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BF8E5-D246-453F-9A87-5A2D97AE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04953-E743-4594-8A90-DAA414A6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24F4F-7784-4E98-9453-6AEA2B5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9CD6C-6BBE-447E-B2FC-6605E77F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085FF-9FED-4E16-872F-CA44570A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7D73-6A02-4DE8-A9AD-78ECB01B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CB3DCA-FA82-42D9-8680-5939B66AD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DC32D-067D-46EF-8374-A0E411E7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78FE7-F67E-4FAA-9BD2-F929197E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C1D76-BB33-4667-B96F-A81F317C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16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A0DD42-1026-4E6D-8FD1-8D8596F1C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111D2-617F-430C-B28C-6BE5BA93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15E9C-7D1D-4C28-9D9F-873BEEB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74531-DF33-4CAD-BBD2-2884527D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3729A-0898-4A10-AFD8-54174A9A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3831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E4577-6576-491A-BC48-4570735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04BA4-606A-488F-B10E-F4041F4BA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5D405-4226-474C-9AA6-B4425E02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A3042-B6DD-4E81-BF4E-6D3DE9E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BBC88-3D8D-45DE-82B0-B78F135B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508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2757F-6C89-4D45-BFFC-B9504F61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2F4BD-988B-4D4C-8C7F-8937BEBAC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361D1-B2C0-41F8-A021-27C604F2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109B3-980E-4DDB-9253-14C62EE2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66D45-C1BD-47C5-B18A-8DD92EA3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302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8A40-7BA6-4D48-9C06-9D4F3F8D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4BE0A-A7AE-4C28-B4F7-AF4604FB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1E8D45-1675-48C6-9A2B-68E44FE03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E6C7AB-7168-417D-BF04-DB6650D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BCFF70-DD51-48AE-BE71-3EB6DF08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DF4209-366E-4865-9D96-7A0236F2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719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77D81-DBB6-4A7A-B817-D79C9D8B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0EF6F-510B-4A2C-848A-D287F860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C8C4A3-1F9E-4F4C-9C7D-EBD16139B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85B51E-263C-4977-963B-D087CF6A4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B1898A-745D-44B5-8966-2BDB0F9C8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851206-AE5F-4DFB-866C-1EBCFECB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B8E997-E78B-477C-BF72-B425441D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9FC986-7A85-4E14-B811-FD510944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0873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D0AFE-4982-49A7-B3E5-3569FA6E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F4AB12-A13E-4DE1-866E-0EC9EEE1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16645F-AEDE-4459-83A1-2F39473E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30692B-E5E3-46AC-81D9-03DEC9A4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671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5F2091-59DF-4312-88E5-ACA4032E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E8B296-35A2-40F5-85F3-9808CF12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EC8571-7DFB-48F9-B04B-94237D9C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64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D0476-3CC9-471B-AF93-61B9E8C2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9F97B-F275-460F-82D6-567C14C1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64007-59F3-4C36-9180-AE231E547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599B4-3799-4D4A-A658-2C80098D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5A4736-3CEC-4440-BBF1-176598DF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4C33F5-F541-47A1-8F5C-8994C6A5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364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F6E2F-EA94-49F4-9185-16917BDE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D5A287-5452-4A34-ABD2-78E838955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720B67-BED3-40C5-93C9-56884075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E193D6-5898-4F82-A7CA-413472EA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FC1E01-CA17-4900-B805-438D6F02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CBB8E-DCAD-4413-B7B5-74B65EAC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438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EACC66-0F40-4CA8-BC97-C63189B4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451E53-C1B2-44EB-9590-57A965E7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5CAE7-47AA-49CA-AA43-3DB385DD3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8AA91-D01B-4C1A-86D3-CAFB00498140}" type="datetimeFigureOut">
              <a:rPr lang="es-419" smtClean="0"/>
              <a:t>7/3/2024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229C36-AEA2-4BEF-9D3E-6C22A2DA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09566-5F6F-4802-96A8-E05AC234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3C3B-6E0B-4830-93B9-B27CF6EEA9E7}" type="slidenum">
              <a:rPr lang="es-419" smtClean="0"/>
              <a:t>‹Nº›</a:t>
            </a:fld>
            <a:endParaRPr lang="es-419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B4773E-E6E9-42C4-B4DE-BBBFB715597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hyperlink" Target="http://www.infografiascreativas.sit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hyperlink" Target="http://www.infografiascreativas.sit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hyperlink" Target="http://www.infografiascreativas.sit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danidsf113/historia-de-los-compiladores-pfxn12y8mwbiuwwr" TargetMode="External"/><Relationship Id="rId2" Type="http://schemas.openxmlformats.org/officeDocument/2006/relationships/hyperlink" Target="https://www.researchgate.net/publication/370684300_La_evolucion_de_los_compilador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>
            <a:extLst>
              <a:ext uri="{FF2B5EF4-FFF2-40B4-BE49-F238E27FC236}">
                <a16:creationId xmlns:a16="http://schemas.microsoft.com/office/drawing/2014/main" id="{482E4C7A-2CCF-CCED-DB0A-5AC8DBA7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6" t="16815" r="15517" b="72891"/>
          <a:stretch>
            <a:fillRect/>
          </a:stretch>
        </p:blipFill>
        <p:spPr bwMode="auto">
          <a:xfrm>
            <a:off x="0" y="0"/>
            <a:ext cx="12192000" cy="131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4E5E3D-4DC3-1779-0B30-01C51CF4AF00}"/>
              </a:ext>
            </a:extLst>
          </p:cNvPr>
          <p:cNvSpPr txBox="1"/>
          <p:nvPr/>
        </p:nvSpPr>
        <p:spPr>
          <a:xfrm>
            <a:off x="2760245" y="1486119"/>
            <a:ext cx="6671510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CenturyGothic"/>
              </a:rPr>
              <a:t>Tecnológico Nacional de México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CenturyGothic"/>
              </a:rPr>
              <a:t>Instituto Tecnológico de Pachuca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MT"/>
              <a:cs typeface="CenturyGothic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dirty="0">
                <a:solidFill>
                  <a:schemeClr val="bg1"/>
                </a:solidFill>
                <a:latin typeface="Arial" panose="020B0604020202020204" pitchFamily="34" charset="0"/>
                <a:ea typeface="Arial MT"/>
                <a:cs typeface="CenturyGothic"/>
              </a:rPr>
              <a:t>Materia: Lenguajes y Autómatas I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MT"/>
              <a:cs typeface="CenturyGothic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CenturyGothic"/>
              </a:rPr>
              <a:t>Tema: Historia de los compiladores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CenturyGothic"/>
              </a:rPr>
              <a:t>Ingeniería en Sistemas Computacionales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MT"/>
              <a:cs typeface="CenturyGothic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dirty="0">
                <a:solidFill>
                  <a:schemeClr val="bg1"/>
                </a:solidFill>
                <a:latin typeface="Arial" panose="020B0604020202020204" pitchFamily="34" charset="0"/>
                <a:ea typeface="Arial MT"/>
                <a:cs typeface="CenturyGothic"/>
              </a:rPr>
              <a:t>6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CenturyGothic"/>
              </a:rPr>
              <a:t>to Semestre Grupo: </a:t>
            </a:r>
            <a:r>
              <a:rPr lang="es-MX" altLang="es-MX" dirty="0">
                <a:solidFill>
                  <a:schemeClr val="bg1"/>
                </a:solidFill>
                <a:latin typeface="Arial" panose="020B0604020202020204" pitchFamily="34" charset="0"/>
                <a:ea typeface="Arial MT"/>
                <a:cs typeface="CenturyGothic"/>
              </a:rPr>
              <a:t>B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MT"/>
              <a:cs typeface="CenturyGothic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CenturyGothic"/>
              </a:rPr>
              <a:t>Profesor: Baumé Lazcano Rodolfo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CenturyGothic"/>
              </a:rPr>
              <a:t>Alumna: Muñoz Castillo Ariana 22-200-196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dirty="0">
                <a:solidFill>
                  <a:schemeClr val="bg1"/>
                </a:solidFill>
                <a:latin typeface="Arial" panose="020B0604020202020204" pitchFamily="34" charset="0"/>
                <a:ea typeface="Arial MT"/>
                <a:cs typeface="CenturyGothic"/>
              </a:rPr>
              <a:t>8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CenturyGothic"/>
              </a:rPr>
              <a:t> – </a:t>
            </a:r>
            <a:r>
              <a:rPr lang="es-MX" altLang="es-MX" dirty="0">
                <a:solidFill>
                  <a:schemeClr val="bg1"/>
                </a:solidFill>
                <a:latin typeface="Arial" panose="020B0604020202020204" pitchFamily="34" charset="0"/>
                <a:ea typeface="Arial MT"/>
                <a:cs typeface="CenturyGothic"/>
              </a:rPr>
              <a:t>Marzo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MT"/>
                <a:cs typeface="CenturyGothic"/>
              </a:rPr>
              <a:t> – 2024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4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C1FB6FB-BB6C-D6EA-DC7F-6A29C072C0A9}"/>
              </a:ext>
            </a:extLst>
          </p:cNvPr>
          <p:cNvSpPr txBox="1"/>
          <p:nvPr/>
        </p:nvSpPr>
        <p:spPr>
          <a:xfrm>
            <a:off x="419100" y="2136339"/>
            <a:ext cx="7137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Introducción:</a:t>
            </a:r>
          </a:p>
          <a:p>
            <a:pPr algn="just"/>
            <a:endParaRPr lang="es-MX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Cuando hablamos de la evolución de los compiladores, se espera que sea una continua actualización de cosas innovativas o mejoras en el campo de la informática</a:t>
            </a:r>
            <a:br>
              <a:rPr lang="es-MX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Implica la optimización del rendimiento, el soporte para diversas plataformas, la incorporación de nuevas características de lenguajes, la facilidad de uso y el enfoque en la seguridad del software. Esta evolución es requerida para acompañar el desarrollo tecnológico y las demandas crecientes de la industria del software.</a:t>
            </a:r>
            <a:endParaRPr lang="es-MX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7EBCEC4A-DF81-4B36-8B6D-F6991CB983AE}"/>
              </a:ext>
            </a:extLst>
          </p:cNvPr>
          <p:cNvGrpSpPr/>
          <p:nvPr/>
        </p:nvGrpSpPr>
        <p:grpSpPr>
          <a:xfrm rot="10800000">
            <a:off x="3417239" y="4046864"/>
            <a:ext cx="387085" cy="648034"/>
            <a:chOff x="2538329" y="3258410"/>
            <a:chExt cx="361220" cy="107547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5A9B826-8D62-48BE-ADDA-35A3B94A2D6C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4D7320EC-31F3-4095-81EC-02FC5AAF578D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5D86F11-4118-44BE-9FB2-72DFDBD18A68}"/>
              </a:ext>
            </a:extLst>
          </p:cNvPr>
          <p:cNvGrpSpPr/>
          <p:nvPr/>
        </p:nvGrpSpPr>
        <p:grpSpPr>
          <a:xfrm>
            <a:off x="743849" y="3517659"/>
            <a:ext cx="392473" cy="766197"/>
            <a:chOff x="2538329" y="3258410"/>
            <a:chExt cx="361220" cy="107547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43A4A1B-EF6B-4100-B07D-10F450117836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4C0EDFF9-C42C-4576-B9D3-A88999F3101E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3C980E7-4131-4996-B4BC-635DD793AAEA}"/>
              </a:ext>
            </a:extLst>
          </p:cNvPr>
          <p:cNvGrpSpPr/>
          <p:nvPr/>
        </p:nvGrpSpPr>
        <p:grpSpPr>
          <a:xfrm>
            <a:off x="11018248" y="3503417"/>
            <a:ext cx="392473" cy="755218"/>
            <a:chOff x="2538329" y="3258410"/>
            <a:chExt cx="361220" cy="1075472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6505A1D-D758-46B5-9C7F-A868EEA576CE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9B88878B-B0DE-42A2-90C2-E3B3FA39FA07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F73D977-AE0B-480C-B230-F4279E58BFD3}"/>
              </a:ext>
            </a:extLst>
          </p:cNvPr>
          <p:cNvGrpSpPr/>
          <p:nvPr/>
        </p:nvGrpSpPr>
        <p:grpSpPr>
          <a:xfrm flipV="1">
            <a:off x="8515566" y="4041153"/>
            <a:ext cx="392473" cy="701335"/>
            <a:chOff x="2538329" y="3258410"/>
            <a:chExt cx="361220" cy="107547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675E00A-1D4D-4DCC-8078-413E718F403E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FBAC7F0-BD58-47B0-B64C-BF0E81D1B69C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CCF11E5-74A6-414B-AE19-D026FC11D096}"/>
              </a:ext>
            </a:extLst>
          </p:cNvPr>
          <p:cNvGrpSpPr/>
          <p:nvPr/>
        </p:nvGrpSpPr>
        <p:grpSpPr>
          <a:xfrm>
            <a:off x="6078141" y="3555821"/>
            <a:ext cx="392473" cy="696308"/>
            <a:chOff x="2538329" y="3258410"/>
            <a:chExt cx="361220" cy="1075472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CA320B8-B17B-4845-9328-09978A20EE31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8AB2B9F4-3407-4366-8233-E634FCF574DA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A16D41B-1A41-4672-AB0D-5812D6257C57}"/>
              </a:ext>
            </a:extLst>
          </p:cNvPr>
          <p:cNvSpPr/>
          <p:nvPr/>
        </p:nvSpPr>
        <p:spPr>
          <a:xfrm>
            <a:off x="609536" y="4061505"/>
            <a:ext cx="10995334" cy="184161"/>
          </a:xfrm>
          <a:prstGeom prst="roundRect">
            <a:avLst>
              <a:gd name="adj" fmla="val 5000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2" name="TextBox 68">
            <a:extLst>
              <a:ext uri="{FF2B5EF4-FFF2-40B4-BE49-F238E27FC236}">
                <a16:creationId xmlns:a16="http://schemas.microsoft.com/office/drawing/2014/main" id="{370EB9A6-9FF2-4350-B9E8-FDF00CA27FB9}"/>
              </a:ext>
            </a:extLst>
          </p:cNvPr>
          <p:cNvSpPr txBox="1"/>
          <p:nvPr/>
        </p:nvSpPr>
        <p:spPr>
          <a:xfrm>
            <a:off x="7801267" y="2291737"/>
            <a:ext cx="183230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CC085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1954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Se desarrolla lenguaje que permitía escribir fórmulas matemáticas.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3" name="TextBox 70">
            <a:extLst>
              <a:ext uri="{FF2B5EF4-FFF2-40B4-BE49-F238E27FC236}">
                <a16:creationId xmlns:a16="http://schemas.microsoft.com/office/drawing/2014/main" id="{11EE8A22-1293-4794-8312-613A6268F84C}"/>
              </a:ext>
            </a:extLst>
          </p:cNvPr>
          <p:cNvSpPr txBox="1"/>
          <p:nvPr/>
        </p:nvSpPr>
        <p:spPr>
          <a:xfrm>
            <a:off x="10283021" y="4311168"/>
            <a:ext cx="183230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9ABB5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1958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pPr algn="ctr"/>
            <a:r>
              <a:rPr lang="es-MX" sz="1400" dirty="0">
                <a:solidFill>
                  <a:schemeClr val="bg1"/>
                </a:solidFill>
                <a:latin typeface="Helvetica" panose="020B0604020202020204" pitchFamily="34" charset="0"/>
              </a:rPr>
              <a:t>E</a:t>
            </a:r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 el segundo lenguaje de programación de alto nivel de mayor antigüedad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4" name="TextBox 50">
            <a:extLst>
              <a:ext uri="{FF2B5EF4-FFF2-40B4-BE49-F238E27FC236}">
                <a16:creationId xmlns:a16="http://schemas.microsoft.com/office/drawing/2014/main" id="{91BD0984-AE16-4C19-9FB7-A76CBBB1E939}"/>
              </a:ext>
            </a:extLst>
          </p:cNvPr>
          <p:cNvSpPr txBox="1"/>
          <p:nvPr/>
        </p:nvSpPr>
        <p:spPr>
          <a:xfrm>
            <a:off x="75270" y="4371457"/>
            <a:ext cx="1971184" cy="224676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94743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1936</a:t>
            </a:r>
          </a:p>
          <a:p>
            <a:pPr algn="just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Turing revolucionó la computación  con su Máquina de Turing.</a:t>
            </a:r>
          </a:p>
          <a:p>
            <a:pPr algn="just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demostrando que, con un algoritmo, se puede resolver cualquier problema matemático</a:t>
            </a:r>
            <a:r>
              <a:rPr lang="es-MX" sz="1400" b="0" i="0" dirty="0">
                <a:solidFill>
                  <a:srgbClr val="3F3F42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5" name="TextBox 57">
            <a:extLst>
              <a:ext uri="{FF2B5EF4-FFF2-40B4-BE49-F238E27FC236}">
                <a16:creationId xmlns:a16="http://schemas.microsoft.com/office/drawing/2014/main" id="{BA39781E-32B2-4B71-89E5-F46C938B1C5E}"/>
              </a:ext>
            </a:extLst>
          </p:cNvPr>
          <p:cNvSpPr txBox="1"/>
          <p:nvPr/>
        </p:nvSpPr>
        <p:spPr>
          <a:xfrm>
            <a:off x="2171589" y="1738213"/>
            <a:ext cx="286077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19137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1946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jecutaban instrucciones consistentes en códigos numéricos. Descubrieron la ventaja de escribir sus programas mediante claves más fáciles. A este trabajo se le llama ensamblar el programa.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TextBox 64">
            <a:extLst>
              <a:ext uri="{FF2B5EF4-FFF2-40B4-BE49-F238E27FC236}">
                <a16:creationId xmlns:a16="http://schemas.microsoft.com/office/drawing/2014/main" id="{599DAC3A-886B-4B24-9565-EE0F62EC2243}"/>
              </a:ext>
            </a:extLst>
          </p:cNvPr>
          <p:cNvSpPr txBox="1"/>
          <p:nvPr/>
        </p:nvSpPr>
        <p:spPr>
          <a:xfrm>
            <a:off x="5212736" y="4339096"/>
            <a:ext cx="183230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8C32C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1950</a:t>
            </a: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Lenguaje de programación utilizado para escribir programas informáticos de bajo nive</a:t>
            </a:r>
            <a:r>
              <a:rPr lang="es-MX" sz="1400" dirty="0">
                <a:solidFill>
                  <a:schemeClr val="bg1"/>
                </a:solidFill>
                <a:latin typeface="Helvetica" panose="020B0604020202020204" pitchFamily="34" charset="0"/>
              </a:rPr>
              <a:t>l</a:t>
            </a:r>
            <a:endParaRPr lang="en-US" sz="1400" dirty="0">
              <a:solidFill>
                <a:schemeClr val="bg1"/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1123260-5C0E-4635-9050-2165B4043B7C}"/>
              </a:ext>
            </a:extLst>
          </p:cNvPr>
          <p:cNvSpPr/>
          <p:nvPr/>
        </p:nvSpPr>
        <p:spPr>
          <a:xfrm>
            <a:off x="2932073" y="4598879"/>
            <a:ext cx="1466830" cy="1492525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1C2ED8E-3CF8-48D5-A158-8228BF91282D}"/>
              </a:ext>
            </a:extLst>
          </p:cNvPr>
          <p:cNvSpPr/>
          <p:nvPr/>
        </p:nvSpPr>
        <p:spPr>
          <a:xfrm>
            <a:off x="238553" y="1989246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E1C71FE-E001-471A-B38C-5C32F673A02E}"/>
              </a:ext>
            </a:extLst>
          </p:cNvPr>
          <p:cNvSpPr/>
          <p:nvPr/>
        </p:nvSpPr>
        <p:spPr>
          <a:xfrm>
            <a:off x="5546024" y="2048134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AEBD2E76-F6A8-4628-B3A1-56ED7D214D89}"/>
              </a:ext>
            </a:extLst>
          </p:cNvPr>
          <p:cNvSpPr/>
          <p:nvPr/>
        </p:nvSpPr>
        <p:spPr>
          <a:xfrm>
            <a:off x="7978386" y="4801022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1B789F6-5812-4C1C-94A4-E1439CA92A20}"/>
              </a:ext>
            </a:extLst>
          </p:cNvPr>
          <p:cNvSpPr/>
          <p:nvPr/>
        </p:nvSpPr>
        <p:spPr>
          <a:xfrm>
            <a:off x="10485342" y="2037695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54" name="Picture 53">
            <a:hlinkClick r:id="rId2"/>
            <a:hlinkHover r:id="rId2"/>
            <a:extLst>
              <a:ext uri="{FF2B5EF4-FFF2-40B4-BE49-F238E27FC236}">
                <a16:creationId xmlns:a16="http://schemas.microsoft.com/office/drawing/2014/main" id="{54A3222A-0650-4EAF-94BE-7A1EA00B1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227" y="77819"/>
            <a:ext cx="1619910" cy="4141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C720EAE-2D2F-5A39-975D-CBEF4605DACA}"/>
              </a:ext>
            </a:extLst>
          </p:cNvPr>
          <p:cNvSpPr txBox="1"/>
          <p:nvPr/>
        </p:nvSpPr>
        <p:spPr>
          <a:xfrm>
            <a:off x="153568" y="1592602"/>
            <a:ext cx="174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Alan Turing</a:t>
            </a:r>
          </a:p>
        </p:txBody>
      </p:sp>
      <p:pic>
        <p:nvPicPr>
          <p:cNvPr id="1028" name="Picture 4" descr="El olvidado espía español que trabajó con Alan Turing, clave para derrotar  a Hitler | Computer Hoy">
            <a:extLst>
              <a:ext uri="{FF2B5EF4-FFF2-40B4-BE49-F238E27FC236}">
                <a16:creationId xmlns:a16="http://schemas.microsoft.com/office/drawing/2014/main" id="{F6A776FB-AB32-359C-EB03-1E02DDA46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0" y="2037695"/>
            <a:ext cx="1348914" cy="135757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0DB16C47-67C1-0EB8-9E63-45974675D333}"/>
              </a:ext>
            </a:extLst>
          </p:cNvPr>
          <p:cNvSpPr txBox="1"/>
          <p:nvPr/>
        </p:nvSpPr>
        <p:spPr>
          <a:xfrm>
            <a:off x="2210811" y="6094114"/>
            <a:ext cx="3071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Primer </a:t>
            </a:r>
            <a:r>
              <a:rPr lang="en-US" sz="1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Compilador</a:t>
            </a:r>
            <a:r>
              <a:rPr lang="en-US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Digital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87C4E394-ABE3-492D-4449-D0FF10F176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519" t="20491" r="37322" b="53548"/>
          <a:stretch/>
        </p:blipFill>
        <p:spPr>
          <a:xfrm>
            <a:off x="5577323" y="2073843"/>
            <a:ext cx="1414342" cy="1416810"/>
          </a:xfrm>
          <a:prstGeom prst="ellipse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062C893C-F3DE-E0F0-AB53-64ABDA841379}"/>
              </a:ext>
            </a:extLst>
          </p:cNvPr>
          <p:cNvSpPr txBox="1"/>
          <p:nvPr/>
        </p:nvSpPr>
        <p:spPr>
          <a:xfrm>
            <a:off x="4873517" y="1520559"/>
            <a:ext cx="282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Lenguaje</a:t>
            </a:r>
            <a:r>
              <a:rPr lang="en-US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Ensamblador</a:t>
            </a:r>
            <a:endParaRPr lang="en-US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9E9C929-988F-5CFD-C289-4208F225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22" y="4627638"/>
            <a:ext cx="1385332" cy="14019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E6360CC3-C042-90FE-E5A1-6609FB806504}"/>
              </a:ext>
            </a:extLst>
          </p:cNvPr>
          <p:cNvSpPr txBox="1"/>
          <p:nvPr/>
        </p:nvSpPr>
        <p:spPr>
          <a:xfrm>
            <a:off x="8177296" y="6266744"/>
            <a:ext cx="117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Fortran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1034" name="Picture 10" descr="Fortran, un lenguaje de programación.GOLSYSTEMS">
            <a:extLst>
              <a:ext uri="{FF2B5EF4-FFF2-40B4-BE49-F238E27FC236}">
                <a16:creationId xmlns:a16="http://schemas.microsoft.com/office/drawing/2014/main" id="{1DAD72D2-2DDC-9D3C-4B6C-57284F95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16" y="4808729"/>
            <a:ext cx="1330713" cy="13468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DFD42430-2B6B-009B-E3EA-9C7CC0E936B0}"/>
              </a:ext>
            </a:extLst>
          </p:cNvPr>
          <p:cNvSpPr txBox="1"/>
          <p:nvPr/>
        </p:nvSpPr>
        <p:spPr>
          <a:xfrm>
            <a:off x="10627964" y="1536676"/>
            <a:ext cx="117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Lisp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1036" name="Picture 12" descr="Lisp - Wikipedia, la enciclopedia libre">
            <a:extLst>
              <a:ext uri="{FF2B5EF4-FFF2-40B4-BE49-F238E27FC236}">
                <a16:creationId xmlns:a16="http://schemas.microsoft.com/office/drawing/2014/main" id="{52AC61E1-BBBD-DE7E-4F69-22A1B7B6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263" y="2081558"/>
            <a:ext cx="1382440" cy="13824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37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55D86F11-4118-44BE-9FB2-72DFDBD18A68}"/>
              </a:ext>
            </a:extLst>
          </p:cNvPr>
          <p:cNvGrpSpPr/>
          <p:nvPr/>
        </p:nvGrpSpPr>
        <p:grpSpPr>
          <a:xfrm>
            <a:off x="3643180" y="3156677"/>
            <a:ext cx="392473" cy="766197"/>
            <a:chOff x="2538329" y="3258410"/>
            <a:chExt cx="361220" cy="107547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43A4A1B-EF6B-4100-B07D-10F450117836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4C0EDFF9-C42C-4576-B9D3-A88999F3101E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3C980E7-4131-4996-B4BC-635DD793AAEA}"/>
              </a:ext>
            </a:extLst>
          </p:cNvPr>
          <p:cNvGrpSpPr/>
          <p:nvPr/>
        </p:nvGrpSpPr>
        <p:grpSpPr>
          <a:xfrm rot="10800000">
            <a:off x="11063293" y="3731246"/>
            <a:ext cx="392473" cy="755218"/>
            <a:chOff x="2538329" y="3258410"/>
            <a:chExt cx="361220" cy="1075472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6505A1D-D758-46B5-9C7F-A868EEA576CE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9B88878B-B0DE-42A2-90C2-E3B3FA39FA07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F73D977-AE0B-480C-B230-F4279E58BFD3}"/>
              </a:ext>
            </a:extLst>
          </p:cNvPr>
          <p:cNvGrpSpPr/>
          <p:nvPr/>
        </p:nvGrpSpPr>
        <p:grpSpPr>
          <a:xfrm>
            <a:off x="8479256" y="3249979"/>
            <a:ext cx="392473" cy="701335"/>
            <a:chOff x="2538329" y="3258410"/>
            <a:chExt cx="361220" cy="107547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675E00A-1D4D-4DCC-8078-413E718F403E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FBAC7F0-BD58-47B0-B64C-BF0E81D1B69C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CCF11E5-74A6-414B-AE19-D026FC11D096}"/>
              </a:ext>
            </a:extLst>
          </p:cNvPr>
          <p:cNvGrpSpPr/>
          <p:nvPr/>
        </p:nvGrpSpPr>
        <p:grpSpPr>
          <a:xfrm flipH="1" flipV="1">
            <a:off x="6080605" y="3728680"/>
            <a:ext cx="392473" cy="696308"/>
            <a:chOff x="2538329" y="3258410"/>
            <a:chExt cx="361220" cy="1075472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CA320B8-B17B-4845-9328-09978A20EE31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8AB2B9F4-3407-4366-8233-E634FCF574DA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EBCEC4A-DF81-4B36-8B6D-F6991CB983AE}"/>
              </a:ext>
            </a:extLst>
          </p:cNvPr>
          <p:cNvGrpSpPr/>
          <p:nvPr/>
        </p:nvGrpSpPr>
        <p:grpSpPr>
          <a:xfrm rot="10800000">
            <a:off x="1035892" y="3733832"/>
            <a:ext cx="387085" cy="728522"/>
            <a:chOff x="2538329" y="3258410"/>
            <a:chExt cx="361220" cy="107547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5A9B826-8D62-48BE-ADDA-35A3B94A2D6C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4D7320EC-31F3-4095-81EC-02FC5AAF578D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A16D41B-1A41-4672-AB0D-5812D6257C57}"/>
              </a:ext>
            </a:extLst>
          </p:cNvPr>
          <p:cNvSpPr/>
          <p:nvPr/>
        </p:nvSpPr>
        <p:spPr>
          <a:xfrm>
            <a:off x="612000" y="3754184"/>
            <a:ext cx="10995334" cy="184161"/>
          </a:xfrm>
          <a:prstGeom prst="roundRect">
            <a:avLst>
              <a:gd name="adj" fmla="val 5000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2" name="TextBox 68">
            <a:extLst>
              <a:ext uri="{FF2B5EF4-FFF2-40B4-BE49-F238E27FC236}">
                <a16:creationId xmlns:a16="http://schemas.microsoft.com/office/drawing/2014/main" id="{370EB9A6-9FF2-4350-B9E8-FDF00CA27FB9}"/>
              </a:ext>
            </a:extLst>
          </p:cNvPr>
          <p:cNvSpPr txBox="1"/>
          <p:nvPr/>
        </p:nvSpPr>
        <p:spPr>
          <a:xfrm>
            <a:off x="7797036" y="3984937"/>
            <a:ext cx="183230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CC085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1961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Primer lenguaje de programación para la manipulación de cadenas y de reconocimiento de patrones.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3" name="TextBox 70">
            <a:extLst>
              <a:ext uri="{FF2B5EF4-FFF2-40B4-BE49-F238E27FC236}">
                <a16:creationId xmlns:a16="http://schemas.microsoft.com/office/drawing/2014/main" id="{11EE8A22-1293-4794-8312-613A6268F84C}"/>
              </a:ext>
            </a:extLst>
          </p:cNvPr>
          <p:cNvSpPr txBox="1"/>
          <p:nvPr/>
        </p:nvSpPr>
        <p:spPr>
          <a:xfrm>
            <a:off x="10234832" y="857649"/>
            <a:ext cx="183230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9ABB5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1959</a:t>
            </a:r>
          </a:p>
          <a:p>
            <a:pPr algn="ctr"/>
            <a:r>
              <a:rPr lang="es-MX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s-MX" sz="1400" dirty="0">
                <a:solidFill>
                  <a:schemeClr val="bg1"/>
                </a:solidFill>
                <a:latin typeface="Helvetica" panose="020B0604020202020204" pitchFamily="34" charset="0"/>
              </a:rPr>
              <a:t>P</a:t>
            </a:r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roponen el empleo de autómatas finitos, lo cual permitió el gran desarrollo del análisis léxico e identificó las expresiones regulares.</a:t>
            </a:r>
            <a:endParaRPr lang="en-US" sz="1400" dirty="0">
              <a:solidFill>
                <a:schemeClr val="bg1"/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44" name="TextBox 50">
            <a:extLst>
              <a:ext uri="{FF2B5EF4-FFF2-40B4-BE49-F238E27FC236}">
                <a16:creationId xmlns:a16="http://schemas.microsoft.com/office/drawing/2014/main" id="{91BD0984-AE16-4C19-9FB7-A76CBBB1E939}"/>
              </a:ext>
            </a:extLst>
          </p:cNvPr>
          <p:cNvSpPr txBox="1"/>
          <p:nvPr/>
        </p:nvSpPr>
        <p:spPr>
          <a:xfrm>
            <a:off x="2880886" y="4001501"/>
            <a:ext cx="1971184" cy="160043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94743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1968</a:t>
            </a:r>
          </a:p>
          <a:p>
            <a:pPr algn="just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Se estudia y definen las GLC, los </a:t>
            </a:r>
            <a:r>
              <a:rPr lang="es-MX" sz="14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parsers</a:t>
            </a:r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predictivos y la eliminación de recursividad izquierda</a:t>
            </a:r>
            <a:r>
              <a:rPr lang="es-MX" sz="1400" b="0" i="0" dirty="0">
                <a:solidFill>
                  <a:srgbClr val="3F3F42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5" name="TextBox 57">
            <a:extLst>
              <a:ext uri="{FF2B5EF4-FFF2-40B4-BE49-F238E27FC236}">
                <a16:creationId xmlns:a16="http://schemas.microsoft.com/office/drawing/2014/main" id="{BA39781E-32B2-4B71-89E5-F46C938B1C5E}"/>
              </a:ext>
            </a:extLst>
          </p:cNvPr>
          <p:cNvSpPr txBox="1"/>
          <p:nvPr/>
        </p:nvSpPr>
        <p:spPr>
          <a:xfrm>
            <a:off x="16977" y="1970085"/>
            <a:ext cx="218796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19137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1972</a:t>
            </a: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 es el lenguaje de programación más popular para crear software de sistemas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TextBox 64">
            <a:extLst>
              <a:ext uri="{FF2B5EF4-FFF2-40B4-BE49-F238E27FC236}">
                <a16:creationId xmlns:a16="http://schemas.microsoft.com/office/drawing/2014/main" id="{599DAC3A-886B-4B24-9565-EE0F62EC2243}"/>
              </a:ext>
            </a:extLst>
          </p:cNvPr>
          <p:cNvSpPr txBox="1"/>
          <p:nvPr/>
        </p:nvSpPr>
        <p:spPr>
          <a:xfrm>
            <a:off x="5359531" y="2010192"/>
            <a:ext cx="183230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8C32C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1964</a:t>
            </a: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Aparece guía para el desarrollo del análisis sintáctico.</a:t>
            </a:r>
            <a:endParaRPr lang="en-US" sz="1400" dirty="0">
              <a:solidFill>
                <a:schemeClr val="bg1"/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1123260-5C0E-4635-9050-2165B4043B7C}"/>
              </a:ext>
            </a:extLst>
          </p:cNvPr>
          <p:cNvSpPr/>
          <p:nvPr/>
        </p:nvSpPr>
        <p:spPr>
          <a:xfrm>
            <a:off x="438134" y="4473887"/>
            <a:ext cx="1466830" cy="1492525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1C2ED8E-3CF8-48D5-A158-8228BF91282D}"/>
              </a:ext>
            </a:extLst>
          </p:cNvPr>
          <p:cNvSpPr/>
          <p:nvPr/>
        </p:nvSpPr>
        <p:spPr>
          <a:xfrm>
            <a:off x="3133063" y="1569907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E1C71FE-E001-471A-B38C-5C32F673A02E}"/>
              </a:ext>
            </a:extLst>
          </p:cNvPr>
          <p:cNvSpPr/>
          <p:nvPr/>
        </p:nvSpPr>
        <p:spPr>
          <a:xfrm>
            <a:off x="5549570" y="4495629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AEBD2E76-F6A8-4628-B3A1-56ED7D214D89}"/>
              </a:ext>
            </a:extLst>
          </p:cNvPr>
          <p:cNvSpPr/>
          <p:nvPr/>
        </p:nvSpPr>
        <p:spPr>
          <a:xfrm>
            <a:off x="7928385" y="1635221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1B789F6-5812-4C1C-94A4-E1439CA92A20}"/>
              </a:ext>
            </a:extLst>
          </p:cNvPr>
          <p:cNvSpPr/>
          <p:nvPr/>
        </p:nvSpPr>
        <p:spPr>
          <a:xfrm>
            <a:off x="10468222" y="4549945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54" name="Picture 53">
            <a:hlinkClick r:id="rId2"/>
            <a:hlinkHover r:id="rId2"/>
            <a:extLst>
              <a:ext uri="{FF2B5EF4-FFF2-40B4-BE49-F238E27FC236}">
                <a16:creationId xmlns:a16="http://schemas.microsoft.com/office/drawing/2014/main" id="{54A3222A-0650-4EAF-94BE-7A1EA00B1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227" y="77819"/>
            <a:ext cx="1619910" cy="4141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C720EAE-2D2F-5A39-975D-CBEF4605DACA}"/>
              </a:ext>
            </a:extLst>
          </p:cNvPr>
          <p:cNvSpPr txBox="1"/>
          <p:nvPr/>
        </p:nvSpPr>
        <p:spPr>
          <a:xfrm>
            <a:off x="2966656" y="1034365"/>
            <a:ext cx="174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GLC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DB16C47-67C1-0EB8-9E63-45974675D333}"/>
              </a:ext>
            </a:extLst>
          </p:cNvPr>
          <p:cNvSpPr txBox="1"/>
          <p:nvPr/>
        </p:nvSpPr>
        <p:spPr>
          <a:xfrm>
            <a:off x="-166168" y="6121548"/>
            <a:ext cx="3071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PRIMER COMPILADOR DIGITAL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2C893C-F3DE-E0F0-AB53-64ABDA841379}"/>
              </a:ext>
            </a:extLst>
          </p:cNvPr>
          <p:cNvSpPr txBox="1"/>
          <p:nvPr/>
        </p:nvSpPr>
        <p:spPr>
          <a:xfrm>
            <a:off x="5674358" y="6121547"/>
            <a:ext cx="1377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BNF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9E9C929-988F-5CFD-C289-4208F225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3" y="4537046"/>
            <a:ext cx="1385332" cy="13828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E6360CC3-C042-90FE-E5A1-6609FB806504}"/>
              </a:ext>
            </a:extLst>
          </p:cNvPr>
          <p:cNvSpPr txBox="1"/>
          <p:nvPr/>
        </p:nvSpPr>
        <p:spPr>
          <a:xfrm>
            <a:off x="7976215" y="1065526"/>
            <a:ext cx="117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Comit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1034" name="Picture 10" descr="Fortran, un lenguaje de programación.GOLSYSTEMS">
            <a:extLst>
              <a:ext uri="{FF2B5EF4-FFF2-40B4-BE49-F238E27FC236}">
                <a16:creationId xmlns:a16="http://schemas.microsoft.com/office/drawing/2014/main" id="{1DAD72D2-2DDC-9D3C-4B6C-57284F95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15" y="1642928"/>
            <a:ext cx="1330713" cy="13468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DFD42430-2B6B-009B-E3EA-9C7CC0E936B0}"/>
              </a:ext>
            </a:extLst>
          </p:cNvPr>
          <p:cNvSpPr txBox="1"/>
          <p:nvPr/>
        </p:nvSpPr>
        <p:spPr>
          <a:xfrm>
            <a:off x="9888136" y="6121547"/>
            <a:ext cx="2303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Michael </a:t>
            </a:r>
            <a:r>
              <a:rPr lang="es-MX" sz="18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Oser</a:t>
            </a:r>
            <a:r>
              <a:rPr lang="es-MX" sz="18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Rabin y Dana Scott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Michael Rabin">
            <a:extLst>
              <a:ext uri="{FF2B5EF4-FFF2-40B4-BE49-F238E27FC236}">
                <a16:creationId xmlns:a16="http://schemas.microsoft.com/office/drawing/2014/main" id="{51411A34-A8DE-0EF7-B8B8-43E6CA43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887" y="4590651"/>
            <a:ext cx="1333500" cy="14097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MÁTICA BNF. BRYAN MARINEZ by BryMar99 - Issuu">
            <a:extLst>
              <a:ext uri="{FF2B5EF4-FFF2-40B4-BE49-F238E27FC236}">
                <a16:creationId xmlns:a16="http://schemas.microsoft.com/office/drawing/2014/main" id="{7231651E-4C57-1A2E-D30B-1B907D8A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14" y="4537046"/>
            <a:ext cx="1382804" cy="13828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256A4D3-DD79-764A-C8E1-5018B223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14" y="1593003"/>
            <a:ext cx="1391727" cy="13967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3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7EBCEC4A-DF81-4B36-8B6D-F6991CB983AE}"/>
              </a:ext>
            </a:extLst>
          </p:cNvPr>
          <p:cNvGrpSpPr/>
          <p:nvPr/>
        </p:nvGrpSpPr>
        <p:grpSpPr>
          <a:xfrm rot="10800000">
            <a:off x="3417239" y="4046864"/>
            <a:ext cx="387085" cy="648034"/>
            <a:chOff x="2538329" y="3258410"/>
            <a:chExt cx="361220" cy="107547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5A9B826-8D62-48BE-ADDA-35A3B94A2D6C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4D7320EC-31F3-4095-81EC-02FC5AAF578D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5D86F11-4118-44BE-9FB2-72DFDBD18A68}"/>
              </a:ext>
            </a:extLst>
          </p:cNvPr>
          <p:cNvGrpSpPr/>
          <p:nvPr/>
        </p:nvGrpSpPr>
        <p:grpSpPr>
          <a:xfrm>
            <a:off x="743849" y="3517659"/>
            <a:ext cx="392473" cy="766197"/>
            <a:chOff x="2538329" y="3258410"/>
            <a:chExt cx="361220" cy="107547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43A4A1B-EF6B-4100-B07D-10F450117836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4C0EDFF9-C42C-4576-B9D3-A88999F3101E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3C980E7-4131-4996-B4BC-635DD793AAEA}"/>
              </a:ext>
            </a:extLst>
          </p:cNvPr>
          <p:cNvGrpSpPr/>
          <p:nvPr/>
        </p:nvGrpSpPr>
        <p:grpSpPr>
          <a:xfrm>
            <a:off x="11018248" y="3503417"/>
            <a:ext cx="392473" cy="755218"/>
            <a:chOff x="2538329" y="3258410"/>
            <a:chExt cx="361220" cy="1075472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6505A1D-D758-46B5-9C7F-A868EEA576CE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9B88878B-B0DE-42A2-90C2-E3B3FA39FA07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F73D977-AE0B-480C-B230-F4279E58BFD3}"/>
              </a:ext>
            </a:extLst>
          </p:cNvPr>
          <p:cNvGrpSpPr/>
          <p:nvPr/>
        </p:nvGrpSpPr>
        <p:grpSpPr>
          <a:xfrm flipV="1">
            <a:off x="8515566" y="4041153"/>
            <a:ext cx="392473" cy="701335"/>
            <a:chOff x="2538329" y="3258410"/>
            <a:chExt cx="361220" cy="107547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675E00A-1D4D-4DCC-8078-413E718F403E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FBAC7F0-BD58-47B0-B64C-BF0E81D1B69C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CCF11E5-74A6-414B-AE19-D026FC11D096}"/>
              </a:ext>
            </a:extLst>
          </p:cNvPr>
          <p:cNvGrpSpPr/>
          <p:nvPr/>
        </p:nvGrpSpPr>
        <p:grpSpPr>
          <a:xfrm>
            <a:off x="6078141" y="3555821"/>
            <a:ext cx="392473" cy="696308"/>
            <a:chOff x="2538329" y="3258410"/>
            <a:chExt cx="361220" cy="1075472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CA320B8-B17B-4845-9328-09978A20EE31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8AB2B9F4-3407-4366-8233-E634FCF574DA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A16D41B-1A41-4672-AB0D-5812D6257C57}"/>
              </a:ext>
            </a:extLst>
          </p:cNvPr>
          <p:cNvSpPr/>
          <p:nvPr/>
        </p:nvSpPr>
        <p:spPr>
          <a:xfrm>
            <a:off x="609536" y="4061505"/>
            <a:ext cx="10995334" cy="184161"/>
          </a:xfrm>
          <a:prstGeom prst="roundRect">
            <a:avLst>
              <a:gd name="adj" fmla="val 5000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2" name="TextBox 68">
            <a:extLst>
              <a:ext uri="{FF2B5EF4-FFF2-40B4-BE49-F238E27FC236}">
                <a16:creationId xmlns:a16="http://schemas.microsoft.com/office/drawing/2014/main" id="{370EB9A6-9FF2-4350-B9E8-FDF00CA27FB9}"/>
              </a:ext>
            </a:extLst>
          </p:cNvPr>
          <p:cNvSpPr txBox="1"/>
          <p:nvPr/>
        </p:nvSpPr>
        <p:spPr>
          <a:xfrm>
            <a:off x="7190301" y="2000565"/>
            <a:ext cx="2940444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CC085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1991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pPr algn="ctr"/>
            <a:r>
              <a:rPr lang="es-MX" sz="1400" b="0" i="0" dirty="0">
                <a:solidFill>
                  <a:srgbClr val="3F3F42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Se trata de un lenguaje de programación multiparadigma, ya que soporta orientación a objetos, programación imperativa y, en menor medida, programación funciona.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3" name="TextBox 70">
            <a:extLst>
              <a:ext uri="{FF2B5EF4-FFF2-40B4-BE49-F238E27FC236}">
                <a16:creationId xmlns:a16="http://schemas.microsoft.com/office/drawing/2014/main" id="{11EE8A22-1293-4794-8312-613A6268F84C}"/>
              </a:ext>
            </a:extLst>
          </p:cNvPr>
          <p:cNvSpPr txBox="1"/>
          <p:nvPr/>
        </p:nvSpPr>
        <p:spPr>
          <a:xfrm>
            <a:off x="9687075" y="4490724"/>
            <a:ext cx="2487554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9ABB5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1994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Es un lenguaje que programas creados en ella puedan ejecutarse sin cambios en diferentes tipos de arquitecturas y dispositivos computacionales.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4" name="TextBox 50">
            <a:extLst>
              <a:ext uri="{FF2B5EF4-FFF2-40B4-BE49-F238E27FC236}">
                <a16:creationId xmlns:a16="http://schemas.microsoft.com/office/drawing/2014/main" id="{91BD0984-AE16-4C19-9FB7-A76CBBB1E939}"/>
              </a:ext>
            </a:extLst>
          </p:cNvPr>
          <p:cNvSpPr txBox="1"/>
          <p:nvPr/>
        </p:nvSpPr>
        <p:spPr>
          <a:xfrm>
            <a:off x="75270" y="4371457"/>
            <a:ext cx="197118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94743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1975</a:t>
            </a:r>
          </a:p>
          <a:p>
            <a:pPr algn="just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Aparece LEX generador automático de analizadores léxicos a partir de expresiones regulares bajo UNIX..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5" name="TextBox 57">
            <a:extLst>
              <a:ext uri="{FF2B5EF4-FFF2-40B4-BE49-F238E27FC236}">
                <a16:creationId xmlns:a16="http://schemas.microsoft.com/office/drawing/2014/main" id="{BA39781E-32B2-4B71-89E5-F46C938B1C5E}"/>
              </a:ext>
            </a:extLst>
          </p:cNvPr>
          <p:cNvSpPr txBox="1"/>
          <p:nvPr/>
        </p:nvSpPr>
        <p:spPr>
          <a:xfrm>
            <a:off x="2153289" y="2519538"/>
            <a:ext cx="286077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19137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1983</a:t>
            </a: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Es una extensión de lenguaje C, con mejoras tales como clases, funciones virtuales y plantillas.</a:t>
            </a:r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TextBox 64">
            <a:extLst>
              <a:ext uri="{FF2B5EF4-FFF2-40B4-BE49-F238E27FC236}">
                <a16:creationId xmlns:a16="http://schemas.microsoft.com/office/drawing/2014/main" id="{599DAC3A-886B-4B24-9565-EE0F62EC2243}"/>
              </a:ext>
            </a:extLst>
          </p:cNvPr>
          <p:cNvSpPr txBox="1"/>
          <p:nvPr/>
        </p:nvSpPr>
        <p:spPr>
          <a:xfrm>
            <a:off x="5212736" y="4339096"/>
            <a:ext cx="183230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8C32C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1989</a:t>
            </a: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Es un compilador nativo de código libre para el lenguaje de programación funcional Haskell</a:t>
            </a:r>
            <a:endParaRPr lang="en-US" sz="1400" dirty="0">
              <a:solidFill>
                <a:schemeClr val="bg1"/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1123260-5C0E-4635-9050-2165B4043B7C}"/>
              </a:ext>
            </a:extLst>
          </p:cNvPr>
          <p:cNvSpPr/>
          <p:nvPr/>
        </p:nvSpPr>
        <p:spPr>
          <a:xfrm>
            <a:off x="2932073" y="4598879"/>
            <a:ext cx="1466830" cy="1492525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1C2ED8E-3CF8-48D5-A158-8228BF91282D}"/>
              </a:ext>
            </a:extLst>
          </p:cNvPr>
          <p:cNvSpPr/>
          <p:nvPr/>
        </p:nvSpPr>
        <p:spPr>
          <a:xfrm>
            <a:off x="238553" y="1989246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E1C71FE-E001-471A-B38C-5C32F673A02E}"/>
              </a:ext>
            </a:extLst>
          </p:cNvPr>
          <p:cNvSpPr/>
          <p:nvPr/>
        </p:nvSpPr>
        <p:spPr>
          <a:xfrm>
            <a:off x="5546024" y="2048134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AEBD2E76-F6A8-4628-B3A1-56ED7D214D89}"/>
              </a:ext>
            </a:extLst>
          </p:cNvPr>
          <p:cNvSpPr/>
          <p:nvPr/>
        </p:nvSpPr>
        <p:spPr>
          <a:xfrm>
            <a:off x="7978386" y="4801022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1B789F6-5812-4C1C-94A4-E1439CA92A20}"/>
              </a:ext>
            </a:extLst>
          </p:cNvPr>
          <p:cNvSpPr/>
          <p:nvPr/>
        </p:nvSpPr>
        <p:spPr>
          <a:xfrm>
            <a:off x="10485342" y="2037695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54" name="Picture 53">
            <a:hlinkClick r:id="rId2"/>
            <a:hlinkHover r:id="rId2"/>
            <a:extLst>
              <a:ext uri="{FF2B5EF4-FFF2-40B4-BE49-F238E27FC236}">
                <a16:creationId xmlns:a16="http://schemas.microsoft.com/office/drawing/2014/main" id="{54A3222A-0650-4EAF-94BE-7A1EA00B1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227" y="77819"/>
            <a:ext cx="1619910" cy="4141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C720EAE-2D2F-5A39-975D-CBEF4605DACA}"/>
              </a:ext>
            </a:extLst>
          </p:cNvPr>
          <p:cNvSpPr txBox="1"/>
          <p:nvPr/>
        </p:nvSpPr>
        <p:spPr>
          <a:xfrm>
            <a:off x="368101" y="1468000"/>
            <a:ext cx="123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Lex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DB16C47-67C1-0EB8-9E63-45974675D333}"/>
              </a:ext>
            </a:extLst>
          </p:cNvPr>
          <p:cNvSpPr txBox="1"/>
          <p:nvPr/>
        </p:nvSpPr>
        <p:spPr>
          <a:xfrm>
            <a:off x="2210811" y="6094114"/>
            <a:ext cx="3071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C++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2C893C-F3DE-E0F0-AB53-64ABDA841379}"/>
              </a:ext>
            </a:extLst>
          </p:cNvPr>
          <p:cNvSpPr txBox="1"/>
          <p:nvPr/>
        </p:nvSpPr>
        <p:spPr>
          <a:xfrm>
            <a:off x="4873517" y="1520559"/>
            <a:ext cx="282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GCH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6360CC3-C042-90FE-E5A1-6609FB806504}"/>
              </a:ext>
            </a:extLst>
          </p:cNvPr>
          <p:cNvSpPr txBox="1"/>
          <p:nvPr/>
        </p:nvSpPr>
        <p:spPr>
          <a:xfrm>
            <a:off x="8177296" y="6266744"/>
            <a:ext cx="117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Phython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D42430-2B6B-009B-E3EA-9C7CC0E936B0}"/>
              </a:ext>
            </a:extLst>
          </p:cNvPr>
          <p:cNvSpPr txBox="1"/>
          <p:nvPr/>
        </p:nvSpPr>
        <p:spPr>
          <a:xfrm>
            <a:off x="10627964" y="1536676"/>
            <a:ext cx="117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Java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GENERADOR LEX - YouTube">
            <a:extLst>
              <a:ext uri="{FF2B5EF4-FFF2-40B4-BE49-F238E27FC236}">
                <a16:creationId xmlns:a16="http://schemas.microsoft.com/office/drawing/2014/main" id="{C29817E4-00E5-5A17-311A-97BFE645D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4" b="15962"/>
          <a:stretch/>
        </p:blipFill>
        <p:spPr bwMode="auto">
          <a:xfrm>
            <a:off x="317346" y="2048134"/>
            <a:ext cx="1309244" cy="134187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 papel del lenguaje C++ en sistemas embebidos para la industria">
            <a:extLst>
              <a:ext uri="{FF2B5EF4-FFF2-40B4-BE49-F238E27FC236}">
                <a16:creationId xmlns:a16="http://schemas.microsoft.com/office/drawing/2014/main" id="{F1FCA1C3-6DA7-A490-7111-BA8C619FE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72" y="4644238"/>
            <a:ext cx="1343446" cy="14018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¿Qué es Haskell?">
            <a:extLst>
              <a:ext uri="{FF2B5EF4-FFF2-40B4-BE49-F238E27FC236}">
                <a16:creationId xmlns:a16="http://schemas.microsoft.com/office/drawing/2014/main" id="{35E1C8C2-976E-DEBA-8923-B15F93CC9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3" r="18237"/>
          <a:stretch/>
        </p:blipFill>
        <p:spPr bwMode="auto">
          <a:xfrm>
            <a:off x="5604428" y="2124867"/>
            <a:ext cx="1360129" cy="13439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rimeros pasos con Python: ¡Hola, mundo! - blog.vermiip.es">
            <a:extLst>
              <a:ext uri="{FF2B5EF4-FFF2-40B4-BE49-F238E27FC236}">
                <a16:creationId xmlns:a16="http://schemas.microsoft.com/office/drawing/2014/main" id="{E8D97615-8AAB-7362-1012-26B99CF9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90" y="4850751"/>
            <a:ext cx="1364421" cy="13365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Java.Introdución.. Java es un lenguaje de programación de… | by Ismael  Royano Gómez | Enredando con Programación | Medium">
            <a:extLst>
              <a:ext uri="{FF2B5EF4-FFF2-40B4-BE49-F238E27FC236}">
                <a16:creationId xmlns:a16="http://schemas.microsoft.com/office/drawing/2014/main" id="{CD6940AF-8FA9-AEF9-039F-0BA2F6B5A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t="3236" r="6608" b="-3236"/>
          <a:stretch/>
        </p:blipFill>
        <p:spPr bwMode="auto">
          <a:xfrm>
            <a:off x="10539473" y="2085732"/>
            <a:ext cx="1335181" cy="13660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0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55D86F11-4118-44BE-9FB2-72DFDBD18A68}"/>
              </a:ext>
            </a:extLst>
          </p:cNvPr>
          <p:cNvGrpSpPr/>
          <p:nvPr/>
        </p:nvGrpSpPr>
        <p:grpSpPr>
          <a:xfrm>
            <a:off x="3643180" y="3156677"/>
            <a:ext cx="392473" cy="766197"/>
            <a:chOff x="2538329" y="3258410"/>
            <a:chExt cx="361220" cy="107547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43A4A1B-EF6B-4100-B07D-10F450117836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4C0EDFF9-C42C-4576-B9D3-A88999F3101E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3C980E7-4131-4996-B4BC-635DD793AAEA}"/>
              </a:ext>
            </a:extLst>
          </p:cNvPr>
          <p:cNvGrpSpPr/>
          <p:nvPr/>
        </p:nvGrpSpPr>
        <p:grpSpPr>
          <a:xfrm rot="10800000">
            <a:off x="11063293" y="3731246"/>
            <a:ext cx="392473" cy="755218"/>
            <a:chOff x="2538329" y="3258410"/>
            <a:chExt cx="361220" cy="1075472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6505A1D-D758-46B5-9C7F-A868EEA576CE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9B88878B-B0DE-42A2-90C2-E3B3FA39FA07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F73D977-AE0B-480C-B230-F4279E58BFD3}"/>
              </a:ext>
            </a:extLst>
          </p:cNvPr>
          <p:cNvGrpSpPr/>
          <p:nvPr/>
        </p:nvGrpSpPr>
        <p:grpSpPr>
          <a:xfrm>
            <a:off x="8479256" y="3249979"/>
            <a:ext cx="392473" cy="701335"/>
            <a:chOff x="2538329" y="3258410"/>
            <a:chExt cx="361220" cy="107547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675E00A-1D4D-4DCC-8078-413E718F403E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FBAC7F0-BD58-47B0-B64C-BF0E81D1B69C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CCF11E5-74A6-414B-AE19-D026FC11D096}"/>
              </a:ext>
            </a:extLst>
          </p:cNvPr>
          <p:cNvGrpSpPr/>
          <p:nvPr/>
        </p:nvGrpSpPr>
        <p:grpSpPr>
          <a:xfrm flipH="1" flipV="1">
            <a:off x="6080605" y="3728680"/>
            <a:ext cx="392473" cy="696308"/>
            <a:chOff x="2538329" y="3258410"/>
            <a:chExt cx="361220" cy="1075472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CA320B8-B17B-4845-9328-09978A20EE31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8AB2B9F4-3407-4366-8233-E634FCF574DA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EBCEC4A-DF81-4B36-8B6D-F6991CB983AE}"/>
              </a:ext>
            </a:extLst>
          </p:cNvPr>
          <p:cNvGrpSpPr/>
          <p:nvPr/>
        </p:nvGrpSpPr>
        <p:grpSpPr>
          <a:xfrm rot="10800000">
            <a:off x="1035892" y="3733832"/>
            <a:ext cx="387085" cy="728522"/>
            <a:chOff x="2538329" y="3258410"/>
            <a:chExt cx="361220" cy="107547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5A9B826-8D62-48BE-ADDA-35A3B94A2D6C}"/>
                </a:ext>
              </a:extLst>
            </p:cNvPr>
            <p:cNvSpPr/>
            <p:nvPr/>
          </p:nvSpPr>
          <p:spPr>
            <a:xfrm>
              <a:off x="2639564" y="3258410"/>
              <a:ext cx="158750" cy="8128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4D7320EC-31F3-4095-81EC-02FC5AAF578D}"/>
                </a:ext>
              </a:extLst>
            </p:cNvPr>
            <p:cNvSpPr/>
            <p:nvPr/>
          </p:nvSpPr>
          <p:spPr>
            <a:xfrm>
              <a:off x="2538329" y="4008451"/>
              <a:ext cx="361220" cy="325431"/>
            </a:xfrm>
            <a:prstGeom prst="roundRect">
              <a:avLst>
                <a:gd name="adj" fmla="val 2370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ABABAB"/>
                </a:gs>
                <a:gs pos="61000">
                  <a:schemeClr val="bg1"/>
                </a:gs>
                <a:gs pos="85000">
                  <a:srgbClr val="ABAB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A16D41B-1A41-4672-AB0D-5812D6257C57}"/>
              </a:ext>
            </a:extLst>
          </p:cNvPr>
          <p:cNvSpPr/>
          <p:nvPr/>
        </p:nvSpPr>
        <p:spPr>
          <a:xfrm>
            <a:off x="612000" y="3754184"/>
            <a:ext cx="10995334" cy="184161"/>
          </a:xfrm>
          <a:prstGeom prst="roundRect">
            <a:avLst>
              <a:gd name="adj" fmla="val 5000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2" name="TextBox 68">
            <a:extLst>
              <a:ext uri="{FF2B5EF4-FFF2-40B4-BE49-F238E27FC236}">
                <a16:creationId xmlns:a16="http://schemas.microsoft.com/office/drawing/2014/main" id="{370EB9A6-9FF2-4350-B9E8-FDF00CA27FB9}"/>
              </a:ext>
            </a:extLst>
          </p:cNvPr>
          <p:cNvSpPr txBox="1"/>
          <p:nvPr/>
        </p:nvSpPr>
        <p:spPr>
          <a:xfrm>
            <a:off x="7797036" y="3984937"/>
            <a:ext cx="183230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CC085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2000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Lenguaje de programación orientado a objetos desarrollado y estandarizado por Microsoft como parte de su plataforma .NET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3" name="TextBox 70">
            <a:extLst>
              <a:ext uri="{FF2B5EF4-FFF2-40B4-BE49-F238E27FC236}">
                <a16:creationId xmlns:a16="http://schemas.microsoft.com/office/drawing/2014/main" id="{11EE8A22-1293-4794-8312-613A6268F84C}"/>
              </a:ext>
            </a:extLst>
          </p:cNvPr>
          <p:cNvSpPr txBox="1"/>
          <p:nvPr/>
        </p:nvSpPr>
        <p:spPr>
          <a:xfrm>
            <a:off x="9994900" y="857649"/>
            <a:ext cx="207223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9ABB5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1995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u</a:t>
            </a:r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no de los primeros lenguajes de programación del lado del servidor que se podían incorporar directamente en un documento HTML.</a:t>
            </a:r>
            <a:endParaRPr lang="es-MX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50">
            <a:extLst>
              <a:ext uri="{FF2B5EF4-FFF2-40B4-BE49-F238E27FC236}">
                <a16:creationId xmlns:a16="http://schemas.microsoft.com/office/drawing/2014/main" id="{91BD0984-AE16-4C19-9FB7-A76CBBB1E939}"/>
              </a:ext>
            </a:extLst>
          </p:cNvPr>
          <p:cNvSpPr txBox="1"/>
          <p:nvPr/>
        </p:nvSpPr>
        <p:spPr>
          <a:xfrm>
            <a:off x="2880886" y="4001501"/>
            <a:ext cx="197118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94743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2012</a:t>
            </a:r>
          </a:p>
          <a:p>
            <a:pPr algn="just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Lenguaje de programación libre y de código abierto desarrollado y mantenido por Microsoft</a:t>
            </a:r>
            <a:endParaRPr lang="en-US" sz="1400" dirty="0">
              <a:solidFill>
                <a:schemeClr val="bg1"/>
              </a:solidFill>
              <a:latin typeface="Economica" panose="02000506040000020004" pitchFamily="2" charset="0"/>
              <a:cs typeface="Rajdhani bold" panose="02000000000000000000" pitchFamily="2" charset="0"/>
            </a:endParaRPr>
          </a:p>
        </p:txBody>
      </p:sp>
      <p:sp>
        <p:nvSpPr>
          <p:cNvPr id="45" name="TextBox 57">
            <a:extLst>
              <a:ext uri="{FF2B5EF4-FFF2-40B4-BE49-F238E27FC236}">
                <a16:creationId xmlns:a16="http://schemas.microsoft.com/office/drawing/2014/main" id="{BA39781E-32B2-4B71-89E5-F46C938B1C5E}"/>
              </a:ext>
            </a:extLst>
          </p:cNvPr>
          <p:cNvSpPr txBox="1"/>
          <p:nvPr/>
        </p:nvSpPr>
        <p:spPr>
          <a:xfrm>
            <a:off x="16977" y="1970085"/>
            <a:ext cx="218796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19137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2014</a:t>
            </a:r>
          </a:p>
          <a:p>
            <a:pPr algn="ctr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Lenguaje de programación multiparadigma creado por Apple enfocado en el desarrollo de aplicaciones para iOS y macOS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TextBox 64">
            <a:extLst>
              <a:ext uri="{FF2B5EF4-FFF2-40B4-BE49-F238E27FC236}">
                <a16:creationId xmlns:a16="http://schemas.microsoft.com/office/drawing/2014/main" id="{599DAC3A-886B-4B24-9565-EE0F62EC2243}"/>
              </a:ext>
            </a:extLst>
          </p:cNvPr>
          <p:cNvSpPr txBox="1"/>
          <p:nvPr/>
        </p:nvSpPr>
        <p:spPr>
          <a:xfrm>
            <a:off x="4822955" y="1816064"/>
            <a:ext cx="30285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8C32C"/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2003</a:t>
            </a:r>
          </a:p>
          <a:p>
            <a:r>
              <a:rPr lang="es-MX" sz="14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Lenguaje de programación orientado a objetos implementado sobre la plataforma Java. Tiene características similares a Python, Ruby, Perl y Smalltalk.</a:t>
            </a:r>
          </a:p>
          <a:p>
            <a:pPr algn="l"/>
            <a:r>
              <a:rPr lang="es-MX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2009, </a:t>
            </a:r>
            <a:r>
              <a:rPr lang="es-MX" sz="14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Go</a:t>
            </a:r>
            <a:endParaRPr lang="es-MX" sz="1400" b="0" i="0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br>
              <a:rPr lang="es-MX" sz="1400" b="0" i="0" dirty="0">
                <a:solidFill>
                  <a:srgbClr val="57575C"/>
                </a:solidFill>
                <a:effectLst/>
                <a:latin typeface="Helvetica" panose="020B0604020202020204" pitchFamily="34" charset="0"/>
              </a:rPr>
            </a:br>
            <a:endParaRPr lang="en-US" sz="1400" dirty="0">
              <a:solidFill>
                <a:schemeClr val="bg1"/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1123260-5C0E-4635-9050-2165B4043B7C}"/>
              </a:ext>
            </a:extLst>
          </p:cNvPr>
          <p:cNvSpPr/>
          <p:nvPr/>
        </p:nvSpPr>
        <p:spPr>
          <a:xfrm>
            <a:off x="438134" y="4473887"/>
            <a:ext cx="1466830" cy="1492525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1C2ED8E-3CF8-48D5-A158-8228BF91282D}"/>
              </a:ext>
            </a:extLst>
          </p:cNvPr>
          <p:cNvSpPr/>
          <p:nvPr/>
        </p:nvSpPr>
        <p:spPr>
          <a:xfrm>
            <a:off x="3133063" y="1569907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E1C71FE-E001-471A-B38C-5C32F673A02E}"/>
              </a:ext>
            </a:extLst>
          </p:cNvPr>
          <p:cNvSpPr/>
          <p:nvPr/>
        </p:nvSpPr>
        <p:spPr>
          <a:xfrm>
            <a:off x="5549570" y="4495629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AEBD2E76-F6A8-4628-B3A1-56ED7D214D89}"/>
              </a:ext>
            </a:extLst>
          </p:cNvPr>
          <p:cNvSpPr/>
          <p:nvPr/>
        </p:nvSpPr>
        <p:spPr>
          <a:xfrm>
            <a:off x="7928385" y="1635221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1B789F6-5812-4C1C-94A4-E1439CA92A20}"/>
              </a:ext>
            </a:extLst>
          </p:cNvPr>
          <p:cNvSpPr/>
          <p:nvPr/>
        </p:nvSpPr>
        <p:spPr>
          <a:xfrm>
            <a:off x="10468222" y="4549945"/>
            <a:ext cx="1466831" cy="146572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720EAE-2D2F-5A39-975D-CBEF4605DACA}"/>
              </a:ext>
            </a:extLst>
          </p:cNvPr>
          <p:cNvSpPr txBox="1"/>
          <p:nvPr/>
        </p:nvSpPr>
        <p:spPr>
          <a:xfrm>
            <a:off x="2966656" y="1034365"/>
            <a:ext cx="174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 err="1">
                <a:solidFill>
                  <a:srgbClr val="FFFFFF"/>
                </a:solidFill>
                <a:latin typeface="Helvetica" panose="020B0604020202020204" pitchFamily="34" charset="0"/>
              </a:rPr>
              <a:t>T</a:t>
            </a:r>
            <a:r>
              <a:rPr lang="es-MX" b="1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ype</a:t>
            </a:r>
            <a:r>
              <a:rPr lang="es-MX" b="1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 Script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DB16C47-67C1-0EB8-9E63-45974675D333}"/>
              </a:ext>
            </a:extLst>
          </p:cNvPr>
          <p:cNvSpPr txBox="1"/>
          <p:nvPr/>
        </p:nvSpPr>
        <p:spPr>
          <a:xfrm>
            <a:off x="-166168" y="6121548"/>
            <a:ext cx="3071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Swift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2C893C-F3DE-E0F0-AB53-64ABDA841379}"/>
              </a:ext>
            </a:extLst>
          </p:cNvPr>
          <p:cNvSpPr txBox="1"/>
          <p:nvPr/>
        </p:nvSpPr>
        <p:spPr>
          <a:xfrm>
            <a:off x="5674358" y="6121547"/>
            <a:ext cx="1377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Groovy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6360CC3-C042-90FE-E5A1-6609FB806504}"/>
              </a:ext>
            </a:extLst>
          </p:cNvPr>
          <p:cNvSpPr txBox="1"/>
          <p:nvPr/>
        </p:nvSpPr>
        <p:spPr>
          <a:xfrm>
            <a:off x="7976215" y="1065526"/>
            <a:ext cx="117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C#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1034" name="Picture 10" descr="Fortran, un lenguaje de programación.GOLSYSTEMS">
            <a:extLst>
              <a:ext uri="{FF2B5EF4-FFF2-40B4-BE49-F238E27FC236}">
                <a16:creationId xmlns:a16="http://schemas.microsoft.com/office/drawing/2014/main" id="{1DAD72D2-2DDC-9D3C-4B6C-57284F95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15" y="1642928"/>
            <a:ext cx="1330713" cy="13468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DFD42430-2B6B-009B-E3EA-9C7CC0E936B0}"/>
              </a:ext>
            </a:extLst>
          </p:cNvPr>
          <p:cNvSpPr txBox="1"/>
          <p:nvPr/>
        </p:nvSpPr>
        <p:spPr>
          <a:xfrm>
            <a:off x="9888136" y="6121547"/>
            <a:ext cx="230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PHP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Qué es el lenguaje de programación PHP? - PHP Conference Argentina">
            <a:extLst>
              <a:ext uri="{FF2B5EF4-FFF2-40B4-BE49-F238E27FC236}">
                <a16:creationId xmlns:a16="http://schemas.microsoft.com/office/drawing/2014/main" id="{A8154495-825D-95EC-7D2C-0AEF0594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6" y="4582264"/>
            <a:ext cx="1379237" cy="137323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▷ Todo sobre el lenguaje de programación Swift 5.7【2024 】">
            <a:extLst>
              <a:ext uri="{FF2B5EF4-FFF2-40B4-BE49-F238E27FC236}">
                <a16:creationId xmlns:a16="http://schemas.microsoft.com/office/drawing/2014/main" id="{CE867165-2D66-0BCF-1ACC-59E77098E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r="21813"/>
          <a:stretch/>
        </p:blipFill>
        <p:spPr bwMode="auto">
          <a:xfrm>
            <a:off x="515948" y="4514166"/>
            <a:ext cx="1311202" cy="142317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ypeScript - Wikipedia, la enciclopedia libre">
            <a:extLst>
              <a:ext uri="{FF2B5EF4-FFF2-40B4-BE49-F238E27FC236}">
                <a16:creationId xmlns:a16="http://schemas.microsoft.com/office/drawing/2014/main" id="{09B5D924-EC70-3BAC-0ACE-8ED53F1DB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03" y="1601839"/>
            <a:ext cx="1371741" cy="137174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ntroducción a Groovy">
            <a:extLst>
              <a:ext uri="{FF2B5EF4-FFF2-40B4-BE49-F238E27FC236}">
                <a16:creationId xmlns:a16="http://schemas.microsoft.com/office/drawing/2014/main" id="{71B8BFB5-8117-7A64-EBEE-696C64C22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97" y="4624768"/>
            <a:ext cx="1376236" cy="11926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5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74A247-AE87-EFF5-DD21-0F8FEB58B09E}"/>
              </a:ext>
            </a:extLst>
          </p:cNvPr>
          <p:cNvSpPr txBox="1"/>
          <p:nvPr/>
        </p:nvSpPr>
        <p:spPr>
          <a:xfrm>
            <a:off x="673100" y="330200"/>
            <a:ext cx="1036320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Conclusión: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dirty="0">
                <a:solidFill>
                  <a:schemeClr val="bg1"/>
                </a:solidFill>
              </a:rPr>
              <a:t>Como podemos observar en la evolución de los compiladores involucra muchos factores y conforme a los avances que 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se van presentando estos tienen mejoras, </a:t>
            </a:r>
            <a:r>
              <a:rPr lang="es-MX" b="1" u="sng" dirty="0">
                <a:solidFill>
                  <a:schemeClr val="bg1"/>
                </a:solidFill>
              </a:rPr>
              <a:t>la optimización y rendimiento </a:t>
            </a:r>
            <a:r>
              <a:rPr lang="es-MX" dirty="0">
                <a:solidFill>
                  <a:schemeClr val="bg1"/>
                </a:solidFill>
              </a:rPr>
              <a:t>es de gran importancia ya que hay que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 tener un sistema  en el que el trabajo sea de calidad y rápido para que este no se nos haga tedioso, también el que 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sea </a:t>
            </a:r>
            <a:r>
              <a:rPr lang="es-MX" b="1" u="sng" dirty="0">
                <a:solidFill>
                  <a:schemeClr val="bg1"/>
                </a:solidFill>
              </a:rPr>
              <a:t>multifuncional en diversas plataformas </a:t>
            </a:r>
            <a:r>
              <a:rPr lang="es-MX" dirty="0">
                <a:solidFill>
                  <a:schemeClr val="bg1"/>
                </a:solidFill>
              </a:rPr>
              <a:t>son importantes por que así de esta manera todos podremos trabajar.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dirty="0">
                <a:solidFill>
                  <a:schemeClr val="bg1"/>
                </a:solidFill>
              </a:rPr>
              <a:t>La seguridad y la fácil uso es otro plus ya que pues en ellas se hace manipulación de información privada en algunos casos 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Y que exista esta protección se da mas confianza a trabajar con ella.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>
              <a:tabLst>
                <a:tab pos="812800" algn="l"/>
              </a:tabLst>
            </a:pPr>
            <a:r>
              <a:rPr lang="es-MX" dirty="0">
                <a:solidFill>
                  <a:schemeClr val="bg1"/>
                </a:solidFill>
              </a:rPr>
              <a:t>Bibliografías:</a:t>
            </a:r>
          </a:p>
          <a:p>
            <a:pPr>
              <a:tabLst>
                <a:tab pos="812800" algn="l"/>
              </a:tabLst>
            </a:pP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Gomez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D. (2023). La evolución de los compiladores. </a:t>
            </a:r>
            <a:r>
              <a:rPr kumimoji="0" lang="es-MX" altLang="es-MX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https://www.researchgate.net/publication/370684300_La_evolucion_de_los_compiladores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812800" algn="l"/>
              </a:tabLst>
            </a:pP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>
              <a:tabLst>
                <a:tab pos="812800" algn="l"/>
              </a:tabLst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https://padlet.com/danidsf113/historia-de-los-compiladores-pfxn12y8mwbiuwwr</a:t>
            </a:r>
            <a:b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812800" algn="l"/>
              </a:tabLst>
            </a:pP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49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711</Words>
  <Application>Microsoft Office PowerPoint</Application>
  <PresentationFormat>Panorámica</PresentationFormat>
  <Paragraphs>102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Economica</vt:lpstr>
      <vt:lpstr>Helvetica</vt:lpstr>
      <vt:lpstr>Rajdhani bold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Yatmar Peraza Mora</dc:creator>
  <cp:lastModifiedBy>Muñoz Castillo</cp:lastModifiedBy>
  <cp:revision>3</cp:revision>
  <dcterms:created xsi:type="dcterms:W3CDTF">2021-01-20T13:22:09Z</dcterms:created>
  <dcterms:modified xsi:type="dcterms:W3CDTF">2024-03-08T05:50:39Z</dcterms:modified>
</cp:coreProperties>
</file>