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1" r:id="rId25"/>
    <p:sldId id="279" r:id="rId26"/>
    <p:sldId id="282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149B16-28AF-433F-9F98-E6733DFED56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F265BFB-09F8-454F-BD25-F677059217CF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0" i="0" dirty="0"/>
            <a:t>A Regressão Logística é uma técnica estatística cujo o objetivo é predizer a ocorrência de um evento dado um conjunto de dados.</a:t>
          </a:r>
          <a:endParaRPr lang="en-US" dirty="0"/>
        </a:p>
      </dgm:t>
    </dgm:pt>
    <dgm:pt modelId="{61F4B834-715F-454C-A907-3B25340AFC35}" type="parTrans" cxnId="{7A9AB1DA-9566-4DF1-866D-97C7173E7204}">
      <dgm:prSet/>
      <dgm:spPr/>
      <dgm:t>
        <a:bodyPr/>
        <a:lstStyle/>
        <a:p>
          <a:endParaRPr lang="en-US"/>
        </a:p>
      </dgm:t>
    </dgm:pt>
    <dgm:pt modelId="{8B53F9BB-D308-4B92-BA90-BED7DCB9DB35}" type="sibTrans" cxnId="{7A9AB1DA-9566-4DF1-866D-97C7173E720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1CF5814-56ED-428E-A930-0C774AA0D54C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0" i="0"/>
            <a:t>Nesse notebook, a Regressão Logística será usada para avaliar se um indivíduo é um bom credor, baseado em seus dados pessoais.</a:t>
          </a:r>
          <a:endParaRPr lang="en-US"/>
        </a:p>
      </dgm:t>
    </dgm:pt>
    <dgm:pt modelId="{EE0BCC21-1D28-4D29-942D-240F0FD64AD6}" type="parTrans" cxnId="{434B30C4-DA74-44AD-835E-1F8B6775220A}">
      <dgm:prSet/>
      <dgm:spPr/>
      <dgm:t>
        <a:bodyPr/>
        <a:lstStyle/>
        <a:p>
          <a:endParaRPr lang="en-US"/>
        </a:p>
      </dgm:t>
    </dgm:pt>
    <dgm:pt modelId="{548EC63B-277F-4697-A539-78A3E441E6E0}" type="sibTrans" cxnId="{434B30C4-DA74-44AD-835E-1F8B6775220A}">
      <dgm:prSet/>
      <dgm:spPr/>
      <dgm:t>
        <a:bodyPr/>
        <a:lstStyle/>
        <a:p>
          <a:endParaRPr lang="en-US"/>
        </a:p>
      </dgm:t>
    </dgm:pt>
    <dgm:pt modelId="{64A41FAC-EF97-46DE-8115-3BECDAB71464}" type="pres">
      <dgm:prSet presAssocID="{B0149B16-28AF-433F-9F98-E6733DFED569}" presName="root" presStyleCnt="0">
        <dgm:presLayoutVars>
          <dgm:dir/>
          <dgm:resizeHandles val="exact"/>
        </dgm:presLayoutVars>
      </dgm:prSet>
      <dgm:spPr/>
    </dgm:pt>
    <dgm:pt modelId="{ADE8AAF0-EF57-4362-97AB-5A4CE18934B2}" type="pres">
      <dgm:prSet presAssocID="{BF265BFB-09F8-454F-BD25-F677059217CF}" presName="compNode" presStyleCnt="0"/>
      <dgm:spPr/>
    </dgm:pt>
    <dgm:pt modelId="{82D03556-6C1D-47BB-9356-983B40A23667}" type="pres">
      <dgm:prSet presAssocID="{BF265BFB-09F8-454F-BD25-F677059217CF}" presName="bgRect" presStyleLbl="bgShp" presStyleIdx="0" presStyleCnt="2"/>
      <dgm:spPr/>
    </dgm:pt>
    <dgm:pt modelId="{A8CAE5A2-BD4B-4A80-B7BF-93B74BEC5050}" type="pres">
      <dgm:prSet presAssocID="{BF265BFB-09F8-454F-BD25-F677059217C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atísticas"/>
        </a:ext>
      </dgm:extLst>
    </dgm:pt>
    <dgm:pt modelId="{B35E6366-AF9C-4FB9-875D-07114A796A65}" type="pres">
      <dgm:prSet presAssocID="{BF265BFB-09F8-454F-BD25-F677059217CF}" presName="spaceRect" presStyleCnt="0"/>
      <dgm:spPr/>
    </dgm:pt>
    <dgm:pt modelId="{513A49C4-A6A9-411F-B5C4-F5FEAD38BCE7}" type="pres">
      <dgm:prSet presAssocID="{BF265BFB-09F8-454F-BD25-F677059217CF}" presName="parTx" presStyleLbl="revTx" presStyleIdx="0" presStyleCnt="2">
        <dgm:presLayoutVars>
          <dgm:chMax val="0"/>
          <dgm:chPref val="0"/>
        </dgm:presLayoutVars>
      </dgm:prSet>
      <dgm:spPr/>
    </dgm:pt>
    <dgm:pt modelId="{01764AE8-036D-4764-B894-F4B9A0E57E66}" type="pres">
      <dgm:prSet presAssocID="{8B53F9BB-D308-4B92-BA90-BED7DCB9DB35}" presName="sibTrans" presStyleCnt="0"/>
      <dgm:spPr/>
    </dgm:pt>
    <dgm:pt modelId="{BEA74593-7C3E-4FC1-90A5-8E3E47DDCC2A}" type="pres">
      <dgm:prSet presAssocID="{31CF5814-56ED-428E-A930-0C774AA0D54C}" presName="compNode" presStyleCnt="0"/>
      <dgm:spPr/>
    </dgm:pt>
    <dgm:pt modelId="{C59FDEF9-5393-459D-9305-C550C8A59820}" type="pres">
      <dgm:prSet presAssocID="{31CF5814-56ED-428E-A930-0C774AA0D54C}" presName="bgRect" presStyleLbl="bgShp" presStyleIdx="1" presStyleCnt="2"/>
      <dgm:spPr/>
    </dgm:pt>
    <dgm:pt modelId="{D96B6623-0F8D-4FD0-83D6-891DEF894821}" type="pres">
      <dgm:prSet presAssocID="{31CF5814-56ED-428E-A930-0C774AA0D54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0D6B9F8A-E222-4812-BAAB-B0A37701C88E}" type="pres">
      <dgm:prSet presAssocID="{31CF5814-56ED-428E-A930-0C774AA0D54C}" presName="spaceRect" presStyleCnt="0"/>
      <dgm:spPr/>
    </dgm:pt>
    <dgm:pt modelId="{3E2DE4C1-738C-40F3-A7F2-6357F368C5AB}" type="pres">
      <dgm:prSet presAssocID="{31CF5814-56ED-428E-A930-0C774AA0D54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D78711B-4E76-4AD6-A125-3E3668C727EC}" type="presOf" srcId="{BF265BFB-09F8-454F-BD25-F677059217CF}" destId="{513A49C4-A6A9-411F-B5C4-F5FEAD38BCE7}" srcOrd="0" destOrd="0" presId="urn:microsoft.com/office/officeart/2018/2/layout/IconVerticalSolidList"/>
    <dgm:cxn modelId="{74687D9F-E67E-445C-98DF-CD7F81AE91C4}" type="presOf" srcId="{31CF5814-56ED-428E-A930-0C774AA0D54C}" destId="{3E2DE4C1-738C-40F3-A7F2-6357F368C5AB}" srcOrd="0" destOrd="0" presId="urn:microsoft.com/office/officeart/2018/2/layout/IconVerticalSolidList"/>
    <dgm:cxn modelId="{C76EB8BD-0D12-44C9-BE71-2C7646CA281C}" type="presOf" srcId="{B0149B16-28AF-433F-9F98-E6733DFED569}" destId="{64A41FAC-EF97-46DE-8115-3BECDAB71464}" srcOrd="0" destOrd="0" presId="urn:microsoft.com/office/officeart/2018/2/layout/IconVerticalSolidList"/>
    <dgm:cxn modelId="{434B30C4-DA74-44AD-835E-1F8B6775220A}" srcId="{B0149B16-28AF-433F-9F98-E6733DFED569}" destId="{31CF5814-56ED-428E-A930-0C774AA0D54C}" srcOrd="1" destOrd="0" parTransId="{EE0BCC21-1D28-4D29-942D-240F0FD64AD6}" sibTransId="{548EC63B-277F-4697-A539-78A3E441E6E0}"/>
    <dgm:cxn modelId="{7A9AB1DA-9566-4DF1-866D-97C7173E7204}" srcId="{B0149B16-28AF-433F-9F98-E6733DFED569}" destId="{BF265BFB-09F8-454F-BD25-F677059217CF}" srcOrd="0" destOrd="0" parTransId="{61F4B834-715F-454C-A907-3B25340AFC35}" sibTransId="{8B53F9BB-D308-4B92-BA90-BED7DCB9DB35}"/>
    <dgm:cxn modelId="{6F88E776-F5AD-4D82-A628-E4C848B9006E}" type="presParOf" srcId="{64A41FAC-EF97-46DE-8115-3BECDAB71464}" destId="{ADE8AAF0-EF57-4362-97AB-5A4CE18934B2}" srcOrd="0" destOrd="0" presId="urn:microsoft.com/office/officeart/2018/2/layout/IconVerticalSolidList"/>
    <dgm:cxn modelId="{C141466E-688E-43BE-A5E2-505094AC1C98}" type="presParOf" srcId="{ADE8AAF0-EF57-4362-97AB-5A4CE18934B2}" destId="{82D03556-6C1D-47BB-9356-983B40A23667}" srcOrd="0" destOrd="0" presId="urn:microsoft.com/office/officeart/2018/2/layout/IconVerticalSolidList"/>
    <dgm:cxn modelId="{421EFF8D-A390-4D74-B837-9A43C5C91FFB}" type="presParOf" srcId="{ADE8AAF0-EF57-4362-97AB-5A4CE18934B2}" destId="{A8CAE5A2-BD4B-4A80-B7BF-93B74BEC5050}" srcOrd="1" destOrd="0" presId="urn:microsoft.com/office/officeart/2018/2/layout/IconVerticalSolidList"/>
    <dgm:cxn modelId="{D458F0E8-EAAC-4C95-956C-8F39481943AA}" type="presParOf" srcId="{ADE8AAF0-EF57-4362-97AB-5A4CE18934B2}" destId="{B35E6366-AF9C-4FB9-875D-07114A796A65}" srcOrd="2" destOrd="0" presId="urn:microsoft.com/office/officeart/2018/2/layout/IconVerticalSolidList"/>
    <dgm:cxn modelId="{3898FE1C-51E9-421E-A0AC-F656B3C6D70C}" type="presParOf" srcId="{ADE8AAF0-EF57-4362-97AB-5A4CE18934B2}" destId="{513A49C4-A6A9-411F-B5C4-F5FEAD38BCE7}" srcOrd="3" destOrd="0" presId="urn:microsoft.com/office/officeart/2018/2/layout/IconVerticalSolidList"/>
    <dgm:cxn modelId="{83B3B8F7-61F2-4E8B-AF96-7742F686DB8F}" type="presParOf" srcId="{64A41FAC-EF97-46DE-8115-3BECDAB71464}" destId="{01764AE8-036D-4764-B894-F4B9A0E57E66}" srcOrd="1" destOrd="0" presId="urn:microsoft.com/office/officeart/2018/2/layout/IconVerticalSolidList"/>
    <dgm:cxn modelId="{B782D129-3A25-4603-9B8B-CB62DFF09C34}" type="presParOf" srcId="{64A41FAC-EF97-46DE-8115-3BECDAB71464}" destId="{BEA74593-7C3E-4FC1-90A5-8E3E47DDCC2A}" srcOrd="2" destOrd="0" presId="urn:microsoft.com/office/officeart/2018/2/layout/IconVerticalSolidList"/>
    <dgm:cxn modelId="{6694C1C3-2542-491D-B0CC-DB009E476FA5}" type="presParOf" srcId="{BEA74593-7C3E-4FC1-90A5-8E3E47DDCC2A}" destId="{C59FDEF9-5393-459D-9305-C550C8A59820}" srcOrd="0" destOrd="0" presId="urn:microsoft.com/office/officeart/2018/2/layout/IconVerticalSolidList"/>
    <dgm:cxn modelId="{FBBCC17A-CA59-4EFB-A45F-237E93676458}" type="presParOf" srcId="{BEA74593-7C3E-4FC1-90A5-8E3E47DDCC2A}" destId="{D96B6623-0F8D-4FD0-83D6-891DEF894821}" srcOrd="1" destOrd="0" presId="urn:microsoft.com/office/officeart/2018/2/layout/IconVerticalSolidList"/>
    <dgm:cxn modelId="{F793FDAC-E0F4-44B2-847E-4764EA5FBDDC}" type="presParOf" srcId="{BEA74593-7C3E-4FC1-90A5-8E3E47DDCC2A}" destId="{0D6B9F8A-E222-4812-BAAB-B0A37701C88E}" srcOrd="2" destOrd="0" presId="urn:microsoft.com/office/officeart/2018/2/layout/IconVerticalSolidList"/>
    <dgm:cxn modelId="{F23EDF52-2E5B-4A7A-A611-31164368E471}" type="presParOf" srcId="{BEA74593-7C3E-4FC1-90A5-8E3E47DDCC2A}" destId="{3E2DE4C1-738C-40F3-A7F2-6357F368C5A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03556-6C1D-47BB-9356-983B40A23667}">
      <dsp:nvSpPr>
        <dsp:cNvPr id="0" name=""/>
        <dsp:cNvSpPr/>
      </dsp:nvSpPr>
      <dsp:spPr>
        <a:xfrm>
          <a:off x="0" y="745053"/>
          <a:ext cx="10506456" cy="13754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CAE5A2-BD4B-4A80-B7BF-93B74BEC5050}">
      <dsp:nvSpPr>
        <dsp:cNvPr id="0" name=""/>
        <dsp:cNvSpPr/>
      </dsp:nvSpPr>
      <dsp:spPr>
        <a:xfrm>
          <a:off x="416083" y="1054537"/>
          <a:ext cx="756516" cy="7565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3A49C4-A6A9-411F-B5C4-F5FEAD38BCE7}">
      <dsp:nvSpPr>
        <dsp:cNvPr id="0" name=""/>
        <dsp:cNvSpPr/>
      </dsp:nvSpPr>
      <dsp:spPr>
        <a:xfrm>
          <a:off x="1588683" y="745053"/>
          <a:ext cx="8917772" cy="1375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572" tIns="145572" rIns="145572" bIns="14557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0" i="0" kern="1200" dirty="0"/>
            <a:t>A Regressão Logística é uma técnica estatística cujo o objetivo é predizer a ocorrência de um evento dado um conjunto de dados.</a:t>
          </a:r>
          <a:endParaRPr lang="en-US" sz="2500" kern="1200" dirty="0"/>
        </a:p>
      </dsp:txBody>
      <dsp:txXfrm>
        <a:off x="1588683" y="745053"/>
        <a:ext cx="8917772" cy="1375483"/>
      </dsp:txXfrm>
    </dsp:sp>
    <dsp:sp modelId="{C59FDEF9-5393-459D-9305-C550C8A59820}">
      <dsp:nvSpPr>
        <dsp:cNvPr id="0" name=""/>
        <dsp:cNvSpPr/>
      </dsp:nvSpPr>
      <dsp:spPr>
        <a:xfrm>
          <a:off x="0" y="2464408"/>
          <a:ext cx="10506456" cy="13754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6B6623-0F8D-4FD0-83D6-891DEF894821}">
      <dsp:nvSpPr>
        <dsp:cNvPr id="0" name=""/>
        <dsp:cNvSpPr/>
      </dsp:nvSpPr>
      <dsp:spPr>
        <a:xfrm>
          <a:off x="416083" y="2773892"/>
          <a:ext cx="756516" cy="7565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2DE4C1-738C-40F3-A7F2-6357F368C5AB}">
      <dsp:nvSpPr>
        <dsp:cNvPr id="0" name=""/>
        <dsp:cNvSpPr/>
      </dsp:nvSpPr>
      <dsp:spPr>
        <a:xfrm>
          <a:off x="1588683" y="2464408"/>
          <a:ext cx="8917772" cy="1375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572" tIns="145572" rIns="145572" bIns="14557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0" i="0" kern="1200"/>
            <a:t>Nesse notebook, a Regressão Logística será usada para avaliar se um indivíduo é um bom credor, baseado em seus dados pessoais.</a:t>
          </a:r>
          <a:endParaRPr lang="en-US" sz="2500" kern="1200"/>
        </a:p>
      </dsp:txBody>
      <dsp:txXfrm>
        <a:off x="1588683" y="2464408"/>
        <a:ext cx="8917772" cy="13754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71BF7D-B6EA-459B-8B97-63780815D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4605AF-6D09-4FC4-BB12-F872A71EA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E06041-828C-467B-8CE8-FD6E59819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C202D-0077-4CD7-9FB4-A5D5D6439C61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AD0D0A-D7A2-4049-A715-49072EA2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41FDF4-DF2E-42B2-AA28-DD8E203A2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41EE2-5AFA-4537-B981-5571DBD586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0670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89D3D2-7313-4071-A166-79480B9BC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F302336-E2C9-4FB0-8DC4-D85C66583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A4642E-2BC3-4850-9603-64C2054CB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C202D-0077-4CD7-9FB4-A5D5D6439C61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343115-485D-4C48-B5FE-7D43A6AC7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55FB8C-5D74-4651-8445-BEE0119B1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41EE2-5AFA-4537-B981-5571DBD586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408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85D0199-B94A-441E-A96A-9622C69482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C7FD42E-0BBF-4A90-A385-2083EFDD3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4309A0-7EFE-45E8-B0FA-354F420EE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C202D-0077-4CD7-9FB4-A5D5D6439C61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8B5A6D-4EB0-4801-8F5B-F11BB9178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91F24F-3E2E-44E1-94C6-BD02A80D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41EE2-5AFA-4537-B981-5571DBD586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9442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F4F50-1162-409C-94E7-3FCCB0023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CE2028-9DB6-44C3-BBAA-C88A761FC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1D05B9-1BFB-486B-828F-238694106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C202D-0077-4CD7-9FB4-A5D5D6439C61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DD7531-2E18-4299-89B1-38B58682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2237F0-BEF0-4020-A229-58DCCBD85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41EE2-5AFA-4537-B981-5571DBD586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521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5B64E2-36C3-4A4B-8207-3E2F527BB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28E4C3-8BC3-44D1-B504-3948CCFAC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4AE3C1-0507-45B3-8F50-53D7A93A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C202D-0077-4CD7-9FB4-A5D5D6439C61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2EC1BE-FA83-42BE-B485-6A4B6C8D1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CC697E-DA53-4BD3-9B3F-43F25EF52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41EE2-5AFA-4537-B981-5571DBD586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3286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266341-22D8-4605-90D3-DB0C3209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C3F18C-16DF-49CF-9FEA-7BA75AFD23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3C5935-0AC0-4CFB-B8EA-0E9A6680E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21F2023-FF83-4C24-9126-A8F9AB965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C202D-0077-4CD7-9FB4-A5D5D6439C61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FD5C8B-DFF6-4F38-A347-C00CCFA5A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97F4041-C0A6-4095-BAC2-9938337E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41EE2-5AFA-4537-B981-5571DBD586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3285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E4137-DE5E-4D9C-8DF1-2C0EDC55E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25B01F-841C-4D1B-AA43-5D227EEF1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9B7A630-0A92-44C8-A5D7-D21F8D948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CF99B43-B4AB-420B-9682-CD69583A4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C5CD34E-615E-47C4-8F42-2B57F641DB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5B1BA3D-C5D3-47E5-9BC8-C86BD5EDB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C202D-0077-4CD7-9FB4-A5D5D6439C61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AB7F527-D9BD-4E5B-AEBA-E5DC3110F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2F3C69A-3345-447A-8458-BDA4C95A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41EE2-5AFA-4537-B981-5571DBD586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8680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21CD1C-8767-49E6-A68B-81191773C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A70A94E-D643-4D29-8623-2F56D923B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C202D-0077-4CD7-9FB4-A5D5D6439C61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624D619-1786-4763-8768-8F8AA5CCA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7A66BD7-5A58-4643-A537-83FBC374A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41EE2-5AFA-4537-B981-5571DBD586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635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5613A1E-301B-48D8-9461-A7FBAB9FA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C202D-0077-4CD7-9FB4-A5D5D6439C61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8059F84-1821-4816-BC80-DF824E08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7A726B8-6B53-4F8E-8299-049E836F3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41EE2-5AFA-4537-B981-5571DBD586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572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9B34C-8FFB-4BBB-8227-A74426A85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D6D2C9-9EBC-4D56-8A06-27E6D4FBC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E83B201-BDE4-45C8-88D3-368049C7F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D45954-8547-4AC5-8564-2E68FFF8E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C202D-0077-4CD7-9FB4-A5D5D6439C61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77536C-80B8-4F63-9D31-4B37BA275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2AB2DB6-1D98-40A4-8A7A-01482F439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41EE2-5AFA-4537-B981-5571DBD586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9527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CE3F6F-8FCA-4B52-BA2C-31D7070BC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CCD9F3B-19AF-4FAB-B63F-17B99027C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6F86E2-3AE5-4261-897A-8FE0B2ADC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A2092D-BD99-4399-821B-4D37E8F9B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C202D-0077-4CD7-9FB4-A5D5D6439C61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32C496-9320-415F-A4A4-FEF197BE5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1824B8-BD74-4795-93D4-21E04433D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41EE2-5AFA-4537-B981-5571DBD586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2168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8F14BFA-43E1-437C-AF2F-3B1733237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A957A3-A622-492D-8106-5766E5D49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BC51B9-EEA4-4748-A8BA-8F8CE9561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C202D-0077-4CD7-9FB4-A5D5D6439C61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B1E64D-40DE-404F-AC9E-9E1F1FA1D3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8E2A7D-FF3D-408E-916E-BE00FD4DF3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41EE2-5AFA-4537-B981-5571DBD586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436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gi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6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38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841252-EFA6-42CF-9AF0-FDE65E837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pt-BR" dirty="0"/>
              <a:t>Álgebra Linear aplicada à análise de crédito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196397-DA9F-454E-8546-5EF2002E3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pt-B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</a:rPr>
              <a:t>O principal tópico abordado nesse trabalho é a utilização de regressão logística para classificação de credores, classificando-os como bons ou maus.</a:t>
            </a:r>
          </a:p>
        </p:txBody>
      </p:sp>
    </p:spTree>
    <p:extLst>
      <p:ext uri="{BB962C8B-B14F-4D97-AF65-F5344CB8AC3E}">
        <p14:creationId xmlns:p14="http://schemas.microsoft.com/office/powerpoint/2010/main" val="748200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4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16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0962E0DC-532E-4850-8F5D-928727E75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200" b="1" i="0" dirty="0">
                <a:effectLst/>
                <a:latin typeface="Helvetica Neue"/>
              </a:rPr>
              <a:t>A </a:t>
            </a:r>
            <a:r>
              <a:rPr lang="en-US" sz="2200" b="1" i="0" dirty="0" err="1">
                <a:effectLst/>
                <a:latin typeface="Helvetica Neue"/>
              </a:rPr>
              <a:t>Matemática</a:t>
            </a:r>
            <a:r>
              <a:rPr lang="en-US" sz="2200" b="1" i="0" dirty="0">
                <a:effectLst/>
                <a:latin typeface="Helvetica Neue"/>
              </a:rPr>
              <a:t> da </a:t>
            </a:r>
            <a:r>
              <a:rPr lang="en-US" sz="2200" b="1" i="0" dirty="0" err="1">
                <a:effectLst/>
                <a:latin typeface="Helvetica Neue"/>
              </a:rPr>
              <a:t>Regressão</a:t>
            </a:r>
            <a:r>
              <a:rPr lang="en-US" sz="2200" b="1" i="0" dirty="0">
                <a:effectLst/>
                <a:latin typeface="Helvetica Neue"/>
              </a:rPr>
              <a:t> </a:t>
            </a:r>
            <a:r>
              <a:rPr lang="en-US" sz="2200" b="1" i="0" dirty="0" err="1">
                <a:effectLst/>
                <a:latin typeface="Helvetica Neue"/>
              </a:rPr>
              <a:t>Logística</a:t>
            </a:r>
            <a:r>
              <a:rPr lang="en-US" sz="2200" b="1" i="0" dirty="0">
                <a:effectLst/>
                <a:latin typeface="Helvetica Neue"/>
              </a:rPr>
              <a:t>:</a:t>
            </a:r>
            <a:br>
              <a:rPr lang="en-US" sz="2200" b="1" i="0" dirty="0">
                <a:effectLst/>
                <a:latin typeface="Helvetica Neue"/>
              </a:rPr>
            </a:br>
            <a:r>
              <a:rPr lang="pt-BR" sz="2200" b="1" dirty="0">
                <a:effectLst/>
                <a:latin typeface="Helvetica Neue"/>
              </a:rPr>
              <a:t>Estimando o parâmetro</a:t>
            </a:r>
            <a:endParaRPr lang="pt-BR" sz="2200" dirty="0"/>
          </a:p>
        </p:txBody>
      </p:sp>
      <p:sp>
        <p:nvSpPr>
          <p:cNvPr id="25" name="Rectangle 18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9D89BB5-80C3-4AC2-835D-6F0DA20E2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r>
              <a:rPr lang="pt-BR" sz="1700"/>
              <a:t>Suponha que exista  𝑁  amostras com labels 0 ou 1.</a:t>
            </a:r>
          </a:p>
          <a:p>
            <a:r>
              <a:rPr lang="pt-BR" sz="1700"/>
              <a:t>Algumas amostras correspondem as Labels "1".</a:t>
            </a:r>
          </a:p>
          <a:p>
            <a:r>
              <a:rPr lang="pt-BR" sz="1700"/>
              <a:t>Já outras amostras correspondem as Labels "0"</a:t>
            </a:r>
          </a:p>
          <a:p>
            <a:r>
              <a:rPr lang="pt-BR" sz="1700"/>
              <a:t>O objetivo é estimar um B tal que, p(x) esteja o mais próximo de 1 nas amostras "1" e (1-p(x)) o mais próximo de 1 nas amostras "0"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784B54AD-E874-4BB1-B625-1EA8BC49C4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84" r="3182" b="3999"/>
          <a:stretch/>
        </p:blipFill>
        <p:spPr>
          <a:xfrm>
            <a:off x="4752966" y="1291965"/>
            <a:ext cx="7312507" cy="376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817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FABA6CE-013B-4CC5-921F-325FFAA18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sz="3600" b="1" i="0" dirty="0">
                <a:effectLst/>
                <a:latin typeface="Helvetica Neue"/>
              </a:rPr>
              <a:t>A </a:t>
            </a:r>
            <a:r>
              <a:rPr lang="en-US" sz="3600" b="1" i="0" dirty="0" err="1">
                <a:effectLst/>
                <a:latin typeface="Helvetica Neue"/>
              </a:rPr>
              <a:t>Matemática</a:t>
            </a:r>
            <a:r>
              <a:rPr lang="en-US" sz="3600" b="1" i="0" dirty="0">
                <a:effectLst/>
                <a:latin typeface="Helvetica Neue"/>
              </a:rPr>
              <a:t> da </a:t>
            </a:r>
            <a:r>
              <a:rPr lang="en-US" sz="3600" b="1" i="0" dirty="0" err="1">
                <a:effectLst/>
                <a:latin typeface="Helvetica Neue"/>
              </a:rPr>
              <a:t>Regressão</a:t>
            </a:r>
            <a:r>
              <a:rPr lang="en-US" sz="3600" b="1" i="0" dirty="0">
                <a:effectLst/>
                <a:latin typeface="Helvetica Neue"/>
              </a:rPr>
              <a:t> </a:t>
            </a:r>
            <a:r>
              <a:rPr lang="en-US" sz="3600" b="1" i="0" dirty="0" err="1">
                <a:effectLst/>
                <a:latin typeface="Helvetica Neue"/>
              </a:rPr>
              <a:t>Logística</a:t>
            </a:r>
            <a:r>
              <a:rPr lang="en-US" sz="3600" b="1" i="0" dirty="0">
                <a:effectLst/>
                <a:latin typeface="Helvetica Neue"/>
              </a:rPr>
              <a:t>:</a:t>
            </a:r>
            <a:br>
              <a:rPr lang="en-US" sz="3600" b="1" i="0" dirty="0">
                <a:effectLst/>
                <a:latin typeface="Helvetica Neue"/>
              </a:rPr>
            </a:br>
            <a:r>
              <a:rPr lang="pt-BR" sz="3600" b="1" dirty="0">
                <a:effectLst/>
                <a:latin typeface="Helvetica Neue"/>
              </a:rPr>
              <a:t>Estimando o parâmetro</a:t>
            </a:r>
            <a:endParaRPr lang="pt-BR" sz="36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CC999C6-C153-41D9-9E12-34455390A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7500" y="2019300"/>
            <a:ext cx="3454400" cy="3949700"/>
          </a:xfrm>
        </p:spPr>
        <p:txBody>
          <a:bodyPr wrap="square" anchor="t">
            <a:normAutofit/>
          </a:bodyPr>
          <a:lstStyle/>
          <a:p>
            <a:r>
              <a:rPr lang="pt-BR" dirty="0"/>
              <a:t>Aplicando log </a:t>
            </a:r>
            <a:r>
              <a:rPr lang="pt-BR"/>
              <a:t>odds</a:t>
            </a:r>
            <a:r>
              <a:rPr lang="pt-BR" dirty="0"/>
              <a:t> para isolar o parâmetro  𝐵𝑋  e transformar o </a:t>
            </a:r>
            <a:r>
              <a:rPr lang="pt-BR"/>
              <a:t>produtório</a:t>
            </a:r>
            <a:r>
              <a:rPr lang="pt-BR" dirty="0"/>
              <a:t> em somatório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B76216E-08F0-4C3F-BA6F-0C93E2C9C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15" y="1721921"/>
            <a:ext cx="6624681" cy="440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481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231598CC-E9D8-46F1-A31D-21527BFD6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C11258-5115-4685-8E48-59EF8328D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>
            <a:normAutofit/>
          </a:bodyPr>
          <a:lstStyle/>
          <a:p>
            <a:r>
              <a:rPr lang="en-US" sz="2800" b="1" i="0">
                <a:effectLst/>
                <a:latin typeface="Helvetica Neue"/>
              </a:rPr>
              <a:t>A </a:t>
            </a:r>
            <a:r>
              <a:rPr lang="en-US" sz="2800" b="1" i="0" err="1">
                <a:effectLst/>
                <a:latin typeface="Helvetica Neue"/>
              </a:rPr>
              <a:t>Matemática</a:t>
            </a:r>
            <a:r>
              <a:rPr lang="en-US" sz="2800" b="1" i="0">
                <a:effectLst/>
                <a:latin typeface="Helvetica Neue"/>
              </a:rPr>
              <a:t> da </a:t>
            </a:r>
            <a:r>
              <a:rPr lang="en-US" sz="2800" b="1" i="0" err="1">
                <a:effectLst/>
                <a:latin typeface="Helvetica Neue"/>
              </a:rPr>
              <a:t>Regressão</a:t>
            </a:r>
            <a:r>
              <a:rPr lang="en-US" sz="2800" b="1" i="0">
                <a:effectLst/>
                <a:latin typeface="Helvetica Neue"/>
              </a:rPr>
              <a:t> </a:t>
            </a:r>
            <a:r>
              <a:rPr lang="en-US" sz="2800" b="1" i="0" err="1">
                <a:effectLst/>
                <a:latin typeface="Helvetica Neue"/>
              </a:rPr>
              <a:t>Logística</a:t>
            </a:r>
            <a:r>
              <a:rPr lang="en-US" sz="2800" b="1" i="0">
                <a:effectLst/>
                <a:latin typeface="Helvetica Neue"/>
              </a:rPr>
              <a:t>:</a:t>
            </a:r>
            <a:br>
              <a:rPr lang="en-US" sz="2800" b="1" i="0">
                <a:effectLst/>
                <a:latin typeface="Helvetica Neue"/>
              </a:rPr>
            </a:br>
            <a:r>
              <a:rPr lang="pt-BR" sz="2800" b="1">
                <a:effectLst/>
                <a:latin typeface="Helvetica Neue"/>
              </a:rPr>
              <a:t>Estimando o parâmetro</a:t>
            </a:r>
            <a:endParaRPr lang="pt-BR" sz="280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CB147A70-DC29-4DDF-A34C-2B82C6E2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7A6BA4-0DBC-4204-B7FD-39FC7CF0E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sz="2400" b="0" i="0" dirty="0">
                <a:effectLst/>
                <a:latin typeface="Helvetica Neue"/>
              </a:rPr>
              <a:t> Como essa equação é transcendental, não existe um B exato, entretanto, o Método de Newton oferece uma boa </a:t>
            </a:r>
            <a:r>
              <a:rPr lang="pt-BR" sz="2400" b="0" i="0" dirty="0" err="1">
                <a:effectLst/>
                <a:latin typeface="Helvetica Neue"/>
              </a:rPr>
              <a:t>apromixação</a:t>
            </a:r>
            <a:r>
              <a:rPr lang="pt-BR" sz="2400" b="0" i="0" dirty="0">
                <a:effectLst/>
                <a:latin typeface="Helvetica Neue"/>
              </a:rPr>
              <a:t> para este valor.</a:t>
            </a:r>
          </a:p>
          <a:p>
            <a:endParaRPr lang="pt-BR" sz="2400" b="0" i="0" dirty="0">
              <a:effectLst/>
              <a:latin typeface="Helvetica Neue"/>
            </a:endParaRPr>
          </a:p>
          <a:p>
            <a:endParaRPr lang="pt-BR" sz="2400" b="0" i="0" dirty="0">
              <a:effectLst/>
              <a:latin typeface="Helvetica Neue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B438362-1E1E-4C62-A99E-4134CB163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631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6C077334-5571-4B83-A83E-4CCCFA7B5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632" y="0"/>
            <a:ext cx="2093996" cy="1402773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F61ABFD-DE05-41FD-A6B7-6D40196C1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55865" y="1026771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33D6C5DC-E0B8-41F5-A14F-F23FA114F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225" y="4112081"/>
            <a:ext cx="3313240" cy="1164554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  <a:ln>
            <a:solidFill>
              <a:srgbClr val="FFC000"/>
            </a:solidFill>
          </a:ln>
        </p:spPr>
      </p:pic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0F646DF8-223D-47DD-95B1-F2654229E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4D3DC50D-CA0F-48F9-B17E-20D8669AA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97791" y="402001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5F504503-C45A-4BC0-A231-DC4C94A47662}"/>
              </a:ext>
            </a:extLst>
          </p:cNvPr>
          <p:cNvSpPr txBox="1"/>
          <p:nvPr/>
        </p:nvSpPr>
        <p:spPr>
          <a:xfrm>
            <a:off x="6820269" y="1227338"/>
            <a:ext cx="41969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2400" dirty="0"/>
              <a:t>Calculando o gradiente 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STIXMathJax_Main"/>
              </a:rPr>
              <a:t>∇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STIXMathJax_Normal-italic"/>
              </a:rPr>
              <a:t>𝐵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STIXMathJax_Normal-italic"/>
              </a:rPr>
              <a:t>𝑙</a:t>
            </a:r>
            <a:endParaRPr lang="pt-BR" sz="240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C90E411-77F2-4ABD-BB7C-698BF2BF2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528" y="1918597"/>
            <a:ext cx="4692370" cy="3357140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  <a:ln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2142628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C11258-5115-4685-8E48-59EF8328D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10906956" cy="77121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i="0" dirty="0">
                <a:effectLst/>
                <a:latin typeface="Helvetica Neue"/>
              </a:rPr>
              <a:t>A </a:t>
            </a:r>
            <a:r>
              <a:rPr lang="en-US" sz="3200" b="1" i="0" dirty="0" err="1">
                <a:effectLst/>
                <a:latin typeface="Helvetica Neue"/>
              </a:rPr>
              <a:t>Matemática</a:t>
            </a:r>
            <a:r>
              <a:rPr lang="en-US" sz="3200" b="1" i="0" dirty="0">
                <a:effectLst/>
                <a:latin typeface="Helvetica Neue"/>
              </a:rPr>
              <a:t> da </a:t>
            </a:r>
            <a:r>
              <a:rPr lang="en-US" sz="3200" b="1" i="0" dirty="0" err="1">
                <a:effectLst/>
                <a:latin typeface="Helvetica Neue"/>
              </a:rPr>
              <a:t>Regressão</a:t>
            </a:r>
            <a:r>
              <a:rPr lang="en-US" sz="3200" b="1" i="0" dirty="0">
                <a:effectLst/>
                <a:latin typeface="Helvetica Neue"/>
              </a:rPr>
              <a:t> </a:t>
            </a:r>
            <a:r>
              <a:rPr lang="en-US" sz="3200" b="1" i="0" dirty="0" err="1">
                <a:effectLst/>
                <a:latin typeface="Helvetica Neue"/>
              </a:rPr>
              <a:t>Logística</a:t>
            </a:r>
            <a:r>
              <a:rPr lang="en-US" sz="3200" b="1" i="0" dirty="0">
                <a:effectLst/>
                <a:latin typeface="Helvetica Neue"/>
              </a:rPr>
              <a:t>:</a:t>
            </a:r>
            <a:br>
              <a:rPr lang="en-US" sz="3200" b="1" i="0" dirty="0">
                <a:effectLst/>
                <a:latin typeface="Helvetica Neue"/>
              </a:rPr>
            </a:br>
            <a:r>
              <a:rPr lang="pt-BR" sz="2700" b="1" dirty="0">
                <a:effectLst/>
                <a:latin typeface="Helvetica Neue"/>
              </a:rPr>
              <a:t>Estimando o parâmetro</a:t>
            </a:r>
            <a:endParaRPr lang="pt-BR" sz="3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7A6BA4-0DBC-4204-B7FD-39FC7CF0E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227338"/>
            <a:ext cx="5393361" cy="13255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sz="2400" b="0" i="0" dirty="0">
                <a:effectLst/>
                <a:latin typeface="Helvetica Neue"/>
              </a:rPr>
              <a:t> 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Helvetica Neue"/>
              </a:rPr>
              <a:t>Convertendo para a representação matricial</a:t>
            </a:r>
            <a:endParaRPr lang="pt-BR" sz="2400" b="0" i="0" dirty="0">
              <a:effectLst/>
              <a:latin typeface="Helvetica Neue"/>
            </a:endParaRPr>
          </a:p>
          <a:p>
            <a:endParaRPr lang="pt-BR" sz="2400" b="0" i="0" dirty="0">
              <a:effectLst/>
              <a:latin typeface="Helvetica Neue"/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5F504503-C45A-4BC0-A231-DC4C94A47662}"/>
              </a:ext>
            </a:extLst>
          </p:cNvPr>
          <p:cNvSpPr txBox="1"/>
          <p:nvPr/>
        </p:nvSpPr>
        <p:spPr>
          <a:xfrm>
            <a:off x="6545060" y="1227338"/>
            <a:ext cx="50047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latin typeface="Helvetica Neue"/>
              </a:rPr>
              <a:t>Calculando o gradiente 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Helvetica Neue"/>
              </a:rPr>
              <a:t>∇</a:t>
            </a:r>
            <a:r>
              <a:rPr lang="pt-BR" sz="1200" b="0" i="0" u="none" strike="noStrike" dirty="0">
                <a:solidFill>
                  <a:srgbClr val="000000"/>
                </a:solidFill>
                <a:effectLst/>
                <a:latin typeface="Helvetica Neue"/>
              </a:rPr>
              <a:t>𝐵𝐵,</a:t>
            </a:r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Helvetica Neue"/>
              </a:rPr>
              <a:t>que é uma matriz de </a:t>
            </a:r>
            <a:r>
              <a:rPr lang="pt-BR" sz="2400" b="0" i="0" u="none" strike="noStrike" dirty="0" err="1">
                <a:solidFill>
                  <a:srgbClr val="000000"/>
                </a:solidFill>
                <a:effectLst/>
                <a:latin typeface="Helvetica Neue"/>
              </a:rPr>
              <a:t>Hessin</a:t>
            </a:r>
            <a:endParaRPr lang="pt-BR" sz="2400" dirty="0">
              <a:latin typeface="Helvetica Neue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9A3D500-0B9D-47B4-AC24-2276FB775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861" y="2427667"/>
            <a:ext cx="3393925" cy="1098612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29E8EEB-21BC-4E44-9E5B-C322E3AE9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519" y="2149331"/>
            <a:ext cx="4145762" cy="3978356"/>
          </a:xfrm>
          <a:prstGeom prst="rect">
            <a:avLst/>
          </a:prstGeom>
          <a:ln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4065450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3CDA86-BB68-4699-9DAD-B5A4DFE63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Helvetica Neue"/>
              </a:rPr>
              <a:t>Convertendo para forma matricial</a:t>
            </a:r>
          </a:p>
          <a:p>
            <a:endParaRPr lang="pt-BR" dirty="0">
              <a:solidFill>
                <a:srgbClr val="000000"/>
              </a:solidFill>
              <a:latin typeface="Helvetica Neue"/>
            </a:endParaRPr>
          </a:p>
          <a:p>
            <a:endParaRPr lang="pt-BR" dirty="0">
              <a:solidFill>
                <a:srgbClr val="000000"/>
              </a:solidFill>
              <a:latin typeface="Helvetica Neue"/>
            </a:endParaRPr>
          </a:p>
          <a:p>
            <a:endParaRPr lang="pt-BR" dirty="0">
              <a:solidFill>
                <a:srgbClr val="000000"/>
              </a:solidFill>
              <a:latin typeface="Helvetica Neue"/>
            </a:endParaRPr>
          </a:p>
          <a:p>
            <a:r>
              <a:rPr lang="pt-BR" dirty="0"/>
              <a:t>Desse modo, iterando a fórmula abaixo obtemos o parâmetro B.</a:t>
            </a: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7FFFC6A-D40E-4AA7-901D-E11096E66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10906956" cy="77121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i="0" dirty="0">
                <a:effectLst/>
                <a:latin typeface="Helvetica Neue"/>
              </a:rPr>
              <a:t>A </a:t>
            </a:r>
            <a:r>
              <a:rPr lang="en-US" sz="3200" b="1" i="0" dirty="0" err="1">
                <a:effectLst/>
                <a:latin typeface="Helvetica Neue"/>
              </a:rPr>
              <a:t>Matemática</a:t>
            </a:r>
            <a:r>
              <a:rPr lang="en-US" sz="3200" b="1" i="0" dirty="0">
                <a:effectLst/>
                <a:latin typeface="Helvetica Neue"/>
              </a:rPr>
              <a:t> da </a:t>
            </a:r>
            <a:r>
              <a:rPr lang="en-US" sz="3200" b="1" i="0" dirty="0" err="1">
                <a:effectLst/>
                <a:latin typeface="Helvetica Neue"/>
              </a:rPr>
              <a:t>Regressão</a:t>
            </a:r>
            <a:r>
              <a:rPr lang="en-US" sz="3200" b="1" i="0" dirty="0">
                <a:effectLst/>
                <a:latin typeface="Helvetica Neue"/>
              </a:rPr>
              <a:t> </a:t>
            </a:r>
            <a:r>
              <a:rPr lang="en-US" sz="3200" b="1" i="0" dirty="0" err="1">
                <a:effectLst/>
                <a:latin typeface="Helvetica Neue"/>
              </a:rPr>
              <a:t>Logística</a:t>
            </a:r>
            <a:r>
              <a:rPr lang="en-US" sz="3200" b="1" i="0" dirty="0">
                <a:effectLst/>
                <a:latin typeface="Helvetica Neue"/>
              </a:rPr>
              <a:t>:</a:t>
            </a:r>
            <a:br>
              <a:rPr lang="en-US" sz="3200" b="1" i="0" dirty="0">
                <a:effectLst/>
                <a:latin typeface="Helvetica Neue"/>
              </a:rPr>
            </a:br>
            <a:r>
              <a:rPr lang="pt-BR" sz="2700" b="1" dirty="0">
                <a:effectLst/>
                <a:latin typeface="Helvetica Neue"/>
              </a:rPr>
              <a:t>Estimando o parâmetro</a:t>
            </a:r>
            <a:endParaRPr lang="pt-BR" sz="32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EAF8322-92C4-48BB-A696-106F2D394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866" y="2379561"/>
            <a:ext cx="4287533" cy="122500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0E3D132-8D39-4E41-9F9A-C4F9AE8A0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287" y="4918229"/>
            <a:ext cx="7046550" cy="836032"/>
          </a:xfrm>
          <a:prstGeom prst="rect">
            <a:avLst/>
          </a:prstGeom>
          <a:ln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1085030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76D104-B911-401D-9001-334BAF89C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</p:spPr>
        <p:txBody>
          <a:bodyPr>
            <a:noAutofit/>
          </a:bodyPr>
          <a:lstStyle/>
          <a:p>
            <a:pPr algn="ctr"/>
            <a:r>
              <a:rPr lang="pt-BR" sz="2800" b="1" i="0" dirty="0">
                <a:effectLst/>
                <a:latin typeface="Helvetica Neue"/>
              </a:rPr>
              <a:t>Perspectiva Geométrica da Regressão Logística</a:t>
            </a:r>
            <a:endParaRPr lang="pt-BR" sz="2800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D43F7AA-9731-4F77-95D8-F9EBF403E3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41033"/>
                <a:ext cx="10515600" cy="5235930"/>
              </a:xfrm>
            </p:spPr>
            <p:txBody>
              <a:bodyPr>
                <a:normAutofit/>
              </a:bodyPr>
              <a:lstStyle/>
              <a:p>
                <a:r>
                  <a:rPr lang="pt-BR" sz="1800" dirty="0">
                    <a:latin typeface="Helvetica Neue"/>
                  </a:rPr>
                  <a:t>Quando é aplicado ""log </a:t>
                </a:r>
                <a:r>
                  <a:rPr lang="pt-BR" sz="1800" dirty="0" err="1">
                    <a:latin typeface="Helvetica Neue"/>
                  </a:rPr>
                  <a:t>odds</a:t>
                </a:r>
                <a:r>
                  <a:rPr lang="pt-BR" sz="1800" dirty="0">
                    <a:latin typeface="Helvetica Neue"/>
                  </a:rPr>
                  <a:t>"" na Função Sigmoide, obtém-se a reta  𝐵𝑋 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800" i="1" dirty="0" smtClean="0">
                            <a:latin typeface="Cambria Math" panose="02040503050406030204" pitchFamily="18" charset="0"/>
                          </a:rPr>
                          <m:t>𝐼𝑅</m:t>
                        </m:r>
                      </m:e>
                      <m:sup>
                        <m:r>
                          <a:rPr lang="pt-BR" sz="18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pt-BR" sz="1800" dirty="0">
                  <a:latin typeface="Helvetica Neue"/>
                </a:endParaRPr>
              </a:p>
              <a:p>
                <a:endParaRPr lang="pt-BR" sz="1800" dirty="0">
                  <a:latin typeface="Helvetica Neue"/>
                </a:endParaRPr>
              </a:p>
              <a:p>
                <a:endParaRPr lang="pt-BR" sz="1800" dirty="0">
                  <a:latin typeface="Helvetica Neue"/>
                </a:endParaRPr>
              </a:p>
              <a:p>
                <a:endParaRPr lang="pt-BR" sz="1800" dirty="0">
                  <a:latin typeface="Helvetica Neue"/>
                </a:endParaRPr>
              </a:p>
              <a:p>
                <a:endParaRPr lang="pt-BR" sz="1800" dirty="0">
                  <a:latin typeface="Helvetica Neue"/>
                </a:endParaRPr>
              </a:p>
              <a:p>
                <a:endParaRPr lang="pt-BR" sz="1800" dirty="0">
                  <a:latin typeface="Helvetica Neue"/>
                </a:endParaRPr>
              </a:p>
              <a:p>
                <a:pPr marL="0" indent="0">
                  <a:buNone/>
                </a:pPr>
                <a:endParaRPr lang="pt-BR" sz="1800" dirty="0">
                  <a:latin typeface="Helvetica Neue"/>
                </a:endParaRPr>
              </a:p>
              <a:p>
                <a:r>
                  <a:rPr lang="pt-BR" sz="1800" dirty="0">
                    <a:latin typeface="Helvetica Neue"/>
                  </a:rPr>
                  <a:t>Ao calcular o vetor B com Método de Newton, geometricamente, a reta  𝐵𝑋  rotacionará até que os coeficientes de B convirjam em um vetor que torna a função Sigmoide o mais similar possível.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D43F7AA-9731-4F77-95D8-F9EBF403E3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41033"/>
                <a:ext cx="10515600" cy="5235930"/>
              </a:xfrm>
              <a:blipFill>
                <a:blip r:embed="rId2"/>
                <a:stretch>
                  <a:fillRect l="-406" t="-1164" r="-2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m 10" descr="Gráfico&#10;&#10;Descrição gerada automaticamente">
            <a:extLst>
              <a:ext uri="{FF2B5EF4-FFF2-40B4-BE49-F238E27FC236}">
                <a16:creationId xmlns:a16="http://schemas.microsoft.com/office/drawing/2014/main" id="{2084524E-B953-405A-B127-0075CA962C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507" y="1407404"/>
            <a:ext cx="3314987" cy="1920406"/>
          </a:xfrm>
          <a:prstGeom prst="rect">
            <a:avLst/>
          </a:prstGeom>
        </p:spPr>
      </p:pic>
      <p:pic>
        <p:nvPicPr>
          <p:cNvPr id="14" name="Imagem 13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14AE63D2-8A8A-4265-B485-4516AA337E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338" y="4197702"/>
            <a:ext cx="6029325" cy="236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165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6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Freeform: Shape 28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Freeform: Shape 30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D290B4-1A75-4188-916D-E6E310FA7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i="0">
                <a:effectLst/>
              </a:rPr>
              <a:t>Implementando o modelo</a:t>
            </a:r>
            <a:endParaRPr lang="en-US" sz="4800"/>
          </a:p>
        </p:txBody>
      </p:sp>
      <p:sp>
        <p:nvSpPr>
          <p:cNvPr id="42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Espaço Reservado para Conteúdo 12">
            <a:extLst>
              <a:ext uri="{FF2B5EF4-FFF2-40B4-BE49-F238E27FC236}">
                <a16:creationId xmlns:a16="http://schemas.microsoft.com/office/drawing/2014/main" id="{7521D3E3-811C-474A-9E16-94D22B0895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9322" y="2390775"/>
            <a:ext cx="7096494" cy="2876550"/>
          </a:xfrm>
        </p:spPr>
      </p:pic>
    </p:spTree>
    <p:extLst>
      <p:ext uri="{BB962C8B-B14F-4D97-AF65-F5344CB8AC3E}">
        <p14:creationId xmlns:p14="http://schemas.microsoft.com/office/powerpoint/2010/main" val="2341688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C2F8F76-4F55-4ED5-AC3D-1714C449C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FA77AA9-0D06-4A21-B3D7-71DA645C7B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504" t="-2673" r="-504" b="-2673"/>
          <a:stretch/>
        </p:blipFill>
        <p:spPr>
          <a:xfrm>
            <a:off x="281559" y="633618"/>
            <a:ext cx="6912843" cy="5495925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03041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5044A2-A0E6-49D7-984B-DF108B37B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8533" y="978619"/>
            <a:ext cx="3404594" cy="1106424"/>
          </a:xfrm>
        </p:spPr>
        <p:txBody>
          <a:bodyPr>
            <a:normAutofit/>
          </a:bodyPr>
          <a:lstStyle/>
          <a:p>
            <a:r>
              <a:rPr lang="pt-BR" sz="2400" b="1" i="0">
                <a:effectLst/>
                <a:latin typeface="Helvetica Neue"/>
              </a:rPr>
              <a:t>Analisando os coeficientes da função</a:t>
            </a:r>
            <a:endParaRPr lang="pt-BR" sz="2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9033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E2DF8-F6D8-4E5C-B76E-E082FD8C1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5691" y="2122470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564912-1394-4044-BD7B-EF9EA3EB4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532" y="2390757"/>
            <a:ext cx="3566928" cy="3618893"/>
          </a:xfrm>
        </p:spPr>
        <p:txBody>
          <a:bodyPr>
            <a:normAutofit/>
          </a:bodyPr>
          <a:lstStyle/>
          <a:p>
            <a:r>
              <a:rPr lang="pt-BR" sz="1600" b="0" i="0" dirty="0">
                <a:effectLst/>
                <a:latin typeface="Helvetica Neue"/>
              </a:rPr>
              <a:t>O vetor parâmetro B possui um coeficiente para cada </a:t>
            </a:r>
            <a:r>
              <a:rPr lang="pt-BR" sz="1600" b="0" i="0" dirty="0" err="1">
                <a:effectLst/>
                <a:latin typeface="Helvetica Neue"/>
              </a:rPr>
              <a:t>feature</a:t>
            </a:r>
            <a:r>
              <a:rPr lang="pt-BR" sz="1600" b="0" i="0" dirty="0">
                <a:effectLst/>
                <a:latin typeface="Helvetica Neue"/>
              </a:rPr>
              <a:t> e os valores absolutos desses coeficientes representam a importância de cada </a:t>
            </a:r>
            <a:r>
              <a:rPr lang="pt-BR" sz="1600" b="0" i="0" dirty="0" err="1">
                <a:effectLst/>
                <a:latin typeface="Helvetica Neue"/>
              </a:rPr>
              <a:t>feature</a:t>
            </a:r>
            <a:r>
              <a:rPr lang="pt-BR" sz="1600" b="0" i="0" dirty="0">
                <a:effectLst/>
                <a:latin typeface="Helvetica Neue"/>
              </a:rPr>
              <a:t> no modelo de predição. </a:t>
            </a:r>
          </a:p>
          <a:p>
            <a:r>
              <a:rPr lang="pt-BR" sz="1600" b="0" i="0" dirty="0">
                <a:solidFill>
                  <a:srgbClr val="000000"/>
                </a:solidFill>
                <a:effectLst/>
                <a:latin typeface="Helvetica Neue"/>
              </a:rPr>
              <a:t>Ao observar o gráfico, fica visível que os dados de pay_amt1 a pay_amt6 oferecem pouca informação para o modelo.</a:t>
            </a:r>
            <a:endParaRPr lang="pt-BR" sz="1600" b="0" i="0" dirty="0">
              <a:effectLst/>
              <a:latin typeface="Helvetica Neue"/>
            </a:endParaRPr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17973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8E9AEE-98A3-46AC-8B32-C7CAFB731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pt-BR" sz="2400" b="1" i="0">
                <a:effectLst/>
                <a:latin typeface="Helvetica Neue"/>
              </a:rPr>
              <a:t>Analisando a correlação entre as features</a:t>
            </a:r>
            <a:endParaRPr lang="pt-BR" sz="2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72AB95-8346-4AB8-A73B-741AE81F7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166918"/>
            <a:ext cx="3410712" cy="361727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pt-BR" sz="1600" dirty="0">
              <a:latin typeface="Helvetica Neue"/>
            </a:endParaRPr>
          </a:p>
          <a:p>
            <a:r>
              <a:rPr lang="pt-BR" sz="1600" b="0" i="0" dirty="0">
                <a:effectLst/>
                <a:latin typeface="Helvetica Neue"/>
              </a:rPr>
              <a:t>Com esse </a:t>
            </a:r>
            <a:r>
              <a:rPr lang="pt-BR" sz="1600" b="0" i="0" dirty="0" err="1">
                <a:effectLst/>
                <a:latin typeface="Helvetica Neue"/>
              </a:rPr>
              <a:t>plot</a:t>
            </a:r>
            <a:r>
              <a:rPr lang="pt-BR" sz="1600" b="0" i="0" dirty="0">
                <a:effectLst/>
                <a:latin typeface="Helvetica Neue"/>
              </a:rPr>
              <a:t>, fica visível a correlação entre os </a:t>
            </a:r>
            <a:r>
              <a:rPr lang="pt-BR" sz="1600" b="0" i="0" dirty="0" err="1">
                <a:effectLst/>
                <a:latin typeface="Helvetica Neue"/>
              </a:rPr>
              <a:t>bill_amt</a:t>
            </a:r>
            <a:r>
              <a:rPr lang="pt-BR" sz="1600" b="0" i="0" dirty="0">
                <a:effectLst/>
                <a:latin typeface="Helvetica Neue"/>
              </a:rPr>
              <a:t>. Dessa forma, é possível concluir que a </a:t>
            </a:r>
            <a:r>
              <a:rPr lang="pt-BR" sz="1600" b="0" i="0" dirty="0" err="1">
                <a:effectLst/>
                <a:latin typeface="Helvetica Neue"/>
              </a:rPr>
              <a:t>bill_amt</a:t>
            </a:r>
            <a:r>
              <a:rPr lang="pt-BR" sz="1600" b="0" i="0" dirty="0">
                <a:effectLst/>
                <a:latin typeface="Helvetica Neue"/>
              </a:rPr>
              <a:t> de um mês é suficiente para o modelo, tendo em vista que as </a:t>
            </a:r>
            <a:r>
              <a:rPr lang="pt-BR" sz="1600" b="0" i="0" dirty="0" err="1">
                <a:effectLst/>
                <a:latin typeface="Helvetica Neue"/>
              </a:rPr>
              <a:t>bill_amt’s</a:t>
            </a:r>
            <a:r>
              <a:rPr lang="pt-BR" sz="1600" b="0" i="0" dirty="0">
                <a:effectLst/>
                <a:latin typeface="Helvetica Neue"/>
              </a:rPr>
              <a:t> de outros meses apenas repetem a mesma informação.</a:t>
            </a:r>
          </a:p>
          <a:p>
            <a:r>
              <a:rPr lang="pt-BR" sz="1600" b="0" i="0" dirty="0">
                <a:effectLst/>
                <a:latin typeface="Helvetica Neue"/>
              </a:rPr>
              <a:t>Após essa análise, conclui-se que é recomendável remover do modelo pay_amt1, pay_amt2,..., pay_amt6 e bill_amt1,bill_amt2,...,bill_amt5, visto que, acrescentam pouca informação ao modelo. </a:t>
            </a:r>
            <a:endParaRPr lang="pt-BR" sz="16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56C053F-E507-479A-A0E0-4E5D84E05E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-1937" r="-338" b="-1937"/>
          <a:stretch/>
        </p:blipFill>
        <p:spPr>
          <a:xfrm>
            <a:off x="5124450" y="634382"/>
            <a:ext cx="5796000" cy="52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15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2C15385-E9BE-4B5D-8F4A-3D8B34863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8200" y="673100"/>
            <a:ext cx="6896100" cy="5473700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7A4999-287B-4F1B-94F2-587EC7B2B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1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Comparando</a:t>
            </a:r>
            <a:r>
              <a:rPr lang="en-US" sz="46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600" b="1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resultados</a:t>
            </a:r>
            <a:endParaRPr lang="en-US" sz="4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4496B2E2-3D18-408A-AE9B-AB59EE954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2300" y="2806700"/>
            <a:ext cx="3429000" cy="3403600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pt-BR" sz="1800" b="0" i="0" dirty="0">
                <a:solidFill>
                  <a:srgbClr val="000000"/>
                </a:solidFill>
                <a:effectLst/>
                <a:latin typeface="Helvetica Neue"/>
              </a:rPr>
              <a:t>Diante dessa análise, faz-se necessário avaliar as alterações nas métricas de predição.</a:t>
            </a:r>
            <a:endParaRPr lang="en-US" sz="1800" b="0" i="0" dirty="0">
              <a:effectLst/>
              <a:latin typeface="Helvetica Neue"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Helvetica Neue"/>
              </a:rPr>
              <a:t>O </a:t>
            </a:r>
            <a:r>
              <a:rPr lang="en-US" sz="1800" b="0" i="0" dirty="0" err="1">
                <a:effectLst/>
                <a:latin typeface="Helvetica Neue"/>
              </a:rPr>
              <a:t>gráfico</a:t>
            </a:r>
            <a:r>
              <a:rPr lang="en-US" sz="1800" b="0" i="0" dirty="0">
                <a:effectLst/>
                <a:latin typeface="Helvetica Neue"/>
              </a:rPr>
              <a:t> </a:t>
            </a:r>
            <a:r>
              <a:rPr lang="en-US" sz="1800" b="0" i="0" dirty="0" err="1">
                <a:effectLst/>
                <a:latin typeface="Helvetica Neue"/>
              </a:rPr>
              <a:t>demonstra</a:t>
            </a:r>
            <a:r>
              <a:rPr lang="en-US" sz="1800" b="0" i="0" dirty="0">
                <a:effectLst/>
                <a:latin typeface="Helvetica Neue"/>
              </a:rPr>
              <a:t> a </a:t>
            </a:r>
            <a:r>
              <a:rPr lang="en-US" sz="1800" b="0" i="0" dirty="0" err="1">
                <a:effectLst/>
                <a:latin typeface="Helvetica Neue"/>
              </a:rPr>
              <a:t>precisão</a:t>
            </a:r>
            <a:r>
              <a:rPr lang="en-US" sz="1800" b="0" i="0" dirty="0">
                <a:effectLst/>
                <a:latin typeface="Helvetica Neue"/>
              </a:rPr>
              <a:t>, </a:t>
            </a:r>
            <a:r>
              <a:rPr lang="en-US" sz="1800" b="0" i="0" dirty="0" err="1">
                <a:effectLst/>
                <a:latin typeface="Helvetica Neue"/>
              </a:rPr>
              <a:t>acurácia</a:t>
            </a:r>
            <a:r>
              <a:rPr lang="en-US" sz="1800" b="0" i="0" dirty="0">
                <a:effectLst/>
                <a:latin typeface="Helvetica Neue"/>
              </a:rPr>
              <a:t> e recall das </a:t>
            </a:r>
            <a:r>
              <a:rPr lang="en-US" sz="1800" b="0" i="0" dirty="0" err="1">
                <a:effectLst/>
                <a:latin typeface="Helvetica Neue"/>
              </a:rPr>
              <a:t>duas</a:t>
            </a:r>
            <a:r>
              <a:rPr lang="en-US" sz="1800" b="0" i="0" dirty="0">
                <a:effectLst/>
                <a:latin typeface="Helvetica Neue"/>
              </a:rPr>
              <a:t> </a:t>
            </a:r>
            <a:r>
              <a:rPr lang="en-US" sz="1800" b="0" i="0" dirty="0" err="1">
                <a:effectLst/>
                <a:latin typeface="Helvetica Neue"/>
              </a:rPr>
              <a:t>implementações</a:t>
            </a:r>
            <a:endParaRPr lang="en-US" sz="1800" b="0" i="0" dirty="0">
              <a:effectLst/>
              <a:latin typeface="Helvetica Neue"/>
            </a:endParaRP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600" dirty="0">
                <a:latin typeface="Helvetica Neue"/>
              </a:rPr>
              <a:t>model_1: Dados com </a:t>
            </a:r>
            <a:r>
              <a:rPr lang="en-US" sz="1600" dirty="0" err="1">
                <a:latin typeface="Helvetica Neue"/>
              </a:rPr>
              <a:t>todas</a:t>
            </a:r>
            <a:r>
              <a:rPr lang="en-US" sz="1600" dirty="0">
                <a:latin typeface="Helvetica Neue"/>
              </a:rPr>
              <a:t> as features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600" dirty="0">
                <a:latin typeface="Helvetica Neue"/>
              </a:rPr>
              <a:t>model_2: Dados com </a:t>
            </a:r>
            <a:r>
              <a:rPr lang="pt-BR" sz="1600" dirty="0">
                <a:latin typeface="Helvetica Neue"/>
              </a:rPr>
              <a:t>algumas</a:t>
            </a:r>
            <a:r>
              <a:rPr lang="en-US" sz="1600" dirty="0">
                <a:latin typeface="Helvetica Neue"/>
              </a:rPr>
              <a:t> features </a:t>
            </a:r>
            <a:r>
              <a:rPr lang="en-US" sz="1600" dirty="0" err="1">
                <a:latin typeface="Helvetica Neue"/>
              </a:rPr>
              <a:t>removidas</a:t>
            </a:r>
            <a:endParaRPr lang="en-US" sz="16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1758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429E3F-CC4B-44E2-8E19-326CA5724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pt-BR" b="1" i="0">
                <a:effectLst/>
                <a:latin typeface="Helvetica Neue"/>
              </a:rPr>
              <a:t>Regressão Logística</a:t>
            </a:r>
            <a:endParaRPr lang="pt-B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9" name="Espaço Reservado para Conteúdo 2">
            <a:extLst>
              <a:ext uri="{FF2B5EF4-FFF2-40B4-BE49-F238E27FC236}">
                <a16:creationId xmlns:a16="http://schemas.microsoft.com/office/drawing/2014/main" id="{0F750F3F-97A2-4230-9E28-93925893E5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427788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7558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2498DF25-4C91-4D23-BD9F-7A3C9D8CA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pt-BR" sz="4000" b="1" i="0">
                <a:effectLst/>
                <a:latin typeface="Helvetica Neue"/>
              </a:rPr>
              <a:t>Utilizando PCA</a:t>
            </a:r>
            <a:endParaRPr lang="pt-BR" sz="4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Espaço Reservado para Conteúdo 5">
            <a:extLst>
              <a:ext uri="{FF2B5EF4-FFF2-40B4-BE49-F238E27FC236}">
                <a16:creationId xmlns:a16="http://schemas.microsoft.com/office/drawing/2014/main" id="{3521D1CD-FC29-4D28-BE17-DCE8EB90B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pt-BR" sz="2200" b="0" i="0">
                <a:effectLst/>
                <a:latin typeface="Helvetica Neue"/>
              </a:rPr>
              <a:t>O Principal Component Analysys (PCA), é uma operação linear que utiliza Singular Value Decomposition(SVD) para reduzir um conjunto de features possivelmente correlacionadas num conjunto de valores de variáveis linearmente não correlacionadas chamadas de componentes principais.</a:t>
            </a:r>
          </a:p>
          <a:p>
            <a:endParaRPr lang="pt-BR" sz="2200">
              <a:latin typeface="Helvetica Neue"/>
            </a:endParaRPr>
          </a:p>
          <a:p>
            <a:r>
              <a:rPr lang="pt-BR" sz="2200">
                <a:latin typeface="Helvetica Neue"/>
              </a:rPr>
              <a:t>Este método será utilizado no modelo.</a:t>
            </a:r>
            <a:endParaRPr lang="pt-BR" sz="2200"/>
          </a:p>
        </p:txBody>
      </p:sp>
    </p:spTree>
    <p:extLst>
      <p:ext uri="{BB962C8B-B14F-4D97-AF65-F5344CB8AC3E}">
        <p14:creationId xmlns:p14="http://schemas.microsoft.com/office/powerpoint/2010/main" val="2757993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04FB003D-FAB1-4DD9-A6AD-424BAB2FE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5400" b="1" i="0" dirty="0">
                <a:effectLst/>
                <a:latin typeface="Helvetica Neue"/>
              </a:rPr>
              <a:t>Matemática do PCA</a:t>
            </a:r>
            <a:endParaRPr lang="pt-BR" sz="5400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9E2A567-D1DA-4CC8-92E1-6CC95D771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8976"/>
            <a:ext cx="10515600" cy="5130736"/>
          </a:xfrm>
        </p:spPr>
        <p:txBody>
          <a:bodyPr>
            <a:normAutofit/>
          </a:bodyPr>
          <a:lstStyle/>
          <a:p>
            <a:r>
              <a:rPr lang="pt-BR" sz="2200" dirty="0"/>
              <a:t>Seja o conjunto de dados representado por X. No cálculo do PCA, primeiramente, </a:t>
            </a:r>
            <a:r>
              <a:rPr lang="pt-BR" sz="2200" dirty="0" err="1"/>
              <a:t>obtem-se</a:t>
            </a:r>
            <a:r>
              <a:rPr lang="pt-BR" sz="2200" dirty="0"/>
              <a:t> a média dos  𝑛  valores de cada coluna de X.</a:t>
            </a:r>
          </a:p>
          <a:p>
            <a:endParaRPr lang="pt-BR" sz="2200" dirty="0"/>
          </a:p>
          <a:p>
            <a:endParaRPr lang="pt-BR" sz="2200" dirty="0"/>
          </a:p>
          <a:p>
            <a:r>
              <a:rPr lang="pt-BR" sz="2200" dirty="0"/>
              <a:t>Agora, é necessário determinar a matriz de </a:t>
            </a:r>
            <a:r>
              <a:rPr lang="pt-BR" sz="2200" dirty="0" err="1"/>
              <a:t>coavariancia</a:t>
            </a:r>
            <a:r>
              <a:rPr lang="pt-BR" sz="2200" dirty="0"/>
              <a:t>, para tal, considere uma matriz auxiliar  𝑀  obtida da seguinte forma:</a:t>
            </a:r>
          </a:p>
          <a:p>
            <a:endParaRPr lang="pt-BR" sz="2200" dirty="0"/>
          </a:p>
          <a:p>
            <a:endParaRPr lang="pt-BR" sz="2200" dirty="0"/>
          </a:p>
          <a:p>
            <a:endParaRPr lang="pt-BR" sz="2200" dirty="0"/>
          </a:p>
          <a:p>
            <a:r>
              <a:rPr lang="pt-BR" sz="2200" dirty="0"/>
              <a:t>Logo, a matriz de covariância C é: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DE461A9F-95E6-4876-AAE0-AA5C354882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54"/>
          <a:stretch/>
        </p:blipFill>
        <p:spPr>
          <a:xfrm>
            <a:off x="5439705" y="2365928"/>
            <a:ext cx="1085382" cy="975499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0BAFA011-F502-4B7A-8756-969C455E13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248"/>
          <a:stretch/>
        </p:blipFill>
        <p:spPr>
          <a:xfrm>
            <a:off x="4900167" y="3998379"/>
            <a:ext cx="2391666" cy="803683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4C174E3B-C474-4D98-997D-FB6B4FA450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8851" y="5503922"/>
            <a:ext cx="1774298" cy="988953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34612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30CD53-1CD2-4810-B303-A2BC733FF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pt-BR" sz="4000" b="1" i="0" dirty="0">
                <a:effectLst/>
                <a:latin typeface="Helvetica Neue"/>
              </a:rPr>
              <a:t>Matemática do PCA</a:t>
            </a:r>
            <a:endParaRPr lang="pt-BR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3EEB0F-374E-46B6-BD3F-5135BCD62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14550"/>
            <a:ext cx="10168128" cy="4062413"/>
          </a:xfrm>
        </p:spPr>
        <p:txBody>
          <a:bodyPr>
            <a:normAutofit/>
          </a:bodyPr>
          <a:lstStyle/>
          <a:p>
            <a:r>
              <a:rPr lang="pt-BR" sz="2200" dirty="0"/>
              <a:t>Diante disso, é preciso calcular os </a:t>
            </a:r>
            <a:r>
              <a:rPr lang="pt-BR" sz="2200" dirty="0" err="1"/>
              <a:t>auto-valores</a:t>
            </a:r>
            <a:r>
              <a:rPr lang="pt-BR" sz="2200" dirty="0"/>
              <a:t> e </a:t>
            </a:r>
            <a:r>
              <a:rPr lang="pt-BR" sz="2200" dirty="0" err="1"/>
              <a:t>auto-vetores</a:t>
            </a:r>
            <a:r>
              <a:rPr lang="pt-BR" sz="2200" dirty="0"/>
              <a:t> da matriz  𝐶 . Os </a:t>
            </a:r>
            <a:r>
              <a:rPr lang="pt-BR" sz="2200" dirty="0" err="1"/>
              <a:t>auto-valores</a:t>
            </a:r>
            <a:r>
              <a:rPr lang="pt-BR" sz="2200" dirty="0"/>
              <a:t>  𝜆  de  𝐶  são raízes do seguinte polinômio característico:</a:t>
            </a:r>
          </a:p>
          <a:p>
            <a:endParaRPr lang="pt-BR" sz="2200" dirty="0"/>
          </a:p>
          <a:p>
            <a:endParaRPr lang="pt-BR" sz="2200" dirty="0"/>
          </a:p>
          <a:p>
            <a:endParaRPr lang="pt-BR" sz="2200" dirty="0"/>
          </a:p>
          <a:p>
            <a:r>
              <a:rPr lang="pt-BR" sz="2200" dirty="0"/>
              <a:t>E os </a:t>
            </a:r>
            <a:r>
              <a:rPr lang="pt-BR" sz="2200" dirty="0" err="1"/>
              <a:t>auto-vetores</a:t>
            </a:r>
            <a:r>
              <a:rPr lang="pt-BR" sz="2200" dirty="0"/>
              <a:t>  𝑞  pertencem ao conjunto:</a:t>
            </a:r>
          </a:p>
          <a:p>
            <a:endParaRPr lang="pt-BR" sz="2200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0D506AE-4EB1-4818-BC5D-3778A3045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366" y="3102376"/>
            <a:ext cx="3465269" cy="647713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259E3B1-934A-4307-9623-E6BD5CA96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405" y="4975965"/>
            <a:ext cx="2955191" cy="647713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01737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5348F7-3D05-43A7-931D-3C28C87DC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pt-BR" sz="4000" b="1" i="0">
                <a:effectLst/>
                <a:latin typeface="Helvetica Neue"/>
              </a:rPr>
              <a:t>Matemática do PCA</a:t>
            </a:r>
            <a:endParaRPr lang="pt-BR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5770EB-72E6-4371-8E70-B64D5972F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14252"/>
            <a:ext cx="10168128" cy="3695020"/>
          </a:xfrm>
        </p:spPr>
        <p:txBody>
          <a:bodyPr>
            <a:normAutofit/>
          </a:bodyPr>
          <a:lstStyle/>
          <a:p>
            <a:r>
              <a:rPr lang="pt-BR" sz="2200" b="0" i="0" dirty="0">
                <a:effectLst/>
                <a:latin typeface="Helvetica Neue"/>
              </a:rPr>
              <a:t>Faz-se necessário calcular o quanto cada autovetor(componentes) representa na taxa de variação dos dados, para isso vamos analisar a variância de cada autovalor:</a:t>
            </a:r>
            <a:endParaRPr lang="pt-BR" sz="22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65F94E4-A4B2-45B1-B9E6-FE8BC4D75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96" y="3553081"/>
            <a:ext cx="11899408" cy="215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732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5E8BA-A4D9-45F5-A9A6-DD18958FB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54" y="483437"/>
            <a:ext cx="3822576" cy="1753736"/>
          </a:xfrm>
        </p:spPr>
        <p:txBody>
          <a:bodyPr>
            <a:normAutofit fontScale="90000"/>
          </a:bodyPr>
          <a:lstStyle/>
          <a:p>
            <a:r>
              <a:rPr lang="pt-BR" dirty="0"/>
              <a:t>Matrizes de Confusão dos Modelos</a:t>
            </a:r>
          </a:p>
        </p:txBody>
      </p:sp>
      <p:pic>
        <p:nvPicPr>
          <p:cNvPr id="7" name="Imagem 6" descr="Gráfico, Gráfico de mapa de árvore&#10;&#10;Descrição gerada automaticamente">
            <a:extLst>
              <a:ext uri="{FF2B5EF4-FFF2-40B4-BE49-F238E27FC236}">
                <a16:creationId xmlns:a16="http://schemas.microsoft.com/office/drawing/2014/main" id="{4810FFEA-15E4-4EA3-AAE8-6F40D2190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457" y="3429000"/>
            <a:ext cx="3431790" cy="3240000"/>
          </a:xfrm>
          <a:prstGeom prst="rect">
            <a:avLst/>
          </a:prstGeom>
        </p:spPr>
      </p:pic>
      <p:pic>
        <p:nvPicPr>
          <p:cNvPr id="11" name="Espaço Reservado para Conteúdo 10" descr="Gráfico, Gráfico de mapa de árvore&#10;&#10;Descrição gerada automaticamente">
            <a:extLst>
              <a:ext uri="{FF2B5EF4-FFF2-40B4-BE49-F238E27FC236}">
                <a16:creationId xmlns:a16="http://schemas.microsoft.com/office/drawing/2014/main" id="{D2A949EB-6D86-4DEB-8C9F-72F9122FF7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556" y="3429000"/>
            <a:ext cx="3431790" cy="3240000"/>
          </a:xfrm>
        </p:spPr>
      </p:pic>
      <p:pic>
        <p:nvPicPr>
          <p:cNvPr id="13" name="Imagem 12" descr="Gráfico, Gráfico de mapa de árvore&#10;&#10;Descrição gerada automaticamente">
            <a:extLst>
              <a:ext uri="{FF2B5EF4-FFF2-40B4-BE49-F238E27FC236}">
                <a16:creationId xmlns:a16="http://schemas.microsoft.com/office/drawing/2014/main" id="{246F1DB2-098F-4437-8BD2-C0F8F63B11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556" y="260350"/>
            <a:ext cx="3551130" cy="3240000"/>
          </a:xfrm>
          <a:prstGeom prst="rect">
            <a:avLst/>
          </a:prstGeom>
        </p:spPr>
      </p:pic>
      <p:pic>
        <p:nvPicPr>
          <p:cNvPr id="15" name="Imagem 14" descr="Gráfico, Gráfico de mapa de árvore&#10;&#10;Descrição gerada automaticamente">
            <a:extLst>
              <a:ext uri="{FF2B5EF4-FFF2-40B4-BE49-F238E27FC236}">
                <a16:creationId xmlns:a16="http://schemas.microsoft.com/office/drawing/2014/main" id="{3BD1B280-2D2E-4809-9B41-5E87499CF5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686" y="189000"/>
            <a:ext cx="3431790" cy="3240000"/>
          </a:xfrm>
          <a:prstGeom prst="rect">
            <a:avLst/>
          </a:prstGeom>
        </p:spPr>
      </p:pic>
      <p:pic>
        <p:nvPicPr>
          <p:cNvPr id="1025" name="Picture 1" descr="True Positive &#10;Precision = &#10;True Positive *False Positive ">
            <a:extLst>
              <a:ext uri="{FF2B5EF4-FFF2-40B4-BE49-F238E27FC236}">
                <a16:creationId xmlns:a16="http://schemas.microsoft.com/office/drawing/2014/main" id="{81A82567-789C-44A5-B87C-8799A556F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0" y="2947987"/>
            <a:ext cx="444817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rue Positive &#10;Recall = &#10;True Positive+FaIse Negative ">
            <a:extLst>
              <a:ext uri="{FF2B5EF4-FFF2-40B4-BE49-F238E27FC236}">
                <a16:creationId xmlns:a16="http://schemas.microsoft.com/office/drawing/2014/main" id="{4B0D7206-9D9C-46B6-8FBE-E21D611D1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0" y="3910012"/>
            <a:ext cx="428625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82D35B5B-D219-43C7-ADE0-339192DE7D0D}"/>
                  </a:ext>
                </a:extLst>
              </p:cNvPr>
              <p:cNvSpPr txBox="1"/>
              <p:nvPr/>
            </p:nvSpPr>
            <p:spPr>
              <a:xfrm>
                <a:off x="241270" y="5165559"/>
                <a:ext cx="4448175" cy="5231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𝑃𝑜𝑠𝑖𝑡𝑖𝑣𝑒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𝑁𝑒𝑔𝑎𝑡𝑖𝑣𝑒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82D35B5B-D219-43C7-ADE0-339192DE7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70" y="5165559"/>
                <a:ext cx="4448175" cy="5231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1391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7A4999-287B-4F1B-94F2-587EC7B2B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46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Comparando</a:t>
            </a:r>
            <a:r>
              <a:rPr lang="en-US" sz="46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600" b="1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resultados</a:t>
            </a:r>
            <a:endParaRPr lang="en-US" sz="4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4496B2E2-3D18-408A-AE9B-AB59EE954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2300" y="2806700"/>
            <a:ext cx="3429000" cy="3403600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pt-BR" sz="1800" b="0" i="0" dirty="0">
                <a:solidFill>
                  <a:srgbClr val="000000"/>
                </a:solidFill>
                <a:effectLst/>
                <a:latin typeface="Helvetica Neue"/>
              </a:rPr>
              <a:t>Diante da aplicação do PCA, faz-se necessário avaliar as alterações nas métricas de predição.</a:t>
            </a:r>
            <a:endParaRPr lang="en-US" sz="1800" b="0" i="0" dirty="0">
              <a:effectLst/>
              <a:latin typeface="Helvetica Neue"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Helvetica Neue"/>
              </a:rPr>
              <a:t>O </a:t>
            </a:r>
            <a:r>
              <a:rPr lang="en-US" sz="1800" b="0" i="0" dirty="0" err="1">
                <a:effectLst/>
                <a:latin typeface="Helvetica Neue"/>
              </a:rPr>
              <a:t>gráfico</a:t>
            </a:r>
            <a:r>
              <a:rPr lang="en-US" sz="1800" b="0" i="0" dirty="0">
                <a:effectLst/>
                <a:latin typeface="Helvetica Neue"/>
              </a:rPr>
              <a:t> </a:t>
            </a:r>
            <a:r>
              <a:rPr lang="en-US" sz="1800" b="0" i="0" dirty="0" err="1">
                <a:effectLst/>
                <a:latin typeface="Helvetica Neue"/>
              </a:rPr>
              <a:t>demonstra</a:t>
            </a:r>
            <a:r>
              <a:rPr lang="en-US" sz="1800" b="0" i="0" dirty="0">
                <a:effectLst/>
                <a:latin typeface="Helvetica Neue"/>
              </a:rPr>
              <a:t> a </a:t>
            </a:r>
            <a:r>
              <a:rPr lang="en-US" sz="1800" b="0" i="0" dirty="0" err="1">
                <a:effectLst/>
                <a:latin typeface="Helvetica Neue"/>
              </a:rPr>
              <a:t>precisão</a:t>
            </a:r>
            <a:r>
              <a:rPr lang="en-US" sz="1800" b="0" i="0" dirty="0">
                <a:effectLst/>
                <a:latin typeface="Helvetica Neue"/>
              </a:rPr>
              <a:t>, </a:t>
            </a:r>
            <a:r>
              <a:rPr lang="en-US" sz="1800" b="0" i="0" dirty="0" err="1">
                <a:effectLst/>
                <a:latin typeface="Helvetica Neue"/>
              </a:rPr>
              <a:t>acurácia</a:t>
            </a:r>
            <a:r>
              <a:rPr lang="en-US" sz="1800" b="0" i="0" dirty="0">
                <a:effectLst/>
                <a:latin typeface="Helvetica Neue"/>
              </a:rPr>
              <a:t> e recall das </a:t>
            </a:r>
            <a:r>
              <a:rPr lang="en-US" sz="1800" b="0" i="0" dirty="0" err="1">
                <a:effectLst/>
                <a:latin typeface="Helvetica Neue"/>
              </a:rPr>
              <a:t>implementações</a:t>
            </a:r>
            <a:endParaRPr lang="en-US" sz="1800" b="0" i="0" dirty="0">
              <a:effectLst/>
              <a:latin typeface="Helvetica Neue"/>
            </a:endParaRP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600" dirty="0">
                <a:latin typeface="Helvetica Neue"/>
              </a:rPr>
              <a:t>pca_13: </a:t>
            </a:r>
            <a:r>
              <a:rPr lang="en-US" sz="1600" dirty="0" err="1">
                <a:latin typeface="Helvetica Neue"/>
              </a:rPr>
              <a:t>Modelo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reduzido</a:t>
            </a:r>
            <a:r>
              <a:rPr lang="en-US" sz="1600" dirty="0">
                <a:latin typeface="Helvetica Neue"/>
              </a:rPr>
              <a:t> a 13 features.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600" dirty="0">
                <a:latin typeface="Helvetica Neue"/>
              </a:rPr>
              <a:t>pca_9: </a:t>
            </a:r>
            <a:r>
              <a:rPr lang="en-US" sz="1600" dirty="0" err="1">
                <a:latin typeface="Helvetica Neue"/>
              </a:rPr>
              <a:t>Modelo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reduzido</a:t>
            </a:r>
            <a:r>
              <a:rPr lang="en-US" sz="1600" dirty="0">
                <a:latin typeface="Helvetica Neue"/>
              </a:rPr>
              <a:t> a 9 features.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B6DBAA7B-7FDA-430C-914C-912FC825DE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646"/>
          <a:stretch/>
        </p:blipFill>
        <p:spPr>
          <a:xfrm>
            <a:off x="5165032" y="1203579"/>
            <a:ext cx="5951340" cy="4625921"/>
          </a:xfrm>
        </p:spPr>
      </p:pic>
    </p:spTree>
    <p:extLst>
      <p:ext uri="{BB962C8B-B14F-4D97-AF65-F5344CB8AC3E}">
        <p14:creationId xmlns:p14="http://schemas.microsoft.com/office/powerpoint/2010/main" val="3195331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84936D-2959-475D-8F86-ECAF565E1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910" y="239235"/>
            <a:ext cx="7957983" cy="639654"/>
          </a:xfrm>
        </p:spPr>
        <p:txBody>
          <a:bodyPr/>
          <a:lstStyle/>
          <a:p>
            <a:r>
              <a:rPr lang="pt-BR" dirty="0"/>
              <a:t>Predições com dados simulados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44B89B64-5424-47DB-AA1A-D84F42F60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837" y="3895807"/>
            <a:ext cx="10085387" cy="2609320"/>
          </a:xfr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7C0FC48-19B5-4FBE-A6E6-2062911EC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37" y="1031999"/>
            <a:ext cx="10085387" cy="271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450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6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id="{A075137C-0A6D-41D2-BC80-C5BEA04FF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Descrição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dos Dados</a:t>
            </a:r>
          </a:p>
        </p:txBody>
      </p:sp>
      <p:sp>
        <p:nvSpPr>
          <p:cNvPr id="46" name="Rectangle 18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7EE8B95A-8FF0-43CE-99E9-2E0D28CD1482}"/>
              </a:ext>
            </a:extLst>
          </p:cNvPr>
          <p:cNvGrpSpPr/>
          <p:nvPr/>
        </p:nvGrpSpPr>
        <p:grpSpPr>
          <a:xfrm>
            <a:off x="171451" y="2142363"/>
            <a:ext cx="11830432" cy="3070098"/>
            <a:chOff x="421184" y="971292"/>
            <a:chExt cx="8818446" cy="1900542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2E5D74DB-EB7A-4A4E-B7DC-15A90BB21B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1184" y="971292"/>
              <a:ext cx="6008014" cy="1895733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C077E4E6-3F38-4313-919B-9E282BD790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29198" y="999834"/>
              <a:ext cx="2810432" cy="187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7657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F53475-61F5-4A52-8F1C-3C6AAB711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pt-BR" sz="4000"/>
              <a:t>Descrição dos Dados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A0F407-6B15-471B-B55D-CF2F2CE21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2524" y="904876"/>
            <a:ext cx="7229475" cy="5181600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1300" b="1" i="0" dirty="0" err="1">
                <a:effectLst/>
                <a:latin typeface="Helvetica Neue"/>
              </a:rPr>
              <a:t>limit_bal</a:t>
            </a:r>
            <a:r>
              <a:rPr lang="pt-BR" sz="1300" b="0" i="0" dirty="0">
                <a:effectLst/>
                <a:latin typeface="Helvetica Neue"/>
              </a:rPr>
              <a:t>: Limite de crédito considerando o Limite individual e familiar.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300" b="1" i="0" dirty="0">
                <a:effectLst/>
                <a:latin typeface="Helvetica Neue"/>
              </a:rPr>
              <a:t>sex</a:t>
            </a:r>
            <a:r>
              <a:rPr lang="pt-BR" sz="1300" b="0" i="0" dirty="0">
                <a:effectLst/>
                <a:latin typeface="Helvetica Neue"/>
              </a:rPr>
              <a:t>: Gênero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300" b="0" i="0" dirty="0">
                <a:effectLst/>
                <a:latin typeface="Helvetica Neue"/>
              </a:rPr>
              <a:t>1=Homem, 2=Mulher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300" b="1" i="0" dirty="0" err="1">
                <a:effectLst/>
                <a:latin typeface="Helvetica Neue"/>
              </a:rPr>
              <a:t>education</a:t>
            </a:r>
            <a:r>
              <a:rPr lang="pt-BR" sz="1300" b="0" i="0" dirty="0">
                <a:effectLst/>
                <a:latin typeface="Helvetica Neue"/>
              </a:rPr>
              <a:t>: nível de escolaridade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300" b="0" i="0" dirty="0">
                <a:effectLst/>
                <a:latin typeface="Helvetica Neue"/>
              </a:rPr>
              <a:t>1=Pós-graduação, 2=Universidade, 3=Ensino Médio, 4=Outros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300" b="1" i="0" dirty="0" err="1">
                <a:effectLst/>
                <a:latin typeface="Helvetica Neue"/>
              </a:rPr>
              <a:t>marriage</a:t>
            </a:r>
            <a:r>
              <a:rPr lang="pt-BR" sz="1300" b="0" i="0" dirty="0">
                <a:effectLst/>
                <a:latin typeface="Helvetica Neue"/>
              </a:rPr>
              <a:t>: Estado Civil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300" b="0" i="0" dirty="0">
                <a:effectLst/>
                <a:latin typeface="Helvetica Neue"/>
              </a:rPr>
              <a:t>1=Casado(a), 2=Solteiro(a),3=Outros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300" b="1" i="0" dirty="0">
                <a:effectLst/>
                <a:latin typeface="Helvetica Neue"/>
              </a:rPr>
              <a:t>age</a:t>
            </a:r>
            <a:r>
              <a:rPr lang="pt-BR" sz="1300" b="0" i="0" dirty="0">
                <a:effectLst/>
                <a:latin typeface="Helvetica Neue"/>
              </a:rPr>
              <a:t>: Idade(Anos)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300" b="1" i="0" dirty="0">
                <a:effectLst/>
                <a:latin typeface="Helvetica Neue"/>
              </a:rPr>
              <a:t>pay_0</a:t>
            </a:r>
            <a:r>
              <a:rPr lang="pt-BR" sz="1300" b="0" i="0" dirty="0">
                <a:effectLst/>
                <a:latin typeface="Helvetica Neue"/>
              </a:rPr>
              <a:t> até </a:t>
            </a:r>
            <a:r>
              <a:rPr lang="pt-BR" sz="1300" b="1" i="0" dirty="0">
                <a:effectLst/>
                <a:latin typeface="Helvetica Neue"/>
              </a:rPr>
              <a:t>pay_6</a:t>
            </a:r>
            <a:r>
              <a:rPr lang="pt-BR" sz="1300" b="0" i="0" dirty="0">
                <a:effectLst/>
                <a:latin typeface="Helvetica Neue"/>
              </a:rPr>
              <a:t>: Histórico de pagamentos entre os meses de Abril e Setembro de 2005.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300" b="0" i="0" dirty="0">
                <a:effectLst/>
                <a:latin typeface="Helvetica Neue"/>
              </a:rPr>
              <a:t>Números Negativos = Pagou Adiantado, 0=Pagou na data correta, 1=com um mês de atraso, 2=com dois meses de atraso,...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300" b="1" i="0" dirty="0">
                <a:effectLst/>
                <a:latin typeface="Helvetica Neue"/>
              </a:rPr>
              <a:t>bill_amt1</a:t>
            </a:r>
            <a:r>
              <a:rPr lang="pt-BR" sz="1300" b="0" i="0" dirty="0">
                <a:effectLst/>
                <a:latin typeface="Helvetica Neue"/>
              </a:rPr>
              <a:t> até </a:t>
            </a:r>
            <a:r>
              <a:rPr lang="pt-BR" sz="1300" b="1" i="0" dirty="0">
                <a:effectLst/>
                <a:latin typeface="Helvetica Neue"/>
              </a:rPr>
              <a:t>bill_amt6</a:t>
            </a:r>
            <a:r>
              <a:rPr lang="pt-BR" sz="1300" b="0" i="0" dirty="0">
                <a:effectLst/>
                <a:latin typeface="Helvetica Neue"/>
              </a:rPr>
              <a:t>: Dívida acumulada nos meses de Abril e Setembro de 2005.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300" b="1" i="0" dirty="0">
                <a:effectLst/>
                <a:latin typeface="Helvetica Neue"/>
              </a:rPr>
              <a:t>pay_amt1</a:t>
            </a:r>
            <a:r>
              <a:rPr lang="pt-BR" sz="1300" b="0" i="0" dirty="0">
                <a:effectLst/>
                <a:latin typeface="Helvetica Neue"/>
              </a:rPr>
              <a:t> até </a:t>
            </a:r>
            <a:r>
              <a:rPr lang="pt-BR" sz="1300" b="1" i="0" dirty="0">
                <a:effectLst/>
                <a:latin typeface="Helvetica Neue"/>
              </a:rPr>
              <a:t>pay_amt6</a:t>
            </a:r>
            <a:r>
              <a:rPr lang="pt-BR" sz="1300" b="0" i="0" dirty="0">
                <a:effectLst/>
                <a:latin typeface="Helvetica Neue"/>
              </a:rPr>
              <a:t>: Montante pago em antecipado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300" b="1" i="0" dirty="0">
                <a:effectLst/>
                <a:latin typeface="Helvetica Neue"/>
              </a:rPr>
              <a:t>default</a:t>
            </a:r>
            <a:r>
              <a:rPr lang="pt-BR" sz="1300" b="0" i="0" dirty="0">
                <a:effectLst/>
                <a:latin typeface="Helvetica Neue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300" b="0" i="0" dirty="0">
                <a:effectLst/>
                <a:latin typeface="Helvetica Neue"/>
              </a:rPr>
              <a:t>1= Não pagou e 0= Pagou</a:t>
            </a:r>
          </a:p>
          <a:p>
            <a:pPr marL="0" indent="0">
              <a:buNone/>
            </a:pPr>
            <a:endParaRPr lang="pt-BR" sz="1300" dirty="0"/>
          </a:p>
        </p:txBody>
      </p:sp>
    </p:spTree>
    <p:extLst>
      <p:ext uri="{BB962C8B-B14F-4D97-AF65-F5344CB8AC3E}">
        <p14:creationId xmlns:p14="http://schemas.microsoft.com/office/powerpoint/2010/main" val="3524076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1C1FA3-FF06-4909-A860-6B38B25E2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>
            <a:normAutofit/>
          </a:bodyPr>
          <a:lstStyle/>
          <a:p>
            <a:r>
              <a:rPr lang="pt-BR" sz="3300" b="1" i="0" dirty="0">
                <a:solidFill>
                  <a:srgbClr val="2C2C2C"/>
                </a:solidFill>
                <a:effectLst/>
                <a:latin typeface="Helvetica Neue"/>
              </a:rPr>
              <a:t>Entendendo melhor os dados</a:t>
            </a:r>
            <a:endParaRPr lang="pt-BR" sz="3300" dirty="0">
              <a:solidFill>
                <a:srgbClr val="2C2C2C"/>
              </a:solidFill>
            </a:endParaRP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109139B-5C16-4E36-B6EB-B1026440E7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869" b="-1"/>
          <a:stretch/>
        </p:blipFill>
        <p:spPr>
          <a:xfrm>
            <a:off x="3643863" y="790137"/>
            <a:ext cx="7687023" cy="515993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03566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6FF2A6-A074-43F8-801D-4A58F2ABF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916" y="640081"/>
            <a:ext cx="2729677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3600" b="1" i="0" dirty="0">
                <a:solidFill>
                  <a:srgbClr val="2C2C2C"/>
                </a:solidFill>
                <a:effectLst/>
              </a:rPr>
              <a:t>Entendendo</a:t>
            </a:r>
            <a:r>
              <a:rPr lang="en-US" sz="3600" b="1" i="0" dirty="0">
                <a:solidFill>
                  <a:srgbClr val="2C2C2C"/>
                </a:solidFill>
                <a:effectLst/>
              </a:rPr>
              <a:t> </a:t>
            </a:r>
            <a:r>
              <a:rPr lang="en-US" sz="3600" b="1" i="0" dirty="0" err="1">
                <a:solidFill>
                  <a:srgbClr val="2C2C2C"/>
                </a:solidFill>
                <a:effectLst/>
              </a:rPr>
              <a:t>melhor</a:t>
            </a:r>
            <a:r>
              <a:rPr lang="en-US" sz="3600" b="1" i="0" dirty="0">
                <a:solidFill>
                  <a:srgbClr val="2C2C2C"/>
                </a:solidFill>
                <a:effectLst/>
              </a:rPr>
              <a:t> </a:t>
            </a:r>
            <a:r>
              <a:rPr lang="en-US" sz="3600" b="1" i="0" dirty="0" err="1">
                <a:solidFill>
                  <a:srgbClr val="2C2C2C"/>
                </a:solidFill>
                <a:effectLst/>
              </a:rPr>
              <a:t>os</a:t>
            </a:r>
            <a:r>
              <a:rPr lang="en-US" sz="3600" b="1" i="0" dirty="0">
                <a:solidFill>
                  <a:srgbClr val="2C2C2C"/>
                </a:solidFill>
                <a:effectLst/>
              </a:rPr>
              <a:t> dados</a:t>
            </a:r>
            <a:endParaRPr lang="en-US" sz="3600" dirty="0">
              <a:solidFill>
                <a:srgbClr val="2C2C2C"/>
              </a:solidFill>
            </a:endParaRPr>
          </a:p>
        </p:txBody>
      </p:sp>
      <p:sp>
        <p:nvSpPr>
          <p:cNvPr id="22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E53D2FE3-4322-488F-9F34-A2F118C6CA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8" b="478"/>
          <a:stretch/>
        </p:blipFill>
        <p:spPr>
          <a:xfrm>
            <a:off x="3623688" y="723900"/>
            <a:ext cx="8085396" cy="542681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90410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9A2F75-F27D-48C3-B515-B1C42B503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i="0" dirty="0" err="1">
                <a:effectLst/>
              </a:rPr>
              <a:t>Regressão</a:t>
            </a:r>
            <a:r>
              <a:rPr lang="en-US" sz="5400" b="1" i="0" dirty="0">
                <a:effectLst/>
              </a:rPr>
              <a:t> Linear</a:t>
            </a:r>
            <a:endParaRPr lang="en-US" sz="5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CE4B95F6-F3EA-4354-A5B4-D8ABDCAE1D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89"/>
          <a:stretch/>
        </p:blipFill>
        <p:spPr>
          <a:xfrm>
            <a:off x="1372911" y="2742397"/>
            <a:ext cx="3506809" cy="3291840"/>
          </a:xfrm>
          <a:prstGeom prst="rect">
            <a:avLst/>
          </a:prstGeom>
        </p:spPr>
      </p:pic>
      <p:sp>
        <p:nvSpPr>
          <p:cNvPr id="20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7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B7375A58-2B8B-441D-9221-CE7553039E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91"/>
          <a:stretch/>
        </p:blipFill>
        <p:spPr>
          <a:xfrm>
            <a:off x="7123596" y="2744731"/>
            <a:ext cx="3884176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025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9719A3D-C737-40BD-A9F1-5E2A0B69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D11FFA-8668-4596-925F-2C0D0EF96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9619" y="365125"/>
            <a:ext cx="6284626" cy="1984785"/>
          </a:xfrm>
        </p:spPr>
        <p:txBody>
          <a:bodyPr anchor="b">
            <a:normAutofit/>
          </a:bodyPr>
          <a:lstStyle/>
          <a:p>
            <a:r>
              <a:rPr lang="pt-BR" sz="4000" b="1" i="0" dirty="0">
                <a:solidFill>
                  <a:srgbClr val="000000"/>
                </a:solidFill>
                <a:effectLst/>
                <a:latin typeface="Helvetica Neue"/>
              </a:rPr>
              <a:t>A Matemática da Regressão Logística</a:t>
            </a:r>
            <a:endParaRPr lang="pt-BR" sz="4000" dirty="0">
              <a:solidFill>
                <a:srgbClr val="00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1B487B4-225A-46A6-83D3-A2CC948C6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6852" y="2274630"/>
            <a:ext cx="2251578" cy="2334140"/>
          </a:xfrm>
          <a:prstGeom prst="ellipse">
            <a:avLst/>
          </a:prstGeom>
          <a:solidFill>
            <a:srgbClr val="5136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F0068E0-ED29-4438-A358-71D77F571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06014" y="2533707"/>
            <a:ext cx="1956816" cy="1953058"/>
          </a:xfrm>
          <a:prstGeom prst="ellipse">
            <a:avLst/>
          </a:prstGeom>
          <a:solidFill>
            <a:srgbClr val="FFFFFF"/>
          </a:solidFill>
          <a:ln>
            <a:solidFill>
              <a:srgbClr val="5136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71D5281-4C71-4ECC-8D0D-B991115CB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5" t="5243" r="33525" b="36180"/>
          <a:stretch>
            <a:fillRect/>
          </a:stretch>
        </p:blipFill>
        <p:spPr>
          <a:xfrm>
            <a:off x="1177257" y="2142534"/>
            <a:ext cx="2560320" cy="2560320"/>
          </a:xfrm>
          <a:custGeom>
            <a:avLst/>
            <a:gdLst>
              <a:gd name="connsiteX0" fmla="*/ 2008598 w 4017196"/>
              <a:gd name="connsiteY0" fmla="*/ 0 h 4017196"/>
              <a:gd name="connsiteX1" fmla="*/ 4017196 w 4017196"/>
              <a:gd name="connsiteY1" fmla="*/ 2008598 h 4017196"/>
              <a:gd name="connsiteX2" fmla="*/ 2008598 w 4017196"/>
              <a:gd name="connsiteY2" fmla="*/ 4017196 h 4017196"/>
              <a:gd name="connsiteX3" fmla="*/ 0 w 4017196"/>
              <a:gd name="connsiteY3" fmla="*/ 2008598 h 4017196"/>
              <a:gd name="connsiteX4" fmla="*/ 2008598 w 4017196"/>
              <a:gd name="connsiteY4" fmla="*/ 0 h 4017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7196" h="4017196">
                <a:moveTo>
                  <a:pt x="2008598" y="0"/>
                </a:moveTo>
                <a:cubicBezTo>
                  <a:pt x="3117916" y="0"/>
                  <a:pt x="4017196" y="899280"/>
                  <a:pt x="4017196" y="2008598"/>
                </a:cubicBezTo>
                <a:cubicBezTo>
                  <a:pt x="4017196" y="3117916"/>
                  <a:pt x="3117916" y="4017196"/>
                  <a:pt x="2008598" y="4017196"/>
                </a:cubicBezTo>
                <a:cubicBezTo>
                  <a:pt x="899280" y="4017196"/>
                  <a:pt x="0" y="3117916"/>
                  <a:pt x="0" y="2008598"/>
                </a:cubicBezTo>
                <a:cubicBezTo>
                  <a:pt x="0" y="899280"/>
                  <a:pt x="899280" y="0"/>
                  <a:pt x="2008598" y="0"/>
                </a:cubicBezTo>
                <a:close/>
              </a:path>
            </a:pathLst>
          </a:cu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8EB506-6AF9-44A7-84F9-A223E1491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9619" y="2561303"/>
            <a:ext cx="6284626" cy="3210232"/>
          </a:xfrm>
        </p:spPr>
        <p:txBody>
          <a:bodyPr anchor="t">
            <a:normAutofit/>
          </a:bodyPr>
          <a:lstStyle/>
          <a:p>
            <a:r>
              <a:rPr lang="pt-BR" sz="2000" dirty="0">
                <a:solidFill>
                  <a:srgbClr val="000000"/>
                </a:solidFill>
                <a:latin typeface="Helvetica Neue"/>
              </a:rPr>
              <a:t>E</a:t>
            </a:r>
            <a:r>
              <a:rPr lang="pt-BR" sz="2000" b="0" i="0" dirty="0">
                <a:solidFill>
                  <a:srgbClr val="000000"/>
                </a:solidFill>
                <a:effectLst/>
                <a:latin typeface="Helvetica Neue"/>
              </a:rPr>
              <a:t>ste é um método de aprendizado supervisionado, ou seja, o modelo realiza a tarefa de aprender uma função que mapeia uma entrada para obter uma saí­da, com base em pares de entrada-saí­da.</a:t>
            </a:r>
          </a:p>
          <a:p>
            <a:r>
              <a:rPr lang="pt-BR" sz="2000" b="0" i="0" dirty="0">
                <a:solidFill>
                  <a:srgbClr val="000000"/>
                </a:solidFill>
                <a:effectLst/>
                <a:latin typeface="Helvetica Neue"/>
              </a:rPr>
              <a:t>O termo Logística deriva do termo log </a:t>
            </a:r>
            <a:r>
              <a:rPr lang="pt-BR" sz="2000" b="0" i="0" dirty="0" err="1">
                <a:solidFill>
                  <a:srgbClr val="000000"/>
                </a:solidFill>
                <a:effectLst/>
                <a:latin typeface="Helvetica Neue"/>
              </a:rPr>
              <a:t>odds</a:t>
            </a:r>
            <a:r>
              <a:rPr lang="pt-BR" sz="2000" b="0" i="0" dirty="0">
                <a:solidFill>
                  <a:srgbClr val="000000"/>
                </a:solidFill>
                <a:effectLst/>
                <a:latin typeface="Helvetica Neue"/>
              </a:rPr>
              <a:t>, no qual, </a:t>
            </a:r>
            <a:r>
              <a:rPr lang="pt-BR" sz="2000" b="0" i="0" dirty="0" err="1">
                <a:solidFill>
                  <a:srgbClr val="000000"/>
                </a:solidFill>
                <a:effectLst/>
                <a:latin typeface="Helvetica Neue"/>
              </a:rPr>
              <a:t>odds</a:t>
            </a:r>
            <a:r>
              <a:rPr lang="pt-BR" sz="2000" b="0" i="0" dirty="0">
                <a:solidFill>
                  <a:srgbClr val="000000"/>
                </a:solidFill>
                <a:effectLst/>
                <a:latin typeface="Helvetica Neue"/>
              </a:rPr>
              <a:t> refere-se a razão entre a probabilidade de um evento acontecer e a probabilidade de não acontecer. </a:t>
            </a:r>
            <a:endParaRPr lang="pt-BR" sz="2000" dirty="0">
              <a:solidFill>
                <a:srgbClr val="000000"/>
              </a:solidFill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D017E4FF-7B69-4C1B-AB97-8E8001033F00}"/>
              </a:ext>
            </a:extLst>
          </p:cNvPr>
          <p:cNvSpPr/>
          <p:nvPr/>
        </p:nvSpPr>
        <p:spPr>
          <a:xfrm>
            <a:off x="764088" y="1966586"/>
            <a:ext cx="3382027" cy="321023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91C542F-F8E6-4345-A71E-CF70667C879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-3781" r="-3781" b="-9522"/>
          <a:stretch/>
        </p:blipFill>
        <p:spPr>
          <a:xfrm>
            <a:off x="521517" y="2691809"/>
            <a:ext cx="4146585" cy="1498685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816852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28D1E49-2A21-4A83-A0E0-FB1597B4B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88B852E-5494-418B-A833-75CF016A9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DF31E3C1-1A46-4329-9F80-B576692FE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294B4592-99CA-47B1-816F-CE2D44F65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BF690E4C-72F8-4AC5-AF99-562763CC6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F834CDD4-CAB8-4ACC-9AAC-5399C743D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1AEB045A-6821-475B-A28E-047437ABE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9B790C0-3D34-4626-BAFB-6EB473F40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EDA4D87F-91A4-4628-9A6E-F01820A7E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045DAB88-124C-459C-A889-DAE9C9BE2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85D44010-1DAA-4CAC-B83F-7E3E8C455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E8C01D66-5C93-4A2E-AA74-DE97574EA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E2E1A6E1-6C4A-47D3-81E2-9F8624F1B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3E849CB5-4526-49DC-B77B-A20FDB7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5A18C8A4-FB2A-44C1-93D3-26C6DDFE0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85D014FD-8C5A-4071-B19E-4910AAB61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A37D7262-3596-4026-9AD4-E94332E52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187E37E0-AAC3-4B33-AF36-334ACCBD33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409758BB-8A0E-4BEB-BC0C-F410AD98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97C4EFE2-9D25-4978-BD9A-873B49270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9CCAF82A-A0E0-4B55-A97B-EFFAE79AF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4F800DD8-3954-4F73-8807-16F1CFAC1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84E1C91A-4B06-4852-918C-6380FA98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Título 5">
            <a:extLst>
              <a:ext uri="{FF2B5EF4-FFF2-40B4-BE49-F238E27FC236}">
                <a16:creationId xmlns:a16="http://schemas.microsoft.com/office/drawing/2014/main" id="{CFAB4AE0-9F08-45D1-8954-865F4C162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795527"/>
            <a:ext cx="10488547" cy="11909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i="0" dirty="0">
                <a:effectLst/>
                <a:latin typeface="Helvetica Neue"/>
              </a:rPr>
              <a:t>A </a:t>
            </a:r>
            <a:r>
              <a:rPr lang="en-US" sz="4000" b="1" i="0" dirty="0" err="1">
                <a:effectLst/>
                <a:latin typeface="Helvetica Neue"/>
              </a:rPr>
              <a:t>Matemática</a:t>
            </a:r>
            <a:r>
              <a:rPr lang="en-US" sz="4000" b="1" i="0" dirty="0">
                <a:effectLst/>
                <a:latin typeface="Helvetica Neue"/>
              </a:rPr>
              <a:t> da </a:t>
            </a:r>
            <a:r>
              <a:rPr lang="en-US" sz="4000" b="1" i="0" dirty="0" err="1">
                <a:effectLst/>
                <a:latin typeface="Helvetica Neue"/>
              </a:rPr>
              <a:t>Regressão</a:t>
            </a:r>
            <a:r>
              <a:rPr lang="en-US" sz="4000" b="1" i="0" dirty="0">
                <a:effectLst/>
                <a:latin typeface="Helvetica Neue"/>
              </a:rPr>
              <a:t> </a:t>
            </a:r>
            <a:r>
              <a:rPr lang="en-US" sz="4000" b="1" i="0" dirty="0" err="1">
                <a:effectLst/>
                <a:latin typeface="Helvetica Neue"/>
              </a:rPr>
              <a:t>Logística</a:t>
            </a:r>
            <a:endParaRPr lang="en-US" sz="4000" dirty="0">
              <a:latin typeface="Helvetica Neue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030" y="2250281"/>
            <a:ext cx="4959318" cy="3678237"/>
          </a:xfrm>
          <a:prstGeom prst="rect">
            <a:avLst/>
          </a:prstGeom>
          <a:solidFill>
            <a:schemeClr val="bg1"/>
          </a:solidFill>
          <a:ln w="19050">
            <a:solidFill>
              <a:srgbClr val="FF93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Espaço Reservado para Imagem 10">
            <a:extLst>
              <a:ext uri="{FF2B5EF4-FFF2-40B4-BE49-F238E27FC236}">
                <a16:creationId xmlns:a16="http://schemas.microsoft.com/office/drawing/2014/main" id="{26696899-E2AD-4A4A-A036-9F19086A55A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967" r="4" b="4"/>
          <a:stretch/>
        </p:blipFill>
        <p:spPr>
          <a:xfrm>
            <a:off x="1103257" y="2416047"/>
            <a:ext cx="4626864" cy="3346704"/>
          </a:xfrm>
          <a:prstGeom prst="rect">
            <a:avLst/>
          </a:prstGeom>
          <a:ln w="12700">
            <a:noFill/>
          </a:ln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AAD5D7-E96C-43C3-8FE8-9C8ACFFE6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80703" y="2228850"/>
            <a:ext cx="5028928" cy="3699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Clr>
                <a:srgbClr val="FF9300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Helvetica Neue"/>
              </a:rPr>
              <a:t>O </a:t>
            </a:r>
            <a:r>
              <a:rPr lang="en-US" sz="2000" b="0" i="0" dirty="0" err="1">
                <a:effectLst/>
                <a:latin typeface="Helvetica Neue"/>
              </a:rPr>
              <a:t>gráfico</a:t>
            </a:r>
            <a:r>
              <a:rPr lang="en-US" sz="2000" b="0" i="0" dirty="0">
                <a:effectLst/>
                <a:latin typeface="Helvetica Neue"/>
              </a:rPr>
              <a:t> da </a:t>
            </a:r>
            <a:r>
              <a:rPr lang="en-US" sz="2000" b="0" i="0" dirty="0" err="1">
                <a:effectLst/>
                <a:latin typeface="Helvetica Neue"/>
              </a:rPr>
              <a:t>Regressão</a:t>
            </a:r>
            <a:r>
              <a:rPr lang="en-US" sz="2000" b="0" i="0" dirty="0">
                <a:effectLst/>
                <a:latin typeface="Helvetica Neue"/>
              </a:rPr>
              <a:t> </a:t>
            </a:r>
            <a:r>
              <a:rPr lang="en-US" sz="2000" b="0" i="0" dirty="0" err="1">
                <a:effectLst/>
                <a:latin typeface="Helvetica Neue"/>
              </a:rPr>
              <a:t>Logística</a:t>
            </a:r>
            <a:r>
              <a:rPr lang="en-US" sz="2000" b="0" i="0" dirty="0">
                <a:effectLst/>
                <a:latin typeface="Helvetica Neue"/>
              </a:rPr>
              <a:t> é </a:t>
            </a:r>
            <a:r>
              <a:rPr lang="en-US" sz="2000" b="0" i="0" dirty="0" err="1">
                <a:effectLst/>
                <a:latin typeface="Helvetica Neue"/>
              </a:rPr>
              <a:t>gerado</a:t>
            </a:r>
            <a:r>
              <a:rPr lang="en-US" sz="2000" b="0" i="0" dirty="0">
                <a:effectLst/>
                <a:latin typeface="Helvetica Neue"/>
              </a:rPr>
              <a:t> a </a:t>
            </a:r>
            <a:r>
              <a:rPr lang="en-US" sz="2000" b="0" i="0" dirty="0" err="1">
                <a:effectLst/>
                <a:latin typeface="Helvetica Neue"/>
              </a:rPr>
              <a:t>partir</a:t>
            </a:r>
            <a:r>
              <a:rPr lang="en-US" sz="2000" b="0" i="0" dirty="0">
                <a:effectLst/>
                <a:latin typeface="Helvetica Neue"/>
              </a:rPr>
              <a:t> de </a:t>
            </a:r>
            <a:r>
              <a:rPr lang="en-US" sz="2000" b="0" i="0" dirty="0" err="1">
                <a:effectLst/>
                <a:latin typeface="Helvetica Neue"/>
              </a:rPr>
              <a:t>uma</a:t>
            </a:r>
            <a:r>
              <a:rPr lang="en-US" sz="2000" b="0" i="0" dirty="0">
                <a:effectLst/>
                <a:latin typeface="Helvetica Neue"/>
              </a:rPr>
              <a:t> </a:t>
            </a:r>
            <a:r>
              <a:rPr lang="en-US" sz="2000" b="0" i="0" dirty="0" err="1">
                <a:effectLst/>
                <a:latin typeface="Helvetica Neue"/>
              </a:rPr>
              <a:t>função</a:t>
            </a:r>
            <a:r>
              <a:rPr lang="en-US" sz="2000" b="0" i="0" dirty="0">
                <a:effectLst/>
                <a:latin typeface="Helvetica Neue"/>
              </a:rPr>
              <a:t> </a:t>
            </a:r>
            <a:r>
              <a:rPr lang="en-US" sz="2000" b="0" i="0" dirty="0" err="1">
                <a:effectLst/>
                <a:latin typeface="Helvetica Neue"/>
              </a:rPr>
              <a:t>Sigmoide</a:t>
            </a:r>
            <a:r>
              <a:rPr lang="en-US" sz="2000" b="0" i="0" dirty="0">
                <a:effectLst/>
                <a:latin typeface="Helvetica Neue"/>
              </a:rPr>
              <a:t> e </a:t>
            </a:r>
            <a:r>
              <a:rPr lang="en-US" sz="2000" b="0" i="0" dirty="0" err="1">
                <a:effectLst/>
                <a:latin typeface="Helvetica Neue"/>
              </a:rPr>
              <a:t>uma</a:t>
            </a:r>
            <a:r>
              <a:rPr lang="en-US" sz="2000" b="0" i="0" dirty="0">
                <a:effectLst/>
                <a:latin typeface="Helvetica Neue"/>
              </a:rPr>
              <a:t> das </a:t>
            </a:r>
            <a:r>
              <a:rPr lang="en-US" sz="2000" b="0" i="0" dirty="0" err="1">
                <a:effectLst/>
                <a:latin typeface="Helvetica Neue"/>
              </a:rPr>
              <a:t>razões</a:t>
            </a:r>
            <a:r>
              <a:rPr lang="en-US" sz="2000" b="0" i="0" dirty="0">
                <a:effectLst/>
                <a:latin typeface="Helvetica Neue"/>
              </a:rPr>
              <a:t> para usar </a:t>
            </a:r>
            <a:r>
              <a:rPr lang="en-US" sz="2000" b="0" i="0" dirty="0" err="1">
                <a:effectLst/>
                <a:latin typeface="Helvetica Neue"/>
              </a:rPr>
              <a:t>essa</a:t>
            </a:r>
            <a:r>
              <a:rPr lang="en-US" sz="2000" b="0" i="0" dirty="0">
                <a:effectLst/>
                <a:latin typeface="Helvetica Neue"/>
              </a:rPr>
              <a:t> </a:t>
            </a:r>
            <a:r>
              <a:rPr lang="en-US" sz="2000" b="0" i="0" dirty="0" err="1">
                <a:effectLst/>
                <a:latin typeface="Helvetica Neue"/>
              </a:rPr>
              <a:t>curva</a:t>
            </a:r>
            <a:r>
              <a:rPr lang="en-US" sz="2000" b="0" i="0" dirty="0">
                <a:effectLst/>
                <a:latin typeface="Helvetica Neue"/>
              </a:rPr>
              <a:t> é por se </a:t>
            </a:r>
            <a:r>
              <a:rPr lang="en-US" sz="2000" b="0" i="0" dirty="0" err="1">
                <a:effectLst/>
                <a:latin typeface="Helvetica Neue"/>
              </a:rPr>
              <a:t>adequar</a:t>
            </a:r>
            <a:r>
              <a:rPr lang="en-US" sz="2000" b="0" i="0" dirty="0">
                <a:effectLst/>
                <a:latin typeface="Helvetica Neue"/>
              </a:rPr>
              <a:t> </a:t>
            </a:r>
            <a:r>
              <a:rPr lang="en-US" sz="2000" b="0" i="0" dirty="0" err="1">
                <a:effectLst/>
                <a:latin typeface="Helvetica Neue"/>
              </a:rPr>
              <a:t>melhor</a:t>
            </a:r>
            <a:r>
              <a:rPr lang="en-US" sz="2000" b="0" i="0" dirty="0">
                <a:effectLst/>
                <a:latin typeface="Helvetica Neue"/>
              </a:rPr>
              <a:t> a </a:t>
            </a:r>
            <a:r>
              <a:rPr lang="en-US" sz="2000" b="0" i="0" dirty="0" err="1">
                <a:effectLst/>
                <a:latin typeface="Helvetica Neue"/>
              </a:rPr>
              <a:t>modelos</a:t>
            </a:r>
            <a:r>
              <a:rPr lang="en-US" sz="2000" b="0" i="0" dirty="0">
                <a:effectLst/>
                <a:latin typeface="Helvetica Neue"/>
              </a:rPr>
              <a:t> de </a:t>
            </a:r>
            <a:r>
              <a:rPr lang="en-US" sz="2000" b="0" i="0" dirty="0" err="1">
                <a:effectLst/>
                <a:latin typeface="Helvetica Neue"/>
              </a:rPr>
              <a:t>classificação</a:t>
            </a:r>
            <a:r>
              <a:rPr lang="en-US" sz="2000" b="0" i="0" dirty="0">
                <a:effectLst/>
                <a:latin typeface="Helvetica Neue"/>
              </a:rPr>
              <a:t> </a:t>
            </a:r>
            <a:r>
              <a:rPr lang="en-US" sz="2000" b="0" i="0" dirty="0" err="1">
                <a:effectLst/>
                <a:latin typeface="Helvetica Neue"/>
              </a:rPr>
              <a:t>binária</a:t>
            </a:r>
            <a:r>
              <a:rPr lang="en-US" sz="2000" b="0" i="0" dirty="0">
                <a:effectLst/>
                <a:latin typeface="Helvetica Neue"/>
              </a:rPr>
              <a:t>, </a:t>
            </a:r>
            <a:r>
              <a:rPr lang="en-US" sz="2000" b="0" i="0" dirty="0" err="1">
                <a:effectLst/>
                <a:latin typeface="Helvetica Neue"/>
              </a:rPr>
              <a:t>uma</a:t>
            </a:r>
            <a:r>
              <a:rPr lang="en-US" sz="2000" b="0" i="0" dirty="0">
                <a:effectLst/>
                <a:latin typeface="Helvetica Neue"/>
              </a:rPr>
              <a:t> </a:t>
            </a:r>
            <a:r>
              <a:rPr lang="en-US" sz="2000" b="0" i="0" dirty="0" err="1">
                <a:effectLst/>
                <a:latin typeface="Helvetica Neue"/>
              </a:rPr>
              <a:t>vez</a:t>
            </a:r>
            <a:r>
              <a:rPr lang="en-US" sz="2000" b="0" i="0" dirty="0">
                <a:effectLst/>
                <a:latin typeface="Helvetica Neue"/>
              </a:rPr>
              <a:t> que, </a:t>
            </a:r>
            <a:r>
              <a:rPr lang="en-US" sz="2000" b="0" i="0" dirty="0" err="1">
                <a:effectLst/>
                <a:latin typeface="Helvetica Neue"/>
              </a:rPr>
              <a:t>os</a:t>
            </a:r>
            <a:r>
              <a:rPr lang="en-US" sz="2000" b="0" i="0" dirty="0">
                <a:effectLst/>
                <a:latin typeface="Helvetica Neue"/>
              </a:rPr>
              <a:t> </a:t>
            </a:r>
            <a:r>
              <a:rPr lang="en-US" sz="2000" b="0" i="0" dirty="0" err="1">
                <a:effectLst/>
                <a:latin typeface="Helvetica Neue"/>
              </a:rPr>
              <a:t>valores</a:t>
            </a:r>
            <a:r>
              <a:rPr lang="en-US" sz="2000" b="0" i="0" dirty="0">
                <a:effectLst/>
                <a:latin typeface="Helvetica Neue"/>
              </a:rPr>
              <a:t> de </a:t>
            </a:r>
            <a:r>
              <a:rPr lang="en-US" sz="2000" b="0" i="0" dirty="0" err="1">
                <a:effectLst/>
                <a:latin typeface="Helvetica Neue"/>
              </a:rPr>
              <a:t>saída</a:t>
            </a:r>
            <a:r>
              <a:rPr lang="en-US" sz="2000" b="0" i="0" dirty="0">
                <a:effectLst/>
                <a:latin typeface="Helvetica Neue"/>
              </a:rPr>
              <a:t> </a:t>
            </a:r>
            <a:r>
              <a:rPr lang="en-US" sz="2000" b="0" i="0" dirty="0" err="1">
                <a:effectLst/>
                <a:latin typeface="Helvetica Neue"/>
              </a:rPr>
              <a:t>podem</a:t>
            </a:r>
            <a:r>
              <a:rPr lang="en-US" sz="2000" b="0" i="0" dirty="0">
                <a:effectLst/>
                <a:latin typeface="Helvetica Neue"/>
              </a:rPr>
              <a:t> ser </a:t>
            </a:r>
            <a:r>
              <a:rPr lang="en-US" sz="2000" b="0" i="0" dirty="0" err="1">
                <a:effectLst/>
                <a:latin typeface="Helvetica Neue"/>
              </a:rPr>
              <a:t>interpretados</a:t>
            </a:r>
            <a:r>
              <a:rPr lang="en-US" sz="2000" b="0" i="0" dirty="0">
                <a:effectLst/>
                <a:latin typeface="Helvetica Neue"/>
              </a:rPr>
              <a:t> </a:t>
            </a:r>
            <a:r>
              <a:rPr lang="en-US" sz="2000" b="0" i="0" dirty="0" err="1">
                <a:effectLst/>
                <a:latin typeface="Helvetica Neue"/>
              </a:rPr>
              <a:t>como</a:t>
            </a:r>
            <a:r>
              <a:rPr lang="en-US" sz="2000" b="0" i="0" dirty="0">
                <a:effectLst/>
                <a:latin typeface="Helvetica Neue"/>
              </a:rPr>
              <a:t> a </a:t>
            </a:r>
            <a:r>
              <a:rPr lang="en-US" sz="2000" b="0" i="0" dirty="0" err="1">
                <a:effectLst/>
                <a:latin typeface="Helvetica Neue"/>
              </a:rPr>
              <a:t>probabilidade</a:t>
            </a:r>
            <a:r>
              <a:rPr lang="en-US" sz="2000" b="0" i="0" dirty="0">
                <a:effectLst/>
                <a:latin typeface="Helvetica Neue"/>
              </a:rPr>
              <a:t> de um </a:t>
            </a:r>
            <a:r>
              <a:rPr lang="en-US" sz="2000" b="0" i="0" dirty="0" err="1">
                <a:effectLst/>
                <a:latin typeface="Helvetica Neue"/>
              </a:rPr>
              <a:t>evento</a:t>
            </a:r>
            <a:r>
              <a:rPr lang="en-US" sz="2000" b="0" i="0" dirty="0">
                <a:effectLst/>
                <a:latin typeface="Helvetica Neue"/>
              </a:rPr>
              <a:t> </a:t>
            </a:r>
            <a:r>
              <a:rPr lang="en-US" sz="2000" b="0" i="0" dirty="0" err="1">
                <a:effectLst/>
                <a:latin typeface="Helvetica Neue"/>
              </a:rPr>
              <a:t>acontecer</a:t>
            </a:r>
            <a:r>
              <a:rPr lang="en-US" sz="2000" b="0" i="0" dirty="0">
                <a:effectLst/>
                <a:latin typeface="Helvetica Neue"/>
              </a:rPr>
              <a:t>, </a:t>
            </a:r>
            <a:r>
              <a:rPr lang="en-US" sz="2000" b="0" i="0" dirty="0" err="1">
                <a:effectLst/>
                <a:latin typeface="Helvetica Neue"/>
              </a:rPr>
              <a:t>já</a:t>
            </a:r>
            <a:r>
              <a:rPr lang="en-US" sz="2000" b="0" i="0" dirty="0">
                <a:effectLst/>
                <a:latin typeface="Helvetica Neue"/>
              </a:rPr>
              <a:t> que </a:t>
            </a:r>
            <a:r>
              <a:rPr lang="en-US" sz="2000" b="0" i="0" dirty="0" err="1">
                <a:effectLst/>
                <a:latin typeface="Helvetica Neue"/>
              </a:rPr>
              <a:t>estes</a:t>
            </a:r>
            <a:r>
              <a:rPr lang="en-US" sz="2000" b="0" i="0" dirty="0">
                <a:effectLst/>
                <a:latin typeface="Helvetica Neue"/>
              </a:rPr>
              <a:t> </a:t>
            </a:r>
            <a:r>
              <a:rPr lang="en-US" sz="2000" b="0" i="0" dirty="0" err="1">
                <a:effectLst/>
                <a:latin typeface="Helvetica Neue"/>
              </a:rPr>
              <a:t>variam</a:t>
            </a:r>
            <a:r>
              <a:rPr lang="en-US" sz="2000" b="0" i="0" dirty="0">
                <a:effectLst/>
                <a:latin typeface="Helvetica Neue"/>
              </a:rPr>
              <a:t> entre 0 e 1.</a:t>
            </a:r>
          </a:p>
          <a:p>
            <a:pPr indent="-228600">
              <a:buClr>
                <a:srgbClr val="FF9300"/>
              </a:buClr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000000"/>
                </a:solidFill>
                <a:effectLst/>
                <a:latin typeface="Helvetica Neue"/>
              </a:rPr>
              <a:t>A Regressão Logística estimará o parâmetro B de modo que função Sigmoide atinja a maior similaridade</a:t>
            </a:r>
            <a:r>
              <a:rPr lang="pt-BR" sz="2200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680216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1118</Words>
  <Application>Microsoft Office PowerPoint</Application>
  <PresentationFormat>Widescreen</PresentationFormat>
  <Paragraphs>100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Helvetica Neue</vt:lpstr>
      <vt:lpstr>STIXMathJax_Main</vt:lpstr>
      <vt:lpstr>STIXMathJax_Normal-italic</vt:lpstr>
      <vt:lpstr>Wingdings</vt:lpstr>
      <vt:lpstr>Tema do Office</vt:lpstr>
      <vt:lpstr>Álgebra Linear aplicada à análise de crédito</vt:lpstr>
      <vt:lpstr>Regressão Logística</vt:lpstr>
      <vt:lpstr>Descrição dos Dados</vt:lpstr>
      <vt:lpstr>Descrição dos Dados</vt:lpstr>
      <vt:lpstr>Entendendo melhor os dados</vt:lpstr>
      <vt:lpstr>Entendendo melhor os dados</vt:lpstr>
      <vt:lpstr>Regressão Linear</vt:lpstr>
      <vt:lpstr>A Matemática da Regressão Logística</vt:lpstr>
      <vt:lpstr>A Matemática da Regressão Logística</vt:lpstr>
      <vt:lpstr>A Matemática da Regressão Logística: Estimando o parâmetro</vt:lpstr>
      <vt:lpstr>A Matemática da Regressão Logística: Estimando o parâmetro</vt:lpstr>
      <vt:lpstr>A Matemática da Regressão Logística: Estimando o parâmetro</vt:lpstr>
      <vt:lpstr>A Matemática da Regressão Logística: Estimando o parâmetro</vt:lpstr>
      <vt:lpstr>A Matemática da Regressão Logística: Estimando o parâmetro</vt:lpstr>
      <vt:lpstr>Perspectiva Geométrica da Regressão Logística</vt:lpstr>
      <vt:lpstr>Implementando o modelo</vt:lpstr>
      <vt:lpstr>Analisando os coeficientes da função</vt:lpstr>
      <vt:lpstr>Analisando a correlação entre as features</vt:lpstr>
      <vt:lpstr>Comparando resultados</vt:lpstr>
      <vt:lpstr>Utilizando PCA</vt:lpstr>
      <vt:lpstr>Matemática do PCA</vt:lpstr>
      <vt:lpstr>Matemática do PCA</vt:lpstr>
      <vt:lpstr>Matemática do PCA</vt:lpstr>
      <vt:lpstr>Matrizes de Confusão dos Modelos</vt:lpstr>
      <vt:lpstr>Comparando resultados</vt:lpstr>
      <vt:lpstr>Predições com dados simulados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 Fernando Souza Luz</dc:creator>
  <cp:lastModifiedBy>Luiz Fernando Souza Luz</cp:lastModifiedBy>
  <cp:revision>14</cp:revision>
  <dcterms:created xsi:type="dcterms:W3CDTF">2020-11-23T02:37:04Z</dcterms:created>
  <dcterms:modified xsi:type="dcterms:W3CDTF">2020-11-23T11:57:49Z</dcterms:modified>
</cp:coreProperties>
</file>