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 id="2147483732" r:id="rId3"/>
    <p:sldMasterId id="2147483744" r:id="rId4"/>
    <p:sldMasterId id="2147483756" r:id="rId5"/>
    <p:sldMasterId id="2147483876" r:id="rId6"/>
  </p:sldMasterIdLst>
  <p:notesMasterIdLst>
    <p:notesMasterId r:id="rId88"/>
  </p:notesMasterIdLst>
  <p:sldIdLst>
    <p:sldId id="438" r:id="rId7"/>
    <p:sldId id="314" r:id="rId8"/>
    <p:sldId id="342" r:id="rId9"/>
    <p:sldId id="343" r:id="rId10"/>
    <p:sldId id="344" r:id="rId11"/>
    <p:sldId id="345" r:id="rId12"/>
    <p:sldId id="346" r:id="rId13"/>
    <p:sldId id="348" r:id="rId14"/>
    <p:sldId id="391" r:id="rId15"/>
    <p:sldId id="392" r:id="rId16"/>
    <p:sldId id="347" r:id="rId17"/>
    <p:sldId id="349" r:id="rId18"/>
    <p:sldId id="351" r:id="rId19"/>
    <p:sldId id="445" r:id="rId20"/>
    <p:sldId id="377" r:id="rId21"/>
    <p:sldId id="378" r:id="rId22"/>
    <p:sldId id="379" r:id="rId23"/>
    <p:sldId id="394" r:id="rId24"/>
    <p:sldId id="350" r:id="rId25"/>
    <p:sldId id="369" r:id="rId26"/>
    <p:sldId id="368" r:id="rId27"/>
    <p:sldId id="355" r:id="rId28"/>
    <p:sldId id="443" r:id="rId29"/>
    <p:sldId id="444" r:id="rId30"/>
    <p:sldId id="370" r:id="rId31"/>
    <p:sldId id="397" r:id="rId32"/>
    <p:sldId id="398" r:id="rId33"/>
    <p:sldId id="399" r:id="rId34"/>
    <p:sldId id="442" r:id="rId35"/>
    <p:sldId id="439" r:id="rId36"/>
    <p:sldId id="440" r:id="rId37"/>
    <p:sldId id="455" r:id="rId38"/>
    <p:sldId id="446" r:id="rId39"/>
    <p:sldId id="447" r:id="rId40"/>
    <p:sldId id="448" r:id="rId41"/>
    <p:sldId id="456" r:id="rId42"/>
    <p:sldId id="449" r:id="rId43"/>
    <p:sldId id="450" r:id="rId44"/>
    <p:sldId id="451" r:id="rId45"/>
    <p:sldId id="452" r:id="rId46"/>
    <p:sldId id="453" r:id="rId47"/>
    <p:sldId id="454" r:id="rId48"/>
    <p:sldId id="458" r:id="rId49"/>
    <p:sldId id="459" r:id="rId50"/>
    <p:sldId id="460" r:id="rId51"/>
    <p:sldId id="461" r:id="rId52"/>
    <p:sldId id="462" r:id="rId53"/>
    <p:sldId id="463" r:id="rId54"/>
    <p:sldId id="464" r:id="rId55"/>
    <p:sldId id="465" r:id="rId56"/>
    <p:sldId id="457" r:id="rId57"/>
    <p:sldId id="469" r:id="rId58"/>
    <p:sldId id="470" r:id="rId59"/>
    <p:sldId id="471" r:id="rId60"/>
    <p:sldId id="472" r:id="rId61"/>
    <p:sldId id="473"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FF"/>
    <a:srgbClr val="008000"/>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8" autoAdjust="0"/>
    <p:restoredTop sz="94675"/>
  </p:normalViewPr>
  <p:slideViewPr>
    <p:cSldViewPr>
      <p:cViewPr varScale="1">
        <p:scale>
          <a:sx n="59" d="100"/>
          <a:sy n="59" d="100"/>
        </p:scale>
        <p:origin x="4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presProps" Target="pres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F50C874-BCAE-4622-AB05-F4647D940222}" type="slidenum">
              <a:rPr lang="en-CA" altLang="en-US">
                <a:solidFill>
                  <a:prstClr val="black"/>
                </a:solidFill>
                <a:latin typeface="Arial" charset="0"/>
              </a:rPr>
              <a:pPr eaLnBrk="1" hangingPunct="1">
                <a:spcBef>
                  <a:spcPct val="0"/>
                </a:spcBef>
              </a:pPr>
              <a:t>9</a:t>
            </a:fld>
            <a:endParaRPr lang="en-CA" altLang="en-US">
              <a:solidFill>
                <a:prstClr val="black"/>
              </a:solidFill>
              <a:latin typeface="Arial"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186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289A592-78A5-4879-93B3-C79FECDD5753}" type="slidenum">
              <a:rPr lang="en-US">
                <a:solidFill>
                  <a:prstClr val="black"/>
                </a:solidFill>
              </a:rPr>
              <a:pPr/>
              <a:t>42</a:t>
            </a:fld>
            <a:endParaRPr lang="en-US">
              <a:solidFill>
                <a:prstClr val="black"/>
              </a:solidFill>
            </a:endParaRPr>
          </a:p>
        </p:txBody>
      </p:sp>
      <p:sp>
        <p:nvSpPr>
          <p:cNvPr id="1024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77842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97B6153-95ED-5742-89E5-B8B7AAE804CA}" type="slidenum">
              <a:rPr lang="en-CA" altLang="en-US"/>
              <a:pPr eaLnBrk="1" hangingPunct="1"/>
              <a:t>43</a:t>
            </a:fld>
            <a:endParaRPr lang="en-CA" alt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2825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0FA0AF2-C54B-3C4A-832F-8E20E2B89A7D}" type="slidenum">
              <a:rPr lang="en-CA" altLang="en-US"/>
              <a:pPr eaLnBrk="1" hangingPunct="1"/>
              <a:t>45</a:t>
            </a:fld>
            <a:endParaRPr lang="en-CA" alt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9430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70AC588-A6EC-3B47-BA0A-A9495C943A57}" type="slidenum">
              <a:rPr lang="en-CA" altLang="en-US"/>
              <a:pPr eaLnBrk="1" hangingPunct="1"/>
              <a:t>46</a:t>
            </a:fld>
            <a:endParaRPr lang="en-CA" alt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562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7F8DB9B-0DB4-8640-B377-A2B5E6C03210}" type="slidenum">
              <a:rPr lang="en-CA" altLang="en-US"/>
              <a:pPr eaLnBrk="1" hangingPunct="1"/>
              <a:t>47</a:t>
            </a:fld>
            <a:endParaRPr lang="en-CA" alt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553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C5D8EE1-3DBF-684C-AA00-939696E1646A}" type="slidenum">
              <a:rPr lang="en-CA" altLang="en-US"/>
              <a:pPr eaLnBrk="1" hangingPunct="1"/>
              <a:t>48</a:t>
            </a:fld>
            <a:endParaRPr lang="en-CA" alt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89898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D1C268D-0EDE-A447-A3DA-3639A90E920B}" type="slidenum">
              <a:rPr lang="zh-TW" altLang="en-US"/>
              <a:pPr/>
              <a:t>51</a:t>
            </a:fld>
            <a:endParaRPr lang="en-US" altLang="zh-TW"/>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01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8B972CA-B956-4375-AAD6-E380A961879F}" type="slidenum">
              <a:rPr lang="en-CA" altLang="en-US">
                <a:solidFill>
                  <a:prstClr val="black"/>
                </a:solidFill>
                <a:latin typeface="Arial" charset="0"/>
              </a:rPr>
              <a:pPr eaLnBrk="1" hangingPunct="1">
                <a:spcBef>
                  <a:spcPct val="0"/>
                </a:spcBef>
              </a:pPr>
              <a:t>53</a:t>
            </a:fld>
            <a:endParaRPr lang="en-CA" altLang="en-US">
              <a:solidFill>
                <a:prstClr val="black"/>
              </a:solidFill>
              <a:latin typeface="Arial"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0956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ED82A02-B9A7-4DF7-9678-18C985442D47}" type="slidenum">
              <a:rPr lang="en-CA" altLang="en-US">
                <a:solidFill>
                  <a:prstClr val="black"/>
                </a:solidFill>
                <a:latin typeface="Arial" charset="0"/>
              </a:rPr>
              <a:pPr eaLnBrk="1" hangingPunct="1">
                <a:spcBef>
                  <a:spcPct val="0"/>
                </a:spcBef>
              </a:pPr>
              <a:t>56</a:t>
            </a:fld>
            <a:endParaRPr lang="en-CA" altLang="en-US">
              <a:solidFill>
                <a:prstClr val="black"/>
              </a:solidFill>
              <a:latin typeface="Arial"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6662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D052505-171A-4808-9125-8F5AC4BE3407}" type="slidenum">
              <a:rPr lang="en-CA" altLang="en-US">
                <a:solidFill>
                  <a:prstClr val="black"/>
                </a:solidFill>
                <a:latin typeface="Arial" charset="0"/>
              </a:rPr>
              <a:pPr eaLnBrk="1" hangingPunct="1">
                <a:spcBef>
                  <a:spcPct val="0"/>
                </a:spcBef>
              </a:pPr>
              <a:t>57</a:t>
            </a:fld>
            <a:endParaRPr lang="en-CA" altLang="en-US">
              <a:solidFill>
                <a:prstClr val="black"/>
              </a:solidFill>
              <a:latin typeface="Arial"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Courier New" pitchFamily="112" charset="0"/>
            </a:endParaRPr>
          </a:p>
        </p:txBody>
      </p:sp>
    </p:spTree>
    <p:extLst>
      <p:ext uri="{BB962C8B-B14F-4D97-AF65-F5344CB8AC3E}">
        <p14:creationId xmlns:p14="http://schemas.microsoft.com/office/powerpoint/2010/main" val="258441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DDA3DFC-280E-4AE1-B5D3-CF1AED62BED4}" type="slidenum">
              <a:rPr lang="en-CA" altLang="en-US">
                <a:solidFill>
                  <a:prstClr val="black"/>
                </a:solidFill>
                <a:latin typeface="Arial" charset="0"/>
              </a:rPr>
              <a:pPr eaLnBrk="1" hangingPunct="1">
                <a:spcBef>
                  <a:spcPct val="0"/>
                </a:spcBef>
              </a:pPr>
              <a:t>10</a:t>
            </a:fld>
            <a:endParaRPr lang="en-CA" altLang="en-US">
              <a:solidFill>
                <a:prstClr val="black"/>
              </a:solidFill>
              <a:latin typeface="Arial"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86760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63</a:t>
            </a:fld>
            <a:endParaRPr lang="en-US"/>
          </a:p>
        </p:txBody>
      </p:sp>
    </p:spTree>
    <p:extLst>
      <p:ext uri="{BB962C8B-B14F-4D97-AF65-F5344CB8AC3E}">
        <p14:creationId xmlns:p14="http://schemas.microsoft.com/office/powerpoint/2010/main" val="3668056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336B57F-E8FD-4AF3-B615-7ABEEB579780}" type="slidenum">
              <a:rPr lang="en-CA" altLang="en-US">
                <a:solidFill>
                  <a:prstClr val="black"/>
                </a:solidFill>
                <a:latin typeface="Arial" charset="0"/>
              </a:rPr>
              <a:pPr eaLnBrk="1" hangingPunct="1">
                <a:spcBef>
                  <a:spcPct val="0"/>
                </a:spcBef>
              </a:pPr>
              <a:t>64</a:t>
            </a:fld>
            <a:endParaRPr lang="en-CA" altLang="en-US">
              <a:solidFill>
                <a:prstClr val="black"/>
              </a:solidFill>
              <a:latin typeface="Arial"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34117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17F9A70-E1B3-46DB-B35F-3EC87F9BAE69}" type="slidenum">
              <a:rPr lang="en-CA" altLang="en-US">
                <a:solidFill>
                  <a:prstClr val="black"/>
                </a:solidFill>
                <a:latin typeface="Arial" charset="0"/>
              </a:rPr>
              <a:pPr eaLnBrk="1" hangingPunct="1">
                <a:spcBef>
                  <a:spcPct val="0"/>
                </a:spcBef>
              </a:pPr>
              <a:t>67</a:t>
            </a:fld>
            <a:endParaRPr lang="en-CA" altLang="en-US">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32735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B20D85D-689F-46C1-B6FF-59D5CA649202}" type="slidenum">
              <a:rPr lang="en-CA" altLang="en-US">
                <a:solidFill>
                  <a:prstClr val="black"/>
                </a:solidFill>
                <a:latin typeface="Arial" charset="0"/>
              </a:rPr>
              <a:pPr eaLnBrk="1" hangingPunct="1">
                <a:spcBef>
                  <a:spcPct val="0"/>
                </a:spcBef>
              </a:pPr>
              <a:t>70</a:t>
            </a:fld>
            <a:endParaRPr lang="en-CA" altLang="en-US">
              <a:solidFill>
                <a:prstClr val="black"/>
              </a:solidFill>
              <a:latin typeface="Arial"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11313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D021240-CC2F-4BD7-999D-EE6DB1BDBB82}" type="slidenum">
              <a:rPr lang="en-CA" altLang="en-US">
                <a:solidFill>
                  <a:prstClr val="black"/>
                </a:solidFill>
                <a:latin typeface="Arial" charset="0"/>
              </a:rPr>
              <a:pPr eaLnBrk="1" hangingPunct="1">
                <a:spcBef>
                  <a:spcPct val="0"/>
                </a:spcBef>
              </a:pPr>
              <a:t>18</a:t>
            </a:fld>
            <a:endParaRPr lang="en-CA" altLang="en-US">
              <a:solidFill>
                <a:prstClr val="black"/>
              </a:solidFill>
              <a:latin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181434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9E0984C-DE0F-D64D-805F-F835201CC228}" type="slidenum">
              <a:rPr lang="zh-TW" altLang="en-US"/>
              <a:pPr/>
              <a:t>32</a:t>
            </a:fld>
            <a:endParaRPr lang="en-US" altLang="zh-TW"/>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127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4A68E7B-6C28-4762-8270-9B7B96CBC13D}" type="slidenum">
              <a:rPr lang="en-CA" altLang="en-US">
                <a:solidFill>
                  <a:prstClr val="black"/>
                </a:solidFill>
                <a:latin typeface="Arial" charset="0"/>
              </a:rPr>
              <a:pPr eaLnBrk="1" hangingPunct="1">
                <a:spcBef>
                  <a:spcPct val="0"/>
                </a:spcBef>
              </a:pPr>
              <a:t>34</a:t>
            </a:fld>
            <a:endParaRPr lang="en-CA" altLang="en-US">
              <a:solidFill>
                <a:prstClr val="black"/>
              </a:solidFill>
              <a:latin typeface="Arial"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90040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FB016AA-26E5-4DE1-A1CF-050E2C7F6693}" type="slidenum">
              <a:rPr lang="en-CA" altLang="en-US">
                <a:solidFill>
                  <a:prstClr val="black"/>
                </a:solidFill>
                <a:latin typeface="Arial" charset="0"/>
              </a:rPr>
              <a:pPr eaLnBrk="1" hangingPunct="1">
                <a:spcBef>
                  <a:spcPct val="0"/>
                </a:spcBef>
              </a:pPr>
              <a:t>35</a:t>
            </a:fld>
            <a:endParaRPr lang="en-CA" altLang="en-US">
              <a:solidFill>
                <a:prstClr val="black"/>
              </a:solidFill>
              <a:latin typeface="Arial"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3355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398982-772E-CA49-BBC1-754392EC9C89}" type="slidenum">
              <a:rPr lang="zh-TW" altLang="en-US"/>
              <a:pPr/>
              <a:t>36</a:t>
            </a:fld>
            <a:endParaRPr lang="en-US" altLang="zh-TW"/>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755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58AFBCC-1A95-4575-A4D2-A9E700EDE3E3}" type="slidenum">
              <a:rPr lang="en-CA" altLang="en-US">
                <a:solidFill>
                  <a:prstClr val="black"/>
                </a:solidFill>
                <a:latin typeface="Arial" charset="0"/>
              </a:rPr>
              <a:pPr eaLnBrk="1" hangingPunct="1">
                <a:spcBef>
                  <a:spcPct val="0"/>
                </a:spcBef>
              </a:pPr>
              <a:t>38</a:t>
            </a:fld>
            <a:endParaRPr lang="en-CA" altLang="en-US">
              <a:solidFill>
                <a:prstClr val="black"/>
              </a:solidFill>
              <a:latin typeface="Arial"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59629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F70FE6-19F0-49CA-9D05-59D0C1C5194F}" type="slidenum">
              <a:rPr lang="en-CA" altLang="en-US">
                <a:solidFill>
                  <a:prstClr val="black"/>
                </a:solidFill>
                <a:latin typeface="Arial" charset="0"/>
              </a:rPr>
              <a:pPr eaLnBrk="1" hangingPunct="1">
                <a:spcBef>
                  <a:spcPct val="0"/>
                </a:spcBef>
              </a:pPr>
              <a:t>39</a:t>
            </a:fld>
            <a:endParaRPr lang="en-CA" altLang="en-US">
              <a:solidFill>
                <a:prstClr val="black"/>
              </a:solidFill>
              <a:latin typeface="Arial"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7789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E1D3F8-2FA2-4635-8B27-120AE70DB5DB}" type="datetime1">
              <a:rPr lang="en-US" smtClean="0"/>
              <a:t>2/14/2019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372A78-9B5E-4455-9D4D-988C92EDDA38}" type="datetime1">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5DDAC-B423-4225-9612-8EEF26ED2992}" type="datetime1">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FAA2D64D-E554-4812-BC78-F1AA964454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844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770D5CD-CC04-47FF-9BB1-6AF3E669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225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F0AC9-DBEF-4501-897C-29C959710E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4884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5F66641-4BCD-4526-9BFD-D7C19B3F42D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32953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9881DA2-023C-446E-A81D-C91B4FA0AB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475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2B792F0-5F3B-4795-915A-A9E816FD39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3737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4FA9CB6-B3A6-47D0-8B9F-EF64AE75D9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3054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4F0C35-6547-4561-B49E-2FD88E911F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625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7B0F21-7540-4B6F-8210-121DC369EB07}" type="datetime1">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576D740-C7F0-4695-901B-F734740829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83448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0661D78-CD55-4CD8-B612-279B978EF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2414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A78865-5B9D-444B-8852-E27075E3A1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332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FAA2D64D-E554-4812-BC78-F1AA964454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26967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770D5CD-CC04-47FF-9BB1-6AF3E669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07438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F0AC9-DBEF-4501-897C-29C959710E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5523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5F66641-4BCD-4526-9BFD-D7C19B3F42D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1305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9881DA2-023C-446E-A81D-C91B4FA0AB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0805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2B792F0-5F3B-4795-915A-A9E816FD39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2902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4FA9CB6-B3A6-47D0-8B9F-EF64AE75D9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533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AF13FB-5087-4B1B-A254-6F51A2905E2C}" type="datetime1">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4F0C35-6547-4561-B49E-2FD88E911F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0821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576D740-C7F0-4695-901B-F734740829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1305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0661D78-CD55-4CD8-B612-279B978EF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75498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A78865-5B9D-444B-8852-E27075E3A1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2275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FAA2D64D-E554-4812-BC78-F1AA964454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402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770D5CD-CC04-47FF-9BB1-6AF3E669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92229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F0AC9-DBEF-4501-897C-29C959710E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5517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5F66641-4BCD-4526-9BFD-D7C19B3F42D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379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9881DA2-023C-446E-A81D-C91B4FA0AB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86124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2B792F0-5F3B-4795-915A-A9E816FD39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782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CCBA6-2859-471E-8A55-754453586DFA}" type="datetime1">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4FA9CB6-B3A6-47D0-8B9F-EF64AE75D9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32915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4F0C35-6547-4561-B49E-2FD88E911F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1742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576D740-C7F0-4695-901B-F734740829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396411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0661D78-CD55-4CD8-B612-279B978EF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252430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A78865-5B9D-444B-8852-E27075E3A1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29367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FAA2D64D-E554-4812-BC78-F1AA964454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0513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770D5CD-CC04-47FF-9BB1-6AF3E669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95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F0AC9-DBEF-4501-897C-29C959710E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087113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5F66641-4BCD-4526-9BFD-D7C19B3F42D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7945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9881DA2-023C-446E-A81D-C91B4FA0AB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793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9F1D87-6B46-4523-B586-5158754EED72}" type="datetime1">
              <a:rPr lang="en-US" smtClean="0"/>
              <a:t>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2B792F0-5F3B-4795-915A-A9E816FD39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75547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4FA9CB6-B3A6-47D0-8B9F-EF64AE75D9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87630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4F0C35-6547-4561-B49E-2FD88E911F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96110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576D740-C7F0-4695-901B-F734740829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921769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0661D78-CD55-4CD8-B612-279B978EF3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15584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A78865-5B9D-444B-8852-E27075E3A1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039547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93B448-B9A2-4557-957C-7A17481571D3}" type="datetime1">
              <a:rPr lang="en-US" smtClean="0">
                <a:solidFill>
                  <a:srgbClr val="DBF5F9">
                    <a:shade val="90000"/>
                  </a:srgbClr>
                </a:solidFill>
              </a:rPr>
              <a:pPr/>
              <a:t>2/14/2019</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1807317139"/>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7F7D67-9004-4FAE-9D69-24A7B9624B4F}" type="datetime1">
              <a:rPr lang="en-US" smtClean="0">
                <a:solidFill>
                  <a:srgbClr val="04617B">
                    <a:shade val="90000"/>
                  </a:srgbClr>
                </a:solidFill>
              </a:rPr>
              <a:pPr/>
              <a:t>2/14/2019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7645034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9B8821-97BF-4DBB-AA82-2E10D4015BA7}" type="datetime1">
              <a:rPr lang="en-US" smtClean="0">
                <a:solidFill>
                  <a:srgbClr val="DBF5F9">
                    <a:shade val="90000"/>
                  </a:srgbClr>
                </a:solidFill>
              </a:rPr>
              <a:pPr/>
              <a:t>2/14/2019</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421285245"/>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C14D69-1C06-4387-9605-96AAD348AB5C}" type="datetime1">
              <a:rPr lang="en-US" smtClean="0">
                <a:solidFill>
                  <a:srgbClr val="04617B">
                    <a:shade val="90000"/>
                  </a:srgbClr>
                </a:solidFill>
              </a:rPr>
              <a:pPr/>
              <a:t>2/14/2019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38896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9D46F9-C196-4E50-A22C-9A0505D62200}" type="datetime1">
              <a:rPr lang="en-US" smtClean="0"/>
              <a:t>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A564ED-8A04-4509-B73E-C5044F415241}" type="datetime1">
              <a:rPr lang="en-US" smtClean="0">
                <a:solidFill>
                  <a:srgbClr val="04617B">
                    <a:shade val="90000"/>
                  </a:srgbClr>
                </a:solidFill>
              </a:rPr>
              <a:pPr/>
              <a:t>2/14/2019</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2230357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A9BD33-251F-4181-BE61-DEEC5322F494}" type="datetime1">
              <a:rPr lang="en-US" smtClean="0">
                <a:solidFill>
                  <a:srgbClr val="04617B">
                    <a:shade val="90000"/>
                  </a:srgbClr>
                </a:solidFill>
              </a:rPr>
              <a:pPr/>
              <a:t>2/14/2019</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3887806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2C4B0-062C-4058-B1E0-643982E217B9}" type="datetime1">
              <a:rPr lang="en-US" smtClean="0">
                <a:solidFill>
                  <a:srgbClr val="04617B">
                    <a:shade val="90000"/>
                  </a:srgbClr>
                </a:solidFill>
              </a:rPr>
              <a:pPr/>
              <a:t>2/14/2019</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6111516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039C89-D6A5-4DF1-912D-88264375F40E}" type="datetime1">
              <a:rPr lang="en-US" smtClean="0">
                <a:solidFill>
                  <a:srgbClr val="04617B">
                    <a:shade val="90000"/>
                  </a:srgbClr>
                </a:solidFill>
              </a:rPr>
              <a:pPr/>
              <a:t>2/14/2019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66183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C83153-AFFB-4B75-8EEE-512A33CEEE53}" type="datetime1">
              <a:rPr lang="en-US" smtClean="0">
                <a:solidFill>
                  <a:srgbClr val="04617B">
                    <a:shade val="90000"/>
                  </a:srgbClr>
                </a:solidFill>
              </a:rPr>
              <a:pPr/>
              <a:t>2/14/2019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21028832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63B89E-294E-4FED-9EDA-A1AACC1C012C}" type="datetime1">
              <a:rPr lang="en-US" smtClean="0">
                <a:solidFill>
                  <a:srgbClr val="04617B">
                    <a:shade val="90000"/>
                  </a:srgbClr>
                </a:solidFill>
              </a:rPr>
              <a:pPr/>
              <a:t>2/14/2019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22685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625567-E06F-46E3-9EB3-7CD9F1429C5D}" type="datetime1">
              <a:rPr lang="en-US" smtClean="0">
                <a:solidFill>
                  <a:srgbClr val="04617B">
                    <a:shade val="90000"/>
                  </a:srgbClr>
                </a:solidFill>
              </a:rPr>
              <a:pPr/>
              <a:t>2/14/2019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75738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2C74-CA7A-4B71-9AFF-6E16E9D29FD1}" type="datetime1">
              <a:rPr lang="en-US" smtClean="0"/>
              <a:t>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4B494-7103-4542-B19C-4DA9DFD39BD1}" type="datetime1">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0CEAE8-C743-437A-B28E-86487385B0AC}" type="datetime1">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891580-B528-4DB3-A8E4-B5786212F9DA}" type="datetime1">
              <a:rPr lang="en-US" smtClean="0"/>
              <a:t>2/14/2019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C603CE4B-80EE-453E-AD7A-FFC756B40AB8}"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6714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C603CE4B-80EE-453E-AD7A-FFC756B40AB8}"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83098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C603CE4B-80EE-453E-AD7A-FFC756B40AB8}"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6832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C603CE4B-80EE-453E-AD7A-FFC756B40AB8}"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4123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A517B4-A401-4902-B5D2-B8E395C92FE5}" type="datetime1">
              <a:rPr lang="en-US" smtClean="0">
                <a:solidFill>
                  <a:srgbClr val="04617B">
                    <a:shade val="90000"/>
                  </a:srgbClr>
                </a:solidFill>
              </a:rPr>
              <a:pPr/>
              <a:t>2/14/2019</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1131578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9.gif"/></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a:t>
            </a:r>
            <a:r>
              <a:rPr lang="en-US" dirty="0" smtClean="0">
                <a:effectLst/>
              </a:rPr>
              <a:t>II </a:t>
            </a:r>
            <a:br>
              <a:rPr lang="en-US" dirty="0" smtClean="0">
                <a:effectLst/>
              </a:rPr>
            </a:br>
            <a:r>
              <a:rPr lang="en-US" dirty="0" smtClean="0">
                <a:effectLst/>
              </a:rPr>
              <a:t>Advanced C++</a:t>
            </a:r>
            <a:endParaRPr lang="en-US" dirty="0"/>
          </a:p>
        </p:txBody>
      </p:sp>
      <p:sp>
        <p:nvSpPr>
          <p:cNvPr id="3" name="Subtitle 2"/>
          <p:cNvSpPr>
            <a:spLocks noGrp="1"/>
          </p:cNvSpPr>
          <p:nvPr>
            <p:ph type="subTitle" idx="1"/>
          </p:nvPr>
        </p:nvSpPr>
        <p:spPr/>
        <p:txBody>
          <a:bodyPr/>
          <a:lstStyle/>
          <a:p>
            <a:r>
              <a:rPr lang="en-US" smtClean="0">
                <a:latin typeface="Calibri" panose="020F0502020204030204" pitchFamily="34" charset="0"/>
              </a:rPr>
              <a:t>Spring 2019</a:t>
            </a:r>
            <a:endParaRPr lang="en-US" dirty="0">
              <a:latin typeface="Calibri" panose="020F0502020204030204" pitchFamily="34" charset="0"/>
            </a:endParaRPr>
          </a:p>
        </p:txBody>
      </p:sp>
    </p:spTree>
    <p:extLst>
      <p:ext uri="{BB962C8B-B14F-4D97-AF65-F5344CB8AC3E}">
        <p14:creationId xmlns:p14="http://schemas.microsoft.com/office/powerpoint/2010/main" val="2082178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Pointer Variables</a:t>
            </a:r>
          </a:p>
        </p:txBody>
      </p:sp>
      <p:sp>
        <p:nvSpPr>
          <p:cNvPr id="7171" name="Rectangle 3"/>
          <p:cNvSpPr>
            <a:spLocks noGrp="1" noChangeArrowheads="1"/>
          </p:cNvSpPr>
          <p:nvPr>
            <p:ph idx="1"/>
          </p:nvPr>
        </p:nvSpPr>
        <p:spPr>
          <a:xfrm>
            <a:off x="304800" y="1828800"/>
            <a:ext cx="8294688" cy="4572000"/>
          </a:xfrm>
        </p:spPr>
        <p:txBody>
          <a:bodyPr/>
          <a:lstStyle/>
          <a:p>
            <a:pPr>
              <a:lnSpc>
                <a:spcPct val="90000"/>
              </a:lnSpc>
            </a:pPr>
            <a:r>
              <a:rPr lang="en-US" altLang="en-US" b="1" dirty="0" smtClean="0">
                <a:solidFill>
                  <a:srgbClr val="C00000"/>
                </a:solidFill>
              </a:rPr>
              <a:t>Pointer variable </a:t>
            </a:r>
            <a:r>
              <a:rPr lang="en-US" altLang="en-US" dirty="0" smtClean="0"/>
              <a:t>: Often just called a pointer, it's a variable that holds an address</a:t>
            </a:r>
            <a:br>
              <a:rPr lang="en-US" altLang="en-US" dirty="0" smtClean="0"/>
            </a:br>
            <a:endParaRPr lang="en-US" altLang="en-US" dirty="0" smtClean="0"/>
          </a:p>
          <a:p>
            <a:pPr>
              <a:lnSpc>
                <a:spcPct val="90000"/>
              </a:lnSpc>
            </a:pPr>
            <a:r>
              <a:rPr lang="en-US" altLang="en-US" dirty="0" smtClean="0"/>
              <a:t>Because a pointer variable holds the address of another piece of data, it "points" to the data</a:t>
            </a: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245851239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of the variable</a:t>
            </a:r>
            <a:endParaRPr lang="en-US" dirty="0"/>
          </a:p>
        </p:txBody>
      </p:sp>
      <p:sp>
        <p:nvSpPr>
          <p:cNvPr id="3" name="Content Placeholder 2"/>
          <p:cNvSpPr>
            <a:spLocks noGrp="1"/>
          </p:cNvSpPr>
          <p:nvPr>
            <p:ph idx="1"/>
          </p:nvPr>
        </p:nvSpPr>
        <p:spPr/>
        <p:txBody>
          <a:bodyPr/>
          <a:lstStyle/>
          <a:p>
            <a:r>
              <a:rPr lang="en-US" dirty="0" smtClean="0"/>
              <a:t>Let us declare </a:t>
            </a:r>
            <a:r>
              <a:rPr lang="en-US" dirty="0"/>
              <a:t>another variable to hold the memory address of variable </a:t>
            </a:r>
            <a:r>
              <a:rPr lang="en-US" dirty="0" smtClean="0">
                <a:solidFill>
                  <a:srgbClr val="0000FF"/>
                </a:solidFill>
              </a:rPr>
              <a:t>num</a:t>
            </a:r>
          </a:p>
          <a:p>
            <a:r>
              <a:rPr lang="en-US" dirty="0" smtClean="0"/>
              <a:t>Let </a:t>
            </a:r>
            <a:r>
              <a:rPr lang="en-US" dirty="0"/>
              <a:t>say gives it a name, </a:t>
            </a:r>
            <a:r>
              <a:rPr lang="en-US" dirty="0" smtClean="0">
                <a:solidFill>
                  <a:srgbClr val="0000FF"/>
                </a:solidFill>
              </a:rPr>
              <a:t>numPtr</a:t>
            </a:r>
            <a:r>
              <a:rPr lang="en-US" dirty="0" smtClean="0"/>
              <a:t/>
            </a:r>
            <a:br>
              <a:rPr lang="en-US" dirty="0" smtClean="0"/>
            </a:br>
            <a:r>
              <a:rPr lang="en-US" sz="800" dirty="0" smtClean="0"/>
              <a:t/>
            </a:r>
            <a:br>
              <a:rPr lang="en-US" sz="800" dirty="0" smtClean="0"/>
            </a:br>
            <a:r>
              <a:rPr lang="en-US" dirty="0" smtClean="0"/>
              <a:t>	</a:t>
            </a:r>
            <a:r>
              <a:rPr lang="en-US" dirty="0"/>
              <a:t>	</a:t>
            </a:r>
            <a:r>
              <a:rPr lang="en-US" dirty="0" smtClean="0">
                <a:solidFill>
                  <a:srgbClr val="0000FF"/>
                </a:solidFill>
              </a:rPr>
              <a:t>int *numPtr;</a:t>
            </a:r>
            <a:endParaRPr lang="en-US" dirty="0">
              <a:solidFill>
                <a:srgbClr val="0000FF"/>
              </a:solidFill>
            </a:endParaRPr>
          </a:p>
        </p:txBody>
      </p:sp>
      <p:sp>
        <p:nvSpPr>
          <p:cNvPr id="4" name="Rectangle 3"/>
          <p:cNvSpPr/>
          <p:nvPr/>
        </p:nvSpPr>
        <p:spPr>
          <a:xfrm>
            <a:off x="4495800"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7</a:t>
            </a:r>
            <a:endParaRPr lang="en-US" sz="1600" b="1" dirty="0">
              <a:latin typeface="Courier" panose="02060409020205020404" pitchFamily="49" charset="0"/>
            </a:endParaRPr>
          </a:p>
        </p:txBody>
      </p:sp>
      <p:sp>
        <p:nvSpPr>
          <p:cNvPr id="5" name="Rectangle 4"/>
          <p:cNvSpPr/>
          <p:nvPr/>
        </p:nvSpPr>
        <p:spPr>
          <a:xfrm>
            <a:off x="5464628"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6" name="Rectangle 5"/>
          <p:cNvSpPr/>
          <p:nvPr/>
        </p:nvSpPr>
        <p:spPr>
          <a:xfrm>
            <a:off x="3526971"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7" name="Rectangle 6"/>
          <p:cNvSpPr/>
          <p:nvPr/>
        </p:nvSpPr>
        <p:spPr>
          <a:xfrm>
            <a:off x="2579913"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a:t>
            </a:r>
            <a:endParaRPr lang="en-US" sz="1600" b="1" dirty="0">
              <a:latin typeface="Courier" panose="02060409020205020404" pitchFamily="49" charset="0"/>
            </a:endParaRPr>
          </a:p>
        </p:txBody>
      </p:sp>
      <p:sp>
        <p:nvSpPr>
          <p:cNvPr id="8" name="Rectangle 7"/>
          <p:cNvSpPr/>
          <p:nvPr/>
        </p:nvSpPr>
        <p:spPr>
          <a:xfrm>
            <a:off x="1638297"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9" name="Rectangle 8"/>
          <p:cNvSpPr/>
          <p:nvPr/>
        </p:nvSpPr>
        <p:spPr>
          <a:xfrm>
            <a:off x="6433457"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10" name="TextBox 9"/>
          <p:cNvSpPr txBox="1"/>
          <p:nvPr/>
        </p:nvSpPr>
        <p:spPr>
          <a:xfrm>
            <a:off x="4612368" y="5650468"/>
            <a:ext cx="747032" cy="369332"/>
          </a:xfrm>
          <a:prstGeom prst="rect">
            <a:avLst/>
          </a:prstGeom>
          <a:noFill/>
        </p:spPr>
        <p:txBody>
          <a:bodyPr wrap="square" rtlCol="0">
            <a:spAutoFit/>
          </a:bodyPr>
          <a:lstStyle/>
          <a:p>
            <a:r>
              <a:rPr lang="en-US" dirty="0" smtClean="0">
                <a:solidFill>
                  <a:srgbClr val="0000FF"/>
                </a:solidFill>
              </a:rPr>
              <a:t>num</a:t>
            </a:r>
            <a:endParaRPr lang="en-US" dirty="0">
              <a:solidFill>
                <a:srgbClr val="0000FF"/>
              </a:solidFill>
            </a:endParaRPr>
          </a:p>
        </p:txBody>
      </p:sp>
      <p:cxnSp>
        <p:nvCxnSpPr>
          <p:cNvPr id="11" name="Straight Arrow Connector 10"/>
          <p:cNvCxnSpPr>
            <a:stCxn id="10" idx="0"/>
            <a:endCxn id="4" idx="2"/>
          </p:cNvCxnSpPr>
          <p:nvPr/>
        </p:nvCxnSpPr>
        <p:spPr>
          <a:xfrm flipH="1" flipV="1">
            <a:off x="4980215" y="5345668"/>
            <a:ext cx="5669"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29441" y="4964668"/>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p:cNvSpPr/>
          <p:nvPr/>
        </p:nvSpPr>
        <p:spPr>
          <a:xfrm>
            <a:off x="7293430" y="4964668"/>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6" name="Group 15"/>
          <p:cNvGrpSpPr/>
          <p:nvPr/>
        </p:nvGrpSpPr>
        <p:grpSpPr>
          <a:xfrm>
            <a:off x="1143000" y="5078968"/>
            <a:ext cx="476248" cy="114300"/>
            <a:chOff x="1143000" y="5448300"/>
            <a:chExt cx="476248" cy="114300"/>
          </a:xfrm>
        </p:grpSpPr>
        <p:sp>
          <p:nvSpPr>
            <p:cNvPr id="17" name="Oval 16"/>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372352" y="5078968"/>
            <a:ext cx="476248" cy="114300"/>
            <a:chOff x="1143000" y="5448300"/>
            <a:chExt cx="476248" cy="114300"/>
          </a:xfrm>
        </p:grpSpPr>
        <p:sp>
          <p:nvSpPr>
            <p:cNvPr id="21" name="Oval 20"/>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329521" y="5651500"/>
            <a:ext cx="1981879" cy="369332"/>
          </a:xfrm>
          <a:prstGeom prst="rect">
            <a:avLst/>
          </a:prstGeom>
          <a:noFill/>
          <a:ln>
            <a:solidFill>
              <a:schemeClr val="tx1"/>
            </a:solidFill>
          </a:ln>
        </p:spPr>
        <p:txBody>
          <a:bodyPr wrap="square" rtlCol="0">
            <a:spAutoFit/>
          </a:bodyPr>
          <a:lstStyle/>
          <a:p>
            <a:pPr algn="ctr"/>
            <a:r>
              <a:rPr lang="en-US" dirty="0" smtClean="0"/>
              <a:t>Second variable</a:t>
            </a:r>
            <a:endParaRPr lang="en-US" dirty="0"/>
          </a:p>
        </p:txBody>
      </p:sp>
      <p:cxnSp>
        <p:nvCxnSpPr>
          <p:cNvPr id="25" name="Straight Arrow Connector 24"/>
          <p:cNvCxnSpPr>
            <a:stCxn id="24" idx="3"/>
            <a:endCxn id="36" idx="1"/>
          </p:cNvCxnSpPr>
          <p:nvPr/>
        </p:nvCxnSpPr>
        <p:spPr>
          <a:xfrm flipV="1">
            <a:off x="2311400" y="5835134"/>
            <a:ext cx="258185"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67568"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1000</a:t>
            </a:r>
            <a:endParaRPr lang="en-US" sz="1600" dirty="0">
              <a:latin typeface="Courier" panose="02060409020205020404" pitchFamily="49" charset="0"/>
            </a:endParaRPr>
          </a:p>
        </p:txBody>
      </p:sp>
      <p:sp>
        <p:nvSpPr>
          <p:cNvPr id="27" name="TextBox 26"/>
          <p:cNvSpPr txBox="1"/>
          <p:nvPr/>
        </p:nvSpPr>
        <p:spPr>
          <a:xfrm>
            <a:off x="2681968"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1004</a:t>
            </a:r>
            <a:endParaRPr lang="en-US" sz="1600" dirty="0">
              <a:latin typeface="Courier" panose="02060409020205020404" pitchFamily="49" charset="0"/>
            </a:endParaRPr>
          </a:p>
        </p:txBody>
      </p:sp>
      <p:sp>
        <p:nvSpPr>
          <p:cNvPr id="28" name="TextBox 27"/>
          <p:cNvSpPr txBox="1"/>
          <p:nvPr/>
        </p:nvSpPr>
        <p:spPr>
          <a:xfrm>
            <a:off x="3657600"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1008</a:t>
            </a:r>
            <a:endParaRPr lang="en-US" sz="1600" dirty="0">
              <a:latin typeface="Courier" panose="02060409020205020404" pitchFamily="49" charset="0"/>
            </a:endParaRPr>
          </a:p>
        </p:txBody>
      </p:sp>
      <p:sp>
        <p:nvSpPr>
          <p:cNvPr id="29" name="TextBox 28"/>
          <p:cNvSpPr txBox="1"/>
          <p:nvPr/>
        </p:nvSpPr>
        <p:spPr>
          <a:xfrm>
            <a:off x="4572000"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1013</a:t>
            </a:r>
            <a:endParaRPr lang="en-US" sz="1600" dirty="0">
              <a:latin typeface="Courier" panose="02060409020205020404" pitchFamily="49" charset="0"/>
            </a:endParaRPr>
          </a:p>
        </p:txBody>
      </p:sp>
      <p:sp>
        <p:nvSpPr>
          <p:cNvPr id="30" name="TextBox 29"/>
          <p:cNvSpPr txBox="1"/>
          <p:nvPr/>
        </p:nvSpPr>
        <p:spPr>
          <a:xfrm>
            <a:off x="5562600"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1017</a:t>
            </a:r>
            <a:endParaRPr lang="en-US" sz="1600" dirty="0">
              <a:latin typeface="Courier" panose="02060409020205020404" pitchFamily="49" charset="0"/>
            </a:endParaRPr>
          </a:p>
        </p:txBody>
      </p:sp>
      <p:sp>
        <p:nvSpPr>
          <p:cNvPr id="31" name="TextBox 30"/>
          <p:cNvSpPr txBox="1"/>
          <p:nvPr/>
        </p:nvSpPr>
        <p:spPr>
          <a:xfrm>
            <a:off x="6477000" y="4583668"/>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1021</a:t>
            </a:r>
            <a:endParaRPr lang="en-US" sz="1600" dirty="0">
              <a:latin typeface="Courier" panose="02060409020205020404" pitchFamily="49" charset="0"/>
            </a:endParaRPr>
          </a:p>
        </p:txBody>
      </p:sp>
      <p:sp>
        <p:nvSpPr>
          <p:cNvPr id="32" name="TextBox 31"/>
          <p:cNvSpPr txBox="1"/>
          <p:nvPr/>
        </p:nvSpPr>
        <p:spPr>
          <a:xfrm>
            <a:off x="5475514" y="4050268"/>
            <a:ext cx="1896838" cy="369332"/>
          </a:xfrm>
          <a:prstGeom prst="rect">
            <a:avLst/>
          </a:prstGeom>
          <a:noFill/>
          <a:ln>
            <a:solidFill>
              <a:schemeClr val="tx1"/>
            </a:solidFill>
          </a:ln>
        </p:spPr>
        <p:txBody>
          <a:bodyPr wrap="square" rtlCol="0">
            <a:spAutoFit/>
          </a:bodyPr>
          <a:lstStyle/>
          <a:p>
            <a:pPr algn="ctr"/>
            <a:r>
              <a:rPr lang="en-US" dirty="0" smtClean="0"/>
              <a:t>Memory address</a:t>
            </a:r>
            <a:endParaRPr lang="en-US" dirty="0"/>
          </a:p>
        </p:txBody>
      </p:sp>
      <p:cxnSp>
        <p:nvCxnSpPr>
          <p:cNvPr id="33" name="Straight Arrow Connector 32"/>
          <p:cNvCxnSpPr>
            <a:stCxn id="32" idx="1"/>
            <a:endCxn id="29" idx="0"/>
          </p:cNvCxnSpPr>
          <p:nvPr/>
        </p:nvCxnSpPr>
        <p:spPr>
          <a:xfrm flipH="1">
            <a:off x="4983616" y="4234934"/>
            <a:ext cx="491898" cy="348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69585" y="5650468"/>
            <a:ext cx="889731" cy="369332"/>
          </a:xfrm>
          <a:prstGeom prst="rect">
            <a:avLst/>
          </a:prstGeom>
          <a:noFill/>
        </p:spPr>
        <p:txBody>
          <a:bodyPr wrap="none" rtlCol="0">
            <a:spAutoFit/>
          </a:bodyPr>
          <a:lstStyle/>
          <a:p>
            <a:r>
              <a:rPr lang="en-US" dirty="0" smtClean="0">
                <a:solidFill>
                  <a:srgbClr val="0000FF"/>
                </a:solidFill>
              </a:rPr>
              <a:t>numPtr</a:t>
            </a:r>
            <a:endParaRPr lang="en-US" dirty="0">
              <a:solidFill>
                <a:srgbClr val="0000FF"/>
              </a:solidFill>
            </a:endParaRPr>
          </a:p>
        </p:txBody>
      </p:sp>
      <p:cxnSp>
        <p:nvCxnSpPr>
          <p:cNvPr id="39" name="Straight Arrow Connector 38"/>
          <p:cNvCxnSpPr>
            <a:stCxn id="36" idx="0"/>
            <a:endCxn id="7" idx="2"/>
          </p:cNvCxnSpPr>
          <p:nvPr/>
        </p:nvCxnSpPr>
        <p:spPr>
          <a:xfrm flipV="1">
            <a:off x="3014451" y="5345668"/>
            <a:ext cx="4987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911E4C43-30DC-40C6-8400-D754E7A063DA}" type="slidenum">
              <a:rPr lang="en-US" smtClean="0"/>
              <a:t>11</a:t>
            </a:fld>
            <a:endParaRPr lang="en-US" dirty="0"/>
          </a:p>
        </p:txBody>
      </p:sp>
    </p:spTree>
    <p:extLst>
      <p:ext uri="{BB962C8B-B14F-4D97-AF65-F5344CB8AC3E}">
        <p14:creationId xmlns:p14="http://schemas.microsoft.com/office/powerpoint/2010/main" val="729547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a:t>
            </a:r>
          </a:p>
        </p:txBody>
      </p:sp>
      <p:sp>
        <p:nvSpPr>
          <p:cNvPr id="3" name="Content Placeholder 2"/>
          <p:cNvSpPr>
            <a:spLocks noGrp="1"/>
          </p:cNvSpPr>
          <p:nvPr>
            <p:ph idx="1"/>
          </p:nvPr>
        </p:nvSpPr>
        <p:spPr/>
        <p:txBody>
          <a:bodyPr/>
          <a:lstStyle/>
          <a:p>
            <a:r>
              <a:rPr lang="en-US" dirty="0" smtClean="0"/>
              <a:t>Let’s assign the address of the variable </a:t>
            </a:r>
            <a:r>
              <a:rPr lang="en-US" dirty="0" err="1" smtClean="0">
                <a:solidFill>
                  <a:srgbClr val="0000FF"/>
                </a:solidFill>
              </a:rPr>
              <a:t>num</a:t>
            </a:r>
            <a:r>
              <a:rPr lang="en-US" dirty="0" smtClean="0"/>
              <a:t> to </a:t>
            </a:r>
            <a:r>
              <a:rPr lang="en-US" b="1" dirty="0" smtClean="0">
                <a:solidFill>
                  <a:srgbClr val="C00000"/>
                </a:solidFill>
              </a:rPr>
              <a:t>pointer variable</a:t>
            </a:r>
            <a:r>
              <a:rPr lang="en-US" dirty="0" smtClean="0"/>
              <a:t> </a:t>
            </a:r>
            <a:r>
              <a:rPr lang="en-US" dirty="0" err="1" smtClean="0">
                <a:solidFill>
                  <a:srgbClr val="0000FF"/>
                </a:solidFill>
              </a:rPr>
              <a:t>numPtr</a:t>
            </a:r>
            <a:r>
              <a:rPr lang="en-US" dirty="0" smtClean="0"/>
              <a:t/>
            </a:r>
            <a:br>
              <a:rPr lang="en-US" dirty="0" smtClean="0"/>
            </a:br>
            <a:r>
              <a:rPr lang="en-US" sz="800" dirty="0"/>
              <a:t/>
            </a:r>
            <a:br>
              <a:rPr lang="en-US" sz="800" dirty="0"/>
            </a:br>
            <a:r>
              <a:rPr lang="en-US" dirty="0" smtClean="0"/>
              <a:t>		</a:t>
            </a:r>
            <a:r>
              <a:rPr lang="en-US" dirty="0" err="1" smtClean="0">
                <a:solidFill>
                  <a:srgbClr val="0000FF"/>
                </a:solidFill>
              </a:rPr>
              <a:t>numPtr</a:t>
            </a:r>
            <a:r>
              <a:rPr lang="en-US" dirty="0" smtClean="0">
                <a:solidFill>
                  <a:srgbClr val="0000FF"/>
                </a:solidFill>
              </a:rPr>
              <a:t> = &amp;</a:t>
            </a:r>
            <a:r>
              <a:rPr lang="en-US" dirty="0" err="1" smtClean="0">
                <a:solidFill>
                  <a:srgbClr val="0000FF"/>
                </a:solidFill>
              </a:rPr>
              <a:t>num</a:t>
            </a:r>
            <a:r>
              <a:rPr lang="en-US" dirty="0" smtClean="0">
                <a:solidFill>
                  <a:srgbClr val="0000FF"/>
                </a:solidFill>
              </a:rPr>
              <a:t>;</a:t>
            </a:r>
            <a:endParaRPr lang="en-US" dirty="0">
              <a:solidFill>
                <a:srgbClr val="0000FF"/>
              </a:solidFill>
            </a:endParaRPr>
          </a:p>
        </p:txBody>
      </p:sp>
      <p:sp>
        <p:nvSpPr>
          <p:cNvPr id="4" name="Rectangle 3"/>
          <p:cNvSpPr/>
          <p:nvPr/>
        </p:nvSpPr>
        <p:spPr>
          <a:xfrm>
            <a:off x="4495800"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7</a:t>
            </a:r>
            <a:endParaRPr lang="en-US" sz="1600" b="1" dirty="0">
              <a:latin typeface="Courier" panose="02060409020205020404" pitchFamily="49" charset="0"/>
            </a:endParaRPr>
          </a:p>
        </p:txBody>
      </p:sp>
      <p:sp>
        <p:nvSpPr>
          <p:cNvPr id="5" name="Rectangle 4"/>
          <p:cNvSpPr/>
          <p:nvPr/>
        </p:nvSpPr>
        <p:spPr>
          <a:xfrm>
            <a:off x="5464628"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6" name="Rectangle 5"/>
          <p:cNvSpPr/>
          <p:nvPr/>
        </p:nvSpPr>
        <p:spPr>
          <a:xfrm>
            <a:off x="3526971"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7" name="Rectangle 6"/>
          <p:cNvSpPr/>
          <p:nvPr/>
        </p:nvSpPr>
        <p:spPr>
          <a:xfrm>
            <a:off x="2579913"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1013</a:t>
            </a:r>
            <a:endParaRPr lang="en-US" sz="1600" b="1" dirty="0">
              <a:latin typeface="Courier" panose="02060409020205020404" pitchFamily="49" charset="0"/>
            </a:endParaRPr>
          </a:p>
        </p:txBody>
      </p:sp>
      <p:sp>
        <p:nvSpPr>
          <p:cNvPr id="8" name="Rectangle 7"/>
          <p:cNvSpPr/>
          <p:nvPr/>
        </p:nvSpPr>
        <p:spPr>
          <a:xfrm>
            <a:off x="1638297"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9" name="Rectangle 8"/>
          <p:cNvSpPr/>
          <p:nvPr/>
        </p:nvSpPr>
        <p:spPr>
          <a:xfrm>
            <a:off x="6433457"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10" name="TextBox 9"/>
          <p:cNvSpPr txBox="1"/>
          <p:nvPr/>
        </p:nvSpPr>
        <p:spPr>
          <a:xfrm>
            <a:off x="4625256" y="5334000"/>
            <a:ext cx="734144" cy="338554"/>
          </a:xfrm>
          <a:prstGeom prst="rect">
            <a:avLst/>
          </a:prstGeom>
          <a:noFill/>
        </p:spPr>
        <p:txBody>
          <a:bodyPr wrap="square" rtlCol="0">
            <a:spAutoFit/>
          </a:bodyPr>
          <a:lstStyle/>
          <a:p>
            <a:r>
              <a:rPr lang="en-US" sz="1600" dirty="0" err="1" smtClean="0">
                <a:solidFill>
                  <a:srgbClr val="0000FF"/>
                </a:solidFill>
                <a:latin typeface="Courier" panose="02060409020205020404" pitchFamily="49" charset="0"/>
              </a:rPr>
              <a:t>num</a:t>
            </a:r>
            <a:endParaRPr lang="en-US" sz="1600" dirty="0">
              <a:solidFill>
                <a:srgbClr val="0000FF"/>
              </a:solidFill>
              <a:latin typeface="Courier" panose="02060409020205020404" pitchFamily="49" charset="0"/>
            </a:endParaRPr>
          </a:p>
        </p:txBody>
      </p:sp>
      <p:cxnSp>
        <p:nvCxnSpPr>
          <p:cNvPr id="11" name="Straight Arrow Connector 10"/>
          <p:cNvCxnSpPr>
            <a:stCxn id="10" idx="0"/>
            <a:endCxn id="4" idx="2"/>
          </p:cNvCxnSpPr>
          <p:nvPr/>
        </p:nvCxnSpPr>
        <p:spPr>
          <a:xfrm flipH="1" flipV="1">
            <a:off x="4980215" y="5029200"/>
            <a:ext cx="1211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9441"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ectangle 12"/>
          <p:cNvSpPr/>
          <p:nvPr/>
        </p:nvSpPr>
        <p:spPr>
          <a:xfrm>
            <a:off x="7293430"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4" name="Group 13"/>
          <p:cNvGrpSpPr/>
          <p:nvPr/>
        </p:nvGrpSpPr>
        <p:grpSpPr>
          <a:xfrm>
            <a:off x="1143000" y="4762500"/>
            <a:ext cx="476248" cy="114300"/>
            <a:chOff x="1143000" y="5448300"/>
            <a:chExt cx="476248" cy="114300"/>
          </a:xfrm>
        </p:grpSpPr>
        <p:sp>
          <p:nvSpPr>
            <p:cNvPr id="15" name="Oval 14"/>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16" name="Oval 15"/>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17" name="Oval 16"/>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grpSp>
      <p:grpSp>
        <p:nvGrpSpPr>
          <p:cNvPr id="18" name="Group 17"/>
          <p:cNvGrpSpPr/>
          <p:nvPr/>
        </p:nvGrpSpPr>
        <p:grpSpPr>
          <a:xfrm>
            <a:off x="7372352" y="4762500"/>
            <a:ext cx="476248" cy="114300"/>
            <a:chOff x="1143000" y="5448300"/>
            <a:chExt cx="476248" cy="114300"/>
          </a:xfrm>
        </p:grpSpPr>
        <p:sp>
          <p:nvSpPr>
            <p:cNvPr id="19" name="Oval 18"/>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767568"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1000</a:t>
            </a:r>
            <a:endParaRPr lang="en-US" sz="1600" dirty="0">
              <a:latin typeface="Courier" panose="02060409020205020404" pitchFamily="49" charset="0"/>
            </a:endParaRPr>
          </a:p>
        </p:txBody>
      </p:sp>
      <p:sp>
        <p:nvSpPr>
          <p:cNvPr id="25" name="TextBox 24"/>
          <p:cNvSpPr txBox="1"/>
          <p:nvPr/>
        </p:nvSpPr>
        <p:spPr>
          <a:xfrm>
            <a:off x="2681968"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1005</a:t>
            </a:r>
            <a:endParaRPr lang="en-US" sz="1600" dirty="0">
              <a:latin typeface="Courier" panose="02060409020205020404" pitchFamily="49" charset="0"/>
            </a:endParaRPr>
          </a:p>
        </p:txBody>
      </p:sp>
      <p:sp>
        <p:nvSpPr>
          <p:cNvPr id="26" name="TextBox 25"/>
          <p:cNvSpPr txBox="1"/>
          <p:nvPr/>
        </p:nvSpPr>
        <p:spPr>
          <a:xfrm>
            <a:off x="3657600"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1009</a:t>
            </a:r>
            <a:endParaRPr lang="en-US" sz="1600" dirty="0">
              <a:latin typeface="Courier" panose="02060409020205020404" pitchFamily="49" charset="0"/>
            </a:endParaRPr>
          </a:p>
        </p:txBody>
      </p:sp>
      <p:sp>
        <p:nvSpPr>
          <p:cNvPr id="27" name="TextBox 26"/>
          <p:cNvSpPr txBox="1"/>
          <p:nvPr/>
        </p:nvSpPr>
        <p:spPr>
          <a:xfrm>
            <a:off x="4572000"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1013</a:t>
            </a:r>
            <a:endParaRPr lang="en-US" sz="1600" dirty="0">
              <a:latin typeface="Courier" panose="02060409020205020404" pitchFamily="49" charset="0"/>
            </a:endParaRPr>
          </a:p>
        </p:txBody>
      </p:sp>
      <p:sp>
        <p:nvSpPr>
          <p:cNvPr id="28" name="TextBox 27"/>
          <p:cNvSpPr txBox="1"/>
          <p:nvPr/>
        </p:nvSpPr>
        <p:spPr>
          <a:xfrm>
            <a:off x="5562600"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1017</a:t>
            </a:r>
            <a:endParaRPr lang="en-US" sz="1600" dirty="0">
              <a:latin typeface="Courier" panose="02060409020205020404" pitchFamily="49" charset="0"/>
            </a:endParaRPr>
          </a:p>
        </p:txBody>
      </p:sp>
      <p:sp>
        <p:nvSpPr>
          <p:cNvPr id="29" name="TextBox 28"/>
          <p:cNvSpPr txBox="1"/>
          <p:nvPr/>
        </p:nvSpPr>
        <p:spPr>
          <a:xfrm>
            <a:off x="6477000" y="42672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1021</a:t>
            </a:r>
            <a:endParaRPr lang="en-US" sz="1600" dirty="0">
              <a:latin typeface="Courier" panose="02060409020205020404" pitchFamily="49" charset="0"/>
            </a:endParaRPr>
          </a:p>
        </p:txBody>
      </p:sp>
      <p:sp>
        <p:nvSpPr>
          <p:cNvPr id="32" name="TextBox 31"/>
          <p:cNvSpPr txBox="1"/>
          <p:nvPr/>
        </p:nvSpPr>
        <p:spPr>
          <a:xfrm>
            <a:off x="2578219" y="5334000"/>
            <a:ext cx="995923" cy="338554"/>
          </a:xfrm>
          <a:prstGeom prst="rect">
            <a:avLst/>
          </a:prstGeom>
          <a:noFill/>
        </p:spPr>
        <p:txBody>
          <a:bodyPr wrap="square" rtlCol="0">
            <a:spAutoFit/>
          </a:bodyPr>
          <a:lstStyle/>
          <a:p>
            <a:r>
              <a:rPr lang="en-US" sz="1600" dirty="0" err="1" smtClean="0">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cxnSp>
        <p:nvCxnSpPr>
          <p:cNvPr id="33" name="Straight Arrow Connector 32"/>
          <p:cNvCxnSpPr>
            <a:stCxn id="32" idx="0"/>
            <a:endCxn id="7" idx="2"/>
          </p:cNvCxnSpPr>
          <p:nvPr/>
        </p:nvCxnSpPr>
        <p:spPr>
          <a:xfrm flipH="1" flipV="1">
            <a:off x="3064328" y="5029200"/>
            <a:ext cx="1185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064327" y="3962400"/>
            <a:ext cx="1922331" cy="685800"/>
            <a:chOff x="3064327" y="3962400"/>
            <a:chExt cx="1922331" cy="685800"/>
          </a:xfrm>
        </p:grpSpPr>
        <p:cxnSp>
          <p:nvCxnSpPr>
            <p:cNvPr id="40" name="Straight Arrow Connector 39"/>
            <p:cNvCxnSpPr>
              <a:endCxn id="27" idx="0"/>
            </p:cNvCxnSpPr>
            <p:nvPr/>
          </p:nvCxnSpPr>
          <p:spPr>
            <a:xfrm>
              <a:off x="4980214" y="3962400"/>
              <a:ext cx="3402" cy="304800"/>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 idx="0"/>
            </p:cNvCxnSpPr>
            <p:nvPr/>
          </p:nvCxnSpPr>
          <p:spPr>
            <a:xfrm flipH="1" flipV="1">
              <a:off x="3064327" y="3962400"/>
              <a:ext cx="1"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064327" y="3962400"/>
              <a:ext cx="192233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003919" y="4050268"/>
            <a:ext cx="1048685" cy="338554"/>
          </a:xfrm>
          <a:prstGeom prst="rect">
            <a:avLst/>
          </a:prstGeom>
          <a:noFill/>
        </p:spPr>
        <p:txBody>
          <a:bodyPr wrap="none" rtlCol="0">
            <a:spAutoFit/>
          </a:bodyPr>
          <a:lstStyle/>
          <a:p>
            <a:r>
              <a:rPr lang="en-US" sz="1600" dirty="0" smtClean="0">
                <a:solidFill>
                  <a:srgbClr val="0000FF"/>
                </a:solidFill>
                <a:latin typeface="Courier" panose="02060409020205020404" pitchFamily="49" charset="0"/>
              </a:rPr>
              <a:t>*</a:t>
            </a:r>
            <a:r>
              <a:rPr lang="en-US" sz="1600" dirty="0" err="1" smtClean="0">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sp>
        <p:nvSpPr>
          <p:cNvPr id="22" name="Slide Number Placeholder 21"/>
          <p:cNvSpPr>
            <a:spLocks noGrp="1"/>
          </p:cNvSpPr>
          <p:nvPr>
            <p:ph type="sldNum" sz="quarter" idx="12"/>
          </p:nvPr>
        </p:nvSpPr>
        <p:spPr/>
        <p:txBody>
          <a:bodyPr/>
          <a:lstStyle/>
          <a:p>
            <a:fld id="{911E4C43-30DC-40C6-8400-D754E7A063DA}" type="slidenum">
              <a:rPr lang="en-US" smtClean="0"/>
              <a:t>12</a:t>
            </a:fld>
            <a:endParaRPr lang="en-US" dirty="0"/>
          </a:p>
        </p:txBody>
      </p:sp>
    </p:spTree>
    <p:extLst>
      <p:ext uri="{BB962C8B-B14F-4D97-AF65-F5344CB8AC3E}">
        <p14:creationId xmlns:p14="http://schemas.microsoft.com/office/powerpoint/2010/main" val="1479951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a:t>
            </a:r>
            <a:endParaRPr lang="en-US" dirty="0"/>
          </a:p>
        </p:txBody>
      </p:sp>
      <p:sp>
        <p:nvSpPr>
          <p:cNvPr id="3" name="Content Placeholder 2"/>
          <p:cNvSpPr>
            <a:spLocks noGrp="1"/>
          </p:cNvSpPr>
          <p:nvPr>
            <p:ph idx="1"/>
          </p:nvPr>
        </p:nvSpPr>
        <p:spPr/>
        <p:txBody>
          <a:bodyPr/>
          <a:lstStyle/>
          <a:p>
            <a:r>
              <a:rPr lang="en-US" dirty="0" smtClean="0"/>
              <a:t>Graphical explanation of a pointer</a:t>
            </a:r>
          </a:p>
          <a:p>
            <a:pPr lvl="1"/>
            <a:r>
              <a:rPr lang="en-US" sz="2000" b="1" dirty="0" err="1" smtClean="0"/>
              <a:t>int</a:t>
            </a:r>
            <a:r>
              <a:rPr lang="en-US" sz="2000" b="1" dirty="0" smtClean="0"/>
              <a:t> </a:t>
            </a:r>
            <a:r>
              <a:rPr lang="en-US" sz="2000" b="1" dirty="0" err="1" smtClean="0"/>
              <a:t>num</a:t>
            </a:r>
            <a:r>
              <a:rPr lang="en-US" sz="2000" b="1" dirty="0" smtClean="0"/>
              <a:t> = 7;</a:t>
            </a:r>
          </a:p>
          <a:p>
            <a:pPr lvl="1"/>
            <a:r>
              <a:rPr lang="en-US" sz="2000" b="1" dirty="0" err="1"/>
              <a:t>int</a:t>
            </a:r>
            <a:r>
              <a:rPr lang="en-US" sz="2000" b="1" dirty="0"/>
              <a:t> </a:t>
            </a:r>
            <a:r>
              <a:rPr lang="en-US" sz="2000" b="1" dirty="0" smtClean="0"/>
              <a:t>*</a:t>
            </a:r>
            <a:r>
              <a:rPr lang="en-US" sz="2000" b="1" dirty="0" err="1" smtClean="0"/>
              <a:t>numPtr</a:t>
            </a:r>
            <a:r>
              <a:rPr lang="en-US" sz="2000" b="1" dirty="0"/>
              <a:t>; </a:t>
            </a:r>
          </a:p>
          <a:p>
            <a:pPr lvl="1"/>
            <a:r>
              <a:rPr lang="en-US" sz="2000" b="1" dirty="0" err="1" smtClean="0"/>
              <a:t>numPtr</a:t>
            </a:r>
            <a:r>
              <a:rPr lang="en-US" sz="2000" b="1" dirty="0" smtClean="0"/>
              <a:t> = &amp;</a:t>
            </a:r>
            <a:r>
              <a:rPr lang="en-US" sz="2000" b="1" dirty="0" err="1" smtClean="0"/>
              <a:t>num</a:t>
            </a:r>
            <a:r>
              <a:rPr lang="en-US" sz="2000" b="1" dirty="0" smtClean="0"/>
              <a:t>;</a:t>
            </a:r>
          </a:p>
          <a:p>
            <a:pPr>
              <a:buNone/>
            </a:pPr>
            <a:r>
              <a:rPr lang="en-US" dirty="0" smtClean="0"/>
              <a:t>					</a:t>
            </a:r>
            <a:endParaRPr lang="en-US" dirty="0"/>
          </a:p>
        </p:txBody>
      </p:sp>
      <p:grpSp>
        <p:nvGrpSpPr>
          <p:cNvPr id="15" name="Group 14"/>
          <p:cNvGrpSpPr/>
          <p:nvPr/>
        </p:nvGrpSpPr>
        <p:grpSpPr>
          <a:xfrm>
            <a:off x="4800600" y="4368800"/>
            <a:ext cx="1066800" cy="965200"/>
            <a:chOff x="4800600" y="4368800"/>
            <a:chExt cx="1066800" cy="965200"/>
          </a:xfrm>
        </p:grpSpPr>
        <p:sp>
          <p:nvSpPr>
            <p:cNvPr id="5" name="Rectangle 4"/>
            <p:cNvSpPr/>
            <p:nvPr/>
          </p:nvSpPr>
          <p:spPr>
            <a:xfrm>
              <a:off x="48006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7</a:t>
              </a:r>
              <a:endParaRPr lang="en-US" sz="1600" b="1" dirty="0">
                <a:latin typeface="Courier" panose="02060409020205020404" pitchFamily="49" charset="0"/>
              </a:endParaRPr>
            </a:p>
          </p:txBody>
        </p:sp>
        <p:sp>
          <p:nvSpPr>
            <p:cNvPr id="8" name="TextBox 7"/>
            <p:cNvSpPr txBox="1"/>
            <p:nvPr/>
          </p:nvSpPr>
          <p:spPr>
            <a:xfrm>
              <a:off x="4940300" y="4368800"/>
              <a:ext cx="554960" cy="338554"/>
            </a:xfrm>
            <a:prstGeom prst="rect">
              <a:avLst/>
            </a:prstGeom>
            <a:noFill/>
          </p:spPr>
          <p:txBody>
            <a:bodyPr wrap="none" rtlCol="0">
              <a:spAutoFit/>
            </a:bodyPr>
            <a:lstStyle/>
            <a:p>
              <a:r>
                <a:rPr lang="en-US" sz="1600" b="1" dirty="0" err="1" smtClean="0">
                  <a:latin typeface="Courier" panose="02060409020205020404" pitchFamily="49" charset="0"/>
                </a:rPr>
                <a:t>num</a:t>
              </a:r>
              <a:endParaRPr lang="en-US" sz="1600" b="1" dirty="0">
                <a:latin typeface="Courier" panose="02060409020205020404" pitchFamily="49" charset="0"/>
              </a:endParaRPr>
            </a:p>
          </p:txBody>
        </p:sp>
      </p:grpSp>
      <p:grpSp>
        <p:nvGrpSpPr>
          <p:cNvPr id="12" name="Group 11"/>
          <p:cNvGrpSpPr/>
          <p:nvPr/>
        </p:nvGrpSpPr>
        <p:grpSpPr>
          <a:xfrm>
            <a:off x="2705100" y="4368800"/>
            <a:ext cx="1104900" cy="965200"/>
            <a:chOff x="2705100" y="4368800"/>
            <a:chExt cx="1104900" cy="965200"/>
          </a:xfrm>
        </p:grpSpPr>
        <p:sp>
          <p:nvSpPr>
            <p:cNvPr id="6" name="Rectangle 5"/>
            <p:cNvSpPr/>
            <p:nvPr/>
          </p:nvSpPr>
          <p:spPr>
            <a:xfrm>
              <a:off x="27432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9" name="TextBox 8"/>
            <p:cNvSpPr txBox="1"/>
            <p:nvPr/>
          </p:nvSpPr>
          <p:spPr>
            <a:xfrm>
              <a:off x="2705100" y="4368800"/>
              <a:ext cx="925253" cy="338554"/>
            </a:xfrm>
            <a:prstGeom prst="rect">
              <a:avLst/>
            </a:prstGeom>
            <a:noFill/>
          </p:spPr>
          <p:txBody>
            <a:bodyPr wrap="none" rtlCol="0">
              <a:spAutoFit/>
            </a:bodyPr>
            <a:lstStyle/>
            <a:p>
              <a:r>
                <a:rPr lang="en-US" sz="1600" b="1" dirty="0" err="1" smtClean="0">
                  <a:latin typeface="Courier" panose="02060409020205020404" pitchFamily="49" charset="0"/>
                </a:rPr>
                <a:t>numPtr</a:t>
              </a:r>
              <a:endParaRPr lang="en-US" sz="1600" b="1" dirty="0">
                <a:latin typeface="Courier" panose="02060409020205020404" pitchFamily="49" charset="0"/>
              </a:endParaRPr>
            </a:p>
          </p:txBody>
        </p:sp>
      </p:grpSp>
      <p:grpSp>
        <p:nvGrpSpPr>
          <p:cNvPr id="14" name="Group 13"/>
          <p:cNvGrpSpPr/>
          <p:nvPr/>
        </p:nvGrpSpPr>
        <p:grpSpPr>
          <a:xfrm>
            <a:off x="3149958" y="4953000"/>
            <a:ext cx="1650642" cy="152400"/>
            <a:chOff x="3149958" y="4953000"/>
            <a:chExt cx="1650642" cy="152400"/>
          </a:xfrm>
        </p:grpSpPr>
        <p:sp>
          <p:nvSpPr>
            <p:cNvPr id="11" name="Oval 10"/>
            <p:cNvSpPr/>
            <p:nvPr/>
          </p:nvSpPr>
          <p:spPr>
            <a:xfrm flipV="1">
              <a:off x="3149958" y="4953000"/>
              <a:ext cx="2286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cxnSp>
          <p:nvCxnSpPr>
            <p:cNvPr id="13" name="Straight Arrow Connector 12"/>
            <p:cNvCxnSpPr>
              <a:stCxn id="11" idx="6"/>
              <a:endCxn id="5" idx="1"/>
            </p:cNvCxnSpPr>
            <p:nvPr/>
          </p:nvCxnSpPr>
          <p:spPr>
            <a:xfrm>
              <a:off x="3378558" y="5029200"/>
              <a:ext cx="1422042" cy="0"/>
            </a:xfrm>
            <a:prstGeom prst="straightConnector1">
              <a:avLst/>
            </a:prstGeom>
            <a:ln w="317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911E4C43-30DC-40C6-8400-D754E7A063DA}" type="slidenum">
              <a:rPr lang="en-US" smtClean="0"/>
              <a:t>13</a:t>
            </a:fld>
            <a:endParaRPr lang="en-US" dirty="0"/>
          </a:p>
        </p:txBody>
      </p:sp>
    </p:spTree>
    <p:extLst>
      <p:ext uri="{BB962C8B-B14F-4D97-AF65-F5344CB8AC3E}">
        <p14:creationId xmlns:p14="http://schemas.microsoft.com/office/powerpoint/2010/main" val="36155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6863"/>
            <a:ext cx="77724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95610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pointers</a:t>
            </a: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Assume: </a:t>
            </a:r>
            <a:r>
              <a:rPr lang="en-US" dirty="0" smtClean="0">
                <a:solidFill>
                  <a:srgbClr val="CC0099"/>
                </a:solidFill>
                <a:latin typeface="Courier" panose="02060409020205020404" pitchFamily="49" charset="0"/>
              </a:rPr>
              <a:t>value1</a:t>
            </a:r>
            <a:r>
              <a:rPr lang="en-US" dirty="0" smtClean="0"/>
              <a:t> and </a:t>
            </a:r>
            <a:r>
              <a:rPr lang="en-US" dirty="0" smtClean="0">
                <a:solidFill>
                  <a:srgbClr val="CC0099"/>
                </a:solidFill>
                <a:latin typeface="Courier" panose="02060409020205020404" pitchFamily="49" charset="0"/>
              </a:rPr>
              <a:t>value2</a:t>
            </a:r>
            <a:r>
              <a:rPr lang="en-US" dirty="0" smtClean="0"/>
              <a:t> are declared as integers and initialized to the values of </a:t>
            </a:r>
            <a:r>
              <a:rPr lang="en-US" dirty="0" smtClean="0">
                <a:latin typeface="Courier" panose="02060409020205020404" pitchFamily="49" charset="0"/>
              </a:rPr>
              <a:t>10</a:t>
            </a:r>
            <a:r>
              <a:rPr lang="en-US" dirty="0" smtClean="0"/>
              <a:t> and </a:t>
            </a:r>
            <a:r>
              <a:rPr lang="en-US" dirty="0" smtClean="0">
                <a:latin typeface="Courier" panose="02060409020205020404" pitchFamily="49" charset="0"/>
              </a:rPr>
              <a:t>20</a:t>
            </a:r>
            <a:r>
              <a:rPr lang="en-US" dirty="0" smtClean="0"/>
              <a:t>. </a:t>
            </a:r>
            <a:r>
              <a:rPr lang="en-US" dirty="0" smtClean="0">
                <a:solidFill>
                  <a:srgbClr val="800080"/>
                </a:solidFill>
                <a:latin typeface="Courier" panose="02060409020205020404" pitchFamily="49" charset="0"/>
              </a:rPr>
              <a:t>p1</a:t>
            </a:r>
            <a:r>
              <a:rPr lang="en-US" dirty="0" smtClean="0"/>
              <a:t> and </a:t>
            </a:r>
            <a:r>
              <a:rPr lang="en-US" dirty="0" smtClean="0">
                <a:solidFill>
                  <a:srgbClr val="800080"/>
                </a:solidFill>
                <a:latin typeface="Courier" panose="02060409020205020404" pitchFamily="49" charset="0"/>
              </a:rPr>
              <a:t>p2</a:t>
            </a:r>
            <a:r>
              <a:rPr lang="en-US" dirty="0" smtClean="0"/>
              <a:t> are defined as pointers</a:t>
            </a:r>
          </a:p>
          <a:p>
            <a:endParaRPr lang="en-US" dirty="0" smtClean="0"/>
          </a:p>
          <a:p>
            <a:r>
              <a:rPr lang="en-US" b="1" dirty="0" smtClean="0">
                <a:solidFill>
                  <a:srgbClr val="0000FF"/>
                </a:solidFill>
                <a:latin typeface="Courier" panose="02060409020205020404" pitchFamily="49" charset="0"/>
              </a:rPr>
              <a:t>&amp;</a:t>
            </a:r>
            <a:r>
              <a:rPr lang="en-US" dirty="0" smtClean="0">
                <a:solidFill>
                  <a:srgbClr val="CC0099"/>
                </a:solidFill>
                <a:latin typeface="Courier" panose="02060409020205020404" pitchFamily="49" charset="0"/>
              </a:rPr>
              <a:t>value1</a:t>
            </a:r>
            <a:r>
              <a:rPr lang="en-US" dirty="0" smtClean="0"/>
              <a:t> and </a:t>
            </a:r>
            <a:r>
              <a:rPr lang="en-US" dirty="0" smtClean="0">
                <a:solidFill>
                  <a:srgbClr val="0000FF"/>
                </a:solidFill>
                <a:latin typeface="Courier" panose="02060409020205020404" pitchFamily="49" charset="0"/>
              </a:rPr>
              <a:t>&amp;</a:t>
            </a:r>
            <a:r>
              <a:rPr lang="en-US" dirty="0" smtClean="0">
                <a:solidFill>
                  <a:srgbClr val="CC0099"/>
                </a:solidFill>
                <a:latin typeface="Courier" panose="02060409020205020404" pitchFamily="49" charset="0"/>
              </a:rPr>
              <a:t>value2</a:t>
            </a:r>
            <a:r>
              <a:rPr lang="en-US" dirty="0" smtClean="0"/>
              <a:t> represents memory addresses of the variables</a:t>
            </a:r>
          </a:p>
          <a:p>
            <a:endParaRPr lang="en-US" dirty="0" smtClean="0"/>
          </a:p>
          <a:p>
            <a:r>
              <a:rPr lang="en-US" b="1" dirty="0" smtClean="0">
                <a:solidFill>
                  <a:srgbClr val="0000FF"/>
                </a:solidFill>
                <a:latin typeface="Courier" panose="02060409020205020404" pitchFamily="49" charset="0"/>
              </a:rPr>
              <a:t>&amp;</a:t>
            </a:r>
            <a:r>
              <a:rPr lang="en-US" dirty="0" smtClean="0">
                <a:solidFill>
                  <a:srgbClr val="CC0099"/>
                </a:solidFill>
                <a:latin typeface="Courier" panose="02060409020205020404" pitchFamily="49" charset="0"/>
              </a:rPr>
              <a:t>value1</a:t>
            </a:r>
            <a:r>
              <a:rPr lang="en-US" dirty="0" smtClean="0"/>
              <a:t> points to the box containing the integer </a:t>
            </a:r>
            <a:r>
              <a:rPr lang="en-US" dirty="0" smtClean="0">
                <a:latin typeface="Courier" panose="02060409020205020404" pitchFamily="49" charset="0"/>
              </a:rPr>
              <a:t>10</a:t>
            </a:r>
            <a:endParaRPr lang="en-US" dirty="0" smtClean="0"/>
          </a:p>
          <a:p>
            <a:endParaRPr lang="en-US" dirty="0" smtClean="0"/>
          </a:p>
          <a:p>
            <a:r>
              <a:rPr lang="en-US" b="1" dirty="0" smtClean="0">
                <a:solidFill>
                  <a:srgbClr val="0000FF"/>
                </a:solidFill>
                <a:latin typeface="Courier" panose="02060409020205020404" pitchFamily="49" charset="0"/>
              </a:rPr>
              <a:t>&amp;</a:t>
            </a:r>
            <a:r>
              <a:rPr lang="en-US" dirty="0" smtClean="0">
                <a:solidFill>
                  <a:srgbClr val="CC0099"/>
                </a:solidFill>
                <a:latin typeface="Courier" panose="02060409020205020404" pitchFamily="49" charset="0"/>
              </a:rPr>
              <a:t>value2</a:t>
            </a:r>
            <a:r>
              <a:rPr lang="en-US" dirty="0" smtClean="0"/>
              <a:t> points to the box containing the integer </a:t>
            </a:r>
            <a:r>
              <a:rPr lang="en-US" dirty="0" smtClean="0">
                <a:latin typeface="Courier" panose="02060409020205020404" pitchFamily="49" charset="0"/>
              </a:rPr>
              <a:t>20</a:t>
            </a:r>
            <a:endParaRPr lang="en-US" dirty="0"/>
          </a:p>
        </p:txBody>
      </p:sp>
      <p:grpSp>
        <p:nvGrpSpPr>
          <p:cNvPr id="21" name="Group 20"/>
          <p:cNvGrpSpPr/>
          <p:nvPr/>
        </p:nvGrpSpPr>
        <p:grpSpPr>
          <a:xfrm>
            <a:off x="4953000" y="2667000"/>
            <a:ext cx="3962400" cy="2590800"/>
            <a:chOff x="4953000" y="2667000"/>
            <a:chExt cx="3962400" cy="2590800"/>
          </a:xfrm>
        </p:grpSpPr>
        <p:sp>
          <p:nvSpPr>
            <p:cNvPr id="22" name="Rectangle 21"/>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28" name="Rectangle 27"/>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a:t>
              </a:r>
              <a:endParaRPr lang="en-US" b="1" dirty="0">
                <a:solidFill>
                  <a:schemeClr val="tx1"/>
                </a:solidFill>
              </a:endParaRPr>
            </a:p>
          </p:txBody>
        </p:sp>
        <p:sp>
          <p:nvSpPr>
            <p:cNvPr id="29" name="TextBox 28"/>
            <p:cNvSpPr txBox="1"/>
            <p:nvPr/>
          </p:nvSpPr>
          <p:spPr>
            <a:xfrm>
              <a:off x="4953000" y="2667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30" name="TextBox 29"/>
            <p:cNvSpPr txBox="1"/>
            <p:nvPr/>
          </p:nvSpPr>
          <p:spPr>
            <a:xfrm>
              <a:off x="4953000" y="4191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31" name="TextBox 30"/>
            <p:cNvSpPr txBox="1"/>
            <p:nvPr/>
          </p:nvSpPr>
          <p:spPr>
            <a:xfrm>
              <a:off x="6781800" y="2667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32" name="TextBox 31"/>
            <p:cNvSpPr txBox="1"/>
            <p:nvPr/>
          </p:nvSpPr>
          <p:spPr>
            <a:xfrm>
              <a:off x="6781800" y="4191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33" name="TextBox 32"/>
            <p:cNvSpPr txBox="1"/>
            <p:nvPr/>
          </p:nvSpPr>
          <p:spPr>
            <a:xfrm>
              <a:off x="7924800" y="4735284"/>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34" name="TextBox 33"/>
            <p:cNvSpPr txBox="1"/>
            <p:nvPr/>
          </p:nvSpPr>
          <p:spPr>
            <a:xfrm>
              <a:off x="7924800" y="3212068"/>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cxnSp>
          <p:nvCxnSpPr>
            <p:cNvPr id="35" name="Straight Arrow Connector 34"/>
            <p:cNvCxnSpPr>
              <a:stCxn id="34" idx="1"/>
              <a:endCxn id="26" idx="3"/>
            </p:cNvCxnSpPr>
            <p:nvPr/>
          </p:nvCxnSpPr>
          <p:spPr>
            <a:xfrm flipH="1">
              <a:off x="7543800" y="3365957"/>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1"/>
              <a:endCxn id="28" idx="3"/>
            </p:cNvCxnSpPr>
            <p:nvPr/>
          </p:nvCxnSpPr>
          <p:spPr>
            <a:xfrm flipH="1">
              <a:off x="7543800" y="4889173"/>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911E4C43-30DC-40C6-8400-D754E7A063DA}" type="slidenum">
              <a:rPr lang="en-US" smtClean="0"/>
              <a:t>15</a:t>
            </a:fld>
            <a:endParaRPr lang="en-US" dirty="0"/>
          </a:p>
        </p:txBody>
      </p:sp>
    </p:spTree>
    <p:extLst>
      <p:ext uri="{BB962C8B-B14F-4D97-AF65-F5344CB8AC3E}">
        <p14:creationId xmlns:p14="http://schemas.microsoft.com/office/powerpoint/2010/main" val="1020438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pointers</a:t>
            </a:r>
            <a:endParaRPr lang="en-US" dirty="0"/>
          </a:p>
        </p:txBody>
      </p:sp>
      <p:sp>
        <p:nvSpPr>
          <p:cNvPr id="3" name="Content Placeholder 2"/>
          <p:cNvSpPr>
            <a:spLocks noGrp="1"/>
          </p:cNvSpPr>
          <p:nvPr>
            <p:ph sz="half" idx="1"/>
          </p:nvPr>
        </p:nvSpPr>
        <p:spPr/>
        <p:txBody>
          <a:bodyPr>
            <a:normAutofit/>
          </a:bodyPr>
          <a:lstStyle/>
          <a:p>
            <a:r>
              <a:rPr lang="en-US" sz="2800" dirty="0" smtClean="0">
                <a:solidFill>
                  <a:srgbClr val="800080"/>
                </a:solidFill>
                <a:latin typeface="Courier" panose="02060409020205020404" pitchFamily="49" charset="0"/>
              </a:rPr>
              <a:t>p1</a:t>
            </a:r>
            <a:r>
              <a:rPr lang="en-US" dirty="0" smtClean="0"/>
              <a:t> and </a:t>
            </a:r>
            <a:r>
              <a:rPr lang="en-US" sz="2800" dirty="0">
                <a:solidFill>
                  <a:srgbClr val="800080"/>
                </a:solidFill>
                <a:latin typeface="Courier" panose="02060409020205020404" pitchFamily="49" charset="0"/>
              </a:rPr>
              <a:t>p2</a:t>
            </a:r>
            <a:r>
              <a:rPr lang="en-US" dirty="0" smtClean="0"/>
              <a:t> are </a:t>
            </a:r>
            <a:r>
              <a:rPr lang="en-US" dirty="0" smtClean="0">
                <a:solidFill>
                  <a:srgbClr val="FF0066"/>
                </a:solidFill>
              </a:rPr>
              <a:t>pointer variables</a:t>
            </a:r>
          </a:p>
          <a:p>
            <a:endParaRPr lang="en-US" dirty="0" smtClean="0"/>
          </a:p>
          <a:p>
            <a:r>
              <a:rPr lang="en-US" u="sng" dirty="0" smtClean="0"/>
              <a:t>We can assign them at any time to point to data in the computer memory</a:t>
            </a:r>
          </a:p>
          <a:p>
            <a:endParaRPr lang="en-US" dirty="0" smtClean="0"/>
          </a:p>
          <a:p>
            <a:r>
              <a:rPr lang="en-US" sz="2400" dirty="0">
                <a:solidFill>
                  <a:srgbClr val="800080"/>
                </a:solidFill>
                <a:latin typeface="Courier" panose="02060409020205020404" pitchFamily="49" charset="0"/>
              </a:rPr>
              <a:t>p1</a:t>
            </a:r>
            <a:r>
              <a:rPr lang="en-US" dirty="0" smtClean="0">
                <a:latin typeface="Courier" panose="02060409020205020404" pitchFamily="49" charset="0"/>
              </a:rPr>
              <a:t> = </a:t>
            </a:r>
            <a:r>
              <a:rPr lang="en-US" sz="2800" b="1" dirty="0">
                <a:solidFill>
                  <a:srgbClr val="0000FF"/>
                </a:solidFill>
                <a:latin typeface="Courier" panose="02060409020205020404" pitchFamily="49" charset="0"/>
              </a:rPr>
              <a:t>&amp;</a:t>
            </a:r>
            <a:r>
              <a:rPr lang="en-US" sz="2800" dirty="0" smtClean="0">
                <a:solidFill>
                  <a:srgbClr val="CC0099"/>
                </a:solidFill>
                <a:latin typeface="Courier" panose="02060409020205020404" pitchFamily="49" charset="0"/>
              </a:rPr>
              <a:t>value1</a:t>
            </a:r>
            <a:r>
              <a:rPr lang="en-US" dirty="0" smtClean="0">
                <a:latin typeface="Courier" panose="02060409020205020404" pitchFamily="49" charset="0"/>
              </a:rPr>
              <a:t>;</a:t>
            </a:r>
          </a:p>
          <a:p>
            <a:r>
              <a:rPr lang="en-US" sz="2800" dirty="0">
                <a:solidFill>
                  <a:srgbClr val="800080"/>
                </a:solidFill>
                <a:latin typeface="Courier" panose="02060409020205020404" pitchFamily="49" charset="0"/>
              </a:rPr>
              <a:t>p2</a:t>
            </a:r>
            <a:r>
              <a:rPr lang="en-US" dirty="0" smtClean="0">
                <a:latin typeface="Courier" panose="02060409020205020404" pitchFamily="49" charset="0"/>
              </a:rPr>
              <a:t> = </a:t>
            </a:r>
            <a:r>
              <a:rPr lang="en-US" b="1" dirty="0" smtClean="0">
                <a:solidFill>
                  <a:srgbClr val="0000FF"/>
                </a:solidFill>
                <a:latin typeface="Courier" panose="02060409020205020404" pitchFamily="49" charset="0"/>
              </a:rPr>
              <a:t>&amp;</a:t>
            </a:r>
            <a:r>
              <a:rPr lang="en-US" dirty="0" smtClean="0">
                <a:solidFill>
                  <a:srgbClr val="CC0099"/>
                </a:solidFill>
                <a:latin typeface="Courier" panose="02060409020205020404" pitchFamily="49" charset="0"/>
              </a:rPr>
              <a:t>value2</a:t>
            </a:r>
            <a:r>
              <a:rPr lang="en-US" dirty="0" smtClean="0">
                <a:latin typeface="Courier" panose="02060409020205020404" pitchFamily="49" charset="0"/>
              </a:rPr>
              <a:t>;</a:t>
            </a:r>
          </a:p>
        </p:txBody>
      </p:sp>
      <p:grpSp>
        <p:nvGrpSpPr>
          <p:cNvPr id="6" name="Group 5"/>
          <p:cNvGrpSpPr/>
          <p:nvPr/>
        </p:nvGrpSpPr>
        <p:grpSpPr>
          <a:xfrm>
            <a:off x="4953000" y="3048000"/>
            <a:ext cx="2667000" cy="2209800"/>
            <a:chOff x="4953000" y="3048000"/>
            <a:chExt cx="2667000" cy="2209800"/>
          </a:xfrm>
        </p:grpSpPr>
        <p:sp>
          <p:nvSpPr>
            <p:cNvPr id="7" name="Rectangle 6"/>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12" name="Rectangle 11"/>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a:t>
              </a:r>
              <a:endParaRPr lang="en-US" b="1" dirty="0">
                <a:solidFill>
                  <a:schemeClr val="tx1"/>
                </a:solidFill>
              </a:endParaRPr>
            </a:p>
          </p:txBody>
        </p:sp>
        <p:sp>
          <p:nvSpPr>
            <p:cNvPr id="16" name="TextBox 15"/>
            <p:cNvSpPr txBox="1"/>
            <p:nvPr/>
          </p:nvSpPr>
          <p:spPr>
            <a:xfrm>
              <a:off x="6781800" y="4191000"/>
              <a:ext cx="838200" cy="307777"/>
            </a:xfrm>
            <a:prstGeom prst="rect">
              <a:avLst/>
            </a:prstGeom>
            <a:noFill/>
          </p:spPr>
          <p:txBody>
            <a:bodyPr wrap="square" rtlCol="0">
              <a:spAutoFit/>
            </a:bodyPr>
            <a:lstStyle/>
            <a:p>
              <a:pPr algn="ctr"/>
              <a:r>
                <a:rPr lang="en-US" sz="1400" dirty="0" smtClean="0">
                  <a:latin typeface="Courier" panose="02060409020205020404" pitchFamily="49" charset="0"/>
                </a:rPr>
                <a:t>value2</a:t>
              </a:r>
              <a:endParaRPr lang="en-US" sz="1400" dirty="0">
                <a:latin typeface="Courier" panose="02060409020205020404" pitchFamily="49" charset="0"/>
              </a:endParaRPr>
            </a:p>
          </p:txBody>
        </p:sp>
      </p:grpSp>
      <p:cxnSp>
        <p:nvCxnSpPr>
          <p:cNvPr id="21" name="Straight Arrow Connector 20"/>
          <p:cNvCxnSpPr>
            <a:stCxn id="9" idx="3"/>
            <a:endCxn id="11" idx="1"/>
          </p:cNvCxnSpPr>
          <p:nvPr/>
        </p:nvCxnSpPr>
        <p:spPr>
          <a:xfrm>
            <a:off x="5638800" y="3390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2" idx="1"/>
          </p:cNvCxnSpPr>
          <p:nvPr/>
        </p:nvCxnSpPr>
        <p:spPr>
          <a:xfrm>
            <a:off x="5638800" y="4914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53000" y="2667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24" name="TextBox 23"/>
          <p:cNvSpPr txBox="1"/>
          <p:nvPr/>
        </p:nvSpPr>
        <p:spPr>
          <a:xfrm>
            <a:off x="4953000" y="4191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25" name="TextBox 24"/>
          <p:cNvSpPr txBox="1"/>
          <p:nvPr/>
        </p:nvSpPr>
        <p:spPr>
          <a:xfrm>
            <a:off x="6781800" y="2667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26" name="TextBox 25"/>
          <p:cNvSpPr txBox="1"/>
          <p:nvPr/>
        </p:nvSpPr>
        <p:spPr>
          <a:xfrm>
            <a:off x="6781800" y="4191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7" name="TextBox 26"/>
          <p:cNvSpPr txBox="1"/>
          <p:nvPr/>
        </p:nvSpPr>
        <p:spPr>
          <a:xfrm>
            <a:off x="7924800" y="4735284"/>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8" name="TextBox 27"/>
          <p:cNvSpPr txBox="1"/>
          <p:nvPr/>
        </p:nvSpPr>
        <p:spPr>
          <a:xfrm>
            <a:off x="7924800" y="3212068"/>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cxnSp>
        <p:nvCxnSpPr>
          <p:cNvPr id="29" name="Straight Arrow Connector 28"/>
          <p:cNvCxnSpPr>
            <a:stCxn id="28" idx="1"/>
          </p:cNvCxnSpPr>
          <p:nvPr/>
        </p:nvCxnSpPr>
        <p:spPr>
          <a:xfrm flipH="1">
            <a:off x="7543800" y="3365957"/>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1"/>
          </p:cNvCxnSpPr>
          <p:nvPr/>
        </p:nvCxnSpPr>
        <p:spPr>
          <a:xfrm flipH="1">
            <a:off x="7543800" y="4889173"/>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1E4C43-30DC-40C6-8400-D754E7A063DA}" type="slidenum">
              <a:rPr lang="en-US" smtClean="0"/>
              <a:t>16</a:t>
            </a:fld>
            <a:endParaRPr lang="en-US" dirty="0"/>
          </a:p>
        </p:txBody>
      </p:sp>
    </p:spTree>
    <p:extLst>
      <p:ext uri="{BB962C8B-B14F-4D97-AF65-F5344CB8AC3E}">
        <p14:creationId xmlns:p14="http://schemas.microsoft.com/office/powerpoint/2010/main" val="452439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pointers</a:t>
            </a:r>
            <a:endParaRPr lang="en-US" dirty="0"/>
          </a:p>
        </p:txBody>
      </p:sp>
      <p:sp>
        <p:nvSpPr>
          <p:cNvPr id="3" name="Content Placeholder 2"/>
          <p:cNvSpPr>
            <a:spLocks noGrp="1"/>
          </p:cNvSpPr>
          <p:nvPr>
            <p:ph sz="half" idx="1"/>
          </p:nvPr>
        </p:nvSpPr>
        <p:spPr/>
        <p:txBody>
          <a:bodyPr>
            <a:normAutofit/>
          </a:bodyPr>
          <a:lstStyle/>
          <a:p>
            <a:r>
              <a:rPr lang="en-US" dirty="0" smtClean="0"/>
              <a:t>We can assign </a:t>
            </a:r>
            <a:r>
              <a:rPr lang="en-US" dirty="0" smtClean="0">
                <a:solidFill>
                  <a:srgbClr val="800080"/>
                </a:solidFill>
              </a:rPr>
              <a:t>p1</a:t>
            </a:r>
            <a:r>
              <a:rPr lang="en-US" dirty="0" smtClean="0"/>
              <a:t> to </a:t>
            </a:r>
            <a:r>
              <a:rPr lang="en-US" dirty="0" smtClean="0">
                <a:solidFill>
                  <a:srgbClr val="800080"/>
                </a:solidFill>
              </a:rPr>
              <a:t>p2</a:t>
            </a:r>
          </a:p>
          <a:p>
            <a:pPr lvl="1"/>
            <a:r>
              <a:rPr lang="en-US" dirty="0" smtClean="0">
                <a:solidFill>
                  <a:srgbClr val="800080"/>
                </a:solidFill>
                <a:latin typeface="Courier" panose="02060409020205020404" pitchFamily="49" charset="0"/>
              </a:rPr>
              <a:t>p2</a:t>
            </a:r>
            <a:r>
              <a:rPr lang="en-US" dirty="0" smtClean="0">
                <a:latin typeface="Courier" panose="02060409020205020404" pitchFamily="49" charset="0"/>
              </a:rPr>
              <a:t> = </a:t>
            </a:r>
            <a:r>
              <a:rPr lang="en-US" dirty="0" smtClean="0">
                <a:solidFill>
                  <a:srgbClr val="800080"/>
                </a:solidFill>
                <a:latin typeface="Courier" panose="02060409020205020404" pitchFamily="49" charset="0"/>
              </a:rPr>
              <a:t>p1</a:t>
            </a:r>
            <a:r>
              <a:rPr lang="en-US" dirty="0" smtClean="0">
                <a:latin typeface="Courier" panose="02060409020205020404" pitchFamily="49" charset="0"/>
              </a:rPr>
              <a:t>;</a:t>
            </a:r>
          </a:p>
          <a:p>
            <a:pPr>
              <a:buNone/>
            </a:pPr>
            <a:endParaRPr lang="en-US" dirty="0" smtClean="0"/>
          </a:p>
          <a:p>
            <a:r>
              <a:rPr lang="en-US" dirty="0" smtClean="0"/>
              <a:t>Now, </a:t>
            </a:r>
            <a:r>
              <a:rPr lang="en-US" dirty="0" smtClean="0">
                <a:latin typeface="Courier" panose="02060409020205020404" pitchFamily="49" charset="0"/>
              </a:rPr>
              <a:t>p1</a:t>
            </a:r>
            <a:r>
              <a:rPr lang="en-US" dirty="0" smtClean="0"/>
              <a:t>, </a:t>
            </a:r>
            <a:r>
              <a:rPr lang="en-US" dirty="0" smtClean="0">
                <a:latin typeface="Courier" panose="02060409020205020404" pitchFamily="49" charset="0"/>
              </a:rPr>
              <a:t>p2</a:t>
            </a:r>
            <a:r>
              <a:rPr lang="en-US" dirty="0" smtClean="0"/>
              <a:t>, and </a:t>
            </a:r>
            <a:r>
              <a:rPr lang="en-US" sz="2800" b="1" dirty="0">
                <a:solidFill>
                  <a:srgbClr val="0000FF"/>
                </a:solidFill>
                <a:latin typeface="Courier" panose="02060409020205020404" pitchFamily="49" charset="0"/>
              </a:rPr>
              <a:t>&amp;</a:t>
            </a:r>
            <a:r>
              <a:rPr lang="en-US" sz="2800" dirty="0" smtClean="0">
                <a:solidFill>
                  <a:srgbClr val="CC0099"/>
                </a:solidFill>
                <a:latin typeface="Courier" panose="02060409020205020404" pitchFamily="49" charset="0"/>
              </a:rPr>
              <a:t>value1</a:t>
            </a:r>
            <a:r>
              <a:rPr lang="en-US" dirty="0" smtClean="0"/>
              <a:t>point to the value </a:t>
            </a:r>
            <a:r>
              <a:rPr lang="en-US" dirty="0" smtClean="0">
                <a:latin typeface="Courier" panose="02060409020205020404" pitchFamily="49" charset="0"/>
              </a:rPr>
              <a:t>10</a:t>
            </a:r>
            <a:r>
              <a:rPr lang="en-US" dirty="0" smtClean="0"/>
              <a:t>.</a:t>
            </a:r>
          </a:p>
          <a:p>
            <a:endParaRPr lang="en-US" dirty="0" smtClean="0"/>
          </a:p>
          <a:p>
            <a:r>
              <a:rPr lang="en-US" dirty="0">
                <a:solidFill>
                  <a:srgbClr val="800080"/>
                </a:solidFill>
                <a:latin typeface="Courier" panose="02060409020205020404" pitchFamily="49" charset="0"/>
              </a:rPr>
              <a:t>p1</a:t>
            </a:r>
            <a:r>
              <a:rPr lang="en-US" dirty="0" smtClean="0"/>
              <a:t> and </a:t>
            </a:r>
            <a:r>
              <a:rPr lang="en-US" dirty="0">
                <a:solidFill>
                  <a:srgbClr val="800080"/>
                </a:solidFill>
                <a:latin typeface="Courier" panose="02060409020205020404" pitchFamily="49" charset="0"/>
              </a:rPr>
              <a:t>p2</a:t>
            </a:r>
            <a:r>
              <a:rPr lang="en-US" dirty="0" smtClean="0"/>
              <a:t> are </a:t>
            </a:r>
            <a:r>
              <a:rPr lang="en-US" dirty="0"/>
              <a:t>pointer </a:t>
            </a:r>
            <a:r>
              <a:rPr lang="en-US" dirty="0" smtClean="0"/>
              <a:t>variables</a:t>
            </a:r>
            <a:endParaRPr lang="en-US" dirty="0"/>
          </a:p>
        </p:txBody>
      </p:sp>
      <p:grpSp>
        <p:nvGrpSpPr>
          <p:cNvPr id="6" name="Group 5"/>
          <p:cNvGrpSpPr/>
          <p:nvPr/>
        </p:nvGrpSpPr>
        <p:grpSpPr>
          <a:xfrm>
            <a:off x="4953000" y="3048000"/>
            <a:ext cx="2971800" cy="2209800"/>
            <a:chOff x="4953000" y="3048000"/>
            <a:chExt cx="2971800" cy="2209800"/>
          </a:xfrm>
        </p:grpSpPr>
        <p:sp>
          <p:nvSpPr>
            <p:cNvPr id="7" name="Rectangle 6"/>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12" name="Rectangle 11"/>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20</a:t>
              </a:r>
              <a:endParaRPr lang="en-US" b="1" dirty="0">
                <a:solidFill>
                  <a:schemeClr val="tx1"/>
                </a:solidFill>
              </a:endParaRPr>
            </a:p>
          </p:txBody>
        </p:sp>
        <p:cxnSp>
          <p:nvCxnSpPr>
            <p:cNvPr id="19" name="Straight Arrow Connector 18"/>
            <p:cNvCxnSpPr>
              <a:endCxn id="11" idx="3"/>
            </p:cNvCxnSpPr>
            <p:nvPr/>
          </p:nvCxnSpPr>
          <p:spPr>
            <a:xfrm flipH="1">
              <a:off x="7543800" y="3365957"/>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H="1">
              <a:off x="7543800" y="4889173"/>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stCxn id="9" idx="3"/>
            <a:endCxn id="11" idx="1"/>
          </p:cNvCxnSpPr>
          <p:nvPr/>
        </p:nvCxnSpPr>
        <p:spPr>
          <a:xfrm>
            <a:off x="5638800" y="3390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5649686" y="3592286"/>
            <a:ext cx="1132114" cy="1306285"/>
          </a:xfrm>
          <a:custGeom>
            <a:avLst/>
            <a:gdLst>
              <a:gd name="connsiteX0" fmla="*/ 0 w 1132114"/>
              <a:gd name="connsiteY0" fmla="*/ 1306285 h 1306285"/>
              <a:gd name="connsiteX1" fmla="*/ 359228 w 1132114"/>
              <a:gd name="connsiteY1" fmla="*/ 1143000 h 1306285"/>
              <a:gd name="connsiteX2" fmla="*/ 544285 w 1132114"/>
              <a:gd name="connsiteY2" fmla="*/ 653143 h 1306285"/>
              <a:gd name="connsiteX3" fmla="*/ 729343 w 1132114"/>
              <a:gd name="connsiteY3" fmla="*/ 261257 h 1306285"/>
              <a:gd name="connsiteX4" fmla="*/ 1132114 w 1132114"/>
              <a:gd name="connsiteY4" fmla="*/ 0 h 130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114" h="1306285">
                <a:moveTo>
                  <a:pt x="0" y="1306285"/>
                </a:moveTo>
                <a:cubicBezTo>
                  <a:pt x="134257" y="1279071"/>
                  <a:pt x="268514" y="1251857"/>
                  <a:pt x="359228" y="1143000"/>
                </a:cubicBezTo>
                <a:cubicBezTo>
                  <a:pt x="449942" y="1034143"/>
                  <a:pt x="482599" y="800100"/>
                  <a:pt x="544285" y="653143"/>
                </a:cubicBezTo>
                <a:cubicBezTo>
                  <a:pt x="605971" y="506186"/>
                  <a:pt x="631372" y="370114"/>
                  <a:pt x="729343" y="261257"/>
                </a:cubicBezTo>
                <a:cubicBezTo>
                  <a:pt x="827314" y="152400"/>
                  <a:pt x="979714" y="76200"/>
                  <a:pt x="1132114" y="0"/>
                </a:cubicBezTo>
              </a:path>
            </a:pathLst>
          </a:custGeom>
          <a:noFill/>
          <a:ln w="952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53000" y="2667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22" name="TextBox 21"/>
          <p:cNvSpPr txBox="1"/>
          <p:nvPr/>
        </p:nvSpPr>
        <p:spPr>
          <a:xfrm>
            <a:off x="4953000" y="4191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24" name="TextBox 23"/>
          <p:cNvSpPr txBox="1"/>
          <p:nvPr/>
        </p:nvSpPr>
        <p:spPr>
          <a:xfrm>
            <a:off x="6781800" y="2667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25" name="TextBox 24"/>
          <p:cNvSpPr txBox="1"/>
          <p:nvPr/>
        </p:nvSpPr>
        <p:spPr>
          <a:xfrm>
            <a:off x="6781800" y="4191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6" name="TextBox 25"/>
          <p:cNvSpPr txBox="1"/>
          <p:nvPr/>
        </p:nvSpPr>
        <p:spPr>
          <a:xfrm>
            <a:off x="7924800" y="4735284"/>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7" name="TextBox 26"/>
          <p:cNvSpPr txBox="1"/>
          <p:nvPr/>
        </p:nvSpPr>
        <p:spPr>
          <a:xfrm>
            <a:off x="7924800" y="3212068"/>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17</a:t>
            </a:fld>
            <a:endParaRPr lang="en-US" dirty="0"/>
          </a:p>
        </p:txBody>
      </p:sp>
    </p:spTree>
    <p:extLst>
      <p:ext uri="{BB962C8B-B14F-4D97-AF65-F5344CB8AC3E}">
        <p14:creationId xmlns:p14="http://schemas.microsoft.com/office/powerpoint/2010/main" val="3789697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Pointer Variables</a:t>
            </a:r>
          </a:p>
        </p:txBody>
      </p:sp>
      <p:sp>
        <p:nvSpPr>
          <p:cNvPr id="13315" name="Rectangle 3"/>
          <p:cNvSpPr>
            <a:spLocks noGrp="1" noChangeArrowheads="1"/>
          </p:cNvSpPr>
          <p:nvPr>
            <p:ph idx="1"/>
          </p:nvPr>
        </p:nvSpPr>
        <p:spPr/>
        <p:txBody>
          <a:bodyPr/>
          <a:lstStyle/>
          <a:p>
            <a:r>
              <a:rPr lang="en-US" altLang="en-US" dirty="0" smtClean="0"/>
              <a:t>Definition:</a:t>
            </a:r>
          </a:p>
          <a:p>
            <a:pPr lvl="1">
              <a:buClr>
                <a:srgbClr val="3333CC"/>
              </a:buClr>
              <a:buFontTx/>
              <a:buNone/>
            </a:pPr>
            <a:r>
              <a:rPr lang="en-US" altLang="en-US" dirty="0" smtClean="0"/>
              <a:t>	</a:t>
            </a:r>
            <a:r>
              <a:rPr lang="en-US" altLang="en-US" dirty="0" err="1" smtClean="0">
                <a:solidFill>
                  <a:srgbClr val="0000FF"/>
                </a:solidFill>
                <a:latin typeface="Courier New" pitchFamily="112" charset="0"/>
              </a:rPr>
              <a:t>int</a:t>
            </a:r>
            <a:r>
              <a:rPr lang="en-US" altLang="en-US" dirty="0" smtClean="0">
                <a:latin typeface="Courier New" pitchFamily="112" charset="0"/>
              </a:rPr>
              <a:t>  </a:t>
            </a:r>
            <a:r>
              <a:rPr lang="en-US" altLang="en-US" b="1" dirty="0" smtClean="0">
                <a:solidFill>
                  <a:srgbClr val="0000FF"/>
                </a:solidFill>
                <a:latin typeface="Courier New" pitchFamily="112" charset="0"/>
              </a:rPr>
              <a:t>*</a:t>
            </a:r>
            <a:r>
              <a:rPr lang="en-US" altLang="en-US" dirty="0" err="1" smtClean="0">
                <a:latin typeface="Courier New" pitchFamily="112" charset="0"/>
              </a:rPr>
              <a:t>intptr</a:t>
            </a:r>
            <a:r>
              <a:rPr lang="en-US" altLang="en-US" dirty="0" smtClean="0">
                <a:latin typeface="Courier New" pitchFamily="112" charset="0"/>
              </a:rPr>
              <a:t>;</a:t>
            </a:r>
          </a:p>
          <a:p>
            <a:r>
              <a:rPr lang="en-US" altLang="en-US" dirty="0" smtClean="0"/>
              <a:t>Read as:</a:t>
            </a:r>
          </a:p>
          <a:p>
            <a:pPr>
              <a:buFont typeface="Times" pitchFamily="112" charset="0"/>
              <a:buNone/>
            </a:pPr>
            <a:r>
              <a:rPr lang="en-US" altLang="en-US" dirty="0" smtClean="0"/>
              <a:t>	“</a:t>
            </a:r>
            <a:r>
              <a:rPr lang="en-US" altLang="en-US" dirty="0" err="1" smtClean="0">
                <a:latin typeface="Courier New" pitchFamily="112" charset="0"/>
              </a:rPr>
              <a:t>intptr</a:t>
            </a:r>
            <a:r>
              <a:rPr lang="en-US" altLang="en-US" dirty="0" smtClean="0"/>
              <a:t> can hold the address of a variable whose type is </a:t>
            </a:r>
            <a:r>
              <a:rPr lang="en-US" altLang="en-US" dirty="0" err="1" smtClean="0">
                <a:solidFill>
                  <a:srgbClr val="0000FF"/>
                </a:solidFill>
              </a:rPr>
              <a:t>int</a:t>
            </a:r>
            <a:r>
              <a:rPr lang="en-US" altLang="en-US" dirty="0" smtClean="0"/>
              <a:t>”</a:t>
            </a:r>
          </a:p>
          <a:p>
            <a:r>
              <a:rPr lang="en-US" altLang="en-US" dirty="0" smtClean="0"/>
              <a:t>Spacing in definition does not matter:</a:t>
            </a:r>
          </a:p>
          <a:p>
            <a:pPr lvl="1">
              <a:buClr>
                <a:srgbClr val="3333CC"/>
              </a:buClr>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smtClean="0">
                <a:solidFill>
                  <a:srgbClr val="0000FF"/>
                </a:solidFill>
                <a:latin typeface="Courier New" pitchFamily="112" charset="0"/>
              </a:rPr>
              <a:t>*</a:t>
            </a:r>
            <a:r>
              <a:rPr lang="en-US" altLang="en-US" dirty="0" smtClean="0">
                <a:latin typeface="Courier New" pitchFamily="112" charset="0"/>
              </a:rPr>
              <a:t> </a:t>
            </a:r>
            <a:r>
              <a:rPr lang="en-US" altLang="en-US" dirty="0" err="1" smtClean="0">
                <a:latin typeface="Courier New" pitchFamily="112" charset="0"/>
              </a:rPr>
              <a:t>intptr</a:t>
            </a:r>
            <a:r>
              <a:rPr lang="en-US" altLang="en-US" dirty="0" smtClean="0">
                <a:latin typeface="Courier New" pitchFamily="112" charset="0"/>
              </a:rPr>
              <a:t>;  </a:t>
            </a:r>
            <a:r>
              <a:rPr lang="en-US" altLang="en-US" dirty="0" smtClean="0">
                <a:solidFill>
                  <a:srgbClr val="008000"/>
                </a:solidFill>
                <a:latin typeface="Courier New" pitchFamily="112" charset="0"/>
              </a:rPr>
              <a:t>// same as above</a:t>
            </a:r>
          </a:p>
          <a:p>
            <a:pPr lvl="1">
              <a:buClr>
                <a:srgbClr val="3333CC"/>
              </a:buClr>
              <a:buFontTx/>
              <a:buNone/>
            </a:pPr>
            <a:r>
              <a:rPr lang="en-US" altLang="en-US" dirty="0" smtClean="0">
                <a:latin typeface="Courier New" pitchFamily="112" charset="0"/>
              </a:rPr>
              <a:t>	</a:t>
            </a:r>
            <a:r>
              <a:rPr lang="en-US" altLang="en-US" dirty="0" err="1" smtClean="0">
                <a:latin typeface="Courier New" pitchFamily="112" charset="0"/>
              </a:rPr>
              <a:t>int</a:t>
            </a:r>
            <a:r>
              <a:rPr lang="en-US" altLang="en-US" dirty="0" smtClean="0">
                <a:solidFill>
                  <a:srgbClr val="0000FF"/>
                </a:solidFill>
                <a:latin typeface="Courier New" pitchFamily="112" charset="0"/>
              </a:rPr>
              <a:t>*</a:t>
            </a:r>
            <a:r>
              <a:rPr lang="en-US" altLang="en-US" dirty="0" smtClean="0">
                <a:latin typeface="Courier New" pitchFamily="112" charset="0"/>
              </a:rPr>
              <a:t>  </a:t>
            </a:r>
            <a:r>
              <a:rPr lang="en-US" altLang="en-US" dirty="0" err="1" smtClean="0">
                <a:latin typeface="Courier New" pitchFamily="112" charset="0"/>
              </a:rPr>
              <a:t>intptr</a:t>
            </a:r>
            <a:r>
              <a:rPr lang="en-US" altLang="en-US" dirty="0" smtClean="0">
                <a:latin typeface="Courier New" pitchFamily="112" charset="0"/>
              </a:rPr>
              <a:t>;  </a:t>
            </a:r>
            <a:r>
              <a:rPr lang="en-US" altLang="en-US" dirty="0" smtClean="0">
                <a:solidFill>
                  <a:srgbClr val="008000"/>
                </a:solidFill>
                <a:latin typeface="Courier New" pitchFamily="112" charset="0"/>
              </a:rPr>
              <a:t>// same as above</a:t>
            </a:r>
            <a:endParaRPr lang="en-US" altLang="en-US"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423949202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declaration</a:t>
            </a:r>
            <a:endParaRPr lang="en-US" dirty="0"/>
          </a:p>
        </p:txBody>
      </p:sp>
      <p:sp>
        <p:nvSpPr>
          <p:cNvPr id="3" name="Content Placeholder 2"/>
          <p:cNvSpPr>
            <a:spLocks noGrp="1"/>
          </p:cNvSpPr>
          <p:nvPr>
            <p:ph idx="1"/>
          </p:nvPr>
        </p:nvSpPr>
        <p:spPr/>
        <p:txBody>
          <a:bodyPr>
            <a:normAutofit/>
          </a:bodyPr>
          <a:lstStyle/>
          <a:p>
            <a:r>
              <a:rPr lang="en-US" dirty="0" smtClean="0"/>
              <a:t>Syntax of a </a:t>
            </a:r>
            <a:r>
              <a:rPr lang="en-US" b="1" dirty="0" smtClean="0">
                <a:solidFill>
                  <a:srgbClr val="FF0000"/>
                </a:solidFill>
              </a:rPr>
              <a:t>pointer</a:t>
            </a:r>
            <a:r>
              <a:rPr lang="en-US" dirty="0" smtClean="0"/>
              <a:t> declaration</a:t>
            </a:r>
          </a:p>
          <a:p>
            <a:pPr lvl="1"/>
            <a:r>
              <a:rPr lang="en-US" b="1" dirty="0" smtClean="0">
                <a:solidFill>
                  <a:srgbClr val="FF0000"/>
                </a:solidFill>
              </a:rPr>
              <a:t>Type_specifier </a:t>
            </a:r>
            <a:r>
              <a:rPr lang="en-US" b="1" dirty="0" smtClean="0">
                <a:solidFill>
                  <a:srgbClr val="0000FF"/>
                </a:solidFill>
              </a:rPr>
              <a:t>* identifier</a:t>
            </a:r>
          </a:p>
          <a:p>
            <a:pPr lvl="1"/>
            <a:r>
              <a:rPr lang="en-US" b="1" dirty="0" smtClean="0">
                <a:solidFill>
                  <a:srgbClr val="800080"/>
                </a:solidFill>
              </a:rPr>
              <a:t>A compiler </a:t>
            </a:r>
            <a:r>
              <a:rPr lang="en-US" b="1" dirty="0">
                <a:solidFill>
                  <a:srgbClr val="800080"/>
                </a:solidFill>
              </a:rPr>
              <a:t>must know what type of data the pointer is pointing to first</a:t>
            </a:r>
          </a:p>
          <a:p>
            <a:pPr lvl="1"/>
            <a:r>
              <a:rPr lang="en-US" dirty="0" smtClean="0"/>
              <a:t>Example:  </a:t>
            </a:r>
          </a:p>
          <a:p>
            <a:pPr lvl="4"/>
            <a:r>
              <a:rPr lang="en-US" b="1" dirty="0" smtClean="0">
                <a:solidFill>
                  <a:srgbClr val="0000FF"/>
                </a:solidFill>
                <a:latin typeface="Courier" panose="02060409020205020404" pitchFamily="49" charset="0"/>
              </a:rPr>
              <a:t>int *IntPointer</a:t>
            </a:r>
          </a:p>
          <a:p>
            <a:pPr lvl="4"/>
            <a:r>
              <a:rPr lang="en-US" dirty="0" smtClean="0"/>
              <a:t>The variable </a:t>
            </a:r>
            <a:r>
              <a:rPr lang="en-US" dirty="0" smtClean="0">
                <a:solidFill>
                  <a:srgbClr val="0000FF"/>
                </a:solidFill>
                <a:latin typeface="Courier" panose="02060409020205020404" pitchFamily="49" charset="0"/>
              </a:rPr>
              <a:t>IntPointer</a:t>
            </a:r>
            <a:r>
              <a:rPr lang="en-US" dirty="0" smtClean="0">
                <a:solidFill>
                  <a:srgbClr val="0000FF"/>
                </a:solidFill>
              </a:rPr>
              <a:t> </a:t>
            </a:r>
            <a:r>
              <a:rPr lang="en-US" dirty="0" smtClean="0"/>
              <a:t>is a </a:t>
            </a:r>
            <a:r>
              <a:rPr lang="en-US" b="1" dirty="0" smtClean="0"/>
              <a:t>pointer to an integer</a:t>
            </a:r>
          </a:p>
          <a:p>
            <a:pPr lvl="4"/>
            <a:r>
              <a:rPr lang="en-US" b="1" dirty="0" smtClean="0"/>
              <a:t>The asterisk </a:t>
            </a:r>
            <a:r>
              <a:rPr lang="en-US" sz="2800" b="1" dirty="0" smtClean="0">
                <a:solidFill>
                  <a:srgbClr val="0000FF"/>
                </a:solidFill>
                <a:latin typeface="Courier" panose="02060409020205020404" pitchFamily="49" charset="0"/>
              </a:rPr>
              <a:t>*</a:t>
            </a:r>
            <a:r>
              <a:rPr lang="en-US" b="1" dirty="0" smtClean="0"/>
              <a:t> in front of </a:t>
            </a:r>
            <a:r>
              <a:rPr lang="en-US" b="1" dirty="0" smtClean="0">
                <a:solidFill>
                  <a:srgbClr val="0000FF"/>
                </a:solidFill>
                <a:latin typeface="Courier" panose="02060409020205020404" pitchFamily="49" charset="0"/>
              </a:rPr>
              <a:t>IntPointer</a:t>
            </a:r>
            <a:r>
              <a:rPr lang="en-US" b="1" dirty="0" smtClean="0">
                <a:solidFill>
                  <a:srgbClr val="0000FF"/>
                </a:solidFill>
              </a:rPr>
              <a:t> </a:t>
            </a:r>
            <a:r>
              <a:rPr lang="en-US" b="1" dirty="0" smtClean="0">
                <a:solidFill>
                  <a:srgbClr val="C00000"/>
                </a:solidFill>
              </a:rPr>
              <a:t>instructs the compiler that </a:t>
            </a:r>
            <a:r>
              <a:rPr lang="en-US" b="1" dirty="0" smtClean="0">
                <a:solidFill>
                  <a:srgbClr val="C00000"/>
                </a:solidFill>
                <a:latin typeface="Courier" panose="02060409020205020404" pitchFamily="49" charset="0"/>
              </a:rPr>
              <a:t>IntPointer</a:t>
            </a:r>
            <a:r>
              <a:rPr lang="en-US" b="1" dirty="0" smtClean="0">
                <a:solidFill>
                  <a:srgbClr val="C00000"/>
                </a:solidFill>
              </a:rPr>
              <a:t> </a:t>
            </a:r>
            <a:r>
              <a:rPr lang="en-US" b="1" u="sng" dirty="0" smtClean="0">
                <a:solidFill>
                  <a:srgbClr val="C00000"/>
                </a:solidFill>
              </a:rPr>
              <a:t>is a pointer variable </a:t>
            </a:r>
            <a:r>
              <a:rPr lang="en-US" b="1" u="sng" dirty="0">
                <a:solidFill>
                  <a:srgbClr val="C00000"/>
                </a:solidFill>
              </a:rPr>
              <a:t>pointing </a:t>
            </a:r>
            <a:r>
              <a:rPr lang="en-US" b="1" u="sng" dirty="0" smtClean="0">
                <a:solidFill>
                  <a:srgbClr val="C00000"/>
                </a:solidFill>
              </a:rPr>
              <a:t>to an integer, but not a variable of type integer</a:t>
            </a:r>
            <a:endParaRPr lang="en-US" b="1" u="sng" dirty="0" smtClean="0"/>
          </a:p>
        </p:txBody>
      </p:sp>
      <p:sp>
        <p:nvSpPr>
          <p:cNvPr id="4" name="Slide Number Placeholder 3"/>
          <p:cNvSpPr>
            <a:spLocks noGrp="1"/>
          </p:cNvSpPr>
          <p:nvPr>
            <p:ph type="sldNum" sz="quarter" idx="12"/>
          </p:nvPr>
        </p:nvSpPr>
        <p:spPr/>
        <p:txBody>
          <a:bodyPr/>
          <a:lstStyle/>
          <a:p>
            <a:fld id="{911E4C43-30DC-40C6-8400-D754E7A063DA}" type="slidenum">
              <a:rPr lang="en-US" smtClean="0"/>
              <a:t>19</a:t>
            </a:fld>
            <a:endParaRPr lang="en-US" dirty="0"/>
          </a:p>
        </p:txBody>
      </p:sp>
    </p:spTree>
    <p:extLst>
      <p:ext uri="{BB962C8B-B14F-4D97-AF65-F5344CB8AC3E}">
        <p14:creationId xmlns:p14="http://schemas.microsoft.com/office/powerpoint/2010/main" val="1235749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in C++</a:t>
            </a:r>
            <a:endParaRPr lang="en-US" dirty="0"/>
          </a:p>
        </p:txBody>
      </p:sp>
      <p:sp>
        <p:nvSpPr>
          <p:cNvPr id="3" name="Text Placeholder 2"/>
          <p:cNvSpPr>
            <a:spLocks noGrp="1"/>
          </p:cNvSpPr>
          <p:nvPr>
            <p:ph type="body" idx="1"/>
          </p:nvPr>
        </p:nvSpPr>
        <p:spPr/>
        <p:txBody>
          <a:bodyPr/>
          <a:lstStyle/>
          <a:p>
            <a:r>
              <a:rPr lang="en-US" sz="2400" dirty="0" smtClean="0"/>
              <a:t>Intro to Pointers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a:t>
            </a:fld>
            <a:endParaRPr lang="en-US" dirty="0"/>
          </a:p>
        </p:txBody>
      </p:sp>
    </p:spTree>
    <p:extLst>
      <p:ext uri="{BB962C8B-B14F-4D97-AF65-F5344CB8AC3E}">
        <p14:creationId xmlns:p14="http://schemas.microsoft.com/office/powerpoint/2010/main" val="924294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declaration</a:t>
            </a:r>
          </a:p>
        </p:txBody>
      </p:sp>
      <p:sp>
        <p:nvSpPr>
          <p:cNvPr id="3" name="Content Placeholder 2"/>
          <p:cNvSpPr>
            <a:spLocks noGrp="1"/>
          </p:cNvSpPr>
          <p:nvPr>
            <p:ph idx="1"/>
          </p:nvPr>
        </p:nvSpPr>
        <p:spPr/>
        <p:txBody>
          <a:bodyPr>
            <a:normAutofit fontScale="92500"/>
          </a:bodyPr>
          <a:lstStyle/>
          <a:p>
            <a:r>
              <a:rPr lang="en-US" dirty="0"/>
              <a:t>These are three declarations of pointers. Each one is intended to point to a different data </a:t>
            </a:r>
            <a:r>
              <a:rPr lang="en-US" dirty="0" smtClean="0"/>
              <a:t>type</a:t>
            </a:r>
          </a:p>
          <a:p>
            <a:endParaRPr lang="en-US" dirty="0" smtClean="0"/>
          </a:p>
          <a:p>
            <a:pPr marL="1081088" indent="-273050">
              <a:buClr>
                <a:schemeClr val="tx1"/>
              </a:buClr>
              <a:buFont typeface="Wingdings" panose="05000000000000000000" pitchFamily="2" charset="2"/>
              <a:buChar char="Ø"/>
            </a:pPr>
            <a:r>
              <a:rPr lang="en-US" b="1" dirty="0" smtClean="0">
                <a:solidFill>
                  <a:srgbClr val="0000FF"/>
                </a:solidFill>
              </a:rPr>
              <a:t>int</a:t>
            </a:r>
            <a:r>
              <a:rPr lang="en-US" dirty="0" smtClean="0"/>
              <a:t> * </a:t>
            </a:r>
            <a:r>
              <a:rPr lang="en-US" dirty="0" err="1" smtClean="0"/>
              <a:t>Integer_Pointer</a:t>
            </a:r>
            <a:r>
              <a:rPr lang="en-US" dirty="0"/>
              <a:t>;</a:t>
            </a:r>
            <a:endParaRPr lang="en-US" dirty="0" smtClean="0"/>
          </a:p>
          <a:p>
            <a:pPr marL="1081088" indent="-273050">
              <a:buClr>
                <a:schemeClr val="tx1"/>
              </a:buClr>
              <a:buFont typeface="Wingdings" panose="05000000000000000000" pitchFamily="2" charset="2"/>
              <a:buChar char="Ø"/>
            </a:pPr>
            <a:r>
              <a:rPr lang="en-US" b="1" dirty="0" smtClean="0">
                <a:solidFill>
                  <a:srgbClr val="0000FF"/>
                </a:solidFill>
              </a:rPr>
              <a:t>char</a:t>
            </a:r>
            <a:r>
              <a:rPr lang="en-US" dirty="0" smtClean="0"/>
              <a:t> </a:t>
            </a:r>
            <a:r>
              <a:rPr lang="en-US" dirty="0"/>
              <a:t>* </a:t>
            </a:r>
            <a:r>
              <a:rPr lang="en-US" dirty="0" err="1"/>
              <a:t>Character_Pointer</a:t>
            </a:r>
            <a:r>
              <a:rPr lang="en-US" dirty="0"/>
              <a:t>;</a:t>
            </a:r>
          </a:p>
          <a:p>
            <a:pPr marL="1081088" indent="-273050">
              <a:buClr>
                <a:schemeClr val="tx1"/>
              </a:buClr>
              <a:buFont typeface="Wingdings" panose="05000000000000000000" pitchFamily="2" charset="2"/>
              <a:buChar char="Ø"/>
            </a:pPr>
            <a:r>
              <a:rPr lang="en-US" b="1" dirty="0">
                <a:solidFill>
                  <a:srgbClr val="0000FF"/>
                </a:solidFill>
              </a:rPr>
              <a:t>double</a:t>
            </a:r>
            <a:r>
              <a:rPr lang="en-US" dirty="0"/>
              <a:t> * </a:t>
            </a:r>
            <a:r>
              <a:rPr lang="en-US" dirty="0" err="1"/>
              <a:t>Float_Pointer</a:t>
            </a:r>
            <a:r>
              <a:rPr lang="en-US" dirty="0"/>
              <a:t>;</a:t>
            </a:r>
          </a:p>
          <a:p>
            <a:endParaRPr lang="en-US" dirty="0"/>
          </a:p>
          <a:p>
            <a:r>
              <a:rPr lang="en-US" dirty="0" smtClean="0"/>
              <a:t>In </a:t>
            </a:r>
            <a:r>
              <a:rPr lang="en-US" dirty="0"/>
              <a:t>fact, all of them are pointers and </a:t>
            </a:r>
            <a:r>
              <a:rPr lang="en-US" dirty="0">
                <a:solidFill>
                  <a:srgbClr val="C00000"/>
                </a:solidFill>
              </a:rPr>
              <a:t>all of them </a:t>
            </a:r>
            <a:r>
              <a:rPr lang="en-US" dirty="0" smtClean="0">
                <a:solidFill>
                  <a:srgbClr val="C00000"/>
                </a:solidFill>
              </a:rPr>
              <a:t>occupy </a:t>
            </a:r>
            <a:r>
              <a:rPr lang="en-US" dirty="0">
                <a:solidFill>
                  <a:srgbClr val="C00000"/>
                </a:solidFill>
              </a:rPr>
              <a:t>the same amount of space in memory</a:t>
            </a:r>
            <a:r>
              <a:rPr lang="en-US" dirty="0"/>
              <a:t> (the size in memory of a pointer depends on the platform where the program runs</a:t>
            </a:r>
            <a:r>
              <a:rPr lang="en-US" dirty="0" smtClean="0"/>
              <a:t>)</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20</a:t>
            </a:fld>
            <a:endParaRPr lang="en-US" dirty="0"/>
          </a:p>
        </p:txBody>
      </p:sp>
    </p:spTree>
    <p:extLst>
      <p:ext uri="{BB962C8B-B14F-4D97-AF65-F5344CB8AC3E}">
        <p14:creationId xmlns:p14="http://schemas.microsoft.com/office/powerpoint/2010/main" val="565436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declaration</a:t>
            </a:r>
          </a:p>
        </p:txBody>
      </p:sp>
      <p:sp>
        <p:nvSpPr>
          <p:cNvPr id="3" name="Content Placeholder 2"/>
          <p:cNvSpPr>
            <a:spLocks noGrp="1"/>
          </p:cNvSpPr>
          <p:nvPr>
            <p:ph idx="1"/>
          </p:nvPr>
        </p:nvSpPr>
        <p:spPr/>
        <p:txBody>
          <a:bodyPr>
            <a:normAutofit fontScale="92500" lnSpcReduction="10000"/>
          </a:bodyPr>
          <a:lstStyle/>
          <a:p>
            <a:pPr marL="1081088" lvl="0" indent="-273050">
              <a:buClr>
                <a:prstClr val="black"/>
              </a:buClr>
              <a:buFont typeface="Wingdings" panose="05000000000000000000" pitchFamily="2" charset="2"/>
              <a:buChar char="Ø"/>
            </a:pPr>
            <a:r>
              <a:rPr lang="en-US" b="1" dirty="0" err="1">
                <a:solidFill>
                  <a:srgbClr val="0000FF"/>
                </a:solidFill>
              </a:rPr>
              <a:t>int</a:t>
            </a:r>
            <a:r>
              <a:rPr lang="en-US" dirty="0">
                <a:solidFill>
                  <a:prstClr val="black"/>
                </a:solidFill>
              </a:rPr>
              <a:t> * </a:t>
            </a:r>
            <a:r>
              <a:rPr lang="en-US" dirty="0" err="1">
                <a:solidFill>
                  <a:prstClr val="black"/>
                </a:solidFill>
              </a:rPr>
              <a:t>Integer_Pointer</a:t>
            </a:r>
            <a:r>
              <a:rPr lang="en-US" dirty="0">
                <a:solidFill>
                  <a:prstClr val="black"/>
                </a:solidFill>
              </a:rPr>
              <a:t>;</a:t>
            </a:r>
          </a:p>
          <a:p>
            <a:pPr marL="1081088" lvl="0" indent="-273050">
              <a:buClr>
                <a:prstClr val="black"/>
              </a:buClr>
              <a:buFont typeface="Wingdings" panose="05000000000000000000" pitchFamily="2" charset="2"/>
              <a:buChar char="Ø"/>
            </a:pPr>
            <a:r>
              <a:rPr lang="en-US" b="1" dirty="0">
                <a:solidFill>
                  <a:srgbClr val="0000FF"/>
                </a:solidFill>
              </a:rPr>
              <a:t>char</a:t>
            </a:r>
            <a:r>
              <a:rPr lang="en-US" dirty="0">
                <a:solidFill>
                  <a:prstClr val="black"/>
                </a:solidFill>
              </a:rPr>
              <a:t> * </a:t>
            </a:r>
            <a:r>
              <a:rPr lang="en-US" dirty="0" err="1">
                <a:solidFill>
                  <a:prstClr val="black"/>
                </a:solidFill>
              </a:rPr>
              <a:t>Character_Pointer</a:t>
            </a:r>
            <a:r>
              <a:rPr lang="en-US" dirty="0">
                <a:solidFill>
                  <a:prstClr val="black"/>
                </a:solidFill>
              </a:rPr>
              <a:t>;</a:t>
            </a:r>
          </a:p>
          <a:p>
            <a:pPr marL="1081088" lvl="0" indent="-273050">
              <a:buClr>
                <a:prstClr val="black"/>
              </a:buClr>
              <a:buFont typeface="Wingdings" panose="05000000000000000000" pitchFamily="2" charset="2"/>
              <a:buChar char="Ø"/>
            </a:pPr>
            <a:r>
              <a:rPr lang="en-US" b="1" dirty="0">
                <a:solidFill>
                  <a:srgbClr val="0000FF"/>
                </a:solidFill>
              </a:rPr>
              <a:t>double</a:t>
            </a:r>
            <a:r>
              <a:rPr lang="en-US" dirty="0">
                <a:solidFill>
                  <a:prstClr val="black"/>
                </a:solidFill>
              </a:rPr>
              <a:t> * </a:t>
            </a:r>
            <a:r>
              <a:rPr lang="en-US" dirty="0" err="1">
                <a:solidFill>
                  <a:prstClr val="black"/>
                </a:solidFill>
              </a:rPr>
              <a:t>Float_Pointer</a:t>
            </a:r>
            <a:r>
              <a:rPr lang="en-US" dirty="0">
                <a:solidFill>
                  <a:prstClr val="black"/>
                </a:solidFill>
              </a:rPr>
              <a:t>;</a:t>
            </a:r>
          </a:p>
          <a:p>
            <a:endParaRPr lang="en-US" dirty="0"/>
          </a:p>
          <a:p>
            <a:r>
              <a:rPr lang="en-US" dirty="0"/>
              <a:t>all of them are pointers and </a:t>
            </a:r>
            <a:r>
              <a:rPr lang="en-US" dirty="0">
                <a:solidFill>
                  <a:srgbClr val="C00000"/>
                </a:solidFill>
              </a:rPr>
              <a:t>all of them occupy the same amount of space in memory</a:t>
            </a:r>
            <a:r>
              <a:rPr lang="en-US" dirty="0"/>
              <a:t> (the size in memory of a pointer depends on the platform where the program runs)</a:t>
            </a:r>
          </a:p>
          <a:p>
            <a:r>
              <a:rPr lang="en-US" dirty="0" smtClean="0"/>
              <a:t>Nevertheless</a:t>
            </a:r>
            <a:r>
              <a:rPr lang="en-US" dirty="0"/>
              <a:t>, </a:t>
            </a:r>
            <a:r>
              <a:rPr lang="en-US" b="1" dirty="0"/>
              <a:t>the data to which they point to do not occupy the same amount of space nor are of the same type</a:t>
            </a:r>
            <a:r>
              <a:rPr lang="en-US" dirty="0"/>
              <a:t>: the first one points to an </a:t>
            </a:r>
            <a:r>
              <a:rPr lang="en-US" dirty="0">
                <a:solidFill>
                  <a:srgbClr val="0000FF"/>
                </a:solidFill>
              </a:rPr>
              <a:t>int</a:t>
            </a:r>
            <a:r>
              <a:rPr lang="en-US" dirty="0"/>
              <a:t>, the second one to a </a:t>
            </a:r>
            <a:r>
              <a:rPr lang="en-US" dirty="0">
                <a:solidFill>
                  <a:srgbClr val="0000FF"/>
                </a:solidFill>
              </a:rPr>
              <a:t>char</a:t>
            </a:r>
            <a:r>
              <a:rPr lang="en-US" dirty="0"/>
              <a:t>, and the last one to a </a:t>
            </a:r>
            <a:r>
              <a:rPr lang="en-US" dirty="0" smtClean="0">
                <a:solidFill>
                  <a:srgbClr val="0000FF"/>
                </a:solidFill>
              </a:rPr>
              <a:t>double</a:t>
            </a:r>
            <a:endParaRPr lang="en-US" dirty="0"/>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21</a:t>
            </a:fld>
            <a:endParaRPr lang="en-US" dirty="0"/>
          </a:p>
        </p:txBody>
      </p:sp>
    </p:spTree>
    <p:extLst>
      <p:ext uri="{BB962C8B-B14F-4D97-AF65-F5344CB8AC3E}">
        <p14:creationId xmlns:p14="http://schemas.microsoft.com/office/powerpoint/2010/main" val="4072162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Pointer and Dereference Operator</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a:solidFill>
                  <a:srgbClr val="0000FF"/>
                </a:solidFill>
              </a:rPr>
              <a:t>*</a:t>
            </a:r>
            <a:r>
              <a:rPr lang="en-US" dirty="0" smtClean="0"/>
              <a:t> </a:t>
            </a:r>
            <a:r>
              <a:rPr lang="en-US" b="1" dirty="0" smtClean="0"/>
              <a:t>is used in two different contexts</a:t>
            </a:r>
          </a:p>
          <a:p>
            <a:pPr>
              <a:buNone/>
            </a:pPr>
            <a:r>
              <a:rPr lang="en-US" dirty="0" smtClean="0"/>
              <a:t> 	</a:t>
            </a:r>
            <a:r>
              <a:rPr lang="en-US" dirty="0" smtClean="0">
                <a:solidFill>
                  <a:srgbClr val="C00000"/>
                </a:solidFill>
              </a:rPr>
              <a:t>1) for declaration a variable as a </a:t>
            </a:r>
            <a:r>
              <a:rPr lang="en-US" b="1" dirty="0" smtClean="0">
                <a:solidFill>
                  <a:srgbClr val="C00000"/>
                </a:solidFill>
              </a:rPr>
              <a:t>pointer</a:t>
            </a:r>
          </a:p>
          <a:p>
            <a:pPr>
              <a:buNone/>
            </a:pPr>
            <a:r>
              <a:rPr lang="en-US" dirty="0"/>
              <a:t>           	</a:t>
            </a:r>
            <a:r>
              <a:rPr lang="en-US" dirty="0" smtClean="0"/>
              <a:t>Example</a:t>
            </a:r>
            <a:r>
              <a:rPr lang="en-US" dirty="0"/>
              <a:t>  </a:t>
            </a:r>
            <a:r>
              <a:rPr lang="en-US" b="1" dirty="0"/>
              <a:t> </a:t>
            </a:r>
            <a:r>
              <a:rPr lang="en-US" dirty="0">
                <a:solidFill>
                  <a:srgbClr val="0000FF"/>
                </a:solidFill>
              </a:rPr>
              <a:t>int </a:t>
            </a:r>
            <a:r>
              <a:rPr lang="en-US" b="1" dirty="0" smtClean="0">
                <a:solidFill>
                  <a:srgbClr val="FF0066"/>
                </a:solidFill>
              </a:rPr>
              <a:t>*</a:t>
            </a:r>
            <a:r>
              <a:rPr lang="en-US" dirty="0" err="1" smtClean="0">
                <a:solidFill>
                  <a:srgbClr val="FF0066"/>
                </a:solidFill>
              </a:rPr>
              <a:t>yPtr</a:t>
            </a:r>
            <a:r>
              <a:rPr lang="en-US" b="1" dirty="0" smtClean="0">
                <a:solidFill>
                  <a:srgbClr val="0000FF"/>
                </a:solidFill>
              </a:rPr>
              <a:t>;</a:t>
            </a:r>
          </a:p>
          <a:p>
            <a:pPr>
              <a:buNone/>
            </a:pPr>
            <a:r>
              <a:rPr lang="en-US" b="1" dirty="0">
                <a:solidFill>
                  <a:srgbClr val="0000FF"/>
                </a:solidFill>
              </a:rPr>
              <a:t>	</a:t>
            </a:r>
            <a:r>
              <a:rPr lang="en-US" b="1" dirty="0" smtClean="0">
                <a:solidFill>
                  <a:srgbClr val="0000FF"/>
                </a:solidFill>
              </a:rPr>
              <a:t>	</a:t>
            </a:r>
            <a:r>
              <a:rPr lang="en-US" dirty="0" smtClean="0"/>
              <a:t>here </a:t>
            </a:r>
            <a:r>
              <a:rPr lang="en-US" b="1" dirty="0">
                <a:solidFill>
                  <a:srgbClr val="FF0066"/>
                </a:solidFill>
              </a:rPr>
              <a:t>*</a:t>
            </a:r>
            <a:r>
              <a:rPr lang="en-US" dirty="0" err="1">
                <a:solidFill>
                  <a:srgbClr val="FF0066"/>
                </a:solidFill>
              </a:rPr>
              <a:t>yPtr</a:t>
            </a:r>
            <a:r>
              <a:rPr lang="en-US" dirty="0">
                <a:solidFill>
                  <a:srgbClr val="FF0066"/>
                </a:solidFill>
              </a:rPr>
              <a:t> </a:t>
            </a:r>
            <a:r>
              <a:rPr lang="en-US" dirty="0" smtClean="0"/>
              <a:t>is used to declare a pointer</a:t>
            </a:r>
            <a:endParaRPr lang="en-US" dirty="0">
              <a:solidFill>
                <a:srgbClr val="0000FF"/>
              </a:solidFill>
            </a:endParaRPr>
          </a:p>
          <a:p>
            <a:pPr>
              <a:buNone/>
            </a:pPr>
            <a:r>
              <a:rPr lang="en-US" dirty="0" smtClean="0"/>
              <a:t/>
            </a:r>
            <a:br>
              <a:rPr lang="en-US" dirty="0" smtClean="0"/>
            </a:br>
            <a:r>
              <a:rPr lang="en-US" dirty="0" smtClean="0">
                <a:solidFill>
                  <a:srgbClr val="800080"/>
                </a:solidFill>
              </a:rPr>
              <a:t>2) to access to a value, which is pointed by a pointer</a:t>
            </a:r>
          </a:p>
          <a:p>
            <a:pPr>
              <a:buNone/>
            </a:pPr>
            <a:r>
              <a:rPr lang="en-US" dirty="0" smtClean="0"/>
              <a:t>          	Example   </a:t>
            </a:r>
            <a:r>
              <a:rPr lang="en-US" dirty="0" err="1" smtClean="0">
                <a:solidFill>
                  <a:srgbClr val="0000FF"/>
                </a:solidFill>
              </a:rPr>
              <a:t>cout</a:t>
            </a:r>
            <a:r>
              <a:rPr lang="en-US" dirty="0" smtClean="0">
                <a:solidFill>
                  <a:srgbClr val="0000FF"/>
                </a:solidFill>
              </a:rPr>
              <a:t> &lt;&lt; </a:t>
            </a:r>
            <a:r>
              <a:rPr lang="en-US" dirty="0" smtClean="0">
                <a:solidFill>
                  <a:srgbClr val="CC0099"/>
                </a:solidFill>
              </a:rPr>
              <a:t>*</a:t>
            </a:r>
            <a:r>
              <a:rPr lang="en-US" dirty="0" err="1" smtClean="0">
                <a:solidFill>
                  <a:srgbClr val="CC0099"/>
                </a:solidFill>
              </a:rPr>
              <a:t>yPtr</a:t>
            </a:r>
            <a:r>
              <a:rPr lang="en-US" dirty="0" smtClean="0">
                <a:solidFill>
                  <a:srgbClr val="0000FF"/>
                </a:solidFill>
              </a:rPr>
              <a:t>;</a:t>
            </a:r>
          </a:p>
          <a:p>
            <a:pPr>
              <a:buNone/>
            </a:pPr>
            <a:r>
              <a:rPr lang="en-US" dirty="0">
                <a:solidFill>
                  <a:srgbClr val="0000FF"/>
                </a:solidFill>
              </a:rPr>
              <a:t>	</a:t>
            </a:r>
            <a:r>
              <a:rPr lang="en-US" dirty="0" smtClean="0">
                <a:solidFill>
                  <a:srgbClr val="0000FF"/>
                </a:solidFill>
              </a:rPr>
              <a:t>	</a:t>
            </a:r>
            <a:r>
              <a:rPr lang="en-US" dirty="0" smtClean="0"/>
              <a:t>here </a:t>
            </a:r>
            <a:r>
              <a:rPr lang="en-US" b="1" dirty="0">
                <a:solidFill>
                  <a:srgbClr val="CC0099"/>
                </a:solidFill>
              </a:rPr>
              <a:t>*</a:t>
            </a:r>
            <a:r>
              <a:rPr lang="en-US" dirty="0" err="1">
                <a:solidFill>
                  <a:srgbClr val="CC0099"/>
                </a:solidFill>
              </a:rPr>
              <a:t>yPtr</a:t>
            </a:r>
            <a:r>
              <a:rPr lang="en-US" dirty="0">
                <a:solidFill>
                  <a:srgbClr val="CC0099"/>
                </a:solidFill>
              </a:rPr>
              <a:t> </a:t>
            </a:r>
            <a:r>
              <a:rPr lang="en-US" dirty="0" smtClean="0"/>
              <a:t>is used as a </a:t>
            </a:r>
            <a:r>
              <a:rPr lang="en-US" b="1" dirty="0" smtClean="0">
                <a:solidFill>
                  <a:srgbClr val="800080"/>
                </a:solidFill>
              </a:rPr>
              <a:t>dereference operator </a:t>
            </a:r>
            <a:r>
              <a:rPr lang="en-US" dirty="0" smtClean="0"/>
              <a:t>to 	access a variable stored in the address contained in 	</a:t>
            </a:r>
            <a:r>
              <a:rPr lang="en-US" dirty="0" err="1" smtClean="0">
                <a:solidFill>
                  <a:srgbClr val="CC0099"/>
                </a:solidFill>
              </a:rPr>
              <a:t>yPtr</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22</a:t>
            </a:fld>
            <a:endParaRPr lang="en-US" dirty="0"/>
          </a:p>
        </p:txBody>
      </p:sp>
    </p:spTree>
    <p:extLst>
      <p:ext uri="{BB962C8B-B14F-4D97-AF65-F5344CB8AC3E}">
        <p14:creationId xmlns:p14="http://schemas.microsoft.com/office/powerpoint/2010/main" val="4901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Pointer and dereference operator</a:t>
            </a:r>
            <a:endParaRPr lang="en-US" dirty="0"/>
          </a:p>
        </p:txBody>
      </p:sp>
      <p:sp>
        <p:nvSpPr>
          <p:cNvPr id="3" name="Content Placeholder 2"/>
          <p:cNvSpPr>
            <a:spLocks noGrp="1"/>
          </p:cNvSpPr>
          <p:nvPr>
            <p:ph idx="1"/>
          </p:nvPr>
        </p:nvSpPr>
        <p:spPr>
          <a:xfrm>
            <a:off x="107504" y="1916832"/>
            <a:ext cx="8856984" cy="4389120"/>
          </a:xfrm>
        </p:spPr>
        <p:txBody>
          <a:bodyPr>
            <a:normAutofit fontScale="92500" lnSpcReduction="10000"/>
          </a:bodyPr>
          <a:lstStyle/>
          <a:p>
            <a:r>
              <a:rPr lang="en-US" dirty="0" smtClean="0"/>
              <a:t>The </a:t>
            </a:r>
            <a:r>
              <a:rPr lang="en-US" b="1" dirty="0" smtClean="0">
                <a:solidFill>
                  <a:srgbClr val="CC0099"/>
                </a:solidFill>
              </a:rPr>
              <a:t>dereference </a:t>
            </a:r>
            <a:r>
              <a:rPr lang="en-US" b="1" dirty="0">
                <a:solidFill>
                  <a:srgbClr val="CC0099"/>
                </a:solidFill>
              </a:rPr>
              <a:t>operator </a:t>
            </a:r>
            <a:r>
              <a:rPr lang="en-US" b="1" dirty="0" smtClean="0">
                <a:solidFill>
                  <a:srgbClr val="0000FF"/>
                </a:solidFill>
              </a:rPr>
              <a:t>*</a:t>
            </a:r>
            <a:r>
              <a:rPr lang="en-US" dirty="0" smtClean="0"/>
              <a:t> can </a:t>
            </a:r>
            <a:r>
              <a:rPr lang="en-US" dirty="0"/>
              <a:t>be read </a:t>
            </a:r>
            <a:r>
              <a:rPr lang="en-US" dirty="0" smtClean="0"/>
              <a:t>and understood as </a:t>
            </a:r>
            <a:r>
              <a:rPr lang="en-US" dirty="0"/>
              <a:t>“</a:t>
            </a:r>
            <a:r>
              <a:rPr lang="en-US" u="sng" dirty="0"/>
              <a:t>a value pointed to by</a:t>
            </a:r>
            <a:r>
              <a:rPr lang="en-US" dirty="0"/>
              <a:t>"</a:t>
            </a:r>
          </a:p>
          <a:p>
            <a:endParaRPr lang="en-US" dirty="0"/>
          </a:p>
          <a:p>
            <a:r>
              <a:rPr lang="en-US" dirty="0"/>
              <a:t>Therefore, </a:t>
            </a:r>
            <a:r>
              <a:rPr lang="en-US" dirty="0" smtClean="0"/>
              <a:t>the last statement of the following sequence:</a:t>
            </a:r>
            <a:endParaRPr lang="en-US" dirty="0"/>
          </a:p>
          <a:p>
            <a:endParaRPr lang="en-US" dirty="0"/>
          </a:p>
          <a:p>
            <a:pPr marL="712788" indent="-273050">
              <a:buClr>
                <a:schemeClr val="tx1"/>
              </a:buClr>
              <a:buFont typeface="Wingdings" panose="05000000000000000000" pitchFamily="2" charset="2"/>
              <a:buChar char="Ø"/>
            </a:pPr>
            <a:r>
              <a:rPr lang="en-US" dirty="0" err="1" smtClean="0"/>
              <a:t>int</a:t>
            </a:r>
            <a:r>
              <a:rPr lang="en-US" dirty="0" smtClean="0"/>
              <a:t> </a:t>
            </a:r>
            <a:r>
              <a:rPr lang="en-US" dirty="0" err="1" smtClean="0"/>
              <a:t>num</a:t>
            </a:r>
            <a:r>
              <a:rPr lang="en-US" dirty="0" smtClean="0"/>
              <a:t>=7;</a:t>
            </a:r>
          </a:p>
          <a:p>
            <a:pPr marL="712788" indent="-273050">
              <a:buClr>
                <a:schemeClr val="tx1"/>
              </a:buClr>
              <a:buFont typeface="Wingdings" panose="05000000000000000000" pitchFamily="2" charset="2"/>
              <a:buChar char="Ø"/>
            </a:pPr>
            <a:r>
              <a:rPr lang="en-US" dirty="0" err="1" smtClean="0"/>
              <a:t>int</a:t>
            </a:r>
            <a:r>
              <a:rPr lang="en-US" dirty="0" smtClean="0"/>
              <a:t> *</a:t>
            </a:r>
            <a:r>
              <a:rPr lang="en-US" dirty="0" err="1" smtClean="0"/>
              <a:t>numPtr</a:t>
            </a:r>
            <a:r>
              <a:rPr lang="en-US" dirty="0" smtClean="0"/>
              <a:t>;</a:t>
            </a:r>
          </a:p>
          <a:p>
            <a:pPr marL="712788" indent="-273050">
              <a:buClr>
                <a:schemeClr val="tx1"/>
              </a:buClr>
              <a:buFont typeface="Wingdings" panose="05000000000000000000" pitchFamily="2" charset="2"/>
              <a:buChar char="Ø"/>
            </a:pPr>
            <a:r>
              <a:rPr lang="en-US" dirty="0" err="1" smtClean="0"/>
              <a:t>numPtr</a:t>
            </a:r>
            <a:r>
              <a:rPr lang="en-US" dirty="0" smtClean="0"/>
              <a:t> = &amp;</a:t>
            </a:r>
            <a:r>
              <a:rPr lang="en-US" dirty="0" err="1" smtClean="0"/>
              <a:t>num</a:t>
            </a:r>
            <a:r>
              <a:rPr lang="en-US" dirty="0" smtClean="0"/>
              <a:t>;</a:t>
            </a:r>
          </a:p>
          <a:p>
            <a:pPr marL="712788" indent="-273050">
              <a:buClr>
                <a:schemeClr val="tx1"/>
              </a:buClr>
              <a:buFont typeface="Wingdings" panose="05000000000000000000" pitchFamily="2" charset="2"/>
              <a:buChar char="Ø"/>
            </a:pPr>
            <a:r>
              <a:rPr lang="en-US" dirty="0" err="1" smtClean="0"/>
              <a:t>baz</a:t>
            </a:r>
            <a:r>
              <a:rPr lang="en-US" dirty="0" smtClean="0"/>
              <a:t> </a:t>
            </a:r>
            <a:r>
              <a:rPr lang="en-US" dirty="0"/>
              <a:t>= </a:t>
            </a:r>
            <a:r>
              <a:rPr lang="en-US" b="1" dirty="0">
                <a:solidFill>
                  <a:srgbClr val="0000FF"/>
                </a:solidFill>
              </a:rPr>
              <a:t>*</a:t>
            </a:r>
            <a:r>
              <a:rPr lang="en-US" dirty="0" err="1"/>
              <a:t>numPtr</a:t>
            </a:r>
            <a:r>
              <a:rPr lang="en-US" dirty="0"/>
              <a:t>;</a:t>
            </a:r>
          </a:p>
          <a:p>
            <a:endParaRPr lang="en-US" dirty="0"/>
          </a:p>
          <a:p>
            <a:pPr marL="0" indent="0">
              <a:buNone/>
            </a:pPr>
            <a:r>
              <a:rPr lang="en-US" dirty="0"/>
              <a:t> </a:t>
            </a:r>
            <a:r>
              <a:rPr lang="en-US" dirty="0" smtClean="0"/>
              <a:t>could </a:t>
            </a:r>
            <a:r>
              <a:rPr lang="en-US" dirty="0"/>
              <a:t>be read as: "</a:t>
            </a:r>
            <a:r>
              <a:rPr lang="en-US" dirty="0" err="1"/>
              <a:t>baz</a:t>
            </a:r>
            <a:r>
              <a:rPr lang="en-US" dirty="0"/>
              <a:t> equal to </a:t>
            </a:r>
            <a:r>
              <a:rPr lang="en-US" dirty="0" smtClean="0"/>
              <a:t>the value </a:t>
            </a:r>
            <a:r>
              <a:rPr lang="en-US" dirty="0"/>
              <a:t>pointed to by </a:t>
            </a:r>
            <a:r>
              <a:rPr lang="en-US" dirty="0" err="1" smtClean="0"/>
              <a:t>numPtr</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23</a:t>
            </a:fld>
            <a:endParaRPr lang="en-US" dirty="0">
              <a:solidFill>
                <a:srgbClr val="04617B">
                  <a:shade val="90000"/>
                </a:srgbClr>
              </a:solidFill>
            </a:endParaRPr>
          </a:p>
        </p:txBody>
      </p:sp>
    </p:spTree>
    <p:extLst>
      <p:ext uri="{BB962C8B-B14F-4D97-AF65-F5344CB8AC3E}">
        <p14:creationId xmlns:p14="http://schemas.microsoft.com/office/powerpoint/2010/main" val="3115180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 and dereference </a:t>
            </a:r>
            <a:r>
              <a:rPr lang="en-US" dirty="0" smtClean="0"/>
              <a:t>operator</a:t>
            </a:r>
            <a:endParaRPr lang="en-US" dirty="0"/>
          </a:p>
        </p:txBody>
      </p:sp>
      <p:sp>
        <p:nvSpPr>
          <p:cNvPr id="3" name="Content Placeholder 2"/>
          <p:cNvSpPr>
            <a:spLocks noGrp="1"/>
          </p:cNvSpPr>
          <p:nvPr>
            <p:ph idx="1"/>
          </p:nvPr>
        </p:nvSpPr>
        <p:spPr>
          <a:xfrm>
            <a:off x="76200" y="2317264"/>
            <a:ext cx="8229600" cy="4661872"/>
          </a:xfrm>
        </p:spPr>
        <p:txBody>
          <a:bodyPr>
            <a:normAutofit/>
          </a:bodyPr>
          <a:lstStyle/>
          <a:p>
            <a:r>
              <a:rPr lang="en-US" dirty="0" smtClean="0"/>
              <a:t>Since numPtr points to the memory location containing 7, then after</a:t>
            </a:r>
          </a:p>
          <a:p>
            <a:pPr marL="712788" indent="-273050">
              <a:buClr>
                <a:schemeClr val="tx1"/>
              </a:buClr>
              <a:buFont typeface="Wingdings" panose="05000000000000000000" pitchFamily="2" charset="2"/>
              <a:buChar char="Ø"/>
            </a:pPr>
            <a:r>
              <a:rPr lang="en-US" dirty="0" smtClean="0"/>
              <a:t>baz </a:t>
            </a:r>
            <a:r>
              <a:rPr lang="en-US" dirty="0"/>
              <a:t>= </a:t>
            </a:r>
            <a:r>
              <a:rPr lang="en-US" dirty="0" smtClean="0">
                <a:solidFill>
                  <a:srgbClr val="0000FF"/>
                </a:solidFill>
              </a:rPr>
              <a:t>*</a:t>
            </a:r>
            <a:r>
              <a:rPr lang="en-US" dirty="0" smtClean="0"/>
              <a:t>numPtr;</a:t>
            </a:r>
            <a:endParaRPr lang="en-US" dirty="0"/>
          </a:p>
          <a:p>
            <a:r>
              <a:rPr lang="en-US" dirty="0" smtClean="0"/>
              <a:t>baz becomes equal to 7</a:t>
            </a:r>
            <a:endParaRPr lang="en-US" dirty="0"/>
          </a:p>
        </p:txBody>
      </p:sp>
      <p:sp>
        <p:nvSpPr>
          <p:cNvPr id="4" name="Rectangle 3"/>
          <p:cNvSpPr/>
          <p:nvPr/>
        </p:nvSpPr>
        <p:spPr>
          <a:xfrm>
            <a:off x="4495800"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latin typeface="Courier" panose="02060409020205020404" pitchFamily="49" charset="0"/>
              </a:rPr>
              <a:t>7</a:t>
            </a:r>
            <a:endParaRPr lang="en-US" sz="1600" b="1" dirty="0">
              <a:solidFill>
                <a:prstClr val="white"/>
              </a:solidFill>
              <a:latin typeface="Courier" panose="02060409020205020404" pitchFamily="49" charset="0"/>
            </a:endParaRPr>
          </a:p>
        </p:txBody>
      </p:sp>
      <p:sp>
        <p:nvSpPr>
          <p:cNvPr id="5" name="Rectangle 4"/>
          <p:cNvSpPr/>
          <p:nvPr/>
        </p:nvSpPr>
        <p:spPr>
          <a:xfrm>
            <a:off x="5464628"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6" name="Rectangle 5"/>
          <p:cNvSpPr/>
          <p:nvPr/>
        </p:nvSpPr>
        <p:spPr>
          <a:xfrm>
            <a:off x="3526971"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7" name="Rectangle 6"/>
          <p:cNvSpPr/>
          <p:nvPr/>
        </p:nvSpPr>
        <p:spPr>
          <a:xfrm>
            <a:off x="2579913"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prstClr val="white"/>
                </a:solidFill>
                <a:latin typeface="Courier" panose="02060409020205020404" pitchFamily="49" charset="0"/>
              </a:rPr>
              <a:t>1013</a:t>
            </a:r>
            <a:endParaRPr lang="en-US" sz="1600" b="1" dirty="0">
              <a:solidFill>
                <a:prstClr val="white"/>
              </a:solidFill>
              <a:latin typeface="Courier" panose="02060409020205020404" pitchFamily="49" charset="0"/>
            </a:endParaRPr>
          </a:p>
        </p:txBody>
      </p:sp>
      <p:sp>
        <p:nvSpPr>
          <p:cNvPr id="8" name="Rectangle 7"/>
          <p:cNvSpPr/>
          <p:nvPr/>
        </p:nvSpPr>
        <p:spPr>
          <a:xfrm>
            <a:off x="1638297"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9" name="Rectangle 8"/>
          <p:cNvSpPr/>
          <p:nvPr/>
        </p:nvSpPr>
        <p:spPr>
          <a:xfrm>
            <a:off x="6433457" y="5100141"/>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latin typeface="Courier" panose="02060409020205020404" pitchFamily="49" charset="0"/>
              </a:rPr>
              <a:t>7</a:t>
            </a:r>
          </a:p>
        </p:txBody>
      </p:sp>
      <p:sp>
        <p:nvSpPr>
          <p:cNvPr id="10" name="TextBox 9"/>
          <p:cNvSpPr txBox="1"/>
          <p:nvPr/>
        </p:nvSpPr>
        <p:spPr>
          <a:xfrm>
            <a:off x="4625256" y="5785941"/>
            <a:ext cx="734144" cy="338554"/>
          </a:xfrm>
          <a:prstGeom prst="rect">
            <a:avLst/>
          </a:prstGeom>
          <a:noFill/>
        </p:spPr>
        <p:txBody>
          <a:bodyPr wrap="square" rtlCol="0">
            <a:spAutoFit/>
          </a:bodyPr>
          <a:lstStyle/>
          <a:p>
            <a:r>
              <a:rPr lang="en-US" sz="1600" dirty="0" err="1" smtClean="0">
                <a:solidFill>
                  <a:srgbClr val="0000FF"/>
                </a:solidFill>
                <a:latin typeface="Courier" panose="02060409020205020404" pitchFamily="49" charset="0"/>
              </a:rPr>
              <a:t>num</a:t>
            </a:r>
            <a:endParaRPr lang="en-US" sz="1600" dirty="0">
              <a:solidFill>
                <a:srgbClr val="0000FF"/>
              </a:solidFill>
              <a:latin typeface="Courier" panose="02060409020205020404" pitchFamily="49" charset="0"/>
            </a:endParaRPr>
          </a:p>
        </p:txBody>
      </p:sp>
      <p:cxnSp>
        <p:nvCxnSpPr>
          <p:cNvPr id="11" name="Straight Arrow Connector 10"/>
          <p:cNvCxnSpPr>
            <a:stCxn id="10" idx="0"/>
            <a:endCxn id="4" idx="2"/>
          </p:cNvCxnSpPr>
          <p:nvPr/>
        </p:nvCxnSpPr>
        <p:spPr>
          <a:xfrm flipH="1" flipV="1">
            <a:off x="4980215" y="5481141"/>
            <a:ext cx="1211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9441" y="5100141"/>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endParaRPr>
          </a:p>
        </p:txBody>
      </p:sp>
      <p:sp>
        <p:nvSpPr>
          <p:cNvPr id="13" name="Rectangle 12"/>
          <p:cNvSpPr/>
          <p:nvPr/>
        </p:nvSpPr>
        <p:spPr>
          <a:xfrm>
            <a:off x="7293430" y="5100141"/>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endParaRPr>
          </a:p>
        </p:txBody>
      </p:sp>
      <p:grpSp>
        <p:nvGrpSpPr>
          <p:cNvPr id="14" name="Group 13"/>
          <p:cNvGrpSpPr/>
          <p:nvPr/>
        </p:nvGrpSpPr>
        <p:grpSpPr>
          <a:xfrm>
            <a:off x="1143000" y="5214441"/>
            <a:ext cx="476248" cy="114300"/>
            <a:chOff x="1143000" y="5448300"/>
            <a:chExt cx="476248" cy="114300"/>
          </a:xfrm>
        </p:grpSpPr>
        <p:sp>
          <p:nvSpPr>
            <p:cNvPr id="15" name="Oval 14"/>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sp>
          <p:nvSpPr>
            <p:cNvPr id="16" name="Oval 15"/>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sp>
          <p:nvSpPr>
            <p:cNvPr id="17" name="Oval 16"/>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grpSp>
      <p:grpSp>
        <p:nvGrpSpPr>
          <p:cNvPr id="18" name="Group 17"/>
          <p:cNvGrpSpPr/>
          <p:nvPr/>
        </p:nvGrpSpPr>
        <p:grpSpPr>
          <a:xfrm>
            <a:off x="7372352" y="5214441"/>
            <a:ext cx="476248" cy="114300"/>
            <a:chOff x="1143000" y="5448300"/>
            <a:chExt cx="476248" cy="114300"/>
          </a:xfrm>
        </p:grpSpPr>
        <p:sp>
          <p:nvSpPr>
            <p:cNvPr id="19" name="Oval 18"/>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TextBox 21"/>
          <p:cNvSpPr txBox="1"/>
          <p:nvPr/>
        </p:nvSpPr>
        <p:spPr>
          <a:xfrm>
            <a:off x="1767568"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1000</a:t>
            </a:r>
            <a:endParaRPr lang="en-US" sz="1600" dirty="0">
              <a:solidFill>
                <a:prstClr val="black"/>
              </a:solidFill>
              <a:latin typeface="Courier" panose="02060409020205020404" pitchFamily="49" charset="0"/>
            </a:endParaRPr>
          </a:p>
        </p:txBody>
      </p:sp>
      <p:sp>
        <p:nvSpPr>
          <p:cNvPr id="23" name="TextBox 22"/>
          <p:cNvSpPr txBox="1"/>
          <p:nvPr/>
        </p:nvSpPr>
        <p:spPr>
          <a:xfrm>
            <a:off x="2681968"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1005</a:t>
            </a:r>
            <a:endParaRPr lang="en-US" sz="1600" dirty="0">
              <a:solidFill>
                <a:prstClr val="black"/>
              </a:solidFill>
              <a:latin typeface="Courier" panose="02060409020205020404" pitchFamily="49" charset="0"/>
            </a:endParaRPr>
          </a:p>
        </p:txBody>
      </p:sp>
      <p:sp>
        <p:nvSpPr>
          <p:cNvPr id="24" name="TextBox 23"/>
          <p:cNvSpPr txBox="1"/>
          <p:nvPr/>
        </p:nvSpPr>
        <p:spPr>
          <a:xfrm>
            <a:off x="3657600"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1009</a:t>
            </a:r>
            <a:endParaRPr lang="en-US" sz="1600" dirty="0">
              <a:solidFill>
                <a:prstClr val="black"/>
              </a:solidFill>
              <a:latin typeface="Courier" panose="02060409020205020404" pitchFamily="49" charset="0"/>
            </a:endParaRPr>
          </a:p>
        </p:txBody>
      </p:sp>
      <p:sp>
        <p:nvSpPr>
          <p:cNvPr id="25" name="TextBox 24"/>
          <p:cNvSpPr txBox="1"/>
          <p:nvPr/>
        </p:nvSpPr>
        <p:spPr>
          <a:xfrm>
            <a:off x="4572000"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1013</a:t>
            </a:r>
            <a:endParaRPr lang="en-US" sz="1600" dirty="0">
              <a:solidFill>
                <a:prstClr val="black"/>
              </a:solidFill>
              <a:latin typeface="Courier" panose="02060409020205020404" pitchFamily="49" charset="0"/>
            </a:endParaRPr>
          </a:p>
        </p:txBody>
      </p:sp>
      <p:sp>
        <p:nvSpPr>
          <p:cNvPr id="26" name="TextBox 25"/>
          <p:cNvSpPr txBox="1"/>
          <p:nvPr/>
        </p:nvSpPr>
        <p:spPr>
          <a:xfrm>
            <a:off x="5562600"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1017</a:t>
            </a:r>
            <a:endParaRPr lang="en-US" sz="1600" dirty="0">
              <a:solidFill>
                <a:prstClr val="black"/>
              </a:solidFill>
              <a:latin typeface="Courier" panose="02060409020205020404" pitchFamily="49" charset="0"/>
            </a:endParaRPr>
          </a:p>
        </p:txBody>
      </p:sp>
      <p:sp>
        <p:nvSpPr>
          <p:cNvPr id="27" name="TextBox 26"/>
          <p:cNvSpPr txBox="1"/>
          <p:nvPr/>
        </p:nvSpPr>
        <p:spPr>
          <a:xfrm>
            <a:off x="6477000" y="4719141"/>
            <a:ext cx="823232" cy="338554"/>
          </a:xfrm>
          <a:prstGeom prst="rect">
            <a:avLst/>
          </a:prstGeom>
          <a:noFill/>
        </p:spPr>
        <p:txBody>
          <a:bodyPr wrap="square" rtlCol="0">
            <a:spAutoFit/>
          </a:bodyPr>
          <a:lstStyle/>
          <a:p>
            <a:pPr algn="ctr"/>
            <a:r>
              <a:rPr lang="en-US" sz="1600" dirty="0" smtClean="0">
                <a:solidFill>
                  <a:prstClr val="black"/>
                </a:solidFill>
                <a:latin typeface="Courier" panose="02060409020205020404" pitchFamily="49" charset="0"/>
              </a:rPr>
              <a:t>1021</a:t>
            </a:r>
            <a:endParaRPr lang="en-US" sz="1600" dirty="0">
              <a:solidFill>
                <a:prstClr val="black"/>
              </a:solidFill>
              <a:latin typeface="Courier" panose="02060409020205020404" pitchFamily="49" charset="0"/>
            </a:endParaRPr>
          </a:p>
        </p:txBody>
      </p:sp>
      <p:sp>
        <p:nvSpPr>
          <p:cNvPr id="28" name="TextBox 27"/>
          <p:cNvSpPr txBox="1"/>
          <p:nvPr/>
        </p:nvSpPr>
        <p:spPr>
          <a:xfrm>
            <a:off x="2578219" y="5785941"/>
            <a:ext cx="995923" cy="338554"/>
          </a:xfrm>
          <a:prstGeom prst="rect">
            <a:avLst/>
          </a:prstGeom>
          <a:noFill/>
        </p:spPr>
        <p:txBody>
          <a:bodyPr wrap="square" rtlCol="0">
            <a:spAutoFit/>
          </a:bodyPr>
          <a:lstStyle/>
          <a:p>
            <a:r>
              <a:rPr lang="en-US" sz="1600" dirty="0" err="1" smtClean="0">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cxnSp>
        <p:nvCxnSpPr>
          <p:cNvPr id="29" name="Straight Arrow Connector 28"/>
          <p:cNvCxnSpPr>
            <a:stCxn id="28" idx="0"/>
            <a:endCxn id="7" idx="2"/>
          </p:cNvCxnSpPr>
          <p:nvPr/>
        </p:nvCxnSpPr>
        <p:spPr>
          <a:xfrm flipH="1" flipV="1">
            <a:off x="3064328" y="5481141"/>
            <a:ext cx="1185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064327" y="4414341"/>
            <a:ext cx="1922331" cy="708571"/>
            <a:chOff x="3064327" y="3962400"/>
            <a:chExt cx="1922331" cy="708571"/>
          </a:xfrm>
        </p:grpSpPr>
        <p:cxnSp>
          <p:nvCxnSpPr>
            <p:cNvPr id="31" name="Straight Arrow Connector 30"/>
            <p:cNvCxnSpPr/>
            <p:nvPr/>
          </p:nvCxnSpPr>
          <p:spPr>
            <a:xfrm>
              <a:off x="4980214" y="3985171"/>
              <a:ext cx="3402" cy="304800"/>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64327" y="3985171"/>
              <a:ext cx="1"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64327" y="3962400"/>
              <a:ext cx="192233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5003919" y="4502209"/>
            <a:ext cx="1048685" cy="338554"/>
          </a:xfrm>
          <a:prstGeom prst="rect">
            <a:avLst/>
          </a:prstGeom>
          <a:noFill/>
        </p:spPr>
        <p:txBody>
          <a:bodyPr wrap="none" rtlCol="0">
            <a:spAutoFit/>
          </a:bodyPr>
          <a:lstStyle/>
          <a:p>
            <a:r>
              <a:rPr lang="en-US" sz="1600" dirty="0" smtClean="0">
                <a:solidFill>
                  <a:srgbClr val="0000FF"/>
                </a:solidFill>
                <a:latin typeface="Courier" panose="02060409020205020404" pitchFamily="49" charset="0"/>
              </a:rPr>
              <a:t>*</a:t>
            </a:r>
            <a:r>
              <a:rPr lang="en-US" sz="1600" dirty="0" err="1" smtClean="0">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sp>
        <p:nvSpPr>
          <p:cNvPr id="35" name="TextBox 34"/>
          <p:cNvSpPr txBox="1"/>
          <p:nvPr/>
        </p:nvSpPr>
        <p:spPr>
          <a:xfrm>
            <a:off x="6502152" y="5774635"/>
            <a:ext cx="734144" cy="338554"/>
          </a:xfrm>
          <a:prstGeom prst="rect">
            <a:avLst/>
          </a:prstGeom>
          <a:noFill/>
        </p:spPr>
        <p:txBody>
          <a:bodyPr wrap="square" rtlCol="0">
            <a:spAutoFit/>
          </a:bodyPr>
          <a:lstStyle/>
          <a:p>
            <a:r>
              <a:rPr lang="en-US" sz="1600" dirty="0" err="1" smtClean="0">
                <a:solidFill>
                  <a:srgbClr val="0000FF"/>
                </a:solidFill>
                <a:latin typeface="Courier" panose="02060409020205020404" pitchFamily="49" charset="0"/>
              </a:rPr>
              <a:t>baz</a:t>
            </a:r>
            <a:endParaRPr lang="en-US" sz="1600" dirty="0">
              <a:solidFill>
                <a:srgbClr val="0000FF"/>
              </a:solidFill>
              <a:latin typeface="Courier" panose="02060409020205020404" pitchFamily="49" charset="0"/>
            </a:endParaRPr>
          </a:p>
        </p:txBody>
      </p:sp>
      <p:sp>
        <p:nvSpPr>
          <p:cNvPr id="36" name="Slide Number Placeholder 35"/>
          <p:cNvSpPr>
            <a:spLocks noGrp="1"/>
          </p:cNvSpPr>
          <p:nvPr>
            <p:ph type="sldNum" sz="quarter" idx="12"/>
          </p:nvPr>
        </p:nvSpPr>
        <p:spPr>
          <a:xfrm>
            <a:off x="7924800" y="6381328"/>
            <a:ext cx="762000" cy="365125"/>
          </a:xfrm>
        </p:spPr>
        <p:txBody>
          <a:bodyPr/>
          <a:lstStyle/>
          <a:p>
            <a:fld id="{911E4C43-30DC-40C6-8400-D754E7A063DA}" type="slidenum">
              <a:rPr lang="en-US" smtClean="0">
                <a:solidFill>
                  <a:srgbClr val="04617B">
                    <a:shade val="90000"/>
                  </a:srgbClr>
                </a:solidFill>
              </a:rPr>
              <a:pPr/>
              <a:t>24</a:t>
            </a:fld>
            <a:endParaRPr lang="en-US" dirty="0">
              <a:solidFill>
                <a:srgbClr val="04617B">
                  <a:shade val="90000"/>
                </a:srgbClr>
              </a:solidFill>
            </a:endParaRPr>
          </a:p>
        </p:txBody>
      </p:sp>
    </p:spTree>
    <p:extLst>
      <p:ext uri="{BB962C8B-B14F-4D97-AF65-F5344CB8AC3E}">
        <p14:creationId xmlns:p14="http://schemas.microsoft.com/office/powerpoint/2010/main" val="1848084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 and Dereference Operator</a:t>
            </a:r>
          </a:p>
        </p:txBody>
      </p:sp>
      <p:sp>
        <p:nvSpPr>
          <p:cNvPr id="3" name="Content Placeholder 2"/>
          <p:cNvSpPr>
            <a:spLocks noGrp="1"/>
          </p:cNvSpPr>
          <p:nvPr>
            <p:ph idx="1"/>
          </p:nvPr>
        </p:nvSpPr>
        <p:spPr/>
        <p:txBody>
          <a:bodyPr>
            <a:normAutofit/>
          </a:bodyPr>
          <a:lstStyle/>
          <a:p>
            <a:r>
              <a:rPr lang="en-US" dirty="0" smtClean="0"/>
              <a:t>Thus </a:t>
            </a:r>
            <a:r>
              <a:rPr lang="en-US" dirty="0"/>
              <a:t>the asterisk (</a:t>
            </a:r>
            <a:r>
              <a:rPr lang="en-US" b="1" dirty="0">
                <a:solidFill>
                  <a:srgbClr val="0000FF"/>
                </a:solidFill>
              </a:rPr>
              <a:t>*</a:t>
            </a:r>
            <a:r>
              <a:rPr lang="en-US" dirty="0"/>
              <a:t>) used when declaring a pointer only means that it is a </a:t>
            </a:r>
            <a:r>
              <a:rPr lang="en-US" b="1" dirty="0">
                <a:solidFill>
                  <a:srgbClr val="FF0000"/>
                </a:solidFill>
              </a:rPr>
              <a:t>pointer</a:t>
            </a:r>
            <a:r>
              <a:rPr lang="en-US" dirty="0"/>
              <a:t> (</a:t>
            </a:r>
            <a:r>
              <a:rPr lang="en-US" dirty="0">
                <a:solidFill>
                  <a:srgbClr val="C00000"/>
                </a:solidFill>
              </a:rPr>
              <a:t>it is part of its type compound specifier</a:t>
            </a:r>
            <a:r>
              <a:rPr lang="en-US" dirty="0" smtClean="0"/>
              <a:t>) </a:t>
            </a:r>
          </a:p>
          <a:p>
            <a:r>
              <a:rPr lang="en-US" dirty="0" smtClean="0"/>
              <a:t>It </a:t>
            </a:r>
            <a:r>
              <a:rPr lang="en-US" u="sng" dirty="0"/>
              <a:t>should not be confused with </a:t>
            </a:r>
            <a:r>
              <a:rPr lang="en-US" dirty="0"/>
              <a:t>the </a:t>
            </a:r>
            <a:r>
              <a:rPr lang="en-US" b="1" dirty="0">
                <a:solidFill>
                  <a:srgbClr val="FF0000"/>
                </a:solidFill>
              </a:rPr>
              <a:t>dereference </a:t>
            </a:r>
            <a:r>
              <a:rPr lang="en-US" b="1" dirty="0" smtClean="0">
                <a:solidFill>
                  <a:srgbClr val="FF0000"/>
                </a:solidFill>
              </a:rPr>
              <a:t>operator</a:t>
            </a:r>
            <a:r>
              <a:rPr lang="en-US" dirty="0" smtClean="0"/>
              <a:t>,</a:t>
            </a:r>
            <a:r>
              <a:rPr lang="en-US" b="1" dirty="0" smtClean="0">
                <a:solidFill>
                  <a:srgbClr val="FF0000"/>
                </a:solidFill>
              </a:rPr>
              <a:t> </a:t>
            </a:r>
            <a:r>
              <a:rPr lang="en-US" dirty="0" smtClean="0"/>
              <a:t>which </a:t>
            </a:r>
            <a:r>
              <a:rPr lang="en-US" dirty="0"/>
              <a:t>is also written with an asterisk </a:t>
            </a:r>
            <a:r>
              <a:rPr lang="en-US" dirty="0" smtClean="0"/>
              <a:t>(</a:t>
            </a:r>
            <a:r>
              <a:rPr lang="en-US" b="1" dirty="0" smtClean="0">
                <a:solidFill>
                  <a:srgbClr val="CC0099"/>
                </a:solidFill>
              </a:rPr>
              <a:t>*</a:t>
            </a:r>
            <a:r>
              <a:rPr lang="en-US" dirty="0" smtClean="0"/>
              <a:t>) </a:t>
            </a:r>
          </a:p>
          <a:p>
            <a:r>
              <a:rPr lang="en-US" u="sng" dirty="0" smtClean="0"/>
              <a:t>They </a:t>
            </a:r>
            <a:r>
              <a:rPr lang="en-US" u="sng" dirty="0"/>
              <a:t>are simply two different things represented with the same sign</a:t>
            </a:r>
          </a:p>
        </p:txBody>
      </p:sp>
      <p:sp>
        <p:nvSpPr>
          <p:cNvPr id="4" name="Slide Number Placeholder 3"/>
          <p:cNvSpPr>
            <a:spLocks noGrp="1"/>
          </p:cNvSpPr>
          <p:nvPr>
            <p:ph type="sldNum" sz="quarter" idx="12"/>
          </p:nvPr>
        </p:nvSpPr>
        <p:spPr/>
        <p:txBody>
          <a:bodyPr/>
          <a:lstStyle/>
          <a:p>
            <a:fld id="{911E4C43-30DC-40C6-8400-D754E7A063DA}" type="slidenum">
              <a:rPr lang="en-US" smtClean="0"/>
              <a:t>25</a:t>
            </a:fld>
            <a:endParaRPr lang="en-US" dirty="0"/>
          </a:p>
        </p:txBody>
      </p:sp>
    </p:spTree>
    <p:extLst>
      <p:ext uri="{BB962C8B-B14F-4D97-AF65-F5344CB8AC3E}">
        <p14:creationId xmlns:p14="http://schemas.microsoft.com/office/powerpoint/2010/main" val="756904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The Dereference (Indirection) Operator</a:t>
            </a:r>
          </a:p>
        </p:txBody>
      </p:sp>
      <p:sp>
        <p:nvSpPr>
          <p:cNvPr id="17411" name="Rectangle 3"/>
          <p:cNvSpPr>
            <a:spLocks noGrp="1" noChangeArrowheads="1"/>
          </p:cNvSpPr>
          <p:nvPr>
            <p:ph idx="1"/>
          </p:nvPr>
        </p:nvSpPr>
        <p:spPr/>
        <p:txBody>
          <a:bodyPr/>
          <a:lstStyle/>
          <a:p>
            <a:r>
              <a:rPr lang="en-US" altLang="en-US" dirty="0" smtClean="0"/>
              <a:t>The </a:t>
            </a:r>
            <a:r>
              <a:rPr lang="en-US" altLang="en-US" dirty="0" smtClean="0">
                <a:solidFill>
                  <a:srgbClr val="C00000"/>
                </a:solidFill>
              </a:rPr>
              <a:t>dereference</a:t>
            </a:r>
            <a:r>
              <a:rPr lang="en-US" altLang="en-US" dirty="0" smtClean="0"/>
              <a:t> (</a:t>
            </a:r>
            <a:r>
              <a:rPr lang="en-US" altLang="en-US" dirty="0" smtClean="0">
                <a:solidFill>
                  <a:srgbClr val="C00000"/>
                </a:solidFill>
              </a:rPr>
              <a:t>indirection</a:t>
            </a:r>
            <a:r>
              <a:rPr lang="en-US" altLang="en-US" dirty="0" smtClean="0"/>
              <a:t>) operator (</a:t>
            </a:r>
            <a:r>
              <a:rPr lang="en-US" altLang="en-US" b="1" dirty="0" smtClean="0">
                <a:solidFill>
                  <a:srgbClr val="CC0099"/>
                </a:solidFill>
                <a:latin typeface="Courier New" pitchFamily="112" charset="0"/>
              </a:rPr>
              <a:t>*</a:t>
            </a:r>
            <a:r>
              <a:rPr lang="en-US" altLang="en-US" dirty="0" smtClean="0"/>
              <a:t>) dereferences a pointer</a:t>
            </a:r>
          </a:p>
          <a:p>
            <a:r>
              <a:rPr lang="en-US" altLang="en-US" dirty="0" smtClean="0"/>
              <a:t>It allows you to access the item that the pointer points to:</a:t>
            </a:r>
            <a:br>
              <a:rPr lang="en-US" altLang="en-US" dirty="0" smtClean="0"/>
            </a:br>
            <a:r>
              <a:rPr lang="en-US" altLang="en-US" dirty="0" smtClean="0"/>
              <a:t/>
            </a:r>
            <a:br>
              <a:rPr lang="en-US" altLang="en-US" dirty="0" smtClean="0"/>
            </a:br>
            <a:r>
              <a:rPr lang="en-US" altLang="en-US" dirty="0" err="1" smtClean="0">
                <a:solidFill>
                  <a:srgbClr val="0000FF"/>
                </a:solidFill>
                <a:latin typeface="Courier New" pitchFamily="112" charset="0"/>
              </a:rPr>
              <a:t>int</a:t>
            </a:r>
            <a:r>
              <a:rPr lang="en-US" altLang="en-US" dirty="0" smtClean="0">
                <a:latin typeface="Courier New" pitchFamily="112" charset="0"/>
              </a:rPr>
              <a:t> x = 25;</a:t>
            </a:r>
            <a:br>
              <a:rPr lang="en-US" altLang="en-US" dirty="0" smtClean="0">
                <a:latin typeface="Courier New" pitchFamily="112" charset="0"/>
              </a:rPr>
            </a:br>
            <a:r>
              <a:rPr lang="en-US" altLang="en-US" dirty="0" err="1" smtClean="0">
                <a:solidFill>
                  <a:srgbClr val="0000FF"/>
                </a:solidFill>
                <a:latin typeface="Courier New" pitchFamily="112" charset="0"/>
              </a:rPr>
              <a:t>int</a:t>
            </a:r>
            <a:r>
              <a:rPr lang="en-US" altLang="en-US" dirty="0" smtClean="0">
                <a:latin typeface="Courier New" pitchFamily="112" charset="0"/>
              </a:rPr>
              <a:t> </a:t>
            </a:r>
            <a:r>
              <a:rPr lang="en-US" altLang="en-US" dirty="0" smtClean="0">
                <a:solidFill>
                  <a:srgbClr val="0000FF"/>
                </a:solidFill>
                <a:latin typeface="Courier New" pitchFamily="112" charset="0"/>
              </a:rPr>
              <a:t>*</a:t>
            </a:r>
            <a:r>
              <a:rPr lang="en-US" altLang="en-US" dirty="0" err="1" smtClean="0">
                <a:latin typeface="Courier New" pitchFamily="112" charset="0"/>
              </a:rPr>
              <a:t>intptr</a:t>
            </a:r>
            <a:r>
              <a:rPr lang="en-US" altLang="en-US" dirty="0" smtClean="0">
                <a:latin typeface="Courier New" pitchFamily="112" charset="0"/>
              </a:rPr>
              <a:t> = </a:t>
            </a:r>
            <a:r>
              <a:rPr lang="en-US" altLang="en-US" dirty="0" smtClean="0">
                <a:solidFill>
                  <a:srgbClr val="0000FF"/>
                </a:solidFill>
                <a:latin typeface="Courier New" pitchFamily="112" charset="0"/>
              </a:rPr>
              <a:t>&amp;</a:t>
            </a:r>
            <a:r>
              <a:rPr lang="en-US" altLang="en-US" dirty="0" smtClean="0">
                <a:latin typeface="Courier New" pitchFamily="112" charset="0"/>
              </a:rPr>
              <a:t>x;</a:t>
            </a:r>
            <a:br>
              <a:rPr lang="en-US" altLang="en-US" dirty="0" smtClean="0">
                <a:latin typeface="Courier New" pitchFamily="112" charset="0"/>
              </a:rPr>
            </a:br>
            <a:r>
              <a:rPr lang="en-US" altLang="en-US" dirty="0" err="1" smtClean="0">
                <a:latin typeface="Courier New" pitchFamily="112" charset="0"/>
              </a:rPr>
              <a:t>cout</a:t>
            </a:r>
            <a:r>
              <a:rPr lang="en-US" altLang="en-US" dirty="0" smtClean="0">
                <a:latin typeface="Courier New" pitchFamily="112" charset="0"/>
              </a:rPr>
              <a:t> &lt;&lt; </a:t>
            </a:r>
            <a:r>
              <a:rPr lang="en-US" altLang="en-US" dirty="0" smtClean="0">
                <a:solidFill>
                  <a:srgbClr val="CC0099"/>
                </a:solidFill>
                <a:latin typeface="Courier New" pitchFamily="112" charset="0"/>
              </a:rPr>
              <a:t>*</a:t>
            </a:r>
            <a:r>
              <a:rPr lang="en-US" altLang="en-US" dirty="0" err="1" smtClean="0">
                <a:latin typeface="Courier New" pitchFamily="112" charset="0"/>
              </a:rPr>
              <a:t>intptr</a:t>
            </a:r>
            <a:r>
              <a:rPr lang="en-US" altLang="en-US" dirty="0" smtClean="0">
                <a:latin typeface="Courier New" pitchFamily="112" charset="0"/>
              </a:rPr>
              <a:t> &lt;&lt; </a:t>
            </a:r>
            <a:r>
              <a:rPr lang="en-US" altLang="en-US" dirty="0" err="1" smtClean="0">
                <a:latin typeface="Courier New" pitchFamily="112" charset="0"/>
              </a:rPr>
              <a:t>endl</a:t>
            </a:r>
            <a:r>
              <a:rPr lang="en-US" altLang="en-US" dirty="0" smtClean="0">
                <a:latin typeface="Courier New" pitchFamily="112" charset="0"/>
              </a:rPr>
              <a:t>;</a:t>
            </a:r>
          </a:p>
        </p:txBody>
      </p:sp>
      <p:sp>
        <p:nvSpPr>
          <p:cNvPr id="17412" name="Text Box 4"/>
          <p:cNvSpPr txBox="1">
            <a:spLocks noChangeArrowheads="1"/>
          </p:cNvSpPr>
          <p:nvPr/>
        </p:nvSpPr>
        <p:spPr bwMode="auto">
          <a:xfrm>
            <a:off x="3429000" y="60960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dirty="0" smtClean="0">
                <a:solidFill>
                  <a:srgbClr val="C00000"/>
                </a:solidFill>
              </a:rPr>
              <a:t>This prints 25</a:t>
            </a:r>
            <a:r>
              <a:rPr lang="en-US" altLang="en-US" sz="1800" dirty="0" smtClean="0">
                <a:solidFill>
                  <a:srgbClr val="FA8218"/>
                </a:solidFill>
              </a:rPr>
              <a:t>.</a:t>
            </a:r>
          </a:p>
        </p:txBody>
      </p:sp>
      <p:sp>
        <p:nvSpPr>
          <p:cNvPr id="17413" name="Line 5"/>
          <p:cNvSpPr>
            <a:spLocks noChangeShapeType="1"/>
          </p:cNvSpPr>
          <p:nvPr/>
        </p:nvSpPr>
        <p:spPr bwMode="auto">
          <a:xfrm flipH="1" flipV="1">
            <a:off x="4114800" y="5638800"/>
            <a:ext cx="304800" cy="22860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240545469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3" y="1676400"/>
            <a:ext cx="7280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p:txBody>
          <a:bodyPr/>
          <a:lstStyle/>
          <a:p>
            <a:r>
              <a:rPr lang="en-US" altLang="en-US" sz="3200" dirty="0"/>
              <a:t>The Dereference (Indirection) </a:t>
            </a:r>
            <a:r>
              <a:rPr lang="en-US" altLang="en-US" sz="3200" dirty="0" smtClean="0"/>
              <a:t>Operator in Program 9-3</a:t>
            </a:r>
          </a:p>
        </p:txBody>
      </p:sp>
      <p:sp>
        <p:nvSpPr>
          <p:cNvPr id="2" name="Slide Number Placeholder 1"/>
          <p:cNvSpPr>
            <a:spLocks noGrp="1"/>
          </p:cNvSpPr>
          <p:nvPr>
            <p:ph type="sldNum" sz="quarter" idx="10"/>
          </p:nvPr>
        </p:nvSpPr>
        <p:spPr/>
        <p:txBody>
          <a:bodyPr/>
          <a:lstStyle/>
          <a:p>
            <a:pPr>
              <a:defRPr/>
            </a:pPr>
            <a:fld id="{62B792F0-5F3B-4795-915A-A9E816FD399D}"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282766133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2209800"/>
            <a:ext cx="7534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p:cNvSpPr>
            <a:spLocks noGrp="1"/>
          </p:cNvSpPr>
          <p:nvPr>
            <p:ph type="title"/>
          </p:nvPr>
        </p:nvSpPr>
        <p:spPr/>
        <p:txBody>
          <a:bodyPr/>
          <a:lstStyle/>
          <a:p>
            <a:r>
              <a:rPr lang="en-US" altLang="en-US" sz="3200" dirty="0"/>
              <a:t>The Dereference (Indirection) </a:t>
            </a:r>
            <a:r>
              <a:rPr lang="en-US" altLang="en-US" sz="3200" dirty="0" err="1"/>
              <a:t>Operatorin</a:t>
            </a:r>
            <a:r>
              <a:rPr lang="en-US" altLang="en-US" sz="3200" dirty="0"/>
              <a:t> </a:t>
            </a:r>
            <a:r>
              <a:rPr lang="en-US" altLang="en-US" sz="3200" dirty="0" smtClean="0"/>
              <a:t>Program 9-3</a:t>
            </a:r>
          </a:p>
        </p:txBody>
      </p:sp>
      <p:sp>
        <p:nvSpPr>
          <p:cNvPr id="2" name="Slide Number Placeholder 1"/>
          <p:cNvSpPr>
            <a:spLocks noGrp="1"/>
          </p:cNvSpPr>
          <p:nvPr>
            <p:ph type="sldNum" sz="quarter" idx="10"/>
          </p:nvPr>
        </p:nvSpPr>
        <p:spPr/>
        <p:txBody>
          <a:bodyPr/>
          <a:lstStyle/>
          <a:p>
            <a:pPr>
              <a:defRPr/>
            </a:pPr>
            <a:fld id="{62B792F0-5F3B-4795-915A-A9E816FD399D}" type="slidenum">
              <a:rPr lang="en-US" smtClean="0">
                <a:solidFill>
                  <a:srgbClr val="000000"/>
                </a:solidFill>
              </a:rPr>
              <a:pPr>
                <a:defRPr/>
              </a:pPr>
              <a:t>28</a:t>
            </a:fld>
            <a:endParaRPr lang="en-US">
              <a:solidFill>
                <a:srgbClr val="000000"/>
              </a:solidFill>
            </a:endParaRPr>
          </a:p>
        </p:txBody>
      </p:sp>
    </p:spTree>
    <p:extLst>
      <p:ext uri="{BB962C8B-B14F-4D97-AF65-F5344CB8AC3E}">
        <p14:creationId xmlns:p14="http://schemas.microsoft.com/office/powerpoint/2010/main" val="305815552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latin typeface="+mj-lt"/>
              </a:rPr>
              <a:t>Design a program, which should prompt the user to enter two integers and then swap their values using pointers and the dereference operator</a:t>
            </a:r>
            <a:endParaRPr lang="en-US" dirty="0">
              <a:latin typeface="+mj-lt"/>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29</a:t>
            </a:fld>
            <a:endParaRPr lang="en-US" dirty="0">
              <a:solidFill>
                <a:srgbClr val="04617B">
                  <a:shade val="90000"/>
                </a:srgbClr>
              </a:solidFill>
            </a:endParaRPr>
          </a:p>
        </p:txBody>
      </p:sp>
    </p:spTree>
    <p:extLst>
      <p:ext uri="{BB962C8B-B14F-4D97-AF65-F5344CB8AC3E}">
        <p14:creationId xmlns:p14="http://schemas.microsoft.com/office/powerpoint/2010/main" val="70716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pointers in C++ at</a:t>
            </a:r>
          </a:p>
          <a:p>
            <a:r>
              <a:rPr lang="en-US" dirty="0">
                <a:latin typeface="Calibri" panose="020F0502020204030204" pitchFamily="34" charset="0"/>
              </a:rPr>
              <a:t>http://www.cplusplus.com/doc/tutorial/pointers/</a:t>
            </a:r>
            <a:endParaRPr lang="en-US"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3</a:t>
            </a:fld>
            <a:endParaRPr lang="en-US" dirty="0"/>
          </a:p>
        </p:txBody>
      </p:sp>
    </p:spTree>
    <p:extLst>
      <p:ext uri="{BB962C8B-B14F-4D97-AF65-F5344CB8AC3E}">
        <p14:creationId xmlns:p14="http://schemas.microsoft.com/office/powerpoint/2010/main" val="763832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Operators</a:t>
            </a:r>
            <a:endParaRPr lang="en-US" dirty="0"/>
          </a:p>
        </p:txBody>
      </p:sp>
      <p:sp>
        <p:nvSpPr>
          <p:cNvPr id="3" name="Content Placeholder 2"/>
          <p:cNvSpPr>
            <a:spLocks noGrp="1"/>
          </p:cNvSpPr>
          <p:nvPr>
            <p:ph idx="1"/>
          </p:nvPr>
        </p:nvSpPr>
        <p:spPr>
          <a:xfrm>
            <a:off x="457200" y="1935480"/>
            <a:ext cx="8229600" cy="4733880"/>
          </a:xfrm>
        </p:spPr>
        <p:txBody>
          <a:bodyPr>
            <a:normAutofit fontScale="85000" lnSpcReduction="20000"/>
          </a:bodyPr>
          <a:lstStyle/>
          <a:p>
            <a:pPr>
              <a:buNone/>
            </a:pPr>
            <a:r>
              <a:rPr lang="en-US" sz="1800" dirty="0" smtClean="0"/>
              <a:t>#</a:t>
            </a:r>
            <a:r>
              <a:rPr lang="en-US" sz="1800" dirty="0"/>
              <a:t>include &lt;</a:t>
            </a:r>
            <a:r>
              <a:rPr lang="en-US" sz="1800" dirty="0" err="1"/>
              <a:t>iostream</a:t>
            </a:r>
            <a:r>
              <a:rPr lang="en-US" sz="1800" dirty="0" smtClean="0"/>
              <a:t>&gt;</a:t>
            </a:r>
          </a:p>
          <a:p>
            <a:pPr>
              <a:buNone/>
            </a:pPr>
            <a:r>
              <a:rPr lang="en-US" sz="1800" dirty="0">
                <a:solidFill>
                  <a:srgbClr val="000000"/>
                </a:solidFill>
                <a:latin typeface="Courier" panose="02060409020205020404" pitchFamily="49" charset="0"/>
              </a:rPr>
              <a:t>using namespace </a:t>
            </a:r>
            <a:r>
              <a:rPr lang="en-US" sz="1800" dirty="0" err="1">
                <a:solidFill>
                  <a:srgbClr val="000000"/>
                </a:solidFill>
                <a:latin typeface="Courier" panose="02060409020205020404" pitchFamily="49" charset="0"/>
              </a:rPr>
              <a:t>std</a:t>
            </a:r>
            <a:r>
              <a:rPr lang="en-US" sz="1800" dirty="0">
                <a:solidFill>
                  <a:srgbClr val="000000"/>
                </a:solidFill>
                <a:latin typeface="Courier" panose="02060409020205020404" pitchFamily="49" charset="0"/>
              </a:rPr>
              <a:t>;</a:t>
            </a:r>
          </a:p>
          <a:p>
            <a:pPr>
              <a:buNone/>
            </a:pPr>
            <a:endParaRPr lang="en-US" sz="1800" dirty="0"/>
          </a:p>
          <a:p>
            <a:pPr>
              <a:buNone/>
            </a:pPr>
            <a:endParaRPr lang="en-US" sz="1800" dirty="0" smtClean="0"/>
          </a:p>
          <a:p>
            <a:pPr>
              <a:buNone/>
            </a:pPr>
            <a:r>
              <a:rPr lang="en-US" sz="1800" dirty="0" smtClean="0"/>
              <a:t>int main(void)</a:t>
            </a:r>
          </a:p>
          <a:p>
            <a:pPr>
              <a:buNone/>
            </a:pPr>
            <a:r>
              <a:rPr lang="en-US" sz="1800" dirty="0" smtClean="0"/>
              <a:t>{</a:t>
            </a:r>
          </a:p>
          <a:p>
            <a:pPr>
              <a:buNone/>
            </a:pPr>
            <a:r>
              <a:rPr lang="en-US" sz="1800" dirty="0" smtClean="0"/>
              <a:t>	int a;        </a:t>
            </a:r>
            <a:r>
              <a:rPr lang="en-US" sz="1800" dirty="0" smtClean="0">
                <a:solidFill>
                  <a:srgbClr val="00B050"/>
                </a:solidFill>
                <a:latin typeface="+mj-lt"/>
              </a:rPr>
              <a:t>/* a is an integer */</a:t>
            </a:r>
          </a:p>
          <a:p>
            <a:pPr>
              <a:buNone/>
            </a:pPr>
            <a:r>
              <a:rPr lang="en-US" sz="1800" dirty="0" smtClean="0"/>
              <a:t>	int *</a:t>
            </a:r>
            <a:r>
              <a:rPr lang="en-US" sz="1800" dirty="0" err="1" smtClean="0"/>
              <a:t>aPtr</a:t>
            </a:r>
            <a:r>
              <a:rPr lang="en-US" sz="1800" dirty="0" smtClean="0"/>
              <a:t>;    </a:t>
            </a:r>
            <a:r>
              <a:rPr lang="en-US" sz="1800" dirty="0" smtClean="0">
                <a:solidFill>
                  <a:srgbClr val="00B050"/>
                </a:solidFill>
                <a:latin typeface="+mj-lt"/>
              </a:rPr>
              <a:t>/* </a:t>
            </a:r>
            <a:r>
              <a:rPr lang="en-US" sz="1800" dirty="0" err="1" smtClean="0">
                <a:solidFill>
                  <a:srgbClr val="00B050"/>
                </a:solidFill>
                <a:latin typeface="+mj-lt"/>
              </a:rPr>
              <a:t>aPtr</a:t>
            </a:r>
            <a:r>
              <a:rPr lang="en-US" sz="1800" dirty="0" smtClean="0">
                <a:solidFill>
                  <a:srgbClr val="00B050"/>
                </a:solidFill>
                <a:latin typeface="+mj-lt"/>
              </a:rPr>
              <a:t> is a pointer to an integer */</a:t>
            </a:r>
          </a:p>
          <a:p>
            <a:pPr>
              <a:buNone/>
            </a:pPr>
            <a:r>
              <a:rPr lang="en-US" sz="1800" dirty="0" smtClean="0"/>
              <a:t>	a = 7;</a:t>
            </a:r>
          </a:p>
          <a:p>
            <a:pPr>
              <a:buNone/>
            </a:pPr>
            <a:r>
              <a:rPr lang="en-US" sz="1800" dirty="0" smtClean="0"/>
              <a:t>	</a:t>
            </a:r>
            <a:r>
              <a:rPr lang="en-US" sz="1800" dirty="0" err="1" smtClean="0"/>
              <a:t>aPtr</a:t>
            </a:r>
            <a:r>
              <a:rPr lang="en-US" sz="1800" dirty="0" smtClean="0"/>
              <a:t> = &amp;a;    </a:t>
            </a:r>
            <a:r>
              <a:rPr lang="en-US" sz="1800" dirty="0" smtClean="0">
                <a:solidFill>
                  <a:srgbClr val="00B050"/>
                </a:solidFill>
                <a:latin typeface="+mj-lt"/>
              </a:rPr>
              <a:t>/* </a:t>
            </a:r>
            <a:r>
              <a:rPr lang="en-US" sz="1800" dirty="0" err="1" smtClean="0">
                <a:solidFill>
                  <a:srgbClr val="00B050"/>
                </a:solidFill>
                <a:latin typeface="+mj-lt"/>
              </a:rPr>
              <a:t>aPtr</a:t>
            </a:r>
            <a:r>
              <a:rPr lang="en-US" sz="1800" dirty="0" smtClean="0">
                <a:solidFill>
                  <a:srgbClr val="00B050"/>
                </a:solidFill>
                <a:latin typeface="+mj-lt"/>
              </a:rPr>
              <a:t> set to address of a */</a:t>
            </a:r>
          </a:p>
          <a:p>
            <a:pPr>
              <a:buNone/>
            </a:pPr>
            <a:r>
              <a:rPr lang="en-US" sz="1800" dirty="0" smtClean="0"/>
              <a:t>	</a:t>
            </a:r>
            <a:r>
              <a:rPr lang="en-US" sz="1800" dirty="0" err="1" smtClean="0"/>
              <a:t>cout</a:t>
            </a:r>
            <a:r>
              <a:rPr lang="en-US" sz="1800" dirty="0" smtClean="0"/>
              <a:t> &lt;&lt; "The address of a is “ &lt;&lt; &amp;a &lt;&lt;</a:t>
            </a:r>
          </a:p>
          <a:p>
            <a:pPr>
              <a:buNone/>
            </a:pPr>
            <a:r>
              <a:rPr lang="en-US" sz="1800" dirty="0" smtClean="0"/>
              <a:t>		"\</a:t>
            </a:r>
            <a:r>
              <a:rPr lang="en-US" sz="1800" dirty="0" err="1" smtClean="0"/>
              <a:t>nThe</a:t>
            </a:r>
            <a:r>
              <a:rPr lang="en-US" sz="1800" dirty="0" smtClean="0"/>
              <a:t> value of </a:t>
            </a:r>
            <a:r>
              <a:rPr lang="en-US" sz="1800" dirty="0" err="1" smtClean="0"/>
              <a:t>aPtr</a:t>
            </a:r>
            <a:r>
              <a:rPr lang="en-US" sz="1800" dirty="0" smtClean="0"/>
              <a:t> is “ &lt;&lt; </a:t>
            </a:r>
            <a:r>
              <a:rPr lang="en-US" sz="1800" dirty="0" err="1" smtClean="0"/>
              <a:t>aPtr</a:t>
            </a:r>
            <a:r>
              <a:rPr lang="en-US" sz="1800" dirty="0" smtClean="0"/>
              <a:t> ;</a:t>
            </a:r>
          </a:p>
          <a:p>
            <a:pPr>
              <a:buNone/>
            </a:pPr>
            <a:r>
              <a:rPr lang="en-US" sz="1800" dirty="0" smtClean="0"/>
              <a:t>					</a:t>
            </a:r>
            <a:r>
              <a:rPr lang="en-US" sz="1800" dirty="0" smtClean="0">
                <a:solidFill>
                  <a:srgbClr val="00B050"/>
                </a:solidFill>
                <a:latin typeface="+mj-lt"/>
              </a:rPr>
              <a:t>// </a:t>
            </a:r>
            <a:r>
              <a:rPr lang="en-US" sz="1800" dirty="0">
                <a:solidFill>
                  <a:srgbClr val="00B050"/>
                </a:solidFill>
                <a:latin typeface="+mj-lt"/>
              </a:rPr>
              <a:t>&amp;a and </a:t>
            </a:r>
            <a:r>
              <a:rPr lang="en-US" sz="1800" dirty="0" err="1">
                <a:solidFill>
                  <a:srgbClr val="00B050"/>
                </a:solidFill>
                <a:latin typeface="+mj-lt"/>
              </a:rPr>
              <a:t>aPtr</a:t>
            </a:r>
            <a:r>
              <a:rPr lang="en-US" sz="1800" dirty="0">
                <a:solidFill>
                  <a:srgbClr val="00B050"/>
                </a:solidFill>
                <a:latin typeface="+mj-lt"/>
              </a:rPr>
              <a:t> have the same </a:t>
            </a:r>
            <a:r>
              <a:rPr lang="en-US" sz="1800" dirty="0" smtClean="0">
                <a:solidFill>
                  <a:srgbClr val="00B050"/>
                </a:solidFill>
                <a:latin typeface="+mj-lt"/>
              </a:rPr>
              <a:t>value</a:t>
            </a:r>
          </a:p>
          <a:p>
            <a:pPr>
              <a:buNone/>
            </a:pPr>
            <a:endParaRPr lang="en-US" sz="1800" dirty="0" smtClean="0">
              <a:solidFill>
                <a:srgbClr val="00B050"/>
              </a:solidFill>
            </a:endParaRPr>
          </a:p>
          <a:p>
            <a:pPr>
              <a:buNone/>
            </a:pPr>
            <a:r>
              <a:rPr lang="en-US" sz="1800" dirty="0">
                <a:solidFill>
                  <a:srgbClr val="00B050"/>
                </a:solidFill>
              </a:rPr>
              <a:t>	</a:t>
            </a:r>
            <a:r>
              <a:rPr lang="en-US" sz="1800" dirty="0" smtClean="0"/>
              <a:t>char </a:t>
            </a:r>
            <a:r>
              <a:rPr lang="en-US" sz="1800" dirty="0"/>
              <a:t>x;</a:t>
            </a:r>
            <a:r>
              <a:rPr lang="en-US" sz="1800" dirty="0">
                <a:solidFill>
                  <a:srgbClr val="00B050"/>
                </a:solidFill>
              </a:rPr>
              <a:t>                  </a:t>
            </a:r>
            <a:r>
              <a:rPr lang="en-US" sz="1800" dirty="0">
                <a:solidFill>
                  <a:srgbClr val="00B050"/>
                </a:solidFill>
                <a:latin typeface="+mj-lt"/>
              </a:rPr>
              <a:t>// declaration of variable x as a character</a:t>
            </a:r>
          </a:p>
          <a:p>
            <a:pPr>
              <a:buNone/>
            </a:pPr>
            <a:r>
              <a:rPr lang="en-US" sz="1800" dirty="0">
                <a:solidFill>
                  <a:srgbClr val="00B050"/>
                </a:solidFill>
              </a:rPr>
              <a:t>	</a:t>
            </a:r>
            <a:r>
              <a:rPr lang="en-US" sz="1800" dirty="0" err="1" smtClean="0"/>
              <a:t>cin</a:t>
            </a:r>
            <a:r>
              <a:rPr lang="en-US" sz="1800" dirty="0" smtClean="0"/>
              <a:t> </a:t>
            </a:r>
            <a:r>
              <a:rPr lang="en-US" sz="1800" dirty="0"/>
              <a:t>&gt;&gt; x;       </a:t>
            </a:r>
            <a:r>
              <a:rPr lang="en-US" sz="1800" dirty="0">
                <a:solidFill>
                  <a:srgbClr val="00B050"/>
                </a:solidFill>
                <a:latin typeface="+mj-lt"/>
              </a:rPr>
              <a:t>// entering a value of x from a keyboard</a:t>
            </a:r>
          </a:p>
          <a:p>
            <a:pPr>
              <a:buNone/>
            </a:pPr>
            <a:endParaRPr lang="en-US" sz="1800" dirty="0" smtClean="0">
              <a:solidFill>
                <a:srgbClr val="00B050"/>
              </a:solidFill>
            </a:endParaRPr>
          </a:p>
          <a:p>
            <a:pPr>
              <a:buNone/>
            </a:pPr>
            <a:r>
              <a:rPr lang="en-US" sz="1800" dirty="0"/>
              <a:t>	</a:t>
            </a:r>
            <a:r>
              <a:rPr lang="en-US" sz="1800" dirty="0" smtClean="0"/>
              <a:t>return 0;</a:t>
            </a:r>
          </a:p>
          <a:p>
            <a:pPr>
              <a:buNone/>
            </a:pPr>
            <a:r>
              <a:rPr lang="en-US" sz="1800" dirty="0" smtClean="0"/>
              <a:t>}</a:t>
            </a:r>
          </a:p>
        </p:txBody>
      </p:sp>
      <p:sp>
        <p:nvSpPr>
          <p:cNvPr id="4" name="Slide Number Placeholder 3"/>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351490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Operators</a:t>
            </a:r>
          </a:p>
        </p:txBody>
      </p:sp>
      <p:sp>
        <p:nvSpPr>
          <p:cNvPr id="3" name="Content Placeholder 2"/>
          <p:cNvSpPr>
            <a:spLocks noGrp="1"/>
          </p:cNvSpPr>
          <p:nvPr>
            <p:ph idx="1"/>
          </p:nvPr>
        </p:nvSpPr>
        <p:spPr/>
        <p:txBody>
          <a:bodyPr>
            <a:normAutofit/>
          </a:bodyPr>
          <a:lstStyle/>
          <a:p>
            <a:pPr>
              <a:buNone/>
            </a:pPr>
            <a:r>
              <a:rPr lang="en-US" sz="1600" dirty="0"/>
              <a:t>#include &lt;</a:t>
            </a:r>
            <a:r>
              <a:rPr lang="en-US" sz="1600" dirty="0" err="1"/>
              <a:t>iostream</a:t>
            </a:r>
            <a:r>
              <a:rPr lang="en-US" sz="1600" dirty="0" smtClean="0"/>
              <a:t>&gt;</a:t>
            </a:r>
          </a:p>
          <a:p>
            <a:pPr>
              <a:buNone/>
            </a:pPr>
            <a:r>
              <a:rPr lang="en-US" sz="1600" dirty="0"/>
              <a:t>using namespace </a:t>
            </a:r>
            <a:r>
              <a:rPr lang="en-US" sz="1600" dirty="0" err="1"/>
              <a:t>std</a:t>
            </a:r>
            <a:r>
              <a:rPr lang="en-US" sz="1600" dirty="0"/>
              <a:t>;</a:t>
            </a:r>
          </a:p>
          <a:p>
            <a:pPr marL="0" indent="0">
              <a:buNone/>
            </a:pPr>
            <a:endParaRPr lang="en-US" sz="1600" dirty="0" smtClean="0"/>
          </a:p>
          <a:p>
            <a:pPr marL="0" indent="0">
              <a:buNone/>
            </a:pPr>
            <a:r>
              <a:rPr lang="en-US" sz="1600" dirty="0" err="1" smtClean="0"/>
              <a:t>int</a:t>
            </a:r>
            <a:r>
              <a:rPr lang="en-US" sz="1600" dirty="0" smtClean="0"/>
              <a:t> </a:t>
            </a:r>
            <a:r>
              <a:rPr lang="en-US" sz="1600" dirty="0"/>
              <a:t>main(void)</a:t>
            </a:r>
          </a:p>
          <a:p>
            <a:pPr marL="0" indent="0">
              <a:buNone/>
            </a:pPr>
            <a:r>
              <a:rPr lang="en-US" sz="1600" dirty="0"/>
              <a:t>{</a:t>
            </a:r>
          </a:p>
          <a:p>
            <a:pPr marL="0" indent="0">
              <a:buNone/>
            </a:pPr>
            <a:r>
              <a:rPr lang="en-US" sz="1600" dirty="0"/>
              <a:t>    int a;        </a:t>
            </a:r>
            <a:r>
              <a:rPr lang="en-US" sz="1600" dirty="0">
                <a:solidFill>
                  <a:srgbClr val="00B050"/>
                </a:solidFill>
                <a:latin typeface="+mj-lt"/>
              </a:rPr>
              <a:t>/* a is an integer */</a:t>
            </a:r>
          </a:p>
          <a:p>
            <a:pPr marL="0" indent="0">
              <a:buNone/>
            </a:pPr>
            <a:r>
              <a:rPr lang="en-US" sz="1600" dirty="0"/>
              <a:t>    int *</a:t>
            </a:r>
            <a:r>
              <a:rPr lang="en-US" sz="1600" dirty="0" err="1"/>
              <a:t>aPtr</a:t>
            </a:r>
            <a:r>
              <a:rPr lang="en-US" sz="1600" dirty="0"/>
              <a:t>;    </a:t>
            </a:r>
            <a:r>
              <a:rPr lang="en-US" sz="1600" dirty="0">
                <a:solidFill>
                  <a:srgbClr val="00B050"/>
                </a:solidFill>
                <a:latin typeface="+mj-lt"/>
              </a:rPr>
              <a:t>/* </a:t>
            </a:r>
            <a:r>
              <a:rPr lang="en-US" sz="1600" dirty="0" err="1">
                <a:solidFill>
                  <a:srgbClr val="00B050"/>
                </a:solidFill>
                <a:latin typeface="+mj-lt"/>
              </a:rPr>
              <a:t>aPtr</a:t>
            </a:r>
            <a:r>
              <a:rPr lang="en-US" sz="1600" dirty="0">
                <a:solidFill>
                  <a:srgbClr val="00B050"/>
                </a:solidFill>
                <a:latin typeface="+mj-lt"/>
              </a:rPr>
              <a:t> is a pointer to an integer */</a:t>
            </a:r>
          </a:p>
          <a:p>
            <a:pPr marL="0" indent="0">
              <a:buNone/>
            </a:pPr>
            <a:r>
              <a:rPr lang="en-US" sz="1600" dirty="0"/>
              <a:t>    a = 7;</a:t>
            </a:r>
          </a:p>
          <a:p>
            <a:pPr marL="0" indent="0">
              <a:buNone/>
            </a:pPr>
            <a:r>
              <a:rPr lang="en-US" sz="1600" dirty="0"/>
              <a:t>    </a:t>
            </a:r>
            <a:r>
              <a:rPr lang="en-US" sz="1600" dirty="0" err="1"/>
              <a:t>aPtr</a:t>
            </a:r>
            <a:r>
              <a:rPr lang="en-US" sz="1600" dirty="0"/>
              <a:t> = &amp;a;    </a:t>
            </a:r>
            <a:r>
              <a:rPr lang="en-US" sz="1600" dirty="0">
                <a:solidFill>
                  <a:srgbClr val="00B050"/>
                </a:solidFill>
                <a:latin typeface="+mj-lt"/>
              </a:rPr>
              <a:t>/* </a:t>
            </a:r>
            <a:r>
              <a:rPr lang="en-US" sz="1600" dirty="0" err="1">
                <a:solidFill>
                  <a:srgbClr val="00B050"/>
                </a:solidFill>
                <a:latin typeface="+mj-lt"/>
              </a:rPr>
              <a:t>aPtr</a:t>
            </a:r>
            <a:r>
              <a:rPr lang="en-US" sz="1600" dirty="0">
                <a:solidFill>
                  <a:srgbClr val="00B050"/>
                </a:solidFill>
                <a:latin typeface="+mj-lt"/>
              </a:rPr>
              <a:t> set to address of a */</a:t>
            </a:r>
          </a:p>
          <a:p>
            <a:pPr marL="0" indent="0">
              <a:buNone/>
            </a:pPr>
            <a:r>
              <a:rPr lang="en-US" sz="1600" dirty="0"/>
              <a:t> </a:t>
            </a:r>
            <a:r>
              <a:rPr lang="en-US" sz="1600" dirty="0" smtClean="0"/>
              <a:t>   </a:t>
            </a:r>
            <a:r>
              <a:rPr lang="en-US" sz="1600" dirty="0" err="1" smtClean="0"/>
              <a:t>cout</a:t>
            </a:r>
            <a:r>
              <a:rPr lang="en-US" sz="1600" dirty="0" smtClean="0"/>
              <a:t>  &lt;&lt; </a:t>
            </a:r>
            <a:r>
              <a:rPr lang="en-US" sz="1600" dirty="0"/>
              <a:t>"Showing that * and &amp; are complements of </a:t>
            </a:r>
            <a:r>
              <a:rPr lang="en-US" sz="1600" dirty="0" smtClean="0"/>
              <a:t>each other:\n”  &lt;&lt; “&amp;*</a:t>
            </a:r>
            <a:r>
              <a:rPr lang="en-US" sz="1600" dirty="0" err="1" smtClean="0"/>
              <a:t>aPtr</a:t>
            </a:r>
            <a:r>
              <a:rPr lang="en-US" sz="1600" dirty="0" smtClean="0"/>
              <a:t> </a:t>
            </a:r>
            <a:r>
              <a:rPr lang="en-US" sz="1600" dirty="0"/>
              <a:t>= “ &lt;&lt; &amp;*</a:t>
            </a:r>
            <a:r>
              <a:rPr lang="en-US" sz="1600" dirty="0" err="1" smtClean="0"/>
              <a:t>aPtr</a:t>
            </a:r>
            <a:r>
              <a:rPr lang="en-US" sz="1600" dirty="0" smtClean="0"/>
              <a:t> &lt;&lt; “\n*&amp;</a:t>
            </a:r>
            <a:r>
              <a:rPr lang="en-US" sz="1600" dirty="0" err="1"/>
              <a:t>aPtr</a:t>
            </a:r>
            <a:r>
              <a:rPr lang="en-US" sz="1600" dirty="0"/>
              <a:t> = </a:t>
            </a:r>
            <a:r>
              <a:rPr lang="en-US" sz="1600" dirty="0" smtClean="0"/>
              <a:t>“ &lt;&lt; </a:t>
            </a:r>
            <a:r>
              <a:rPr lang="en-US" sz="1600" dirty="0"/>
              <a:t>*&amp;</a:t>
            </a:r>
            <a:r>
              <a:rPr lang="en-US" sz="1600" dirty="0" err="1"/>
              <a:t>aPtr</a:t>
            </a:r>
            <a:r>
              <a:rPr lang="en-US" sz="1600" dirty="0"/>
              <a:t> );</a:t>
            </a:r>
          </a:p>
          <a:p>
            <a:pPr marL="0" indent="0">
              <a:buNone/>
            </a:pPr>
            <a:r>
              <a:rPr lang="en-US" sz="1600" dirty="0"/>
              <a:t>    return 0</a:t>
            </a:r>
            <a:r>
              <a:rPr lang="en-US" sz="1600" dirty="0" smtClean="0"/>
              <a:t>;</a:t>
            </a:r>
            <a:endParaRPr lang="en-US" sz="1600" dirty="0"/>
          </a:p>
          <a:p>
            <a:pPr marL="0" indent="0">
              <a:buNone/>
            </a:pPr>
            <a:r>
              <a:rPr lang="en-US" sz="1600" dirty="0"/>
              <a:t>}</a:t>
            </a:r>
          </a:p>
          <a:p>
            <a:endParaRPr lang="en-US" sz="1600" dirty="0">
              <a:latin typeface="Courier" panose="02060409020205020404" pitchFamily="49" charset="0"/>
            </a:endParaRPr>
          </a:p>
        </p:txBody>
      </p:sp>
      <p:sp>
        <p:nvSpPr>
          <p:cNvPr id="4" name="Slide Number Placeholder 3"/>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3777331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56456" y="228600"/>
            <a:ext cx="8229600" cy="1143000"/>
          </a:xfrm>
        </p:spPr>
        <p:txBody>
          <a:bodyPr/>
          <a:lstStyle/>
          <a:p>
            <a:r>
              <a:rPr lang="en-US" altLang="zh-TW" dirty="0">
                <a:ea typeface="新細明體" charset="-120"/>
              </a:rPr>
              <a:t>Pointer to Pointer</a:t>
            </a:r>
          </a:p>
        </p:txBody>
      </p:sp>
      <p:pic>
        <p:nvPicPr>
          <p:cNvPr id="379908" name="Picture 4"/>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a:xfrm>
            <a:off x="3048000" y="1670050"/>
            <a:ext cx="6096000" cy="5187950"/>
          </a:xfrm>
          <a:noFill/>
          <a:ln/>
        </p:spPr>
      </p:pic>
      <p:sp>
        <p:nvSpPr>
          <p:cNvPr id="379909" name="Text Box 5"/>
          <p:cNvSpPr txBox="1">
            <a:spLocks noChangeArrowheads="1"/>
          </p:cNvSpPr>
          <p:nvPr/>
        </p:nvSpPr>
        <p:spPr bwMode="auto">
          <a:xfrm>
            <a:off x="457200" y="44196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endParaRPr lang="en-US" altLang="zh-TW" sz="2000">
              <a:latin typeface="Arial" charset="0"/>
              <a:ea typeface="新細明體" charset="-120"/>
            </a:endParaRPr>
          </a:p>
        </p:txBody>
      </p:sp>
      <p:sp>
        <p:nvSpPr>
          <p:cNvPr id="379910" name="Text Box 6"/>
          <p:cNvSpPr txBox="1">
            <a:spLocks noChangeArrowheads="1"/>
          </p:cNvSpPr>
          <p:nvPr/>
        </p:nvSpPr>
        <p:spPr bwMode="auto">
          <a:xfrm>
            <a:off x="228600" y="4724400"/>
            <a:ext cx="25527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latin typeface="Arial" charset="0"/>
                <a:ea typeface="新細明體" charset="-120"/>
              </a:rPr>
              <a:t>What is the output?</a:t>
            </a:r>
          </a:p>
          <a:p>
            <a:pPr>
              <a:spcBef>
                <a:spcPct val="20000"/>
              </a:spcBef>
              <a:buFont typeface="Monotype Sorts" charset="2"/>
              <a:buNone/>
            </a:pPr>
            <a:endParaRPr lang="en-US" altLang="zh-TW" sz="2000">
              <a:latin typeface="Arial" charset="0"/>
              <a:ea typeface="新細明體" charset="-120"/>
            </a:endParaRPr>
          </a:p>
          <a:p>
            <a:pPr>
              <a:spcBef>
                <a:spcPct val="20000"/>
              </a:spcBef>
              <a:buFont typeface="Monotype Sorts" charset="2"/>
              <a:buNone/>
            </a:pPr>
            <a:r>
              <a:rPr lang="en-US" altLang="zh-TW" sz="2000">
                <a:latin typeface="Arial" charset="0"/>
                <a:ea typeface="新細明體" charset="-120"/>
              </a:rPr>
              <a:t>58 58 58</a:t>
            </a:r>
          </a:p>
        </p:txBody>
      </p:sp>
      <p:pic>
        <p:nvPicPr>
          <p:cNvPr id="379913" name="Picture 9" descr="Pointer-sa"/>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1828800" cy="22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04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a:defRPr/>
            </a:pPr>
            <a:r>
              <a:rPr lang="en-US" dirty="0" smtClean="0">
                <a:ea typeface="+mj-ea"/>
              </a:rPr>
              <a:t>Something Like Pointers : Arrays</a:t>
            </a:r>
          </a:p>
        </p:txBody>
      </p:sp>
      <p:pic>
        <p:nvPicPr>
          <p:cNvPr id="9219" name="Picture 3" descr="090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477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4"/>
          <p:cNvSpPr txBox="1">
            <a:spLocks noChangeArrowheads="1"/>
          </p:cNvSpPr>
          <p:nvPr/>
        </p:nvSpPr>
        <p:spPr bwMode="auto">
          <a:xfrm>
            <a:off x="3429000" y="1752600"/>
            <a:ext cx="541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tLang="en-US">
                <a:solidFill>
                  <a:srgbClr val="FF0000"/>
                </a:solidFill>
              </a:rPr>
              <a:t>The </a:t>
            </a:r>
            <a:r>
              <a:rPr lang="en-US" altLang="en-US">
                <a:solidFill>
                  <a:srgbClr val="FF0000"/>
                </a:solidFill>
                <a:latin typeface="Courier New" charset="0"/>
              </a:rPr>
              <a:t>values</a:t>
            </a:r>
            <a:r>
              <a:rPr lang="en-US" altLang="en-US">
                <a:solidFill>
                  <a:srgbClr val="FF0000"/>
                </a:solidFill>
              </a:rPr>
              <a:t> parameter, in the </a:t>
            </a:r>
            <a:r>
              <a:rPr lang="en-US" altLang="en-US">
                <a:solidFill>
                  <a:srgbClr val="FF0000"/>
                </a:solidFill>
                <a:latin typeface="Courier New" charset="0"/>
              </a:rPr>
              <a:t>showValues</a:t>
            </a:r>
            <a:r>
              <a:rPr lang="en-US" altLang="en-US">
                <a:solidFill>
                  <a:srgbClr val="FF0000"/>
                </a:solidFill>
              </a:rPr>
              <a:t> function, points to the </a:t>
            </a:r>
            <a:r>
              <a:rPr lang="en-US" altLang="en-US">
                <a:solidFill>
                  <a:srgbClr val="FF0000"/>
                </a:solidFill>
                <a:latin typeface="Courier New" charset="0"/>
              </a:rPr>
              <a:t>numbers</a:t>
            </a:r>
            <a:r>
              <a:rPr lang="en-US" altLang="en-US">
                <a:solidFill>
                  <a:srgbClr val="FF0000"/>
                </a:solidFill>
              </a:rPr>
              <a:t> array.</a:t>
            </a:r>
          </a:p>
        </p:txBody>
      </p:sp>
      <p:sp>
        <p:nvSpPr>
          <p:cNvPr id="9221" name="Text Box 5"/>
          <p:cNvSpPr txBox="1">
            <a:spLocks noChangeArrowheads="1"/>
          </p:cNvSpPr>
          <p:nvPr/>
        </p:nvSpPr>
        <p:spPr bwMode="auto">
          <a:xfrm>
            <a:off x="228600" y="4559300"/>
            <a:ext cx="297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tLang="en-US">
                <a:solidFill>
                  <a:srgbClr val="FF0000"/>
                </a:solidFill>
              </a:rPr>
              <a:t>C++ automatically stores the address of </a:t>
            </a:r>
            <a:r>
              <a:rPr lang="en-US" altLang="en-US">
                <a:solidFill>
                  <a:srgbClr val="FF0000"/>
                </a:solidFill>
                <a:latin typeface="Courier New" charset="0"/>
              </a:rPr>
              <a:t>numbers</a:t>
            </a:r>
            <a:r>
              <a:rPr lang="en-US" altLang="en-US">
                <a:solidFill>
                  <a:srgbClr val="FF0000"/>
                </a:solidFill>
              </a:rPr>
              <a:t> in the </a:t>
            </a:r>
            <a:r>
              <a:rPr lang="en-US" altLang="en-US">
                <a:solidFill>
                  <a:srgbClr val="FF0000"/>
                </a:solidFill>
                <a:latin typeface="Courier New" charset="0"/>
              </a:rPr>
              <a:t>values</a:t>
            </a:r>
            <a:r>
              <a:rPr lang="en-US" altLang="en-US">
                <a:solidFill>
                  <a:srgbClr val="FF0000"/>
                </a:solidFill>
              </a:rPr>
              <a:t> parameter</a:t>
            </a:r>
            <a:r>
              <a:rPr lang="en-US" altLang="en-US">
                <a:solidFill>
                  <a:srgbClr val="FF6600"/>
                </a:solidFill>
              </a:rPr>
              <a:t>.</a:t>
            </a:r>
          </a:p>
        </p:txBody>
      </p:sp>
    </p:spTree>
    <p:extLst>
      <p:ext uri="{BB962C8B-B14F-4D97-AF65-F5344CB8AC3E}">
        <p14:creationId xmlns:p14="http://schemas.microsoft.com/office/powerpoint/2010/main" val="5268324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en-US" smtClean="0"/>
              <a:t>The Relationship Between Arrays and Pointers</a:t>
            </a:r>
          </a:p>
        </p:txBody>
      </p:sp>
      <p:sp>
        <p:nvSpPr>
          <p:cNvPr id="21507" name="Rectangle 3"/>
          <p:cNvSpPr>
            <a:spLocks noGrp="1" noChangeArrowheads="1"/>
          </p:cNvSpPr>
          <p:nvPr>
            <p:ph idx="1"/>
          </p:nvPr>
        </p:nvSpPr>
        <p:spPr>
          <a:xfrm>
            <a:off x="457200" y="1806575"/>
            <a:ext cx="8088313" cy="3771900"/>
          </a:xfrm>
        </p:spPr>
        <p:txBody>
          <a:bodyPr/>
          <a:lstStyle/>
          <a:p>
            <a:r>
              <a:rPr lang="en-US" altLang="en-US" sz="2800" smtClean="0"/>
              <a:t>Array name is starting address of array</a:t>
            </a:r>
          </a:p>
          <a:p>
            <a:pPr lvl="1">
              <a:buFontTx/>
              <a:buNone/>
            </a:pPr>
            <a:r>
              <a:rPr lang="en-US" altLang="en-US" sz="2400" smtClean="0"/>
              <a:t>	</a:t>
            </a:r>
            <a:r>
              <a:rPr lang="en-US" altLang="en-US" sz="2400" smtClean="0">
                <a:latin typeface="Courier New" pitchFamily="112" charset="0"/>
              </a:rPr>
              <a:t>int vals[] = {4, 7, 11};</a:t>
            </a:r>
          </a:p>
          <a:p>
            <a:pPr lvl="1">
              <a:buFontTx/>
              <a:buNone/>
            </a:pPr>
            <a:endParaRPr lang="en-US" altLang="en-US" sz="2400" smtClean="0">
              <a:latin typeface="Courier New" pitchFamily="112" charset="0"/>
            </a:endParaRPr>
          </a:p>
          <a:p>
            <a:pPr lvl="1">
              <a:buFontTx/>
              <a:buNone/>
            </a:pPr>
            <a:endParaRPr lang="en-US" altLang="en-US" sz="2400" smtClean="0">
              <a:latin typeface="Courier New" pitchFamily="112" charset="0"/>
            </a:endParaRPr>
          </a:p>
          <a:p>
            <a:pPr lvl="1">
              <a:buFontTx/>
              <a:buNone/>
            </a:pPr>
            <a:r>
              <a:rPr lang="en-US" altLang="en-US" sz="2400" smtClean="0">
                <a:latin typeface="Courier New" pitchFamily="112" charset="0"/>
              </a:rPr>
              <a:t>	</a:t>
            </a:r>
          </a:p>
          <a:p>
            <a:pPr lvl="1">
              <a:buFontTx/>
              <a:buNone/>
            </a:pPr>
            <a:r>
              <a:rPr lang="en-US" altLang="en-US" sz="2400" smtClean="0">
                <a:latin typeface="Courier New" pitchFamily="112" charset="0"/>
              </a:rPr>
              <a:t>	cout &lt;&lt; vals;		  // displays </a:t>
            </a:r>
          </a:p>
          <a:p>
            <a:pPr lvl="1">
              <a:buFontTx/>
              <a:buNone/>
            </a:pPr>
            <a:r>
              <a:rPr lang="en-US" altLang="en-US" sz="2400" smtClean="0">
                <a:latin typeface="Courier New" pitchFamily="112" charset="0"/>
              </a:rPr>
              <a:t>						  // 0x4a00</a:t>
            </a:r>
          </a:p>
          <a:p>
            <a:pPr lvl="1">
              <a:buFontTx/>
              <a:buNone/>
            </a:pPr>
            <a:r>
              <a:rPr lang="en-US" altLang="en-US" sz="2400" smtClean="0">
                <a:latin typeface="Courier New" pitchFamily="112" charset="0"/>
              </a:rPr>
              <a:t>	cout &lt;&lt; vals[0];    // displays 4</a:t>
            </a:r>
          </a:p>
        </p:txBody>
      </p:sp>
      <p:graphicFrame>
        <p:nvGraphicFramePr>
          <p:cNvPr id="742404" name="Group 4"/>
          <p:cNvGraphicFramePr>
            <a:graphicFrameLocks noGrp="1"/>
          </p:cNvGraphicFramePr>
          <p:nvPr/>
        </p:nvGraphicFramePr>
        <p:xfrm>
          <a:off x="3886200" y="3048000"/>
          <a:ext cx="2133600" cy="53340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112" charset="0"/>
                          <a:ea typeface="ヒラギノ角ゴ Pro W3" pitchFamily="112"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112" charset="0"/>
                          <a:ea typeface="ヒラギノ角ゴ Pro W3" pitchFamily="112"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8" name="Text Box 14"/>
          <p:cNvSpPr txBox="1">
            <a:spLocks noChangeArrowheads="1"/>
          </p:cNvSpPr>
          <p:nvPr/>
        </p:nvSpPr>
        <p:spPr bwMode="auto">
          <a:xfrm>
            <a:off x="381000" y="3687763"/>
            <a:ext cx="477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smtClean="0">
                <a:solidFill>
                  <a:srgbClr val="000000"/>
                </a:solidFill>
              </a:rPr>
              <a:t>starting address of </a:t>
            </a:r>
            <a:r>
              <a:rPr lang="en-US" altLang="en-US" sz="1800" smtClean="0">
                <a:solidFill>
                  <a:srgbClr val="000000"/>
                </a:solidFill>
                <a:latin typeface="Courier New" pitchFamily="112" charset="0"/>
              </a:rPr>
              <a:t>vals</a:t>
            </a:r>
            <a:r>
              <a:rPr lang="en-US" altLang="en-US" sz="1800" smtClean="0">
                <a:solidFill>
                  <a:srgbClr val="000000"/>
                </a:solidFill>
              </a:rPr>
              <a:t>: </a:t>
            </a:r>
            <a:r>
              <a:rPr lang="en-US" altLang="en-US" sz="1800" smtClean="0">
                <a:solidFill>
                  <a:srgbClr val="000000"/>
                </a:solidFill>
                <a:latin typeface="Courier New" pitchFamily="112" charset="0"/>
              </a:rPr>
              <a:t>0x4a00</a:t>
            </a:r>
            <a:endParaRPr lang="en-US" altLang="en-US" sz="1800" smtClean="0">
              <a:solidFill>
                <a:srgbClr val="000000"/>
              </a:solidFill>
            </a:endParaRP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13785254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en-US" dirty="0" smtClean="0"/>
              <a:t>The Relationship Between Arrays and Pointers</a:t>
            </a:r>
          </a:p>
        </p:txBody>
      </p:sp>
      <p:sp>
        <p:nvSpPr>
          <p:cNvPr id="22531" name="Rectangle 3"/>
          <p:cNvSpPr>
            <a:spLocks noGrp="1" noChangeArrowheads="1"/>
          </p:cNvSpPr>
          <p:nvPr>
            <p:ph idx="1"/>
          </p:nvPr>
        </p:nvSpPr>
        <p:spPr/>
        <p:txBody>
          <a:bodyPr/>
          <a:lstStyle/>
          <a:p>
            <a:r>
              <a:rPr lang="en-US" altLang="en-US" dirty="0" smtClean="0"/>
              <a:t>Array name can be used as a pointer constant:</a:t>
            </a:r>
          </a:p>
          <a:p>
            <a:pPr lvl="1">
              <a:buClr>
                <a:srgbClr val="3333CC"/>
              </a:buClr>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vals</a:t>
            </a:r>
            <a:r>
              <a:rPr lang="en-US" altLang="en-US" dirty="0" smtClean="0">
                <a:latin typeface="Courier New" pitchFamily="112" charset="0"/>
              </a:rPr>
              <a:t>[] = {4, 7, 11};</a:t>
            </a:r>
          </a:p>
          <a:p>
            <a:pPr lvl="1">
              <a:buClr>
                <a:srgbClr val="3333CC"/>
              </a:buClr>
              <a:buFontTx/>
              <a:buNone/>
            </a:pPr>
            <a:r>
              <a:rPr lang="en-US" altLang="en-US" dirty="0" smtClean="0">
                <a:latin typeface="Courier New" pitchFamily="112" charset="0"/>
              </a:rPr>
              <a:t>	</a:t>
            </a:r>
            <a:r>
              <a:rPr lang="en-US" altLang="en-US" dirty="0" err="1" smtClean="0">
                <a:latin typeface="Courier New" pitchFamily="112" charset="0"/>
              </a:rPr>
              <a:t>cout</a:t>
            </a:r>
            <a:r>
              <a:rPr lang="en-US" altLang="en-US" dirty="0" smtClean="0">
                <a:latin typeface="Courier New" pitchFamily="112" charset="0"/>
              </a:rPr>
              <a:t> &lt;&lt; *</a:t>
            </a:r>
            <a:r>
              <a:rPr lang="en-US" altLang="en-US" dirty="0" err="1" smtClean="0">
                <a:latin typeface="Courier New" pitchFamily="112" charset="0"/>
              </a:rPr>
              <a:t>vals</a:t>
            </a:r>
            <a:r>
              <a:rPr lang="en-US" altLang="en-US" dirty="0" smtClean="0">
                <a:latin typeface="Courier New" pitchFamily="112" charset="0"/>
              </a:rPr>
              <a:t>;    // displays 4</a:t>
            </a:r>
            <a:endParaRPr lang="en-US" altLang="en-US" dirty="0" smtClean="0"/>
          </a:p>
          <a:p>
            <a:r>
              <a:rPr lang="en-US" altLang="en-US" dirty="0" smtClean="0"/>
              <a:t>Pointer can be used as an array name:</a:t>
            </a:r>
          </a:p>
          <a:p>
            <a:pPr lvl="1">
              <a:buClr>
                <a:srgbClr val="3333CC"/>
              </a:buClr>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valptr</a:t>
            </a:r>
            <a:r>
              <a:rPr lang="en-US" altLang="en-US" dirty="0" smtClean="0">
                <a:latin typeface="Courier New" pitchFamily="112" charset="0"/>
              </a:rPr>
              <a:t> = </a:t>
            </a:r>
            <a:r>
              <a:rPr lang="en-US" altLang="en-US" dirty="0" err="1" smtClean="0">
                <a:latin typeface="Courier New" pitchFamily="112" charset="0"/>
              </a:rPr>
              <a:t>vals</a:t>
            </a:r>
            <a:r>
              <a:rPr lang="en-US" altLang="en-US" dirty="0" smtClean="0">
                <a:latin typeface="Courier New" pitchFamily="112" charset="0"/>
              </a:rPr>
              <a:t>;</a:t>
            </a:r>
          </a:p>
          <a:p>
            <a:pPr lvl="1">
              <a:buClr>
                <a:srgbClr val="3333CC"/>
              </a:buClr>
              <a:buFontTx/>
              <a:buNone/>
            </a:pPr>
            <a:r>
              <a:rPr lang="en-US" altLang="en-US" dirty="0" smtClean="0">
                <a:latin typeface="Courier New" pitchFamily="112" charset="0"/>
              </a:rPr>
              <a:t>	</a:t>
            </a:r>
            <a:r>
              <a:rPr lang="en-US" altLang="en-US" dirty="0" err="1" smtClean="0">
                <a:latin typeface="Courier New" pitchFamily="112" charset="0"/>
              </a:rPr>
              <a:t>cout</a:t>
            </a:r>
            <a:r>
              <a:rPr lang="en-US" altLang="en-US" dirty="0" smtClean="0">
                <a:latin typeface="Courier New" pitchFamily="112" charset="0"/>
              </a:rPr>
              <a:t> &lt;&lt; </a:t>
            </a:r>
            <a:r>
              <a:rPr lang="en-US" altLang="en-US" dirty="0" err="1" smtClean="0">
                <a:latin typeface="Courier New" pitchFamily="112" charset="0"/>
              </a:rPr>
              <a:t>valptr</a:t>
            </a:r>
            <a:r>
              <a:rPr lang="en-US" altLang="en-US" dirty="0" smtClean="0">
                <a:latin typeface="Courier New" pitchFamily="112" charset="0"/>
              </a:rPr>
              <a:t>[1]; // displays 7</a:t>
            </a:r>
            <a:endParaRPr lang="en-US" altLang="en-US" dirty="0" smtClean="0"/>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54507355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ChangeArrowheads="1"/>
          </p:cNvSpPr>
          <p:nvPr/>
        </p:nvSpPr>
        <p:spPr bwMode="auto">
          <a:xfrm>
            <a:off x="496887" y="836712"/>
            <a:ext cx="7877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spcBef>
                <a:spcPct val="0"/>
              </a:spcBef>
              <a:defRPr sz="2400">
                <a:solidFill>
                  <a:schemeClr val="tx1"/>
                </a:solidFill>
                <a:latin typeface="Times New Roman" charset="0"/>
              </a:defRPr>
            </a:lvl1pPr>
            <a:lvl2pPr>
              <a:spcBef>
                <a:spcPct val="0"/>
              </a:spcBef>
              <a:defRPr sz="2400">
                <a:solidFill>
                  <a:schemeClr val="tx1"/>
                </a:solidFill>
                <a:latin typeface="Times New Roman" charset="0"/>
              </a:defRPr>
            </a:lvl2pPr>
            <a:lvl3pPr>
              <a:spcBef>
                <a:spcPct val="0"/>
              </a:spcBef>
              <a:defRPr sz="2400">
                <a:solidFill>
                  <a:schemeClr val="tx1"/>
                </a:solidFill>
                <a:latin typeface="Times New Roman" charset="0"/>
              </a:defRPr>
            </a:lvl3pPr>
            <a:lvl4pPr>
              <a:spcBef>
                <a:spcPct val="0"/>
              </a:spcBef>
              <a:defRPr sz="2400">
                <a:solidFill>
                  <a:schemeClr val="tx1"/>
                </a:solidFill>
                <a:latin typeface="Times New Roman" charset="0"/>
              </a:defRPr>
            </a:lvl4pPr>
            <a:lvl5pPr>
              <a:spcBef>
                <a:spcPct val="0"/>
              </a:spcBef>
              <a:defRPr sz="2400">
                <a:solidFill>
                  <a:schemeClr val="tx1"/>
                </a:solidFill>
                <a:latin typeface="Times New Roman" charset="0"/>
              </a:defRPr>
            </a:lvl5pPr>
            <a:lvl6pPr marL="457200" eaLnBrk="0" fontAlgn="base" hangingPunct="0">
              <a:spcBef>
                <a:spcPct val="0"/>
              </a:spcBef>
              <a:spcAft>
                <a:spcPct val="0"/>
              </a:spcAft>
              <a:defRPr sz="2400">
                <a:solidFill>
                  <a:schemeClr val="tx1"/>
                </a:solidFill>
                <a:latin typeface="Times New Roman" charset="0"/>
              </a:defRPr>
            </a:lvl6pPr>
            <a:lvl7pPr marL="914400" eaLnBrk="0" fontAlgn="base" hangingPunct="0">
              <a:spcBef>
                <a:spcPct val="0"/>
              </a:spcBef>
              <a:spcAft>
                <a:spcPct val="0"/>
              </a:spcAft>
              <a:defRPr sz="2400">
                <a:solidFill>
                  <a:schemeClr val="tx1"/>
                </a:solidFill>
                <a:latin typeface="Times New Roman" charset="0"/>
              </a:defRPr>
            </a:lvl7pPr>
            <a:lvl8pPr marL="1371600" eaLnBrk="0" fontAlgn="base" hangingPunct="0">
              <a:spcBef>
                <a:spcPct val="0"/>
              </a:spcBef>
              <a:spcAft>
                <a:spcPct val="0"/>
              </a:spcAft>
              <a:defRPr sz="2400">
                <a:solidFill>
                  <a:schemeClr val="tx1"/>
                </a:solidFill>
                <a:latin typeface="Times New Roman" charset="0"/>
              </a:defRPr>
            </a:lvl8pPr>
            <a:lvl9pPr marL="1828800" eaLnBrk="0" fontAlgn="base" hangingPunct="0">
              <a:spcBef>
                <a:spcPct val="0"/>
              </a:spcBef>
              <a:spcAft>
                <a:spcPct val="0"/>
              </a:spcAft>
              <a:defRPr sz="2400">
                <a:solidFill>
                  <a:schemeClr val="tx1"/>
                </a:solidFill>
                <a:latin typeface="Times New Roman" charset="0"/>
              </a:defRPr>
            </a:lvl9pPr>
          </a:lstStyle>
          <a:p>
            <a:pPr algn="ctr">
              <a:buClrTx/>
              <a:buSzTx/>
              <a:buFontTx/>
              <a:buNone/>
            </a:pPr>
            <a:r>
              <a:rPr lang="en-US" altLang="zh-TW" sz="4500" dirty="0">
                <a:solidFill>
                  <a:schemeClr val="tx2"/>
                </a:solidFill>
                <a:latin typeface="+mj-lt"/>
                <a:ea typeface="+mj-ea"/>
                <a:cs typeface="+mj-cs"/>
              </a:rPr>
              <a:t>Array Name is a pointer constant</a:t>
            </a:r>
          </a:p>
        </p:txBody>
      </p:sp>
      <p:sp>
        <p:nvSpPr>
          <p:cNvPr id="382981" name="Text Box 5"/>
          <p:cNvSpPr txBox="1">
            <a:spLocks noChangeArrowheads="1"/>
          </p:cNvSpPr>
          <p:nvPr/>
        </p:nvSpPr>
        <p:spPr bwMode="auto">
          <a:xfrm>
            <a:off x="685800" y="1751013"/>
            <a:ext cx="74993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0"/>
              </a:spcBef>
              <a:buClrTx/>
              <a:buSzTx/>
              <a:buFontTx/>
              <a:buNone/>
            </a:pPr>
            <a:r>
              <a:rPr lang="zh-TW" altLang="en-US" b="0" dirty="0">
                <a:latin typeface="Courier New" charset="0"/>
                <a:ea typeface="新細明體" charset="-120"/>
              </a:rPr>
              <a:t>#</a:t>
            </a:r>
            <a:r>
              <a:rPr lang="en-US" altLang="zh-TW" b="0" dirty="0">
                <a:latin typeface="Courier New" charset="0"/>
                <a:ea typeface="新細明體" charset="-120"/>
              </a:rPr>
              <a:t>include &lt;</a:t>
            </a:r>
            <a:r>
              <a:rPr lang="en-US" altLang="zh-TW" b="0" dirty="0" err="1">
                <a:latin typeface="Courier New" charset="0"/>
                <a:ea typeface="新細明體" charset="-120"/>
              </a:rPr>
              <a:t>iostream</a:t>
            </a:r>
            <a:r>
              <a:rPr lang="en-US" altLang="zh-TW" b="0" dirty="0">
                <a:latin typeface="Courier New" charset="0"/>
                <a:ea typeface="新細明體" charset="-120"/>
              </a:rPr>
              <a:t>&gt;</a:t>
            </a:r>
          </a:p>
          <a:p>
            <a:pPr eaLnBrk="1" hangingPunct="1">
              <a:spcBef>
                <a:spcPct val="0"/>
              </a:spcBef>
              <a:buClrTx/>
              <a:buSzTx/>
              <a:buFontTx/>
              <a:buNone/>
            </a:pPr>
            <a:r>
              <a:rPr lang="en-US" altLang="zh-TW" b="0" dirty="0">
                <a:latin typeface="Courier New" charset="0"/>
                <a:ea typeface="新細明體" charset="-120"/>
              </a:rPr>
              <a:t>using namespace </a:t>
            </a:r>
            <a:r>
              <a:rPr lang="en-US" altLang="zh-TW" b="0" dirty="0" err="1">
                <a:latin typeface="Courier New" charset="0"/>
                <a:ea typeface="新細明體" charset="-120"/>
              </a:rPr>
              <a:t>std</a:t>
            </a:r>
            <a:r>
              <a:rPr lang="en-US" altLang="zh-TW" b="0" dirty="0">
                <a:latin typeface="Courier New" charset="0"/>
                <a:ea typeface="新細明體" charset="-120"/>
              </a:rPr>
              <a:t>;</a:t>
            </a:r>
          </a:p>
          <a:p>
            <a:pPr eaLnBrk="1" hangingPunct="1">
              <a:spcBef>
                <a:spcPct val="0"/>
              </a:spcBef>
              <a:buClrTx/>
              <a:buSzTx/>
              <a:buFontTx/>
              <a:buNone/>
            </a:pPr>
            <a:endParaRPr lang="en-US" altLang="zh-TW" b="0" dirty="0">
              <a:latin typeface="Courier New" charset="0"/>
              <a:ea typeface="新細明體" charset="-120"/>
            </a:endParaRPr>
          </a:p>
          <a:p>
            <a:pPr eaLnBrk="1" hangingPunct="1">
              <a:spcBef>
                <a:spcPct val="0"/>
              </a:spcBef>
              <a:buClrTx/>
              <a:buSzTx/>
              <a:buFontTx/>
              <a:buNone/>
            </a:pPr>
            <a:r>
              <a:rPr lang="en-US" altLang="zh-TW" b="0" dirty="0">
                <a:latin typeface="Courier New" charset="0"/>
                <a:ea typeface="新細明體" charset="-120"/>
              </a:rPr>
              <a:t>void main (){</a:t>
            </a:r>
          </a:p>
          <a:p>
            <a:pPr eaLnBrk="1" hangingPunct="1">
              <a:spcBef>
                <a:spcPct val="0"/>
              </a:spcBef>
              <a:buClrTx/>
              <a:buSzTx/>
              <a:buFontTx/>
              <a:buNone/>
            </a:pPr>
            <a:r>
              <a:rPr lang="en-US" altLang="zh-TW" b="0" dirty="0">
                <a:latin typeface="Courier New" charset="0"/>
                <a:ea typeface="新細明體" charset="-120"/>
              </a:rPr>
              <a:t>    </a:t>
            </a:r>
            <a:r>
              <a:rPr lang="en-US" altLang="zh-TW" b="0" dirty="0" err="1">
                <a:latin typeface="Courier New" charset="0"/>
                <a:ea typeface="新細明體" charset="-120"/>
              </a:rPr>
              <a:t>int</a:t>
            </a:r>
            <a:r>
              <a:rPr lang="en-US" altLang="zh-TW" b="0" dirty="0">
                <a:latin typeface="Courier New" charset="0"/>
                <a:ea typeface="新細明體" charset="-120"/>
              </a:rPr>
              <a:t> a[5];</a:t>
            </a:r>
          </a:p>
          <a:p>
            <a:pPr eaLnBrk="1" hangingPunct="1">
              <a:spcBef>
                <a:spcPct val="0"/>
              </a:spcBef>
              <a:buClrTx/>
              <a:buSzTx/>
              <a:buFontTx/>
              <a:buNone/>
            </a:pPr>
            <a:r>
              <a:rPr lang="en-US" altLang="zh-TW" b="0" dirty="0">
                <a:latin typeface="Courier New" charset="0"/>
                <a:ea typeface="新細明體" charset="-120"/>
              </a:rPr>
              <a:t>    </a:t>
            </a:r>
            <a:r>
              <a:rPr lang="en-US" altLang="zh-TW" b="0" dirty="0" err="1">
                <a:latin typeface="Courier New" charset="0"/>
                <a:ea typeface="新細明體" charset="-120"/>
              </a:rPr>
              <a:t>cout</a:t>
            </a:r>
            <a:r>
              <a:rPr lang="en-US" altLang="zh-TW" b="0" dirty="0">
                <a:latin typeface="Courier New" charset="0"/>
                <a:ea typeface="新細明體" charset="-120"/>
              </a:rPr>
              <a:t> &lt;&lt; "Address of a[0]: " &lt;&lt; </a:t>
            </a:r>
            <a:r>
              <a:rPr lang="en-US" altLang="zh-TW" b="0" dirty="0">
                <a:solidFill>
                  <a:srgbClr val="FF0000"/>
                </a:solidFill>
                <a:latin typeface="Courier New" charset="0"/>
                <a:ea typeface="新細明體" charset="-120"/>
              </a:rPr>
              <a:t>&amp;a[0]</a:t>
            </a:r>
            <a:r>
              <a:rPr lang="en-US" altLang="zh-TW" b="0" dirty="0">
                <a:latin typeface="Courier New" charset="0"/>
                <a:ea typeface="新細明體" charset="-120"/>
              </a:rPr>
              <a:t> &lt;&lt; </a:t>
            </a:r>
            <a:r>
              <a:rPr lang="en-US" altLang="zh-TW" b="0" dirty="0" err="1">
                <a:latin typeface="Courier New" charset="0"/>
                <a:ea typeface="新細明體" charset="-120"/>
              </a:rPr>
              <a:t>endl</a:t>
            </a:r>
            <a:endParaRPr lang="en-US" altLang="zh-TW" b="0" dirty="0">
              <a:latin typeface="Courier New" charset="0"/>
              <a:ea typeface="新細明體" charset="-120"/>
            </a:endParaRPr>
          </a:p>
          <a:p>
            <a:pPr eaLnBrk="1" hangingPunct="1">
              <a:spcBef>
                <a:spcPct val="0"/>
              </a:spcBef>
              <a:buClrTx/>
              <a:buSzTx/>
              <a:buFontTx/>
              <a:buNone/>
            </a:pPr>
            <a:r>
              <a:rPr lang="en-US" altLang="zh-TW" b="0" dirty="0">
                <a:latin typeface="Courier New" charset="0"/>
                <a:ea typeface="新細明體" charset="-120"/>
              </a:rPr>
              <a:t>	   &lt;&lt; "Name as pointer: " &lt;&lt; </a:t>
            </a:r>
            <a:r>
              <a:rPr lang="en-US" altLang="zh-TW" b="0" dirty="0">
                <a:solidFill>
                  <a:srgbClr val="FF0000"/>
                </a:solidFill>
                <a:latin typeface="Courier New" charset="0"/>
                <a:ea typeface="新細明體" charset="-120"/>
              </a:rPr>
              <a:t>a</a:t>
            </a:r>
            <a:r>
              <a:rPr lang="en-US" altLang="zh-TW" b="0" dirty="0">
                <a:latin typeface="Courier New" charset="0"/>
                <a:ea typeface="新細明體" charset="-120"/>
              </a:rPr>
              <a:t> &lt;&lt; </a:t>
            </a:r>
            <a:r>
              <a:rPr lang="en-US" altLang="zh-TW" b="0" dirty="0" err="1">
                <a:latin typeface="Courier New" charset="0"/>
                <a:ea typeface="新細明體" charset="-120"/>
              </a:rPr>
              <a:t>endl</a:t>
            </a:r>
            <a:r>
              <a:rPr lang="en-US" altLang="zh-TW" b="0" dirty="0">
                <a:latin typeface="Courier New" charset="0"/>
                <a:ea typeface="新細明體" charset="-120"/>
              </a:rPr>
              <a:t>;</a:t>
            </a:r>
          </a:p>
          <a:p>
            <a:pPr eaLnBrk="1" hangingPunct="1">
              <a:spcBef>
                <a:spcPct val="0"/>
              </a:spcBef>
              <a:buClrTx/>
              <a:buSzTx/>
              <a:buFontTx/>
              <a:buNone/>
            </a:pPr>
            <a:r>
              <a:rPr lang="en-US" altLang="zh-TW" b="0" dirty="0">
                <a:latin typeface="Courier New" charset="0"/>
                <a:ea typeface="新細明體" charset="-120"/>
              </a:rPr>
              <a:t>}</a:t>
            </a:r>
          </a:p>
          <a:p>
            <a:pPr eaLnBrk="1" hangingPunct="1">
              <a:spcBef>
                <a:spcPct val="0"/>
              </a:spcBef>
              <a:buClrTx/>
              <a:buSzTx/>
              <a:buFontTx/>
              <a:buNone/>
            </a:pPr>
            <a:endParaRPr lang="en-US" altLang="zh-TW" b="0" dirty="0">
              <a:latin typeface="Courier New" charset="0"/>
              <a:ea typeface="新細明體" charset="-120"/>
            </a:endParaRPr>
          </a:p>
          <a:p>
            <a:pPr eaLnBrk="1" hangingPunct="1">
              <a:spcBef>
                <a:spcPct val="0"/>
              </a:spcBef>
              <a:buClrTx/>
              <a:buSzTx/>
              <a:buFontTx/>
              <a:buNone/>
            </a:pPr>
            <a:endParaRPr lang="en-US" altLang="zh-TW" b="0" dirty="0">
              <a:latin typeface="Courier New" charset="0"/>
              <a:ea typeface="新細明體" charset="-120"/>
            </a:endParaRPr>
          </a:p>
          <a:p>
            <a:pPr eaLnBrk="1" hangingPunct="1">
              <a:spcBef>
                <a:spcPct val="0"/>
              </a:spcBef>
              <a:buClrTx/>
              <a:buSzTx/>
              <a:buFontTx/>
              <a:buNone/>
            </a:pPr>
            <a:r>
              <a:rPr lang="en-US" altLang="zh-TW" dirty="0">
                <a:ea typeface="新細明體" charset="-120"/>
              </a:rPr>
              <a:t>Result</a:t>
            </a:r>
            <a:r>
              <a:rPr lang="en-US" altLang="zh-TW" b="0" dirty="0">
                <a:latin typeface="Courier New" charset="0"/>
                <a:ea typeface="新細明體" charset="-120"/>
              </a:rPr>
              <a:t>:</a:t>
            </a:r>
          </a:p>
          <a:p>
            <a:pPr eaLnBrk="1" hangingPunct="1">
              <a:spcBef>
                <a:spcPct val="0"/>
              </a:spcBef>
              <a:buClrTx/>
              <a:buSzTx/>
              <a:buFontTx/>
              <a:buNone/>
            </a:pPr>
            <a:r>
              <a:rPr lang="en-US" altLang="zh-TW" b="0" dirty="0">
                <a:latin typeface="Courier New" charset="0"/>
                <a:ea typeface="新細明體" charset="-120"/>
              </a:rPr>
              <a:t>Address of a[0]: 0x0065FDE4</a:t>
            </a:r>
          </a:p>
          <a:p>
            <a:pPr eaLnBrk="1" hangingPunct="1">
              <a:spcBef>
                <a:spcPct val="0"/>
              </a:spcBef>
              <a:buClrTx/>
              <a:buSzTx/>
              <a:buFontTx/>
              <a:buNone/>
            </a:pPr>
            <a:r>
              <a:rPr lang="en-US" altLang="zh-TW" b="0" dirty="0">
                <a:latin typeface="Courier New" charset="0"/>
                <a:ea typeface="新細明體" charset="-120"/>
              </a:rPr>
              <a:t>Name as pointer: 0x0065FDE4</a:t>
            </a:r>
          </a:p>
          <a:p>
            <a:pPr eaLnBrk="1" hangingPunct="1">
              <a:spcBef>
                <a:spcPct val="0"/>
              </a:spcBef>
              <a:buClrTx/>
              <a:buSzTx/>
              <a:buFontTx/>
              <a:buNone/>
            </a:pPr>
            <a:endParaRPr lang="en-US" altLang="zh-TW" b="0" dirty="0">
              <a:latin typeface="Courier New" charset="0"/>
              <a:ea typeface="新細明體" charset="-120"/>
            </a:endParaRPr>
          </a:p>
        </p:txBody>
      </p:sp>
    </p:spTree>
    <p:extLst>
      <p:ext uri="{BB962C8B-B14F-4D97-AF65-F5344CB8AC3E}">
        <p14:creationId xmlns:p14="http://schemas.microsoft.com/office/powerpoint/2010/main" val="696524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85925"/>
            <a:ext cx="8077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a:xfrm>
            <a:off x="519832" y="336550"/>
            <a:ext cx="8305800" cy="1143000"/>
          </a:xfrm>
        </p:spPr>
        <p:txBody>
          <a:bodyPr>
            <a:normAutofit/>
          </a:bodyPr>
          <a:lstStyle/>
          <a:p>
            <a:r>
              <a:rPr lang="en-US" altLang="en-US" sz="2800" dirty="0" smtClean="0"/>
              <a:t>The Array Name Being Dereferenced in Program 9-5</a:t>
            </a:r>
          </a:p>
        </p:txBody>
      </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70047400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Array Access</a:t>
            </a:r>
          </a:p>
        </p:txBody>
      </p:sp>
      <p:sp>
        <p:nvSpPr>
          <p:cNvPr id="25603" name="Rectangle 3"/>
          <p:cNvSpPr>
            <a:spLocks noGrp="1" noChangeArrowheads="1"/>
          </p:cNvSpPr>
          <p:nvPr>
            <p:ph idx="1"/>
          </p:nvPr>
        </p:nvSpPr>
        <p:spPr>
          <a:xfrm>
            <a:off x="304800" y="1676400"/>
            <a:ext cx="8305800" cy="4419600"/>
          </a:xfrm>
        </p:spPr>
        <p:txBody>
          <a:bodyPr/>
          <a:lstStyle/>
          <a:p>
            <a:r>
              <a:rPr lang="en-US" altLang="en-US" sz="2800" smtClean="0"/>
              <a:t>Array elements can be accessed in many ways:</a:t>
            </a:r>
          </a:p>
        </p:txBody>
      </p:sp>
      <p:graphicFrame>
        <p:nvGraphicFramePr>
          <p:cNvPr id="749572" name="Group 4"/>
          <p:cNvGraphicFramePr>
            <a:graphicFrameLocks noGrp="1"/>
          </p:cNvGraphicFramePr>
          <p:nvPr/>
        </p:nvGraphicFramePr>
        <p:xfrm>
          <a:off x="1066800" y="2486025"/>
          <a:ext cx="6629400" cy="3381376"/>
        </p:xfrm>
        <a:graphic>
          <a:graphicData uri="http://schemas.openxmlformats.org/drawingml/2006/table">
            <a:tbl>
              <a:tblPr/>
              <a:tblGrid>
                <a:gridCol w="3048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Array access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array name and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vals[2]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pointer to array and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array name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*(vals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pointer to array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36118195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Array Access</a:t>
            </a:r>
          </a:p>
        </p:txBody>
      </p:sp>
      <p:sp>
        <p:nvSpPr>
          <p:cNvPr id="26627" name="Rectangle 3"/>
          <p:cNvSpPr>
            <a:spLocks noGrp="1" noChangeArrowheads="1"/>
          </p:cNvSpPr>
          <p:nvPr>
            <p:ph idx="1"/>
          </p:nvPr>
        </p:nvSpPr>
        <p:spPr>
          <a:xfrm>
            <a:off x="457200" y="1808163"/>
            <a:ext cx="7845425" cy="3879850"/>
          </a:xfrm>
        </p:spPr>
        <p:txBody>
          <a:bodyPr/>
          <a:lstStyle/>
          <a:p>
            <a:pPr>
              <a:spcBef>
                <a:spcPct val="50000"/>
              </a:spcBef>
            </a:pPr>
            <a:r>
              <a:rPr lang="en-US" altLang="en-US" smtClean="0"/>
              <a:t>Conversion:  </a:t>
            </a:r>
            <a:r>
              <a:rPr lang="en-US" altLang="en-US" smtClean="0">
                <a:latin typeface="Courier New" pitchFamily="112" charset="0"/>
              </a:rPr>
              <a:t>vals[i]</a:t>
            </a:r>
            <a:r>
              <a:rPr lang="en-US" altLang="en-US" smtClean="0"/>
              <a:t> is equivalent to </a:t>
            </a:r>
            <a:r>
              <a:rPr lang="en-US" altLang="en-US" smtClean="0">
                <a:latin typeface="Courier New" pitchFamily="112" charset="0"/>
              </a:rPr>
              <a:t>*(vals + i)</a:t>
            </a:r>
            <a:endParaRPr lang="en-US" altLang="en-US" smtClean="0"/>
          </a:p>
          <a:p>
            <a:pPr>
              <a:spcBef>
                <a:spcPct val="50000"/>
              </a:spcBef>
            </a:pPr>
            <a:r>
              <a:rPr lang="en-US" altLang="en-US" smtClean="0"/>
              <a:t>No bounds checking performed on array access, whether using array name or a pointer</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46138477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memory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 far, variables </a:t>
            </a:r>
            <a:r>
              <a:rPr lang="en-US" dirty="0"/>
              <a:t>have been explained as locations in the computer's memory which can be accessed by their identifier (their name). This way, the program does not need to care about the physical address of the data in memory; it simply uses the identifier whenever it needs to refer to the </a:t>
            </a:r>
            <a:r>
              <a:rPr lang="en-US" dirty="0" smtClean="0"/>
              <a:t>variable</a:t>
            </a:r>
          </a:p>
          <a:p>
            <a:r>
              <a:rPr lang="en-US" dirty="0"/>
              <a:t>For a C++ program, the memory of a computer is like a succession of memory cells, each one byte in size, and each with a unique address</a:t>
            </a:r>
            <a:r>
              <a:rPr lang="en-US" dirty="0" smtClean="0"/>
              <a:t>. </a:t>
            </a:r>
            <a:r>
              <a:rPr lang="en-US" dirty="0"/>
              <a:t>This way, each cell can be easily located in the memory by means of its unique address. For example, the memory cell with the address 1776 always follows immediately after the cell with address 1775 and precedes the one with 1777, and is exactly one thousand cells after 776 and exactly one thousand cells before 2776</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a:t>
            </a:fld>
            <a:endParaRPr lang="en-US" dirty="0"/>
          </a:p>
        </p:txBody>
      </p:sp>
    </p:spTree>
    <p:extLst>
      <p:ext uri="{BB962C8B-B14F-4D97-AF65-F5344CB8AC3E}">
        <p14:creationId xmlns:p14="http://schemas.microsoft.com/office/powerpoint/2010/main" val="253477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95288"/>
            <a:ext cx="8229600" cy="639762"/>
          </a:xfrm>
        </p:spPr>
        <p:txBody>
          <a:bodyPr/>
          <a:lstStyle/>
          <a:p>
            <a:r>
              <a:rPr lang="en-US" altLang="en-US" sz="2800" smtClean="0"/>
              <a:t>From Program 9-7</a:t>
            </a:r>
          </a:p>
        </p:txBody>
      </p:sp>
      <p:grpSp>
        <p:nvGrpSpPr>
          <p:cNvPr id="27651" name="Group 5"/>
          <p:cNvGrpSpPr>
            <a:grpSpLocks/>
          </p:cNvGrpSpPr>
          <p:nvPr/>
        </p:nvGrpSpPr>
        <p:grpSpPr bwMode="auto">
          <a:xfrm>
            <a:off x="1362075" y="1603375"/>
            <a:ext cx="6419850" cy="4567238"/>
            <a:chOff x="432" y="625"/>
            <a:chExt cx="4800" cy="3415"/>
          </a:xfrm>
        </p:grpSpPr>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625"/>
              <a:ext cx="4334" cy="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3286"/>
              <a:ext cx="4752"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84142502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Array</a:t>
            </a:r>
            <a:endParaRPr lang="en-US" dirty="0"/>
          </a:p>
        </p:txBody>
      </p:sp>
      <p:sp>
        <p:nvSpPr>
          <p:cNvPr id="5" name="Content Placeholder 4"/>
          <p:cNvSpPr>
            <a:spLocks noGrp="1"/>
          </p:cNvSpPr>
          <p:nvPr>
            <p:ph idx="1"/>
          </p:nvPr>
        </p:nvSpPr>
        <p:spPr/>
        <p:txBody>
          <a:bodyPr>
            <a:normAutofit lnSpcReduction="10000"/>
          </a:bodyPr>
          <a:lstStyle/>
          <a:p>
            <a:r>
              <a:rPr lang="en-US" dirty="0" smtClean="0"/>
              <a:t>When an array is declared, </a:t>
            </a:r>
            <a:r>
              <a:rPr lang="en-US" dirty="0" smtClean="0">
                <a:solidFill>
                  <a:srgbClr val="C00000"/>
                </a:solidFill>
              </a:rPr>
              <a:t>the name of the array is actually a pointer to the first element in the array</a:t>
            </a:r>
            <a:r>
              <a:rPr lang="en-US" dirty="0" smtClean="0"/>
              <a:t>.  As a consequence, array parameters are always passed to a function by reference</a:t>
            </a:r>
          </a:p>
          <a:p>
            <a:pPr>
              <a:buNone/>
            </a:pPr>
            <a:r>
              <a:rPr lang="en-US" sz="1900" dirty="0" smtClean="0"/>
              <a:t>		</a:t>
            </a:r>
            <a:r>
              <a:rPr lang="en-US" sz="1900" dirty="0" smtClean="0">
                <a:solidFill>
                  <a:srgbClr val="0000FF"/>
                </a:solidFill>
              </a:rPr>
              <a:t>table[6] = {16, 21, 8, 3, -7, 9};</a:t>
            </a:r>
            <a:endParaRPr lang="en-US" sz="1900" dirty="0" smtClean="0"/>
          </a:p>
          <a:p>
            <a:pPr>
              <a:buNone/>
            </a:pPr>
            <a:r>
              <a:rPr lang="en-US" dirty="0"/>
              <a:t>	</a:t>
            </a:r>
            <a:r>
              <a:rPr lang="en-US" dirty="0" smtClean="0">
                <a:sym typeface="Wingdings" panose="05000000000000000000" pitchFamily="2" charset="2"/>
              </a:rPr>
              <a:t></a:t>
            </a:r>
            <a:r>
              <a:rPr lang="en-US" dirty="0" smtClean="0"/>
              <a:t> This is the same as following:</a:t>
            </a:r>
          </a:p>
          <a:p>
            <a:pPr>
              <a:buNone/>
            </a:pPr>
            <a:r>
              <a:rPr lang="en-US" sz="1900" dirty="0" smtClean="0"/>
              <a:t>		</a:t>
            </a:r>
            <a:r>
              <a:rPr lang="en-US" sz="1900" dirty="0" smtClean="0">
                <a:solidFill>
                  <a:srgbClr val="0000FF"/>
                </a:solidFill>
              </a:rPr>
              <a:t>*(table + 0) = 16;	// or table[0] = 16;</a:t>
            </a:r>
            <a:br>
              <a:rPr lang="en-US" sz="1900" dirty="0" smtClean="0">
                <a:solidFill>
                  <a:srgbClr val="0000FF"/>
                </a:solidFill>
              </a:rPr>
            </a:br>
            <a:r>
              <a:rPr lang="en-US" sz="1900" dirty="0" smtClean="0">
                <a:solidFill>
                  <a:srgbClr val="0000FF"/>
                </a:solidFill>
              </a:rPr>
              <a:t>	*(table + 1) = 21;	// or table[1] = 21;</a:t>
            </a:r>
            <a:br>
              <a:rPr lang="en-US" sz="1900" dirty="0" smtClean="0">
                <a:solidFill>
                  <a:srgbClr val="0000FF"/>
                </a:solidFill>
              </a:rPr>
            </a:br>
            <a:r>
              <a:rPr lang="en-US" sz="1900" dirty="0" smtClean="0">
                <a:solidFill>
                  <a:srgbClr val="0000FF"/>
                </a:solidFill>
              </a:rPr>
              <a:t>	*(table + 2) = 8;	// or table[2] = 8;</a:t>
            </a:r>
            <a:br>
              <a:rPr lang="en-US" sz="1900" dirty="0" smtClean="0">
                <a:solidFill>
                  <a:srgbClr val="0000FF"/>
                </a:solidFill>
              </a:rPr>
            </a:br>
            <a:r>
              <a:rPr lang="en-US" sz="1900" dirty="0" smtClean="0">
                <a:solidFill>
                  <a:srgbClr val="0000FF"/>
                </a:solidFill>
              </a:rPr>
              <a:t>	*(table + 3) = 3;	// or table[3] = 3;</a:t>
            </a:r>
            <a:br>
              <a:rPr lang="en-US" sz="1900" dirty="0" smtClean="0">
                <a:solidFill>
                  <a:srgbClr val="0000FF"/>
                </a:solidFill>
              </a:rPr>
            </a:br>
            <a:r>
              <a:rPr lang="en-US" sz="1900" dirty="0" smtClean="0">
                <a:solidFill>
                  <a:srgbClr val="0000FF"/>
                </a:solidFill>
              </a:rPr>
              <a:t>	*(table + 4) = -7;	// or table[4] = -7;</a:t>
            </a:r>
            <a:br>
              <a:rPr lang="en-US" sz="1900" dirty="0" smtClean="0">
                <a:solidFill>
                  <a:srgbClr val="0000FF"/>
                </a:solidFill>
              </a:rPr>
            </a:br>
            <a:r>
              <a:rPr lang="en-US" sz="1900" dirty="0" smtClean="0">
                <a:solidFill>
                  <a:srgbClr val="0000FF"/>
                </a:solidFill>
              </a:rPr>
              <a:t>	*(table + 5) = 9;	// or table[5] = 9;</a:t>
            </a:r>
            <a:endParaRPr lang="en-US" sz="1900" dirty="0">
              <a:solidFill>
                <a:srgbClr val="0000FF"/>
              </a:solidFill>
            </a:endParaRPr>
          </a:p>
          <a:p>
            <a:pPr>
              <a:buNone/>
            </a:pPr>
            <a:r>
              <a:rPr lang="en-US" sz="2100" dirty="0" smtClean="0"/>
              <a:t>Therefore, </a:t>
            </a:r>
            <a:r>
              <a:rPr lang="en-US" sz="2100" b="1" dirty="0" smtClean="0">
                <a:solidFill>
                  <a:srgbClr val="FF0000"/>
                </a:solidFill>
              </a:rPr>
              <a:t>*(table + </a:t>
            </a:r>
            <a:r>
              <a:rPr lang="en-US" sz="2100" b="1" dirty="0" err="1" smtClean="0">
                <a:solidFill>
                  <a:srgbClr val="FF0000"/>
                </a:solidFill>
              </a:rPr>
              <a:t>i</a:t>
            </a:r>
            <a:r>
              <a:rPr lang="en-US" sz="2100" b="1" dirty="0" smtClean="0">
                <a:solidFill>
                  <a:srgbClr val="FF0000"/>
                </a:solidFill>
              </a:rPr>
              <a:t>)</a:t>
            </a:r>
            <a:r>
              <a:rPr lang="en-US" sz="2100" dirty="0" smtClean="0"/>
              <a:t> is the same as the </a:t>
            </a:r>
            <a:r>
              <a:rPr lang="en-US" sz="2100" b="1" dirty="0" smtClean="0">
                <a:solidFill>
                  <a:srgbClr val="FF0000"/>
                </a:solidFill>
              </a:rPr>
              <a:t>table[</a:t>
            </a:r>
            <a:r>
              <a:rPr lang="en-US" sz="2100" b="1" dirty="0" err="1" smtClean="0">
                <a:solidFill>
                  <a:srgbClr val="FF0000"/>
                </a:solidFill>
              </a:rPr>
              <a:t>i</a:t>
            </a:r>
            <a:r>
              <a:rPr lang="en-US" sz="2100" b="1" dirty="0" smtClean="0">
                <a:solidFill>
                  <a:srgbClr val="FF0000"/>
                </a:solidFill>
              </a:rPr>
              <a:t>]</a:t>
            </a:r>
            <a:r>
              <a:rPr lang="en-US" sz="2100" dirty="0" smtClean="0"/>
              <a:t>, where </a:t>
            </a:r>
            <a:r>
              <a:rPr lang="en-US" sz="2100" dirty="0" err="1" smtClean="0"/>
              <a:t>i</a:t>
            </a:r>
            <a:r>
              <a:rPr lang="en-US" sz="2100" dirty="0" smtClean="0"/>
              <a:t> = 0 to 5</a:t>
            </a:r>
          </a:p>
        </p:txBody>
      </p:sp>
      <p:sp>
        <p:nvSpPr>
          <p:cNvPr id="3" name="Slide Number Placeholder 2"/>
          <p:cNvSpPr>
            <a:spLocks noGrp="1"/>
          </p:cNvSpPr>
          <p:nvPr>
            <p:ph type="sldNum" sz="quarter" idx="12"/>
          </p:nvPr>
        </p:nvSpPr>
        <p:spPr/>
        <p:txBody>
          <a:bodyPr/>
          <a:lstStyle/>
          <a:p>
            <a:fld id="{911E4C43-30DC-40C6-8400-D754E7A063DA}" type="slidenum">
              <a:rPr lang="en-US" smtClean="0">
                <a:solidFill>
                  <a:srgbClr val="04617B">
                    <a:shade val="90000"/>
                  </a:srgbClr>
                </a:solidFill>
              </a:rPr>
              <a:pPr/>
              <a:t>41</a:t>
            </a:fld>
            <a:endParaRPr lang="en-US" dirty="0">
              <a:solidFill>
                <a:srgbClr val="04617B">
                  <a:shade val="90000"/>
                </a:srgbClr>
              </a:solidFill>
            </a:endParaRPr>
          </a:p>
        </p:txBody>
      </p:sp>
    </p:spTree>
    <p:extLst>
      <p:ext uri="{BB962C8B-B14F-4D97-AF65-F5344CB8AC3E}">
        <p14:creationId xmlns:p14="http://schemas.microsoft.com/office/powerpoint/2010/main" val="650562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977" y="273852"/>
            <a:ext cx="8228554" cy="1145800"/>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t>Accessing Pointer Data</a:t>
            </a:r>
          </a:p>
        </p:txBody>
      </p:sp>
      <p:sp>
        <p:nvSpPr>
          <p:cNvPr id="5122" name="Text Box 2"/>
          <p:cNvSpPr txBox="1">
            <a:spLocks noChangeArrowheads="1"/>
          </p:cNvSpPr>
          <p:nvPr/>
        </p:nvSpPr>
        <p:spPr bwMode="auto">
          <a:xfrm>
            <a:off x="371854" y="1446533"/>
            <a:ext cx="8397306" cy="4707525"/>
          </a:xfrm>
          <a:prstGeom prst="rect">
            <a:avLst/>
          </a:prstGeom>
          <a:noFill/>
          <a:ln w="9525">
            <a:noFill/>
            <a:round/>
            <a:headEnd/>
            <a:tailEnd/>
          </a:ln>
          <a:effectLst/>
        </p:spPr>
        <p:txBody>
          <a:bodyPr lIns="90000" tIns="60876" rIns="90000" bIns="45000"/>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#include &lt;</a:t>
            </a:r>
            <a:r>
              <a:rPr lang="en-US" sz="1400" dirty="0" err="1">
                <a:solidFill>
                  <a:srgbClr val="000000"/>
                </a:solidFill>
                <a:latin typeface="Courier" panose="02060409020205020404" pitchFamily="49" charset="0"/>
              </a:rPr>
              <a:t>iostream</a:t>
            </a:r>
            <a:r>
              <a:rPr lang="en-US" sz="1400" dirty="0">
                <a:solidFill>
                  <a:srgbClr val="000000"/>
                </a:solidFill>
                <a:latin typeface="Courier" panose="02060409020205020404" pitchFamily="49" charset="0"/>
              </a:rPr>
              <a:t>&gt;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smtClean="0">
                <a:solidFill>
                  <a:srgbClr val="000000"/>
                </a:solidFill>
                <a:latin typeface="Courier" panose="02060409020205020404" pitchFamily="49" charset="0"/>
              </a:rPr>
              <a:t>using </a:t>
            </a:r>
            <a:r>
              <a:rPr lang="en-US" sz="1400" dirty="0">
                <a:solidFill>
                  <a:srgbClr val="000000"/>
                </a:solidFill>
                <a:latin typeface="Courier" panose="02060409020205020404" pitchFamily="49" charset="0"/>
              </a:rPr>
              <a:t>namespace </a:t>
            </a:r>
            <a:r>
              <a:rPr lang="en-US" sz="1400" dirty="0" err="1">
                <a:solidFill>
                  <a:srgbClr val="000000"/>
                </a:solidFill>
                <a:latin typeface="Courier" panose="02060409020205020404" pitchFamily="49" charset="0"/>
              </a:rPr>
              <a:t>std</a:t>
            </a:r>
            <a:r>
              <a:rPr lang="en-US" sz="1400" dirty="0">
                <a:solidFill>
                  <a:srgbClr val="000000"/>
                </a:solidFill>
                <a:latin typeface="Courier" panose="02060409020205020404" pitchFamily="49" charset="0"/>
              </a:rPr>
              <a: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0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err="1">
                <a:solidFill>
                  <a:srgbClr val="000000"/>
                </a:solidFill>
                <a:latin typeface="Courier" panose="02060409020205020404" pitchFamily="49" charset="0"/>
              </a:rPr>
              <a:t>int</a:t>
            </a:r>
            <a:r>
              <a:rPr lang="en-US" sz="1400" dirty="0">
                <a:solidFill>
                  <a:srgbClr val="000000"/>
                </a:solidFill>
                <a:latin typeface="Courier" panose="02060409020205020404" pitchFamily="49" charset="0"/>
              </a:rPr>
              <a:t> main()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char a[4] </a:t>
            </a:r>
            <a:r>
              <a:rPr lang="en-US" sz="1400" dirty="0" smtClean="0">
                <a:solidFill>
                  <a:srgbClr val="000000"/>
                </a:solidFill>
                <a:latin typeface="Courier" panose="02060409020205020404" pitchFamily="49" charset="0"/>
              </a:rPr>
              <a:t>=”HAY";</a:t>
            </a:r>
            <a:endParaRPr lang="en-US" sz="1400" dirty="0">
              <a:solidFill>
                <a:srgbClr val="000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0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a[0] &lt;&lt; "\</a:t>
            </a:r>
            <a:r>
              <a:rPr lang="en-US" sz="1400" dirty="0">
                <a:solidFill>
                  <a:srgbClr val="000000"/>
                </a:solidFill>
                <a:latin typeface="Courier" panose="02060409020205020404" pitchFamily="49" charset="0"/>
              </a:rPr>
              <a:t>n"; </a:t>
            </a:r>
            <a:r>
              <a:rPr lang="en-US" sz="1400" b="1" dirty="0">
                <a:solidFill>
                  <a:srgbClr val="008000"/>
                </a:solidFill>
                <a:latin typeface="Courier" panose="02060409020205020404" pitchFamily="49" charset="0"/>
              </a:rPr>
              <a:t>//display 0th element of an array</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 &lt;&lt; "\</a:t>
            </a:r>
            <a:r>
              <a:rPr lang="en-US" sz="1400" dirty="0">
                <a:solidFill>
                  <a:srgbClr val="000000"/>
                </a:solidFill>
                <a:latin typeface="Courier" panose="02060409020205020404" pitchFamily="49" charset="0"/>
              </a:rPr>
              <a:t>n"; </a:t>
            </a:r>
            <a:r>
              <a:rPr lang="en-US" sz="1400" b="1" dirty="0">
                <a:solidFill>
                  <a:srgbClr val="008000"/>
                </a:solidFill>
                <a:latin typeface="Courier" panose="02060409020205020404" pitchFamily="49" charset="0"/>
              </a:rPr>
              <a:t>//a is a character array.  it prints 'H' which is </a:t>
            </a:r>
            <a:r>
              <a:rPr lang="en-US" sz="1400" b="1" dirty="0" smtClean="0">
                <a:solidFill>
                  <a:srgbClr val="008000"/>
                </a:solidFill>
                <a:latin typeface="Courier" panose="02060409020205020404" pitchFamily="49" charset="0"/>
              </a:rPr>
              <a:t>			// </a:t>
            </a:r>
            <a:r>
              <a:rPr lang="en-US" sz="1400" b="1" dirty="0">
                <a:solidFill>
                  <a:srgbClr val="008000"/>
                </a:solidFill>
                <a:latin typeface="Courier" panose="02060409020205020404" pitchFamily="49" charset="0"/>
              </a:rPr>
              <a:t>first </a:t>
            </a:r>
            <a:r>
              <a:rPr lang="en-US" sz="1400" b="1" dirty="0" smtClean="0">
                <a:solidFill>
                  <a:srgbClr val="008000"/>
                </a:solidFill>
                <a:latin typeface="Courier" panose="02060409020205020404" pitchFamily="49" charset="0"/>
              </a:rPr>
              <a:t>element </a:t>
            </a:r>
            <a:r>
              <a:rPr lang="en-US" sz="1400" b="1" dirty="0">
                <a:solidFill>
                  <a:srgbClr val="008000"/>
                </a:solidFill>
                <a:latin typeface="Courier" panose="02060409020205020404" pitchFamily="49" charset="0"/>
              </a:rPr>
              <a:t>of an array</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a:t>
            </a:r>
            <a:r>
              <a:rPr lang="en-US" sz="1400" dirty="0">
                <a:solidFill>
                  <a:srgbClr val="000000"/>
                </a:solidFill>
                <a:latin typeface="Courier" panose="02060409020205020404" pitchFamily="49" charset="0"/>
              </a:rPr>
              <a:t>; </a:t>
            </a:r>
            <a:r>
              <a:rPr lang="en-US" sz="1400" b="1" dirty="0">
                <a:solidFill>
                  <a:srgbClr val="008000"/>
                </a:solidFill>
                <a:latin typeface="Courier" panose="02060409020205020404" pitchFamily="49" charset="0"/>
              </a:rPr>
              <a:t>//a is a pointer to an array of characters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8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t>
            </a:r>
            <a:r>
              <a:rPr lang="en-US" sz="1400" dirty="0">
                <a:solidFill>
                  <a:srgbClr val="000000"/>
                </a:solidFill>
                <a:latin typeface="Courier" panose="02060409020205020404" pitchFamily="49" charset="0"/>
              </a:rPr>
              <a:t>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t>
            </a:r>
            <a:r>
              <a:rPr lang="en-US" sz="1400" dirty="0">
                <a:solidFill>
                  <a:srgbClr val="000000"/>
                </a:solidFill>
                <a:latin typeface="Courier" panose="02060409020205020404" pitchFamily="49" charset="0"/>
              </a:rPr>
              <a:t>a+1</a:t>
            </a:r>
            <a:r>
              <a:rPr lang="en-US" sz="1400" dirty="0" smtClean="0">
                <a:solidFill>
                  <a:srgbClr val="000000"/>
                </a:solidFill>
                <a:latin typeface="Courier" panose="02060409020205020404" pitchFamily="49" charset="0"/>
              </a:rPr>
              <a:t>) &lt;&lt; "\</a:t>
            </a:r>
            <a:r>
              <a:rPr lang="en-US" sz="1400" dirty="0">
                <a:solidFill>
                  <a:srgbClr val="000000"/>
                </a:solidFill>
                <a:latin typeface="Courier" panose="02060409020205020404" pitchFamily="49" charset="0"/>
              </a:rPr>
              <a:t>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smtClean="0">
                <a:solidFill>
                  <a:srgbClr val="000000"/>
                </a:solidFill>
                <a:latin typeface="Courier" panose="02060409020205020404" pitchFamily="49" charset="0"/>
              </a:rPr>
              <a:t>cout</a:t>
            </a:r>
            <a:r>
              <a:rPr lang="en-US" sz="1400" dirty="0" smtClean="0">
                <a:solidFill>
                  <a:srgbClr val="000000"/>
                </a:solidFill>
                <a:latin typeface="Courier" panose="02060409020205020404" pitchFamily="49" charset="0"/>
              </a:rPr>
              <a:t> &lt;&lt; *(</a:t>
            </a:r>
            <a:r>
              <a:rPr lang="en-US" sz="1400" dirty="0">
                <a:solidFill>
                  <a:srgbClr val="000000"/>
                </a:solidFill>
                <a:latin typeface="Courier" panose="02060409020205020404" pitchFamily="49" charset="0"/>
              </a:rPr>
              <a:t>a+2</a:t>
            </a:r>
            <a:r>
              <a:rPr lang="en-US" sz="1400" dirty="0" smtClean="0">
                <a:solidFill>
                  <a:srgbClr val="000000"/>
                </a:solidFill>
                <a:latin typeface="Courier" panose="02060409020205020404" pitchFamily="49" charset="0"/>
              </a:rPr>
              <a:t>) &lt;&lt; "\</a:t>
            </a:r>
            <a:r>
              <a:rPr lang="en-US" sz="1400" dirty="0">
                <a:solidFill>
                  <a:srgbClr val="000000"/>
                </a:solidFill>
                <a:latin typeface="Courier" panose="02060409020205020404" pitchFamily="49" charset="0"/>
              </a:rPr>
              <a:t>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return 0;</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a:t>
            </a:r>
          </a:p>
        </p:txBody>
      </p:sp>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42</a:t>
            </a:fld>
            <a:endParaRPr lang="en-US" dirty="0">
              <a:solidFill>
                <a:srgbClr val="04617B">
                  <a:shade val="90000"/>
                </a:srgbClr>
              </a:solidFill>
            </a:endParaRPr>
          </a:p>
        </p:txBody>
      </p:sp>
    </p:spTree>
    <p:extLst>
      <p:ext uri="{BB962C8B-B14F-4D97-AF65-F5344CB8AC3E}">
        <p14:creationId xmlns:p14="http://schemas.microsoft.com/office/powerpoint/2010/main" val="11709596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Pointer Arithmetic</a:t>
            </a:r>
          </a:p>
        </p:txBody>
      </p:sp>
      <p:sp>
        <p:nvSpPr>
          <p:cNvPr id="28675" name="Rectangle 3"/>
          <p:cNvSpPr>
            <a:spLocks noGrp="1" noChangeArrowheads="1"/>
          </p:cNvSpPr>
          <p:nvPr>
            <p:ph idx="1"/>
          </p:nvPr>
        </p:nvSpPr>
        <p:spPr>
          <a:xfrm>
            <a:off x="611188" y="1600200"/>
            <a:ext cx="7843837" cy="3740150"/>
          </a:xfrm>
        </p:spPr>
        <p:txBody>
          <a:bodyPr/>
          <a:lstStyle/>
          <a:p>
            <a:r>
              <a:rPr lang="en-US" altLang="en-US"/>
              <a:t>Operations on pointer variables:</a:t>
            </a:r>
          </a:p>
          <a:p>
            <a:pPr lvl="1">
              <a:buFontTx/>
              <a:buNone/>
            </a:pPr>
            <a:r>
              <a:rPr lang="en-US" altLang="en-US"/>
              <a:t>	</a:t>
            </a:r>
            <a:endParaRPr lang="en-US" altLang="en-US">
              <a:latin typeface="Courier New" charset="0"/>
            </a:endParaRPr>
          </a:p>
          <a:p>
            <a:pPr lvl="1">
              <a:buFontTx/>
              <a:buNone/>
            </a:pPr>
            <a:r>
              <a:rPr lang="en-US" altLang="en-US">
                <a:latin typeface="Courier New" charset="0"/>
              </a:rPr>
              <a:t>	</a:t>
            </a:r>
            <a:endParaRPr lang="en-US" altLang="en-US"/>
          </a:p>
          <a:p>
            <a:pPr lvl="1">
              <a:buFontTx/>
              <a:buNone/>
            </a:pPr>
            <a:r>
              <a:rPr lang="en-US" altLang="en-US"/>
              <a:t>		</a:t>
            </a:r>
          </a:p>
          <a:p>
            <a:pPr>
              <a:buClr>
                <a:schemeClr val="tx1"/>
              </a:buClr>
              <a:buFont typeface="Times" charset="0"/>
              <a:buNone/>
            </a:pPr>
            <a:endParaRPr lang="en-US" altLang="en-US"/>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a:t>9-</a:t>
            </a:r>
            <a:fld id="{0887BB82-DA77-5C4E-990F-BAEBD543204A}" type="slidenum">
              <a:rPr lang="en-US" altLang="en-US"/>
              <a:pPr eaLnBrk="1" hangingPunct="1"/>
              <a:t>43</a:t>
            </a:fld>
            <a:endParaRPr lang="en-US" altLang="en-US"/>
          </a:p>
        </p:txBody>
      </p:sp>
      <p:graphicFrame>
        <p:nvGraphicFramePr>
          <p:cNvPr id="754692" name="Group 4"/>
          <p:cNvGraphicFramePr>
            <a:graphicFrameLocks noGrp="1"/>
          </p:cNvGraphicFramePr>
          <p:nvPr/>
        </p:nvGraphicFramePr>
        <p:xfrm>
          <a:off x="381000" y="2305050"/>
          <a:ext cx="8382000" cy="3943351"/>
        </p:xfrm>
        <a:graphic>
          <a:graphicData uri="http://schemas.openxmlformats.org/drawingml/2006/table">
            <a:tbl>
              <a:tblPr/>
              <a:tblGrid>
                <a:gridCol w="3163888">
                  <a:extLst>
                    <a:ext uri="{9D8B030D-6E8A-4147-A177-3AD203B41FA5}">
                      <a16:colId xmlns:a16="http://schemas.microsoft.com/office/drawing/2014/main" val="20000"/>
                    </a:ext>
                  </a:extLst>
                </a:gridCol>
                <a:gridCol w="5218112">
                  <a:extLst>
                    <a:ext uri="{9D8B030D-6E8A-4147-A177-3AD203B41FA5}">
                      <a16:colId xmlns:a16="http://schemas.microsoft.com/office/drawing/2014/main" val="20001"/>
                    </a:ext>
                  </a:extLst>
                </a:gridCol>
              </a:tblGrid>
              <a:tr h="1092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12" charset="-128"/>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12" charset="-128"/>
                        </a:rPr>
                        <a:t>Example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int vals[]={4,7,11};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int *valptr = vals;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 // points at 7</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 //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smtClean="0">
                          <a:ln>
                            <a:noFill/>
                          </a:ln>
                          <a:solidFill>
                            <a:schemeClr val="tx1"/>
                          </a:solidFill>
                          <a:effectLst/>
                          <a:latin typeface="Arial" charset="0"/>
                          <a:ea typeface="ヒラギノ角ゴ Pro W3" pitchFamily="112" charset="-128"/>
                        </a:rPr>
                        <a:t>(pointer and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smtClean="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cout &lt;&lt; *(valptr + 2); //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smtClean="0">
                          <a:ln>
                            <a:noFill/>
                          </a:ln>
                          <a:solidFill>
                            <a:schemeClr val="tx1"/>
                          </a:solidFill>
                          <a:effectLst/>
                          <a:latin typeface="Arial" charset="0"/>
                          <a:ea typeface="ヒラギノ角ゴ Pro W3" pitchFamily="112" charset="-128"/>
                        </a:rPr>
                        <a:t>(pointer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and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smtClean="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 = vals; // points at 4</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valptr += 2;   //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87425">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smtClean="0">
                          <a:ln>
                            <a:noFill/>
                          </a:ln>
                          <a:solidFill>
                            <a:schemeClr val="tx1"/>
                          </a:solidFill>
                          <a:effectLst/>
                          <a:latin typeface="Arial" charset="0"/>
                          <a:ea typeface="ヒラギノ角ゴ Pro W3" pitchFamily="112" charset="-128"/>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cout &lt;&lt; valptr–val; // difference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//(number of ints) between valptr</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 and val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434553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5"/>
          <p:cNvGrpSpPr>
            <a:grpSpLocks/>
          </p:cNvGrpSpPr>
          <p:nvPr/>
        </p:nvGrpSpPr>
        <p:grpSpPr bwMode="auto">
          <a:xfrm>
            <a:off x="1943100" y="1066800"/>
            <a:ext cx="5257800" cy="4746625"/>
            <a:chOff x="1143000" y="1066800"/>
            <a:chExt cx="5257800" cy="4746625"/>
          </a:xfrm>
        </p:grpSpPr>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464820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873625"/>
              <a:ext cx="5257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699" name="Text Box 4"/>
          <p:cNvSpPr txBox="1">
            <a:spLocks noChangeArrowheads="1"/>
          </p:cNvSpPr>
          <p:nvPr/>
        </p:nvSpPr>
        <p:spPr bwMode="auto">
          <a:xfrm>
            <a:off x="533400" y="4572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ltLang="en-US" sz="2800">
                <a:solidFill>
                  <a:srgbClr val="FF0000"/>
                </a:solidFill>
              </a:rPr>
              <a:t>From Program 9-9</a:t>
            </a:r>
          </a:p>
        </p:txBody>
      </p:sp>
    </p:spTree>
    <p:extLst>
      <p:ext uri="{BB962C8B-B14F-4D97-AF65-F5344CB8AC3E}">
        <p14:creationId xmlns:p14="http://schemas.microsoft.com/office/powerpoint/2010/main" val="1450828627"/>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Initializing Pointers</a:t>
            </a:r>
          </a:p>
        </p:txBody>
      </p:sp>
      <p:sp>
        <p:nvSpPr>
          <p:cNvPr id="31747" name="Rectangle 3"/>
          <p:cNvSpPr>
            <a:spLocks noGrp="1" noChangeArrowheads="1"/>
          </p:cNvSpPr>
          <p:nvPr>
            <p:ph idx="1"/>
          </p:nvPr>
        </p:nvSpPr>
        <p:spPr>
          <a:xfrm>
            <a:off x="304800" y="1828800"/>
            <a:ext cx="8458200" cy="4114800"/>
          </a:xfrm>
        </p:spPr>
        <p:txBody>
          <a:bodyPr/>
          <a:lstStyle/>
          <a:p>
            <a:pPr>
              <a:lnSpc>
                <a:spcPct val="90000"/>
              </a:lnSpc>
            </a:pPr>
            <a:r>
              <a:rPr lang="en-US" altLang="en-US"/>
              <a:t>Can initialize at definition time:</a:t>
            </a:r>
          </a:p>
          <a:p>
            <a:pPr lvl="1">
              <a:lnSpc>
                <a:spcPct val="90000"/>
              </a:lnSpc>
              <a:buClr>
                <a:srgbClr val="3333CC"/>
              </a:buClr>
              <a:buFontTx/>
              <a:buNone/>
            </a:pPr>
            <a:r>
              <a:rPr lang="en-US" altLang="en-US"/>
              <a:t>	</a:t>
            </a:r>
            <a:r>
              <a:rPr lang="en-US" altLang="en-US">
                <a:latin typeface="Courier New" charset="0"/>
              </a:rPr>
              <a:t>int num, *numptr = &amp;num;</a:t>
            </a:r>
          </a:p>
          <a:p>
            <a:pPr lvl="1">
              <a:lnSpc>
                <a:spcPct val="90000"/>
              </a:lnSpc>
              <a:buClr>
                <a:srgbClr val="3333CC"/>
              </a:buClr>
              <a:buFontTx/>
              <a:buNone/>
            </a:pPr>
            <a:r>
              <a:rPr lang="en-US" altLang="en-US">
                <a:latin typeface="Courier New" charset="0"/>
              </a:rPr>
              <a:t>	int val[3], *valptr = val;</a:t>
            </a:r>
          </a:p>
          <a:p>
            <a:pPr>
              <a:lnSpc>
                <a:spcPct val="90000"/>
              </a:lnSpc>
            </a:pPr>
            <a:r>
              <a:rPr lang="en-US" altLang="en-US"/>
              <a:t>Cannot mix data types:</a:t>
            </a:r>
          </a:p>
          <a:p>
            <a:pPr lvl="1">
              <a:lnSpc>
                <a:spcPct val="90000"/>
              </a:lnSpc>
              <a:buClr>
                <a:srgbClr val="3333CC"/>
              </a:buClr>
              <a:buFontTx/>
              <a:buNone/>
            </a:pPr>
            <a:r>
              <a:rPr lang="en-US" altLang="en-US"/>
              <a:t>	</a:t>
            </a:r>
            <a:r>
              <a:rPr lang="en-US" altLang="en-US">
                <a:latin typeface="Courier New" charset="0"/>
              </a:rPr>
              <a:t>double cost;</a:t>
            </a:r>
          </a:p>
          <a:p>
            <a:pPr lvl="1">
              <a:lnSpc>
                <a:spcPct val="90000"/>
              </a:lnSpc>
              <a:buClr>
                <a:srgbClr val="3333CC"/>
              </a:buClr>
              <a:buFontTx/>
              <a:buNone/>
            </a:pPr>
            <a:r>
              <a:rPr lang="en-US" altLang="en-US">
                <a:latin typeface="Courier New" charset="0"/>
              </a:rPr>
              <a:t>	int *ptr = &amp;cost; // won</a:t>
            </a:r>
            <a:r>
              <a:rPr lang="en-US" altLang="en-US"/>
              <a:t>’</a:t>
            </a:r>
            <a:r>
              <a:rPr lang="en-US" altLang="en-US">
                <a:latin typeface="Courier New" charset="0"/>
              </a:rPr>
              <a:t>t work</a:t>
            </a:r>
          </a:p>
          <a:p>
            <a:pPr>
              <a:lnSpc>
                <a:spcPct val="90000"/>
              </a:lnSpc>
            </a:pPr>
            <a:r>
              <a:rPr lang="en-US" altLang="en-US"/>
              <a:t>Can test for an invalid address for </a:t>
            </a:r>
            <a:r>
              <a:rPr lang="en-US" altLang="en-US">
                <a:latin typeface="Courier New" charset="0"/>
              </a:rPr>
              <a:t>ptr</a:t>
            </a:r>
            <a:r>
              <a:rPr lang="en-US" altLang="en-US"/>
              <a:t> with:</a:t>
            </a:r>
          </a:p>
          <a:p>
            <a:pPr lvl="1">
              <a:lnSpc>
                <a:spcPct val="90000"/>
              </a:lnSpc>
              <a:buClr>
                <a:srgbClr val="3333CC"/>
              </a:buClr>
              <a:buFontTx/>
              <a:buNone/>
            </a:pPr>
            <a:r>
              <a:rPr lang="en-US" altLang="en-US"/>
              <a:t>	</a:t>
            </a:r>
            <a:r>
              <a:rPr lang="en-US" altLang="en-US">
                <a:latin typeface="Courier New" charset="0"/>
              </a:rPr>
              <a:t>if (!ptr) ...</a:t>
            </a:r>
            <a:endParaRPr lang="en-US" altLang="en-US"/>
          </a:p>
        </p:txBody>
      </p:sp>
    </p:spTree>
    <p:extLst>
      <p:ext uri="{BB962C8B-B14F-4D97-AF65-F5344CB8AC3E}">
        <p14:creationId xmlns:p14="http://schemas.microsoft.com/office/powerpoint/2010/main" val="115161045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Comparing Pointers</a:t>
            </a:r>
          </a:p>
        </p:txBody>
      </p:sp>
      <p:sp>
        <p:nvSpPr>
          <p:cNvPr id="33795" name="Rectangle 3"/>
          <p:cNvSpPr>
            <a:spLocks noGrp="1" noChangeArrowheads="1"/>
          </p:cNvSpPr>
          <p:nvPr>
            <p:ph idx="1"/>
          </p:nvPr>
        </p:nvSpPr>
        <p:spPr/>
        <p:txBody>
          <a:bodyPr/>
          <a:lstStyle/>
          <a:p>
            <a:pPr>
              <a:lnSpc>
                <a:spcPct val="85000"/>
              </a:lnSpc>
            </a:pPr>
            <a:r>
              <a:rPr lang="en-US" altLang="en-US"/>
              <a:t>Relational operators (</a:t>
            </a:r>
            <a:r>
              <a:rPr lang="en-US" altLang="en-US">
                <a:latin typeface="Courier New" charset="0"/>
              </a:rPr>
              <a:t>&lt;</a:t>
            </a:r>
            <a:r>
              <a:rPr lang="en-US" altLang="en-US"/>
              <a:t>, </a:t>
            </a:r>
            <a:r>
              <a:rPr lang="en-US" altLang="en-US">
                <a:latin typeface="Courier New" charset="0"/>
              </a:rPr>
              <a:t>&gt;=</a:t>
            </a:r>
            <a:r>
              <a:rPr lang="en-US" altLang="en-US"/>
              <a:t>, etc.) can be used to compare addresses in pointers</a:t>
            </a:r>
          </a:p>
          <a:p>
            <a:pPr>
              <a:lnSpc>
                <a:spcPct val="85000"/>
              </a:lnSpc>
            </a:pPr>
            <a:r>
              <a:rPr lang="en-US" altLang="en-US"/>
              <a:t>Comparing addresses </a:t>
            </a:r>
            <a:r>
              <a:rPr lang="en-US" altLang="en-US" u="sng"/>
              <a:t>in</a:t>
            </a:r>
            <a:r>
              <a:rPr lang="en-US" altLang="en-US"/>
              <a:t> pointers is not the same as comparing contents </a:t>
            </a:r>
            <a:r>
              <a:rPr lang="en-US" altLang="en-US" u="sng"/>
              <a:t>pointed at by</a:t>
            </a:r>
            <a:r>
              <a:rPr lang="en-US" altLang="en-US"/>
              <a:t> pointers:</a:t>
            </a:r>
          </a:p>
          <a:p>
            <a:pPr lvl="1">
              <a:lnSpc>
                <a:spcPct val="85000"/>
              </a:lnSpc>
              <a:buFontTx/>
              <a:buNone/>
            </a:pPr>
            <a:r>
              <a:rPr lang="en-US" altLang="en-US"/>
              <a:t>	</a:t>
            </a:r>
            <a:r>
              <a:rPr lang="en-US" altLang="en-US">
                <a:latin typeface="Courier New" charset="0"/>
              </a:rPr>
              <a:t>if (ptr1 == ptr2)   // compares</a:t>
            </a:r>
          </a:p>
          <a:p>
            <a:pPr lvl="1">
              <a:lnSpc>
                <a:spcPct val="85000"/>
              </a:lnSpc>
              <a:buFontTx/>
              <a:buNone/>
            </a:pPr>
            <a:r>
              <a:rPr lang="en-US" altLang="en-US">
                <a:latin typeface="Courier New" charset="0"/>
              </a:rPr>
              <a:t>						  // addresses</a:t>
            </a:r>
          </a:p>
          <a:p>
            <a:pPr lvl="1">
              <a:lnSpc>
                <a:spcPct val="85000"/>
              </a:lnSpc>
              <a:buFontTx/>
              <a:buNone/>
            </a:pPr>
            <a:r>
              <a:rPr lang="en-US" altLang="en-US">
                <a:latin typeface="Courier New" charset="0"/>
              </a:rPr>
              <a:t>	if (*ptr1 == *ptr2) // compares</a:t>
            </a:r>
          </a:p>
          <a:p>
            <a:pPr lvl="1">
              <a:lnSpc>
                <a:spcPct val="85000"/>
              </a:lnSpc>
              <a:buFontTx/>
              <a:buNone/>
            </a:pPr>
            <a:r>
              <a:rPr lang="en-US" altLang="en-US">
                <a:latin typeface="Courier New" charset="0"/>
              </a:rPr>
              <a:t>					      // contents</a:t>
            </a:r>
            <a:endParaRPr lang="en-US" altLang="en-US"/>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a:t>9-</a:t>
            </a:r>
            <a:fld id="{77B1FF8A-002E-5C4B-8DA7-B54360F09E34}" type="slidenum">
              <a:rPr lang="en-US" altLang="en-US"/>
              <a:pPr eaLnBrk="1" hangingPunct="1"/>
              <a:t>46</a:t>
            </a:fld>
            <a:endParaRPr lang="en-US" altLang="en-US"/>
          </a:p>
        </p:txBody>
      </p:sp>
    </p:spTree>
    <p:extLst>
      <p:ext uri="{BB962C8B-B14F-4D97-AF65-F5344CB8AC3E}">
        <p14:creationId xmlns:p14="http://schemas.microsoft.com/office/powerpoint/2010/main" val="147030046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altLang="en-US"/>
              <a:t>Pointers as Function Parameters</a:t>
            </a:r>
          </a:p>
        </p:txBody>
      </p:sp>
      <p:sp>
        <p:nvSpPr>
          <p:cNvPr id="35843" name="Rectangle 3"/>
          <p:cNvSpPr>
            <a:spLocks noGrp="1" noChangeArrowheads="1"/>
          </p:cNvSpPr>
          <p:nvPr>
            <p:ph idx="1"/>
          </p:nvPr>
        </p:nvSpPr>
        <p:spPr>
          <a:xfrm>
            <a:off x="304800" y="1828800"/>
            <a:ext cx="8686800" cy="4114800"/>
          </a:xfrm>
        </p:spPr>
        <p:txBody>
          <a:bodyPr/>
          <a:lstStyle/>
          <a:p>
            <a:pPr marL="533400" indent="-533400">
              <a:lnSpc>
                <a:spcPct val="85000"/>
              </a:lnSpc>
            </a:pPr>
            <a:r>
              <a:rPr lang="en-US" altLang="en-US" sz="2800"/>
              <a:t>A pointer can be a parameter</a:t>
            </a:r>
          </a:p>
          <a:p>
            <a:pPr marL="533400" indent="-533400">
              <a:lnSpc>
                <a:spcPct val="85000"/>
              </a:lnSpc>
            </a:pPr>
            <a:r>
              <a:rPr lang="en-US" altLang="en-US" sz="2800"/>
              <a:t>Works like reference variable to allow change to argument from within function</a:t>
            </a:r>
          </a:p>
          <a:p>
            <a:pPr marL="533400" indent="-533400">
              <a:lnSpc>
                <a:spcPct val="85000"/>
              </a:lnSpc>
            </a:pPr>
            <a:r>
              <a:rPr lang="en-US" altLang="en-US" sz="2800"/>
              <a:t>Requires:</a:t>
            </a:r>
          </a:p>
          <a:p>
            <a:pPr marL="939800" lvl="1" indent="-533400">
              <a:lnSpc>
                <a:spcPct val="85000"/>
              </a:lnSpc>
              <a:buClr>
                <a:schemeClr val="tx1"/>
              </a:buClr>
              <a:buSzPct val="80000"/>
              <a:buFontTx/>
              <a:buAutoNum type="arabicParenR"/>
            </a:pPr>
            <a:r>
              <a:rPr lang="en-US" altLang="en-US" sz="2400"/>
              <a:t> asterisk * on parameter in prototype and heading</a:t>
            </a:r>
          </a:p>
          <a:p>
            <a:pPr marL="939800" lvl="1" indent="-533400">
              <a:lnSpc>
                <a:spcPct val="85000"/>
              </a:lnSpc>
              <a:buFontTx/>
              <a:buNone/>
            </a:pPr>
            <a:r>
              <a:rPr lang="en-US" altLang="en-US" sz="2100">
                <a:latin typeface="Courier New" charset="0"/>
              </a:rPr>
              <a:t>void getNum(int *ptr); // ptr is pointer to an int </a:t>
            </a:r>
          </a:p>
          <a:p>
            <a:pPr marL="939800" lvl="1" indent="-533400">
              <a:lnSpc>
                <a:spcPct val="85000"/>
              </a:lnSpc>
              <a:buClr>
                <a:schemeClr val="tx1"/>
              </a:buClr>
              <a:buSzPct val="80000"/>
              <a:buFontTx/>
              <a:buAutoNum type="arabicParenR" startAt="2"/>
            </a:pPr>
            <a:r>
              <a:rPr lang="en-US" altLang="en-US" sz="2400"/>
              <a:t> asterisk </a:t>
            </a:r>
            <a:r>
              <a:rPr lang="en-US" altLang="en-US" sz="2400" b="1">
                <a:latin typeface="Courier New" charset="0"/>
              </a:rPr>
              <a:t>*</a:t>
            </a:r>
            <a:r>
              <a:rPr lang="en-US" altLang="en-US" sz="2400" b="1"/>
              <a:t> </a:t>
            </a:r>
            <a:r>
              <a:rPr lang="en-US" altLang="en-US" sz="2400"/>
              <a:t>in body to dereference the pointer</a:t>
            </a:r>
          </a:p>
          <a:p>
            <a:pPr marL="533400" indent="-533400">
              <a:lnSpc>
                <a:spcPct val="85000"/>
              </a:lnSpc>
              <a:buFont typeface="Times" charset="0"/>
              <a:buNone/>
            </a:pPr>
            <a:r>
              <a:rPr lang="en-US" altLang="en-US" sz="2800"/>
              <a:t>	</a:t>
            </a:r>
            <a:r>
              <a:rPr lang="en-US" altLang="en-US" sz="2800">
                <a:latin typeface="Courier New" charset="0"/>
              </a:rPr>
              <a:t>cin &gt;&gt; *ptr;     </a:t>
            </a:r>
          </a:p>
          <a:p>
            <a:pPr marL="939800" lvl="1" indent="-533400">
              <a:lnSpc>
                <a:spcPct val="85000"/>
              </a:lnSpc>
              <a:buClr>
                <a:schemeClr val="tx1"/>
              </a:buClr>
              <a:buSzPct val="80000"/>
              <a:buFontTx/>
              <a:buAutoNum type="arabicParenR" startAt="3"/>
            </a:pPr>
            <a:r>
              <a:rPr lang="en-US" altLang="en-US" sz="2400"/>
              <a:t> address as argument to the function</a:t>
            </a:r>
            <a:endParaRPr lang="en-US" altLang="en-US" sz="2400">
              <a:latin typeface="Courier New" charset="0"/>
            </a:endParaRPr>
          </a:p>
          <a:p>
            <a:pPr marL="939800" lvl="1" indent="-533400">
              <a:lnSpc>
                <a:spcPct val="85000"/>
              </a:lnSpc>
              <a:buClr>
                <a:schemeClr val="tx1"/>
              </a:buClr>
              <a:buFontTx/>
              <a:buNone/>
            </a:pPr>
            <a:r>
              <a:rPr lang="en-US" altLang="en-US" sz="2100">
                <a:latin typeface="Courier New" charset="0"/>
              </a:rPr>
              <a:t>getNum(&amp;num);     // pass address of num to getNum  </a:t>
            </a:r>
            <a:endParaRPr lang="en-US" altLang="en-US" sz="2100"/>
          </a:p>
        </p:txBody>
      </p:sp>
    </p:spTree>
    <p:extLst>
      <p:ext uri="{BB962C8B-B14F-4D97-AF65-F5344CB8AC3E}">
        <p14:creationId xmlns:p14="http://schemas.microsoft.com/office/powerpoint/2010/main" val="151718429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Example</a:t>
            </a:r>
          </a:p>
        </p:txBody>
      </p:sp>
      <p:sp>
        <p:nvSpPr>
          <p:cNvPr id="36867" name="Rectangle 3"/>
          <p:cNvSpPr>
            <a:spLocks noGrp="1" noChangeArrowheads="1"/>
          </p:cNvSpPr>
          <p:nvPr>
            <p:ph idx="1"/>
          </p:nvPr>
        </p:nvSpPr>
        <p:spPr>
          <a:xfrm>
            <a:off x="457200" y="1946275"/>
            <a:ext cx="8075613" cy="3741738"/>
          </a:xfrm>
        </p:spPr>
        <p:txBody>
          <a:bodyPr/>
          <a:lstStyle/>
          <a:p>
            <a:pPr>
              <a:lnSpc>
                <a:spcPct val="85000"/>
              </a:lnSpc>
              <a:buFont typeface="Times" charset="0"/>
              <a:buNone/>
            </a:pPr>
            <a:r>
              <a:rPr lang="en-US" altLang="en-US" sz="2400">
                <a:latin typeface="Courier New" charset="0"/>
              </a:rPr>
              <a:t>void swap(int *x, int *y)</a:t>
            </a:r>
          </a:p>
          <a:p>
            <a:pPr>
              <a:lnSpc>
                <a:spcPct val="85000"/>
              </a:lnSpc>
              <a:buFont typeface="Times" charset="0"/>
              <a:buNone/>
            </a:pPr>
            <a:r>
              <a:rPr lang="en-US" altLang="en-US" sz="2400">
                <a:latin typeface="Courier New" charset="0"/>
              </a:rPr>
              <a:t>{		int temp;</a:t>
            </a:r>
          </a:p>
          <a:p>
            <a:pPr>
              <a:lnSpc>
                <a:spcPct val="85000"/>
              </a:lnSpc>
              <a:buFont typeface="Times" charset="0"/>
              <a:buNone/>
            </a:pPr>
            <a:r>
              <a:rPr lang="en-US" altLang="en-US" sz="2400">
                <a:latin typeface="Courier New" charset="0"/>
              </a:rPr>
              <a:t>		temp = *x;</a:t>
            </a:r>
          </a:p>
          <a:p>
            <a:pPr>
              <a:lnSpc>
                <a:spcPct val="85000"/>
              </a:lnSpc>
              <a:buFont typeface="Times" charset="0"/>
              <a:buNone/>
            </a:pPr>
            <a:r>
              <a:rPr lang="en-US" altLang="en-US" sz="2400">
                <a:latin typeface="Courier New" charset="0"/>
              </a:rPr>
              <a:t>		*x = *y;</a:t>
            </a:r>
          </a:p>
          <a:p>
            <a:pPr>
              <a:lnSpc>
                <a:spcPct val="85000"/>
              </a:lnSpc>
              <a:buFont typeface="Times" charset="0"/>
              <a:buNone/>
            </a:pPr>
            <a:r>
              <a:rPr lang="en-US" altLang="en-US" sz="2400">
                <a:latin typeface="Courier New" charset="0"/>
              </a:rPr>
              <a:t>		*y = temp;</a:t>
            </a:r>
          </a:p>
          <a:p>
            <a:pPr>
              <a:lnSpc>
                <a:spcPct val="85000"/>
              </a:lnSpc>
              <a:buFont typeface="Times" charset="0"/>
              <a:buNone/>
            </a:pPr>
            <a:r>
              <a:rPr lang="en-US" altLang="en-US" sz="2400">
                <a:latin typeface="Courier New" charset="0"/>
              </a:rPr>
              <a:t>}</a:t>
            </a:r>
          </a:p>
          <a:p>
            <a:pPr>
              <a:lnSpc>
                <a:spcPct val="85000"/>
              </a:lnSpc>
              <a:buFont typeface="Times" charset="0"/>
              <a:buNone/>
            </a:pPr>
            <a:endParaRPr lang="en-US" altLang="en-US" sz="2400">
              <a:latin typeface="Courier New" charset="0"/>
            </a:endParaRPr>
          </a:p>
          <a:p>
            <a:pPr>
              <a:lnSpc>
                <a:spcPct val="85000"/>
              </a:lnSpc>
              <a:buFont typeface="Times" charset="0"/>
              <a:buNone/>
            </a:pPr>
            <a:r>
              <a:rPr lang="en-US" altLang="en-US" sz="2400">
                <a:latin typeface="Courier New" charset="0"/>
              </a:rPr>
              <a:t>int num1 = 2, num2 = -3;</a:t>
            </a:r>
          </a:p>
          <a:p>
            <a:pPr>
              <a:lnSpc>
                <a:spcPct val="85000"/>
              </a:lnSpc>
              <a:buFont typeface="Times" charset="0"/>
              <a:buNone/>
            </a:pPr>
            <a:r>
              <a:rPr lang="en-US" altLang="en-US" sz="2400">
                <a:latin typeface="Courier New" charset="0"/>
              </a:rPr>
              <a:t>swap(&amp;num1, &amp;num2);</a:t>
            </a:r>
          </a:p>
        </p:txBody>
      </p:sp>
    </p:spTree>
    <p:extLst>
      <p:ext uri="{BB962C8B-B14F-4D97-AF65-F5344CB8AC3E}">
        <p14:creationId xmlns:p14="http://schemas.microsoft.com/office/powerpoint/2010/main" val="152935215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57912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txBox="1">
            <a:spLocks noChangeArrowheads="1"/>
          </p:cNvSpPr>
          <p:nvPr/>
        </p:nvSpPr>
        <p:spPr bwMode="auto">
          <a:xfrm>
            <a:off x="4953000" y="6096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ltLang="en-US" i="1"/>
              <a:t>(Program Continues)</a:t>
            </a:r>
          </a:p>
        </p:txBody>
      </p:sp>
    </p:spTree>
    <p:extLst>
      <p:ext uri="{BB962C8B-B14F-4D97-AF65-F5344CB8AC3E}">
        <p14:creationId xmlns:p14="http://schemas.microsoft.com/office/powerpoint/2010/main" val="163355804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variable is declared, the memory needed to store its value is assigned a specific location in memory (its memory address</a:t>
            </a:r>
            <a:r>
              <a:rPr lang="en-US" dirty="0" smtClean="0"/>
              <a:t>) </a:t>
            </a:r>
          </a:p>
          <a:p>
            <a:r>
              <a:rPr lang="en-US" dirty="0" smtClean="0"/>
              <a:t>Generally</a:t>
            </a:r>
            <a:r>
              <a:rPr lang="en-US" dirty="0"/>
              <a:t>, C++ programs do not actively decide the exact memory addresses where its variables are stored. Fortunately, that task is left to the environment where the program is run - generally, an operating system that decides the particular memory locations on </a:t>
            </a:r>
            <a:r>
              <a:rPr lang="en-US" dirty="0" smtClean="0"/>
              <a:t>runtime </a:t>
            </a:r>
          </a:p>
          <a:p>
            <a:r>
              <a:rPr lang="en-US" dirty="0" smtClean="0">
                <a:solidFill>
                  <a:srgbClr val="FF0066"/>
                </a:solidFill>
              </a:rPr>
              <a:t>However</a:t>
            </a:r>
            <a:r>
              <a:rPr lang="en-US" dirty="0">
                <a:solidFill>
                  <a:srgbClr val="FF0066"/>
                </a:solidFill>
              </a:rPr>
              <a:t>, it may be useful for a program to be able to obtain the address of a variable during runtime in order to access data cells that are at a certain position relative to </a:t>
            </a:r>
            <a:r>
              <a:rPr lang="en-US" dirty="0" smtClean="0">
                <a:solidFill>
                  <a:srgbClr val="FF0066"/>
                </a:solidFill>
              </a:rPr>
              <a:t>it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a:t>
            </a:fld>
            <a:endParaRPr lang="en-US" dirty="0"/>
          </a:p>
        </p:txBody>
      </p:sp>
    </p:spTree>
    <p:extLst>
      <p:ext uri="{BB962C8B-B14F-4D97-AF65-F5344CB8AC3E}">
        <p14:creationId xmlns:p14="http://schemas.microsoft.com/office/powerpoint/2010/main" val="19114598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066800"/>
            <a:ext cx="57150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068646"/>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Rectangle 4"/>
          <p:cNvSpPr>
            <a:spLocks noChangeArrowheads="1"/>
          </p:cNvSpPr>
          <p:nvPr/>
        </p:nvSpPr>
        <p:spPr bwMode="auto">
          <a:xfrm>
            <a:off x="294287" y="535682"/>
            <a:ext cx="7877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spcBef>
                <a:spcPct val="0"/>
              </a:spcBef>
              <a:defRPr sz="2400">
                <a:solidFill>
                  <a:schemeClr val="tx1"/>
                </a:solidFill>
                <a:latin typeface="Times New Roman" charset="0"/>
              </a:defRPr>
            </a:lvl1pPr>
            <a:lvl2pPr>
              <a:spcBef>
                <a:spcPct val="0"/>
              </a:spcBef>
              <a:defRPr sz="2400">
                <a:solidFill>
                  <a:schemeClr val="tx1"/>
                </a:solidFill>
                <a:latin typeface="Times New Roman" charset="0"/>
              </a:defRPr>
            </a:lvl2pPr>
            <a:lvl3pPr>
              <a:spcBef>
                <a:spcPct val="0"/>
              </a:spcBef>
              <a:defRPr sz="2400">
                <a:solidFill>
                  <a:schemeClr val="tx1"/>
                </a:solidFill>
                <a:latin typeface="Times New Roman" charset="0"/>
              </a:defRPr>
            </a:lvl3pPr>
            <a:lvl4pPr>
              <a:spcBef>
                <a:spcPct val="0"/>
              </a:spcBef>
              <a:defRPr sz="2400">
                <a:solidFill>
                  <a:schemeClr val="tx1"/>
                </a:solidFill>
                <a:latin typeface="Times New Roman" charset="0"/>
              </a:defRPr>
            </a:lvl4pPr>
            <a:lvl5pPr>
              <a:spcBef>
                <a:spcPct val="0"/>
              </a:spcBef>
              <a:defRPr sz="2400">
                <a:solidFill>
                  <a:schemeClr val="tx1"/>
                </a:solidFill>
                <a:latin typeface="Times New Roman" charset="0"/>
              </a:defRPr>
            </a:lvl5pPr>
            <a:lvl6pPr marL="457200" eaLnBrk="0" fontAlgn="base" hangingPunct="0">
              <a:spcBef>
                <a:spcPct val="0"/>
              </a:spcBef>
              <a:spcAft>
                <a:spcPct val="0"/>
              </a:spcAft>
              <a:defRPr sz="2400">
                <a:solidFill>
                  <a:schemeClr val="tx1"/>
                </a:solidFill>
                <a:latin typeface="Times New Roman" charset="0"/>
              </a:defRPr>
            </a:lvl6pPr>
            <a:lvl7pPr marL="914400" eaLnBrk="0" fontAlgn="base" hangingPunct="0">
              <a:spcBef>
                <a:spcPct val="0"/>
              </a:spcBef>
              <a:spcAft>
                <a:spcPct val="0"/>
              </a:spcAft>
              <a:defRPr sz="2400">
                <a:solidFill>
                  <a:schemeClr val="tx1"/>
                </a:solidFill>
                <a:latin typeface="Times New Roman" charset="0"/>
              </a:defRPr>
            </a:lvl7pPr>
            <a:lvl8pPr marL="1371600" eaLnBrk="0" fontAlgn="base" hangingPunct="0">
              <a:spcBef>
                <a:spcPct val="0"/>
              </a:spcBef>
              <a:spcAft>
                <a:spcPct val="0"/>
              </a:spcAft>
              <a:defRPr sz="2400">
                <a:solidFill>
                  <a:schemeClr val="tx1"/>
                </a:solidFill>
                <a:latin typeface="Times New Roman" charset="0"/>
              </a:defRPr>
            </a:lvl8pPr>
            <a:lvl9pPr marL="1828800" eaLnBrk="0" fontAlgn="base" hangingPunct="0">
              <a:spcBef>
                <a:spcPct val="0"/>
              </a:spcBef>
              <a:spcAft>
                <a:spcPct val="0"/>
              </a:spcAft>
              <a:defRPr sz="2400">
                <a:solidFill>
                  <a:schemeClr val="tx1"/>
                </a:solidFill>
                <a:latin typeface="Times New Roman" charset="0"/>
              </a:defRPr>
            </a:lvl9pPr>
          </a:lstStyle>
          <a:p>
            <a:pPr algn="ctr">
              <a:buClrTx/>
              <a:buSzTx/>
              <a:buFontTx/>
              <a:buNone/>
            </a:pPr>
            <a:r>
              <a:rPr lang="en-US" altLang="zh-TW" sz="4000" dirty="0">
                <a:solidFill>
                  <a:schemeClr val="tx2"/>
                </a:solidFill>
                <a:latin typeface="+mj-lt"/>
                <a:ea typeface="+mj-ea"/>
                <a:cs typeface="+mj-cs"/>
              </a:rPr>
              <a:t>Array of Pointers &amp; Pointers to Array</a:t>
            </a:r>
          </a:p>
        </p:txBody>
      </p:sp>
      <p:grpSp>
        <p:nvGrpSpPr>
          <p:cNvPr id="392204" name="Group 12"/>
          <p:cNvGrpSpPr>
            <a:grpSpLocks/>
          </p:cNvGrpSpPr>
          <p:nvPr/>
        </p:nvGrpSpPr>
        <p:grpSpPr bwMode="auto">
          <a:xfrm>
            <a:off x="685800" y="2160588"/>
            <a:ext cx="990600" cy="1355725"/>
            <a:chOff x="816" y="1824"/>
            <a:chExt cx="528" cy="960"/>
          </a:xfrm>
        </p:grpSpPr>
        <p:sp>
          <p:nvSpPr>
            <p:cNvPr id="392199" name="Rectangle 7"/>
            <p:cNvSpPr>
              <a:spLocks noChangeArrowheads="1"/>
            </p:cNvSpPr>
            <p:nvPr/>
          </p:nvSpPr>
          <p:spPr bwMode="auto">
            <a:xfrm>
              <a:off x="816" y="1824"/>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0" name="Rectangle 8"/>
            <p:cNvSpPr>
              <a:spLocks noChangeArrowheads="1"/>
            </p:cNvSpPr>
            <p:nvPr/>
          </p:nvSpPr>
          <p:spPr bwMode="auto">
            <a:xfrm>
              <a:off x="816" y="2016"/>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1" name="Rectangle 9"/>
            <p:cNvSpPr>
              <a:spLocks noChangeArrowheads="1"/>
            </p:cNvSpPr>
            <p:nvPr/>
          </p:nvSpPr>
          <p:spPr bwMode="auto">
            <a:xfrm>
              <a:off x="816" y="2208"/>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2" name="Rectangle 10"/>
            <p:cNvSpPr>
              <a:spLocks noChangeArrowheads="1"/>
            </p:cNvSpPr>
            <p:nvPr/>
          </p:nvSpPr>
          <p:spPr bwMode="auto">
            <a:xfrm>
              <a:off x="816" y="2400"/>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3" name="Rectangle 11"/>
            <p:cNvSpPr>
              <a:spLocks noChangeArrowheads="1"/>
            </p:cNvSpPr>
            <p:nvPr/>
          </p:nvSpPr>
          <p:spPr bwMode="auto">
            <a:xfrm>
              <a:off x="816" y="2592"/>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92205" name="Rectangle 13"/>
          <p:cNvSpPr>
            <a:spLocks noChangeArrowheads="1"/>
          </p:cNvSpPr>
          <p:nvPr/>
        </p:nvSpPr>
        <p:spPr bwMode="auto">
          <a:xfrm>
            <a:off x="2514600" y="1730375"/>
            <a:ext cx="1219200" cy="246063"/>
          </a:xfrm>
          <a:prstGeom prst="rect">
            <a:avLst/>
          </a:prstGeom>
          <a:solidFill>
            <a:srgbClr val="CCCCFF"/>
          </a:solidFill>
          <a:ln w="317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6" name="Rectangle 14"/>
          <p:cNvSpPr>
            <a:spLocks noChangeArrowheads="1"/>
          </p:cNvSpPr>
          <p:nvPr/>
        </p:nvSpPr>
        <p:spPr bwMode="auto">
          <a:xfrm>
            <a:off x="2514600" y="2222500"/>
            <a:ext cx="1219200" cy="246063"/>
          </a:xfrm>
          <a:prstGeom prst="rect">
            <a:avLst/>
          </a:prstGeom>
          <a:solidFill>
            <a:srgbClr val="CCCCFF"/>
          </a:solidFill>
          <a:ln w="317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7" name="Rectangle 15"/>
          <p:cNvSpPr>
            <a:spLocks noChangeArrowheads="1"/>
          </p:cNvSpPr>
          <p:nvPr/>
        </p:nvSpPr>
        <p:spPr bwMode="auto">
          <a:xfrm>
            <a:off x="2514600" y="2716213"/>
            <a:ext cx="1219200" cy="246062"/>
          </a:xfrm>
          <a:prstGeom prst="rect">
            <a:avLst/>
          </a:prstGeom>
          <a:solidFill>
            <a:srgbClr val="CCCCFF"/>
          </a:solidFill>
          <a:ln w="317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8" name="Rectangle 16"/>
          <p:cNvSpPr>
            <a:spLocks noChangeArrowheads="1"/>
          </p:cNvSpPr>
          <p:nvPr/>
        </p:nvSpPr>
        <p:spPr bwMode="auto">
          <a:xfrm>
            <a:off x="2514600" y="3208338"/>
            <a:ext cx="1219200" cy="246062"/>
          </a:xfrm>
          <a:prstGeom prst="rect">
            <a:avLst/>
          </a:prstGeom>
          <a:solidFill>
            <a:srgbClr val="CCCCFF"/>
          </a:solidFill>
          <a:ln w="317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09" name="Rectangle 17"/>
          <p:cNvSpPr>
            <a:spLocks noChangeArrowheads="1"/>
          </p:cNvSpPr>
          <p:nvPr/>
        </p:nvSpPr>
        <p:spPr bwMode="auto">
          <a:xfrm>
            <a:off x="2514600" y="3702050"/>
            <a:ext cx="1219200" cy="246063"/>
          </a:xfrm>
          <a:prstGeom prst="rect">
            <a:avLst/>
          </a:prstGeom>
          <a:solidFill>
            <a:srgbClr val="CCCCFF"/>
          </a:solidFill>
          <a:ln w="317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11" name="Text Box 19"/>
          <p:cNvSpPr txBox="1">
            <a:spLocks noChangeArrowheads="1"/>
          </p:cNvSpPr>
          <p:nvPr/>
        </p:nvSpPr>
        <p:spPr bwMode="auto">
          <a:xfrm>
            <a:off x="2514600" y="1371600"/>
            <a:ext cx="33655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bg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solidFill>
                  <a:srgbClr val="3366CC"/>
                </a:solidFill>
                <a:latin typeface="Courier" charset="0"/>
                <a:ea typeface="新細明體" charset="-120"/>
              </a:rPr>
              <a:t>a</a:t>
            </a:r>
          </a:p>
        </p:txBody>
      </p:sp>
      <p:sp>
        <p:nvSpPr>
          <p:cNvPr id="392212" name="Text Box 20"/>
          <p:cNvSpPr txBox="1">
            <a:spLocks noChangeArrowheads="1"/>
          </p:cNvSpPr>
          <p:nvPr/>
        </p:nvSpPr>
        <p:spPr bwMode="auto">
          <a:xfrm>
            <a:off x="2514600" y="1914525"/>
            <a:ext cx="33655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bg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solidFill>
                  <a:srgbClr val="3366CC"/>
                </a:solidFill>
                <a:latin typeface="Courier" charset="0"/>
                <a:ea typeface="新細明體" charset="-120"/>
              </a:rPr>
              <a:t>b</a:t>
            </a:r>
          </a:p>
        </p:txBody>
      </p:sp>
      <p:sp>
        <p:nvSpPr>
          <p:cNvPr id="392213" name="Text Box 21"/>
          <p:cNvSpPr txBox="1">
            <a:spLocks noChangeArrowheads="1"/>
          </p:cNvSpPr>
          <p:nvPr/>
        </p:nvSpPr>
        <p:spPr bwMode="auto">
          <a:xfrm>
            <a:off x="2514600" y="2406650"/>
            <a:ext cx="33655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bg2"/>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solidFill>
                  <a:srgbClr val="3366CC"/>
                </a:solidFill>
                <a:latin typeface="Courier" charset="0"/>
                <a:ea typeface="新細明體" charset="-120"/>
              </a:rPr>
              <a:t>c</a:t>
            </a:r>
          </a:p>
        </p:txBody>
      </p:sp>
      <p:sp>
        <p:nvSpPr>
          <p:cNvPr id="392221" name="Line 29"/>
          <p:cNvSpPr>
            <a:spLocks noChangeShapeType="1"/>
          </p:cNvSpPr>
          <p:nvPr/>
        </p:nvSpPr>
        <p:spPr bwMode="auto">
          <a:xfrm flipV="1">
            <a:off x="1295400" y="1852613"/>
            <a:ext cx="1219200" cy="431800"/>
          </a:xfrm>
          <a:prstGeom prst="line">
            <a:avLst/>
          </a:prstGeom>
          <a:noFill/>
          <a:ln w="3810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2222" name="Line 30"/>
          <p:cNvSpPr>
            <a:spLocks noChangeShapeType="1"/>
          </p:cNvSpPr>
          <p:nvPr/>
        </p:nvSpPr>
        <p:spPr bwMode="auto">
          <a:xfrm flipV="1">
            <a:off x="1295400" y="2346325"/>
            <a:ext cx="1219200" cy="246063"/>
          </a:xfrm>
          <a:prstGeom prst="line">
            <a:avLst/>
          </a:prstGeom>
          <a:noFill/>
          <a:ln w="3810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2223" name="Line 31"/>
          <p:cNvSpPr>
            <a:spLocks noChangeShapeType="1"/>
          </p:cNvSpPr>
          <p:nvPr/>
        </p:nvSpPr>
        <p:spPr bwMode="auto">
          <a:xfrm>
            <a:off x="1295400" y="2838450"/>
            <a:ext cx="1143000" cy="1588"/>
          </a:xfrm>
          <a:prstGeom prst="line">
            <a:avLst/>
          </a:prstGeom>
          <a:noFill/>
          <a:ln w="3175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2224" name="Line 32"/>
          <p:cNvSpPr>
            <a:spLocks noChangeShapeType="1"/>
          </p:cNvSpPr>
          <p:nvPr/>
        </p:nvSpPr>
        <p:spPr bwMode="auto">
          <a:xfrm>
            <a:off x="1293813" y="3081338"/>
            <a:ext cx="1216025" cy="244475"/>
          </a:xfrm>
          <a:prstGeom prst="line">
            <a:avLst/>
          </a:prstGeom>
          <a:noFill/>
          <a:ln w="3175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2225" name="Line 33"/>
          <p:cNvSpPr>
            <a:spLocks noChangeShapeType="1"/>
          </p:cNvSpPr>
          <p:nvPr/>
        </p:nvSpPr>
        <p:spPr bwMode="auto">
          <a:xfrm>
            <a:off x="1295400" y="3332163"/>
            <a:ext cx="1143000" cy="492125"/>
          </a:xfrm>
          <a:prstGeom prst="line">
            <a:avLst/>
          </a:prstGeom>
          <a:noFill/>
          <a:ln w="3175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2227" name="Text Box 35"/>
          <p:cNvSpPr txBox="1">
            <a:spLocks noChangeArrowheads="1"/>
          </p:cNvSpPr>
          <p:nvPr/>
        </p:nvSpPr>
        <p:spPr bwMode="auto">
          <a:xfrm>
            <a:off x="838200" y="4038600"/>
            <a:ext cx="2725738"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solidFill>
                  <a:srgbClr val="3366CC"/>
                </a:solidFill>
                <a:latin typeface="Tahoma" charset="0"/>
                <a:ea typeface="新細明體" charset="-120"/>
              </a:rPr>
              <a:t>An array of Pointers</a:t>
            </a:r>
          </a:p>
        </p:txBody>
      </p:sp>
      <p:sp>
        <p:nvSpPr>
          <p:cNvPr id="392228" name="Text Box 36"/>
          <p:cNvSpPr txBox="1">
            <a:spLocks noChangeArrowheads="1"/>
          </p:cNvSpPr>
          <p:nvPr/>
        </p:nvSpPr>
        <p:spPr bwMode="auto">
          <a:xfrm>
            <a:off x="685800" y="1600200"/>
            <a:ext cx="396875"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800">
                <a:solidFill>
                  <a:srgbClr val="3366CC"/>
                </a:solidFill>
                <a:latin typeface="Courier" charset="0"/>
                <a:ea typeface="新細明體" charset="-120"/>
              </a:rPr>
              <a:t>p</a:t>
            </a:r>
          </a:p>
        </p:txBody>
      </p:sp>
      <p:grpSp>
        <p:nvGrpSpPr>
          <p:cNvPr id="392236" name="Group 44"/>
          <p:cNvGrpSpPr>
            <a:grpSpLocks/>
          </p:cNvGrpSpPr>
          <p:nvPr/>
        </p:nvGrpSpPr>
        <p:grpSpPr bwMode="auto">
          <a:xfrm>
            <a:off x="228600" y="4419600"/>
            <a:ext cx="3733800" cy="2438400"/>
            <a:chOff x="576" y="2784"/>
            <a:chExt cx="2160" cy="1536"/>
          </a:xfrm>
        </p:grpSpPr>
        <p:sp>
          <p:nvSpPr>
            <p:cNvPr id="392229" name="AutoShape 37"/>
            <p:cNvSpPr>
              <a:spLocks noChangeArrowheads="1"/>
            </p:cNvSpPr>
            <p:nvPr/>
          </p:nvSpPr>
          <p:spPr bwMode="auto">
            <a:xfrm flipV="1">
              <a:off x="576" y="2784"/>
              <a:ext cx="2160" cy="1536"/>
            </a:xfrm>
            <a:prstGeom prst="foldedCorner">
              <a:avLst>
                <a:gd name="adj" fmla="val 12500"/>
              </a:avLst>
            </a:prstGeom>
            <a:noFill/>
            <a:ln w="31750">
              <a:solidFill>
                <a:schemeClr val="bg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20000"/>
                </a:spcBef>
                <a:buFont typeface="Monotype Sorts" charset="2"/>
                <a:buNone/>
              </a:pPr>
              <a:endParaRPr lang="zh-TW" altLang="en-US" sz="2000">
                <a:latin typeface="Courier New" charset="0"/>
                <a:ea typeface="新細明體" charset="-120"/>
              </a:endParaRPr>
            </a:p>
          </p:txBody>
        </p:sp>
        <p:sp>
          <p:nvSpPr>
            <p:cNvPr id="392234" name="Text Box 42"/>
            <p:cNvSpPr txBox="1">
              <a:spLocks noChangeArrowheads="1"/>
            </p:cNvSpPr>
            <p:nvPr/>
          </p:nvSpPr>
          <p:spPr bwMode="auto">
            <a:xfrm>
              <a:off x="614" y="2791"/>
              <a:ext cx="2122" cy="10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1800">
                  <a:solidFill>
                    <a:srgbClr val="3366CC"/>
                  </a:solidFill>
                  <a:latin typeface="Courier New" charset="0"/>
                  <a:ea typeface="新細明體" charset="-120"/>
                </a:rPr>
                <a:t>int a = 1, b = 2, c = 3;</a:t>
              </a:r>
            </a:p>
            <a:p>
              <a:pPr>
                <a:spcBef>
                  <a:spcPct val="20000"/>
                </a:spcBef>
                <a:buFont typeface="Monotype Sorts" charset="2"/>
                <a:buNone/>
              </a:pPr>
              <a:r>
                <a:rPr lang="en-US" altLang="zh-TW" sz="1800">
                  <a:solidFill>
                    <a:srgbClr val="FF0000"/>
                  </a:solidFill>
                  <a:latin typeface="Courier New" charset="0"/>
                  <a:ea typeface="新細明體" charset="-120"/>
                </a:rPr>
                <a:t>int *p[5]</a:t>
              </a:r>
              <a:r>
                <a:rPr lang="en-US" altLang="zh-TW" sz="1800">
                  <a:solidFill>
                    <a:srgbClr val="3366CC"/>
                  </a:solidFill>
                  <a:latin typeface="Courier New" charset="0"/>
                  <a:ea typeface="新細明體" charset="-120"/>
                </a:rPr>
                <a:t>;</a:t>
              </a:r>
            </a:p>
            <a:p>
              <a:pPr>
                <a:spcBef>
                  <a:spcPct val="20000"/>
                </a:spcBef>
                <a:buFont typeface="Monotype Sorts" charset="2"/>
                <a:buNone/>
              </a:pPr>
              <a:r>
                <a:rPr lang="en-US" altLang="zh-TW" sz="1800">
                  <a:solidFill>
                    <a:srgbClr val="3366CC"/>
                  </a:solidFill>
                  <a:latin typeface="Courier New" charset="0"/>
                  <a:ea typeface="新細明體" charset="-120"/>
                </a:rPr>
                <a:t>p[0] = &amp;a;</a:t>
              </a:r>
            </a:p>
            <a:p>
              <a:pPr>
                <a:spcBef>
                  <a:spcPct val="20000"/>
                </a:spcBef>
                <a:buFont typeface="Monotype Sorts" charset="2"/>
                <a:buNone/>
              </a:pPr>
              <a:r>
                <a:rPr lang="en-US" altLang="zh-TW" sz="1800">
                  <a:solidFill>
                    <a:srgbClr val="3366CC"/>
                  </a:solidFill>
                  <a:latin typeface="Courier New" charset="0"/>
                  <a:ea typeface="新細明體" charset="-120"/>
                </a:rPr>
                <a:t>p[1] = &amp;b;</a:t>
              </a:r>
            </a:p>
            <a:p>
              <a:pPr>
                <a:spcBef>
                  <a:spcPct val="20000"/>
                </a:spcBef>
                <a:buFont typeface="Monotype Sorts" charset="2"/>
                <a:buNone/>
              </a:pPr>
              <a:r>
                <a:rPr lang="en-US" altLang="zh-TW" sz="1800">
                  <a:solidFill>
                    <a:srgbClr val="3366CC"/>
                  </a:solidFill>
                  <a:latin typeface="Courier New" charset="0"/>
                  <a:ea typeface="新細明體" charset="-120"/>
                </a:rPr>
                <a:t>p[2] = &amp;c;</a:t>
              </a:r>
            </a:p>
          </p:txBody>
        </p:sp>
      </p:grpSp>
      <p:sp>
        <p:nvSpPr>
          <p:cNvPr id="392235" name="Line 43"/>
          <p:cNvSpPr>
            <a:spLocks noChangeShapeType="1"/>
          </p:cNvSpPr>
          <p:nvPr/>
        </p:nvSpPr>
        <p:spPr bwMode="auto">
          <a:xfrm>
            <a:off x="4038600" y="1447800"/>
            <a:ext cx="1588" cy="5410200"/>
          </a:xfrm>
          <a:prstGeom prst="line">
            <a:avLst/>
          </a:prstGeom>
          <a:noFill/>
          <a:ln w="317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92237" name="Group 45"/>
          <p:cNvGrpSpPr>
            <a:grpSpLocks/>
          </p:cNvGrpSpPr>
          <p:nvPr/>
        </p:nvGrpSpPr>
        <p:grpSpPr bwMode="auto">
          <a:xfrm>
            <a:off x="4114800" y="4419600"/>
            <a:ext cx="5029200" cy="2438400"/>
            <a:chOff x="576" y="2784"/>
            <a:chExt cx="2160" cy="1536"/>
          </a:xfrm>
        </p:grpSpPr>
        <p:sp>
          <p:nvSpPr>
            <p:cNvPr id="392238" name="AutoShape 46"/>
            <p:cNvSpPr>
              <a:spLocks noChangeArrowheads="1"/>
            </p:cNvSpPr>
            <p:nvPr/>
          </p:nvSpPr>
          <p:spPr bwMode="auto">
            <a:xfrm flipV="1">
              <a:off x="576" y="2784"/>
              <a:ext cx="2160" cy="1536"/>
            </a:xfrm>
            <a:prstGeom prst="foldedCorner">
              <a:avLst>
                <a:gd name="adj" fmla="val 12500"/>
              </a:avLst>
            </a:prstGeom>
            <a:noFill/>
            <a:ln w="31750">
              <a:solidFill>
                <a:schemeClr val="bg1"/>
              </a:solidFill>
              <a:round/>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spcBef>
                  <a:spcPct val="20000"/>
                </a:spcBef>
                <a:buFont typeface="Monotype Sorts" charset="2"/>
                <a:buNone/>
              </a:pPr>
              <a:endParaRPr lang="zh-TW" altLang="en-US" sz="2000">
                <a:latin typeface="Courier New" charset="0"/>
                <a:ea typeface="新細明體" charset="-120"/>
              </a:endParaRPr>
            </a:p>
          </p:txBody>
        </p:sp>
        <p:sp>
          <p:nvSpPr>
            <p:cNvPr id="392239" name="Text Box 47"/>
            <p:cNvSpPr txBox="1">
              <a:spLocks noChangeArrowheads="1"/>
            </p:cNvSpPr>
            <p:nvPr/>
          </p:nvSpPr>
          <p:spPr bwMode="auto">
            <a:xfrm>
              <a:off x="614" y="2791"/>
              <a:ext cx="2122" cy="127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1800" dirty="0" err="1">
                  <a:solidFill>
                    <a:srgbClr val="3366CC"/>
                  </a:solidFill>
                  <a:latin typeface="Courier New" charset="0"/>
                  <a:ea typeface="新細明體" charset="-120"/>
                </a:rPr>
                <a:t>int</a:t>
              </a:r>
              <a:r>
                <a:rPr lang="en-US" altLang="zh-TW" sz="1800" dirty="0">
                  <a:solidFill>
                    <a:srgbClr val="3366CC"/>
                  </a:solidFill>
                  <a:latin typeface="Courier New" charset="0"/>
                  <a:ea typeface="新細明體" charset="-120"/>
                </a:rPr>
                <a:t> list[5] = {9, 8, 7, 6, 5};</a:t>
              </a:r>
            </a:p>
            <a:p>
              <a:pPr>
                <a:spcBef>
                  <a:spcPct val="20000"/>
                </a:spcBef>
                <a:buFont typeface="Monotype Sorts" charset="2"/>
                <a:buNone/>
              </a:pPr>
              <a:r>
                <a:rPr lang="en-US" altLang="zh-TW" sz="1800" dirty="0" err="1">
                  <a:solidFill>
                    <a:srgbClr val="FF0000"/>
                  </a:solidFill>
                  <a:latin typeface="Courier New" charset="0"/>
                  <a:ea typeface="新細明體" charset="-120"/>
                </a:rPr>
                <a:t>int</a:t>
              </a:r>
              <a:r>
                <a:rPr lang="en-US" altLang="zh-TW" sz="1800" dirty="0">
                  <a:solidFill>
                    <a:srgbClr val="FF0000"/>
                  </a:solidFill>
                  <a:latin typeface="Courier New" charset="0"/>
                  <a:ea typeface="新細明體" charset="-120"/>
                </a:rPr>
                <a:t> *p</a:t>
              </a:r>
              <a:r>
                <a:rPr lang="en-US" altLang="zh-TW" sz="1800" dirty="0">
                  <a:solidFill>
                    <a:srgbClr val="3366CC"/>
                  </a:solidFill>
                  <a:latin typeface="Courier New" charset="0"/>
                  <a:ea typeface="新細明體" charset="-120"/>
                </a:rPr>
                <a:t>;</a:t>
              </a:r>
            </a:p>
            <a:p>
              <a:pPr>
                <a:spcBef>
                  <a:spcPct val="20000"/>
                </a:spcBef>
                <a:buFont typeface="Monotype Sorts" charset="2"/>
                <a:buNone/>
              </a:pPr>
              <a:r>
                <a:rPr lang="en-US" altLang="zh-TW" sz="1800" dirty="0">
                  <a:solidFill>
                    <a:srgbClr val="3366CC"/>
                  </a:solidFill>
                  <a:latin typeface="Courier New" charset="0"/>
                  <a:ea typeface="新細明體" charset="-120"/>
                </a:rPr>
                <a:t>P = list;//points to 1</a:t>
              </a:r>
              <a:r>
                <a:rPr lang="en-US" altLang="zh-TW" sz="1800" baseline="30000" dirty="0">
                  <a:solidFill>
                    <a:srgbClr val="3366CC"/>
                  </a:solidFill>
                  <a:latin typeface="Courier New" charset="0"/>
                  <a:ea typeface="新細明體" charset="-120"/>
                </a:rPr>
                <a:t>st</a:t>
              </a:r>
              <a:r>
                <a:rPr lang="en-US" altLang="zh-TW" sz="1800" dirty="0">
                  <a:solidFill>
                    <a:srgbClr val="3366CC"/>
                  </a:solidFill>
                  <a:latin typeface="Courier New" charset="0"/>
                  <a:ea typeface="新細明體" charset="-120"/>
                </a:rPr>
                <a:t> entry</a:t>
              </a:r>
            </a:p>
            <a:p>
              <a:pPr>
                <a:spcBef>
                  <a:spcPct val="20000"/>
                </a:spcBef>
                <a:buFont typeface="Monotype Sorts" charset="2"/>
                <a:buNone/>
              </a:pPr>
              <a:r>
                <a:rPr lang="en-US" altLang="zh-TW" sz="1800" dirty="0">
                  <a:solidFill>
                    <a:srgbClr val="3366CC"/>
                  </a:solidFill>
                  <a:latin typeface="Courier New" charset="0"/>
                  <a:ea typeface="新細明體" charset="-120"/>
                </a:rPr>
                <a:t>P = &amp;list[0];//points to 1</a:t>
              </a:r>
              <a:r>
                <a:rPr lang="en-US" altLang="zh-TW" sz="1800" baseline="30000" dirty="0">
                  <a:solidFill>
                    <a:srgbClr val="3366CC"/>
                  </a:solidFill>
                  <a:latin typeface="Courier New" charset="0"/>
                  <a:ea typeface="新細明體" charset="-120"/>
                </a:rPr>
                <a:t>st</a:t>
              </a:r>
              <a:r>
                <a:rPr lang="en-US" altLang="zh-TW" sz="1800" dirty="0">
                  <a:solidFill>
                    <a:srgbClr val="3366CC"/>
                  </a:solidFill>
                  <a:latin typeface="Courier New" charset="0"/>
                  <a:ea typeface="新細明體" charset="-120"/>
                </a:rPr>
                <a:t> entry</a:t>
              </a:r>
            </a:p>
            <a:p>
              <a:pPr>
                <a:spcBef>
                  <a:spcPct val="20000"/>
                </a:spcBef>
                <a:buFont typeface="Monotype Sorts" charset="2"/>
                <a:buNone/>
              </a:pPr>
              <a:r>
                <a:rPr lang="en-US" altLang="zh-TW" sz="1800" dirty="0">
                  <a:solidFill>
                    <a:srgbClr val="3366CC"/>
                  </a:solidFill>
                  <a:latin typeface="Courier New" charset="0"/>
                  <a:ea typeface="新細明體" charset="-120"/>
                </a:rPr>
                <a:t>P = &amp;list[1];//points to 2</a:t>
              </a:r>
              <a:r>
                <a:rPr lang="en-US" altLang="zh-TW" sz="1800" baseline="30000" dirty="0">
                  <a:solidFill>
                    <a:srgbClr val="3366CC"/>
                  </a:solidFill>
                  <a:latin typeface="Courier New" charset="0"/>
                  <a:ea typeface="新細明體" charset="-120"/>
                </a:rPr>
                <a:t>nd</a:t>
              </a:r>
              <a:r>
                <a:rPr lang="en-US" altLang="zh-TW" sz="1800" dirty="0">
                  <a:solidFill>
                    <a:srgbClr val="3366CC"/>
                  </a:solidFill>
                  <a:latin typeface="Courier New" charset="0"/>
                  <a:ea typeface="新細明體" charset="-120"/>
                </a:rPr>
                <a:t> entry</a:t>
              </a:r>
            </a:p>
            <a:p>
              <a:pPr>
                <a:spcBef>
                  <a:spcPct val="20000"/>
                </a:spcBef>
                <a:buFont typeface="Monotype Sorts" charset="2"/>
                <a:buNone/>
              </a:pPr>
              <a:r>
                <a:rPr lang="en-US" altLang="zh-TW" sz="1800" dirty="0">
                  <a:solidFill>
                    <a:srgbClr val="3366CC"/>
                  </a:solidFill>
                  <a:latin typeface="Courier New" charset="0"/>
                  <a:ea typeface="新細明體" charset="-120"/>
                </a:rPr>
                <a:t>P = list + 1; //points to 2</a:t>
              </a:r>
              <a:r>
                <a:rPr lang="en-US" altLang="zh-TW" sz="1800" baseline="30000" dirty="0">
                  <a:solidFill>
                    <a:srgbClr val="3366CC"/>
                  </a:solidFill>
                  <a:latin typeface="Courier New" charset="0"/>
                  <a:ea typeface="新細明體" charset="-120"/>
                </a:rPr>
                <a:t>nd</a:t>
              </a:r>
              <a:r>
                <a:rPr lang="en-US" altLang="zh-TW" sz="1800" dirty="0">
                  <a:solidFill>
                    <a:srgbClr val="3366CC"/>
                  </a:solidFill>
                  <a:latin typeface="Courier New" charset="0"/>
                  <a:ea typeface="新細明體" charset="-120"/>
                </a:rPr>
                <a:t> entry</a:t>
              </a:r>
            </a:p>
          </p:txBody>
        </p:sp>
      </p:grpSp>
      <p:sp>
        <p:nvSpPr>
          <p:cNvPr id="392246" name="Rectangle 54"/>
          <p:cNvSpPr>
            <a:spLocks noChangeArrowheads="1"/>
          </p:cNvSpPr>
          <p:nvPr/>
        </p:nvSpPr>
        <p:spPr bwMode="auto">
          <a:xfrm>
            <a:off x="6781800" y="1828800"/>
            <a:ext cx="1828800" cy="2133600"/>
          </a:xfrm>
          <a:prstGeom prst="rect">
            <a:avLst/>
          </a:prstGeom>
          <a:solidFill>
            <a:schemeClr val="tx1"/>
          </a:solidFill>
          <a:ln w="31750">
            <a:solidFill>
              <a:schemeClr val="bg2"/>
            </a:solidFill>
            <a:prstDash val="sysDot"/>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92240" name="Group 48"/>
          <p:cNvGrpSpPr>
            <a:grpSpLocks/>
          </p:cNvGrpSpPr>
          <p:nvPr/>
        </p:nvGrpSpPr>
        <p:grpSpPr bwMode="auto">
          <a:xfrm>
            <a:off x="6934200" y="2133600"/>
            <a:ext cx="1524000" cy="1524000"/>
            <a:chOff x="816" y="1824"/>
            <a:chExt cx="528" cy="960"/>
          </a:xfrm>
        </p:grpSpPr>
        <p:sp>
          <p:nvSpPr>
            <p:cNvPr id="392241" name="Rectangle 49"/>
            <p:cNvSpPr>
              <a:spLocks noChangeArrowheads="1"/>
            </p:cNvSpPr>
            <p:nvPr/>
          </p:nvSpPr>
          <p:spPr bwMode="auto">
            <a:xfrm>
              <a:off x="816" y="1824"/>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42" name="Rectangle 50"/>
            <p:cNvSpPr>
              <a:spLocks noChangeArrowheads="1"/>
            </p:cNvSpPr>
            <p:nvPr/>
          </p:nvSpPr>
          <p:spPr bwMode="auto">
            <a:xfrm>
              <a:off x="816" y="2016"/>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43" name="Rectangle 51"/>
            <p:cNvSpPr>
              <a:spLocks noChangeArrowheads="1"/>
            </p:cNvSpPr>
            <p:nvPr/>
          </p:nvSpPr>
          <p:spPr bwMode="auto">
            <a:xfrm>
              <a:off x="816" y="2208"/>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44" name="Rectangle 52"/>
            <p:cNvSpPr>
              <a:spLocks noChangeArrowheads="1"/>
            </p:cNvSpPr>
            <p:nvPr/>
          </p:nvSpPr>
          <p:spPr bwMode="auto">
            <a:xfrm>
              <a:off x="816" y="2400"/>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2245" name="Rectangle 53"/>
            <p:cNvSpPr>
              <a:spLocks noChangeArrowheads="1"/>
            </p:cNvSpPr>
            <p:nvPr/>
          </p:nvSpPr>
          <p:spPr bwMode="auto">
            <a:xfrm>
              <a:off x="816" y="2592"/>
              <a:ext cx="528" cy="192"/>
            </a:xfrm>
            <a:prstGeom prst="rect">
              <a:avLst/>
            </a:prstGeom>
            <a:solidFill>
              <a:srgbClr val="99CCFF"/>
            </a:solidFill>
            <a:ln w="19050">
              <a:solidFill>
                <a:schemeClr val="bg2"/>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92247" name="Text Box 55"/>
          <p:cNvSpPr txBox="1">
            <a:spLocks noChangeArrowheads="1"/>
          </p:cNvSpPr>
          <p:nvPr/>
        </p:nvSpPr>
        <p:spPr bwMode="auto">
          <a:xfrm>
            <a:off x="4953000" y="3962400"/>
            <a:ext cx="2824163"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spcBef>
                <a:spcPct val="0"/>
              </a:spcBef>
              <a:defRPr sz="2400">
                <a:solidFill>
                  <a:schemeClr val="tx1"/>
                </a:solidFill>
                <a:latin typeface="Times New Roman" charset="0"/>
              </a:defRPr>
            </a:lvl1pPr>
            <a:lvl2pPr marL="742950" indent="-285750">
              <a:spcBef>
                <a:spcPct val="0"/>
              </a:spcBef>
              <a:defRPr sz="2400">
                <a:solidFill>
                  <a:schemeClr val="tx1"/>
                </a:solidFill>
                <a:latin typeface="Times New Roman" charset="0"/>
              </a:defRPr>
            </a:lvl2pPr>
            <a:lvl3pPr marL="1143000" indent="-228600">
              <a:spcBef>
                <a:spcPct val="0"/>
              </a:spcBef>
              <a:defRPr sz="2400">
                <a:solidFill>
                  <a:schemeClr val="tx1"/>
                </a:solidFill>
                <a:latin typeface="Times New Roman" charset="0"/>
              </a:defRPr>
            </a:lvl3pPr>
            <a:lvl4pPr marL="1600200" indent="-228600">
              <a:spcBef>
                <a:spcPct val="0"/>
              </a:spcBef>
              <a:defRPr sz="2400">
                <a:solidFill>
                  <a:schemeClr val="tx1"/>
                </a:solidFill>
                <a:latin typeface="Times New Roman" charset="0"/>
              </a:defRPr>
            </a:lvl4pPr>
            <a:lvl5pPr marL="2057400" indent="-228600">
              <a:spcBef>
                <a:spcPct val="0"/>
              </a:spcBef>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20000"/>
              </a:spcBef>
              <a:buFont typeface="Monotype Sorts" charset="2"/>
              <a:buNone/>
            </a:pPr>
            <a:r>
              <a:rPr lang="en-US" altLang="zh-TW" sz="2000">
                <a:solidFill>
                  <a:srgbClr val="3366CC"/>
                </a:solidFill>
                <a:latin typeface="Tahoma" charset="0"/>
                <a:ea typeface="新細明體" charset="-120"/>
              </a:rPr>
              <a:t>A pointer to an array</a:t>
            </a:r>
          </a:p>
        </p:txBody>
      </p:sp>
      <p:sp>
        <p:nvSpPr>
          <p:cNvPr id="392248" name="Rectangle 56"/>
          <p:cNvSpPr>
            <a:spLocks noChangeArrowheads="1"/>
          </p:cNvSpPr>
          <p:nvPr/>
        </p:nvSpPr>
        <p:spPr bwMode="auto">
          <a:xfrm>
            <a:off x="5334000" y="2514600"/>
            <a:ext cx="457200" cy="457200"/>
          </a:xfrm>
          <a:prstGeom prst="rect">
            <a:avLst/>
          </a:prstGeom>
          <a:solidFill>
            <a:srgbClr val="99CCFF"/>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31750">
                <a:solidFill>
                  <a:srgbClr val="FF0000"/>
                </a:solidFill>
                <a:miter lim="800000"/>
                <a:headEnd type="none" w="sm" len="sm"/>
                <a:tailEnd type="none" w="sm" len="sm"/>
              </a14:hiddenLine>
            </a:ext>
          </a:extLst>
        </p:spPr>
        <p:txBody>
          <a:bodyPr wrap="none" anchor="ctr"/>
          <a:lstStyle/>
          <a:p>
            <a:endParaRPr lang="en-US"/>
          </a:p>
        </p:txBody>
      </p:sp>
      <p:sp>
        <p:nvSpPr>
          <p:cNvPr id="392249" name="Line 57"/>
          <p:cNvSpPr>
            <a:spLocks noChangeShapeType="1"/>
          </p:cNvSpPr>
          <p:nvPr/>
        </p:nvSpPr>
        <p:spPr bwMode="auto">
          <a:xfrm flipV="1">
            <a:off x="5638800" y="1905000"/>
            <a:ext cx="1143000" cy="838200"/>
          </a:xfrm>
          <a:prstGeom prst="line">
            <a:avLst/>
          </a:prstGeom>
          <a:noFill/>
          <a:ln w="31750">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22524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517632" cy="1658448"/>
          </a:xfrm>
        </p:spPr>
        <p:txBody>
          <a:bodyPr>
            <a:normAutofit fontScale="90000"/>
          </a:bodyPr>
          <a:lstStyle/>
          <a:p>
            <a:r>
              <a:rPr lang="en-US" dirty="0" smtClean="0"/>
              <a:t>Initializing a pointer to point to a</a:t>
            </a:r>
            <a:br>
              <a:rPr lang="en-US" dirty="0" smtClean="0"/>
            </a:br>
            <a:r>
              <a:rPr lang="en-US" dirty="0"/>
              <a:t>value – </a:t>
            </a:r>
            <a:r>
              <a:rPr lang="en-US" dirty="0" smtClean="0">
                <a:solidFill>
                  <a:srgbClr val="C00000"/>
                </a:solidFill>
              </a:rPr>
              <a:t>Dynamic </a:t>
            </a:r>
            <a:r>
              <a:rPr lang="en-US" dirty="0">
                <a:solidFill>
                  <a:srgbClr val="C00000"/>
                </a:solidFill>
              </a:rPr>
              <a:t>memory allocation</a:t>
            </a:r>
          </a:p>
        </p:txBody>
      </p:sp>
      <p:sp>
        <p:nvSpPr>
          <p:cNvPr id="3" name="Content Placeholder 2"/>
          <p:cNvSpPr>
            <a:spLocks noGrp="1"/>
          </p:cNvSpPr>
          <p:nvPr>
            <p:ph idx="1"/>
          </p:nvPr>
        </p:nvSpPr>
        <p:spPr/>
        <p:txBody>
          <a:bodyPr/>
          <a:lstStyle/>
          <a:p>
            <a:r>
              <a:rPr lang="en-US" dirty="0" smtClean="0"/>
              <a:t>Dynamic memory allocation</a:t>
            </a:r>
          </a:p>
          <a:p>
            <a:pPr lvl="1"/>
            <a:r>
              <a:rPr lang="en-US" dirty="0" smtClean="0"/>
              <a:t>When it is needed to store a value (a variable) or a series of values (an array), it allocates memory</a:t>
            </a:r>
          </a:p>
          <a:p>
            <a:pPr lvl="1"/>
            <a:r>
              <a:rPr lang="en-US" dirty="0" smtClean="0"/>
              <a:t>Once the data are no longer needed, we can deallocate the memory and make it available for some other data structures within the same program or for the system</a:t>
            </a:r>
          </a:p>
          <a:p>
            <a:pPr lvl="1"/>
            <a:endParaRPr lang="en-US" dirty="0" smtClean="0"/>
          </a:p>
          <a:p>
            <a:r>
              <a:rPr lang="en-US" b="1" dirty="0" smtClean="0">
                <a:solidFill>
                  <a:srgbClr val="0000FF"/>
                </a:solidFill>
              </a:rPr>
              <a:t>new</a:t>
            </a:r>
            <a:r>
              <a:rPr lang="en-US" dirty="0" smtClean="0"/>
              <a:t> and </a:t>
            </a:r>
            <a:r>
              <a:rPr lang="en-US" b="1" dirty="0" smtClean="0">
                <a:solidFill>
                  <a:srgbClr val="0000FF"/>
                </a:solidFill>
              </a:rPr>
              <a:t>delete</a:t>
            </a:r>
            <a:r>
              <a:rPr lang="en-US" dirty="0" smtClean="0"/>
              <a:t> operators are used</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52</a:t>
            </a:fld>
            <a:endParaRPr lang="en-US" dirty="0"/>
          </a:p>
        </p:txBody>
      </p:sp>
    </p:spTree>
    <p:extLst>
      <p:ext uri="{BB962C8B-B14F-4D97-AF65-F5344CB8AC3E}">
        <p14:creationId xmlns:p14="http://schemas.microsoft.com/office/powerpoint/2010/main" val="734751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Dynamic Memory Allocation</a:t>
            </a:r>
          </a:p>
        </p:txBody>
      </p:sp>
      <p:sp>
        <p:nvSpPr>
          <p:cNvPr id="50179" name="Rectangle 3"/>
          <p:cNvSpPr>
            <a:spLocks noGrp="1" noChangeArrowheads="1"/>
          </p:cNvSpPr>
          <p:nvPr>
            <p:ph idx="1"/>
          </p:nvPr>
        </p:nvSpPr>
        <p:spPr/>
        <p:txBody>
          <a:bodyPr/>
          <a:lstStyle/>
          <a:p>
            <a:pPr>
              <a:lnSpc>
                <a:spcPct val="90000"/>
              </a:lnSpc>
            </a:pPr>
            <a:r>
              <a:rPr lang="en-US" altLang="en-US" dirty="0" smtClean="0"/>
              <a:t>Can allocate storage for a variable while program is running</a:t>
            </a:r>
          </a:p>
          <a:p>
            <a:pPr>
              <a:lnSpc>
                <a:spcPct val="90000"/>
              </a:lnSpc>
            </a:pPr>
            <a:r>
              <a:rPr lang="en-US" altLang="en-US" dirty="0" smtClean="0"/>
              <a:t>Computer returns address of newly allocated variable</a:t>
            </a:r>
          </a:p>
          <a:p>
            <a:pPr>
              <a:lnSpc>
                <a:spcPct val="90000"/>
              </a:lnSpc>
            </a:pPr>
            <a:r>
              <a:rPr lang="en-US" altLang="en-US" dirty="0" smtClean="0"/>
              <a:t>Uses </a:t>
            </a:r>
            <a:r>
              <a:rPr lang="en-US" altLang="en-US" dirty="0" smtClean="0">
                <a:latin typeface="Courier New" pitchFamily="112" charset="0"/>
              </a:rPr>
              <a:t>new</a:t>
            </a:r>
            <a:r>
              <a:rPr lang="en-US" altLang="en-US" dirty="0" smtClean="0"/>
              <a:t> operator to allocate memory:</a:t>
            </a:r>
          </a:p>
          <a:p>
            <a:pPr lvl="1">
              <a:lnSpc>
                <a:spcPct val="90000"/>
              </a:lnSpc>
              <a:buFontTx/>
              <a:buNone/>
            </a:pPr>
            <a:r>
              <a:rPr lang="en-US" altLang="en-US" dirty="0" smtClean="0"/>
              <a:t>	</a:t>
            </a:r>
            <a:r>
              <a:rPr lang="en-US" altLang="en-US" dirty="0" smtClean="0">
                <a:latin typeface="Courier New" pitchFamily="112" charset="0"/>
              </a:rPr>
              <a:t>double *</a:t>
            </a:r>
            <a:r>
              <a:rPr lang="en-US" altLang="en-US" dirty="0" err="1" smtClean="0">
                <a:latin typeface="Courier New" pitchFamily="112" charset="0"/>
              </a:rPr>
              <a:t>dptr</a:t>
            </a:r>
            <a:r>
              <a:rPr lang="en-US" altLang="en-US" dirty="0" smtClean="0">
                <a:latin typeface="Courier New" pitchFamily="112" charset="0"/>
              </a:rPr>
              <a:t> = </a:t>
            </a:r>
            <a:r>
              <a:rPr lang="en-US" altLang="en-US" dirty="0" err="1" smtClean="0">
                <a:latin typeface="Courier New" pitchFamily="112" charset="0"/>
              </a:rPr>
              <a:t>nullptr</a:t>
            </a:r>
            <a:r>
              <a:rPr lang="en-US" altLang="en-US" dirty="0" smtClean="0">
                <a:latin typeface="Courier New" pitchFamily="112" charset="0"/>
              </a:rPr>
              <a:t>;</a:t>
            </a:r>
          </a:p>
          <a:p>
            <a:pPr lvl="1">
              <a:lnSpc>
                <a:spcPct val="90000"/>
              </a:lnSpc>
              <a:buFontTx/>
              <a:buNone/>
            </a:pPr>
            <a:r>
              <a:rPr lang="en-US" altLang="en-US" dirty="0" smtClean="0">
                <a:latin typeface="Courier New" pitchFamily="112" charset="0"/>
              </a:rPr>
              <a:t>	</a:t>
            </a:r>
            <a:r>
              <a:rPr lang="en-US" altLang="en-US" dirty="0" err="1" smtClean="0">
                <a:latin typeface="Courier New" pitchFamily="112" charset="0"/>
              </a:rPr>
              <a:t>dptr</a:t>
            </a:r>
            <a:r>
              <a:rPr lang="en-US" altLang="en-US" dirty="0" smtClean="0">
                <a:latin typeface="Courier New" pitchFamily="112" charset="0"/>
              </a:rPr>
              <a:t> = </a:t>
            </a:r>
            <a:r>
              <a:rPr lang="en-US" altLang="en-US" b="1" dirty="0" smtClean="0">
                <a:solidFill>
                  <a:srgbClr val="0000FF"/>
                </a:solidFill>
                <a:latin typeface="Courier New" pitchFamily="112" charset="0"/>
              </a:rPr>
              <a:t>new</a:t>
            </a:r>
            <a:r>
              <a:rPr lang="en-US" altLang="en-US" dirty="0" smtClean="0">
                <a:latin typeface="Courier New" pitchFamily="112" charset="0"/>
              </a:rPr>
              <a:t> double;</a:t>
            </a:r>
          </a:p>
          <a:p>
            <a:pPr>
              <a:lnSpc>
                <a:spcPct val="90000"/>
              </a:lnSpc>
            </a:pPr>
            <a:r>
              <a:rPr lang="en-US" altLang="en-US" dirty="0" smtClean="0">
                <a:latin typeface="Courier New" pitchFamily="112" charset="0"/>
              </a:rPr>
              <a:t>new</a:t>
            </a:r>
            <a:r>
              <a:rPr lang="en-US" altLang="en-US" dirty="0" smtClean="0"/>
              <a:t> returns address of memory location</a:t>
            </a:r>
            <a:endParaRPr lang="en-US" altLang="en-US" dirty="0" smtClean="0">
              <a:latin typeface="Courier New" pitchFamily="112" charset="0"/>
            </a:endParaRP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53</a:t>
            </a:fld>
            <a:endParaRPr lang="en-US">
              <a:solidFill>
                <a:srgbClr val="000000"/>
              </a:solidFill>
            </a:endParaRPr>
          </a:p>
        </p:txBody>
      </p:sp>
    </p:spTree>
    <p:extLst>
      <p:ext uri="{BB962C8B-B14F-4D97-AF65-F5344CB8AC3E}">
        <p14:creationId xmlns:p14="http://schemas.microsoft.com/office/powerpoint/2010/main" val="704986789"/>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a pointer to point to a</a:t>
            </a:r>
            <a:br>
              <a:rPr lang="en-US" dirty="0" smtClean="0"/>
            </a:br>
            <a:r>
              <a:rPr lang="en-US" dirty="0" smtClean="0"/>
              <a:t>value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Example:</a:t>
            </a:r>
          </a:p>
          <a:p>
            <a:pPr lvl="1"/>
            <a:r>
              <a:rPr lang="en-US" sz="2600" dirty="0" smtClean="0">
                <a:solidFill>
                  <a:srgbClr val="FF0066"/>
                </a:solidFill>
              </a:rPr>
              <a:t>p1 = </a:t>
            </a:r>
            <a:r>
              <a:rPr lang="en-US" sz="2600" b="1" dirty="0" smtClean="0">
                <a:solidFill>
                  <a:srgbClr val="0000FF"/>
                </a:solidFill>
              </a:rPr>
              <a:t>new</a:t>
            </a:r>
            <a:r>
              <a:rPr lang="en-US" sz="2600" dirty="0" smtClean="0">
                <a:solidFill>
                  <a:srgbClr val="FF0066"/>
                </a:solidFill>
              </a:rPr>
              <a:t> </a:t>
            </a:r>
            <a:r>
              <a:rPr lang="en-US" sz="2600" dirty="0" err="1" smtClean="0">
                <a:solidFill>
                  <a:srgbClr val="FF0066"/>
                </a:solidFill>
              </a:rPr>
              <a:t>int</a:t>
            </a:r>
            <a:r>
              <a:rPr lang="en-US" sz="2600" dirty="0" smtClean="0">
                <a:solidFill>
                  <a:srgbClr val="FF0066"/>
                </a:solidFill>
              </a:rPr>
              <a:t>;</a:t>
            </a:r>
          </a:p>
          <a:p>
            <a:pPr lvl="1"/>
            <a:r>
              <a:rPr lang="en-US" sz="2600" dirty="0" smtClean="0">
                <a:solidFill>
                  <a:srgbClr val="FF0066"/>
                </a:solidFill>
              </a:rPr>
              <a:t>*p1 = 25;</a:t>
            </a:r>
          </a:p>
          <a:p>
            <a:pPr lvl="1"/>
            <a:r>
              <a:rPr lang="en-US" sz="2600" b="1" dirty="0" smtClean="0">
                <a:solidFill>
                  <a:srgbClr val="0000FF"/>
                </a:solidFill>
              </a:rPr>
              <a:t>delete</a:t>
            </a:r>
            <a:r>
              <a:rPr lang="en-US" sz="2600" dirty="0" smtClean="0">
                <a:solidFill>
                  <a:srgbClr val="FF0066"/>
                </a:solidFill>
              </a:rPr>
              <a:t> p1;</a:t>
            </a:r>
          </a:p>
          <a:p>
            <a:r>
              <a:rPr lang="en-US" dirty="0" smtClean="0"/>
              <a:t>It does not need to initialize </a:t>
            </a:r>
            <a:r>
              <a:rPr lang="en-US" sz="2200" dirty="0" smtClean="0">
                <a:solidFill>
                  <a:srgbClr val="FF0066"/>
                </a:solidFill>
              </a:rPr>
              <a:t>p1</a:t>
            </a:r>
            <a:r>
              <a:rPr lang="en-US" dirty="0" smtClean="0"/>
              <a:t> to the address of a static variable</a:t>
            </a:r>
          </a:p>
          <a:p>
            <a:r>
              <a:rPr lang="en-US" dirty="0" smtClean="0"/>
              <a:t>The</a:t>
            </a:r>
            <a:r>
              <a:rPr lang="en-US" b="1" dirty="0" smtClean="0">
                <a:solidFill>
                  <a:srgbClr val="0000FF"/>
                </a:solidFill>
              </a:rPr>
              <a:t> new</a:t>
            </a:r>
            <a:r>
              <a:rPr lang="en-US" dirty="0" smtClean="0"/>
              <a:t> </a:t>
            </a:r>
            <a:r>
              <a:rPr lang="en-US" dirty="0" smtClean="0">
                <a:solidFill>
                  <a:srgbClr val="C00000"/>
                </a:solidFill>
              </a:rPr>
              <a:t>operator creates enough memory to hold an integer value pointed to by </a:t>
            </a:r>
            <a:r>
              <a:rPr lang="en-US" sz="2200" dirty="0" smtClean="0">
                <a:solidFill>
                  <a:srgbClr val="C00000"/>
                </a:solidFill>
              </a:rPr>
              <a:t>p1</a:t>
            </a:r>
            <a:endParaRPr lang="en-US" dirty="0" smtClean="0">
              <a:solidFill>
                <a:srgbClr val="C00000"/>
              </a:solidFill>
            </a:endParaRPr>
          </a:p>
          <a:p>
            <a:r>
              <a:rPr lang="en-US" dirty="0" smtClean="0"/>
              <a:t>Then, we stored the value 25 in that memory area</a:t>
            </a:r>
          </a:p>
          <a:p>
            <a:r>
              <a:rPr lang="en-US" dirty="0" smtClean="0"/>
              <a:t>We can deallocate the same memory area by using the </a:t>
            </a:r>
            <a:r>
              <a:rPr lang="en-US" b="1" dirty="0" smtClean="0">
                <a:solidFill>
                  <a:srgbClr val="0000FF"/>
                </a:solidFill>
              </a:rPr>
              <a:t>delete</a:t>
            </a:r>
            <a:r>
              <a:rPr lang="en-US" dirty="0" smtClean="0"/>
              <a:t> operator</a:t>
            </a:r>
          </a:p>
          <a:p>
            <a:r>
              <a:rPr lang="en-US" dirty="0" smtClean="0"/>
              <a:t>The </a:t>
            </a:r>
            <a:r>
              <a:rPr lang="en-US" b="1" dirty="0">
                <a:solidFill>
                  <a:srgbClr val="0000FF"/>
                </a:solidFill>
              </a:rPr>
              <a:t>delete</a:t>
            </a:r>
            <a:r>
              <a:rPr lang="en-US" dirty="0" smtClean="0"/>
              <a:t> operator does not delete the pointer, it simply destroys the data to which the pointer points.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54</a:t>
            </a:fld>
            <a:endParaRPr lang="en-US" dirty="0"/>
          </a:p>
        </p:txBody>
      </p:sp>
    </p:spTree>
    <p:extLst>
      <p:ext uri="{BB962C8B-B14F-4D97-AF65-F5344CB8AC3E}">
        <p14:creationId xmlns:p14="http://schemas.microsoft.com/office/powerpoint/2010/main" val="14022979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Example: Initializing a pointer to point to a value</a:t>
            </a:r>
            <a:endParaRPr lang="en-US" sz="4000" dirty="0"/>
          </a:p>
        </p:txBody>
      </p:sp>
      <p:sp>
        <p:nvSpPr>
          <p:cNvPr id="3" name="Content Placeholder 2"/>
          <p:cNvSpPr>
            <a:spLocks noGrp="1"/>
          </p:cNvSpPr>
          <p:nvPr>
            <p:ph idx="1"/>
          </p:nvPr>
        </p:nvSpPr>
        <p:spPr>
          <a:xfrm>
            <a:off x="457200" y="1935480"/>
            <a:ext cx="8229600" cy="4661872"/>
          </a:xfrm>
        </p:spPr>
        <p:txBody>
          <a:bodyPr>
            <a:normAutofit fontScale="47500" lnSpcReduction="20000"/>
          </a:bodyPr>
          <a:lstStyle/>
          <a:p>
            <a:pPr>
              <a:buNone/>
            </a:pPr>
            <a:r>
              <a:rPr lang="en-US" dirty="0" smtClean="0">
                <a:latin typeface="Courier" panose="02060409020205020404" pitchFamily="49" charset="0"/>
              </a:rPr>
              <a:t>#include &lt;</a:t>
            </a:r>
            <a:r>
              <a:rPr lang="en-US" dirty="0" err="1" smtClean="0">
                <a:latin typeface="Courier" panose="02060409020205020404" pitchFamily="49" charset="0"/>
              </a:rPr>
              <a:t>iostream</a:t>
            </a:r>
            <a:r>
              <a:rPr lang="en-US" dirty="0" smtClean="0">
                <a:latin typeface="Courier" panose="02060409020205020404" pitchFamily="49" charset="0"/>
              </a:rPr>
              <a:t>&gt;</a:t>
            </a:r>
          </a:p>
          <a:p>
            <a:pPr>
              <a:buNone/>
            </a:pPr>
            <a:r>
              <a:rPr lang="en-US" dirty="0" smtClean="0">
                <a:latin typeface="Courier" panose="02060409020205020404" pitchFamily="49" charset="0"/>
              </a:rPr>
              <a:t>using namespace std;</a:t>
            </a:r>
          </a:p>
          <a:p>
            <a:pPr>
              <a:buNone/>
            </a:pPr>
            <a:r>
              <a:rPr lang="en-US" dirty="0" err="1" smtClean="0">
                <a:latin typeface="Courier" panose="02060409020205020404" pitchFamily="49" charset="0"/>
              </a:rPr>
              <a:t>int</a:t>
            </a:r>
            <a:r>
              <a:rPr lang="en-US" dirty="0" smtClean="0">
                <a:latin typeface="Courier" panose="02060409020205020404" pitchFamily="49" charset="0"/>
              </a:rPr>
              <a:t> main()</a:t>
            </a:r>
          </a:p>
          <a:p>
            <a:pPr>
              <a:buNone/>
            </a:pPr>
            <a:r>
              <a:rPr lang="en-US" dirty="0" smtClean="0">
                <a:latin typeface="Courier" panose="02060409020205020404" pitchFamily="49" charset="0"/>
              </a:rPr>
              <a:t>{</a:t>
            </a:r>
          </a:p>
          <a:p>
            <a:pPr lvl="1">
              <a:buNone/>
            </a:pPr>
            <a:r>
              <a:rPr lang="en-US" b="1" dirty="0" smtClean="0">
                <a:solidFill>
                  <a:srgbClr val="008000"/>
                </a:solidFill>
                <a:latin typeface="Courier" panose="02060409020205020404" pitchFamily="49" charset="0"/>
              </a:rPr>
              <a:t>//define two pointers and a variable</a:t>
            </a:r>
          </a:p>
          <a:p>
            <a:pPr lvl="1">
              <a:buNone/>
            </a:pPr>
            <a:r>
              <a:rPr lang="en-US" dirty="0" err="1" smtClean="0">
                <a:latin typeface="Courier" panose="02060409020205020404" pitchFamily="49" charset="0"/>
              </a:rPr>
              <a:t>int</a:t>
            </a:r>
            <a:r>
              <a:rPr lang="en-US" dirty="0" smtClean="0">
                <a:latin typeface="Courier" panose="02060409020205020404" pitchFamily="49" charset="0"/>
              </a:rPr>
              <a:t> *p1;</a:t>
            </a:r>
          </a:p>
          <a:p>
            <a:pPr lvl="1">
              <a:buNone/>
            </a:pPr>
            <a:r>
              <a:rPr lang="en-US" dirty="0" err="1" smtClean="0">
                <a:latin typeface="Courier" panose="02060409020205020404" pitchFamily="49" charset="0"/>
              </a:rPr>
              <a:t>int</a:t>
            </a:r>
            <a:r>
              <a:rPr lang="en-US" dirty="0" smtClean="0">
                <a:latin typeface="Courier" panose="02060409020205020404" pitchFamily="49" charset="0"/>
              </a:rPr>
              <a:t> *p2;</a:t>
            </a:r>
          </a:p>
          <a:p>
            <a:pPr lvl="1">
              <a:buNone/>
            </a:pPr>
            <a:r>
              <a:rPr lang="en-US" dirty="0" err="1" smtClean="0">
                <a:latin typeface="Courier" panose="02060409020205020404" pitchFamily="49" charset="0"/>
              </a:rPr>
              <a:t>int</a:t>
            </a:r>
            <a:r>
              <a:rPr lang="en-US" dirty="0" smtClean="0">
                <a:latin typeface="Courier" panose="02060409020205020404" pitchFamily="49" charset="0"/>
              </a:rPr>
              <a:t> index;</a:t>
            </a:r>
          </a:p>
          <a:p>
            <a:pPr lvl="1">
              <a:buNone/>
            </a:pPr>
            <a:endParaRPr lang="en-US" dirty="0" smtClean="0">
              <a:latin typeface="Courier" panose="02060409020205020404" pitchFamily="49" charset="0"/>
            </a:endParaRPr>
          </a:p>
          <a:p>
            <a:pPr lvl="1">
              <a:buNone/>
            </a:pPr>
            <a:r>
              <a:rPr lang="en-US" b="1" dirty="0" smtClean="0">
                <a:solidFill>
                  <a:srgbClr val="008000"/>
                </a:solidFill>
                <a:latin typeface="Courier" panose="02060409020205020404" pitchFamily="49" charset="0"/>
              </a:rPr>
              <a:t>//initialize pointer data statically</a:t>
            </a:r>
          </a:p>
          <a:p>
            <a:pPr lvl="1">
              <a:buNone/>
            </a:pPr>
            <a:r>
              <a:rPr lang="en-US" dirty="0" smtClean="0">
                <a:latin typeface="Courier" panose="02060409020205020404" pitchFamily="49" charset="0"/>
              </a:rPr>
              <a:t>p1 = &amp;index;</a:t>
            </a:r>
          </a:p>
          <a:p>
            <a:pPr lvl="1">
              <a:buNone/>
            </a:pPr>
            <a:r>
              <a:rPr lang="en-US" dirty="0" smtClean="0">
                <a:latin typeface="Courier" panose="02060409020205020404" pitchFamily="49" charset="0"/>
              </a:rPr>
              <a:t>index = 10;</a:t>
            </a:r>
          </a:p>
          <a:p>
            <a:pPr lvl="1">
              <a:buNone/>
            </a:pPr>
            <a:r>
              <a:rPr lang="en-US" b="1" dirty="0" smtClean="0">
                <a:solidFill>
                  <a:srgbClr val="008000"/>
                </a:solidFill>
                <a:latin typeface="Courier" panose="02060409020205020404" pitchFamily="49" charset="0"/>
              </a:rPr>
              <a:t>//initialize pointer data dynamically</a:t>
            </a:r>
          </a:p>
          <a:p>
            <a:pPr lvl="1">
              <a:buNone/>
            </a:pPr>
            <a:r>
              <a:rPr lang="en-US" b="1" dirty="0" smtClean="0">
                <a:solidFill>
                  <a:srgbClr val="FF0000"/>
                </a:solidFill>
                <a:latin typeface="Courier" panose="02060409020205020404" pitchFamily="49" charset="0"/>
              </a:rPr>
              <a:t>p2 = </a:t>
            </a:r>
            <a:r>
              <a:rPr lang="en-US" b="1" dirty="0" smtClean="0">
                <a:solidFill>
                  <a:srgbClr val="0000FF"/>
                </a:solidFill>
                <a:latin typeface="Courier" panose="02060409020205020404" pitchFamily="49" charset="0"/>
              </a:rPr>
              <a:t>new</a:t>
            </a:r>
            <a:r>
              <a:rPr lang="en-US" b="1" dirty="0" smtClean="0">
                <a:solidFill>
                  <a:srgbClr val="FF0000"/>
                </a:solidFill>
                <a:latin typeface="Courier" panose="02060409020205020404" pitchFamily="49" charset="0"/>
              </a:rPr>
              <a:t> </a:t>
            </a:r>
            <a:r>
              <a:rPr lang="en-US" b="1" dirty="0" err="1" smtClean="0">
                <a:solidFill>
                  <a:srgbClr val="FF0000"/>
                </a:solidFill>
                <a:latin typeface="Courier" panose="02060409020205020404" pitchFamily="49" charset="0"/>
              </a:rPr>
              <a:t>int</a:t>
            </a:r>
            <a:r>
              <a:rPr lang="en-US" b="1" dirty="0" smtClean="0">
                <a:solidFill>
                  <a:srgbClr val="FF0000"/>
                </a:solidFill>
                <a:latin typeface="Courier" panose="02060409020205020404" pitchFamily="49" charset="0"/>
              </a:rPr>
              <a:t>;</a:t>
            </a:r>
          </a:p>
          <a:p>
            <a:pPr lvl="1">
              <a:buNone/>
            </a:pPr>
            <a:r>
              <a:rPr lang="en-US" dirty="0" smtClean="0">
                <a:latin typeface="Courier" panose="02060409020205020404" pitchFamily="49" charset="0"/>
              </a:rPr>
              <a:t>*p2 = 20;</a:t>
            </a:r>
          </a:p>
          <a:p>
            <a:pPr lvl="1">
              <a:buNone/>
            </a:pPr>
            <a:r>
              <a:rPr lang="en-US" b="1" dirty="0" smtClean="0">
                <a:solidFill>
                  <a:srgbClr val="008000"/>
                </a:solidFill>
                <a:latin typeface="Courier" panose="02060409020205020404" pitchFamily="49" charset="0"/>
              </a:rPr>
              <a:t>//display pointer data</a:t>
            </a:r>
          </a:p>
          <a:p>
            <a:pPr lvl="1">
              <a:buNone/>
            </a:pPr>
            <a:r>
              <a:rPr lang="en-US" dirty="0" err="1" smtClean="0">
                <a:latin typeface="Courier" panose="02060409020205020404" pitchFamily="49" charset="0"/>
              </a:rPr>
              <a:t>cout</a:t>
            </a:r>
            <a:r>
              <a:rPr lang="en-US" dirty="0" smtClean="0">
                <a:latin typeface="Courier" panose="02060409020205020404" pitchFamily="49" charset="0"/>
              </a:rPr>
              <a:t> &lt;&lt; "\n\</a:t>
            </a:r>
            <a:r>
              <a:rPr lang="en-US" dirty="0" err="1" smtClean="0">
                <a:latin typeface="Courier" panose="02060409020205020404" pitchFamily="49" charset="0"/>
              </a:rPr>
              <a:t>nThe</a:t>
            </a:r>
            <a:r>
              <a:rPr lang="en-US" dirty="0" smtClean="0">
                <a:latin typeface="Courier" panose="02060409020205020404" pitchFamily="49" charset="0"/>
              </a:rPr>
              <a:t> contents of memory pointed to by p1 is: “ &lt;&lt; *p1;</a:t>
            </a:r>
          </a:p>
          <a:p>
            <a:pPr lvl="1">
              <a:buNone/>
            </a:pPr>
            <a:r>
              <a:rPr lang="en-US" dirty="0" err="1" smtClean="0">
                <a:latin typeface="Courier" panose="02060409020205020404" pitchFamily="49" charset="0"/>
              </a:rPr>
              <a:t>Cout</a:t>
            </a:r>
            <a:r>
              <a:rPr lang="en-US" dirty="0" smtClean="0">
                <a:latin typeface="Courier" panose="02060409020205020404" pitchFamily="49" charset="0"/>
              </a:rPr>
              <a:t> &lt;&lt; "\n\</a:t>
            </a:r>
            <a:r>
              <a:rPr lang="en-US" dirty="0" err="1" smtClean="0">
                <a:latin typeface="Courier" panose="02060409020205020404" pitchFamily="49" charset="0"/>
              </a:rPr>
              <a:t>nThe</a:t>
            </a:r>
            <a:r>
              <a:rPr lang="en-US" dirty="0" smtClean="0">
                <a:latin typeface="Courier" panose="02060409020205020404" pitchFamily="49" charset="0"/>
              </a:rPr>
              <a:t> contents of memory pointed to by p2 is: “ &lt;&lt; *p2;</a:t>
            </a:r>
          </a:p>
          <a:p>
            <a:pPr lvl="1">
              <a:buNone/>
            </a:pPr>
            <a:r>
              <a:rPr lang="en-US" b="1" dirty="0" smtClean="0">
                <a:solidFill>
                  <a:srgbClr val="008000"/>
                </a:solidFill>
                <a:latin typeface="Courier" panose="02060409020205020404" pitchFamily="49" charset="0"/>
              </a:rPr>
              <a:t>//deallocate memory pointed to by p2</a:t>
            </a:r>
          </a:p>
          <a:p>
            <a:pPr lvl="1">
              <a:buNone/>
            </a:pPr>
            <a:r>
              <a:rPr lang="en-US" b="1" dirty="0" smtClean="0">
                <a:solidFill>
                  <a:srgbClr val="0000FF"/>
                </a:solidFill>
                <a:latin typeface="Courier" panose="02060409020205020404" pitchFamily="49" charset="0"/>
              </a:rPr>
              <a:t>delete</a:t>
            </a:r>
            <a:r>
              <a:rPr lang="en-US" b="1" dirty="0" smtClean="0">
                <a:solidFill>
                  <a:srgbClr val="FF0000"/>
                </a:solidFill>
                <a:latin typeface="Courier" panose="02060409020205020404" pitchFamily="49" charset="0"/>
              </a:rPr>
              <a:t> p2;</a:t>
            </a:r>
          </a:p>
          <a:p>
            <a:pPr lvl="1">
              <a:buNone/>
            </a:pPr>
            <a:r>
              <a:rPr lang="en-US" dirty="0" err="1" smtClean="0">
                <a:latin typeface="Courier" panose="02060409020205020404" pitchFamily="49" charset="0"/>
              </a:rPr>
              <a:t>cout</a:t>
            </a:r>
            <a:r>
              <a:rPr lang="en-US" dirty="0" smtClean="0">
                <a:latin typeface="Courier" panose="02060409020205020404" pitchFamily="49" charset="0"/>
              </a:rPr>
              <a:t>&lt;&lt;"\n"&lt;&lt;</a:t>
            </a:r>
            <a:r>
              <a:rPr lang="en-US" dirty="0" err="1" smtClean="0">
                <a:latin typeface="Courier" panose="02060409020205020404" pitchFamily="49" charset="0"/>
              </a:rPr>
              <a:t>endl</a:t>
            </a:r>
            <a:r>
              <a:rPr lang="en-US" dirty="0" smtClean="0">
                <a:latin typeface="Courier" panose="02060409020205020404" pitchFamily="49" charset="0"/>
              </a:rPr>
              <a:t>;</a:t>
            </a:r>
          </a:p>
          <a:p>
            <a:pPr lvl="1">
              <a:buNone/>
            </a:pPr>
            <a:r>
              <a:rPr lang="en-US" dirty="0" smtClean="0">
                <a:latin typeface="Courier" panose="02060409020205020404" pitchFamily="49" charset="0"/>
              </a:rPr>
              <a:t>return 0;</a:t>
            </a:r>
          </a:p>
          <a:p>
            <a:pPr>
              <a:buNone/>
            </a:pPr>
            <a:r>
              <a:rPr lang="en-US" dirty="0" smtClean="0">
                <a:latin typeface="Courier" panose="02060409020205020404" pitchFamily="49" charset="0"/>
              </a:rPr>
              <a:t>}</a:t>
            </a:r>
          </a:p>
        </p:txBody>
      </p:sp>
      <p:sp>
        <p:nvSpPr>
          <p:cNvPr id="4" name="Slide Number Placeholder 3"/>
          <p:cNvSpPr>
            <a:spLocks noGrp="1"/>
          </p:cNvSpPr>
          <p:nvPr>
            <p:ph type="sldNum" sz="quarter" idx="12"/>
          </p:nvPr>
        </p:nvSpPr>
        <p:spPr/>
        <p:txBody>
          <a:bodyPr/>
          <a:lstStyle/>
          <a:p>
            <a:fld id="{911E4C43-30DC-40C6-8400-D754E7A063DA}" type="slidenum">
              <a:rPr lang="en-US" smtClean="0"/>
              <a:t>55</a:t>
            </a:fld>
            <a:endParaRPr lang="en-US" dirty="0"/>
          </a:p>
        </p:txBody>
      </p:sp>
    </p:spTree>
    <p:extLst>
      <p:ext uri="{BB962C8B-B14F-4D97-AF65-F5344CB8AC3E}">
        <p14:creationId xmlns:p14="http://schemas.microsoft.com/office/powerpoint/2010/main" val="1692042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52400"/>
            <a:ext cx="7772400" cy="1143000"/>
          </a:xfrm>
        </p:spPr>
        <p:txBody>
          <a:bodyPr/>
          <a:lstStyle/>
          <a:p>
            <a:r>
              <a:rPr lang="en-US" altLang="en-US" smtClean="0"/>
              <a:t>Dynamic Memory Allocation</a:t>
            </a:r>
          </a:p>
        </p:txBody>
      </p:sp>
      <p:sp>
        <p:nvSpPr>
          <p:cNvPr id="51203" name="Rectangle 3"/>
          <p:cNvSpPr>
            <a:spLocks noGrp="1" noChangeArrowheads="1"/>
          </p:cNvSpPr>
          <p:nvPr>
            <p:ph idx="1"/>
          </p:nvPr>
        </p:nvSpPr>
        <p:spPr>
          <a:xfrm>
            <a:off x="457200" y="1736725"/>
            <a:ext cx="8240713" cy="3910013"/>
          </a:xfrm>
        </p:spPr>
        <p:txBody>
          <a:bodyPr/>
          <a:lstStyle/>
          <a:p>
            <a:pPr>
              <a:lnSpc>
                <a:spcPct val="85000"/>
              </a:lnSpc>
            </a:pPr>
            <a:r>
              <a:rPr lang="en-US" altLang="en-US" sz="2400" dirty="0" smtClean="0"/>
              <a:t>Can also use </a:t>
            </a:r>
            <a:r>
              <a:rPr lang="en-US" altLang="en-US" sz="2400" dirty="0" smtClean="0">
                <a:latin typeface="Courier New" pitchFamily="112" charset="0"/>
              </a:rPr>
              <a:t>new</a:t>
            </a:r>
            <a:r>
              <a:rPr lang="en-US" altLang="en-US" sz="2400" dirty="0" smtClean="0"/>
              <a:t> to allocate an array:</a:t>
            </a:r>
            <a:br>
              <a:rPr lang="en-US" altLang="en-US" sz="2400" dirty="0" smtClean="0"/>
            </a:br>
            <a:r>
              <a:rPr lang="en-US" altLang="en-US" sz="2400" dirty="0" err="1" smtClean="0">
                <a:latin typeface="Courier New" pitchFamily="112" charset="0"/>
              </a:rPr>
              <a:t>const</a:t>
            </a:r>
            <a:r>
              <a:rPr lang="en-US" altLang="en-US" sz="2400" dirty="0" smtClean="0">
                <a:latin typeface="Courier New" pitchFamily="112" charset="0"/>
              </a:rPr>
              <a:t> </a:t>
            </a:r>
            <a:r>
              <a:rPr lang="en-US" altLang="en-US" sz="2400" dirty="0" err="1" smtClean="0">
                <a:latin typeface="Courier New" pitchFamily="112" charset="0"/>
              </a:rPr>
              <a:t>int</a:t>
            </a:r>
            <a:r>
              <a:rPr lang="en-US" altLang="en-US" sz="2400" dirty="0" smtClean="0">
                <a:latin typeface="Courier New" pitchFamily="112" charset="0"/>
              </a:rPr>
              <a:t> SIZE = 25;</a:t>
            </a:r>
            <a:br>
              <a:rPr lang="en-US" altLang="en-US" sz="2400" dirty="0" smtClean="0">
                <a:latin typeface="Courier New" pitchFamily="112" charset="0"/>
              </a:rPr>
            </a:br>
            <a:r>
              <a:rPr lang="en-US" altLang="en-US" sz="2400" dirty="0" err="1" smtClean="0">
                <a:latin typeface="Courier New" pitchFamily="112" charset="0"/>
              </a:rPr>
              <a:t>arrayPtr</a:t>
            </a:r>
            <a:r>
              <a:rPr lang="en-US" altLang="en-US" sz="2400" dirty="0" smtClean="0">
                <a:latin typeface="Courier New" pitchFamily="112" charset="0"/>
              </a:rPr>
              <a:t> = </a:t>
            </a:r>
            <a:r>
              <a:rPr lang="en-US" altLang="en-US" sz="2400" b="1" dirty="0" smtClean="0">
                <a:solidFill>
                  <a:srgbClr val="0000FF"/>
                </a:solidFill>
                <a:latin typeface="Courier New" pitchFamily="112" charset="0"/>
              </a:rPr>
              <a:t>new</a:t>
            </a:r>
            <a:r>
              <a:rPr lang="en-US" altLang="en-US" sz="2400" dirty="0" smtClean="0">
                <a:latin typeface="Courier New" pitchFamily="112" charset="0"/>
              </a:rPr>
              <a:t> double[SIZE];</a:t>
            </a:r>
            <a:endParaRPr lang="en-US" altLang="en-US" sz="2400" dirty="0" smtClean="0"/>
          </a:p>
          <a:p>
            <a:pPr>
              <a:lnSpc>
                <a:spcPct val="85000"/>
              </a:lnSpc>
            </a:pPr>
            <a:r>
              <a:rPr lang="en-US" altLang="en-US" sz="2400" dirty="0" smtClean="0"/>
              <a:t>Can then use </a:t>
            </a:r>
            <a:r>
              <a:rPr lang="en-US" altLang="en-US" sz="2400" dirty="0" smtClean="0">
                <a:latin typeface="Courier New" pitchFamily="112" charset="0"/>
              </a:rPr>
              <a:t>[]</a:t>
            </a:r>
            <a:r>
              <a:rPr lang="en-US" altLang="en-US" sz="2400" dirty="0" smtClean="0"/>
              <a:t> or pointer arithmetic to access an array:</a:t>
            </a:r>
          </a:p>
          <a:p>
            <a:pPr lvl="1">
              <a:lnSpc>
                <a:spcPct val="85000"/>
              </a:lnSpc>
              <a:buFontTx/>
              <a:buNone/>
            </a:pPr>
            <a:r>
              <a:rPr lang="en-US" altLang="en-US" sz="2000" dirty="0" smtClean="0"/>
              <a:t>	</a:t>
            </a:r>
            <a:r>
              <a:rPr lang="en-US" altLang="en-US" sz="2000" dirty="0" smtClean="0">
                <a:latin typeface="Courier New" pitchFamily="112" charset="0"/>
              </a:rPr>
              <a:t>for(</a:t>
            </a:r>
            <a:r>
              <a:rPr lang="en-US" altLang="en-US" sz="2000" dirty="0" err="1" smtClean="0">
                <a:latin typeface="Courier New" pitchFamily="112" charset="0"/>
              </a:rPr>
              <a:t>i</a:t>
            </a:r>
            <a:r>
              <a:rPr lang="en-US" altLang="en-US" sz="2000" dirty="0" smtClean="0">
                <a:latin typeface="Courier New" pitchFamily="112" charset="0"/>
              </a:rPr>
              <a:t> = 0; </a:t>
            </a:r>
            <a:r>
              <a:rPr lang="en-US" altLang="en-US" sz="2000" dirty="0" err="1" smtClean="0">
                <a:latin typeface="Courier New" pitchFamily="112" charset="0"/>
              </a:rPr>
              <a:t>i</a:t>
            </a:r>
            <a:r>
              <a:rPr lang="en-US" altLang="en-US" sz="2000" dirty="0" smtClean="0">
                <a:latin typeface="Courier New" pitchFamily="112" charset="0"/>
              </a:rPr>
              <a:t> &lt; SIZE; </a:t>
            </a:r>
            <a:r>
              <a:rPr lang="en-US" altLang="en-US" sz="2000" dirty="0" err="1" smtClean="0">
                <a:latin typeface="Courier New" pitchFamily="112" charset="0"/>
              </a:rPr>
              <a:t>i</a:t>
            </a:r>
            <a:r>
              <a:rPr lang="en-US" altLang="en-US" sz="2000" dirty="0" smtClean="0">
                <a:latin typeface="Courier New" pitchFamily="112" charset="0"/>
              </a:rPr>
              <a:t>++)</a:t>
            </a:r>
          </a:p>
          <a:p>
            <a:pPr lvl="1">
              <a:lnSpc>
                <a:spcPct val="85000"/>
              </a:lnSpc>
              <a:buFontTx/>
              <a:buNone/>
            </a:pPr>
            <a:r>
              <a:rPr lang="en-US" altLang="en-US" sz="2000" dirty="0" smtClean="0">
                <a:latin typeface="Courier New" pitchFamily="112" charset="0"/>
              </a:rPr>
              <a:t>		  </a:t>
            </a:r>
            <a:r>
              <a:rPr lang="en-US" altLang="en-US" sz="2000" dirty="0" err="1" smtClean="0">
                <a:latin typeface="Courier New" pitchFamily="112" charset="0"/>
              </a:rPr>
              <a:t>arrayptr</a:t>
            </a:r>
            <a:r>
              <a:rPr lang="en-US" altLang="en-US" sz="2000" dirty="0" smtClean="0">
                <a:latin typeface="Courier New" pitchFamily="112" charset="0"/>
              </a:rPr>
              <a:t>[</a:t>
            </a:r>
            <a:r>
              <a:rPr lang="en-US" altLang="en-US" sz="2000" dirty="0" err="1" smtClean="0">
                <a:latin typeface="Courier New" pitchFamily="112" charset="0"/>
              </a:rPr>
              <a:t>i</a:t>
            </a:r>
            <a:r>
              <a:rPr lang="en-US" altLang="en-US" sz="2000" dirty="0" smtClean="0">
                <a:latin typeface="Courier New" pitchFamily="112" charset="0"/>
              </a:rPr>
              <a:t>] = </a:t>
            </a:r>
            <a:r>
              <a:rPr lang="en-US" altLang="en-US" sz="2000" dirty="0" err="1" smtClean="0">
                <a:latin typeface="Courier New" pitchFamily="112" charset="0"/>
              </a:rPr>
              <a:t>i</a:t>
            </a:r>
            <a:r>
              <a:rPr lang="en-US" altLang="en-US" sz="2000" dirty="0" smtClean="0">
                <a:latin typeface="Courier New" pitchFamily="112" charset="0"/>
              </a:rPr>
              <a:t> * </a:t>
            </a:r>
            <a:r>
              <a:rPr lang="en-US" altLang="en-US" sz="2000" dirty="0" err="1" smtClean="0">
                <a:latin typeface="Courier New" pitchFamily="112" charset="0"/>
              </a:rPr>
              <a:t>i</a:t>
            </a:r>
            <a:r>
              <a:rPr lang="en-US" altLang="en-US" sz="2000" dirty="0" smtClean="0">
                <a:latin typeface="Courier New" pitchFamily="112" charset="0"/>
              </a:rPr>
              <a:t>;</a:t>
            </a:r>
          </a:p>
          <a:p>
            <a:pPr lvl="1">
              <a:lnSpc>
                <a:spcPct val="85000"/>
              </a:lnSpc>
              <a:buFontTx/>
              <a:buNone/>
            </a:pPr>
            <a:r>
              <a:rPr lang="en-US" altLang="en-US" sz="2000" dirty="0" smtClean="0"/>
              <a:t>or</a:t>
            </a:r>
          </a:p>
          <a:p>
            <a:pPr lvl="1">
              <a:lnSpc>
                <a:spcPct val="85000"/>
              </a:lnSpc>
              <a:buFontTx/>
              <a:buNone/>
            </a:pPr>
            <a:r>
              <a:rPr lang="en-US" altLang="en-US" sz="2000" dirty="0" smtClean="0">
                <a:latin typeface="Courier New" pitchFamily="112" charset="0"/>
              </a:rPr>
              <a:t>	for(</a:t>
            </a:r>
            <a:r>
              <a:rPr lang="en-US" altLang="en-US" sz="2000" dirty="0" err="1" smtClean="0">
                <a:latin typeface="Courier New" pitchFamily="112" charset="0"/>
              </a:rPr>
              <a:t>i</a:t>
            </a:r>
            <a:r>
              <a:rPr lang="en-US" altLang="en-US" sz="2000" dirty="0" smtClean="0">
                <a:latin typeface="Courier New" pitchFamily="112" charset="0"/>
              </a:rPr>
              <a:t> = 0; </a:t>
            </a:r>
            <a:r>
              <a:rPr lang="en-US" altLang="en-US" sz="2000" dirty="0" err="1" smtClean="0">
                <a:latin typeface="Courier New" pitchFamily="112" charset="0"/>
              </a:rPr>
              <a:t>i</a:t>
            </a:r>
            <a:r>
              <a:rPr lang="en-US" altLang="en-US" sz="2000" dirty="0" smtClean="0">
                <a:latin typeface="Courier New" pitchFamily="112" charset="0"/>
              </a:rPr>
              <a:t> &lt; SIZE; </a:t>
            </a:r>
            <a:r>
              <a:rPr lang="en-US" altLang="en-US" sz="2000" dirty="0" err="1" smtClean="0">
                <a:latin typeface="Courier New" pitchFamily="112" charset="0"/>
              </a:rPr>
              <a:t>i</a:t>
            </a:r>
            <a:r>
              <a:rPr lang="en-US" altLang="en-US" sz="2000" dirty="0" smtClean="0">
                <a:latin typeface="Courier New" pitchFamily="112" charset="0"/>
              </a:rPr>
              <a:t>++)</a:t>
            </a:r>
          </a:p>
          <a:p>
            <a:pPr lvl="1">
              <a:lnSpc>
                <a:spcPct val="85000"/>
              </a:lnSpc>
              <a:buFontTx/>
              <a:buNone/>
            </a:pPr>
            <a:r>
              <a:rPr lang="en-US" altLang="en-US" sz="2000" dirty="0" smtClean="0">
                <a:latin typeface="Courier New" pitchFamily="112" charset="0"/>
              </a:rPr>
              <a:t>		  *(</a:t>
            </a:r>
            <a:r>
              <a:rPr lang="en-US" altLang="en-US" sz="2000" dirty="0" err="1" smtClean="0">
                <a:latin typeface="Courier New" pitchFamily="112" charset="0"/>
              </a:rPr>
              <a:t>arrayptr</a:t>
            </a:r>
            <a:r>
              <a:rPr lang="en-US" altLang="en-US" sz="2000" dirty="0" smtClean="0">
                <a:latin typeface="Courier New" pitchFamily="112" charset="0"/>
              </a:rPr>
              <a:t> + </a:t>
            </a:r>
            <a:r>
              <a:rPr lang="en-US" altLang="en-US" sz="2000" dirty="0" err="1" smtClean="0">
                <a:latin typeface="Courier New" pitchFamily="112" charset="0"/>
              </a:rPr>
              <a:t>i</a:t>
            </a:r>
            <a:r>
              <a:rPr lang="en-US" altLang="en-US" sz="2000" dirty="0" smtClean="0">
                <a:latin typeface="Courier New" pitchFamily="112" charset="0"/>
              </a:rPr>
              <a:t>) = </a:t>
            </a:r>
            <a:r>
              <a:rPr lang="en-US" altLang="en-US" sz="2000" dirty="0" err="1" smtClean="0">
                <a:latin typeface="Courier New" pitchFamily="112" charset="0"/>
              </a:rPr>
              <a:t>i</a:t>
            </a:r>
            <a:r>
              <a:rPr lang="en-US" altLang="en-US" sz="2000" dirty="0" smtClean="0">
                <a:latin typeface="Courier New" pitchFamily="112" charset="0"/>
              </a:rPr>
              <a:t> * </a:t>
            </a:r>
            <a:r>
              <a:rPr lang="en-US" altLang="en-US" sz="2000" dirty="0" err="1" smtClean="0">
                <a:latin typeface="Courier New" pitchFamily="112" charset="0"/>
              </a:rPr>
              <a:t>i</a:t>
            </a:r>
            <a:r>
              <a:rPr lang="en-US" altLang="en-US" sz="2000" dirty="0" smtClean="0">
                <a:latin typeface="Courier New" pitchFamily="112" charset="0"/>
              </a:rPr>
              <a:t>;</a:t>
            </a:r>
            <a:endParaRPr lang="en-US" altLang="en-US" sz="2000" dirty="0" smtClean="0"/>
          </a:p>
          <a:p>
            <a:pPr>
              <a:lnSpc>
                <a:spcPct val="85000"/>
              </a:lnSpc>
            </a:pPr>
            <a:r>
              <a:rPr lang="en-US" altLang="en-US" sz="2400" dirty="0" smtClean="0"/>
              <a:t>Program will terminate if not enough memory available to allocate</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56</a:t>
            </a:fld>
            <a:endParaRPr lang="en-US">
              <a:solidFill>
                <a:srgbClr val="000000"/>
              </a:solidFill>
            </a:endParaRPr>
          </a:p>
        </p:txBody>
      </p:sp>
    </p:spTree>
    <p:extLst>
      <p:ext uri="{BB962C8B-B14F-4D97-AF65-F5344CB8AC3E}">
        <p14:creationId xmlns:p14="http://schemas.microsoft.com/office/powerpoint/2010/main" val="3272495847"/>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Releasing Dynamic Memory</a:t>
            </a:r>
          </a:p>
        </p:txBody>
      </p:sp>
      <p:sp>
        <p:nvSpPr>
          <p:cNvPr id="52227" name="Rectangle 3"/>
          <p:cNvSpPr>
            <a:spLocks noGrp="1" noChangeArrowheads="1"/>
          </p:cNvSpPr>
          <p:nvPr>
            <p:ph idx="1"/>
          </p:nvPr>
        </p:nvSpPr>
        <p:spPr>
          <a:xfrm>
            <a:off x="304800" y="1828800"/>
            <a:ext cx="8294688" cy="4572000"/>
          </a:xfrm>
        </p:spPr>
        <p:txBody>
          <a:bodyPr/>
          <a:lstStyle/>
          <a:p>
            <a:r>
              <a:rPr lang="en-US" altLang="en-US" dirty="0" smtClean="0"/>
              <a:t>Use </a:t>
            </a:r>
            <a:r>
              <a:rPr lang="en-US" altLang="en-US" b="1" dirty="0" smtClean="0">
                <a:solidFill>
                  <a:srgbClr val="0000FF"/>
                </a:solidFill>
                <a:latin typeface="Courier New" pitchFamily="112" charset="0"/>
              </a:rPr>
              <a:t>delete</a:t>
            </a:r>
            <a:r>
              <a:rPr lang="en-US" altLang="en-US" dirty="0" smtClean="0"/>
              <a:t> to free dynamic memory:</a:t>
            </a:r>
          </a:p>
          <a:p>
            <a:pPr lvl="1">
              <a:buFontTx/>
              <a:buNone/>
            </a:pPr>
            <a:r>
              <a:rPr lang="en-US" altLang="en-US" dirty="0" smtClean="0">
                <a:latin typeface="Courier New" pitchFamily="112" charset="0"/>
              </a:rPr>
              <a:t>	delete </a:t>
            </a:r>
            <a:r>
              <a:rPr lang="en-US" altLang="en-US" dirty="0" err="1" smtClean="0">
                <a:latin typeface="Courier New" pitchFamily="112" charset="0"/>
              </a:rPr>
              <a:t>fptr</a:t>
            </a:r>
            <a:r>
              <a:rPr lang="en-US" altLang="en-US" dirty="0" smtClean="0">
                <a:latin typeface="Courier New" pitchFamily="112" charset="0"/>
              </a:rPr>
              <a:t>;</a:t>
            </a:r>
            <a:endParaRPr lang="en-US" altLang="en-US" dirty="0" smtClean="0"/>
          </a:p>
          <a:p>
            <a:r>
              <a:rPr lang="en-US" altLang="en-US" dirty="0" smtClean="0"/>
              <a:t>Use </a:t>
            </a:r>
            <a:r>
              <a:rPr lang="en-US" altLang="en-US" b="1" dirty="0" smtClean="0">
                <a:solidFill>
                  <a:srgbClr val="0000FF"/>
                </a:solidFill>
                <a:latin typeface="Courier New" pitchFamily="112" charset="0"/>
              </a:rPr>
              <a:t>[]</a:t>
            </a:r>
            <a:r>
              <a:rPr lang="en-US" altLang="en-US" dirty="0" smtClean="0"/>
              <a:t> to free dynamic array:</a:t>
            </a:r>
          </a:p>
          <a:p>
            <a:pPr lvl="1">
              <a:buFontTx/>
              <a:buNone/>
            </a:pPr>
            <a:r>
              <a:rPr lang="en-US" altLang="en-US" dirty="0" smtClean="0"/>
              <a:t>	</a:t>
            </a:r>
            <a:r>
              <a:rPr lang="en-US" altLang="en-US" dirty="0" smtClean="0">
                <a:latin typeface="Courier New" pitchFamily="112" charset="0"/>
              </a:rPr>
              <a:t>delete </a:t>
            </a:r>
            <a:r>
              <a:rPr lang="en-US" altLang="en-US" b="1" dirty="0" smtClean="0">
                <a:solidFill>
                  <a:srgbClr val="0000FF"/>
                </a:solidFill>
                <a:latin typeface="Courier New" pitchFamily="112" charset="0"/>
              </a:rPr>
              <a:t>[]</a:t>
            </a:r>
            <a:r>
              <a:rPr lang="en-US" altLang="en-US" dirty="0" smtClean="0">
                <a:latin typeface="Courier New" pitchFamily="112" charset="0"/>
              </a:rPr>
              <a:t> </a:t>
            </a:r>
            <a:r>
              <a:rPr lang="en-US" altLang="en-US" dirty="0" err="1" smtClean="0">
                <a:latin typeface="Courier New" pitchFamily="112" charset="0"/>
              </a:rPr>
              <a:t>arrayptr</a:t>
            </a:r>
            <a:r>
              <a:rPr lang="en-US" altLang="en-US" dirty="0" smtClean="0">
                <a:latin typeface="Courier New" pitchFamily="112" charset="0"/>
              </a:rPr>
              <a:t>;</a:t>
            </a:r>
            <a:endParaRPr lang="en-US" altLang="en-US" dirty="0" smtClean="0"/>
          </a:p>
          <a:p>
            <a:r>
              <a:rPr lang="en-US" altLang="en-US" dirty="0" smtClean="0">
                <a:solidFill>
                  <a:srgbClr val="C00000"/>
                </a:solidFill>
              </a:rPr>
              <a:t>Only use </a:t>
            </a:r>
            <a:r>
              <a:rPr lang="en-US" altLang="en-US" b="1" dirty="0" smtClean="0">
                <a:solidFill>
                  <a:srgbClr val="0000FF"/>
                </a:solidFill>
                <a:latin typeface="Courier New" pitchFamily="112" charset="0"/>
              </a:rPr>
              <a:t>delete</a:t>
            </a:r>
            <a:r>
              <a:rPr lang="en-US" altLang="en-US" dirty="0" smtClean="0"/>
              <a:t> </a:t>
            </a:r>
            <a:r>
              <a:rPr lang="en-US" altLang="en-US" dirty="0" smtClean="0">
                <a:solidFill>
                  <a:srgbClr val="C00000"/>
                </a:solidFill>
              </a:rPr>
              <a:t>with dynamic memory! </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57</a:t>
            </a:fld>
            <a:endParaRPr lang="en-US">
              <a:solidFill>
                <a:srgbClr val="000000"/>
              </a:solidFill>
            </a:endParaRPr>
          </a:p>
        </p:txBody>
      </p:sp>
    </p:spTree>
    <p:extLst>
      <p:ext uri="{BB962C8B-B14F-4D97-AF65-F5344CB8AC3E}">
        <p14:creationId xmlns:p14="http://schemas.microsoft.com/office/powerpoint/2010/main" val="215320347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2800" kern="0" dirty="0" smtClean="0"/>
              <a:t>Dynamic Memory Allocation in Program 9-14</a:t>
            </a:r>
            <a:endParaRPr lang="en-US" sz="2800" kern="0" dirty="0"/>
          </a:p>
        </p:txBody>
      </p:sp>
      <p:pic>
        <p:nvPicPr>
          <p:cNvPr id="5325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379538"/>
            <a:ext cx="7181850"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2D2C947F-EAA7-45D0-930D-35ED94DD6D2B}" type="slidenum">
              <a:rPr lang="en-US" smtClean="0">
                <a:solidFill>
                  <a:srgbClr val="000000"/>
                </a:solidFill>
              </a:rPr>
              <a:pPr>
                <a:defRPr/>
              </a:pPr>
              <a:t>58</a:t>
            </a:fld>
            <a:endParaRPr lang="en-US">
              <a:solidFill>
                <a:srgbClr val="000000"/>
              </a:solidFill>
            </a:endParaRPr>
          </a:p>
        </p:txBody>
      </p:sp>
    </p:spTree>
    <p:extLst>
      <p:ext uri="{BB962C8B-B14F-4D97-AF65-F5344CB8AC3E}">
        <p14:creationId xmlns:p14="http://schemas.microsoft.com/office/powerpoint/2010/main" val="2662337922"/>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13427"/>
            <a:ext cx="8305800" cy="1143000"/>
          </a:xfrm>
        </p:spPr>
        <p:txBody>
          <a:bodyPr/>
          <a:lstStyle/>
          <a:p>
            <a:r>
              <a:rPr lang="en-US" altLang="en-US" sz="2800" dirty="0" smtClean="0"/>
              <a:t>Dynamic Memory Allocation in Program 9-14</a:t>
            </a:r>
          </a:p>
        </p:txBody>
      </p:sp>
      <p:pic>
        <p:nvPicPr>
          <p:cNvPr id="5427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231900"/>
            <a:ext cx="63531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3"/>
          <p:cNvSpPr>
            <a:spLocks noChangeArrowheads="1"/>
          </p:cNvSpPr>
          <p:nvPr/>
        </p:nvSpPr>
        <p:spPr bwMode="auto">
          <a:xfrm>
            <a:off x="5708650" y="5867400"/>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smtClean="0">
                <a:solidFill>
                  <a:srgbClr val="000000"/>
                </a:solidFill>
              </a:rPr>
              <a:t>Program 9-14 (Continued)</a:t>
            </a:r>
          </a:p>
        </p:txBody>
      </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59</a:t>
            </a:fld>
            <a:endParaRPr lang="en-US">
              <a:solidFill>
                <a:srgbClr val="000000"/>
              </a:solidFill>
            </a:endParaRPr>
          </a:p>
        </p:txBody>
      </p:sp>
    </p:spTree>
    <p:extLst>
      <p:ext uri="{BB962C8B-B14F-4D97-AF65-F5344CB8AC3E}">
        <p14:creationId xmlns:p14="http://schemas.microsoft.com/office/powerpoint/2010/main" val="3556315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memory</a:t>
            </a:r>
          </a:p>
        </p:txBody>
      </p:sp>
      <p:sp>
        <p:nvSpPr>
          <p:cNvPr id="3" name="Content Placeholder 2"/>
          <p:cNvSpPr>
            <a:spLocks noGrp="1"/>
          </p:cNvSpPr>
          <p:nvPr>
            <p:ph idx="1"/>
          </p:nvPr>
        </p:nvSpPr>
        <p:spPr/>
        <p:txBody>
          <a:bodyPr/>
          <a:lstStyle/>
          <a:p>
            <a:r>
              <a:rPr lang="en-US" dirty="0"/>
              <a:t>Let say we declare one variable named </a:t>
            </a:r>
            <a:r>
              <a:rPr lang="en-US" dirty="0" smtClean="0">
                <a:solidFill>
                  <a:srgbClr val="0000FF"/>
                </a:solidFill>
              </a:rPr>
              <a:t>num</a:t>
            </a:r>
            <a:r>
              <a:rPr lang="en-US" dirty="0" smtClean="0"/>
              <a:t> of </a:t>
            </a:r>
            <a:r>
              <a:rPr lang="en-US" dirty="0"/>
              <a:t>type integer and assign an initial value as follows</a:t>
            </a:r>
            <a:r>
              <a:rPr lang="en-US" dirty="0" smtClean="0"/>
              <a:t>:</a:t>
            </a:r>
            <a:br>
              <a:rPr lang="en-US" dirty="0" smtClean="0"/>
            </a:br>
            <a:r>
              <a:rPr lang="en-US" sz="800" dirty="0"/>
              <a:t/>
            </a:r>
            <a:br>
              <a:rPr lang="en-US" sz="800" dirty="0"/>
            </a:br>
            <a:r>
              <a:rPr lang="en-US" dirty="0" smtClean="0">
                <a:solidFill>
                  <a:srgbClr val="0000FF"/>
                </a:solidFill>
              </a:rPr>
              <a:t>int   num = 7;</a:t>
            </a:r>
          </a:p>
          <a:p>
            <a:r>
              <a:rPr lang="en-US" dirty="0"/>
              <a:t>Then the variable is stored at a specific memory address and as an illustration, can be depicted as follows:</a:t>
            </a:r>
          </a:p>
        </p:txBody>
      </p:sp>
      <p:sp>
        <p:nvSpPr>
          <p:cNvPr id="4" name="Rectangle 3"/>
          <p:cNvSpPr/>
          <p:nvPr/>
        </p:nvSpPr>
        <p:spPr>
          <a:xfrm>
            <a:off x="4495800"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urier" panose="02060409020205020404" pitchFamily="49" charset="0"/>
              </a:rPr>
              <a:t>7</a:t>
            </a:r>
            <a:endParaRPr lang="en-US" sz="1600" b="1" dirty="0">
              <a:latin typeface="Courier" panose="02060409020205020404" pitchFamily="49" charset="0"/>
            </a:endParaRPr>
          </a:p>
        </p:txBody>
      </p:sp>
      <p:sp>
        <p:nvSpPr>
          <p:cNvPr id="5" name="Rectangle 4"/>
          <p:cNvSpPr/>
          <p:nvPr/>
        </p:nvSpPr>
        <p:spPr>
          <a:xfrm>
            <a:off x="5464628"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Rectangle 5"/>
          <p:cNvSpPr/>
          <p:nvPr/>
        </p:nvSpPr>
        <p:spPr>
          <a:xfrm>
            <a:off x="3526971"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p:cNvSpPr/>
          <p:nvPr/>
        </p:nvSpPr>
        <p:spPr>
          <a:xfrm>
            <a:off x="2579913"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ectangle 7"/>
          <p:cNvSpPr/>
          <p:nvPr/>
        </p:nvSpPr>
        <p:spPr>
          <a:xfrm>
            <a:off x="1638297"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p:cNvSpPr/>
          <p:nvPr/>
        </p:nvSpPr>
        <p:spPr>
          <a:xfrm>
            <a:off x="6433457" y="53340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Box 9"/>
          <p:cNvSpPr txBox="1"/>
          <p:nvPr/>
        </p:nvSpPr>
        <p:spPr>
          <a:xfrm>
            <a:off x="4661088" y="6019800"/>
            <a:ext cx="612668" cy="369332"/>
          </a:xfrm>
          <a:prstGeom prst="rect">
            <a:avLst/>
          </a:prstGeom>
          <a:noFill/>
        </p:spPr>
        <p:txBody>
          <a:bodyPr wrap="none" rtlCol="0">
            <a:spAutoFit/>
          </a:bodyPr>
          <a:lstStyle/>
          <a:p>
            <a:r>
              <a:rPr lang="en-US" dirty="0" smtClean="0">
                <a:solidFill>
                  <a:srgbClr val="0000FF"/>
                </a:solidFill>
              </a:rPr>
              <a:t>num</a:t>
            </a:r>
            <a:endParaRPr lang="en-US" dirty="0">
              <a:solidFill>
                <a:srgbClr val="0000FF"/>
              </a:solidFill>
            </a:endParaRPr>
          </a:p>
        </p:txBody>
      </p:sp>
      <p:cxnSp>
        <p:nvCxnSpPr>
          <p:cNvPr id="12" name="Straight Arrow Connector 11"/>
          <p:cNvCxnSpPr>
            <a:stCxn id="10" idx="0"/>
            <a:endCxn id="4" idx="2"/>
          </p:cNvCxnSpPr>
          <p:nvPr/>
        </p:nvCxnSpPr>
        <p:spPr>
          <a:xfrm flipV="1">
            <a:off x="4967422" y="5715000"/>
            <a:ext cx="12793" cy="3048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7400" y="6019800"/>
            <a:ext cx="1687286" cy="369332"/>
          </a:xfrm>
          <a:prstGeom prst="rect">
            <a:avLst/>
          </a:prstGeom>
          <a:noFill/>
          <a:ln>
            <a:solidFill>
              <a:schemeClr val="tx1"/>
            </a:solidFill>
          </a:ln>
        </p:spPr>
        <p:txBody>
          <a:bodyPr wrap="square" rtlCol="0">
            <a:spAutoFit/>
          </a:bodyPr>
          <a:lstStyle/>
          <a:p>
            <a:pPr algn="ctr"/>
            <a:r>
              <a:rPr lang="en-US" dirty="0" smtClean="0"/>
              <a:t>Variable name</a:t>
            </a:r>
            <a:endParaRPr lang="en-US" dirty="0"/>
          </a:p>
        </p:txBody>
      </p:sp>
      <p:cxnSp>
        <p:nvCxnSpPr>
          <p:cNvPr id="15" name="Straight Arrow Connector 14"/>
          <p:cNvCxnSpPr>
            <a:stCxn id="14" idx="1"/>
            <a:endCxn id="10" idx="3"/>
          </p:cNvCxnSpPr>
          <p:nvPr/>
        </p:nvCxnSpPr>
        <p:spPr>
          <a:xfrm flipH="1">
            <a:off x="5273756" y="6204466"/>
            <a:ext cx="59364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529441" y="53340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p:cNvSpPr/>
          <p:nvPr/>
        </p:nvSpPr>
        <p:spPr>
          <a:xfrm>
            <a:off x="7293430" y="53340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24" name="Group 23"/>
          <p:cNvGrpSpPr/>
          <p:nvPr/>
        </p:nvGrpSpPr>
        <p:grpSpPr>
          <a:xfrm>
            <a:off x="1143000" y="5448300"/>
            <a:ext cx="476248" cy="114300"/>
            <a:chOff x="1143000" y="5448300"/>
            <a:chExt cx="476248" cy="114300"/>
          </a:xfrm>
        </p:grpSpPr>
        <p:sp>
          <p:nvSpPr>
            <p:cNvPr id="21" name="Oval 20"/>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7372352" y="5448300"/>
            <a:ext cx="476248" cy="114300"/>
            <a:chOff x="1143000" y="5448300"/>
            <a:chExt cx="476248" cy="114300"/>
          </a:xfrm>
        </p:grpSpPr>
        <p:sp>
          <p:nvSpPr>
            <p:cNvPr id="26" name="Oval 25"/>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1341666" y="5987534"/>
            <a:ext cx="2468333" cy="369332"/>
          </a:xfrm>
          <a:prstGeom prst="rect">
            <a:avLst/>
          </a:prstGeom>
          <a:noFill/>
          <a:ln>
            <a:solidFill>
              <a:schemeClr val="tx1"/>
            </a:solidFill>
          </a:ln>
        </p:spPr>
        <p:txBody>
          <a:bodyPr wrap="square" rtlCol="0">
            <a:spAutoFit/>
          </a:bodyPr>
          <a:lstStyle/>
          <a:p>
            <a:pPr algn="ctr"/>
            <a:r>
              <a:rPr lang="en-US" dirty="0" smtClean="0"/>
              <a:t>Variable stored value</a:t>
            </a:r>
            <a:endParaRPr lang="en-US" dirty="0"/>
          </a:p>
        </p:txBody>
      </p:sp>
      <p:cxnSp>
        <p:nvCxnSpPr>
          <p:cNvPr id="30" name="Straight Arrow Connector 29"/>
          <p:cNvCxnSpPr>
            <a:stCxn id="29" idx="3"/>
          </p:cNvCxnSpPr>
          <p:nvPr/>
        </p:nvCxnSpPr>
        <p:spPr>
          <a:xfrm flipV="1">
            <a:off x="3809999" y="5562600"/>
            <a:ext cx="990601" cy="6096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67568"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1000</a:t>
            </a:r>
            <a:endParaRPr lang="en-US" sz="1600" dirty="0">
              <a:latin typeface="Courier" panose="02060409020205020404" pitchFamily="49" charset="0"/>
            </a:endParaRPr>
          </a:p>
        </p:txBody>
      </p:sp>
      <p:sp>
        <p:nvSpPr>
          <p:cNvPr id="35" name="TextBox 34"/>
          <p:cNvSpPr txBox="1"/>
          <p:nvPr/>
        </p:nvSpPr>
        <p:spPr>
          <a:xfrm>
            <a:off x="2681968"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1004</a:t>
            </a:r>
            <a:endParaRPr lang="en-US" sz="1600" dirty="0">
              <a:latin typeface="Courier" panose="02060409020205020404" pitchFamily="49" charset="0"/>
            </a:endParaRPr>
          </a:p>
        </p:txBody>
      </p:sp>
      <p:sp>
        <p:nvSpPr>
          <p:cNvPr id="36" name="TextBox 35"/>
          <p:cNvSpPr txBox="1"/>
          <p:nvPr/>
        </p:nvSpPr>
        <p:spPr>
          <a:xfrm>
            <a:off x="3657600"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1008</a:t>
            </a:r>
            <a:endParaRPr lang="en-US" sz="1600" dirty="0">
              <a:latin typeface="Courier" panose="02060409020205020404" pitchFamily="49" charset="0"/>
            </a:endParaRPr>
          </a:p>
        </p:txBody>
      </p:sp>
      <p:sp>
        <p:nvSpPr>
          <p:cNvPr id="37" name="TextBox 36"/>
          <p:cNvSpPr txBox="1"/>
          <p:nvPr/>
        </p:nvSpPr>
        <p:spPr>
          <a:xfrm>
            <a:off x="4572000"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1012</a:t>
            </a:r>
            <a:endParaRPr lang="en-US" sz="1600" dirty="0">
              <a:latin typeface="Courier" panose="02060409020205020404" pitchFamily="49" charset="0"/>
            </a:endParaRPr>
          </a:p>
        </p:txBody>
      </p:sp>
      <p:sp>
        <p:nvSpPr>
          <p:cNvPr id="38" name="TextBox 37"/>
          <p:cNvSpPr txBox="1"/>
          <p:nvPr/>
        </p:nvSpPr>
        <p:spPr>
          <a:xfrm>
            <a:off x="5562600"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1016</a:t>
            </a:r>
            <a:endParaRPr lang="en-US" sz="1600" dirty="0">
              <a:latin typeface="Courier" panose="02060409020205020404" pitchFamily="49" charset="0"/>
            </a:endParaRPr>
          </a:p>
        </p:txBody>
      </p:sp>
      <p:sp>
        <p:nvSpPr>
          <p:cNvPr id="39" name="TextBox 38"/>
          <p:cNvSpPr txBox="1"/>
          <p:nvPr/>
        </p:nvSpPr>
        <p:spPr>
          <a:xfrm>
            <a:off x="6477000" y="4953000"/>
            <a:ext cx="823232" cy="338554"/>
          </a:xfrm>
          <a:prstGeom prst="rect">
            <a:avLst/>
          </a:prstGeom>
          <a:noFill/>
        </p:spPr>
        <p:txBody>
          <a:bodyPr wrap="square" rtlCol="0">
            <a:spAutoFit/>
          </a:bodyPr>
          <a:lstStyle/>
          <a:p>
            <a:pPr algn="ctr"/>
            <a:r>
              <a:rPr lang="en-US" sz="1600" dirty="0" smtClean="0">
                <a:latin typeface="Courier" panose="02060409020205020404" pitchFamily="49" charset="0"/>
              </a:rPr>
              <a:t>1020</a:t>
            </a:r>
            <a:endParaRPr lang="en-US" sz="1600" dirty="0">
              <a:latin typeface="Courier" panose="02060409020205020404" pitchFamily="49" charset="0"/>
            </a:endParaRPr>
          </a:p>
        </p:txBody>
      </p:sp>
      <p:sp>
        <p:nvSpPr>
          <p:cNvPr id="40" name="TextBox 39"/>
          <p:cNvSpPr txBox="1"/>
          <p:nvPr/>
        </p:nvSpPr>
        <p:spPr>
          <a:xfrm>
            <a:off x="5475514" y="4419600"/>
            <a:ext cx="1896838" cy="369332"/>
          </a:xfrm>
          <a:prstGeom prst="rect">
            <a:avLst/>
          </a:prstGeom>
          <a:noFill/>
          <a:ln>
            <a:solidFill>
              <a:schemeClr val="tx1"/>
            </a:solidFill>
          </a:ln>
        </p:spPr>
        <p:txBody>
          <a:bodyPr wrap="square" rtlCol="0">
            <a:spAutoFit/>
          </a:bodyPr>
          <a:lstStyle/>
          <a:p>
            <a:pPr algn="ctr"/>
            <a:r>
              <a:rPr lang="en-US" dirty="0" smtClean="0"/>
              <a:t>Memory address</a:t>
            </a:r>
            <a:endParaRPr lang="en-US" dirty="0"/>
          </a:p>
        </p:txBody>
      </p:sp>
      <p:cxnSp>
        <p:nvCxnSpPr>
          <p:cNvPr id="41" name="Straight Arrow Connector 40"/>
          <p:cNvCxnSpPr>
            <a:stCxn id="40" idx="1"/>
            <a:endCxn id="37" idx="0"/>
          </p:cNvCxnSpPr>
          <p:nvPr/>
        </p:nvCxnSpPr>
        <p:spPr>
          <a:xfrm flipH="1">
            <a:off x="4983616" y="4604266"/>
            <a:ext cx="491898" cy="3487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911E4C43-30DC-40C6-8400-D754E7A063DA}" type="slidenum">
              <a:rPr lang="en-US" smtClean="0"/>
              <a:t>6</a:t>
            </a:fld>
            <a:endParaRPr lang="en-US" dirty="0"/>
          </a:p>
        </p:txBody>
      </p:sp>
    </p:spTree>
    <p:extLst>
      <p:ext uri="{BB962C8B-B14F-4D97-AF65-F5344CB8AC3E}">
        <p14:creationId xmlns:p14="http://schemas.microsoft.com/office/powerpoint/2010/main" val="36705767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1290638" y="5311775"/>
            <a:ext cx="6562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2000" i="1" smtClean="0">
                <a:solidFill>
                  <a:srgbClr val="FA8218"/>
                </a:solidFill>
              </a:rPr>
              <a:t>Notice that in line 49 </a:t>
            </a:r>
            <a:r>
              <a:rPr lang="en-US" altLang="en-US" sz="2000" i="1" smtClean="0">
                <a:solidFill>
                  <a:srgbClr val="FA8218"/>
                </a:solidFill>
                <a:latin typeface="Courier New" pitchFamily="112" charset="0"/>
                <a:cs typeface="Courier New" pitchFamily="112" charset="0"/>
              </a:rPr>
              <a:t>nullptr</a:t>
            </a:r>
            <a:r>
              <a:rPr lang="en-US" altLang="en-US" sz="2000" i="1" smtClean="0">
                <a:solidFill>
                  <a:srgbClr val="FA8218"/>
                </a:solidFill>
              </a:rPr>
              <a:t> is assigned to the </a:t>
            </a:r>
            <a:r>
              <a:rPr lang="en-US" altLang="en-US" sz="2000" i="1" smtClean="0">
                <a:solidFill>
                  <a:srgbClr val="FA8218"/>
                </a:solidFill>
                <a:latin typeface="Courier New" pitchFamily="112" charset="0"/>
              </a:rPr>
              <a:t>sales</a:t>
            </a:r>
            <a:r>
              <a:rPr lang="en-US" altLang="en-US" sz="2000" i="1" smtClean="0">
                <a:solidFill>
                  <a:srgbClr val="FA8218"/>
                </a:solidFill>
              </a:rPr>
              <a:t> pointer. The </a:t>
            </a:r>
            <a:r>
              <a:rPr lang="en-US" altLang="en-US" sz="2000" i="1" smtClean="0">
                <a:solidFill>
                  <a:srgbClr val="FA8218"/>
                </a:solidFill>
                <a:latin typeface="Courier New" pitchFamily="112" charset="0"/>
              </a:rPr>
              <a:t>delete</a:t>
            </a:r>
            <a:r>
              <a:rPr lang="en-US" altLang="en-US" sz="2000" i="1" smtClean="0">
                <a:solidFill>
                  <a:srgbClr val="FA8218"/>
                </a:solidFill>
              </a:rPr>
              <a:t> operator is designed to have no effect when used on a null pointer.</a:t>
            </a:r>
          </a:p>
        </p:txBody>
      </p:sp>
      <p:sp>
        <p:nvSpPr>
          <p:cNvPr id="55299" name="Title 1"/>
          <p:cNvSpPr>
            <a:spLocks noGrp="1"/>
          </p:cNvSpPr>
          <p:nvPr>
            <p:ph type="title"/>
          </p:nvPr>
        </p:nvSpPr>
        <p:spPr>
          <a:xfrm>
            <a:off x="457200" y="-23018"/>
            <a:ext cx="8305800" cy="1143000"/>
          </a:xfrm>
        </p:spPr>
        <p:txBody>
          <a:bodyPr/>
          <a:lstStyle/>
          <a:p>
            <a:r>
              <a:rPr lang="en-US" altLang="en-US" sz="2800" dirty="0" smtClean="0"/>
              <a:t>Dynamic Memory Allocation in Program 9-14</a:t>
            </a:r>
          </a:p>
        </p:txBody>
      </p:sp>
      <p:pic>
        <p:nvPicPr>
          <p:cNvPr id="5530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1738313"/>
            <a:ext cx="65627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3"/>
          <p:cNvSpPr>
            <a:spLocks noChangeArrowheads="1"/>
          </p:cNvSpPr>
          <p:nvPr/>
        </p:nvSpPr>
        <p:spPr bwMode="auto">
          <a:xfrm>
            <a:off x="5410200" y="1065213"/>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smtClean="0">
                <a:solidFill>
                  <a:srgbClr val="000000"/>
                </a:solidFill>
              </a:rPr>
              <a:t>Program 9-14 (Continued)</a:t>
            </a:r>
          </a:p>
        </p:txBody>
      </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60</a:t>
            </a:fld>
            <a:endParaRPr lang="en-US">
              <a:solidFill>
                <a:srgbClr val="000000"/>
              </a:solidFill>
            </a:endParaRPr>
          </a:p>
        </p:txBody>
      </p:sp>
    </p:spTree>
    <p:extLst>
      <p:ext uri="{BB962C8B-B14F-4D97-AF65-F5344CB8AC3E}">
        <p14:creationId xmlns:p14="http://schemas.microsoft.com/office/powerpoint/2010/main" val="1503035815"/>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fontScale="90000"/>
          </a:bodyPr>
          <a:lstStyle/>
          <a:p>
            <a:r>
              <a:rPr lang="en-US" altLang="en-US" smtClean="0"/>
              <a:t>Using Smart Pointers to Avoid Memory Leaks</a:t>
            </a:r>
          </a:p>
        </p:txBody>
      </p:sp>
      <p:sp>
        <p:nvSpPr>
          <p:cNvPr id="60419" name="Content Placeholder 2"/>
          <p:cNvSpPr>
            <a:spLocks noGrp="1"/>
          </p:cNvSpPr>
          <p:nvPr>
            <p:ph idx="1"/>
          </p:nvPr>
        </p:nvSpPr>
        <p:spPr/>
        <p:txBody>
          <a:bodyPr/>
          <a:lstStyle/>
          <a:p>
            <a:r>
              <a:rPr lang="en-US" altLang="en-US" sz="2400" dirty="0" smtClean="0"/>
              <a:t>In C++ 11, you can use </a:t>
            </a:r>
            <a:r>
              <a:rPr lang="en-US" altLang="en-US" sz="2400" i="1" dirty="0" smtClean="0">
                <a:solidFill>
                  <a:srgbClr val="C00000"/>
                </a:solidFill>
              </a:rPr>
              <a:t>smart pointers </a:t>
            </a:r>
            <a:r>
              <a:rPr lang="en-US" altLang="en-US" sz="2400" dirty="0" smtClean="0"/>
              <a:t>to dynamically allocate memory and not worry about deleting the memory when you are finished using it</a:t>
            </a:r>
          </a:p>
          <a:p>
            <a:r>
              <a:rPr lang="en-US" altLang="en-US" sz="2400" dirty="0" smtClean="0"/>
              <a:t>Three types of smart pointer:</a:t>
            </a:r>
          </a:p>
          <a:p>
            <a:endParaRPr lang="en-US" altLang="en-US" sz="2400" dirty="0" smtClean="0"/>
          </a:p>
          <a:p>
            <a:endParaRPr lang="en-US" altLang="en-US" sz="2400" dirty="0" smtClean="0"/>
          </a:p>
          <a:p>
            <a:r>
              <a:rPr lang="en-US" altLang="en-US" sz="2400" dirty="0" smtClean="0"/>
              <a:t>Must </a:t>
            </a:r>
            <a:r>
              <a:rPr lang="en-US" altLang="en-US" sz="2400" dirty="0" smtClean="0">
                <a:latin typeface="Courier New" pitchFamily="112" charset="0"/>
                <a:cs typeface="Courier New" pitchFamily="112" charset="0"/>
              </a:rPr>
              <a:t>#include</a:t>
            </a:r>
            <a:r>
              <a:rPr lang="en-US" altLang="en-US" sz="2400" dirty="0" smtClean="0"/>
              <a:t> the </a:t>
            </a:r>
            <a:r>
              <a:rPr lang="en-US" altLang="en-US" sz="2400" dirty="0" smtClean="0">
                <a:solidFill>
                  <a:srgbClr val="C00000"/>
                </a:solidFill>
                <a:latin typeface="Courier New" panose="02070309020205020404" pitchFamily="49" charset="0"/>
                <a:cs typeface="Courier New" panose="02070309020205020404" pitchFamily="49" charset="0"/>
              </a:rPr>
              <a:t>memory</a:t>
            </a:r>
            <a:r>
              <a:rPr lang="en-US" altLang="en-US" sz="2400" dirty="0" smtClean="0"/>
              <a:t> header file:</a:t>
            </a:r>
          </a:p>
          <a:p>
            <a:pPr marL="0" indent="0">
              <a:buNone/>
            </a:pPr>
            <a:endParaRPr lang="en-US" altLang="en-US" sz="2400" dirty="0" smtClean="0"/>
          </a:p>
          <a:p>
            <a:r>
              <a:rPr lang="en-US" altLang="en-US" sz="2400" dirty="0" smtClean="0"/>
              <a:t>In this book, we introduce </a:t>
            </a:r>
            <a:r>
              <a:rPr lang="en-US" altLang="en-US" sz="2400" dirty="0" err="1" smtClean="0">
                <a:latin typeface="Courier New" pitchFamily="112" charset="0"/>
                <a:cs typeface="Courier New" pitchFamily="112" charset="0"/>
              </a:rPr>
              <a:t>unique_ptr</a:t>
            </a:r>
            <a:r>
              <a:rPr lang="en-US" altLang="en-US" sz="2400" dirty="0" smtClean="0"/>
              <a:t>:</a:t>
            </a:r>
          </a:p>
        </p:txBody>
      </p:sp>
      <p:sp>
        <p:nvSpPr>
          <p:cNvPr id="60420" name="Rectangle 4"/>
          <p:cNvSpPr>
            <a:spLocks noChangeArrowheads="1"/>
          </p:cNvSpPr>
          <p:nvPr/>
        </p:nvSpPr>
        <p:spPr bwMode="auto">
          <a:xfrm>
            <a:off x="1608070" y="3453607"/>
            <a:ext cx="17557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b="1" dirty="0" err="1" smtClean="0">
                <a:solidFill>
                  <a:srgbClr val="0000FF"/>
                </a:solidFill>
                <a:latin typeface="Courier New" pitchFamily="112" charset="0"/>
                <a:cs typeface="Courier New" pitchFamily="112" charset="0"/>
              </a:rPr>
              <a:t>unique_ptr</a:t>
            </a:r>
            <a:r>
              <a:rPr lang="en-US" altLang="en-US" sz="1800" dirty="0" smtClean="0">
                <a:solidFill>
                  <a:srgbClr val="000000"/>
                </a:solidFill>
              </a:rPr>
              <a:t>  </a:t>
            </a:r>
          </a:p>
          <a:p>
            <a:pPr eaLnBrk="1" fontAlgn="base" hangingPunct="1">
              <a:spcBef>
                <a:spcPct val="0"/>
              </a:spcBef>
              <a:spcAft>
                <a:spcPct val="0"/>
              </a:spcAft>
              <a:buFontTx/>
              <a:buNone/>
            </a:pPr>
            <a:r>
              <a:rPr lang="en-US" altLang="en-US" sz="1800" b="1" dirty="0" err="1" smtClean="0">
                <a:solidFill>
                  <a:srgbClr val="0000FF"/>
                </a:solidFill>
                <a:latin typeface="Courier New" pitchFamily="112" charset="0"/>
                <a:cs typeface="Courier New" pitchFamily="112" charset="0"/>
              </a:rPr>
              <a:t>shared_ptr</a:t>
            </a:r>
            <a:endParaRPr lang="en-US" altLang="en-US" sz="1800" b="1" dirty="0" smtClean="0">
              <a:solidFill>
                <a:srgbClr val="0000FF"/>
              </a:solidFill>
            </a:endParaRPr>
          </a:p>
          <a:p>
            <a:pPr eaLnBrk="1" fontAlgn="base" hangingPunct="1">
              <a:spcBef>
                <a:spcPct val="0"/>
              </a:spcBef>
              <a:spcAft>
                <a:spcPct val="0"/>
              </a:spcAft>
              <a:buFontTx/>
              <a:buNone/>
            </a:pPr>
            <a:r>
              <a:rPr lang="en-US" altLang="en-US" sz="1800" b="1" dirty="0" err="1" smtClean="0">
                <a:solidFill>
                  <a:srgbClr val="0000FF"/>
                </a:solidFill>
                <a:latin typeface="Courier New" pitchFamily="112" charset="0"/>
                <a:cs typeface="Courier New" pitchFamily="112" charset="0"/>
              </a:rPr>
              <a:t>weak_ptr</a:t>
            </a:r>
            <a:endParaRPr lang="en-US" altLang="en-US" sz="1800" b="1" dirty="0" smtClean="0">
              <a:solidFill>
                <a:srgbClr val="0000FF"/>
              </a:solidFill>
              <a:latin typeface="Courier New" pitchFamily="112" charset="0"/>
              <a:cs typeface="Courier New" pitchFamily="112" charset="0"/>
            </a:endParaRPr>
          </a:p>
        </p:txBody>
      </p:sp>
      <p:sp>
        <p:nvSpPr>
          <p:cNvPr id="60421" name="Rectangle 5"/>
          <p:cNvSpPr>
            <a:spLocks noChangeArrowheads="1"/>
          </p:cNvSpPr>
          <p:nvPr/>
        </p:nvSpPr>
        <p:spPr bwMode="auto">
          <a:xfrm>
            <a:off x="1581944" y="4940205"/>
            <a:ext cx="2528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dirty="0" smtClean="0">
                <a:solidFill>
                  <a:srgbClr val="000000"/>
                </a:solidFill>
                <a:latin typeface="Courier New" pitchFamily="112" charset="0"/>
                <a:cs typeface="Courier New" pitchFamily="112" charset="0"/>
              </a:rPr>
              <a:t>#include &lt;memory&gt;</a:t>
            </a:r>
          </a:p>
        </p:txBody>
      </p:sp>
      <p:sp>
        <p:nvSpPr>
          <p:cNvPr id="60422" name="Rectangle 6"/>
          <p:cNvSpPr>
            <a:spLocks noChangeArrowheads="1"/>
          </p:cNvSpPr>
          <p:nvPr/>
        </p:nvSpPr>
        <p:spPr bwMode="auto">
          <a:xfrm>
            <a:off x="1609246" y="5785643"/>
            <a:ext cx="445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b="1" dirty="0" err="1" smtClean="0">
                <a:solidFill>
                  <a:srgbClr val="0000FF"/>
                </a:solidFill>
                <a:latin typeface="Courier New" pitchFamily="112" charset="0"/>
                <a:cs typeface="Courier New" pitchFamily="112" charset="0"/>
              </a:rPr>
              <a:t>unique_ptr</a:t>
            </a:r>
            <a:r>
              <a:rPr lang="en-US" altLang="en-US" sz="1800" dirty="0" smtClean="0">
                <a:solidFill>
                  <a:srgbClr val="000000"/>
                </a:solidFill>
                <a:latin typeface="Courier New" pitchFamily="112" charset="0"/>
                <a:cs typeface="Courier New" pitchFamily="112" charset="0"/>
              </a:rPr>
              <a:t>&lt;</a:t>
            </a:r>
            <a:r>
              <a:rPr lang="en-US" altLang="en-US" sz="1800" dirty="0" err="1" smtClean="0">
                <a:solidFill>
                  <a:srgbClr val="000000"/>
                </a:solidFill>
                <a:latin typeface="Courier New" pitchFamily="112" charset="0"/>
                <a:cs typeface="Courier New" pitchFamily="112" charset="0"/>
              </a:rPr>
              <a:t>int</a:t>
            </a:r>
            <a:r>
              <a:rPr lang="en-US" altLang="en-US" sz="1800" dirty="0" smtClean="0">
                <a:solidFill>
                  <a:srgbClr val="000000"/>
                </a:solidFill>
                <a:latin typeface="Courier New" pitchFamily="112" charset="0"/>
                <a:cs typeface="Courier New" pitchFamily="112" charset="0"/>
              </a:rPr>
              <a:t>&gt; </a:t>
            </a:r>
            <a:r>
              <a:rPr lang="en-US" altLang="en-US" sz="1800" dirty="0" err="1" smtClean="0">
                <a:solidFill>
                  <a:srgbClr val="000000"/>
                </a:solidFill>
                <a:latin typeface="Courier New" pitchFamily="112" charset="0"/>
                <a:cs typeface="Courier New" pitchFamily="112" charset="0"/>
              </a:rPr>
              <a:t>ptr</a:t>
            </a:r>
            <a:r>
              <a:rPr lang="en-US" altLang="en-US" sz="1800" dirty="0" smtClean="0">
                <a:solidFill>
                  <a:srgbClr val="000000"/>
                </a:solidFill>
                <a:latin typeface="Courier New" pitchFamily="112" charset="0"/>
                <a:cs typeface="Courier New" pitchFamily="112" charset="0"/>
              </a:rPr>
              <a:t>( new </a:t>
            </a:r>
            <a:r>
              <a:rPr lang="en-US" altLang="en-US" sz="1800" dirty="0" err="1" smtClean="0">
                <a:solidFill>
                  <a:srgbClr val="000000"/>
                </a:solidFill>
                <a:latin typeface="Courier New" pitchFamily="112" charset="0"/>
                <a:cs typeface="Courier New" pitchFamily="112" charset="0"/>
              </a:rPr>
              <a:t>int</a:t>
            </a:r>
            <a:r>
              <a:rPr lang="en-US" altLang="en-US" sz="1800" dirty="0" smtClean="0">
                <a:solidFill>
                  <a:srgbClr val="000000"/>
                </a:solidFill>
                <a:latin typeface="Courier New" pitchFamily="112" charset="0"/>
                <a:cs typeface="Courier New" pitchFamily="112" charset="0"/>
              </a:rPr>
              <a:t> );</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61</a:t>
            </a:fld>
            <a:endParaRPr lang="en-US">
              <a:solidFill>
                <a:srgbClr val="000000"/>
              </a:solidFill>
            </a:endParaRPr>
          </a:p>
        </p:txBody>
      </p:sp>
    </p:spTree>
    <p:extLst>
      <p:ext uri="{BB962C8B-B14F-4D97-AF65-F5344CB8AC3E}">
        <p14:creationId xmlns:p14="http://schemas.microsoft.com/office/powerpoint/2010/main" val="18412463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2"/>
          <p:cNvSpPr>
            <a:spLocks noGrp="1"/>
          </p:cNvSpPr>
          <p:nvPr>
            <p:ph type="title"/>
          </p:nvPr>
        </p:nvSpPr>
        <p:spPr/>
        <p:txBody>
          <a:bodyPr>
            <a:normAutofit fontScale="90000"/>
          </a:bodyPr>
          <a:lstStyle/>
          <a:p>
            <a:r>
              <a:rPr lang="en-US" altLang="en-US" dirty="0" smtClean="0"/>
              <a:t>Using Smart Pointers to Avoid Memory Leaks</a:t>
            </a:r>
          </a:p>
        </p:txBody>
      </p:sp>
      <p:sp>
        <p:nvSpPr>
          <p:cNvPr id="4" name="Content Placeholder 3"/>
          <p:cNvSpPr>
            <a:spLocks noGrp="1"/>
          </p:cNvSpPr>
          <p:nvPr>
            <p:ph idx="1"/>
          </p:nvPr>
        </p:nvSpPr>
        <p:spPr>
          <a:xfrm>
            <a:off x="457200" y="2568272"/>
            <a:ext cx="8229600" cy="4389120"/>
          </a:xfrm>
        </p:spPr>
        <p:txBody>
          <a:bodyPr/>
          <a:lstStyle/>
          <a:p>
            <a:pPr>
              <a:defRPr/>
            </a:pPr>
            <a:endParaRPr lang="en-US" dirty="0" smtClean="0"/>
          </a:p>
          <a:p>
            <a:pPr>
              <a:defRPr/>
            </a:pPr>
            <a:endParaRPr lang="en-US" dirty="0"/>
          </a:p>
          <a:p>
            <a:pPr>
              <a:defRPr/>
            </a:pPr>
            <a:endParaRPr lang="en-US" dirty="0" smtClean="0"/>
          </a:p>
          <a:p>
            <a:pPr marL="0" indent="0">
              <a:buFontTx/>
              <a:buNone/>
              <a:defRPr/>
            </a:pPr>
            <a:endParaRPr lang="en-US" dirty="0" smtClean="0"/>
          </a:p>
          <a:p>
            <a:pPr marL="0" indent="0">
              <a:buFontTx/>
              <a:buNone/>
              <a:defRPr/>
            </a:pPr>
            <a:endParaRPr lang="en-US" sz="1400" dirty="0"/>
          </a:p>
          <a:p>
            <a:pPr>
              <a:defRPr/>
            </a:pPr>
            <a:r>
              <a:rPr lang="en-US" sz="2000" dirty="0" smtClean="0"/>
              <a:t>The </a:t>
            </a:r>
            <a:r>
              <a:rPr lang="en-US" sz="2000" dirty="0"/>
              <a:t>notation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&gt; </a:t>
            </a:r>
            <a:r>
              <a:rPr lang="en-US" sz="2000" dirty="0" smtClean="0"/>
              <a:t>indicates </a:t>
            </a:r>
            <a:r>
              <a:rPr lang="en-US" sz="2000" dirty="0"/>
              <a:t>that </a:t>
            </a:r>
            <a:r>
              <a:rPr lang="en-US" sz="2000" dirty="0" smtClean="0"/>
              <a:t>the pointer </a:t>
            </a:r>
            <a:r>
              <a:rPr lang="en-US" sz="2000" dirty="0"/>
              <a:t>can point to an </a:t>
            </a:r>
            <a:r>
              <a:rPr lang="en-US" sz="2000" dirty="0" err="1">
                <a:latin typeface="Courier New" panose="02070309020205020404" pitchFamily="49" charset="0"/>
                <a:cs typeface="Courier New" panose="02070309020205020404" pitchFamily="49" charset="0"/>
              </a:rPr>
              <a:t>int</a:t>
            </a:r>
            <a:r>
              <a:rPr lang="en-US" sz="2000" dirty="0"/>
              <a:t> .</a:t>
            </a:r>
          </a:p>
          <a:p>
            <a:pPr>
              <a:defRPr/>
            </a:pPr>
            <a:r>
              <a:rPr lang="en-US" sz="2000" dirty="0" smtClean="0"/>
              <a:t>The </a:t>
            </a:r>
            <a:r>
              <a:rPr lang="en-US" sz="2000" dirty="0"/>
              <a:t>name of the pointer is </a:t>
            </a:r>
            <a:r>
              <a:rPr lang="en-US" sz="2000" dirty="0" err="1">
                <a:latin typeface="Courier New" panose="02070309020205020404" pitchFamily="49" charset="0"/>
                <a:cs typeface="Courier New" panose="02070309020205020404" pitchFamily="49" charset="0"/>
              </a:rPr>
              <a:t>ptr</a:t>
            </a:r>
            <a:r>
              <a:rPr lang="en-US" sz="2000" dirty="0"/>
              <a:t> .</a:t>
            </a:r>
          </a:p>
          <a:p>
            <a:pPr>
              <a:defRPr/>
            </a:pPr>
            <a:r>
              <a:rPr lang="en-US" sz="2000" dirty="0" smtClean="0"/>
              <a:t>The </a:t>
            </a:r>
            <a:r>
              <a:rPr lang="en-US" sz="2000" dirty="0"/>
              <a:t>expression </a:t>
            </a:r>
            <a:r>
              <a:rPr lang="en-US" sz="2000" dirty="0">
                <a:latin typeface="Courier New" panose="02070309020205020404" pitchFamily="49" charset="0"/>
                <a:cs typeface="Courier New" panose="02070309020205020404" pitchFamily="49" charset="0"/>
              </a:rPr>
              <a:t>new </a:t>
            </a:r>
            <a:r>
              <a:rPr lang="en-US" sz="2000" dirty="0" err="1">
                <a:latin typeface="Courier New" panose="02070309020205020404" pitchFamily="49" charset="0"/>
                <a:cs typeface="Courier New" panose="02070309020205020404" pitchFamily="49" charset="0"/>
              </a:rPr>
              <a:t>int</a:t>
            </a:r>
            <a:r>
              <a:rPr lang="en-US" sz="2000" dirty="0">
                <a:cs typeface="Courier New" panose="02070309020205020404" pitchFamily="49" charset="0"/>
              </a:rPr>
              <a:t> </a:t>
            </a:r>
            <a:r>
              <a:rPr lang="en-US" sz="2000" dirty="0" smtClean="0"/>
              <a:t>allocates </a:t>
            </a:r>
            <a:r>
              <a:rPr lang="en-US" sz="2000" dirty="0"/>
              <a:t>a chunk </a:t>
            </a:r>
            <a:r>
              <a:rPr lang="en-US" sz="2000" dirty="0" smtClean="0"/>
              <a:t>of memory </a:t>
            </a:r>
            <a:r>
              <a:rPr lang="en-US" sz="2000" dirty="0"/>
              <a:t>to hold an </a:t>
            </a:r>
            <a:r>
              <a:rPr lang="en-US" sz="2000" dirty="0" smtClean="0">
                <a:latin typeface="Courier New" panose="02070309020205020404" pitchFamily="49" charset="0"/>
                <a:cs typeface="Courier New" panose="02070309020205020404" pitchFamily="49" charset="0"/>
              </a:rPr>
              <a:t>int</a:t>
            </a:r>
            <a:r>
              <a:rPr lang="en-US" sz="2000" dirty="0" smtClean="0"/>
              <a:t>.</a:t>
            </a:r>
          </a:p>
          <a:p>
            <a:pPr>
              <a:defRPr/>
            </a:pPr>
            <a:r>
              <a:rPr lang="en-US" sz="2000" dirty="0" smtClean="0"/>
              <a:t>The </a:t>
            </a:r>
            <a:r>
              <a:rPr lang="en-US" sz="2000" dirty="0"/>
              <a:t>address of the chunk of memory will be assigned </a:t>
            </a:r>
            <a:r>
              <a:rPr lang="en-US" sz="2000" dirty="0" smtClean="0"/>
              <a:t>to </a:t>
            </a:r>
            <a:r>
              <a:rPr lang="en-US" sz="2000" dirty="0" err="1" smtClean="0">
                <a:latin typeface="Courier New" panose="02070309020205020404" pitchFamily="49" charset="0"/>
                <a:cs typeface="Courier New" panose="02070309020205020404" pitchFamily="49" charset="0"/>
              </a:rPr>
              <a:t>ptr</a:t>
            </a:r>
            <a:r>
              <a:rPr lang="en-US" sz="2000" dirty="0" smtClean="0"/>
              <a:t>.</a:t>
            </a:r>
            <a:endParaRPr lang="en-US" sz="2000" dirty="0"/>
          </a:p>
        </p:txBody>
      </p:sp>
      <p:pic>
        <p:nvPicPr>
          <p:cNvPr id="614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09636"/>
            <a:ext cx="66198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62</a:t>
            </a:fld>
            <a:endParaRPr lang="en-US">
              <a:solidFill>
                <a:srgbClr val="000000"/>
              </a:solidFill>
            </a:endParaRPr>
          </a:p>
        </p:txBody>
      </p:sp>
    </p:spTree>
    <p:extLst>
      <p:ext uri="{BB962C8B-B14F-4D97-AF65-F5344CB8AC3E}">
        <p14:creationId xmlns:p14="http://schemas.microsoft.com/office/powerpoint/2010/main" val="3760185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z="3200" smtClean="0"/>
              <a:t>Using Smart Pointers in Program 9-17</a:t>
            </a:r>
          </a:p>
        </p:txBody>
      </p:sp>
      <p:pic>
        <p:nvPicPr>
          <p:cNvPr id="6246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64167"/>
            <a:ext cx="65627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63</a:t>
            </a:fld>
            <a:endParaRPr lang="en-US">
              <a:solidFill>
                <a:srgbClr val="000000"/>
              </a:solidFill>
            </a:endParaRPr>
          </a:p>
        </p:txBody>
      </p:sp>
    </p:spTree>
    <p:extLst>
      <p:ext uri="{BB962C8B-B14F-4D97-AF65-F5344CB8AC3E}">
        <p14:creationId xmlns:p14="http://schemas.microsoft.com/office/powerpoint/2010/main" val="31084364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Comparing Pointers</a:t>
            </a:r>
          </a:p>
        </p:txBody>
      </p:sp>
      <p:sp>
        <p:nvSpPr>
          <p:cNvPr id="34819" name="Rectangle 3"/>
          <p:cNvSpPr>
            <a:spLocks noGrp="1" noChangeArrowheads="1"/>
          </p:cNvSpPr>
          <p:nvPr>
            <p:ph idx="1"/>
          </p:nvPr>
        </p:nvSpPr>
        <p:spPr/>
        <p:txBody>
          <a:bodyPr/>
          <a:lstStyle/>
          <a:p>
            <a:pPr>
              <a:lnSpc>
                <a:spcPct val="85000"/>
              </a:lnSpc>
            </a:pPr>
            <a:r>
              <a:rPr lang="en-US" altLang="en-US" dirty="0" smtClean="0"/>
              <a:t>Relational operators (</a:t>
            </a:r>
            <a:r>
              <a:rPr lang="en-US" altLang="en-US" dirty="0" smtClean="0">
                <a:latin typeface="Courier New" pitchFamily="112" charset="0"/>
              </a:rPr>
              <a:t>&lt;</a:t>
            </a:r>
            <a:r>
              <a:rPr lang="en-US" altLang="en-US" dirty="0" smtClean="0"/>
              <a:t>, </a:t>
            </a:r>
            <a:r>
              <a:rPr lang="en-US" altLang="en-US" dirty="0" smtClean="0">
                <a:latin typeface="Courier New" pitchFamily="112" charset="0"/>
              </a:rPr>
              <a:t>&gt;=</a:t>
            </a:r>
            <a:r>
              <a:rPr lang="en-US" altLang="en-US" dirty="0" smtClean="0"/>
              <a:t>, etc.) can be used to compare addresses in pointers</a:t>
            </a:r>
          </a:p>
          <a:p>
            <a:pPr>
              <a:lnSpc>
                <a:spcPct val="85000"/>
              </a:lnSpc>
            </a:pPr>
            <a:r>
              <a:rPr lang="en-US" altLang="en-US" dirty="0" smtClean="0"/>
              <a:t>Comparing addresses </a:t>
            </a:r>
            <a:r>
              <a:rPr lang="en-US" altLang="en-US" u="sng" dirty="0" smtClean="0"/>
              <a:t>in</a:t>
            </a:r>
            <a:r>
              <a:rPr lang="en-US" altLang="en-US" dirty="0" smtClean="0"/>
              <a:t> pointers is not the same as comparing contents </a:t>
            </a:r>
            <a:r>
              <a:rPr lang="en-US" altLang="en-US" u="sng" dirty="0" smtClean="0"/>
              <a:t>pointed at by</a:t>
            </a:r>
            <a:r>
              <a:rPr lang="en-US" altLang="en-US" dirty="0" smtClean="0"/>
              <a:t> pointers:</a:t>
            </a:r>
          </a:p>
          <a:p>
            <a:pPr lvl="1">
              <a:lnSpc>
                <a:spcPct val="85000"/>
              </a:lnSpc>
              <a:buFontTx/>
              <a:buNone/>
            </a:pPr>
            <a:r>
              <a:rPr lang="en-US" altLang="en-US" dirty="0" smtClean="0"/>
              <a:t>	</a:t>
            </a:r>
            <a:r>
              <a:rPr lang="en-US" altLang="en-US" dirty="0" smtClean="0">
                <a:latin typeface="Courier New" pitchFamily="112" charset="0"/>
              </a:rPr>
              <a:t>if (ptr1 == ptr2)   </a:t>
            </a:r>
            <a:r>
              <a:rPr lang="en-US" altLang="en-US" dirty="0" smtClean="0">
                <a:solidFill>
                  <a:srgbClr val="008000"/>
                </a:solidFill>
                <a:latin typeface="Courier New" pitchFamily="112" charset="0"/>
              </a:rPr>
              <a:t>// compares</a:t>
            </a:r>
          </a:p>
          <a:p>
            <a:pPr lvl="1">
              <a:lnSpc>
                <a:spcPct val="85000"/>
              </a:lnSpc>
              <a:buFontTx/>
              <a:buNone/>
            </a:pPr>
            <a:r>
              <a:rPr lang="en-US" altLang="en-US" dirty="0" smtClean="0">
                <a:latin typeface="Courier New" pitchFamily="112" charset="0"/>
              </a:rPr>
              <a:t>						  </a:t>
            </a:r>
            <a:r>
              <a:rPr lang="en-US" altLang="en-US" dirty="0" smtClean="0">
                <a:solidFill>
                  <a:srgbClr val="008000"/>
                </a:solidFill>
                <a:latin typeface="Courier New" pitchFamily="112" charset="0"/>
              </a:rPr>
              <a:t>// addresses</a:t>
            </a:r>
          </a:p>
          <a:p>
            <a:pPr lvl="1">
              <a:lnSpc>
                <a:spcPct val="85000"/>
              </a:lnSpc>
              <a:buFontTx/>
              <a:buNone/>
            </a:pPr>
            <a:r>
              <a:rPr lang="en-US" altLang="en-US" dirty="0" smtClean="0">
                <a:latin typeface="Courier New" pitchFamily="112" charset="0"/>
              </a:rPr>
              <a:t>	if (*ptr1 == *ptr2) </a:t>
            </a:r>
            <a:r>
              <a:rPr lang="en-US" altLang="en-US" dirty="0" smtClean="0">
                <a:solidFill>
                  <a:srgbClr val="008000"/>
                </a:solidFill>
                <a:latin typeface="Courier New" pitchFamily="112" charset="0"/>
              </a:rPr>
              <a:t>// compares</a:t>
            </a:r>
          </a:p>
          <a:p>
            <a:pPr lvl="1">
              <a:lnSpc>
                <a:spcPct val="85000"/>
              </a:lnSpc>
              <a:buFontTx/>
              <a:buNone/>
            </a:pPr>
            <a:r>
              <a:rPr lang="en-US" altLang="en-US" dirty="0" smtClean="0">
                <a:latin typeface="Courier New" pitchFamily="112" charset="0"/>
              </a:rPr>
              <a:t>					      </a:t>
            </a:r>
            <a:r>
              <a:rPr lang="en-US" altLang="en-US" dirty="0" smtClean="0">
                <a:solidFill>
                  <a:srgbClr val="008000"/>
                </a:solidFill>
                <a:latin typeface="Courier New" pitchFamily="112" charset="0"/>
              </a:rPr>
              <a:t>// contents</a:t>
            </a:r>
            <a:endParaRPr lang="en-US" altLang="en-US"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64</a:t>
            </a:fld>
            <a:endParaRPr lang="en-US">
              <a:solidFill>
                <a:srgbClr val="000000"/>
              </a:solidFill>
            </a:endParaRPr>
          </a:p>
        </p:txBody>
      </p:sp>
    </p:spTree>
    <p:extLst>
      <p:ext uri="{BB962C8B-B14F-4D97-AF65-F5344CB8AC3E}">
        <p14:creationId xmlns:p14="http://schemas.microsoft.com/office/powerpoint/2010/main" val="2476901"/>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Arguments </a:t>
            </a:r>
            <a:r>
              <a:rPr lang="en-US" smtClean="0"/>
              <a:t>to Function</a:t>
            </a:r>
            <a:endParaRPr lang="en-US" dirty="0"/>
          </a:p>
        </p:txBody>
      </p:sp>
      <p:sp>
        <p:nvSpPr>
          <p:cNvPr id="3" name="Content Placeholder 2"/>
          <p:cNvSpPr>
            <a:spLocks noGrp="1"/>
          </p:cNvSpPr>
          <p:nvPr>
            <p:ph idx="1"/>
          </p:nvPr>
        </p:nvSpPr>
        <p:spPr/>
        <p:txBody>
          <a:bodyPr/>
          <a:lstStyle/>
          <a:p>
            <a:r>
              <a:rPr lang="en-US" dirty="0" smtClean="0"/>
              <a:t>There are Two ways to pass arguments to a function</a:t>
            </a:r>
          </a:p>
          <a:p>
            <a:pPr marL="850392" lvl="1" indent="-457200">
              <a:buFont typeface="+mj-lt"/>
              <a:buAutoNum type="arabicParenR"/>
            </a:pPr>
            <a:r>
              <a:rPr lang="en-US" dirty="0" smtClean="0"/>
              <a:t>Call </a:t>
            </a:r>
            <a:r>
              <a:rPr lang="en-US" dirty="0" smtClean="0">
                <a:solidFill>
                  <a:srgbClr val="C00000"/>
                </a:solidFill>
              </a:rPr>
              <a:t>by value</a:t>
            </a:r>
          </a:p>
          <a:p>
            <a:pPr marL="850392" lvl="1" indent="-457200">
              <a:buFont typeface="+mj-lt"/>
              <a:buAutoNum type="arabicParenR"/>
            </a:pPr>
            <a:r>
              <a:rPr lang="en-US" dirty="0" smtClean="0"/>
              <a:t>Call </a:t>
            </a:r>
            <a:r>
              <a:rPr lang="en-US" dirty="0" smtClean="0">
                <a:solidFill>
                  <a:srgbClr val="C00000"/>
                </a:solidFill>
              </a:rPr>
              <a:t>by reference</a:t>
            </a:r>
          </a:p>
          <a:p>
            <a:pPr lvl="1"/>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65</a:t>
            </a:fld>
            <a:endParaRPr lang="en-US" dirty="0"/>
          </a:p>
        </p:txBody>
      </p:sp>
    </p:spTree>
    <p:extLst>
      <p:ext uri="{BB962C8B-B14F-4D97-AF65-F5344CB8AC3E}">
        <p14:creationId xmlns:p14="http://schemas.microsoft.com/office/powerpoint/2010/main" val="19091667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Arguments to Function by Value</a:t>
            </a:r>
            <a:endParaRPr lang="en-US" dirty="0"/>
          </a:p>
        </p:txBody>
      </p:sp>
      <p:sp>
        <p:nvSpPr>
          <p:cNvPr id="3" name="Content Placeholder 2"/>
          <p:cNvSpPr>
            <a:spLocks noGrp="1"/>
          </p:cNvSpPr>
          <p:nvPr>
            <p:ph idx="1"/>
          </p:nvPr>
        </p:nvSpPr>
        <p:spPr>
          <a:xfrm>
            <a:off x="457200" y="1700808"/>
            <a:ext cx="8229600" cy="5157192"/>
          </a:xfrm>
          <a:noFill/>
          <a:ln>
            <a:solidFill>
              <a:schemeClr val="bg1"/>
            </a:solidFill>
          </a:ln>
        </p:spPr>
        <p:txBody>
          <a:bodyPr>
            <a:normAutofit fontScale="70000" lnSpcReduction="20000"/>
          </a:bodyPr>
          <a:lstStyle/>
          <a:p>
            <a:pPr>
              <a:buNone/>
            </a:pPr>
            <a:endParaRPr lang="en-US" sz="2200" dirty="0" smtClean="0">
              <a:latin typeface="Courier" panose="02060409020205020404" pitchFamily="49" charset="0"/>
            </a:endParaRPr>
          </a:p>
          <a:p>
            <a:pPr>
              <a:buNone/>
            </a:pPr>
            <a:r>
              <a:rPr lang="en-US" sz="2000" dirty="0">
                <a:latin typeface="Courier" panose="02060409020205020404" pitchFamily="49" charset="0"/>
              </a:rPr>
              <a:t>#include &lt;</a:t>
            </a:r>
            <a:r>
              <a:rPr lang="en-US" sz="2000" dirty="0" err="1">
                <a:latin typeface="Courier" panose="02060409020205020404" pitchFamily="49" charset="0"/>
              </a:rPr>
              <a:t>iostream</a:t>
            </a:r>
            <a:r>
              <a:rPr lang="en-US" sz="2000" dirty="0" smtClean="0">
                <a:latin typeface="Courier" panose="02060409020205020404" pitchFamily="49" charset="0"/>
              </a:rPr>
              <a:t>&gt;</a:t>
            </a:r>
          </a:p>
          <a:p>
            <a:pPr>
              <a:buNone/>
            </a:pPr>
            <a:r>
              <a:rPr lang="en-US" sz="2000" dirty="0">
                <a:latin typeface="Courier" panose="02060409020205020404" pitchFamily="49" charset="0"/>
              </a:rPr>
              <a:t>using namespace </a:t>
            </a:r>
            <a:r>
              <a:rPr lang="en-US" sz="2000" dirty="0" err="1">
                <a:latin typeface="Courier" panose="02060409020205020404" pitchFamily="49" charset="0"/>
              </a:rPr>
              <a:t>std</a:t>
            </a:r>
            <a:r>
              <a:rPr lang="en-US" sz="2000" dirty="0">
                <a:latin typeface="Courier" panose="02060409020205020404" pitchFamily="49" charset="0"/>
              </a:rPr>
              <a:t>;</a:t>
            </a:r>
          </a:p>
          <a:p>
            <a:pPr>
              <a:buNone/>
            </a:pPr>
            <a:endParaRPr lang="en-US" sz="2000" dirty="0" smtClean="0">
              <a:latin typeface="Courier" panose="02060409020205020404" pitchFamily="49" charset="0"/>
            </a:endParaRPr>
          </a:p>
          <a:p>
            <a:pPr>
              <a:buNone/>
            </a:pPr>
            <a:r>
              <a:rPr lang="en-US" sz="2000" dirty="0" smtClean="0">
                <a:latin typeface="Courier" panose="02060409020205020404" pitchFamily="49" charset="0"/>
              </a:rPr>
              <a:t>int </a:t>
            </a:r>
            <a:r>
              <a:rPr lang="en-US" sz="2000" dirty="0" err="1" smtClean="0">
                <a:latin typeface="Courier" panose="02060409020205020404" pitchFamily="49" charset="0"/>
              </a:rPr>
              <a:t>cubeByValue</a:t>
            </a:r>
            <a:r>
              <a:rPr lang="en-US" sz="2000" dirty="0" smtClean="0">
                <a:latin typeface="Courier" panose="02060409020205020404" pitchFamily="49" charset="0"/>
              </a:rPr>
              <a:t>(</a:t>
            </a:r>
            <a:r>
              <a:rPr lang="en-US" sz="2000" dirty="0" smtClean="0">
                <a:solidFill>
                  <a:srgbClr val="0000FF"/>
                </a:solidFill>
                <a:latin typeface="Courier" panose="02060409020205020404" pitchFamily="49" charset="0"/>
              </a:rPr>
              <a:t>int</a:t>
            </a:r>
            <a:r>
              <a:rPr lang="en-US" sz="2000" dirty="0" smtClean="0">
                <a:latin typeface="Courier" panose="02060409020205020404" pitchFamily="49" charset="0"/>
              </a:rPr>
              <a:t> </a:t>
            </a:r>
            <a:r>
              <a:rPr lang="en-US" sz="2000" dirty="0" smtClean="0">
                <a:solidFill>
                  <a:srgbClr val="800080"/>
                </a:solidFill>
                <a:latin typeface="Courier" panose="02060409020205020404" pitchFamily="49" charset="0"/>
              </a:rPr>
              <a:t>n</a:t>
            </a:r>
            <a:r>
              <a:rPr lang="en-US" sz="2000" dirty="0" smtClean="0">
                <a:latin typeface="Courier" panose="02060409020205020404" pitchFamily="49" charset="0"/>
              </a:rPr>
              <a:t>); 	</a:t>
            </a:r>
            <a:r>
              <a:rPr lang="en-US" sz="2000" b="1" dirty="0" smtClean="0">
                <a:solidFill>
                  <a:srgbClr val="008000"/>
                </a:solidFill>
                <a:latin typeface="Courier" panose="02060409020205020404" pitchFamily="49" charset="0"/>
              </a:rPr>
              <a:t>// function prototype</a:t>
            </a:r>
          </a:p>
          <a:p>
            <a:pPr>
              <a:buNone/>
            </a:pPr>
            <a:r>
              <a:rPr lang="en-US" sz="2000" dirty="0" smtClean="0">
                <a:latin typeface="Courier" panose="02060409020205020404" pitchFamily="49" charset="0"/>
              </a:rPr>
              <a:t>int </a:t>
            </a:r>
            <a:r>
              <a:rPr lang="en-US" sz="2000" dirty="0">
                <a:latin typeface="Courier" panose="02060409020205020404" pitchFamily="49" charset="0"/>
              </a:rPr>
              <a:t>main(void)</a:t>
            </a:r>
          </a:p>
          <a:p>
            <a:pPr>
              <a:buNone/>
            </a:pPr>
            <a:r>
              <a:rPr lang="en-US" sz="2000" dirty="0">
                <a:latin typeface="Courier" panose="02060409020205020404" pitchFamily="49" charset="0"/>
              </a:rPr>
              <a:t>{</a:t>
            </a:r>
          </a:p>
          <a:p>
            <a:pPr>
              <a:buNone/>
            </a:pPr>
            <a:r>
              <a:rPr lang="en-US" sz="2000" dirty="0">
                <a:latin typeface="Courier" panose="02060409020205020404" pitchFamily="49" charset="0"/>
              </a:rPr>
              <a:t>    int number = 5;</a:t>
            </a:r>
          </a:p>
          <a:p>
            <a:pPr>
              <a:buNone/>
            </a:pPr>
            <a:r>
              <a:rPr lang="en-US" sz="2000" dirty="0">
                <a:latin typeface="Courier" panose="02060409020205020404" pitchFamily="49" charset="0"/>
              </a:rPr>
              <a:t>    </a:t>
            </a:r>
            <a:r>
              <a:rPr lang="en-US" sz="2000" dirty="0" err="1" smtClean="0">
                <a:latin typeface="Courier" panose="02060409020205020404" pitchFamily="49" charset="0"/>
              </a:rPr>
              <a:t>cout</a:t>
            </a:r>
            <a:r>
              <a:rPr lang="en-US" sz="2000" dirty="0" smtClean="0">
                <a:latin typeface="Courier" panose="02060409020205020404" pitchFamily="49" charset="0"/>
              </a:rPr>
              <a:t> &lt;&lt; "The </a:t>
            </a:r>
            <a:r>
              <a:rPr lang="en-US" sz="2000" dirty="0">
                <a:latin typeface="Courier" panose="02060409020205020404" pitchFamily="49" charset="0"/>
              </a:rPr>
              <a:t>original value of number is " </a:t>
            </a:r>
            <a:r>
              <a:rPr lang="en-US" sz="2000" dirty="0" smtClean="0">
                <a:latin typeface="Courier" panose="02060409020205020404" pitchFamily="49" charset="0"/>
              </a:rPr>
              <a:t>&lt;&lt; number;</a:t>
            </a:r>
            <a:endParaRPr lang="en-US" sz="2000" dirty="0">
              <a:latin typeface="Courier" panose="02060409020205020404" pitchFamily="49" charset="0"/>
            </a:endParaRPr>
          </a:p>
          <a:p>
            <a:pPr>
              <a:buNone/>
            </a:pPr>
            <a:r>
              <a:rPr lang="en-US" sz="2000" dirty="0">
                <a:latin typeface="Courier" panose="02060409020205020404" pitchFamily="49" charset="0"/>
              </a:rPr>
              <a:t>    </a:t>
            </a:r>
          </a:p>
          <a:p>
            <a:pPr>
              <a:buNone/>
            </a:pPr>
            <a:r>
              <a:rPr lang="en-US" sz="2000" dirty="0">
                <a:latin typeface="Courier" panose="02060409020205020404" pitchFamily="49" charset="0"/>
              </a:rPr>
              <a:t>    number = cubeByValue(number</a:t>
            </a:r>
            <a:r>
              <a:rPr lang="en-US" sz="2000" dirty="0" smtClean="0">
                <a:latin typeface="Courier" panose="02060409020205020404" pitchFamily="49" charset="0"/>
              </a:rPr>
              <a:t>);</a:t>
            </a:r>
            <a:r>
              <a:rPr lang="en-US" sz="2000" dirty="0">
                <a:latin typeface="Courier" panose="02060409020205020404" pitchFamily="49" charset="0"/>
              </a:rPr>
              <a:t>	</a:t>
            </a:r>
            <a:r>
              <a:rPr lang="en-US" sz="2000" b="1" dirty="0">
                <a:solidFill>
                  <a:srgbClr val="008000"/>
                </a:solidFill>
                <a:latin typeface="Courier" panose="02060409020205020404" pitchFamily="49" charset="0"/>
              </a:rPr>
              <a:t>//  Pass number by value to </a:t>
            </a:r>
            <a:r>
              <a:rPr lang="en-US" sz="2000" b="1" dirty="0" err="1" smtClean="0">
                <a:solidFill>
                  <a:srgbClr val="008000"/>
                </a:solidFill>
                <a:latin typeface="Courier" panose="02060409020205020404" pitchFamily="49" charset="0"/>
              </a:rPr>
              <a:t>cubeByValue</a:t>
            </a:r>
            <a:endParaRPr lang="en-US" sz="2000" b="1" dirty="0">
              <a:solidFill>
                <a:srgbClr val="008000"/>
              </a:solidFill>
              <a:latin typeface="Courier" panose="02060409020205020404" pitchFamily="49" charset="0"/>
            </a:endParaRPr>
          </a:p>
          <a:p>
            <a:pPr>
              <a:buNone/>
            </a:pPr>
            <a:r>
              <a:rPr lang="en-US" sz="2000" dirty="0" smtClean="0">
                <a:latin typeface="Courier" panose="02060409020205020404" pitchFamily="49" charset="0"/>
              </a:rPr>
              <a:t>    </a:t>
            </a:r>
            <a:r>
              <a:rPr lang="en-US" sz="2000" dirty="0" err="1" smtClean="0">
                <a:latin typeface="Courier" panose="02060409020205020404" pitchFamily="49" charset="0"/>
              </a:rPr>
              <a:t>cout</a:t>
            </a:r>
            <a:r>
              <a:rPr lang="en-US" sz="2000" dirty="0" smtClean="0">
                <a:latin typeface="Courier" panose="02060409020205020404" pitchFamily="49" charset="0"/>
              </a:rPr>
              <a:t> &lt;&lt; "\</a:t>
            </a:r>
            <a:r>
              <a:rPr lang="en-US" sz="2000" dirty="0" err="1">
                <a:latin typeface="Courier" panose="02060409020205020404" pitchFamily="49" charset="0"/>
              </a:rPr>
              <a:t>nThe</a:t>
            </a:r>
            <a:r>
              <a:rPr lang="en-US" sz="2000" dirty="0">
                <a:latin typeface="Courier" panose="02060409020205020404" pitchFamily="49" charset="0"/>
              </a:rPr>
              <a:t> new value of number is " </a:t>
            </a:r>
            <a:r>
              <a:rPr lang="en-US" sz="2000" dirty="0" smtClean="0">
                <a:latin typeface="Courier" panose="02060409020205020404" pitchFamily="49" charset="0"/>
              </a:rPr>
              <a:t>&lt;&lt; number &lt;&lt; </a:t>
            </a:r>
            <a:r>
              <a:rPr lang="en-US" sz="2000" dirty="0" err="1" smtClean="0">
                <a:latin typeface="Courier" panose="02060409020205020404" pitchFamily="49" charset="0"/>
              </a:rPr>
              <a:t>endl</a:t>
            </a:r>
            <a:r>
              <a:rPr lang="en-US" sz="2000" dirty="0" smtClean="0">
                <a:latin typeface="Courier" panose="02060409020205020404" pitchFamily="49" charset="0"/>
              </a:rPr>
              <a:t>;</a:t>
            </a:r>
          </a:p>
          <a:p>
            <a:pPr>
              <a:buNone/>
            </a:pPr>
            <a:r>
              <a:rPr lang="en-US" sz="2000" dirty="0">
                <a:latin typeface="Courier" panose="02060409020205020404" pitchFamily="49" charset="0"/>
              </a:rPr>
              <a:t>	</a:t>
            </a:r>
            <a:endParaRPr lang="en-US" sz="2000" dirty="0" smtClean="0">
              <a:latin typeface="Courier" panose="02060409020205020404" pitchFamily="49" charset="0"/>
            </a:endParaRPr>
          </a:p>
          <a:p>
            <a:pPr>
              <a:buNone/>
            </a:pPr>
            <a:r>
              <a:rPr lang="en-US" sz="2000" dirty="0">
                <a:latin typeface="Courier" panose="02060409020205020404" pitchFamily="49" charset="0"/>
              </a:rPr>
              <a:t>	</a:t>
            </a:r>
            <a:r>
              <a:rPr lang="en-US" sz="2000" dirty="0" smtClean="0">
                <a:latin typeface="Courier" panose="02060409020205020404" pitchFamily="49" charset="0"/>
              </a:rPr>
              <a:t>char </a:t>
            </a:r>
            <a:r>
              <a:rPr lang="en-US" sz="2000" dirty="0">
                <a:latin typeface="Courier" panose="02060409020205020404" pitchFamily="49" charset="0"/>
              </a:rPr>
              <a:t>x;          </a:t>
            </a:r>
            <a:r>
              <a:rPr lang="en-US" sz="2000" b="1" dirty="0" smtClean="0">
                <a:solidFill>
                  <a:srgbClr val="008000"/>
                </a:solidFill>
                <a:latin typeface="Courier" panose="02060409020205020404" pitchFamily="49" charset="0"/>
              </a:rPr>
              <a:t>/ </a:t>
            </a:r>
            <a:r>
              <a:rPr lang="en-US" sz="2000" b="1" dirty="0">
                <a:solidFill>
                  <a:srgbClr val="008000"/>
                </a:solidFill>
                <a:latin typeface="Courier" panose="02060409020205020404" pitchFamily="49" charset="0"/>
              </a:rPr>
              <a:t>declaration of variable x as a 	character</a:t>
            </a:r>
          </a:p>
          <a:p>
            <a:pPr>
              <a:buNone/>
            </a:pPr>
            <a:r>
              <a:rPr lang="en-US" sz="2000" dirty="0">
                <a:latin typeface="Courier" panose="02060409020205020404" pitchFamily="49" charset="0"/>
              </a:rPr>
              <a:t>	</a:t>
            </a:r>
            <a:r>
              <a:rPr lang="en-US" sz="2000" dirty="0" err="1" smtClean="0">
                <a:latin typeface="Courier" panose="02060409020205020404" pitchFamily="49" charset="0"/>
              </a:rPr>
              <a:t>cin</a:t>
            </a:r>
            <a:r>
              <a:rPr lang="en-US" sz="2000" dirty="0" smtClean="0">
                <a:latin typeface="Courier" panose="02060409020205020404" pitchFamily="49" charset="0"/>
              </a:rPr>
              <a:t> </a:t>
            </a:r>
            <a:r>
              <a:rPr lang="en-US" sz="2000" dirty="0">
                <a:latin typeface="Courier" panose="02060409020205020404" pitchFamily="49" charset="0"/>
              </a:rPr>
              <a:t>&gt;&gt; x;       </a:t>
            </a:r>
            <a:r>
              <a:rPr lang="en-US" sz="2000" b="1" dirty="0">
                <a:solidFill>
                  <a:srgbClr val="008000"/>
                </a:solidFill>
                <a:latin typeface="Courier" panose="02060409020205020404" pitchFamily="49" charset="0"/>
              </a:rPr>
              <a:t>// entering a value of x from a keyboard</a:t>
            </a:r>
          </a:p>
          <a:p>
            <a:pPr>
              <a:buNone/>
            </a:pPr>
            <a:r>
              <a:rPr lang="en-US" sz="2000" dirty="0">
                <a:latin typeface="Courier" panose="02060409020205020404" pitchFamily="49" charset="0"/>
              </a:rPr>
              <a:t>   </a:t>
            </a:r>
            <a:r>
              <a:rPr lang="en-US" sz="2000" dirty="0" smtClean="0">
                <a:latin typeface="Courier" panose="02060409020205020404" pitchFamily="49" charset="0"/>
              </a:rPr>
              <a:t>return </a:t>
            </a:r>
            <a:r>
              <a:rPr lang="en-US" sz="2000" dirty="0">
                <a:latin typeface="Courier" panose="02060409020205020404" pitchFamily="49" charset="0"/>
              </a:rPr>
              <a:t>0;</a:t>
            </a:r>
          </a:p>
          <a:p>
            <a:pPr>
              <a:buNone/>
            </a:pPr>
            <a:r>
              <a:rPr lang="en-US" sz="2000" dirty="0">
                <a:latin typeface="Courier" panose="02060409020205020404" pitchFamily="49" charset="0"/>
              </a:rPr>
              <a:t>}</a:t>
            </a:r>
          </a:p>
          <a:p>
            <a:pPr>
              <a:buNone/>
            </a:pPr>
            <a:r>
              <a:rPr lang="en-US" sz="2000" b="1" dirty="0">
                <a:solidFill>
                  <a:srgbClr val="008000"/>
                </a:solidFill>
                <a:latin typeface="Courier" panose="02060409020205020404" pitchFamily="49" charset="0"/>
              </a:rPr>
              <a:t>// Calculate and return cube of integer argument</a:t>
            </a:r>
          </a:p>
          <a:p>
            <a:pPr>
              <a:buNone/>
            </a:pPr>
            <a:r>
              <a:rPr lang="en-US" sz="2000" dirty="0">
                <a:latin typeface="Courier" panose="02060409020205020404" pitchFamily="49" charset="0"/>
              </a:rPr>
              <a:t>int </a:t>
            </a:r>
            <a:r>
              <a:rPr lang="en-US" sz="2000" dirty="0" err="1">
                <a:latin typeface="Courier" panose="02060409020205020404" pitchFamily="49" charset="0"/>
              </a:rPr>
              <a:t>cubeByValue</a:t>
            </a:r>
            <a:r>
              <a:rPr lang="en-US" sz="2000" dirty="0">
                <a:latin typeface="Courier" panose="02060409020205020404" pitchFamily="49" charset="0"/>
              </a:rPr>
              <a:t>(</a:t>
            </a:r>
            <a:r>
              <a:rPr lang="en-US" sz="2000" dirty="0">
                <a:solidFill>
                  <a:srgbClr val="0000FF"/>
                </a:solidFill>
                <a:latin typeface="Courier" panose="02060409020205020404" pitchFamily="49" charset="0"/>
              </a:rPr>
              <a:t>int</a:t>
            </a:r>
            <a:r>
              <a:rPr lang="en-US" sz="2000" dirty="0">
                <a:latin typeface="Courier" panose="02060409020205020404" pitchFamily="49" charset="0"/>
              </a:rPr>
              <a:t> </a:t>
            </a:r>
            <a:r>
              <a:rPr lang="en-US" sz="2000" dirty="0">
                <a:solidFill>
                  <a:srgbClr val="800080"/>
                </a:solidFill>
                <a:latin typeface="Courier" panose="02060409020205020404" pitchFamily="49" charset="0"/>
              </a:rPr>
              <a:t>n</a:t>
            </a:r>
            <a:r>
              <a:rPr lang="en-US" sz="2000" dirty="0">
                <a:latin typeface="Courier" panose="02060409020205020404" pitchFamily="49" charset="0"/>
              </a:rPr>
              <a:t>)</a:t>
            </a:r>
          </a:p>
          <a:p>
            <a:pPr>
              <a:buNone/>
            </a:pPr>
            <a:r>
              <a:rPr lang="en-US" sz="2000" dirty="0">
                <a:latin typeface="Courier" panose="02060409020205020404" pitchFamily="49" charset="0"/>
              </a:rPr>
              <a:t>{</a:t>
            </a:r>
          </a:p>
          <a:p>
            <a:pPr>
              <a:buNone/>
            </a:pPr>
            <a:r>
              <a:rPr lang="en-US" sz="2000" dirty="0">
                <a:latin typeface="Courier" panose="02060409020205020404" pitchFamily="49" charset="0"/>
              </a:rPr>
              <a:t>    return n * n * n;</a:t>
            </a:r>
          </a:p>
          <a:p>
            <a:pPr>
              <a:buNone/>
            </a:pPr>
            <a:r>
              <a:rPr lang="en-US" sz="2000" dirty="0">
                <a:latin typeface="Courier" panose="02060409020205020404" pitchFamily="49" charset="0"/>
              </a:rPr>
              <a:t>}</a:t>
            </a:r>
          </a:p>
        </p:txBody>
      </p:sp>
      <p:sp>
        <p:nvSpPr>
          <p:cNvPr id="4" name="TextBox 3"/>
          <p:cNvSpPr txBox="1"/>
          <p:nvPr/>
        </p:nvSpPr>
        <p:spPr>
          <a:xfrm>
            <a:off x="4114800" y="5707915"/>
            <a:ext cx="4572000" cy="830997"/>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en-US" sz="1600" dirty="0">
                <a:latin typeface="Courier" panose="02060409020205020404" pitchFamily="49" charset="0"/>
              </a:rPr>
              <a:t>The original value of number is 5</a:t>
            </a:r>
          </a:p>
          <a:p>
            <a:r>
              <a:rPr lang="en-US" sz="1600" dirty="0">
                <a:latin typeface="Courier" panose="02060409020205020404" pitchFamily="49" charset="0"/>
              </a:rPr>
              <a:t>The new value of number is </a:t>
            </a:r>
            <a:r>
              <a:rPr lang="en-US" sz="1600" dirty="0" smtClean="0">
                <a:latin typeface="Courier" panose="02060409020205020404" pitchFamily="49" charset="0"/>
              </a:rPr>
              <a:t>125</a:t>
            </a:r>
            <a:endParaRPr lang="en-US" sz="16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66</a:t>
            </a:fld>
            <a:endParaRPr lang="en-US" dirty="0"/>
          </a:p>
        </p:txBody>
      </p:sp>
    </p:spTree>
    <p:extLst>
      <p:ext uri="{BB962C8B-B14F-4D97-AF65-F5344CB8AC3E}">
        <p14:creationId xmlns:p14="http://schemas.microsoft.com/office/powerpoint/2010/main" val="6434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ltLang="en-US" smtClean="0"/>
              <a:t>Pointers as Function Parameters</a:t>
            </a:r>
          </a:p>
        </p:txBody>
      </p:sp>
      <p:sp>
        <p:nvSpPr>
          <p:cNvPr id="36867" name="Rectangle 3"/>
          <p:cNvSpPr>
            <a:spLocks noGrp="1" noChangeArrowheads="1"/>
          </p:cNvSpPr>
          <p:nvPr>
            <p:ph idx="1"/>
          </p:nvPr>
        </p:nvSpPr>
        <p:spPr>
          <a:xfrm>
            <a:off x="304800" y="1828800"/>
            <a:ext cx="8686800" cy="4114800"/>
          </a:xfrm>
        </p:spPr>
        <p:txBody>
          <a:bodyPr/>
          <a:lstStyle/>
          <a:p>
            <a:pPr marL="533400" indent="-533400">
              <a:lnSpc>
                <a:spcPct val="85000"/>
              </a:lnSpc>
            </a:pPr>
            <a:r>
              <a:rPr lang="en-US" altLang="en-US" sz="2800" dirty="0" smtClean="0"/>
              <a:t>A pointer can be a parameter</a:t>
            </a:r>
          </a:p>
          <a:p>
            <a:pPr marL="533400" indent="-533400">
              <a:lnSpc>
                <a:spcPct val="85000"/>
              </a:lnSpc>
            </a:pPr>
            <a:r>
              <a:rPr lang="en-US" altLang="en-US" sz="2800" dirty="0" smtClean="0">
                <a:solidFill>
                  <a:srgbClr val="C00000"/>
                </a:solidFill>
              </a:rPr>
              <a:t>Works like reference variable to allow </a:t>
            </a:r>
            <a:r>
              <a:rPr lang="en-US" altLang="en-US" sz="2800" b="1" dirty="0" smtClean="0">
                <a:solidFill>
                  <a:srgbClr val="C00000"/>
                </a:solidFill>
              </a:rPr>
              <a:t>change to argument</a:t>
            </a:r>
            <a:r>
              <a:rPr lang="en-US" altLang="en-US" sz="2800" dirty="0" smtClean="0">
                <a:solidFill>
                  <a:srgbClr val="C00000"/>
                </a:solidFill>
              </a:rPr>
              <a:t> from </a:t>
            </a:r>
            <a:r>
              <a:rPr lang="en-US" altLang="en-US" sz="2800" u="sng" dirty="0" smtClean="0">
                <a:solidFill>
                  <a:srgbClr val="C00000"/>
                </a:solidFill>
              </a:rPr>
              <a:t>within function</a:t>
            </a:r>
          </a:p>
          <a:p>
            <a:pPr marL="533400" indent="-533400">
              <a:lnSpc>
                <a:spcPct val="85000"/>
              </a:lnSpc>
            </a:pPr>
            <a:r>
              <a:rPr lang="en-US" altLang="en-US" sz="2800" dirty="0" smtClean="0"/>
              <a:t>Requires:</a:t>
            </a:r>
          </a:p>
          <a:p>
            <a:pPr marL="939800" lvl="1" indent="-533400">
              <a:lnSpc>
                <a:spcPct val="85000"/>
              </a:lnSpc>
              <a:buClr>
                <a:schemeClr val="tx1"/>
              </a:buClr>
              <a:buSzPct val="80000"/>
              <a:buFontTx/>
              <a:buAutoNum type="arabicParenR"/>
            </a:pPr>
            <a:r>
              <a:rPr lang="en-US" altLang="en-US" sz="2400" dirty="0" smtClean="0"/>
              <a:t> asterisk * on parameter in prototype and heading</a:t>
            </a:r>
          </a:p>
          <a:p>
            <a:pPr marL="939800" lvl="1" indent="-533400">
              <a:lnSpc>
                <a:spcPct val="85000"/>
              </a:lnSpc>
              <a:buFontTx/>
              <a:buNone/>
            </a:pPr>
            <a:r>
              <a:rPr lang="en-US" altLang="en-US" sz="2100" dirty="0" smtClean="0">
                <a:latin typeface="Courier New" pitchFamily="112" charset="0"/>
              </a:rPr>
              <a:t>void </a:t>
            </a:r>
            <a:r>
              <a:rPr lang="en-US" altLang="en-US" sz="2100" dirty="0" err="1" smtClean="0">
                <a:latin typeface="Courier New" pitchFamily="112" charset="0"/>
              </a:rPr>
              <a:t>getNum</a:t>
            </a:r>
            <a:r>
              <a:rPr lang="en-US" altLang="en-US" sz="2100" dirty="0" smtClean="0">
                <a:latin typeface="Courier New" pitchFamily="112" charset="0"/>
              </a:rPr>
              <a:t>(</a:t>
            </a:r>
            <a:r>
              <a:rPr lang="en-US" altLang="en-US" sz="2100" dirty="0" err="1" smtClean="0">
                <a:latin typeface="Courier New" pitchFamily="112" charset="0"/>
              </a:rPr>
              <a:t>int</a:t>
            </a:r>
            <a:r>
              <a:rPr lang="en-US" altLang="en-US" sz="2100" dirty="0" smtClean="0">
                <a:latin typeface="Courier New" pitchFamily="112" charset="0"/>
              </a:rPr>
              <a:t> *</a:t>
            </a:r>
            <a:r>
              <a:rPr lang="en-US" altLang="en-US" sz="2100" dirty="0" err="1" smtClean="0">
                <a:latin typeface="Courier New" pitchFamily="112" charset="0"/>
              </a:rPr>
              <a:t>ptr</a:t>
            </a:r>
            <a:r>
              <a:rPr lang="en-US" altLang="en-US" sz="2100" dirty="0" smtClean="0">
                <a:latin typeface="Courier New" pitchFamily="112" charset="0"/>
              </a:rPr>
              <a:t>); </a:t>
            </a:r>
            <a:r>
              <a:rPr lang="en-US" altLang="en-US" sz="2100" dirty="0" smtClean="0">
                <a:solidFill>
                  <a:srgbClr val="008000"/>
                </a:solidFill>
                <a:latin typeface="Courier New" pitchFamily="112" charset="0"/>
              </a:rPr>
              <a:t>// </a:t>
            </a:r>
            <a:r>
              <a:rPr lang="en-US" altLang="en-US" sz="2100" dirty="0" err="1" smtClean="0">
                <a:solidFill>
                  <a:srgbClr val="008000"/>
                </a:solidFill>
                <a:latin typeface="Courier New" pitchFamily="112" charset="0"/>
              </a:rPr>
              <a:t>ptr</a:t>
            </a:r>
            <a:r>
              <a:rPr lang="en-US" altLang="en-US" sz="2100" dirty="0" smtClean="0">
                <a:solidFill>
                  <a:srgbClr val="008000"/>
                </a:solidFill>
                <a:latin typeface="Courier New" pitchFamily="112" charset="0"/>
              </a:rPr>
              <a:t> is pointer to an </a:t>
            </a:r>
            <a:r>
              <a:rPr lang="en-US" altLang="en-US" sz="2100" dirty="0" err="1" smtClean="0">
                <a:solidFill>
                  <a:srgbClr val="008000"/>
                </a:solidFill>
                <a:latin typeface="Courier New" pitchFamily="112" charset="0"/>
              </a:rPr>
              <a:t>int</a:t>
            </a:r>
            <a:r>
              <a:rPr lang="en-US" altLang="en-US" sz="2100" dirty="0" smtClean="0">
                <a:solidFill>
                  <a:srgbClr val="008000"/>
                </a:solidFill>
                <a:latin typeface="Courier New" pitchFamily="112" charset="0"/>
              </a:rPr>
              <a:t> </a:t>
            </a:r>
          </a:p>
          <a:p>
            <a:pPr marL="939800" lvl="1" indent="-533400">
              <a:lnSpc>
                <a:spcPct val="85000"/>
              </a:lnSpc>
              <a:buClr>
                <a:schemeClr val="tx1"/>
              </a:buClr>
              <a:buSzPct val="80000"/>
              <a:buFontTx/>
              <a:buAutoNum type="arabicParenR" startAt="2"/>
            </a:pPr>
            <a:r>
              <a:rPr lang="en-US" altLang="en-US" sz="2400" dirty="0" smtClean="0"/>
              <a:t> asterisk </a:t>
            </a:r>
            <a:r>
              <a:rPr lang="en-US" altLang="en-US" sz="2400" b="1" dirty="0" smtClean="0">
                <a:latin typeface="Courier New" pitchFamily="112" charset="0"/>
              </a:rPr>
              <a:t>*</a:t>
            </a:r>
            <a:r>
              <a:rPr lang="en-US" altLang="en-US" sz="2400" b="1" dirty="0" smtClean="0"/>
              <a:t> </a:t>
            </a:r>
            <a:r>
              <a:rPr lang="en-US" altLang="en-US" sz="2400" dirty="0" smtClean="0"/>
              <a:t>in body to dereference the pointer</a:t>
            </a:r>
          </a:p>
          <a:p>
            <a:pPr marL="533400" indent="-533400">
              <a:lnSpc>
                <a:spcPct val="85000"/>
              </a:lnSpc>
              <a:buFont typeface="Times" pitchFamily="112" charset="0"/>
              <a:buNone/>
            </a:pPr>
            <a:r>
              <a:rPr lang="en-US" altLang="en-US" sz="2800" dirty="0" smtClean="0"/>
              <a:t>	</a:t>
            </a:r>
            <a:r>
              <a:rPr lang="en-US" altLang="en-US" sz="2800" dirty="0" err="1" smtClean="0">
                <a:latin typeface="Courier New" pitchFamily="112" charset="0"/>
              </a:rPr>
              <a:t>cin</a:t>
            </a:r>
            <a:r>
              <a:rPr lang="en-US" altLang="en-US" sz="2800" dirty="0" smtClean="0">
                <a:latin typeface="Courier New" pitchFamily="112" charset="0"/>
              </a:rPr>
              <a:t> &gt;&gt; *</a:t>
            </a:r>
            <a:r>
              <a:rPr lang="en-US" altLang="en-US" sz="2800" dirty="0" err="1" smtClean="0">
                <a:latin typeface="Courier New" pitchFamily="112" charset="0"/>
              </a:rPr>
              <a:t>ptr</a:t>
            </a:r>
            <a:r>
              <a:rPr lang="en-US" altLang="en-US" sz="2800" dirty="0" smtClean="0">
                <a:latin typeface="Courier New" pitchFamily="112" charset="0"/>
              </a:rPr>
              <a:t>;     </a:t>
            </a:r>
          </a:p>
          <a:p>
            <a:pPr marL="939800" lvl="1" indent="-533400">
              <a:lnSpc>
                <a:spcPct val="85000"/>
              </a:lnSpc>
              <a:buClr>
                <a:schemeClr val="tx1"/>
              </a:buClr>
              <a:buSzPct val="80000"/>
              <a:buFontTx/>
              <a:buAutoNum type="arabicParenR" startAt="3"/>
            </a:pPr>
            <a:r>
              <a:rPr lang="en-US" altLang="en-US" sz="2400" dirty="0" smtClean="0"/>
              <a:t> address as argument to the function</a:t>
            </a:r>
            <a:endParaRPr lang="en-US" altLang="en-US" sz="2400" dirty="0" smtClean="0">
              <a:latin typeface="Courier New" pitchFamily="112" charset="0"/>
            </a:endParaRPr>
          </a:p>
          <a:p>
            <a:pPr marL="939800" lvl="1" indent="-533400">
              <a:lnSpc>
                <a:spcPct val="85000"/>
              </a:lnSpc>
              <a:buClr>
                <a:schemeClr val="tx1"/>
              </a:buClr>
              <a:buFontTx/>
              <a:buNone/>
            </a:pPr>
            <a:r>
              <a:rPr lang="en-US" altLang="en-US" sz="2100" dirty="0" err="1" smtClean="0">
                <a:latin typeface="Courier New" pitchFamily="112" charset="0"/>
              </a:rPr>
              <a:t>getNum</a:t>
            </a:r>
            <a:r>
              <a:rPr lang="en-US" altLang="en-US" sz="2100" dirty="0" smtClean="0">
                <a:latin typeface="Courier New" pitchFamily="112" charset="0"/>
              </a:rPr>
              <a:t>(&amp;</a:t>
            </a:r>
            <a:r>
              <a:rPr lang="en-US" altLang="en-US" sz="2100" dirty="0" err="1" smtClean="0">
                <a:latin typeface="Courier New" pitchFamily="112" charset="0"/>
              </a:rPr>
              <a:t>num</a:t>
            </a:r>
            <a:r>
              <a:rPr lang="en-US" altLang="en-US" sz="2100" dirty="0" smtClean="0">
                <a:latin typeface="Courier New" pitchFamily="112" charset="0"/>
              </a:rPr>
              <a:t>);     </a:t>
            </a:r>
            <a:r>
              <a:rPr lang="en-US" altLang="en-US" sz="2100" dirty="0" smtClean="0">
                <a:solidFill>
                  <a:srgbClr val="008000"/>
                </a:solidFill>
                <a:latin typeface="Courier New" pitchFamily="112" charset="0"/>
              </a:rPr>
              <a:t>// pass address of </a:t>
            </a:r>
            <a:r>
              <a:rPr lang="en-US" altLang="en-US" sz="2100" dirty="0" err="1" smtClean="0">
                <a:solidFill>
                  <a:srgbClr val="008000"/>
                </a:solidFill>
                <a:latin typeface="Courier New" pitchFamily="112" charset="0"/>
              </a:rPr>
              <a:t>num</a:t>
            </a:r>
            <a:r>
              <a:rPr lang="en-US" altLang="en-US" sz="2100" dirty="0" smtClean="0">
                <a:solidFill>
                  <a:srgbClr val="008000"/>
                </a:solidFill>
                <a:latin typeface="Courier New" pitchFamily="112" charset="0"/>
              </a:rPr>
              <a:t> to </a:t>
            </a:r>
            <a:r>
              <a:rPr lang="en-US" altLang="en-US" sz="2100" dirty="0" err="1" smtClean="0">
                <a:solidFill>
                  <a:srgbClr val="008000"/>
                </a:solidFill>
                <a:latin typeface="Courier New" pitchFamily="112" charset="0"/>
              </a:rPr>
              <a:t>getNum</a:t>
            </a:r>
            <a:r>
              <a:rPr lang="en-US" altLang="en-US" sz="2100" dirty="0" smtClean="0">
                <a:latin typeface="Courier New" pitchFamily="112" charset="0"/>
              </a:rPr>
              <a:t>  </a:t>
            </a:r>
            <a:endParaRPr lang="en-US" altLang="en-US" sz="2100" dirty="0" smtClean="0"/>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67</a:t>
            </a:fld>
            <a:endParaRPr lang="en-US">
              <a:solidFill>
                <a:srgbClr val="000000"/>
              </a:solidFill>
            </a:endParaRPr>
          </a:p>
        </p:txBody>
      </p:sp>
    </p:spTree>
    <p:extLst>
      <p:ext uri="{BB962C8B-B14F-4D97-AF65-F5344CB8AC3E}">
        <p14:creationId xmlns:p14="http://schemas.microsoft.com/office/powerpoint/2010/main" val="382046528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Arguments to Function by Reference</a:t>
            </a:r>
            <a:endParaRPr lang="en-US" dirty="0"/>
          </a:p>
        </p:txBody>
      </p:sp>
      <p:sp>
        <p:nvSpPr>
          <p:cNvPr id="3" name="Content Placeholder 2"/>
          <p:cNvSpPr>
            <a:spLocks noGrp="1"/>
          </p:cNvSpPr>
          <p:nvPr>
            <p:ph idx="1"/>
          </p:nvPr>
        </p:nvSpPr>
        <p:spPr>
          <a:xfrm>
            <a:off x="457200" y="1700808"/>
            <a:ext cx="8382000" cy="4928592"/>
          </a:xfrm>
        </p:spPr>
        <p:txBody>
          <a:bodyPr>
            <a:normAutofit fontScale="85000" lnSpcReduction="10000"/>
          </a:bodyPr>
          <a:lstStyle/>
          <a:p>
            <a:pPr>
              <a:buNone/>
            </a:pPr>
            <a:endParaRPr lang="en-US" sz="1800" dirty="0" smtClean="0">
              <a:latin typeface="Courier" panose="02060409020205020404" pitchFamily="49" charset="0"/>
            </a:endParaRPr>
          </a:p>
          <a:p>
            <a:pPr>
              <a:buNone/>
            </a:pPr>
            <a:r>
              <a:rPr lang="en-US" sz="1500" dirty="0">
                <a:latin typeface="Courier" panose="02060409020205020404" pitchFamily="49" charset="0"/>
              </a:rPr>
              <a:t>#include &lt;</a:t>
            </a:r>
            <a:r>
              <a:rPr lang="en-US" sz="1500" dirty="0" err="1">
                <a:latin typeface="Courier" panose="02060409020205020404" pitchFamily="49" charset="0"/>
              </a:rPr>
              <a:t>iostream</a:t>
            </a:r>
            <a:r>
              <a:rPr lang="en-US" sz="1500" dirty="0" smtClean="0">
                <a:latin typeface="Courier" panose="02060409020205020404" pitchFamily="49" charset="0"/>
              </a:rPr>
              <a:t>&gt;</a:t>
            </a:r>
          </a:p>
          <a:p>
            <a:pPr>
              <a:buNone/>
            </a:pPr>
            <a:r>
              <a:rPr lang="en-US" sz="1600" dirty="0">
                <a:latin typeface="Courier" panose="02060409020205020404" pitchFamily="49" charset="0"/>
              </a:rPr>
              <a:t>using namespace </a:t>
            </a:r>
            <a:r>
              <a:rPr lang="en-US" sz="1600" dirty="0" err="1">
                <a:latin typeface="Courier" panose="02060409020205020404" pitchFamily="49" charset="0"/>
              </a:rPr>
              <a:t>std</a:t>
            </a:r>
            <a:r>
              <a:rPr lang="en-US" sz="1600" dirty="0">
                <a:latin typeface="Courier" panose="02060409020205020404" pitchFamily="49" charset="0"/>
              </a:rPr>
              <a:t>;</a:t>
            </a:r>
          </a:p>
          <a:p>
            <a:pPr>
              <a:buNone/>
            </a:pPr>
            <a:endParaRPr lang="en-US" sz="1500" dirty="0" smtClean="0">
              <a:latin typeface="Courier" panose="02060409020205020404" pitchFamily="49" charset="0"/>
            </a:endParaRPr>
          </a:p>
          <a:p>
            <a:pPr>
              <a:buNone/>
            </a:pPr>
            <a:r>
              <a:rPr lang="en-US" sz="1500" dirty="0" smtClean="0">
                <a:latin typeface="Courier" panose="02060409020205020404" pitchFamily="49" charset="0"/>
              </a:rPr>
              <a:t>void </a:t>
            </a:r>
            <a:r>
              <a:rPr lang="en-US" sz="1500" dirty="0" err="1" smtClean="0">
                <a:latin typeface="Courier" panose="02060409020205020404" pitchFamily="49" charset="0"/>
              </a:rPr>
              <a:t>cubeByReference</a:t>
            </a:r>
            <a:r>
              <a:rPr lang="en-US" sz="1500" dirty="0" smtClean="0">
                <a:latin typeface="Courier" panose="02060409020205020404" pitchFamily="49" charset="0"/>
              </a:rPr>
              <a:t>( </a:t>
            </a:r>
            <a:r>
              <a:rPr lang="en-US" sz="1500" dirty="0" err="1" smtClean="0">
                <a:solidFill>
                  <a:srgbClr val="0000FF"/>
                </a:solidFill>
                <a:latin typeface="Courier" panose="02060409020205020404" pitchFamily="49" charset="0"/>
              </a:rPr>
              <a:t>int</a:t>
            </a:r>
            <a:r>
              <a:rPr lang="en-US" sz="1500" dirty="0" smtClean="0">
                <a:latin typeface="Courier" panose="02060409020205020404" pitchFamily="49" charset="0"/>
              </a:rPr>
              <a:t>); 	</a:t>
            </a:r>
            <a:r>
              <a:rPr lang="en-US" sz="1500" b="1" dirty="0" smtClean="0">
                <a:solidFill>
                  <a:srgbClr val="008000"/>
                </a:solidFill>
                <a:latin typeface="Courier" panose="02060409020205020404" pitchFamily="49" charset="0"/>
              </a:rPr>
              <a:t>// function prototype</a:t>
            </a:r>
          </a:p>
          <a:p>
            <a:pPr>
              <a:buNone/>
            </a:pPr>
            <a:r>
              <a:rPr lang="en-US" sz="1500" dirty="0" smtClean="0">
                <a:latin typeface="Courier" panose="02060409020205020404" pitchFamily="49" charset="0"/>
              </a:rPr>
              <a:t>int main(void)</a:t>
            </a:r>
          </a:p>
          <a:p>
            <a:pPr>
              <a:buNone/>
            </a:pPr>
            <a:r>
              <a:rPr lang="en-US" sz="1500" dirty="0" smtClean="0">
                <a:latin typeface="Courier" panose="02060409020205020404" pitchFamily="49" charset="0"/>
              </a:rPr>
              <a:t>{</a:t>
            </a:r>
          </a:p>
          <a:p>
            <a:pPr>
              <a:buNone/>
            </a:pPr>
            <a:r>
              <a:rPr lang="en-US" sz="1500" dirty="0" smtClean="0">
                <a:latin typeface="Courier" panose="02060409020205020404" pitchFamily="49" charset="0"/>
              </a:rPr>
              <a:t>    int number = 5;	</a:t>
            </a:r>
            <a:r>
              <a:rPr lang="en-US" sz="1500" b="1" dirty="0" smtClean="0">
                <a:solidFill>
                  <a:srgbClr val="008000"/>
                </a:solidFill>
                <a:latin typeface="Courier" panose="02060409020205020404" pitchFamily="49" charset="0"/>
              </a:rPr>
              <a:t>// initialize number</a:t>
            </a:r>
          </a:p>
          <a:p>
            <a:pPr>
              <a:buNone/>
            </a:pPr>
            <a:r>
              <a:rPr lang="en-US" sz="1500" dirty="0" smtClean="0">
                <a:latin typeface="Courier" panose="02060409020205020404" pitchFamily="49" charset="0"/>
              </a:rPr>
              <a:t>    </a:t>
            </a:r>
            <a:r>
              <a:rPr lang="en-US" sz="1500" dirty="0" err="1" smtClean="0">
                <a:latin typeface="Courier" panose="02060409020205020404" pitchFamily="49" charset="0"/>
              </a:rPr>
              <a:t>cout</a:t>
            </a:r>
            <a:r>
              <a:rPr lang="en-US" sz="1500" dirty="0" smtClean="0">
                <a:latin typeface="Courier" panose="02060409020205020404" pitchFamily="49" charset="0"/>
              </a:rPr>
              <a:t> &lt;&lt; </a:t>
            </a:r>
            <a:r>
              <a:rPr lang="en-US" sz="1600" dirty="0">
                <a:latin typeface="Courier" panose="02060409020205020404" pitchFamily="49" charset="0"/>
              </a:rPr>
              <a:t>"The original value of number is " &lt;&lt; number;</a:t>
            </a:r>
          </a:p>
          <a:p>
            <a:pPr>
              <a:buNone/>
            </a:pPr>
            <a:endParaRPr lang="en-US" sz="1500" dirty="0" smtClean="0">
              <a:latin typeface="Courier" panose="02060409020205020404" pitchFamily="49" charset="0"/>
            </a:endParaRPr>
          </a:p>
          <a:p>
            <a:pPr>
              <a:buNone/>
            </a:pPr>
            <a:r>
              <a:rPr lang="en-US" sz="1500" dirty="0" smtClean="0">
                <a:latin typeface="Courier" panose="02060409020205020404" pitchFamily="49" charset="0"/>
              </a:rPr>
              <a:t>    </a:t>
            </a:r>
            <a:r>
              <a:rPr lang="en-US" sz="1500" dirty="0" err="1" smtClean="0">
                <a:latin typeface="Courier" panose="02060409020205020404" pitchFamily="49" charset="0"/>
              </a:rPr>
              <a:t>cubeByReference</a:t>
            </a:r>
            <a:r>
              <a:rPr lang="en-US" sz="1500" dirty="0" smtClean="0">
                <a:latin typeface="Courier" panose="02060409020205020404" pitchFamily="49" charset="0"/>
              </a:rPr>
              <a:t>( &amp;number ); </a:t>
            </a:r>
            <a:r>
              <a:rPr lang="en-US" sz="1500" b="1" dirty="0" smtClean="0">
                <a:solidFill>
                  <a:srgbClr val="008000"/>
                </a:solidFill>
                <a:latin typeface="Courier" panose="02060409020205020404" pitchFamily="49" charset="0"/>
              </a:rPr>
              <a:t>// pass address of number to </a:t>
            </a:r>
            <a:r>
              <a:rPr lang="en-US" sz="1500" b="1" dirty="0" err="1" smtClean="0">
                <a:solidFill>
                  <a:srgbClr val="008000"/>
                </a:solidFill>
                <a:latin typeface="Courier" panose="02060409020205020404" pitchFamily="49" charset="0"/>
              </a:rPr>
              <a:t>cubeByReference</a:t>
            </a:r>
            <a:endParaRPr lang="en-US" sz="1500" b="1" dirty="0" smtClean="0">
              <a:solidFill>
                <a:srgbClr val="008000"/>
              </a:solidFill>
              <a:latin typeface="Courier" panose="02060409020205020404" pitchFamily="49" charset="0"/>
            </a:endParaRPr>
          </a:p>
          <a:p>
            <a:pPr>
              <a:buNone/>
            </a:pPr>
            <a:r>
              <a:rPr lang="en-US" sz="1500" dirty="0" smtClean="0">
                <a:latin typeface="Courier" panose="02060409020205020404" pitchFamily="49" charset="0"/>
              </a:rPr>
              <a:t>    </a:t>
            </a:r>
            <a:r>
              <a:rPr lang="en-US" sz="1500" dirty="0" err="1" smtClean="0">
                <a:latin typeface="Courier" panose="02060409020205020404" pitchFamily="49" charset="0"/>
              </a:rPr>
              <a:t>cout</a:t>
            </a:r>
            <a:r>
              <a:rPr lang="en-US" sz="1500" dirty="0" smtClean="0">
                <a:latin typeface="Courier" panose="02060409020205020404" pitchFamily="49" charset="0"/>
              </a:rPr>
              <a:t> &lt;&lt; "\</a:t>
            </a:r>
            <a:r>
              <a:rPr lang="en-US" sz="1500" dirty="0" err="1" smtClean="0">
                <a:latin typeface="Courier" panose="02060409020205020404" pitchFamily="49" charset="0"/>
              </a:rPr>
              <a:t>nThe</a:t>
            </a:r>
            <a:r>
              <a:rPr lang="en-US" sz="1500" dirty="0" smtClean="0">
                <a:latin typeface="Courier" panose="02060409020205020404" pitchFamily="49" charset="0"/>
              </a:rPr>
              <a:t> new value of number after function call is " &lt;&lt; number &lt;&lt; </a:t>
            </a:r>
            <a:r>
              <a:rPr lang="en-US" sz="1500" dirty="0" err="1" smtClean="0">
                <a:latin typeface="Courier" panose="02060409020205020404" pitchFamily="49" charset="0"/>
              </a:rPr>
              <a:t>endl</a:t>
            </a:r>
            <a:r>
              <a:rPr lang="en-US" sz="1500" dirty="0" smtClean="0">
                <a:latin typeface="Courier" panose="02060409020205020404" pitchFamily="49" charset="0"/>
              </a:rPr>
              <a:t>;</a:t>
            </a:r>
          </a:p>
          <a:p>
            <a:pPr>
              <a:buNone/>
            </a:pPr>
            <a:r>
              <a:rPr lang="en-US" sz="1500" dirty="0">
                <a:latin typeface="Courier" panose="02060409020205020404" pitchFamily="49" charset="0"/>
              </a:rPr>
              <a:t>	</a:t>
            </a:r>
            <a:endParaRPr lang="en-US" sz="1500" dirty="0" smtClean="0">
              <a:latin typeface="Courier" panose="02060409020205020404" pitchFamily="49" charset="0"/>
            </a:endParaRPr>
          </a:p>
          <a:p>
            <a:pPr>
              <a:buNone/>
            </a:pPr>
            <a:r>
              <a:rPr lang="en-US" sz="1500" dirty="0">
                <a:latin typeface="Courier" panose="02060409020205020404" pitchFamily="49" charset="0"/>
              </a:rPr>
              <a:t>	</a:t>
            </a:r>
            <a:r>
              <a:rPr lang="en-US" sz="1500" dirty="0" smtClean="0">
                <a:latin typeface="Courier" panose="02060409020205020404" pitchFamily="49" charset="0"/>
              </a:rPr>
              <a:t>char </a:t>
            </a:r>
            <a:r>
              <a:rPr lang="en-US" sz="1500" dirty="0">
                <a:latin typeface="Courier" panose="02060409020205020404" pitchFamily="49" charset="0"/>
              </a:rPr>
              <a:t>x</a:t>
            </a:r>
            <a:r>
              <a:rPr lang="en-US" sz="1500" b="1" dirty="0">
                <a:latin typeface="Courier" panose="02060409020205020404" pitchFamily="49" charset="0"/>
              </a:rPr>
              <a:t>;                  </a:t>
            </a:r>
            <a:r>
              <a:rPr lang="en-US" sz="1500" b="1" dirty="0">
                <a:solidFill>
                  <a:srgbClr val="008000"/>
                </a:solidFill>
                <a:latin typeface="Courier" panose="02060409020205020404" pitchFamily="49" charset="0"/>
              </a:rPr>
              <a:t>// declaration of variable x as a </a:t>
            </a:r>
            <a:r>
              <a:rPr lang="en-US" sz="1500" b="1" dirty="0" smtClean="0">
                <a:solidFill>
                  <a:srgbClr val="008000"/>
                </a:solidFill>
                <a:latin typeface="Courier" panose="02060409020205020404" pitchFamily="49" charset="0"/>
              </a:rPr>
              <a:t>character</a:t>
            </a:r>
            <a:endParaRPr lang="en-US" sz="1500" b="1" dirty="0">
              <a:solidFill>
                <a:srgbClr val="008000"/>
              </a:solidFill>
              <a:latin typeface="Courier" panose="02060409020205020404" pitchFamily="49" charset="0"/>
            </a:endParaRPr>
          </a:p>
          <a:p>
            <a:pPr>
              <a:buNone/>
            </a:pPr>
            <a:r>
              <a:rPr lang="en-US" sz="1500" dirty="0">
                <a:latin typeface="Courier" panose="02060409020205020404" pitchFamily="49" charset="0"/>
              </a:rPr>
              <a:t>	</a:t>
            </a:r>
            <a:r>
              <a:rPr lang="en-US" sz="1500" dirty="0" err="1" smtClean="0">
                <a:latin typeface="Courier" panose="02060409020205020404" pitchFamily="49" charset="0"/>
              </a:rPr>
              <a:t>cin</a:t>
            </a:r>
            <a:r>
              <a:rPr lang="en-US" sz="1500" dirty="0" smtClean="0">
                <a:latin typeface="Courier" panose="02060409020205020404" pitchFamily="49" charset="0"/>
              </a:rPr>
              <a:t> </a:t>
            </a:r>
            <a:r>
              <a:rPr lang="en-US" sz="1500" dirty="0">
                <a:latin typeface="Courier" panose="02060409020205020404" pitchFamily="49" charset="0"/>
              </a:rPr>
              <a:t>&gt;&gt; x;       </a:t>
            </a:r>
            <a:r>
              <a:rPr lang="en-US" sz="1500" b="1" dirty="0">
                <a:solidFill>
                  <a:srgbClr val="008000"/>
                </a:solidFill>
                <a:latin typeface="Courier" panose="02060409020205020404" pitchFamily="49" charset="0"/>
              </a:rPr>
              <a:t>// entering a value of x from a keyboard</a:t>
            </a:r>
            <a:endParaRPr lang="en-US" sz="1500" b="1" dirty="0" smtClean="0">
              <a:solidFill>
                <a:srgbClr val="008000"/>
              </a:solidFill>
              <a:latin typeface="Courier" panose="02060409020205020404" pitchFamily="49" charset="0"/>
            </a:endParaRPr>
          </a:p>
          <a:p>
            <a:pPr>
              <a:buNone/>
            </a:pPr>
            <a:r>
              <a:rPr lang="en-US" sz="1500" dirty="0" smtClean="0">
                <a:latin typeface="Courier" panose="02060409020205020404" pitchFamily="49" charset="0"/>
              </a:rPr>
              <a:t>   return 0;</a:t>
            </a:r>
          </a:p>
          <a:p>
            <a:pPr>
              <a:buNone/>
            </a:pPr>
            <a:r>
              <a:rPr lang="en-US" sz="1500" dirty="0" smtClean="0">
                <a:latin typeface="Courier" panose="02060409020205020404" pitchFamily="49" charset="0"/>
              </a:rPr>
              <a:t>}</a:t>
            </a:r>
          </a:p>
          <a:p>
            <a:pPr>
              <a:buNone/>
            </a:pPr>
            <a:r>
              <a:rPr lang="en-US" sz="1500" b="1" dirty="0">
                <a:solidFill>
                  <a:srgbClr val="008000"/>
                </a:solidFill>
                <a:latin typeface="Courier" panose="02060409020205020404" pitchFamily="49" charset="0"/>
              </a:rPr>
              <a:t>// calculate cube of *</a:t>
            </a:r>
            <a:r>
              <a:rPr lang="en-US" sz="1500" b="1" dirty="0" err="1">
                <a:solidFill>
                  <a:srgbClr val="008000"/>
                </a:solidFill>
                <a:latin typeface="Courier" panose="02060409020205020404" pitchFamily="49" charset="0"/>
              </a:rPr>
              <a:t>nPtr</a:t>
            </a:r>
            <a:r>
              <a:rPr lang="en-US" sz="1500" b="1" dirty="0">
                <a:solidFill>
                  <a:srgbClr val="008000"/>
                </a:solidFill>
                <a:latin typeface="Courier" panose="02060409020205020404" pitchFamily="49" charset="0"/>
              </a:rPr>
              <a:t>: actually modifies number in main</a:t>
            </a:r>
            <a:endParaRPr lang="en-US" sz="1500" b="1" dirty="0" smtClean="0">
              <a:solidFill>
                <a:srgbClr val="008000"/>
              </a:solidFill>
              <a:latin typeface="Courier" panose="02060409020205020404" pitchFamily="49" charset="0"/>
            </a:endParaRPr>
          </a:p>
          <a:p>
            <a:pPr>
              <a:buNone/>
            </a:pPr>
            <a:r>
              <a:rPr lang="en-US" sz="1500" dirty="0" smtClean="0">
                <a:latin typeface="Courier" panose="02060409020205020404" pitchFamily="49" charset="0"/>
              </a:rPr>
              <a:t>void </a:t>
            </a:r>
            <a:r>
              <a:rPr lang="en-US" sz="1500" dirty="0" err="1" smtClean="0">
                <a:latin typeface="Courier" panose="02060409020205020404" pitchFamily="49" charset="0"/>
              </a:rPr>
              <a:t>cubeByReference</a:t>
            </a:r>
            <a:r>
              <a:rPr lang="en-US" sz="1500" dirty="0" smtClean="0">
                <a:latin typeface="Courier" panose="02060409020205020404" pitchFamily="49" charset="0"/>
              </a:rPr>
              <a:t>( </a:t>
            </a:r>
            <a:r>
              <a:rPr lang="en-US" sz="1500" dirty="0" smtClean="0">
                <a:solidFill>
                  <a:srgbClr val="0000FF"/>
                </a:solidFill>
                <a:latin typeface="Courier" panose="02060409020205020404" pitchFamily="49" charset="0"/>
              </a:rPr>
              <a:t>int</a:t>
            </a:r>
            <a:r>
              <a:rPr lang="en-US" sz="1500" dirty="0" smtClean="0">
                <a:latin typeface="Courier" panose="02060409020205020404" pitchFamily="49" charset="0"/>
              </a:rPr>
              <a:t> </a:t>
            </a:r>
            <a:r>
              <a:rPr lang="en-US" sz="1500" dirty="0" smtClean="0">
                <a:solidFill>
                  <a:srgbClr val="FF0066"/>
                </a:solidFill>
                <a:latin typeface="Courier" panose="02060409020205020404" pitchFamily="49" charset="0"/>
              </a:rPr>
              <a:t>*</a:t>
            </a:r>
            <a:r>
              <a:rPr lang="en-US" sz="1500" dirty="0" err="1" smtClean="0">
                <a:solidFill>
                  <a:srgbClr val="FF0066"/>
                </a:solidFill>
                <a:latin typeface="Courier" panose="02060409020205020404" pitchFamily="49" charset="0"/>
              </a:rPr>
              <a:t>nPtr</a:t>
            </a:r>
            <a:r>
              <a:rPr lang="en-US" sz="1500" dirty="0" smtClean="0">
                <a:solidFill>
                  <a:srgbClr val="FF0066"/>
                </a:solidFill>
                <a:latin typeface="Courier" panose="02060409020205020404" pitchFamily="49" charset="0"/>
              </a:rPr>
              <a:t> </a:t>
            </a:r>
            <a:r>
              <a:rPr lang="en-US" sz="1500" dirty="0" smtClean="0">
                <a:latin typeface="Courier" panose="02060409020205020404" pitchFamily="49" charset="0"/>
              </a:rPr>
              <a:t>)	</a:t>
            </a:r>
          </a:p>
          <a:p>
            <a:pPr>
              <a:buNone/>
            </a:pPr>
            <a:r>
              <a:rPr lang="en-US" sz="1500" dirty="0" smtClean="0">
                <a:latin typeface="Courier" panose="02060409020205020404" pitchFamily="49" charset="0"/>
              </a:rPr>
              <a:t>{</a:t>
            </a:r>
          </a:p>
          <a:p>
            <a:pPr>
              <a:buNone/>
            </a:pPr>
            <a:r>
              <a:rPr lang="en-US" sz="1500" dirty="0" smtClean="0">
                <a:latin typeface="Courier" panose="02060409020205020404" pitchFamily="49" charset="0"/>
              </a:rPr>
              <a:t>   *</a:t>
            </a:r>
            <a:r>
              <a:rPr lang="en-US" sz="1500" dirty="0" err="1" smtClean="0">
                <a:latin typeface="Courier" panose="02060409020205020404" pitchFamily="49" charset="0"/>
              </a:rPr>
              <a:t>nPtr</a:t>
            </a:r>
            <a:r>
              <a:rPr lang="en-US" sz="1500" dirty="0" smtClean="0">
                <a:latin typeface="Courier" panose="02060409020205020404" pitchFamily="49" charset="0"/>
              </a:rPr>
              <a:t> = *</a:t>
            </a:r>
            <a:r>
              <a:rPr lang="en-US" sz="1500" dirty="0" err="1" smtClean="0">
                <a:latin typeface="Courier" panose="02060409020205020404" pitchFamily="49" charset="0"/>
              </a:rPr>
              <a:t>nPtr</a:t>
            </a:r>
            <a:r>
              <a:rPr lang="en-US" sz="1500" dirty="0" smtClean="0">
                <a:latin typeface="Courier" panose="02060409020205020404" pitchFamily="49" charset="0"/>
              </a:rPr>
              <a:t> * *</a:t>
            </a:r>
            <a:r>
              <a:rPr lang="en-US" sz="1500" dirty="0" err="1" smtClean="0">
                <a:latin typeface="Courier" panose="02060409020205020404" pitchFamily="49" charset="0"/>
              </a:rPr>
              <a:t>nPtr</a:t>
            </a:r>
            <a:r>
              <a:rPr lang="en-US" sz="1500" dirty="0" smtClean="0">
                <a:latin typeface="Courier" panose="02060409020205020404" pitchFamily="49" charset="0"/>
              </a:rPr>
              <a:t> * *</a:t>
            </a:r>
            <a:r>
              <a:rPr lang="en-US" sz="1500" dirty="0" err="1" smtClean="0">
                <a:latin typeface="Courier" panose="02060409020205020404" pitchFamily="49" charset="0"/>
              </a:rPr>
              <a:t>nPtr</a:t>
            </a:r>
            <a:r>
              <a:rPr lang="en-US" sz="1500" dirty="0" smtClean="0">
                <a:latin typeface="Courier" panose="02060409020205020404" pitchFamily="49" charset="0"/>
              </a:rPr>
              <a:t>;</a:t>
            </a:r>
          </a:p>
          <a:p>
            <a:pPr>
              <a:buNone/>
            </a:pPr>
            <a:r>
              <a:rPr lang="en-US" sz="1500" dirty="0" smtClean="0">
                <a:latin typeface="Courier" panose="02060409020205020404" pitchFamily="49" charset="0"/>
              </a:rPr>
              <a:t>}</a:t>
            </a:r>
            <a:endParaRPr lang="en-US" sz="1500" dirty="0">
              <a:latin typeface="Courier" panose="02060409020205020404" pitchFamily="49" charset="0"/>
            </a:endParaRPr>
          </a:p>
        </p:txBody>
      </p:sp>
      <p:sp>
        <p:nvSpPr>
          <p:cNvPr id="4" name="TextBox 3"/>
          <p:cNvSpPr txBox="1"/>
          <p:nvPr/>
        </p:nvSpPr>
        <p:spPr>
          <a:xfrm>
            <a:off x="4842155" y="5715253"/>
            <a:ext cx="4267200" cy="954107"/>
          </a:xfrm>
          <a:prstGeom prst="rect">
            <a:avLst/>
          </a:prstGeom>
          <a:noFill/>
          <a:ln>
            <a:solidFill>
              <a:srgbClr val="FF0066"/>
            </a:solidFill>
          </a:ln>
        </p:spPr>
        <p:txBody>
          <a:bodyPr wrap="square" rtlCol="0">
            <a:spAutoFit/>
          </a:bodyPr>
          <a:lstStyle/>
          <a:p>
            <a:r>
              <a:rPr lang="en-US" sz="1400" b="1" dirty="0" smtClean="0">
                <a:solidFill>
                  <a:srgbClr val="0000FF"/>
                </a:solidFill>
                <a:latin typeface="Courier" panose="02060409020205020404" pitchFamily="49" charset="0"/>
              </a:rPr>
              <a:t>Run:</a:t>
            </a:r>
          </a:p>
          <a:p>
            <a:r>
              <a:rPr lang="en-US" sz="1400" dirty="0">
                <a:latin typeface="Courier" panose="02060409020205020404" pitchFamily="49" charset="0"/>
              </a:rPr>
              <a:t>The original value of number is 5</a:t>
            </a:r>
          </a:p>
          <a:p>
            <a:r>
              <a:rPr lang="en-US" sz="1400" dirty="0">
                <a:latin typeface="Courier" panose="02060409020205020404" pitchFamily="49" charset="0"/>
              </a:rPr>
              <a:t>The new value of number after function call is </a:t>
            </a:r>
            <a:r>
              <a:rPr lang="en-US" sz="1400" dirty="0" smtClean="0">
                <a:latin typeface="Courier" panose="02060409020205020404" pitchFamily="49" charset="0"/>
              </a:rPr>
              <a:t>125</a:t>
            </a:r>
            <a:endParaRPr lang="en-US" sz="14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68</a:t>
            </a:fld>
            <a:endParaRPr lang="en-US" dirty="0"/>
          </a:p>
        </p:txBody>
      </p:sp>
    </p:spTree>
    <p:extLst>
      <p:ext uri="{BB962C8B-B14F-4D97-AF65-F5344CB8AC3E}">
        <p14:creationId xmlns:p14="http://schemas.microsoft.com/office/powerpoint/2010/main" val="197373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Pointers as Function arguments and Parameters</a:t>
            </a:r>
            <a:endParaRPr lang="en-US" dirty="0"/>
          </a:p>
        </p:txBody>
      </p:sp>
      <p:sp>
        <p:nvSpPr>
          <p:cNvPr id="3" name="Content Placeholder 2"/>
          <p:cNvSpPr>
            <a:spLocks noGrp="1"/>
          </p:cNvSpPr>
          <p:nvPr>
            <p:ph sz="half" idx="1"/>
          </p:nvPr>
        </p:nvSpPr>
        <p:spPr>
          <a:xfrm>
            <a:off x="457200" y="1772816"/>
            <a:ext cx="4038600" cy="4968551"/>
          </a:xfrm>
        </p:spPr>
        <p:txBody>
          <a:bodyPr>
            <a:normAutofit fontScale="47500" lnSpcReduction="20000"/>
          </a:bodyPr>
          <a:lstStyle/>
          <a:p>
            <a:pPr>
              <a:buNone/>
            </a:pPr>
            <a:r>
              <a:rPr lang="en-US" dirty="0">
                <a:latin typeface="Courier" panose="02060409020205020404" pitchFamily="49" charset="0"/>
              </a:rPr>
              <a:t>#include &lt;</a:t>
            </a:r>
            <a:r>
              <a:rPr lang="en-US" dirty="0" err="1">
                <a:latin typeface="Courier" panose="02060409020205020404" pitchFamily="49" charset="0"/>
              </a:rPr>
              <a:t>iostream</a:t>
            </a:r>
            <a:r>
              <a:rPr lang="en-US" dirty="0" smtClean="0">
                <a:latin typeface="Courier" panose="02060409020205020404" pitchFamily="49" charset="0"/>
              </a:rPr>
              <a:t>&gt;</a:t>
            </a:r>
          </a:p>
          <a:p>
            <a:pPr>
              <a:buNone/>
            </a:pPr>
            <a:r>
              <a:rPr lang="en-US" dirty="0">
                <a:latin typeface="Courier" panose="02060409020205020404" pitchFamily="49" charset="0"/>
              </a:rPr>
              <a:t>using namespace </a:t>
            </a:r>
            <a:r>
              <a:rPr lang="en-US" dirty="0" err="1">
                <a:latin typeface="Courier" panose="02060409020205020404" pitchFamily="49" charset="0"/>
              </a:rPr>
              <a:t>std</a:t>
            </a:r>
            <a:r>
              <a:rPr lang="en-US" dirty="0">
                <a:latin typeface="Courier" panose="02060409020205020404" pitchFamily="49" charset="0"/>
              </a:rPr>
              <a:t>;</a:t>
            </a:r>
          </a:p>
          <a:p>
            <a:pPr>
              <a:buNone/>
            </a:pPr>
            <a:endParaRPr lang="en-US" dirty="0">
              <a:latin typeface="Courier" panose="02060409020205020404" pitchFamily="49" charset="0"/>
            </a:endParaRPr>
          </a:p>
          <a:p>
            <a:pPr>
              <a:buNone/>
            </a:pPr>
            <a:endParaRPr lang="en-US" dirty="0">
              <a:latin typeface="Courier" panose="02060409020205020404" pitchFamily="49" charset="0"/>
            </a:endParaRPr>
          </a:p>
          <a:p>
            <a:pPr>
              <a:buNone/>
            </a:pPr>
            <a:r>
              <a:rPr lang="en-US" dirty="0">
                <a:latin typeface="Courier" panose="02060409020205020404" pitchFamily="49" charset="0"/>
              </a:rPr>
              <a:t>using namespace </a:t>
            </a:r>
            <a:r>
              <a:rPr lang="en-US" dirty="0" err="1">
                <a:latin typeface="Courier" panose="02060409020205020404" pitchFamily="49" charset="0"/>
              </a:rPr>
              <a:t>std</a:t>
            </a:r>
            <a:r>
              <a:rPr lang="en-US" dirty="0">
                <a:latin typeface="Courier" panose="02060409020205020404" pitchFamily="49" charset="0"/>
              </a:rPr>
              <a:t>;</a:t>
            </a:r>
          </a:p>
          <a:p>
            <a:pPr>
              <a:buNone/>
            </a:pPr>
            <a:r>
              <a:rPr lang="en-US" dirty="0">
                <a:latin typeface="Courier" panose="02060409020205020404" pitchFamily="49" charset="0"/>
              </a:rPr>
              <a:t>void swap(</a:t>
            </a:r>
            <a:r>
              <a:rPr lang="en-US" dirty="0" err="1">
                <a:latin typeface="Courier" panose="02060409020205020404" pitchFamily="49" charset="0"/>
              </a:rPr>
              <a:t>int</a:t>
            </a:r>
            <a:r>
              <a:rPr lang="en-US" dirty="0">
                <a:latin typeface="Courier" panose="02060409020205020404" pitchFamily="49" charset="0"/>
              </a:rPr>
              <a:t> *p1, </a:t>
            </a:r>
            <a:r>
              <a:rPr lang="en-US" dirty="0" err="1">
                <a:latin typeface="Courier" panose="02060409020205020404" pitchFamily="49" charset="0"/>
              </a:rPr>
              <a:t>int</a:t>
            </a:r>
            <a:r>
              <a:rPr lang="en-US" dirty="0">
                <a:latin typeface="Courier" panose="02060409020205020404" pitchFamily="49" charset="0"/>
              </a:rPr>
              <a:t> *p2);</a:t>
            </a:r>
          </a:p>
          <a:p>
            <a:pPr>
              <a:buNone/>
            </a:pPr>
            <a:r>
              <a:rPr lang="en-US" dirty="0" err="1">
                <a:latin typeface="Courier" panose="02060409020205020404" pitchFamily="49" charset="0"/>
              </a:rPr>
              <a:t>int</a:t>
            </a:r>
            <a:r>
              <a:rPr lang="en-US" dirty="0">
                <a:latin typeface="Courier" panose="02060409020205020404" pitchFamily="49" charset="0"/>
              </a:rPr>
              <a:t> main()</a:t>
            </a:r>
          </a:p>
          <a:p>
            <a:pPr>
              <a:buNone/>
            </a:pPr>
            <a:r>
              <a:rPr lang="en-US" dirty="0">
                <a:latin typeface="Courier" panose="02060409020205020404" pitchFamily="49" charset="0"/>
              </a:rPr>
              <a:t>{</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value1 = 10;</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value2 = 20;</a:t>
            </a:r>
          </a:p>
          <a:p>
            <a:pPr>
              <a:buNone/>
            </a:pPr>
            <a:endParaRPr lang="en-US" dirty="0">
              <a:latin typeface="Courier" panose="02060409020205020404" pitchFamily="49" charset="0"/>
            </a:endParaRP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*pointer2 = &amp;value2;</a:t>
            </a:r>
          </a:p>
          <a:p>
            <a:pPr>
              <a:buNone/>
            </a:pPr>
            <a:r>
              <a:rPr lang="en-US" dirty="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a:t>
            </a:r>
            <a:r>
              <a:rPr lang="en-US" dirty="0">
                <a:latin typeface="Courier" panose="02060409020205020404" pitchFamily="49" charset="0"/>
              </a:rPr>
              <a:t>*pointer1 = &amp;value1;</a:t>
            </a:r>
          </a:p>
          <a:p>
            <a:pPr>
              <a:buNone/>
            </a:pPr>
            <a:endParaRPr lang="en-US" dirty="0">
              <a:latin typeface="Courier" panose="02060409020205020404" pitchFamily="49" charset="0"/>
            </a:endParaRPr>
          </a:p>
          <a:p>
            <a:pPr>
              <a:buNone/>
            </a:pPr>
            <a:r>
              <a:rPr lang="en-US" dirty="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a:t>
            </a:r>
            <a:r>
              <a:rPr lang="en-US" dirty="0">
                <a:latin typeface="Courier" panose="02060409020205020404" pitchFamily="49" charset="0"/>
              </a:rPr>
              <a:t>The value before the function call: " </a:t>
            </a:r>
            <a:r>
              <a:rPr lang="en-US" dirty="0" smtClean="0">
                <a:latin typeface="Courier" panose="02060409020205020404" pitchFamily="49" charset="0"/>
              </a:rPr>
              <a:t>&lt;&lt; value1 </a:t>
            </a:r>
            <a:r>
              <a:rPr lang="en-US" dirty="0">
                <a:latin typeface="Courier" panose="02060409020205020404" pitchFamily="49" charset="0"/>
              </a:rPr>
              <a:t>&lt;&lt; " " </a:t>
            </a:r>
            <a:r>
              <a:rPr lang="en-US" dirty="0" smtClean="0">
                <a:latin typeface="Courier" panose="02060409020205020404" pitchFamily="49" charset="0"/>
              </a:rPr>
              <a:t>&lt;&lt; value2 &lt;&lt; </a:t>
            </a:r>
            <a:r>
              <a:rPr lang="en-US" dirty="0" err="1" smtClean="0">
                <a:latin typeface="Courier" panose="02060409020205020404" pitchFamily="49" charset="0"/>
              </a:rPr>
              <a:t>endl</a:t>
            </a:r>
            <a:r>
              <a:rPr lang="en-US" dirty="0">
                <a:latin typeface="Courier" panose="02060409020205020404" pitchFamily="49" charset="0"/>
              </a:rPr>
              <a:t>;</a:t>
            </a:r>
          </a:p>
          <a:p>
            <a:pPr>
              <a:buNone/>
            </a:pPr>
            <a:endParaRPr lang="en-US" dirty="0">
              <a:latin typeface="Courier" panose="02060409020205020404" pitchFamily="49" charset="0"/>
            </a:endParaRPr>
          </a:p>
          <a:p>
            <a:pPr>
              <a:buNone/>
            </a:pPr>
            <a:r>
              <a:rPr lang="en-US" dirty="0">
                <a:latin typeface="Courier" panose="02060409020205020404" pitchFamily="49" charset="0"/>
              </a:rPr>
              <a:t>    </a:t>
            </a:r>
            <a:r>
              <a:rPr lang="en-US" b="1" dirty="0" smtClean="0">
                <a:solidFill>
                  <a:srgbClr val="0000FF"/>
                </a:solidFill>
                <a:latin typeface="Courier" panose="02060409020205020404" pitchFamily="49" charset="0"/>
              </a:rPr>
              <a:t>swap</a:t>
            </a:r>
            <a:r>
              <a:rPr lang="en-US" dirty="0" smtClean="0">
                <a:latin typeface="Courier" panose="02060409020205020404" pitchFamily="49" charset="0"/>
              </a:rPr>
              <a:t>(pointer1</a:t>
            </a:r>
            <a:r>
              <a:rPr lang="en-US" dirty="0">
                <a:latin typeface="Courier" panose="02060409020205020404" pitchFamily="49" charset="0"/>
              </a:rPr>
              <a:t>, pointer2);</a:t>
            </a:r>
          </a:p>
          <a:p>
            <a:pPr>
              <a:buNone/>
            </a:pPr>
            <a:r>
              <a:rPr lang="en-US" dirty="0">
                <a:latin typeface="Courier" panose="02060409020205020404" pitchFamily="49" charset="0"/>
              </a:rPr>
              <a:t>    </a:t>
            </a:r>
            <a:r>
              <a:rPr lang="en-US" b="1" dirty="0" smtClean="0">
                <a:solidFill>
                  <a:srgbClr val="008000"/>
                </a:solidFill>
                <a:latin typeface="Courier" panose="02060409020205020404" pitchFamily="49" charset="0"/>
              </a:rPr>
              <a:t>//swap values pointed by pointer1 and // pointer2);</a:t>
            </a:r>
            <a:endParaRPr lang="en-US" b="1" dirty="0">
              <a:solidFill>
                <a:srgbClr val="008000"/>
              </a:solidFill>
              <a:latin typeface="Courier" panose="02060409020205020404" pitchFamily="49" charset="0"/>
            </a:endParaRPr>
          </a:p>
          <a:p>
            <a:pPr>
              <a:buNone/>
            </a:pPr>
            <a:endParaRPr lang="en-US" dirty="0">
              <a:latin typeface="Courier" panose="02060409020205020404" pitchFamily="49" charset="0"/>
            </a:endParaRPr>
          </a:p>
          <a:p>
            <a:pPr>
              <a:buNone/>
            </a:pPr>
            <a:r>
              <a:rPr lang="en-US" dirty="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a:t>
            </a:r>
            <a:r>
              <a:rPr lang="en-US" dirty="0">
                <a:latin typeface="Courier" panose="02060409020205020404" pitchFamily="49" charset="0"/>
              </a:rPr>
              <a:t>The value after the function call: </a:t>
            </a:r>
            <a:r>
              <a:rPr lang="en-US" dirty="0" smtClean="0">
                <a:latin typeface="Courier" panose="02060409020205020404" pitchFamily="49" charset="0"/>
              </a:rPr>
              <a:t>" &lt;&lt; value1 </a:t>
            </a:r>
            <a:r>
              <a:rPr lang="en-US" dirty="0">
                <a:latin typeface="Courier" panose="02060409020205020404" pitchFamily="49" charset="0"/>
              </a:rPr>
              <a:t>&lt;&lt; " </a:t>
            </a:r>
            <a:r>
              <a:rPr lang="en-US" dirty="0" smtClean="0">
                <a:latin typeface="Courier" panose="02060409020205020404" pitchFamily="49" charset="0"/>
              </a:rPr>
              <a:t>" &lt;&lt; value2 &lt;&lt; </a:t>
            </a:r>
            <a:r>
              <a:rPr lang="en-US" dirty="0" err="1" smtClean="0">
                <a:latin typeface="Courier" panose="02060409020205020404" pitchFamily="49" charset="0"/>
              </a:rPr>
              <a:t>endl</a:t>
            </a:r>
            <a:r>
              <a:rPr lang="en-US" dirty="0">
                <a:latin typeface="Courier" panose="02060409020205020404" pitchFamily="49" charset="0"/>
              </a:rPr>
              <a:t>;</a:t>
            </a:r>
          </a:p>
          <a:p>
            <a:pPr>
              <a:buNone/>
            </a:pPr>
            <a:r>
              <a:rPr lang="en-US" dirty="0">
                <a:latin typeface="Courier" panose="02060409020205020404" pitchFamily="49" charset="0"/>
              </a:rPr>
              <a:t>    return 0;</a:t>
            </a:r>
          </a:p>
          <a:p>
            <a:pPr>
              <a:buNone/>
            </a:pPr>
            <a:r>
              <a:rPr lang="en-US" dirty="0">
                <a:latin typeface="Courier" panose="02060409020205020404" pitchFamily="49" charset="0"/>
              </a:rPr>
              <a:t>}</a:t>
            </a:r>
            <a:endParaRPr lang="en-US" dirty="0" smtClean="0">
              <a:latin typeface="Courier" panose="02060409020205020404" pitchFamily="49" charset="0"/>
            </a:endParaRPr>
          </a:p>
          <a:p>
            <a:endParaRPr lang="en-US" dirty="0" smtClean="0">
              <a:latin typeface="Courier" panose="02060409020205020404" pitchFamily="49" charset="0"/>
            </a:endParaRPr>
          </a:p>
          <a:p>
            <a:pPr>
              <a:buNone/>
            </a:pPr>
            <a:endParaRPr lang="en-US" dirty="0">
              <a:latin typeface="Courier" panose="02060409020205020404" pitchFamily="49" charset="0"/>
            </a:endParaRPr>
          </a:p>
        </p:txBody>
      </p:sp>
      <p:sp>
        <p:nvSpPr>
          <p:cNvPr id="4" name="Content Placeholder 3"/>
          <p:cNvSpPr>
            <a:spLocks noGrp="1"/>
          </p:cNvSpPr>
          <p:nvPr>
            <p:ph sz="half" idx="2"/>
          </p:nvPr>
        </p:nvSpPr>
        <p:spPr/>
        <p:txBody>
          <a:bodyPr>
            <a:normAutofit fontScale="47500" lnSpcReduction="20000"/>
          </a:bodyPr>
          <a:lstStyle/>
          <a:p>
            <a:pPr>
              <a:buNone/>
            </a:pPr>
            <a:r>
              <a:rPr lang="en-US" dirty="0">
                <a:latin typeface="Courier" panose="02060409020205020404" pitchFamily="49" charset="0"/>
              </a:rPr>
              <a:t>void swap(</a:t>
            </a:r>
            <a:r>
              <a:rPr lang="en-US" dirty="0" err="1">
                <a:latin typeface="Courier" panose="02060409020205020404" pitchFamily="49" charset="0"/>
              </a:rPr>
              <a:t>int</a:t>
            </a:r>
            <a:r>
              <a:rPr lang="en-US" dirty="0">
                <a:latin typeface="Courier" panose="02060409020205020404" pitchFamily="49" charset="0"/>
              </a:rPr>
              <a:t> *p1, </a:t>
            </a:r>
            <a:r>
              <a:rPr lang="en-US" dirty="0" err="1">
                <a:latin typeface="Courier" panose="02060409020205020404" pitchFamily="49" charset="0"/>
              </a:rPr>
              <a:t>int</a:t>
            </a:r>
            <a:r>
              <a:rPr lang="en-US" dirty="0">
                <a:latin typeface="Courier" panose="02060409020205020404" pitchFamily="49" charset="0"/>
              </a:rPr>
              <a:t> *p2)</a:t>
            </a:r>
          </a:p>
          <a:p>
            <a:pPr>
              <a:buNone/>
            </a:pPr>
            <a:r>
              <a:rPr lang="en-US" dirty="0">
                <a:latin typeface="Courier" panose="02060409020205020404" pitchFamily="49" charset="0"/>
              </a:rPr>
              <a:t>{</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temp;</a:t>
            </a:r>
          </a:p>
          <a:p>
            <a:pPr>
              <a:buNone/>
            </a:pPr>
            <a:r>
              <a:rPr lang="en-US" dirty="0">
                <a:latin typeface="Courier" panose="02060409020205020404" pitchFamily="49" charset="0"/>
              </a:rPr>
              <a:t>    temp = *p1;</a:t>
            </a:r>
          </a:p>
          <a:p>
            <a:pPr>
              <a:buNone/>
            </a:pPr>
            <a:r>
              <a:rPr lang="en-US" dirty="0">
                <a:latin typeface="Courier" panose="02060409020205020404" pitchFamily="49" charset="0"/>
              </a:rPr>
              <a:t>    *p1 = *p2;</a:t>
            </a:r>
          </a:p>
          <a:p>
            <a:pPr>
              <a:buNone/>
            </a:pPr>
            <a:r>
              <a:rPr lang="en-US" dirty="0">
                <a:latin typeface="Courier" panose="02060409020205020404" pitchFamily="49" charset="0"/>
              </a:rPr>
              <a:t>    *p2 = temp;</a:t>
            </a:r>
          </a:p>
          <a:p>
            <a:pPr>
              <a:buNone/>
            </a:pPr>
            <a:r>
              <a:rPr lang="en-US" dirty="0">
                <a:latin typeface="Courier" panose="02060409020205020404" pitchFamily="49" charset="0"/>
              </a:rPr>
              <a:t>}</a:t>
            </a:r>
          </a:p>
        </p:txBody>
      </p:sp>
      <p:sp>
        <p:nvSpPr>
          <p:cNvPr id="5" name="Slide Number Placeholder 4"/>
          <p:cNvSpPr>
            <a:spLocks noGrp="1"/>
          </p:cNvSpPr>
          <p:nvPr>
            <p:ph type="sldNum" sz="quarter" idx="12"/>
          </p:nvPr>
        </p:nvSpPr>
        <p:spPr/>
        <p:txBody>
          <a:bodyPr/>
          <a:lstStyle/>
          <a:p>
            <a:fld id="{911E4C43-30DC-40C6-8400-D754E7A063DA}" type="slidenum">
              <a:rPr lang="en-US" smtClean="0"/>
              <a:t>69</a:t>
            </a:fld>
            <a:endParaRPr lang="en-US" dirty="0"/>
          </a:p>
        </p:txBody>
      </p:sp>
    </p:spTree>
    <p:extLst>
      <p:ext uri="{BB962C8B-B14F-4D97-AF65-F5344CB8AC3E}">
        <p14:creationId xmlns:p14="http://schemas.microsoft.com/office/powerpoint/2010/main" val="162715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address</a:t>
            </a:r>
          </a:p>
        </p:txBody>
      </p:sp>
      <p:sp>
        <p:nvSpPr>
          <p:cNvPr id="3" name="Content Placeholder 2"/>
          <p:cNvSpPr>
            <a:spLocks noGrp="1"/>
          </p:cNvSpPr>
          <p:nvPr>
            <p:ph idx="1"/>
          </p:nvPr>
        </p:nvSpPr>
        <p:spPr/>
        <p:txBody>
          <a:bodyPr/>
          <a:lstStyle/>
          <a:p>
            <a:r>
              <a:rPr lang="en-US" dirty="0"/>
              <a:t>Normally the number is in </a:t>
            </a:r>
            <a:r>
              <a:rPr lang="en-US" dirty="0">
                <a:solidFill>
                  <a:srgbClr val="FF0066"/>
                </a:solidFill>
              </a:rPr>
              <a:t>hexadecimal</a:t>
            </a:r>
            <a:r>
              <a:rPr lang="en-US" dirty="0"/>
              <a:t> </a:t>
            </a:r>
            <a:r>
              <a:rPr lang="en-US" dirty="0" smtClean="0"/>
              <a:t>(</a:t>
            </a:r>
            <a:r>
              <a:rPr lang="en-US" dirty="0" smtClean="0">
                <a:solidFill>
                  <a:srgbClr val="FF0066"/>
                </a:solidFill>
              </a:rPr>
              <a:t>base 16</a:t>
            </a:r>
            <a:r>
              <a:rPr lang="en-US" dirty="0" smtClean="0"/>
              <a:t>) format </a:t>
            </a:r>
            <a:r>
              <a:rPr lang="en-US" dirty="0"/>
              <a:t>because computer </a:t>
            </a:r>
            <a:r>
              <a:rPr lang="en-US" dirty="0" smtClean="0"/>
              <a:t>numbering </a:t>
            </a:r>
            <a:r>
              <a:rPr lang="en-US" dirty="0"/>
              <a:t>system is based on </a:t>
            </a:r>
            <a:r>
              <a:rPr lang="en-US" dirty="0">
                <a:solidFill>
                  <a:srgbClr val="C00000"/>
                </a:solidFill>
              </a:rPr>
              <a:t>binary</a:t>
            </a:r>
            <a:r>
              <a:rPr lang="en-US" dirty="0"/>
              <a:t> </a:t>
            </a:r>
            <a:r>
              <a:rPr lang="en-US" dirty="0" smtClean="0"/>
              <a:t>format and </a:t>
            </a:r>
            <a:r>
              <a:rPr lang="en-US" dirty="0"/>
              <a:t>this </a:t>
            </a:r>
            <a:r>
              <a:rPr lang="en-US" dirty="0">
                <a:solidFill>
                  <a:srgbClr val="C00000"/>
                </a:solidFill>
              </a:rPr>
              <a:t>binary</a:t>
            </a:r>
            <a:r>
              <a:rPr lang="en-US" dirty="0"/>
              <a:t> </a:t>
            </a:r>
            <a:r>
              <a:rPr lang="en-US" dirty="0" smtClean="0"/>
              <a:t>format can be </a:t>
            </a:r>
            <a:r>
              <a:rPr lang="en-US" dirty="0"/>
              <a:t>simplified by using </a:t>
            </a:r>
            <a:r>
              <a:rPr lang="en-US" dirty="0">
                <a:solidFill>
                  <a:srgbClr val="FF0066"/>
                </a:solidFill>
              </a:rPr>
              <a:t>hexadecimal</a:t>
            </a:r>
            <a:r>
              <a:rPr lang="en-US" dirty="0"/>
              <a:t> </a:t>
            </a:r>
            <a:r>
              <a:rPr lang="en-US" dirty="0" smtClean="0"/>
              <a:t>representation</a:t>
            </a:r>
            <a:r>
              <a:rPr lang="en-US" dirty="0"/>
              <a:t/>
            </a:r>
            <a:br>
              <a:rPr lang="en-US" dirty="0"/>
            </a:br>
            <a:r>
              <a:rPr lang="en-US" dirty="0" smtClean="0"/>
              <a:t>Example: </a:t>
            </a:r>
            <a:r>
              <a:rPr lang="en-US" dirty="0"/>
              <a:t>0028FFIC, </a:t>
            </a:r>
            <a:r>
              <a:rPr lang="en-US" dirty="0" smtClean="0"/>
              <a:t>0028FF08</a:t>
            </a:r>
          </a:p>
          <a:p>
            <a:endParaRPr lang="en-US" dirty="0"/>
          </a:p>
          <a:p>
            <a:r>
              <a:rPr lang="en-US" dirty="0" smtClean="0"/>
              <a:t>Hexadecimal digits: 0, 1, 2, 3, 4, 5, 6, 7, 8, 9, A, B, C, D, E, F</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7</a:t>
            </a:fld>
            <a:endParaRPr lang="en-US" dirty="0"/>
          </a:p>
        </p:txBody>
      </p:sp>
    </p:spTree>
    <p:extLst>
      <p:ext uri="{BB962C8B-B14F-4D97-AF65-F5344CB8AC3E}">
        <p14:creationId xmlns:p14="http://schemas.microsoft.com/office/powerpoint/2010/main" val="40857407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altLang="en-US" smtClean="0"/>
              <a:t>Returning Pointers from Functions</a:t>
            </a:r>
          </a:p>
        </p:txBody>
      </p:sp>
      <p:sp>
        <p:nvSpPr>
          <p:cNvPr id="57347" name="Rectangle 3"/>
          <p:cNvSpPr>
            <a:spLocks noGrp="1" noChangeArrowheads="1"/>
          </p:cNvSpPr>
          <p:nvPr>
            <p:ph idx="1"/>
          </p:nvPr>
        </p:nvSpPr>
        <p:spPr/>
        <p:txBody>
          <a:bodyPr/>
          <a:lstStyle/>
          <a:p>
            <a:pPr>
              <a:lnSpc>
                <a:spcPct val="90000"/>
              </a:lnSpc>
            </a:pPr>
            <a:r>
              <a:rPr lang="en-US" altLang="en-US" sz="2800" dirty="0" smtClean="0"/>
              <a:t>Pointer can be the return type of a function:</a:t>
            </a:r>
          </a:p>
          <a:p>
            <a:pPr lvl="1">
              <a:lnSpc>
                <a:spcPct val="90000"/>
              </a:lnSpc>
              <a:buClr>
                <a:srgbClr val="3333CC"/>
              </a:buClr>
              <a:buFontTx/>
              <a:buNone/>
            </a:pPr>
            <a:r>
              <a:rPr lang="en-US" altLang="en-US" sz="2400" dirty="0" smtClean="0"/>
              <a:t>	</a:t>
            </a:r>
            <a:r>
              <a:rPr lang="en-US" altLang="en-US" sz="2400" dirty="0" err="1" smtClean="0">
                <a:latin typeface="Courier New" pitchFamily="112" charset="0"/>
              </a:rPr>
              <a:t>int</a:t>
            </a:r>
            <a:r>
              <a:rPr lang="en-US" altLang="en-US" sz="2400" dirty="0" smtClean="0">
                <a:latin typeface="Courier New" pitchFamily="112" charset="0"/>
              </a:rPr>
              <a:t>* </a:t>
            </a:r>
            <a:r>
              <a:rPr lang="en-US" altLang="en-US" sz="2400" dirty="0" err="1" smtClean="0">
                <a:latin typeface="Courier New" pitchFamily="112" charset="0"/>
              </a:rPr>
              <a:t>newNum</a:t>
            </a:r>
            <a:r>
              <a:rPr lang="en-US" altLang="en-US" sz="2400" dirty="0" smtClean="0">
                <a:latin typeface="Courier New" pitchFamily="112" charset="0"/>
              </a:rPr>
              <a:t>();</a:t>
            </a:r>
          </a:p>
          <a:p>
            <a:pPr>
              <a:lnSpc>
                <a:spcPct val="90000"/>
              </a:lnSpc>
            </a:pPr>
            <a:r>
              <a:rPr lang="en-US" altLang="en-US" sz="2800" dirty="0" smtClean="0">
                <a:solidFill>
                  <a:srgbClr val="FF0000"/>
                </a:solidFill>
              </a:rPr>
              <a:t>The function </a:t>
            </a:r>
            <a:r>
              <a:rPr lang="en-US" altLang="en-US" sz="2800" b="1" u="sng" dirty="0" smtClean="0">
                <a:solidFill>
                  <a:srgbClr val="FF0000"/>
                </a:solidFill>
              </a:rPr>
              <a:t>must not </a:t>
            </a:r>
            <a:r>
              <a:rPr lang="en-US" altLang="en-US" sz="2800" u="sng" dirty="0" smtClean="0">
                <a:solidFill>
                  <a:srgbClr val="FF0000"/>
                </a:solidFill>
              </a:rPr>
              <a:t>return a pointer </a:t>
            </a:r>
            <a:r>
              <a:rPr lang="en-US" altLang="en-US" sz="2800" b="1" u="sng" dirty="0" smtClean="0">
                <a:solidFill>
                  <a:srgbClr val="FF0000"/>
                </a:solidFill>
              </a:rPr>
              <a:t>to a local variable</a:t>
            </a:r>
            <a:r>
              <a:rPr lang="en-US" altLang="en-US" sz="2800" u="sng" dirty="0" smtClean="0">
                <a:solidFill>
                  <a:srgbClr val="FF0000"/>
                </a:solidFill>
              </a:rPr>
              <a:t> </a:t>
            </a:r>
            <a:r>
              <a:rPr lang="en-US" altLang="en-US" sz="2800" dirty="0" smtClean="0">
                <a:solidFill>
                  <a:srgbClr val="FF0000"/>
                </a:solidFill>
              </a:rPr>
              <a:t>in the function</a:t>
            </a:r>
            <a:endParaRPr lang="en-US" altLang="en-US" sz="2800" dirty="0" smtClean="0"/>
          </a:p>
          <a:p>
            <a:pPr>
              <a:lnSpc>
                <a:spcPct val="90000"/>
              </a:lnSpc>
            </a:pPr>
            <a:r>
              <a:rPr lang="en-US" altLang="en-US" sz="2800" u="sng" dirty="0" smtClean="0"/>
              <a:t>A function should only return a pointer</a:t>
            </a:r>
            <a:r>
              <a:rPr lang="en-US" altLang="en-US" sz="2800" dirty="0" smtClean="0"/>
              <a:t>:</a:t>
            </a:r>
          </a:p>
          <a:p>
            <a:pPr lvl="1">
              <a:lnSpc>
                <a:spcPct val="90000"/>
              </a:lnSpc>
            </a:pPr>
            <a:r>
              <a:rPr lang="en-US" altLang="en-US" sz="2400" dirty="0" smtClean="0">
                <a:solidFill>
                  <a:srgbClr val="CC0099"/>
                </a:solidFill>
              </a:rPr>
              <a:t>to data that was passed to the function as an argument</a:t>
            </a:r>
            <a:r>
              <a:rPr lang="en-US" altLang="en-US" sz="2400" dirty="0" smtClean="0"/>
              <a:t>, or</a:t>
            </a:r>
          </a:p>
          <a:p>
            <a:pPr lvl="1">
              <a:lnSpc>
                <a:spcPct val="90000"/>
              </a:lnSpc>
            </a:pPr>
            <a:r>
              <a:rPr lang="en-US" altLang="en-US" sz="2400" dirty="0" smtClean="0">
                <a:solidFill>
                  <a:srgbClr val="CC0099"/>
                </a:solidFill>
              </a:rPr>
              <a:t>to dynamically allocated memory – </a:t>
            </a:r>
            <a:r>
              <a:rPr lang="en-US" altLang="en-US" sz="2400" b="1" dirty="0" smtClean="0">
                <a:solidFill>
                  <a:srgbClr val="C00000"/>
                </a:solidFill>
              </a:rPr>
              <a:t>this method is used to return an array from the function </a:t>
            </a:r>
            <a:r>
              <a:rPr lang="en-US" altLang="en-US" sz="2400" dirty="0" smtClean="0">
                <a:solidFill>
                  <a:srgbClr val="C00000"/>
                </a:solidFill>
              </a:rPr>
              <a:t>– </a:t>
            </a:r>
            <a:br>
              <a:rPr lang="en-US" altLang="en-US" sz="2400" dirty="0" smtClean="0">
                <a:solidFill>
                  <a:srgbClr val="C00000"/>
                </a:solidFill>
              </a:rPr>
            </a:br>
            <a:r>
              <a:rPr lang="en-US" altLang="en-US" sz="2400" u="sng" dirty="0" smtClean="0">
                <a:solidFill>
                  <a:srgbClr val="C00000"/>
                </a:solidFill>
              </a:rPr>
              <a:t>a pointer to the array dynamically created in the function should be returned</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70</a:t>
            </a:fld>
            <a:endParaRPr lang="en-US">
              <a:solidFill>
                <a:srgbClr val="000000"/>
              </a:solidFill>
            </a:endParaRPr>
          </a:p>
        </p:txBody>
      </p:sp>
    </p:spTree>
    <p:extLst>
      <p:ext uri="{BB962C8B-B14F-4D97-AF65-F5344CB8AC3E}">
        <p14:creationId xmlns:p14="http://schemas.microsoft.com/office/powerpoint/2010/main" val="837706746"/>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33400" y="381000"/>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3600" dirty="0" smtClean="0">
                <a:solidFill>
                  <a:srgbClr val="0488AE"/>
                </a:solidFill>
              </a:rPr>
              <a:t>From Program 9-15 – Return a pointer to the array</a:t>
            </a:r>
          </a:p>
        </p:txBody>
      </p:sp>
      <p:pic>
        <p:nvPicPr>
          <p:cNvPr id="583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60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2D2C947F-EAA7-45D0-930D-35ED94DD6D2B}" type="slidenum">
              <a:rPr lang="en-US" smtClean="0">
                <a:solidFill>
                  <a:srgbClr val="000000"/>
                </a:solidFill>
              </a:rPr>
              <a:pPr>
                <a:defRPr/>
              </a:pPr>
              <a:t>71</a:t>
            </a:fld>
            <a:endParaRPr lang="en-US">
              <a:solidFill>
                <a:srgbClr val="000000"/>
              </a:solidFill>
            </a:endParaRPr>
          </a:p>
        </p:txBody>
      </p:sp>
    </p:spTree>
    <p:extLst>
      <p:ext uri="{BB962C8B-B14F-4D97-AF65-F5344CB8AC3E}">
        <p14:creationId xmlns:p14="http://schemas.microsoft.com/office/powerpoint/2010/main" val="299146823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Pointers to Constants</a:t>
            </a:r>
          </a:p>
        </p:txBody>
      </p:sp>
      <p:sp>
        <p:nvSpPr>
          <p:cNvPr id="40963" name="Rectangle 3"/>
          <p:cNvSpPr>
            <a:spLocks noGrp="1" noChangeArrowheads="1"/>
          </p:cNvSpPr>
          <p:nvPr>
            <p:ph idx="1"/>
          </p:nvPr>
        </p:nvSpPr>
        <p:spPr/>
        <p:txBody>
          <a:bodyPr/>
          <a:lstStyle/>
          <a:p>
            <a:r>
              <a:rPr lang="en-US" altLang="en-US" dirty="0" smtClean="0"/>
              <a:t>If we want to store the address of a constant in a pointer, then we need to store it in a pointer-to-</a:t>
            </a:r>
            <a:r>
              <a:rPr lang="en-US" altLang="en-US" dirty="0" err="1" smtClean="0"/>
              <a:t>const</a:t>
            </a:r>
            <a:endParaRPr lang="en-US" altLang="en-US" dirty="0" smtClean="0"/>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72</a:t>
            </a:fld>
            <a:endParaRPr lang="en-US">
              <a:solidFill>
                <a:srgbClr val="000000"/>
              </a:solidFill>
            </a:endParaRPr>
          </a:p>
        </p:txBody>
      </p:sp>
    </p:spTree>
    <p:extLst>
      <p:ext uri="{BB962C8B-B14F-4D97-AF65-F5344CB8AC3E}">
        <p14:creationId xmlns:p14="http://schemas.microsoft.com/office/powerpoint/2010/main" val="1928538421"/>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ltLang="en-US" smtClean="0"/>
              <a:t>Declaration of a Pointer to Constant</a:t>
            </a:r>
          </a:p>
        </p:txBody>
      </p:sp>
      <p:pic>
        <p:nvPicPr>
          <p:cNvPr id="44035" name="Picture 3" descr="090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2325688"/>
            <a:ext cx="489902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73</a:t>
            </a:fld>
            <a:endParaRPr lang="en-US">
              <a:solidFill>
                <a:srgbClr val="000000"/>
              </a:solidFill>
            </a:endParaRPr>
          </a:p>
        </p:txBody>
      </p:sp>
    </p:spTree>
    <p:extLst>
      <p:ext uri="{BB962C8B-B14F-4D97-AF65-F5344CB8AC3E}">
        <p14:creationId xmlns:p14="http://schemas.microsoft.com/office/powerpoint/2010/main" val="99637119"/>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Constant Pointers</a:t>
            </a:r>
          </a:p>
        </p:txBody>
      </p:sp>
      <p:sp>
        <p:nvSpPr>
          <p:cNvPr id="45059" name="Rectangle 3"/>
          <p:cNvSpPr>
            <a:spLocks noGrp="1" noChangeArrowheads="1"/>
          </p:cNvSpPr>
          <p:nvPr>
            <p:ph idx="1"/>
          </p:nvPr>
        </p:nvSpPr>
        <p:spPr/>
        <p:txBody>
          <a:bodyPr/>
          <a:lstStyle/>
          <a:p>
            <a:r>
              <a:rPr lang="en-US" altLang="en-US" dirty="0" smtClean="0"/>
              <a:t>A constant pointer is a pointer that is initialized with an address, and cannot point to anything else.</a:t>
            </a:r>
            <a:br>
              <a:rPr lang="en-US" altLang="en-US" dirty="0" smtClean="0"/>
            </a:br>
            <a:endParaRPr lang="en-US" altLang="en-US" dirty="0" smtClean="0"/>
          </a:p>
          <a:p>
            <a:r>
              <a:rPr lang="en-US" altLang="en-US" dirty="0" smtClean="0"/>
              <a:t>Example</a:t>
            </a:r>
            <a:br>
              <a:rPr lang="en-US" altLang="en-US" dirty="0" smtClean="0"/>
            </a:br>
            <a:r>
              <a:rPr lang="en-US" altLang="en-US" dirty="0" smtClean="0"/>
              <a:t/>
            </a:r>
            <a:br>
              <a:rPr lang="en-US" altLang="en-US" dirty="0" smtClean="0"/>
            </a:br>
            <a:r>
              <a:rPr lang="en-US" altLang="en-US" dirty="0" err="1" smtClean="0">
                <a:latin typeface="Courier New" pitchFamily="112" charset="0"/>
              </a:rPr>
              <a:t>int</a:t>
            </a:r>
            <a:r>
              <a:rPr lang="en-US" altLang="en-US" dirty="0" smtClean="0">
                <a:latin typeface="Courier New" pitchFamily="112" charset="0"/>
              </a:rPr>
              <a:t> value = 22;</a:t>
            </a:r>
            <a:br>
              <a:rPr lang="en-US" altLang="en-US" dirty="0" smtClean="0">
                <a:latin typeface="Courier New" pitchFamily="112" charset="0"/>
              </a:rPr>
            </a:br>
            <a:r>
              <a:rPr lang="en-US" altLang="en-US" dirty="0" err="1" smtClean="0">
                <a:latin typeface="Courier New" pitchFamily="112" charset="0"/>
              </a:rPr>
              <a:t>int</a:t>
            </a:r>
            <a:r>
              <a:rPr lang="en-US" altLang="en-US" dirty="0" smtClean="0">
                <a:latin typeface="Courier New" pitchFamily="112" charset="0"/>
              </a:rPr>
              <a:t> * </a:t>
            </a:r>
            <a:r>
              <a:rPr lang="en-US" altLang="en-US" dirty="0" err="1" smtClean="0">
                <a:latin typeface="Courier New" pitchFamily="112" charset="0"/>
              </a:rPr>
              <a:t>const</a:t>
            </a:r>
            <a:r>
              <a:rPr lang="en-US" altLang="en-US" dirty="0" smtClean="0">
                <a:latin typeface="Courier New" pitchFamily="112" charset="0"/>
              </a:rPr>
              <a:t> </a:t>
            </a:r>
            <a:r>
              <a:rPr lang="en-US" altLang="en-US" dirty="0" err="1" smtClean="0">
                <a:latin typeface="Courier New" pitchFamily="112" charset="0"/>
              </a:rPr>
              <a:t>ptr</a:t>
            </a:r>
            <a:r>
              <a:rPr lang="en-US" altLang="en-US" dirty="0" smtClean="0">
                <a:latin typeface="Courier New" pitchFamily="112" charset="0"/>
              </a:rPr>
              <a:t> = &amp;value;</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74</a:t>
            </a:fld>
            <a:endParaRPr lang="en-US">
              <a:solidFill>
                <a:srgbClr val="000000"/>
              </a:solidFill>
            </a:endParaRPr>
          </a:p>
        </p:txBody>
      </p:sp>
    </p:spTree>
    <p:extLst>
      <p:ext uri="{BB962C8B-B14F-4D97-AF65-F5344CB8AC3E}">
        <p14:creationId xmlns:p14="http://schemas.microsoft.com/office/powerpoint/2010/main" val="274510858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Pointers to Constants</a:t>
            </a:r>
          </a:p>
        </p:txBody>
      </p:sp>
      <p:sp>
        <p:nvSpPr>
          <p:cNvPr id="41987" name="Rectangle 3"/>
          <p:cNvSpPr>
            <a:spLocks noGrp="1" noChangeArrowheads="1"/>
          </p:cNvSpPr>
          <p:nvPr>
            <p:ph idx="1"/>
          </p:nvPr>
        </p:nvSpPr>
        <p:spPr/>
        <p:txBody>
          <a:bodyPr/>
          <a:lstStyle/>
          <a:p>
            <a:pPr>
              <a:lnSpc>
                <a:spcPct val="90000"/>
              </a:lnSpc>
            </a:pPr>
            <a:r>
              <a:rPr lang="en-US" altLang="en-US" dirty="0" smtClean="0"/>
              <a:t>Example: Suppose we have the following definitions:</a:t>
            </a:r>
            <a:br>
              <a:rPr lang="en-US" altLang="en-US" dirty="0" smtClean="0"/>
            </a:br>
            <a:r>
              <a:rPr lang="en-US" altLang="en-US" dirty="0" smtClean="0"/>
              <a:t/>
            </a:r>
            <a:br>
              <a:rPr lang="en-US" altLang="en-US" dirty="0" smtClean="0"/>
            </a:br>
            <a:r>
              <a:rPr lang="en-US" altLang="en-US" sz="2800" dirty="0" err="1" smtClean="0">
                <a:latin typeface="Courier New" pitchFamily="112" charset="0"/>
              </a:rPr>
              <a:t>const</a:t>
            </a:r>
            <a:r>
              <a:rPr lang="en-US" altLang="en-US" sz="2800" dirty="0" smtClean="0">
                <a:latin typeface="Courier New" pitchFamily="112" charset="0"/>
              </a:rPr>
              <a:t> </a:t>
            </a:r>
            <a:r>
              <a:rPr lang="en-US" altLang="en-US" sz="2800" dirty="0" err="1" smtClean="0">
                <a:latin typeface="Courier New" pitchFamily="112" charset="0"/>
              </a:rPr>
              <a:t>int</a:t>
            </a:r>
            <a:r>
              <a:rPr lang="en-US" altLang="en-US" sz="2800" dirty="0" smtClean="0">
                <a:latin typeface="Courier New" pitchFamily="112" charset="0"/>
              </a:rPr>
              <a:t> SIZE = 6;</a:t>
            </a:r>
            <a:br>
              <a:rPr lang="en-US" altLang="en-US" sz="2800" dirty="0" smtClean="0">
                <a:latin typeface="Courier New" pitchFamily="112" charset="0"/>
              </a:rPr>
            </a:br>
            <a:r>
              <a:rPr lang="en-US" altLang="en-US" sz="2800" dirty="0" err="1" smtClean="0">
                <a:latin typeface="Courier New" pitchFamily="112" charset="0"/>
              </a:rPr>
              <a:t>const</a:t>
            </a:r>
            <a:r>
              <a:rPr lang="en-US" altLang="en-US" sz="2800" dirty="0" smtClean="0">
                <a:latin typeface="Courier New" pitchFamily="112" charset="0"/>
              </a:rPr>
              <a:t> double </a:t>
            </a:r>
            <a:r>
              <a:rPr lang="en-US" altLang="en-US" sz="2800" dirty="0" err="1" smtClean="0">
                <a:latin typeface="Courier New" pitchFamily="112" charset="0"/>
              </a:rPr>
              <a:t>payRates</a:t>
            </a:r>
            <a:r>
              <a:rPr lang="en-US" altLang="en-US" sz="2800" dirty="0" smtClean="0">
                <a:latin typeface="Courier New" pitchFamily="112" charset="0"/>
              </a:rPr>
              <a:t>[SIZE] = </a:t>
            </a:r>
            <a:br>
              <a:rPr lang="en-US" altLang="en-US" sz="2800" dirty="0" smtClean="0">
                <a:latin typeface="Courier New" pitchFamily="112" charset="0"/>
              </a:rPr>
            </a:br>
            <a:r>
              <a:rPr lang="en-US" altLang="en-US" sz="2800" dirty="0" smtClean="0">
                <a:latin typeface="Courier New" pitchFamily="112" charset="0"/>
              </a:rPr>
              <a:t>     { 18.55, 17.45, 12.85,</a:t>
            </a:r>
            <a:br>
              <a:rPr lang="en-US" altLang="en-US" sz="2800" dirty="0" smtClean="0">
                <a:latin typeface="Courier New" pitchFamily="112" charset="0"/>
              </a:rPr>
            </a:br>
            <a:r>
              <a:rPr lang="en-US" altLang="en-US" sz="2800" dirty="0" smtClean="0">
                <a:latin typeface="Courier New" pitchFamily="112" charset="0"/>
              </a:rPr>
              <a:t>       14.97, 10.35, 18.89 };</a:t>
            </a:r>
          </a:p>
          <a:p>
            <a:pPr>
              <a:lnSpc>
                <a:spcPct val="90000"/>
              </a:lnSpc>
            </a:pPr>
            <a:r>
              <a:rPr lang="en-US" altLang="en-US" dirty="0" smtClean="0"/>
              <a:t>In this code, </a:t>
            </a:r>
            <a:r>
              <a:rPr lang="en-US" altLang="en-US" dirty="0" err="1" smtClean="0">
                <a:latin typeface="Courier New" pitchFamily="112" charset="0"/>
              </a:rPr>
              <a:t>payRates</a:t>
            </a:r>
            <a:r>
              <a:rPr lang="en-US" altLang="en-US" dirty="0" smtClean="0"/>
              <a:t> is an array of constant doubles</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75</a:t>
            </a:fld>
            <a:endParaRPr lang="en-US">
              <a:solidFill>
                <a:srgbClr val="000000"/>
              </a:solidFill>
            </a:endParaRPr>
          </a:p>
        </p:txBody>
      </p:sp>
    </p:spTree>
    <p:extLst>
      <p:ext uri="{BB962C8B-B14F-4D97-AF65-F5344CB8AC3E}">
        <p14:creationId xmlns:p14="http://schemas.microsoft.com/office/powerpoint/2010/main" val="4008606722"/>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04664"/>
            <a:ext cx="8229600" cy="1143000"/>
          </a:xfrm>
        </p:spPr>
        <p:txBody>
          <a:bodyPr/>
          <a:lstStyle/>
          <a:p>
            <a:r>
              <a:rPr lang="en-US" altLang="en-US" dirty="0" smtClean="0"/>
              <a:t>Pointers to Constants</a:t>
            </a:r>
          </a:p>
        </p:txBody>
      </p:sp>
      <p:sp>
        <p:nvSpPr>
          <p:cNvPr id="43011" name="Rectangle 3"/>
          <p:cNvSpPr>
            <a:spLocks noGrp="1" noChangeArrowheads="1"/>
          </p:cNvSpPr>
          <p:nvPr>
            <p:ph idx="1"/>
          </p:nvPr>
        </p:nvSpPr>
        <p:spPr>
          <a:xfrm>
            <a:off x="457200" y="1600200"/>
            <a:ext cx="8305800" cy="1385888"/>
          </a:xfrm>
        </p:spPr>
        <p:txBody>
          <a:bodyPr/>
          <a:lstStyle/>
          <a:p>
            <a:pPr>
              <a:lnSpc>
                <a:spcPct val="90000"/>
              </a:lnSpc>
            </a:pPr>
            <a:r>
              <a:rPr lang="en-US" altLang="en-US" sz="2800" smtClean="0"/>
              <a:t>Suppose we wish to pass the </a:t>
            </a:r>
            <a:r>
              <a:rPr lang="en-US" altLang="en-US" sz="2800" smtClean="0">
                <a:latin typeface="Courier New" pitchFamily="112" charset="0"/>
              </a:rPr>
              <a:t>payRates</a:t>
            </a:r>
            <a:r>
              <a:rPr lang="en-US" altLang="en-US" sz="2800" smtClean="0"/>
              <a:t> array to a function? Here's an example of how we can do it.</a:t>
            </a:r>
          </a:p>
        </p:txBody>
      </p:sp>
      <p:sp>
        <p:nvSpPr>
          <p:cNvPr id="43012" name="Text Box 4"/>
          <p:cNvSpPr txBox="1">
            <a:spLocks noChangeArrowheads="1"/>
          </p:cNvSpPr>
          <p:nvPr/>
        </p:nvSpPr>
        <p:spPr bwMode="auto">
          <a:xfrm>
            <a:off x="304800" y="3349625"/>
            <a:ext cx="86106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lnSpc>
                <a:spcPct val="90000"/>
              </a:lnSpc>
              <a:spcAft>
                <a:spcPct val="0"/>
              </a:spcAft>
              <a:buFontTx/>
              <a:buNone/>
            </a:pPr>
            <a:r>
              <a:rPr lang="en-US" altLang="en-US" sz="2000" smtClean="0">
                <a:solidFill>
                  <a:srgbClr val="000000"/>
                </a:solidFill>
                <a:latin typeface="Courier New" pitchFamily="112" charset="0"/>
              </a:rPr>
              <a:t>void displayPayRates(const double *rates, int size)</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   for (int count = 0; count &lt; size; count++)</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   {</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      cout &lt;&lt; "Pay rate for employee " &lt;&lt; (count + 1)</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           &lt;&lt; " is $" &lt;&lt; *(rates + count) &lt;&lt; endl;</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   }</a:t>
            </a:r>
            <a:br>
              <a:rPr lang="en-US" altLang="en-US" sz="2000" smtClean="0">
                <a:solidFill>
                  <a:srgbClr val="000000"/>
                </a:solidFill>
                <a:latin typeface="Courier New" pitchFamily="112" charset="0"/>
              </a:rPr>
            </a:br>
            <a:r>
              <a:rPr lang="en-US" altLang="en-US" sz="2000" smtClean="0">
                <a:solidFill>
                  <a:srgbClr val="000000"/>
                </a:solidFill>
                <a:latin typeface="Courier New" pitchFamily="112" charset="0"/>
              </a:rPr>
              <a:t>}</a:t>
            </a:r>
          </a:p>
        </p:txBody>
      </p:sp>
      <p:sp>
        <p:nvSpPr>
          <p:cNvPr id="43013" name="Text Box 5"/>
          <p:cNvSpPr txBox="1">
            <a:spLocks noChangeArrowheads="1"/>
          </p:cNvSpPr>
          <p:nvPr/>
        </p:nvSpPr>
        <p:spPr bwMode="auto">
          <a:xfrm>
            <a:off x="1824038" y="5876925"/>
            <a:ext cx="557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smtClean="0">
                <a:solidFill>
                  <a:srgbClr val="FA8218"/>
                </a:solidFill>
              </a:rPr>
              <a:t>The parameter, rates, is a pointer to </a:t>
            </a:r>
            <a:r>
              <a:rPr lang="en-US" altLang="en-US" sz="1800" smtClean="0">
                <a:solidFill>
                  <a:srgbClr val="FA8218"/>
                </a:solidFill>
                <a:latin typeface="Courier New" pitchFamily="112" charset="0"/>
              </a:rPr>
              <a:t>const double</a:t>
            </a:r>
            <a:r>
              <a:rPr lang="en-US" altLang="en-US" sz="1800" smtClean="0">
                <a:solidFill>
                  <a:srgbClr val="FA8218"/>
                </a:solidFill>
              </a:rPr>
              <a:t>.</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76</a:t>
            </a:fld>
            <a:endParaRPr lang="en-US">
              <a:solidFill>
                <a:srgbClr val="000000"/>
              </a:solidFill>
            </a:endParaRPr>
          </a:p>
        </p:txBody>
      </p:sp>
    </p:spTree>
    <p:extLst>
      <p:ext uri="{BB962C8B-B14F-4D97-AF65-F5344CB8AC3E}">
        <p14:creationId xmlns:p14="http://schemas.microsoft.com/office/powerpoint/2010/main" val="468713390"/>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Pointers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easily define an array that stores pointers, thus creating an array of pointers</a:t>
            </a:r>
          </a:p>
          <a:p>
            <a:r>
              <a:rPr lang="en-US" dirty="0" smtClean="0"/>
              <a:t>Example:</a:t>
            </a:r>
          </a:p>
          <a:p>
            <a:pPr lvl="1">
              <a:buNone/>
            </a:pPr>
            <a:r>
              <a:rPr lang="en-US" sz="2800" dirty="0" smtClean="0"/>
              <a:t>char *</a:t>
            </a:r>
            <a:r>
              <a:rPr lang="en-US" sz="2800" dirty="0" err="1" smtClean="0"/>
              <a:t>ptr_Array</a:t>
            </a:r>
            <a:r>
              <a:rPr lang="en-US" sz="2800" dirty="0" smtClean="0"/>
              <a:t>[2];</a:t>
            </a:r>
          </a:p>
          <a:p>
            <a:pPr lvl="1">
              <a:buNone/>
            </a:pPr>
            <a:r>
              <a:rPr lang="en-US" sz="2800" dirty="0" err="1" smtClean="0"/>
              <a:t>ptr_Array</a:t>
            </a:r>
            <a:r>
              <a:rPr lang="en-US" sz="2800" dirty="0" smtClean="0"/>
              <a:t>[0] = “Dog”;</a:t>
            </a:r>
          </a:p>
          <a:p>
            <a:pPr lvl="1">
              <a:buNone/>
            </a:pPr>
            <a:r>
              <a:rPr lang="en-US" sz="2800" dirty="0" err="1" smtClean="0"/>
              <a:t>ptr_Array</a:t>
            </a:r>
            <a:r>
              <a:rPr lang="en-US" sz="2800" dirty="0" smtClean="0"/>
              <a:t>[1] = “Cat”;</a:t>
            </a:r>
          </a:p>
          <a:p>
            <a:r>
              <a:rPr lang="en-US" dirty="0" smtClean="0"/>
              <a:t>First, define an array of pointers to character data.</a:t>
            </a:r>
          </a:p>
          <a:p>
            <a:r>
              <a:rPr lang="en-US" dirty="0" smtClean="0"/>
              <a:t>Since  array size is two, this array holds two pointers, or addresses.</a:t>
            </a:r>
          </a:p>
          <a:p>
            <a:r>
              <a:rPr lang="en-US" dirty="0" smtClean="0"/>
              <a:t>Since </a:t>
            </a:r>
            <a:r>
              <a:rPr lang="en-US" b="1" dirty="0" smtClean="0">
                <a:solidFill>
                  <a:srgbClr val="800080"/>
                </a:solidFill>
              </a:rPr>
              <a:t>an array name is always a pointer</a:t>
            </a:r>
            <a:r>
              <a:rPr lang="en-US" dirty="0" smtClean="0"/>
              <a:t>, this pointer points to the pointers contained in the array</a:t>
            </a:r>
          </a:p>
          <a:p>
            <a:endParaRPr lang="en-US" dirty="0" smtClean="0"/>
          </a:p>
          <a:p>
            <a:pPr lvl="1">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77</a:t>
            </a:fld>
            <a:endParaRPr lang="en-US" dirty="0"/>
          </a:p>
        </p:txBody>
      </p:sp>
    </p:spTree>
    <p:extLst>
      <p:ext uri="{BB962C8B-B14F-4D97-AF65-F5344CB8AC3E}">
        <p14:creationId xmlns:p14="http://schemas.microsoft.com/office/powerpoint/2010/main" val="12929855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Pointers</a:t>
            </a:r>
            <a:endParaRPr lang="en-US" dirty="0"/>
          </a:p>
        </p:txBody>
      </p:sp>
      <p:graphicFrame>
        <p:nvGraphicFramePr>
          <p:cNvPr id="5" name="Content Placeholder 4"/>
          <p:cNvGraphicFramePr>
            <a:graphicFrameLocks noGrp="1"/>
          </p:cNvGraphicFramePr>
          <p:nvPr>
            <p:ph idx="1"/>
            <p:extLst/>
          </p:nvPr>
        </p:nvGraphicFramePr>
        <p:xfrm>
          <a:off x="5790603" y="3187071"/>
          <a:ext cx="2534574" cy="675892"/>
        </p:xfrm>
        <a:graphic>
          <a:graphicData uri="http://schemas.openxmlformats.org/drawingml/2006/table">
            <a:tbl>
              <a:tblPr firstRow="1" bandRow="1">
                <a:tableStyleId>{5C22544A-7EE6-4342-B048-85BDC9FD1C3A}</a:tableStyleId>
              </a:tblPr>
              <a:tblGrid>
                <a:gridCol w="573460">
                  <a:extLst>
                    <a:ext uri="{9D8B030D-6E8A-4147-A177-3AD203B41FA5}">
                      <a16:colId xmlns:a16="http://schemas.microsoft.com/office/drawing/2014/main" val="20000"/>
                    </a:ext>
                  </a:extLst>
                </a:gridCol>
                <a:gridCol w="573460">
                  <a:extLst>
                    <a:ext uri="{9D8B030D-6E8A-4147-A177-3AD203B41FA5}">
                      <a16:colId xmlns:a16="http://schemas.microsoft.com/office/drawing/2014/main" val="20001"/>
                    </a:ext>
                  </a:extLst>
                </a:gridCol>
                <a:gridCol w="573460">
                  <a:extLst>
                    <a:ext uri="{9D8B030D-6E8A-4147-A177-3AD203B41FA5}">
                      <a16:colId xmlns:a16="http://schemas.microsoft.com/office/drawing/2014/main" val="20002"/>
                    </a:ext>
                  </a:extLst>
                </a:gridCol>
                <a:gridCol w="814194">
                  <a:extLst>
                    <a:ext uri="{9D8B030D-6E8A-4147-A177-3AD203B41FA5}">
                      <a16:colId xmlns:a16="http://schemas.microsoft.com/office/drawing/2014/main" val="20003"/>
                    </a:ext>
                  </a:extLst>
                </a:gridCol>
              </a:tblGrid>
              <a:tr h="392462">
                <a:tc>
                  <a:txBody>
                    <a:bodyPr/>
                    <a:lstStyle/>
                    <a:p>
                      <a:r>
                        <a:rPr lang="en-US" sz="1900" dirty="0" smtClean="0">
                          <a:latin typeface="Courier" panose="02060409020205020404" pitchFamily="49" charset="0"/>
                        </a:rPr>
                        <a:t>‘D’</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‘o’</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‘g’</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‘\0’</a:t>
                      </a:r>
                      <a:endParaRPr lang="en-US" sz="1900" dirty="0">
                        <a:latin typeface="Courier" panose="02060409020205020404" pitchFamily="49" charset="0"/>
                      </a:endParaRPr>
                    </a:p>
                  </a:txBody>
                  <a:tcPr marL="86019" marR="86019" marT="48386" marB="48386"/>
                </a:tc>
                <a:extLst>
                  <a:ext uri="{0D108BD9-81ED-4DB2-BD59-A6C34878D82A}">
                    <a16:rowId xmlns:a16="http://schemas.microsoft.com/office/drawing/2014/main" val="10000"/>
                  </a:ext>
                </a:extLst>
              </a:tr>
            </a:tbl>
          </a:graphicData>
        </a:graphic>
      </p:graphicFrame>
      <p:sp>
        <p:nvSpPr>
          <p:cNvPr id="4" name="Rectangle 3"/>
          <p:cNvSpPr/>
          <p:nvPr/>
        </p:nvSpPr>
        <p:spPr>
          <a:xfrm>
            <a:off x="3496762" y="3025786"/>
            <a:ext cx="1218603" cy="72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 of “Dog”</a:t>
            </a:r>
            <a:endParaRPr lang="en-US" dirty="0"/>
          </a:p>
        </p:txBody>
      </p:sp>
      <p:sp>
        <p:nvSpPr>
          <p:cNvPr id="6" name="TextBox 5"/>
          <p:cNvSpPr txBox="1"/>
          <p:nvPr/>
        </p:nvSpPr>
        <p:spPr>
          <a:xfrm>
            <a:off x="844509" y="3234724"/>
            <a:ext cx="1473480" cy="307777"/>
          </a:xfrm>
          <a:prstGeom prst="rect">
            <a:avLst/>
          </a:prstGeom>
          <a:noFill/>
        </p:spPr>
        <p:txBody>
          <a:bodyPr wrap="none" rtlCol="0">
            <a:spAutoFit/>
          </a:bodyPr>
          <a:lstStyle/>
          <a:p>
            <a:r>
              <a:rPr lang="en-US" sz="1400" dirty="0" err="1" smtClean="0">
                <a:latin typeface="Courier" panose="02060409020205020404" pitchFamily="49" charset="0"/>
              </a:rPr>
              <a:t>ptr_Array</a:t>
            </a:r>
            <a:r>
              <a:rPr lang="en-US" sz="1400" dirty="0" smtClean="0">
                <a:latin typeface="Courier" panose="02060409020205020404" pitchFamily="49" charset="0"/>
              </a:rPr>
              <a:t>[0]</a:t>
            </a:r>
            <a:endParaRPr lang="en-US" sz="1400" dirty="0">
              <a:latin typeface="Courier" panose="02060409020205020404" pitchFamily="49" charset="0"/>
            </a:endParaRPr>
          </a:p>
        </p:txBody>
      </p:sp>
      <p:sp>
        <p:nvSpPr>
          <p:cNvPr id="9" name="TextBox 8"/>
          <p:cNvSpPr txBox="1"/>
          <p:nvPr/>
        </p:nvSpPr>
        <p:spPr>
          <a:xfrm>
            <a:off x="987875" y="2300000"/>
            <a:ext cx="1151277" cy="307777"/>
          </a:xfrm>
          <a:prstGeom prst="rect">
            <a:avLst/>
          </a:prstGeom>
          <a:noFill/>
        </p:spPr>
        <p:txBody>
          <a:bodyPr wrap="none" rtlCol="0">
            <a:spAutoFit/>
          </a:bodyPr>
          <a:lstStyle/>
          <a:p>
            <a:r>
              <a:rPr lang="en-US" sz="1400" b="1" dirty="0" err="1" smtClean="0">
                <a:latin typeface="Courier" panose="02060409020205020404" pitchFamily="49" charset="0"/>
              </a:rPr>
              <a:t>ptr_Array</a:t>
            </a:r>
            <a:endParaRPr lang="en-US" sz="1400" b="1" dirty="0">
              <a:latin typeface="Courier" panose="02060409020205020404" pitchFamily="49" charset="0"/>
            </a:endParaRPr>
          </a:p>
        </p:txBody>
      </p:sp>
      <p:cxnSp>
        <p:nvCxnSpPr>
          <p:cNvPr id="11" name="Straight Arrow Connector 10"/>
          <p:cNvCxnSpPr>
            <a:stCxn id="9" idx="2"/>
            <a:endCxn id="6" idx="0"/>
          </p:cNvCxnSpPr>
          <p:nvPr/>
        </p:nvCxnSpPr>
        <p:spPr>
          <a:xfrm>
            <a:off x="1563514" y="2607777"/>
            <a:ext cx="17735" cy="626947"/>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4" idx="1"/>
          </p:cNvCxnSpPr>
          <p:nvPr/>
        </p:nvCxnSpPr>
        <p:spPr>
          <a:xfrm>
            <a:off x="2317989" y="3388613"/>
            <a:ext cx="1178773" cy="6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5" idx="1"/>
          </p:cNvCxnSpPr>
          <p:nvPr/>
        </p:nvCxnSpPr>
        <p:spPr>
          <a:xfrm>
            <a:off x="4715365" y="3388679"/>
            <a:ext cx="1075238" cy="136338"/>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17671" y="2070868"/>
            <a:ext cx="1795684" cy="307777"/>
          </a:xfrm>
          <a:prstGeom prst="rect">
            <a:avLst/>
          </a:prstGeom>
          <a:noFill/>
        </p:spPr>
        <p:txBody>
          <a:bodyPr wrap="none" rtlCol="0">
            <a:spAutoFit/>
          </a:bodyPr>
          <a:lstStyle/>
          <a:p>
            <a:r>
              <a:rPr lang="en-US" sz="1400" dirty="0" smtClean="0">
                <a:latin typeface="Courier" panose="02060409020205020404" pitchFamily="49" charset="0"/>
              </a:rPr>
              <a:t>*(</a:t>
            </a:r>
            <a:r>
              <a:rPr lang="en-US" sz="1400" dirty="0" err="1" smtClean="0">
                <a:latin typeface="Courier" panose="02060409020205020404" pitchFamily="49" charset="0"/>
              </a:rPr>
              <a:t>ptr_Array</a:t>
            </a:r>
            <a:r>
              <a:rPr lang="en-US" sz="1400" dirty="0" smtClean="0">
                <a:latin typeface="Courier" panose="02060409020205020404" pitchFamily="49" charset="0"/>
              </a:rPr>
              <a:t>[0])</a:t>
            </a:r>
            <a:endParaRPr lang="en-US" sz="1400" dirty="0">
              <a:latin typeface="Courier" panose="02060409020205020404" pitchFamily="49" charset="0"/>
            </a:endParaRPr>
          </a:p>
        </p:txBody>
      </p:sp>
      <p:cxnSp>
        <p:nvCxnSpPr>
          <p:cNvPr id="21" name="Straight Arrow Connector 20"/>
          <p:cNvCxnSpPr>
            <a:stCxn id="19" idx="2"/>
          </p:cNvCxnSpPr>
          <p:nvPr/>
        </p:nvCxnSpPr>
        <p:spPr>
          <a:xfrm>
            <a:off x="5915513" y="2378645"/>
            <a:ext cx="161819" cy="80842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35745" y="2380643"/>
            <a:ext cx="2010487" cy="307777"/>
          </a:xfrm>
          <a:prstGeom prst="rect">
            <a:avLst/>
          </a:prstGeom>
          <a:noFill/>
        </p:spPr>
        <p:txBody>
          <a:bodyPr wrap="none" rtlCol="0">
            <a:spAutoFit/>
          </a:bodyPr>
          <a:lstStyle/>
          <a:p>
            <a:r>
              <a:rPr lang="en-US" sz="1400" dirty="0" smtClean="0">
                <a:latin typeface="Courier" panose="02060409020205020404" pitchFamily="49" charset="0"/>
              </a:rPr>
              <a:t>*(</a:t>
            </a:r>
            <a:r>
              <a:rPr lang="en-US" sz="1400" dirty="0" err="1" smtClean="0">
                <a:latin typeface="Courier" panose="02060409020205020404" pitchFamily="49" charset="0"/>
              </a:rPr>
              <a:t>ptr_Array</a:t>
            </a:r>
            <a:r>
              <a:rPr lang="en-US" sz="1400" dirty="0" smtClean="0">
                <a:latin typeface="Courier" panose="02060409020205020404" pitchFamily="49" charset="0"/>
              </a:rPr>
              <a:t>[0]+1)</a:t>
            </a:r>
            <a:endParaRPr lang="en-US" sz="1400" dirty="0">
              <a:latin typeface="Courier" panose="02060409020205020404" pitchFamily="49" charset="0"/>
            </a:endParaRPr>
          </a:p>
        </p:txBody>
      </p:sp>
      <p:cxnSp>
        <p:nvCxnSpPr>
          <p:cNvPr id="24" name="Straight Arrow Connector 23"/>
          <p:cNvCxnSpPr>
            <a:stCxn id="22" idx="2"/>
          </p:cNvCxnSpPr>
          <p:nvPr/>
        </p:nvCxnSpPr>
        <p:spPr>
          <a:xfrm flipH="1">
            <a:off x="6650795" y="2688420"/>
            <a:ext cx="790194" cy="498652"/>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96762" y="4396714"/>
            <a:ext cx="1218603" cy="72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 of “Cat”</a:t>
            </a:r>
            <a:endParaRPr lang="en-US" dirty="0"/>
          </a:p>
        </p:txBody>
      </p:sp>
      <p:sp>
        <p:nvSpPr>
          <p:cNvPr id="26" name="TextBox 25"/>
          <p:cNvSpPr txBox="1"/>
          <p:nvPr/>
        </p:nvSpPr>
        <p:spPr>
          <a:xfrm>
            <a:off x="844509" y="4601987"/>
            <a:ext cx="1473480" cy="307777"/>
          </a:xfrm>
          <a:prstGeom prst="rect">
            <a:avLst/>
          </a:prstGeom>
          <a:noFill/>
        </p:spPr>
        <p:txBody>
          <a:bodyPr wrap="none" rtlCol="0">
            <a:spAutoFit/>
          </a:bodyPr>
          <a:lstStyle/>
          <a:p>
            <a:r>
              <a:rPr lang="en-US" sz="1400" dirty="0" err="1" smtClean="0">
                <a:latin typeface="Courier" panose="02060409020205020404" pitchFamily="49" charset="0"/>
              </a:rPr>
              <a:t>ptr_Array</a:t>
            </a:r>
            <a:r>
              <a:rPr lang="en-US" sz="1400" dirty="0" smtClean="0">
                <a:latin typeface="Courier" panose="02060409020205020404" pitchFamily="49" charset="0"/>
              </a:rPr>
              <a:t>[1]</a:t>
            </a:r>
            <a:endParaRPr lang="en-US" sz="1400" dirty="0">
              <a:latin typeface="Courier" panose="02060409020205020404" pitchFamily="49" charset="0"/>
            </a:endParaRPr>
          </a:p>
        </p:txBody>
      </p:sp>
      <p:cxnSp>
        <p:nvCxnSpPr>
          <p:cNvPr id="27" name="Straight Arrow Connector 26"/>
          <p:cNvCxnSpPr>
            <a:stCxn id="26" idx="3"/>
            <a:endCxn id="25" idx="1"/>
          </p:cNvCxnSpPr>
          <p:nvPr/>
        </p:nvCxnSpPr>
        <p:spPr>
          <a:xfrm>
            <a:off x="2317989" y="4755876"/>
            <a:ext cx="1178773" cy="3731"/>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3"/>
            <a:endCxn id="29" idx="1"/>
          </p:cNvCxnSpPr>
          <p:nvPr/>
        </p:nvCxnSpPr>
        <p:spPr>
          <a:xfrm>
            <a:off x="4715365" y="4759607"/>
            <a:ext cx="1146920" cy="147090"/>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4"/>
          <p:cNvGraphicFramePr>
            <a:graphicFrameLocks/>
          </p:cNvGraphicFramePr>
          <p:nvPr>
            <p:extLst/>
          </p:nvPr>
        </p:nvGraphicFramePr>
        <p:xfrm>
          <a:off x="5862285" y="4568751"/>
          <a:ext cx="2534574" cy="675892"/>
        </p:xfrm>
        <a:graphic>
          <a:graphicData uri="http://schemas.openxmlformats.org/drawingml/2006/table">
            <a:tbl>
              <a:tblPr firstRow="1" bandRow="1">
                <a:tableStyleId>{5C22544A-7EE6-4342-B048-85BDC9FD1C3A}</a:tableStyleId>
              </a:tblPr>
              <a:tblGrid>
                <a:gridCol w="573460">
                  <a:extLst>
                    <a:ext uri="{9D8B030D-6E8A-4147-A177-3AD203B41FA5}">
                      <a16:colId xmlns:a16="http://schemas.microsoft.com/office/drawing/2014/main" val="20000"/>
                    </a:ext>
                  </a:extLst>
                </a:gridCol>
                <a:gridCol w="573460">
                  <a:extLst>
                    <a:ext uri="{9D8B030D-6E8A-4147-A177-3AD203B41FA5}">
                      <a16:colId xmlns:a16="http://schemas.microsoft.com/office/drawing/2014/main" val="20001"/>
                    </a:ext>
                  </a:extLst>
                </a:gridCol>
                <a:gridCol w="573460">
                  <a:extLst>
                    <a:ext uri="{9D8B030D-6E8A-4147-A177-3AD203B41FA5}">
                      <a16:colId xmlns:a16="http://schemas.microsoft.com/office/drawing/2014/main" val="20002"/>
                    </a:ext>
                  </a:extLst>
                </a:gridCol>
                <a:gridCol w="814194">
                  <a:extLst>
                    <a:ext uri="{9D8B030D-6E8A-4147-A177-3AD203B41FA5}">
                      <a16:colId xmlns:a16="http://schemas.microsoft.com/office/drawing/2014/main" val="20003"/>
                    </a:ext>
                  </a:extLst>
                </a:gridCol>
              </a:tblGrid>
              <a:tr h="392462">
                <a:tc>
                  <a:txBody>
                    <a:bodyPr/>
                    <a:lstStyle/>
                    <a:p>
                      <a:r>
                        <a:rPr lang="en-US" sz="1900" dirty="0" smtClean="0">
                          <a:latin typeface="Courier" panose="02060409020205020404" pitchFamily="49" charset="0"/>
                        </a:rPr>
                        <a:t>‘C’</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‘a’</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‘t’</a:t>
                      </a:r>
                      <a:endParaRPr lang="en-US" sz="1900" dirty="0">
                        <a:latin typeface="Courier" panose="02060409020205020404" pitchFamily="49" charset="0"/>
                      </a:endParaRPr>
                    </a:p>
                  </a:txBody>
                  <a:tcPr marL="86019" marR="86019" marT="48386" marB="48386"/>
                </a:tc>
                <a:tc>
                  <a:txBody>
                    <a:bodyPr/>
                    <a:lstStyle/>
                    <a:p>
                      <a:r>
                        <a:rPr lang="en-US" sz="1900" dirty="0" smtClean="0">
                          <a:latin typeface="Courier" panose="02060409020205020404" pitchFamily="49" charset="0"/>
                        </a:rPr>
                        <a:t>‘\0’</a:t>
                      </a:r>
                      <a:endParaRPr lang="en-US" sz="1900" dirty="0">
                        <a:latin typeface="Courier" panose="02060409020205020404" pitchFamily="49" charset="0"/>
                      </a:endParaRPr>
                    </a:p>
                  </a:txBody>
                  <a:tcPr marL="86019" marR="86019" marT="48386" marB="48386"/>
                </a:tc>
                <a:extLst>
                  <a:ext uri="{0D108BD9-81ED-4DB2-BD59-A6C34878D82A}">
                    <a16:rowId xmlns:a16="http://schemas.microsoft.com/office/drawing/2014/main" val="10000"/>
                  </a:ext>
                </a:extLst>
              </a:tr>
            </a:tbl>
          </a:graphicData>
        </a:graphic>
      </p:graphicFrame>
      <p:sp>
        <p:nvSpPr>
          <p:cNvPr id="30" name="TextBox 29"/>
          <p:cNvSpPr txBox="1"/>
          <p:nvPr/>
        </p:nvSpPr>
        <p:spPr>
          <a:xfrm>
            <a:off x="3511757" y="2232154"/>
            <a:ext cx="1258678" cy="307777"/>
          </a:xfrm>
          <a:prstGeom prst="rect">
            <a:avLst/>
          </a:prstGeom>
          <a:noFill/>
        </p:spPr>
        <p:txBody>
          <a:bodyPr wrap="none" rtlCol="0">
            <a:spAutoFit/>
          </a:bodyPr>
          <a:lstStyle/>
          <a:p>
            <a:r>
              <a:rPr lang="en-US" sz="1400" dirty="0" smtClean="0">
                <a:latin typeface="Courier" panose="02060409020205020404" pitchFamily="49" charset="0"/>
              </a:rPr>
              <a:t>*</a:t>
            </a:r>
            <a:r>
              <a:rPr lang="en-US" sz="1400" dirty="0" err="1" smtClean="0">
                <a:latin typeface="Courier" panose="02060409020205020404" pitchFamily="49" charset="0"/>
              </a:rPr>
              <a:t>ptr_Array</a:t>
            </a:r>
            <a:endParaRPr lang="en-US" sz="1400" dirty="0">
              <a:latin typeface="Courier" panose="02060409020205020404" pitchFamily="49" charset="0"/>
            </a:endParaRPr>
          </a:p>
        </p:txBody>
      </p:sp>
      <p:cxnSp>
        <p:nvCxnSpPr>
          <p:cNvPr id="32" name="Straight Arrow Connector 31"/>
          <p:cNvCxnSpPr>
            <a:stCxn id="30" idx="2"/>
            <a:endCxn id="4" idx="0"/>
          </p:cNvCxnSpPr>
          <p:nvPr/>
        </p:nvCxnSpPr>
        <p:spPr>
          <a:xfrm flipH="1">
            <a:off x="4106064" y="2539931"/>
            <a:ext cx="35032" cy="485855"/>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7254" y="5985741"/>
            <a:ext cx="1795684" cy="307777"/>
          </a:xfrm>
          <a:prstGeom prst="rect">
            <a:avLst/>
          </a:prstGeom>
          <a:noFill/>
        </p:spPr>
        <p:txBody>
          <a:bodyPr wrap="none" rtlCol="0">
            <a:spAutoFit/>
          </a:bodyPr>
          <a:lstStyle/>
          <a:p>
            <a:r>
              <a:rPr lang="en-US" sz="1400" dirty="0" smtClean="0">
                <a:latin typeface="Courier" panose="02060409020205020404" pitchFamily="49" charset="0"/>
              </a:rPr>
              <a:t>*(</a:t>
            </a:r>
            <a:r>
              <a:rPr lang="en-US" sz="1400" dirty="0" err="1" smtClean="0">
                <a:latin typeface="Courier" panose="02060409020205020404" pitchFamily="49" charset="0"/>
              </a:rPr>
              <a:t>ptr_Array</a:t>
            </a:r>
            <a:r>
              <a:rPr lang="en-US" sz="1400" dirty="0" smtClean="0">
                <a:latin typeface="Courier" panose="02060409020205020404" pitchFamily="49" charset="0"/>
              </a:rPr>
              <a:t>[1])</a:t>
            </a:r>
            <a:endParaRPr lang="en-US" sz="1400" dirty="0">
              <a:latin typeface="Courier" panose="02060409020205020404" pitchFamily="49" charset="0"/>
            </a:endParaRPr>
          </a:p>
        </p:txBody>
      </p:sp>
      <p:cxnSp>
        <p:nvCxnSpPr>
          <p:cNvPr id="35" name="Straight Arrow Connector 34"/>
          <p:cNvCxnSpPr>
            <a:stCxn id="33" idx="0"/>
          </p:cNvCxnSpPr>
          <p:nvPr/>
        </p:nvCxnSpPr>
        <p:spPr>
          <a:xfrm flipH="1" flipV="1">
            <a:off x="6181867" y="4961214"/>
            <a:ext cx="53229" cy="1024527"/>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11040" y="5848285"/>
            <a:ext cx="1688283" cy="307777"/>
          </a:xfrm>
          <a:prstGeom prst="rect">
            <a:avLst/>
          </a:prstGeom>
          <a:noFill/>
        </p:spPr>
        <p:txBody>
          <a:bodyPr wrap="none" rtlCol="0">
            <a:spAutoFit/>
          </a:bodyPr>
          <a:lstStyle/>
          <a:p>
            <a:r>
              <a:rPr lang="en-US" sz="1400" dirty="0" smtClean="0">
                <a:latin typeface="Courier" panose="02060409020205020404" pitchFamily="49" charset="0"/>
              </a:rPr>
              <a:t>*(ptr_Array+1)</a:t>
            </a:r>
            <a:endParaRPr lang="en-US" sz="1400" dirty="0">
              <a:latin typeface="Courier" panose="02060409020205020404" pitchFamily="49" charset="0"/>
            </a:endParaRPr>
          </a:p>
        </p:txBody>
      </p:sp>
      <p:cxnSp>
        <p:nvCxnSpPr>
          <p:cNvPr id="38" name="Straight Arrow Connector 37"/>
          <p:cNvCxnSpPr>
            <a:stCxn id="36" idx="0"/>
            <a:endCxn id="25" idx="2"/>
          </p:cNvCxnSpPr>
          <p:nvPr/>
        </p:nvCxnSpPr>
        <p:spPr>
          <a:xfrm flipH="1" flipV="1">
            <a:off x="4106064" y="5122499"/>
            <a:ext cx="49118" cy="72578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22475" y="5488200"/>
            <a:ext cx="2010487" cy="307777"/>
          </a:xfrm>
          <a:prstGeom prst="rect">
            <a:avLst/>
          </a:prstGeom>
          <a:noFill/>
        </p:spPr>
        <p:txBody>
          <a:bodyPr wrap="none" rtlCol="0">
            <a:spAutoFit/>
          </a:bodyPr>
          <a:lstStyle/>
          <a:p>
            <a:r>
              <a:rPr lang="en-US" sz="1400" dirty="0" smtClean="0">
                <a:latin typeface="Courier" panose="02060409020205020404" pitchFamily="49" charset="0"/>
              </a:rPr>
              <a:t>*(</a:t>
            </a:r>
            <a:r>
              <a:rPr lang="en-US" sz="1400" dirty="0" err="1" smtClean="0">
                <a:latin typeface="Courier" panose="02060409020205020404" pitchFamily="49" charset="0"/>
              </a:rPr>
              <a:t>ptr_Array</a:t>
            </a:r>
            <a:r>
              <a:rPr lang="en-US" sz="1400" dirty="0" smtClean="0">
                <a:latin typeface="Courier" panose="02060409020205020404" pitchFamily="49" charset="0"/>
              </a:rPr>
              <a:t>[1]+2)</a:t>
            </a:r>
            <a:endParaRPr lang="en-US" sz="1400" dirty="0">
              <a:latin typeface="Courier" panose="02060409020205020404" pitchFamily="49" charset="0"/>
            </a:endParaRPr>
          </a:p>
        </p:txBody>
      </p:sp>
      <p:cxnSp>
        <p:nvCxnSpPr>
          <p:cNvPr id="41" name="Straight Arrow Connector 40"/>
          <p:cNvCxnSpPr>
            <a:stCxn id="39" idx="0"/>
          </p:cNvCxnSpPr>
          <p:nvPr/>
        </p:nvCxnSpPr>
        <p:spPr>
          <a:xfrm flipH="1" flipV="1">
            <a:off x="7295937" y="4961215"/>
            <a:ext cx="431782" cy="526985"/>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11E4C43-30DC-40C6-8400-D754E7A063DA}" type="slidenum">
              <a:rPr lang="en-US" smtClean="0"/>
              <a:t>78</a:t>
            </a:fld>
            <a:endParaRPr lang="en-US" dirty="0"/>
          </a:p>
        </p:txBody>
      </p:sp>
    </p:spTree>
    <p:extLst>
      <p:ext uri="{BB962C8B-B14F-4D97-AF65-F5344CB8AC3E}">
        <p14:creationId xmlns:p14="http://schemas.microsoft.com/office/powerpoint/2010/main" val="10435440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Pointers</a:t>
            </a:r>
            <a:endParaRPr lang="en-US" dirty="0"/>
          </a:p>
        </p:txBody>
      </p:sp>
      <p:sp>
        <p:nvSpPr>
          <p:cNvPr id="3" name="Content Placeholder 2"/>
          <p:cNvSpPr>
            <a:spLocks noGrp="1"/>
          </p:cNvSpPr>
          <p:nvPr>
            <p:ph idx="1"/>
          </p:nvPr>
        </p:nvSpPr>
        <p:spPr/>
        <p:txBody>
          <a:bodyPr/>
          <a:lstStyle/>
          <a:p>
            <a:r>
              <a:rPr lang="en-US" dirty="0" smtClean="0"/>
              <a:t>Arrays may contain pointers</a:t>
            </a:r>
          </a:p>
          <a:p>
            <a:r>
              <a:rPr lang="en-US" dirty="0" smtClean="0">
                <a:solidFill>
                  <a:srgbClr val="C00000"/>
                </a:solidFill>
              </a:rPr>
              <a:t>A common use of an array of pointers is to form an </a:t>
            </a:r>
            <a:r>
              <a:rPr lang="en-US" b="1" dirty="0" smtClean="0">
                <a:solidFill>
                  <a:srgbClr val="C00000"/>
                </a:solidFill>
              </a:rPr>
              <a:t>array of strings</a:t>
            </a:r>
            <a:r>
              <a:rPr lang="en-US" dirty="0" smtClean="0">
                <a:solidFill>
                  <a:srgbClr val="C00000"/>
                </a:solidFill>
              </a:rPr>
              <a:t>, referred to simply as a </a:t>
            </a:r>
            <a:r>
              <a:rPr lang="en-US" b="1" dirty="0" smtClean="0">
                <a:solidFill>
                  <a:srgbClr val="FF0066"/>
                </a:solidFill>
              </a:rPr>
              <a:t>string array</a:t>
            </a:r>
          </a:p>
          <a:p>
            <a:r>
              <a:rPr lang="en-US" dirty="0" smtClean="0"/>
              <a:t>Each entry in the array is a string, but </a:t>
            </a:r>
            <a:r>
              <a:rPr lang="en-US" u="sng" dirty="0" smtClean="0">
                <a:solidFill>
                  <a:srgbClr val="C00000"/>
                </a:solidFill>
              </a:rPr>
              <a:t>in C and C++, </a:t>
            </a:r>
            <a:br>
              <a:rPr lang="en-US" u="sng" dirty="0" smtClean="0">
                <a:solidFill>
                  <a:srgbClr val="C00000"/>
                </a:solidFill>
              </a:rPr>
            </a:br>
            <a:r>
              <a:rPr lang="en-US" u="sng" dirty="0" smtClean="0">
                <a:solidFill>
                  <a:srgbClr val="C00000"/>
                </a:solidFill>
              </a:rPr>
              <a:t>a string is essentially a pointer to its first character</a:t>
            </a:r>
            <a:endParaRPr lang="en-US" u="sng" dirty="0" smtClean="0"/>
          </a:p>
          <a:p>
            <a:r>
              <a:rPr lang="en-US" dirty="0" smtClean="0"/>
              <a:t>Definition of string array </a:t>
            </a:r>
            <a:r>
              <a:rPr lang="en-US" dirty="0" smtClean="0">
                <a:solidFill>
                  <a:srgbClr val="0000FF"/>
                </a:solidFill>
                <a:cs typeface="Arial" panose="020B0604020202020204" pitchFamily="34" charset="0"/>
              </a:rPr>
              <a:t>desk</a:t>
            </a:r>
            <a:r>
              <a:rPr lang="en-US" dirty="0" smtClean="0"/>
              <a:t>, which might be useful in representing a class of contents</a:t>
            </a:r>
            <a:br>
              <a:rPr lang="en-US" dirty="0" smtClean="0"/>
            </a:br>
            <a:r>
              <a:rPr lang="en-US" sz="800" dirty="0" smtClean="0"/>
              <a:t/>
            </a:r>
            <a:br>
              <a:rPr lang="en-US" sz="800" dirty="0" smtClean="0"/>
            </a:br>
            <a:r>
              <a:rPr lang="en-US" dirty="0" err="1" smtClean="0">
                <a:solidFill>
                  <a:srgbClr val="0000FF"/>
                </a:solidFill>
                <a:cs typeface="Arial" panose="020B0604020202020204" pitchFamily="34" charset="0"/>
              </a:rPr>
              <a:t>const</a:t>
            </a:r>
            <a:r>
              <a:rPr lang="en-US" dirty="0" smtClean="0">
                <a:solidFill>
                  <a:srgbClr val="0000FF"/>
                </a:solidFill>
                <a:cs typeface="Arial" panose="020B0604020202020204" pitchFamily="34" charset="0"/>
              </a:rPr>
              <a:t> char </a:t>
            </a:r>
            <a:r>
              <a:rPr lang="en-US" dirty="0" smtClean="0">
                <a:cs typeface="Arial" panose="020B0604020202020204" pitchFamily="34" charset="0"/>
              </a:rPr>
              <a:t>*desk[4] = {“book”, “chair”, “keyboard”, “phone”};</a:t>
            </a:r>
            <a:endParaRPr lang="en-US" dirty="0">
              <a:cs typeface="Arial" panose="020B060402020202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79</a:t>
            </a:fld>
            <a:endParaRPr lang="en-US" dirty="0"/>
          </a:p>
        </p:txBody>
      </p:sp>
    </p:spTree>
    <p:extLst>
      <p:ext uri="{BB962C8B-B14F-4D97-AF65-F5344CB8AC3E}">
        <p14:creationId xmlns:p14="http://schemas.microsoft.com/office/powerpoint/2010/main" val="1798307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Address-of operator (</a:t>
            </a:r>
            <a:r>
              <a:rPr lang="en-US" b="1" dirty="0">
                <a:solidFill>
                  <a:srgbClr val="0000FF"/>
                </a:solidFill>
              </a:rPr>
              <a:t>&amp;</a:t>
            </a:r>
            <a:r>
              <a:rPr lang="en-US" dirty="0"/>
              <a:t>)</a:t>
            </a:r>
          </a:p>
        </p:txBody>
      </p:sp>
      <p:sp>
        <p:nvSpPr>
          <p:cNvPr id="3" name="Content Placeholder 2"/>
          <p:cNvSpPr>
            <a:spLocks noGrp="1"/>
          </p:cNvSpPr>
          <p:nvPr>
            <p:ph idx="1"/>
          </p:nvPr>
        </p:nvSpPr>
        <p:spPr/>
        <p:txBody>
          <a:bodyPr/>
          <a:lstStyle/>
          <a:p>
            <a:r>
              <a:rPr lang="en-US" dirty="0"/>
              <a:t>The address of a variable can be obtained by preceding the name of a variable with an ampersand sign (</a:t>
            </a:r>
            <a:r>
              <a:rPr lang="en-US" b="1" dirty="0">
                <a:solidFill>
                  <a:srgbClr val="0000FF"/>
                </a:solidFill>
              </a:rPr>
              <a:t>&amp;</a:t>
            </a:r>
            <a:r>
              <a:rPr lang="en-US" dirty="0"/>
              <a:t>), known as </a:t>
            </a:r>
            <a:r>
              <a:rPr lang="en-US" dirty="0">
                <a:solidFill>
                  <a:srgbClr val="0000FF"/>
                </a:solidFill>
              </a:rPr>
              <a:t>address-of operator</a:t>
            </a:r>
            <a:r>
              <a:rPr lang="en-US" dirty="0"/>
              <a:t>. For example: </a:t>
            </a:r>
            <a:endParaRPr lang="en-US" dirty="0" smtClean="0"/>
          </a:p>
          <a:p>
            <a:pPr marL="903288" indent="-273050">
              <a:buClr>
                <a:schemeClr val="tx1"/>
              </a:buClr>
              <a:buFont typeface="Wingdings" panose="05000000000000000000" pitchFamily="2" charset="2"/>
              <a:buChar char="Ø"/>
            </a:pPr>
            <a:r>
              <a:rPr lang="en-US" dirty="0" smtClean="0">
                <a:solidFill>
                  <a:srgbClr val="FF0066"/>
                </a:solidFill>
              </a:rPr>
              <a:t>numPtr</a:t>
            </a:r>
            <a:r>
              <a:rPr lang="en-US" dirty="0" smtClean="0"/>
              <a:t> = </a:t>
            </a:r>
            <a:r>
              <a:rPr lang="en-US" b="1" dirty="0" smtClean="0">
                <a:solidFill>
                  <a:srgbClr val="0000FF"/>
                </a:solidFill>
              </a:rPr>
              <a:t>&amp;</a:t>
            </a:r>
            <a:r>
              <a:rPr lang="en-US" dirty="0" smtClean="0">
                <a:solidFill>
                  <a:srgbClr val="800080"/>
                </a:solidFill>
              </a:rPr>
              <a:t>num</a:t>
            </a:r>
          </a:p>
          <a:p>
            <a:r>
              <a:rPr lang="en-US" dirty="0"/>
              <a:t>This would assign the address of variable </a:t>
            </a:r>
            <a:r>
              <a:rPr lang="en-US" dirty="0" smtClean="0">
                <a:solidFill>
                  <a:srgbClr val="800080"/>
                </a:solidFill>
              </a:rPr>
              <a:t>num </a:t>
            </a:r>
            <a:r>
              <a:rPr lang="en-US" dirty="0" smtClean="0"/>
              <a:t>to </a:t>
            </a:r>
            <a:r>
              <a:rPr lang="en-US" dirty="0" smtClean="0">
                <a:solidFill>
                  <a:srgbClr val="FF0066"/>
                </a:solidFill>
              </a:rPr>
              <a:t>numPtr</a:t>
            </a:r>
          </a:p>
          <a:p>
            <a:r>
              <a:rPr lang="en-US" dirty="0" smtClean="0"/>
              <a:t>By </a:t>
            </a:r>
            <a:r>
              <a:rPr lang="en-US" dirty="0"/>
              <a:t>preceding the name of the variable </a:t>
            </a:r>
            <a:r>
              <a:rPr lang="en-US" dirty="0">
                <a:solidFill>
                  <a:srgbClr val="800080"/>
                </a:solidFill>
              </a:rPr>
              <a:t>num</a:t>
            </a:r>
            <a:r>
              <a:rPr lang="en-US" dirty="0" smtClean="0"/>
              <a:t> </a:t>
            </a:r>
            <a:r>
              <a:rPr lang="en-US" dirty="0"/>
              <a:t>with the </a:t>
            </a:r>
            <a:r>
              <a:rPr lang="en-US" dirty="0">
                <a:solidFill>
                  <a:srgbClr val="C00000"/>
                </a:solidFill>
              </a:rPr>
              <a:t>address-of operator </a:t>
            </a:r>
            <a:r>
              <a:rPr lang="en-US" dirty="0" smtClean="0"/>
              <a:t>(</a:t>
            </a:r>
            <a:r>
              <a:rPr lang="en-US" b="1" dirty="0">
                <a:solidFill>
                  <a:srgbClr val="0000FF"/>
                </a:solidFill>
              </a:rPr>
              <a:t>&amp;</a:t>
            </a:r>
            <a:r>
              <a:rPr lang="en-US" dirty="0" smtClean="0"/>
              <a:t>), </a:t>
            </a:r>
            <a:r>
              <a:rPr lang="en-US" b="1" dirty="0"/>
              <a:t>we are no longer assigning the content of the variable itself to </a:t>
            </a:r>
            <a:r>
              <a:rPr lang="en-US" b="1" dirty="0" smtClean="0">
                <a:solidFill>
                  <a:srgbClr val="FF0066"/>
                </a:solidFill>
              </a:rPr>
              <a:t>numPtr</a:t>
            </a:r>
            <a:r>
              <a:rPr lang="en-US" dirty="0" smtClean="0"/>
              <a:t>, </a:t>
            </a:r>
            <a:r>
              <a:rPr lang="en-US" b="1" dirty="0"/>
              <a:t>but its address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8</a:t>
            </a:fld>
            <a:endParaRPr lang="en-US" dirty="0"/>
          </a:p>
        </p:txBody>
      </p:sp>
    </p:spTree>
    <p:extLst>
      <p:ext uri="{BB962C8B-B14F-4D97-AF65-F5344CB8AC3E}">
        <p14:creationId xmlns:p14="http://schemas.microsoft.com/office/powerpoint/2010/main" val="28354543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a String to Uppercase </a:t>
            </a:r>
          </a:p>
        </p:txBody>
      </p:sp>
      <p:sp>
        <p:nvSpPr>
          <p:cNvPr id="3" name="Content Placeholder 2"/>
          <p:cNvSpPr>
            <a:spLocks noGrp="1"/>
          </p:cNvSpPr>
          <p:nvPr>
            <p:ph idx="1"/>
          </p:nvPr>
        </p:nvSpPr>
        <p:spPr>
          <a:xfrm>
            <a:off x="457200" y="1844824"/>
            <a:ext cx="8229600" cy="4685040"/>
          </a:xfrm>
        </p:spPr>
        <p:txBody>
          <a:bodyPr>
            <a:normAutofit fontScale="47500" lnSpcReduction="20000"/>
          </a:bodyPr>
          <a:lstStyle/>
          <a:p>
            <a:pPr marL="0" indent="0">
              <a:buNone/>
            </a:pPr>
            <a:r>
              <a:rPr lang="en-US" dirty="0">
                <a:latin typeface="Courier" panose="02060409020205020404" pitchFamily="49" charset="0"/>
              </a:rPr>
              <a:t>#include &lt;</a:t>
            </a:r>
            <a:r>
              <a:rPr lang="en-US" dirty="0" err="1">
                <a:latin typeface="Courier" panose="02060409020205020404" pitchFamily="49" charset="0"/>
              </a:rPr>
              <a:t>iostream</a:t>
            </a:r>
            <a:r>
              <a:rPr lang="en-US" dirty="0" smtClean="0">
                <a:latin typeface="Courier" panose="02060409020205020404" pitchFamily="49" charset="0"/>
              </a:rPr>
              <a:t>&gt;</a:t>
            </a:r>
          </a:p>
          <a:p>
            <a:pPr marL="0" indent="0">
              <a:buNone/>
            </a:pPr>
            <a:r>
              <a:rPr lang="en-US" dirty="0" smtClean="0">
                <a:latin typeface="Courier" panose="02060409020205020404" pitchFamily="49" charset="0"/>
              </a:rPr>
              <a:t>#</a:t>
            </a:r>
            <a:r>
              <a:rPr lang="en-US" dirty="0">
                <a:latin typeface="Courier" panose="02060409020205020404" pitchFamily="49" charset="0"/>
              </a:rPr>
              <a:t>include &lt;</a:t>
            </a:r>
            <a:r>
              <a:rPr lang="en-US" dirty="0" err="1">
                <a:latin typeface="Courier" panose="02060409020205020404" pitchFamily="49" charset="0"/>
              </a:rPr>
              <a:t>ctype.h</a:t>
            </a:r>
            <a:r>
              <a:rPr lang="en-US" dirty="0" smtClean="0">
                <a:latin typeface="Courier" panose="02060409020205020404" pitchFamily="49" charset="0"/>
              </a:rPr>
              <a:t>&gt;  </a:t>
            </a:r>
            <a:r>
              <a:rPr lang="en-US" b="1" dirty="0" smtClean="0">
                <a:solidFill>
                  <a:srgbClr val="008000"/>
                </a:solidFill>
                <a:latin typeface="Courier" panose="02060409020205020404" pitchFamily="49" charset="0"/>
              </a:rPr>
              <a:t>// this library </a:t>
            </a:r>
            <a:r>
              <a:rPr lang="en-US" b="1" dirty="0">
                <a:solidFill>
                  <a:srgbClr val="008000"/>
                </a:solidFill>
                <a:latin typeface="Courier" panose="02060409020205020404" pitchFamily="49" charset="0"/>
              </a:rPr>
              <a:t>contains the </a:t>
            </a:r>
            <a:r>
              <a:rPr lang="en-US" b="1" dirty="0" err="1" smtClean="0">
                <a:solidFill>
                  <a:srgbClr val="008000"/>
                </a:solidFill>
                <a:latin typeface="Courier" panose="02060409020205020404" pitchFamily="49" charset="0"/>
              </a:rPr>
              <a:t>toupper</a:t>
            </a:r>
            <a:r>
              <a:rPr lang="en-US" b="1" dirty="0" smtClean="0">
                <a:solidFill>
                  <a:srgbClr val="008000"/>
                </a:solidFill>
                <a:latin typeface="Courier" panose="02060409020205020404" pitchFamily="49" charset="0"/>
              </a:rPr>
              <a:t> function</a:t>
            </a:r>
            <a:endParaRPr lang="en-US" b="1" dirty="0">
              <a:solidFill>
                <a:srgbClr val="008000"/>
              </a:solidFill>
              <a:latin typeface="Courier" panose="02060409020205020404" pitchFamily="49" charset="0"/>
            </a:endParaRPr>
          </a:p>
          <a:p>
            <a:pPr marL="0" indent="0">
              <a:buNone/>
            </a:pPr>
            <a:r>
              <a:rPr lang="en-US" dirty="0" smtClean="0">
                <a:latin typeface="Courier" panose="02060409020205020404" pitchFamily="49" charset="0"/>
              </a:rPr>
              <a:t>#using namespace </a:t>
            </a:r>
            <a:r>
              <a:rPr lang="en-US" dirty="0" err="1" smtClean="0">
                <a:latin typeface="Courier" panose="02060409020205020404" pitchFamily="49" charset="0"/>
              </a:rPr>
              <a:t>std</a:t>
            </a:r>
            <a:r>
              <a:rPr lang="en-US" dirty="0" smtClean="0">
                <a:latin typeface="Courier" panose="02060409020205020404" pitchFamily="49" charset="0"/>
              </a:rPr>
              <a:t>;</a:t>
            </a:r>
          </a:p>
          <a:p>
            <a:pPr marL="0" indent="0">
              <a:buNone/>
            </a:pPr>
            <a:endParaRPr lang="en-US" dirty="0">
              <a:latin typeface="Courier" panose="02060409020205020404" pitchFamily="49" charset="0"/>
            </a:endParaRPr>
          </a:p>
          <a:p>
            <a:pPr marL="0" indent="0">
              <a:buNone/>
            </a:pPr>
            <a:r>
              <a:rPr lang="en-US" dirty="0">
                <a:latin typeface="Courier" panose="02060409020205020404" pitchFamily="49" charset="0"/>
              </a:rPr>
              <a:t>void </a:t>
            </a:r>
            <a:r>
              <a:rPr lang="en-US" dirty="0" err="1">
                <a:latin typeface="Courier" panose="02060409020205020404" pitchFamily="49" charset="0"/>
              </a:rPr>
              <a:t>convertToUppercase</a:t>
            </a:r>
            <a:r>
              <a:rPr lang="en-US" dirty="0">
                <a:latin typeface="Courier" panose="02060409020205020404" pitchFamily="49" charset="0"/>
              </a:rPr>
              <a:t>(char *</a:t>
            </a:r>
            <a:r>
              <a:rPr lang="en-US" dirty="0" err="1">
                <a:latin typeface="Courier" panose="02060409020205020404" pitchFamily="49" charset="0"/>
              </a:rPr>
              <a:t>sPtr</a:t>
            </a:r>
            <a:r>
              <a:rPr lang="en-US" dirty="0">
                <a:latin typeface="Courier" panose="02060409020205020404" pitchFamily="49" charset="0"/>
              </a:rPr>
              <a:t>); </a:t>
            </a:r>
            <a:r>
              <a:rPr lang="en-US" b="1" dirty="0">
                <a:solidFill>
                  <a:srgbClr val="008000"/>
                </a:solidFill>
                <a:latin typeface="Courier" panose="02060409020205020404" pitchFamily="49" charset="0"/>
              </a:rPr>
              <a:t>// prototype</a:t>
            </a:r>
          </a:p>
          <a:p>
            <a:pPr marL="0" indent="0">
              <a:buNone/>
            </a:pPr>
            <a:endParaRPr lang="en-US" dirty="0">
              <a:latin typeface="Courier" panose="02060409020205020404" pitchFamily="49" charset="0"/>
            </a:endParaRPr>
          </a:p>
          <a:p>
            <a:pPr marL="0" indent="0">
              <a:buNone/>
            </a:pPr>
            <a:r>
              <a:rPr lang="en-US" dirty="0" err="1">
                <a:latin typeface="Courier" panose="02060409020205020404" pitchFamily="49" charset="0"/>
              </a:rPr>
              <a:t>int</a:t>
            </a:r>
            <a:r>
              <a:rPr lang="en-US" dirty="0">
                <a:latin typeface="Courier" panose="02060409020205020404" pitchFamily="49" charset="0"/>
              </a:rPr>
              <a:t> main(void)</a:t>
            </a:r>
          </a:p>
          <a:p>
            <a:pPr marL="0" indent="0">
              <a:buNone/>
            </a:pPr>
            <a:endParaRPr lang="en-US" dirty="0">
              <a:latin typeface="Courier" panose="02060409020205020404" pitchFamily="49" charset="0"/>
            </a:endParaRPr>
          </a:p>
          <a:p>
            <a:pPr marL="0" indent="0">
              <a:buNone/>
            </a:pPr>
            <a:r>
              <a:rPr lang="en-US" dirty="0">
                <a:latin typeface="Courier" panose="02060409020205020404" pitchFamily="49" charset="0"/>
              </a:rPr>
              <a:t>    char string[] = "</a:t>
            </a:r>
            <a:r>
              <a:rPr lang="en-US" dirty="0" err="1">
                <a:latin typeface="Courier" panose="02060409020205020404" pitchFamily="49" charset="0"/>
              </a:rPr>
              <a:t>cHaRaCters</a:t>
            </a:r>
            <a:r>
              <a:rPr lang="en-US" dirty="0">
                <a:latin typeface="Courier" panose="02060409020205020404" pitchFamily="49" charset="0"/>
              </a:rPr>
              <a:t> and $32.98"; </a:t>
            </a:r>
            <a:r>
              <a:rPr lang="en-US" b="1" dirty="0">
                <a:solidFill>
                  <a:srgbClr val="008000"/>
                </a:solidFill>
                <a:latin typeface="Courier" panose="02060409020205020404" pitchFamily="49" charset="0"/>
              </a:rPr>
              <a:t>// initial char array</a:t>
            </a:r>
          </a:p>
          <a:p>
            <a:pPr marL="0" indent="0">
              <a:buNone/>
            </a:pPr>
            <a:r>
              <a:rPr lang="en-US" dirty="0">
                <a:latin typeface="Courier" panose="02060409020205020404" pitchFamily="49" charset="0"/>
              </a:rPr>
              <a:t>    </a:t>
            </a:r>
            <a:r>
              <a:rPr lang="en-US" dirty="0" err="1">
                <a:latin typeface="Courier" panose="02060409020205020404" pitchFamily="49" charset="0"/>
              </a:rPr>
              <a:t>cout</a:t>
            </a:r>
            <a:r>
              <a:rPr lang="en-US" dirty="0">
                <a:latin typeface="Courier" panose="02060409020205020404" pitchFamily="49" charset="0"/>
              </a:rPr>
              <a:t> &lt;&lt; "The string before conversion is: " &lt;&lt;string &lt;&lt; </a:t>
            </a:r>
            <a:r>
              <a:rPr lang="en-US" dirty="0" err="1">
                <a:latin typeface="Courier" panose="02060409020205020404" pitchFamily="49" charset="0"/>
              </a:rPr>
              <a:t>endl</a:t>
            </a:r>
            <a:r>
              <a:rPr lang="en-US" dirty="0">
                <a:latin typeface="Courier" panose="02060409020205020404" pitchFamily="49" charset="0"/>
              </a:rPr>
              <a:t>;     </a:t>
            </a:r>
            <a:r>
              <a:rPr lang="en-US" dirty="0" smtClean="0">
                <a:latin typeface="Courier" panose="02060409020205020404" pitchFamily="49" charset="0"/>
              </a:rPr>
              <a:t>   </a:t>
            </a:r>
          </a:p>
          <a:p>
            <a:pPr marL="0" indent="0">
              <a:buNone/>
            </a:pPr>
            <a:r>
              <a:rPr lang="en-US" dirty="0" smtClean="0">
                <a:latin typeface="Courier" panose="02060409020205020404" pitchFamily="49" charset="0"/>
              </a:rPr>
              <a:t>    </a:t>
            </a:r>
            <a:r>
              <a:rPr lang="en-US" dirty="0" err="1" smtClean="0">
                <a:latin typeface="Courier" panose="02060409020205020404" pitchFamily="49" charset="0"/>
              </a:rPr>
              <a:t>convertToUppercase</a:t>
            </a:r>
            <a:r>
              <a:rPr lang="en-US" dirty="0" smtClean="0">
                <a:latin typeface="Courier" panose="02060409020205020404" pitchFamily="49" charset="0"/>
              </a:rPr>
              <a:t>(string</a:t>
            </a:r>
            <a:r>
              <a:rPr lang="en-US" dirty="0">
                <a:latin typeface="Courier" panose="02060409020205020404" pitchFamily="49" charset="0"/>
              </a:rPr>
              <a:t>);    </a:t>
            </a:r>
            <a:endParaRPr lang="en-US" dirty="0" smtClean="0">
              <a:latin typeface="Courier" panose="02060409020205020404" pitchFamily="49" charset="0"/>
            </a:endParaRPr>
          </a:p>
          <a:p>
            <a:pPr marL="0" indent="0">
              <a:buNone/>
            </a:pPr>
            <a:r>
              <a:rPr lang="en-US" dirty="0">
                <a:latin typeface="Courier" panose="02060409020205020404" pitchFamily="49" charset="0"/>
              </a:rPr>
              <a:t> </a:t>
            </a: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a:t>
            </a:r>
            <a:r>
              <a:rPr lang="en-US" dirty="0">
                <a:latin typeface="Courier" panose="02060409020205020404" pitchFamily="49" charset="0"/>
              </a:rPr>
              <a:t>&lt;&lt; "The string after conversion is:" &lt;&lt; string &lt;&lt; </a:t>
            </a:r>
            <a:r>
              <a:rPr lang="en-US" dirty="0" err="1">
                <a:latin typeface="Courier" panose="02060409020205020404" pitchFamily="49" charset="0"/>
              </a:rPr>
              <a:t>endl</a:t>
            </a:r>
            <a:r>
              <a:rPr lang="en-US" dirty="0">
                <a:latin typeface="Courier" panose="02060409020205020404" pitchFamily="49" charset="0"/>
              </a:rPr>
              <a:t>;</a:t>
            </a:r>
            <a:r>
              <a:rPr lang="en-US" dirty="0" smtClean="0"/>
              <a:t>          </a:t>
            </a:r>
          </a:p>
          <a:p>
            <a:pPr marL="0" indent="0">
              <a:buNone/>
            </a:pPr>
            <a:r>
              <a:rPr lang="en-US" dirty="0"/>
              <a:t> </a:t>
            </a:r>
            <a:r>
              <a:rPr lang="en-US" dirty="0" smtClean="0"/>
              <a:t>     </a:t>
            </a:r>
          </a:p>
          <a:p>
            <a:pPr marL="0" indent="0">
              <a:buNone/>
            </a:pPr>
            <a:r>
              <a:rPr lang="en-US" dirty="0"/>
              <a:t> </a:t>
            </a:r>
            <a:r>
              <a:rPr lang="en-US" dirty="0" smtClean="0"/>
              <a:t>         return </a:t>
            </a:r>
            <a:r>
              <a:rPr lang="en-US" dirty="0"/>
              <a:t>(0</a:t>
            </a:r>
            <a:r>
              <a:rPr lang="en-US" dirty="0" smtClean="0"/>
              <a:t>);</a:t>
            </a:r>
            <a:endParaRPr lang="en-US" dirty="0" smtClean="0">
              <a:latin typeface="Courier" panose="02060409020205020404" pitchFamily="49" charset="0"/>
            </a:endParaRPr>
          </a:p>
          <a:p>
            <a:pPr marL="0" indent="0">
              <a:buNone/>
            </a:pPr>
            <a:r>
              <a:rPr lang="en-US" dirty="0" smtClean="0">
                <a:latin typeface="Courier" panose="02060409020205020404" pitchFamily="49" charset="0"/>
              </a:rPr>
              <a:t>}</a:t>
            </a:r>
            <a:endParaRPr lang="en-US" dirty="0">
              <a:latin typeface="Courier" panose="02060409020205020404" pitchFamily="49" charset="0"/>
            </a:endParaRPr>
          </a:p>
          <a:p>
            <a:pPr marL="0" indent="0">
              <a:buNone/>
            </a:pPr>
            <a:endParaRPr lang="en-US" dirty="0">
              <a:latin typeface="Courier" panose="02060409020205020404" pitchFamily="49" charset="0"/>
            </a:endParaRPr>
          </a:p>
          <a:p>
            <a:pPr marL="0" indent="0">
              <a:buNone/>
            </a:pPr>
            <a:r>
              <a:rPr lang="en-US" b="1" dirty="0">
                <a:solidFill>
                  <a:srgbClr val="008000"/>
                </a:solidFill>
                <a:latin typeface="Courier" panose="02060409020205020404" pitchFamily="49" charset="0"/>
              </a:rPr>
              <a:t>// convert string to uppercase letters</a:t>
            </a:r>
          </a:p>
          <a:p>
            <a:pPr marL="0" indent="0">
              <a:buNone/>
            </a:pPr>
            <a:r>
              <a:rPr lang="en-US" dirty="0">
                <a:latin typeface="Courier" panose="02060409020205020404" pitchFamily="49" charset="0"/>
              </a:rPr>
              <a:t>void </a:t>
            </a:r>
            <a:r>
              <a:rPr lang="en-US" dirty="0" err="1">
                <a:latin typeface="Courier" panose="02060409020205020404" pitchFamily="49" charset="0"/>
              </a:rPr>
              <a:t>convertToUppercase</a:t>
            </a:r>
            <a:r>
              <a:rPr lang="en-US" dirty="0">
                <a:latin typeface="Courier" panose="02060409020205020404" pitchFamily="49" charset="0"/>
              </a:rPr>
              <a:t>(char *</a:t>
            </a:r>
            <a:r>
              <a:rPr lang="en-US" dirty="0" err="1">
                <a:latin typeface="Courier" panose="02060409020205020404" pitchFamily="49" charset="0"/>
              </a:rPr>
              <a:t>sPtr</a:t>
            </a:r>
            <a:r>
              <a:rPr lang="en-US" dirty="0">
                <a:latin typeface="Courier" panose="02060409020205020404" pitchFamily="49" charset="0"/>
              </a:rPr>
              <a:t>)</a:t>
            </a:r>
          </a:p>
          <a:p>
            <a:pPr marL="0" indent="0">
              <a:buNone/>
            </a:pPr>
            <a:r>
              <a:rPr lang="en-US" dirty="0">
                <a:latin typeface="Courier" panose="02060409020205020404" pitchFamily="49" charset="0"/>
              </a:rPr>
              <a:t>{</a:t>
            </a:r>
          </a:p>
          <a:p>
            <a:pPr marL="0" indent="0">
              <a:buNone/>
            </a:pPr>
            <a:r>
              <a:rPr lang="en-US" dirty="0">
                <a:latin typeface="Courier" panose="02060409020205020404" pitchFamily="49" charset="0"/>
              </a:rPr>
              <a:t>    while(*</a:t>
            </a:r>
            <a:r>
              <a:rPr lang="en-US" dirty="0" err="1">
                <a:latin typeface="Courier" panose="02060409020205020404" pitchFamily="49" charset="0"/>
              </a:rPr>
              <a:t>sPtr</a:t>
            </a:r>
            <a:r>
              <a:rPr lang="en-US" dirty="0">
                <a:latin typeface="Courier" panose="02060409020205020404" pitchFamily="49" charset="0"/>
              </a:rPr>
              <a:t> != '\0</a:t>
            </a: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 the loop continues until the null character \0 is met</a:t>
            </a:r>
            <a:endParaRPr lang="en-US" b="1" dirty="0">
              <a:solidFill>
                <a:srgbClr val="008000"/>
              </a:solidFill>
              <a:latin typeface="Courier" panose="02060409020205020404" pitchFamily="49" charset="0"/>
            </a:endParaRPr>
          </a:p>
          <a:p>
            <a:pPr marL="0" indent="0">
              <a:buNone/>
            </a:pPr>
            <a:r>
              <a:rPr lang="en-US" dirty="0">
                <a:latin typeface="Courier" panose="02060409020205020404" pitchFamily="49" charset="0"/>
              </a:rPr>
              <a:t>    {</a:t>
            </a:r>
          </a:p>
          <a:p>
            <a:pPr marL="0" indent="0">
              <a:buNone/>
            </a:pPr>
            <a:r>
              <a:rPr lang="en-US" dirty="0">
                <a:latin typeface="Courier" panose="02060409020205020404" pitchFamily="49" charset="0"/>
              </a:rPr>
              <a:t>        *</a:t>
            </a:r>
            <a:r>
              <a:rPr lang="en-US" dirty="0" err="1">
                <a:latin typeface="Courier" panose="02060409020205020404" pitchFamily="49" charset="0"/>
              </a:rPr>
              <a:t>sPtr</a:t>
            </a:r>
            <a:r>
              <a:rPr lang="en-US" dirty="0">
                <a:latin typeface="Courier" panose="02060409020205020404" pitchFamily="49" charset="0"/>
              </a:rPr>
              <a:t> = </a:t>
            </a:r>
            <a:r>
              <a:rPr lang="en-US" dirty="0" err="1">
                <a:latin typeface="Courier" panose="02060409020205020404" pitchFamily="49" charset="0"/>
              </a:rPr>
              <a:t>toupper</a:t>
            </a:r>
            <a:r>
              <a:rPr lang="en-US" dirty="0">
                <a:latin typeface="Courier" panose="02060409020205020404" pitchFamily="49" charset="0"/>
              </a:rPr>
              <a:t>(*</a:t>
            </a:r>
            <a:r>
              <a:rPr lang="en-US" dirty="0" err="1">
                <a:latin typeface="Courier" panose="02060409020205020404" pitchFamily="49" charset="0"/>
              </a:rPr>
              <a:t>sPtr</a:t>
            </a:r>
            <a:r>
              <a:rPr lang="en-US" dirty="0">
                <a:latin typeface="Courier" panose="02060409020205020404" pitchFamily="49" charset="0"/>
              </a:rPr>
              <a:t>); </a:t>
            </a:r>
            <a:r>
              <a:rPr lang="en-US" b="1" dirty="0">
                <a:solidFill>
                  <a:srgbClr val="008000"/>
                </a:solidFill>
                <a:latin typeface="Courier" panose="02060409020205020404" pitchFamily="49" charset="0"/>
              </a:rPr>
              <a:t>// convert to uppercase</a:t>
            </a:r>
          </a:p>
          <a:p>
            <a:pPr marL="0" indent="0">
              <a:buNone/>
            </a:pPr>
            <a:r>
              <a:rPr lang="en-US" dirty="0">
                <a:latin typeface="Courier" panose="02060409020205020404" pitchFamily="49" charset="0"/>
              </a:rPr>
              <a:t>        ++</a:t>
            </a:r>
            <a:r>
              <a:rPr lang="en-US" dirty="0" err="1">
                <a:latin typeface="Courier" panose="02060409020205020404" pitchFamily="49" charset="0"/>
              </a:rPr>
              <a:t>sPtr</a:t>
            </a: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 increment of pointer to access the next character from a string</a:t>
            </a:r>
            <a:endParaRPr lang="en-US" b="1" dirty="0">
              <a:solidFill>
                <a:srgbClr val="008000"/>
              </a:solidFill>
              <a:latin typeface="Courier" panose="02060409020205020404" pitchFamily="49" charset="0"/>
            </a:endParaRPr>
          </a:p>
          <a:p>
            <a:pPr marL="0" indent="0">
              <a:buNone/>
            </a:pPr>
            <a:r>
              <a:rPr lang="en-US" dirty="0">
                <a:latin typeface="Courier" panose="02060409020205020404" pitchFamily="49" charset="0"/>
              </a:rPr>
              <a:t>    }</a:t>
            </a:r>
          </a:p>
          <a:p>
            <a:pPr marL="0" indent="0">
              <a:buNone/>
            </a:pPr>
            <a:r>
              <a:rPr lang="en-US" dirty="0">
                <a:latin typeface="Courier" panose="02060409020205020404" pitchFamily="49" charset="0"/>
              </a:rPr>
              <a:t>}</a:t>
            </a:r>
          </a:p>
        </p:txBody>
      </p:sp>
      <p:sp>
        <p:nvSpPr>
          <p:cNvPr id="4" name="TextBox 3"/>
          <p:cNvSpPr txBox="1"/>
          <p:nvPr/>
        </p:nvSpPr>
        <p:spPr>
          <a:xfrm>
            <a:off x="2972296" y="536924"/>
            <a:ext cx="6172200" cy="738664"/>
          </a:xfrm>
          <a:prstGeom prst="rect">
            <a:avLst/>
          </a:prstGeom>
          <a:noFill/>
          <a:ln>
            <a:solidFill>
              <a:srgbClr val="FF0066"/>
            </a:solidFill>
          </a:ln>
        </p:spPr>
        <p:txBody>
          <a:bodyPr wrap="square" rtlCol="0">
            <a:spAutoFit/>
          </a:bodyPr>
          <a:lstStyle/>
          <a:p>
            <a:r>
              <a:rPr lang="en-US" sz="1400" b="1" dirty="0" smtClean="0">
                <a:solidFill>
                  <a:srgbClr val="0000FF"/>
                </a:solidFill>
                <a:latin typeface="Courier" panose="02060409020205020404" pitchFamily="49" charset="0"/>
              </a:rPr>
              <a:t>Run:</a:t>
            </a:r>
          </a:p>
          <a:p>
            <a:r>
              <a:rPr lang="en-US" sz="1400" dirty="0">
                <a:latin typeface="Courier" panose="02060409020205020404" pitchFamily="49" charset="0"/>
              </a:rPr>
              <a:t>The string before conversion is: </a:t>
            </a:r>
            <a:r>
              <a:rPr lang="en-US" sz="1400" dirty="0" err="1">
                <a:latin typeface="Courier" panose="02060409020205020404" pitchFamily="49" charset="0"/>
              </a:rPr>
              <a:t>cHaRaCters</a:t>
            </a:r>
            <a:r>
              <a:rPr lang="en-US" sz="1400" dirty="0">
                <a:latin typeface="Courier" panose="02060409020205020404" pitchFamily="49" charset="0"/>
              </a:rPr>
              <a:t> and $32.98</a:t>
            </a:r>
          </a:p>
          <a:p>
            <a:r>
              <a:rPr lang="en-US" sz="1400" dirty="0">
                <a:latin typeface="Courier" panose="02060409020205020404" pitchFamily="49" charset="0"/>
              </a:rPr>
              <a:t>The string after conversion is: CHARACTERS AND $</a:t>
            </a:r>
            <a:r>
              <a:rPr lang="en-US" sz="1400" dirty="0" smtClean="0">
                <a:latin typeface="Courier" panose="02060409020205020404" pitchFamily="49" charset="0"/>
              </a:rPr>
              <a:t>32.98</a:t>
            </a:r>
            <a:endParaRPr lang="en-US" sz="14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80</a:t>
            </a:fld>
            <a:endParaRPr lang="en-US" dirty="0"/>
          </a:p>
        </p:txBody>
      </p:sp>
    </p:spTree>
    <p:extLst>
      <p:ext uri="{BB962C8B-B14F-4D97-AF65-F5344CB8AC3E}">
        <p14:creationId xmlns:p14="http://schemas.microsoft.com/office/powerpoint/2010/main" val="34005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Printing a String One Character at a Time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panose="02060409020205020404" pitchFamily="49" charset="0"/>
              </a:rPr>
              <a:t>#include &lt;</a:t>
            </a:r>
            <a:r>
              <a:rPr lang="en-US" dirty="0" err="1">
                <a:latin typeface="Courier" panose="02060409020205020404" pitchFamily="49" charset="0"/>
              </a:rPr>
              <a:t>iostream</a:t>
            </a:r>
            <a:r>
              <a:rPr lang="en-US" dirty="0">
                <a:latin typeface="Courier" panose="02060409020205020404" pitchFamily="49" charset="0"/>
              </a:rPr>
              <a:t>&gt;</a:t>
            </a:r>
          </a:p>
          <a:p>
            <a:pPr marL="0" indent="0">
              <a:buNone/>
            </a:pPr>
            <a:r>
              <a:rPr lang="en-US" dirty="0">
                <a:latin typeface="Courier" panose="02060409020205020404" pitchFamily="49" charset="0"/>
              </a:rPr>
              <a:t>using namespace </a:t>
            </a:r>
            <a:r>
              <a:rPr lang="en-US" dirty="0" err="1">
                <a:latin typeface="Courier" panose="02060409020205020404" pitchFamily="49" charset="0"/>
              </a:rPr>
              <a:t>std</a:t>
            </a:r>
            <a:r>
              <a:rPr lang="en-US" dirty="0">
                <a:latin typeface="Courier" panose="02060409020205020404" pitchFamily="49" charset="0"/>
              </a:rPr>
              <a:t>;</a:t>
            </a:r>
          </a:p>
          <a:p>
            <a:pPr marL="0" indent="0">
              <a:buNone/>
            </a:pPr>
            <a:endParaRPr lang="en-US" dirty="0">
              <a:latin typeface="Courier" panose="02060409020205020404" pitchFamily="49" charset="0"/>
            </a:endParaRPr>
          </a:p>
          <a:p>
            <a:pPr marL="0" indent="0">
              <a:buNone/>
            </a:pPr>
            <a:r>
              <a:rPr lang="en-US" dirty="0">
                <a:latin typeface="Courier" panose="02060409020205020404" pitchFamily="49" charset="0"/>
              </a:rPr>
              <a:t>void </a:t>
            </a:r>
            <a:r>
              <a:rPr lang="en-US" dirty="0" err="1">
                <a:latin typeface="Courier" panose="02060409020205020404" pitchFamily="49" charset="0"/>
              </a:rPr>
              <a:t>printCharacters</a:t>
            </a:r>
            <a:r>
              <a:rPr lang="en-US" dirty="0">
                <a:latin typeface="Courier" panose="02060409020205020404" pitchFamily="49" charset="0"/>
              </a:rPr>
              <a:t>(</a:t>
            </a:r>
            <a:r>
              <a:rPr lang="en-US" dirty="0" err="1">
                <a:latin typeface="Courier" panose="02060409020205020404" pitchFamily="49" charset="0"/>
              </a:rPr>
              <a:t>const</a:t>
            </a:r>
            <a:r>
              <a:rPr lang="en-US" dirty="0">
                <a:latin typeface="Courier" panose="02060409020205020404" pitchFamily="49" charset="0"/>
              </a:rPr>
              <a:t> char *</a:t>
            </a:r>
            <a:r>
              <a:rPr lang="en-US" dirty="0" err="1">
                <a:latin typeface="Courier" panose="02060409020205020404" pitchFamily="49" charset="0"/>
              </a:rPr>
              <a:t>sPtr</a:t>
            </a:r>
            <a:r>
              <a:rPr lang="en-US" dirty="0">
                <a:latin typeface="Courier" panose="02060409020205020404" pitchFamily="49" charset="0"/>
              </a:rPr>
              <a:t>); </a:t>
            </a:r>
            <a:r>
              <a:rPr lang="en-US" dirty="0">
                <a:solidFill>
                  <a:srgbClr val="008000"/>
                </a:solidFill>
                <a:latin typeface="Courier" panose="02060409020205020404" pitchFamily="49" charset="0"/>
              </a:rPr>
              <a:t>// prototype</a:t>
            </a:r>
          </a:p>
          <a:p>
            <a:pPr marL="0" indent="0">
              <a:buNone/>
            </a:pPr>
            <a:endParaRPr lang="en-US" dirty="0">
              <a:latin typeface="Courier" panose="02060409020205020404" pitchFamily="49" charset="0"/>
            </a:endParaRPr>
          </a:p>
          <a:p>
            <a:pPr marL="0" indent="0">
              <a:buNone/>
            </a:pPr>
            <a:r>
              <a:rPr lang="en-US" dirty="0" err="1">
                <a:latin typeface="Courier" panose="02060409020205020404" pitchFamily="49" charset="0"/>
              </a:rPr>
              <a:t>int</a:t>
            </a:r>
            <a:r>
              <a:rPr lang="en-US" dirty="0">
                <a:latin typeface="Courier" panose="02060409020205020404" pitchFamily="49" charset="0"/>
              </a:rPr>
              <a:t> main()</a:t>
            </a:r>
          </a:p>
          <a:p>
            <a:pPr marL="0" indent="0">
              <a:buNone/>
            </a:pPr>
            <a:r>
              <a:rPr lang="en-US" dirty="0">
                <a:latin typeface="Courier" panose="02060409020205020404" pitchFamily="49" charset="0"/>
              </a:rPr>
              <a:t>{</a:t>
            </a:r>
          </a:p>
          <a:p>
            <a:pPr marL="0" indent="0">
              <a:buNone/>
            </a:pPr>
            <a:r>
              <a:rPr lang="en-US" dirty="0">
                <a:latin typeface="Courier" panose="02060409020205020404" pitchFamily="49" charset="0"/>
              </a:rPr>
              <a:t>    // initialize char array</a:t>
            </a:r>
          </a:p>
          <a:p>
            <a:pPr marL="0" indent="0">
              <a:buNone/>
            </a:pPr>
            <a:r>
              <a:rPr lang="en-US" dirty="0">
                <a:latin typeface="Courier" panose="02060409020205020404" pitchFamily="49" charset="0"/>
              </a:rPr>
              <a:t>    char string[] = "print characters of a string";</a:t>
            </a:r>
          </a:p>
          <a:p>
            <a:pPr marL="0" indent="0">
              <a:buNone/>
            </a:pPr>
            <a:r>
              <a:rPr lang="en-US" dirty="0">
                <a:latin typeface="Courier" panose="02060409020205020404" pitchFamily="49" charset="0"/>
              </a:rPr>
              <a:t>    </a:t>
            </a:r>
            <a:r>
              <a:rPr lang="en-US" dirty="0" err="1">
                <a:latin typeface="Courier" panose="02060409020205020404" pitchFamily="49" charset="0"/>
              </a:rPr>
              <a:t>cout</a:t>
            </a:r>
            <a:r>
              <a:rPr lang="en-US" dirty="0">
                <a:latin typeface="Courier" panose="02060409020205020404" pitchFamily="49" charset="0"/>
              </a:rPr>
              <a:t> &lt;&lt; "The string is: " &lt;&lt; </a:t>
            </a:r>
            <a:r>
              <a:rPr lang="en-US" dirty="0" err="1">
                <a:latin typeface="Courier" panose="02060409020205020404" pitchFamily="49" charset="0"/>
              </a:rPr>
              <a:t>endl</a:t>
            </a:r>
            <a:r>
              <a:rPr lang="en-US" dirty="0">
                <a:latin typeface="Courier" panose="02060409020205020404" pitchFamily="49" charset="0"/>
              </a:rPr>
              <a:t>;</a:t>
            </a:r>
          </a:p>
          <a:p>
            <a:pPr marL="0" indent="0">
              <a:buNone/>
            </a:pPr>
            <a:r>
              <a:rPr lang="en-US" dirty="0">
                <a:latin typeface="Courier" panose="02060409020205020404" pitchFamily="49" charset="0"/>
              </a:rPr>
              <a:t>    </a:t>
            </a:r>
            <a:r>
              <a:rPr lang="en-US" dirty="0" err="1">
                <a:latin typeface="Courier" panose="02060409020205020404" pitchFamily="49" charset="0"/>
              </a:rPr>
              <a:t>printCharacters</a:t>
            </a:r>
            <a:r>
              <a:rPr lang="en-US" dirty="0">
                <a:latin typeface="Courier" panose="02060409020205020404" pitchFamily="49" charset="0"/>
              </a:rPr>
              <a:t>(string);</a:t>
            </a:r>
          </a:p>
          <a:p>
            <a:pPr marL="0" indent="0">
              <a:buNone/>
            </a:pPr>
            <a:r>
              <a:rPr lang="en-US" dirty="0">
                <a:latin typeface="Courier" panose="02060409020205020404" pitchFamily="49" charset="0"/>
              </a:rPr>
              <a:t>    return 0;</a:t>
            </a:r>
          </a:p>
          <a:p>
            <a:pPr marL="0" indent="0">
              <a:buNone/>
            </a:pPr>
            <a:r>
              <a:rPr lang="en-US" dirty="0">
                <a:latin typeface="Courier" panose="02060409020205020404" pitchFamily="49" charset="0"/>
              </a:rPr>
              <a:t>}</a:t>
            </a:r>
          </a:p>
          <a:p>
            <a:pPr marL="0" indent="0">
              <a:buNone/>
            </a:pPr>
            <a:r>
              <a:rPr lang="en-US" dirty="0">
                <a:solidFill>
                  <a:srgbClr val="008000"/>
                </a:solidFill>
                <a:latin typeface="Courier" panose="02060409020205020404" pitchFamily="49" charset="0"/>
              </a:rPr>
              <a:t>// </a:t>
            </a:r>
            <a:r>
              <a:rPr lang="en-US" dirty="0" err="1">
                <a:solidFill>
                  <a:srgbClr val="008000"/>
                </a:solidFill>
                <a:latin typeface="Courier" panose="02060409020205020404" pitchFamily="49" charset="0"/>
              </a:rPr>
              <a:t>sPtr</a:t>
            </a:r>
            <a:r>
              <a:rPr lang="en-US" dirty="0">
                <a:solidFill>
                  <a:srgbClr val="008000"/>
                </a:solidFill>
                <a:latin typeface="Courier" panose="02060409020205020404" pitchFamily="49" charset="0"/>
              </a:rPr>
              <a:t> is a "read-only" pointer – it is declared as a constant</a:t>
            </a:r>
          </a:p>
          <a:p>
            <a:pPr marL="0" indent="0">
              <a:buNone/>
            </a:pPr>
            <a:r>
              <a:rPr lang="en-US" dirty="0">
                <a:latin typeface="Courier" panose="02060409020205020404" pitchFamily="49" charset="0"/>
              </a:rPr>
              <a:t>void </a:t>
            </a:r>
            <a:r>
              <a:rPr lang="en-US" dirty="0" err="1">
                <a:latin typeface="Courier" panose="02060409020205020404" pitchFamily="49" charset="0"/>
              </a:rPr>
              <a:t>printCharacters</a:t>
            </a:r>
            <a:r>
              <a:rPr lang="en-US" dirty="0">
                <a:latin typeface="Courier" panose="02060409020205020404" pitchFamily="49" charset="0"/>
              </a:rPr>
              <a:t>(</a:t>
            </a:r>
            <a:r>
              <a:rPr lang="en-US" dirty="0" err="1">
                <a:latin typeface="Courier" panose="02060409020205020404" pitchFamily="49" charset="0"/>
              </a:rPr>
              <a:t>const</a:t>
            </a:r>
            <a:r>
              <a:rPr lang="en-US" dirty="0">
                <a:latin typeface="Courier" panose="02060409020205020404" pitchFamily="49" charset="0"/>
              </a:rPr>
              <a:t> char *</a:t>
            </a:r>
            <a:r>
              <a:rPr lang="en-US" dirty="0" err="1">
                <a:latin typeface="Courier" panose="02060409020205020404" pitchFamily="49" charset="0"/>
              </a:rPr>
              <a:t>sPtr</a:t>
            </a:r>
            <a:r>
              <a:rPr lang="en-US" dirty="0">
                <a:latin typeface="Courier" panose="02060409020205020404" pitchFamily="49" charset="0"/>
              </a:rPr>
              <a:t>)</a:t>
            </a:r>
          </a:p>
          <a:p>
            <a:pPr marL="0" indent="0">
              <a:buNone/>
            </a:pPr>
            <a:r>
              <a:rPr lang="en-US" dirty="0">
                <a:latin typeface="Courier" panose="02060409020205020404" pitchFamily="49" charset="0"/>
              </a:rPr>
              <a:t>{</a:t>
            </a:r>
          </a:p>
          <a:p>
            <a:pPr marL="0" indent="0">
              <a:buNone/>
            </a:pPr>
            <a:r>
              <a:rPr lang="en-US" dirty="0">
                <a:latin typeface="Courier" panose="02060409020205020404" pitchFamily="49" charset="0"/>
              </a:rPr>
              <a:t>    for(;*</a:t>
            </a:r>
            <a:r>
              <a:rPr lang="en-US" dirty="0" err="1">
                <a:latin typeface="Courier" panose="02060409020205020404" pitchFamily="49" charset="0"/>
              </a:rPr>
              <a:t>sPtr</a:t>
            </a:r>
            <a:r>
              <a:rPr lang="en-US" dirty="0">
                <a:latin typeface="Courier" panose="02060409020205020404" pitchFamily="49" charset="0"/>
              </a:rPr>
              <a:t> != '\0';++</a:t>
            </a:r>
            <a:r>
              <a:rPr lang="en-US" dirty="0" err="1">
                <a:latin typeface="Courier" panose="02060409020205020404" pitchFamily="49" charset="0"/>
              </a:rPr>
              <a:t>sPtr</a:t>
            </a:r>
            <a:r>
              <a:rPr lang="en-US" dirty="0">
                <a:latin typeface="Courier" panose="02060409020205020404" pitchFamily="49" charset="0"/>
              </a:rPr>
              <a:t>) </a:t>
            </a:r>
            <a:r>
              <a:rPr lang="en-US" dirty="0">
                <a:solidFill>
                  <a:srgbClr val="008000"/>
                </a:solidFill>
                <a:latin typeface="Courier" panose="02060409020205020404" pitchFamily="49" charset="0"/>
              </a:rPr>
              <a:t>// no initialization</a:t>
            </a:r>
          </a:p>
          <a:p>
            <a:pPr marL="0" indent="0">
              <a:buNone/>
            </a:pPr>
            <a:r>
              <a:rPr lang="en-US" dirty="0">
                <a:latin typeface="Courier" panose="02060409020205020404" pitchFamily="49" charset="0"/>
              </a:rPr>
              <a:t>			</a:t>
            </a:r>
            <a:r>
              <a:rPr lang="en-US" dirty="0">
                <a:solidFill>
                  <a:srgbClr val="008000"/>
                </a:solidFill>
                <a:latin typeface="Courier" panose="02060409020205020404" pitchFamily="49" charset="0"/>
              </a:rPr>
              <a:t>// the loop continues until the null character \0 is met</a:t>
            </a:r>
          </a:p>
          <a:p>
            <a:pPr marL="0" indent="0">
              <a:buNone/>
            </a:pPr>
            <a:r>
              <a:rPr lang="en-US" dirty="0">
                <a:latin typeface="Courier" panose="02060409020205020404" pitchFamily="49" charset="0"/>
              </a:rPr>
              <a:t>    {</a:t>
            </a:r>
          </a:p>
          <a:p>
            <a:pPr marL="0" indent="0">
              <a:buNone/>
            </a:pPr>
            <a:r>
              <a:rPr lang="en-US" dirty="0">
                <a:latin typeface="Courier" panose="02060409020205020404" pitchFamily="49" charset="0"/>
              </a:rPr>
              <a:t>        </a:t>
            </a:r>
            <a:r>
              <a:rPr lang="en-US" dirty="0" err="1">
                <a:latin typeface="Courier" panose="02060409020205020404" pitchFamily="49" charset="0"/>
              </a:rPr>
              <a:t>cout</a:t>
            </a:r>
            <a:r>
              <a:rPr lang="en-US" dirty="0">
                <a:latin typeface="Courier" panose="02060409020205020404" pitchFamily="49" charset="0"/>
              </a:rPr>
              <a:t> &lt;&lt; *</a:t>
            </a:r>
            <a:r>
              <a:rPr lang="en-US" dirty="0" err="1">
                <a:latin typeface="Courier" panose="02060409020205020404" pitchFamily="49" charset="0"/>
              </a:rPr>
              <a:t>sPtr</a:t>
            </a:r>
            <a:r>
              <a:rPr lang="en-US" dirty="0">
                <a:latin typeface="Courier" panose="02060409020205020404" pitchFamily="49" charset="0"/>
              </a:rPr>
              <a:t> &lt;&lt; ' ';</a:t>
            </a:r>
          </a:p>
          <a:p>
            <a:pPr marL="0" indent="0">
              <a:buNone/>
            </a:pPr>
            <a:r>
              <a:rPr lang="en-US" dirty="0">
                <a:latin typeface="Courier" panose="02060409020205020404" pitchFamily="49" charset="0"/>
              </a:rPr>
              <a:t>    }</a:t>
            </a:r>
          </a:p>
          <a:p>
            <a:pPr marL="0" indent="0">
              <a:buNone/>
            </a:pPr>
            <a:r>
              <a:rPr lang="en-US" dirty="0">
                <a:latin typeface="Courier" panose="02060409020205020404" pitchFamily="49" charset="0"/>
              </a:rPr>
              <a:t>}</a:t>
            </a:r>
          </a:p>
        </p:txBody>
      </p:sp>
      <p:sp>
        <p:nvSpPr>
          <p:cNvPr id="4" name="TextBox 3"/>
          <p:cNvSpPr txBox="1"/>
          <p:nvPr/>
        </p:nvSpPr>
        <p:spPr>
          <a:xfrm>
            <a:off x="2438400" y="5736590"/>
            <a:ext cx="6454080" cy="769441"/>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is-IS" sz="1400" dirty="0">
                <a:latin typeface="Courier" panose="02060409020205020404" pitchFamily="49" charset="0"/>
              </a:rPr>
              <a:t>The string is:                                   </a:t>
            </a:r>
            <a:endParaRPr lang="is-IS" sz="1400" dirty="0" smtClean="0">
              <a:latin typeface="Courier" panose="02060409020205020404" pitchFamily="49" charset="0"/>
            </a:endParaRPr>
          </a:p>
          <a:p>
            <a:r>
              <a:rPr lang="is-IS" sz="1400" dirty="0" smtClean="0">
                <a:latin typeface="Courier" panose="02060409020205020404" pitchFamily="49" charset="0"/>
              </a:rPr>
              <a:t>p</a:t>
            </a:r>
            <a:r>
              <a:rPr lang="is-IS" sz="1400" dirty="0">
                <a:latin typeface="Courier" panose="02060409020205020404" pitchFamily="49" charset="0"/>
              </a:rPr>
              <a:t> r i n t   c h a r a c t e r s   o f   a   s t r i n g  </a:t>
            </a:r>
          </a:p>
        </p:txBody>
      </p:sp>
      <p:sp>
        <p:nvSpPr>
          <p:cNvPr id="5" name="Slide Number Placeholder 4"/>
          <p:cNvSpPr>
            <a:spLocks noGrp="1"/>
          </p:cNvSpPr>
          <p:nvPr>
            <p:ph type="sldNum" sz="quarter" idx="12"/>
          </p:nvPr>
        </p:nvSpPr>
        <p:spPr/>
        <p:txBody>
          <a:bodyPr/>
          <a:lstStyle/>
          <a:p>
            <a:fld id="{911E4C43-30DC-40C6-8400-D754E7A063DA}" type="slidenum">
              <a:rPr lang="en-US" smtClean="0"/>
              <a:t>81</a:t>
            </a:fld>
            <a:endParaRPr lang="en-US" dirty="0"/>
          </a:p>
        </p:txBody>
      </p:sp>
    </p:spTree>
    <p:extLst>
      <p:ext uri="{BB962C8B-B14F-4D97-AF65-F5344CB8AC3E}">
        <p14:creationId xmlns:p14="http://schemas.microsoft.com/office/powerpoint/2010/main" val="342484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Getting the Address of a Variable</a:t>
            </a:r>
          </a:p>
        </p:txBody>
      </p:sp>
      <p:sp>
        <p:nvSpPr>
          <p:cNvPr id="5123" name="Rectangle 3"/>
          <p:cNvSpPr>
            <a:spLocks noGrp="1" noChangeArrowheads="1"/>
          </p:cNvSpPr>
          <p:nvPr>
            <p:ph idx="1"/>
          </p:nvPr>
        </p:nvSpPr>
        <p:spPr/>
        <p:txBody>
          <a:bodyPr/>
          <a:lstStyle/>
          <a:p>
            <a:r>
              <a:rPr lang="en-US" altLang="en-US" dirty="0" smtClean="0"/>
              <a:t>Each  variable in program is stored at a unique address</a:t>
            </a:r>
          </a:p>
          <a:p>
            <a:r>
              <a:rPr lang="en-US" altLang="en-US" dirty="0" smtClean="0"/>
              <a:t>Use address operator </a:t>
            </a:r>
            <a:r>
              <a:rPr lang="en-US" altLang="en-US" b="1" dirty="0" smtClean="0">
                <a:solidFill>
                  <a:srgbClr val="0000FF"/>
                </a:solidFill>
                <a:latin typeface="Courier New" pitchFamily="112" charset="0"/>
              </a:rPr>
              <a:t>&amp;</a:t>
            </a:r>
            <a:r>
              <a:rPr lang="en-US" altLang="en-US" dirty="0" smtClean="0"/>
              <a:t> to get address of a variable:</a:t>
            </a:r>
          </a:p>
          <a:p>
            <a:pPr lvl="1">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num</a:t>
            </a:r>
            <a:r>
              <a:rPr lang="en-US" altLang="en-US" dirty="0" smtClean="0">
                <a:latin typeface="Courier New" pitchFamily="112" charset="0"/>
              </a:rPr>
              <a:t> = -99;</a:t>
            </a:r>
          </a:p>
          <a:p>
            <a:pPr lvl="1">
              <a:buFontTx/>
              <a:buNone/>
            </a:pPr>
            <a:r>
              <a:rPr lang="en-US" altLang="en-US" dirty="0" smtClean="0">
                <a:latin typeface="Courier New" pitchFamily="112" charset="0"/>
              </a:rPr>
              <a:t>	</a:t>
            </a:r>
            <a:r>
              <a:rPr lang="en-US" altLang="en-US" dirty="0" err="1" smtClean="0">
                <a:latin typeface="Courier New" pitchFamily="112" charset="0"/>
              </a:rPr>
              <a:t>cout</a:t>
            </a:r>
            <a:r>
              <a:rPr lang="en-US" altLang="en-US" dirty="0" smtClean="0">
                <a:latin typeface="Courier New" pitchFamily="112" charset="0"/>
              </a:rPr>
              <a:t> &lt;&lt; </a:t>
            </a:r>
            <a:r>
              <a:rPr lang="en-US" altLang="en-US" b="1" dirty="0" smtClean="0">
                <a:solidFill>
                  <a:srgbClr val="0000FF"/>
                </a:solidFill>
                <a:latin typeface="Courier New" pitchFamily="112" charset="0"/>
              </a:rPr>
              <a:t>&amp;</a:t>
            </a:r>
            <a:r>
              <a:rPr lang="en-US" altLang="en-US" dirty="0" err="1" smtClean="0">
                <a:latin typeface="Courier New" pitchFamily="112" charset="0"/>
              </a:rPr>
              <a:t>num</a:t>
            </a:r>
            <a:r>
              <a:rPr lang="en-US" altLang="en-US" dirty="0" smtClean="0">
                <a:latin typeface="Courier New" pitchFamily="112" charset="0"/>
              </a:rPr>
              <a:t>; </a:t>
            </a:r>
            <a:r>
              <a:rPr lang="en-US" altLang="en-US" dirty="0" smtClean="0">
                <a:solidFill>
                  <a:srgbClr val="008000"/>
                </a:solidFill>
                <a:latin typeface="Courier New" pitchFamily="112" charset="0"/>
              </a:rPr>
              <a:t>// prints address</a:t>
            </a:r>
          </a:p>
          <a:p>
            <a:pPr lvl="1">
              <a:buFontTx/>
              <a:buNone/>
            </a:pPr>
            <a:r>
              <a:rPr lang="en-US" altLang="en-US" dirty="0" smtClean="0">
                <a:latin typeface="Courier New" pitchFamily="112" charset="0"/>
              </a:rPr>
              <a:t>					</a:t>
            </a:r>
            <a:r>
              <a:rPr lang="en-US" altLang="en-US" dirty="0" smtClean="0">
                <a:solidFill>
                  <a:srgbClr val="008000"/>
                </a:solidFill>
                <a:latin typeface="Courier New" pitchFamily="112" charset="0"/>
              </a:rPr>
              <a:t>// in hexadecimal</a:t>
            </a:r>
            <a:endParaRPr lang="en-US" altLang="en-US"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214621625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7045</TotalTime>
  <Words>3538</Words>
  <Application>Microsoft Office PowerPoint</Application>
  <PresentationFormat>On-screen Show (4:3)</PresentationFormat>
  <Paragraphs>800</Paragraphs>
  <Slides>81</Slides>
  <Notes>23</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81</vt:i4>
      </vt:variant>
    </vt:vector>
  </HeadingPairs>
  <TitlesOfParts>
    <vt:vector size="101" baseType="lpstr">
      <vt:lpstr>Courier</vt:lpstr>
      <vt:lpstr>Microsoft JhengHei</vt:lpstr>
      <vt:lpstr>Monotype Sorts</vt:lpstr>
      <vt:lpstr>PMingLiU</vt:lpstr>
      <vt:lpstr>Arial</vt:lpstr>
      <vt:lpstr>Calibri</vt:lpstr>
      <vt:lpstr>Constantia</vt:lpstr>
      <vt:lpstr>Courier New</vt:lpstr>
      <vt:lpstr>Tahoma</vt:lpstr>
      <vt:lpstr>Times</vt:lpstr>
      <vt:lpstr>Times New Roman</vt:lpstr>
      <vt:lpstr>Wingdings</vt:lpstr>
      <vt:lpstr>Wingdings 2</vt:lpstr>
      <vt:lpstr>ヒラギノ角ゴ Pro W3</vt:lpstr>
      <vt:lpstr>Flow</vt:lpstr>
      <vt:lpstr>Default Design</vt:lpstr>
      <vt:lpstr>1_Default Design</vt:lpstr>
      <vt:lpstr>2_Default Design</vt:lpstr>
      <vt:lpstr>3_Default Design</vt:lpstr>
      <vt:lpstr>3_Flow</vt:lpstr>
      <vt:lpstr>Computer Science II  Advanced C++</vt:lpstr>
      <vt:lpstr>Pointers in C++</vt:lpstr>
      <vt:lpstr>Useful Links to C++ tutorial</vt:lpstr>
      <vt:lpstr>Variables and memory</vt:lpstr>
      <vt:lpstr>Variables and memory</vt:lpstr>
      <vt:lpstr>Variables and memory</vt:lpstr>
      <vt:lpstr> Memory address</vt:lpstr>
      <vt:lpstr>Address-of operator (&amp;)</vt:lpstr>
      <vt:lpstr>Getting the Address of a Variable</vt:lpstr>
      <vt:lpstr>Pointer Variables</vt:lpstr>
      <vt:lpstr>Address of the variable</vt:lpstr>
      <vt:lpstr>Pointer</vt:lpstr>
      <vt:lpstr>Pointer</vt:lpstr>
      <vt:lpstr>PowerPoint Presentation</vt:lpstr>
      <vt:lpstr>The idea of pointers</vt:lpstr>
      <vt:lpstr>The idea of pointers</vt:lpstr>
      <vt:lpstr>The idea of pointers</vt:lpstr>
      <vt:lpstr>Pointer Variables</vt:lpstr>
      <vt:lpstr>Pointer declaration</vt:lpstr>
      <vt:lpstr>Pointer declaration</vt:lpstr>
      <vt:lpstr>Pointer declaration</vt:lpstr>
      <vt:lpstr>Pointer and Dereference Operator</vt:lpstr>
      <vt:lpstr>Pointer and dereference operator</vt:lpstr>
      <vt:lpstr>Pointer and dereference operator</vt:lpstr>
      <vt:lpstr>Pointer and Dereference Operator</vt:lpstr>
      <vt:lpstr>The Dereference (Indirection) Operator</vt:lpstr>
      <vt:lpstr>The Dereference (Indirection) Operator in Program 9-3</vt:lpstr>
      <vt:lpstr>The Dereference (Indirection) Operatorin Program 9-3</vt:lpstr>
      <vt:lpstr>Exercise 1</vt:lpstr>
      <vt:lpstr>Pointer Operators</vt:lpstr>
      <vt:lpstr>Pointer Operators</vt:lpstr>
      <vt:lpstr>Pointer to Pointer</vt:lpstr>
      <vt:lpstr>Something Like Pointers : Arrays</vt:lpstr>
      <vt:lpstr>The Relationship Between Arrays and Pointers</vt:lpstr>
      <vt:lpstr>The Relationship Between Arrays and Pointers</vt:lpstr>
      <vt:lpstr>PowerPoint Presentation</vt:lpstr>
      <vt:lpstr>The Array Name Being Dereferenced in Program 9-5</vt:lpstr>
      <vt:lpstr>Array Access</vt:lpstr>
      <vt:lpstr>Array Access</vt:lpstr>
      <vt:lpstr>From Program 9-7</vt:lpstr>
      <vt:lpstr>Pointer and Array</vt:lpstr>
      <vt:lpstr>Accessing Pointer Data</vt:lpstr>
      <vt:lpstr>Pointer Arithmetic</vt:lpstr>
      <vt:lpstr>PowerPoint Presentation</vt:lpstr>
      <vt:lpstr>Initializing Pointers</vt:lpstr>
      <vt:lpstr>Comparing Pointers</vt:lpstr>
      <vt:lpstr>Pointers as Function Parameters</vt:lpstr>
      <vt:lpstr>Example</vt:lpstr>
      <vt:lpstr>PowerPoint Presentation</vt:lpstr>
      <vt:lpstr>PowerPoint Presentation</vt:lpstr>
      <vt:lpstr>PowerPoint Presentation</vt:lpstr>
      <vt:lpstr>Initializing a pointer to point to a value – Dynamic memory allocation</vt:lpstr>
      <vt:lpstr>Dynamic Memory Allocation</vt:lpstr>
      <vt:lpstr>Initializing a pointer to point to a value</vt:lpstr>
      <vt:lpstr>Example: Initializing a pointer to point to a value</vt:lpstr>
      <vt:lpstr>Dynamic Memory Allocation</vt:lpstr>
      <vt:lpstr>Releasing Dynamic Memory</vt:lpstr>
      <vt:lpstr>PowerPoint Presentation</vt:lpstr>
      <vt:lpstr>Dynamic Memory Allocation in Program 9-14</vt:lpstr>
      <vt:lpstr>Dynamic Memory Allocation in Program 9-14</vt:lpstr>
      <vt:lpstr>Using Smart Pointers to Avoid Memory Leaks</vt:lpstr>
      <vt:lpstr>Using Smart Pointers to Avoid Memory Leaks</vt:lpstr>
      <vt:lpstr>Using Smart Pointers in Program 9-17</vt:lpstr>
      <vt:lpstr>Comparing Pointers</vt:lpstr>
      <vt:lpstr>Passing Arguments to Function</vt:lpstr>
      <vt:lpstr>Passing Arguments to Function by Value</vt:lpstr>
      <vt:lpstr>Pointers as Function Parameters</vt:lpstr>
      <vt:lpstr>Passing Arguments to Function by Reference</vt:lpstr>
      <vt:lpstr>Pointers as Function arguments and Parameters</vt:lpstr>
      <vt:lpstr>Returning Pointers from Functions</vt:lpstr>
      <vt:lpstr>PowerPoint Presentation</vt:lpstr>
      <vt:lpstr>Pointers to Constants</vt:lpstr>
      <vt:lpstr>Declaration of a Pointer to Constant</vt:lpstr>
      <vt:lpstr>Constant Pointers</vt:lpstr>
      <vt:lpstr>Pointers to Constants</vt:lpstr>
      <vt:lpstr>Pointers to Constants</vt:lpstr>
      <vt:lpstr>Array of Pointers</vt:lpstr>
      <vt:lpstr>Array of Pointers</vt:lpstr>
      <vt:lpstr>Array of Pointers</vt:lpstr>
      <vt:lpstr>Converting a String to Uppercase </vt:lpstr>
      <vt:lpstr>Printing a String One Character at a Time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II  Advanced C++</dc:title>
  <cp:lastModifiedBy>mm</cp:lastModifiedBy>
  <cp:revision>16</cp:revision>
  <dcterms:created xsi:type="dcterms:W3CDTF">2016-05-24T10:51:24Z</dcterms:created>
  <dcterms:modified xsi:type="dcterms:W3CDTF">2019-02-15T02:38:48Z</dcterms:modified>
</cp:coreProperties>
</file>