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936" r:id="rId2"/>
    <p:sldMasterId id="2147483948" r:id="rId3"/>
  </p:sldMasterIdLst>
  <p:notesMasterIdLst>
    <p:notesMasterId r:id="rId42"/>
  </p:notesMasterIdLst>
  <p:sldIdLst>
    <p:sldId id="524" r:id="rId4"/>
    <p:sldId id="314" r:id="rId5"/>
    <p:sldId id="342" r:id="rId6"/>
    <p:sldId id="443" r:id="rId7"/>
    <p:sldId id="444" r:id="rId8"/>
    <p:sldId id="393" r:id="rId9"/>
    <p:sldId id="394" r:id="rId10"/>
    <p:sldId id="460" r:id="rId11"/>
    <p:sldId id="461" r:id="rId12"/>
    <p:sldId id="523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525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513" r:id="rId29"/>
    <p:sldId id="514" r:id="rId30"/>
    <p:sldId id="477" r:id="rId31"/>
    <p:sldId id="478" r:id="rId32"/>
    <p:sldId id="479" r:id="rId33"/>
    <p:sldId id="480" r:id="rId34"/>
    <p:sldId id="481" r:id="rId35"/>
    <p:sldId id="482" r:id="rId36"/>
    <p:sldId id="483" r:id="rId37"/>
    <p:sldId id="484" r:id="rId38"/>
    <p:sldId id="485" r:id="rId39"/>
    <p:sldId id="486" r:id="rId40"/>
    <p:sldId id="48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008000"/>
    <a:srgbClr val="800080"/>
    <a:srgbClr val="0000FF"/>
    <a:srgbClr val="FF33CC"/>
    <a:srgbClr val="000099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6" autoAdjust="0"/>
    <p:restoredTop sz="94675"/>
  </p:normalViewPr>
  <p:slideViewPr>
    <p:cSldViewPr>
      <p:cViewPr varScale="1">
        <p:scale>
          <a:sx n="59" d="100"/>
          <a:sy n="59" d="100"/>
        </p:scale>
        <p:origin x="6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893E7-67A9-42E6-BC1F-4039EB9FA3D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3B78F-1420-49C1-B5A6-D8ABC9915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0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9C35F1-8898-45D6-9641-602DB7F2FFF6}" type="slidenum">
              <a:rPr lang="en-CA" altLang="en-US">
                <a:solidFill>
                  <a:prstClr val="black"/>
                </a:solidFill>
              </a:rPr>
              <a:pPr eaLnBrk="1" hangingPunct="1"/>
              <a:t>9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5672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B7A064-B9CC-4CFB-A09C-03C9D6EEA121}" type="slidenum">
              <a:rPr lang="en-CA" altLang="en-US">
                <a:solidFill>
                  <a:prstClr val="black"/>
                </a:solidFill>
              </a:rPr>
              <a:pPr eaLnBrk="1" hangingPunct="1"/>
              <a:t>10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9875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EC1E406-79C1-484E-A981-89E40564282E}" type="slidenum">
              <a:rPr lang="en-CA" altLang="en-US">
                <a:solidFill>
                  <a:prstClr val="black"/>
                </a:solidFill>
              </a:rPr>
              <a:pPr eaLnBrk="1" hangingPunct="1"/>
              <a:t>12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6411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13CF6D-040B-476A-BA04-0AF18ECEA7D5}" type="slidenum">
              <a:rPr lang="en-CA" altLang="en-US">
                <a:solidFill>
                  <a:prstClr val="black"/>
                </a:solidFill>
              </a:rPr>
              <a:pPr eaLnBrk="1" hangingPunct="1"/>
              <a:t>20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057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724DF31-6FC4-4A2B-95D5-C1669F52541F}" type="slidenum">
              <a:rPr lang="en-CA" altLang="en-US">
                <a:solidFill>
                  <a:prstClr val="black"/>
                </a:solidFill>
              </a:rPr>
              <a:pPr eaLnBrk="1" hangingPunct="1"/>
              <a:t>24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2158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4E66361-0D0B-47A9-A6B0-63382075DCA7}" type="slidenum">
              <a:rPr lang="en-CA" altLang="en-US">
                <a:solidFill>
                  <a:prstClr val="black"/>
                </a:solidFill>
              </a:rPr>
              <a:pPr eaLnBrk="1" hangingPunct="1"/>
              <a:t>25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366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A5A837A-7019-4640-AE34-AB5CFA9A0F70}" type="slidenum">
              <a:rPr lang="en-CA" altLang="en-US">
                <a:solidFill>
                  <a:prstClr val="black"/>
                </a:solidFill>
              </a:rPr>
              <a:pPr eaLnBrk="1" hangingPunct="1"/>
              <a:t>29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2678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1AFD01-7F54-4274-B547-5ED20CD04789}" type="slidenum">
              <a:rPr lang="en-CA" altLang="en-US">
                <a:solidFill>
                  <a:prstClr val="black"/>
                </a:solidFill>
              </a:rPr>
              <a:pPr eaLnBrk="1" hangingPunct="1"/>
              <a:t>30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9300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3B78F-1420-49C1-B5A6-D8ABC99158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1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38" y="25400"/>
            <a:ext cx="1600200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8000">
                <a:solidFill>
                  <a:srgbClr val="0488AE"/>
                </a:solidFill>
              </a:defRPr>
            </a:lvl1pPr>
          </a:lstStyle>
          <a:p>
            <a:r>
              <a:rPr lang="en-US" dirty="0"/>
              <a:t>Section #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245225"/>
            <a:ext cx="1752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73DFB-545F-4434-9D5E-C8BEEF6F4C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38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0B1D-B548-4205-B460-2420316685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6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14477-189C-42DA-833D-266224B68D8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198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B7053-1087-4B91-A3C6-4C20F81B24B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026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51898-4BAA-4D82-BD5F-053D4E36E17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61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4AD0A-1DD6-4F87-933B-9EFB81341AB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923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FD6E6-9C61-4EFF-994F-3F60DD3D81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777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F6E29-9656-4508-9C16-8B4E5E3A6F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5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17E7F-379C-48E1-9E51-CB1127F495A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80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F84F9-8B25-47C1-ACC4-F7F21BE921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3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9A46B-6960-4B5E-9DFB-F4B4F4B1C5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70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296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725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812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697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489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592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4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0234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342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589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41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1E4C43-30DC-40C6-8400-D754E7A063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1E4C43-30DC-40C6-8400-D754E7A063D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F9BF45-2B1F-4363-8CAC-D7FE47CEEA1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Text Box 14"/>
          <p:cNvSpPr txBox="1">
            <a:spLocks noChangeArrowheads="1"/>
          </p:cNvSpPr>
          <p:nvPr userDrawn="1"/>
        </p:nvSpPr>
        <p:spPr bwMode="auto">
          <a:xfrm>
            <a:off x="1192213" y="6581775"/>
            <a:ext cx="678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Times New Roman" pitchFamily="18" charset="0"/>
              </a:rPr>
              <a:t>Copyright © 2015, 2012, 2009 Pearson Education, Inc., Publishing as Addison-Wesley All rights reserved.</a:t>
            </a:r>
          </a:p>
        </p:txBody>
      </p:sp>
      <p:pic>
        <p:nvPicPr>
          <p:cNvPr id="2" name="Picture 5" descr="AW 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4250"/>
            <a:ext cx="10604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36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12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Computer Science </a:t>
            </a:r>
            <a:r>
              <a:rPr lang="en-US" dirty="0" smtClean="0">
                <a:effectLst/>
              </a:rPr>
              <a:t>II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Advanced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Spring 2019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2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Does a Child Have?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Times" pitchFamily="18" charset="0"/>
              <a:buNone/>
            </a:pPr>
            <a:r>
              <a:rPr lang="en-US" altLang="en-US" dirty="0" smtClean="0"/>
              <a:t>An object of the derived class has: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all members defined in child class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all members declared in parent class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lnSpc>
                <a:spcPct val="90000"/>
              </a:lnSpc>
              <a:buFont typeface="Times" pitchFamily="18" charset="0"/>
              <a:buNone/>
            </a:pPr>
            <a:r>
              <a:rPr lang="en-US" altLang="en-US" dirty="0" smtClean="0"/>
              <a:t>An object of the derived class can use: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all </a:t>
            </a:r>
            <a:r>
              <a:rPr lang="en-US" altLang="en-US" dirty="0" smtClean="0">
                <a:latin typeface="Courier New" pitchFamily="49" charset="0"/>
              </a:rPr>
              <a:t>public</a:t>
            </a:r>
            <a:r>
              <a:rPr lang="en-US" altLang="en-US" dirty="0" smtClean="0"/>
              <a:t> members defined in child class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all </a:t>
            </a:r>
            <a:r>
              <a:rPr lang="en-US" altLang="en-US" dirty="0" smtClean="0">
                <a:latin typeface="Courier New" pitchFamily="49" charset="0"/>
              </a:rPr>
              <a:t>public</a:t>
            </a:r>
            <a:r>
              <a:rPr lang="en-US" altLang="en-US" dirty="0" smtClean="0"/>
              <a:t> members defined in parent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70B1D-B548-4205-B460-2420316685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90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15.2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Protected Members and Class Access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645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Protected Members and                   Class Access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>
                <a:solidFill>
                  <a:srgbClr val="C00000"/>
                </a:solidFill>
                <a:latin typeface="Courier New" pitchFamily="49" charset="0"/>
              </a:rPr>
              <a:t>private</a:t>
            </a:r>
            <a:r>
              <a:rPr lang="en-US" altLang="en-US" dirty="0"/>
              <a:t> member access specification means inaccessibility by objects of derived (child) class</a:t>
            </a:r>
          </a:p>
          <a:p>
            <a:r>
              <a:rPr lang="en-US" altLang="en-US" b="1" dirty="0" smtClean="0">
                <a:solidFill>
                  <a:srgbClr val="FF33CC"/>
                </a:solidFill>
                <a:latin typeface="Courier New" pitchFamily="49" charset="0"/>
              </a:rPr>
              <a:t>protected</a:t>
            </a:r>
            <a:r>
              <a:rPr lang="en-US" altLang="en-US" dirty="0" smtClean="0"/>
              <a:t> member access specification: like </a:t>
            </a:r>
            <a:r>
              <a:rPr lang="en-US" altLang="en-US" dirty="0" smtClean="0">
                <a:latin typeface="Courier New" pitchFamily="49" charset="0"/>
              </a:rPr>
              <a:t>private</a:t>
            </a:r>
            <a:r>
              <a:rPr lang="en-US" altLang="en-US" dirty="0" smtClean="0"/>
              <a:t>, but accessible by objects of derived class</a:t>
            </a:r>
          </a:p>
          <a:p>
            <a:r>
              <a:rPr lang="en-US" altLang="en-US" u="sng" dirty="0" smtClean="0"/>
              <a:t>Class access specification</a:t>
            </a:r>
            <a:r>
              <a:rPr lang="en-US" altLang="en-US" dirty="0" smtClean="0"/>
              <a:t>: determines how </a:t>
            </a:r>
            <a:r>
              <a:rPr lang="en-US" altLang="en-US" b="1" dirty="0" smtClean="0">
                <a:solidFill>
                  <a:srgbClr val="C00000"/>
                </a:solidFill>
                <a:latin typeface="Courier New" pitchFamily="49" charset="0"/>
              </a:rPr>
              <a:t>private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FF33CC"/>
                </a:solidFill>
                <a:latin typeface="Courier New" pitchFamily="49" charset="0"/>
              </a:rPr>
              <a:t>protected</a:t>
            </a:r>
            <a:r>
              <a:rPr lang="en-US" altLang="en-US" dirty="0" smtClean="0"/>
              <a:t>, and </a:t>
            </a:r>
            <a:r>
              <a:rPr lang="en-US" altLang="en-US" b="1" dirty="0" smtClean="0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en-US" altLang="en-US" dirty="0" smtClean="0"/>
              <a:t> members of base class are inherited by the derived class</a:t>
            </a:r>
            <a:endParaRPr lang="en-US" altLang="en-US" u="sng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70B1D-B548-4205-B460-2420316685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02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Access Specifiers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8075613" cy="3741738"/>
          </a:xfrm>
        </p:spPr>
        <p:txBody>
          <a:bodyPr/>
          <a:lstStyle/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 sz="2800" b="1" dirty="0" smtClean="0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en-US" altLang="en-US" sz="2800" dirty="0" smtClean="0"/>
              <a:t> – object of derived class can be treated as an object of base class (not vice-versa)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 sz="2800" b="1" dirty="0" smtClean="0">
                <a:solidFill>
                  <a:srgbClr val="FF33CC"/>
                </a:solidFill>
                <a:latin typeface="Courier New" pitchFamily="49" charset="0"/>
              </a:rPr>
              <a:t>protected</a:t>
            </a:r>
            <a:r>
              <a:rPr lang="en-US" altLang="en-US" sz="2800" dirty="0" smtClean="0"/>
              <a:t> – more restrictive than </a:t>
            </a:r>
            <a:r>
              <a:rPr lang="en-US" altLang="en-US" sz="2800" dirty="0" smtClean="0">
                <a:latin typeface="Courier New" pitchFamily="49" charset="0"/>
              </a:rPr>
              <a:t>public</a:t>
            </a:r>
            <a:r>
              <a:rPr lang="en-US" altLang="en-US" sz="2800" dirty="0" smtClean="0"/>
              <a:t>, but allows derived classes to know details of parents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 sz="2800" b="1" dirty="0" smtClean="0">
                <a:solidFill>
                  <a:srgbClr val="C00000"/>
                </a:solidFill>
                <a:latin typeface="Courier New" pitchFamily="49" charset="0"/>
              </a:rPr>
              <a:t>private</a:t>
            </a:r>
            <a:r>
              <a:rPr lang="en-US" altLang="en-US" sz="2800" dirty="0" smtClean="0"/>
              <a:t> – prevents objects of derived class from being treated as objects of base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70B1D-B548-4205-B460-2420316685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535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72400" cy="914400"/>
          </a:xfrm>
        </p:spPr>
        <p:txBody>
          <a:bodyPr/>
          <a:lstStyle/>
          <a:p>
            <a:r>
              <a:rPr lang="en-US" altLang="en-US" smtClean="0"/>
              <a:t>Inheritance vs. Access </a:t>
            </a:r>
          </a:p>
        </p:txBody>
      </p:sp>
      <p:grpSp>
        <p:nvGrpSpPr>
          <p:cNvPr id="14339" name="Group 23"/>
          <p:cNvGrpSpPr>
            <a:grpSpLocks/>
          </p:cNvGrpSpPr>
          <p:nvPr/>
        </p:nvGrpSpPr>
        <p:grpSpPr bwMode="auto">
          <a:xfrm>
            <a:off x="608013" y="1381125"/>
            <a:ext cx="8002587" cy="4954588"/>
            <a:chOff x="47" y="576"/>
            <a:chExt cx="5041" cy="3121"/>
          </a:xfrm>
        </p:grpSpPr>
        <p:sp>
          <p:nvSpPr>
            <p:cNvPr id="14340" name="Text Box 3"/>
            <p:cNvSpPr txBox="1">
              <a:spLocks noChangeArrowheads="1"/>
            </p:cNvSpPr>
            <p:nvPr/>
          </p:nvSpPr>
          <p:spPr bwMode="auto">
            <a:xfrm>
              <a:off x="288" y="1008"/>
              <a:ext cx="120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  <a:latin typeface="Courier New" pitchFamily="49" charset="0"/>
                </a:rPr>
                <a:t>private: x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  <a:latin typeface="Courier New" pitchFamily="49" charset="0"/>
                </a:rPr>
                <a:t>protected: y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  <a:latin typeface="Courier New" pitchFamily="49" charset="0"/>
                </a:rPr>
                <a:t>public: z</a:t>
              </a:r>
            </a:p>
          </p:txBody>
        </p:sp>
        <p:sp>
          <p:nvSpPr>
            <p:cNvPr id="14341" name="Text Box 4"/>
            <p:cNvSpPr txBox="1">
              <a:spLocks noChangeArrowheads="1"/>
            </p:cNvSpPr>
            <p:nvPr/>
          </p:nvSpPr>
          <p:spPr bwMode="auto">
            <a:xfrm>
              <a:off x="288" y="2064"/>
              <a:ext cx="129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  <a:latin typeface="Courier New" pitchFamily="49" charset="0"/>
                </a:rPr>
                <a:t>private: x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  <a:latin typeface="Courier New" pitchFamily="49" charset="0"/>
                </a:rPr>
                <a:t>protected: y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  <a:latin typeface="Courier New" pitchFamily="49" charset="0"/>
                </a:rPr>
                <a:t>public: z</a:t>
              </a:r>
            </a:p>
          </p:txBody>
        </p:sp>
        <p:sp>
          <p:nvSpPr>
            <p:cNvPr id="14342" name="Text Box 5"/>
            <p:cNvSpPr txBox="1">
              <a:spLocks noChangeArrowheads="1"/>
            </p:cNvSpPr>
            <p:nvPr/>
          </p:nvSpPr>
          <p:spPr bwMode="auto">
            <a:xfrm>
              <a:off x="336" y="3120"/>
              <a:ext cx="124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  <a:latin typeface="Courier New" pitchFamily="49" charset="0"/>
                </a:rPr>
                <a:t>private: x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  <a:latin typeface="Courier New" pitchFamily="49" charset="0"/>
                </a:rPr>
                <a:t>protected: y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  <a:latin typeface="Courier New" pitchFamily="49" charset="0"/>
                </a:rPr>
                <a:t>public: z</a:t>
              </a:r>
            </a:p>
          </p:txBody>
        </p:sp>
        <p:sp>
          <p:nvSpPr>
            <p:cNvPr id="14343" name="Text Box 6"/>
            <p:cNvSpPr txBox="1">
              <a:spLocks noChangeArrowheads="1"/>
            </p:cNvSpPr>
            <p:nvPr/>
          </p:nvSpPr>
          <p:spPr bwMode="auto">
            <a:xfrm>
              <a:off x="47" y="768"/>
              <a:ext cx="15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</a:rPr>
                <a:t>Base class members</a:t>
              </a:r>
            </a:p>
          </p:txBody>
        </p:sp>
        <p:sp>
          <p:nvSpPr>
            <p:cNvPr id="14344" name="Rectangle 7"/>
            <p:cNvSpPr>
              <a:spLocks noChangeArrowheads="1"/>
            </p:cNvSpPr>
            <p:nvPr/>
          </p:nvSpPr>
          <p:spPr bwMode="auto">
            <a:xfrm>
              <a:off x="288" y="1056"/>
              <a:ext cx="115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4345" name="Rectangle 8"/>
            <p:cNvSpPr>
              <a:spLocks noChangeArrowheads="1"/>
            </p:cNvSpPr>
            <p:nvPr/>
          </p:nvSpPr>
          <p:spPr bwMode="auto">
            <a:xfrm>
              <a:off x="288" y="2112"/>
              <a:ext cx="120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4346" name="Rectangle 9"/>
            <p:cNvSpPr>
              <a:spLocks noChangeArrowheads="1"/>
            </p:cNvSpPr>
            <p:nvPr/>
          </p:nvSpPr>
          <p:spPr bwMode="auto">
            <a:xfrm>
              <a:off x="336" y="3168"/>
              <a:ext cx="115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3600" y="1041"/>
              <a:ext cx="120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  <a:latin typeface="Courier New" pitchFamily="49" charset="0"/>
                </a:rPr>
                <a:t>x</a:t>
              </a:r>
              <a:r>
                <a:rPr lang="en-US" altLang="en-US" sz="1800" smtClean="0">
                  <a:solidFill>
                    <a:srgbClr val="000000"/>
                  </a:solidFill>
                </a:rPr>
                <a:t> is inaccessible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  <a:latin typeface="Courier New" pitchFamily="49" charset="0"/>
                </a:rPr>
                <a:t>private: y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  <a:latin typeface="Courier New" pitchFamily="49" charset="0"/>
                </a:rPr>
                <a:t>private: z</a:t>
              </a:r>
            </a:p>
          </p:txBody>
        </p:sp>
        <p:sp>
          <p:nvSpPr>
            <p:cNvPr id="14348" name="Text Box 11"/>
            <p:cNvSpPr txBox="1">
              <a:spLocks noChangeArrowheads="1"/>
            </p:cNvSpPr>
            <p:nvPr/>
          </p:nvSpPr>
          <p:spPr bwMode="auto">
            <a:xfrm>
              <a:off x="3639" y="2064"/>
              <a:ext cx="1170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  <a:latin typeface="Courier New" pitchFamily="49" charset="0"/>
                </a:rPr>
                <a:t>x</a:t>
              </a:r>
              <a:r>
                <a:rPr lang="en-US" altLang="en-US" sz="1800" smtClean="0">
                  <a:solidFill>
                    <a:srgbClr val="000000"/>
                  </a:solidFill>
                </a:rPr>
                <a:t> is inaccessible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  <a:latin typeface="Courier New" pitchFamily="49" charset="0"/>
                </a:rPr>
                <a:t>protected: y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  <a:latin typeface="Courier New" pitchFamily="49" charset="0"/>
                </a:rPr>
                <a:t>protected: z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4349" name="Text Box 12"/>
            <p:cNvSpPr txBox="1">
              <a:spLocks noChangeArrowheads="1"/>
            </p:cNvSpPr>
            <p:nvPr/>
          </p:nvSpPr>
          <p:spPr bwMode="auto">
            <a:xfrm>
              <a:off x="3648" y="3120"/>
              <a:ext cx="120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  <a:latin typeface="Courier New" pitchFamily="49" charset="0"/>
                </a:rPr>
                <a:t>x</a:t>
              </a:r>
              <a:r>
                <a:rPr lang="en-US" altLang="en-US" sz="1800" smtClean="0">
                  <a:solidFill>
                    <a:srgbClr val="000000"/>
                  </a:solidFill>
                </a:rPr>
                <a:t> is inaccessible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  <a:latin typeface="Courier New" pitchFamily="49" charset="0"/>
                </a:rPr>
                <a:t>protected: y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  <a:latin typeface="Courier New" pitchFamily="49" charset="0"/>
                </a:rPr>
                <a:t>public: z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4350" name="Rectangle 13"/>
            <p:cNvSpPr>
              <a:spLocks noChangeArrowheads="1"/>
            </p:cNvSpPr>
            <p:nvPr/>
          </p:nvSpPr>
          <p:spPr bwMode="auto">
            <a:xfrm>
              <a:off x="3600" y="1056"/>
              <a:ext cx="115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4351" name="Rectangle 14"/>
            <p:cNvSpPr>
              <a:spLocks noChangeArrowheads="1"/>
            </p:cNvSpPr>
            <p:nvPr/>
          </p:nvSpPr>
          <p:spPr bwMode="auto">
            <a:xfrm>
              <a:off x="3648" y="2064"/>
              <a:ext cx="115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4352" name="Rectangle 15"/>
            <p:cNvSpPr>
              <a:spLocks noChangeArrowheads="1"/>
            </p:cNvSpPr>
            <p:nvPr/>
          </p:nvSpPr>
          <p:spPr bwMode="auto">
            <a:xfrm>
              <a:off x="3648" y="3120"/>
              <a:ext cx="120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4353" name="Text Box 16"/>
            <p:cNvSpPr txBox="1">
              <a:spLocks noChangeArrowheads="1"/>
            </p:cNvSpPr>
            <p:nvPr/>
          </p:nvSpPr>
          <p:spPr bwMode="auto">
            <a:xfrm>
              <a:off x="3198" y="576"/>
              <a:ext cx="1890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</a:rPr>
                <a:t>How inherited base class members</a:t>
              </a:r>
            </a:p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</a:rPr>
                <a:t>appear in derived class</a:t>
              </a:r>
            </a:p>
          </p:txBody>
        </p:sp>
        <p:sp>
          <p:nvSpPr>
            <p:cNvPr id="14354" name="Line 17"/>
            <p:cNvSpPr>
              <a:spLocks noChangeShapeType="1"/>
            </p:cNvSpPr>
            <p:nvPr/>
          </p:nvSpPr>
          <p:spPr bwMode="auto">
            <a:xfrm>
              <a:off x="1440" y="1296"/>
              <a:ext cx="2160" cy="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355" name="Line 18"/>
            <p:cNvSpPr>
              <a:spLocks noChangeShapeType="1"/>
            </p:cNvSpPr>
            <p:nvPr/>
          </p:nvSpPr>
          <p:spPr bwMode="auto">
            <a:xfrm>
              <a:off x="1488" y="2352"/>
              <a:ext cx="2160" cy="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356" name="Line 19"/>
            <p:cNvSpPr>
              <a:spLocks noChangeShapeType="1"/>
            </p:cNvSpPr>
            <p:nvPr/>
          </p:nvSpPr>
          <p:spPr bwMode="auto">
            <a:xfrm>
              <a:off x="1488" y="3408"/>
              <a:ext cx="2160" cy="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357" name="Text Box 20"/>
            <p:cNvSpPr txBox="1">
              <a:spLocks noChangeArrowheads="1"/>
            </p:cNvSpPr>
            <p:nvPr/>
          </p:nvSpPr>
          <p:spPr bwMode="auto">
            <a:xfrm>
              <a:off x="2042" y="1008"/>
              <a:ext cx="812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b="1" dirty="0" smtClean="0">
                  <a:solidFill>
                    <a:srgbClr val="C00000"/>
                  </a:solidFill>
                  <a:latin typeface="Courier New" pitchFamily="49" charset="0"/>
                </a:rPr>
                <a:t>private</a:t>
              </a:r>
            </a:p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FA8218"/>
                  </a:solidFill>
                </a:rPr>
                <a:t>base class</a:t>
              </a:r>
            </a:p>
          </p:txBody>
        </p:sp>
        <p:sp>
          <p:nvSpPr>
            <p:cNvPr id="14358" name="Text Box 21"/>
            <p:cNvSpPr txBox="1">
              <a:spLocks noChangeArrowheads="1"/>
            </p:cNvSpPr>
            <p:nvPr/>
          </p:nvSpPr>
          <p:spPr bwMode="auto">
            <a:xfrm>
              <a:off x="2003" y="2064"/>
              <a:ext cx="890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b="1" dirty="0" smtClean="0">
                  <a:solidFill>
                    <a:srgbClr val="FF33CC"/>
                  </a:solidFill>
                  <a:latin typeface="Courier New" pitchFamily="49" charset="0"/>
                </a:rPr>
                <a:t>protected</a:t>
              </a:r>
            </a:p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FA8218"/>
                  </a:solidFill>
                </a:rPr>
                <a:t>base class</a:t>
              </a:r>
            </a:p>
          </p:txBody>
        </p:sp>
        <p:sp>
          <p:nvSpPr>
            <p:cNvPr id="14359" name="Text Box 22"/>
            <p:cNvSpPr txBox="1">
              <a:spLocks noChangeArrowheads="1"/>
            </p:cNvSpPr>
            <p:nvPr/>
          </p:nvSpPr>
          <p:spPr bwMode="auto">
            <a:xfrm>
              <a:off x="2090" y="3120"/>
              <a:ext cx="812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public</a:t>
              </a:r>
            </a:p>
            <a:p>
              <a:pPr algn="ctr"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FA8218"/>
                  </a:solidFill>
                </a:rPr>
                <a:t>base class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4AD0A-1DD6-4F87-933B-9EFB81341AB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538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620000" cy="914400"/>
          </a:xfrm>
        </p:spPr>
        <p:txBody>
          <a:bodyPr/>
          <a:lstStyle/>
          <a:p>
            <a:r>
              <a:rPr lang="en-US" altLang="en-US" smtClean="0"/>
              <a:t>More Inheritance vs. Access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127125" y="12763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5364" name="Group 16"/>
          <p:cNvGrpSpPr>
            <a:grpSpLocks/>
          </p:cNvGrpSpPr>
          <p:nvPr/>
        </p:nvGrpSpPr>
        <p:grpSpPr bwMode="auto">
          <a:xfrm>
            <a:off x="365125" y="1721321"/>
            <a:ext cx="8474075" cy="4371975"/>
            <a:chOff x="230" y="960"/>
            <a:chExt cx="5338" cy="2754"/>
          </a:xfrm>
        </p:grpSpPr>
        <p:sp>
          <p:nvSpPr>
            <p:cNvPr id="15365" name="Text Box 3"/>
            <p:cNvSpPr txBox="1">
              <a:spLocks noChangeArrowheads="1"/>
            </p:cNvSpPr>
            <p:nvPr/>
          </p:nvSpPr>
          <p:spPr bwMode="auto">
            <a:xfrm>
              <a:off x="230" y="1203"/>
              <a:ext cx="2114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C00000"/>
                  </a:solidFill>
                </a:rPr>
                <a:t>private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 members: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char letter;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float score;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void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calcGrade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();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FF0000"/>
                  </a:solidFill>
                </a:rPr>
                <a:t>public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 members: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altLang="en-US" sz="1800" dirty="0" smtClean="0">
                  <a:solidFill>
                    <a:srgbClr val="800080"/>
                  </a:solidFill>
                  <a:latin typeface="Courier New" pitchFamily="49" charset="0"/>
                </a:rPr>
                <a:t>void </a:t>
              </a:r>
              <a:r>
                <a:rPr lang="en-US" altLang="en-US" sz="1800" dirty="0" err="1" smtClean="0">
                  <a:solidFill>
                    <a:srgbClr val="800080"/>
                  </a:solidFill>
                  <a:latin typeface="Courier New" pitchFamily="49" charset="0"/>
                </a:rPr>
                <a:t>setScore</a:t>
              </a:r>
              <a:r>
                <a:rPr lang="en-US" altLang="en-US" sz="1800" dirty="0" smtClean="0">
                  <a:solidFill>
                    <a:srgbClr val="800080"/>
                  </a:solidFill>
                  <a:latin typeface="Courier New" pitchFamily="49" charset="0"/>
                </a:rPr>
                <a:t>(float);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800080"/>
                  </a:solidFill>
                  <a:latin typeface="Courier New" pitchFamily="49" charset="0"/>
                </a:rPr>
                <a:t>  float </a:t>
              </a:r>
              <a:r>
                <a:rPr lang="en-US" altLang="en-US" sz="1800" dirty="0" err="1" smtClean="0">
                  <a:solidFill>
                    <a:srgbClr val="800080"/>
                  </a:solidFill>
                  <a:latin typeface="Courier New" pitchFamily="49" charset="0"/>
                </a:rPr>
                <a:t>getScore</a:t>
              </a:r>
              <a:r>
                <a:rPr lang="en-US" altLang="en-US" sz="1800" dirty="0" smtClean="0">
                  <a:solidFill>
                    <a:srgbClr val="800080"/>
                  </a:solidFill>
                  <a:latin typeface="Courier New" pitchFamily="49" charset="0"/>
                </a:rPr>
                <a:t>();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800080"/>
                  </a:solidFill>
                  <a:latin typeface="Courier New" pitchFamily="49" charset="0"/>
                </a:rPr>
                <a:t>  char </a:t>
              </a:r>
              <a:r>
                <a:rPr lang="en-US" altLang="en-US" sz="1800" dirty="0" err="1" smtClean="0">
                  <a:solidFill>
                    <a:srgbClr val="800080"/>
                  </a:solidFill>
                  <a:latin typeface="Courier New" pitchFamily="49" charset="0"/>
                </a:rPr>
                <a:t>getLetter</a:t>
              </a:r>
              <a:r>
                <a:rPr lang="en-US" altLang="en-US" sz="1800" dirty="0" smtClean="0">
                  <a:solidFill>
                    <a:srgbClr val="800080"/>
                  </a:solidFill>
                  <a:latin typeface="Courier New" pitchFamily="49" charset="0"/>
                </a:rPr>
                <a:t>();</a:t>
              </a:r>
            </a:p>
          </p:txBody>
        </p:sp>
        <p:sp>
          <p:nvSpPr>
            <p:cNvPr id="15366" name="Rectangle 5"/>
            <p:cNvSpPr>
              <a:spLocks noChangeArrowheads="1"/>
            </p:cNvSpPr>
            <p:nvPr/>
          </p:nvSpPr>
          <p:spPr bwMode="auto">
            <a:xfrm>
              <a:off x="240" y="1200"/>
              <a:ext cx="2016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5367" name="Text Box 6"/>
            <p:cNvSpPr txBox="1">
              <a:spLocks noChangeArrowheads="1"/>
            </p:cNvSpPr>
            <p:nvPr/>
          </p:nvSpPr>
          <p:spPr bwMode="auto">
            <a:xfrm>
              <a:off x="646" y="960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</a:rPr>
                <a:t>class Grade</a:t>
              </a:r>
            </a:p>
          </p:txBody>
        </p:sp>
        <p:sp>
          <p:nvSpPr>
            <p:cNvPr id="15368" name="Rectangle 7"/>
            <p:cNvSpPr>
              <a:spLocks noChangeArrowheads="1"/>
            </p:cNvSpPr>
            <p:nvPr/>
          </p:nvSpPr>
          <p:spPr bwMode="auto">
            <a:xfrm>
              <a:off x="240" y="960"/>
              <a:ext cx="201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3360" y="1200"/>
              <a:ext cx="1776" cy="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</a:rPr>
                <a:t>private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 members: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numQuestions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float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pointsEach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numMissed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</a:rPr>
                <a:t>public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 members: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Test(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</p:txBody>
        </p:sp>
        <p:sp>
          <p:nvSpPr>
            <p:cNvPr id="15370" name="Rectangle 9"/>
            <p:cNvSpPr>
              <a:spLocks noChangeArrowheads="1"/>
            </p:cNvSpPr>
            <p:nvPr/>
          </p:nvSpPr>
          <p:spPr bwMode="auto">
            <a:xfrm>
              <a:off x="3360" y="1200"/>
              <a:ext cx="1776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5371" name="Text Box 10"/>
            <p:cNvSpPr txBox="1">
              <a:spLocks noChangeArrowheads="1"/>
            </p:cNvSpPr>
            <p:nvPr/>
          </p:nvSpPr>
          <p:spPr bwMode="auto">
            <a:xfrm>
              <a:off x="3312" y="960"/>
              <a:ext cx="18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class Test : </a:t>
              </a:r>
              <a:r>
                <a:rPr lang="en-US" altLang="en-US" sz="1800" dirty="0" smtClean="0">
                  <a:solidFill>
                    <a:srgbClr val="FF0000"/>
                  </a:solidFill>
                </a:rPr>
                <a:t>public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 Grade</a:t>
              </a:r>
            </a:p>
          </p:txBody>
        </p:sp>
        <p:sp>
          <p:nvSpPr>
            <p:cNvPr id="15372" name="Rectangle 11"/>
            <p:cNvSpPr>
              <a:spLocks noChangeArrowheads="1"/>
            </p:cNvSpPr>
            <p:nvPr/>
          </p:nvSpPr>
          <p:spPr bwMode="auto">
            <a:xfrm>
              <a:off x="3360" y="960"/>
              <a:ext cx="17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5373" name="Text Box 12"/>
            <p:cNvSpPr txBox="1">
              <a:spLocks noChangeArrowheads="1"/>
            </p:cNvSpPr>
            <p:nvPr/>
          </p:nvSpPr>
          <p:spPr bwMode="auto">
            <a:xfrm>
              <a:off x="576" y="2640"/>
              <a:ext cx="1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8000"/>
                  </a:solidFill>
                </a:rPr>
                <a:t>When </a:t>
              </a:r>
              <a:r>
                <a:rPr lang="en-US" altLang="en-US" sz="1800" dirty="0" smtClean="0">
                  <a:solidFill>
                    <a:srgbClr val="008000"/>
                  </a:solidFill>
                  <a:latin typeface="Courier New" pitchFamily="49" charset="0"/>
                </a:rPr>
                <a:t>Test</a:t>
              </a:r>
              <a:r>
                <a:rPr lang="en-US" altLang="en-US" sz="1800" dirty="0" smtClean="0">
                  <a:solidFill>
                    <a:srgbClr val="008000"/>
                  </a:solidFill>
                </a:rPr>
                <a:t> class inherits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8000"/>
                  </a:solidFill>
                </a:rPr>
                <a:t>from </a:t>
              </a:r>
              <a:r>
                <a:rPr lang="en-US" altLang="en-US" sz="1800" dirty="0" smtClean="0">
                  <a:solidFill>
                    <a:srgbClr val="008000"/>
                  </a:solidFill>
                  <a:latin typeface="Courier New" pitchFamily="49" charset="0"/>
                </a:rPr>
                <a:t>Grade</a:t>
              </a:r>
              <a:r>
                <a:rPr lang="en-US" altLang="en-US" sz="1800" dirty="0" smtClean="0">
                  <a:solidFill>
                    <a:srgbClr val="008000"/>
                  </a:solidFill>
                </a:rPr>
                <a:t> class using</a:t>
              </a:r>
              <a:r>
                <a:rPr lang="en-US" altLang="en-US" sz="1800" dirty="0" smtClean="0">
                  <a:solidFill>
                    <a:srgbClr val="C00000"/>
                  </a:solidFill>
                </a:rPr>
                <a:t> 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public</a:t>
              </a:r>
              <a:r>
                <a:rPr lang="en-US" altLang="en-US" sz="1800" dirty="0" smtClean="0">
                  <a:solidFill>
                    <a:srgbClr val="C00000"/>
                  </a:solidFill>
                </a:rPr>
                <a:t> </a:t>
              </a:r>
              <a:r>
                <a:rPr lang="en-US" altLang="en-US" sz="1800" dirty="0" smtClean="0">
                  <a:solidFill>
                    <a:srgbClr val="008000"/>
                  </a:solidFill>
                </a:rPr>
                <a:t>class access, it looks like this</a:t>
              </a:r>
              <a:r>
                <a:rPr lang="en-US" altLang="en-US" sz="1800" dirty="0" smtClean="0">
                  <a:solidFill>
                    <a:srgbClr val="C00000"/>
                  </a:solidFill>
                </a:rPr>
                <a:t>:</a:t>
              </a:r>
            </a:p>
          </p:txBody>
        </p:sp>
        <p:sp>
          <p:nvSpPr>
            <p:cNvPr id="15374" name="Text Box 13"/>
            <p:cNvSpPr txBox="1">
              <a:spLocks noChangeArrowheads="1"/>
            </p:cNvSpPr>
            <p:nvPr/>
          </p:nvSpPr>
          <p:spPr bwMode="auto">
            <a:xfrm>
              <a:off x="3360" y="2400"/>
              <a:ext cx="2208" cy="1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</a:rPr>
                <a:t>private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 members: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numQuestions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: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float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pointsEach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numMissed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</a:rPr>
                <a:t>public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 members: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Test(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altLang="en-US" sz="1800" dirty="0">
                  <a:solidFill>
                    <a:srgbClr val="800080"/>
                  </a:solidFill>
                  <a:latin typeface="Courier New" pitchFamily="49" charset="0"/>
                </a:rPr>
                <a:t>void </a:t>
              </a:r>
              <a:r>
                <a:rPr lang="en-US" altLang="en-US" sz="1800" dirty="0" err="1">
                  <a:solidFill>
                    <a:srgbClr val="800080"/>
                  </a:solidFill>
                  <a:latin typeface="Courier New" pitchFamily="49" charset="0"/>
                </a:rPr>
                <a:t>setScore</a:t>
              </a:r>
              <a:r>
                <a:rPr lang="en-US" altLang="en-US" sz="1800" dirty="0">
                  <a:solidFill>
                    <a:srgbClr val="800080"/>
                  </a:solidFill>
                  <a:latin typeface="Courier New" pitchFamily="49" charset="0"/>
                </a:rPr>
                <a:t>(float);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800080"/>
                  </a:solidFill>
                  <a:latin typeface="Courier New" pitchFamily="49" charset="0"/>
                </a:rPr>
                <a:t>  float </a:t>
              </a:r>
              <a:r>
                <a:rPr lang="en-US" altLang="en-US" sz="1800" dirty="0" err="1">
                  <a:solidFill>
                    <a:srgbClr val="800080"/>
                  </a:solidFill>
                  <a:latin typeface="Courier New" pitchFamily="49" charset="0"/>
                </a:rPr>
                <a:t>getScore</a:t>
              </a:r>
              <a:r>
                <a:rPr lang="en-US" altLang="en-US" sz="1800" dirty="0">
                  <a:solidFill>
                    <a:srgbClr val="800080"/>
                  </a:solidFill>
                  <a:latin typeface="Courier New" pitchFamily="49" charset="0"/>
                </a:rPr>
                <a:t>();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800080"/>
                  </a:solidFill>
                  <a:latin typeface="Courier New" pitchFamily="49" charset="0"/>
                </a:rPr>
                <a:t>  char </a:t>
              </a:r>
              <a:r>
                <a:rPr lang="en-US" altLang="en-US" sz="1800" dirty="0" err="1">
                  <a:solidFill>
                    <a:srgbClr val="800080"/>
                  </a:solidFill>
                  <a:latin typeface="Courier New" pitchFamily="49" charset="0"/>
                </a:rPr>
                <a:t>getLetter</a:t>
              </a:r>
              <a:r>
                <a:rPr lang="en-US" altLang="en-US" sz="1800" dirty="0">
                  <a:solidFill>
                    <a:srgbClr val="800080"/>
                  </a:solidFill>
                  <a:latin typeface="Courier New" pitchFamily="49" charset="0"/>
                </a:rPr>
                <a:t>();</a:t>
              </a:r>
            </a:p>
          </p:txBody>
        </p:sp>
        <p:sp>
          <p:nvSpPr>
            <p:cNvPr id="15375" name="Rectangle 14"/>
            <p:cNvSpPr>
              <a:spLocks noChangeArrowheads="1"/>
            </p:cNvSpPr>
            <p:nvPr/>
          </p:nvSpPr>
          <p:spPr bwMode="auto">
            <a:xfrm>
              <a:off x="3360" y="2400"/>
              <a:ext cx="2064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70B1D-B548-4205-B460-2420316685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2590800" y="5445224"/>
            <a:ext cx="25146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13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077200" cy="914400"/>
          </a:xfrm>
        </p:spPr>
        <p:txBody>
          <a:bodyPr/>
          <a:lstStyle/>
          <a:p>
            <a:r>
              <a:rPr lang="en-US" altLang="en-US" smtClean="0"/>
              <a:t>More Inheritance vs. Access (2)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127125" y="12763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388" name="Group 16"/>
          <p:cNvGrpSpPr>
            <a:grpSpLocks/>
          </p:cNvGrpSpPr>
          <p:nvPr/>
        </p:nvGrpSpPr>
        <p:grpSpPr bwMode="auto">
          <a:xfrm>
            <a:off x="365125" y="1715095"/>
            <a:ext cx="8474075" cy="4594225"/>
            <a:chOff x="230" y="960"/>
            <a:chExt cx="5338" cy="2894"/>
          </a:xfrm>
        </p:grpSpPr>
        <p:sp>
          <p:nvSpPr>
            <p:cNvPr id="16389" name="Text Box 3"/>
            <p:cNvSpPr txBox="1">
              <a:spLocks noChangeArrowheads="1"/>
            </p:cNvSpPr>
            <p:nvPr/>
          </p:nvSpPr>
          <p:spPr bwMode="auto">
            <a:xfrm>
              <a:off x="230" y="1203"/>
              <a:ext cx="2114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C00000"/>
                  </a:solidFill>
                </a:rPr>
                <a:t>private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 members: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char letter;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float score;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void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calcGrade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();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FF0000"/>
                  </a:solidFill>
                </a:rPr>
                <a:t>public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 members: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altLang="en-US" sz="1800" dirty="0" smtClean="0">
                  <a:solidFill>
                    <a:srgbClr val="800080"/>
                  </a:solidFill>
                  <a:latin typeface="Courier New" pitchFamily="49" charset="0"/>
                </a:rPr>
                <a:t>void </a:t>
              </a:r>
              <a:r>
                <a:rPr lang="en-US" altLang="en-US" sz="1800" dirty="0" err="1" smtClean="0">
                  <a:solidFill>
                    <a:srgbClr val="800080"/>
                  </a:solidFill>
                  <a:latin typeface="Courier New" pitchFamily="49" charset="0"/>
                </a:rPr>
                <a:t>setScore</a:t>
              </a:r>
              <a:r>
                <a:rPr lang="en-US" altLang="en-US" sz="1800" dirty="0" smtClean="0">
                  <a:solidFill>
                    <a:srgbClr val="800080"/>
                  </a:solidFill>
                  <a:latin typeface="Courier New" pitchFamily="49" charset="0"/>
                </a:rPr>
                <a:t>(float);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800080"/>
                  </a:solidFill>
                  <a:latin typeface="Courier New" pitchFamily="49" charset="0"/>
                </a:rPr>
                <a:t>  float </a:t>
              </a:r>
              <a:r>
                <a:rPr lang="en-US" altLang="en-US" sz="1800" dirty="0" err="1" smtClean="0">
                  <a:solidFill>
                    <a:srgbClr val="800080"/>
                  </a:solidFill>
                  <a:latin typeface="Courier New" pitchFamily="49" charset="0"/>
                </a:rPr>
                <a:t>getScore</a:t>
              </a:r>
              <a:r>
                <a:rPr lang="en-US" altLang="en-US" sz="1800" dirty="0" smtClean="0">
                  <a:solidFill>
                    <a:srgbClr val="800080"/>
                  </a:solidFill>
                  <a:latin typeface="Courier New" pitchFamily="49" charset="0"/>
                </a:rPr>
                <a:t>();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800080"/>
                  </a:solidFill>
                  <a:latin typeface="Courier New" pitchFamily="49" charset="0"/>
                </a:rPr>
                <a:t>  char </a:t>
              </a:r>
              <a:r>
                <a:rPr lang="en-US" altLang="en-US" sz="1800" dirty="0" err="1" smtClean="0">
                  <a:solidFill>
                    <a:srgbClr val="800080"/>
                  </a:solidFill>
                  <a:latin typeface="Courier New" pitchFamily="49" charset="0"/>
                </a:rPr>
                <a:t>getLetter</a:t>
              </a:r>
              <a:r>
                <a:rPr lang="en-US" altLang="en-US" sz="1800" dirty="0" smtClean="0">
                  <a:solidFill>
                    <a:srgbClr val="800080"/>
                  </a:solidFill>
                  <a:latin typeface="Courier New" pitchFamily="49" charset="0"/>
                </a:rPr>
                <a:t>();</a:t>
              </a:r>
            </a:p>
          </p:txBody>
        </p:sp>
        <p:sp>
          <p:nvSpPr>
            <p:cNvPr id="16390" name="Rectangle 5"/>
            <p:cNvSpPr>
              <a:spLocks noChangeArrowheads="1"/>
            </p:cNvSpPr>
            <p:nvPr/>
          </p:nvSpPr>
          <p:spPr bwMode="auto">
            <a:xfrm>
              <a:off x="240" y="1200"/>
              <a:ext cx="2016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6391" name="Text Box 6"/>
            <p:cNvSpPr txBox="1">
              <a:spLocks noChangeArrowheads="1"/>
            </p:cNvSpPr>
            <p:nvPr/>
          </p:nvSpPr>
          <p:spPr bwMode="auto">
            <a:xfrm>
              <a:off x="646" y="960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</a:rPr>
                <a:t>class Grade</a:t>
              </a:r>
            </a:p>
          </p:txBody>
        </p:sp>
        <p:sp>
          <p:nvSpPr>
            <p:cNvPr id="16392" name="Rectangle 7"/>
            <p:cNvSpPr>
              <a:spLocks noChangeArrowheads="1"/>
            </p:cNvSpPr>
            <p:nvPr/>
          </p:nvSpPr>
          <p:spPr bwMode="auto">
            <a:xfrm>
              <a:off x="240" y="960"/>
              <a:ext cx="201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6393" name="Text Box 8"/>
            <p:cNvSpPr txBox="1">
              <a:spLocks noChangeArrowheads="1"/>
            </p:cNvSpPr>
            <p:nvPr/>
          </p:nvSpPr>
          <p:spPr bwMode="auto">
            <a:xfrm>
              <a:off x="3360" y="1200"/>
              <a:ext cx="1776" cy="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</a:rPr>
                <a:t>private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 members: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numQuestions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float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pointsEach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numMissed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</a:rPr>
                <a:t>public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 members: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Test(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</p:txBody>
        </p:sp>
        <p:sp>
          <p:nvSpPr>
            <p:cNvPr id="16394" name="Rectangle 9"/>
            <p:cNvSpPr>
              <a:spLocks noChangeArrowheads="1"/>
            </p:cNvSpPr>
            <p:nvPr/>
          </p:nvSpPr>
          <p:spPr bwMode="auto">
            <a:xfrm>
              <a:off x="3360" y="1200"/>
              <a:ext cx="1872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6395" name="Rectangle 10"/>
            <p:cNvSpPr>
              <a:spLocks noChangeArrowheads="1"/>
            </p:cNvSpPr>
            <p:nvPr/>
          </p:nvSpPr>
          <p:spPr bwMode="auto">
            <a:xfrm>
              <a:off x="3360" y="960"/>
              <a:ext cx="18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6396" name="Text Box 11"/>
            <p:cNvSpPr txBox="1">
              <a:spLocks noChangeArrowheads="1"/>
            </p:cNvSpPr>
            <p:nvPr/>
          </p:nvSpPr>
          <p:spPr bwMode="auto">
            <a:xfrm>
              <a:off x="576" y="2640"/>
              <a:ext cx="1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8000"/>
                  </a:solidFill>
                </a:rPr>
                <a:t>When </a:t>
              </a:r>
              <a:r>
                <a:rPr lang="en-US" altLang="en-US" sz="1800" dirty="0" smtClean="0">
                  <a:solidFill>
                    <a:srgbClr val="008000"/>
                  </a:solidFill>
                  <a:latin typeface="Courier New" pitchFamily="49" charset="0"/>
                </a:rPr>
                <a:t>Test</a:t>
              </a:r>
              <a:r>
                <a:rPr lang="en-US" altLang="en-US" sz="1800" dirty="0" smtClean="0">
                  <a:solidFill>
                    <a:srgbClr val="008000"/>
                  </a:solidFill>
                </a:rPr>
                <a:t> class inherits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8000"/>
                  </a:solidFill>
                </a:rPr>
                <a:t>from </a:t>
              </a:r>
              <a:r>
                <a:rPr lang="en-US" altLang="en-US" sz="1800" dirty="0" smtClean="0">
                  <a:solidFill>
                    <a:srgbClr val="008000"/>
                  </a:solidFill>
                  <a:latin typeface="Courier New" pitchFamily="49" charset="0"/>
                </a:rPr>
                <a:t>Grade</a:t>
              </a:r>
              <a:r>
                <a:rPr lang="en-US" altLang="en-US" sz="1800" dirty="0" smtClean="0">
                  <a:solidFill>
                    <a:srgbClr val="008000"/>
                  </a:solidFill>
                </a:rPr>
                <a:t> class using 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b="1" dirty="0" smtClean="0">
                  <a:solidFill>
                    <a:srgbClr val="CC0099"/>
                  </a:solidFill>
                  <a:latin typeface="Courier New" pitchFamily="49" charset="0"/>
                </a:rPr>
                <a:t>protected</a:t>
              </a:r>
              <a:r>
                <a:rPr lang="en-US" altLang="en-US" sz="1800" dirty="0" smtClean="0">
                  <a:solidFill>
                    <a:srgbClr val="C00000"/>
                  </a:solidFill>
                </a:rPr>
                <a:t> </a:t>
              </a:r>
              <a:r>
                <a:rPr lang="en-US" altLang="en-US" sz="1800" dirty="0" smtClean="0">
                  <a:solidFill>
                    <a:srgbClr val="008000"/>
                  </a:solidFill>
                </a:rPr>
                <a:t>class access, it looks like this:</a:t>
              </a:r>
            </a:p>
          </p:txBody>
        </p:sp>
        <p:sp>
          <p:nvSpPr>
            <p:cNvPr id="16397" name="Text Box 12"/>
            <p:cNvSpPr txBox="1">
              <a:spLocks noChangeArrowheads="1"/>
            </p:cNvSpPr>
            <p:nvPr/>
          </p:nvSpPr>
          <p:spPr bwMode="auto">
            <a:xfrm>
              <a:off x="3360" y="2400"/>
              <a:ext cx="220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C00000"/>
                  </a:solidFill>
                </a:rPr>
                <a:t>private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 members: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numQuestions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: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float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pointsEach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numMissed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</a:rPr>
                <a:t>public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 members: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Test(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CC0099"/>
                  </a:solidFill>
                </a:rPr>
                <a:t>protected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 members: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altLang="en-US" sz="1800" dirty="0" smtClean="0">
                  <a:solidFill>
                    <a:srgbClr val="800080"/>
                  </a:solidFill>
                  <a:latin typeface="Courier New" pitchFamily="49" charset="0"/>
                </a:rPr>
                <a:t>void </a:t>
              </a:r>
              <a:r>
                <a:rPr lang="en-US" altLang="en-US" sz="1800" dirty="0" err="1" smtClean="0">
                  <a:solidFill>
                    <a:srgbClr val="800080"/>
                  </a:solidFill>
                  <a:latin typeface="Courier New" pitchFamily="49" charset="0"/>
                </a:rPr>
                <a:t>setScore</a:t>
              </a:r>
              <a:r>
                <a:rPr lang="en-US" altLang="en-US" sz="1800" dirty="0" smtClean="0">
                  <a:solidFill>
                    <a:srgbClr val="800080"/>
                  </a:solidFill>
                  <a:latin typeface="Courier New" pitchFamily="49" charset="0"/>
                </a:rPr>
                <a:t>(float);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800080"/>
                  </a:solidFill>
                  <a:latin typeface="Courier New" pitchFamily="49" charset="0"/>
                </a:rPr>
                <a:t>  float </a:t>
              </a:r>
              <a:r>
                <a:rPr lang="en-US" altLang="en-US" sz="1800" dirty="0" err="1" smtClean="0">
                  <a:solidFill>
                    <a:srgbClr val="800080"/>
                  </a:solidFill>
                  <a:latin typeface="Courier New" pitchFamily="49" charset="0"/>
                </a:rPr>
                <a:t>getScore</a:t>
              </a:r>
              <a:r>
                <a:rPr lang="en-US" altLang="en-US" sz="1800" dirty="0" smtClean="0">
                  <a:solidFill>
                    <a:srgbClr val="800080"/>
                  </a:solidFill>
                  <a:latin typeface="Courier New" pitchFamily="49" charset="0"/>
                </a:rPr>
                <a:t>();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800080"/>
                  </a:solidFill>
                  <a:latin typeface="Courier New" pitchFamily="49" charset="0"/>
                </a:rPr>
                <a:t>  float </a:t>
              </a:r>
              <a:r>
                <a:rPr lang="en-US" altLang="en-US" sz="1800" dirty="0" err="1" smtClean="0">
                  <a:solidFill>
                    <a:srgbClr val="800080"/>
                  </a:solidFill>
                  <a:latin typeface="Courier New" pitchFamily="49" charset="0"/>
                </a:rPr>
                <a:t>getLetter</a:t>
              </a:r>
              <a:r>
                <a:rPr lang="en-US" altLang="en-US" sz="1800" dirty="0" smtClean="0">
                  <a:solidFill>
                    <a:srgbClr val="800080"/>
                  </a:solidFill>
                  <a:latin typeface="Courier New" pitchFamily="49" charset="0"/>
                </a:rPr>
                <a:t>();</a:t>
              </a:r>
            </a:p>
          </p:txBody>
        </p:sp>
        <p:sp>
          <p:nvSpPr>
            <p:cNvPr id="16398" name="Rectangle 13"/>
            <p:cNvSpPr>
              <a:spLocks noChangeArrowheads="1"/>
            </p:cNvSpPr>
            <p:nvPr/>
          </p:nvSpPr>
          <p:spPr bwMode="auto">
            <a:xfrm>
              <a:off x="3360" y="2400"/>
              <a:ext cx="2064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6400" name="Text Box 15"/>
            <p:cNvSpPr txBox="1">
              <a:spLocks noChangeArrowheads="1"/>
            </p:cNvSpPr>
            <p:nvPr/>
          </p:nvSpPr>
          <p:spPr bwMode="auto">
            <a:xfrm>
              <a:off x="3264" y="960"/>
              <a:ext cx="20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class Test : </a:t>
              </a:r>
              <a:r>
                <a:rPr lang="en-US" altLang="en-US" sz="1800" dirty="0" smtClean="0">
                  <a:solidFill>
                    <a:srgbClr val="CC0099"/>
                  </a:solidFill>
                </a:rPr>
                <a:t>protected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 Grade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70B1D-B548-4205-B460-2420316685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2590800" y="5445224"/>
            <a:ext cx="25146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2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29600" cy="914400"/>
          </a:xfrm>
        </p:spPr>
        <p:txBody>
          <a:bodyPr/>
          <a:lstStyle/>
          <a:p>
            <a:r>
              <a:rPr lang="en-US" altLang="en-US" smtClean="0"/>
              <a:t>More Inheritance vs. Access (3)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1127125" y="12763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7412" name="Group 17"/>
          <p:cNvGrpSpPr>
            <a:grpSpLocks/>
          </p:cNvGrpSpPr>
          <p:nvPr/>
        </p:nvGrpSpPr>
        <p:grpSpPr bwMode="auto">
          <a:xfrm>
            <a:off x="365125" y="1755775"/>
            <a:ext cx="8474075" cy="4594225"/>
            <a:chOff x="230" y="960"/>
            <a:chExt cx="5338" cy="2894"/>
          </a:xfrm>
        </p:grpSpPr>
        <p:sp>
          <p:nvSpPr>
            <p:cNvPr id="17413" name="Text Box 12"/>
            <p:cNvSpPr txBox="1">
              <a:spLocks noChangeArrowheads="1"/>
            </p:cNvSpPr>
            <p:nvPr/>
          </p:nvSpPr>
          <p:spPr bwMode="auto">
            <a:xfrm>
              <a:off x="3360" y="2400"/>
              <a:ext cx="220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C00000"/>
                  </a:solidFill>
                </a:rPr>
                <a:t>private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 members: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numQuestions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: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float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pointsEach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numMissed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altLang="en-US" sz="1800" dirty="0" smtClean="0">
                  <a:solidFill>
                    <a:srgbClr val="800080"/>
                  </a:solidFill>
                  <a:latin typeface="Courier New" pitchFamily="49" charset="0"/>
                </a:rPr>
                <a:t>void </a:t>
              </a:r>
              <a:r>
                <a:rPr lang="en-US" altLang="en-US" sz="1800" dirty="0" err="1" smtClean="0">
                  <a:solidFill>
                    <a:srgbClr val="800080"/>
                  </a:solidFill>
                  <a:latin typeface="Courier New" pitchFamily="49" charset="0"/>
                </a:rPr>
                <a:t>setScore</a:t>
              </a:r>
              <a:r>
                <a:rPr lang="en-US" altLang="en-US" sz="1800" dirty="0" smtClean="0">
                  <a:solidFill>
                    <a:srgbClr val="800080"/>
                  </a:solidFill>
                  <a:latin typeface="Courier New" pitchFamily="49" charset="0"/>
                </a:rPr>
                <a:t>(float);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800080"/>
                  </a:solidFill>
                  <a:latin typeface="Courier New" pitchFamily="49" charset="0"/>
                </a:rPr>
                <a:t>  float </a:t>
              </a:r>
              <a:r>
                <a:rPr lang="en-US" altLang="en-US" sz="1800" dirty="0" err="1" smtClean="0">
                  <a:solidFill>
                    <a:srgbClr val="800080"/>
                  </a:solidFill>
                  <a:latin typeface="Courier New" pitchFamily="49" charset="0"/>
                </a:rPr>
                <a:t>getScore</a:t>
              </a:r>
              <a:r>
                <a:rPr lang="en-US" altLang="en-US" sz="1800" dirty="0" smtClean="0">
                  <a:solidFill>
                    <a:srgbClr val="800080"/>
                  </a:solidFill>
                  <a:latin typeface="Courier New" pitchFamily="49" charset="0"/>
                </a:rPr>
                <a:t>();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800080"/>
                  </a:solidFill>
                  <a:latin typeface="Courier New" pitchFamily="49" charset="0"/>
                </a:rPr>
                <a:t>  float </a:t>
              </a:r>
              <a:r>
                <a:rPr lang="en-US" altLang="en-US" sz="1800" dirty="0" err="1" smtClean="0">
                  <a:solidFill>
                    <a:srgbClr val="800080"/>
                  </a:solidFill>
                  <a:latin typeface="Courier New" pitchFamily="49" charset="0"/>
                </a:rPr>
                <a:t>getLetter</a:t>
              </a:r>
              <a:r>
                <a:rPr lang="en-US" altLang="en-US" sz="1800" dirty="0" smtClean="0">
                  <a:solidFill>
                    <a:srgbClr val="800080"/>
                  </a:solidFill>
                  <a:latin typeface="Courier New" pitchFamily="49" charset="0"/>
                </a:rPr>
                <a:t>();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FF0000"/>
                  </a:solidFill>
                </a:rPr>
                <a:t>public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 members: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Test(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</a:p>
          </p:txBody>
        </p:sp>
        <p:grpSp>
          <p:nvGrpSpPr>
            <p:cNvPr id="17414" name="Group 16"/>
            <p:cNvGrpSpPr>
              <a:grpSpLocks/>
            </p:cNvGrpSpPr>
            <p:nvPr/>
          </p:nvGrpSpPr>
          <p:grpSpPr bwMode="auto">
            <a:xfrm>
              <a:off x="230" y="960"/>
              <a:ext cx="5194" cy="2736"/>
              <a:chOff x="230" y="960"/>
              <a:chExt cx="5194" cy="2736"/>
            </a:xfrm>
          </p:grpSpPr>
          <p:sp>
            <p:nvSpPr>
              <p:cNvPr id="17415" name="Text Box 3"/>
              <p:cNvSpPr txBox="1">
                <a:spLocks noChangeArrowheads="1"/>
              </p:cNvSpPr>
              <p:nvPr/>
            </p:nvSpPr>
            <p:spPr bwMode="auto">
              <a:xfrm>
                <a:off x="230" y="1203"/>
                <a:ext cx="2114" cy="1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dirty="0" smtClean="0">
                    <a:solidFill>
                      <a:srgbClr val="C00000"/>
                    </a:solidFill>
                  </a:rPr>
                  <a:t>private</a:t>
                </a:r>
                <a:r>
                  <a:rPr lang="en-US" altLang="en-US" sz="1800" dirty="0" smtClean="0">
                    <a:solidFill>
                      <a:srgbClr val="000000"/>
                    </a:solidFill>
                  </a:rPr>
                  <a:t> members:</a:t>
                </a:r>
              </a:p>
              <a:p>
                <a:pPr eaLnBrk="1" fontAlgn="base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dirty="0" smtClean="0">
                    <a:solidFill>
                      <a:srgbClr val="000000"/>
                    </a:solidFill>
                    <a:latin typeface="Courier New" pitchFamily="49" charset="0"/>
                  </a:rPr>
                  <a:t>  char letter;</a:t>
                </a:r>
              </a:p>
              <a:p>
                <a:pPr eaLnBrk="1" fontAlgn="base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dirty="0" smtClean="0">
                    <a:solidFill>
                      <a:srgbClr val="000000"/>
                    </a:solidFill>
                    <a:latin typeface="Courier New" pitchFamily="49" charset="0"/>
                  </a:rPr>
                  <a:t>  float score;</a:t>
                </a:r>
              </a:p>
              <a:p>
                <a:pPr eaLnBrk="1" fontAlgn="base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dirty="0" smtClean="0">
                    <a:solidFill>
                      <a:srgbClr val="000000"/>
                    </a:solidFill>
                    <a:latin typeface="Courier New" pitchFamily="49" charset="0"/>
                  </a:rPr>
                  <a:t>  void </a:t>
                </a:r>
                <a:r>
                  <a:rPr lang="en-US" altLang="en-US" sz="180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calcGrade</a:t>
                </a:r>
                <a:r>
                  <a:rPr lang="en-US" altLang="en-US" sz="1800" dirty="0" smtClean="0">
                    <a:solidFill>
                      <a:srgbClr val="000000"/>
                    </a:solidFill>
                    <a:latin typeface="Courier New" pitchFamily="49" charset="0"/>
                  </a:rPr>
                  <a:t>();</a:t>
                </a:r>
              </a:p>
              <a:p>
                <a:pPr eaLnBrk="1" fontAlgn="base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dirty="0" smtClean="0">
                    <a:solidFill>
                      <a:srgbClr val="FF0000"/>
                    </a:solidFill>
                  </a:rPr>
                  <a:t>public</a:t>
                </a:r>
                <a:r>
                  <a:rPr lang="en-US" altLang="en-US" sz="1800" dirty="0" smtClean="0">
                    <a:solidFill>
                      <a:srgbClr val="000000"/>
                    </a:solidFill>
                  </a:rPr>
                  <a:t> members:</a:t>
                </a:r>
              </a:p>
              <a:p>
                <a:pPr eaLnBrk="1" fontAlgn="base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dirty="0" smtClean="0">
                    <a:solidFill>
                      <a:srgbClr val="000000"/>
                    </a:solidFill>
                    <a:latin typeface="Courier New" pitchFamily="49" charset="0"/>
                  </a:rPr>
                  <a:t>  </a:t>
                </a:r>
                <a:r>
                  <a:rPr lang="en-US" altLang="en-US" sz="1800" dirty="0" smtClean="0">
                    <a:solidFill>
                      <a:srgbClr val="800080"/>
                    </a:solidFill>
                    <a:latin typeface="Courier New" pitchFamily="49" charset="0"/>
                  </a:rPr>
                  <a:t>void </a:t>
                </a:r>
                <a:r>
                  <a:rPr lang="en-US" altLang="en-US" sz="1800" dirty="0" err="1" smtClean="0">
                    <a:solidFill>
                      <a:srgbClr val="800080"/>
                    </a:solidFill>
                    <a:latin typeface="Courier New" pitchFamily="49" charset="0"/>
                  </a:rPr>
                  <a:t>setScore</a:t>
                </a:r>
                <a:r>
                  <a:rPr lang="en-US" altLang="en-US" sz="1800" dirty="0" smtClean="0">
                    <a:solidFill>
                      <a:srgbClr val="800080"/>
                    </a:solidFill>
                    <a:latin typeface="Courier New" pitchFamily="49" charset="0"/>
                  </a:rPr>
                  <a:t>(float);</a:t>
                </a:r>
              </a:p>
              <a:p>
                <a:pPr eaLnBrk="1" fontAlgn="base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dirty="0" smtClean="0">
                    <a:solidFill>
                      <a:srgbClr val="800080"/>
                    </a:solidFill>
                    <a:latin typeface="Courier New" pitchFamily="49" charset="0"/>
                  </a:rPr>
                  <a:t>  float </a:t>
                </a:r>
                <a:r>
                  <a:rPr lang="en-US" altLang="en-US" sz="1800" dirty="0" err="1" smtClean="0">
                    <a:solidFill>
                      <a:srgbClr val="800080"/>
                    </a:solidFill>
                    <a:latin typeface="Courier New" pitchFamily="49" charset="0"/>
                  </a:rPr>
                  <a:t>getScore</a:t>
                </a:r>
                <a:r>
                  <a:rPr lang="en-US" altLang="en-US" sz="1800" dirty="0" smtClean="0">
                    <a:solidFill>
                      <a:srgbClr val="800080"/>
                    </a:solidFill>
                    <a:latin typeface="Courier New" pitchFamily="49" charset="0"/>
                  </a:rPr>
                  <a:t>();</a:t>
                </a:r>
              </a:p>
              <a:p>
                <a:pPr eaLnBrk="1" fontAlgn="base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dirty="0" smtClean="0">
                    <a:solidFill>
                      <a:srgbClr val="800080"/>
                    </a:solidFill>
                    <a:latin typeface="Courier New" pitchFamily="49" charset="0"/>
                  </a:rPr>
                  <a:t>  char </a:t>
                </a:r>
                <a:r>
                  <a:rPr lang="en-US" altLang="en-US" sz="1800" dirty="0" err="1" smtClean="0">
                    <a:solidFill>
                      <a:srgbClr val="800080"/>
                    </a:solidFill>
                    <a:latin typeface="Courier New" pitchFamily="49" charset="0"/>
                  </a:rPr>
                  <a:t>getLetter</a:t>
                </a:r>
                <a:r>
                  <a:rPr lang="en-US" altLang="en-US" sz="1800" dirty="0" smtClean="0">
                    <a:solidFill>
                      <a:srgbClr val="800080"/>
                    </a:solidFill>
                    <a:latin typeface="Courier New" pitchFamily="49" charset="0"/>
                  </a:rPr>
                  <a:t>();</a:t>
                </a:r>
              </a:p>
            </p:txBody>
          </p:sp>
          <p:sp>
            <p:nvSpPr>
              <p:cNvPr id="17416" name="Rectangle 5"/>
              <p:cNvSpPr>
                <a:spLocks noChangeArrowheads="1"/>
              </p:cNvSpPr>
              <p:nvPr/>
            </p:nvSpPr>
            <p:spPr bwMode="auto">
              <a:xfrm>
                <a:off x="240" y="1200"/>
                <a:ext cx="201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17" name="Text Box 6"/>
              <p:cNvSpPr txBox="1">
                <a:spLocks noChangeArrowheads="1"/>
              </p:cNvSpPr>
              <p:nvPr/>
            </p:nvSpPr>
            <p:spPr bwMode="auto">
              <a:xfrm>
                <a:off x="646" y="960"/>
                <a:ext cx="9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smtClean="0">
                    <a:solidFill>
                      <a:srgbClr val="000000"/>
                    </a:solidFill>
                  </a:rPr>
                  <a:t>class Grade</a:t>
                </a:r>
              </a:p>
            </p:txBody>
          </p:sp>
          <p:sp>
            <p:nvSpPr>
              <p:cNvPr id="17418" name="Rectangle 7"/>
              <p:cNvSpPr>
                <a:spLocks noChangeArrowheads="1"/>
              </p:cNvSpPr>
              <p:nvPr/>
            </p:nvSpPr>
            <p:spPr bwMode="auto">
              <a:xfrm>
                <a:off x="240" y="960"/>
                <a:ext cx="20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19" name="Text Box 8"/>
              <p:cNvSpPr txBox="1">
                <a:spLocks noChangeArrowheads="1"/>
              </p:cNvSpPr>
              <p:nvPr/>
            </p:nvSpPr>
            <p:spPr bwMode="auto">
              <a:xfrm>
                <a:off x="3360" y="1200"/>
                <a:ext cx="1776" cy="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dirty="0" smtClean="0">
                    <a:solidFill>
                      <a:srgbClr val="C00000"/>
                    </a:solidFill>
                  </a:rPr>
                  <a:t>private</a:t>
                </a:r>
                <a:r>
                  <a:rPr lang="en-US" altLang="en-US" sz="1800" dirty="0" smtClean="0">
                    <a:solidFill>
                      <a:srgbClr val="000000"/>
                    </a:solidFill>
                  </a:rPr>
                  <a:t> members:</a:t>
                </a:r>
              </a:p>
              <a:p>
                <a:pPr eaLnBrk="1" fontAlgn="base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dirty="0" smtClean="0">
                    <a:solidFill>
                      <a:srgbClr val="000000"/>
                    </a:solidFill>
                    <a:latin typeface="Courier New" pitchFamily="49" charset="0"/>
                  </a:rPr>
                  <a:t>  </a:t>
                </a:r>
                <a:r>
                  <a:rPr lang="en-US" altLang="en-US" sz="180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int</a:t>
                </a:r>
                <a:r>
                  <a:rPr lang="en-US" altLang="en-US" sz="1800" dirty="0" smtClean="0">
                    <a:solidFill>
                      <a:srgbClr val="000000"/>
                    </a:solidFill>
                    <a:latin typeface="Courier New" pitchFamily="49" charset="0"/>
                  </a:rPr>
                  <a:t> </a:t>
                </a:r>
                <a:r>
                  <a:rPr lang="en-US" altLang="en-US" sz="180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numQuestions</a:t>
                </a:r>
                <a:r>
                  <a:rPr lang="en-US" altLang="en-US" sz="1800" dirty="0" smtClean="0">
                    <a:solidFill>
                      <a:srgbClr val="000000"/>
                    </a:solidFill>
                    <a:latin typeface="Courier New" pitchFamily="49" charset="0"/>
                  </a:rPr>
                  <a:t>;</a:t>
                </a:r>
              </a:p>
              <a:p>
                <a:pPr eaLnBrk="1" fontAlgn="base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dirty="0" smtClean="0">
                    <a:solidFill>
                      <a:srgbClr val="000000"/>
                    </a:solidFill>
                    <a:latin typeface="Courier New" pitchFamily="49" charset="0"/>
                  </a:rPr>
                  <a:t>  float </a:t>
                </a:r>
                <a:r>
                  <a:rPr lang="en-US" altLang="en-US" sz="180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pointsEach</a:t>
                </a:r>
                <a:r>
                  <a:rPr lang="en-US" altLang="en-US" sz="1800" dirty="0" smtClean="0">
                    <a:solidFill>
                      <a:srgbClr val="000000"/>
                    </a:solidFill>
                    <a:latin typeface="Courier New" pitchFamily="49" charset="0"/>
                  </a:rPr>
                  <a:t>;</a:t>
                </a:r>
              </a:p>
              <a:p>
                <a:pPr eaLnBrk="1" fontAlgn="base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dirty="0" smtClean="0">
                    <a:solidFill>
                      <a:srgbClr val="000000"/>
                    </a:solidFill>
                    <a:latin typeface="Courier New" pitchFamily="49" charset="0"/>
                  </a:rPr>
                  <a:t>  </a:t>
                </a:r>
                <a:r>
                  <a:rPr lang="en-US" altLang="en-US" sz="180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int</a:t>
                </a:r>
                <a:r>
                  <a:rPr lang="en-US" altLang="en-US" sz="1800" dirty="0" smtClean="0">
                    <a:solidFill>
                      <a:srgbClr val="000000"/>
                    </a:solidFill>
                    <a:latin typeface="Courier New" pitchFamily="49" charset="0"/>
                  </a:rPr>
                  <a:t> </a:t>
                </a:r>
                <a:r>
                  <a:rPr lang="en-US" altLang="en-US" sz="180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numMissed</a:t>
                </a:r>
                <a:r>
                  <a:rPr lang="en-US" altLang="en-US" sz="1800" dirty="0" smtClean="0">
                    <a:solidFill>
                      <a:srgbClr val="000000"/>
                    </a:solidFill>
                    <a:latin typeface="Courier New" pitchFamily="49" charset="0"/>
                  </a:rPr>
                  <a:t>;</a:t>
                </a:r>
              </a:p>
              <a:p>
                <a:pPr eaLnBrk="1" fontAlgn="base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dirty="0" smtClean="0">
                    <a:solidFill>
                      <a:srgbClr val="FF0000"/>
                    </a:solidFill>
                  </a:rPr>
                  <a:t>public</a:t>
                </a:r>
                <a:r>
                  <a:rPr lang="en-US" altLang="en-US" sz="1800" dirty="0" smtClean="0">
                    <a:solidFill>
                      <a:srgbClr val="000000"/>
                    </a:solidFill>
                  </a:rPr>
                  <a:t> members:</a:t>
                </a:r>
              </a:p>
              <a:p>
                <a:pPr eaLnBrk="1" fontAlgn="base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dirty="0" smtClean="0">
                    <a:solidFill>
                      <a:srgbClr val="000000"/>
                    </a:solidFill>
                    <a:latin typeface="Courier New" pitchFamily="49" charset="0"/>
                  </a:rPr>
                  <a:t>  Test(</a:t>
                </a:r>
                <a:r>
                  <a:rPr lang="en-US" altLang="en-US" sz="180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int</a:t>
                </a:r>
                <a:r>
                  <a:rPr lang="en-US" altLang="en-US" sz="1800" dirty="0" smtClean="0">
                    <a:solidFill>
                      <a:srgbClr val="000000"/>
                    </a:solidFill>
                    <a:latin typeface="Courier New" pitchFamily="49" charset="0"/>
                  </a:rPr>
                  <a:t>, </a:t>
                </a:r>
                <a:r>
                  <a:rPr lang="en-US" altLang="en-US" sz="180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int</a:t>
                </a:r>
                <a:r>
                  <a:rPr lang="en-US" altLang="en-US" sz="1800" dirty="0" smtClean="0">
                    <a:solidFill>
                      <a:srgbClr val="000000"/>
                    </a:solidFill>
                    <a:latin typeface="Courier New" pitchFamily="49" charset="0"/>
                  </a:rPr>
                  <a:t>);</a:t>
                </a:r>
              </a:p>
            </p:txBody>
          </p:sp>
          <p:sp>
            <p:nvSpPr>
              <p:cNvPr id="17420" name="Rectangle 9"/>
              <p:cNvSpPr>
                <a:spLocks noChangeArrowheads="1"/>
              </p:cNvSpPr>
              <p:nvPr/>
            </p:nvSpPr>
            <p:spPr bwMode="auto">
              <a:xfrm>
                <a:off x="3360" y="1200"/>
                <a:ext cx="1776" cy="1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21" name="Rectangle 10"/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177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22" name="Text Box 11"/>
              <p:cNvSpPr txBox="1">
                <a:spLocks noChangeArrowheads="1"/>
              </p:cNvSpPr>
              <p:nvPr/>
            </p:nvSpPr>
            <p:spPr bwMode="auto">
              <a:xfrm>
                <a:off x="576" y="2640"/>
                <a:ext cx="1968" cy="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dirty="0" smtClean="0">
                    <a:solidFill>
                      <a:srgbClr val="008000"/>
                    </a:solidFill>
                  </a:rPr>
                  <a:t>When </a:t>
                </a:r>
                <a:r>
                  <a:rPr lang="en-US" altLang="en-US" sz="1800" dirty="0" smtClean="0">
                    <a:solidFill>
                      <a:srgbClr val="008000"/>
                    </a:solidFill>
                    <a:latin typeface="Courier New" pitchFamily="49" charset="0"/>
                  </a:rPr>
                  <a:t>Test</a:t>
                </a:r>
                <a:r>
                  <a:rPr lang="en-US" altLang="en-US" sz="1800" dirty="0" smtClean="0">
                    <a:solidFill>
                      <a:srgbClr val="008000"/>
                    </a:solidFill>
                  </a:rPr>
                  <a:t> class inherits</a:t>
                </a: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dirty="0" smtClean="0">
                    <a:solidFill>
                      <a:srgbClr val="008000"/>
                    </a:solidFill>
                  </a:rPr>
                  <a:t>from </a:t>
                </a:r>
                <a:r>
                  <a:rPr lang="en-US" altLang="en-US" sz="1800" dirty="0" smtClean="0">
                    <a:solidFill>
                      <a:srgbClr val="008000"/>
                    </a:solidFill>
                    <a:latin typeface="Courier New" pitchFamily="49" charset="0"/>
                  </a:rPr>
                  <a:t>Grade</a:t>
                </a:r>
                <a:r>
                  <a:rPr lang="en-US" altLang="en-US" sz="1800" dirty="0" smtClean="0">
                    <a:solidFill>
                      <a:srgbClr val="008000"/>
                    </a:solidFill>
                  </a:rPr>
                  <a:t> class using </a:t>
                </a: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private</a:t>
                </a:r>
                <a:r>
                  <a:rPr lang="en-US" alt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1800" dirty="0" smtClean="0">
                    <a:solidFill>
                      <a:srgbClr val="008000"/>
                    </a:solidFill>
                  </a:rPr>
                  <a:t>class access, it looks like this:</a:t>
                </a:r>
              </a:p>
            </p:txBody>
          </p:sp>
          <p:sp>
            <p:nvSpPr>
              <p:cNvPr id="17423" name="Rectangle 13"/>
              <p:cNvSpPr>
                <a:spLocks noChangeArrowheads="1"/>
              </p:cNvSpPr>
              <p:nvPr/>
            </p:nvSpPr>
            <p:spPr bwMode="auto">
              <a:xfrm>
                <a:off x="3360" y="2400"/>
                <a:ext cx="2064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25" name="Text Box 15"/>
              <p:cNvSpPr txBox="1">
                <a:spLocks noChangeArrowheads="1"/>
              </p:cNvSpPr>
              <p:nvPr/>
            </p:nvSpPr>
            <p:spPr bwMode="auto">
              <a:xfrm>
                <a:off x="3216" y="960"/>
                <a:ext cx="20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 dirty="0" smtClean="0">
                    <a:solidFill>
                      <a:srgbClr val="000000"/>
                    </a:solidFill>
                  </a:rPr>
                  <a:t>class Test : </a:t>
                </a:r>
                <a:r>
                  <a:rPr lang="en-US" altLang="en-US" sz="1800" dirty="0" smtClean="0">
                    <a:solidFill>
                      <a:srgbClr val="C00000"/>
                    </a:solidFill>
                  </a:rPr>
                  <a:t>private</a:t>
                </a:r>
                <a:r>
                  <a:rPr lang="en-US" altLang="en-US" sz="1800" dirty="0" smtClean="0">
                    <a:solidFill>
                      <a:srgbClr val="000000"/>
                    </a:solidFill>
                  </a:rPr>
                  <a:t> Grade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70B1D-B548-4205-B460-2420316685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2590800" y="5445224"/>
            <a:ext cx="25146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2562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on 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54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Design the following family of classes and test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7504" y="2636912"/>
            <a:ext cx="4494907" cy="1643527"/>
            <a:chOff x="365125" y="3022675"/>
            <a:chExt cx="4494907" cy="1643527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365125" y="3022675"/>
              <a:ext cx="4494907" cy="16435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/>
                <a:t>Class Polygon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dirty="0" smtClean="0">
                <a:solidFill>
                  <a:srgbClr val="000000"/>
                </a:solidFill>
              </a:endParaRP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Courier New" pitchFamily="49" charset="0"/>
                </a:rPr>
                <a:t>#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width: 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endParaRPr lang="en-US" altLang="en-US" sz="1800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#height</a:t>
              </a:r>
              <a:r>
                <a:rPr lang="en-US" altLang="en-US" sz="1800" dirty="0">
                  <a:solidFill>
                    <a:srgbClr val="000000"/>
                  </a:solidFill>
                  <a:latin typeface="Courier New" pitchFamily="49" charset="0"/>
                </a:rPr>
                <a:t>: </a:t>
              </a:r>
              <a:r>
                <a:rPr lang="en-US" altLang="en-US" sz="1800" dirty="0" err="1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altLang="en-US" sz="180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altLang="en-US" sz="1800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latin typeface="Courier New" pitchFamily="49" charset="0"/>
                </a:rPr>
                <a:t>+</a:t>
              </a:r>
              <a:r>
                <a:rPr lang="en-US" altLang="en-US" sz="1800" dirty="0" err="1" smtClean="0">
                  <a:latin typeface="Courier New" pitchFamily="49" charset="0"/>
                </a:rPr>
                <a:t>set_values</a:t>
              </a:r>
              <a:r>
                <a:rPr lang="en-US" altLang="en-US" sz="1800" dirty="0" smtClean="0">
                  <a:latin typeface="Courier New" pitchFamily="49" charset="0"/>
                </a:rPr>
                <a:t>(</a:t>
              </a:r>
              <a:r>
                <a:rPr lang="en-US" altLang="en-US" sz="1800" dirty="0" err="1" smtClean="0">
                  <a:latin typeface="Courier New" pitchFamily="49" charset="0"/>
                </a:rPr>
                <a:t>a:int,b:int</a:t>
              </a:r>
              <a:r>
                <a:rPr lang="en-US" altLang="en-US" sz="1800" dirty="0" smtClean="0">
                  <a:latin typeface="Courier New" pitchFamily="49" charset="0"/>
                </a:rPr>
                <a:t>):void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65125" y="3429000"/>
              <a:ext cx="44949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65125" y="4077072"/>
              <a:ext cx="44949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796136" y="2571986"/>
            <a:ext cx="2952328" cy="1865126"/>
            <a:chOff x="365125" y="3022675"/>
            <a:chExt cx="4494907" cy="1865126"/>
          </a:xfrm>
        </p:grpSpPr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365125" y="3022675"/>
              <a:ext cx="4494907" cy="18651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/>
                <a:t>Class Rectangle 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/>
                <a:t>	</a:t>
              </a:r>
              <a:r>
                <a:rPr lang="en-US" altLang="en-US" sz="1800" dirty="0" smtClean="0">
                  <a:solidFill>
                    <a:srgbClr val="FF0000"/>
                  </a:solidFill>
                </a:rPr>
                <a:t>public</a:t>
              </a:r>
              <a:r>
                <a:rPr lang="en-US" altLang="en-US" sz="1800" dirty="0" smtClean="0"/>
                <a:t> Polygon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dirty="0" smtClean="0">
                <a:solidFill>
                  <a:srgbClr val="000000"/>
                </a:solidFill>
              </a:endParaRP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latin typeface="Courier New" pitchFamily="49" charset="0"/>
                </a:rPr>
                <a:t>+area():</a:t>
              </a:r>
              <a:r>
                <a:rPr lang="en-US" altLang="en-US" sz="1800" dirty="0" err="1" smtClean="0">
                  <a:latin typeface="Courier New" pitchFamily="49" charset="0"/>
                </a:rPr>
                <a:t>int</a:t>
              </a:r>
              <a:endParaRPr lang="en-US" altLang="en-US" sz="1800" dirty="0" smtClean="0">
                <a:latin typeface="Courier New" pitchFamily="49" charset="0"/>
              </a:endParaRP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65125" y="3514074"/>
              <a:ext cx="44949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65125" y="4077072"/>
              <a:ext cx="44949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stCxn id="5" idx="3"/>
            <a:endCxn id="12" idx="1"/>
          </p:cNvCxnSpPr>
          <p:nvPr/>
        </p:nvCxnSpPr>
        <p:spPr>
          <a:xfrm>
            <a:off x="4602411" y="3458676"/>
            <a:ext cx="1193725" cy="45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16016" y="30689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public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39552" y="4804234"/>
            <a:ext cx="2952328" cy="1865126"/>
            <a:chOff x="365125" y="3022675"/>
            <a:chExt cx="4494907" cy="1865126"/>
          </a:xfrm>
        </p:grpSpPr>
        <p:sp>
          <p:nvSpPr>
            <p:cNvPr id="19" name="Text Box 3"/>
            <p:cNvSpPr txBox="1">
              <a:spLocks noChangeArrowheads="1"/>
            </p:cNvSpPr>
            <p:nvPr/>
          </p:nvSpPr>
          <p:spPr bwMode="auto">
            <a:xfrm>
              <a:off x="365125" y="3022675"/>
              <a:ext cx="4494907" cy="18651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/>
                <a:t>Class Triangle 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/>
                <a:t>	</a:t>
              </a:r>
              <a:r>
                <a:rPr lang="en-US" altLang="en-US" sz="1800" dirty="0" smtClean="0">
                  <a:solidFill>
                    <a:srgbClr val="FF0000"/>
                  </a:solidFill>
                </a:rPr>
                <a:t>public</a:t>
              </a:r>
              <a:r>
                <a:rPr lang="en-US" altLang="en-US" sz="1800" dirty="0" smtClean="0"/>
                <a:t> Polygon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dirty="0" smtClean="0">
                <a:solidFill>
                  <a:srgbClr val="000000"/>
                </a:solidFill>
              </a:endParaRP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latin typeface="Courier New" pitchFamily="49" charset="0"/>
                </a:rPr>
                <a:t>+area():</a:t>
              </a:r>
              <a:r>
                <a:rPr lang="en-US" altLang="en-US" sz="1800" dirty="0" err="1" smtClean="0">
                  <a:latin typeface="Courier New" pitchFamily="49" charset="0"/>
                </a:rPr>
                <a:t>int</a:t>
              </a:r>
              <a:endParaRPr lang="en-US" altLang="en-US" sz="1800" dirty="0" smtClean="0">
                <a:latin typeface="Courier New" pitchFamily="49" charset="0"/>
              </a:endParaRP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65125" y="3514074"/>
              <a:ext cx="44949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65125" y="4077072"/>
              <a:ext cx="44949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796136" y="4732226"/>
            <a:ext cx="2952328" cy="1865126"/>
            <a:chOff x="365125" y="3022675"/>
            <a:chExt cx="4494907" cy="1865126"/>
          </a:xfrm>
        </p:grpSpPr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365125" y="3022675"/>
              <a:ext cx="4494907" cy="18651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/>
                <a:t>Class Square 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/>
                <a:t>	</a:t>
              </a:r>
              <a:r>
                <a:rPr lang="en-US" altLang="en-US" sz="1800" dirty="0" smtClean="0">
                  <a:solidFill>
                    <a:srgbClr val="FF0000"/>
                  </a:solidFill>
                </a:rPr>
                <a:t>public</a:t>
              </a:r>
              <a:r>
                <a:rPr lang="en-US" altLang="en-US" sz="1800" dirty="0" smtClean="0"/>
                <a:t> Rectangle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dirty="0" smtClean="0">
                <a:solidFill>
                  <a:srgbClr val="000000"/>
                </a:solidFill>
              </a:endParaRP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latin typeface="Courier New" pitchFamily="49" charset="0"/>
                </a:rPr>
                <a:t>+Square(</a:t>
              </a:r>
              <a:r>
                <a:rPr lang="en-US" altLang="en-US" sz="1800" dirty="0" err="1" smtClean="0">
                  <a:latin typeface="Courier New" pitchFamily="49" charset="0"/>
                </a:rPr>
                <a:t>side:int</a:t>
              </a:r>
              <a:r>
                <a:rPr lang="en-US" altLang="en-US" sz="1800" dirty="0" smtClean="0">
                  <a:latin typeface="Courier New" pitchFamily="49" charset="0"/>
                </a:rPr>
                <a:t>)</a:t>
              </a:r>
            </a:p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 smtClean="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65125" y="3514074"/>
              <a:ext cx="44949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5125" y="4077072"/>
              <a:ext cx="44949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>
            <a:stCxn id="5" idx="2"/>
            <a:endCxn id="19" idx="0"/>
          </p:cNvCxnSpPr>
          <p:nvPr/>
        </p:nvCxnSpPr>
        <p:spPr>
          <a:xfrm flipH="1">
            <a:off x="2015716" y="4280439"/>
            <a:ext cx="339242" cy="523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2"/>
            <a:endCxn id="23" idx="0"/>
          </p:cNvCxnSpPr>
          <p:nvPr/>
        </p:nvCxnSpPr>
        <p:spPr>
          <a:xfrm>
            <a:off x="7272300" y="4437112"/>
            <a:ext cx="0" cy="2951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67744" y="43558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public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08304" y="44371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public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452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15.3</a:t>
            </a:r>
          </a:p>
        </p:txBody>
      </p:sp>
      <p:sp>
        <p:nvSpPr>
          <p:cNvPr id="1843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Constructors and Destructors in Base and Derived Classes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60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Inheritance between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9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Constructors and Destructors in Base and Derived 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294688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Derived classes can have their own constructors and destructors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When an object of a </a:t>
            </a:r>
            <a:r>
              <a:rPr lang="en-US" altLang="en-US" b="1" dirty="0" smtClean="0">
                <a:solidFill>
                  <a:srgbClr val="CC0099"/>
                </a:solidFill>
              </a:rPr>
              <a:t>derived</a:t>
            </a:r>
            <a:r>
              <a:rPr lang="en-US" altLang="en-US" dirty="0" smtClean="0">
                <a:solidFill>
                  <a:srgbClr val="C00000"/>
                </a:solidFill>
              </a:rPr>
              <a:t> class is </a:t>
            </a:r>
            <a:r>
              <a:rPr lang="en-US" altLang="en-US" dirty="0" smtClean="0"/>
              <a:t>created, the </a:t>
            </a:r>
            <a:r>
              <a:rPr lang="en-US" altLang="en-US" b="1" dirty="0" smtClean="0">
                <a:solidFill>
                  <a:srgbClr val="C00000"/>
                </a:solidFill>
              </a:rPr>
              <a:t>base class’s constructor </a:t>
            </a:r>
            <a:r>
              <a:rPr lang="en-US" altLang="en-US" u="sng" dirty="0" smtClean="0"/>
              <a:t>is executed</a:t>
            </a:r>
            <a:r>
              <a:rPr lang="en-US" altLang="en-US" dirty="0" smtClean="0"/>
              <a:t> </a:t>
            </a:r>
            <a:r>
              <a:rPr lang="en-US" altLang="en-US" u="sng" dirty="0" smtClean="0"/>
              <a:t>first</a:t>
            </a:r>
            <a:r>
              <a:rPr lang="en-US" altLang="en-US" dirty="0" smtClean="0"/>
              <a:t>, </a:t>
            </a:r>
            <a:r>
              <a:rPr lang="en-US" altLang="en-US" u="sng" dirty="0" smtClean="0"/>
              <a:t>followed by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C00000"/>
                </a:solidFill>
              </a:rPr>
              <a:t>the </a:t>
            </a:r>
            <a:r>
              <a:rPr lang="en-US" altLang="en-US" b="1" dirty="0" smtClean="0">
                <a:solidFill>
                  <a:srgbClr val="CC0099"/>
                </a:solidFill>
              </a:rPr>
              <a:t>derived class’s constructor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When an object of a derived class is destroyed, its destructor is called first, then that of the base class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70B1D-B548-4205-B460-2420316685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281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Constructors and Destructors in Base and Derived Classes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70075"/>
            <a:ext cx="8382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4AD0A-1DD6-4F87-933B-9EFB81341AB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37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4008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1FD6E6-9C61-4EFF-994F-3F60DD3D81D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752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524000"/>
            <a:ext cx="7010400" cy="43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04800" y="303213"/>
            <a:ext cx="7743825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</a:rPr>
              <a:t>Program 5-14 (Continued)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1FD6E6-9C61-4EFF-994F-3F60DD3D81D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416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Passing Arguments to </a:t>
            </a:r>
            <a:br>
              <a:rPr lang="en-US" altLang="en-US" smtClean="0"/>
            </a:br>
            <a:r>
              <a:rPr lang="en-US" altLang="en-US" smtClean="0"/>
              <a:t>Base Class Constructor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382000" cy="4114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mtClean="0"/>
              <a:t>Allows selection between multiple base class constructors</a:t>
            </a:r>
          </a:p>
          <a:p>
            <a:pPr>
              <a:lnSpc>
                <a:spcPct val="85000"/>
              </a:lnSpc>
            </a:pPr>
            <a:r>
              <a:rPr lang="en-US" altLang="en-US" smtClean="0"/>
              <a:t>Specify arguments to base constructor on derived constructor heading: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urier New" pitchFamily="49" charset="0"/>
              </a:rPr>
              <a:t>Square::Square(int side) : 					Rectangle(side, side) </a:t>
            </a:r>
          </a:p>
          <a:p>
            <a:pPr>
              <a:lnSpc>
                <a:spcPct val="85000"/>
              </a:lnSpc>
            </a:pPr>
            <a:r>
              <a:rPr lang="en-US" altLang="en-US" smtClean="0"/>
              <a:t>Can also be done with inline constructors</a:t>
            </a:r>
          </a:p>
          <a:p>
            <a:pPr>
              <a:lnSpc>
                <a:spcPct val="85000"/>
              </a:lnSpc>
            </a:pPr>
            <a:r>
              <a:rPr lang="en-US" altLang="en-US" smtClean="0"/>
              <a:t>Must be done if base class has no default constructor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70B1D-B548-4205-B460-2420316685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685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Passing Arguments to </a:t>
            </a:r>
            <a:br>
              <a:rPr lang="en-US" altLang="en-US" smtClean="0"/>
            </a:br>
            <a:r>
              <a:rPr lang="en-US" altLang="en-US" smtClean="0"/>
              <a:t>Base Class Constructor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657600"/>
            <a:ext cx="8534400" cy="457200"/>
          </a:xfrm>
        </p:spPr>
        <p:txBody>
          <a:bodyPr/>
          <a:lstStyle/>
          <a:p>
            <a:pPr>
              <a:lnSpc>
                <a:spcPct val="85000"/>
              </a:lnSpc>
              <a:buFont typeface="Times" pitchFamily="18" charset="0"/>
              <a:buNone/>
            </a:pPr>
            <a:r>
              <a:rPr lang="en-US" altLang="en-US" sz="2400" smtClean="0">
                <a:latin typeface="Courier New" pitchFamily="49" charset="0"/>
              </a:rPr>
              <a:t>Square::Square(int side):Rectangle(side,side)</a:t>
            </a:r>
            <a:r>
              <a:rPr lang="en-US" altLang="en-US" sz="2800" smtClean="0">
                <a:latin typeface="Courier New" pitchFamily="49" charset="0"/>
              </a:rPr>
              <a:t>	</a:t>
            </a:r>
          </a:p>
        </p:txBody>
      </p:sp>
      <p:sp>
        <p:nvSpPr>
          <p:cNvPr id="24580" name="AutoShape 4"/>
          <p:cNvSpPr>
            <a:spLocks/>
          </p:cNvSpPr>
          <p:nvPr/>
        </p:nvSpPr>
        <p:spPr bwMode="auto">
          <a:xfrm rot="5400000">
            <a:off x="2324100" y="1257300"/>
            <a:ext cx="381000" cy="4267200"/>
          </a:xfrm>
          <a:prstGeom prst="leftBrace">
            <a:avLst>
              <a:gd name="adj1" fmla="val 93333"/>
              <a:gd name="adj2" fmla="val 50000"/>
            </a:avLst>
          </a:prstGeom>
          <a:noFill/>
          <a:ln w="25400">
            <a:solidFill>
              <a:srgbClr val="FA82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24581" name="AutoShape 5"/>
          <p:cNvSpPr>
            <a:spLocks/>
          </p:cNvSpPr>
          <p:nvPr/>
        </p:nvSpPr>
        <p:spPr bwMode="auto">
          <a:xfrm rot="5400000">
            <a:off x="6515100" y="1562100"/>
            <a:ext cx="381000" cy="3657600"/>
          </a:xfrm>
          <a:prstGeom prst="leftBrace">
            <a:avLst>
              <a:gd name="adj1" fmla="val 80000"/>
              <a:gd name="adj2" fmla="val 50000"/>
            </a:avLst>
          </a:prstGeom>
          <a:noFill/>
          <a:ln w="25400">
            <a:solidFill>
              <a:srgbClr val="FA82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24582" name="AutoShape 6"/>
          <p:cNvSpPr>
            <a:spLocks/>
          </p:cNvSpPr>
          <p:nvPr/>
        </p:nvSpPr>
        <p:spPr bwMode="auto">
          <a:xfrm rot="5400000">
            <a:off x="7543800" y="3429000"/>
            <a:ext cx="15240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25400">
            <a:solidFill>
              <a:srgbClr val="FA82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24583" name="AutoShape 7"/>
          <p:cNvSpPr>
            <a:spLocks/>
          </p:cNvSpPr>
          <p:nvPr/>
        </p:nvSpPr>
        <p:spPr bwMode="auto">
          <a:xfrm rot="5400000">
            <a:off x="3810000" y="3352800"/>
            <a:ext cx="15240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25400">
            <a:solidFill>
              <a:srgbClr val="FA82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990600" y="2543175"/>
            <a:ext cx="273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800080"/>
                </a:solidFill>
              </a:rPr>
              <a:t>derived class constructor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5334000" y="2543175"/>
            <a:ext cx="2479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C00000"/>
                </a:solidFill>
              </a:rPr>
              <a:t>base class constructor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2286000" y="4495800"/>
            <a:ext cx="30480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800080"/>
                </a:solidFill>
              </a:rPr>
              <a:t>derived constructor parameter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25146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C00000"/>
                </a:solidFill>
              </a:rPr>
              <a:t>base constructor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70B1D-B548-4205-B460-2420316685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33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305800" cy="86409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Example of Parent/Child 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583264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// derived classes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class Polygon </a:t>
            </a:r>
            <a:r>
              <a:rPr lang="en-US" sz="1400" dirty="0" smtClean="0"/>
              <a:t>   </a:t>
            </a:r>
            <a:r>
              <a:rPr lang="en-US" sz="1400" dirty="0" smtClean="0">
                <a:solidFill>
                  <a:srgbClr val="008000"/>
                </a:solidFill>
              </a:rPr>
              <a:t>// Parent class</a:t>
            </a:r>
            <a:endParaRPr lang="en-US" sz="1400" dirty="0">
              <a:solidFill>
                <a:srgbClr val="008000"/>
              </a:solidFill>
            </a:endParaRPr>
          </a:p>
          <a:p>
            <a:r>
              <a:rPr lang="en-US" sz="1400" dirty="0" smtClean="0"/>
              <a:t>{  </a:t>
            </a:r>
          </a:p>
          <a:p>
            <a:r>
              <a:rPr lang="en-US" sz="1400" dirty="0" smtClean="0"/>
              <a:t>protected</a:t>
            </a:r>
            <a:r>
              <a:rPr lang="en-US" sz="1400" dirty="0"/>
              <a:t>: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width, height;</a:t>
            </a:r>
          </a:p>
          <a:p>
            <a:r>
              <a:rPr lang="en-US" sz="1400" dirty="0"/>
              <a:t>  public:</a:t>
            </a:r>
          </a:p>
          <a:p>
            <a:r>
              <a:rPr lang="en-US" sz="1400" dirty="0"/>
              <a:t>    void </a:t>
            </a:r>
            <a:r>
              <a:rPr lang="en-US" sz="1400" dirty="0" err="1"/>
              <a:t>set_values</a:t>
            </a:r>
            <a:r>
              <a:rPr lang="en-US" sz="1400" dirty="0"/>
              <a:t> (</a:t>
            </a:r>
            <a:r>
              <a:rPr lang="en-US" sz="1400" dirty="0" err="1"/>
              <a:t>int</a:t>
            </a:r>
            <a:r>
              <a:rPr lang="en-US" sz="1400" dirty="0"/>
              <a:t> a, </a:t>
            </a:r>
            <a:r>
              <a:rPr lang="en-US" sz="1400" dirty="0" err="1"/>
              <a:t>int</a:t>
            </a:r>
            <a:r>
              <a:rPr lang="en-US" sz="1400" dirty="0"/>
              <a:t> b</a:t>
            </a:r>
            <a:r>
              <a:rPr lang="en-US" sz="1400" dirty="0" smtClean="0"/>
              <a:t>) </a:t>
            </a:r>
            <a:r>
              <a:rPr lang="en-US" sz="1400" dirty="0" smtClean="0">
                <a:solidFill>
                  <a:srgbClr val="008000"/>
                </a:solidFill>
              </a:rPr>
              <a:t>// this function is public and </a:t>
            </a:r>
            <a:endParaRPr lang="en-US" sz="1400" dirty="0">
              <a:solidFill>
                <a:srgbClr val="008000"/>
              </a:solidFill>
            </a:endParaRPr>
          </a:p>
          <a:p>
            <a:r>
              <a:rPr lang="en-US" sz="1400" dirty="0"/>
              <a:t>      { width=a; height=b</a:t>
            </a:r>
            <a:r>
              <a:rPr lang="en-US" sz="1400" dirty="0" smtClean="0"/>
              <a:t>;}    </a:t>
            </a:r>
            <a:r>
              <a:rPr lang="en-US" sz="1400" dirty="0" smtClean="0">
                <a:solidFill>
                  <a:srgbClr val="008000"/>
                </a:solidFill>
              </a:rPr>
              <a:t>// will be inherited by child classes</a:t>
            </a:r>
            <a:endParaRPr lang="en-US" sz="1400" dirty="0">
              <a:solidFill>
                <a:srgbClr val="008000"/>
              </a:solidFill>
            </a:endParaRPr>
          </a:p>
          <a:p>
            <a:r>
              <a:rPr lang="en-US" sz="1400" dirty="0"/>
              <a:t> };</a:t>
            </a:r>
          </a:p>
          <a:p>
            <a:endParaRPr lang="en-US" sz="1400" dirty="0"/>
          </a:p>
          <a:p>
            <a:r>
              <a:rPr lang="en-US" sz="1400" dirty="0"/>
              <a:t>class Rectangle: public Polygon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008000"/>
                </a:solidFill>
              </a:rPr>
              <a:t>// Child class of Polygon</a:t>
            </a:r>
            <a:endParaRPr lang="en-US" sz="1400" dirty="0">
              <a:solidFill>
                <a:srgbClr val="008000"/>
              </a:solidFill>
            </a:endParaRPr>
          </a:p>
          <a:p>
            <a:r>
              <a:rPr lang="en-US" sz="1400" dirty="0" smtClean="0"/>
              <a:t>{ 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public: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area </a:t>
            </a:r>
            <a:r>
              <a:rPr lang="en-US" sz="1400" dirty="0" smtClean="0"/>
              <a:t>()  </a:t>
            </a:r>
            <a:r>
              <a:rPr lang="en-US" sz="1400" dirty="0" smtClean="0">
                <a:solidFill>
                  <a:srgbClr val="008000"/>
                </a:solidFill>
              </a:rPr>
              <a:t>// function area for Rectangle</a:t>
            </a:r>
            <a:endParaRPr lang="en-US" sz="1400" dirty="0">
              <a:solidFill>
                <a:srgbClr val="008000"/>
              </a:solidFill>
            </a:endParaRPr>
          </a:p>
          <a:p>
            <a:r>
              <a:rPr lang="en-US" sz="1400" dirty="0"/>
              <a:t>      { return width * height; </a:t>
            </a:r>
            <a:r>
              <a:rPr lang="en-US" sz="1400" dirty="0" smtClean="0"/>
              <a:t>}  </a:t>
            </a:r>
            <a:r>
              <a:rPr lang="en-US" sz="1400" dirty="0" smtClean="0">
                <a:solidFill>
                  <a:srgbClr val="008000"/>
                </a:solidFill>
              </a:rPr>
              <a:t>// width and height are inherited  from Polygon</a:t>
            </a:r>
            <a:endParaRPr lang="en-US" sz="1400" dirty="0">
              <a:solidFill>
                <a:srgbClr val="008000"/>
              </a:solidFill>
            </a:endParaRPr>
          </a:p>
          <a:p>
            <a:r>
              <a:rPr lang="en-US" sz="1400" dirty="0"/>
              <a:t> };</a:t>
            </a:r>
          </a:p>
          <a:p>
            <a:endParaRPr lang="en-US" sz="1400" dirty="0"/>
          </a:p>
          <a:p>
            <a:r>
              <a:rPr lang="en-US" sz="1400" dirty="0"/>
              <a:t>class Triangle: public </a:t>
            </a:r>
            <a:r>
              <a:rPr lang="en-US" sz="1400" dirty="0" smtClean="0"/>
              <a:t>Polygon   </a:t>
            </a:r>
            <a:r>
              <a:rPr lang="en-US" sz="1400" dirty="0" smtClean="0">
                <a:solidFill>
                  <a:srgbClr val="008000"/>
                </a:solidFill>
              </a:rPr>
              <a:t>// </a:t>
            </a:r>
            <a:r>
              <a:rPr lang="en-US" sz="1400" dirty="0">
                <a:solidFill>
                  <a:srgbClr val="008000"/>
                </a:solidFill>
              </a:rPr>
              <a:t>Child class of Polygon</a:t>
            </a:r>
            <a:endParaRPr lang="en-US" sz="1400" dirty="0"/>
          </a:p>
          <a:p>
            <a:r>
              <a:rPr lang="en-US" sz="1400" dirty="0" smtClean="0"/>
              <a:t>{ 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public: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area </a:t>
            </a:r>
            <a:r>
              <a:rPr lang="en-US" sz="1400" dirty="0" smtClean="0"/>
              <a:t>()  //   </a:t>
            </a:r>
            <a:r>
              <a:rPr lang="en-US" sz="1400" dirty="0">
                <a:solidFill>
                  <a:srgbClr val="008000"/>
                </a:solidFill>
              </a:rPr>
              <a:t>// function area for </a:t>
            </a:r>
            <a:r>
              <a:rPr lang="en-US" sz="1400" dirty="0" smtClean="0">
                <a:solidFill>
                  <a:srgbClr val="008000"/>
                </a:solidFill>
              </a:rPr>
              <a:t>Triangle</a:t>
            </a:r>
            <a:endParaRPr lang="en-US" sz="1400" dirty="0">
              <a:solidFill>
                <a:srgbClr val="008000"/>
              </a:solidFill>
            </a:endParaRPr>
          </a:p>
          <a:p>
            <a:r>
              <a:rPr lang="en-US" sz="1400" dirty="0" smtClean="0"/>
              <a:t>      </a:t>
            </a:r>
            <a:r>
              <a:rPr lang="en-US" sz="1400" dirty="0"/>
              <a:t>{ return width * height / 2; }</a:t>
            </a:r>
          </a:p>
          <a:p>
            <a:r>
              <a:rPr lang="en-US" sz="1400" dirty="0"/>
              <a:t>  };</a:t>
            </a:r>
          </a:p>
          <a:p>
            <a:r>
              <a:rPr lang="en-US" sz="1400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1772815"/>
            <a:ext cx="3240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 () </a:t>
            </a:r>
            <a:endParaRPr lang="en-US" sz="1400" dirty="0" smtClean="0"/>
          </a:p>
          <a:p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/>
              <a:t>  Rectangle </a:t>
            </a:r>
            <a:r>
              <a:rPr lang="en-US" sz="1400" dirty="0" err="1"/>
              <a:t>rect</a:t>
            </a:r>
            <a:r>
              <a:rPr lang="en-US" sz="1400" dirty="0" smtClean="0"/>
              <a:t>;  </a:t>
            </a:r>
            <a:r>
              <a:rPr lang="en-US" sz="1400" dirty="0" smtClean="0">
                <a:solidFill>
                  <a:srgbClr val="008000"/>
                </a:solidFill>
              </a:rPr>
              <a:t>// object </a:t>
            </a:r>
            <a:r>
              <a:rPr lang="en-US" sz="1400" dirty="0" err="1" smtClean="0">
                <a:solidFill>
                  <a:srgbClr val="008000"/>
                </a:solidFill>
              </a:rPr>
              <a:t>rect</a:t>
            </a:r>
            <a:endParaRPr lang="en-US" sz="1400" dirty="0">
              <a:solidFill>
                <a:srgbClr val="008000"/>
              </a:solidFill>
            </a:endParaRPr>
          </a:p>
          <a:p>
            <a:r>
              <a:rPr lang="en-US" sz="1400" dirty="0"/>
              <a:t>  Triangle </a:t>
            </a:r>
            <a:r>
              <a:rPr lang="en-US" sz="1400" dirty="0" err="1"/>
              <a:t>trgl</a:t>
            </a:r>
            <a:r>
              <a:rPr lang="en-US" sz="1400" dirty="0" smtClean="0"/>
              <a:t>;   </a:t>
            </a:r>
            <a:r>
              <a:rPr lang="en-US" sz="1400" dirty="0" smtClean="0">
                <a:solidFill>
                  <a:srgbClr val="008000"/>
                </a:solidFill>
              </a:rPr>
              <a:t>// </a:t>
            </a:r>
            <a:r>
              <a:rPr lang="en-US" sz="1400" dirty="0">
                <a:solidFill>
                  <a:srgbClr val="008000"/>
                </a:solidFill>
              </a:rPr>
              <a:t>object </a:t>
            </a:r>
            <a:r>
              <a:rPr lang="en-US" sz="1400" dirty="0" err="1" smtClean="0">
                <a:solidFill>
                  <a:srgbClr val="008000"/>
                </a:solidFill>
              </a:rPr>
              <a:t>trgl</a:t>
            </a:r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rect.set_values</a:t>
            </a:r>
            <a:r>
              <a:rPr lang="en-US" sz="1400" dirty="0"/>
              <a:t> (4,5</a:t>
            </a:r>
            <a:r>
              <a:rPr lang="en-US" sz="1400" dirty="0" smtClean="0"/>
              <a:t>);  </a:t>
            </a:r>
            <a:r>
              <a:rPr lang="en-US" sz="1400" dirty="0" smtClean="0">
                <a:solidFill>
                  <a:srgbClr val="008000"/>
                </a:solidFill>
              </a:rPr>
              <a:t>// set </a:t>
            </a:r>
            <a:r>
              <a:rPr lang="en-US" sz="1400" dirty="0" err="1" smtClean="0">
                <a:solidFill>
                  <a:srgbClr val="008000"/>
                </a:solidFill>
              </a:rPr>
              <a:t>rect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</a:rPr>
              <a:t>param</a:t>
            </a:r>
            <a:r>
              <a:rPr lang="en-US" sz="1400" dirty="0" smtClean="0">
                <a:solidFill>
                  <a:srgbClr val="008000"/>
                </a:solidFill>
              </a:rPr>
              <a:t>.</a:t>
            </a:r>
            <a:endParaRPr lang="en-US" sz="1400" dirty="0">
              <a:solidFill>
                <a:srgbClr val="008000"/>
              </a:solidFill>
            </a:endParaRPr>
          </a:p>
          <a:p>
            <a:r>
              <a:rPr lang="en-US" sz="1400" dirty="0"/>
              <a:t>  </a:t>
            </a:r>
            <a:r>
              <a:rPr lang="en-US" sz="1400" dirty="0" err="1"/>
              <a:t>trgl.set_values</a:t>
            </a:r>
            <a:r>
              <a:rPr lang="en-US" sz="1400" dirty="0"/>
              <a:t> (4,5</a:t>
            </a:r>
            <a:r>
              <a:rPr lang="en-US" sz="1400" dirty="0" smtClean="0"/>
              <a:t>); </a:t>
            </a:r>
            <a:r>
              <a:rPr lang="en-US" sz="1400" dirty="0">
                <a:solidFill>
                  <a:srgbClr val="008000"/>
                </a:solidFill>
              </a:rPr>
              <a:t>// set </a:t>
            </a:r>
            <a:r>
              <a:rPr lang="en-US" sz="1400" dirty="0" err="1" smtClean="0">
                <a:solidFill>
                  <a:srgbClr val="008000"/>
                </a:solidFill>
              </a:rPr>
              <a:t>trgl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008000"/>
                </a:solidFill>
              </a:rPr>
              <a:t>param</a:t>
            </a:r>
            <a:r>
              <a:rPr lang="en-US" sz="1400" dirty="0">
                <a:solidFill>
                  <a:srgbClr val="008000"/>
                </a:solidFill>
              </a:rPr>
              <a:t>.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/>
              <a:t>rect.area</a:t>
            </a:r>
            <a:r>
              <a:rPr lang="en-US" sz="1400" dirty="0"/>
              <a:t>() &lt;&lt; '\n</a:t>
            </a:r>
            <a:r>
              <a:rPr lang="en-US" sz="1400" dirty="0" smtClean="0"/>
              <a:t>'; </a:t>
            </a:r>
            <a:r>
              <a:rPr lang="en-US" sz="1400" dirty="0" smtClean="0">
                <a:solidFill>
                  <a:srgbClr val="008000"/>
                </a:solidFill>
              </a:rPr>
              <a:t>//rect. area</a:t>
            </a:r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/>
              <a:t>trgl.area</a:t>
            </a:r>
            <a:r>
              <a:rPr lang="en-US" sz="1400" dirty="0"/>
              <a:t>() &lt;&lt; '\n</a:t>
            </a:r>
            <a:r>
              <a:rPr lang="en-US" sz="1400" dirty="0" smtClean="0"/>
              <a:t>'; </a:t>
            </a:r>
            <a:r>
              <a:rPr lang="en-US" sz="1400" dirty="0" smtClean="0">
                <a:solidFill>
                  <a:srgbClr val="008000"/>
                </a:solidFill>
              </a:rPr>
              <a:t>//</a:t>
            </a:r>
            <a:r>
              <a:rPr lang="en-US" sz="1400" dirty="0" err="1" smtClean="0">
                <a:solidFill>
                  <a:srgbClr val="008000"/>
                </a:solidFill>
              </a:rPr>
              <a:t>trgl.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>
                <a:solidFill>
                  <a:srgbClr val="008000"/>
                </a:solidFill>
              </a:rPr>
              <a:t>area</a:t>
            </a:r>
            <a:endParaRPr lang="en-US" sz="1400" dirty="0"/>
          </a:p>
          <a:p>
            <a:r>
              <a:rPr lang="en-US" sz="1400" dirty="0"/>
              <a:t>  return 0;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557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not inherited from the base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its constructors and its destructor</a:t>
            </a:r>
          </a:p>
          <a:p>
            <a:r>
              <a:rPr lang="en-US" dirty="0" smtClean="0"/>
              <a:t>its </a:t>
            </a:r>
            <a:r>
              <a:rPr lang="en-US" dirty="0"/>
              <a:t>friends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u="sng" dirty="0" smtClean="0"/>
              <a:t>Even </a:t>
            </a:r>
            <a:r>
              <a:rPr lang="en-US" u="sng" dirty="0"/>
              <a:t>though access to the constructors and destructor of the base class is not inherited as such, they are automatically called by the constructors and destructor of the derived </a:t>
            </a:r>
            <a:r>
              <a:rPr lang="en-US" u="sng" dirty="0" smtClean="0"/>
              <a:t>class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Unless </a:t>
            </a:r>
            <a:r>
              <a:rPr lang="en-US" dirty="0">
                <a:solidFill>
                  <a:srgbClr val="C00000"/>
                </a:solidFill>
              </a:rPr>
              <a:t>otherwise specified, the constructors of a derived class </a:t>
            </a:r>
            <a:r>
              <a:rPr lang="en-US" dirty="0" smtClean="0">
                <a:solidFill>
                  <a:srgbClr val="C00000"/>
                </a:solidFill>
              </a:rPr>
              <a:t>call </a:t>
            </a:r>
            <a:r>
              <a:rPr lang="en-US" dirty="0">
                <a:solidFill>
                  <a:srgbClr val="C00000"/>
                </a:solidFill>
              </a:rPr>
              <a:t>the default constructor of its base classes (i.e., the constructor taking no arguments)</a:t>
            </a:r>
            <a:r>
              <a:rPr lang="en-US" dirty="0"/>
              <a:t>. </a:t>
            </a:r>
            <a:r>
              <a:rPr lang="en-US" dirty="0">
                <a:solidFill>
                  <a:srgbClr val="800080"/>
                </a:solidFill>
              </a:rPr>
              <a:t>Calling a different constructor of a base class is possible, using the same syntax used to initialize member variables in the initialization list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derived_constructor_name</a:t>
            </a:r>
            <a:r>
              <a:rPr lang="en-US" dirty="0"/>
              <a:t> (</a:t>
            </a:r>
            <a:r>
              <a:rPr lang="en-US" dirty="0" err="1" smtClean="0"/>
              <a:t>parameterList</a:t>
            </a:r>
            <a:r>
              <a:rPr lang="en-US" dirty="0" smtClean="0"/>
              <a:t>) </a:t>
            </a:r>
            <a:r>
              <a:rPr lang="en-US" dirty="0"/>
              <a:t>: </a:t>
            </a:r>
            <a:r>
              <a:rPr lang="en-US" dirty="0" err="1"/>
              <a:t>base_constructor_name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argumentList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92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15.4</a:t>
            </a:r>
          </a:p>
        </p:txBody>
      </p:sp>
      <p:sp>
        <p:nvSpPr>
          <p:cNvPr id="25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Redefining Base Class Functions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2896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Redefining Base Class Functions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294688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0000FF"/>
                </a:solidFill>
              </a:rPr>
              <a:t>Redefining</a:t>
            </a:r>
            <a:r>
              <a:rPr lang="en-US" altLang="en-US" dirty="0" smtClean="0"/>
              <a:t> function: function in a derived class that has the </a:t>
            </a:r>
            <a:r>
              <a:rPr lang="en-US" altLang="en-US" i="1" dirty="0" smtClean="0"/>
              <a:t>same name and parameter list</a:t>
            </a:r>
            <a:r>
              <a:rPr lang="en-US" altLang="en-US" dirty="0" smtClean="0"/>
              <a:t> as a function in the base class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Typically used to replace a function in base class with different actions in derived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70B1D-B548-4205-B460-2420316685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340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 to C++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There are some useful hints and illustrations on classes in C++ at</a:t>
            </a:r>
          </a:p>
          <a:p>
            <a:r>
              <a:rPr lang="en-US" dirty="0">
                <a:latin typeface="Calibri" panose="020F0502020204030204" pitchFamily="34" charset="0"/>
              </a:rPr>
              <a:t>http://www.cplusplus.com/doc/tutorial/classes</a:t>
            </a:r>
            <a:r>
              <a:rPr lang="en-US" dirty="0" smtClean="0">
                <a:latin typeface="Calibri" panose="020F0502020204030204" pitchFamily="34" charset="0"/>
              </a:rPr>
              <a:t>/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on friendship and inheritance</a:t>
            </a:r>
          </a:p>
          <a:p>
            <a:r>
              <a:rPr lang="en-US" dirty="0">
                <a:latin typeface="Calibri" panose="020F0502020204030204" pitchFamily="34" charset="0"/>
              </a:rPr>
              <a:t>http://www.cplusplus.com/doc/tutorial/inheritance</a:t>
            </a:r>
            <a:r>
              <a:rPr lang="en-US" dirty="0" smtClean="0">
                <a:latin typeface="Calibri" panose="020F0502020204030204" pitchFamily="34" charset="0"/>
              </a:rPr>
              <a:t>/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Redefining Base Class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Not the same as overloading – with overloading, parameter lists must be different 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>
                <a:solidFill>
                  <a:srgbClr val="C00000"/>
                </a:solidFill>
              </a:rPr>
              <a:t>Objects of base class use </a:t>
            </a:r>
            <a:r>
              <a:rPr lang="en-US" altLang="en-US" u="sng" dirty="0" smtClean="0">
                <a:solidFill>
                  <a:srgbClr val="C00000"/>
                </a:solidFill>
              </a:rPr>
              <a:t>base class version of function</a:t>
            </a:r>
            <a:r>
              <a:rPr lang="en-US" altLang="en-US" dirty="0" smtClean="0"/>
              <a:t>; </a:t>
            </a:r>
            <a:r>
              <a:rPr lang="en-US" altLang="en-US" dirty="0" smtClean="0">
                <a:solidFill>
                  <a:srgbClr val="800080"/>
                </a:solidFill>
              </a:rPr>
              <a:t>objects of derived class use </a:t>
            </a:r>
            <a:r>
              <a:rPr lang="en-US" altLang="en-US" u="sng" dirty="0" smtClean="0">
                <a:solidFill>
                  <a:srgbClr val="800080"/>
                </a:solidFill>
              </a:rPr>
              <a:t>derived class version of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70B1D-B548-4205-B460-2420316685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38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3063"/>
            <a:ext cx="7620000" cy="563562"/>
          </a:xfrm>
        </p:spPr>
        <p:txBody>
          <a:bodyPr/>
          <a:lstStyle/>
          <a:p>
            <a:r>
              <a:rPr lang="en-US" altLang="en-US" smtClean="0"/>
              <a:t>Base Class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35113"/>
            <a:ext cx="5943600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814888" y="3929063"/>
            <a:ext cx="291623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C00000"/>
                </a:solidFill>
              </a:rPr>
              <a:t>Note </a:t>
            </a:r>
            <a:r>
              <a:rPr lang="en-US" altLang="en-US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setScore</a:t>
            </a:r>
            <a:r>
              <a:rPr lang="en-US" altLang="en-US" sz="1800" dirty="0" smtClean="0">
                <a:solidFill>
                  <a:srgbClr val="C00000"/>
                </a:solidFill>
              </a:rPr>
              <a:t> function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 flipV="1">
            <a:off x="4419600" y="4114800"/>
            <a:ext cx="381000" cy="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4AD0A-1DD6-4F87-933B-9EFB81341AB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88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33400" y="433388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srgbClr val="603A2F"/>
              </a:solidFill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5029200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814888" y="3700463"/>
            <a:ext cx="3886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800080"/>
                </a:solidFill>
              </a:rPr>
              <a:t>Redefined </a:t>
            </a:r>
            <a:r>
              <a:rPr lang="en-US" altLang="en-US" sz="18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setScore</a:t>
            </a:r>
            <a:r>
              <a:rPr lang="en-US" altLang="en-US" sz="1800" dirty="0" smtClean="0">
                <a:solidFill>
                  <a:srgbClr val="800080"/>
                </a:solidFill>
              </a:rPr>
              <a:t> function</a:t>
            </a: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H="1" flipV="1">
            <a:off x="4419600" y="3886200"/>
            <a:ext cx="381000" cy="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373063"/>
            <a:ext cx="7620000" cy="563562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kern="0" dirty="0">
                <a:solidFill>
                  <a:srgbClr val="0488AE"/>
                </a:solidFill>
              </a:rPr>
              <a:t>Derived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1FD6E6-9C61-4EFF-994F-3F60DD3D81D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88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5"/>
          <p:cNvGrpSpPr>
            <a:grpSpLocks/>
          </p:cNvGrpSpPr>
          <p:nvPr/>
        </p:nvGrpSpPr>
        <p:grpSpPr bwMode="auto">
          <a:xfrm>
            <a:off x="2095500" y="1595438"/>
            <a:ext cx="4953000" cy="4729162"/>
            <a:chOff x="738" y="480"/>
            <a:chExt cx="4062" cy="3796"/>
          </a:xfrm>
        </p:grpSpPr>
        <p:pic>
          <p:nvPicPr>
            <p:cNvPr id="3072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" y="480"/>
              <a:ext cx="4062" cy="2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" y="3408"/>
              <a:ext cx="3883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373063"/>
            <a:ext cx="7620000" cy="563562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kern="0" dirty="0">
                <a:solidFill>
                  <a:srgbClr val="0488AE"/>
                </a:solidFill>
              </a:rPr>
              <a:t>From Program 15-7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1FD6E6-9C61-4EFF-994F-3F60DD3D81D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12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Problem with Redefining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36725"/>
            <a:ext cx="8240713" cy="3841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Consider this situation: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Class </a:t>
            </a:r>
            <a:r>
              <a:rPr lang="en-US" altLang="en-US" sz="2400" smtClean="0">
                <a:latin typeface="Courier New" pitchFamily="49" charset="0"/>
              </a:rPr>
              <a:t>BaseClass</a:t>
            </a:r>
            <a:r>
              <a:rPr lang="en-US" altLang="en-US" sz="2400" smtClean="0"/>
              <a:t> defines functions </a:t>
            </a:r>
            <a:r>
              <a:rPr lang="en-US" altLang="en-US" sz="2400" smtClean="0">
                <a:latin typeface="Courier New" pitchFamily="49" charset="0"/>
              </a:rPr>
              <a:t>x()</a:t>
            </a:r>
            <a:r>
              <a:rPr lang="en-US" altLang="en-US" sz="2400" smtClean="0"/>
              <a:t> and </a:t>
            </a:r>
            <a:r>
              <a:rPr lang="en-US" altLang="en-US" sz="2400" smtClean="0">
                <a:latin typeface="Courier New" pitchFamily="49" charset="0"/>
              </a:rPr>
              <a:t>y()</a:t>
            </a:r>
            <a:r>
              <a:rPr lang="en-US" altLang="en-US" sz="2400" smtClean="0"/>
              <a:t>.   </a:t>
            </a:r>
            <a:r>
              <a:rPr lang="en-US" altLang="en-US" sz="2400" smtClean="0">
                <a:latin typeface="Courier New" pitchFamily="49" charset="0"/>
              </a:rPr>
              <a:t>x()</a:t>
            </a:r>
            <a:r>
              <a:rPr lang="en-US" altLang="en-US" sz="2400" smtClean="0"/>
              <a:t> calls </a:t>
            </a:r>
            <a:r>
              <a:rPr lang="en-US" altLang="en-US" sz="2400" smtClean="0">
                <a:latin typeface="Courier New" pitchFamily="49" charset="0"/>
              </a:rPr>
              <a:t>y()</a:t>
            </a:r>
            <a:r>
              <a:rPr lang="en-US" altLang="en-US" sz="2400" smtClean="0"/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Class </a:t>
            </a:r>
            <a:r>
              <a:rPr lang="en-US" altLang="en-US" sz="2400" smtClean="0">
                <a:latin typeface="Courier New" pitchFamily="49" charset="0"/>
              </a:rPr>
              <a:t>DerivedClass</a:t>
            </a:r>
            <a:r>
              <a:rPr lang="en-US" altLang="en-US" sz="2400" smtClean="0"/>
              <a:t> inherits from </a:t>
            </a:r>
            <a:r>
              <a:rPr lang="en-US" altLang="en-US" sz="2400" smtClean="0">
                <a:latin typeface="Courier New" pitchFamily="49" charset="0"/>
              </a:rPr>
              <a:t>BaseClass</a:t>
            </a:r>
            <a:r>
              <a:rPr lang="en-US" altLang="en-US" sz="2400" smtClean="0"/>
              <a:t> and redefines function </a:t>
            </a:r>
            <a:r>
              <a:rPr lang="en-US" altLang="en-US" sz="2400" smtClean="0">
                <a:latin typeface="Courier New" pitchFamily="49" charset="0"/>
              </a:rPr>
              <a:t>y()</a:t>
            </a:r>
            <a:r>
              <a:rPr lang="en-US" altLang="en-US" sz="240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An object </a:t>
            </a:r>
            <a:r>
              <a:rPr lang="en-US" altLang="en-US" sz="2400" smtClean="0">
                <a:latin typeface="Courier New" pitchFamily="49" charset="0"/>
              </a:rPr>
              <a:t>D</a:t>
            </a:r>
            <a:r>
              <a:rPr lang="en-US" altLang="en-US" sz="2400" smtClean="0"/>
              <a:t> of class </a:t>
            </a:r>
            <a:r>
              <a:rPr lang="en-US" altLang="en-US" sz="2400" smtClean="0">
                <a:latin typeface="Courier New" pitchFamily="49" charset="0"/>
              </a:rPr>
              <a:t>DerivedClass</a:t>
            </a:r>
            <a:r>
              <a:rPr lang="en-US" altLang="en-US" sz="2400" smtClean="0"/>
              <a:t> is created and function </a:t>
            </a:r>
            <a:r>
              <a:rPr lang="en-US" altLang="en-US" sz="2400" smtClean="0">
                <a:latin typeface="Courier New" pitchFamily="49" charset="0"/>
              </a:rPr>
              <a:t>x()</a:t>
            </a:r>
            <a:r>
              <a:rPr lang="en-US" altLang="en-US" sz="2400" smtClean="0"/>
              <a:t> is called.  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When </a:t>
            </a:r>
            <a:r>
              <a:rPr lang="en-US" altLang="en-US" sz="2400" smtClean="0">
                <a:latin typeface="Courier New" pitchFamily="49" charset="0"/>
              </a:rPr>
              <a:t>x()</a:t>
            </a:r>
            <a:r>
              <a:rPr lang="en-US" altLang="en-US" sz="2400" smtClean="0"/>
              <a:t> is called, which </a:t>
            </a:r>
            <a:r>
              <a:rPr lang="en-US" altLang="en-US" sz="2400" smtClean="0">
                <a:latin typeface="Courier New" pitchFamily="49" charset="0"/>
              </a:rPr>
              <a:t>y()</a:t>
            </a:r>
            <a:r>
              <a:rPr lang="en-US" altLang="en-US" sz="2400" smtClean="0"/>
              <a:t> is used, the one defined in </a:t>
            </a:r>
            <a:r>
              <a:rPr lang="en-US" altLang="en-US" sz="2400" smtClean="0">
                <a:latin typeface="Courier New" pitchFamily="49" charset="0"/>
              </a:rPr>
              <a:t>BaseClass</a:t>
            </a:r>
            <a:r>
              <a:rPr lang="en-US" altLang="en-US" sz="2400" smtClean="0"/>
              <a:t> or the the redefined one in </a:t>
            </a:r>
            <a:r>
              <a:rPr lang="en-US" altLang="en-US" sz="2400" smtClean="0">
                <a:latin typeface="Courier New" pitchFamily="49" charset="0"/>
              </a:rPr>
              <a:t>DerivedClass</a:t>
            </a:r>
            <a:r>
              <a:rPr lang="en-US" altLang="en-US" sz="2400" smtClean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70B1D-B548-4205-B460-2420316685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813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Problem with Redefining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81000" y="1774825"/>
            <a:ext cx="2590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81000" y="3679825"/>
            <a:ext cx="26670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04800" y="1425575"/>
            <a:ext cx="183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Courier New" pitchFamily="49" charset="0"/>
              </a:rPr>
              <a:t>BaseClass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04800" y="3330575"/>
            <a:ext cx="2379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Courier New" pitchFamily="49" charset="0"/>
              </a:rPr>
              <a:t>DerivedClass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81000" y="2416175"/>
            <a:ext cx="1830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Courier New" pitchFamily="49" charset="0"/>
              </a:rPr>
              <a:t>void X();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Courier New" pitchFamily="49" charset="0"/>
              </a:rPr>
              <a:t>void Y();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81000" y="4321175"/>
            <a:ext cx="1830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Courier New" pitchFamily="49" charset="0"/>
              </a:rPr>
              <a:t>void Y();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381000" y="5262563"/>
            <a:ext cx="29273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Courier New" pitchFamily="49" charset="0"/>
              </a:rPr>
              <a:t>DerivedClass D;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Courier New" pitchFamily="49" charset="0"/>
              </a:rPr>
              <a:t>D.X();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3733800" y="2130425"/>
            <a:ext cx="5257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C00000"/>
                </a:solidFill>
              </a:rPr>
              <a:t>Object </a:t>
            </a:r>
            <a:r>
              <a:rPr lang="en-US" altLang="en-US" sz="1800" dirty="0" smtClean="0">
                <a:solidFill>
                  <a:srgbClr val="C00000"/>
                </a:solidFill>
                <a:latin typeface="Courier New" pitchFamily="49" charset="0"/>
              </a:rPr>
              <a:t>D</a:t>
            </a:r>
            <a:r>
              <a:rPr lang="en-US" altLang="en-US" sz="1800" dirty="0" smtClean="0">
                <a:solidFill>
                  <a:srgbClr val="C00000"/>
                </a:solidFill>
              </a:rPr>
              <a:t> invokes function </a:t>
            </a:r>
            <a:r>
              <a:rPr lang="en-US" altLang="en-US" sz="1800" dirty="0" smtClean="0">
                <a:solidFill>
                  <a:srgbClr val="C00000"/>
                </a:solidFill>
                <a:latin typeface="Courier New" pitchFamily="49" charset="0"/>
              </a:rPr>
              <a:t>X()</a:t>
            </a:r>
            <a:r>
              <a:rPr lang="en-US" altLang="en-US" sz="1800" dirty="0" smtClean="0">
                <a:solidFill>
                  <a:srgbClr val="C00000"/>
                </a:solidFill>
              </a:rPr>
              <a:t>in </a:t>
            </a:r>
            <a:r>
              <a:rPr lang="en-US" alt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BaseClass</a:t>
            </a:r>
            <a:r>
              <a:rPr lang="en-US" altLang="en-US" sz="1800" dirty="0" smtClean="0">
                <a:solidFill>
                  <a:srgbClr val="C00000"/>
                </a:solidFill>
              </a:rPr>
              <a:t>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C00000"/>
                </a:solidFill>
              </a:rPr>
              <a:t>Function </a:t>
            </a:r>
            <a:r>
              <a:rPr lang="en-US" altLang="en-US" sz="1800" dirty="0" smtClean="0">
                <a:solidFill>
                  <a:srgbClr val="C00000"/>
                </a:solidFill>
                <a:latin typeface="Courier New" pitchFamily="49" charset="0"/>
              </a:rPr>
              <a:t>X()</a:t>
            </a:r>
            <a:r>
              <a:rPr lang="en-US" altLang="en-US" sz="1800" dirty="0" smtClean="0">
                <a:solidFill>
                  <a:srgbClr val="C00000"/>
                </a:solidFill>
              </a:rPr>
              <a:t> invokes function </a:t>
            </a:r>
            <a:r>
              <a:rPr lang="en-US" altLang="en-US" sz="1800" dirty="0" smtClean="0">
                <a:solidFill>
                  <a:srgbClr val="C00000"/>
                </a:solidFill>
                <a:latin typeface="Courier New" pitchFamily="49" charset="0"/>
              </a:rPr>
              <a:t>Y()</a:t>
            </a:r>
            <a:r>
              <a:rPr lang="en-US" altLang="en-US" sz="1800" dirty="0" smtClean="0">
                <a:solidFill>
                  <a:srgbClr val="C00000"/>
                </a:solidFill>
              </a:rPr>
              <a:t> in </a:t>
            </a:r>
            <a:r>
              <a:rPr lang="en-US" alt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BaseClass</a:t>
            </a:r>
            <a:r>
              <a:rPr lang="en-US" altLang="en-US" sz="1800" dirty="0" smtClean="0">
                <a:solidFill>
                  <a:srgbClr val="C00000"/>
                </a:solidFill>
              </a:rPr>
              <a:t> and </a:t>
            </a:r>
            <a:r>
              <a:rPr lang="en-US" altLang="en-US" sz="1800" u="sng" dirty="0" smtClean="0">
                <a:solidFill>
                  <a:srgbClr val="C00000"/>
                </a:solidFill>
              </a:rPr>
              <a:t>not function </a:t>
            </a:r>
            <a:r>
              <a:rPr lang="en-US" altLang="en-US" sz="1800" u="sng" dirty="0" smtClean="0">
                <a:solidFill>
                  <a:srgbClr val="C00000"/>
                </a:solidFill>
                <a:latin typeface="Courier New" pitchFamily="49" charset="0"/>
              </a:rPr>
              <a:t>Y()</a:t>
            </a:r>
            <a:r>
              <a:rPr lang="en-US" altLang="en-US" sz="1800" dirty="0" smtClean="0">
                <a:solidFill>
                  <a:srgbClr val="C00000"/>
                </a:solidFill>
              </a:rPr>
              <a:t>in </a:t>
            </a:r>
            <a:r>
              <a:rPr lang="en-US" alt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DerivedClass</a:t>
            </a:r>
            <a:endParaRPr lang="en-US" altLang="en-US" sz="1800" dirty="0" smtClean="0">
              <a:solidFill>
                <a:srgbClr val="C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 smtClean="0">
              <a:solidFill>
                <a:srgbClr val="FA8218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800080"/>
                </a:solidFill>
              </a:rPr>
              <a:t>Function calls are bound at compile time.                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800080"/>
                </a:solidFill>
              </a:rPr>
              <a:t>This is </a:t>
            </a:r>
            <a:r>
              <a:rPr lang="en-US" altLang="en-US" sz="1800" u="sng" dirty="0" smtClean="0">
                <a:solidFill>
                  <a:srgbClr val="800080"/>
                </a:solidFill>
              </a:rPr>
              <a:t>static binding.</a:t>
            </a:r>
            <a:endParaRPr lang="en-US" altLang="en-US" sz="1800" dirty="0" smtClean="0">
              <a:solidFill>
                <a:srgbClr val="800080"/>
              </a:solidFill>
              <a:latin typeface="Courier New" pitchFamily="49" charset="0"/>
            </a:endParaRPr>
          </a:p>
        </p:txBody>
      </p:sp>
      <p:sp>
        <p:nvSpPr>
          <p:cNvPr id="32779" name="Freeform 11"/>
          <p:cNvSpPr>
            <a:spLocks/>
          </p:cNvSpPr>
          <p:nvPr/>
        </p:nvSpPr>
        <p:spPr bwMode="auto">
          <a:xfrm>
            <a:off x="1636713" y="3787775"/>
            <a:ext cx="2478087" cy="1927225"/>
          </a:xfrm>
          <a:custGeom>
            <a:avLst/>
            <a:gdLst>
              <a:gd name="T0" fmla="*/ 2147483647 w 1561"/>
              <a:gd name="T1" fmla="*/ 0 h 1519"/>
              <a:gd name="T2" fmla="*/ 2147483647 w 1561"/>
              <a:gd name="T3" fmla="*/ 2147483647 h 1519"/>
              <a:gd name="T4" fmla="*/ 0 w 1561"/>
              <a:gd name="T5" fmla="*/ 2147483647 h 1519"/>
              <a:gd name="T6" fmla="*/ 0 60000 65536"/>
              <a:gd name="T7" fmla="*/ 0 60000 65536"/>
              <a:gd name="T8" fmla="*/ 0 60000 65536"/>
              <a:gd name="T9" fmla="*/ 0 w 1561"/>
              <a:gd name="T10" fmla="*/ 0 h 1519"/>
              <a:gd name="T11" fmla="*/ 1561 w 1561"/>
              <a:gd name="T12" fmla="*/ 1519 h 15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1" h="1519">
                <a:moveTo>
                  <a:pt x="1561" y="0"/>
                </a:moveTo>
                <a:lnTo>
                  <a:pt x="1174" y="1516"/>
                </a:lnTo>
                <a:lnTo>
                  <a:pt x="0" y="1519"/>
                </a:lnTo>
              </a:path>
            </a:pathLst>
          </a:custGeom>
          <a:noFill/>
          <a:ln w="25400">
            <a:solidFill>
              <a:srgbClr val="FA8218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70B1D-B548-4205-B460-2420316685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28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15.5</a:t>
            </a:r>
          </a:p>
        </p:txBody>
      </p:sp>
      <p:sp>
        <p:nvSpPr>
          <p:cNvPr id="337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Class Hierarchies</a:t>
            </a:r>
          </a:p>
        </p:txBody>
      </p:sp>
    </p:spTree>
    <p:extLst>
      <p:ext uri="{BB962C8B-B14F-4D97-AF65-F5344CB8AC3E}">
        <p14:creationId xmlns:p14="http://schemas.microsoft.com/office/powerpoint/2010/main" val="696055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Hierarchies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base class can be derived from another base class.</a:t>
            </a:r>
          </a:p>
        </p:txBody>
      </p:sp>
      <p:pic>
        <p:nvPicPr>
          <p:cNvPr id="34820" name="Picture 4" descr="1504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38400"/>
            <a:ext cx="1546225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70B1D-B548-4205-B460-2420316685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99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Hierarchies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Consider the GradedActivity, FinalExam, PassFailActivity, PassFailExam hierarchy in Chapter 15.</a:t>
            </a:r>
          </a:p>
        </p:txBody>
      </p:sp>
      <p:pic>
        <p:nvPicPr>
          <p:cNvPr id="35844" name="Picture 4" descr="1505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17838"/>
            <a:ext cx="3581400" cy="3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70B1D-B548-4205-B460-2420316685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86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Insects</a:t>
            </a:r>
          </a:p>
        </p:txBody>
      </p:sp>
      <p:pic>
        <p:nvPicPr>
          <p:cNvPr id="6147" name="Picture 3" descr="1501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454775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5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"is a" Relationship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Inheritance establishes an "is a" relationship between classes.</a:t>
            </a:r>
          </a:p>
          <a:p>
            <a:pPr lvl="1"/>
            <a:r>
              <a:rPr lang="en-US" altLang="en-US" smtClean="0"/>
              <a:t>A poodle is a dog</a:t>
            </a:r>
          </a:p>
          <a:p>
            <a:pPr lvl="1"/>
            <a:r>
              <a:rPr lang="en-US" altLang="en-US" smtClean="0"/>
              <a:t>A car is a vehicle</a:t>
            </a:r>
          </a:p>
          <a:p>
            <a:pPr lvl="1"/>
            <a:r>
              <a:rPr lang="en-US" altLang="en-US" smtClean="0"/>
              <a:t>A flower is a plant</a:t>
            </a:r>
          </a:p>
          <a:p>
            <a:pPr lvl="1"/>
            <a:r>
              <a:rPr lang="en-US" altLang="en-US" smtClean="0"/>
              <a:t>A football player is an athlete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72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as a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Classes in C++ can be extended, creating new classes which retain characteristics of the base class. This process, known as inheritance, involves a </a:t>
            </a:r>
            <a:r>
              <a:rPr lang="en-US" dirty="0">
                <a:solidFill>
                  <a:srgbClr val="C00000"/>
                </a:solidFill>
              </a:rPr>
              <a:t>base class </a:t>
            </a:r>
            <a:r>
              <a:rPr lang="en-US" dirty="0"/>
              <a:t>and a </a:t>
            </a:r>
            <a:r>
              <a:rPr lang="en-US" dirty="0">
                <a:solidFill>
                  <a:srgbClr val="C00000"/>
                </a:solidFill>
              </a:rPr>
              <a:t>derived class</a:t>
            </a:r>
            <a:r>
              <a:rPr lang="en-US" dirty="0"/>
              <a:t>: The </a:t>
            </a:r>
            <a:r>
              <a:rPr lang="en-US" dirty="0">
                <a:solidFill>
                  <a:srgbClr val="C00000"/>
                </a:solidFill>
              </a:rPr>
              <a:t>derived class </a:t>
            </a:r>
            <a:r>
              <a:rPr lang="en-US" b="1" dirty="0" smtClean="0">
                <a:solidFill>
                  <a:srgbClr val="0000FF"/>
                </a:solidFill>
              </a:rPr>
              <a:t>inherits</a:t>
            </a:r>
            <a:r>
              <a:rPr lang="en-US" dirty="0" smtClean="0"/>
              <a:t> all </a:t>
            </a:r>
            <a:r>
              <a:rPr lang="en-US" dirty="0"/>
              <a:t>members of the </a:t>
            </a:r>
            <a:r>
              <a:rPr lang="en-US" dirty="0">
                <a:solidFill>
                  <a:srgbClr val="C00000"/>
                </a:solidFill>
              </a:rPr>
              <a:t>base class </a:t>
            </a:r>
            <a:r>
              <a:rPr lang="en-US" dirty="0" smtClean="0"/>
              <a:t>, </a:t>
            </a:r>
            <a:r>
              <a:rPr lang="en-US" dirty="0">
                <a:solidFill>
                  <a:srgbClr val="C00000"/>
                </a:solidFill>
              </a:rPr>
              <a:t>on top of which it can add its own </a:t>
            </a:r>
            <a:r>
              <a:rPr lang="en-US" dirty="0" smtClean="0">
                <a:solidFill>
                  <a:srgbClr val="C00000"/>
                </a:solidFill>
              </a:rPr>
              <a:t>members</a:t>
            </a:r>
          </a:p>
          <a:p>
            <a:r>
              <a:rPr lang="en-US" dirty="0" smtClean="0"/>
              <a:t>For </a:t>
            </a:r>
            <a:r>
              <a:rPr lang="en-US" dirty="0"/>
              <a:t>example, let's imagine a series of classes to describe two kinds of </a:t>
            </a:r>
            <a:r>
              <a:rPr lang="en-US" dirty="0">
                <a:solidFill>
                  <a:srgbClr val="C00000"/>
                </a:solidFill>
              </a:rPr>
              <a:t>polygons</a:t>
            </a:r>
            <a:r>
              <a:rPr lang="en-US" dirty="0"/>
              <a:t>: </a:t>
            </a:r>
            <a:r>
              <a:rPr lang="en-US" dirty="0">
                <a:solidFill>
                  <a:srgbClr val="FF33CC"/>
                </a:solidFill>
              </a:rPr>
              <a:t>rectangles</a:t>
            </a:r>
            <a:r>
              <a:rPr lang="en-US" dirty="0"/>
              <a:t> and </a:t>
            </a:r>
            <a:r>
              <a:rPr lang="en-US" dirty="0">
                <a:solidFill>
                  <a:srgbClr val="800080"/>
                </a:solidFill>
              </a:rPr>
              <a:t>triangles</a:t>
            </a:r>
            <a:r>
              <a:rPr lang="en-US" dirty="0"/>
              <a:t>. These two polygons have certain </a:t>
            </a:r>
            <a:r>
              <a:rPr lang="en-US" dirty="0">
                <a:solidFill>
                  <a:srgbClr val="000099"/>
                </a:solidFill>
              </a:rPr>
              <a:t>common properties</a:t>
            </a:r>
            <a:r>
              <a:rPr lang="en-US" dirty="0"/>
              <a:t>, such as the values needed to calculate their areas: they both can be described simply with </a:t>
            </a:r>
            <a:r>
              <a:rPr lang="en-US" dirty="0">
                <a:solidFill>
                  <a:srgbClr val="000099"/>
                </a:solidFill>
              </a:rPr>
              <a:t>a height </a:t>
            </a:r>
            <a:r>
              <a:rPr lang="en-US" dirty="0"/>
              <a:t>and </a:t>
            </a:r>
            <a:r>
              <a:rPr lang="en-US" dirty="0">
                <a:solidFill>
                  <a:srgbClr val="000099"/>
                </a:solidFill>
              </a:rPr>
              <a:t>a width </a:t>
            </a:r>
            <a:r>
              <a:rPr lang="en-US" dirty="0"/>
              <a:t>(or base).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0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as a concept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24128" y="1935480"/>
            <a:ext cx="2962672" cy="43891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Classes </a:t>
            </a:r>
            <a:r>
              <a:rPr lang="en-US" dirty="0" smtClean="0">
                <a:solidFill>
                  <a:srgbClr val="FF33CC"/>
                </a:solidFill>
              </a:rPr>
              <a:t>Rectangle </a:t>
            </a:r>
            <a:r>
              <a:rPr lang="en-US" dirty="0" smtClean="0"/>
              <a:t>and </a:t>
            </a:r>
            <a:r>
              <a:rPr lang="en-US" dirty="0">
                <a:solidFill>
                  <a:srgbClr val="800080"/>
                </a:solidFill>
              </a:rPr>
              <a:t>Triangle</a:t>
            </a:r>
            <a:r>
              <a:rPr lang="en-US" dirty="0"/>
              <a:t> </a:t>
            </a:r>
            <a:r>
              <a:rPr lang="en-US" dirty="0" smtClean="0"/>
              <a:t>are derived from the </a:t>
            </a:r>
            <a:r>
              <a:rPr lang="en-US" dirty="0" smtClean="0">
                <a:solidFill>
                  <a:srgbClr val="C00000"/>
                </a:solidFill>
              </a:rPr>
              <a:t>Polygon</a:t>
            </a:r>
            <a:r>
              <a:rPr lang="en-US" dirty="0" smtClean="0"/>
              <a:t> class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Polygon</a:t>
            </a:r>
            <a:r>
              <a:rPr lang="en-US" dirty="0" smtClean="0"/>
              <a:t> </a:t>
            </a:r>
            <a:r>
              <a:rPr lang="en-US" dirty="0"/>
              <a:t>class would contain members that are common for </a:t>
            </a:r>
            <a:r>
              <a:rPr lang="en-US" dirty="0" smtClean="0"/>
              <a:t>rectangles and triangles: </a:t>
            </a:r>
            <a:r>
              <a:rPr lang="en-US" dirty="0"/>
              <a:t>width and height. </a:t>
            </a:r>
            <a:endParaRPr lang="en-US" dirty="0" smtClean="0"/>
          </a:p>
          <a:p>
            <a:r>
              <a:rPr lang="en-US" dirty="0">
                <a:solidFill>
                  <a:srgbClr val="FF33CC"/>
                </a:solidFill>
              </a:rPr>
              <a:t>Rectangle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800080"/>
                </a:solidFill>
              </a:rPr>
              <a:t>Triangle</a:t>
            </a:r>
            <a:r>
              <a:rPr lang="en-US" dirty="0" smtClean="0"/>
              <a:t> </a:t>
            </a:r>
            <a:r>
              <a:rPr lang="en-US" dirty="0"/>
              <a:t>would be its derived classes, </a:t>
            </a:r>
            <a:r>
              <a:rPr lang="en-US" dirty="0" smtClean="0"/>
              <a:t>however with their own specific </a:t>
            </a:r>
            <a:r>
              <a:rPr lang="en-US" dirty="0"/>
              <a:t>features that are different from one type of polygon to the other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egular Pentagon 7"/>
          <p:cNvSpPr/>
          <p:nvPr/>
        </p:nvSpPr>
        <p:spPr>
          <a:xfrm>
            <a:off x="1691680" y="2143919"/>
            <a:ext cx="2016224" cy="1656184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504" y="4437112"/>
            <a:ext cx="1944216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3347864" y="4437112"/>
            <a:ext cx="1636768" cy="144016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79712" y="270892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smtClean="0">
                <a:solidFill>
                  <a:srgbClr val="C00000"/>
                </a:solidFill>
              </a:rPr>
              <a:t>Polygon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49411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smtClean="0">
                <a:solidFill>
                  <a:srgbClr val="FF33CC"/>
                </a:solidFill>
              </a:rPr>
              <a:t>Rectangle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9912" y="4941168"/>
            <a:ext cx="953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smtClean="0">
                <a:solidFill>
                  <a:srgbClr val="800080"/>
                </a:solidFill>
              </a:rPr>
              <a:t>Triangle</a:t>
            </a:r>
            <a:endParaRPr lang="en-US" dirty="0">
              <a:solidFill>
                <a:srgbClr val="800080"/>
              </a:solidFill>
            </a:endParaRPr>
          </a:p>
        </p:txBody>
      </p:sp>
      <p:cxnSp>
        <p:nvCxnSpPr>
          <p:cNvPr id="15" name="Straight Arrow Connector 14"/>
          <p:cNvCxnSpPr>
            <a:stCxn id="8" idx="3"/>
          </p:cNvCxnSpPr>
          <p:nvPr/>
        </p:nvCxnSpPr>
        <p:spPr>
          <a:xfrm flipH="1">
            <a:off x="2051720" y="3800103"/>
            <a:ext cx="648072" cy="637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0" idx="0"/>
          </p:cNvCxnSpPr>
          <p:nvPr/>
        </p:nvCxnSpPr>
        <p:spPr>
          <a:xfrm>
            <a:off x="2699792" y="3800103"/>
            <a:ext cx="1466456" cy="637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C43-30DC-40C6-8400-D754E7A063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8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Inheritance – Terminology and Notation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400" b="1" dirty="0" smtClean="0">
                <a:solidFill>
                  <a:srgbClr val="C00000"/>
                </a:solidFill>
              </a:rPr>
              <a:t>Base</a:t>
            </a:r>
            <a:r>
              <a:rPr lang="en-US" altLang="en-US" sz="2400" dirty="0" smtClean="0"/>
              <a:t> class (or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parent</a:t>
            </a:r>
            <a:r>
              <a:rPr lang="en-US" altLang="en-US" sz="2400" dirty="0" smtClean="0"/>
              <a:t>) – inherited from</a:t>
            </a:r>
          </a:p>
          <a:p>
            <a:pPr>
              <a:lnSpc>
                <a:spcPct val="85000"/>
              </a:lnSpc>
            </a:pPr>
            <a:r>
              <a:rPr lang="en-US" altLang="en-US" sz="2400" b="1" dirty="0" smtClean="0">
                <a:solidFill>
                  <a:srgbClr val="CC0099"/>
                </a:solidFill>
              </a:rPr>
              <a:t>Derived</a:t>
            </a:r>
            <a:r>
              <a:rPr lang="en-US" altLang="en-US" sz="2400" dirty="0" smtClean="0"/>
              <a:t> class (or </a:t>
            </a:r>
            <a:r>
              <a:rPr lang="en-US" altLang="en-US" sz="2400" b="1" dirty="0" smtClean="0">
                <a:solidFill>
                  <a:srgbClr val="CC0099"/>
                </a:solidFill>
              </a:rPr>
              <a:t>child</a:t>
            </a:r>
            <a:r>
              <a:rPr lang="en-US" altLang="en-US" sz="2400" dirty="0" smtClean="0"/>
              <a:t>) – inherits from the base class</a:t>
            </a:r>
          </a:p>
          <a:p>
            <a:pPr>
              <a:lnSpc>
                <a:spcPct val="85000"/>
              </a:lnSpc>
            </a:pPr>
            <a:r>
              <a:rPr lang="en-US" altLang="en-US" sz="2400" dirty="0" smtClean="0"/>
              <a:t>Notation: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</a:rPr>
              <a:t> Student 	      </a:t>
            </a:r>
            <a:r>
              <a:rPr lang="en-US" altLang="en-US" sz="2000" dirty="0" smtClean="0">
                <a:solidFill>
                  <a:srgbClr val="008000"/>
                </a:solidFill>
                <a:latin typeface="Courier New" pitchFamily="49" charset="0"/>
              </a:rPr>
              <a:t>// base class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{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	. . .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};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</a:rPr>
              <a:t>UnderGrad</a:t>
            </a:r>
            <a:r>
              <a:rPr lang="en-US" altLang="en-US" sz="2000" dirty="0" smtClean="0">
                <a:latin typeface="Courier New" pitchFamily="49" charset="0"/>
              </a:rPr>
              <a:t> : </a:t>
            </a:r>
            <a:r>
              <a:rPr lang="en-US" altLang="en-US" sz="2000" dirty="0" smtClean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</a:rPr>
              <a:t> student 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{					</a:t>
            </a:r>
            <a:r>
              <a:rPr lang="en-US" altLang="en-US" sz="2000" dirty="0" smtClean="0">
                <a:solidFill>
                  <a:srgbClr val="008000"/>
                </a:solidFill>
                <a:latin typeface="Courier New" pitchFamily="49" charset="0"/>
              </a:rPr>
              <a:t>// derived class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	. . .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70B1D-B548-4205-B460-2420316685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09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 to the ‘is a’ Relationship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7999413" cy="37417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smtClean="0"/>
              <a:t>An object of a derived class 'is a(n)' object of the base class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smtClean="0"/>
              <a:t>Example: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smtClean="0"/>
              <a:t>an </a:t>
            </a:r>
            <a:r>
              <a:rPr lang="en-US" altLang="en-US" sz="2400" smtClean="0">
                <a:latin typeface="Courier New" pitchFamily="49" charset="0"/>
              </a:rPr>
              <a:t>UnderGrad</a:t>
            </a:r>
            <a:r>
              <a:rPr lang="en-US" altLang="en-US" sz="2400" smtClean="0"/>
              <a:t> is a </a:t>
            </a:r>
            <a:r>
              <a:rPr lang="en-US" altLang="en-US" sz="2400" smtClean="0">
                <a:latin typeface="Courier New" pitchFamily="49" charset="0"/>
              </a:rPr>
              <a:t>Student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smtClean="0"/>
              <a:t>a </a:t>
            </a:r>
            <a:r>
              <a:rPr lang="en-US" altLang="en-US" sz="2400" smtClean="0">
                <a:latin typeface="Courier New" pitchFamily="49" charset="0"/>
              </a:rPr>
              <a:t>Mammal</a:t>
            </a:r>
            <a:r>
              <a:rPr lang="en-US" altLang="en-US" sz="2400" smtClean="0"/>
              <a:t> is an </a:t>
            </a:r>
            <a:r>
              <a:rPr lang="en-US" altLang="en-US" sz="2400" smtClean="0">
                <a:latin typeface="Courier New" pitchFamily="49" charset="0"/>
              </a:rPr>
              <a:t>Animal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smtClean="0"/>
              <a:t>A derived object has all of the characteristics of the base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70B1D-B548-4205-B460-2420316685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648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6737</TotalTime>
  <Words>1654</Words>
  <Application>Microsoft Office PowerPoint</Application>
  <PresentationFormat>On-screen Show (4:3)</PresentationFormat>
  <Paragraphs>361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Times</vt:lpstr>
      <vt:lpstr>Times New Roman</vt:lpstr>
      <vt:lpstr>Wingdings 2</vt:lpstr>
      <vt:lpstr>Flow</vt:lpstr>
      <vt:lpstr>Default Design</vt:lpstr>
      <vt:lpstr>1_Flow</vt:lpstr>
      <vt:lpstr>Computer Science II  Advanced C++</vt:lpstr>
      <vt:lpstr>Classes in C++</vt:lpstr>
      <vt:lpstr>Useful Links to C++ tutorial</vt:lpstr>
      <vt:lpstr>Example: Insects</vt:lpstr>
      <vt:lpstr>The "is a" Relationship</vt:lpstr>
      <vt:lpstr>Inheritance as a concept</vt:lpstr>
      <vt:lpstr>Inheritance as a concept</vt:lpstr>
      <vt:lpstr>Inheritance – Terminology and Notation</vt:lpstr>
      <vt:lpstr>Back to the ‘is a’ Relationship</vt:lpstr>
      <vt:lpstr>What Does a Child Have?</vt:lpstr>
      <vt:lpstr>15.2</vt:lpstr>
      <vt:lpstr>Protected Members and                   Class Access</vt:lpstr>
      <vt:lpstr>Class Access Specifiers</vt:lpstr>
      <vt:lpstr>Inheritance vs. Access </vt:lpstr>
      <vt:lpstr>More Inheritance vs. Access</vt:lpstr>
      <vt:lpstr>More Inheritance vs. Access (2)</vt:lpstr>
      <vt:lpstr>More Inheritance vs. Access (3)</vt:lpstr>
      <vt:lpstr>Exercise on Inheritance </vt:lpstr>
      <vt:lpstr>15.3</vt:lpstr>
      <vt:lpstr>Constructors and Destructors in Base and Derived Classes</vt:lpstr>
      <vt:lpstr>Constructors and Destructors in Base and Derived Classes</vt:lpstr>
      <vt:lpstr>PowerPoint Presentation</vt:lpstr>
      <vt:lpstr>PowerPoint Presentation</vt:lpstr>
      <vt:lpstr>Passing Arguments to  Base Class Constructor</vt:lpstr>
      <vt:lpstr>Passing Arguments to  Base Class Constructor</vt:lpstr>
      <vt:lpstr>Example of Parent/Child Classes</vt:lpstr>
      <vt:lpstr>What is not inherited from the base class?</vt:lpstr>
      <vt:lpstr>15.4</vt:lpstr>
      <vt:lpstr>Redefining Base Class Functions</vt:lpstr>
      <vt:lpstr>Redefining Base Class Functions</vt:lpstr>
      <vt:lpstr>Base Class</vt:lpstr>
      <vt:lpstr>PowerPoint Presentation</vt:lpstr>
      <vt:lpstr>PowerPoint Presentation</vt:lpstr>
      <vt:lpstr>Problem with Redefining</vt:lpstr>
      <vt:lpstr>Problem with Redefining</vt:lpstr>
      <vt:lpstr>15.5</vt:lpstr>
      <vt:lpstr>Class Hierarchies</vt:lpstr>
      <vt:lpstr>Class Hierarchies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for Engineers</dc:title>
  <dc:creator>Miaomiao Zhang</dc:creator>
  <cp:lastModifiedBy>mm</cp:lastModifiedBy>
  <cp:revision>291</cp:revision>
  <dcterms:created xsi:type="dcterms:W3CDTF">2016-05-24T10:51:24Z</dcterms:created>
  <dcterms:modified xsi:type="dcterms:W3CDTF">2019-04-16T02:42:59Z</dcterms:modified>
</cp:coreProperties>
</file>