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9" r:id="rId4"/>
    <p:sldId id="258" r:id="rId5"/>
    <p:sldId id="290" r:id="rId6"/>
    <p:sldId id="259" r:id="rId7"/>
    <p:sldId id="261" r:id="rId8"/>
    <p:sldId id="262" r:id="rId9"/>
    <p:sldId id="263" r:id="rId10"/>
    <p:sldId id="291" r:id="rId11"/>
    <p:sldId id="264" r:id="rId12"/>
    <p:sldId id="265" r:id="rId13"/>
    <p:sldId id="266" r:id="rId14"/>
    <p:sldId id="267" r:id="rId15"/>
    <p:sldId id="268" r:id="rId16"/>
    <p:sldId id="269" r:id="rId17"/>
    <p:sldId id="292" r:id="rId18"/>
    <p:sldId id="270" r:id="rId19"/>
    <p:sldId id="271" r:id="rId20"/>
    <p:sldId id="272" r:id="rId21"/>
    <p:sldId id="293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74991-E32E-4283-9656-40F1EFEDF8C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BA139-A9F1-4F3C-9C82-DD0EFF1B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4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1FDDF-D23D-5D49-ACE9-1C27AEA0C0EE}" type="slidenum">
              <a:rPr lang="en-US"/>
              <a:pPr/>
              <a:t>37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3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9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4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E3FC-CE4A-4D67-BCC3-7CCCCEF5221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E2E-1365-4F02-A046-B44F55746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Asymptotic </a:t>
            </a:r>
            <a:r>
              <a:rPr lang="en-US" b="1" dirty="0" smtClean="0"/>
              <a:t>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Certainly, other choices </a:t>
                </a:r>
                <a:r>
                  <a:rPr lang="en-US" dirty="0"/>
                  <a:t>for the constants exist, but the important thing is that </a:t>
                </a:r>
                <a:r>
                  <a:rPr lang="en-US" i="1" dirty="0"/>
                  <a:t>some </a:t>
                </a:r>
                <a:r>
                  <a:rPr lang="en-US" dirty="0"/>
                  <a:t>choice exists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Note that these constants depend on 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    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 </a:t>
                </a:r>
                <a:r>
                  <a:rPr lang="en-US" dirty="0">
                    <a:solidFill>
                      <a:srgbClr val="0070C0"/>
                    </a:solidFill>
                  </a:rPr>
                  <a:t>different function belonging to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b="1" baseline="46000" dirty="0">
                        <a:solidFill>
                          <a:srgbClr val="FF0000"/>
                        </a:solidFill>
                      </a:rPr>
                      <m:t>2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would usually require     different constants.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71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Verify that 6n</a:t>
                </a:r>
                <a:r>
                  <a:rPr lang="en-US" baseline="40000" dirty="0" smtClean="0"/>
                  <a:t>3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b="1" baseline="46000" dirty="0">
                        <a:solidFill>
                          <a:srgbClr val="FF0000"/>
                        </a:solidFill>
                      </a:rPr>
                      <m:t>2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Hint: can n &lt;= c2/6 possibly hold for </a:t>
                </a:r>
                <a:r>
                  <a:rPr lang="en-US" dirty="0"/>
                  <a:t>arbitrarily large n, since c2 is </a:t>
                </a:r>
                <a:r>
                  <a:rPr lang="en-US" dirty="0" smtClean="0"/>
                  <a:t>constant?!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53521408"/>
              </p:ext>
            </p:extLst>
          </p:nvPr>
        </p:nvGraphicFramePr>
        <p:xfrm>
          <a:off x="8227291" y="4665663"/>
          <a:ext cx="2908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1295280" imgH="660240" progId="Equation.3">
                  <p:embed/>
                </p:oleObj>
              </mc:Choice>
              <mc:Fallback>
                <p:oleObj name="Equation" r:id="rId5" imgW="1295280" imgH="660240" progId="Equation.3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7291" y="4665663"/>
                        <a:ext cx="2908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20437" y="4001294"/>
            <a:ext cx="6096000" cy="19759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8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–n/2 ___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8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n  ___  (n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2168" y="4228863"/>
            <a:ext cx="267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7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7309"/>
                <a:ext cx="10515600" cy="553965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lower-order terms of an asymptotically positive function can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be ignored</a:t>
                </a:r>
                <a:r>
                  <a:rPr lang="en-US" dirty="0" smtClean="0"/>
                  <a:t> </a:t>
                </a:r>
                <a:r>
                  <a:rPr lang="en-US" dirty="0"/>
                  <a:t>in determining asymptotically tight bounds because they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insignificant for </a:t>
                </a:r>
                <a:r>
                  <a:rPr lang="en-US" dirty="0">
                    <a:solidFill>
                      <a:srgbClr val="FF0000"/>
                    </a:solidFill>
                  </a:rPr>
                  <a:t>large n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/>
                  <a:t>When n is large, even a tiny fraction of the highest-order term </a:t>
                </a:r>
                <a:r>
                  <a:rPr lang="en-US" dirty="0" smtClean="0"/>
                  <a:t>suffices to </a:t>
                </a:r>
                <a:r>
                  <a:rPr lang="en-US" dirty="0"/>
                  <a:t>dominate the lower-order terms.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Thus</a:t>
                </a:r>
                <a:r>
                  <a:rPr lang="en-US" dirty="0"/>
                  <a:t>,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setting c1 to a value that is slightly smaller </a:t>
                </a:r>
                <a:r>
                  <a:rPr lang="en-US" dirty="0">
                    <a:solidFill>
                      <a:srgbClr val="00B050"/>
                    </a:solidFill>
                  </a:rPr>
                  <a:t>than the coefficient of the highest-order term and setting c2 to a value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that is </a:t>
                </a:r>
                <a:r>
                  <a:rPr lang="en-US" dirty="0">
                    <a:solidFill>
                      <a:srgbClr val="00B050"/>
                    </a:solidFill>
                  </a:rPr>
                  <a:t>slightly larger permits the inequalities in the definition of ‚</a:t>
                </a:r>
                <a:r>
                  <a:rPr lang="en-US" b="1" dirty="0" smtClean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-notation to be satisfied.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7309"/>
                <a:ext cx="10515600" cy="5539654"/>
              </a:xfrm>
              <a:blipFill>
                <a:blip r:embed="rId2"/>
                <a:stretch>
                  <a:fillRect l="-1043" t="-1872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49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The coefficient of the highest-order term can likewise be ignored, since it only </a:t>
                </a:r>
                <a:r>
                  <a:rPr lang="en-US" dirty="0">
                    <a:solidFill>
                      <a:srgbClr val="0070C0"/>
                    </a:solidFill>
                  </a:rPr>
                  <a:t>changes c1 and c2 by a constant factor equal to the coefficient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sz="3200" b="1" dirty="0" smtClean="0">
                    <a:solidFill>
                      <a:srgbClr val="FF0000"/>
                    </a:solidFill>
                  </a:rPr>
                  <a:t>In general, for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any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polynomial p(n)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,here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the a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are constants and a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&gt; 0,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we have p(n) =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3200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baseline="40000" dirty="0" err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Since any constant is a degree-0 polynomial, we can express any constant function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(n</a:t>
                </a:r>
                <a:r>
                  <a:rPr lang="en-US" baseline="40000" dirty="0" smtClean="0">
                    <a:solidFill>
                      <a:srgbClr val="00B050"/>
                    </a:solidFill>
                  </a:rPr>
                  <a:t>0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), </a:t>
                </a:r>
                <a:r>
                  <a:rPr lang="en-US" dirty="0">
                    <a:solidFill>
                      <a:srgbClr val="00B050"/>
                    </a:solidFill>
                  </a:rPr>
                  <a:t>or ‚</a:t>
                </a:r>
                <a:r>
                  <a:rPr lang="en-US" b="1" dirty="0" smtClean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(1). 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508"/>
            <a:ext cx="10515600" cy="881784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88292"/>
                <a:ext cx="11049000" cy="51886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-notation asymptotically bounds a function from above and below. 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When we </a:t>
                </a:r>
                <a:r>
                  <a:rPr lang="en-US" dirty="0">
                    <a:solidFill>
                      <a:srgbClr val="0070C0"/>
                    </a:solidFill>
                  </a:rPr>
                  <a:t>have only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asymptotic upper bound</a:t>
                </a:r>
                <a:r>
                  <a:rPr lang="en-US" dirty="0">
                    <a:solidFill>
                      <a:srgbClr val="0070C0"/>
                    </a:solidFill>
                  </a:rPr>
                  <a:t>, we use </a:t>
                </a:r>
                <a:r>
                  <a:rPr lang="en-US" i="1" dirty="0">
                    <a:solidFill>
                      <a:srgbClr val="FF0000"/>
                    </a:solidFill>
                  </a:rPr>
                  <a:t>O</a:t>
                </a:r>
                <a:r>
                  <a:rPr lang="en-US" dirty="0">
                    <a:solidFill>
                      <a:srgbClr val="FF0000"/>
                    </a:solidFill>
                  </a:rPr>
                  <a:t>-notation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 given </a:t>
                </a:r>
                <a:r>
                  <a:rPr lang="en-US" dirty="0" smtClean="0"/>
                  <a:t>function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g(n)</a:t>
                </a:r>
                <a:r>
                  <a:rPr lang="en-US" dirty="0" smtClean="0"/>
                  <a:t>, 							           we </a:t>
                </a:r>
                <a:r>
                  <a:rPr lang="en-US" dirty="0"/>
                  <a:t>denote by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dirty="0" smtClean="0"/>
                  <a:t>(g(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)) </a:t>
                </a:r>
                <a:r>
                  <a:rPr lang="en-US" dirty="0"/>
                  <a:t>(pronounced “big-oh of g of n</a:t>
                </a:r>
                <a:r>
                  <a:rPr lang="en-US" dirty="0" smtClean="0"/>
                  <a:t>”) </a:t>
                </a:r>
                <a:r>
                  <a:rPr lang="en-US" dirty="0"/>
                  <a:t>the set of </a:t>
                </a:r>
                <a:r>
                  <a:rPr lang="en-US" dirty="0" smtClean="0"/>
                  <a:t>functions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	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(g(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)) = { f(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 : there </a:t>
                </a:r>
                <a:r>
                  <a:rPr lang="en-US" dirty="0">
                    <a:solidFill>
                      <a:srgbClr val="0070C0"/>
                    </a:solidFill>
                  </a:rPr>
                  <a:t>exist </a:t>
                </a:r>
                <a:r>
                  <a:rPr lang="en-US" dirty="0">
                    <a:solidFill>
                      <a:srgbClr val="FF0000"/>
                    </a:solidFill>
                  </a:rPr>
                  <a:t>positive constants </a:t>
                </a:r>
                <a:r>
                  <a:rPr lang="en-US" i="1" dirty="0">
                    <a:solidFill>
                      <a:srgbClr val="FF0000"/>
                    </a:solidFill>
                  </a:rPr>
                  <a:t>c</a:t>
                </a:r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:r>
                  <a:rPr lang="en-US" i="1" dirty="0">
                    <a:solidFill>
                      <a:srgbClr val="0070C0"/>
                    </a:solidFill>
                  </a:rPr>
                  <a:t>n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dirty="0">
                    <a:solidFill>
                      <a:srgbClr val="0070C0"/>
                    </a:solidFill>
                  </a:rPr>
                  <a:t> such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that           		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0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f(</a:t>
                </a:r>
                <a:r>
                  <a:rPr lang="pt-BR" i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cg(</a:t>
                </a:r>
                <a:r>
                  <a:rPr lang="pt-BR" i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) </a:t>
                </a:r>
                <a:r>
                  <a:rPr lang="pt-BR" dirty="0">
                    <a:solidFill>
                      <a:srgbClr val="0070C0"/>
                    </a:solidFill>
                  </a:rPr>
                  <a:t>for all </a:t>
                </a:r>
                <a:r>
                  <a:rPr lang="pt-BR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pt-BR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}.</a:t>
                </a:r>
              </a:p>
              <a:p>
                <a:pPr marL="0" indent="0">
                  <a:buNone/>
                </a:pPr>
                <a:endParaRPr lang="pt-BR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Intuitively: </a:t>
                </a:r>
                <a:r>
                  <a:rPr lang="en-US" dirty="0">
                    <a:solidFill>
                      <a:schemeClr val="accent2"/>
                    </a:solidFill>
                    <a:latin typeface="Comic Sans MS" charset="0"/>
                  </a:rPr>
                  <a:t>O(g(n))</a:t>
                </a:r>
                <a:r>
                  <a:rPr lang="en-US" dirty="0">
                    <a:solidFill>
                      <a:schemeClr val="accent2"/>
                    </a:solidFill>
                  </a:rPr>
                  <a:t> = the set of functions with a smaller or same order of growth as </a:t>
                </a:r>
                <a:r>
                  <a:rPr lang="en-US" dirty="0">
                    <a:solidFill>
                      <a:schemeClr val="accent2"/>
                    </a:solidFill>
                    <a:latin typeface="Comic Sans MS" charset="0"/>
                  </a:rPr>
                  <a:t>g(n)</a:t>
                </a:r>
              </a:p>
              <a:p>
                <a:pPr marL="0" indent="0">
                  <a:buNone/>
                </a:pPr>
                <a:endParaRPr lang="pt-BR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write </a:t>
                </a:r>
                <a:r>
                  <a:rPr lang="en-US" dirty="0" smtClean="0"/>
                  <a:t>f(n)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dirty="0" smtClean="0"/>
                  <a:t>(g(n))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to </a:t>
                </a:r>
                <a:r>
                  <a:rPr lang="en-US" dirty="0"/>
                  <a:t>indicate that a function </a:t>
                </a:r>
                <a:r>
                  <a:rPr lang="en-US" dirty="0" smtClean="0"/>
                  <a:t>f(n) </a:t>
                </a:r>
                <a:r>
                  <a:rPr lang="en-US" dirty="0"/>
                  <a:t>is a member of </a:t>
                </a:r>
                <a:r>
                  <a:rPr lang="en-US" dirty="0" smtClean="0"/>
                  <a:t>the set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dirty="0" smtClean="0"/>
                  <a:t>(g(n)).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88292"/>
                <a:ext cx="11049000" cy="5188671"/>
              </a:xfrm>
              <a:blipFill>
                <a:blip r:embed="rId2"/>
                <a:stretch>
                  <a:fillRect l="-993" t="-2350" r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148" y="4280203"/>
            <a:ext cx="2363850" cy="24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6400"/>
                <a:ext cx="10515600" cy="6022109"/>
              </a:xfrm>
            </p:spPr>
            <p:txBody>
              <a:bodyPr/>
              <a:lstStyle/>
              <a:p>
                <a:r>
                  <a:rPr lang="en-US" sz="3200" b="1" u="sng" dirty="0" smtClean="0">
                    <a:solidFill>
                      <a:srgbClr val="0070C0"/>
                    </a:solidFill>
                  </a:rPr>
                  <a:t>Note that</a:t>
                </a:r>
                <a:r>
                  <a:rPr lang="en-US" dirty="0" smtClean="0"/>
                  <a:t> f(n) =</a:t>
                </a:r>
                <a:r>
                  <a:rPr lang="en-US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g(n)) implies f(n)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dirty="0" smtClean="0"/>
                  <a:t>(g(n)) , </a:t>
                </a:r>
                <a:r>
                  <a:rPr lang="en-US" dirty="0"/>
                  <a:t>since ‚</a:t>
                </a:r>
                <a:r>
                  <a:rPr lang="en-US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 smtClean="0"/>
                  <a:t>-notation </a:t>
                </a:r>
                <a:r>
                  <a:rPr lang="en-US" dirty="0"/>
                  <a:t>is a stronger notion than </a:t>
                </a:r>
                <a:r>
                  <a:rPr lang="en-US" dirty="0">
                    <a:solidFill>
                      <a:srgbClr val="FF0000"/>
                    </a:solidFill>
                  </a:rPr>
                  <a:t>O</a:t>
                </a:r>
                <a:r>
                  <a:rPr lang="en-US" dirty="0"/>
                  <a:t>-notation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Any </a:t>
                </a:r>
                <a:r>
                  <a:rPr lang="en-US" dirty="0"/>
                  <a:t>quadratic function an</a:t>
                </a:r>
                <a:r>
                  <a:rPr lang="en-US" baseline="40000" dirty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:r>
                  <a:rPr lang="en-US" dirty="0" err="1"/>
                  <a:t>bn</a:t>
                </a:r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:r>
                  <a:rPr lang="en-US" dirty="0"/>
                  <a:t>c</a:t>
                </a:r>
                <a:r>
                  <a:rPr lang="en-US" dirty="0" smtClean="0"/>
                  <a:t>, where </a:t>
                </a:r>
                <a:r>
                  <a:rPr lang="en-US" dirty="0"/>
                  <a:t>a &gt; 0, is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n</a:t>
                </a:r>
                <a:r>
                  <a:rPr lang="en-US" baseline="40000" dirty="0" smtClean="0"/>
                  <a:t>2</a:t>
                </a:r>
                <a:r>
                  <a:rPr lang="en-US" dirty="0" smtClean="0"/>
                  <a:t>) </a:t>
                </a:r>
                <a:r>
                  <a:rPr lang="en-US" dirty="0"/>
                  <a:t>also shows that any such quadratic function is 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dirty="0" smtClean="0"/>
                  <a:t>(n</a:t>
                </a:r>
                <a:r>
                  <a:rPr lang="en-US" baseline="40000" dirty="0" smtClean="0"/>
                  <a:t>2</a:t>
                </a:r>
                <a:r>
                  <a:rPr lang="en-US" dirty="0" smtClean="0"/>
                  <a:t>).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g(n))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g(n)) .</a:t>
                </a:r>
              </a:p>
              <a:p>
                <a:endParaRPr lang="en-US" dirty="0" smtClean="0"/>
              </a:p>
              <a:p>
                <a:r>
                  <a:rPr lang="en-US" dirty="0"/>
                  <a:t>when a &gt; 0, any </a:t>
                </a:r>
                <a:r>
                  <a:rPr lang="en-US" i="1" dirty="0"/>
                  <a:t>linear </a:t>
                </a:r>
                <a:r>
                  <a:rPr lang="en-US" dirty="0"/>
                  <a:t>function an </a:t>
                </a:r>
                <a:r>
                  <a:rPr lang="en-US" dirty="0" smtClean="0"/>
                  <a:t>+ </a:t>
                </a:r>
                <a:r>
                  <a:rPr lang="en-US" dirty="0"/>
                  <a:t>b </a:t>
                </a:r>
                <a:r>
                  <a:rPr lang="en-US" dirty="0" smtClean="0"/>
                  <a:t>is in O(n</a:t>
                </a:r>
                <a:r>
                  <a:rPr lang="en-US" baseline="40000" dirty="0" smtClean="0"/>
                  <a:t>2</a:t>
                </a:r>
                <a:r>
                  <a:rPr lang="en-US" dirty="0" smtClean="0"/>
                  <a:t>), </a:t>
                </a:r>
                <a:r>
                  <a:rPr lang="en-US" dirty="0"/>
                  <a:t>which is easily verified by taking c </a:t>
                </a:r>
                <a:r>
                  <a:rPr lang="en-US" dirty="0" smtClean="0"/>
                  <a:t>= </a:t>
                </a:r>
                <a:r>
                  <a:rPr lang="en-US" dirty="0"/>
                  <a:t>a </a:t>
                </a:r>
                <a:r>
                  <a:rPr lang="en-US" dirty="0" smtClean="0"/>
                  <a:t>+ |b| </a:t>
                </a:r>
                <a:r>
                  <a:rPr lang="en-US" dirty="0"/>
                  <a:t>and n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  <a:r>
                  <a:rPr lang="en-US" dirty="0" smtClean="0"/>
                  <a:t>= max(1, -b/a).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6400"/>
                <a:ext cx="10515600" cy="6022109"/>
              </a:xfrm>
              <a:blipFill>
                <a:blip r:embed="rId2"/>
                <a:stretch>
                  <a:fillRect l="-1333" t="-2126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74255" y="203200"/>
            <a:ext cx="11055927" cy="1108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Important Notes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dirty="0" smtClean="0"/>
                  <a:t>(n</a:t>
                </a:r>
                <a:r>
                  <a:rPr lang="en-US" baseline="40000" dirty="0" smtClean="0"/>
                  <a:t>2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bound </a:t>
                </a:r>
                <a:r>
                  <a:rPr lang="en-US" dirty="0">
                    <a:solidFill>
                      <a:srgbClr val="0070C0"/>
                    </a:solidFill>
                  </a:rPr>
                  <a:t>on worst-case running time of insertion sort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applies </a:t>
                </a:r>
                <a:r>
                  <a:rPr lang="en-US" dirty="0">
                    <a:solidFill>
                      <a:srgbClr val="0070C0"/>
                    </a:solidFill>
                  </a:rPr>
                  <a:t>to its running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time on </a:t>
                </a:r>
                <a:r>
                  <a:rPr lang="en-US" dirty="0">
                    <a:solidFill>
                      <a:srgbClr val="0070C0"/>
                    </a:solidFill>
                  </a:rPr>
                  <a:t>every input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n</a:t>
                </a:r>
                <a:r>
                  <a:rPr lang="en-US" baseline="40000" dirty="0" smtClean="0"/>
                  <a:t>2</a:t>
                </a:r>
                <a:r>
                  <a:rPr lang="en-US" dirty="0" smtClean="0"/>
                  <a:t>) </a:t>
                </a:r>
                <a:r>
                  <a:rPr lang="en-US" dirty="0"/>
                  <a:t>bound on the worst-case running time of insertion sort</a:t>
                </a:r>
                <a:r>
                  <a:rPr lang="en-US" dirty="0" smtClean="0"/>
                  <a:t>, however</a:t>
                </a:r>
                <a:r>
                  <a:rPr lang="en-US" dirty="0"/>
                  <a:t>, 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does not imply</a:t>
                </a:r>
                <a:r>
                  <a:rPr lang="en-US" dirty="0">
                    <a:solidFill>
                      <a:srgbClr val="0070C0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n</a:t>
                </a:r>
                <a:r>
                  <a:rPr lang="en-US" baseline="40000" dirty="0" smtClean="0"/>
                  <a:t>2</a:t>
                </a:r>
                <a:r>
                  <a:rPr lang="en-US" dirty="0" smtClean="0"/>
                  <a:t>) </a:t>
                </a:r>
                <a:r>
                  <a:rPr lang="en-US" dirty="0">
                    <a:solidFill>
                      <a:srgbClr val="0070C0"/>
                    </a:solidFill>
                  </a:rPr>
                  <a:t>bound on the running time of insertion sort </a:t>
                </a:r>
                <a:r>
                  <a:rPr lang="en-US" b="1" u="sng" dirty="0" smtClean="0">
                    <a:solidFill>
                      <a:srgbClr val="0070C0"/>
                    </a:solidFill>
                  </a:rPr>
                  <a:t>on </a:t>
                </a:r>
                <a:r>
                  <a:rPr lang="en-US" b="1" i="1" u="sng" dirty="0" smtClean="0">
                    <a:solidFill>
                      <a:srgbClr val="0070C0"/>
                    </a:solidFill>
                  </a:rPr>
                  <a:t>every 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input</a:t>
                </a:r>
                <a:r>
                  <a:rPr lang="en-US" dirty="0">
                    <a:solidFill>
                      <a:srgbClr val="0070C0"/>
                    </a:solidFill>
                  </a:rPr>
                  <a:t>. 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example, </a:t>
                </a:r>
                <a:r>
                  <a:rPr lang="en-US" dirty="0" smtClean="0"/>
                  <a:t>when </a:t>
                </a:r>
                <a:r>
                  <a:rPr lang="en-US" dirty="0"/>
                  <a:t>the input is </a:t>
                </a:r>
                <a:r>
                  <a:rPr lang="en-US" dirty="0" smtClean="0"/>
                  <a:t>already sorted</a:t>
                </a:r>
                <a:r>
                  <a:rPr lang="en-US" dirty="0"/>
                  <a:t>, insertion sort runs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n) </a:t>
                </a:r>
                <a:r>
                  <a:rPr lang="en-US" dirty="0"/>
                  <a:t>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91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omic Sans MS" charset="0"/>
              </a:rPr>
              <a:t>2n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 ___  O(n</a:t>
            </a:r>
            <a:r>
              <a:rPr lang="en-US" baseline="30000" dirty="0">
                <a:latin typeface="Comic Sans MS" charset="0"/>
              </a:rPr>
              <a:t>3</a:t>
            </a:r>
            <a:r>
              <a:rPr lang="en-US" dirty="0">
                <a:latin typeface="Comic Sans MS" charset="0"/>
              </a:rPr>
              <a:t>)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omic Sans MS" charset="0"/>
              </a:rPr>
              <a:t> 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 ___  O(n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omic Sans MS" charset="0"/>
              </a:rPr>
              <a:t> 1000n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+1000n  ___  O(n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  <a:endParaRPr lang="en-US" sz="1400" dirty="0">
              <a:latin typeface="Comic Sans MS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omic Sans MS" charset="0"/>
              </a:rPr>
              <a:t> n  ___  O(n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809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6139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-notation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8982"/>
                <a:ext cx="10515600" cy="53179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l-GR" b="1" dirty="0" smtClean="0">
                    <a:solidFill>
                      <a:srgbClr val="FF0000"/>
                    </a:solidFill>
                  </a:rPr>
                  <a:t>Ω</a:t>
                </a:r>
                <a:r>
                  <a:rPr lang="en-US" dirty="0" smtClean="0"/>
                  <a:t>-notation provides </a:t>
                </a:r>
                <a:r>
                  <a:rPr lang="en-US" dirty="0"/>
                  <a:t>an </a:t>
                </a:r>
                <a:r>
                  <a:rPr lang="en-US" b="1" i="1" dirty="0"/>
                  <a:t>asymptotic lower bound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For a given function </a:t>
                </a:r>
                <a:r>
                  <a:rPr lang="en-US" dirty="0" smtClean="0"/>
                  <a:t>g(n), </a:t>
                </a:r>
                <a:r>
                  <a:rPr lang="en-US" dirty="0"/>
                  <a:t>we </a:t>
                </a:r>
                <a:r>
                  <a:rPr lang="en-US" dirty="0" smtClean="0"/>
                  <a:t>denote by </a:t>
                </a:r>
                <a:r>
                  <a:rPr lang="el-GR" b="1" dirty="0" smtClean="0">
                    <a:solidFill>
                      <a:srgbClr val="FF0000"/>
                    </a:solidFill>
                  </a:rPr>
                  <a:t>Ω</a:t>
                </a:r>
                <a:r>
                  <a:rPr lang="en-US" dirty="0" smtClean="0"/>
                  <a:t>(g(n)) 		    (</a:t>
                </a:r>
                <a:r>
                  <a:rPr lang="en-US" dirty="0"/>
                  <a:t>pronounced “</a:t>
                </a:r>
                <a:r>
                  <a:rPr lang="en-US" dirty="0">
                    <a:solidFill>
                      <a:srgbClr val="00B050"/>
                    </a:solidFill>
                  </a:rPr>
                  <a:t>big-omega of g of n</a:t>
                </a:r>
                <a:r>
                  <a:rPr lang="en-US" dirty="0" smtClean="0"/>
                  <a:t>”) </a:t>
                </a:r>
                <a:r>
                  <a:rPr lang="en-US" dirty="0"/>
                  <a:t>the set of </a:t>
                </a:r>
                <a:r>
                  <a:rPr lang="en-US" dirty="0" smtClean="0"/>
                  <a:t>functions </a:t>
                </a:r>
              </a:p>
              <a:p>
                <a:r>
                  <a:rPr lang="el-GR" b="1" dirty="0" smtClean="0">
                    <a:solidFill>
                      <a:srgbClr val="FF0000"/>
                    </a:solidFill>
                  </a:rPr>
                  <a:t>Ω</a:t>
                </a:r>
                <a:r>
                  <a:rPr lang="en-US" dirty="0" smtClean="0"/>
                  <a:t>(g(n)) = { f(n) : 								       there </a:t>
                </a:r>
                <a:r>
                  <a:rPr lang="en-US" dirty="0"/>
                  <a:t>exist positive constants c and n</a:t>
                </a:r>
                <a:r>
                  <a:rPr lang="en-US" baseline="-25000" dirty="0"/>
                  <a:t>0</a:t>
                </a:r>
                <a:r>
                  <a:rPr lang="en-US" dirty="0"/>
                  <a:t> such </a:t>
                </a:r>
                <a:r>
                  <a:rPr lang="en-US" dirty="0" smtClean="0"/>
                  <a:t>that  </a:t>
                </a:r>
                <a:r>
                  <a:rPr lang="pt-BR" dirty="0" smtClean="0"/>
                  <a:t>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 smtClean="0"/>
                  <a:t> cg(n)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 smtClean="0"/>
                  <a:t> f(n) for </a:t>
                </a:r>
                <a:r>
                  <a:rPr lang="pt-BR" dirty="0"/>
                  <a:t>all n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 smtClean="0"/>
                  <a:t> n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 }.</a:t>
                </a:r>
              </a:p>
              <a:p>
                <a:endParaRPr lang="pt-BR" dirty="0"/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Intuitively: </a:t>
                </a:r>
                <a:r>
                  <a:rPr lang="en-US" dirty="0">
                    <a:solidFill>
                      <a:schemeClr val="accent2"/>
                    </a:solidFill>
                    <a:latin typeface="Comic Sans MS" charset="0"/>
                    <a:sym typeface="Symbol" charset="2"/>
                  </a:rPr>
                  <a:t></a:t>
                </a:r>
                <a:r>
                  <a:rPr lang="en-US" dirty="0">
                    <a:solidFill>
                      <a:schemeClr val="accent2"/>
                    </a:solidFill>
                    <a:latin typeface="Comic Sans MS" charset="0"/>
                  </a:rPr>
                  <a:t>(g(n))</a:t>
                </a:r>
                <a:r>
                  <a:rPr lang="en-US" dirty="0">
                    <a:solidFill>
                      <a:schemeClr val="accent2"/>
                    </a:solidFill>
                  </a:rPr>
                  <a:t> = the set of functions with a larger or same order of growth as </a:t>
                </a:r>
                <a:r>
                  <a:rPr lang="en-US" dirty="0">
                    <a:solidFill>
                      <a:schemeClr val="accent2"/>
                    </a:solidFill>
                    <a:latin typeface="Comic Sans MS" charset="0"/>
                  </a:rPr>
                  <a:t>g(n)</a:t>
                </a:r>
              </a:p>
              <a:p>
                <a:endParaRPr lang="pt-BR" dirty="0"/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When </a:t>
                </a:r>
                <a:r>
                  <a:rPr lang="en-US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</a:t>
                </a:r>
                <a:r>
                  <a:rPr lang="en-US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running time </a:t>
                </a:r>
                <a:r>
                  <a:rPr lang="en-US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(no modifier) of an algorithm is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l-GR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Ω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(g(n)), we mean that </a:t>
                </a:r>
                <a:r>
                  <a:rPr lang="en-US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 matter what particular input of size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</a:t>
                </a:r>
                <a:r>
                  <a:rPr lang="en-US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is chosen for each value of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n, </a:t>
                </a:r>
                <a:r>
                  <a:rPr lang="en-US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running time on that input is at least a constant times g(n), for sufficiently large n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8982"/>
                <a:ext cx="10515600" cy="5317981"/>
              </a:xfrm>
              <a:blipFill>
                <a:blip r:embed="rId2"/>
                <a:stretch>
                  <a:fillRect l="-986" t="-2294" r="-986" b="-3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657" y="0"/>
            <a:ext cx="2363850" cy="24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i="1" dirty="0"/>
                  <a:t>Theorem 3.1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For any two functions f(n) and g(n), we have f(n) =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dirty="0" smtClean="0"/>
                  <a:t>		  </a:t>
                </a:r>
                <a:r>
                  <a:rPr lang="en-US" sz="2800" b="1" u="sng" dirty="0" smtClean="0">
                    <a:solidFill>
                      <a:srgbClr val="FF0000"/>
                    </a:solidFill>
                  </a:rPr>
                  <a:t>if </a:t>
                </a:r>
                <a:r>
                  <a:rPr lang="en-US" sz="2800" b="1" u="sng" dirty="0">
                    <a:solidFill>
                      <a:srgbClr val="FF0000"/>
                    </a:solidFill>
                  </a:rPr>
                  <a:t>and only if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f(n) = </a:t>
                </a:r>
                <a:r>
                  <a:rPr lang="en-US" sz="2800" dirty="0">
                    <a:solidFill>
                      <a:srgbClr val="FF0000"/>
                    </a:solidFill>
                  </a:rPr>
                  <a:t>O</a:t>
                </a:r>
                <a:r>
                  <a:rPr lang="en-US" sz="2800" dirty="0"/>
                  <a:t>(g(n)) and f(n) = </a:t>
                </a:r>
                <a:r>
                  <a:rPr lang="el-GR" sz="2800" b="1" dirty="0">
                    <a:solidFill>
                      <a:srgbClr val="FF0000"/>
                    </a:solidFill>
                  </a:rPr>
                  <a:t>Ω</a:t>
                </a:r>
                <a:r>
                  <a:rPr lang="en-US" sz="2800" dirty="0"/>
                  <a:t>(g(n)).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practice, </a:t>
                </a:r>
                <a:r>
                  <a:rPr lang="en-US" dirty="0" smtClean="0"/>
                  <a:t>we use Theorem </a:t>
                </a:r>
                <a:r>
                  <a:rPr lang="en-US" dirty="0"/>
                  <a:t>3.1 to </a:t>
                </a:r>
                <a:r>
                  <a:rPr lang="en-US" dirty="0" smtClean="0"/>
                  <a:t>prove asymptotically tight </a:t>
                </a:r>
                <a:r>
                  <a:rPr lang="en-US" dirty="0"/>
                  <a:t>bounds from asymptotic upper and lower bounds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8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large enough inputs, the </a:t>
            </a:r>
            <a:r>
              <a:rPr lang="en-US" dirty="0">
                <a:solidFill>
                  <a:srgbClr val="0070C0"/>
                </a:solidFill>
              </a:rPr>
              <a:t>multiplicative constants and lower-order </a:t>
            </a:r>
            <a:r>
              <a:rPr lang="en-US" dirty="0" smtClean="0">
                <a:solidFill>
                  <a:srgbClr val="0070C0"/>
                </a:solidFill>
              </a:rPr>
              <a:t>terms of an </a:t>
            </a:r>
            <a:r>
              <a:rPr lang="en-US" dirty="0">
                <a:solidFill>
                  <a:srgbClr val="0070C0"/>
                </a:solidFill>
              </a:rPr>
              <a:t>exact running </a:t>
            </a:r>
            <a:r>
              <a:rPr lang="en-US" dirty="0"/>
              <a:t>time are </a:t>
            </a:r>
            <a:r>
              <a:rPr lang="en-US" dirty="0">
                <a:solidFill>
                  <a:srgbClr val="FF0000"/>
                </a:solidFill>
              </a:rPr>
              <a:t>dominated by the effects of the input size itself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The extra precision is not usually worth the effort of computing it.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>
                <a:solidFill>
                  <a:srgbClr val="FF0000"/>
                </a:solidFill>
              </a:rPr>
              <a:t>asymptotic </a:t>
            </a:r>
            <a:r>
              <a:rPr lang="en-US" dirty="0">
                <a:solidFill>
                  <a:srgbClr val="FF0000"/>
                </a:solidFill>
              </a:rPr>
              <a:t>efficiency of </a:t>
            </a:r>
            <a:r>
              <a:rPr lang="en-US" dirty="0" smtClean="0">
                <a:solidFill>
                  <a:srgbClr val="FF0000"/>
                </a:solidFill>
              </a:rPr>
              <a:t>algorithms</a:t>
            </a:r>
            <a:r>
              <a:rPr lang="en-US" dirty="0" smtClean="0"/>
              <a:t>: study </a:t>
            </a:r>
            <a:r>
              <a:rPr lang="en-US" dirty="0" smtClean="0">
                <a:solidFill>
                  <a:srgbClr val="0070C0"/>
                </a:solidFill>
              </a:rPr>
              <a:t>input </a:t>
            </a:r>
            <a:r>
              <a:rPr lang="en-US" dirty="0">
                <a:solidFill>
                  <a:srgbClr val="0070C0"/>
                </a:solidFill>
              </a:rPr>
              <a:t>sizes large enough to make only the order of growth </a:t>
            </a:r>
            <a:r>
              <a:rPr lang="en-US" dirty="0" smtClean="0">
                <a:solidFill>
                  <a:srgbClr val="0070C0"/>
                </a:solidFill>
              </a:rPr>
              <a:t>of the </a:t>
            </a:r>
            <a:r>
              <a:rPr lang="en-US" dirty="0">
                <a:solidFill>
                  <a:srgbClr val="0070C0"/>
                </a:solidFill>
              </a:rPr>
              <a:t>running time </a:t>
            </a:r>
            <a:r>
              <a:rPr lang="en-US" dirty="0" smtClean="0">
                <a:solidFill>
                  <a:srgbClr val="0070C0"/>
                </a:solidFill>
              </a:rPr>
              <a:t>relevant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203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best-case running time of insertion sort is 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(n), which </a:t>
            </a:r>
            <a:r>
              <a:rPr lang="en-US" dirty="0"/>
              <a:t>implies that the running time of insertion sort is 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(n).</a:t>
            </a:r>
          </a:p>
          <a:p>
            <a:endParaRPr lang="en-US" dirty="0" smtClean="0"/>
          </a:p>
          <a:p>
            <a:r>
              <a:rPr lang="en-US" dirty="0"/>
              <a:t>The running time of insertion sort therefore belongs to both 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(n) </a:t>
            </a:r>
            <a:r>
              <a:rPr lang="en-US" dirty="0"/>
              <a:t>and </a:t>
            </a:r>
            <a:r>
              <a:rPr lang="en-US" b="1" i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40000" dirty="0" smtClean="0"/>
              <a:t>2</a:t>
            </a:r>
            <a:r>
              <a:rPr lang="en-US" dirty="0" smtClean="0"/>
              <a:t>), since </a:t>
            </a:r>
            <a:r>
              <a:rPr lang="en-US" dirty="0">
                <a:solidFill>
                  <a:srgbClr val="0070C0"/>
                </a:solidFill>
              </a:rPr>
              <a:t>it falls anywhere between a linear function of n and a quadratic function of 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77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Comic Sans MS" charset="0"/>
              </a:rPr>
              <a:t>5n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 ___  </a:t>
            </a:r>
            <a:r>
              <a:rPr lang="en-US" dirty="0">
                <a:latin typeface="Comic Sans MS" charset="0"/>
                <a:sym typeface="Symbol" charset="2"/>
              </a:rPr>
              <a:t></a:t>
            </a:r>
            <a:r>
              <a:rPr lang="en-US" dirty="0">
                <a:latin typeface="Comic Sans MS" charset="0"/>
              </a:rPr>
              <a:t>(n)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charset="0"/>
              </a:rPr>
              <a:t>100n + 5 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 ___ 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>
                <a:latin typeface="Comic Sans MS" charset="0"/>
                <a:sym typeface="Symbol" charset="2"/>
              </a:rPr>
              <a:t>(n</a:t>
            </a:r>
            <a:r>
              <a:rPr lang="en-US" baseline="30000" dirty="0">
                <a:latin typeface="Comic Sans MS" charset="0"/>
                <a:sym typeface="Symbol" charset="2"/>
              </a:rPr>
              <a:t>2</a:t>
            </a:r>
            <a:r>
              <a:rPr lang="en-US" dirty="0">
                <a:latin typeface="Comic Sans MS" charset="0"/>
                <a:sym typeface="Symbol" charset="2"/>
              </a:rPr>
              <a:t>)</a:t>
            </a:r>
            <a:endParaRPr lang="en-US" dirty="0">
              <a:latin typeface="Comic Sans MS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charset="0"/>
              </a:rPr>
              <a:t>n  ___  </a:t>
            </a:r>
            <a:r>
              <a:rPr lang="en-US" dirty="0">
                <a:latin typeface="Comic Sans MS" charset="0"/>
                <a:sym typeface="Symbol" charset="2"/>
              </a:rPr>
              <a:t></a:t>
            </a:r>
            <a:r>
              <a:rPr lang="en-US" dirty="0">
                <a:latin typeface="Comic Sans MS" charset="0"/>
              </a:rPr>
              <a:t>(2n)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charset="0"/>
              </a:rPr>
              <a:t>n</a:t>
            </a:r>
            <a:r>
              <a:rPr lang="en-US" baseline="30000" dirty="0">
                <a:latin typeface="Comic Sans MS" charset="0"/>
              </a:rPr>
              <a:t>3</a:t>
            </a:r>
            <a:r>
              <a:rPr lang="en-US" dirty="0">
                <a:latin typeface="Comic Sans MS" charset="0"/>
              </a:rPr>
              <a:t>  ___  </a:t>
            </a:r>
            <a:r>
              <a:rPr lang="en-US" dirty="0">
                <a:latin typeface="Comic Sans MS" charset="0"/>
                <a:sym typeface="Symbol" charset="2"/>
              </a:rPr>
              <a:t></a:t>
            </a:r>
            <a:r>
              <a:rPr lang="en-US" dirty="0">
                <a:latin typeface="Comic Sans MS" charset="0"/>
              </a:rPr>
              <a:t>(n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charset="0"/>
                <a:sym typeface="Symbol" charset="2"/>
              </a:rPr>
              <a:t>n </a:t>
            </a:r>
            <a:r>
              <a:rPr lang="en-US" dirty="0">
                <a:latin typeface="Comic Sans MS" charset="0"/>
              </a:rPr>
              <a:t> ___  </a:t>
            </a:r>
            <a:r>
              <a:rPr lang="en-US" dirty="0">
                <a:latin typeface="Comic Sans MS" charset="0"/>
                <a:sym typeface="Symbol" charset="2"/>
              </a:rPr>
              <a:t>(</a:t>
            </a:r>
            <a:r>
              <a:rPr lang="en-US" dirty="0" err="1">
                <a:latin typeface="Comic Sans MS" charset="0"/>
                <a:sym typeface="Symbol" charset="2"/>
              </a:rPr>
              <a:t>logn</a:t>
            </a:r>
            <a:r>
              <a:rPr lang="en-US" dirty="0">
                <a:latin typeface="Comic Sans MS" charset="0"/>
                <a:sym typeface="Symbol" charset="2"/>
              </a:rPr>
              <a:t>)</a:t>
            </a:r>
            <a:endParaRPr lang="en-US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57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17"/>
            <a:ext cx="10515600" cy="780184"/>
          </a:xfrm>
        </p:spPr>
        <p:txBody>
          <a:bodyPr>
            <a:normAutofit/>
          </a:bodyPr>
          <a:lstStyle/>
          <a:p>
            <a:r>
              <a:rPr lang="en-US" sz="4000" b="1" dirty="0"/>
              <a:t>Asymptotic notation in equations and inequalities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1"/>
                <a:ext cx="10515600" cy="5560289"/>
              </a:xfrm>
            </p:spPr>
            <p:txBody>
              <a:bodyPr/>
              <a:lstStyle/>
              <a:p>
                <a:r>
                  <a:rPr lang="en-US" dirty="0"/>
                  <a:t>When the </a:t>
                </a:r>
                <a:r>
                  <a:rPr lang="en-US" dirty="0">
                    <a:solidFill>
                      <a:srgbClr val="00B050"/>
                    </a:solidFill>
                  </a:rPr>
                  <a:t>asymptotic notation stands alone </a:t>
                </a:r>
                <a:r>
                  <a:rPr lang="en-US" dirty="0" smtClean="0"/>
                  <a:t>on </a:t>
                </a:r>
                <a:r>
                  <a:rPr lang="en-US" dirty="0"/>
                  <a:t>the right-hand side of an equation (or inequality), as in n </a:t>
                </a:r>
                <a:r>
                  <a:rPr lang="en-US" dirty="0" smtClean="0"/>
                  <a:t>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dirty="0" smtClean="0"/>
                  <a:t>(n</a:t>
                </a:r>
                <a:r>
                  <a:rPr lang="en-US" baseline="40000" dirty="0" smtClean="0"/>
                  <a:t>2</a:t>
                </a:r>
                <a:r>
                  <a:rPr lang="en-US" dirty="0" smtClean="0"/>
                  <a:t>), </a:t>
                </a:r>
                <a:r>
                  <a:rPr lang="en-US" dirty="0"/>
                  <a:t>we </a:t>
                </a:r>
                <a:r>
                  <a:rPr lang="en-US" dirty="0" smtClean="0"/>
                  <a:t>have already </a:t>
                </a:r>
                <a:r>
                  <a:rPr lang="en-US" dirty="0"/>
                  <a:t>defined </a:t>
                </a:r>
                <a:r>
                  <a:rPr lang="en-US" dirty="0">
                    <a:solidFill>
                      <a:srgbClr val="0070C0"/>
                    </a:solidFill>
                  </a:rPr>
                  <a:t>the equal sign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means </a:t>
                </a:r>
                <a:r>
                  <a:rPr lang="en-US" dirty="0">
                    <a:solidFill>
                      <a:srgbClr val="0070C0"/>
                    </a:solidFill>
                  </a:rPr>
                  <a:t>set membership</a:t>
                </a:r>
                <a:r>
                  <a:rPr lang="en-US" dirty="0"/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 </a:t>
                </a:r>
                <a:r>
                  <a:rPr lang="el-GR" sz="3600" dirty="0" smtClean="0">
                    <a:solidFill>
                      <a:srgbClr val="FF0000"/>
                    </a:solidFill>
                  </a:rPr>
                  <a:t>ϵ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O(n</a:t>
                </a:r>
                <a:r>
                  <a:rPr lang="en-US" baseline="4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When </a:t>
                </a:r>
                <a:r>
                  <a:rPr lang="en-US" dirty="0">
                    <a:solidFill>
                      <a:srgbClr val="00B050"/>
                    </a:solidFill>
                  </a:rPr>
                  <a:t>asymptotic notation appears in a formula</a:t>
                </a:r>
                <a:r>
                  <a:rPr lang="en-US" dirty="0"/>
                  <a:t>, we interpret it as </a:t>
                </a:r>
                <a:r>
                  <a:rPr lang="en-US" dirty="0" smtClean="0"/>
                  <a:t>standing for </a:t>
                </a:r>
                <a:r>
                  <a:rPr lang="en-US" dirty="0">
                    <a:solidFill>
                      <a:srgbClr val="FF0000"/>
                    </a:solidFill>
                  </a:rPr>
                  <a:t>some anonymous function </a:t>
                </a:r>
                <a:r>
                  <a:rPr lang="en-US" dirty="0"/>
                  <a:t>that we do not care to name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pt-BR" dirty="0" smtClean="0"/>
                  <a:t>Ex.  2n</a:t>
                </a:r>
                <a:r>
                  <a:rPr lang="pt-BR" baseline="30000" dirty="0" smtClean="0"/>
                  <a:t>2</a:t>
                </a:r>
                <a:r>
                  <a:rPr lang="pt-BR" dirty="0" smtClean="0"/>
                  <a:t> + </a:t>
                </a:r>
                <a:r>
                  <a:rPr lang="pt-BR" dirty="0"/>
                  <a:t>3n </a:t>
                </a:r>
                <a:r>
                  <a:rPr lang="pt-BR" dirty="0" smtClean="0"/>
                  <a:t>+ </a:t>
                </a:r>
                <a:r>
                  <a:rPr lang="pt-BR" dirty="0"/>
                  <a:t>1 </a:t>
                </a:r>
                <a:r>
                  <a:rPr lang="pt-BR" dirty="0" smtClean="0"/>
                  <a:t>= </a:t>
                </a:r>
                <a:r>
                  <a:rPr lang="pt-BR" dirty="0"/>
                  <a:t>2n</a:t>
                </a:r>
                <a:r>
                  <a:rPr lang="pt-BR" baseline="30000" dirty="0"/>
                  <a:t>2</a:t>
                </a:r>
                <a:r>
                  <a:rPr lang="pt-BR" dirty="0"/>
                  <a:t> </a:t>
                </a:r>
                <a:r>
                  <a:rPr lang="pt-BR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pt-BR" dirty="0"/>
                  <a:t> means </a:t>
                </a:r>
                <a:r>
                  <a:rPr lang="pt-BR" dirty="0" smtClean="0"/>
                  <a:t>: 2n</a:t>
                </a:r>
                <a:r>
                  <a:rPr lang="pt-BR" baseline="30000" dirty="0" smtClean="0"/>
                  <a:t>2</a:t>
                </a:r>
                <a:r>
                  <a:rPr lang="pt-BR" dirty="0" smtClean="0"/>
                  <a:t> + 3n + 1 = 2n</a:t>
                </a:r>
                <a:r>
                  <a:rPr lang="pt-BR" baseline="30000" dirty="0" smtClean="0"/>
                  <a:t>2</a:t>
                </a:r>
                <a:r>
                  <a:rPr lang="pt-BR" dirty="0" smtClean="0"/>
                  <a:t> + f(n),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where f(n) </a:t>
                </a:r>
                <a:r>
                  <a:rPr lang="en-US" dirty="0"/>
                  <a:t>is some function in the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), </a:t>
                </a:r>
                <a:r>
                  <a:rPr lang="pt-BR" dirty="0" smtClean="0"/>
                  <a:t>f(n) = </a:t>
                </a:r>
                <a:r>
                  <a:rPr lang="pt-BR" dirty="0"/>
                  <a:t>3n </a:t>
                </a:r>
                <a:r>
                  <a:rPr lang="pt-BR" dirty="0" smtClean="0"/>
                  <a:t>+ </a:t>
                </a:r>
                <a:r>
                  <a:rPr lang="pt-BR" dirty="0"/>
                  <a:t>1</a:t>
                </a:r>
                <a:r>
                  <a:rPr lang="pt-BR" dirty="0" smtClean="0"/>
                  <a:t>, is</a:t>
                </a:r>
                <a:r>
                  <a:rPr lang="en-US" dirty="0" smtClean="0"/>
                  <a:t> 	indeed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1"/>
                <a:ext cx="10515600" cy="5560289"/>
              </a:xfrm>
              <a:blipFill>
                <a:blip r:embed="rId2"/>
                <a:stretch>
                  <a:fillRect l="-1043" t="-1754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0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5564"/>
                <a:ext cx="10515600" cy="6280727"/>
              </a:xfrm>
            </p:spPr>
            <p:txBody>
              <a:bodyPr/>
              <a:lstStyle/>
              <a:p>
                <a:r>
                  <a:rPr lang="en-US" dirty="0" smtClean="0"/>
                  <a:t>The worst-case running </a:t>
                </a:r>
                <a:r>
                  <a:rPr lang="en-US" dirty="0"/>
                  <a:t>time of merge sort as the </a:t>
                </a:r>
                <a:r>
                  <a:rPr lang="en-US" dirty="0" smtClean="0"/>
                  <a:t>recurrence:   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pt-BR" dirty="0" smtClean="0"/>
                  <a:t>T(n) = 2T(n/2) +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are interested only in the asymptotic behavior of </a:t>
                </a:r>
                <a:r>
                  <a:rPr lang="en-US" dirty="0" smtClean="0"/>
                  <a:t>T(n), </a:t>
                </a:r>
                <a:r>
                  <a:rPr lang="en-US" dirty="0">
                    <a:solidFill>
                      <a:srgbClr val="0070C0"/>
                    </a:solidFill>
                  </a:rPr>
                  <a:t>there is no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need to specify </a:t>
                </a:r>
                <a:r>
                  <a:rPr lang="en-US" dirty="0">
                    <a:solidFill>
                      <a:srgbClr val="0070C0"/>
                    </a:solidFill>
                  </a:rPr>
                  <a:t>all the lower-order terms exactly</a:t>
                </a:r>
                <a:r>
                  <a:rPr lang="en-US" dirty="0"/>
                  <a:t>; they are all </a:t>
                </a:r>
                <a:r>
                  <a:rPr lang="en-US" dirty="0" smtClean="0"/>
                  <a:t> understood </a:t>
                </a:r>
                <a:r>
                  <a:rPr lang="en-US" dirty="0"/>
                  <a:t>to be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included in </a:t>
                </a:r>
                <a:r>
                  <a:rPr lang="en-US" dirty="0">
                    <a:solidFill>
                      <a:srgbClr val="0070C0"/>
                    </a:solidFill>
                  </a:rPr>
                  <a:t>the anonymous function </a:t>
                </a:r>
                <a:r>
                  <a:rPr lang="en-US" dirty="0"/>
                  <a:t>denoted by the term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2n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baseline="30000" dirty="0" smtClean="0"/>
                  <a:t>2</a:t>
                </a:r>
                <a:r>
                  <a:rPr lang="en-US" dirty="0" smtClean="0"/>
                  <a:t>), </a:t>
                </a:r>
                <a:r>
                  <a:rPr lang="en-US" dirty="0"/>
                  <a:t>for </a:t>
                </a:r>
                <a:r>
                  <a:rPr lang="en-US" i="1" dirty="0"/>
                  <a:t>any </a:t>
                </a:r>
                <a:r>
                  <a:rPr lang="en-US" dirty="0"/>
                  <a:t>function </a:t>
                </a:r>
                <a:r>
                  <a:rPr lang="en-US" dirty="0" smtClean="0"/>
                  <a:t>f(n) </a:t>
                </a:r>
                <a:r>
                  <a:rPr lang="el-GR" dirty="0"/>
                  <a:t>ϵ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, there is </a:t>
                </a:r>
                <a:r>
                  <a:rPr lang="en-US" i="1" dirty="0"/>
                  <a:t>some </a:t>
                </a:r>
                <a:r>
                  <a:rPr lang="en-US" dirty="0" smtClean="0"/>
                  <a:t>function g(n) </a:t>
                </a:r>
                <a:r>
                  <a:rPr lang="el-GR" dirty="0"/>
                  <a:t>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baseline="30000" dirty="0" smtClean="0"/>
                  <a:t>2</a:t>
                </a:r>
                <a:r>
                  <a:rPr lang="en-US" dirty="0" smtClean="0"/>
                  <a:t>) such </a:t>
                </a:r>
                <a:r>
                  <a:rPr lang="en-US" dirty="0"/>
                  <a:t>that 2n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+ f(n) = g(n) </a:t>
                </a:r>
                <a:r>
                  <a:rPr lang="en-US" dirty="0"/>
                  <a:t>for all n</a:t>
                </a:r>
                <a:r>
                  <a:rPr lang="en-US" dirty="0" smtClean="0"/>
                  <a:t>.</a:t>
                </a:r>
              </a:p>
              <a:p>
                <a:endParaRPr lang="en-US" baseline="30000" dirty="0"/>
              </a:p>
              <a:p>
                <a:pPr marL="0" indent="0" algn="ctr">
                  <a:buNone/>
                </a:pPr>
                <a:r>
                  <a:rPr lang="pt-BR" dirty="0" smtClean="0"/>
                  <a:t>2n</a:t>
                </a:r>
                <a:r>
                  <a:rPr lang="pt-BR" baseline="30000" dirty="0" smtClean="0"/>
                  <a:t>2</a:t>
                </a:r>
                <a:r>
                  <a:rPr lang="pt-BR" dirty="0" smtClean="0"/>
                  <a:t> + </a:t>
                </a:r>
                <a:r>
                  <a:rPr lang="pt-BR" dirty="0"/>
                  <a:t>3n </a:t>
                </a:r>
                <a:r>
                  <a:rPr lang="pt-BR" dirty="0" smtClean="0"/>
                  <a:t>+ </a:t>
                </a:r>
                <a:r>
                  <a:rPr lang="pt-BR" dirty="0"/>
                  <a:t>1 </a:t>
                </a:r>
                <a:r>
                  <a:rPr lang="pt-BR" dirty="0" smtClean="0"/>
                  <a:t>= </a:t>
                </a:r>
                <a:r>
                  <a:rPr lang="pt-BR" dirty="0"/>
                  <a:t>2n</a:t>
                </a:r>
                <a:r>
                  <a:rPr lang="pt-BR" baseline="30000" dirty="0"/>
                  <a:t>2</a:t>
                </a:r>
                <a:r>
                  <a:rPr lang="pt-BR" dirty="0"/>
                  <a:t> </a:t>
                </a:r>
                <a:r>
                  <a:rPr lang="pt-BR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en-US" baseline="30000" dirty="0"/>
                  <a:t>	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endParaRPr lang="en-US" baseline="30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5564"/>
                <a:ext cx="10515600" cy="6280727"/>
              </a:xfrm>
              <a:blipFill>
                <a:blip r:embed="rId2"/>
                <a:stretch>
                  <a:fillRect l="-1043" t="-1552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66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b="1" dirty="0" smtClean="0"/>
              <a:t>-notation (little 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The asymptotic upper bound provided by O-notation may or may not be asymptotically tight</a:t>
                </a:r>
                <a:r>
                  <a:rPr lang="en-US" dirty="0" smtClean="0"/>
                  <a:t>. </a:t>
                </a:r>
              </a:p>
              <a:p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bound 2n</a:t>
                </a:r>
                <a:r>
                  <a:rPr lang="en-US" baseline="30000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= O(n</a:t>
                </a:r>
                <a:r>
                  <a:rPr lang="en-US" baseline="30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 </a:t>
                </a:r>
                <a:r>
                  <a:rPr lang="en-US" dirty="0">
                    <a:solidFill>
                      <a:srgbClr val="00B050"/>
                    </a:solidFill>
                  </a:rPr>
                  <a:t>is asymptotically tight</a:t>
                </a:r>
                <a:r>
                  <a:rPr lang="en-US" dirty="0"/>
                  <a:t>, </a:t>
                </a:r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7030A0"/>
                    </a:solidFill>
                  </a:rPr>
                  <a:t>but </a:t>
                </a:r>
                <a:r>
                  <a:rPr lang="en-US" dirty="0">
                    <a:solidFill>
                      <a:srgbClr val="7030A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bound 2n = O(n</a:t>
                </a:r>
                <a:r>
                  <a:rPr lang="en-US" baseline="30000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US" dirty="0">
                    <a:solidFill>
                      <a:srgbClr val="7030A0"/>
                    </a:solidFill>
                  </a:rPr>
                  <a:t>is not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We use </a:t>
                </a:r>
                <a:r>
                  <a:rPr lang="en-US" dirty="0">
                    <a:solidFill>
                      <a:srgbClr val="FF0000"/>
                    </a:solidFill>
                  </a:rPr>
                  <a:t>o-notation to denote an upper bound that is not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asymptotically tight.</a:t>
                </a:r>
              </a:p>
              <a:p>
                <a:endParaRPr lang="en-US" dirty="0"/>
              </a:p>
              <a:p>
                <a:r>
                  <a:rPr lang="en-US" i="1" dirty="0" smtClean="0"/>
                  <a:t>o</a:t>
                </a:r>
                <a:r>
                  <a:rPr lang="en-US" dirty="0" smtClean="0"/>
                  <a:t>(g(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)) = { f(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 : </a:t>
                </a:r>
                <a:r>
                  <a:rPr lang="en-US" dirty="0"/>
                  <a:t>for any positive </a:t>
                </a:r>
                <a:r>
                  <a:rPr lang="en-US" dirty="0" smtClean="0"/>
                  <a:t>constant </a:t>
                </a:r>
                <a:r>
                  <a:rPr lang="en-US" i="1" dirty="0" smtClean="0"/>
                  <a:t>c &gt; 0,</a:t>
                </a:r>
                <a:r>
                  <a:rPr lang="en-US" dirty="0" smtClean="0"/>
                  <a:t> </a:t>
                </a:r>
                <a:r>
                  <a:rPr lang="en-US" dirty="0"/>
                  <a:t>there exists a constant</a:t>
                </a:r>
                <a:r>
                  <a:rPr lang="en-US" dirty="0" smtClean="0"/>
                  <a:t> </a:t>
                </a:r>
                <a:r>
                  <a:rPr lang="en-US" i="1" dirty="0"/>
                  <a:t>n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  <a:r>
                  <a:rPr lang="en-US" dirty="0" smtClean="0"/>
                  <a:t>&gt; 0, such that        </a:t>
                </a:r>
                <a:r>
                  <a:rPr lang="pt-BR" dirty="0" smtClean="0"/>
                  <a:t>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 smtClean="0"/>
                  <a:t> f(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pt-BR" dirty="0" smtClean="0"/>
                  <a:t> cg(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) </a:t>
                </a:r>
                <a:r>
                  <a:rPr lang="pt-BR" dirty="0"/>
                  <a:t>for all </a:t>
                </a:r>
                <a:r>
                  <a:rPr lang="pt-BR" i="1" dirty="0"/>
                  <a:t>n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i="1" dirty="0" smtClean="0"/>
                  <a:t>n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 }.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95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example, 2n =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), but 2n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= 0.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129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en-US" b="1" dirty="0" smtClean="0"/>
              <a:t>-notation (</a:t>
            </a:r>
            <a:r>
              <a:rPr lang="en-US" dirty="0"/>
              <a:t>little-omega</a:t>
            </a:r>
            <a:r>
              <a:rPr lang="en-US" b="1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</a:t>
                </a:r>
                <a:r>
                  <a:rPr lang="en-US" dirty="0" smtClean="0"/>
                  <a:t>use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ω</a:t>
                </a:r>
                <a:r>
                  <a:rPr lang="en-US" dirty="0" smtClean="0"/>
                  <a:t>-notation </a:t>
                </a:r>
                <a:r>
                  <a:rPr lang="en-US" dirty="0"/>
                  <a:t>to denote a </a:t>
                </a:r>
                <a:r>
                  <a:rPr lang="en-US" dirty="0">
                    <a:solidFill>
                      <a:srgbClr val="FF0000"/>
                    </a:solidFill>
                  </a:rPr>
                  <a:t>lower bound that is not asymptotically tight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dirty="0" smtClean="0"/>
              </a:p>
              <a:p>
                <a:r>
                  <a:rPr lang="el-GR" dirty="0" smtClean="0"/>
                  <a:t>ω</a:t>
                </a:r>
                <a:r>
                  <a:rPr lang="en-US" dirty="0" smtClean="0"/>
                  <a:t>(g(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)) = { f(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 : </a:t>
                </a:r>
                <a:r>
                  <a:rPr lang="en-US" dirty="0"/>
                  <a:t>for any positive </a:t>
                </a:r>
                <a:r>
                  <a:rPr lang="en-US" dirty="0" smtClean="0"/>
                  <a:t>constant </a:t>
                </a:r>
                <a:r>
                  <a:rPr lang="en-US" i="1" dirty="0" smtClean="0"/>
                  <a:t>c &gt; 0,</a:t>
                </a:r>
                <a:r>
                  <a:rPr lang="en-US" dirty="0" smtClean="0"/>
                  <a:t> </a:t>
                </a:r>
                <a:r>
                  <a:rPr lang="en-US" dirty="0"/>
                  <a:t>there exists a constant</a:t>
                </a:r>
                <a:r>
                  <a:rPr lang="en-US" dirty="0" smtClean="0"/>
                  <a:t> </a:t>
                </a:r>
                <a:r>
                  <a:rPr lang="en-US" i="1" dirty="0"/>
                  <a:t>n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  <a:r>
                  <a:rPr lang="en-US" dirty="0" smtClean="0"/>
                  <a:t>&gt; 0, such that        </a:t>
                </a:r>
                <a:r>
                  <a:rPr lang="pt-BR" dirty="0" smtClean="0"/>
                  <a:t>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 smtClean="0"/>
                  <a:t> cg(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pt-BR" dirty="0" smtClean="0"/>
                  <a:t> f(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) for </a:t>
                </a:r>
                <a:r>
                  <a:rPr lang="pt-BR" dirty="0"/>
                  <a:t>all </a:t>
                </a:r>
                <a:r>
                  <a:rPr lang="pt-BR" i="1" dirty="0"/>
                  <a:t>n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i="1" dirty="0" smtClean="0"/>
                  <a:t>n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 }.</a:t>
                </a:r>
              </a:p>
              <a:p>
                <a:endParaRPr lang="pt-BR" dirty="0" smtClean="0"/>
              </a:p>
              <a:p>
                <a:r>
                  <a:rPr lang="en-US" dirty="0" smtClean="0"/>
                  <a:t>For example, 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/2 = </a:t>
                </a:r>
                <a:r>
                  <a:rPr lang="el-GR" dirty="0" smtClean="0"/>
                  <a:t>ω</a:t>
                </a:r>
                <a:r>
                  <a:rPr lang="en-US" dirty="0" smtClean="0"/>
                  <a:t>(n), but 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/2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ω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pt-B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37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following, assume that </a:t>
            </a:r>
            <a:r>
              <a:rPr lang="en-US" dirty="0" smtClean="0"/>
              <a:t>f(n) </a:t>
            </a:r>
            <a:r>
              <a:rPr lang="en-US" dirty="0"/>
              <a:t>and </a:t>
            </a:r>
            <a:r>
              <a:rPr lang="en-US" dirty="0" smtClean="0"/>
              <a:t>g(n) </a:t>
            </a:r>
            <a:r>
              <a:rPr lang="en-US" dirty="0"/>
              <a:t>are asymptotically positive.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63" y="2960088"/>
            <a:ext cx="9671120" cy="29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4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0" y="157660"/>
            <a:ext cx="4571705" cy="2650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7" y="2807853"/>
            <a:ext cx="9722985" cy="38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6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0" y="313065"/>
            <a:ext cx="7268710" cy="29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are concerned with how </a:t>
            </a:r>
            <a:r>
              <a:rPr lang="en-US" dirty="0">
                <a:solidFill>
                  <a:srgbClr val="0070C0"/>
                </a:solidFill>
              </a:rPr>
              <a:t>the running time of an algorithm increases with the size of the input </a:t>
            </a:r>
            <a:r>
              <a:rPr lang="en-US" i="1" dirty="0">
                <a:solidFill>
                  <a:srgbClr val="0070C0"/>
                </a:solidFill>
              </a:rPr>
              <a:t>in the limit</a:t>
            </a:r>
            <a:r>
              <a:rPr lang="en-US" dirty="0"/>
              <a:t>, as the size of the input increases without bound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Usually, </a:t>
            </a:r>
            <a:r>
              <a:rPr lang="en-US" dirty="0">
                <a:solidFill>
                  <a:srgbClr val="FF0000"/>
                </a:solidFill>
              </a:rPr>
              <a:t>an algorithm that is asymptotically more efficient will be the best choice </a:t>
            </a:r>
            <a:r>
              <a:rPr lang="en-US" dirty="0"/>
              <a:t>for all but very small inputs.</a:t>
            </a:r>
          </a:p>
        </p:txBody>
      </p:sp>
    </p:spTree>
    <p:extLst>
      <p:ext uri="{BB962C8B-B14F-4D97-AF65-F5344CB8AC3E}">
        <p14:creationId xmlns:p14="http://schemas.microsoft.com/office/powerpoint/2010/main" val="326762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192" y="196334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Floors and ceilings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" y="565666"/>
            <a:ext cx="11783772" cy="31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664496"/>
            <a:ext cx="11129818" cy="462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90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2" y="336224"/>
            <a:ext cx="10520218" cy="53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6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" y="295563"/>
            <a:ext cx="11259127" cy="36853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073" y="4962436"/>
            <a:ext cx="119241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Rule #1: </a:t>
            </a:r>
            <a:r>
              <a:rPr lang="en-US" sz="2800" dirty="0">
                <a:solidFill>
                  <a:srgbClr val="0070C0"/>
                </a:solidFill>
              </a:rPr>
              <a:t>Exponential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functions are slower than </a:t>
            </a:r>
            <a:r>
              <a:rPr lang="en-US" sz="2800" dirty="0">
                <a:solidFill>
                  <a:srgbClr val="0070C0"/>
                </a:solidFill>
              </a:rPr>
              <a:t>polynomial </a:t>
            </a:r>
            <a:r>
              <a:rPr lang="en-US" sz="2800" dirty="0"/>
              <a:t>functions.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Rule #2</a:t>
            </a:r>
            <a:r>
              <a:rPr lang="en-US" sz="2800" dirty="0"/>
              <a:t>: Any positive </a:t>
            </a:r>
            <a:r>
              <a:rPr lang="en-US" sz="2800" dirty="0">
                <a:solidFill>
                  <a:srgbClr val="0070C0"/>
                </a:solidFill>
              </a:rPr>
              <a:t>polynomial </a:t>
            </a:r>
            <a:r>
              <a:rPr lang="en-US" sz="2800" dirty="0"/>
              <a:t>function are slower than any </a:t>
            </a:r>
            <a:r>
              <a:rPr lang="en-US" sz="2800" dirty="0" err="1">
                <a:solidFill>
                  <a:srgbClr val="0070C0"/>
                </a:solidFill>
              </a:rPr>
              <a:t>polylogarithmic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4294382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6" y="609600"/>
            <a:ext cx="7819679" cy="37391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1127" y="5017762"/>
            <a:ext cx="1137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hold b &gt; 1 constant, then for n &gt; 0, the function log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strictly increasing.</a:t>
            </a:r>
          </a:p>
        </p:txBody>
      </p:sp>
    </p:spTree>
    <p:extLst>
      <p:ext uri="{BB962C8B-B14F-4D97-AF65-F5344CB8AC3E}">
        <p14:creationId xmlns:p14="http://schemas.microsoft.com/office/powerpoint/2010/main" val="3638946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1" y="360218"/>
            <a:ext cx="11437283" cy="53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38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1891" y="803563"/>
            <a:ext cx="1142538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say that a function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polylogarithmically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 =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(lg</a:t>
            </a:r>
            <a:r>
              <a:rPr lang="en-US" sz="3200" baseline="4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constant 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ny </a:t>
            </a:r>
            <a:r>
              <a:rPr lang="en-US" sz="3200" dirty="0">
                <a:solidFill>
                  <a:srgbClr val="FF0000"/>
                </a:solidFill>
              </a:rPr>
              <a:t>positive polynomial function grows faster </a:t>
            </a:r>
            <a:r>
              <a:rPr lang="en-US" sz="3200" dirty="0" smtClean="0">
                <a:solidFill>
                  <a:srgbClr val="FF0000"/>
                </a:solidFill>
              </a:rPr>
              <a:t>than any </a:t>
            </a:r>
            <a:r>
              <a:rPr lang="en-US" sz="3200" dirty="0" err="1">
                <a:solidFill>
                  <a:srgbClr val="FF0000"/>
                </a:solidFill>
              </a:rPr>
              <a:t>polylogarithmic</a:t>
            </a:r>
            <a:r>
              <a:rPr lang="en-US" sz="3200" dirty="0">
                <a:solidFill>
                  <a:srgbClr val="FF0000"/>
                </a:solidFill>
              </a:rPr>
              <a:t> function.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97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65113"/>
            <a:ext cx="8229600" cy="56483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For each of the following pairs of functions, either f(n) is O(g(n)), f(n) is Ω(g(n)), or f(n) is Θ(g(n)). Determine which relationship is correct.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log n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; g(n) = log n + 5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n; g(n) = log n</a:t>
            </a:r>
            <a:r>
              <a:rPr lang="en-US" baseline="30000" dirty="0">
                <a:latin typeface="Comic Sans MS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log </a:t>
            </a:r>
            <a:r>
              <a:rPr lang="en-US" dirty="0" err="1">
                <a:latin typeface="Comic Sans MS" charset="0"/>
              </a:rPr>
              <a:t>log</a:t>
            </a:r>
            <a:r>
              <a:rPr lang="en-US" dirty="0">
                <a:latin typeface="Comic Sans MS" charset="0"/>
              </a:rPr>
              <a:t> n; g(n) = log 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n; g(n) = log</a:t>
            </a:r>
            <a:r>
              <a:rPr lang="en-US" baseline="30000" dirty="0">
                <a:latin typeface="Comic Sans MS" charset="0"/>
              </a:rPr>
              <a:t>2</a:t>
            </a:r>
            <a:r>
              <a:rPr lang="en-US" dirty="0">
                <a:latin typeface="Comic Sans MS" charset="0"/>
              </a:rPr>
              <a:t> 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n log n + n; g(n) = log 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10; g(n) = log 10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2</a:t>
            </a:r>
            <a:r>
              <a:rPr lang="en-US" baseline="30000" dirty="0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; g(n) = 10n</a:t>
            </a:r>
            <a:r>
              <a:rPr lang="en-US" baseline="30000" dirty="0">
                <a:latin typeface="Comic Sans MS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charset="0"/>
              </a:rPr>
              <a:t>f(n) = 2</a:t>
            </a:r>
            <a:r>
              <a:rPr lang="en-US" baseline="30000" dirty="0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; g(n) = 3</a:t>
            </a:r>
            <a:r>
              <a:rPr lang="en-US" baseline="30000" dirty="0">
                <a:latin typeface="Comic Sans MS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67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notations we use to describe </a:t>
            </a:r>
            <a:r>
              <a:rPr lang="en-US" dirty="0">
                <a:solidFill>
                  <a:srgbClr val="FF0000"/>
                </a:solidFill>
              </a:rPr>
              <a:t>the asymptotic running time</a:t>
            </a:r>
            <a:r>
              <a:rPr lang="en-US" dirty="0">
                <a:solidFill>
                  <a:srgbClr val="0070C0"/>
                </a:solidFill>
              </a:rPr>
              <a:t> of an </a:t>
            </a:r>
            <a:r>
              <a:rPr lang="en-US" dirty="0" smtClean="0">
                <a:solidFill>
                  <a:srgbClr val="0070C0"/>
                </a:solidFill>
              </a:rPr>
              <a:t>algorithm are </a:t>
            </a:r>
            <a:r>
              <a:rPr lang="en-US" dirty="0">
                <a:solidFill>
                  <a:srgbClr val="0070C0"/>
                </a:solidFill>
              </a:rPr>
              <a:t>defined in terms of functions whose domains are the set of natural </a:t>
            </a:r>
            <a:r>
              <a:rPr lang="en-US" dirty="0" smtClean="0">
                <a:solidFill>
                  <a:srgbClr val="0070C0"/>
                </a:solidFill>
              </a:rPr>
              <a:t>numbers </a:t>
            </a:r>
            <a:r>
              <a:rPr lang="pt-BR" dirty="0" smtClean="0">
                <a:solidFill>
                  <a:srgbClr val="0070C0"/>
                </a:solidFill>
              </a:rPr>
              <a:t>N = {0, 1, 2, . . .}.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Such notations are convenient for describing the </a:t>
            </a:r>
            <a:r>
              <a:rPr lang="en-US" dirty="0" smtClean="0">
                <a:solidFill>
                  <a:srgbClr val="FF0000"/>
                </a:solidFill>
              </a:rPr>
              <a:t>worst-case running-time </a:t>
            </a: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smtClean="0">
                <a:solidFill>
                  <a:srgbClr val="FF0000"/>
                </a:solidFill>
              </a:rPr>
              <a:t>T(n), </a:t>
            </a:r>
            <a:r>
              <a:rPr lang="en-US" dirty="0"/>
              <a:t>which usually is defined only on integer input sizes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34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use asymptotic notation primarily to describe the running times of algorithms, However, </a:t>
                </a:r>
                <a:r>
                  <a:rPr lang="en-US" dirty="0">
                    <a:solidFill>
                      <a:srgbClr val="0070C0"/>
                    </a:solidFill>
                  </a:rPr>
                  <a:t>Asymptotic notation actually applies to functions too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b="1" baseline="46000" dirty="0">
                        <a:solidFill>
                          <a:srgbClr val="FF0000"/>
                        </a:solidFill>
                      </a:rPr>
                      <m:t>2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was the function </a:t>
                </a:r>
                <a:r>
                  <a:rPr lang="en-US" dirty="0">
                    <a:solidFill>
                      <a:srgbClr val="FF0000"/>
                    </a:solidFill>
                  </a:rPr>
                  <a:t>a.n</a:t>
                </a:r>
                <a:r>
                  <a:rPr lang="en-US" baseline="46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 + </a:t>
                </a:r>
                <a:r>
                  <a:rPr lang="en-US" dirty="0" err="1">
                    <a:solidFill>
                      <a:srgbClr val="FF0000"/>
                    </a:solidFill>
                  </a:rPr>
                  <a:t>b.n</a:t>
                </a:r>
                <a:r>
                  <a:rPr lang="en-US" dirty="0">
                    <a:solidFill>
                      <a:srgbClr val="FF0000"/>
                    </a:solidFill>
                  </a:rPr>
                  <a:t> + c</a:t>
                </a:r>
                <a:r>
                  <a:rPr lang="en-US" dirty="0"/>
                  <a:t>, which in that case happened to </a:t>
                </a:r>
                <a:r>
                  <a:rPr lang="en-US" dirty="0">
                    <a:solidFill>
                      <a:srgbClr val="0070C0"/>
                    </a:solidFill>
                  </a:rPr>
                  <a:t>characterize the worst-case running time of insertion sort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0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327"/>
                <a:ext cx="10515600" cy="5890636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worst-case running time of insertion sort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is T(n)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b="1" baseline="46000" dirty="0">
                        <a:solidFill>
                          <a:srgbClr val="FF0000"/>
                        </a:solidFill>
                      </a:rPr>
                      <m:t>2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For a given function </a:t>
                </a:r>
                <a:r>
                  <a:rPr lang="en-US" dirty="0" smtClean="0"/>
                  <a:t>g(n), we </a:t>
                </a:r>
                <a:r>
                  <a:rPr lang="en-US" dirty="0"/>
                  <a:t>denote 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g(n)) the </a:t>
                </a:r>
                <a:r>
                  <a:rPr lang="en-US" i="1" dirty="0"/>
                  <a:t>set of </a:t>
                </a:r>
                <a:r>
                  <a:rPr lang="en-US" i="1" dirty="0" smtClean="0"/>
                  <a:t>functions</a:t>
                </a:r>
              </a:p>
              <a:p>
                <a:endParaRPr lang="en-US" i="1" dirty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/>
                  <a:t>function </a:t>
                </a:r>
                <a:r>
                  <a:rPr lang="en-US" dirty="0" smtClean="0"/>
                  <a:t>f(n) </a:t>
                </a:r>
                <a:r>
                  <a:rPr lang="en-US" dirty="0"/>
                  <a:t>belongs to the 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g(n)) </a:t>
                </a:r>
                <a:r>
                  <a:rPr lang="en-US" dirty="0"/>
                  <a:t>if there exist </a:t>
                </a:r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positive </a:t>
                </a:r>
                <a:r>
                  <a:rPr lang="en-US" sz="32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constants c1 and </a:t>
                </a:r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c2 </a:t>
                </a:r>
                <a:r>
                  <a:rPr lang="en-US" dirty="0"/>
                  <a:t>such that it can be “sandwiched” </a:t>
                </a:r>
                <a:r>
                  <a:rPr lang="en-US" dirty="0" smtClean="0"/>
                  <a:t>between c1g(n) </a:t>
                </a:r>
                <a:r>
                  <a:rPr lang="en-US" dirty="0"/>
                  <a:t>and </a:t>
                </a:r>
                <a:r>
                  <a:rPr lang="en-US" dirty="0" smtClean="0"/>
                  <a:t>c2g(n), </a:t>
                </a:r>
                <a:r>
                  <a:rPr lang="en-US" dirty="0"/>
                  <a:t>for </a:t>
                </a:r>
                <a:r>
                  <a:rPr lang="en-US" dirty="0" smtClean="0"/>
                  <a:t>sufficiently large </a:t>
                </a:r>
                <a:r>
                  <a:rPr lang="en-US" dirty="0"/>
                  <a:t>n.</a:t>
                </a:r>
                <a:r>
                  <a:rPr lang="en-US" dirty="0" smtClean="0"/>
                  <a:t> 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Intuitively</a:t>
                </a:r>
                <a:r>
                  <a:rPr lang="en-US" sz="3200" dirty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  <a:r>
                  <a:rPr lang="en-US" dirty="0">
                    <a:solidFill>
                      <a:schemeClr val="accent2"/>
                    </a:solidFill>
                    <a:latin typeface="Comic Sans MS" charset="0"/>
                    <a:sym typeface="Symbol" charset="2"/>
                  </a:rPr>
                  <a:t></a:t>
                </a:r>
                <a:r>
                  <a:rPr lang="en-US" dirty="0">
                    <a:solidFill>
                      <a:schemeClr val="accent2"/>
                    </a:solidFill>
                    <a:latin typeface="Comic Sans MS" charset="0"/>
                  </a:rPr>
                  <a:t>(g(n))</a:t>
                </a:r>
                <a:r>
                  <a:rPr lang="en-US" dirty="0">
                    <a:solidFill>
                      <a:schemeClr val="accent2"/>
                    </a:solidFill>
                  </a:rPr>
                  <a:t> = </a:t>
                </a:r>
                <a:endParaRPr lang="en-US" dirty="0" smtClean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the </a:t>
                </a:r>
                <a:r>
                  <a:rPr lang="en-US" dirty="0">
                    <a:solidFill>
                      <a:schemeClr val="accent2"/>
                    </a:solidFill>
                  </a:rPr>
                  <a:t>set of functions with the same order of growth as </a:t>
                </a:r>
                <a:r>
                  <a:rPr lang="en-US" dirty="0">
                    <a:solidFill>
                      <a:schemeClr val="accent2"/>
                    </a:solidFill>
                    <a:latin typeface="Comic Sans MS" charset="0"/>
                  </a:rPr>
                  <a:t>g(n)</a:t>
                </a:r>
                <a:endParaRPr lang="en-US" sz="3200" dirty="0">
                  <a:solidFill>
                    <a:srgbClr val="DD0111"/>
                  </a:solidFill>
                  <a:latin typeface="Comic Sans MS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327"/>
                <a:ext cx="10515600" cy="5890636"/>
              </a:xfrm>
              <a:blipFill>
                <a:blip r:embed="rId2"/>
                <a:stretch>
                  <a:fillRect l="-121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85" y="1431890"/>
            <a:ext cx="9912958" cy="812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93" y="3805530"/>
            <a:ext cx="2549250" cy="24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f(n) =</a:t>
                </a:r>
                <a:r>
                  <a:rPr lang="en-US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g(n)): </a:t>
                </a:r>
                <a:r>
                  <a:rPr lang="en-US" dirty="0"/>
                  <a:t>We say that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g(n) </a:t>
                </a:r>
                <a:r>
                  <a:rPr lang="en-US" dirty="0">
                    <a:solidFill>
                      <a:srgbClr val="0070C0"/>
                    </a:solidFill>
                  </a:rPr>
                  <a:t>is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asymptotically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tight bound </a:t>
                </a:r>
                <a:r>
                  <a:rPr lang="en-US" dirty="0">
                    <a:solidFill>
                      <a:srgbClr val="0070C0"/>
                    </a:solidFill>
                  </a:rPr>
                  <a:t>for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f(n).</a:t>
                </a:r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The definition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g(n)) requires </a:t>
                </a:r>
                <a:r>
                  <a:rPr lang="en-US" dirty="0"/>
                  <a:t>that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every member f(n)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g(n)) be</a:t>
                </a:r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asymptotically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nonnegative</a:t>
                </a:r>
                <a:r>
                  <a:rPr lang="en-US" dirty="0"/>
                  <a:t>, that is, that </a:t>
                </a:r>
                <a:r>
                  <a:rPr lang="en-US" dirty="0" smtClean="0"/>
                  <a:t>f(n) </a:t>
                </a:r>
                <a:r>
                  <a:rPr lang="en-US" dirty="0"/>
                  <a:t>be nonnegative whenever n is </a:t>
                </a:r>
                <a:r>
                  <a:rPr lang="en-US" dirty="0" smtClean="0"/>
                  <a:t>sufficiently large.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71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0145"/>
                <a:ext cx="10515600" cy="5936818"/>
              </a:xfrm>
            </p:spPr>
            <p:txBody>
              <a:bodyPr/>
              <a:lstStyle/>
              <a:p>
                <a:r>
                  <a:rPr lang="en-US" dirty="0" smtClean="0"/>
                  <a:t>Previously, the </a:t>
                </a:r>
                <a:r>
                  <a:rPr lang="en-US" dirty="0"/>
                  <a:t>informal notion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-notation </a:t>
                </a:r>
                <a:r>
                  <a:rPr lang="en-US" dirty="0" smtClean="0"/>
                  <a:t>amounted to throw </a:t>
                </a:r>
                <a:r>
                  <a:rPr lang="en-US" dirty="0"/>
                  <a:t>away lower-order terms and ignoring the leading coefficient of </a:t>
                </a:r>
                <a:r>
                  <a:rPr lang="en-US" dirty="0" smtClean="0"/>
                  <a:t>the highest-order </a:t>
                </a:r>
                <a:r>
                  <a:rPr lang="en-US" dirty="0"/>
                  <a:t>term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can justify </a:t>
                </a:r>
                <a:r>
                  <a:rPr lang="en-US" dirty="0"/>
                  <a:t>this intuition by using the formal </a:t>
                </a:r>
                <a:r>
                  <a:rPr lang="en-US" dirty="0" smtClean="0"/>
                  <a:t>definition: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Show that </a:t>
                </a:r>
                <a:endParaRPr lang="en-US" dirty="0"/>
              </a:p>
              <a:p>
                <a:r>
                  <a:rPr lang="en-US" dirty="0"/>
                  <a:t>To do so, we must determine </a:t>
                </a:r>
                <a:r>
                  <a:rPr lang="en-US" dirty="0" smtClean="0"/>
                  <a:t>positive constants </a:t>
                </a:r>
                <a:r>
                  <a:rPr lang="en-US" dirty="0"/>
                  <a:t>c1, c2, and n0 such </a:t>
                </a:r>
                <a:r>
                  <a:rPr lang="en-US" dirty="0" smtClean="0"/>
                  <a:t>that                                                </a:t>
                </a: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0145"/>
                <a:ext cx="10515600" cy="5936818"/>
              </a:xfrm>
              <a:blipFill>
                <a:blip r:embed="rId2"/>
                <a:stretch>
                  <a:fillRect l="-1217" t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274" y="1930079"/>
            <a:ext cx="3249527" cy="646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96" y="2900797"/>
            <a:ext cx="3340913" cy="775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495" y="3840146"/>
            <a:ext cx="6480742" cy="18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8691"/>
                <a:ext cx="10515600" cy="579827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make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right-hand inequality hold </a:t>
                </a:r>
                <a:r>
                  <a:rPr lang="en-US" dirty="0" smtClean="0"/>
                  <a:t>for any value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n&gt;=1 </a:t>
                </a:r>
                <a:r>
                  <a:rPr lang="en-US" dirty="0"/>
                  <a:t>by choosing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any constant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c2 &gt;= 1/2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/>
                  <a:t>Likewise, we can make </a:t>
                </a:r>
                <a:r>
                  <a:rPr lang="en-US" dirty="0">
                    <a:solidFill>
                      <a:srgbClr val="FF0000"/>
                    </a:solidFill>
                  </a:rPr>
                  <a:t>the left-hand inequality hold </a:t>
                </a:r>
                <a:r>
                  <a:rPr lang="en-US" dirty="0"/>
                  <a:t>for </a:t>
                </a:r>
                <a:r>
                  <a:rPr lang="en-US" dirty="0" smtClean="0"/>
                  <a:t>any value </a:t>
                </a:r>
                <a:r>
                  <a:rPr lang="en-US" dirty="0"/>
                  <a:t>of 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 &gt;= </a:t>
                </a:r>
                <a:r>
                  <a:rPr lang="en-US" dirty="0">
                    <a:solidFill>
                      <a:srgbClr val="FF0000"/>
                    </a:solidFill>
                  </a:rPr>
                  <a:t>7 </a:t>
                </a:r>
                <a:r>
                  <a:rPr lang="en-US" dirty="0"/>
                  <a:t>by choosing any constant </a:t>
                </a:r>
                <a:r>
                  <a:rPr lang="en-US" dirty="0">
                    <a:solidFill>
                      <a:srgbClr val="0070C0"/>
                    </a:solidFill>
                  </a:rPr>
                  <a:t>c1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&gt;= 1/14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Thus</a:t>
                </a:r>
                <a:r>
                  <a:rPr lang="en-US" dirty="0"/>
                  <a:t>, by choosing c1 </a:t>
                </a:r>
                <a:r>
                  <a:rPr lang="en-US" dirty="0" smtClean="0"/>
                  <a:t>= 1/14, c2 = 1/2</a:t>
                </a:r>
                <a:r>
                  <a:rPr lang="en-US" dirty="0"/>
                  <a:t>, and n0 </a:t>
                </a:r>
                <a:r>
                  <a:rPr lang="en-US" dirty="0" smtClean="0"/>
                  <a:t>= </a:t>
                </a:r>
                <a:r>
                  <a:rPr lang="en-US" dirty="0"/>
                  <a:t>7, </a:t>
                </a:r>
                <a:r>
                  <a:rPr lang="en-US" dirty="0" smtClean="0"/>
                  <a:t>we </a:t>
                </a:r>
                <a:r>
                  <a:rPr lang="en-US" dirty="0"/>
                  <a:t>can verify </a:t>
                </a:r>
                <a:r>
                  <a:rPr lang="en-US" dirty="0" smtClean="0"/>
                  <a:t>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8691"/>
                <a:ext cx="10515600" cy="5798272"/>
              </a:xfrm>
              <a:blipFill>
                <a:blip r:embed="rId2"/>
                <a:stretch>
                  <a:fillRect l="-1043" t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39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1628</Words>
  <Application>Microsoft Office PowerPoint</Application>
  <PresentationFormat>Widescreen</PresentationFormat>
  <Paragraphs>166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Comic Sans MS</vt:lpstr>
      <vt:lpstr>Symbol</vt:lpstr>
      <vt:lpstr>Times New Roman</vt:lpstr>
      <vt:lpstr>Times-Bold</vt:lpstr>
      <vt:lpstr>Office Theme</vt:lpstr>
      <vt:lpstr>Equation</vt:lpstr>
      <vt:lpstr>Asymptotic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= or ≠</vt:lpstr>
      <vt:lpstr>PowerPoint Presentation</vt:lpstr>
      <vt:lpstr>PowerPoint Presentation</vt:lpstr>
      <vt:lpstr>O-notation</vt:lpstr>
      <vt:lpstr>PowerPoint Presentation</vt:lpstr>
      <vt:lpstr>Important Notes</vt:lpstr>
      <vt:lpstr>= or ≠</vt:lpstr>
      <vt:lpstr> Ω-notation</vt:lpstr>
      <vt:lpstr>PowerPoint Presentation</vt:lpstr>
      <vt:lpstr>PowerPoint Presentation</vt:lpstr>
      <vt:lpstr>= or ≠</vt:lpstr>
      <vt:lpstr>Asymptotic notation in equations and inequalities</vt:lpstr>
      <vt:lpstr>PowerPoint Presentation</vt:lpstr>
      <vt:lpstr>o-notation (little o)</vt:lpstr>
      <vt:lpstr>PowerPoint Presentation</vt:lpstr>
      <vt:lpstr>ω-notation (little-omega)</vt:lpstr>
      <vt:lpstr>Comparing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75</cp:revision>
  <dcterms:created xsi:type="dcterms:W3CDTF">2019-09-13T23:02:45Z</dcterms:created>
  <dcterms:modified xsi:type="dcterms:W3CDTF">2019-11-12T16:33:50Z</dcterms:modified>
</cp:coreProperties>
</file>