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0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14" r:id="rId49"/>
    <p:sldId id="315" r:id="rId50"/>
    <p:sldId id="316" r:id="rId51"/>
    <p:sldId id="317" r:id="rId52"/>
    <p:sldId id="318" r:id="rId53"/>
    <p:sldId id="319" r:id="rId54"/>
    <p:sldId id="320" r:id="rId55"/>
    <p:sldId id="321" r:id="rId56"/>
    <p:sldId id="322" r:id="rId57"/>
    <p:sldId id="323" r:id="rId58"/>
    <p:sldId id="324" r:id="rId59"/>
    <p:sldId id="325" r:id="rId60"/>
    <p:sldId id="326" r:id="rId61"/>
    <p:sldId id="327" r:id="rId62"/>
    <p:sldId id="328" r:id="rId63"/>
    <p:sldId id="329" r:id="rId64"/>
    <p:sldId id="330" r:id="rId65"/>
    <p:sldId id="331" r:id="rId66"/>
    <p:sldId id="332" r:id="rId67"/>
    <p:sldId id="333" r:id="rId68"/>
    <p:sldId id="334" r:id="rId69"/>
    <p:sldId id="335" r:id="rId70"/>
    <p:sldId id="336" r:id="rId71"/>
    <p:sldId id="337" r:id="rId72"/>
    <p:sldId id="338" r:id="rId73"/>
    <p:sldId id="339" r:id="rId74"/>
    <p:sldId id="340" r:id="rId75"/>
    <p:sldId id="341" r:id="rId76"/>
    <p:sldId id="342" r:id="rId77"/>
    <p:sldId id="343" r:id="rId78"/>
    <p:sldId id="344" r:id="rId79"/>
    <p:sldId id="345" r:id="rId80"/>
    <p:sldId id="346" r:id="rId81"/>
    <p:sldId id="347" r:id="rId82"/>
    <p:sldId id="348" r:id="rId83"/>
    <p:sldId id="349" r:id="rId84"/>
    <p:sldId id="350" r:id="rId85"/>
    <p:sldId id="351" r:id="rId86"/>
    <p:sldId id="352" r:id="rId87"/>
    <p:sldId id="353" r:id="rId88"/>
    <p:sldId id="354" r:id="rId89"/>
    <p:sldId id="355" r:id="rId90"/>
    <p:sldId id="302" r:id="rId91"/>
    <p:sldId id="303" r:id="rId92"/>
    <p:sldId id="304" r:id="rId93"/>
    <p:sldId id="305" r:id="rId94"/>
    <p:sldId id="306" r:id="rId95"/>
    <p:sldId id="307" r:id="rId96"/>
    <p:sldId id="308" r:id="rId97"/>
    <p:sldId id="309" r:id="rId98"/>
    <p:sldId id="310" r:id="rId99"/>
    <p:sldId id="311" r:id="rId100"/>
    <p:sldId id="312" r:id="rId101"/>
    <p:sldId id="313" r:id="rId10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ableStyles" Target="tableStyle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13-02-04T02:08:26.772"/>
    </inkml:context>
    <inkml:brush xml:id="br0">
      <inkml:brushProperty name="width" value="0.05292" units="cm"/>
      <inkml:brushProperty name="height" value="0.05292" units="cm"/>
      <inkml:brushProperty name="color" value="#FF0000"/>
    </inkml:brush>
  </inkml:definitions>
  <inkml:trace contextRef="#ctx0" brushRef="#br0">2805 5398,'0'0,"35"0,-17 17,17-17,18 18,0-1,17 19,18-19,-17 1,17 0,18 17,0-17,-36-1,36 1,-53-18,18 17,-18 1,-18-18,18 0,0 18,0-18,0 0,-36 0,18 0,18 0,-17 0,-1 0,-17 0,17 0,0 0,-17 0,-1 0,19-18,-36 0,35 18,-35 0,35-17,-35 17,18-35,-1 35,1-53,0 35,-1 0,-17-35,18 36,-18-1,0-17,0 17,18 1,-18-19,0 36,0-35,17 35,-17-18,0 1,0-1,0 0,0 18,0-17,0-1,0 18,0-17,0 17,0-18,-17 0,17 1,-18 17,18-18,0 0,0-17,0 35,-35-18,35 1,0-1,-18 1,18-1,-18 0,1 18,17-17,-18-1,1 0,-1 1,0 17,1-36,-1 36,0 0,18-35,-35 35,17-35,-34 35,16-35,19 17,-19 18,1-18,-18 1,18-1,0 18,17-18,-17 1,-1 17,19 0,-19 0,1-18,0 0,17 18,-17-17,17 17,1 0,-19 0,19 0,-1 0,1 0,-19 0,36 0,-17 0,-1 0,18 0,-18 0,1 0,-1 0,18 0,-18 0,1 0,-1 0,18 0,-18 0,1 0,-1 0,1 0,-1 0,0 0,18 0,-35 0,35 0,-18 0,1 0,-1 0,0 0,18 0,-17 0,17 17,-18-17,18 0,-17 0,17 18,-36-18,36 0,-17 0,-1 0,0 18,18-18,-17 0,17 17,0-17,-36 0,36 18,-17-18,17 0,-18 18,1-18,-1 17,18-17,-18 18,1-18,17 0,-18 18,18-18,-18 17,1-17,17 0,-18 18,18-18,-18 17,1-17,17 18,-18-18,18 18,-17-18,17 17,0 1,-18 0,18-18,-18 17,18-17,-17 18,17 0,0-18,0 17,-18 1,18-18,-18 18,18-18,0 35,0-35,0 17,0-17,0 18,0-18,-17 18,17-1,0 1,0 0,0-18,0 17,0-17,0 18,0-18,0 18,0-1,0-17,0 18,0-18,0 17,0 1,0-18,0 18,0-18,0 0,0 35,0-35,0 18,17-18,-17 17,18-17,-18 0,0 18,0 0,18-18,-18 17,0-17,17 0,-17 18,0-18,0 18,18-18,0 0,-18 0,0 0,0 17,17-17</inkml:trace>
  <inkml:trace contextRef="#ctx0" brushRef="#br0" timeOffset="3983.2278">3034 10795,'0'0,"0"0,35 35,-17-35,-1 0,19 36,-19-19,54 1,-36-1,0 1,1 0,17-1,17 36,-17-53,0 0,0 18,0-18,35 0,-17 0,-1 18,36-18,-35 17,-1-17,18 18,-35-18,-17 0,-1 0,0 0,0 0,-17 0,0 0,17 0,-17 0,-1 0,36-18,-35 18,-1 0,19 0,-36-17,35 17,-35 0,18-18,-1 0,1 18,0-17,-18 17,17-36,1 36,-18 0,0-35,17 35,-17-18,18 1,0-1,-18 1,17-1,-17-17,18 35,-18-18,0 0,0 1,0-1,0 18,0-18,0 1,0-1,0 18,0-35,0 17,0 1,0-1,0 0,0 1,0-1,0 0,0 18,0-17,0-1,0 1,-18-1,18 18,0-35,0 35,-17-18,17 0,-18 1,0-1,18 0,-17 18,17-17,0 17,-18 0,18-36,-17 36,17 0,-18-17,0-1,1 18,17-17,-36 17,19-18,-19 0,1 1,17 17,-17-18,-18 0,18 18,0-17,-1 17,-16-18,16 18,1-18,17 18,-17 0,0-17,17-1,-17 18,17-17,-17 17,-18 0,35 0,-17-18,17 18,1 0,-18 0,17 0,-17-18,-1 18,19 0,-19 0,19 0,-18 0,17 0,-17 0,17 0,0 0,1 0,-1 0,0 0,-17 0,17 0,1 0,-18 0,35 0,-36 0,36 0,-17 0,-1 18,0-18,18 0,-17 18,17-18,0 0,-36 17,36-17,-17 0,17 0,0 18,-35-1,35-17,0 0,-18 0,18 18,-18-18,1 0,17 18,-18-18,18 17,-18-17,18 18,-17-18,-1 0,18 35,-18-35,18 0,0 18,-17-18,17 18,-18-1,18-17,0 18,-17-18,17 17,-18-17,18 36,-18-36,18 17,0 19,-17-36,17 17,0 1,0-18,-18 18,18-1,0 1,0-18,0 18,-18-18,18 0,0 17,0 1,0-18,0 17,0 1,0 0,0-1,0-17,0 0,0 18,0 0,0-18,0 17,0-17,0 18,18-18,-18 0,0 18,0-1,0-17,18 18,-18-18,0 0,0 17,17 1,-17-18,18 0,-18 18,0-18,0 0,18 0,-18 17,0-17,17 0,-17 18,18-18,-18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BDEE93-DED9-41F9-A81E-47FE15B47AAD}" type="datetimeFigureOut">
              <a:rPr lang="en-US" smtClean="0"/>
              <a:t>8/24/2019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51ED85-6E33-4326-A881-B40C739FD6E6}" type="slidenum">
              <a:rPr lang="en-US" smtClean="0"/>
              <a:t>‹#›</a:t>
            </a:fld>
            <a:endParaRPr lang="en-US"/>
          </a:p>
        </p:txBody>
      </p:sp>
    </p:spTree>
    <p:extLst>
      <p:ext uri="{BB962C8B-B14F-4D97-AF65-F5344CB8AC3E}">
        <p14:creationId xmlns:p14="http://schemas.microsoft.com/office/powerpoint/2010/main" val="3274098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a:ln/>
        </p:spPr>
      </p:sp>
      <p:sp>
        <p:nvSpPr>
          <p:cNvPr id="178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78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706BB48-43C1-40BA-B53B-E39688849E03}" type="slidenum">
              <a:rPr kumimoji="0" lang="en-CA" sz="1200" b="0" i="0" u="none" strike="noStrike" kern="1200" cap="none" spc="0" normalizeH="0" baseline="0" noProof="0">
                <a:ln>
                  <a:noFill/>
                </a:ln>
                <a:solidFill>
                  <a:prstClr val="black"/>
                </a:solidFill>
                <a:effectLst/>
                <a:uLnTx/>
                <a:uFillTx/>
                <a:latin typeface="Tahoma"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CA" sz="1200" b="0" i="0" u="none" strike="noStrike" kern="1200" cap="none" spc="0" normalizeH="0" baseline="0" noProof="0">
              <a:ln>
                <a:noFill/>
              </a:ln>
              <a:solidFill>
                <a:prstClr val="black"/>
              </a:solidFill>
              <a:effectLst/>
              <a:uLnTx/>
              <a:uFillTx/>
              <a:latin typeface="Tahoma" pitchFamily="34" charset="0"/>
              <a:ea typeface="+mn-ea"/>
              <a:cs typeface="+mn-cs"/>
            </a:endParaRPr>
          </a:p>
        </p:txBody>
      </p:sp>
    </p:spTree>
    <p:extLst>
      <p:ext uri="{BB962C8B-B14F-4D97-AF65-F5344CB8AC3E}">
        <p14:creationId xmlns:p14="http://schemas.microsoft.com/office/powerpoint/2010/main" val="1384344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EFB016AA-26E5-4DE1-A1CF-050E2C7F6693}" type="slidenum">
              <a:rPr lang="en-CA" altLang="en-US">
                <a:solidFill>
                  <a:prstClr val="black"/>
                </a:solidFill>
                <a:latin typeface="Arial" charset="0"/>
              </a:rPr>
              <a:pPr eaLnBrk="1" hangingPunct="1">
                <a:spcBef>
                  <a:spcPct val="0"/>
                </a:spcBef>
              </a:pPr>
              <a:t>79</a:t>
            </a:fld>
            <a:endParaRPr lang="en-CA" altLang="en-US">
              <a:solidFill>
                <a:prstClr val="black"/>
              </a:solidFill>
              <a:latin typeface="Arial" charset="0"/>
            </a:endParaRPr>
          </a:p>
        </p:txBody>
      </p:sp>
      <p:sp>
        <p:nvSpPr>
          <p:cNvPr id="706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4084099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758AFBCC-1A95-4575-A4D2-A9E700EDE3E3}" type="slidenum">
              <a:rPr lang="en-CA" altLang="en-US">
                <a:solidFill>
                  <a:prstClr val="black"/>
                </a:solidFill>
                <a:latin typeface="Arial" charset="0"/>
              </a:rPr>
              <a:pPr eaLnBrk="1" hangingPunct="1">
                <a:spcBef>
                  <a:spcPct val="0"/>
                </a:spcBef>
              </a:pPr>
              <a:t>81</a:t>
            </a:fld>
            <a:endParaRPr lang="en-CA" altLang="en-US">
              <a:solidFill>
                <a:prstClr val="black"/>
              </a:solidFill>
              <a:latin typeface="Arial" charset="0"/>
            </a:endParaRPr>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942961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19F70FE6-19F0-49CA-9D05-59D0C1C5194F}" type="slidenum">
              <a:rPr lang="en-CA" altLang="en-US">
                <a:solidFill>
                  <a:prstClr val="black"/>
                </a:solidFill>
                <a:latin typeface="Arial" charset="0"/>
              </a:rPr>
              <a:pPr eaLnBrk="1" hangingPunct="1">
                <a:spcBef>
                  <a:spcPct val="0"/>
                </a:spcBef>
              </a:pPr>
              <a:t>82</a:t>
            </a:fld>
            <a:endParaRPr lang="en-CA" altLang="en-US">
              <a:solidFill>
                <a:prstClr val="black"/>
              </a:solidFill>
              <a:latin typeface="Arial" charset="0"/>
            </a:endParaRPr>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4240506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289A592-78A5-4879-93B3-C79FECDD5753}" type="slidenum">
              <a:rPr lang="en-US">
                <a:solidFill>
                  <a:prstClr val="black"/>
                </a:solidFill>
              </a:rPr>
              <a:pPr/>
              <a:t>85</a:t>
            </a:fld>
            <a:endParaRPr lang="en-US">
              <a:solidFill>
                <a:prstClr val="black"/>
              </a:solidFill>
            </a:endParaRPr>
          </a:p>
        </p:txBody>
      </p:sp>
      <p:sp>
        <p:nvSpPr>
          <p:cNvPr id="10241" name="Rectangle 1"/>
          <p:cNvSpPr txBox="1">
            <a:spLocks noGrp="1" noRot="1" noChangeAspect="1" noChangeArrowheads="1"/>
          </p:cNvSpPr>
          <p:nvPr>
            <p:ph type="sldImg"/>
          </p:nvPr>
        </p:nvSpPr>
        <p:spPr bwMode="auto">
          <a:xfrm>
            <a:off x="381000" y="693738"/>
            <a:ext cx="6096000" cy="3429000"/>
          </a:xfrm>
          <a:prstGeom prst="rect">
            <a:avLst/>
          </a:prstGeom>
          <a:solidFill>
            <a:srgbClr val="FFFFFF"/>
          </a:solidFill>
          <a:ln>
            <a:solidFill>
              <a:srgbClr val="000000"/>
            </a:solidFill>
            <a:miter lim="800000"/>
            <a:headEnd/>
            <a:tailEnd/>
          </a:ln>
        </p:spPr>
      </p:sp>
      <p:sp>
        <p:nvSpPr>
          <p:cNvPr id="1024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784920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178A998-22F1-4B26-83AB-5E27D3FA1A54}" type="slidenum">
              <a:rPr kumimoji="0" lang="en-CA" altLang="en-US" sz="1200"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en-CA" altLang="en-US" sz="1200" b="0" i="0" u="none" strike="noStrike" kern="1200" cap="none" spc="0" normalizeH="0" baseline="0" noProof="0" smtClean="0">
              <a:ln>
                <a:noFill/>
              </a:ln>
              <a:solidFill>
                <a:prstClr val="black"/>
              </a:solidFill>
              <a:effectLst/>
              <a:uLnTx/>
              <a:uFillTx/>
              <a:latin typeface="Arial" charset="0"/>
              <a:ea typeface="+mn-ea"/>
              <a:cs typeface="Arial" charset="0"/>
            </a:endParaRPr>
          </a:p>
        </p:txBody>
      </p:sp>
      <p:sp>
        <p:nvSpPr>
          <p:cNvPr id="245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790323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8D88ED3-B7E2-4699-8B96-1F8922552809}" type="slidenum">
              <a:rPr kumimoji="0" lang="en-CA" altLang="en-US" sz="1200"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en-CA" altLang="en-US" sz="1200" b="0" i="0" u="none" strike="noStrike" kern="1200" cap="none" spc="0" normalizeH="0" baseline="0" noProof="0" smtClean="0">
              <a:ln>
                <a:noFill/>
              </a:ln>
              <a:solidFill>
                <a:prstClr val="black"/>
              </a:solidFill>
              <a:effectLst/>
              <a:uLnTx/>
              <a:uFillTx/>
              <a:latin typeface="Arial" charset="0"/>
              <a:ea typeface="+mn-ea"/>
              <a:cs typeface="Arial" charset="0"/>
            </a:endParaRPr>
          </a:p>
        </p:txBody>
      </p:sp>
      <p:sp>
        <p:nvSpPr>
          <p:cNvPr id="256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latin typeface="Courier New" pitchFamily="112" charset="0"/>
            </a:endParaRPr>
          </a:p>
        </p:txBody>
      </p:sp>
    </p:spTree>
    <p:extLst>
      <p:ext uri="{BB962C8B-B14F-4D97-AF65-F5344CB8AC3E}">
        <p14:creationId xmlns:p14="http://schemas.microsoft.com/office/powerpoint/2010/main" val="38870999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A4466126-DB2B-4F90-87AF-E7EEF77C283B}" type="slidenum">
              <a:rPr kumimoji="0" lang="en-CA" sz="1200" b="0" i="0" u="none" strike="noStrike" kern="1200" cap="none" spc="0" normalizeH="0" baseline="0" noProof="0">
                <a:ln>
                  <a:noFill/>
                </a:ln>
                <a:solidFill>
                  <a:prstClr val="black"/>
                </a:solidFill>
                <a:effectLst/>
                <a:uLnTx/>
                <a:uFillTx/>
                <a:latin typeface="Arial" charset="0"/>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en-CA" sz="12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1075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251687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51319DB-656E-4F14-9873-F8649969BB4E}" type="slidenum">
              <a:rPr kumimoji="0" lang="en-CA" sz="1200" b="0" i="0" u="none" strike="noStrike" kern="1200" cap="none" spc="0" normalizeH="0" baseline="0" noProof="0">
                <a:ln>
                  <a:noFill/>
                </a:ln>
                <a:solidFill>
                  <a:prstClr val="black"/>
                </a:solidFill>
                <a:effectLst/>
                <a:uLnTx/>
                <a:uFillTx/>
                <a:latin typeface="Arial" charset="0"/>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en-CA" sz="1200"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993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1650426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29C4F881-CFB1-47FD-B805-61599865347E}" type="slidenum">
              <a:rPr kumimoji="0" lang="en-CA" altLang="en-US" sz="1200"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CA" altLang="en-US" sz="1200" b="0" i="0" u="none" strike="noStrike" kern="1200" cap="none" spc="0" normalizeH="0" baseline="0" noProof="0" smtClean="0">
              <a:ln>
                <a:noFill/>
              </a:ln>
              <a:solidFill>
                <a:prstClr val="black"/>
              </a:solidFill>
              <a:effectLst/>
              <a:uLnTx/>
              <a:uFillTx/>
              <a:latin typeface="Arial" charset="0"/>
              <a:ea typeface="+mn-ea"/>
              <a:cs typeface="Arial" charset="0"/>
            </a:endParaRPr>
          </a:p>
        </p:txBody>
      </p:sp>
      <p:sp>
        <p:nvSpPr>
          <p:cNvPr id="174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4248311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49C2378-D560-4E6C-B7D8-BF915FFE8F79}" type="slidenum">
              <a:rPr kumimoji="0" lang="en-CA" altLang="en-US" sz="1200"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CA" altLang="en-US" sz="1200" b="0" i="0" u="none" strike="noStrike" kern="1200" cap="none" spc="0" normalizeH="0" baseline="0" noProof="0" smtClean="0">
              <a:ln>
                <a:noFill/>
              </a:ln>
              <a:solidFill>
                <a:prstClr val="black"/>
              </a:solidFill>
              <a:effectLst/>
              <a:uLnTx/>
              <a:uFillTx/>
              <a:latin typeface="Arial" charset="0"/>
              <a:ea typeface="+mn-ea"/>
              <a:cs typeface="Arial" charset="0"/>
            </a:endParaRPr>
          </a:p>
        </p:txBody>
      </p:sp>
      <p:sp>
        <p:nvSpPr>
          <p:cNvPr id="184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56548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88A4757-D3EC-4D04-BF07-92905C1705E0}" type="slidenum">
              <a:rPr kumimoji="0" lang="en-CA" altLang="en-US" sz="1200"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CA" altLang="en-US" sz="1200" b="0" i="0" u="none" strike="noStrike" kern="1200" cap="none" spc="0" normalizeH="0" baseline="0" noProof="0" smtClean="0">
              <a:ln>
                <a:noFill/>
              </a:ln>
              <a:solidFill>
                <a:prstClr val="black"/>
              </a:solidFill>
              <a:effectLst/>
              <a:uLnTx/>
              <a:uFillTx/>
              <a:latin typeface="Arial" charset="0"/>
              <a:ea typeface="+mn-ea"/>
              <a:cs typeface="Arial" charset="0"/>
            </a:endParaRPr>
          </a:p>
        </p:txBody>
      </p:sp>
      <p:sp>
        <p:nvSpPr>
          <p:cNvPr id="194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162887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BA199B1-F6B1-40E0-A15A-D2D7D91CBDA9}" type="slidenum">
              <a:rPr kumimoji="0" lang="en-CA" altLang="en-US" sz="1200"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CA" altLang="en-US" sz="1200" b="0" i="0" u="none" strike="noStrike" kern="1200" cap="none" spc="0" normalizeH="0" baseline="0" noProof="0" smtClean="0">
              <a:ln>
                <a:noFill/>
              </a:ln>
              <a:solidFill>
                <a:prstClr val="black"/>
              </a:solidFill>
              <a:effectLst/>
              <a:uLnTx/>
              <a:uFillTx/>
              <a:latin typeface="Arial" charset="0"/>
              <a:ea typeface="+mn-ea"/>
              <a:cs typeface="Arial" charset="0"/>
            </a:endParaRPr>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506053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CD021240-CC2F-4BD7-999D-EE6DB1BDBB82}" type="slidenum">
              <a:rPr lang="en-CA" altLang="en-US">
                <a:solidFill>
                  <a:prstClr val="black"/>
                </a:solidFill>
                <a:latin typeface="Arial" charset="0"/>
              </a:rPr>
              <a:pPr eaLnBrk="1" hangingPunct="1">
                <a:spcBef>
                  <a:spcPct val="0"/>
                </a:spcBef>
              </a:pPr>
              <a:t>53</a:t>
            </a:fld>
            <a:endParaRPr lang="en-CA" altLang="en-US">
              <a:solidFill>
                <a:prstClr val="black"/>
              </a:solidFill>
              <a:latin typeface="Arial" charset="0"/>
            </a:endParaRPr>
          </a:p>
        </p:txBody>
      </p:sp>
      <p:sp>
        <p:nvSpPr>
          <p:cNvPr id="675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82035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656228CF-A1CA-4D18-B193-76218FE9B17C}" type="slidenum">
              <a:rPr lang="en-CA" altLang="en-US">
                <a:solidFill>
                  <a:prstClr val="black"/>
                </a:solidFill>
                <a:latin typeface="Arial" charset="0"/>
              </a:rPr>
              <a:pPr eaLnBrk="1" hangingPunct="1">
                <a:spcBef>
                  <a:spcPct val="0"/>
                </a:spcBef>
              </a:pPr>
              <a:t>71</a:t>
            </a:fld>
            <a:endParaRPr lang="en-CA" altLang="en-US">
              <a:solidFill>
                <a:prstClr val="black"/>
              </a:solidFill>
              <a:latin typeface="Arial" charset="0"/>
            </a:endParaRPr>
          </a:p>
        </p:txBody>
      </p:sp>
      <p:sp>
        <p:nvSpPr>
          <p:cNvPr id="757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107872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88615261-81E9-4BDE-927F-8FD16C64978F}" type="slidenum">
              <a:rPr lang="en-CA" altLang="en-US" smtClean="0">
                <a:latin typeface="Arial" charset="0"/>
              </a:rPr>
              <a:pPr eaLnBrk="1" hangingPunct="1">
                <a:spcBef>
                  <a:spcPct val="0"/>
                </a:spcBef>
              </a:pPr>
              <a:t>75</a:t>
            </a:fld>
            <a:endParaRPr lang="en-CA" altLang="en-US">
              <a:latin typeface="Arial" charset="0"/>
            </a:endParaRPr>
          </a:p>
        </p:txBody>
      </p:sp>
      <p:sp>
        <p:nvSpPr>
          <p:cNvPr id="747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975771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B4A68E7B-6C28-4762-8270-9B7B96CBC13D}" type="slidenum">
              <a:rPr lang="en-CA" altLang="en-US">
                <a:solidFill>
                  <a:prstClr val="black"/>
                </a:solidFill>
                <a:latin typeface="Arial" charset="0"/>
              </a:rPr>
              <a:pPr eaLnBrk="1" hangingPunct="1">
                <a:spcBef>
                  <a:spcPct val="0"/>
                </a:spcBef>
              </a:pPr>
              <a:t>78</a:t>
            </a:fld>
            <a:endParaRPr lang="en-CA" altLang="en-US">
              <a:solidFill>
                <a:prstClr val="black"/>
              </a:solidFill>
              <a:latin typeface="Arial" charset="0"/>
            </a:endParaRPr>
          </a:p>
        </p:txBody>
      </p:sp>
      <p:sp>
        <p:nvSpPr>
          <p:cNvPr id="696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979243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solidFill>
                  <a:srgbClr val="DBF5F9">
                    <a:shade val="90000"/>
                  </a:srgbClr>
                </a:solidFill>
              </a:rPr>
              <a:pPr/>
              <a:t>8/24/2019</a:t>
            </a:fld>
            <a:endParaRPr lang="en-US">
              <a:solidFill>
                <a:srgbClr val="DBF5F9">
                  <a:shade val="90000"/>
                </a:srgbClr>
              </a:solidFill>
            </a:endParaRPr>
          </a:p>
        </p:txBody>
      </p:sp>
      <p:sp>
        <p:nvSpPr>
          <p:cNvPr id="19" name="Footer Placeholder 18"/>
          <p:cNvSpPr>
            <a:spLocks noGrp="1"/>
          </p:cNvSpPr>
          <p:nvPr>
            <p:ph type="ftr" sz="quarter" idx="11"/>
          </p:nvPr>
        </p:nvSpPr>
        <p:spPr/>
        <p:txBody>
          <a:bodyPr/>
          <a:lstStyle/>
          <a:p>
            <a:endParaRPr lang="en-US">
              <a:solidFill>
                <a:srgbClr val="DBF5F9">
                  <a:shade val="90000"/>
                </a:srgbClr>
              </a:solidFill>
            </a:endParaRPr>
          </a:p>
        </p:txBody>
      </p:sp>
      <p:sp>
        <p:nvSpPr>
          <p:cNvPr id="27" name="Slide Number Placeholder 26"/>
          <p:cNvSpPr>
            <a:spLocks noGrp="1"/>
          </p:cNvSpPr>
          <p:nvPr>
            <p:ph type="sldNum" sz="quarter" idx="12"/>
          </p:nvPr>
        </p:nvSpPr>
        <p:spPr/>
        <p:txBody>
          <a:bodyPr/>
          <a:lstStyle/>
          <a:p>
            <a:fld id="{B6F15528-21DE-4FAA-801E-634DDDAF4B2B}" type="slidenum">
              <a:rPr lang="en-US" smtClean="0">
                <a:solidFill>
                  <a:srgbClr val="DBF5F9">
                    <a:shade val="90000"/>
                  </a:srgbClr>
                </a:solidFill>
              </a:rPr>
              <a:pPr/>
              <a:t>‹#›</a:t>
            </a:fld>
            <a:endParaRPr lang="en-US">
              <a:solidFill>
                <a:srgbClr val="DBF5F9">
                  <a:shade val="90000"/>
                </a:srgbClr>
              </a:solidFill>
            </a:endParaRPr>
          </a:p>
        </p:txBody>
      </p:sp>
    </p:spTree>
    <p:extLst>
      <p:ext uri="{BB962C8B-B14F-4D97-AF65-F5344CB8AC3E}">
        <p14:creationId xmlns:p14="http://schemas.microsoft.com/office/powerpoint/2010/main" val="328689044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srgbClr val="04617B">
                    <a:shade val="90000"/>
                  </a:srgbClr>
                </a:solidFill>
              </a:rPr>
              <a:pPr/>
              <a:t>8/24/2019</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2256834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srgbClr val="04617B">
                    <a:shade val="90000"/>
                  </a:srgbClr>
                </a:solidFill>
              </a:rPr>
              <a:pPr/>
              <a:t>8/24/2019</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4106826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247B36-5EC6-4E0C-9046-2A40C8A82127}" type="datetimeFigureOut">
              <a:rPr lang="en-US" smtClean="0"/>
              <a:t>8/24/2019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AC84957-8EB3-4C81-B768-68FD0AE6D434}"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7831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247B36-5EC6-4E0C-9046-2A40C8A82127}"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84957-8EB3-4C81-B768-68FD0AE6D434}"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4752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D247B36-5EC6-4E0C-9046-2A40C8A82127}"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84957-8EB3-4C81-B768-68FD0AE6D434}"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4241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247B36-5EC6-4E0C-9046-2A40C8A82127}" type="datetimeFigureOut">
              <a:rPr lang="en-US" smtClean="0"/>
              <a:t>8/24/2019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84957-8EB3-4C81-B768-68FD0AE6D434}"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5381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D247B36-5EC6-4E0C-9046-2A40C8A82127}" type="datetimeFigureOut">
              <a:rPr lang="en-US" smtClean="0"/>
              <a:t>8/24/2019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C84957-8EB3-4C81-B768-68FD0AE6D434}"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27124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D247B36-5EC6-4E0C-9046-2A40C8A82127}" type="datetimeFigureOut">
              <a:rPr lang="en-US" smtClean="0"/>
              <a:t>8/24/2019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C84957-8EB3-4C81-B768-68FD0AE6D434}"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53145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247B36-5EC6-4E0C-9046-2A40C8A82127}" type="datetimeFigureOut">
              <a:rPr lang="en-US" smtClean="0"/>
              <a:t>8/24/2019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C84957-8EB3-4C81-B768-68FD0AE6D434}" type="slidenum">
              <a:rPr lang="en-US" smtClean="0"/>
              <a:t>‹#›</a:t>
            </a:fld>
            <a:endParaRPr lang="en-US"/>
          </a:p>
        </p:txBody>
      </p:sp>
    </p:spTree>
    <p:extLst>
      <p:ext uri="{BB962C8B-B14F-4D97-AF65-F5344CB8AC3E}">
        <p14:creationId xmlns:p14="http://schemas.microsoft.com/office/powerpoint/2010/main" val="29876108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D247B36-5EC6-4E0C-9046-2A40C8A82127}" type="datetimeFigureOut">
              <a:rPr lang="en-US" smtClean="0"/>
              <a:t>8/24/2019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84957-8EB3-4C81-B768-68FD0AE6D434}"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2564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srgbClr val="04617B">
                    <a:shade val="90000"/>
                  </a:srgbClr>
                </a:solidFill>
              </a:rPr>
              <a:pPr/>
              <a:t>8/24/2019</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1980081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D247B36-5EC6-4E0C-9046-2A40C8A82127}" type="datetimeFigureOut">
              <a:rPr lang="en-US" smtClean="0"/>
              <a:t>8/24/2019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AC84957-8EB3-4C81-B768-68FD0AE6D434}"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7625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247B36-5EC6-4E0C-9046-2A40C8A82127}"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84957-8EB3-4C81-B768-68FD0AE6D434}"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25689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247B36-5EC6-4E0C-9046-2A40C8A82127}"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84957-8EB3-4C81-B768-68FD0AE6D434}"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6661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srgbClr val="DBF5F9">
                    <a:shade val="90000"/>
                  </a:srgbClr>
                </a:solidFill>
              </a:rPr>
              <a:pPr/>
              <a:t>8/24/2019</a:t>
            </a:fld>
            <a:endParaRPr lang="en-US">
              <a:solidFill>
                <a:srgbClr val="DBF5F9">
                  <a:shade val="90000"/>
                </a:srgbClr>
              </a:solidFill>
            </a:endParaRPr>
          </a:p>
        </p:txBody>
      </p:sp>
      <p:sp>
        <p:nvSpPr>
          <p:cNvPr id="5" name="Footer Placeholder 4"/>
          <p:cNvSpPr>
            <a:spLocks noGrp="1"/>
          </p:cNvSpPr>
          <p:nvPr>
            <p:ph type="ftr" sz="quarter" idx="11"/>
          </p:nvPr>
        </p:nvSpPr>
        <p:spPr/>
        <p:txBody>
          <a:bodyPr/>
          <a:lstStyle/>
          <a:p>
            <a:endParaRPr lang="en-US">
              <a:solidFill>
                <a:srgbClr val="DBF5F9">
                  <a:shade val="90000"/>
                </a:srgb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rgbClr val="DBF5F9">
                    <a:shade val="90000"/>
                  </a:srgbClr>
                </a:solidFill>
              </a:rPr>
              <a:pPr/>
              <a:t>‹#›</a:t>
            </a:fld>
            <a:endParaRPr lang="en-US">
              <a:solidFill>
                <a:srgbClr val="DBF5F9">
                  <a:shade val="90000"/>
                </a:srgbClr>
              </a:solidFill>
            </a:endParaRPr>
          </a:p>
        </p:txBody>
      </p:sp>
    </p:spTree>
    <p:extLst>
      <p:ext uri="{BB962C8B-B14F-4D97-AF65-F5344CB8AC3E}">
        <p14:creationId xmlns:p14="http://schemas.microsoft.com/office/powerpoint/2010/main" val="84522373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srgbClr val="04617B">
                    <a:shade val="90000"/>
                  </a:srgbClr>
                </a:solidFill>
              </a:rPr>
              <a:pPr/>
              <a:t>8/24/2019</a:t>
            </a:fld>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1626964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srgbClr val="04617B">
                    <a:shade val="90000"/>
                  </a:srgbClr>
                </a:solidFill>
              </a:rPr>
              <a:pPr/>
              <a:t>8/24/2019</a:t>
            </a:fld>
            <a:endParaRPr lang="en-US">
              <a:solidFill>
                <a:srgbClr val="04617B">
                  <a:shade val="90000"/>
                </a:srgbClr>
              </a:solidFill>
            </a:endParaRPr>
          </a:p>
        </p:txBody>
      </p:sp>
      <p:sp>
        <p:nvSpPr>
          <p:cNvPr id="8" name="Footer Placeholder 7"/>
          <p:cNvSpPr>
            <a:spLocks noGrp="1"/>
          </p:cNvSpPr>
          <p:nvPr>
            <p:ph type="ftr" sz="quarter" idx="11"/>
          </p:nvPr>
        </p:nvSpPr>
        <p:spPr/>
        <p:txBody>
          <a:bodyPr/>
          <a:lstStyle/>
          <a:p>
            <a:endParaRPr lang="en-US">
              <a:solidFill>
                <a:srgbClr val="04617B">
                  <a:shade val="90000"/>
                </a:srgb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1103065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srgbClr val="04617B">
                    <a:shade val="90000"/>
                  </a:srgbClr>
                </a:solidFill>
              </a:rPr>
              <a:pPr/>
              <a:t>8/24/2019</a:t>
            </a:fld>
            <a:endParaRPr lang="en-US">
              <a:solidFill>
                <a:srgbClr val="04617B">
                  <a:shade val="90000"/>
                </a:srgbClr>
              </a:solidFill>
            </a:endParaRPr>
          </a:p>
        </p:txBody>
      </p:sp>
      <p:sp>
        <p:nvSpPr>
          <p:cNvPr id="4" name="Footer Placeholder 3"/>
          <p:cNvSpPr>
            <a:spLocks noGrp="1"/>
          </p:cNvSpPr>
          <p:nvPr>
            <p:ph type="ftr" sz="quarter" idx="11"/>
          </p:nvPr>
        </p:nvSpPr>
        <p:spPr/>
        <p:txBody>
          <a:bodyPr/>
          <a:lstStyle/>
          <a:p>
            <a:endParaRPr lang="en-US">
              <a:solidFill>
                <a:srgbClr val="04617B">
                  <a:shade val="90000"/>
                </a:srgb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823541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srgbClr val="04617B">
                    <a:shade val="90000"/>
                  </a:srgbClr>
                </a:solidFill>
              </a:rPr>
              <a:pPr/>
              <a:t>8/24/2019</a:t>
            </a:fld>
            <a:endParaRPr lang="en-US">
              <a:solidFill>
                <a:srgbClr val="04617B">
                  <a:shade val="90000"/>
                </a:srgbClr>
              </a:solidFill>
            </a:endParaRPr>
          </a:p>
        </p:txBody>
      </p:sp>
      <p:sp>
        <p:nvSpPr>
          <p:cNvPr id="3" name="Footer Placeholder 2"/>
          <p:cNvSpPr>
            <a:spLocks noGrp="1"/>
          </p:cNvSpPr>
          <p:nvPr>
            <p:ph type="ftr" sz="quarter" idx="11"/>
          </p:nvPr>
        </p:nvSpPr>
        <p:spPr/>
        <p:txBody>
          <a:bodyPr/>
          <a:lstStyle/>
          <a:p>
            <a:endParaRPr lang="en-US">
              <a:solidFill>
                <a:srgbClr val="04617B">
                  <a:shade val="90000"/>
                </a:srgb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3357389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srgbClr val="04617B">
                    <a:shade val="90000"/>
                  </a:srgbClr>
                </a:solidFill>
              </a:rPr>
              <a:pPr/>
              <a:t>8/24/2019</a:t>
            </a:fld>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rgbClr val="04617B">
                    <a:shade val="90000"/>
                  </a:srgbClr>
                </a:solidFill>
              </a:rPr>
              <a:pPr/>
              <a:t>‹#›</a:t>
            </a:fld>
            <a:endParaRPr lang="en-US">
              <a:solidFill>
                <a:srgbClr val="04617B">
                  <a:shade val="90000"/>
                </a:srgbClr>
              </a:solidFill>
            </a:endParaRPr>
          </a:p>
        </p:txBody>
      </p:sp>
    </p:spTree>
    <p:extLst>
      <p:ext uri="{BB962C8B-B14F-4D97-AF65-F5344CB8AC3E}">
        <p14:creationId xmlns:p14="http://schemas.microsoft.com/office/powerpoint/2010/main" val="3433502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srgbClr val="04617B">
                    <a:shade val="90000"/>
                  </a:srgbClr>
                </a:solidFill>
              </a:rPr>
              <a:pPr/>
              <a:t>8/24/2019</a:t>
            </a:fld>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a:xfrm>
            <a:off x="10769600" y="6356351"/>
            <a:ext cx="812800" cy="365125"/>
          </a:xfrm>
        </p:spPr>
        <p:txBody>
          <a:bodyPr/>
          <a:lstStyle/>
          <a:p>
            <a:fld id="{B6F15528-21DE-4FAA-801E-634DDDAF4B2B}" type="slidenum">
              <a:rPr lang="en-US" smtClean="0">
                <a:solidFill>
                  <a:srgbClr val="04617B">
                    <a:shade val="90000"/>
                  </a:srgbClr>
                </a:solidFill>
              </a:rPr>
              <a:pPr/>
              <a:t>‹#›</a:t>
            </a:fld>
            <a:endParaRPr lang="en-US">
              <a:solidFill>
                <a:srgbClr val="04617B">
                  <a:shade val="90000"/>
                </a:srgbClr>
              </a:solidFill>
            </a:endParaRP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spTree>
    <p:extLst>
      <p:ext uri="{BB962C8B-B14F-4D97-AF65-F5344CB8AC3E}">
        <p14:creationId xmlns:p14="http://schemas.microsoft.com/office/powerpoint/2010/main" val="2200526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solidFill>
                  <a:srgbClr val="04617B">
                    <a:shade val="90000"/>
                  </a:srgbClr>
                </a:solidFill>
              </a:rPr>
              <a:pPr/>
              <a:t>8/24/2019</a:t>
            </a:fld>
            <a:endParaRPr lang="en-US">
              <a:solidFill>
                <a:srgbClr val="04617B">
                  <a:shade val="90000"/>
                </a:srgbClr>
              </a:solidFill>
            </a:endParaRPr>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solidFill>
                <a:srgbClr val="04617B">
                  <a:shade val="90000"/>
                </a:srgbClr>
              </a:solidFill>
            </a:endParaRP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solidFill>
                  <a:srgbClr val="04617B">
                    <a:shade val="90000"/>
                  </a:srgbClr>
                </a:solidFill>
              </a:rPr>
              <a:pPr/>
              <a:t>‹#›</a:t>
            </a:fld>
            <a:endParaRPr lang="en-US">
              <a:solidFill>
                <a:srgbClr val="04617B">
                  <a:shade val="90000"/>
                </a:srgbClr>
              </a:solidFill>
            </a:endParaRPr>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grpSp>
    </p:spTree>
    <p:extLst>
      <p:ext uri="{BB962C8B-B14F-4D97-AF65-F5344CB8AC3E}">
        <p14:creationId xmlns:p14="http://schemas.microsoft.com/office/powerpoint/2010/main" val="12356801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D247B36-5EC6-4E0C-9046-2A40C8A82127}" type="datetimeFigureOut">
              <a:rPr lang="en-US" smtClean="0"/>
              <a:t>8/24/2019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AC84957-8EB3-4C81-B768-68FD0AE6D434}"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6846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oftware.intel.com/en-us/articles/size-of-long-integer-type-on-different-architecture-and-os" TargetMode="Externa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customXml" Target="../ink/ink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 Revision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79189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US" dirty="0" smtClean="0"/>
              <a:t>The </a:t>
            </a:r>
            <a:r>
              <a:rPr lang="en-US" i="1" dirty="0" smtClean="0"/>
              <a:t>char </a:t>
            </a:r>
            <a:r>
              <a:rPr lang="en-US" dirty="0"/>
              <a:t>Type</a:t>
            </a:r>
            <a:endParaRPr lang="en-US" i="1" dirty="0"/>
          </a:p>
        </p:txBody>
      </p:sp>
      <p:sp>
        <p:nvSpPr>
          <p:cNvPr id="3" name="Content Placeholder 2"/>
          <p:cNvSpPr>
            <a:spLocks noGrp="1"/>
          </p:cNvSpPr>
          <p:nvPr>
            <p:ph idx="1"/>
          </p:nvPr>
        </p:nvSpPr>
        <p:spPr>
          <a:xfrm>
            <a:off x="1981200" y="1219200"/>
            <a:ext cx="8458200" cy="4389120"/>
          </a:xfrm>
        </p:spPr>
        <p:txBody>
          <a:bodyPr/>
          <a:lstStyle/>
          <a:p>
            <a:r>
              <a:rPr lang="en-US" dirty="0"/>
              <a:t>Short for character</a:t>
            </a:r>
          </a:p>
          <a:p>
            <a:r>
              <a:rPr lang="en-US" dirty="0" smtClean="0"/>
              <a:t>Any </a:t>
            </a:r>
            <a:r>
              <a:rPr lang="en-US" dirty="0"/>
              <a:t>single character from the </a:t>
            </a:r>
            <a:r>
              <a:rPr lang="en-US" dirty="0" smtClean="0"/>
              <a:t>keyboard</a:t>
            </a:r>
          </a:p>
          <a:p>
            <a:pPr lvl="1"/>
            <a:r>
              <a:rPr lang="en-US" dirty="0" smtClean="0"/>
              <a:t>a letter, a digit, or punctuation mark</a:t>
            </a:r>
          </a:p>
          <a:p>
            <a:endParaRPr lang="en-US" dirty="0" smtClean="0"/>
          </a:p>
          <a:p>
            <a:r>
              <a:rPr lang="en-US" b="1" i="1" dirty="0" err="1" smtClean="0">
                <a:latin typeface="Courier New" pitchFamily="49" charset="0"/>
                <a:cs typeface="Courier New" pitchFamily="49" charset="0"/>
              </a:rPr>
              <a:t>int</a:t>
            </a:r>
            <a:r>
              <a:rPr lang="en-US" i="1" dirty="0" smtClean="0">
                <a:latin typeface="Courier New" pitchFamily="49" charset="0"/>
                <a:cs typeface="Courier New" pitchFamily="49" charset="0"/>
              </a:rPr>
              <a:t> </a:t>
            </a:r>
            <a:r>
              <a:rPr lang="en-US" dirty="0" smtClean="0">
                <a:latin typeface="Courier New" pitchFamily="49" charset="0"/>
                <a:cs typeface="Courier New" pitchFamily="49" charset="0"/>
              </a:rPr>
              <a:t>number;	</a:t>
            </a:r>
            <a:r>
              <a:rPr lang="en-US" i="1" dirty="0" smtClean="0">
                <a:latin typeface="Courier New" pitchFamily="49" charset="0"/>
                <a:cs typeface="Courier New" pitchFamily="49" charset="0"/>
              </a:rPr>
              <a:t>		</a:t>
            </a:r>
            <a:r>
              <a:rPr lang="en-US" b="1" i="1" dirty="0" smtClean="0">
                <a:latin typeface="Courier New" pitchFamily="49" charset="0"/>
                <a:cs typeface="Courier New" pitchFamily="49" charset="0"/>
              </a:rPr>
              <a:t>char</a:t>
            </a:r>
            <a:r>
              <a:rPr lang="en-US" dirty="0" smtClean="0">
                <a:latin typeface="Courier New" pitchFamily="49" charset="0"/>
                <a:cs typeface="Courier New" pitchFamily="49" charset="0"/>
              </a:rPr>
              <a:t> letter;</a:t>
            </a:r>
          </a:p>
          <a:p>
            <a:r>
              <a:rPr lang="en-US" b="1" i="1" dirty="0" err="1" smtClean="0">
                <a:latin typeface="Courier New" pitchFamily="49" charset="0"/>
                <a:cs typeface="Courier New" pitchFamily="49" charset="0"/>
              </a:rPr>
              <a:t>int</a:t>
            </a:r>
            <a:r>
              <a:rPr lang="en-US" i="1" dirty="0" smtClean="0">
                <a:latin typeface="Courier New" pitchFamily="49" charset="0"/>
                <a:cs typeface="Courier New" pitchFamily="49" charset="0"/>
              </a:rPr>
              <a:t> </a:t>
            </a:r>
            <a:r>
              <a:rPr lang="en-US" dirty="0" smtClean="0">
                <a:latin typeface="Courier New" pitchFamily="49" charset="0"/>
                <a:cs typeface="Courier New" pitchFamily="49" charset="0"/>
              </a:rPr>
              <a:t>number = 5;</a:t>
            </a:r>
            <a:r>
              <a:rPr lang="en-US" i="1" dirty="0" smtClean="0">
                <a:latin typeface="Courier New" pitchFamily="49" charset="0"/>
                <a:cs typeface="Courier New" pitchFamily="49" charset="0"/>
              </a:rPr>
              <a:t>		</a:t>
            </a:r>
            <a:r>
              <a:rPr lang="en-US" b="1" i="1" dirty="0" smtClean="0">
                <a:latin typeface="Courier New" pitchFamily="49" charset="0"/>
                <a:cs typeface="Courier New" pitchFamily="49" charset="0"/>
              </a:rPr>
              <a:t>char</a:t>
            </a:r>
            <a:r>
              <a:rPr lang="en-US" dirty="0" smtClean="0">
                <a:latin typeface="Courier New" pitchFamily="49" charset="0"/>
                <a:cs typeface="Courier New" pitchFamily="49" charset="0"/>
              </a:rPr>
              <a:t> letter = ‘a’;</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char</a:t>
            </a:r>
            <a:r>
              <a:rPr lang="en-US" dirty="0" smtClean="0">
                <a:latin typeface="Courier New" pitchFamily="49" charset="0"/>
                <a:cs typeface="Courier New" pitchFamily="49" charset="0"/>
              </a:rPr>
              <a:t> letter = ‘A’;</a:t>
            </a:r>
          </a:p>
          <a:p>
            <a:endParaRPr lang="en-US" dirty="0"/>
          </a:p>
        </p:txBody>
      </p:sp>
    </p:spTree>
    <p:extLst>
      <p:ext uri="{BB962C8B-B14F-4D97-AF65-F5344CB8AC3E}">
        <p14:creationId xmlns:p14="http://schemas.microsoft.com/office/powerpoint/2010/main" val="155907040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8229600" cy="1143000"/>
          </a:xfrm>
        </p:spPr>
        <p:txBody>
          <a:bodyPr/>
          <a:lstStyle/>
          <a:p>
            <a:r>
              <a:rPr lang="en-US" dirty="0" smtClean="0"/>
              <a:t>Structures</a:t>
            </a:r>
            <a:endParaRPr lang="en-US" dirty="0"/>
          </a:p>
        </p:txBody>
      </p:sp>
      <p:sp>
        <p:nvSpPr>
          <p:cNvPr id="3" name="Content Placeholder 2"/>
          <p:cNvSpPr>
            <a:spLocks noGrp="1"/>
          </p:cNvSpPr>
          <p:nvPr>
            <p:ph idx="1"/>
          </p:nvPr>
        </p:nvSpPr>
        <p:spPr>
          <a:xfrm>
            <a:off x="1981200" y="609600"/>
            <a:ext cx="8229600" cy="4389120"/>
          </a:xfrm>
        </p:spPr>
        <p:txBody>
          <a:bodyPr>
            <a:normAutofit/>
          </a:bodyPr>
          <a:lstStyle/>
          <a:p>
            <a:r>
              <a:rPr lang="en-US" dirty="0" smtClean="0"/>
              <a:t>Structures are from C.</a:t>
            </a:r>
          </a:p>
          <a:p>
            <a:r>
              <a:rPr lang="en-US" dirty="0" smtClean="0"/>
              <a:t>C structures are the C++ classes without any member functions.</a:t>
            </a:r>
          </a:p>
          <a:p>
            <a:r>
              <a:rPr lang="en-US" b="1" i="1" dirty="0" err="1" smtClean="0">
                <a:latin typeface="Courier New" pitchFamily="49" charset="0"/>
                <a:cs typeface="Courier New" pitchFamily="49" charset="0"/>
              </a:rPr>
              <a:t>struct</a:t>
            </a:r>
            <a:r>
              <a:rPr lang="en-US" dirty="0" smtClean="0">
                <a:latin typeface="Courier New" pitchFamily="49" charset="0"/>
                <a:cs typeface="Courier New" pitchFamily="49" charset="0"/>
              </a:rPr>
              <a:t> Person</a:t>
            </a:r>
          </a:p>
          <a:p>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string name;</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string </a:t>
            </a:r>
            <a:r>
              <a:rPr lang="en-US" dirty="0" err="1" smtClean="0">
                <a:latin typeface="Courier New" pitchFamily="49" charset="0"/>
                <a:cs typeface="Courier New" pitchFamily="49" charset="0"/>
              </a:rPr>
              <a:t>phoneNumber</a:t>
            </a:r>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string email;</a:t>
            </a:r>
          </a:p>
          <a:p>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875569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0"/>
            <a:ext cx="8229600" cy="1143000"/>
          </a:xfrm>
        </p:spPr>
        <p:txBody>
          <a:bodyPr/>
          <a:lstStyle/>
          <a:p>
            <a:r>
              <a:rPr lang="en-US" dirty="0" smtClean="0"/>
              <a:t>The Class </a:t>
            </a:r>
            <a:r>
              <a:rPr lang="en-US" i="1" dirty="0" smtClean="0"/>
              <a:t>string</a:t>
            </a:r>
            <a:endParaRPr lang="en-US" i="1" dirty="0"/>
          </a:p>
        </p:txBody>
      </p:sp>
      <p:sp>
        <p:nvSpPr>
          <p:cNvPr id="3" name="Content Placeholder 2"/>
          <p:cNvSpPr>
            <a:spLocks noGrp="1"/>
          </p:cNvSpPr>
          <p:nvPr>
            <p:ph idx="1"/>
          </p:nvPr>
        </p:nvSpPr>
        <p:spPr>
          <a:xfrm>
            <a:off x="1600200" y="1143000"/>
            <a:ext cx="9067800" cy="4389120"/>
          </a:xfrm>
        </p:spPr>
        <p:txBody>
          <a:bodyPr>
            <a:normAutofit/>
          </a:bodyPr>
          <a:lstStyle/>
          <a:p>
            <a:pPr marL="0" indent="0">
              <a:buNone/>
            </a:pPr>
            <a:r>
              <a:rPr lang="en-US" dirty="0" smtClean="0">
                <a:latin typeface="Courier New" pitchFamily="49" charset="0"/>
                <a:cs typeface="Courier New" pitchFamily="49" charset="0"/>
              </a:rPr>
              <a:t>#include &lt;string&gt;</a:t>
            </a:r>
          </a:p>
          <a:p>
            <a:pPr marL="0" indent="0">
              <a:buNone/>
            </a:pPr>
            <a:r>
              <a:rPr lang="en-US" sz="2400" b="1" i="1" dirty="0">
                <a:latin typeface="Courier New" pitchFamily="49" charset="0"/>
                <a:cs typeface="Courier New" pitchFamily="49" charset="0"/>
              </a:rPr>
              <a:t>char</a:t>
            </a:r>
            <a:r>
              <a:rPr lang="en-US" sz="2400" dirty="0">
                <a:latin typeface="Courier New" pitchFamily="49" charset="0"/>
                <a:cs typeface="Courier New" pitchFamily="49" charset="0"/>
              </a:rPr>
              <a:t> </a:t>
            </a:r>
            <a:r>
              <a:rPr lang="en-US" sz="2400" dirty="0">
                <a:latin typeface="Courier New" pitchFamily="49" charset="0"/>
                <a:cs typeface="Courier New" pitchFamily="49" charset="0"/>
              </a:rPr>
              <a:t>letter</a:t>
            </a:r>
            <a:r>
              <a:rPr lang="en-US" sz="2400" dirty="0">
                <a:latin typeface="Courier New" pitchFamily="49" charset="0"/>
                <a:cs typeface="Courier New" pitchFamily="49" charset="0"/>
              </a:rPr>
              <a:t>;		 string message;</a:t>
            </a:r>
            <a:endParaRPr lang="en-US" sz="2400" dirty="0">
              <a:latin typeface="Courier New" pitchFamily="49" charset="0"/>
              <a:cs typeface="Courier New" pitchFamily="49" charset="0"/>
            </a:endParaRPr>
          </a:p>
          <a:p>
            <a:pPr marL="0" indent="0">
              <a:buNone/>
            </a:pPr>
            <a:r>
              <a:rPr lang="en-US" sz="2400" b="1" i="1" dirty="0">
                <a:latin typeface="Courier New" pitchFamily="49" charset="0"/>
                <a:cs typeface="Courier New" pitchFamily="49" charset="0"/>
              </a:rPr>
              <a:t>char</a:t>
            </a:r>
            <a:r>
              <a:rPr lang="en-US" sz="2400" dirty="0">
                <a:latin typeface="Courier New" pitchFamily="49" charset="0"/>
                <a:cs typeface="Courier New" pitchFamily="49" charset="0"/>
              </a:rPr>
              <a:t> </a:t>
            </a:r>
            <a:r>
              <a:rPr lang="en-US" sz="2400" dirty="0">
                <a:latin typeface="Courier New" pitchFamily="49" charset="0"/>
                <a:cs typeface="Courier New" pitchFamily="49" charset="0"/>
              </a:rPr>
              <a:t>letter = ‘a</a:t>
            </a:r>
            <a:r>
              <a:rPr lang="en-US" sz="2400" dirty="0">
                <a:latin typeface="Courier New" pitchFamily="49" charset="0"/>
                <a:cs typeface="Courier New" pitchFamily="49" charset="0"/>
              </a:rPr>
              <a:t>’;	 string message = “hello”;</a:t>
            </a:r>
          </a:p>
          <a:p>
            <a:r>
              <a:rPr lang="en-US" dirty="0" smtClean="0"/>
              <a:t>Concatenation</a:t>
            </a:r>
          </a:p>
          <a:p>
            <a:pPr lvl="1"/>
            <a:r>
              <a:rPr lang="en-US" dirty="0" smtClean="0">
                <a:latin typeface="Courier New" pitchFamily="49" charset="0"/>
                <a:cs typeface="Courier New" pitchFamily="49" charset="0"/>
              </a:rPr>
              <a:t>string </a:t>
            </a:r>
            <a:r>
              <a:rPr lang="en-US" dirty="0" err="1" smtClean="0">
                <a:latin typeface="Courier New" pitchFamily="49" charset="0"/>
                <a:cs typeface="Courier New" pitchFamily="49" charset="0"/>
              </a:rPr>
              <a:t>firstName</a:t>
            </a:r>
            <a:r>
              <a:rPr lang="en-US" dirty="0" smtClean="0">
                <a:latin typeface="Courier New" pitchFamily="49" charset="0"/>
                <a:cs typeface="Courier New" pitchFamily="49" charset="0"/>
              </a:rPr>
              <a:t> = “Joe”; </a:t>
            </a:r>
          </a:p>
          <a:p>
            <a:pPr lvl="1"/>
            <a:r>
              <a:rPr lang="en-US" dirty="0" smtClean="0">
                <a:latin typeface="Courier New" pitchFamily="49" charset="0"/>
                <a:cs typeface="Courier New" pitchFamily="49" charset="0"/>
              </a:rPr>
              <a:t>string </a:t>
            </a:r>
            <a:r>
              <a:rPr lang="en-US" dirty="0" err="1" smtClean="0">
                <a:latin typeface="Courier New" pitchFamily="49" charset="0"/>
                <a:cs typeface="Courier New" pitchFamily="49" charset="0"/>
              </a:rPr>
              <a:t>lastName</a:t>
            </a:r>
            <a:r>
              <a:rPr lang="en-US" dirty="0" smtClean="0">
                <a:latin typeface="Courier New" pitchFamily="49" charset="0"/>
                <a:cs typeface="Courier New" pitchFamily="49" charset="0"/>
              </a:rPr>
              <a:t> = “Smith”;</a:t>
            </a:r>
          </a:p>
          <a:p>
            <a:pPr lvl="1"/>
            <a:r>
              <a:rPr lang="en-US" dirty="0" smtClean="0">
                <a:latin typeface="Courier New" pitchFamily="49" charset="0"/>
                <a:cs typeface="Courier New" pitchFamily="49" charset="0"/>
              </a:rPr>
              <a:t>string name = </a:t>
            </a:r>
            <a:r>
              <a:rPr lang="en-US" dirty="0" err="1" smtClean="0">
                <a:latin typeface="Courier New" pitchFamily="49" charset="0"/>
                <a:cs typeface="Courier New" pitchFamily="49" charset="0"/>
              </a:rPr>
              <a:t>firstName</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lastName</a:t>
            </a:r>
            <a:r>
              <a:rPr lang="en-US" dirty="0" smtClean="0">
                <a:latin typeface="Courier New" pitchFamily="49" charset="0"/>
                <a:cs typeface="Courier New" pitchFamily="49" charset="0"/>
              </a:rPr>
              <a:t>;  </a:t>
            </a:r>
          </a:p>
          <a:p>
            <a:pPr marL="393192" lvl="1" indent="0">
              <a:buNone/>
            </a:pPr>
            <a:r>
              <a:rPr lang="en-US" dirty="0" smtClean="0">
                <a:solidFill>
                  <a:schemeClr val="accent4"/>
                </a:solidFill>
                <a:latin typeface="Courier New" pitchFamily="49" charset="0"/>
                <a:cs typeface="Courier New" pitchFamily="49" charset="0"/>
              </a:rPr>
              <a:t>//string name </a:t>
            </a:r>
            <a:r>
              <a:rPr lang="en-US" dirty="0">
                <a:solidFill>
                  <a:schemeClr val="accent4"/>
                </a:solidFill>
                <a:latin typeface="Courier New" pitchFamily="49" charset="0"/>
                <a:cs typeface="Courier New" pitchFamily="49" charset="0"/>
              </a:rPr>
              <a:t>= </a:t>
            </a:r>
            <a:r>
              <a:rPr lang="en-US" dirty="0" err="1">
                <a:solidFill>
                  <a:schemeClr val="accent4"/>
                </a:solidFill>
                <a:latin typeface="Courier New" pitchFamily="49" charset="0"/>
                <a:cs typeface="Courier New" pitchFamily="49" charset="0"/>
              </a:rPr>
              <a:t>firstName</a:t>
            </a:r>
            <a:r>
              <a:rPr lang="en-US" dirty="0">
                <a:solidFill>
                  <a:schemeClr val="accent4"/>
                </a:solidFill>
                <a:latin typeface="Courier New" pitchFamily="49" charset="0"/>
                <a:cs typeface="Courier New" pitchFamily="49" charset="0"/>
              </a:rPr>
              <a:t> + </a:t>
            </a:r>
            <a:r>
              <a:rPr lang="en-US" dirty="0" smtClean="0">
                <a:solidFill>
                  <a:schemeClr val="accent4"/>
                </a:solidFill>
                <a:latin typeface="Courier New" pitchFamily="49" charset="0"/>
                <a:cs typeface="Courier New" pitchFamily="49" charset="0"/>
              </a:rPr>
              <a:t>“ “ + </a:t>
            </a:r>
            <a:r>
              <a:rPr lang="en-US" dirty="0" err="1" smtClean="0">
                <a:solidFill>
                  <a:schemeClr val="accent4"/>
                </a:solidFill>
                <a:latin typeface="Courier New" pitchFamily="49" charset="0"/>
                <a:cs typeface="Courier New" pitchFamily="49" charset="0"/>
              </a:rPr>
              <a:t>lastName</a:t>
            </a:r>
            <a:r>
              <a:rPr lang="en-US" dirty="0">
                <a:solidFill>
                  <a:schemeClr val="accent4"/>
                </a:solidFill>
                <a:latin typeface="Courier New" pitchFamily="49" charset="0"/>
                <a:cs typeface="Courier New" pitchFamily="49" charset="0"/>
              </a:rPr>
              <a:t>; </a:t>
            </a:r>
            <a:endParaRPr lang="en-US" dirty="0" smtClean="0">
              <a:solidFill>
                <a:schemeClr val="accent4"/>
              </a:solidFill>
              <a:latin typeface="Courier New" pitchFamily="49" charset="0"/>
              <a:cs typeface="Courier New" pitchFamily="49" charset="0"/>
            </a:endParaRPr>
          </a:p>
          <a:p>
            <a:endParaRPr lang="en-US" dirty="0">
              <a:solidFill>
                <a:schemeClr val="accent4"/>
              </a:solidFill>
            </a:endParaRPr>
          </a:p>
          <a:p>
            <a:endParaRPr lang="en-US" dirty="0"/>
          </a:p>
        </p:txBody>
      </p:sp>
    </p:spTree>
    <p:extLst>
      <p:ext uri="{BB962C8B-B14F-4D97-AF65-F5344CB8AC3E}">
        <p14:creationId xmlns:p14="http://schemas.microsoft.com/office/powerpoint/2010/main" val="34955769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2535"/>
            <a:ext cx="8229600" cy="1143000"/>
          </a:xfrm>
        </p:spPr>
        <p:txBody>
          <a:bodyPr/>
          <a:lstStyle/>
          <a:p>
            <a:r>
              <a:rPr lang="en-US" dirty="0" smtClean="0"/>
              <a:t>The </a:t>
            </a:r>
            <a:r>
              <a:rPr lang="en-US" i="1" dirty="0" err="1"/>
              <a:t>b</a:t>
            </a:r>
            <a:r>
              <a:rPr lang="en-US" i="1" dirty="0" err="1" smtClean="0"/>
              <a:t>ool</a:t>
            </a:r>
            <a:r>
              <a:rPr lang="en-US" dirty="0" smtClean="0"/>
              <a:t> Type</a:t>
            </a:r>
            <a:endParaRPr lang="en-US" dirty="0"/>
          </a:p>
        </p:txBody>
      </p:sp>
      <p:sp>
        <p:nvSpPr>
          <p:cNvPr id="3" name="Content Placeholder 2"/>
          <p:cNvSpPr>
            <a:spLocks noGrp="1"/>
          </p:cNvSpPr>
          <p:nvPr>
            <p:ph idx="1"/>
          </p:nvPr>
        </p:nvSpPr>
        <p:spPr>
          <a:xfrm>
            <a:off x="1981200" y="1219200"/>
            <a:ext cx="8229600" cy="4389120"/>
          </a:xfrm>
        </p:spPr>
        <p:txBody>
          <a:bodyPr/>
          <a:lstStyle/>
          <a:p>
            <a:r>
              <a:rPr lang="en-US" dirty="0" smtClean="0"/>
              <a:t>Boolean</a:t>
            </a:r>
          </a:p>
          <a:p>
            <a:r>
              <a:rPr lang="en-US" dirty="0" smtClean="0"/>
              <a:t>Two values</a:t>
            </a:r>
          </a:p>
          <a:p>
            <a:pPr lvl="1"/>
            <a:r>
              <a:rPr lang="en-US" dirty="0" smtClean="0"/>
              <a:t>True</a:t>
            </a:r>
          </a:p>
          <a:p>
            <a:pPr lvl="1"/>
            <a:r>
              <a:rPr lang="en-US" dirty="0" smtClean="0"/>
              <a:t>False</a:t>
            </a:r>
            <a:endParaRPr lang="en-US" dirty="0"/>
          </a:p>
          <a:p>
            <a:r>
              <a:rPr lang="en-US" dirty="0" err="1" smtClean="0">
                <a:latin typeface="Courier New" pitchFamily="49" charset="0"/>
                <a:cs typeface="Courier New" pitchFamily="49" charset="0"/>
              </a:rPr>
              <a:t>bool</a:t>
            </a:r>
            <a:r>
              <a:rPr lang="en-US" dirty="0" smtClean="0">
                <a:latin typeface="Courier New" pitchFamily="49" charset="0"/>
                <a:cs typeface="Courier New" pitchFamily="49" charset="0"/>
              </a:rPr>
              <a:t> flag;</a:t>
            </a:r>
          </a:p>
          <a:p>
            <a:r>
              <a:rPr lang="en-US" dirty="0" err="1" smtClean="0">
                <a:latin typeface="Courier New" pitchFamily="49" charset="0"/>
                <a:cs typeface="Courier New" pitchFamily="49" charset="0"/>
              </a:rPr>
              <a:t>bool</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isPrime</a:t>
            </a:r>
            <a:r>
              <a:rPr lang="en-US" dirty="0">
                <a:latin typeface="Courier New" pitchFamily="49" charset="0"/>
                <a:cs typeface="Courier New" pitchFamily="49" charset="0"/>
              </a:rPr>
              <a:t> </a:t>
            </a:r>
            <a:r>
              <a:rPr lang="en-US" dirty="0" smtClean="0">
                <a:latin typeface="Courier New" pitchFamily="49" charset="0"/>
                <a:cs typeface="Courier New" pitchFamily="49" charset="0"/>
              </a:rPr>
              <a:t>= false;</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1640928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US" dirty="0" smtClean="0"/>
              <a:t>Constants</a:t>
            </a:r>
            <a:endParaRPr lang="en-US" dirty="0"/>
          </a:p>
        </p:txBody>
      </p:sp>
      <p:sp>
        <p:nvSpPr>
          <p:cNvPr id="3" name="Content Placeholder 2"/>
          <p:cNvSpPr>
            <a:spLocks noGrp="1"/>
          </p:cNvSpPr>
          <p:nvPr>
            <p:ph idx="1"/>
          </p:nvPr>
        </p:nvSpPr>
        <p:spPr>
          <a:xfrm>
            <a:off x="1797121" y="1143000"/>
            <a:ext cx="8839200" cy="4389120"/>
          </a:xfrm>
        </p:spPr>
        <p:txBody>
          <a:bodyPr/>
          <a:lstStyle/>
          <a:p>
            <a:r>
              <a:rPr lang="en-US" b="1" i="1" dirty="0" smtClean="0">
                <a:latin typeface="Courier New" pitchFamily="49" charset="0"/>
                <a:cs typeface="Courier New" pitchFamily="49" charset="0"/>
              </a:rPr>
              <a:t>double</a:t>
            </a:r>
            <a:r>
              <a:rPr lang="en-US" dirty="0" smtClean="0">
                <a:latin typeface="Courier New" pitchFamily="49" charset="0"/>
                <a:cs typeface="Courier New" pitchFamily="49" charset="0"/>
              </a:rPr>
              <a:t>  pi = 3.14159;</a:t>
            </a:r>
          </a:p>
          <a:p>
            <a:r>
              <a:rPr lang="en-US" b="1" i="1" dirty="0" err="1" smtClean="0">
                <a:solidFill>
                  <a:srgbClr val="FF0000"/>
                </a:solidFill>
                <a:latin typeface="Courier New" pitchFamily="49" charset="0"/>
                <a:cs typeface="Courier New" pitchFamily="49" charset="0"/>
              </a:rPr>
              <a:t>const</a:t>
            </a:r>
            <a:r>
              <a:rPr lang="en-US" b="1" i="1" dirty="0" smtClean="0">
                <a:latin typeface="Courier New" pitchFamily="49" charset="0"/>
                <a:cs typeface="Courier New" pitchFamily="49" charset="0"/>
              </a:rPr>
              <a:t> double </a:t>
            </a:r>
            <a:r>
              <a:rPr lang="en-US" dirty="0" smtClean="0">
                <a:latin typeface="Courier New" pitchFamily="49" charset="0"/>
                <a:cs typeface="Courier New" pitchFamily="49" charset="0"/>
              </a:rPr>
              <a:t>PI = 3.14159;</a:t>
            </a:r>
          </a:p>
          <a:p>
            <a:endParaRPr lang="en-US" b="1" i="1" dirty="0" smtClean="0">
              <a:latin typeface="Courier New" pitchFamily="49" charset="0"/>
              <a:cs typeface="Courier New" pitchFamily="49" charset="0"/>
            </a:endParaRPr>
          </a:p>
          <a:p>
            <a:r>
              <a:rPr lang="en-US" b="1" i="1" dirty="0" err="1" smtClean="0">
                <a:latin typeface="Courier New" pitchFamily="49" charset="0"/>
                <a:cs typeface="Courier New" pitchFamily="49" charset="0"/>
              </a:rPr>
              <a:t>const</a:t>
            </a:r>
            <a:r>
              <a:rPr lang="en-US" b="1" i="1" dirty="0" smtClean="0">
                <a:latin typeface="Courier New" pitchFamily="49" charset="0"/>
                <a:cs typeface="Courier New" pitchFamily="49" charset="0"/>
              </a:rPr>
              <a:t> double </a:t>
            </a:r>
            <a:r>
              <a:rPr lang="en-US" dirty="0" smtClean="0">
                <a:latin typeface="Courier New" pitchFamily="49" charset="0"/>
                <a:cs typeface="Courier New" pitchFamily="49" charset="0"/>
              </a:rPr>
              <a:t>CELSIUS_TO_FAHRENHEIT = 33.8;</a:t>
            </a:r>
          </a:p>
          <a:p>
            <a:endParaRPr lang="en-US" dirty="0" smtClean="0">
              <a:cs typeface="Courier New" pitchFamily="49" charset="0"/>
            </a:endParaRPr>
          </a:p>
          <a:p>
            <a:endParaRPr lang="en-US" dirty="0"/>
          </a:p>
        </p:txBody>
      </p:sp>
    </p:spTree>
    <p:extLst>
      <p:ext uri="{BB962C8B-B14F-4D97-AF65-F5344CB8AC3E}">
        <p14:creationId xmlns:p14="http://schemas.microsoft.com/office/powerpoint/2010/main" val="5357409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0"/>
            <a:ext cx="8229600" cy="1143000"/>
          </a:xfrm>
        </p:spPr>
        <p:txBody>
          <a:bodyPr/>
          <a:lstStyle/>
          <a:p>
            <a:r>
              <a:rPr lang="en-US" dirty="0" smtClean="0"/>
              <a:t>Arithmetic Operators</a:t>
            </a:r>
            <a:endParaRPr lang="en-US" dirty="0"/>
          </a:p>
        </p:txBody>
      </p:sp>
      <p:sp>
        <p:nvSpPr>
          <p:cNvPr id="3" name="Content Placeholder 2"/>
          <p:cNvSpPr>
            <a:spLocks noGrp="1"/>
          </p:cNvSpPr>
          <p:nvPr>
            <p:ph idx="1"/>
          </p:nvPr>
        </p:nvSpPr>
        <p:spPr>
          <a:xfrm>
            <a:off x="1905000" y="1143000"/>
            <a:ext cx="8229600" cy="4389120"/>
          </a:xfrm>
        </p:spPr>
        <p:txBody>
          <a:bodyPr/>
          <a:lstStyle/>
          <a:p>
            <a:r>
              <a:rPr lang="en-US" dirty="0" smtClean="0"/>
              <a:t>+, -, *, /</a:t>
            </a:r>
          </a:p>
          <a:p>
            <a:endParaRPr lang="en-US" dirty="0" smtClean="0"/>
          </a:p>
          <a:p>
            <a:r>
              <a:rPr lang="en-US" b="1" i="1" dirty="0" err="1" smtClean="0"/>
              <a:t>int</a:t>
            </a:r>
            <a:r>
              <a:rPr lang="en-US" b="1" dirty="0" smtClean="0"/>
              <a:t> / </a:t>
            </a:r>
            <a:r>
              <a:rPr lang="en-US" b="1" i="1" dirty="0" err="1" smtClean="0"/>
              <a:t>int</a:t>
            </a:r>
            <a:r>
              <a:rPr lang="en-US" b="1" dirty="0" smtClean="0"/>
              <a:t>   -&gt;  </a:t>
            </a:r>
            <a:r>
              <a:rPr lang="en-US" b="1" i="1" dirty="0" err="1" smtClean="0"/>
              <a:t>int</a:t>
            </a:r>
            <a:endParaRPr lang="en-US" b="1" i="1" dirty="0" smtClean="0"/>
          </a:p>
          <a:p>
            <a:r>
              <a:rPr lang="en-US" b="1" i="1" dirty="0" smtClean="0"/>
              <a:t>double </a:t>
            </a:r>
            <a:r>
              <a:rPr lang="en-US" b="1" dirty="0" smtClean="0"/>
              <a:t>/ </a:t>
            </a:r>
            <a:r>
              <a:rPr lang="en-US" b="1" i="1" dirty="0" err="1" smtClean="0"/>
              <a:t>int</a:t>
            </a:r>
            <a:r>
              <a:rPr lang="en-US" b="1" i="1" dirty="0" smtClean="0"/>
              <a:t>   </a:t>
            </a:r>
            <a:r>
              <a:rPr lang="en-US" b="1" dirty="0" smtClean="0"/>
              <a:t>-&gt;  </a:t>
            </a:r>
            <a:r>
              <a:rPr lang="en-US" b="1" i="1" dirty="0" smtClean="0"/>
              <a:t>double</a:t>
            </a:r>
          </a:p>
          <a:p>
            <a:endParaRPr lang="en-US" i="1" dirty="0"/>
          </a:p>
          <a:p>
            <a:r>
              <a:rPr lang="en-US" dirty="0" smtClean="0">
                <a:latin typeface="Courier New" pitchFamily="49" charset="0"/>
                <a:cs typeface="Courier New" pitchFamily="49" charset="0"/>
              </a:rPr>
              <a:t>10/3, 5/2, 11/3</a:t>
            </a:r>
          </a:p>
          <a:p>
            <a:endParaRPr lang="en-US" dirty="0" smtClean="0">
              <a:latin typeface="Courier New" pitchFamily="49" charset="0"/>
              <a:cs typeface="Courier New" pitchFamily="49" charset="0"/>
            </a:endParaRPr>
          </a:p>
        </p:txBody>
      </p:sp>
    </p:spTree>
    <p:extLst>
      <p:ext uri="{BB962C8B-B14F-4D97-AF65-F5344CB8AC3E}">
        <p14:creationId xmlns:p14="http://schemas.microsoft.com/office/powerpoint/2010/main" val="12865918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US" dirty="0" smtClean="0"/>
              <a:t>Modulus %</a:t>
            </a:r>
            <a:endParaRPr lang="en-US" dirty="0"/>
          </a:p>
        </p:txBody>
      </p:sp>
      <p:sp>
        <p:nvSpPr>
          <p:cNvPr id="3" name="Content Placeholder 2"/>
          <p:cNvSpPr>
            <a:spLocks noGrp="1"/>
          </p:cNvSpPr>
          <p:nvPr>
            <p:ph idx="1"/>
          </p:nvPr>
        </p:nvSpPr>
        <p:spPr>
          <a:xfrm>
            <a:off x="1981200" y="1219200"/>
            <a:ext cx="8229600" cy="4389120"/>
          </a:xfrm>
        </p:spPr>
        <p:txBody>
          <a:bodyPr/>
          <a:lstStyle/>
          <a:p>
            <a:r>
              <a:rPr lang="en-US" dirty="0" smtClean="0">
                <a:latin typeface="Courier New" pitchFamily="49" charset="0"/>
                <a:cs typeface="Courier New" pitchFamily="49" charset="0"/>
              </a:rPr>
              <a:t>17 % 5 = 2</a:t>
            </a:r>
          </a:p>
          <a:p>
            <a:endParaRPr lang="en-US" dirty="0" smtClean="0">
              <a:latin typeface="Courier New" pitchFamily="49" charset="0"/>
              <a:cs typeface="Courier New" pitchFamily="49" charset="0"/>
            </a:endParaRPr>
          </a:p>
          <a:p>
            <a:r>
              <a:rPr lang="en-US" dirty="0">
                <a:latin typeface="Courier New" pitchFamily="49" charset="0"/>
                <a:cs typeface="Courier New" pitchFamily="49" charset="0"/>
              </a:rPr>
              <a:t>23 % 2 = ?</a:t>
            </a:r>
          </a:p>
          <a:p>
            <a:r>
              <a:rPr lang="en-US" dirty="0" smtClean="0">
                <a:latin typeface="Courier New" pitchFamily="49" charset="0"/>
                <a:cs typeface="Courier New" pitchFamily="49" charset="0"/>
              </a:rPr>
              <a:t>20 % 3 = ?</a:t>
            </a:r>
            <a:endParaRPr lang="en-US" dirty="0">
              <a:latin typeface="Courier New" pitchFamily="49" charset="0"/>
              <a:cs typeface="Courier New" pitchFamily="49" charset="0"/>
            </a:endParaRPr>
          </a:p>
          <a:p>
            <a:endParaRPr lang="en-US" dirty="0"/>
          </a:p>
          <a:p>
            <a:r>
              <a:rPr lang="en-US" dirty="0" smtClean="0"/>
              <a:t>How to determine if a number is even/odd?</a:t>
            </a:r>
          </a:p>
        </p:txBody>
      </p:sp>
    </p:spTree>
    <p:extLst>
      <p:ext uri="{BB962C8B-B14F-4D97-AF65-F5344CB8AC3E}">
        <p14:creationId xmlns:p14="http://schemas.microsoft.com/office/powerpoint/2010/main" val="14565713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28600"/>
            <a:ext cx="6428158" cy="4423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55673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US" dirty="0" err="1"/>
              <a:t>Multiway</a:t>
            </a:r>
            <a:r>
              <a:rPr lang="en-US" dirty="0"/>
              <a:t> </a:t>
            </a:r>
            <a:r>
              <a:rPr lang="en-US" i="1" dirty="0" smtClean="0"/>
              <a:t>if-else </a:t>
            </a:r>
            <a:r>
              <a:rPr lang="en-US" dirty="0" smtClean="0"/>
              <a:t>syntax</a:t>
            </a:r>
            <a:endParaRPr lang="en-US" dirty="0"/>
          </a:p>
        </p:txBody>
      </p:sp>
      <p:sp>
        <p:nvSpPr>
          <p:cNvPr id="3" name="Content Placeholder 2"/>
          <p:cNvSpPr>
            <a:spLocks noGrp="1"/>
          </p:cNvSpPr>
          <p:nvPr>
            <p:ph idx="1"/>
          </p:nvPr>
        </p:nvSpPr>
        <p:spPr>
          <a:xfrm>
            <a:off x="1981200" y="1219200"/>
            <a:ext cx="8229600" cy="4389120"/>
          </a:xfrm>
        </p:spPr>
        <p:txBody>
          <a:bodyPr>
            <a:noAutofit/>
          </a:bodyPr>
          <a:lstStyle/>
          <a:p>
            <a:r>
              <a:rPr lang="en-US" sz="2400" b="1" i="1" dirty="0">
                <a:solidFill>
                  <a:srgbClr val="FF0000"/>
                </a:solidFill>
                <a:latin typeface="Courier New" pitchFamily="49" charset="0"/>
                <a:cs typeface="Courier New" pitchFamily="49" charset="0"/>
              </a:rPr>
              <a:t>if</a:t>
            </a:r>
            <a:r>
              <a:rPr lang="en-US" sz="2400" dirty="0">
                <a:latin typeface="Courier New" pitchFamily="49" charset="0"/>
                <a:cs typeface="Courier New" pitchFamily="49" charset="0"/>
              </a:rPr>
              <a:t> (condition_1)</a:t>
            </a:r>
          </a:p>
          <a:p>
            <a:r>
              <a:rPr lang="en-US" sz="2400" dirty="0">
                <a:latin typeface="Courier New" pitchFamily="49" charset="0"/>
                <a:cs typeface="Courier New" pitchFamily="49" charset="0"/>
              </a:rPr>
              <a:t> 	Action_1;</a:t>
            </a:r>
          </a:p>
          <a:p>
            <a:r>
              <a:rPr lang="en-US" sz="2400" b="1" i="1" dirty="0">
                <a:solidFill>
                  <a:srgbClr val="FF0000"/>
                </a:solidFill>
                <a:latin typeface="Courier New" pitchFamily="49" charset="0"/>
                <a:cs typeface="Courier New" pitchFamily="49" charset="0"/>
              </a:rPr>
              <a:t>else if </a:t>
            </a:r>
            <a:r>
              <a:rPr lang="en-US" sz="2400" dirty="0">
                <a:latin typeface="Courier New" pitchFamily="49" charset="0"/>
                <a:cs typeface="Courier New" pitchFamily="49" charset="0"/>
              </a:rPr>
              <a:t>(condition_2)</a:t>
            </a:r>
          </a:p>
          <a:p>
            <a:r>
              <a:rPr lang="en-US" sz="2400" dirty="0">
                <a:latin typeface="Courier New" pitchFamily="49" charset="0"/>
                <a:cs typeface="Courier New" pitchFamily="49" charset="0"/>
              </a:rPr>
              <a:t> </a:t>
            </a:r>
            <a:r>
              <a:rPr lang="en-US" sz="2400" dirty="0">
                <a:latin typeface="Courier New" pitchFamily="49" charset="0"/>
                <a:cs typeface="Courier New" pitchFamily="49" charset="0"/>
              </a:rPr>
              <a:t>	Action_2;</a:t>
            </a:r>
          </a:p>
          <a:p>
            <a:pPr lvl="3"/>
            <a:endParaRPr lang="en-US" sz="1800" dirty="0">
              <a:latin typeface="Courier New" pitchFamily="49" charset="0"/>
              <a:cs typeface="Courier New" pitchFamily="49" charset="0"/>
            </a:endParaRPr>
          </a:p>
          <a:p>
            <a:r>
              <a:rPr lang="en-US" sz="2400" dirty="0">
                <a:latin typeface="Courier New" pitchFamily="49" charset="0"/>
                <a:cs typeface="Courier New" pitchFamily="49" charset="0"/>
              </a:rPr>
              <a:t>...</a:t>
            </a:r>
          </a:p>
          <a:p>
            <a:pPr lvl="3"/>
            <a:endParaRPr lang="en-US" sz="1800" dirty="0">
              <a:latin typeface="Courier New" pitchFamily="49" charset="0"/>
              <a:cs typeface="Courier New" pitchFamily="49" charset="0"/>
            </a:endParaRPr>
          </a:p>
          <a:p>
            <a:r>
              <a:rPr lang="en-US" sz="2400" b="1" i="1" dirty="0">
                <a:solidFill>
                  <a:srgbClr val="FF0000"/>
                </a:solidFill>
                <a:latin typeface="Courier New" pitchFamily="49" charset="0"/>
                <a:cs typeface="Courier New" pitchFamily="49" charset="0"/>
              </a:rPr>
              <a:t>else if </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condition_N</a:t>
            </a:r>
            <a:r>
              <a:rPr lang="en-US" sz="2400" dirty="0">
                <a:latin typeface="Courier New" pitchFamily="49" charset="0"/>
                <a:cs typeface="Courier New" pitchFamily="49" charset="0"/>
              </a:rPr>
              <a:t>)</a:t>
            </a:r>
          </a:p>
          <a:p>
            <a:r>
              <a:rPr lang="en-US" sz="2400" dirty="0">
                <a:latin typeface="Courier New" pitchFamily="49" charset="0"/>
                <a:cs typeface="Courier New" pitchFamily="49" charset="0"/>
              </a:rPr>
              <a:t> </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Action_N</a:t>
            </a:r>
            <a:r>
              <a:rPr lang="en-US" sz="2400" dirty="0">
                <a:latin typeface="Courier New" pitchFamily="49" charset="0"/>
                <a:cs typeface="Courier New" pitchFamily="49" charset="0"/>
              </a:rPr>
              <a:t>;</a:t>
            </a:r>
          </a:p>
          <a:p>
            <a:r>
              <a:rPr lang="en-US" sz="2400" b="1" i="1" dirty="0">
                <a:solidFill>
                  <a:srgbClr val="FF0000"/>
                </a:solidFill>
                <a:latin typeface="Courier New" pitchFamily="49" charset="0"/>
                <a:cs typeface="Courier New" pitchFamily="49" charset="0"/>
              </a:rPr>
              <a:t>else</a:t>
            </a:r>
          </a:p>
          <a:p>
            <a:r>
              <a:rPr lang="en-US" sz="2400" dirty="0">
                <a:latin typeface="Courier New" pitchFamily="49" charset="0"/>
                <a:cs typeface="Courier New" pitchFamily="49" charset="0"/>
              </a:rPr>
              <a:t> </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Action_For_All_Other_Cases</a:t>
            </a:r>
            <a:r>
              <a:rPr lang="en-US" sz="2400" dirty="0">
                <a:latin typeface="Courier New" pitchFamily="49" charset="0"/>
                <a:cs typeface="Courier New" pitchFamily="49" charset="0"/>
              </a:rPr>
              <a:t>;</a:t>
            </a:r>
            <a:endParaRPr lang="en-US" sz="2400" dirty="0">
              <a:latin typeface="Courier New" pitchFamily="49" charset="0"/>
              <a:cs typeface="Courier New" pitchFamily="49" charset="0"/>
            </a:endParaRPr>
          </a:p>
        </p:txBody>
      </p:sp>
    </p:spTree>
    <p:extLst>
      <p:ext uri="{BB962C8B-B14F-4D97-AF65-F5344CB8AC3E}">
        <p14:creationId xmlns:p14="http://schemas.microsoft.com/office/powerpoint/2010/main" val="3990108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7980"/>
            <a:ext cx="8229600" cy="1143000"/>
          </a:xfrm>
        </p:spPr>
        <p:txBody>
          <a:bodyPr/>
          <a:lstStyle/>
          <a:p>
            <a:r>
              <a:rPr lang="en-US" dirty="0" smtClean="0"/>
              <a:t>Comparison Operators</a:t>
            </a:r>
            <a:endParaRPr lang="en-US" dirty="0"/>
          </a:p>
        </p:txBody>
      </p:sp>
      <p:sp>
        <p:nvSpPr>
          <p:cNvPr id="3" name="Content Placeholder 2"/>
          <p:cNvSpPr>
            <a:spLocks noGrp="1"/>
          </p:cNvSpPr>
          <p:nvPr>
            <p:ph idx="1"/>
          </p:nvPr>
        </p:nvSpPr>
        <p:spPr>
          <a:xfrm>
            <a:off x="1981200" y="1219200"/>
            <a:ext cx="8229600" cy="4389120"/>
          </a:xfrm>
        </p:spPr>
        <p:txBody>
          <a:bodyPr/>
          <a:lstStyle/>
          <a:p>
            <a:r>
              <a:rPr lang="en-US" dirty="0" smtClean="0"/>
              <a:t>&gt;	greater than</a:t>
            </a:r>
          </a:p>
          <a:p>
            <a:r>
              <a:rPr lang="en-US" dirty="0" smtClean="0"/>
              <a:t>&lt; 	less than</a:t>
            </a:r>
          </a:p>
          <a:p>
            <a:r>
              <a:rPr lang="en-US" dirty="0" smtClean="0"/>
              <a:t>&gt;=	greater than or equal to</a:t>
            </a:r>
          </a:p>
          <a:p>
            <a:r>
              <a:rPr lang="en-US" dirty="0" smtClean="0"/>
              <a:t>&lt;=	less than or equal to</a:t>
            </a:r>
          </a:p>
          <a:p>
            <a:r>
              <a:rPr lang="en-US" dirty="0" smtClean="0">
                <a:solidFill>
                  <a:srgbClr val="FF0000"/>
                </a:solidFill>
              </a:rPr>
              <a:t>==</a:t>
            </a:r>
            <a:r>
              <a:rPr lang="en-US" dirty="0" smtClean="0"/>
              <a:t>	equal to</a:t>
            </a:r>
            <a:endParaRPr lang="en-US" dirty="0" smtClean="0">
              <a:solidFill>
                <a:srgbClr val="FF0000"/>
              </a:solidFill>
            </a:endParaRPr>
          </a:p>
          <a:p>
            <a:r>
              <a:rPr lang="en-US" dirty="0" smtClean="0">
                <a:solidFill>
                  <a:srgbClr val="FF0000"/>
                </a:solidFill>
              </a:rPr>
              <a:t>!=</a:t>
            </a:r>
            <a:r>
              <a:rPr lang="en-US" dirty="0" smtClean="0"/>
              <a:t>	not equal to</a:t>
            </a:r>
          </a:p>
          <a:p>
            <a:endParaRPr lang="en-US" dirty="0"/>
          </a:p>
          <a:p>
            <a:r>
              <a:rPr lang="en-US" dirty="0" smtClean="0">
                <a:latin typeface="Courier New" pitchFamily="49" charset="0"/>
                <a:cs typeface="Courier New" pitchFamily="49" charset="0"/>
              </a:rPr>
              <a:t>a = 2;</a:t>
            </a:r>
          </a:p>
          <a:p>
            <a:r>
              <a:rPr lang="en-US" dirty="0" smtClean="0">
                <a:latin typeface="Courier New" pitchFamily="49" charset="0"/>
                <a:cs typeface="Courier New" pitchFamily="49" charset="0"/>
              </a:rPr>
              <a:t>if (a == 2)</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24892099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300" y="28254"/>
            <a:ext cx="8229600" cy="1143000"/>
          </a:xfrm>
        </p:spPr>
        <p:txBody>
          <a:bodyPr/>
          <a:lstStyle/>
          <a:p>
            <a:r>
              <a:rPr lang="en-US" dirty="0" smtClean="0"/>
              <a:t>The </a:t>
            </a:r>
            <a:r>
              <a:rPr lang="en-US" i="1" dirty="0" smtClean="0"/>
              <a:t>And </a:t>
            </a:r>
            <a:r>
              <a:rPr lang="en-US" dirty="0" smtClean="0"/>
              <a:t>Operator</a:t>
            </a:r>
            <a:endParaRPr lang="en-US" dirty="0"/>
          </a:p>
        </p:txBody>
      </p:sp>
      <p:sp>
        <p:nvSpPr>
          <p:cNvPr id="3" name="Content Placeholder 2"/>
          <p:cNvSpPr>
            <a:spLocks noGrp="1"/>
          </p:cNvSpPr>
          <p:nvPr>
            <p:ph idx="1"/>
          </p:nvPr>
        </p:nvSpPr>
        <p:spPr>
          <a:xfrm>
            <a:off x="2019300" y="1219200"/>
            <a:ext cx="8229600" cy="4389120"/>
          </a:xfrm>
        </p:spPr>
        <p:txBody>
          <a:bodyPr/>
          <a:lstStyle/>
          <a:p>
            <a:r>
              <a:rPr lang="en-US" dirty="0">
                <a:solidFill>
                  <a:srgbClr val="FF0000"/>
                </a:solidFill>
              </a:rPr>
              <a:t>I</a:t>
            </a:r>
            <a:r>
              <a:rPr lang="en-US" dirty="0" smtClean="0">
                <a:solidFill>
                  <a:srgbClr val="FF0000"/>
                </a:solidFill>
              </a:rPr>
              <a:t>f</a:t>
            </a:r>
            <a:r>
              <a:rPr lang="en-US" dirty="0" smtClean="0"/>
              <a:t> score is greater than </a:t>
            </a:r>
            <a:r>
              <a:rPr lang="en-US" dirty="0" smtClean="0">
                <a:latin typeface="Courier New" pitchFamily="49" charset="0"/>
                <a:cs typeface="Courier New" pitchFamily="49" charset="0"/>
              </a:rPr>
              <a:t>0</a:t>
            </a:r>
            <a:r>
              <a:rPr lang="en-US" dirty="0" smtClean="0"/>
              <a:t> </a:t>
            </a:r>
            <a:r>
              <a:rPr lang="en-US" dirty="0" smtClean="0">
                <a:solidFill>
                  <a:srgbClr val="FF0000"/>
                </a:solidFill>
              </a:rPr>
              <a:t>and</a:t>
            </a:r>
            <a:r>
              <a:rPr lang="en-US" dirty="0" smtClean="0"/>
              <a:t> less than </a:t>
            </a:r>
            <a:r>
              <a:rPr lang="en-US" dirty="0" smtClean="0">
                <a:latin typeface="Courier New" pitchFamily="49" charset="0"/>
                <a:cs typeface="Courier New" pitchFamily="49" charset="0"/>
              </a:rPr>
              <a:t>100</a:t>
            </a:r>
            <a:r>
              <a:rPr lang="en-US" dirty="0" smtClean="0"/>
              <a:t>...</a:t>
            </a:r>
          </a:p>
          <a:p>
            <a:endParaRPr lang="en-US" dirty="0" smtClean="0"/>
          </a:p>
          <a:p>
            <a:r>
              <a:rPr lang="en-US" dirty="0" smtClean="0">
                <a:latin typeface="Courier New" pitchFamily="49" charset="0"/>
                <a:cs typeface="Courier New" pitchFamily="49" charset="0"/>
              </a:rPr>
              <a:t>(score &gt; 0) </a:t>
            </a:r>
            <a:r>
              <a:rPr lang="en-US" dirty="0" smtClean="0">
                <a:solidFill>
                  <a:srgbClr val="FF0000"/>
                </a:solidFill>
                <a:latin typeface="Courier New" pitchFamily="49" charset="0"/>
                <a:cs typeface="Courier New" pitchFamily="49" charset="0"/>
              </a:rPr>
              <a:t>&amp;&amp;</a:t>
            </a:r>
            <a:r>
              <a:rPr lang="en-US" dirty="0" smtClean="0">
                <a:latin typeface="Courier New" pitchFamily="49" charset="0"/>
                <a:cs typeface="Courier New" pitchFamily="49" charset="0"/>
              </a:rPr>
              <a:t> (score &lt; 100)</a:t>
            </a:r>
          </a:p>
          <a:p>
            <a:r>
              <a:rPr lang="en-US" dirty="0" smtClean="0"/>
              <a:t>is true only if both are true</a:t>
            </a:r>
          </a:p>
          <a:p>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276600"/>
            <a:ext cx="5105400" cy="2746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230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normAutofit/>
          </a:bodyPr>
          <a:lstStyle/>
          <a:p>
            <a:r>
              <a:rPr lang="en-US" sz="5400" dirty="0"/>
              <a:t>Include Directives</a:t>
            </a:r>
            <a:endParaRPr lang="en-US" dirty="0"/>
          </a:p>
        </p:txBody>
      </p:sp>
      <p:sp>
        <p:nvSpPr>
          <p:cNvPr id="3" name="Content Placeholder 2"/>
          <p:cNvSpPr>
            <a:spLocks noGrp="1"/>
          </p:cNvSpPr>
          <p:nvPr>
            <p:ph idx="1"/>
          </p:nvPr>
        </p:nvSpPr>
        <p:spPr>
          <a:xfrm>
            <a:off x="1981200" y="1143000"/>
            <a:ext cx="8229600" cy="4389120"/>
          </a:xfrm>
        </p:spPr>
        <p:txBody>
          <a:bodyPr>
            <a:normAutofit/>
          </a:bodyPr>
          <a:lstStyle/>
          <a:p>
            <a:r>
              <a:rPr lang="en-US" sz="2800" b="1" dirty="0">
                <a:solidFill>
                  <a:srgbClr val="C00000"/>
                </a:solidFill>
              </a:rPr>
              <a:t>#include &lt;</a:t>
            </a:r>
            <a:r>
              <a:rPr lang="en-US" sz="2800" b="1" dirty="0" err="1">
                <a:solidFill>
                  <a:srgbClr val="C00000"/>
                </a:solidFill>
              </a:rPr>
              <a:t>iostream</a:t>
            </a:r>
            <a:r>
              <a:rPr lang="en-US" sz="2800" b="1" dirty="0">
                <a:solidFill>
                  <a:srgbClr val="C00000"/>
                </a:solidFill>
              </a:rPr>
              <a:t>&gt;</a:t>
            </a:r>
          </a:p>
          <a:p>
            <a:pPr lvl="1"/>
            <a:r>
              <a:rPr lang="en-US" dirty="0" smtClean="0"/>
              <a:t>Preprocessor directive</a:t>
            </a:r>
            <a:endParaRPr lang="en-US" dirty="0"/>
          </a:p>
          <a:p>
            <a:pPr lvl="1"/>
            <a:r>
              <a:rPr lang="en-US" dirty="0" err="1"/>
              <a:t>iostream</a:t>
            </a:r>
            <a:r>
              <a:rPr lang="en-US" dirty="0"/>
              <a:t> is a library containing definitions of </a:t>
            </a:r>
            <a:r>
              <a:rPr lang="en-US" dirty="0" smtClean="0"/>
              <a:t>the input and output function</a:t>
            </a:r>
          </a:p>
          <a:p>
            <a:pPr lvl="1"/>
            <a:r>
              <a:rPr lang="en-US" dirty="0" smtClean="0"/>
              <a:t>Linker</a:t>
            </a:r>
          </a:p>
          <a:p>
            <a:pPr lvl="1"/>
            <a:r>
              <a:rPr lang="en-US" dirty="0" smtClean="0"/>
              <a:t>Appears at the start of the program, begin with #</a:t>
            </a:r>
            <a:endParaRPr lang="en-US" dirty="0"/>
          </a:p>
          <a:p>
            <a:r>
              <a:rPr lang="en-US" sz="2800" b="1" dirty="0">
                <a:solidFill>
                  <a:srgbClr val="C00000"/>
                </a:solidFill>
              </a:rPr>
              <a:t>using namespace </a:t>
            </a:r>
            <a:r>
              <a:rPr lang="en-US" sz="2800" b="1" dirty="0" err="1">
                <a:solidFill>
                  <a:srgbClr val="C00000"/>
                </a:solidFill>
              </a:rPr>
              <a:t>std</a:t>
            </a:r>
            <a:r>
              <a:rPr lang="en-US" sz="2800" b="1" dirty="0">
                <a:solidFill>
                  <a:srgbClr val="C00000"/>
                </a:solidFill>
              </a:rPr>
              <a:t>;</a:t>
            </a:r>
          </a:p>
          <a:p>
            <a:pPr lvl="1"/>
            <a:r>
              <a:rPr lang="en-US" dirty="0"/>
              <a:t>Tells the compiler to use names in </a:t>
            </a:r>
            <a:r>
              <a:rPr lang="en-US" dirty="0" err="1"/>
              <a:t>iostream</a:t>
            </a:r>
            <a:r>
              <a:rPr lang="en-US" dirty="0"/>
              <a:t> </a:t>
            </a:r>
            <a:r>
              <a:rPr lang="en-US" dirty="0" smtClean="0"/>
              <a:t>in a </a:t>
            </a:r>
            <a:r>
              <a:rPr lang="en-US" dirty="0"/>
              <a:t>“standard” way</a:t>
            </a:r>
          </a:p>
        </p:txBody>
      </p:sp>
    </p:spTree>
    <p:extLst>
      <p:ext uri="{BB962C8B-B14F-4D97-AF65-F5344CB8AC3E}">
        <p14:creationId xmlns:p14="http://schemas.microsoft.com/office/powerpoint/2010/main" val="14828322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US" dirty="0" smtClean="0"/>
              <a:t>The </a:t>
            </a:r>
            <a:r>
              <a:rPr lang="en-US" i="1" dirty="0" smtClean="0"/>
              <a:t>Or</a:t>
            </a:r>
            <a:r>
              <a:rPr lang="en-US" dirty="0" smtClean="0"/>
              <a:t> Operator</a:t>
            </a:r>
            <a:endParaRPr lang="en-US" dirty="0"/>
          </a:p>
        </p:txBody>
      </p:sp>
      <p:sp>
        <p:nvSpPr>
          <p:cNvPr id="3" name="Content Placeholder 2"/>
          <p:cNvSpPr>
            <a:spLocks noGrp="1"/>
          </p:cNvSpPr>
          <p:nvPr>
            <p:ph idx="1"/>
          </p:nvPr>
        </p:nvSpPr>
        <p:spPr>
          <a:xfrm>
            <a:off x="1981200" y="1143000"/>
            <a:ext cx="8229600" cy="4389120"/>
          </a:xfrm>
        </p:spPr>
        <p:txBody>
          <a:bodyPr/>
          <a:lstStyle/>
          <a:p>
            <a:r>
              <a:rPr lang="en-US" dirty="0" smtClean="0">
                <a:latin typeface="Courier New" pitchFamily="49" charset="0"/>
                <a:cs typeface="Courier New" pitchFamily="49" charset="0"/>
              </a:rPr>
              <a:t>(score1 &gt;= 60) </a:t>
            </a:r>
            <a:r>
              <a:rPr lang="en-US" dirty="0" smtClean="0">
                <a:solidFill>
                  <a:srgbClr val="FF0000"/>
                </a:solidFill>
                <a:latin typeface="Courier New" pitchFamily="49" charset="0"/>
                <a:cs typeface="Courier New" pitchFamily="49" charset="0"/>
              </a:rPr>
              <a:t>||</a:t>
            </a:r>
            <a:r>
              <a:rPr lang="en-US" dirty="0" smtClean="0">
                <a:latin typeface="Courier New" pitchFamily="49" charset="0"/>
                <a:cs typeface="Courier New" pitchFamily="49" charset="0"/>
              </a:rPr>
              <a:t> (score2 &gt;= 60)</a:t>
            </a:r>
          </a:p>
          <a:p>
            <a:r>
              <a:rPr lang="en-US" dirty="0" smtClean="0"/>
              <a:t>is true if one or both are true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6591" y="2286000"/>
            <a:ext cx="5334000" cy="286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2432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US" dirty="0" smtClean="0"/>
              <a:t>Syntax of the </a:t>
            </a:r>
            <a:r>
              <a:rPr lang="en-US" i="1" dirty="0" smtClean="0"/>
              <a:t>while</a:t>
            </a:r>
            <a:r>
              <a:rPr lang="en-US" dirty="0" smtClean="0"/>
              <a:t> Statement</a:t>
            </a:r>
            <a:endParaRPr lang="en-US" dirty="0"/>
          </a:p>
        </p:txBody>
      </p:sp>
      <p:sp>
        <p:nvSpPr>
          <p:cNvPr id="3" name="Content Placeholder 2"/>
          <p:cNvSpPr>
            <a:spLocks noGrp="1"/>
          </p:cNvSpPr>
          <p:nvPr>
            <p:ph idx="1"/>
          </p:nvPr>
        </p:nvSpPr>
        <p:spPr>
          <a:xfrm>
            <a:off x="1981200" y="1219200"/>
            <a:ext cx="8229600" cy="4389120"/>
          </a:xfrm>
        </p:spPr>
        <p:txBody>
          <a:bodyPr>
            <a:noAutofit/>
          </a:bodyPr>
          <a:lstStyle/>
          <a:p>
            <a:pPr>
              <a:spcBef>
                <a:spcPts val="600"/>
              </a:spcBef>
            </a:pPr>
            <a:r>
              <a:rPr lang="en-US" b="1" i="1" dirty="0" smtClean="0">
                <a:solidFill>
                  <a:srgbClr val="FF0000"/>
                </a:solidFill>
                <a:latin typeface="Courier New" pitchFamily="49" charset="0"/>
                <a:cs typeface="Courier New" pitchFamily="49" charset="0"/>
              </a:rPr>
              <a:t>while</a:t>
            </a:r>
            <a:r>
              <a:rPr lang="en-US" dirty="0" smtClean="0">
                <a:latin typeface="Courier New" pitchFamily="49" charset="0"/>
                <a:cs typeface="Courier New" pitchFamily="49" charset="0"/>
              </a:rPr>
              <a:t> </a:t>
            </a:r>
            <a:r>
              <a:rPr lang="en-US" b="1" dirty="0" smtClean="0">
                <a:solidFill>
                  <a:srgbClr val="FF0000"/>
                </a:solidFill>
                <a:latin typeface="Courier New" pitchFamily="49" charset="0"/>
                <a:cs typeface="Courier New" pitchFamily="49" charset="0"/>
              </a:rPr>
              <a:t>(</a:t>
            </a:r>
            <a:r>
              <a:rPr lang="en-US" dirty="0" err="1" smtClean="0">
                <a:latin typeface="Courier New" pitchFamily="49" charset="0"/>
                <a:cs typeface="Courier New" pitchFamily="49" charset="0"/>
              </a:rPr>
              <a:t>Boolean_Expression</a:t>
            </a:r>
            <a:r>
              <a:rPr lang="en-US" b="1" dirty="0" smtClean="0">
                <a:solidFill>
                  <a:srgbClr val="FF0000"/>
                </a:solidFill>
                <a:latin typeface="Courier New" pitchFamily="49" charset="0"/>
                <a:cs typeface="Courier New" pitchFamily="49" charset="0"/>
              </a:rPr>
              <a:t>)</a:t>
            </a:r>
          </a:p>
          <a:p>
            <a:pPr>
              <a:spcBef>
                <a:spcPts val="600"/>
              </a:spcBef>
            </a:pPr>
            <a:r>
              <a:rPr lang="en-US" b="1" dirty="0" smtClean="0">
                <a:solidFill>
                  <a:srgbClr val="FF0000"/>
                </a:solidFill>
                <a:latin typeface="Courier New" pitchFamily="49" charset="0"/>
                <a:cs typeface="Courier New" pitchFamily="49" charset="0"/>
              </a:rPr>
              <a:t>{</a:t>
            </a:r>
          </a:p>
          <a:p>
            <a:pPr>
              <a:spcBef>
                <a:spcPts val="600"/>
              </a:spcBef>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Statement_1;			</a:t>
            </a:r>
            <a:r>
              <a:rPr lang="en-US" dirty="0" smtClean="0">
                <a:solidFill>
                  <a:schemeClr val="accent5"/>
                </a:solidFill>
                <a:latin typeface="Courier New" pitchFamily="49" charset="0"/>
                <a:cs typeface="Courier New" pitchFamily="49" charset="0"/>
              </a:rPr>
              <a:t>// body</a:t>
            </a:r>
          </a:p>
          <a:p>
            <a:pPr>
              <a:spcBef>
                <a:spcPts val="600"/>
              </a:spcBef>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Statement_2;			</a:t>
            </a:r>
            <a:r>
              <a:rPr lang="en-US" dirty="0" smtClean="0">
                <a:solidFill>
                  <a:schemeClr val="accent5"/>
                </a:solidFill>
                <a:latin typeface="Courier New" pitchFamily="49" charset="0"/>
                <a:cs typeface="Courier New" pitchFamily="49" charset="0"/>
              </a:rPr>
              <a:t>// iteration</a:t>
            </a:r>
          </a:p>
          <a:p>
            <a:pPr>
              <a:spcBef>
                <a:spcPts val="600"/>
              </a:spcBef>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p>
          <a:p>
            <a:pPr>
              <a:spcBef>
                <a:spcPts val="600"/>
              </a:spcBef>
            </a:pPr>
            <a:r>
              <a:rPr lang="en-US" b="1" dirty="0" smtClean="0">
                <a:solidFill>
                  <a:srgbClr val="FF0000"/>
                </a:solidFill>
                <a:latin typeface="Courier New" pitchFamily="49" charset="0"/>
                <a:cs typeface="Courier New" pitchFamily="49" charset="0"/>
              </a:rPr>
              <a:t>}</a:t>
            </a:r>
          </a:p>
          <a:p>
            <a:pPr lvl="4">
              <a:spcBef>
                <a:spcPts val="600"/>
              </a:spcBef>
            </a:pPr>
            <a:endParaRPr lang="en-US" dirty="0">
              <a:latin typeface="Courier New" pitchFamily="49" charset="0"/>
              <a:cs typeface="Courier New" pitchFamily="49" charset="0"/>
            </a:endParaRPr>
          </a:p>
          <a:p>
            <a:pPr>
              <a:spcBef>
                <a:spcPts val="600"/>
              </a:spcBef>
            </a:pPr>
            <a:r>
              <a:rPr lang="en-US" b="1" i="1" dirty="0">
                <a:solidFill>
                  <a:srgbClr val="FF0000"/>
                </a:solidFill>
                <a:latin typeface="Courier New" pitchFamily="49" charset="0"/>
                <a:cs typeface="Courier New" pitchFamily="49" charset="0"/>
              </a:rPr>
              <a:t>while</a:t>
            </a:r>
            <a:r>
              <a:rPr lang="en-US" dirty="0">
                <a:latin typeface="Courier New" pitchFamily="49" charset="0"/>
                <a:cs typeface="Courier New" pitchFamily="49" charset="0"/>
              </a:rPr>
              <a:t> </a:t>
            </a:r>
            <a:r>
              <a:rPr lang="en-US" b="1" dirty="0">
                <a:solidFill>
                  <a:srgbClr val="FF0000"/>
                </a:solidFill>
                <a:latin typeface="Courier New" pitchFamily="49" charset="0"/>
                <a:cs typeface="Courier New" pitchFamily="49" charset="0"/>
              </a:rPr>
              <a:t>(</a:t>
            </a:r>
            <a:r>
              <a:rPr lang="en-US" dirty="0" err="1">
                <a:latin typeface="Courier New" pitchFamily="49" charset="0"/>
                <a:cs typeface="Courier New" pitchFamily="49" charset="0"/>
              </a:rPr>
              <a:t>Boolean_Expression</a:t>
            </a:r>
            <a:r>
              <a:rPr lang="en-US" b="1" dirty="0" smtClean="0">
                <a:solidFill>
                  <a:srgbClr val="FF0000"/>
                </a:solidFill>
                <a:latin typeface="Courier New" pitchFamily="49" charset="0"/>
                <a:cs typeface="Courier New" pitchFamily="49" charset="0"/>
              </a:rPr>
              <a:t>)</a:t>
            </a:r>
            <a:endParaRPr lang="en-US" b="1" dirty="0">
              <a:solidFill>
                <a:srgbClr val="FF0000"/>
              </a:solidFill>
              <a:latin typeface="Courier New" pitchFamily="49" charset="0"/>
              <a:cs typeface="Courier New" pitchFamily="49" charset="0"/>
            </a:endParaRPr>
          </a:p>
          <a:p>
            <a:pPr>
              <a:spcBef>
                <a:spcPts val="600"/>
              </a:spcBef>
            </a:pPr>
            <a:r>
              <a:rPr lang="en-US" dirty="0">
                <a:latin typeface="Courier New" pitchFamily="49" charset="0"/>
                <a:cs typeface="Courier New" pitchFamily="49" charset="0"/>
              </a:rPr>
              <a:t> 	</a:t>
            </a:r>
            <a:r>
              <a:rPr lang="en-US" dirty="0" smtClean="0">
                <a:latin typeface="Courier New" pitchFamily="49" charset="0"/>
                <a:cs typeface="Courier New" pitchFamily="49" charset="0"/>
              </a:rPr>
              <a:t>Statement;</a:t>
            </a:r>
            <a:endParaRPr lang="en-US" dirty="0">
              <a:solidFill>
                <a:srgbClr val="FF0000"/>
              </a:solidFill>
              <a:latin typeface="Courier New" pitchFamily="49" charset="0"/>
              <a:cs typeface="Courier New" pitchFamily="49" charset="0"/>
            </a:endParaRPr>
          </a:p>
          <a:p>
            <a:endParaRPr lang="en-US" dirty="0"/>
          </a:p>
        </p:txBody>
      </p:sp>
    </p:spTree>
    <p:extLst>
      <p:ext uri="{BB962C8B-B14F-4D97-AF65-F5344CB8AC3E}">
        <p14:creationId xmlns:p14="http://schemas.microsoft.com/office/powerpoint/2010/main" val="35991887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1"/>
          <p:cNvSpPr>
            <a:spLocks noGrp="1" noChangeArrowheads="1"/>
          </p:cNvSpPr>
          <p:nvPr>
            <p:ph type="title"/>
          </p:nvPr>
        </p:nvSpPr>
        <p:spPr>
          <a:xfrm>
            <a:off x="1981200" y="19692"/>
            <a:ext cx="8229600" cy="1143000"/>
          </a:xfrm>
        </p:spPr>
        <p:txBody>
          <a:bodyPr/>
          <a:lstStyle/>
          <a:p>
            <a:pPr eaLnBrk="1" hangingPunct="1"/>
            <a:r>
              <a:rPr lang="en-US" dirty="0" smtClean="0"/>
              <a:t>For Loop Dissection</a:t>
            </a:r>
          </a:p>
        </p:txBody>
      </p:sp>
      <p:sp>
        <p:nvSpPr>
          <p:cNvPr id="58371" name="Rectangle 12"/>
          <p:cNvSpPr>
            <a:spLocks noGrp="1" noChangeArrowheads="1"/>
          </p:cNvSpPr>
          <p:nvPr>
            <p:ph idx="1"/>
          </p:nvPr>
        </p:nvSpPr>
        <p:spPr>
          <a:xfrm>
            <a:off x="1897856" y="1143000"/>
            <a:ext cx="8229600" cy="4572000"/>
          </a:xfrm>
        </p:spPr>
        <p:txBody>
          <a:bodyPr/>
          <a:lstStyle/>
          <a:p>
            <a:pPr eaLnBrk="1" hangingPunct="1"/>
            <a:r>
              <a:rPr lang="en-US" dirty="0" smtClean="0"/>
              <a:t>The for loop uses the same components as the </a:t>
            </a:r>
            <a:br>
              <a:rPr lang="en-US" dirty="0" smtClean="0"/>
            </a:br>
            <a:r>
              <a:rPr lang="en-US" dirty="0" smtClean="0"/>
              <a:t>while loop in a more compact form</a:t>
            </a:r>
          </a:p>
          <a:p>
            <a:pPr lvl="1" eaLnBrk="1" hangingPunct="1"/>
            <a:r>
              <a:rPr lang="en-US" dirty="0" smtClean="0">
                <a:latin typeface="Courier New" pitchFamily="49" charset="0"/>
                <a:cs typeface="Courier New" pitchFamily="49" charset="0"/>
              </a:rPr>
              <a:t>for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n = 1</a:t>
            </a:r>
            <a:r>
              <a:rPr lang="en-US" dirty="0" smtClean="0">
                <a:solidFill>
                  <a:srgbClr val="FF0000"/>
                </a:solidFill>
                <a:latin typeface="Courier New" pitchFamily="49" charset="0"/>
                <a:cs typeface="Courier New" pitchFamily="49" charset="0"/>
              </a:rPr>
              <a:t>; </a:t>
            </a:r>
            <a:r>
              <a:rPr lang="en-US" dirty="0" smtClean="0">
                <a:latin typeface="Courier New" pitchFamily="49" charset="0"/>
                <a:cs typeface="Courier New" pitchFamily="49" charset="0"/>
              </a:rPr>
              <a:t>n &lt;= 10</a:t>
            </a:r>
            <a:r>
              <a:rPr lang="en-US" dirty="0" smtClean="0">
                <a:solidFill>
                  <a:srgbClr val="FF0000"/>
                </a:solidFill>
                <a:latin typeface="Courier New" pitchFamily="49" charset="0"/>
                <a:cs typeface="Courier New" pitchFamily="49" charset="0"/>
              </a:rPr>
              <a:t>;</a:t>
            </a:r>
            <a:r>
              <a:rPr lang="en-US" dirty="0" smtClean="0">
                <a:latin typeface="Courier New" pitchFamily="49" charset="0"/>
                <a:cs typeface="Courier New" pitchFamily="49" charset="0"/>
              </a:rPr>
              <a:t> n++)</a:t>
            </a:r>
          </a:p>
        </p:txBody>
      </p:sp>
      <p:sp>
        <p:nvSpPr>
          <p:cNvPr id="658434" name="Text Box 2"/>
          <p:cNvSpPr txBox="1">
            <a:spLocks noChangeArrowheads="1"/>
          </p:cNvSpPr>
          <p:nvPr/>
        </p:nvSpPr>
        <p:spPr bwMode="auto">
          <a:xfrm>
            <a:off x="2832857" y="3676650"/>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spcBef>
                <a:spcPct val="20000"/>
              </a:spcBef>
              <a:buClr>
                <a:srgbClr val="CC0000"/>
              </a:buClr>
            </a:pPr>
            <a:r>
              <a:rPr lang="en-US" b="1" dirty="0">
                <a:solidFill>
                  <a:srgbClr val="04617B"/>
                </a:solidFill>
              </a:rPr>
              <a:t>Initialization Action</a:t>
            </a:r>
          </a:p>
        </p:txBody>
      </p:sp>
      <p:grpSp>
        <p:nvGrpSpPr>
          <p:cNvPr id="58374" name="Group 13"/>
          <p:cNvGrpSpPr>
            <a:grpSpLocks/>
          </p:cNvGrpSpPr>
          <p:nvPr/>
        </p:nvGrpSpPr>
        <p:grpSpPr bwMode="auto">
          <a:xfrm>
            <a:off x="3976651" y="2514600"/>
            <a:ext cx="685800" cy="1104900"/>
            <a:chOff x="1296" y="1832"/>
            <a:chExt cx="432" cy="696"/>
          </a:xfrm>
        </p:grpSpPr>
        <p:sp>
          <p:nvSpPr>
            <p:cNvPr id="58383" name="Line 3"/>
            <p:cNvSpPr>
              <a:spLocks noChangeShapeType="1"/>
            </p:cNvSpPr>
            <p:nvPr/>
          </p:nvSpPr>
          <p:spPr bwMode="auto">
            <a:xfrm>
              <a:off x="1296" y="1832"/>
              <a:ext cx="432" cy="0"/>
            </a:xfrm>
            <a:prstGeom prst="line">
              <a:avLst/>
            </a:prstGeom>
            <a:noFill/>
            <a:ln w="571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solidFill>
                  <a:prstClr val="black"/>
                </a:solidFill>
                <a:latin typeface="Constantia"/>
              </a:endParaRPr>
            </a:p>
          </p:txBody>
        </p:sp>
        <p:sp>
          <p:nvSpPr>
            <p:cNvPr id="58384" name="Line 4"/>
            <p:cNvSpPr>
              <a:spLocks noChangeShapeType="1"/>
            </p:cNvSpPr>
            <p:nvPr/>
          </p:nvSpPr>
          <p:spPr bwMode="auto">
            <a:xfrm>
              <a:off x="1512" y="1832"/>
              <a:ext cx="0" cy="696"/>
            </a:xfrm>
            <a:prstGeom prst="line">
              <a:avLst/>
            </a:prstGeom>
            <a:noFill/>
            <a:ln w="571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solidFill>
                  <a:prstClr val="black"/>
                </a:solidFill>
                <a:latin typeface="Constantia"/>
              </a:endParaRPr>
            </a:p>
          </p:txBody>
        </p:sp>
      </p:grpSp>
      <p:grpSp>
        <p:nvGrpSpPr>
          <p:cNvPr id="58375" name="Group 14"/>
          <p:cNvGrpSpPr>
            <a:grpSpLocks/>
          </p:cNvGrpSpPr>
          <p:nvPr/>
        </p:nvGrpSpPr>
        <p:grpSpPr bwMode="auto">
          <a:xfrm>
            <a:off x="5697538" y="2480353"/>
            <a:ext cx="1047750" cy="1847850"/>
            <a:chOff x="1884" y="1832"/>
            <a:chExt cx="660" cy="1164"/>
          </a:xfrm>
        </p:grpSpPr>
        <p:sp>
          <p:nvSpPr>
            <p:cNvPr id="58381" name="Line 5"/>
            <p:cNvSpPr>
              <a:spLocks noChangeShapeType="1"/>
            </p:cNvSpPr>
            <p:nvPr/>
          </p:nvSpPr>
          <p:spPr bwMode="auto">
            <a:xfrm>
              <a:off x="1884" y="1832"/>
              <a:ext cx="660" cy="0"/>
            </a:xfrm>
            <a:prstGeom prst="line">
              <a:avLst/>
            </a:prstGeom>
            <a:noFill/>
            <a:ln w="571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solidFill>
                  <a:prstClr val="black"/>
                </a:solidFill>
                <a:latin typeface="Constantia"/>
              </a:endParaRPr>
            </a:p>
          </p:txBody>
        </p:sp>
        <p:sp>
          <p:nvSpPr>
            <p:cNvPr id="58382" name="Line 6"/>
            <p:cNvSpPr>
              <a:spLocks noChangeShapeType="1"/>
            </p:cNvSpPr>
            <p:nvPr/>
          </p:nvSpPr>
          <p:spPr bwMode="auto">
            <a:xfrm>
              <a:off x="2208" y="1832"/>
              <a:ext cx="0" cy="1164"/>
            </a:xfrm>
            <a:prstGeom prst="line">
              <a:avLst/>
            </a:prstGeom>
            <a:noFill/>
            <a:ln w="571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solidFill>
                  <a:prstClr val="black"/>
                </a:solidFill>
                <a:latin typeface="Constantia"/>
              </a:endParaRPr>
            </a:p>
          </p:txBody>
        </p:sp>
      </p:grpSp>
      <p:sp>
        <p:nvSpPr>
          <p:cNvPr id="658439" name="Text Box 7"/>
          <p:cNvSpPr txBox="1">
            <a:spLocks noChangeArrowheads="1"/>
          </p:cNvSpPr>
          <p:nvPr/>
        </p:nvSpPr>
        <p:spPr bwMode="auto">
          <a:xfrm>
            <a:off x="4655344" y="4368443"/>
            <a:ext cx="311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spcBef>
                <a:spcPct val="20000"/>
              </a:spcBef>
              <a:buClr>
                <a:srgbClr val="CC0000"/>
              </a:buClr>
            </a:pPr>
            <a:r>
              <a:rPr lang="en-US" b="1" dirty="0">
                <a:solidFill>
                  <a:srgbClr val="04617B"/>
                </a:solidFill>
              </a:rPr>
              <a:t>Boolean Expression</a:t>
            </a:r>
          </a:p>
        </p:txBody>
      </p:sp>
      <p:grpSp>
        <p:nvGrpSpPr>
          <p:cNvPr id="58377" name="Group 15"/>
          <p:cNvGrpSpPr>
            <a:grpSpLocks/>
          </p:cNvGrpSpPr>
          <p:nvPr/>
        </p:nvGrpSpPr>
        <p:grpSpPr bwMode="auto">
          <a:xfrm>
            <a:off x="7239000" y="2457450"/>
            <a:ext cx="660400" cy="1219200"/>
            <a:chOff x="2680" y="1832"/>
            <a:chExt cx="416" cy="768"/>
          </a:xfrm>
        </p:grpSpPr>
        <p:sp>
          <p:nvSpPr>
            <p:cNvPr id="58379" name="Line 8"/>
            <p:cNvSpPr>
              <a:spLocks noChangeShapeType="1"/>
            </p:cNvSpPr>
            <p:nvPr/>
          </p:nvSpPr>
          <p:spPr bwMode="auto">
            <a:xfrm flipV="1">
              <a:off x="2680" y="1832"/>
              <a:ext cx="416" cy="0"/>
            </a:xfrm>
            <a:prstGeom prst="line">
              <a:avLst/>
            </a:prstGeom>
            <a:noFill/>
            <a:ln w="571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solidFill>
                  <a:prstClr val="black"/>
                </a:solidFill>
                <a:latin typeface="Constantia"/>
              </a:endParaRPr>
            </a:p>
          </p:txBody>
        </p:sp>
        <p:sp>
          <p:nvSpPr>
            <p:cNvPr id="58380" name="Line 9"/>
            <p:cNvSpPr>
              <a:spLocks noChangeShapeType="1"/>
            </p:cNvSpPr>
            <p:nvPr/>
          </p:nvSpPr>
          <p:spPr bwMode="auto">
            <a:xfrm>
              <a:off x="2932" y="1844"/>
              <a:ext cx="0" cy="756"/>
            </a:xfrm>
            <a:prstGeom prst="line">
              <a:avLst/>
            </a:prstGeom>
            <a:noFill/>
            <a:ln w="5715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solidFill>
                  <a:prstClr val="black"/>
                </a:solidFill>
                <a:latin typeface="Constantia"/>
              </a:endParaRPr>
            </a:p>
          </p:txBody>
        </p:sp>
      </p:grpSp>
      <p:sp>
        <p:nvSpPr>
          <p:cNvPr id="658442" name="Text Box 10"/>
          <p:cNvSpPr txBox="1">
            <a:spLocks noChangeArrowheads="1"/>
          </p:cNvSpPr>
          <p:nvPr/>
        </p:nvSpPr>
        <p:spPr bwMode="auto">
          <a:xfrm>
            <a:off x="6514307" y="3676650"/>
            <a:ext cx="2249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spcBef>
                <a:spcPct val="20000"/>
              </a:spcBef>
              <a:buClr>
                <a:srgbClr val="CC0000"/>
              </a:buClr>
            </a:pPr>
            <a:r>
              <a:rPr lang="en-US" b="1" dirty="0">
                <a:solidFill>
                  <a:srgbClr val="04617B"/>
                </a:solidFill>
              </a:rPr>
              <a:t>Update Action</a:t>
            </a:r>
          </a:p>
        </p:txBody>
      </p:sp>
    </p:spTree>
    <p:extLst>
      <p:ext uri="{BB962C8B-B14F-4D97-AF65-F5344CB8AC3E}">
        <p14:creationId xmlns:p14="http://schemas.microsoft.com/office/powerpoint/2010/main" val="3312129593"/>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US" dirty="0" smtClean="0"/>
              <a:t>Nested Loops</a:t>
            </a:r>
            <a:endParaRPr lang="en-US" dirty="0"/>
          </a:p>
        </p:txBody>
      </p:sp>
      <p:sp>
        <p:nvSpPr>
          <p:cNvPr id="3" name="Content Placeholder 2"/>
          <p:cNvSpPr>
            <a:spLocks noGrp="1"/>
          </p:cNvSpPr>
          <p:nvPr>
            <p:ph idx="1"/>
          </p:nvPr>
        </p:nvSpPr>
        <p:spPr>
          <a:xfrm>
            <a:off x="1981200" y="1219200"/>
            <a:ext cx="8229600" cy="4389120"/>
          </a:xfrm>
        </p:spPr>
        <p:txBody>
          <a:bodyPr>
            <a:normAutofit/>
          </a:bodyPr>
          <a:lstStyle/>
          <a:p>
            <a:r>
              <a:rPr lang="en-US" sz="2400" b="1" dirty="0">
                <a:latin typeface="Courier New" pitchFamily="49" charset="0"/>
                <a:cs typeface="Courier New" pitchFamily="49" charset="0"/>
              </a:rPr>
              <a:t>for</a:t>
            </a:r>
            <a:r>
              <a:rPr lang="en-US" sz="2400" dirty="0">
                <a:latin typeface="Courier New" pitchFamily="49" charset="0"/>
                <a:cs typeface="Courier New" pitchFamily="49" charset="0"/>
              </a:rPr>
              <a:t> (</a:t>
            </a:r>
            <a:r>
              <a:rPr lang="en-US" sz="2400" b="1" dirty="0" err="1">
                <a:latin typeface="Courier New" pitchFamily="49" charset="0"/>
                <a:cs typeface="Courier New" pitchFamily="49" charset="0"/>
              </a:rPr>
              <a:t>int</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i</a:t>
            </a:r>
            <a:r>
              <a:rPr lang="en-US" sz="2400" dirty="0">
                <a:latin typeface="Courier New" pitchFamily="49" charset="0"/>
                <a:cs typeface="Courier New" pitchFamily="49" charset="0"/>
              </a:rPr>
              <a:t> = 1; </a:t>
            </a:r>
            <a:r>
              <a:rPr lang="en-US" sz="2400" dirty="0" err="1">
                <a:latin typeface="Courier New" pitchFamily="49" charset="0"/>
                <a:cs typeface="Courier New" pitchFamily="49" charset="0"/>
              </a:rPr>
              <a:t>i</a:t>
            </a:r>
            <a:r>
              <a:rPr lang="en-US" sz="2400" dirty="0">
                <a:latin typeface="Courier New" pitchFamily="49" charset="0"/>
                <a:cs typeface="Courier New" pitchFamily="49" charset="0"/>
              </a:rPr>
              <a:t> &lt;= 5; </a:t>
            </a:r>
            <a:r>
              <a:rPr lang="en-US" sz="2400" dirty="0" err="1">
                <a:latin typeface="Courier New" pitchFamily="49" charset="0"/>
                <a:cs typeface="Courier New" pitchFamily="49" charset="0"/>
              </a:rPr>
              <a:t>i</a:t>
            </a:r>
            <a:r>
              <a:rPr lang="en-US" sz="2400" dirty="0">
                <a:latin typeface="Courier New" pitchFamily="49" charset="0"/>
                <a:cs typeface="Courier New" pitchFamily="49" charset="0"/>
              </a:rPr>
              <a:t>++)</a:t>
            </a:r>
            <a:r>
              <a:rPr lang="en-US" sz="2400" dirty="0">
                <a:solidFill>
                  <a:schemeClr val="accent5"/>
                </a:solidFill>
                <a:latin typeface="Courier New" pitchFamily="49" charset="0"/>
                <a:cs typeface="Courier New" pitchFamily="49" charset="0"/>
              </a:rPr>
              <a:t>// outer loop</a:t>
            </a:r>
          </a:p>
          <a:p>
            <a:r>
              <a:rPr lang="en-US" sz="2400" dirty="0">
                <a:latin typeface="Courier New" pitchFamily="49" charset="0"/>
                <a:cs typeface="Courier New" pitchFamily="49" charset="0"/>
              </a:rPr>
              <a:t>{</a:t>
            </a:r>
          </a:p>
          <a:p>
            <a:r>
              <a:rPr lang="en-US" sz="2400" dirty="0">
                <a:latin typeface="Courier New" pitchFamily="49" charset="0"/>
                <a:cs typeface="Courier New" pitchFamily="49" charset="0"/>
              </a:rPr>
              <a:t> </a:t>
            </a:r>
            <a:r>
              <a:rPr lang="en-US" sz="2400" dirty="0">
                <a:latin typeface="Courier New" pitchFamily="49" charset="0"/>
                <a:cs typeface="Courier New" pitchFamily="49" charset="0"/>
              </a:rPr>
              <a:t>	</a:t>
            </a:r>
            <a:r>
              <a:rPr lang="en-US" sz="2400" b="1" dirty="0">
                <a:latin typeface="Courier New" pitchFamily="49" charset="0"/>
                <a:cs typeface="Courier New" pitchFamily="49" charset="0"/>
              </a:rPr>
              <a:t>for</a:t>
            </a:r>
            <a:r>
              <a:rPr lang="en-US" sz="2400" dirty="0">
                <a:latin typeface="Courier New" pitchFamily="49" charset="0"/>
                <a:cs typeface="Courier New" pitchFamily="49" charset="0"/>
              </a:rPr>
              <a:t> (</a:t>
            </a:r>
            <a:r>
              <a:rPr lang="en-US" sz="2400" b="1" dirty="0" err="1">
                <a:latin typeface="Courier New" pitchFamily="49" charset="0"/>
                <a:cs typeface="Courier New" pitchFamily="49" charset="0"/>
              </a:rPr>
              <a:t>int</a:t>
            </a:r>
            <a:r>
              <a:rPr lang="en-US" sz="2400" dirty="0">
                <a:latin typeface="Courier New" pitchFamily="49" charset="0"/>
                <a:cs typeface="Courier New" pitchFamily="49" charset="0"/>
              </a:rPr>
              <a:t> j = 1; j&lt;=5; j++)</a:t>
            </a:r>
            <a:r>
              <a:rPr lang="en-US" sz="2400" dirty="0">
                <a:solidFill>
                  <a:schemeClr val="accent5"/>
                </a:solidFill>
                <a:latin typeface="Courier New" pitchFamily="49" charset="0"/>
                <a:cs typeface="Courier New" pitchFamily="49" charset="0"/>
              </a:rPr>
              <a:t>// inner loop</a:t>
            </a:r>
          </a:p>
          <a:p>
            <a:r>
              <a:rPr lang="en-US" sz="2400" dirty="0">
                <a:latin typeface="Courier New" pitchFamily="49" charset="0"/>
                <a:cs typeface="Courier New" pitchFamily="49" charset="0"/>
              </a:rPr>
              <a:t> </a:t>
            </a:r>
            <a:r>
              <a:rPr lang="en-US" sz="2400" dirty="0">
                <a:latin typeface="Courier New" pitchFamily="49" charset="0"/>
                <a:cs typeface="Courier New" pitchFamily="49" charset="0"/>
              </a:rPr>
              <a:t>	{</a:t>
            </a:r>
          </a:p>
          <a:p>
            <a:r>
              <a:rPr lang="en-US" sz="2400" dirty="0">
                <a:latin typeface="Courier New" pitchFamily="49" charset="0"/>
                <a:cs typeface="Courier New" pitchFamily="49" charset="0"/>
              </a:rPr>
              <a:t> </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cout</a:t>
            </a:r>
            <a:r>
              <a:rPr lang="en-US" sz="2400" dirty="0">
                <a:latin typeface="Courier New" pitchFamily="49" charset="0"/>
                <a:cs typeface="Courier New" pitchFamily="49" charset="0"/>
              </a:rPr>
              <a:t>&lt;&lt;</a:t>
            </a:r>
            <a:r>
              <a:rPr lang="en-US" sz="2400" dirty="0" err="1">
                <a:latin typeface="Courier New" pitchFamily="49" charset="0"/>
                <a:cs typeface="Courier New" pitchFamily="49" charset="0"/>
              </a:rPr>
              <a:t>i</a:t>
            </a:r>
            <a:r>
              <a:rPr lang="en-US" sz="2400" dirty="0">
                <a:latin typeface="Courier New" pitchFamily="49" charset="0"/>
                <a:cs typeface="Courier New" pitchFamily="49" charset="0"/>
              </a:rPr>
              <a:t>&lt;&lt;“ “&lt;&lt;j&lt;&lt;</a:t>
            </a:r>
            <a:r>
              <a:rPr lang="en-US" sz="2400" dirty="0" err="1">
                <a:latin typeface="Courier New" pitchFamily="49" charset="0"/>
                <a:cs typeface="Courier New" pitchFamily="49" charset="0"/>
              </a:rPr>
              <a:t>endl</a:t>
            </a:r>
            <a:r>
              <a:rPr lang="en-US" sz="2400" dirty="0">
                <a:latin typeface="Courier New" pitchFamily="49" charset="0"/>
                <a:cs typeface="Courier New" pitchFamily="49" charset="0"/>
              </a:rPr>
              <a:t>;</a:t>
            </a:r>
          </a:p>
          <a:p>
            <a:r>
              <a:rPr lang="en-US" sz="2400" dirty="0">
                <a:latin typeface="Courier New" pitchFamily="49" charset="0"/>
                <a:cs typeface="Courier New" pitchFamily="49" charset="0"/>
              </a:rPr>
              <a:t> </a:t>
            </a:r>
            <a:r>
              <a:rPr lang="en-US" sz="2400" dirty="0">
                <a:latin typeface="Courier New" pitchFamily="49" charset="0"/>
                <a:cs typeface="Courier New" pitchFamily="49" charset="0"/>
              </a:rPr>
              <a:t>	}</a:t>
            </a:r>
          </a:p>
          <a:p>
            <a:r>
              <a:rPr lang="en-US" sz="2400" dirty="0">
                <a:latin typeface="Courier New" pitchFamily="49" charset="0"/>
                <a:cs typeface="Courier New" pitchFamily="49" charset="0"/>
              </a:rPr>
              <a:t>}</a:t>
            </a:r>
          </a:p>
        </p:txBody>
      </p:sp>
    </p:spTree>
    <p:extLst>
      <p:ext uri="{BB962C8B-B14F-4D97-AF65-F5344CB8AC3E}">
        <p14:creationId xmlns:p14="http://schemas.microsoft.com/office/powerpoint/2010/main" val="34370335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1143000"/>
          </a:xfrm>
        </p:spPr>
        <p:txBody>
          <a:bodyPr/>
          <a:lstStyle/>
          <a:p>
            <a:r>
              <a:rPr lang="en-US" dirty="0" smtClean="0"/>
              <a:t>The </a:t>
            </a:r>
            <a:r>
              <a:rPr lang="en-US" i="1" dirty="0" smtClean="0">
                <a:solidFill>
                  <a:srgbClr val="FF0000"/>
                </a:solidFill>
              </a:rPr>
              <a:t>break</a:t>
            </a:r>
            <a:r>
              <a:rPr lang="en-US" dirty="0" smtClean="0"/>
              <a:t> Statement</a:t>
            </a:r>
            <a:endParaRPr lang="en-US" dirty="0"/>
          </a:p>
        </p:txBody>
      </p:sp>
      <p:sp>
        <p:nvSpPr>
          <p:cNvPr id="3" name="Content Placeholder 2"/>
          <p:cNvSpPr>
            <a:spLocks noGrp="1"/>
          </p:cNvSpPr>
          <p:nvPr>
            <p:ph idx="1"/>
          </p:nvPr>
        </p:nvSpPr>
        <p:spPr>
          <a:xfrm>
            <a:off x="1981200" y="1295400"/>
            <a:ext cx="8229600" cy="4389120"/>
          </a:xfrm>
        </p:spPr>
        <p:txBody>
          <a:bodyPr/>
          <a:lstStyle/>
          <a:p>
            <a:r>
              <a:rPr lang="en-US" dirty="0" smtClean="0"/>
              <a:t>The </a:t>
            </a:r>
            <a:r>
              <a:rPr lang="en-US" i="1" dirty="0" smtClean="0"/>
              <a:t>break</a:t>
            </a:r>
            <a:r>
              <a:rPr lang="en-US" dirty="0" smtClean="0"/>
              <a:t> statement can be used to exit a loop.</a:t>
            </a:r>
          </a:p>
          <a:p>
            <a:endParaRPr lang="en-US" dirty="0" smtClean="0"/>
          </a:p>
        </p:txBody>
      </p:sp>
    </p:spTree>
    <p:extLst>
      <p:ext uri="{BB962C8B-B14F-4D97-AF65-F5344CB8AC3E}">
        <p14:creationId xmlns:p14="http://schemas.microsoft.com/office/powerpoint/2010/main" val="9509581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9110"/>
            <a:ext cx="8229600" cy="1143000"/>
          </a:xfrm>
        </p:spPr>
        <p:txBody>
          <a:bodyPr/>
          <a:lstStyle/>
          <a:p>
            <a:r>
              <a:rPr lang="en-US" dirty="0"/>
              <a:t>The </a:t>
            </a:r>
            <a:r>
              <a:rPr lang="en-US" i="1" dirty="0" smtClean="0">
                <a:solidFill>
                  <a:srgbClr val="FF0000"/>
                </a:solidFill>
              </a:rPr>
              <a:t>continue</a:t>
            </a:r>
            <a:r>
              <a:rPr lang="en-US" dirty="0" smtClean="0"/>
              <a:t> </a:t>
            </a:r>
            <a:r>
              <a:rPr lang="en-US" dirty="0"/>
              <a:t>Statement</a:t>
            </a:r>
          </a:p>
        </p:txBody>
      </p:sp>
      <p:sp>
        <p:nvSpPr>
          <p:cNvPr id="3" name="Content Placeholder 2"/>
          <p:cNvSpPr>
            <a:spLocks noGrp="1"/>
          </p:cNvSpPr>
          <p:nvPr>
            <p:ph idx="1"/>
          </p:nvPr>
        </p:nvSpPr>
        <p:spPr>
          <a:xfrm>
            <a:off x="1981200" y="1371600"/>
            <a:ext cx="8229600" cy="4389120"/>
          </a:xfrm>
        </p:spPr>
        <p:txBody>
          <a:bodyPr/>
          <a:lstStyle/>
          <a:p>
            <a:r>
              <a:rPr lang="en-US" dirty="0"/>
              <a:t>Can use </a:t>
            </a:r>
            <a:r>
              <a:rPr lang="en-US" dirty="0">
                <a:latin typeface="Courier New" pitchFamily="-16" charset="0"/>
              </a:rPr>
              <a:t>continue</a:t>
            </a:r>
            <a:r>
              <a:rPr lang="en-US" dirty="0"/>
              <a:t> to go to end of loop and prepare for next repetition</a:t>
            </a:r>
          </a:p>
          <a:p>
            <a:endParaRPr lang="en-US" dirty="0"/>
          </a:p>
        </p:txBody>
      </p:sp>
    </p:spTree>
    <p:extLst>
      <p:ext uri="{BB962C8B-B14F-4D97-AF65-F5344CB8AC3E}">
        <p14:creationId xmlns:p14="http://schemas.microsoft.com/office/powerpoint/2010/main" val="4742273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US" dirty="0" smtClean="0"/>
              <a:t>Exercise: Pattern Displays</a:t>
            </a:r>
            <a:endParaRPr lang="en-US" dirty="0"/>
          </a:p>
        </p:txBody>
      </p:sp>
      <p:sp>
        <p:nvSpPr>
          <p:cNvPr id="3" name="Content Placeholder 2"/>
          <p:cNvSpPr>
            <a:spLocks noGrp="1"/>
          </p:cNvSpPr>
          <p:nvPr>
            <p:ph idx="1"/>
          </p:nvPr>
        </p:nvSpPr>
        <p:spPr>
          <a:xfrm>
            <a:off x="1981200" y="1219200"/>
            <a:ext cx="8229600" cy="4389120"/>
          </a:xfrm>
        </p:spPr>
        <p:txBody>
          <a:bodyPr>
            <a:normAutofit lnSpcReduction="10000"/>
          </a:bodyPr>
          <a:lstStyle/>
          <a:p>
            <a:r>
              <a:rPr lang="en-US" dirty="0" smtClean="0"/>
              <a:t>Write a C++ program that uses a loop to display the pattern below.</a:t>
            </a:r>
          </a:p>
          <a:p>
            <a:pPr lvl="2"/>
            <a:r>
              <a:rPr lang="en-US" dirty="0" smtClean="0"/>
              <a:t>++++++++++</a:t>
            </a:r>
          </a:p>
          <a:p>
            <a:pPr lvl="2"/>
            <a:r>
              <a:rPr lang="en-US" dirty="0" smtClean="0"/>
              <a:t>+++++++++</a:t>
            </a:r>
          </a:p>
          <a:p>
            <a:pPr lvl="2"/>
            <a:r>
              <a:rPr lang="en-US" dirty="0" smtClean="0"/>
              <a:t>++++++++</a:t>
            </a:r>
          </a:p>
          <a:p>
            <a:pPr lvl="2"/>
            <a:r>
              <a:rPr lang="en-US" dirty="0" smtClean="0"/>
              <a:t>+++++++</a:t>
            </a:r>
          </a:p>
          <a:p>
            <a:pPr lvl="2"/>
            <a:r>
              <a:rPr lang="en-US" dirty="0" smtClean="0"/>
              <a:t>++++++</a:t>
            </a:r>
          </a:p>
          <a:p>
            <a:pPr lvl="2"/>
            <a:r>
              <a:rPr lang="en-US" dirty="0" smtClean="0"/>
              <a:t>+++++</a:t>
            </a:r>
          </a:p>
          <a:p>
            <a:pPr lvl="2"/>
            <a:r>
              <a:rPr lang="en-US" dirty="0" smtClean="0"/>
              <a:t>++++</a:t>
            </a:r>
          </a:p>
          <a:p>
            <a:pPr lvl="2"/>
            <a:r>
              <a:rPr lang="en-US" dirty="0" smtClean="0"/>
              <a:t>+++</a:t>
            </a:r>
          </a:p>
          <a:p>
            <a:pPr lvl="2"/>
            <a:r>
              <a:rPr lang="en-US" dirty="0" smtClean="0"/>
              <a:t>++</a:t>
            </a:r>
          </a:p>
          <a:p>
            <a:pPr lvl="2"/>
            <a:r>
              <a:rPr lang="en-US" dirty="0"/>
              <a:t>+</a:t>
            </a:r>
          </a:p>
        </p:txBody>
      </p:sp>
    </p:spTree>
    <p:extLst>
      <p:ext uri="{BB962C8B-B14F-4D97-AF65-F5344CB8AC3E}">
        <p14:creationId xmlns:p14="http://schemas.microsoft.com/office/powerpoint/2010/main" val="21292772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981200" y="0"/>
            <a:ext cx="8229600" cy="1143000"/>
          </a:xfrm>
        </p:spPr>
        <p:txBody>
          <a:bodyPr/>
          <a:lstStyle/>
          <a:p>
            <a:r>
              <a:rPr lang="en-US" dirty="0" smtClean="0"/>
              <a:t>Random Number Generation</a:t>
            </a:r>
          </a:p>
        </p:txBody>
      </p:sp>
      <p:sp>
        <p:nvSpPr>
          <p:cNvPr id="3" name="Content Placeholder 2"/>
          <p:cNvSpPr>
            <a:spLocks noGrp="1"/>
          </p:cNvSpPr>
          <p:nvPr>
            <p:ph idx="1"/>
          </p:nvPr>
        </p:nvSpPr>
        <p:spPr>
          <a:xfrm>
            <a:off x="1981200" y="1219200"/>
            <a:ext cx="8305800" cy="4389120"/>
          </a:xfrm>
        </p:spPr>
        <p:txBody>
          <a:bodyPr>
            <a:noAutofit/>
          </a:bodyPr>
          <a:lstStyle/>
          <a:p>
            <a:r>
              <a:rPr lang="en-US" dirty="0" smtClean="0"/>
              <a:t>Really pseudo-random numbers</a:t>
            </a:r>
          </a:p>
          <a:p>
            <a:pPr lvl="1"/>
            <a:r>
              <a:rPr lang="en-US" dirty="0" err="1" smtClean="0"/>
              <a:t>R</a:t>
            </a:r>
            <a:r>
              <a:rPr lang="en-US" baseline="-25000" dirty="0" err="1" smtClean="0"/>
              <a:t>i</a:t>
            </a:r>
            <a:r>
              <a:rPr lang="en-US" dirty="0" smtClean="0"/>
              <a:t> = (R</a:t>
            </a:r>
            <a:r>
              <a:rPr lang="en-US" baseline="-25000" dirty="0" smtClean="0"/>
              <a:t>i-1</a:t>
            </a:r>
            <a:r>
              <a:rPr lang="en-US" dirty="0" smtClean="0"/>
              <a:t> * 7) % 11</a:t>
            </a:r>
          </a:p>
          <a:p>
            <a:r>
              <a:rPr lang="en-US" b="1" dirty="0" smtClean="0"/>
              <a:t>1</a:t>
            </a:r>
            <a:r>
              <a:rPr lang="en-US" dirty="0" smtClean="0"/>
              <a:t>.  </a:t>
            </a:r>
            <a:r>
              <a:rPr lang="en-US" b="1" dirty="0" smtClean="0">
                <a:solidFill>
                  <a:srgbClr val="FF0000"/>
                </a:solidFill>
              </a:rPr>
              <a:t>Seed</a:t>
            </a:r>
            <a:r>
              <a:rPr lang="en-US" dirty="0" smtClean="0"/>
              <a:t> the random number generator </a:t>
            </a:r>
            <a:r>
              <a:rPr lang="en-US" dirty="0" smtClean="0">
                <a:solidFill>
                  <a:srgbClr val="FF0000"/>
                </a:solidFill>
              </a:rPr>
              <a:t>only once</a:t>
            </a:r>
          </a:p>
          <a:p>
            <a:pPr>
              <a:buFont typeface="Wingdings" pitchFamily="2" charset="2"/>
              <a:buNone/>
            </a:pPr>
            <a:r>
              <a:rPr lang="en-US" sz="2400" dirty="0"/>
              <a:t>	</a:t>
            </a:r>
            <a:r>
              <a:rPr lang="en-US" sz="2400" dirty="0">
                <a:latin typeface="Courier New" pitchFamily="49" charset="0"/>
                <a:cs typeface="Courier New" pitchFamily="49" charset="0"/>
              </a:rPr>
              <a:t>#include &lt;</a:t>
            </a:r>
            <a:r>
              <a:rPr lang="en-US" sz="2400" dirty="0" err="1">
                <a:latin typeface="Courier New" pitchFamily="49" charset="0"/>
                <a:cs typeface="Courier New" pitchFamily="49" charset="0"/>
              </a:rPr>
              <a:t>cstdlib</a:t>
            </a:r>
            <a:r>
              <a:rPr lang="en-US" sz="2400" dirty="0">
                <a:latin typeface="Courier New" pitchFamily="49" charset="0"/>
                <a:cs typeface="Courier New" pitchFamily="49" charset="0"/>
              </a:rPr>
              <a:t>&gt;</a:t>
            </a:r>
          </a:p>
          <a:p>
            <a:pPr>
              <a:buFont typeface="Wingdings" pitchFamily="2" charset="2"/>
              <a:buNone/>
            </a:pPr>
            <a:r>
              <a:rPr lang="en-US" sz="2400" dirty="0">
                <a:latin typeface="Courier New" pitchFamily="49" charset="0"/>
                <a:cs typeface="Courier New" pitchFamily="49" charset="0"/>
              </a:rPr>
              <a:t>	#include &lt;</a:t>
            </a:r>
            <a:r>
              <a:rPr lang="en-US" sz="2400" dirty="0" err="1">
                <a:latin typeface="Courier New" pitchFamily="49" charset="0"/>
                <a:cs typeface="Courier New" pitchFamily="49" charset="0"/>
              </a:rPr>
              <a:t>ctime</a:t>
            </a:r>
            <a:r>
              <a:rPr lang="en-US" sz="2400" dirty="0">
                <a:latin typeface="Courier New" pitchFamily="49" charset="0"/>
                <a:cs typeface="Courier New" pitchFamily="49" charset="0"/>
              </a:rPr>
              <a:t>&gt;</a:t>
            </a:r>
          </a:p>
          <a:p>
            <a:pPr>
              <a:buFont typeface="Wingdings" pitchFamily="2" charset="2"/>
              <a:buNone/>
            </a:pPr>
            <a:r>
              <a:rPr lang="en-US" sz="2400" dirty="0">
                <a:latin typeface="Courier New" pitchFamily="49" charset="0"/>
                <a:cs typeface="Courier New" pitchFamily="49" charset="0"/>
              </a:rPr>
              <a:t>	</a:t>
            </a:r>
            <a:r>
              <a:rPr lang="en-US" sz="2400" dirty="0" err="1">
                <a:solidFill>
                  <a:srgbClr val="FF0000"/>
                </a:solidFill>
                <a:latin typeface="Courier New" pitchFamily="49" charset="0"/>
                <a:cs typeface="Courier New" pitchFamily="49" charset="0"/>
              </a:rPr>
              <a:t>srand</a:t>
            </a:r>
            <a:r>
              <a:rPr lang="en-US" sz="2400" dirty="0">
                <a:solidFill>
                  <a:srgbClr val="FF0000"/>
                </a:solidFill>
                <a:latin typeface="Courier New" pitchFamily="49" charset="0"/>
                <a:cs typeface="Courier New" pitchFamily="49" charset="0"/>
              </a:rPr>
              <a:t>(time(0));</a:t>
            </a:r>
            <a:endParaRPr lang="en-US" b="1" dirty="0" smtClean="0"/>
          </a:p>
          <a:p>
            <a:r>
              <a:rPr lang="en-US" b="1" dirty="0" smtClean="0"/>
              <a:t>2</a:t>
            </a:r>
            <a:r>
              <a:rPr lang="en-US" dirty="0" smtClean="0"/>
              <a:t>.  The </a:t>
            </a:r>
            <a:r>
              <a:rPr lang="en-US" dirty="0" smtClean="0">
                <a:solidFill>
                  <a:srgbClr val="FF0000"/>
                </a:solidFill>
                <a:latin typeface="Courier New" pitchFamily="49" charset="0"/>
                <a:cs typeface="Courier New" pitchFamily="49" charset="0"/>
              </a:rPr>
              <a:t>rand() </a:t>
            </a:r>
            <a:r>
              <a:rPr lang="en-US" dirty="0" smtClean="0"/>
              <a:t>function returns a random integer that is greater than or equal to </a:t>
            </a:r>
            <a:r>
              <a:rPr lang="en-US" dirty="0" smtClean="0">
                <a:latin typeface="Courier New" pitchFamily="49" charset="0"/>
                <a:cs typeface="Courier New" pitchFamily="49" charset="0"/>
              </a:rPr>
              <a:t>0</a:t>
            </a:r>
            <a:r>
              <a:rPr lang="en-US" dirty="0" smtClean="0"/>
              <a:t> and less than RAND_MAX (</a:t>
            </a:r>
            <a:r>
              <a:rPr lang="en-US" dirty="0" smtClean="0">
                <a:latin typeface="Courier New" pitchFamily="49" charset="0"/>
                <a:cs typeface="Courier New" pitchFamily="49" charset="0"/>
              </a:rPr>
              <a:t>32767</a:t>
            </a:r>
            <a:r>
              <a:rPr lang="en-US" dirty="0" smtClean="0"/>
              <a:t>);</a:t>
            </a:r>
          </a:p>
        </p:txBody>
      </p:sp>
    </p:spTree>
    <p:extLst>
      <p:ext uri="{BB962C8B-B14F-4D97-AF65-F5344CB8AC3E}">
        <p14:creationId xmlns:p14="http://schemas.microsoft.com/office/powerpoint/2010/main" val="269272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981200" y="0"/>
            <a:ext cx="8229600" cy="1143000"/>
          </a:xfrm>
        </p:spPr>
        <p:txBody>
          <a:bodyPr/>
          <a:lstStyle/>
          <a:p>
            <a:r>
              <a:rPr lang="en-US" dirty="0" smtClean="0"/>
              <a:t>Random Numbers</a:t>
            </a:r>
          </a:p>
        </p:txBody>
      </p:sp>
      <p:sp>
        <p:nvSpPr>
          <p:cNvPr id="3" name="Content Placeholder 2"/>
          <p:cNvSpPr>
            <a:spLocks noGrp="1"/>
          </p:cNvSpPr>
          <p:nvPr>
            <p:ph idx="1"/>
          </p:nvPr>
        </p:nvSpPr>
        <p:spPr>
          <a:xfrm>
            <a:off x="1981200" y="1142999"/>
            <a:ext cx="8229600" cy="5218471"/>
          </a:xfrm>
        </p:spPr>
        <p:txBody>
          <a:bodyPr>
            <a:normAutofit fontScale="92500"/>
          </a:bodyPr>
          <a:lstStyle/>
          <a:p>
            <a:r>
              <a:rPr lang="en-US" b="1" dirty="0" smtClean="0"/>
              <a:t>Use </a:t>
            </a:r>
            <a:r>
              <a:rPr lang="en-US" b="1" dirty="0" smtClean="0">
                <a:solidFill>
                  <a:srgbClr val="FF0000"/>
                </a:solidFill>
              </a:rPr>
              <a:t>%</a:t>
            </a:r>
            <a:r>
              <a:rPr lang="en-US" b="1" dirty="0" smtClean="0"/>
              <a:t> and </a:t>
            </a:r>
            <a:r>
              <a:rPr lang="en-US" b="1" dirty="0" smtClean="0">
                <a:solidFill>
                  <a:srgbClr val="FF0000"/>
                </a:solidFill>
              </a:rPr>
              <a:t>+</a:t>
            </a:r>
            <a:r>
              <a:rPr lang="en-US" b="1" dirty="0" smtClean="0"/>
              <a:t> to scale to the number range you want</a:t>
            </a:r>
          </a:p>
          <a:p>
            <a:r>
              <a:rPr lang="en-US" dirty="0" smtClean="0"/>
              <a:t>Generate a random number from </a:t>
            </a:r>
            <a:r>
              <a:rPr lang="en-US" dirty="0" smtClean="0">
                <a:latin typeface="Courier New" pitchFamily="49" charset="0"/>
                <a:cs typeface="Courier New" pitchFamily="49" charset="0"/>
              </a:rPr>
              <a:t>0-99</a:t>
            </a:r>
          </a:p>
          <a:p>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num</a:t>
            </a:r>
            <a:r>
              <a:rPr lang="en-US" dirty="0" smtClean="0">
                <a:latin typeface="Courier New" pitchFamily="49" charset="0"/>
                <a:cs typeface="Courier New" pitchFamily="49" charset="0"/>
              </a:rPr>
              <a:t> = rand() % 100;</a:t>
            </a:r>
          </a:p>
          <a:p>
            <a:r>
              <a:rPr lang="en-US" dirty="0" smtClean="0"/>
              <a:t>Generate a random number from </a:t>
            </a:r>
            <a:r>
              <a:rPr lang="en-US" dirty="0" smtClean="0">
                <a:latin typeface="Courier New" pitchFamily="49" charset="0"/>
                <a:cs typeface="Courier New" pitchFamily="49" charset="0"/>
              </a:rPr>
              <a:t>1-6</a:t>
            </a:r>
          </a:p>
          <a:p>
            <a:pPr>
              <a:buFont typeface="Wingdings" pitchFamily="2" charset="2"/>
              <a:buNone/>
            </a:pPr>
            <a:r>
              <a:rPr lang="en-US" dirty="0" smtClean="0"/>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die = (rand() % 6) + 1;</a:t>
            </a:r>
          </a:p>
          <a:p>
            <a:pPr>
              <a:buFont typeface="Wingdings" pitchFamily="2" charset="2"/>
              <a:buNone/>
            </a:pPr>
            <a:endParaRPr lang="en-US" dirty="0" smtClean="0"/>
          </a:p>
          <a:p>
            <a:r>
              <a:rPr lang="en-US" dirty="0" smtClean="0"/>
              <a:t>Generating a random number x where </a:t>
            </a:r>
            <a:r>
              <a:rPr lang="en-US" dirty="0" smtClean="0">
                <a:latin typeface="Courier New" pitchFamily="49" charset="0"/>
                <a:cs typeface="Courier New" pitchFamily="49" charset="0"/>
              </a:rPr>
              <a:t>10&lt;=x&lt;=20</a:t>
            </a:r>
            <a:r>
              <a:rPr lang="en-US" dirty="0" smtClean="0"/>
              <a:t>?</a:t>
            </a:r>
          </a:p>
          <a:p>
            <a:r>
              <a:rPr lang="en-US" altLang="en-US" dirty="0"/>
              <a:t>To limit the range of random numbers generated, the following approach should be used</a:t>
            </a:r>
          </a:p>
          <a:p>
            <a:pPr>
              <a:buClr>
                <a:srgbClr val="CC0099"/>
              </a:buClr>
              <a:buFont typeface="Wingdings" panose="05000000000000000000" pitchFamily="2" charset="2"/>
              <a:buChar char="Ø"/>
            </a:pPr>
            <a:r>
              <a:rPr lang="en-US" altLang="en-US" b="1" dirty="0"/>
              <a:t>y = (</a:t>
            </a:r>
            <a:r>
              <a:rPr lang="en-US" altLang="en-US" b="1" dirty="0">
                <a:solidFill>
                  <a:srgbClr val="CC0099"/>
                </a:solidFill>
              </a:rPr>
              <a:t>rand</a:t>
            </a:r>
            <a:r>
              <a:rPr lang="en-US" altLang="en-US" b="1" dirty="0"/>
              <a:t>() % (</a:t>
            </a:r>
            <a:r>
              <a:rPr lang="en-US" altLang="en-US" b="1" dirty="0" err="1">
                <a:solidFill>
                  <a:srgbClr val="800080"/>
                </a:solidFill>
              </a:rPr>
              <a:t>maxValue</a:t>
            </a:r>
            <a:r>
              <a:rPr lang="en-US" altLang="en-US" b="1" dirty="0"/>
              <a:t> – </a:t>
            </a:r>
            <a:r>
              <a:rPr lang="en-US" altLang="en-US" b="1" dirty="0" err="1">
                <a:solidFill>
                  <a:srgbClr val="800080"/>
                </a:solidFill>
              </a:rPr>
              <a:t>minValue</a:t>
            </a:r>
            <a:r>
              <a:rPr lang="en-US" altLang="en-US" b="1" dirty="0"/>
              <a:t> + 1) + </a:t>
            </a:r>
            <a:r>
              <a:rPr lang="en-US" altLang="en-US" b="1" dirty="0" err="1">
                <a:solidFill>
                  <a:srgbClr val="800080"/>
                </a:solidFill>
              </a:rPr>
              <a:t>minValue</a:t>
            </a:r>
            <a:r>
              <a:rPr lang="en-US" altLang="en-US" dirty="0"/>
              <a:t/>
            </a:r>
            <a:br>
              <a:rPr lang="en-US" altLang="en-US" dirty="0"/>
            </a:br>
            <a:r>
              <a:rPr lang="en-US" altLang="en-US" dirty="0"/>
              <a:t>where </a:t>
            </a:r>
            <a:r>
              <a:rPr lang="en-US" altLang="en-US" dirty="0" err="1">
                <a:solidFill>
                  <a:srgbClr val="800080"/>
                </a:solidFill>
              </a:rPr>
              <a:t>minValue</a:t>
            </a:r>
            <a:r>
              <a:rPr lang="en-US" altLang="en-US" dirty="0"/>
              <a:t> – the lowest number in the range and </a:t>
            </a:r>
            <a:r>
              <a:rPr lang="en-US" altLang="en-US" dirty="0" err="1">
                <a:solidFill>
                  <a:srgbClr val="800080"/>
                </a:solidFill>
              </a:rPr>
              <a:t>maxValue</a:t>
            </a:r>
            <a:r>
              <a:rPr lang="en-US" altLang="en-US" dirty="0"/>
              <a:t> – the highest number in the range</a:t>
            </a:r>
          </a:p>
          <a:p>
            <a:endParaRPr lang="en-US" dirty="0" smtClean="0"/>
          </a:p>
        </p:txBody>
      </p:sp>
    </p:spTree>
    <p:extLst>
      <p:ext uri="{BB962C8B-B14F-4D97-AF65-F5344CB8AC3E}">
        <p14:creationId xmlns:p14="http://schemas.microsoft.com/office/powerpoint/2010/main" val="2860424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1143000"/>
          </a:xfrm>
        </p:spPr>
        <p:txBody>
          <a:bodyPr/>
          <a:lstStyle/>
          <a:p>
            <a:r>
              <a:rPr lang="en-US" dirty="0" smtClean="0"/>
              <a:t>User-Defined Functions</a:t>
            </a:r>
            <a:endParaRPr lang="en-US" dirty="0"/>
          </a:p>
        </p:txBody>
      </p:sp>
      <p:sp>
        <p:nvSpPr>
          <p:cNvPr id="3" name="Content Placeholder 2"/>
          <p:cNvSpPr>
            <a:spLocks noGrp="1"/>
          </p:cNvSpPr>
          <p:nvPr>
            <p:ph idx="1"/>
          </p:nvPr>
        </p:nvSpPr>
        <p:spPr>
          <a:xfrm>
            <a:off x="1905000" y="1066800"/>
            <a:ext cx="8229600" cy="4389120"/>
          </a:xfrm>
        </p:spPr>
        <p:txBody>
          <a:bodyPr>
            <a:noAutofit/>
          </a:bodyPr>
          <a:lstStyle/>
          <a:p>
            <a:r>
              <a:rPr lang="en-US" sz="2400" dirty="0"/>
              <a:t>Function </a:t>
            </a:r>
            <a:r>
              <a:rPr lang="en-US" sz="2400" dirty="0">
                <a:solidFill>
                  <a:srgbClr val="FF0000"/>
                </a:solidFill>
              </a:rPr>
              <a:t>declaration</a:t>
            </a:r>
          </a:p>
          <a:p>
            <a:pPr lvl="1"/>
            <a:r>
              <a:rPr lang="en-US" sz="2000" dirty="0">
                <a:latin typeface="Courier New" pitchFamily="49" charset="0"/>
                <a:cs typeface="Courier New" pitchFamily="49" charset="0"/>
              </a:rPr>
              <a:t>Type  </a:t>
            </a:r>
            <a:r>
              <a:rPr lang="en-US" sz="2000" dirty="0" err="1">
                <a:latin typeface="Courier New" pitchFamily="49" charset="0"/>
                <a:cs typeface="Courier New" pitchFamily="49" charset="0"/>
              </a:rPr>
              <a:t>Function_Name</a:t>
            </a:r>
            <a:r>
              <a:rPr lang="en-US" sz="2000" dirty="0">
                <a:latin typeface="Courier New" pitchFamily="49" charset="0"/>
                <a:cs typeface="Courier New" pitchFamily="49" charset="0"/>
              </a:rPr>
              <a:t>(Type  Parameter)</a:t>
            </a:r>
            <a:r>
              <a:rPr lang="en-US" sz="2000" dirty="0">
                <a:solidFill>
                  <a:srgbClr val="FF0000"/>
                </a:solidFill>
                <a:latin typeface="Courier New" pitchFamily="49" charset="0"/>
                <a:cs typeface="Courier New" pitchFamily="49" charset="0"/>
              </a:rPr>
              <a:t>;</a:t>
            </a:r>
          </a:p>
          <a:p>
            <a:pPr lvl="1"/>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product(</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x,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y)</a:t>
            </a:r>
            <a:r>
              <a:rPr lang="en-US" sz="2000" dirty="0">
                <a:solidFill>
                  <a:srgbClr val="FF0000"/>
                </a:solidFill>
                <a:latin typeface="Courier New" pitchFamily="49" charset="0"/>
                <a:cs typeface="Courier New" pitchFamily="49" charset="0"/>
              </a:rPr>
              <a:t>;</a:t>
            </a:r>
          </a:p>
          <a:p>
            <a:pPr lvl="5"/>
            <a:endParaRPr lang="en-US" dirty="0" smtClean="0"/>
          </a:p>
          <a:p>
            <a:r>
              <a:rPr lang="en-US" sz="2400" dirty="0"/>
              <a:t>Function </a:t>
            </a:r>
            <a:r>
              <a:rPr lang="en-US" sz="2400" dirty="0">
                <a:solidFill>
                  <a:srgbClr val="FF0000"/>
                </a:solidFill>
              </a:rPr>
              <a:t>definition</a:t>
            </a:r>
          </a:p>
          <a:p>
            <a:pPr lvl="1"/>
            <a:r>
              <a:rPr lang="en-US" sz="2000" dirty="0">
                <a:latin typeface="Courier New" pitchFamily="49" charset="0"/>
                <a:cs typeface="Courier New" pitchFamily="49" charset="0"/>
              </a:rPr>
              <a:t>Type  </a:t>
            </a:r>
            <a:r>
              <a:rPr lang="en-US" sz="2000" dirty="0" err="1">
                <a:latin typeface="Courier New" pitchFamily="49" charset="0"/>
                <a:cs typeface="Courier New" pitchFamily="49" charset="0"/>
              </a:rPr>
              <a:t>Function_Name</a:t>
            </a:r>
            <a:r>
              <a:rPr lang="en-US" sz="2000" dirty="0">
                <a:latin typeface="Courier New" pitchFamily="49" charset="0"/>
                <a:cs typeface="Courier New" pitchFamily="49" charset="0"/>
              </a:rPr>
              <a:t>(</a:t>
            </a:r>
            <a:r>
              <a:rPr lang="en-US" sz="2000" dirty="0">
                <a:latin typeface="Courier New" pitchFamily="49" charset="0"/>
                <a:cs typeface="Courier New" pitchFamily="49" charset="0"/>
              </a:rPr>
              <a:t>Type  Parameter</a:t>
            </a:r>
            <a:r>
              <a:rPr lang="en-US" sz="2000" dirty="0">
                <a:latin typeface="Courier New" pitchFamily="49" charset="0"/>
                <a:cs typeface="Courier New" pitchFamily="49" charset="0"/>
              </a:rPr>
              <a:t>)</a:t>
            </a:r>
            <a:r>
              <a:rPr lang="en-US" sz="2000" dirty="0">
                <a:latin typeface="Courier New" pitchFamily="49" charset="0"/>
                <a:cs typeface="Courier New" pitchFamily="49" charset="0"/>
              </a:rPr>
              <a:t/>
            </a:r>
            <a:br>
              <a:rPr lang="en-US" sz="2000" dirty="0">
                <a:latin typeface="Courier New" pitchFamily="49" charset="0"/>
                <a:cs typeface="Courier New" pitchFamily="49" charset="0"/>
              </a:rPr>
            </a:br>
            <a:r>
              <a:rPr lang="en-US" sz="2000" dirty="0">
                <a:latin typeface="Courier New" pitchFamily="49" charset="0"/>
                <a:cs typeface="Courier New" pitchFamily="49" charset="0"/>
              </a:rPr>
              <a:t>{</a:t>
            </a:r>
            <a:r>
              <a:rPr lang="en-US" sz="2000" dirty="0">
                <a:latin typeface="Courier New" pitchFamily="49" charset="0"/>
                <a:cs typeface="Courier New" pitchFamily="49" charset="0"/>
              </a:rPr>
              <a:t/>
            </a:r>
            <a:br>
              <a:rPr lang="en-US" sz="2000" dirty="0">
                <a:latin typeface="Courier New" pitchFamily="49" charset="0"/>
                <a:cs typeface="Courier New" pitchFamily="49" charset="0"/>
              </a:rPr>
            </a:br>
            <a:r>
              <a:rPr lang="en-US" sz="2000" dirty="0">
                <a:latin typeface="Courier New" pitchFamily="49" charset="0"/>
                <a:cs typeface="Courier New" pitchFamily="49" charset="0"/>
              </a:rPr>
              <a:t>         </a:t>
            </a:r>
            <a:r>
              <a:rPr lang="en-US" sz="2000" dirty="0">
                <a:solidFill>
                  <a:schemeClr val="accent5">
                    <a:lumMod val="75000"/>
                  </a:schemeClr>
                </a:solidFill>
                <a:latin typeface="Courier New" pitchFamily="49" charset="0"/>
                <a:cs typeface="Courier New" pitchFamily="49" charset="0"/>
              </a:rPr>
              <a:t>//</a:t>
            </a:r>
            <a:r>
              <a:rPr lang="en-US" sz="2000" dirty="0">
                <a:solidFill>
                  <a:schemeClr val="accent5">
                    <a:lumMod val="75000"/>
                  </a:schemeClr>
                </a:solidFill>
                <a:latin typeface="Courier New" pitchFamily="49" charset="0"/>
                <a:cs typeface="Courier New" pitchFamily="49" charset="0"/>
              </a:rPr>
              <a:t>code</a:t>
            </a:r>
            <a:r>
              <a:rPr lang="en-US" sz="2000" dirty="0">
                <a:latin typeface="Courier New" pitchFamily="49" charset="0"/>
                <a:cs typeface="Courier New" pitchFamily="49" charset="0"/>
              </a:rPr>
              <a:t/>
            </a:r>
            <a:br>
              <a:rPr lang="en-US" sz="2000" dirty="0">
                <a:latin typeface="Courier New" pitchFamily="49" charset="0"/>
                <a:cs typeface="Courier New" pitchFamily="49" charset="0"/>
              </a:rPr>
            </a:br>
            <a:r>
              <a:rPr lang="en-US" sz="2000" dirty="0">
                <a:latin typeface="Courier New" pitchFamily="49" charset="0"/>
                <a:cs typeface="Courier New" pitchFamily="49" charset="0"/>
              </a:rPr>
              <a:t>}</a:t>
            </a:r>
          </a:p>
          <a:p>
            <a:pPr lvl="1"/>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product(</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x,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y</a:t>
            </a:r>
            <a:r>
              <a:rPr lang="en-US" sz="2000" dirty="0">
                <a:latin typeface="Courier New" pitchFamily="49" charset="0"/>
                <a:cs typeface="Courier New" pitchFamily="49" charset="0"/>
              </a:rPr>
              <a:t>)	</a:t>
            </a:r>
            <a:r>
              <a:rPr lang="en-US" sz="2000" dirty="0">
                <a:solidFill>
                  <a:schemeClr val="accent5">
                    <a:lumMod val="75000"/>
                  </a:schemeClr>
                </a:solidFill>
                <a:latin typeface="Courier New" pitchFamily="49" charset="0"/>
                <a:cs typeface="Courier New" pitchFamily="49" charset="0"/>
              </a:rPr>
              <a:t>// function header</a:t>
            </a:r>
          </a:p>
          <a:p>
            <a:pPr marL="393192" lvl="1" indent="0">
              <a:buNone/>
            </a:pPr>
            <a:r>
              <a:rPr lang="en-US" sz="2000" dirty="0">
                <a:latin typeface="Courier New" pitchFamily="49" charset="0"/>
                <a:cs typeface="Courier New" pitchFamily="49" charset="0"/>
              </a:rPr>
              <a:t>  {</a:t>
            </a:r>
          </a:p>
          <a:p>
            <a:pPr marL="393192" lvl="1" indent="0">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result = x * y;</a:t>
            </a:r>
          </a:p>
          <a:p>
            <a:pPr marL="393192" lvl="1" indent="0">
              <a:buNone/>
            </a:pPr>
            <a:r>
              <a:rPr lang="en-US" sz="2000" dirty="0">
                <a:latin typeface="Courier New" pitchFamily="49" charset="0"/>
                <a:cs typeface="Courier New" pitchFamily="49" charset="0"/>
              </a:rPr>
              <a:t>	 </a:t>
            </a:r>
            <a:r>
              <a:rPr lang="en-US" sz="2000" dirty="0">
                <a:latin typeface="Courier New" pitchFamily="49" charset="0"/>
                <a:cs typeface="Courier New" pitchFamily="49" charset="0"/>
              </a:rPr>
              <a:t>     return result;</a:t>
            </a:r>
            <a:endParaRPr lang="en-US" sz="2000" dirty="0">
              <a:latin typeface="Courier New" pitchFamily="49" charset="0"/>
              <a:cs typeface="Courier New" pitchFamily="49" charset="0"/>
            </a:endParaRPr>
          </a:p>
          <a:p>
            <a:pPr marL="393192" lvl="1" indent="0">
              <a:buNone/>
            </a:pPr>
            <a:r>
              <a:rPr lang="en-US" sz="2000" dirty="0">
                <a:latin typeface="Courier New" pitchFamily="49" charset="0"/>
                <a:cs typeface="Courier New" pitchFamily="49" charset="0"/>
              </a:rPr>
              <a:t>  }</a:t>
            </a:r>
            <a:endParaRPr lang="en-US" sz="2000" dirty="0">
              <a:latin typeface="Courier New" pitchFamily="49" charset="0"/>
              <a:cs typeface="Courier New" pitchFamily="49" charset="0"/>
            </a:endParaRPr>
          </a:p>
          <a:p>
            <a:pPr lvl="1"/>
            <a:endParaRPr lang="en-US" dirty="0"/>
          </a:p>
          <a:p>
            <a:pPr lvl="1"/>
            <a:endParaRPr lang="en-US" dirty="0"/>
          </a:p>
        </p:txBody>
      </p:sp>
    </p:spTree>
    <p:extLst>
      <p:ext uri="{BB962C8B-B14F-4D97-AF65-F5344CB8AC3E}">
        <p14:creationId xmlns:p14="http://schemas.microsoft.com/office/powerpoint/2010/main" val="41344398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228600"/>
            <a:ext cx="8839200" cy="4389120"/>
          </a:xfrm>
        </p:spPr>
        <p:txBody>
          <a:bodyPr>
            <a:normAutofit/>
          </a:bodyPr>
          <a:lstStyle/>
          <a:p>
            <a:r>
              <a:rPr lang="en-US" sz="2400" i="1" dirty="0" err="1">
                <a:latin typeface="Courier New" pitchFamily="49" charset="0"/>
                <a:cs typeface="Courier New" pitchFamily="49" charset="0"/>
              </a:rPr>
              <a:t>int</a:t>
            </a:r>
            <a:r>
              <a:rPr lang="en-US" sz="2400" dirty="0">
                <a:latin typeface="Courier New" pitchFamily="49" charset="0"/>
                <a:cs typeface="Courier New" pitchFamily="49" charset="0"/>
              </a:rPr>
              <a:t> main()</a:t>
            </a:r>
          </a:p>
          <a:p>
            <a:r>
              <a:rPr lang="en-US" sz="2400" dirty="0">
                <a:latin typeface="Courier New" pitchFamily="49" charset="0"/>
                <a:cs typeface="Courier New" pitchFamily="49" charset="0"/>
              </a:rPr>
              <a:t>{			</a:t>
            </a:r>
            <a:r>
              <a:rPr lang="en-US" sz="2400" dirty="0">
                <a:solidFill>
                  <a:schemeClr val="bg2">
                    <a:lumMod val="75000"/>
                  </a:schemeClr>
                </a:solidFill>
                <a:latin typeface="Courier New" pitchFamily="49" charset="0"/>
                <a:cs typeface="Courier New" pitchFamily="49" charset="0"/>
              </a:rPr>
              <a:t>//beginning of the main function</a:t>
            </a:r>
          </a:p>
          <a:p>
            <a:endParaRPr lang="en-US" sz="2400" dirty="0">
              <a:latin typeface="Courier New" pitchFamily="49" charset="0"/>
              <a:cs typeface="Courier New" pitchFamily="49" charset="0"/>
            </a:endParaRPr>
          </a:p>
          <a:p>
            <a:r>
              <a:rPr lang="en-US" sz="2400" dirty="0">
                <a:latin typeface="Courier New" pitchFamily="49" charset="0"/>
                <a:cs typeface="Courier New" pitchFamily="49" charset="0"/>
              </a:rPr>
              <a:t> </a:t>
            </a:r>
            <a:r>
              <a:rPr lang="en-US" sz="2400" dirty="0">
                <a:latin typeface="Courier New" pitchFamily="49" charset="0"/>
                <a:cs typeface="Courier New" pitchFamily="49" charset="0"/>
              </a:rPr>
              <a:t>      ....	</a:t>
            </a:r>
            <a:r>
              <a:rPr lang="en-US" sz="2400" dirty="0">
                <a:solidFill>
                  <a:schemeClr val="bg2">
                    <a:lumMod val="75000"/>
                  </a:schemeClr>
                </a:solidFill>
                <a:latin typeface="Courier New" pitchFamily="49" charset="0"/>
                <a:cs typeface="Courier New" pitchFamily="49" charset="0"/>
              </a:rPr>
              <a:t>//statements</a:t>
            </a:r>
          </a:p>
          <a:p>
            <a:endParaRPr lang="en-US" sz="2400" dirty="0">
              <a:latin typeface="Courier New" pitchFamily="49" charset="0"/>
              <a:cs typeface="Courier New" pitchFamily="49" charset="0"/>
            </a:endParaRPr>
          </a:p>
          <a:p>
            <a:r>
              <a:rPr lang="en-US" sz="2400" dirty="0">
                <a:latin typeface="Courier New" pitchFamily="49" charset="0"/>
                <a:cs typeface="Courier New" pitchFamily="49" charset="0"/>
              </a:rPr>
              <a:t> </a:t>
            </a:r>
            <a:r>
              <a:rPr lang="en-US" sz="2400" dirty="0">
                <a:latin typeface="Courier New" pitchFamily="49" charset="0"/>
                <a:cs typeface="Courier New" pitchFamily="49" charset="0"/>
              </a:rPr>
              <a:t>      return 0;</a:t>
            </a:r>
          </a:p>
          <a:p>
            <a:r>
              <a:rPr lang="en-US" sz="2400" dirty="0">
                <a:latin typeface="Courier New" pitchFamily="49" charset="0"/>
                <a:cs typeface="Courier New" pitchFamily="49" charset="0"/>
              </a:rPr>
              <a:t>}			</a:t>
            </a:r>
            <a:r>
              <a:rPr lang="en-US" sz="2400" dirty="0">
                <a:solidFill>
                  <a:schemeClr val="bg2">
                    <a:lumMod val="75000"/>
                  </a:schemeClr>
                </a:solidFill>
                <a:latin typeface="Courier New" pitchFamily="49" charset="0"/>
                <a:cs typeface="Courier New" pitchFamily="49" charset="0"/>
              </a:rPr>
              <a:t>//end of the program</a:t>
            </a:r>
          </a:p>
        </p:txBody>
      </p:sp>
    </p:spTree>
    <p:extLst>
      <p:ext uri="{BB962C8B-B14F-4D97-AF65-F5344CB8AC3E}">
        <p14:creationId xmlns:p14="http://schemas.microsoft.com/office/powerpoint/2010/main" val="5827585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US" dirty="0"/>
              <a:t>The Function Call</a:t>
            </a:r>
          </a:p>
        </p:txBody>
      </p:sp>
      <p:sp>
        <p:nvSpPr>
          <p:cNvPr id="3" name="Content Placeholder 2"/>
          <p:cNvSpPr>
            <a:spLocks noGrp="1"/>
          </p:cNvSpPr>
          <p:nvPr>
            <p:ph idx="1"/>
          </p:nvPr>
        </p:nvSpPr>
        <p:spPr>
          <a:xfrm>
            <a:off x="1981200" y="1143000"/>
            <a:ext cx="8229600" cy="4389120"/>
          </a:xfrm>
        </p:spPr>
        <p:txBody>
          <a:bodyPr>
            <a:normAutofit fontScale="92500" lnSpcReduction="20000"/>
          </a:bodyPr>
          <a:lstStyle/>
          <a:p>
            <a:r>
              <a:rPr lang="en-US" dirty="0" err="1" smtClean="0"/>
              <a:t>int</a:t>
            </a:r>
            <a:r>
              <a:rPr lang="en-US" dirty="0" smtClean="0"/>
              <a:t> main()</a:t>
            </a:r>
          </a:p>
          <a:p>
            <a:pPr marL="0" indent="0">
              <a:buNone/>
            </a:pPr>
            <a:r>
              <a:rPr lang="en-US" dirty="0" smtClean="0"/>
              <a:t>   {</a:t>
            </a:r>
          </a:p>
          <a:p>
            <a:pPr marL="0" indent="0">
              <a:buNone/>
            </a:pPr>
            <a:r>
              <a:rPr lang="en-US" dirty="0" smtClean="0"/>
              <a:t> 	</a:t>
            </a:r>
            <a:r>
              <a:rPr lang="en-US" dirty="0" err="1" smtClean="0"/>
              <a:t>int</a:t>
            </a:r>
            <a:r>
              <a:rPr lang="en-US" dirty="0" smtClean="0"/>
              <a:t> number = product (5, 6);</a:t>
            </a:r>
          </a:p>
          <a:p>
            <a:pPr marL="0" indent="0">
              <a:buNone/>
            </a:pPr>
            <a:r>
              <a:rPr lang="en-US" dirty="0"/>
              <a:t> </a:t>
            </a:r>
            <a:r>
              <a:rPr lang="en-US" dirty="0" smtClean="0"/>
              <a:t> 	...</a:t>
            </a:r>
          </a:p>
          <a:p>
            <a:pPr marL="0" indent="0">
              <a:buNone/>
            </a:pPr>
            <a:r>
              <a:rPr lang="en-US" dirty="0" smtClean="0"/>
              <a:t>   }</a:t>
            </a:r>
          </a:p>
          <a:p>
            <a:endParaRPr lang="en-US" dirty="0" smtClean="0"/>
          </a:p>
          <a:p>
            <a:endParaRPr lang="en-US" dirty="0"/>
          </a:p>
          <a:p>
            <a:r>
              <a:rPr lang="en-US" dirty="0" err="1"/>
              <a:t>int</a:t>
            </a:r>
            <a:r>
              <a:rPr lang="en-US" dirty="0"/>
              <a:t> product(</a:t>
            </a:r>
            <a:r>
              <a:rPr lang="en-US" dirty="0" err="1"/>
              <a:t>int</a:t>
            </a:r>
            <a:r>
              <a:rPr lang="en-US" dirty="0"/>
              <a:t> x, </a:t>
            </a:r>
            <a:r>
              <a:rPr lang="en-US" dirty="0" err="1"/>
              <a:t>int</a:t>
            </a:r>
            <a:r>
              <a:rPr lang="en-US" dirty="0"/>
              <a:t> y)		</a:t>
            </a:r>
            <a:endParaRPr lang="en-US" dirty="0" smtClean="0">
              <a:solidFill>
                <a:schemeClr val="accent4"/>
              </a:solidFill>
            </a:endParaRPr>
          </a:p>
          <a:p>
            <a:pPr marL="0" indent="0">
              <a:buNone/>
            </a:pPr>
            <a:r>
              <a:rPr lang="en-US" dirty="0" smtClean="0"/>
              <a:t>    </a:t>
            </a:r>
            <a:r>
              <a:rPr lang="en-US" dirty="0"/>
              <a:t>{</a:t>
            </a:r>
          </a:p>
          <a:p>
            <a:pPr marL="393192" lvl="1" indent="0">
              <a:buNone/>
            </a:pPr>
            <a:r>
              <a:rPr lang="en-US" dirty="0"/>
              <a:t>	      </a:t>
            </a:r>
            <a:r>
              <a:rPr lang="en-US" dirty="0" err="1"/>
              <a:t>int</a:t>
            </a:r>
            <a:r>
              <a:rPr lang="en-US" dirty="0"/>
              <a:t> result = x * y;</a:t>
            </a:r>
          </a:p>
          <a:p>
            <a:pPr marL="393192" lvl="1" indent="0">
              <a:buNone/>
            </a:pPr>
            <a:r>
              <a:rPr lang="en-US" dirty="0"/>
              <a:t>	      return result</a:t>
            </a:r>
            <a:r>
              <a:rPr lang="en-US" dirty="0" smtClean="0"/>
              <a:t>;</a:t>
            </a:r>
          </a:p>
          <a:p>
            <a:pPr marL="393192" lvl="1" indent="0">
              <a:buNone/>
            </a:pPr>
            <a:r>
              <a:rPr lang="en-US" dirty="0" smtClean="0"/>
              <a:t>}</a:t>
            </a:r>
            <a:endParaRPr lang="en-US" dirty="0"/>
          </a:p>
          <a:p>
            <a:endParaRPr lang="en-US" dirty="0"/>
          </a:p>
        </p:txBody>
      </p:sp>
      <p:cxnSp>
        <p:nvCxnSpPr>
          <p:cNvPr id="5" name="Straight Arrow Connector 4"/>
          <p:cNvCxnSpPr/>
          <p:nvPr/>
        </p:nvCxnSpPr>
        <p:spPr>
          <a:xfrm flipH="1">
            <a:off x="4343400" y="2286000"/>
            <a:ext cx="16764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181600" y="2186683"/>
            <a:ext cx="12192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3962400" y="2133600"/>
            <a:ext cx="381000" cy="266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2033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US" dirty="0"/>
              <a:t>Overloaded Functions </a:t>
            </a:r>
          </a:p>
        </p:txBody>
      </p:sp>
      <p:sp>
        <p:nvSpPr>
          <p:cNvPr id="3" name="Content Placeholder 2"/>
          <p:cNvSpPr>
            <a:spLocks noGrp="1"/>
          </p:cNvSpPr>
          <p:nvPr>
            <p:ph idx="1"/>
          </p:nvPr>
        </p:nvSpPr>
        <p:spPr>
          <a:xfrm>
            <a:off x="1981200" y="1143000"/>
            <a:ext cx="8686800" cy="4389120"/>
          </a:xfrm>
        </p:spPr>
        <p:txBody>
          <a:bodyPr>
            <a:normAutofit fontScale="70000" lnSpcReduction="20000"/>
          </a:bodyPr>
          <a:lstStyle/>
          <a:p>
            <a:r>
              <a:rPr lang="en-US" sz="3300" dirty="0">
                <a:latin typeface="Courier New" pitchFamily="49" charset="0"/>
                <a:cs typeface="Courier New" pitchFamily="49" charset="0"/>
              </a:rPr>
              <a:t>double </a:t>
            </a:r>
            <a:r>
              <a:rPr lang="en-US" sz="3300" dirty="0" err="1">
                <a:latin typeface="Courier New" pitchFamily="49" charset="0"/>
                <a:cs typeface="Courier New" pitchFamily="49" charset="0"/>
              </a:rPr>
              <a:t>ave</a:t>
            </a:r>
            <a:r>
              <a:rPr lang="en-US" sz="3300" dirty="0">
                <a:latin typeface="Courier New" pitchFamily="49" charset="0"/>
                <a:cs typeface="Courier New" pitchFamily="49" charset="0"/>
              </a:rPr>
              <a:t>(double n1, double n2)</a:t>
            </a:r>
            <a:br>
              <a:rPr lang="en-US" sz="3300" dirty="0">
                <a:latin typeface="Courier New" pitchFamily="49" charset="0"/>
                <a:cs typeface="Courier New" pitchFamily="49" charset="0"/>
              </a:rPr>
            </a:br>
            <a:r>
              <a:rPr lang="en-US" sz="3300" dirty="0">
                <a:latin typeface="Courier New" pitchFamily="49" charset="0"/>
                <a:cs typeface="Courier New" pitchFamily="49" charset="0"/>
              </a:rPr>
              <a:t>{</a:t>
            </a:r>
            <a:br>
              <a:rPr lang="en-US" sz="3300" dirty="0">
                <a:latin typeface="Courier New" pitchFamily="49" charset="0"/>
                <a:cs typeface="Courier New" pitchFamily="49" charset="0"/>
              </a:rPr>
            </a:br>
            <a:r>
              <a:rPr lang="en-US" sz="3300" dirty="0">
                <a:latin typeface="Courier New" pitchFamily="49" charset="0"/>
                <a:cs typeface="Courier New" pitchFamily="49" charset="0"/>
              </a:rPr>
              <a:t>     </a:t>
            </a:r>
            <a:r>
              <a:rPr lang="en-US" sz="3300" dirty="0">
                <a:latin typeface="Courier New" pitchFamily="49" charset="0"/>
                <a:cs typeface="Courier New" pitchFamily="49" charset="0"/>
              </a:rPr>
              <a:t>return </a:t>
            </a:r>
            <a:r>
              <a:rPr lang="en-US" sz="3300" dirty="0">
                <a:latin typeface="Courier New" pitchFamily="49" charset="0"/>
                <a:cs typeface="Courier New" pitchFamily="49" charset="0"/>
              </a:rPr>
              <a:t>((n1 + n2) / 2);</a:t>
            </a:r>
            <a:br>
              <a:rPr lang="en-US" sz="3300" dirty="0">
                <a:latin typeface="Courier New" pitchFamily="49" charset="0"/>
                <a:cs typeface="Courier New" pitchFamily="49" charset="0"/>
              </a:rPr>
            </a:br>
            <a:r>
              <a:rPr lang="en-US" sz="3300" dirty="0">
                <a:latin typeface="Courier New" pitchFamily="49" charset="0"/>
                <a:cs typeface="Courier New" pitchFamily="49" charset="0"/>
              </a:rPr>
              <a:t>}</a:t>
            </a:r>
          </a:p>
          <a:p>
            <a:r>
              <a:rPr lang="en-US" sz="3300" dirty="0">
                <a:latin typeface="Courier New" pitchFamily="49" charset="0"/>
                <a:cs typeface="Courier New" pitchFamily="49" charset="0"/>
              </a:rPr>
              <a:t>double </a:t>
            </a:r>
            <a:r>
              <a:rPr lang="en-US" sz="3300" dirty="0" err="1">
                <a:latin typeface="Courier New" pitchFamily="49" charset="0"/>
                <a:cs typeface="Courier New" pitchFamily="49" charset="0"/>
              </a:rPr>
              <a:t>ave</a:t>
            </a:r>
            <a:r>
              <a:rPr lang="en-US" sz="3300" dirty="0">
                <a:latin typeface="Courier New" pitchFamily="49" charset="0"/>
                <a:cs typeface="Courier New" pitchFamily="49" charset="0"/>
              </a:rPr>
              <a:t>(double n1, double n2, double n3)</a:t>
            </a:r>
            <a:br>
              <a:rPr lang="en-US" sz="3300" dirty="0">
                <a:latin typeface="Courier New" pitchFamily="49" charset="0"/>
                <a:cs typeface="Courier New" pitchFamily="49" charset="0"/>
              </a:rPr>
            </a:br>
            <a:r>
              <a:rPr lang="en-US" sz="3300" dirty="0">
                <a:latin typeface="Courier New" pitchFamily="49" charset="0"/>
                <a:cs typeface="Courier New" pitchFamily="49" charset="0"/>
              </a:rPr>
              <a:t>{</a:t>
            </a:r>
            <a:br>
              <a:rPr lang="en-US" sz="3300" dirty="0">
                <a:latin typeface="Courier New" pitchFamily="49" charset="0"/>
                <a:cs typeface="Courier New" pitchFamily="49" charset="0"/>
              </a:rPr>
            </a:br>
            <a:r>
              <a:rPr lang="en-US" sz="3300" dirty="0">
                <a:latin typeface="Courier New" pitchFamily="49" charset="0"/>
                <a:cs typeface="Courier New" pitchFamily="49" charset="0"/>
              </a:rPr>
              <a:t>     return (( n1 + n2 + n3) / 3);</a:t>
            </a:r>
            <a:br>
              <a:rPr lang="en-US" sz="3300" dirty="0">
                <a:latin typeface="Courier New" pitchFamily="49" charset="0"/>
                <a:cs typeface="Courier New" pitchFamily="49" charset="0"/>
              </a:rPr>
            </a:br>
            <a:r>
              <a:rPr lang="en-US" sz="3300" dirty="0">
                <a:latin typeface="Courier New" pitchFamily="49" charset="0"/>
                <a:cs typeface="Courier New" pitchFamily="49" charset="0"/>
              </a:rPr>
              <a:t>}</a:t>
            </a:r>
          </a:p>
          <a:p>
            <a:r>
              <a:rPr lang="en-US" sz="3400" dirty="0"/>
              <a:t>Which one are we calling?</a:t>
            </a:r>
            <a:r>
              <a:rPr lang="en-US" sz="3800" dirty="0"/>
              <a:t/>
            </a:r>
            <a:br>
              <a:rPr lang="en-US" sz="3800" dirty="0"/>
            </a:br>
            <a:r>
              <a:rPr lang="en-US" sz="3800" dirty="0"/>
              <a:t/>
            </a:r>
            <a:br>
              <a:rPr lang="en-US" sz="3800" dirty="0"/>
            </a:br>
            <a:r>
              <a:rPr lang="en-US" sz="3800" dirty="0"/>
              <a:t>		</a:t>
            </a:r>
            <a:r>
              <a:rPr lang="en-US" sz="3800" dirty="0" err="1">
                <a:latin typeface="Courier New" pitchFamily="49" charset="0"/>
                <a:cs typeface="Courier New" pitchFamily="49" charset="0"/>
              </a:rPr>
              <a:t>cout</a:t>
            </a:r>
            <a:r>
              <a:rPr lang="en-US" sz="3800" dirty="0">
                <a:latin typeface="Courier New" pitchFamily="49" charset="0"/>
                <a:cs typeface="Courier New" pitchFamily="49" charset="0"/>
              </a:rPr>
              <a:t> </a:t>
            </a:r>
            <a:r>
              <a:rPr lang="en-US" sz="3800" dirty="0">
                <a:latin typeface="Courier New" pitchFamily="49" charset="0"/>
                <a:cs typeface="Courier New" pitchFamily="49" charset="0"/>
              </a:rPr>
              <a:t>&lt;&lt; </a:t>
            </a:r>
            <a:r>
              <a:rPr lang="en-US" sz="3800" dirty="0" err="1">
                <a:latin typeface="Courier New" pitchFamily="49" charset="0"/>
                <a:cs typeface="Courier New" pitchFamily="49" charset="0"/>
              </a:rPr>
              <a:t>ave</a:t>
            </a:r>
            <a:r>
              <a:rPr lang="en-US" sz="3800" dirty="0">
                <a:latin typeface="Courier New" pitchFamily="49" charset="0"/>
                <a:cs typeface="Courier New" pitchFamily="49" charset="0"/>
              </a:rPr>
              <a:t>( 10, 20);</a:t>
            </a:r>
            <a:r>
              <a:rPr lang="en-US" sz="3800" dirty="0">
                <a:latin typeface="Courier New" pitchFamily="49" charset="0"/>
                <a:cs typeface="Courier New" pitchFamily="49" charset="0"/>
              </a:rPr>
              <a:t> </a:t>
            </a:r>
            <a:r>
              <a:rPr lang="en-US" sz="3800" dirty="0">
                <a:latin typeface="Courier New" pitchFamily="49" charset="0"/>
                <a:cs typeface="Courier New" pitchFamily="49" charset="0"/>
              </a:rPr>
              <a:t>		</a:t>
            </a:r>
            <a:endParaRPr lang="en-US" sz="3800" dirty="0">
              <a:latin typeface="Courier New" pitchFamily="49" charset="0"/>
              <a:cs typeface="Courier New" pitchFamily="49" charset="0"/>
            </a:endParaRPr>
          </a:p>
          <a:p>
            <a:pPr marL="0" indent="0">
              <a:buNone/>
            </a:pPr>
            <a:r>
              <a:rPr lang="en-US" sz="3800" dirty="0">
                <a:latin typeface="Courier New" pitchFamily="49" charset="0"/>
                <a:cs typeface="Courier New" pitchFamily="49" charset="0"/>
              </a:rPr>
              <a:t> 		</a:t>
            </a:r>
            <a:r>
              <a:rPr lang="en-US" sz="3800" dirty="0" err="1">
                <a:latin typeface="Courier New" pitchFamily="49" charset="0"/>
                <a:cs typeface="Courier New" pitchFamily="49" charset="0"/>
              </a:rPr>
              <a:t>cout</a:t>
            </a:r>
            <a:r>
              <a:rPr lang="en-US" sz="3800" dirty="0">
                <a:latin typeface="Courier New" pitchFamily="49" charset="0"/>
                <a:cs typeface="Courier New" pitchFamily="49" charset="0"/>
              </a:rPr>
              <a:t> </a:t>
            </a:r>
            <a:r>
              <a:rPr lang="en-US" sz="3800" dirty="0">
                <a:latin typeface="Courier New" pitchFamily="49" charset="0"/>
                <a:cs typeface="Courier New" pitchFamily="49" charset="0"/>
              </a:rPr>
              <a:t>&lt;&lt; </a:t>
            </a:r>
            <a:r>
              <a:rPr lang="en-US" sz="3800" dirty="0" err="1">
                <a:latin typeface="Courier New" pitchFamily="49" charset="0"/>
                <a:cs typeface="Courier New" pitchFamily="49" charset="0"/>
              </a:rPr>
              <a:t>ave</a:t>
            </a:r>
            <a:r>
              <a:rPr lang="en-US" sz="3800" dirty="0">
                <a:latin typeface="Courier New" pitchFamily="49" charset="0"/>
                <a:cs typeface="Courier New" pitchFamily="49" charset="0"/>
              </a:rPr>
              <a:t>( 10, 20, 30); </a:t>
            </a:r>
            <a:endParaRPr lang="en-US" sz="3800" dirty="0">
              <a:latin typeface="Courier New" pitchFamily="49" charset="0"/>
              <a:cs typeface="Courier New" pitchFamily="49" charset="0"/>
            </a:endParaRPr>
          </a:p>
        </p:txBody>
      </p:sp>
    </p:spTree>
    <p:extLst>
      <p:ext uri="{BB962C8B-B14F-4D97-AF65-F5344CB8AC3E}">
        <p14:creationId xmlns:p14="http://schemas.microsoft.com/office/powerpoint/2010/main" val="8149708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US" i="1" dirty="0">
                <a:solidFill>
                  <a:srgbClr val="FF0000"/>
                </a:solidFill>
              </a:rPr>
              <a:t>void</a:t>
            </a:r>
            <a:r>
              <a:rPr lang="en-US" dirty="0"/>
              <a:t> Functions</a:t>
            </a:r>
          </a:p>
        </p:txBody>
      </p:sp>
      <p:sp>
        <p:nvSpPr>
          <p:cNvPr id="3" name="Content Placeholder 2"/>
          <p:cNvSpPr>
            <a:spLocks noGrp="1"/>
          </p:cNvSpPr>
          <p:nvPr>
            <p:ph idx="1"/>
          </p:nvPr>
        </p:nvSpPr>
        <p:spPr>
          <a:xfrm>
            <a:off x="1981200" y="1219200"/>
            <a:ext cx="8229600" cy="4389120"/>
          </a:xfrm>
        </p:spPr>
        <p:txBody>
          <a:bodyPr>
            <a:normAutofit/>
          </a:bodyPr>
          <a:lstStyle/>
          <a:p>
            <a:r>
              <a:rPr lang="en-US" b="1" dirty="0" err="1">
                <a:latin typeface="Courier New" pitchFamily="49" charset="0"/>
                <a:cs typeface="Courier New" pitchFamily="49" charset="0"/>
              </a:rPr>
              <a:t>int</a:t>
            </a:r>
            <a:r>
              <a:rPr lang="en-US" dirty="0">
                <a:latin typeface="Courier New" pitchFamily="49" charset="0"/>
                <a:cs typeface="Courier New" pitchFamily="49" charset="0"/>
              </a:rPr>
              <a:t> </a:t>
            </a:r>
            <a:r>
              <a:rPr lang="en-US" dirty="0" smtClean="0">
                <a:latin typeface="Courier New" pitchFamily="49" charset="0"/>
                <a:cs typeface="Courier New" pitchFamily="49" charset="0"/>
              </a:rPr>
              <a:t>square </a:t>
            </a:r>
            <a:r>
              <a:rPr lang="en-US" dirty="0">
                <a:latin typeface="Courier New" pitchFamily="49" charset="0"/>
                <a:cs typeface="Courier New" pitchFamily="49" charset="0"/>
              </a:rPr>
              <a:t>(</a:t>
            </a:r>
            <a:r>
              <a:rPr lang="en-US" dirty="0" err="1">
                <a:latin typeface="Courier New" pitchFamily="49" charset="0"/>
                <a:cs typeface="Courier New" pitchFamily="49" charset="0"/>
              </a:rPr>
              <a:t>int</a:t>
            </a:r>
            <a:r>
              <a:rPr lang="en-US" dirty="0">
                <a:latin typeface="Courier New" pitchFamily="49" charset="0"/>
                <a:cs typeface="Courier New" pitchFamily="49" charset="0"/>
              </a:rPr>
              <a:t> number)</a:t>
            </a:r>
          </a:p>
          <a:p>
            <a:r>
              <a:rPr lang="en-US" dirty="0">
                <a:latin typeface="Courier New" pitchFamily="49" charset="0"/>
                <a:cs typeface="Courier New" pitchFamily="49" charset="0"/>
              </a:rPr>
              <a:t>{</a:t>
            </a:r>
          </a:p>
          <a:p>
            <a:r>
              <a:rPr lang="en-US" dirty="0">
                <a:latin typeface="Courier New" pitchFamily="49" charset="0"/>
                <a:cs typeface="Courier New" pitchFamily="49" charset="0"/>
              </a:rPr>
              <a:t> 	return </a:t>
            </a:r>
            <a:r>
              <a:rPr lang="en-US" dirty="0" smtClean="0">
                <a:latin typeface="Courier New" pitchFamily="49" charset="0"/>
                <a:cs typeface="Courier New" pitchFamily="49" charset="0"/>
              </a:rPr>
              <a:t>number * number;</a:t>
            </a:r>
            <a:endParaRPr lang="en-US" dirty="0">
              <a:latin typeface="Courier New" pitchFamily="49" charset="0"/>
              <a:cs typeface="Courier New" pitchFamily="49" charset="0"/>
            </a:endParaRPr>
          </a:p>
          <a:p>
            <a:r>
              <a:rPr lang="en-US" dirty="0" smtClean="0">
                <a:latin typeface="Courier New" pitchFamily="49" charset="0"/>
                <a:cs typeface="Courier New" pitchFamily="49" charset="0"/>
              </a:rPr>
              <a:t>}</a:t>
            </a:r>
          </a:p>
          <a:p>
            <a:r>
              <a:rPr lang="en-US" b="1" dirty="0" smtClean="0">
                <a:latin typeface="Courier New" pitchFamily="49" charset="0"/>
                <a:cs typeface="Courier New" pitchFamily="49" charset="0"/>
              </a:rPr>
              <a:t>void</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print_number</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number)</a:t>
            </a:r>
          </a:p>
          <a:p>
            <a:r>
              <a:rPr lang="en-US" dirty="0" smtClean="0">
                <a:latin typeface="Courier New" pitchFamily="49" charset="0"/>
                <a:cs typeface="Courier New" pitchFamily="49" charset="0"/>
              </a:rPr>
              <a:t>{</a:t>
            </a:r>
          </a:p>
          <a:p>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cout</a:t>
            </a:r>
            <a:r>
              <a:rPr lang="en-US" dirty="0" smtClean="0">
                <a:latin typeface="Courier New" pitchFamily="49" charset="0"/>
                <a:cs typeface="Courier New" pitchFamily="49" charset="0"/>
              </a:rPr>
              <a:t>&lt;&lt;“The number is “&lt;&lt;number;</a:t>
            </a:r>
          </a:p>
          <a:p>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endParaRPr lang="en-US" dirty="0"/>
          </a:p>
        </p:txBody>
      </p:sp>
    </p:spTree>
    <p:extLst>
      <p:ext uri="{BB962C8B-B14F-4D97-AF65-F5344CB8AC3E}">
        <p14:creationId xmlns:p14="http://schemas.microsoft.com/office/powerpoint/2010/main" val="24952984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1566"/>
            <a:ext cx="8229600" cy="1143000"/>
          </a:xfrm>
        </p:spPr>
        <p:txBody>
          <a:bodyPr/>
          <a:lstStyle/>
          <a:p>
            <a:r>
              <a:rPr lang="en-US" dirty="0" smtClean="0"/>
              <a:t>Calling </a:t>
            </a:r>
            <a:r>
              <a:rPr lang="en-US" dirty="0"/>
              <a:t>a void-Function</a:t>
            </a:r>
          </a:p>
        </p:txBody>
      </p:sp>
      <p:sp>
        <p:nvSpPr>
          <p:cNvPr id="3" name="Content Placeholder 2"/>
          <p:cNvSpPr>
            <a:spLocks noGrp="1"/>
          </p:cNvSpPr>
          <p:nvPr>
            <p:ph idx="1"/>
          </p:nvPr>
        </p:nvSpPr>
        <p:spPr>
          <a:xfrm>
            <a:off x="1981200" y="1143000"/>
            <a:ext cx="8229600" cy="4389120"/>
          </a:xfrm>
        </p:spPr>
        <p:txBody>
          <a:bodyPr>
            <a:noAutofit/>
          </a:bodyPr>
          <a:lstStyle/>
          <a:p>
            <a:r>
              <a:rPr lang="en-US" sz="2400" b="1" dirty="0">
                <a:latin typeface="Courier New" pitchFamily="49" charset="0"/>
                <a:cs typeface="Courier New" pitchFamily="49" charset="0"/>
              </a:rPr>
              <a:t>void</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print_number</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number)</a:t>
            </a:r>
          </a:p>
          <a:p>
            <a:r>
              <a:rPr lang="en-US" sz="2400" dirty="0">
                <a:latin typeface="Courier New" pitchFamily="49" charset="0"/>
                <a:cs typeface="Courier New" pitchFamily="49" charset="0"/>
              </a:rPr>
              <a:t>{</a:t>
            </a:r>
          </a:p>
          <a:p>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cout</a:t>
            </a:r>
            <a:r>
              <a:rPr lang="en-US" sz="2400" dirty="0">
                <a:latin typeface="Courier New" pitchFamily="49" charset="0"/>
                <a:cs typeface="Courier New" pitchFamily="49" charset="0"/>
              </a:rPr>
              <a:t>&lt;&lt;“The number is “&lt;&lt;number;</a:t>
            </a:r>
          </a:p>
          <a:p>
            <a:r>
              <a:rPr lang="en-US" sz="2400" dirty="0">
                <a:latin typeface="Courier New" pitchFamily="49" charset="0"/>
                <a:cs typeface="Courier New" pitchFamily="49" charset="0"/>
              </a:rPr>
              <a:t>}</a:t>
            </a:r>
            <a:endParaRPr lang="en-US" dirty="0"/>
          </a:p>
          <a:p>
            <a:pPr>
              <a:spcBef>
                <a:spcPts val="0"/>
              </a:spcBef>
            </a:pPr>
            <a:r>
              <a:rPr lang="en-US" sz="2400" dirty="0"/>
              <a:t>void-function calls are executable statements.</a:t>
            </a:r>
          </a:p>
          <a:p>
            <a:pPr>
              <a:spcBef>
                <a:spcPts val="0"/>
              </a:spcBef>
            </a:pPr>
            <a:r>
              <a:rPr lang="en-US" sz="2400" dirty="0" err="1">
                <a:latin typeface="Courier New" pitchFamily="49" charset="0"/>
                <a:cs typeface="Courier New" pitchFamily="49" charset="0"/>
              </a:rPr>
              <a:t>int</a:t>
            </a:r>
            <a:r>
              <a:rPr lang="en-US" sz="2400" dirty="0">
                <a:latin typeface="Courier New" pitchFamily="49" charset="0"/>
                <a:cs typeface="Courier New" pitchFamily="49" charset="0"/>
              </a:rPr>
              <a:t> main()</a:t>
            </a:r>
          </a:p>
          <a:p>
            <a:pPr>
              <a:spcBef>
                <a:spcPts val="0"/>
              </a:spcBef>
            </a:pPr>
            <a:r>
              <a:rPr lang="en-US" sz="2400" dirty="0">
                <a:latin typeface="Courier New" pitchFamily="49" charset="0"/>
                <a:cs typeface="Courier New" pitchFamily="49" charset="0"/>
              </a:rPr>
              <a:t>{</a:t>
            </a:r>
          </a:p>
          <a:p>
            <a:pPr>
              <a:spcBef>
                <a:spcPts val="0"/>
              </a:spcBef>
            </a:pPr>
            <a:r>
              <a:rPr lang="en-US" sz="2400" dirty="0">
                <a:latin typeface="Courier New" pitchFamily="49" charset="0"/>
                <a:cs typeface="Courier New" pitchFamily="49" charset="0"/>
              </a:rPr>
              <a:t>	</a:t>
            </a:r>
            <a:r>
              <a:rPr lang="en-US" sz="2400" dirty="0" err="1">
                <a:solidFill>
                  <a:srgbClr val="FF0000"/>
                </a:solidFill>
                <a:latin typeface="Courier New" pitchFamily="49" charset="0"/>
                <a:cs typeface="Courier New" pitchFamily="49" charset="0"/>
              </a:rPr>
              <a:t>print_number</a:t>
            </a:r>
            <a:r>
              <a:rPr lang="en-US" sz="2400" dirty="0">
                <a:solidFill>
                  <a:srgbClr val="FF0000"/>
                </a:solidFill>
                <a:latin typeface="Courier New" pitchFamily="49" charset="0"/>
                <a:cs typeface="Courier New" pitchFamily="49" charset="0"/>
              </a:rPr>
              <a:t>(10);</a:t>
            </a:r>
            <a:r>
              <a:rPr lang="en-US" sz="2400" dirty="0">
                <a:latin typeface="Courier New" pitchFamily="49" charset="0"/>
                <a:cs typeface="Courier New" pitchFamily="49" charset="0"/>
              </a:rPr>
              <a:t>		</a:t>
            </a:r>
            <a:r>
              <a:rPr lang="en-US" sz="2400" dirty="0">
                <a:solidFill>
                  <a:schemeClr val="accent5"/>
                </a:solidFill>
                <a:latin typeface="Courier New" pitchFamily="49" charset="0"/>
                <a:cs typeface="Courier New" pitchFamily="49" charset="0"/>
              </a:rPr>
              <a:t>// Correct</a:t>
            </a:r>
          </a:p>
          <a:p>
            <a:pPr>
              <a:spcBef>
                <a:spcPts val="0"/>
              </a:spcBef>
            </a:pPr>
            <a:r>
              <a:rPr lang="en-US" sz="2400" dirty="0">
                <a:latin typeface="Courier New" pitchFamily="49" charset="0"/>
                <a:cs typeface="Courier New" pitchFamily="49" charset="0"/>
              </a:rPr>
              <a:t> </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cout</a:t>
            </a:r>
            <a:r>
              <a:rPr lang="en-US" sz="2400" dirty="0">
                <a:latin typeface="Courier New" pitchFamily="49" charset="0"/>
                <a:cs typeface="Courier New" pitchFamily="49" charset="0"/>
              </a:rPr>
              <a:t>&lt;&lt;</a:t>
            </a:r>
            <a:r>
              <a:rPr lang="en-US" sz="2400" dirty="0" err="1">
                <a:latin typeface="Courier New" pitchFamily="49" charset="0"/>
                <a:cs typeface="Courier New" pitchFamily="49" charset="0"/>
              </a:rPr>
              <a:t>print_value</a:t>
            </a:r>
            <a:r>
              <a:rPr lang="en-US" sz="2400" dirty="0">
                <a:latin typeface="Courier New" pitchFamily="49" charset="0"/>
                <a:cs typeface="Courier New" pitchFamily="49" charset="0"/>
              </a:rPr>
              <a:t>(10); 	</a:t>
            </a:r>
            <a:r>
              <a:rPr lang="en-US" sz="2400" dirty="0">
                <a:solidFill>
                  <a:schemeClr val="accent5"/>
                </a:solidFill>
                <a:latin typeface="Courier New" pitchFamily="49" charset="0"/>
                <a:cs typeface="Courier New" pitchFamily="49" charset="0"/>
              </a:rPr>
              <a:t>// Wrong!</a:t>
            </a:r>
          </a:p>
          <a:p>
            <a:pPr>
              <a:spcBef>
                <a:spcPts val="0"/>
              </a:spcBef>
            </a:pPr>
            <a:r>
              <a:rPr lang="en-US" sz="2400" dirty="0">
                <a:latin typeface="Courier New" pitchFamily="49" charset="0"/>
                <a:cs typeface="Courier New" pitchFamily="49" charset="0"/>
              </a:rPr>
              <a:t> </a:t>
            </a:r>
            <a:r>
              <a:rPr lang="en-US" sz="2400" dirty="0">
                <a:latin typeface="Courier New" pitchFamily="49" charset="0"/>
                <a:cs typeface="Courier New" pitchFamily="49" charset="0"/>
              </a:rPr>
              <a:t>	...</a:t>
            </a:r>
          </a:p>
          <a:p>
            <a:pPr>
              <a:spcBef>
                <a:spcPts val="0"/>
              </a:spcBef>
            </a:pPr>
            <a:r>
              <a:rPr lang="en-US" sz="2400" dirty="0">
                <a:latin typeface="Courier New" pitchFamily="49" charset="0"/>
                <a:cs typeface="Courier New" pitchFamily="49" charset="0"/>
              </a:rPr>
              <a:t>}</a:t>
            </a:r>
          </a:p>
          <a:p>
            <a:pPr>
              <a:spcBef>
                <a:spcPts val="0"/>
              </a:spcBef>
            </a:pPr>
            <a:endParaRPr lang="en-US" sz="2400" dirty="0">
              <a:latin typeface="Arial" pitchFamily="34" charset="0"/>
              <a:cs typeface="Arial" pitchFamily="34" charset="0"/>
            </a:endParaRPr>
          </a:p>
        </p:txBody>
      </p:sp>
    </p:spTree>
    <p:extLst>
      <p:ext uri="{BB962C8B-B14F-4D97-AF65-F5344CB8AC3E}">
        <p14:creationId xmlns:p14="http://schemas.microsoft.com/office/powerpoint/2010/main" val="2603169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1143000"/>
          </a:xfrm>
        </p:spPr>
        <p:txBody>
          <a:bodyPr/>
          <a:lstStyle/>
          <a:p>
            <a:r>
              <a:rPr lang="en-US" dirty="0" smtClean="0"/>
              <a:t>Call-by-Value</a:t>
            </a:r>
            <a:endParaRPr lang="en-US" dirty="0"/>
          </a:p>
        </p:txBody>
      </p:sp>
      <p:sp>
        <p:nvSpPr>
          <p:cNvPr id="3" name="Content Placeholder 2"/>
          <p:cNvSpPr>
            <a:spLocks noGrp="1"/>
          </p:cNvSpPr>
          <p:nvPr>
            <p:ph idx="1"/>
          </p:nvPr>
        </p:nvSpPr>
        <p:spPr>
          <a:xfrm>
            <a:off x="1981200" y="990600"/>
            <a:ext cx="8229600" cy="4389120"/>
          </a:xfrm>
        </p:spPr>
        <p:txBody>
          <a:bodyPr>
            <a:noAutofit/>
          </a:bodyPr>
          <a:lstStyle/>
          <a:p>
            <a:pPr marL="0" indent="0">
              <a:spcBef>
                <a:spcPts val="0"/>
              </a:spcBef>
              <a:buNone/>
            </a:pPr>
            <a:r>
              <a:rPr lang="en-US" sz="2400" i="1" dirty="0" err="1">
                <a:latin typeface="Courier New" pitchFamily="49" charset="0"/>
                <a:cs typeface="Courier New" pitchFamily="49" charset="0"/>
              </a:rPr>
              <a:t>int</a:t>
            </a:r>
            <a:r>
              <a:rPr lang="en-US" sz="2400" dirty="0">
                <a:latin typeface="Courier New" pitchFamily="49" charset="0"/>
                <a:cs typeface="Courier New" pitchFamily="49" charset="0"/>
              </a:rPr>
              <a:t> square (</a:t>
            </a:r>
            <a:r>
              <a:rPr lang="en-US" sz="2400" i="1" dirty="0" err="1">
                <a:latin typeface="Courier New" pitchFamily="49" charset="0"/>
                <a:cs typeface="Courier New" pitchFamily="49" charset="0"/>
              </a:rPr>
              <a:t>int</a:t>
            </a:r>
            <a:r>
              <a:rPr lang="en-US" sz="2400" dirty="0">
                <a:latin typeface="Courier New" pitchFamily="49" charset="0"/>
                <a:cs typeface="Courier New" pitchFamily="49" charset="0"/>
              </a:rPr>
              <a:t> n)</a:t>
            </a:r>
          </a:p>
          <a:p>
            <a:pPr marL="0" indent="0">
              <a:spcBef>
                <a:spcPts val="0"/>
              </a:spcBef>
              <a:buNone/>
            </a:pPr>
            <a:r>
              <a:rPr lang="en-US" sz="2400" dirty="0">
                <a:latin typeface="Courier New" pitchFamily="49" charset="0"/>
                <a:cs typeface="Courier New" pitchFamily="49" charset="0"/>
              </a:rPr>
              <a:t>{</a:t>
            </a:r>
          </a:p>
          <a:p>
            <a:pPr marL="0" indent="0">
              <a:spcBef>
                <a:spcPts val="0"/>
              </a:spcBef>
              <a:buNone/>
            </a:pPr>
            <a:r>
              <a:rPr lang="en-US" sz="2400" dirty="0">
                <a:latin typeface="Courier New" pitchFamily="49" charset="0"/>
                <a:cs typeface="Courier New" pitchFamily="49" charset="0"/>
              </a:rPr>
              <a:t>	n = n * n;</a:t>
            </a:r>
          </a:p>
          <a:p>
            <a:pPr marL="0" indent="0">
              <a:spcBef>
                <a:spcPts val="0"/>
              </a:spcBef>
              <a:buNone/>
            </a:pPr>
            <a:r>
              <a:rPr lang="en-US" sz="2400" dirty="0">
                <a:latin typeface="Courier New" pitchFamily="49" charset="0"/>
                <a:cs typeface="Courier New" pitchFamily="49" charset="0"/>
              </a:rPr>
              <a:t> 	return n;</a:t>
            </a:r>
          </a:p>
          <a:p>
            <a:pPr marL="0" indent="0">
              <a:spcBef>
                <a:spcPts val="0"/>
              </a:spcBef>
              <a:buNone/>
            </a:pPr>
            <a:r>
              <a:rPr lang="en-US" sz="2400" dirty="0">
                <a:latin typeface="Courier New" pitchFamily="49" charset="0"/>
                <a:cs typeface="Courier New" pitchFamily="49" charset="0"/>
              </a:rPr>
              <a:t>}</a:t>
            </a:r>
            <a:endParaRPr lang="en-US" sz="2400" i="1" dirty="0">
              <a:latin typeface="Courier New" pitchFamily="49" charset="0"/>
              <a:cs typeface="Courier New" pitchFamily="49" charset="0"/>
            </a:endParaRPr>
          </a:p>
          <a:p>
            <a:pPr marL="0" indent="0">
              <a:spcBef>
                <a:spcPts val="0"/>
              </a:spcBef>
              <a:buNone/>
            </a:pPr>
            <a:r>
              <a:rPr lang="en-US" sz="2400" i="1" dirty="0" err="1">
                <a:latin typeface="Courier New" pitchFamily="49" charset="0"/>
                <a:cs typeface="Courier New" pitchFamily="49" charset="0"/>
              </a:rPr>
              <a:t>int</a:t>
            </a:r>
            <a:r>
              <a:rPr lang="en-US" sz="2400" dirty="0">
                <a:latin typeface="Courier New" pitchFamily="49" charset="0"/>
                <a:cs typeface="Courier New" pitchFamily="49" charset="0"/>
              </a:rPr>
              <a:t> main ()</a:t>
            </a:r>
          </a:p>
          <a:p>
            <a:pPr marL="0" indent="0">
              <a:spcBef>
                <a:spcPts val="0"/>
              </a:spcBef>
              <a:buNone/>
            </a:pPr>
            <a:r>
              <a:rPr lang="en-US" sz="2400" dirty="0">
                <a:latin typeface="Courier New" pitchFamily="49" charset="0"/>
                <a:cs typeface="Courier New" pitchFamily="49" charset="0"/>
              </a:rPr>
              <a:t>{</a:t>
            </a:r>
          </a:p>
          <a:p>
            <a:pPr marL="0" indent="0">
              <a:spcBef>
                <a:spcPts val="0"/>
              </a:spcBef>
              <a:buNone/>
            </a:pPr>
            <a:r>
              <a:rPr lang="en-US" sz="2400" dirty="0">
                <a:latin typeface="Courier New" pitchFamily="49" charset="0"/>
                <a:cs typeface="Courier New" pitchFamily="49" charset="0"/>
              </a:rPr>
              <a:t>	</a:t>
            </a:r>
            <a:r>
              <a:rPr lang="en-US" sz="2400" i="1" dirty="0" err="1">
                <a:latin typeface="Courier New" pitchFamily="49" charset="0"/>
                <a:cs typeface="Courier New" pitchFamily="49" charset="0"/>
              </a:rPr>
              <a:t>int</a:t>
            </a:r>
            <a:r>
              <a:rPr lang="en-US" sz="2400" dirty="0">
                <a:latin typeface="Courier New" pitchFamily="49" charset="0"/>
                <a:cs typeface="Courier New" pitchFamily="49" charset="0"/>
              </a:rPr>
              <a:t> number = 10;</a:t>
            </a:r>
          </a:p>
          <a:p>
            <a:pPr marL="0" indent="0">
              <a:spcBef>
                <a:spcPts val="0"/>
              </a:spcBef>
              <a:buNone/>
            </a:pPr>
            <a:r>
              <a:rPr lang="en-US" sz="2400" dirty="0">
                <a:latin typeface="Courier New" pitchFamily="49" charset="0"/>
                <a:cs typeface="Courier New" pitchFamily="49" charset="0"/>
              </a:rPr>
              <a:t>	</a:t>
            </a:r>
            <a:r>
              <a:rPr lang="en-US" sz="2400" i="1" dirty="0" err="1">
                <a:latin typeface="Courier New" pitchFamily="49" charset="0"/>
                <a:cs typeface="Courier New" pitchFamily="49" charset="0"/>
              </a:rPr>
              <a:t>int</a:t>
            </a:r>
            <a:r>
              <a:rPr lang="en-US" sz="2400" dirty="0">
                <a:latin typeface="Courier New" pitchFamily="49" charset="0"/>
                <a:cs typeface="Courier New" pitchFamily="49" charset="0"/>
              </a:rPr>
              <a:t> result = square(number);</a:t>
            </a:r>
          </a:p>
          <a:p>
            <a:pPr marL="0" indent="0">
              <a:spcBef>
                <a:spcPts val="0"/>
              </a:spcBef>
              <a:buNone/>
            </a:pP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cout</a:t>
            </a:r>
            <a:r>
              <a:rPr lang="en-US" sz="2400" dirty="0">
                <a:latin typeface="Courier New" pitchFamily="49" charset="0"/>
                <a:cs typeface="Courier New" pitchFamily="49" charset="0"/>
              </a:rPr>
              <a:t>&lt;&lt;result&lt;&lt;“ “&lt;&lt;number;</a:t>
            </a:r>
            <a:r>
              <a:rPr lang="en-US" sz="2400" dirty="0">
                <a:latin typeface="Courier New" pitchFamily="49" charset="0"/>
                <a:cs typeface="Courier New" pitchFamily="49" charset="0"/>
              </a:rPr>
              <a:t>	</a:t>
            </a:r>
            <a:endParaRPr lang="en-US" sz="2400" dirty="0">
              <a:latin typeface="Courier New" pitchFamily="49" charset="0"/>
              <a:cs typeface="Courier New" pitchFamily="49" charset="0"/>
            </a:endParaRPr>
          </a:p>
          <a:p>
            <a:pPr marL="0" indent="0">
              <a:spcBef>
                <a:spcPts val="0"/>
              </a:spcBef>
              <a:buNone/>
            </a:pPr>
            <a:r>
              <a:rPr lang="en-US" sz="2400" dirty="0">
                <a:latin typeface="Courier New" pitchFamily="49" charset="0"/>
                <a:cs typeface="Courier New" pitchFamily="49" charset="0"/>
              </a:rPr>
              <a:t>}</a:t>
            </a:r>
          </a:p>
          <a:p>
            <a:pPr marL="0" indent="0">
              <a:spcBef>
                <a:spcPts val="0"/>
              </a:spcBef>
              <a:buNone/>
            </a:pPr>
            <a:endParaRPr lang="en-US" sz="2400" dirty="0"/>
          </a:p>
          <a:p>
            <a:pPr marL="0" indent="0">
              <a:buNone/>
            </a:pPr>
            <a:endParaRPr lang="en-US" dirty="0"/>
          </a:p>
        </p:txBody>
      </p:sp>
    </p:spTree>
    <p:extLst>
      <p:ext uri="{BB962C8B-B14F-4D97-AF65-F5344CB8AC3E}">
        <p14:creationId xmlns:p14="http://schemas.microsoft.com/office/powerpoint/2010/main" val="2103947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04800"/>
            <a:ext cx="8229600" cy="1143000"/>
          </a:xfrm>
        </p:spPr>
        <p:txBody>
          <a:bodyPr/>
          <a:lstStyle/>
          <a:p>
            <a:r>
              <a:rPr lang="en-US" dirty="0"/>
              <a:t>Call-by-Reference</a:t>
            </a:r>
          </a:p>
        </p:txBody>
      </p:sp>
      <p:sp>
        <p:nvSpPr>
          <p:cNvPr id="3" name="Content Placeholder 2"/>
          <p:cNvSpPr>
            <a:spLocks noGrp="1"/>
          </p:cNvSpPr>
          <p:nvPr>
            <p:ph idx="1"/>
          </p:nvPr>
        </p:nvSpPr>
        <p:spPr>
          <a:xfrm>
            <a:off x="1981200" y="990600"/>
            <a:ext cx="8229600" cy="4389120"/>
          </a:xfrm>
        </p:spPr>
        <p:txBody>
          <a:bodyPr>
            <a:normAutofit fontScale="92500" lnSpcReduction="10000"/>
          </a:bodyPr>
          <a:lstStyle/>
          <a:p>
            <a:pPr marL="0" indent="0">
              <a:spcBef>
                <a:spcPts val="0"/>
              </a:spcBef>
              <a:buNone/>
            </a:pPr>
            <a:r>
              <a:rPr lang="en-US" sz="2800" i="1" dirty="0">
                <a:latin typeface="Courier New" pitchFamily="49" charset="0"/>
                <a:cs typeface="Courier New" pitchFamily="49" charset="0"/>
              </a:rPr>
              <a:t>void </a:t>
            </a:r>
            <a:r>
              <a:rPr lang="en-US" sz="2800" dirty="0" err="1">
                <a:latin typeface="Courier New" pitchFamily="49" charset="0"/>
                <a:cs typeface="Courier New" pitchFamily="49" charset="0"/>
              </a:rPr>
              <a:t>get_value</a:t>
            </a:r>
            <a:r>
              <a:rPr lang="en-US" sz="2800" dirty="0">
                <a:latin typeface="Courier New" pitchFamily="49" charset="0"/>
                <a:cs typeface="Courier New" pitchFamily="49" charset="0"/>
              </a:rPr>
              <a:t> (</a:t>
            </a:r>
            <a:r>
              <a:rPr lang="en-US" sz="2800" i="1" dirty="0" err="1">
                <a:latin typeface="Courier New" pitchFamily="49" charset="0"/>
                <a:cs typeface="Courier New" pitchFamily="49" charset="0"/>
              </a:rPr>
              <a:t>int</a:t>
            </a:r>
            <a:r>
              <a:rPr lang="en-US" sz="2800" dirty="0">
                <a:solidFill>
                  <a:srgbClr val="FF0000"/>
                </a:solidFill>
                <a:latin typeface="Courier New" pitchFamily="49" charset="0"/>
                <a:cs typeface="Courier New" pitchFamily="49" charset="0"/>
              </a:rPr>
              <a:t>&amp;</a:t>
            </a:r>
            <a:r>
              <a:rPr lang="en-US" sz="2800" dirty="0">
                <a:latin typeface="Courier New" pitchFamily="49" charset="0"/>
                <a:cs typeface="Courier New" pitchFamily="49" charset="0"/>
              </a:rPr>
              <a:t> </a:t>
            </a:r>
            <a:r>
              <a:rPr lang="en-US" sz="2800" dirty="0">
                <a:latin typeface="Courier New" pitchFamily="49" charset="0"/>
                <a:cs typeface="Courier New" pitchFamily="49" charset="0"/>
              </a:rPr>
              <a:t>n)</a:t>
            </a:r>
          </a:p>
          <a:p>
            <a:pPr marL="0" indent="0">
              <a:spcBef>
                <a:spcPts val="0"/>
              </a:spcBef>
              <a:buNone/>
            </a:pPr>
            <a:r>
              <a:rPr lang="en-US" sz="2800" dirty="0">
                <a:latin typeface="Courier New" pitchFamily="49" charset="0"/>
                <a:cs typeface="Courier New" pitchFamily="49" charset="0"/>
              </a:rPr>
              <a:t>{</a:t>
            </a:r>
          </a:p>
          <a:p>
            <a:pPr marL="0" indent="0">
              <a:spcBef>
                <a:spcPts val="0"/>
              </a:spcBef>
              <a:buNone/>
            </a:pPr>
            <a:r>
              <a:rPr lang="en-US" sz="2800" dirty="0">
                <a:latin typeface="Courier New" pitchFamily="49" charset="0"/>
                <a:cs typeface="Courier New" pitchFamily="49" charset="0"/>
              </a:rPr>
              <a:t>	</a:t>
            </a:r>
            <a:r>
              <a:rPr lang="en-US" sz="2800" dirty="0" err="1">
                <a:latin typeface="Courier New" pitchFamily="49" charset="0"/>
                <a:cs typeface="Courier New" pitchFamily="49" charset="0"/>
              </a:rPr>
              <a:t>cout</a:t>
            </a:r>
            <a:r>
              <a:rPr lang="en-US" sz="2800" dirty="0">
                <a:latin typeface="Courier New" pitchFamily="49" charset="0"/>
                <a:cs typeface="Courier New" pitchFamily="49" charset="0"/>
              </a:rPr>
              <a:t>&lt;&lt;“Enter an integer: “;</a:t>
            </a:r>
          </a:p>
          <a:p>
            <a:pPr marL="0" indent="0">
              <a:spcBef>
                <a:spcPts val="0"/>
              </a:spcBef>
              <a:buNone/>
            </a:pPr>
            <a:r>
              <a:rPr lang="en-US" sz="2800" dirty="0">
                <a:latin typeface="Courier New" pitchFamily="49" charset="0"/>
                <a:cs typeface="Courier New" pitchFamily="49" charset="0"/>
              </a:rPr>
              <a:t>	</a:t>
            </a:r>
            <a:r>
              <a:rPr lang="en-US" sz="2800" dirty="0" err="1">
                <a:latin typeface="Courier New" pitchFamily="49" charset="0"/>
                <a:cs typeface="Courier New" pitchFamily="49" charset="0"/>
              </a:rPr>
              <a:t>cin</a:t>
            </a:r>
            <a:r>
              <a:rPr lang="en-US" sz="2800" dirty="0">
                <a:latin typeface="Courier New" pitchFamily="49" charset="0"/>
                <a:cs typeface="Courier New" pitchFamily="49" charset="0"/>
              </a:rPr>
              <a:t>&gt;&gt;n;</a:t>
            </a:r>
          </a:p>
          <a:p>
            <a:pPr marL="0" indent="0">
              <a:spcBef>
                <a:spcPts val="0"/>
              </a:spcBef>
              <a:buNone/>
            </a:pPr>
            <a:r>
              <a:rPr lang="en-US" sz="2800" dirty="0">
                <a:latin typeface="Courier New" pitchFamily="49" charset="0"/>
                <a:cs typeface="Courier New" pitchFamily="49" charset="0"/>
              </a:rPr>
              <a:t>}</a:t>
            </a:r>
          </a:p>
          <a:p>
            <a:pPr marL="0" indent="0">
              <a:spcBef>
                <a:spcPts val="0"/>
              </a:spcBef>
              <a:buNone/>
            </a:pPr>
            <a:endParaRPr lang="en-US" sz="2800" dirty="0">
              <a:latin typeface="Courier New" pitchFamily="49" charset="0"/>
              <a:cs typeface="Courier New" pitchFamily="49" charset="0"/>
            </a:endParaRPr>
          </a:p>
          <a:p>
            <a:pPr marL="0" indent="0">
              <a:spcBef>
                <a:spcPts val="0"/>
              </a:spcBef>
              <a:buNone/>
            </a:pPr>
            <a:r>
              <a:rPr lang="en-US" sz="2800" i="1" dirty="0" err="1">
                <a:latin typeface="Courier New" pitchFamily="49" charset="0"/>
                <a:cs typeface="Courier New" pitchFamily="49" charset="0"/>
              </a:rPr>
              <a:t>int</a:t>
            </a:r>
            <a:r>
              <a:rPr lang="en-US" sz="2800" dirty="0">
                <a:latin typeface="Courier New" pitchFamily="49" charset="0"/>
                <a:cs typeface="Courier New" pitchFamily="49" charset="0"/>
              </a:rPr>
              <a:t> </a:t>
            </a:r>
            <a:r>
              <a:rPr lang="en-US" sz="2800" dirty="0">
                <a:latin typeface="Courier New" pitchFamily="49" charset="0"/>
                <a:cs typeface="Courier New" pitchFamily="49" charset="0"/>
              </a:rPr>
              <a:t>main ()</a:t>
            </a:r>
          </a:p>
          <a:p>
            <a:pPr marL="0" indent="0">
              <a:spcBef>
                <a:spcPts val="0"/>
              </a:spcBef>
              <a:buNone/>
            </a:pPr>
            <a:r>
              <a:rPr lang="en-US" sz="2800" dirty="0">
                <a:latin typeface="Courier New" pitchFamily="49" charset="0"/>
                <a:cs typeface="Courier New" pitchFamily="49" charset="0"/>
              </a:rPr>
              <a:t>{</a:t>
            </a:r>
          </a:p>
          <a:p>
            <a:pPr marL="0" indent="0">
              <a:spcBef>
                <a:spcPts val="0"/>
              </a:spcBef>
              <a:buNone/>
            </a:pPr>
            <a:r>
              <a:rPr lang="en-US" sz="2800" dirty="0">
                <a:latin typeface="Courier New" pitchFamily="49" charset="0"/>
                <a:cs typeface="Courier New" pitchFamily="49" charset="0"/>
              </a:rPr>
              <a:t>	</a:t>
            </a:r>
            <a:r>
              <a:rPr lang="en-US" sz="2800" dirty="0" err="1">
                <a:latin typeface="Courier New" pitchFamily="49" charset="0"/>
                <a:cs typeface="Courier New" pitchFamily="49" charset="0"/>
              </a:rPr>
              <a:t>int</a:t>
            </a:r>
            <a:r>
              <a:rPr lang="en-US" sz="2800" dirty="0">
                <a:latin typeface="Courier New" pitchFamily="49" charset="0"/>
                <a:cs typeface="Courier New" pitchFamily="49" charset="0"/>
              </a:rPr>
              <a:t> </a:t>
            </a:r>
            <a:r>
              <a:rPr lang="en-US" sz="2800" dirty="0">
                <a:latin typeface="Courier New" pitchFamily="49" charset="0"/>
                <a:cs typeface="Courier New" pitchFamily="49" charset="0"/>
              </a:rPr>
              <a:t>number = 0;</a:t>
            </a:r>
            <a:endParaRPr lang="en-US" sz="2800" dirty="0">
              <a:latin typeface="Courier New" pitchFamily="49" charset="0"/>
              <a:cs typeface="Courier New" pitchFamily="49" charset="0"/>
            </a:endParaRPr>
          </a:p>
          <a:p>
            <a:pPr marL="0" indent="0">
              <a:spcBef>
                <a:spcPts val="0"/>
              </a:spcBef>
              <a:buNone/>
            </a:pPr>
            <a:r>
              <a:rPr lang="en-US" sz="2800" i="1" dirty="0">
                <a:latin typeface="Courier New" pitchFamily="49" charset="0"/>
                <a:cs typeface="Courier New" pitchFamily="49" charset="0"/>
              </a:rPr>
              <a:t>	</a:t>
            </a:r>
            <a:r>
              <a:rPr lang="en-US" sz="2800" dirty="0" err="1">
                <a:latin typeface="Courier New" pitchFamily="49" charset="0"/>
                <a:cs typeface="Courier New" pitchFamily="49" charset="0"/>
              </a:rPr>
              <a:t>get_value</a:t>
            </a:r>
            <a:r>
              <a:rPr lang="en-US" sz="2800" dirty="0">
                <a:latin typeface="Courier New" pitchFamily="49" charset="0"/>
                <a:cs typeface="Courier New" pitchFamily="49" charset="0"/>
              </a:rPr>
              <a:t>(number);</a:t>
            </a:r>
          </a:p>
          <a:p>
            <a:pPr marL="0" indent="0">
              <a:spcBef>
                <a:spcPts val="0"/>
              </a:spcBef>
              <a:buNone/>
            </a:pPr>
            <a:r>
              <a:rPr lang="en-US" sz="2800" dirty="0">
                <a:latin typeface="Courier New" pitchFamily="49" charset="0"/>
                <a:cs typeface="Courier New" pitchFamily="49" charset="0"/>
              </a:rPr>
              <a:t>	...	</a:t>
            </a:r>
          </a:p>
          <a:p>
            <a:pPr marL="0" indent="0">
              <a:spcBef>
                <a:spcPts val="0"/>
              </a:spcBef>
              <a:buNone/>
            </a:pPr>
            <a:r>
              <a:rPr lang="en-US" sz="2800" dirty="0">
                <a:latin typeface="Courier New" pitchFamily="49" charset="0"/>
                <a:cs typeface="Courier New" pitchFamily="49" charset="0"/>
              </a:rPr>
              <a:t>}</a:t>
            </a:r>
          </a:p>
          <a:p>
            <a:pPr marL="0" indent="0">
              <a:spcBef>
                <a:spcPts val="0"/>
              </a:spcBef>
              <a:buNone/>
            </a:pPr>
            <a:endParaRPr lang="en-US" sz="2800" dirty="0">
              <a:latin typeface="Courier New" pitchFamily="49" charset="0"/>
              <a:cs typeface="Courier New" pitchFamily="49" charset="0"/>
            </a:endParaRPr>
          </a:p>
          <a:p>
            <a:endParaRPr lang="en-US" dirty="0"/>
          </a:p>
        </p:txBody>
      </p:sp>
    </p:spTree>
    <p:extLst>
      <p:ext uri="{BB962C8B-B14F-4D97-AF65-F5344CB8AC3E}">
        <p14:creationId xmlns:p14="http://schemas.microsoft.com/office/powerpoint/2010/main" val="560253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8755"/>
            <a:ext cx="8229600" cy="1143000"/>
          </a:xfrm>
        </p:spPr>
        <p:txBody>
          <a:bodyPr/>
          <a:lstStyle/>
          <a:p>
            <a:r>
              <a:rPr lang="en-US" dirty="0"/>
              <a:t>Declaring an Array</a:t>
            </a:r>
          </a:p>
        </p:txBody>
      </p:sp>
      <p:sp>
        <p:nvSpPr>
          <p:cNvPr id="3" name="Content Placeholder 2"/>
          <p:cNvSpPr>
            <a:spLocks noGrp="1"/>
          </p:cNvSpPr>
          <p:nvPr>
            <p:ph idx="1"/>
          </p:nvPr>
        </p:nvSpPr>
        <p:spPr>
          <a:xfrm>
            <a:off x="1981200" y="1143000"/>
            <a:ext cx="8229600" cy="4389120"/>
          </a:xfrm>
        </p:spPr>
        <p:txBody>
          <a:bodyPr/>
          <a:lstStyle/>
          <a:p>
            <a:r>
              <a:rPr lang="en-US" dirty="0"/>
              <a:t>An array, named </a:t>
            </a:r>
            <a:r>
              <a:rPr lang="en-US" dirty="0" smtClean="0">
                <a:latin typeface="Courier New" pitchFamily="49" charset="0"/>
                <a:cs typeface="Courier New" pitchFamily="49" charset="0"/>
              </a:rPr>
              <a:t>scores</a:t>
            </a:r>
            <a:r>
              <a:rPr lang="en-US" dirty="0" smtClean="0"/>
              <a:t>, </a:t>
            </a:r>
            <a:r>
              <a:rPr lang="en-US" dirty="0"/>
              <a:t>containing </a:t>
            </a:r>
            <a:r>
              <a:rPr lang="en-US" dirty="0" smtClean="0">
                <a:latin typeface="Courier New" pitchFamily="49" charset="0"/>
                <a:cs typeface="Courier New" pitchFamily="49" charset="0"/>
              </a:rPr>
              <a:t>100 </a:t>
            </a:r>
            <a:r>
              <a:rPr lang="en-US" dirty="0" smtClean="0"/>
              <a:t>variables of </a:t>
            </a:r>
            <a:r>
              <a:rPr lang="en-US" dirty="0"/>
              <a:t>type </a:t>
            </a:r>
            <a:r>
              <a:rPr lang="en-US" i="1" dirty="0" err="1">
                <a:latin typeface="Courier New" pitchFamily="49" charset="0"/>
                <a:cs typeface="Courier New" pitchFamily="49" charset="0"/>
              </a:rPr>
              <a:t>int</a:t>
            </a:r>
            <a:r>
              <a:rPr lang="en-US" dirty="0"/>
              <a:t> can be declared as </a:t>
            </a:r>
            <a:br>
              <a:rPr lang="en-US" dirty="0"/>
            </a:br>
            <a:r>
              <a:rPr lang="en-US" dirty="0"/>
              <a:t>            </a:t>
            </a:r>
            <a:r>
              <a:rPr lang="en-US" dirty="0" err="1" smtClean="0">
                <a:latin typeface="Courier New" pitchFamily="49" charset="0"/>
                <a:cs typeface="Courier New" pitchFamily="49" charset="0"/>
              </a:rPr>
              <a:t>int</a:t>
            </a:r>
            <a:r>
              <a:rPr lang="en-US" dirty="0" smtClean="0">
                <a:latin typeface="Courier New" pitchFamily="49" charset="0"/>
                <a:cs typeface="Courier New" pitchFamily="49" charset="0"/>
              </a:rPr>
              <a:t> scores[100];</a:t>
            </a:r>
          </a:p>
          <a:p>
            <a:endParaRPr lang="en-US" dirty="0" smtClean="0"/>
          </a:p>
          <a:p>
            <a:r>
              <a:rPr lang="en-US" dirty="0" smtClean="0"/>
              <a:t>e.g.,</a:t>
            </a:r>
          </a:p>
          <a:p>
            <a:r>
              <a:rPr lang="en-US" dirty="0" smtClean="0">
                <a:latin typeface="Courier New" pitchFamily="49" charset="0"/>
                <a:cs typeface="Courier New" pitchFamily="49" charset="0"/>
              </a:rPr>
              <a:t>char characters[50];</a:t>
            </a:r>
            <a:endParaRPr lang="en-US" dirty="0">
              <a:latin typeface="Courier New" pitchFamily="49" charset="0"/>
              <a:cs typeface="Courier New" pitchFamily="49" charset="0"/>
            </a:endParaRPr>
          </a:p>
          <a:p>
            <a:endParaRPr lang="en-US" dirty="0"/>
          </a:p>
        </p:txBody>
      </p:sp>
    </p:spTree>
    <p:extLst>
      <p:ext uri="{BB962C8B-B14F-4D97-AF65-F5344CB8AC3E}">
        <p14:creationId xmlns:p14="http://schemas.microsoft.com/office/powerpoint/2010/main" val="2519640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7980"/>
            <a:ext cx="8229600" cy="1143000"/>
          </a:xfrm>
        </p:spPr>
        <p:txBody>
          <a:bodyPr/>
          <a:lstStyle/>
          <a:p>
            <a:r>
              <a:rPr lang="en-US" dirty="0"/>
              <a:t>How to access array elements? </a:t>
            </a:r>
          </a:p>
        </p:txBody>
      </p:sp>
      <p:sp>
        <p:nvSpPr>
          <p:cNvPr id="3" name="Content Placeholder 2"/>
          <p:cNvSpPr>
            <a:spLocks noGrp="1"/>
          </p:cNvSpPr>
          <p:nvPr>
            <p:ph idx="1"/>
          </p:nvPr>
        </p:nvSpPr>
        <p:spPr>
          <a:xfrm>
            <a:off x="1981200" y="1219200"/>
            <a:ext cx="8229600" cy="4389120"/>
          </a:xfrm>
        </p:spPr>
        <p:txBody>
          <a:bodyPr/>
          <a:lstStyle/>
          <a:p>
            <a:r>
              <a:rPr lang="en-US" dirty="0"/>
              <a:t>Array indices are </a:t>
            </a:r>
            <a:r>
              <a:rPr lang="en-US" dirty="0">
                <a:latin typeface="Courier New" pitchFamily="49" charset="0"/>
                <a:cs typeface="Courier New" pitchFamily="49" charset="0"/>
              </a:rPr>
              <a:t>0</a:t>
            </a:r>
            <a:r>
              <a:rPr lang="en-US" dirty="0"/>
              <a:t>-based.</a:t>
            </a:r>
          </a:p>
          <a:p>
            <a:pPr lvl="1"/>
            <a:r>
              <a:rPr lang="en-US" dirty="0"/>
              <a:t>E.g., indices in scores are from </a:t>
            </a:r>
            <a:r>
              <a:rPr lang="en-US" dirty="0">
                <a:latin typeface="Courier New" pitchFamily="49" charset="0"/>
                <a:cs typeface="Courier New" pitchFamily="49" charset="0"/>
              </a:rPr>
              <a:t>0</a:t>
            </a:r>
            <a:r>
              <a:rPr lang="en-US" dirty="0"/>
              <a:t> to 99.</a:t>
            </a:r>
          </a:p>
          <a:p>
            <a:r>
              <a:rPr lang="en-US" dirty="0"/>
              <a:t>Syntax (indexed variable):</a:t>
            </a:r>
          </a:p>
          <a:p>
            <a:pPr lvl="1"/>
            <a:r>
              <a:rPr lang="en-US" dirty="0" err="1">
                <a:latin typeface="Courier New" pitchFamily="49" charset="0"/>
                <a:cs typeface="Courier New" pitchFamily="49" charset="0"/>
              </a:rPr>
              <a:t>arrayName</a:t>
            </a:r>
            <a:r>
              <a:rPr lang="en-US" dirty="0">
                <a:latin typeface="Courier New" pitchFamily="49" charset="0"/>
                <a:cs typeface="Courier New" pitchFamily="49" charset="0"/>
              </a:rPr>
              <a:t>[index</a:t>
            </a:r>
            <a:r>
              <a:rPr lang="en-US" dirty="0"/>
              <a:t>]</a:t>
            </a:r>
          </a:p>
          <a:p>
            <a:r>
              <a:rPr lang="en-US" dirty="0"/>
              <a:t>Example:</a:t>
            </a:r>
          </a:p>
          <a:p>
            <a:pPr lvl="1"/>
            <a:r>
              <a:rPr lang="en-US" dirty="0" smtClean="0">
                <a:latin typeface="Courier New" pitchFamily="49" charset="0"/>
                <a:cs typeface="Courier New" pitchFamily="49" charset="0"/>
              </a:rPr>
              <a:t>scores[0]</a:t>
            </a:r>
          </a:p>
          <a:p>
            <a:pPr lvl="1"/>
            <a:r>
              <a:rPr lang="en-US" dirty="0" smtClean="0">
                <a:latin typeface="Courier New" pitchFamily="49" charset="0"/>
                <a:cs typeface="Courier New" pitchFamily="49" charset="0"/>
              </a:rPr>
              <a:t>scores[1]</a:t>
            </a:r>
          </a:p>
          <a:p>
            <a:pPr lvl="1"/>
            <a:r>
              <a:rPr lang="en-US" dirty="0" smtClean="0">
                <a:latin typeface="Courier New" pitchFamily="49" charset="0"/>
                <a:cs typeface="Courier New" pitchFamily="49" charset="0"/>
              </a:rPr>
              <a:t>scores[99]	  </a:t>
            </a:r>
            <a:r>
              <a:rPr lang="en-US" dirty="0" smtClean="0">
                <a:solidFill>
                  <a:schemeClr val="accent4"/>
                </a:solidFill>
                <a:latin typeface="Courier New" pitchFamily="49" charset="0"/>
                <a:cs typeface="Courier New" pitchFamily="49" charset="0"/>
              </a:rPr>
              <a:t>// scores[size-1]</a:t>
            </a:r>
          </a:p>
          <a:p>
            <a:endParaRPr lang="en-US" dirty="0"/>
          </a:p>
        </p:txBody>
      </p:sp>
    </p:spTree>
    <p:extLst>
      <p:ext uri="{BB962C8B-B14F-4D97-AF65-F5344CB8AC3E}">
        <p14:creationId xmlns:p14="http://schemas.microsoft.com/office/powerpoint/2010/main" val="1526355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1143000"/>
          </a:xfrm>
        </p:spPr>
        <p:txBody>
          <a:bodyPr/>
          <a:lstStyle/>
          <a:p>
            <a:r>
              <a:rPr lang="en-US" dirty="0"/>
              <a:t>Loops And Arrays</a:t>
            </a:r>
          </a:p>
        </p:txBody>
      </p:sp>
      <p:sp>
        <p:nvSpPr>
          <p:cNvPr id="3" name="Content Placeholder 2"/>
          <p:cNvSpPr>
            <a:spLocks noGrp="1"/>
          </p:cNvSpPr>
          <p:nvPr>
            <p:ph idx="1"/>
          </p:nvPr>
        </p:nvSpPr>
        <p:spPr>
          <a:xfrm>
            <a:off x="2108771" y="1153274"/>
            <a:ext cx="8229600" cy="4389120"/>
          </a:xfrm>
        </p:spPr>
        <p:txBody>
          <a:bodyPr>
            <a:noAutofit/>
          </a:bodyPr>
          <a:lstStyle/>
          <a:p>
            <a:r>
              <a:rPr lang="en-US" dirty="0"/>
              <a:t>for-loops are commonly used to step </a:t>
            </a:r>
            <a:r>
              <a:rPr lang="en-US" dirty="0" smtClean="0"/>
              <a:t>through arrays</a:t>
            </a:r>
            <a:endParaRPr lang="en-US" dirty="0"/>
          </a:p>
          <a:p>
            <a:endParaRPr lang="en-US" dirty="0" smtClean="0"/>
          </a:p>
          <a:p>
            <a:r>
              <a:rPr lang="en-US" dirty="0" smtClean="0"/>
              <a:t>Example</a:t>
            </a:r>
            <a:r>
              <a:rPr lang="en-US" dirty="0"/>
              <a:t>:        </a:t>
            </a:r>
            <a:r>
              <a:rPr lang="en-US" b="1" dirty="0">
                <a:latin typeface="Courier New" pitchFamily="49" charset="0"/>
                <a:cs typeface="Courier New" pitchFamily="49" charset="0"/>
              </a:rPr>
              <a:t>for</a:t>
            </a:r>
            <a:r>
              <a:rPr lang="en-US" dirty="0">
                <a:latin typeface="Courier New" pitchFamily="49" charset="0"/>
                <a:cs typeface="Courier New" pitchFamily="49" charset="0"/>
              </a:rPr>
              <a:t> </a:t>
            </a:r>
            <a:r>
              <a:rPr lang="en-US"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0; </a:t>
            </a:r>
            <a:r>
              <a:rPr lang="en-US" dirty="0" err="1">
                <a:latin typeface="Courier New" pitchFamily="49" charset="0"/>
                <a:cs typeface="Courier New" pitchFamily="49" charset="0"/>
              </a:rPr>
              <a:t>i</a:t>
            </a:r>
            <a:r>
              <a:rPr lang="en-US" dirty="0">
                <a:latin typeface="Courier New" pitchFamily="49" charset="0"/>
                <a:cs typeface="Courier New" pitchFamily="49" charset="0"/>
              </a:rPr>
              <a:t> &lt; </a:t>
            </a:r>
            <a:r>
              <a:rPr lang="en-US" dirty="0" smtClean="0">
                <a:latin typeface="Courier New" pitchFamily="49" charset="0"/>
                <a:cs typeface="Courier New" pitchFamily="49" charset="0"/>
              </a:rPr>
              <a:t>100; </a:t>
            </a:r>
            <a:r>
              <a:rPr lang="en-US" dirty="0" err="1">
                <a:latin typeface="Courier New" pitchFamily="49" charset="0"/>
                <a:cs typeface="Courier New" pitchFamily="49" charset="0"/>
              </a:rPr>
              <a:t>i</a:t>
            </a:r>
            <a:r>
              <a:rPr lang="en-US" dirty="0">
                <a:latin typeface="Courier New" pitchFamily="49" charset="0"/>
                <a:cs typeface="Courier New" pitchFamily="49" charset="0"/>
              </a:rPr>
              <a:t>++)</a:t>
            </a:r>
            <a:br>
              <a:rPr lang="en-US" dirty="0">
                <a:latin typeface="Courier New" pitchFamily="49" charset="0"/>
                <a:cs typeface="Courier New" pitchFamily="49" charset="0"/>
              </a:rPr>
            </a:b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smtClean="0">
                <a:latin typeface="Courier New" pitchFamily="49" charset="0"/>
                <a:cs typeface="Courier New" pitchFamily="49" charset="0"/>
              </a:rPr>
              <a:t>			 scores[</a:t>
            </a:r>
            <a:r>
              <a:rPr lang="en-US" dirty="0" err="1" smtClean="0">
                <a:latin typeface="Courier New" pitchFamily="49" charset="0"/>
                <a:cs typeface="Courier New" pitchFamily="49" charset="0"/>
              </a:rPr>
              <a:t>i</a:t>
            </a:r>
            <a:r>
              <a:rPr lang="en-US" dirty="0">
                <a:latin typeface="Courier New" pitchFamily="49" charset="0"/>
                <a:cs typeface="Courier New" pitchFamily="49" charset="0"/>
              </a:rPr>
              <a:t>] = 100</a:t>
            </a:r>
            <a:r>
              <a:rPr lang="en-US" dirty="0" smtClean="0">
                <a:latin typeface="Courier New" pitchFamily="49" charset="0"/>
                <a:cs typeface="Courier New" pitchFamily="49" charset="0"/>
              </a:rPr>
              <a:t>;</a:t>
            </a: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smtClean="0">
                <a:latin typeface="Courier New" pitchFamily="49" charset="0"/>
                <a:cs typeface="Courier New" pitchFamily="49" charset="0"/>
              </a:rPr>
              <a:t>		  }</a:t>
            </a:r>
          </a:p>
          <a:p>
            <a:pPr marL="0" indent="0">
              <a:buNone/>
            </a:pPr>
            <a:r>
              <a:rPr lang="en-US" b="1" dirty="0" smtClean="0">
                <a:latin typeface="Courier New" pitchFamily="49" charset="0"/>
                <a:cs typeface="Courier New" pitchFamily="49" charset="0"/>
              </a:rPr>
              <a:t>		for</a:t>
            </a:r>
            <a:r>
              <a:rPr lang="en-US" dirty="0" smtClean="0">
                <a:latin typeface="Courier New" pitchFamily="49" charset="0"/>
                <a:cs typeface="Courier New" pitchFamily="49" charset="0"/>
              </a:rPr>
              <a:t> </a:t>
            </a:r>
            <a:r>
              <a:rPr lang="en-US" dirty="0">
                <a:latin typeface="Courier New" pitchFamily="49" charset="0"/>
                <a:cs typeface="Courier New" pitchFamily="49" charset="0"/>
              </a:rPr>
              <a:t>(</a:t>
            </a:r>
            <a:r>
              <a:rPr lang="en-US" b="1" dirty="0" err="1">
                <a:latin typeface="Courier New" pitchFamily="49" charset="0"/>
                <a:cs typeface="Courier New" pitchFamily="49" charset="0"/>
              </a:rPr>
              <a:t>int</a:t>
            </a:r>
            <a:r>
              <a:rPr lang="en-US" dirty="0">
                <a:latin typeface="Courier New" pitchFamily="49" charset="0"/>
                <a:cs typeface="Courier New" pitchFamily="49" charset="0"/>
              </a:rPr>
              <a:t> </a:t>
            </a:r>
            <a:r>
              <a:rPr lang="en-US" dirty="0" err="1">
                <a:latin typeface="Courier New" pitchFamily="49" charset="0"/>
                <a:cs typeface="Courier New" pitchFamily="49" charset="0"/>
              </a:rPr>
              <a:t>i</a:t>
            </a:r>
            <a:r>
              <a:rPr lang="en-US" dirty="0">
                <a:latin typeface="Courier New" pitchFamily="49" charset="0"/>
                <a:cs typeface="Courier New" pitchFamily="49" charset="0"/>
              </a:rPr>
              <a:t> = 0; </a:t>
            </a:r>
            <a:r>
              <a:rPr lang="en-US" dirty="0" err="1">
                <a:latin typeface="Courier New" pitchFamily="49" charset="0"/>
                <a:cs typeface="Courier New" pitchFamily="49" charset="0"/>
              </a:rPr>
              <a:t>i</a:t>
            </a:r>
            <a:r>
              <a:rPr lang="en-US" dirty="0">
                <a:latin typeface="Courier New" pitchFamily="49" charset="0"/>
                <a:cs typeface="Courier New" pitchFamily="49" charset="0"/>
              </a:rPr>
              <a:t> &lt; </a:t>
            </a:r>
            <a:r>
              <a:rPr lang="en-US" dirty="0" smtClean="0">
                <a:latin typeface="Courier New" pitchFamily="49" charset="0"/>
                <a:cs typeface="Courier New" pitchFamily="49" charset="0"/>
              </a:rPr>
              <a:t>100; </a:t>
            </a:r>
            <a:r>
              <a:rPr lang="en-US" dirty="0" err="1">
                <a:latin typeface="Courier New" pitchFamily="49" charset="0"/>
                <a:cs typeface="Courier New" pitchFamily="49" charset="0"/>
              </a:rPr>
              <a:t>i</a:t>
            </a:r>
            <a:r>
              <a:rPr lang="en-US" dirty="0" smtClean="0">
                <a:latin typeface="Courier New" pitchFamily="49" charset="0"/>
                <a:cs typeface="Courier New" pitchFamily="49" charset="0"/>
              </a:rPr>
              <a:t>++)</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cin</a:t>
            </a:r>
            <a:r>
              <a:rPr lang="en-US" dirty="0" smtClean="0">
                <a:latin typeface="Courier New" pitchFamily="49" charset="0"/>
                <a:cs typeface="Courier New" pitchFamily="49" charset="0"/>
              </a:rPr>
              <a:t>&gt;&gt;scores[</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marL="0" indent="0">
              <a:buNone/>
            </a:pPr>
            <a:r>
              <a:rPr lang="en-US" dirty="0" smtClean="0">
                <a:latin typeface="Courier New" pitchFamily="49" charset="0"/>
                <a:cs typeface="Courier New" pitchFamily="49" charset="0"/>
              </a:rPr>
              <a:t>		}</a:t>
            </a:r>
            <a:endParaRPr lang="en-US" dirty="0">
              <a:latin typeface="Courier New" pitchFamily="49" charset="0"/>
              <a:cs typeface="Courier New" pitchFamily="49" charset="0"/>
            </a:endParaRPr>
          </a:p>
        </p:txBody>
      </p:sp>
      <p:sp>
        <p:nvSpPr>
          <p:cNvPr id="5" name="Text Box 2"/>
          <p:cNvSpPr txBox="1">
            <a:spLocks noChangeArrowheads="1"/>
          </p:cNvSpPr>
          <p:nvPr/>
        </p:nvSpPr>
        <p:spPr bwMode="auto">
          <a:xfrm>
            <a:off x="3117523" y="1447801"/>
            <a:ext cx="2325687" cy="466725"/>
          </a:xfrm>
          <a:prstGeom prst="rect">
            <a:avLst/>
          </a:prstGeom>
          <a:noFill/>
          <a:ln w="952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spcBef>
                <a:spcPct val="20000"/>
              </a:spcBef>
              <a:buClr>
                <a:srgbClr val="CC0000"/>
              </a:buClr>
            </a:pPr>
            <a:r>
              <a:rPr lang="en-US" b="1" dirty="0">
                <a:solidFill>
                  <a:srgbClr val="04617B"/>
                </a:solidFill>
              </a:rPr>
              <a:t>First index is 0</a:t>
            </a:r>
          </a:p>
        </p:txBody>
      </p:sp>
      <p:sp>
        <p:nvSpPr>
          <p:cNvPr id="6" name="Line 3"/>
          <p:cNvSpPr>
            <a:spLocks noChangeShapeType="1"/>
          </p:cNvSpPr>
          <p:nvPr/>
        </p:nvSpPr>
        <p:spPr bwMode="auto">
          <a:xfrm>
            <a:off x="5341281" y="1914525"/>
            <a:ext cx="95250" cy="19050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prstClr val="black"/>
              </a:solidFill>
              <a:latin typeface="Constantia"/>
            </a:endParaRPr>
          </a:p>
        </p:txBody>
      </p:sp>
      <p:sp>
        <p:nvSpPr>
          <p:cNvPr id="7" name="Line 5"/>
          <p:cNvSpPr>
            <a:spLocks noChangeShapeType="1"/>
          </p:cNvSpPr>
          <p:nvPr/>
        </p:nvSpPr>
        <p:spPr bwMode="auto">
          <a:xfrm flipH="1">
            <a:off x="8637456" y="1828800"/>
            <a:ext cx="342900" cy="36195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solidFill>
                <a:prstClr val="black"/>
              </a:solidFill>
              <a:latin typeface="Constantia"/>
            </a:endParaRPr>
          </a:p>
        </p:txBody>
      </p:sp>
      <p:sp>
        <p:nvSpPr>
          <p:cNvPr id="8" name="Text Box 4"/>
          <p:cNvSpPr txBox="1">
            <a:spLocks noChangeArrowheads="1"/>
          </p:cNvSpPr>
          <p:nvPr/>
        </p:nvSpPr>
        <p:spPr bwMode="auto">
          <a:xfrm>
            <a:off x="7070397" y="1436687"/>
            <a:ext cx="3409950" cy="466725"/>
          </a:xfrm>
          <a:prstGeom prst="rect">
            <a:avLst/>
          </a:prstGeom>
          <a:noFill/>
          <a:ln w="952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spcBef>
                <a:spcPct val="20000"/>
              </a:spcBef>
              <a:buClr>
                <a:srgbClr val="CC0000"/>
              </a:buClr>
            </a:pPr>
            <a:r>
              <a:rPr lang="en-US" b="1" dirty="0">
                <a:solidFill>
                  <a:srgbClr val="04617B"/>
                </a:solidFill>
              </a:rPr>
              <a:t>Last index is (size – 1)</a:t>
            </a:r>
          </a:p>
        </p:txBody>
      </p:sp>
    </p:spTree>
    <p:extLst>
      <p:ext uri="{BB962C8B-B14F-4D97-AF65-F5344CB8AC3E}">
        <p14:creationId xmlns:p14="http://schemas.microsoft.com/office/powerpoint/2010/main" val="19110673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normAutofit fontScale="90000"/>
          </a:bodyPr>
          <a:lstStyle/>
          <a:p>
            <a:r>
              <a:rPr lang="en-US" dirty="0" smtClean="0"/>
              <a:t>Passing Entire Array to Functions</a:t>
            </a:r>
            <a:endParaRPr lang="en-US" dirty="0"/>
          </a:p>
        </p:txBody>
      </p:sp>
      <p:sp>
        <p:nvSpPr>
          <p:cNvPr id="3" name="Content Placeholder 2"/>
          <p:cNvSpPr>
            <a:spLocks noGrp="1"/>
          </p:cNvSpPr>
          <p:nvPr>
            <p:ph idx="1"/>
          </p:nvPr>
        </p:nvSpPr>
        <p:spPr>
          <a:xfrm>
            <a:off x="1676400" y="1143000"/>
            <a:ext cx="8915400" cy="4846320"/>
          </a:xfrm>
        </p:spPr>
        <p:txBody>
          <a:bodyPr>
            <a:normAutofit/>
          </a:bodyPr>
          <a:lstStyle/>
          <a:p>
            <a:r>
              <a:rPr lang="en-US" b="1"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find_sum</a:t>
            </a:r>
            <a:r>
              <a:rPr lang="en-US"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a:latin typeface="Courier New" pitchFamily="49" charset="0"/>
                <a:cs typeface="Courier New" pitchFamily="49" charset="0"/>
              </a:rPr>
              <a:t>a[ ], </a:t>
            </a:r>
            <a:r>
              <a:rPr lang="en-US" b="1" dirty="0" err="1">
                <a:latin typeface="Courier New" pitchFamily="49" charset="0"/>
                <a:cs typeface="Courier New" pitchFamily="49" charset="0"/>
              </a:rPr>
              <a:t>int</a:t>
            </a:r>
            <a:r>
              <a:rPr lang="en-US" dirty="0">
                <a:latin typeface="Courier New" pitchFamily="49" charset="0"/>
                <a:cs typeface="Courier New" pitchFamily="49" charset="0"/>
              </a:rPr>
              <a:t> size);</a:t>
            </a:r>
          </a:p>
          <a:p>
            <a:pPr marL="0" indent="0">
              <a:buNone/>
            </a:pPr>
            <a:endParaRPr lang="en-US" dirty="0"/>
          </a:p>
          <a:p>
            <a:pPr marL="0" indent="0">
              <a:buNone/>
            </a:pPr>
            <a:r>
              <a:rPr lang="en-US" b="1" dirty="0" err="1" smtClean="0">
                <a:latin typeface="Courier New" pitchFamily="49" charset="0"/>
                <a:cs typeface="Courier New" pitchFamily="49" charset="0"/>
              </a:rPr>
              <a:t>int</a:t>
            </a:r>
            <a:r>
              <a:rPr lang="en-US" dirty="0" smtClean="0">
                <a:latin typeface="Courier New" pitchFamily="49" charset="0"/>
                <a:cs typeface="Courier New" pitchFamily="49" charset="0"/>
              </a:rPr>
              <a:t> main()</a:t>
            </a:r>
          </a:p>
          <a:p>
            <a:pPr marL="0" indent="0">
              <a:buNone/>
            </a:pPr>
            <a:r>
              <a:rPr lang="en-US" dirty="0" smtClean="0">
                <a:latin typeface="Courier New" pitchFamily="49" charset="0"/>
                <a:cs typeface="Courier New" pitchFamily="49" charset="0"/>
              </a:rPr>
              <a:t>{</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dirty="0" smtClean="0">
                <a:latin typeface="Courier New" pitchFamily="49" charset="0"/>
                <a:cs typeface="Courier New" pitchFamily="49" charset="0"/>
              </a:rPr>
              <a:t> scores[20];</a:t>
            </a:r>
          </a:p>
          <a:p>
            <a:pPr marL="0" indent="0">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dirty="0" smtClean="0">
                <a:latin typeface="Courier New" pitchFamily="49" charset="0"/>
                <a:cs typeface="Courier New" pitchFamily="49" charset="0"/>
              </a:rPr>
              <a:t> average = </a:t>
            </a:r>
            <a:r>
              <a:rPr lang="en-US" dirty="0" err="1">
                <a:latin typeface="Courier New" pitchFamily="49" charset="0"/>
                <a:cs typeface="Courier New" pitchFamily="49" charset="0"/>
              </a:rPr>
              <a:t>find_sum</a:t>
            </a:r>
            <a:r>
              <a:rPr lang="en-US" dirty="0">
                <a:latin typeface="Courier New" pitchFamily="49" charset="0"/>
                <a:cs typeface="Courier New" pitchFamily="49" charset="0"/>
              </a:rPr>
              <a:t> (</a:t>
            </a:r>
            <a:r>
              <a:rPr lang="en-US" dirty="0" smtClean="0">
                <a:latin typeface="Courier New" pitchFamily="49" charset="0"/>
                <a:cs typeface="Courier New" pitchFamily="49" charset="0"/>
              </a:rPr>
              <a:t>scores, 20);</a:t>
            </a:r>
          </a:p>
          <a:p>
            <a:pPr marL="0" indent="0">
              <a:buNone/>
            </a:pPr>
            <a:r>
              <a:rPr lang="en-US" dirty="0">
                <a:latin typeface="Courier New" pitchFamily="49" charset="0"/>
                <a:cs typeface="Courier New" pitchFamily="49" charset="0"/>
              </a:rPr>
              <a:t>}</a:t>
            </a:r>
          </a:p>
        </p:txBody>
      </p:sp>
    </p:spTree>
    <p:extLst>
      <p:ext uri="{BB962C8B-B14F-4D97-AF65-F5344CB8AC3E}">
        <p14:creationId xmlns:p14="http://schemas.microsoft.com/office/powerpoint/2010/main" val="26500536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1143000"/>
          </a:xfrm>
        </p:spPr>
        <p:txBody>
          <a:bodyPr/>
          <a:lstStyle/>
          <a:p>
            <a:r>
              <a:rPr lang="en-US" dirty="0" smtClean="0"/>
              <a:t>The output function </a:t>
            </a:r>
            <a:r>
              <a:rPr lang="en-US" dirty="0" err="1" smtClean="0">
                <a:solidFill>
                  <a:srgbClr val="C00000"/>
                </a:solidFill>
              </a:rPr>
              <a:t>cout</a:t>
            </a:r>
            <a:endParaRPr lang="en-US" dirty="0">
              <a:solidFill>
                <a:srgbClr val="C00000"/>
              </a:solidFill>
            </a:endParaRPr>
          </a:p>
        </p:txBody>
      </p:sp>
      <p:sp>
        <p:nvSpPr>
          <p:cNvPr id="3" name="Content Placeholder 2"/>
          <p:cNvSpPr>
            <a:spLocks noGrp="1"/>
          </p:cNvSpPr>
          <p:nvPr>
            <p:ph idx="1"/>
          </p:nvPr>
        </p:nvSpPr>
        <p:spPr>
          <a:xfrm>
            <a:off x="1981200" y="1295400"/>
            <a:ext cx="8229600" cy="4389120"/>
          </a:xfrm>
        </p:spPr>
        <p:txBody>
          <a:bodyPr/>
          <a:lstStyle/>
          <a:p>
            <a:r>
              <a:rPr lang="en-US" dirty="0" smtClean="0">
                <a:solidFill>
                  <a:srgbClr val="C00000"/>
                </a:solidFill>
              </a:rPr>
              <a:t>c</a:t>
            </a:r>
            <a:r>
              <a:rPr lang="en-US" dirty="0" smtClean="0"/>
              <a:t>(C++ language)</a:t>
            </a:r>
            <a:r>
              <a:rPr lang="en-US" dirty="0" smtClean="0">
                <a:solidFill>
                  <a:srgbClr val="C00000"/>
                </a:solidFill>
              </a:rPr>
              <a:t>out</a:t>
            </a:r>
            <a:r>
              <a:rPr lang="en-US" dirty="0" smtClean="0"/>
              <a:t>(output)</a:t>
            </a:r>
          </a:p>
          <a:p>
            <a:r>
              <a:rPr lang="en-US" dirty="0">
                <a:solidFill>
                  <a:srgbClr val="C00000"/>
                </a:solidFill>
              </a:rPr>
              <a:t>c</a:t>
            </a:r>
            <a:r>
              <a:rPr lang="en-US" dirty="0"/>
              <a:t>(C++ </a:t>
            </a:r>
            <a:r>
              <a:rPr lang="en-US" dirty="0" smtClean="0"/>
              <a:t>language)</a:t>
            </a:r>
            <a:r>
              <a:rPr lang="en-US" dirty="0" smtClean="0">
                <a:solidFill>
                  <a:srgbClr val="C00000"/>
                </a:solidFill>
              </a:rPr>
              <a:t>in</a:t>
            </a:r>
            <a:r>
              <a:rPr lang="en-US" dirty="0" smtClean="0"/>
              <a:t>(input)</a:t>
            </a:r>
          </a:p>
          <a:p>
            <a:endParaRPr lang="en-US" dirty="0"/>
          </a:p>
          <a:p>
            <a:r>
              <a:rPr lang="en-US" dirty="0" err="1" smtClean="0">
                <a:latin typeface="Times New Roman" pitchFamily="18" charset="0"/>
                <a:cs typeface="Times New Roman" pitchFamily="18" charset="0"/>
              </a:rPr>
              <a:t>cout</a:t>
            </a:r>
            <a:r>
              <a:rPr lang="en-US" dirty="0" smtClean="0">
                <a:latin typeface="Times New Roman" pitchFamily="18" charset="0"/>
                <a:cs typeface="Times New Roman" pitchFamily="18" charset="0"/>
              </a:rPr>
              <a:t>&lt;&lt;whatever data you want to output;</a:t>
            </a:r>
          </a:p>
          <a:p>
            <a:r>
              <a:rPr lang="en-US" dirty="0" err="1" smtClean="0">
                <a:latin typeface="Courier New" pitchFamily="49" charset="0"/>
                <a:cs typeface="Courier New" pitchFamily="49" charset="0"/>
              </a:rPr>
              <a:t>cout</a:t>
            </a:r>
            <a:r>
              <a:rPr lang="en-US" dirty="0" smtClean="0">
                <a:latin typeface="Courier New" pitchFamily="49" charset="0"/>
                <a:cs typeface="Courier New" pitchFamily="49" charset="0"/>
              </a:rPr>
              <a:t>&lt;&lt;“Welcome to CMPT238!”;</a:t>
            </a:r>
          </a:p>
          <a:p>
            <a:endParaRPr lang="en-US" dirty="0"/>
          </a:p>
          <a:p>
            <a:r>
              <a:rPr lang="en-US" dirty="0" smtClean="0"/>
              <a:t>&lt;&lt; represents the flow of the data.</a:t>
            </a:r>
            <a:endParaRPr lang="en-US" dirty="0"/>
          </a:p>
        </p:txBody>
      </p:sp>
    </p:spTree>
    <p:extLst>
      <p:ext uri="{BB962C8B-B14F-4D97-AF65-F5344CB8AC3E}">
        <p14:creationId xmlns:p14="http://schemas.microsoft.com/office/powerpoint/2010/main" val="22732953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US" i="1" dirty="0" err="1" smtClean="0"/>
              <a:t>const</a:t>
            </a:r>
            <a:r>
              <a:rPr lang="en-US" dirty="0" smtClean="0"/>
              <a:t> Array Argument</a:t>
            </a:r>
            <a:endParaRPr lang="en-US" dirty="0"/>
          </a:p>
        </p:txBody>
      </p:sp>
      <p:sp>
        <p:nvSpPr>
          <p:cNvPr id="3" name="Content Placeholder 2"/>
          <p:cNvSpPr>
            <a:spLocks noGrp="1"/>
          </p:cNvSpPr>
          <p:nvPr>
            <p:ph idx="1"/>
          </p:nvPr>
        </p:nvSpPr>
        <p:spPr>
          <a:xfrm>
            <a:off x="1752600" y="1219200"/>
            <a:ext cx="8763000" cy="4389120"/>
          </a:xfrm>
        </p:spPr>
        <p:txBody>
          <a:bodyPr/>
          <a:lstStyle/>
          <a:p>
            <a:r>
              <a:rPr lang="en-US" dirty="0" smtClean="0"/>
              <a:t>When we use an array argument in a function call, the function can change the values in the array.</a:t>
            </a:r>
          </a:p>
          <a:p>
            <a:r>
              <a:rPr lang="en-US" dirty="0" smtClean="0"/>
              <a:t>An array </a:t>
            </a:r>
            <a:r>
              <a:rPr lang="en-US" dirty="0" smtClean="0"/>
              <a:t>can not </a:t>
            </a:r>
            <a:r>
              <a:rPr lang="en-US" dirty="0" smtClean="0"/>
              <a:t>be modified with a </a:t>
            </a:r>
            <a:r>
              <a:rPr lang="en-US" i="1" dirty="0" smtClean="0"/>
              <a:t>const</a:t>
            </a:r>
            <a:r>
              <a:rPr lang="en-US" dirty="0" smtClean="0"/>
              <a:t>.</a:t>
            </a:r>
          </a:p>
          <a:p>
            <a:endParaRPr lang="en-US" dirty="0" smtClean="0"/>
          </a:p>
          <a:p>
            <a:pPr marL="0" indent="0">
              <a:buNone/>
            </a:pPr>
            <a:r>
              <a:rPr lang="en-US" b="1" dirty="0" err="1">
                <a:latin typeface="Courier New" pitchFamily="49" charset="0"/>
                <a:cs typeface="Courier New" pitchFamily="49" charset="0"/>
              </a:rPr>
              <a:t>int</a:t>
            </a:r>
            <a:r>
              <a:rPr lang="en-US" dirty="0">
                <a:latin typeface="Courier New" pitchFamily="49" charset="0"/>
                <a:cs typeface="Courier New" pitchFamily="49" charset="0"/>
              </a:rPr>
              <a:t> </a:t>
            </a:r>
            <a:r>
              <a:rPr lang="en-US" dirty="0" err="1" smtClean="0">
                <a:latin typeface="Courier New" pitchFamily="49" charset="0"/>
                <a:cs typeface="Courier New" pitchFamily="49" charset="0"/>
              </a:rPr>
              <a:t>find_average</a:t>
            </a:r>
            <a:r>
              <a:rPr lang="en-US" dirty="0" smtClean="0">
                <a:latin typeface="Courier New" pitchFamily="49" charset="0"/>
                <a:cs typeface="Courier New" pitchFamily="49" charset="0"/>
              </a:rPr>
              <a:t>(</a:t>
            </a:r>
            <a:r>
              <a:rPr lang="en-US" b="1" dirty="0" err="1" smtClean="0">
                <a:latin typeface="Courier New" pitchFamily="49" charset="0"/>
                <a:cs typeface="Courier New" pitchFamily="49" charset="0"/>
              </a:rPr>
              <a:t>const</a:t>
            </a:r>
            <a:r>
              <a:rPr lang="en-US" dirty="0" smtClean="0">
                <a:latin typeface="Courier New" pitchFamily="49" charset="0"/>
                <a:cs typeface="Courier New" pitchFamily="49" charset="0"/>
              </a:rPr>
              <a:t> </a:t>
            </a:r>
            <a:r>
              <a:rPr lang="en-US" b="1" dirty="0" err="1" smtClean="0">
                <a:latin typeface="Courier New" pitchFamily="49" charset="0"/>
                <a:cs typeface="Courier New" pitchFamily="49" charset="0"/>
              </a:rPr>
              <a:t>int</a:t>
            </a:r>
            <a:r>
              <a:rPr lang="en-US" dirty="0" smtClean="0">
                <a:latin typeface="Courier New" pitchFamily="49" charset="0"/>
                <a:cs typeface="Courier New" pitchFamily="49" charset="0"/>
              </a:rPr>
              <a:t> </a:t>
            </a:r>
            <a:r>
              <a:rPr lang="en-US" dirty="0">
                <a:latin typeface="Courier New" pitchFamily="49" charset="0"/>
                <a:cs typeface="Courier New" pitchFamily="49" charset="0"/>
              </a:rPr>
              <a:t>a[ ], </a:t>
            </a:r>
            <a:r>
              <a:rPr lang="en-US" b="1" dirty="0" err="1">
                <a:latin typeface="Courier New" pitchFamily="49" charset="0"/>
                <a:cs typeface="Courier New" pitchFamily="49" charset="0"/>
              </a:rPr>
              <a:t>int</a:t>
            </a:r>
            <a:r>
              <a:rPr lang="en-US" dirty="0">
                <a:latin typeface="Courier New" pitchFamily="49" charset="0"/>
                <a:cs typeface="Courier New" pitchFamily="49" charset="0"/>
              </a:rPr>
              <a:t> size);</a:t>
            </a:r>
            <a:endParaRPr lang="en-US" dirty="0"/>
          </a:p>
          <a:p>
            <a:endParaRPr lang="en-US" dirty="0"/>
          </a:p>
        </p:txBody>
      </p:sp>
    </p:spTree>
    <p:extLst>
      <p:ext uri="{BB962C8B-B14F-4D97-AF65-F5344CB8AC3E}">
        <p14:creationId xmlns:p14="http://schemas.microsoft.com/office/powerpoint/2010/main" val="18472882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US" dirty="0" smtClean="0"/>
              <a:t>Exercises </a:t>
            </a:r>
            <a:endParaRPr lang="en-US" dirty="0"/>
          </a:p>
        </p:txBody>
      </p:sp>
      <p:sp>
        <p:nvSpPr>
          <p:cNvPr id="3" name="Content Placeholder 2"/>
          <p:cNvSpPr>
            <a:spLocks noGrp="1"/>
          </p:cNvSpPr>
          <p:nvPr>
            <p:ph idx="1"/>
          </p:nvPr>
        </p:nvSpPr>
        <p:spPr>
          <a:xfrm>
            <a:off x="1524000" y="1143000"/>
            <a:ext cx="9144000" cy="4389120"/>
          </a:xfrm>
        </p:spPr>
        <p:txBody>
          <a:bodyPr/>
          <a:lstStyle/>
          <a:p>
            <a:r>
              <a:rPr lang="en-US" dirty="0"/>
              <a:t>Write a function that calculates the average of an array, where the lowest element in the array is dropped. </a:t>
            </a:r>
          </a:p>
          <a:p>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getAverage</a:t>
            </a:r>
            <a:r>
              <a:rPr lang="en-US" dirty="0" smtClean="0">
                <a:latin typeface="Courier New" panose="02070309020205020404" pitchFamily="49" charset="0"/>
                <a:cs typeface="Courier New" panose="02070309020205020404" pitchFamily="49" charset="0"/>
              </a:rPr>
              <a:t>(</a:t>
            </a:r>
            <a:r>
              <a:rPr lang="en-US" b="1" dirty="0" err="1" smtClean="0">
                <a:latin typeface="Courier New" panose="02070309020205020404" pitchFamily="49" charset="0"/>
                <a:cs typeface="Courier New" panose="02070309020205020404" pitchFamily="49" charset="0"/>
              </a:rPr>
              <a:t>const</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array[], </a:t>
            </a: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size)</a:t>
            </a:r>
          </a:p>
          <a:p>
            <a:endParaRPr lang="en-US" dirty="0"/>
          </a:p>
        </p:txBody>
      </p:sp>
    </p:spTree>
    <p:extLst>
      <p:ext uri="{BB962C8B-B14F-4D97-AF65-F5344CB8AC3E}">
        <p14:creationId xmlns:p14="http://schemas.microsoft.com/office/powerpoint/2010/main" val="30602977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981200" y="0"/>
            <a:ext cx="8229600" cy="1143000"/>
          </a:xfrm>
        </p:spPr>
        <p:txBody>
          <a:bodyPr>
            <a:normAutofit fontScale="90000"/>
          </a:bodyPr>
          <a:lstStyle/>
          <a:p>
            <a:pPr eaLnBrk="1" hangingPunct="1"/>
            <a:r>
              <a:rPr lang="en-US" altLang="en-US" dirty="0" smtClean="0"/>
              <a:t>Getting the Address of a Variable</a:t>
            </a:r>
          </a:p>
        </p:txBody>
      </p:sp>
      <p:sp>
        <p:nvSpPr>
          <p:cNvPr id="4099" name="Rectangle 3"/>
          <p:cNvSpPr>
            <a:spLocks noGrp="1" noChangeArrowheads="1"/>
          </p:cNvSpPr>
          <p:nvPr>
            <p:ph idx="1"/>
          </p:nvPr>
        </p:nvSpPr>
        <p:spPr>
          <a:xfrm>
            <a:off x="1981200" y="1143000"/>
            <a:ext cx="8229600" cy="4389120"/>
          </a:xfrm>
        </p:spPr>
        <p:txBody>
          <a:bodyPr/>
          <a:lstStyle/>
          <a:p>
            <a:pPr eaLnBrk="1" hangingPunct="1"/>
            <a:r>
              <a:rPr lang="en-US" altLang="en-US" dirty="0" smtClean="0"/>
              <a:t>Each  variable in program is stored at a unique address</a:t>
            </a:r>
          </a:p>
          <a:p>
            <a:pPr eaLnBrk="1" hangingPunct="1"/>
            <a:r>
              <a:rPr lang="en-US" altLang="en-US" dirty="0" smtClean="0"/>
              <a:t>Use address operator </a:t>
            </a:r>
            <a:r>
              <a:rPr lang="en-US" altLang="en-US" dirty="0" smtClean="0">
                <a:latin typeface="Courier New" pitchFamily="112" charset="0"/>
              </a:rPr>
              <a:t>&amp;</a:t>
            </a:r>
            <a:r>
              <a:rPr lang="en-US" altLang="en-US" dirty="0" smtClean="0"/>
              <a:t> to get address of a variable:</a:t>
            </a:r>
          </a:p>
          <a:p>
            <a:pPr lvl="1" eaLnBrk="1" hangingPunct="1">
              <a:buFontTx/>
              <a:buNone/>
            </a:pPr>
            <a:r>
              <a:rPr lang="en-US" altLang="en-US" dirty="0" smtClean="0"/>
              <a:t>	</a:t>
            </a:r>
            <a:r>
              <a:rPr lang="en-US" altLang="en-US" dirty="0" err="1" smtClean="0">
                <a:latin typeface="Courier New" pitchFamily="112" charset="0"/>
              </a:rPr>
              <a:t>int</a:t>
            </a:r>
            <a:r>
              <a:rPr lang="en-US" altLang="en-US" dirty="0" smtClean="0">
                <a:latin typeface="Courier New" pitchFamily="112" charset="0"/>
              </a:rPr>
              <a:t> </a:t>
            </a:r>
            <a:r>
              <a:rPr lang="en-US" altLang="en-US" dirty="0" err="1" smtClean="0">
                <a:latin typeface="Courier New" pitchFamily="112" charset="0"/>
              </a:rPr>
              <a:t>num</a:t>
            </a:r>
            <a:r>
              <a:rPr lang="en-US" altLang="en-US" dirty="0" smtClean="0">
                <a:latin typeface="Courier New" pitchFamily="112" charset="0"/>
              </a:rPr>
              <a:t> = -99;</a:t>
            </a:r>
          </a:p>
          <a:p>
            <a:pPr lvl="1" eaLnBrk="1" hangingPunct="1">
              <a:buFontTx/>
              <a:buNone/>
            </a:pPr>
            <a:r>
              <a:rPr lang="en-US" altLang="en-US" dirty="0" smtClean="0">
                <a:latin typeface="Courier New" pitchFamily="112" charset="0"/>
              </a:rPr>
              <a:t>	</a:t>
            </a:r>
            <a:r>
              <a:rPr lang="en-US" altLang="en-US" dirty="0" err="1" smtClean="0">
                <a:latin typeface="Courier New" pitchFamily="112" charset="0"/>
              </a:rPr>
              <a:t>cout</a:t>
            </a:r>
            <a:r>
              <a:rPr lang="en-US" altLang="en-US" dirty="0" smtClean="0">
                <a:latin typeface="Courier New" pitchFamily="112" charset="0"/>
              </a:rPr>
              <a:t> &lt;&lt; &amp;</a:t>
            </a:r>
            <a:r>
              <a:rPr lang="en-US" altLang="en-US" dirty="0" err="1" smtClean="0">
                <a:latin typeface="Courier New" pitchFamily="112" charset="0"/>
              </a:rPr>
              <a:t>num</a:t>
            </a:r>
            <a:r>
              <a:rPr lang="en-US" altLang="en-US" dirty="0" smtClean="0">
                <a:latin typeface="Courier New" pitchFamily="112" charset="0"/>
              </a:rPr>
              <a:t>; // prints address</a:t>
            </a:r>
          </a:p>
          <a:p>
            <a:pPr lvl="1" eaLnBrk="1" hangingPunct="1">
              <a:buFontTx/>
              <a:buNone/>
            </a:pPr>
            <a:r>
              <a:rPr lang="en-US" altLang="en-US" dirty="0" smtClean="0">
                <a:latin typeface="Courier New" pitchFamily="112" charset="0"/>
              </a:rPr>
              <a:t>				  // in hexadecimal</a:t>
            </a:r>
            <a:endParaRPr lang="en-US" altLang="en-US" dirty="0" smtClean="0"/>
          </a:p>
        </p:txBody>
      </p:sp>
    </p:spTree>
    <p:extLst>
      <p:ext uri="{BB962C8B-B14F-4D97-AF65-F5344CB8AC3E}">
        <p14:creationId xmlns:p14="http://schemas.microsoft.com/office/powerpoint/2010/main" val="546565873"/>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81200" y="-4313"/>
            <a:ext cx="8229600" cy="1143000"/>
          </a:xfrm>
        </p:spPr>
        <p:txBody>
          <a:bodyPr/>
          <a:lstStyle/>
          <a:p>
            <a:pPr eaLnBrk="1" hangingPunct="1"/>
            <a:r>
              <a:rPr lang="en-US" altLang="en-US" dirty="0" smtClean="0"/>
              <a:t>Pointer Variables</a:t>
            </a:r>
          </a:p>
        </p:txBody>
      </p:sp>
      <p:sp>
        <p:nvSpPr>
          <p:cNvPr id="5123" name="Rectangle 3"/>
          <p:cNvSpPr>
            <a:spLocks noGrp="1" noChangeArrowheads="1"/>
          </p:cNvSpPr>
          <p:nvPr>
            <p:ph idx="1"/>
          </p:nvPr>
        </p:nvSpPr>
        <p:spPr>
          <a:xfrm>
            <a:off x="1828800" y="1219200"/>
            <a:ext cx="8294688" cy="4572000"/>
          </a:xfrm>
        </p:spPr>
        <p:txBody>
          <a:bodyPr/>
          <a:lstStyle/>
          <a:p>
            <a:pPr eaLnBrk="1" hangingPunct="1">
              <a:lnSpc>
                <a:spcPct val="90000"/>
              </a:lnSpc>
            </a:pPr>
            <a:r>
              <a:rPr lang="en-US" altLang="en-US" u="sng" dirty="0" smtClean="0"/>
              <a:t>Pointer variable</a:t>
            </a:r>
            <a:r>
              <a:rPr lang="en-US" altLang="en-US" dirty="0" smtClean="0"/>
              <a:t> : Often just called a </a:t>
            </a:r>
            <a:r>
              <a:rPr lang="en-US" altLang="en-US" dirty="0" smtClean="0">
                <a:solidFill>
                  <a:srgbClr val="FF0000"/>
                </a:solidFill>
              </a:rPr>
              <a:t>pointer</a:t>
            </a:r>
            <a:r>
              <a:rPr lang="en-US" altLang="en-US" dirty="0" smtClean="0"/>
              <a:t>, it's a variable that holds an address</a:t>
            </a:r>
            <a:br>
              <a:rPr lang="en-US" altLang="en-US" dirty="0" smtClean="0"/>
            </a:br>
            <a:endParaRPr lang="en-US" altLang="en-US" dirty="0" smtClean="0"/>
          </a:p>
          <a:p>
            <a:pPr eaLnBrk="1" hangingPunct="1">
              <a:lnSpc>
                <a:spcPct val="90000"/>
              </a:lnSpc>
            </a:pPr>
            <a:r>
              <a:rPr lang="en-US" altLang="en-US" dirty="0" smtClean="0"/>
              <a:t>Because a pointer variable holds the address of another piece of data, it "points" to the data</a:t>
            </a:r>
          </a:p>
        </p:txBody>
      </p:sp>
    </p:spTree>
    <p:extLst>
      <p:ext uri="{BB962C8B-B14F-4D97-AF65-F5344CB8AC3E}">
        <p14:creationId xmlns:p14="http://schemas.microsoft.com/office/powerpoint/2010/main" val="983178323"/>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981200" y="-228600"/>
            <a:ext cx="8229600" cy="1143000"/>
          </a:xfrm>
        </p:spPr>
        <p:txBody>
          <a:bodyPr/>
          <a:lstStyle/>
          <a:p>
            <a:pPr eaLnBrk="1" hangingPunct="1"/>
            <a:r>
              <a:rPr lang="en-US" altLang="en-US" dirty="0" smtClean="0"/>
              <a:t>Pointer Variables</a:t>
            </a:r>
          </a:p>
        </p:txBody>
      </p:sp>
      <p:sp>
        <p:nvSpPr>
          <p:cNvPr id="6147" name="Rectangle 3"/>
          <p:cNvSpPr>
            <a:spLocks noGrp="1" noChangeArrowheads="1"/>
          </p:cNvSpPr>
          <p:nvPr>
            <p:ph idx="1"/>
          </p:nvPr>
        </p:nvSpPr>
        <p:spPr>
          <a:xfrm>
            <a:off x="1981200" y="914400"/>
            <a:ext cx="8229600" cy="4389120"/>
          </a:xfrm>
        </p:spPr>
        <p:txBody>
          <a:bodyPr/>
          <a:lstStyle/>
          <a:p>
            <a:pPr eaLnBrk="1" hangingPunct="1"/>
            <a:r>
              <a:rPr lang="en-US" altLang="en-US" dirty="0" smtClean="0"/>
              <a:t>Definition:</a:t>
            </a:r>
          </a:p>
          <a:p>
            <a:pPr lvl="1" eaLnBrk="1" hangingPunct="1">
              <a:buClr>
                <a:srgbClr val="3333CC"/>
              </a:buClr>
              <a:buFontTx/>
              <a:buNone/>
            </a:pPr>
            <a:r>
              <a:rPr lang="en-US" altLang="en-US" dirty="0" smtClean="0"/>
              <a:t>	</a:t>
            </a:r>
            <a:r>
              <a:rPr lang="en-US" altLang="en-US" dirty="0" err="1" smtClean="0">
                <a:latin typeface="Courier New" pitchFamily="112" charset="0"/>
              </a:rPr>
              <a:t>int</a:t>
            </a:r>
            <a:r>
              <a:rPr lang="en-US" altLang="en-US" dirty="0" smtClean="0">
                <a:latin typeface="Courier New" pitchFamily="112" charset="0"/>
              </a:rPr>
              <a:t>  *</a:t>
            </a:r>
            <a:r>
              <a:rPr lang="en-US" altLang="en-US" dirty="0" err="1" smtClean="0">
                <a:latin typeface="Courier New" pitchFamily="112" charset="0"/>
              </a:rPr>
              <a:t>intptr</a:t>
            </a:r>
            <a:r>
              <a:rPr lang="en-US" altLang="en-US" dirty="0" smtClean="0">
                <a:latin typeface="Courier New" pitchFamily="112" charset="0"/>
              </a:rPr>
              <a:t>;</a:t>
            </a:r>
          </a:p>
          <a:p>
            <a:pPr eaLnBrk="1" hangingPunct="1"/>
            <a:r>
              <a:rPr lang="en-US" altLang="en-US" dirty="0" smtClean="0"/>
              <a:t>Read as:</a:t>
            </a:r>
          </a:p>
          <a:p>
            <a:pPr eaLnBrk="1" hangingPunct="1">
              <a:buFont typeface="Times" pitchFamily="112" charset="0"/>
              <a:buNone/>
            </a:pPr>
            <a:r>
              <a:rPr lang="en-US" altLang="en-US" dirty="0" smtClean="0"/>
              <a:t>	“</a:t>
            </a:r>
            <a:r>
              <a:rPr lang="en-US" altLang="en-US" dirty="0" err="1" smtClean="0">
                <a:latin typeface="Courier New" pitchFamily="112" charset="0"/>
              </a:rPr>
              <a:t>intptr</a:t>
            </a:r>
            <a:r>
              <a:rPr lang="en-US" altLang="en-US" dirty="0" smtClean="0"/>
              <a:t> can hold the address of an </a:t>
            </a:r>
            <a:r>
              <a:rPr lang="en-US" altLang="en-US" dirty="0" err="1" smtClean="0"/>
              <a:t>int</a:t>
            </a:r>
            <a:r>
              <a:rPr lang="en-US" altLang="en-US" dirty="0" smtClean="0"/>
              <a:t>”</a:t>
            </a:r>
          </a:p>
        </p:txBody>
      </p:sp>
    </p:spTree>
    <p:extLst>
      <p:ext uri="{BB962C8B-B14F-4D97-AF65-F5344CB8AC3E}">
        <p14:creationId xmlns:p14="http://schemas.microsoft.com/office/powerpoint/2010/main" val="1706487636"/>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981200" y="-304800"/>
            <a:ext cx="8229600" cy="1143000"/>
          </a:xfrm>
        </p:spPr>
        <p:txBody>
          <a:bodyPr/>
          <a:lstStyle/>
          <a:p>
            <a:pPr eaLnBrk="1" hangingPunct="1"/>
            <a:r>
              <a:rPr lang="en-US" altLang="en-US" dirty="0" smtClean="0"/>
              <a:t>The Indirection Operator</a:t>
            </a:r>
          </a:p>
        </p:txBody>
      </p:sp>
      <p:sp>
        <p:nvSpPr>
          <p:cNvPr id="8195" name="Rectangle 3"/>
          <p:cNvSpPr>
            <a:spLocks noGrp="1" noChangeArrowheads="1"/>
          </p:cNvSpPr>
          <p:nvPr>
            <p:ph idx="1"/>
          </p:nvPr>
        </p:nvSpPr>
        <p:spPr>
          <a:xfrm>
            <a:off x="1981200" y="792480"/>
            <a:ext cx="8229600" cy="4389120"/>
          </a:xfrm>
        </p:spPr>
        <p:txBody>
          <a:bodyPr/>
          <a:lstStyle/>
          <a:p>
            <a:pPr eaLnBrk="1" hangingPunct="1"/>
            <a:r>
              <a:rPr lang="en-US" altLang="en-US" dirty="0" smtClean="0"/>
              <a:t>The indirection operator (</a:t>
            </a:r>
            <a:r>
              <a:rPr lang="en-US" altLang="en-US" dirty="0" smtClean="0">
                <a:latin typeface="Courier New" pitchFamily="112" charset="0"/>
              </a:rPr>
              <a:t>*</a:t>
            </a:r>
            <a:r>
              <a:rPr lang="en-US" altLang="en-US" dirty="0" smtClean="0"/>
              <a:t>) dereferences a pointer.</a:t>
            </a:r>
          </a:p>
          <a:p>
            <a:pPr eaLnBrk="1" hangingPunct="1"/>
            <a:r>
              <a:rPr lang="en-US" altLang="en-US" dirty="0" smtClean="0"/>
              <a:t>It allows you to access the item that the pointer points to.</a:t>
            </a:r>
            <a:br>
              <a:rPr lang="en-US" altLang="en-US" dirty="0" smtClean="0"/>
            </a:br>
            <a:r>
              <a:rPr lang="en-US" altLang="en-US" dirty="0" err="1" smtClean="0">
                <a:latin typeface="Courier New" pitchFamily="112" charset="0"/>
              </a:rPr>
              <a:t>int</a:t>
            </a:r>
            <a:r>
              <a:rPr lang="en-US" altLang="en-US" dirty="0" smtClean="0">
                <a:latin typeface="Courier New" pitchFamily="112" charset="0"/>
              </a:rPr>
              <a:t> x = 25;</a:t>
            </a:r>
            <a:br>
              <a:rPr lang="en-US" altLang="en-US" dirty="0" smtClean="0">
                <a:latin typeface="Courier New" pitchFamily="112" charset="0"/>
              </a:rPr>
            </a:br>
            <a:r>
              <a:rPr lang="en-US" altLang="en-US" dirty="0" err="1" smtClean="0">
                <a:latin typeface="Courier New" pitchFamily="112" charset="0"/>
              </a:rPr>
              <a:t>int</a:t>
            </a:r>
            <a:r>
              <a:rPr lang="en-US" altLang="en-US" dirty="0" smtClean="0">
                <a:latin typeface="Courier New" pitchFamily="112" charset="0"/>
              </a:rPr>
              <a:t> *</a:t>
            </a:r>
            <a:r>
              <a:rPr lang="en-US" altLang="en-US" dirty="0" err="1" smtClean="0">
                <a:latin typeface="Courier New" pitchFamily="112" charset="0"/>
              </a:rPr>
              <a:t>intptr</a:t>
            </a:r>
            <a:r>
              <a:rPr lang="en-US" altLang="en-US" dirty="0" smtClean="0">
                <a:latin typeface="Courier New" pitchFamily="112" charset="0"/>
              </a:rPr>
              <a:t> = &amp;x;</a:t>
            </a:r>
            <a:br>
              <a:rPr lang="en-US" altLang="en-US" dirty="0" smtClean="0">
                <a:latin typeface="Courier New" pitchFamily="112" charset="0"/>
              </a:rPr>
            </a:br>
            <a:r>
              <a:rPr lang="en-US" altLang="en-US" dirty="0" err="1" smtClean="0">
                <a:latin typeface="Courier New" pitchFamily="112" charset="0"/>
              </a:rPr>
              <a:t>cout</a:t>
            </a:r>
            <a:r>
              <a:rPr lang="en-US" altLang="en-US" dirty="0" smtClean="0">
                <a:latin typeface="Courier New" pitchFamily="112" charset="0"/>
              </a:rPr>
              <a:t> &lt;&lt; *</a:t>
            </a:r>
            <a:r>
              <a:rPr lang="en-US" altLang="en-US" dirty="0" err="1" smtClean="0">
                <a:latin typeface="Courier New" pitchFamily="112" charset="0"/>
              </a:rPr>
              <a:t>intptr</a:t>
            </a:r>
            <a:r>
              <a:rPr lang="en-US" altLang="en-US" dirty="0" smtClean="0">
                <a:latin typeface="Courier New" pitchFamily="112" charset="0"/>
              </a:rPr>
              <a:t> &lt;&lt; </a:t>
            </a:r>
            <a:r>
              <a:rPr lang="en-US" altLang="en-US" dirty="0" err="1" smtClean="0">
                <a:latin typeface="Courier New" pitchFamily="112" charset="0"/>
              </a:rPr>
              <a:t>endl</a:t>
            </a:r>
            <a:r>
              <a:rPr lang="en-US" altLang="en-US" dirty="0" smtClean="0">
                <a:latin typeface="Courier New" pitchFamily="112" charset="0"/>
              </a:rPr>
              <a:t>;</a:t>
            </a:r>
          </a:p>
        </p:txBody>
      </p:sp>
      <p:sp>
        <p:nvSpPr>
          <p:cNvPr id="8196" name="Text Box 4"/>
          <p:cNvSpPr txBox="1">
            <a:spLocks noChangeArrowheads="1"/>
          </p:cNvSpPr>
          <p:nvPr/>
        </p:nvSpPr>
        <p:spPr bwMode="auto">
          <a:xfrm>
            <a:off x="4191000" y="3505200"/>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ltLang="en-US" dirty="0">
                <a:solidFill>
                  <a:srgbClr val="FF0000"/>
                </a:solidFill>
              </a:rPr>
              <a:t>This prints 25.</a:t>
            </a:r>
          </a:p>
        </p:txBody>
      </p:sp>
      <p:sp>
        <p:nvSpPr>
          <p:cNvPr id="8197" name="Line 5"/>
          <p:cNvSpPr>
            <a:spLocks noChangeShapeType="1"/>
          </p:cNvSpPr>
          <p:nvPr/>
        </p:nvSpPr>
        <p:spPr bwMode="auto">
          <a:xfrm flipH="1" flipV="1">
            <a:off x="4572000" y="3238500"/>
            <a:ext cx="304800" cy="22860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prstClr val="black"/>
              </a:solidFill>
              <a:latin typeface="Constantia"/>
            </a:endParaRPr>
          </a:p>
        </p:txBody>
      </p:sp>
    </p:spTree>
    <p:extLst>
      <p:ext uri="{BB962C8B-B14F-4D97-AF65-F5344CB8AC3E}">
        <p14:creationId xmlns:p14="http://schemas.microsoft.com/office/powerpoint/2010/main" val="87079492"/>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981200" y="-381000"/>
            <a:ext cx="8229600" cy="1143000"/>
          </a:xfrm>
        </p:spPr>
        <p:txBody>
          <a:bodyPr/>
          <a:lstStyle/>
          <a:p>
            <a:pPr eaLnBrk="1" hangingPunct="1"/>
            <a:r>
              <a:rPr lang="en-US" altLang="en-US" dirty="0" smtClean="0"/>
              <a:t>Dynamic Memory Allocation</a:t>
            </a:r>
          </a:p>
        </p:txBody>
      </p:sp>
      <p:sp>
        <p:nvSpPr>
          <p:cNvPr id="23555" name="Rectangle 3"/>
          <p:cNvSpPr>
            <a:spLocks noGrp="1" noChangeArrowheads="1"/>
          </p:cNvSpPr>
          <p:nvPr>
            <p:ph idx="1"/>
          </p:nvPr>
        </p:nvSpPr>
        <p:spPr>
          <a:xfrm>
            <a:off x="1981200" y="838200"/>
            <a:ext cx="8229600" cy="4389120"/>
          </a:xfrm>
        </p:spPr>
        <p:txBody>
          <a:bodyPr/>
          <a:lstStyle/>
          <a:p>
            <a:pPr eaLnBrk="1" hangingPunct="1">
              <a:lnSpc>
                <a:spcPct val="90000"/>
              </a:lnSpc>
              <a:defRPr/>
            </a:pPr>
            <a:r>
              <a:rPr lang="en-US" dirty="0" smtClean="0"/>
              <a:t>Can allocate storage for a variable while program is running</a:t>
            </a:r>
          </a:p>
          <a:p>
            <a:pPr eaLnBrk="1" hangingPunct="1">
              <a:lnSpc>
                <a:spcPct val="90000"/>
              </a:lnSpc>
              <a:defRPr/>
            </a:pPr>
            <a:r>
              <a:rPr lang="en-US" dirty="0" smtClean="0"/>
              <a:t>Uses </a:t>
            </a:r>
            <a:r>
              <a:rPr lang="en-US" dirty="0" smtClean="0">
                <a:solidFill>
                  <a:srgbClr val="FF0000"/>
                </a:solidFill>
                <a:latin typeface="Courier New" pitchFamily="112" charset="0"/>
              </a:rPr>
              <a:t>new</a:t>
            </a:r>
            <a:r>
              <a:rPr lang="en-US" dirty="0" smtClean="0"/>
              <a:t> operator to allocate memory:</a:t>
            </a:r>
          </a:p>
          <a:p>
            <a:pPr marL="0" indent="0">
              <a:lnSpc>
                <a:spcPct val="90000"/>
              </a:lnSpc>
              <a:buNone/>
              <a:defRPr/>
            </a:pPr>
            <a:r>
              <a:rPr lang="en-US" sz="2800" dirty="0">
                <a:latin typeface="Courier New" pitchFamily="112" charset="0"/>
              </a:rPr>
              <a:t>	</a:t>
            </a:r>
            <a:r>
              <a:rPr lang="en-US" sz="2800" dirty="0" err="1">
                <a:latin typeface="Courier New" pitchFamily="112" charset="0"/>
              </a:rPr>
              <a:t>int</a:t>
            </a:r>
            <a:r>
              <a:rPr lang="en-US" sz="2800" dirty="0">
                <a:latin typeface="Courier New" pitchFamily="112" charset="0"/>
              </a:rPr>
              <a:t> size;</a:t>
            </a:r>
          </a:p>
          <a:p>
            <a:pPr marL="0" indent="0">
              <a:lnSpc>
                <a:spcPct val="90000"/>
              </a:lnSpc>
              <a:buNone/>
              <a:defRPr/>
            </a:pPr>
            <a:r>
              <a:rPr lang="en-US" sz="2800" dirty="0">
                <a:latin typeface="Courier New" pitchFamily="112" charset="0"/>
              </a:rPr>
              <a:t>	</a:t>
            </a:r>
            <a:r>
              <a:rPr lang="en-US" sz="2800" dirty="0" err="1">
                <a:latin typeface="Courier New" pitchFamily="112" charset="0"/>
              </a:rPr>
              <a:t>cout</a:t>
            </a:r>
            <a:r>
              <a:rPr lang="en-US" sz="2800" dirty="0">
                <a:latin typeface="Courier New" pitchFamily="112" charset="0"/>
              </a:rPr>
              <a:t>&lt;&lt;“What is the size? “;</a:t>
            </a:r>
          </a:p>
          <a:p>
            <a:pPr marL="0" indent="0">
              <a:lnSpc>
                <a:spcPct val="90000"/>
              </a:lnSpc>
              <a:buNone/>
              <a:defRPr/>
            </a:pPr>
            <a:r>
              <a:rPr lang="en-US" sz="2800" dirty="0">
                <a:latin typeface="Courier New" pitchFamily="112" charset="0"/>
              </a:rPr>
              <a:t>	</a:t>
            </a:r>
            <a:r>
              <a:rPr lang="en-US" sz="2800" dirty="0" err="1">
                <a:latin typeface="Courier New" pitchFamily="112" charset="0"/>
              </a:rPr>
              <a:t>cin</a:t>
            </a:r>
            <a:r>
              <a:rPr lang="en-US" sz="2800" dirty="0">
                <a:latin typeface="Courier New" pitchFamily="112" charset="0"/>
              </a:rPr>
              <a:t>&gt;&gt;size;</a:t>
            </a:r>
            <a:br>
              <a:rPr lang="en-US" sz="2800" dirty="0">
                <a:latin typeface="Courier New" pitchFamily="112" charset="0"/>
              </a:rPr>
            </a:br>
            <a:r>
              <a:rPr lang="en-US" sz="2800" dirty="0">
                <a:latin typeface="Courier New" pitchFamily="112" charset="0"/>
              </a:rPr>
              <a:t>	</a:t>
            </a:r>
            <a:r>
              <a:rPr lang="en-US" sz="2800" dirty="0" err="1">
                <a:latin typeface="Courier New" pitchFamily="112" charset="0"/>
              </a:rPr>
              <a:t>int</a:t>
            </a:r>
            <a:r>
              <a:rPr lang="en-US" sz="2800" dirty="0">
                <a:latin typeface="Courier New" pitchFamily="112" charset="0"/>
              </a:rPr>
              <a:t> *</a:t>
            </a:r>
            <a:r>
              <a:rPr lang="en-US" sz="2800" dirty="0" err="1">
                <a:latin typeface="Courier New" pitchFamily="112" charset="0"/>
              </a:rPr>
              <a:t>arrayPtr</a:t>
            </a:r>
            <a:r>
              <a:rPr lang="en-US" sz="2800" dirty="0">
                <a:latin typeface="Courier New" pitchFamily="112" charset="0"/>
              </a:rPr>
              <a:t> = new </a:t>
            </a:r>
            <a:r>
              <a:rPr lang="en-US" sz="2800" dirty="0" err="1">
                <a:latin typeface="Courier New" pitchFamily="112" charset="0"/>
              </a:rPr>
              <a:t>int</a:t>
            </a:r>
            <a:r>
              <a:rPr lang="en-US" sz="2800" dirty="0">
                <a:latin typeface="Courier New" pitchFamily="112" charset="0"/>
              </a:rPr>
              <a:t>[size];</a:t>
            </a:r>
            <a:endParaRPr lang="en-US" sz="2800" dirty="0"/>
          </a:p>
        </p:txBody>
      </p:sp>
    </p:spTree>
    <p:extLst>
      <p:ext uri="{BB962C8B-B14F-4D97-AF65-F5344CB8AC3E}">
        <p14:creationId xmlns:p14="http://schemas.microsoft.com/office/powerpoint/2010/main" val="2801486598"/>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of the variable</a:t>
            </a:r>
          </a:p>
        </p:txBody>
      </p:sp>
      <p:sp>
        <p:nvSpPr>
          <p:cNvPr id="3" name="Content Placeholder 2"/>
          <p:cNvSpPr>
            <a:spLocks noGrp="1"/>
          </p:cNvSpPr>
          <p:nvPr>
            <p:ph idx="1"/>
          </p:nvPr>
        </p:nvSpPr>
        <p:spPr/>
        <p:txBody>
          <a:bodyPr/>
          <a:lstStyle/>
          <a:p>
            <a:r>
              <a:rPr lang="en-US" dirty="0"/>
              <a:t>Let us declare another variable to hold the memory address of variable </a:t>
            </a:r>
            <a:r>
              <a:rPr lang="en-US" dirty="0">
                <a:solidFill>
                  <a:srgbClr val="0000FF"/>
                </a:solidFill>
              </a:rPr>
              <a:t>num</a:t>
            </a:r>
          </a:p>
          <a:p>
            <a:r>
              <a:rPr lang="en-US" dirty="0"/>
              <a:t>Let say gives it a name, </a:t>
            </a:r>
            <a:r>
              <a:rPr lang="en-US" dirty="0">
                <a:solidFill>
                  <a:srgbClr val="0000FF"/>
                </a:solidFill>
              </a:rPr>
              <a:t>numPtr</a:t>
            </a:r>
            <a:r>
              <a:rPr lang="en-US" dirty="0"/>
              <a:t/>
            </a:r>
            <a:br>
              <a:rPr lang="en-US" dirty="0"/>
            </a:br>
            <a:r>
              <a:rPr lang="en-US" sz="800" dirty="0"/>
              <a:t/>
            </a:r>
            <a:br>
              <a:rPr lang="en-US" sz="800" dirty="0"/>
            </a:br>
            <a:r>
              <a:rPr lang="en-US" dirty="0"/>
              <a:t>		</a:t>
            </a:r>
            <a:r>
              <a:rPr lang="en-US" dirty="0">
                <a:solidFill>
                  <a:srgbClr val="0000FF"/>
                </a:solidFill>
              </a:rPr>
              <a:t>int *numPtr;</a:t>
            </a:r>
          </a:p>
        </p:txBody>
      </p:sp>
      <p:sp>
        <p:nvSpPr>
          <p:cNvPr id="4" name="Rectangle 3"/>
          <p:cNvSpPr/>
          <p:nvPr/>
        </p:nvSpPr>
        <p:spPr>
          <a:xfrm>
            <a:off x="6019801" y="4964668"/>
            <a:ext cx="968829" cy="381000"/>
          </a:xfrm>
          <a:prstGeom prst="rect">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urier" panose="02060409020205020404" pitchFamily="49" charset="0"/>
              </a:rPr>
              <a:t>7</a:t>
            </a:r>
          </a:p>
        </p:txBody>
      </p:sp>
      <p:sp>
        <p:nvSpPr>
          <p:cNvPr id="5" name="Rectangle 4"/>
          <p:cNvSpPr/>
          <p:nvPr/>
        </p:nvSpPr>
        <p:spPr>
          <a:xfrm>
            <a:off x="6988629" y="4964668"/>
            <a:ext cx="968829" cy="381000"/>
          </a:xfrm>
          <a:prstGeom prst="rect">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Courier" panose="02060409020205020404" pitchFamily="49" charset="0"/>
            </a:endParaRPr>
          </a:p>
        </p:txBody>
      </p:sp>
      <p:sp>
        <p:nvSpPr>
          <p:cNvPr id="6" name="Rectangle 5"/>
          <p:cNvSpPr/>
          <p:nvPr/>
        </p:nvSpPr>
        <p:spPr>
          <a:xfrm>
            <a:off x="5050972" y="4964668"/>
            <a:ext cx="968829" cy="381000"/>
          </a:xfrm>
          <a:prstGeom prst="rect">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Courier" panose="02060409020205020404" pitchFamily="49" charset="0"/>
            </a:endParaRPr>
          </a:p>
        </p:txBody>
      </p:sp>
      <p:sp>
        <p:nvSpPr>
          <p:cNvPr id="7" name="Rectangle 6"/>
          <p:cNvSpPr/>
          <p:nvPr/>
        </p:nvSpPr>
        <p:spPr>
          <a:xfrm>
            <a:off x="4103914" y="4964668"/>
            <a:ext cx="968829" cy="381000"/>
          </a:xfrm>
          <a:prstGeom prst="rect">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urier" panose="02060409020205020404" pitchFamily="49" charset="0"/>
              </a:rPr>
              <a:t>?</a:t>
            </a:r>
          </a:p>
        </p:txBody>
      </p:sp>
      <p:sp>
        <p:nvSpPr>
          <p:cNvPr id="8" name="Rectangle 7"/>
          <p:cNvSpPr/>
          <p:nvPr/>
        </p:nvSpPr>
        <p:spPr>
          <a:xfrm>
            <a:off x="3162298" y="4964668"/>
            <a:ext cx="968829" cy="381000"/>
          </a:xfrm>
          <a:prstGeom prst="rect">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Courier" panose="02060409020205020404" pitchFamily="49" charset="0"/>
            </a:endParaRPr>
          </a:p>
        </p:txBody>
      </p:sp>
      <p:sp>
        <p:nvSpPr>
          <p:cNvPr id="9" name="Rectangle 8"/>
          <p:cNvSpPr/>
          <p:nvPr/>
        </p:nvSpPr>
        <p:spPr>
          <a:xfrm>
            <a:off x="7957458" y="4964668"/>
            <a:ext cx="968829" cy="381000"/>
          </a:xfrm>
          <a:prstGeom prst="rect">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Courier" panose="02060409020205020404" pitchFamily="49" charset="0"/>
            </a:endParaRPr>
          </a:p>
        </p:txBody>
      </p:sp>
      <p:sp>
        <p:nvSpPr>
          <p:cNvPr id="10" name="TextBox 9"/>
          <p:cNvSpPr txBox="1"/>
          <p:nvPr/>
        </p:nvSpPr>
        <p:spPr>
          <a:xfrm>
            <a:off x="6136368" y="5650468"/>
            <a:ext cx="747032" cy="369332"/>
          </a:xfrm>
          <a:prstGeom prst="rect">
            <a:avLst/>
          </a:prstGeom>
          <a:noFill/>
        </p:spPr>
        <p:txBody>
          <a:bodyPr wrap="square" rtlCol="0">
            <a:spAutoFit/>
          </a:bodyPr>
          <a:lstStyle/>
          <a:p>
            <a:r>
              <a:rPr lang="en-US" dirty="0">
                <a:solidFill>
                  <a:srgbClr val="0000FF"/>
                </a:solidFill>
              </a:rPr>
              <a:t>num</a:t>
            </a:r>
          </a:p>
        </p:txBody>
      </p:sp>
      <p:cxnSp>
        <p:nvCxnSpPr>
          <p:cNvPr id="11" name="Straight Arrow Connector 10"/>
          <p:cNvCxnSpPr>
            <a:stCxn id="10" idx="0"/>
            <a:endCxn id="4" idx="2"/>
          </p:cNvCxnSpPr>
          <p:nvPr/>
        </p:nvCxnSpPr>
        <p:spPr>
          <a:xfrm flipH="1" flipV="1">
            <a:off x="6504216" y="5345668"/>
            <a:ext cx="5669"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053442" y="4964668"/>
            <a:ext cx="217711"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5" name="Rectangle 14"/>
          <p:cNvSpPr/>
          <p:nvPr/>
        </p:nvSpPr>
        <p:spPr>
          <a:xfrm>
            <a:off x="8817431" y="4964668"/>
            <a:ext cx="217711"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nvGrpSpPr>
          <p:cNvPr id="16" name="Group 15"/>
          <p:cNvGrpSpPr/>
          <p:nvPr/>
        </p:nvGrpSpPr>
        <p:grpSpPr>
          <a:xfrm>
            <a:off x="2667000" y="5078968"/>
            <a:ext cx="476248" cy="114300"/>
            <a:chOff x="1143000" y="5448300"/>
            <a:chExt cx="476248" cy="114300"/>
          </a:xfrm>
        </p:grpSpPr>
        <p:sp>
          <p:nvSpPr>
            <p:cNvPr id="17" name="Oval 16"/>
            <p:cNvSpPr/>
            <p:nvPr/>
          </p:nvSpPr>
          <p:spPr>
            <a:xfrm flipV="1">
              <a:off x="1524000" y="5448300"/>
              <a:ext cx="95248"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flipV="1">
              <a:off x="1341666" y="5448300"/>
              <a:ext cx="95248"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flipV="1">
              <a:off x="1143000" y="5448300"/>
              <a:ext cx="95248"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8896352" y="5078968"/>
            <a:ext cx="476248" cy="114300"/>
            <a:chOff x="1143000" y="5448300"/>
            <a:chExt cx="476248" cy="114300"/>
          </a:xfrm>
        </p:grpSpPr>
        <p:sp>
          <p:nvSpPr>
            <p:cNvPr id="21" name="Oval 20"/>
            <p:cNvSpPr/>
            <p:nvPr/>
          </p:nvSpPr>
          <p:spPr>
            <a:xfrm flipV="1">
              <a:off x="1524000" y="5448300"/>
              <a:ext cx="95248"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flipV="1">
              <a:off x="1341666" y="5448300"/>
              <a:ext cx="95248"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flipV="1">
              <a:off x="1143000" y="5448300"/>
              <a:ext cx="95248"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p:cNvSpPr txBox="1"/>
          <p:nvPr/>
        </p:nvSpPr>
        <p:spPr>
          <a:xfrm>
            <a:off x="1853522" y="5651500"/>
            <a:ext cx="1981879" cy="369332"/>
          </a:xfrm>
          <a:prstGeom prst="rect">
            <a:avLst/>
          </a:prstGeom>
          <a:noFill/>
          <a:ln>
            <a:solidFill>
              <a:schemeClr val="tx1"/>
            </a:solidFill>
          </a:ln>
        </p:spPr>
        <p:txBody>
          <a:bodyPr wrap="square" rtlCol="0">
            <a:spAutoFit/>
          </a:bodyPr>
          <a:lstStyle/>
          <a:p>
            <a:pPr algn="ctr"/>
            <a:r>
              <a:rPr lang="en-US" dirty="0"/>
              <a:t>Second variable</a:t>
            </a:r>
          </a:p>
        </p:txBody>
      </p:sp>
      <p:cxnSp>
        <p:nvCxnSpPr>
          <p:cNvPr id="25" name="Straight Arrow Connector 24"/>
          <p:cNvCxnSpPr>
            <a:stCxn id="24" idx="3"/>
            <a:endCxn id="36" idx="1"/>
          </p:cNvCxnSpPr>
          <p:nvPr/>
        </p:nvCxnSpPr>
        <p:spPr>
          <a:xfrm flipV="1">
            <a:off x="3835401" y="5835134"/>
            <a:ext cx="258185" cy="1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291568" y="4583668"/>
            <a:ext cx="823232" cy="338554"/>
          </a:xfrm>
          <a:prstGeom prst="rect">
            <a:avLst/>
          </a:prstGeom>
          <a:noFill/>
        </p:spPr>
        <p:txBody>
          <a:bodyPr wrap="square" rtlCol="0">
            <a:spAutoFit/>
          </a:bodyPr>
          <a:lstStyle/>
          <a:p>
            <a:pPr algn="ctr"/>
            <a:r>
              <a:rPr lang="en-US" sz="1600" dirty="0">
                <a:latin typeface="Courier" panose="02060409020205020404" pitchFamily="49" charset="0"/>
              </a:rPr>
              <a:t>1000</a:t>
            </a:r>
          </a:p>
        </p:txBody>
      </p:sp>
      <p:sp>
        <p:nvSpPr>
          <p:cNvPr id="27" name="TextBox 26"/>
          <p:cNvSpPr txBox="1"/>
          <p:nvPr/>
        </p:nvSpPr>
        <p:spPr>
          <a:xfrm>
            <a:off x="4205968" y="4583668"/>
            <a:ext cx="823232" cy="338554"/>
          </a:xfrm>
          <a:prstGeom prst="rect">
            <a:avLst/>
          </a:prstGeom>
          <a:noFill/>
        </p:spPr>
        <p:txBody>
          <a:bodyPr wrap="square" rtlCol="0">
            <a:spAutoFit/>
          </a:bodyPr>
          <a:lstStyle/>
          <a:p>
            <a:pPr algn="ctr"/>
            <a:r>
              <a:rPr lang="en-US" sz="1600" dirty="0">
                <a:latin typeface="Courier" panose="02060409020205020404" pitchFamily="49" charset="0"/>
              </a:rPr>
              <a:t>1001</a:t>
            </a:r>
          </a:p>
        </p:txBody>
      </p:sp>
      <p:sp>
        <p:nvSpPr>
          <p:cNvPr id="28" name="TextBox 27"/>
          <p:cNvSpPr txBox="1"/>
          <p:nvPr/>
        </p:nvSpPr>
        <p:spPr>
          <a:xfrm>
            <a:off x="5181600" y="4583668"/>
            <a:ext cx="823232" cy="338554"/>
          </a:xfrm>
          <a:prstGeom prst="rect">
            <a:avLst/>
          </a:prstGeom>
          <a:noFill/>
        </p:spPr>
        <p:txBody>
          <a:bodyPr wrap="square" rtlCol="0">
            <a:spAutoFit/>
          </a:bodyPr>
          <a:lstStyle/>
          <a:p>
            <a:pPr algn="ctr"/>
            <a:r>
              <a:rPr lang="en-US" sz="1600" dirty="0">
                <a:latin typeface="Courier" panose="02060409020205020404" pitchFamily="49" charset="0"/>
              </a:rPr>
              <a:t>1002</a:t>
            </a:r>
          </a:p>
        </p:txBody>
      </p:sp>
      <p:sp>
        <p:nvSpPr>
          <p:cNvPr id="29" name="TextBox 28"/>
          <p:cNvSpPr txBox="1"/>
          <p:nvPr/>
        </p:nvSpPr>
        <p:spPr>
          <a:xfrm>
            <a:off x="6096000" y="4583668"/>
            <a:ext cx="823232" cy="338554"/>
          </a:xfrm>
          <a:prstGeom prst="rect">
            <a:avLst/>
          </a:prstGeom>
          <a:noFill/>
        </p:spPr>
        <p:txBody>
          <a:bodyPr wrap="square" rtlCol="0">
            <a:spAutoFit/>
          </a:bodyPr>
          <a:lstStyle/>
          <a:p>
            <a:pPr algn="ctr"/>
            <a:r>
              <a:rPr lang="en-US" sz="1600" dirty="0">
                <a:latin typeface="Courier" panose="02060409020205020404" pitchFamily="49" charset="0"/>
              </a:rPr>
              <a:t>1003</a:t>
            </a:r>
          </a:p>
        </p:txBody>
      </p:sp>
      <p:sp>
        <p:nvSpPr>
          <p:cNvPr id="30" name="TextBox 29"/>
          <p:cNvSpPr txBox="1"/>
          <p:nvPr/>
        </p:nvSpPr>
        <p:spPr>
          <a:xfrm>
            <a:off x="7086600" y="4583668"/>
            <a:ext cx="823232" cy="338554"/>
          </a:xfrm>
          <a:prstGeom prst="rect">
            <a:avLst/>
          </a:prstGeom>
          <a:noFill/>
        </p:spPr>
        <p:txBody>
          <a:bodyPr wrap="square" rtlCol="0">
            <a:spAutoFit/>
          </a:bodyPr>
          <a:lstStyle/>
          <a:p>
            <a:pPr algn="ctr"/>
            <a:r>
              <a:rPr lang="en-US" sz="1600" dirty="0">
                <a:latin typeface="Courier" panose="02060409020205020404" pitchFamily="49" charset="0"/>
              </a:rPr>
              <a:t>1004</a:t>
            </a:r>
          </a:p>
        </p:txBody>
      </p:sp>
      <p:sp>
        <p:nvSpPr>
          <p:cNvPr id="31" name="TextBox 30"/>
          <p:cNvSpPr txBox="1"/>
          <p:nvPr/>
        </p:nvSpPr>
        <p:spPr>
          <a:xfrm>
            <a:off x="8001000" y="4583668"/>
            <a:ext cx="823232" cy="338554"/>
          </a:xfrm>
          <a:prstGeom prst="rect">
            <a:avLst/>
          </a:prstGeom>
          <a:noFill/>
        </p:spPr>
        <p:txBody>
          <a:bodyPr wrap="square" rtlCol="0">
            <a:spAutoFit/>
          </a:bodyPr>
          <a:lstStyle/>
          <a:p>
            <a:pPr algn="ctr"/>
            <a:r>
              <a:rPr lang="en-US" sz="1600" dirty="0">
                <a:latin typeface="Courier" panose="02060409020205020404" pitchFamily="49" charset="0"/>
              </a:rPr>
              <a:t>1005</a:t>
            </a:r>
          </a:p>
        </p:txBody>
      </p:sp>
      <p:sp>
        <p:nvSpPr>
          <p:cNvPr id="32" name="TextBox 31"/>
          <p:cNvSpPr txBox="1"/>
          <p:nvPr/>
        </p:nvSpPr>
        <p:spPr>
          <a:xfrm>
            <a:off x="6999514" y="4050268"/>
            <a:ext cx="1896838" cy="369332"/>
          </a:xfrm>
          <a:prstGeom prst="rect">
            <a:avLst/>
          </a:prstGeom>
          <a:noFill/>
          <a:ln>
            <a:solidFill>
              <a:schemeClr val="tx1"/>
            </a:solidFill>
          </a:ln>
        </p:spPr>
        <p:txBody>
          <a:bodyPr wrap="square" rtlCol="0">
            <a:spAutoFit/>
          </a:bodyPr>
          <a:lstStyle/>
          <a:p>
            <a:pPr algn="ctr"/>
            <a:r>
              <a:rPr lang="en-US" dirty="0"/>
              <a:t>Memory address</a:t>
            </a:r>
          </a:p>
        </p:txBody>
      </p:sp>
      <p:cxnSp>
        <p:nvCxnSpPr>
          <p:cNvPr id="33" name="Straight Arrow Connector 32"/>
          <p:cNvCxnSpPr>
            <a:stCxn id="32" idx="1"/>
            <a:endCxn id="29" idx="0"/>
          </p:cNvCxnSpPr>
          <p:nvPr/>
        </p:nvCxnSpPr>
        <p:spPr>
          <a:xfrm flipH="1">
            <a:off x="6507616" y="4234934"/>
            <a:ext cx="491898" cy="3487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093586" y="5650468"/>
            <a:ext cx="955711" cy="369332"/>
          </a:xfrm>
          <a:prstGeom prst="rect">
            <a:avLst/>
          </a:prstGeom>
          <a:noFill/>
        </p:spPr>
        <p:txBody>
          <a:bodyPr wrap="none" rtlCol="0">
            <a:spAutoFit/>
          </a:bodyPr>
          <a:lstStyle/>
          <a:p>
            <a:r>
              <a:rPr lang="en-US" dirty="0">
                <a:solidFill>
                  <a:srgbClr val="0000FF"/>
                </a:solidFill>
              </a:rPr>
              <a:t>numPtr</a:t>
            </a:r>
          </a:p>
        </p:txBody>
      </p:sp>
      <p:cxnSp>
        <p:nvCxnSpPr>
          <p:cNvPr id="39" name="Straight Arrow Connector 38"/>
          <p:cNvCxnSpPr>
            <a:stCxn id="36" idx="0"/>
            <a:endCxn id="7" idx="2"/>
          </p:cNvCxnSpPr>
          <p:nvPr/>
        </p:nvCxnSpPr>
        <p:spPr>
          <a:xfrm flipV="1">
            <a:off x="4538452" y="5345668"/>
            <a:ext cx="49877"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12"/>
          </p:nvPr>
        </p:nvSpPr>
        <p:spPr/>
        <p:txBody>
          <a:bodyPr/>
          <a:lstStyle/>
          <a:p>
            <a:fld id="{911E4C43-30DC-40C6-8400-D754E7A063DA}" type="slidenum">
              <a:rPr lang="en-US" smtClean="0"/>
              <a:t>47</a:t>
            </a:fld>
            <a:endParaRPr lang="en-US" dirty="0"/>
          </a:p>
        </p:txBody>
      </p:sp>
    </p:spTree>
    <p:extLst>
      <p:ext uri="{BB962C8B-B14F-4D97-AF65-F5344CB8AC3E}">
        <p14:creationId xmlns:p14="http://schemas.microsoft.com/office/powerpoint/2010/main" val="22373810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a:t>
            </a:r>
          </a:p>
        </p:txBody>
      </p:sp>
      <p:sp>
        <p:nvSpPr>
          <p:cNvPr id="3" name="Content Placeholder 2"/>
          <p:cNvSpPr>
            <a:spLocks noGrp="1"/>
          </p:cNvSpPr>
          <p:nvPr>
            <p:ph idx="1"/>
          </p:nvPr>
        </p:nvSpPr>
        <p:spPr/>
        <p:txBody>
          <a:bodyPr/>
          <a:lstStyle/>
          <a:p>
            <a:r>
              <a:rPr lang="en-US" dirty="0"/>
              <a:t>Let’s assign the address of the variable </a:t>
            </a:r>
            <a:r>
              <a:rPr lang="en-US" dirty="0" err="1">
                <a:solidFill>
                  <a:srgbClr val="0000FF"/>
                </a:solidFill>
              </a:rPr>
              <a:t>num</a:t>
            </a:r>
            <a:r>
              <a:rPr lang="en-US" dirty="0"/>
              <a:t> to </a:t>
            </a:r>
            <a:r>
              <a:rPr lang="en-US" b="1" dirty="0">
                <a:solidFill>
                  <a:srgbClr val="C00000"/>
                </a:solidFill>
              </a:rPr>
              <a:t>pointer variable</a:t>
            </a:r>
            <a:r>
              <a:rPr lang="en-US" dirty="0"/>
              <a:t> </a:t>
            </a:r>
            <a:r>
              <a:rPr lang="en-US" dirty="0" err="1">
                <a:solidFill>
                  <a:srgbClr val="0000FF"/>
                </a:solidFill>
              </a:rPr>
              <a:t>numPtr</a:t>
            </a:r>
            <a:r>
              <a:rPr lang="en-US" dirty="0"/>
              <a:t/>
            </a:r>
            <a:br>
              <a:rPr lang="en-US" dirty="0"/>
            </a:br>
            <a:r>
              <a:rPr lang="en-US" sz="800" dirty="0"/>
              <a:t/>
            </a:r>
            <a:br>
              <a:rPr lang="en-US" sz="800" dirty="0"/>
            </a:br>
            <a:r>
              <a:rPr lang="en-US" dirty="0"/>
              <a:t>		</a:t>
            </a:r>
            <a:r>
              <a:rPr lang="en-US" dirty="0" err="1">
                <a:solidFill>
                  <a:srgbClr val="0000FF"/>
                </a:solidFill>
              </a:rPr>
              <a:t>numPtr</a:t>
            </a:r>
            <a:r>
              <a:rPr lang="en-US" dirty="0">
                <a:solidFill>
                  <a:srgbClr val="0000FF"/>
                </a:solidFill>
              </a:rPr>
              <a:t> = &amp;</a:t>
            </a:r>
            <a:r>
              <a:rPr lang="en-US" dirty="0" err="1">
                <a:solidFill>
                  <a:srgbClr val="0000FF"/>
                </a:solidFill>
              </a:rPr>
              <a:t>num</a:t>
            </a:r>
            <a:r>
              <a:rPr lang="en-US" dirty="0">
                <a:solidFill>
                  <a:srgbClr val="0000FF"/>
                </a:solidFill>
              </a:rPr>
              <a:t>;</a:t>
            </a:r>
          </a:p>
        </p:txBody>
      </p:sp>
      <p:sp>
        <p:nvSpPr>
          <p:cNvPr id="4" name="Rectangle 3"/>
          <p:cNvSpPr/>
          <p:nvPr/>
        </p:nvSpPr>
        <p:spPr>
          <a:xfrm>
            <a:off x="6019801" y="4648200"/>
            <a:ext cx="968829" cy="381000"/>
          </a:xfrm>
          <a:prstGeom prst="rect">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urier" panose="02060409020205020404" pitchFamily="49" charset="0"/>
              </a:rPr>
              <a:t>7</a:t>
            </a:r>
          </a:p>
        </p:txBody>
      </p:sp>
      <p:sp>
        <p:nvSpPr>
          <p:cNvPr id="5" name="Rectangle 4"/>
          <p:cNvSpPr/>
          <p:nvPr/>
        </p:nvSpPr>
        <p:spPr>
          <a:xfrm>
            <a:off x="6988629" y="4648200"/>
            <a:ext cx="968829" cy="381000"/>
          </a:xfrm>
          <a:prstGeom prst="rect">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Courier" panose="02060409020205020404" pitchFamily="49" charset="0"/>
            </a:endParaRPr>
          </a:p>
        </p:txBody>
      </p:sp>
      <p:sp>
        <p:nvSpPr>
          <p:cNvPr id="6" name="Rectangle 5"/>
          <p:cNvSpPr/>
          <p:nvPr/>
        </p:nvSpPr>
        <p:spPr>
          <a:xfrm>
            <a:off x="5050972" y="4648200"/>
            <a:ext cx="968829" cy="381000"/>
          </a:xfrm>
          <a:prstGeom prst="rect">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Courier" panose="02060409020205020404" pitchFamily="49" charset="0"/>
            </a:endParaRPr>
          </a:p>
        </p:txBody>
      </p:sp>
      <p:sp>
        <p:nvSpPr>
          <p:cNvPr id="7" name="Rectangle 6"/>
          <p:cNvSpPr/>
          <p:nvPr/>
        </p:nvSpPr>
        <p:spPr>
          <a:xfrm>
            <a:off x="4103914" y="4648200"/>
            <a:ext cx="968829" cy="381000"/>
          </a:xfrm>
          <a:prstGeom prst="rect">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urier" panose="02060409020205020404" pitchFamily="49" charset="0"/>
              </a:rPr>
              <a:t>1003</a:t>
            </a:r>
          </a:p>
        </p:txBody>
      </p:sp>
      <p:sp>
        <p:nvSpPr>
          <p:cNvPr id="8" name="Rectangle 7"/>
          <p:cNvSpPr/>
          <p:nvPr/>
        </p:nvSpPr>
        <p:spPr>
          <a:xfrm>
            <a:off x="3162298" y="4648200"/>
            <a:ext cx="968829" cy="381000"/>
          </a:xfrm>
          <a:prstGeom prst="rect">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Courier" panose="02060409020205020404" pitchFamily="49" charset="0"/>
            </a:endParaRPr>
          </a:p>
        </p:txBody>
      </p:sp>
      <p:sp>
        <p:nvSpPr>
          <p:cNvPr id="9" name="Rectangle 8"/>
          <p:cNvSpPr/>
          <p:nvPr/>
        </p:nvSpPr>
        <p:spPr>
          <a:xfrm>
            <a:off x="7957458" y="4648200"/>
            <a:ext cx="968829" cy="381000"/>
          </a:xfrm>
          <a:prstGeom prst="rect">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latin typeface="Courier" panose="02060409020205020404" pitchFamily="49" charset="0"/>
            </a:endParaRPr>
          </a:p>
        </p:txBody>
      </p:sp>
      <p:sp>
        <p:nvSpPr>
          <p:cNvPr id="10" name="TextBox 9"/>
          <p:cNvSpPr txBox="1"/>
          <p:nvPr/>
        </p:nvSpPr>
        <p:spPr>
          <a:xfrm>
            <a:off x="6149256" y="5334000"/>
            <a:ext cx="734144" cy="338554"/>
          </a:xfrm>
          <a:prstGeom prst="rect">
            <a:avLst/>
          </a:prstGeom>
          <a:noFill/>
        </p:spPr>
        <p:txBody>
          <a:bodyPr wrap="square" rtlCol="0">
            <a:spAutoFit/>
          </a:bodyPr>
          <a:lstStyle/>
          <a:p>
            <a:r>
              <a:rPr lang="en-US" sz="1600" dirty="0" err="1">
                <a:solidFill>
                  <a:srgbClr val="0000FF"/>
                </a:solidFill>
                <a:latin typeface="Courier" panose="02060409020205020404" pitchFamily="49" charset="0"/>
              </a:rPr>
              <a:t>num</a:t>
            </a:r>
            <a:endParaRPr lang="en-US" sz="1600" dirty="0">
              <a:solidFill>
                <a:srgbClr val="0000FF"/>
              </a:solidFill>
              <a:latin typeface="Courier" panose="02060409020205020404" pitchFamily="49" charset="0"/>
            </a:endParaRPr>
          </a:p>
        </p:txBody>
      </p:sp>
      <p:cxnSp>
        <p:nvCxnSpPr>
          <p:cNvPr id="11" name="Straight Arrow Connector 10"/>
          <p:cNvCxnSpPr>
            <a:stCxn id="10" idx="0"/>
            <a:endCxn id="4" idx="2"/>
          </p:cNvCxnSpPr>
          <p:nvPr/>
        </p:nvCxnSpPr>
        <p:spPr>
          <a:xfrm flipH="1" flipV="1">
            <a:off x="6504216" y="5029200"/>
            <a:ext cx="12113"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053442" y="4648200"/>
            <a:ext cx="217711"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3" name="Rectangle 12"/>
          <p:cNvSpPr/>
          <p:nvPr/>
        </p:nvSpPr>
        <p:spPr>
          <a:xfrm>
            <a:off x="8817431" y="4648200"/>
            <a:ext cx="217711"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nvGrpSpPr>
          <p:cNvPr id="14" name="Group 13"/>
          <p:cNvGrpSpPr/>
          <p:nvPr/>
        </p:nvGrpSpPr>
        <p:grpSpPr>
          <a:xfrm>
            <a:off x="2667000" y="4762500"/>
            <a:ext cx="476248" cy="114300"/>
            <a:chOff x="1143000" y="5448300"/>
            <a:chExt cx="476248" cy="114300"/>
          </a:xfrm>
        </p:grpSpPr>
        <p:sp>
          <p:nvSpPr>
            <p:cNvPr id="15" name="Oval 14"/>
            <p:cNvSpPr/>
            <p:nvPr/>
          </p:nvSpPr>
          <p:spPr>
            <a:xfrm flipV="1">
              <a:off x="1524000" y="5448300"/>
              <a:ext cx="95248"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urier" panose="02060409020205020404" pitchFamily="49" charset="0"/>
              </a:endParaRPr>
            </a:p>
          </p:txBody>
        </p:sp>
        <p:sp>
          <p:nvSpPr>
            <p:cNvPr id="16" name="Oval 15"/>
            <p:cNvSpPr/>
            <p:nvPr/>
          </p:nvSpPr>
          <p:spPr>
            <a:xfrm flipV="1">
              <a:off x="1341666" y="5448300"/>
              <a:ext cx="95248"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urier" panose="02060409020205020404" pitchFamily="49" charset="0"/>
              </a:endParaRPr>
            </a:p>
          </p:txBody>
        </p:sp>
        <p:sp>
          <p:nvSpPr>
            <p:cNvPr id="17" name="Oval 16"/>
            <p:cNvSpPr/>
            <p:nvPr/>
          </p:nvSpPr>
          <p:spPr>
            <a:xfrm flipV="1">
              <a:off x="1143000" y="5448300"/>
              <a:ext cx="95248"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urier" panose="02060409020205020404" pitchFamily="49" charset="0"/>
              </a:endParaRPr>
            </a:p>
          </p:txBody>
        </p:sp>
      </p:grpSp>
      <p:grpSp>
        <p:nvGrpSpPr>
          <p:cNvPr id="18" name="Group 17"/>
          <p:cNvGrpSpPr/>
          <p:nvPr/>
        </p:nvGrpSpPr>
        <p:grpSpPr>
          <a:xfrm>
            <a:off x="8896352" y="4762500"/>
            <a:ext cx="476248" cy="114300"/>
            <a:chOff x="1143000" y="5448300"/>
            <a:chExt cx="476248" cy="114300"/>
          </a:xfrm>
        </p:grpSpPr>
        <p:sp>
          <p:nvSpPr>
            <p:cNvPr id="19" name="Oval 18"/>
            <p:cNvSpPr/>
            <p:nvPr/>
          </p:nvSpPr>
          <p:spPr>
            <a:xfrm flipV="1">
              <a:off x="1524000" y="5448300"/>
              <a:ext cx="95248"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flipV="1">
              <a:off x="1341666" y="5448300"/>
              <a:ext cx="95248"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flipV="1">
              <a:off x="1143000" y="5448300"/>
              <a:ext cx="95248"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p:cNvSpPr txBox="1"/>
          <p:nvPr/>
        </p:nvSpPr>
        <p:spPr>
          <a:xfrm>
            <a:off x="3291568" y="4267200"/>
            <a:ext cx="823232" cy="338554"/>
          </a:xfrm>
          <a:prstGeom prst="rect">
            <a:avLst/>
          </a:prstGeom>
          <a:noFill/>
        </p:spPr>
        <p:txBody>
          <a:bodyPr wrap="square" rtlCol="0">
            <a:spAutoFit/>
          </a:bodyPr>
          <a:lstStyle/>
          <a:p>
            <a:pPr algn="ctr"/>
            <a:r>
              <a:rPr lang="en-US" sz="1600" dirty="0">
                <a:latin typeface="Courier" panose="02060409020205020404" pitchFamily="49" charset="0"/>
              </a:rPr>
              <a:t>1000</a:t>
            </a:r>
          </a:p>
        </p:txBody>
      </p:sp>
      <p:sp>
        <p:nvSpPr>
          <p:cNvPr id="25" name="TextBox 24"/>
          <p:cNvSpPr txBox="1"/>
          <p:nvPr/>
        </p:nvSpPr>
        <p:spPr>
          <a:xfrm>
            <a:off x="4205968" y="4267200"/>
            <a:ext cx="823232" cy="338554"/>
          </a:xfrm>
          <a:prstGeom prst="rect">
            <a:avLst/>
          </a:prstGeom>
          <a:noFill/>
        </p:spPr>
        <p:txBody>
          <a:bodyPr wrap="square" rtlCol="0">
            <a:spAutoFit/>
          </a:bodyPr>
          <a:lstStyle/>
          <a:p>
            <a:pPr algn="ctr"/>
            <a:r>
              <a:rPr lang="en-US" sz="1600" dirty="0">
                <a:latin typeface="Courier" panose="02060409020205020404" pitchFamily="49" charset="0"/>
              </a:rPr>
              <a:t>1001</a:t>
            </a:r>
          </a:p>
        </p:txBody>
      </p:sp>
      <p:sp>
        <p:nvSpPr>
          <p:cNvPr id="26" name="TextBox 25"/>
          <p:cNvSpPr txBox="1"/>
          <p:nvPr/>
        </p:nvSpPr>
        <p:spPr>
          <a:xfrm>
            <a:off x="5181600" y="4267200"/>
            <a:ext cx="823232" cy="338554"/>
          </a:xfrm>
          <a:prstGeom prst="rect">
            <a:avLst/>
          </a:prstGeom>
          <a:noFill/>
        </p:spPr>
        <p:txBody>
          <a:bodyPr wrap="square" rtlCol="0">
            <a:spAutoFit/>
          </a:bodyPr>
          <a:lstStyle/>
          <a:p>
            <a:pPr algn="ctr"/>
            <a:r>
              <a:rPr lang="en-US" sz="1600" dirty="0">
                <a:latin typeface="Courier" panose="02060409020205020404" pitchFamily="49" charset="0"/>
              </a:rPr>
              <a:t>1002</a:t>
            </a:r>
          </a:p>
        </p:txBody>
      </p:sp>
      <p:sp>
        <p:nvSpPr>
          <p:cNvPr id="27" name="TextBox 26"/>
          <p:cNvSpPr txBox="1"/>
          <p:nvPr/>
        </p:nvSpPr>
        <p:spPr>
          <a:xfrm>
            <a:off x="6096000" y="4267200"/>
            <a:ext cx="823232" cy="338554"/>
          </a:xfrm>
          <a:prstGeom prst="rect">
            <a:avLst/>
          </a:prstGeom>
          <a:noFill/>
        </p:spPr>
        <p:txBody>
          <a:bodyPr wrap="square" rtlCol="0">
            <a:spAutoFit/>
          </a:bodyPr>
          <a:lstStyle/>
          <a:p>
            <a:pPr algn="ctr"/>
            <a:r>
              <a:rPr lang="en-US" sz="1600" dirty="0">
                <a:latin typeface="Courier" panose="02060409020205020404" pitchFamily="49" charset="0"/>
              </a:rPr>
              <a:t>1003</a:t>
            </a:r>
          </a:p>
        </p:txBody>
      </p:sp>
      <p:sp>
        <p:nvSpPr>
          <p:cNvPr id="28" name="TextBox 27"/>
          <p:cNvSpPr txBox="1"/>
          <p:nvPr/>
        </p:nvSpPr>
        <p:spPr>
          <a:xfrm>
            <a:off x="7086600" y="4267200"/>
            <a:ext cx="823232" cy="338554"/>
          </a:xfrm>
          <a:prstGeom prst="rect">
            <a:avLst/>
          </a:prstGeom>
          <a:noFill/>
        </p:spPr>
        <p:txBody>
          <a:bodyPr wrap="square" rtlCol="0">
            <a:spAutoFit/>
          </a:bodyPr>
          <a:lstStyle/>
          <a:p>
            <a:pPr algn="ctr"/>
            <a:r>
              <a:rPr lang="en-US" sz="1600" dirty="0">
                <a:latin typeface="Courier" panose="02060409020205020404" pitchFamily="49" charset="0"/>
              </a:rPr>
              <a:t>1004</a:t>
            </a:r>
          </a:p>
        </p:txBody>
      </p:sp>
      <p:sp>
        <p:nvSpPr>
          <p:cNvPr id="29" name="TextBox 28"/>
          <p:cNvSpPr txBox="1"/>
          <p:nvPr/>
        </p:nvSpPr>
        <p:spPr>
          <a:xfrm>
            <a:off x="8001000" y="4267200"/>
            <a:ext cx="823232" cy="338554"/>
          </a:xfrm>
          <a:prstGeom prst="rect">
            <a:avLst/>
          </a:prstGeom>
          <a:noFill/>
        </p:spPr>
        <p:txBody>
          <a:bodyPr wrap="square" rtlCol="0">
            <a:spAutoFit/>
          </a:bodyPr>
          <a:lstStyle/>
          <a:p>
            <a:pPr algn="ctr"/>
            <a:r>
              <a:rPr lang="en-US" sz="1600" dirty="0">
                <a:latin typeface="Courier" panose="02060409020205020404" pitchFamily="49" charset="0"/>
              </a:rPr>
              <a:t>1005</a:t>
            </a:r>
          </a:p>
        </p:txBody>
      </p:sp>
      <p:sp>
        <p:nvSpPr>
          <p:cNvPr id="32" name="TextBox 31"/>
          <p:cNvSpPr txBox="1"/>
          <p:nvPr/>
        </p:nvSpPr>
        <p:spPr>
          <a:xfrm>
            <a:off x="4102220" y="5334000"/>
            <a:ext cx="995923" cy="338554"/>
          </a:xfrm>
          <a:prstGeom prst="rect">
            <a:avLst/>
          </a:prstGeom>
          <a:noFill/>
        </p:spPr>
        <p:txBody>
          <a:bodyPr wrap="square" rtlCol="0">
            <a:spAutoFit/>
          </a:bodyPr>
          <a:lstStyle/>
          <a:p>
            <a:r>
              <a:rPr lang="en-US" sz="1600" dirty="0" err="1">
                <a:solidFill>
                  <a:srgbClr val="0000FF"/>
                </a:solidFill>
                <a:latin typeface="Courier" panose="02060409020205020404" pitchFamily="49" charset="0"/>
              </a:rPr>
              <a:t>numPtr</a:t>
            </a:r>
            <a:endParaRPr lang="en-US" sz="1600" dirty="0">
              <a:solidFill>
                <a:srgbClr val="0000FF"/>
              </a:solidFill>
              <a:latin typeface="Courier" panose="02060409020205020404" pitchFamily="49" charset="0"/>
            </a:endParaRPr>
          </a:p>
        </p:txBody>
      </p:sp>
      <p:cxnSp>
        <p:nvCxnSpPr>
          <p:cNvPr id="33" name="Straight Arrow Connector 32"/>
          <p:cNvCxnSpPr>
            <a:stCxn id="32" idx="0"/>
            <a:endCxn id="7" idx="2"/>
          </p:cNvCxnSpPr>
          <p:nvPr/>
        </p:nvCxnSpPr>
        <p:spPr>
          <a:xfrm flipH="1" flipV="1">
            <a:off x="4588329" y="5029200"/>
            <a:ext cx="11853"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51" name="Group 50"/>
          <p:cNvGrpSpPr/>
          <p:nvPr/>
        </p:nvGrpSpPr>
        <p:grpSpPr>
          <a:xfrm>
            <a:off x="4588328" y="3962400"/>
            <a:ext cx="1922331" cy="685800"/>
            <a:chOff x="3064327" y="3962400"/>
            <a:chExt cx="1922331" cy="685800"/>
          </a:xfrm>
        </p:grpSpPr>
        <p:cxnSp>
          <p:nvCxnSpPr>
            <p:cNvPr id="40" name="Straight Arrow Connector 39"/>
            <p:cNvCxnSpPr>
              <a:endCxn id="27" idx="0"/>
            </p:cNvCxnSpPr>
            <p:nvPr/>
          </p:nvCxnSpPr>
          <p:spPr>
            <a:xfrm>
              <a:off x="4980214" y="3962400"/>
              <a:ext cx="3402" cy="304800"/>
            </a:xfrm>
            <a:prstGeom prst="straightConnector1">
              <a:avLst/>
            </a:prstGeom>
            <a:ln w="2540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7" idx="0"/>
            </p:cNvCxnSpPr>
            <p:nvPr/>
          </p:nvCxnSpPr>
          <p:spPr>
            <a:xfrm flipH="1" flipV="1">
              <a:off x="3064327" y="3962400"/>
              <a:ext cx="1" cy="685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064327" y="3962400"/>
              <a:ext cx="1922331"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2" name="TextBox 51"/>
          <p:cNvSpPr txBox="1"/>
          <p:nvPr/>
        </p:nvSpPr>
        <p:spPr>
          <a:xfrm>
            <a:off x="6527920" y="4050268"/>
            <a:ext cx="1048685" cy="338554"/>
          </a:xfrm>
          <a:prstGeom prst="rect">
            <a:avLst/>
          </a:prstGeom>
          <a:noFill/>
        </p:spPr>
        <p:txBody>
          <a:bodyPr wrap="none" rtlCol="0">
            <a:spAutoFit/>
          </a:bodyPr>
          <a:lstStyle/>
          <a:p>
            <a:r>
              <a:rPr lang="en-US" sz="1600" dirty="0">
                <a:solidFill>
                  <a:srgbClr val="0000FF"/>
                </a:solidFill>
                <a:latin typeface="Courier" panose="02060409020205020404" pitchFamily="49" charset="0"/>
              </a:rPr>
              <a:t>*</a:t>
            </a:r>
            <a:r>
              <a:rPr lang="en-US" sz="1600" dirty="0" err="1">
                <a:solidFill>
                  <a:srgbClr val="0000FF"/>
                </a:solidFill>
                <a:latin typeface="Courier" panose="02060409020205020404" pitchFamily="49" charset="0"/>
              </a:rPr>
              <a:t>numPtr</a:t>
            </a:r>
            <a:endParaRPr lang="en-US" sz="1600" dirty="0">
              <a:solidFill>
                <a:srgbClr val="0000FF"/>
              </a:solidFill>
              <a:latin typeface="Courier" panose="02060409020205020404" pitchFamily="49" charset="0"/>
            </a:endParaRPr>
          </a:p>
        </p:txBody>
      </p:sp>
      <p:sp>
        <p:nvSpPr>
          <p:cNvPr id="22" name="Slide Number Placeholder 21"/>
          <p:cNvSpPr>
            <a:spLocks noGrp="1"/>
          </p:cNvSpPr>
          <p:nvPr>
            <p:ph type="sldNum" sz="quarter" idx="12"/>
          </p:nvPr>
        </p:nvSpPr>
        <p:spPr/>
        <p:txBody>
          <a:bodyPr/>
          <a:lstStyle/>
          <a:p>
            <a:fld id="{911E4C43-30DC-40C6-8400-D754E7A063DA}" type="slidenum">
              <a:rPr lang="en-US" smtClean="0"/>
              <a:t>48</a:t>
            </a:fld>
            <a:endParaRPr lang="en-US" dirty="0"/>
          </a:p>
        </p:txBody>
      </p:sp>
    </p:spTree>
    <p:extLst>
      <p:ext uri="{BB962C8B-B14F-4D97-AF65-F5344CB8AC3E}">
        <p14:creationId xmlns:p14="http://schemas.microsoft.com/office/powerpoint/2010/main" val="8448361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a:t>
            </a:r>
          </a:p>
        </p:txBody>
      </p:sp>
      <p:sp>
        <p:nvSpPr>
          <p:cNvPr id="3" name="Content Placeholder 2"/>
          <p:cNvSpPr>
            <a:spLocks noGrp="1"/>
          </p:cNvSpPr>
          <p:nvPr>
            <p:ph idx="1"/>
          </p:nvPr>
        </p:nvSpPr>
        <p:spPr/>
        <p:txBody>
          <a:bodyPr/>
          <a:lstStyle/>
          <a:p>
            <a:r>
              <a:rPr lang="en-US" dirty="0"/>
              <a:t>Graphical explanation of a pointer</a:t>
            </a:r>
          </a:p>
          <a:p>
            <a:pPr lvl="1"/>
            <a:r>
              <a:rPr lang="en-US" sz="2000" b="1" dirty="0" err="1"/>
              <a:t>int</a:t>
            </a:r>
            <a:r>
              <a:rPr lang="en-US" sz="2000" b="1" dirty="0"/>
              <a:t> </a:t>
            </a:r>
            <a:r>
              <a:rPr lang="en-US" sz="2000" b="1" dirty="0" err="1"/>
              <a:t>num</a:t>
            </a:r>
            <a:r>
              <a:rPr lang="en-US" sz="2000" b="1" dirty="0"/>
              <a:t> = 7;</a:t>
            </a:r>
          </a:p>
          <a:p>
            <a:pPr lvl="1"/>
            <a:r>
              <a:rPr lang="en-US" sz="2000" b="1" dirty="0" err="1"/>
              <a:t>int</a:t>
            </a:r>
            <a:r>
              <a:rPr lang="en-US" sz="2000" b="1" dirty="0"/>
              <a:t> *</a:t>
            </a:r>
            <a:r>
              <a:rPr lang="en-US" sz="2000" b="1" dirty="0" err="1"/>
              <a:t>numPtr</a:t>
            </a:r>
            <a:r>
              <a:rPr lang="en-US" sz="2000" b="1" dirty="0"/>
              <a:t>; </a:t>
            </a:r>
          </a:p>
          <a:p>
            <a:pPr lvl="1"/>
            <a:r>
              <a:rPr lang="en-US" sz="2000" b="1" dirty="0" err="1"/>
              <a:t>numPtr</a:t>
            </a:r>
            <a:r>
              <a:rPr lang="en-US" sz="2000" b="1" dirty="0"/>
              <a:t> = &amp;</a:t>
            </a:r>
            <a:r>
              <a:rPr lang="en-US" sz="2000" b="1" dirty="0" err="1"/>
              <a:t>num</a:t>
            </a:r>
            <a:r>
              <a:rPr lang="en-US" sz="2000" b="1" dirty="0"/>
              <a:t>;</a:t>
            </a:r>
          </a:p>
          <a:p>
            <a:pPr>
              <a:buNone/>
            </a:pPr>
            <a:r>
              <a:rPr lang="en-US" dirty="0"/>
              <a:t>					</a:t>
            </a:r>
          </a:p>
        </p:txBody>
      </p:sp>
      <p:grpSp>
        <p:nvGrpSpPr>
          <p:cNvPr id="15" name="Group 14"/>
          <p:cNvGrpSpPr/>
          <p:nvPr/>
        </p:nvGrpSpPr>
        <p:grpSpPr>
          <a:xfrm>
            <a:off x="6324600" y="4368800"/>
            <a:ext cx="1066800" cy="965200"/>
            <a:chOff x="4800600" y="4368800"/>
            <a:chExt cx="1066800" cy="965200"/>
          </a:xfrm>
        </p:grpSpPr>
        <p:sp>
          <p:nvSpPr>
            <p:cNvPr id="5" name="Rectangle 4"/>
            <p:cNvSpPr/>
            <p:nvPr/>
          </p:nvSpPr>
          <p:spPr>
            <a:xfrm>
              <a:off x="4800600" y="47244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Courier" panose="02060409020205020404" pitchFamily="49" charset="0"/>
                </a:rPr>
                <a:t>7</a:t>
              </a:r>
            </a:p>
          </p:txBody>
        </p:sp>
        <p:sp>
          <p:nvSpPr>
            <p:cNvPr id="8" name="TextBox 7"/>
            <p:cNvSpPr txBox="1"/>
            <p:nvPr/>
          </p:nvSpPr>
          <p:spPr>
            <a:xfrm>
              <a:off x="4940300" y="4368800"/>
              <a:ext cx="554960" cy="338554"/>
            </a:xfrm>
            <a:prstGeom prst="rect">
              <a:avLst/>
            </a:prstGeom>
            <a:noFill/>
          </p:spPr>
          <p:txBody>
            <a:bodyPr wrap="none" rtlCol="0">
              <a:spAutoFit/>
            </a:bodyPr>
            <a:lstStyle/>
            <a:p>
              <a:r>
                <a:rPr lang="en-US" sz="1600" b="1" dirty="0" err="1">
                  <a:latin typeface="Courier" panose="02060409020205020404" pitchFamily="49" charset="0"/>
                </a:rPr>
                <a:t>num</a:t>
              </a:r>
              <a:endParaRPr lang="en-US" sz="1600" b="1" dirty="0">
                <a:latin typeface="Courier" panose="02060409020205020404" pitchFamily="49" charset="0"/>
              </a:endParaRPr>
            </a:p>
          </p:txBody>
        </p:sp>
      </p:grpSp>
      <p:grpSp>
        <p:nvGrpSpPr>
          <p:cNvPr id="12" name="Group 11"/>
          <p:cNvGrpSpPr/>
          <p:nvPr/>
        </p:nvGrpSpPr>
        <p:grpSpPr>
          <a:xfrm>
            <a:off x="4229100" y="4368800"/>
            <a:ext cx="1104900" cy="965200"/>
            <a:chOff x="2705100" y="4368800"/>
            <a:chExt cx="1104900" cy="965200"/>
          </a:xfrm>
        </p:grpSpPr>
        <p:sp>
          <p:nvSpPr>
            <p:cNvPr id="6" name="Rectangle 5"/>
            <p:cNvSpPr/>
            <p:nvPr/>
          </p:nvSpPr>
          <p:spPr>
            <a:xfrm>
              <a:off x="2743200" y="4724400"/>
              <a:ext cx="106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urier" panose="02060409020205020404" pitchFamily="49" charset="0"/>
              </a:endParaRPr>
            </a:p>
          </p:txBody>
        </p:sp>
        <p:sp>
          <p:nvSpPr>
            <p:cNvPr id="9" name="TextBox 8"/>
            <p:cNvSpPr txBox="1"/>
            <p:nvPr/>
          </p:nvSpPr>
          <p:spPr>
            <a:xfrm>
              <a:off x="2705100" y="4368800"/>
              <a:ext cx="925253" cy="338554"/>
            </a:xfrm>
            <a:prstGeom prst="rect">
              <a:avLst/>
            </a:prstGeom>
            <a:noFill/>
          </p:spPr>
          <p:txBody>
            <a:bodyPr wrap="none" rtlCol="0">
              <a:spAutoFit/>
            </a:bodyPr>
            <a:lstStyle/>
            <a:p>
              <a:r>
                <a:rPr lang="en-US" sz="1600" b="1" dirty="0" err="1">
                  <a:latin typeface="Courier" panose="02060409020205020404" pitchFamily="49" charset="0"/>
                </a:rPr>
                <a:t>numPtr</a:t>
              </a:r>
              <a:endParaRPr lang="en-US" sz="1600" b="1" dirty="0">
                <a:latin typeface="Courier" panose="02060409020205020404" pitchFamily="49" charset="0"/>
              </a:endParaRPr>
            </a:p>
          </p:txBody>
        </p:sp>
      </p:grpSp>
      <p:grpSp>
        <p:nvGrpSpPr>
          <p:cNvPr id="14" name="Group 13"/>
          <p:cNvGrpSpPr/>
          <p:nvPr/>
        </p:nvGrpSpPr>
        <p:grpSpPr>
          <a:xfrm>
            <a:off x="4673958" y="4953000"/>
            <a:ext cx="1650642" cy="152400"/>
            <a:chOff x="3149958" y="4953000"/>
            <a:chExt cx="1650642" cy="152400"/>
          </a:xfrm>
        </p:grpSpPr>
        <p:sp>
          <p:nvSpPr>
            <p:cNvPr id="11" name="Oval 10"/>
            <p:cNvSpPr/>
            <p:nvPr/>
          </p:nvSpPr>
          <p:spPr>
            <a:xfrm flipV="1">
              <a:off x="3149958" y="4953000"/>
              <a:ext cx="2286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Courier" panose="02060409020205020404" pitchFamily="49" charset="0"/>
              </a:endParaRPr>
            </a:p>
          </p:txBody>
        </p:sp>
        <p:cxnSp>
          <p:nvCxnSpPr>
            <p:cNvPr id="13" name="Straight Arrow Connector 12"/>
            <p:cNvCxnSpPr>
              <a:stCxn id="11" idx="6"/>
              <a:endCxn id="5" idx="1"/>
            </p:cNvCxnSpPr>
            <p:nvPr/>
          </p:nvCxnSpPr>
          <p:spPr>
            <a:xfrm>
              <a:off x="3378558" y="5029200"/>
              <a:ext cx="1422042" cy="0"/>
            </a:xfrm>
            <a:prstGeom prst="straightConnector1">
              <a:avLst/>
            </a:prstGeom>
            <a:ln w="3175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12"/>
          </p:nvPr>
        </p:nvSpPr>
        <p:spPr/>
        <p:txBody>
          <a:bodyPr/>
          <a:lstStyle/>
          <a:p>
            <a:fld id="{911E4C43-30DC-40C6-8400-D754E7A063DA}" type="slidenum">
              <a:rPr lang="en-US" smtClean="0"/>
              <a:t>49</a:t>
            </a:fld>
            <a:endParaRPr lang="en-US" dirty="0"/>
          </a:p>
        </p:txBody>
      </p:sp>
    </p:spTree>
    <p:extLst>
      <p:ext uri="{BB962C8B-B14F-4D97-AF65-F5344CB8AC3E}">
        <p14:creationId xmlns:p14="http://schemas.microsoft.com/office/powerpoint/2010/main" val="3192218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up)">
                                      <p:cBhvr>
                                        <p:cTn id="7" dur="500"/>
                                        <p:tgtEl>
                                          <p:spTgt spid="3">
                                            <p:txEl>
                                              <p:pRg st="2" end="2"/>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up)">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up)">
                                      <p:cBhvr>
                                        <p:cTn id="15" dur="500"/>
                                        <p:tgtEl>
                                          <p:spTgt spid="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0"/>
            <a:ext cx="8229600" cy="1143000"/>
          </a:xfrm>
        </p:spPr>
        <p:txBody>
          <a:bodyPr/>
          <a:lstStyle/>
          <a:p>
            <a:r>
              <a:rPr lang="en-US" dirty="0" smtClean="0"/>
              <a:t>Input Function </a:t>
            </a:r>
            <a:r>
              <a:rPr lang="en-US" i="1" dirty="0" err="1" smtClean="0">
                <a:solidFill>
                  <a:srgbClr val="FF0000"/>
                </a:solidFill>
              </a:rPr>
              <a:t>cin</a:t>
            </a:r>
            <a:endParaRPr lang="en-US" i="1" dirty="0">
              <a:solidFill>
                <a:srgbClr val="FF0000"/>
              </a:solidFill>
            </a:endParaRPr>
          </a:p>
        </p:txBody>
      </p:sp>
      <p:sp>
        <p:nvSpPr>
          <p:cNvPr id="3" name="Content Placeholder 2"/>
          <p:cNvSpPr>
            <a:spLocks noGrp="1"/>
          </p:cNvSpPr>
          <p:nvPr>
            <p:ph idx="1"/>
          </p:nvPr>
        </p:nvSpPr>
        <p:spPr>
          <a:xfrm>
            <a:off x="1828800" y="1143000"/>
            <a:ext cx="8229600" cy="4389120"/>
          </a:xfrm>
        </p:spPr>
        <p:txBody>
          <a:bodyPr>
            <a:noAutofit/>
          </a:bodyPr>
          <a:lstStyle/>
          <a:p>
            <a:r>
              <a:rPr lang="en-US" i="1" dirty="0" err="1" smtClean="0">
                <a:solidFill>
                  <a:srgbClr val="FF0000"/>
                </a:solidFill>
              </a:rPr>
              <a:t>cout</a:t>
            </a:r>
            <a:r>
              <a:rPr lang="en-US" dirty="0" smtClean="0"/>
              <a:t>: output to screen </a:t>
            </a:r>
          </a:p>
          <a:p>
            <a:r>
              <a:rPr lang="en-US" i="1" dirty="0" err="1" smtClean="0">
                <a:solidFill>
                  <a:srgbClr val="FF0000"/>
                </a:solidFill>
              </a:rPr>
              <a:t>cin</a:t>
            </a:r>
            <a:r>
              <a:rPr lang="en-US" dirty="0" smtClean="0"/>
              <a:t>: input from keyboard</a:t>
            </a:r>
          </a:p>
          <a:p>
            <a:pPr lvl="3"/>
            <a:endParaRPr lang="en-US" dirty="0" smtClean="0"/>
          </a:p>
          <a:p>
            <a:r>
              <a:rPr lang="en-US" sz="2400" dirty="0" err="1">
                <a:latin typeface="Courier New" pitchFamily="49" charset="0"/>
                <a:cs typeface="Courier New" pitchFamily="49" charset="0"/>
              </a:rPr>
              <a:t>cout</a:t>
            </a:r>
            <a:r>
              <a:rPr lang="en-US" sz="2400" dirty="0">
                <a:latin typeface="Courier New" pitchFamily="49" charset="0"/>
                <a:cs typeface="Courier New" pitchFamily="49" charset="0"/>
              </a:rPr>
              <a:t>&lt;&lt;whatever you want to output;</a:t>
            </a:r>
          </a:p>
          <a:p>
            <a:r>
              <a:rPr lang="en-US" sz="2400" dirty="0" err="1">
                <a:latin typeface="Courier New" pitchFamily="49" charset="0"/>
                <a:cs typeface="Courier New" pitchFamily="49" charset="0"/>
              </a:rPr>
              <a:t>cin</a:t>
            </a:r>
            <a:r>
              <a:rPr lang="en-US" sz="2400" dirty="0">
                <a:latin typeface="Courier New" pitchFamily="49" charset="0"/>
                <a:cs typeface="Courier New" pitchFamily="49" charset="0"/>
              </a:rPr>
              <a:t>&gt;&gt;</a:t>
            </a:r>
            <a:r>
              <a:rPr lang="en-US" sz="2400" dirty="0" err="1">
                <a:latin typeface="Courier New" pitchFamily="49" charset="0"/>
                <a:cs typeface="Courier New" pitchFamily="49" charset="0"/>
              </a:rPr>
              <a:t>variable_name</a:t>
            </a:r>
            <a:r>
              <a:rPr lang="en-US" sz="2400" dirty="0">
                <a:latin typeface="Courier New" pitchFamily="49" charset="0"/>
                <a:cs typeface="Courier New" pitchFamily="49" charset="0"/>
              </a:rPr>
              <a:t>;</a:t>
            </a:r>
          </a:p>
          <a:p>
            <a:pPr lvl="3"/>
            <a:endParaRPr lang="en-US" dirty="0"/>
          </a:p>
          <a:p>
            <a:r>
              <a:rPr lang="en-US" sz="2400" dirty="0" err="1">
                <a:latin typeface="Courier New" pitchFamily="49" charset="0"/>
                <a:cs typeface="Courier New" pitchFamily="49" charset="0"/>
              </a:rPr>
              <a:t>cin</a:t>
            </a:r>
            <a:r>
              <a:rPr lang="en-US" sz="2400" dirty="0">
                <a:latin typeface="Courier New" pitchFamily="49" charset="0"/>
                <a:cs typeface="Courier New" pitchFamily="49" charset="0"/>
              </a:rPr>
              <a:t>&gt;&gt;variable1&gt;&gt;variable2;</a:t>
            </a:r>
          </a:p>
          <a:p>
            <a:r>
              <a:rPr lang="en-US" sz="2400" dirty="0">
                <a:latin typeface="Times New Roman" pitchFamily="18" charset="0"/>
                <a:cs typeface="Times New Roman" pitchFamily="18" charset="0"/>
              </a:rPr>
              <a:t>Or</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cin</a:t>
            </a:r>
            <a:r>
              <a:rPr lang="en-US" sz="2400" dirty="0">
                <a:latin typeface="Courier New" pitchFamily="49" charset="0"/>
                <a:cs typeface="Courier New" pitchFamily="49" charset="0"/>
              </a:rPr>
              <a:t>&gt;&gt;variable1;</a:t>
            </a:r>
          </a:p>
          <a:p>
            <a:r>
              <a:rPr lang="en-US" sz="2400" dirty="0">
                <a:latin typeface="Courier New" pitchFamily="49" charset="0"/>
                <a:cs typeface="Courier New" pitchFamily="49" charset="0"/>
              </a:rPr>
              <a:t> </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cin</a:t>
            </a:r>
            <a:r>
              <a:rPr lang="en-US" sz="2400" dirty="0">
                <a:latin typeface="Courier New" pitchFamily="49" charset="0"/>
                <a:cs typeface="Courier New" pitchFamily="49" charset="0"/>
              </a:rPr>
              <a:t>&gt;&gt;variable2;</a:t>
            </a:r>
          </a:p>
          <a:p>
            <a:endParaRPr lang="en-US" dirty="0"/>
          </a:p>
        </p:txBody>
      </p:sp>
    </p:spTree>
    <p:extLst>
      <p:ext uri="{BB962C8B-B14F-4D97-AF65-F5344CB8AC3E}">
        <p14:creationId xmlns:p14="http://schemas.microsoft.com/office/powerpoint/2010/main" val="38823721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idea of pointers</a:t>
            </a:r>
          </a:p>
        </p:txBody>
      </p:sp>
      <p:sp>
        <p:nvSpPr>
          <p:cNvPr id="4" name="Content Placeholder 3"/>
          <p:cNvSpPr>
            <a:spLocks noGrp="1"/>
          </p:cNvSpPr>
          <p:nvPr>
            <p:ph sz="half" idx="1"/>
          </p:nvPr>
        </p:nvSpPr>
        <p:spPr/>
        <p:txBody>
          <a:bodyPr>
            <a:normAutofit fontScale="92500" lnSpcReduction="20000"/>
          </a:bodyPr>
          <a:lstStyle/>
          <a:p>
            <a:r>
              <a:rPr lang="en-US" dirty="0"/>
              <a:t>Assume: </a:t>
            </a:r>
            <a:r>
              <a:rPr lang="en-US" dirty="0">
                <a:solidFill>
                  <a:srgbClr val="CC0099"/>
                </a:solidFill>
                <a:latin typeface="Courier" panose="02060409020205020404" pitchFamily="49" charset="0"/>
              </a:rPr>
              <a:t>value1</a:t>
            </a:r>
            <a:r>
              <a:rPr lang="en-US" dirty="0"/>
              <a:t> and </a:t>
            </a:r>
            <a:r>
              <a:rPr lang="en-US" dirty="0">
                <a:solidFill>
                  <a:srgbClr val="CC0099"/>
                </a:solidFill>
                <a:latin typeface="Courier" panose="02060409020205020404" pitchFamily="49" charset="0"/>
              </a:rPr>
              <a:t>value2</a:t>
            </a:r>
            <a:r>
              <a:rPr lang="en-US" dirty="0"/>
              <a:t> are declared as integers and initialized to the values of </a:t>
            </a:r>
            <a:r>
              <a:rPr lang="en-US" dirty="0">
                <a:latin typeface="Courier" panose="02060409020205020404" pitchFamily="49" charset="0"/>
              </a:rPr>
              <a:t>10</a:t>
            </a:r>
            <a:r>
              <a:rPr lang="en-US" dirty="0"/>
              <a:t> and </a:t>
            </a:r>
            <a:r>
              <a:rPr lang="en-US" dirty="0">
                <a:latin typeface="Courier" panose="02060409020205020404" pitchFamily="49" charset="0"/>
              </a:rPr>
              <a:t>20</a:t>
            </a:r>
            <a:r>
              <a:rPr lang="en-US" dirty="0"/>
              <a:t>. </a:t>
            </a:r>
            <a:r>
              <a:rPr lang="en-US" dirty="0">
                <a:solidFill>
                  <a:srgbClr val="800080"/>
                </a:solidFill>
                <a:latin typeface="Courier" panose="02060409020205020404" pitchFamily="49" charset="0"/>
              </a:rPr>
              <a:t>p1</a:t>
            </a:r>
            <a:r>
              <a:rPr lang="en-US" dirty="0"/>
              <a:t> and </a:t>
            </a:r>
            <a:r>
              <a:rPr lang="en-US" dirty="0">
                <a:solidFill>
                  <a:srgbClr val="800080"/>
                </a:solidFill>
                <a:latin typeface="Courier" panose="02060409020205020404" pitchFamily="49" charset="0"/>
              </a:rPr>
              <a:t>p2</a:t>
            </a:r>
            <a:r>
              <a:rPr lang="en-US" dirty="0"/>
              <a:t> are defined as pointers</a:t>
            </a:r>
          </a:p>
          <a:p>
            <a:endParaRPr lang="en-US" dirty="0"/>
          </a:p>
          <a:p>
            <a:r>
              <a:rPr lang="en-US" b="1" dirty="0">
                <a:solidFill>
                  <a:srgbClr val="0000FF"/>
                </a:solidFill>
                <a:latin typeface="Courier" panose="02060409020205020404" pitchFamily="49" charset="0"/>
              </a:rPr>
              <a:t>&amp;</a:t>
            </a:r>
            <a:r>
              <a:rPr lang="en-US" dirty="0">
                <a:solidFill>
                  <a:srgbClr val="CC0099"/>
                </a:solidFill>
                <a:latin typeface="Courier" panose="02060409020205020404" pitchFamily="49" charset="0"/>
              </a:rPr>
              <a:t>value1</a:t>
            </a:r>
            <a:r>
              <a:rPr lang="en-US" dirty="0"/>
              <a:t> and </a:t>
            </a:r>
            <a:r>
              <a:rPr lang="en-US" dirty="0">
                <a:solidFill>
                  <a:srgbClr val="0000FF"/>
                </a:solidFill>
                <a:latin typeface="Courier" panose="02060409020205020404" pitchFamily="49" charset="0"/>
              </a:rPr>
              <a:t>&amp;</a:t>
            </a:r>
            <a:r>
              <a:rPr lang="en-US" dirty="0">
                <a:solidFill>
                  <a:srgbClr val="CC0099"/>
                </a:solidFill>
                <a:latin typeface="Courier" panose="02060409020205020404" pitchFamily="49" charset="0"/>
              </a:rPr>
              <a:t>value2</a:t>
            </a:r>
            <a:r>
              <a:rPr lang="en-US" dirty="0"/>
              <a:t> represents memory addresses of the variables</a:t>
            </a:r>
          </a:p>
          <a:p>
            <a:endParaRPr lang="en-US" dirty="0"/>
          </a:p>
          <a:p>
            <a:r>
              <a:rPr lang="en-US" b="1" dirty="0">
                <a:solidFill>
                  <a:srgbClr val="0000FF"/>
                </a:solidFill>
                <a:latin typeface="Courier" panose="02060409020205020404" pitchFamily="49" charset="0"/>
              </a:rPr>
              <a:t>&amp;</a:t>
            </a:r>
            <a:r>
              <a:rPr lang="en-US" dirty="0">
                <a:solidFill>
                  <a:srgbClr val="CC0099"/>
                </a:solidFill>
                <a:latin typeface="Courier" panose="02060409020205020404" pitchFamily="49" charset="0"/>
              </a:rPr>
              <a:t>value1</a:t>
            </a:r>
            <a:r>
              <a:rPr lang="en-US" dirty="0"/>
              <a:t> points to the box containing the integer </a:t>
            </a:r>
            <a:r>
              <a:rPr lang="en-US" dirty="0">
                <a:latin typeface="Courier" panose="02060409020205020404" pitchFamily="49" charset="0"/>
              </a:rPr>
              <a:t>10</a:t>
            </a:r>
            <a:endParaRPr lang="en-US" dirty="0"/>
          </a:p>
          <a:p>
            <a:endParaRPr lang="en-US" dirty="0"/>
          </a:p>
          <a:p>
            <a:r>
              <a:rPr lang="en-US" b="1" dirty="0">
                <a:solidFill>
                  <a:srgbClr val="0000FF"/>
                </a:solidFill>
                <a:latin typeface="Courier" panose="02060409020205020404" pitchFamily="49" charset="0"/>
              </a:rPr>
              <a:t>&amp;</a:t>
            </a:r>
            <a:r>
              <a:rPr lang="en-US" dirty="0">
                <a:solidFill>
                  <a:srgbClr val="CC0099"/>
                </a:solidFill>
                <a:latin typeface="Courier" panose="02060409020205020404" pitchFamily="49" charset="0"/>
              </a:rPr>
              <a:t>value2</a:t>
            </a:r>
            <a:r>
              <a:rPr lang="en-US" dirty="0"/>
              <a:t> points to the box containing the integer </a:t>
            </a:r>
            <a:r>
              <a:rPr lang="en-US" dirty="0">
                <a:latin typeface="Courier" panose="02060409020205020404" pitchFamily="49" charset="0"/>
              </a:rPr>
              <a:t>20</a:t>
            </a:r>
            <a:endParaRPr lang="en-US" dirty="0"/>
          </a:p>
        </p:txBody>
      </p:sp>
      <p:grpSp>
        <p:nvGrpSpPr>
          <p:cNvPr id="21" name="Group 20"/>
          <p:cNvGrpSpPr/>
          <p:nvPr/>
        </p:nvGrpSpPr>
        <p:grpSpPr>
          <a:xfrm>
            <a:off x="6477000" y="2667000"/>
            <a:ext cx="3962400" cy="2590800"/>
            <a:chOff x="4953000" y="2667000"/>
            <a:chExt cx="3962400" cy="2590800"/>
          </a:xfrm>
        </p:grpSpPr>
        <p:sp>
          <p:nvSpPr>
            <p:cNvPr id="22" name="Rectangle 21"/>
            <p:cNvSpPr/>
            <p:nvPr/>
          </p:nvSpPr>
          <p:spPr>
            <a:xfrm>
              <a:off x="4953000" y="4572000"/>
              <a:ext cx="685800" cy="685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181600" y="4762500"/>
              <a:ext cx="228600" cy="2667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953000" y="3048000"/>
              <a:ext cx="685800" cy="685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181600" y="3238500"/>
              <a:ext cx="228600" cy="2667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858000" y="3048000"/>
              <a:ext cx="685800" cy="685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10</a:t>
              </a:r>
            </a:p>
          </p:txBody>
        </p:sp>
        <p:sp>
          <p:nvSpPr>
            <p:cNvPr id="28" name="Rectangle 27"/>
            <p:cNvSpPr/>
            <p:nvPr/>
          </p:nvSpPr>
          <p:spPr>
            <a:xfrm>
              <a:off x="6858000" y="4572000"/>
              <a:ext cx="685800" cy="685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20</a:t>
              </a:r>
            </a:p>
          </p:txBody>
        </p:sp>
        <p:sp>
          <p:nvSpPr>
            <p:cNvPr id="29" name="TextBox 28"/>
            <p:cNvSpPr txBox="1"/>
            <p:nvPr/>
          </p:nvSpPr>
          <p:spPr>
            <a:xfrm>
              <a:off x="4953000" y="2667000"/>
              <a:ext cx="457200" cy="307777"/>
            </a:xfrm>
            <a:prstGeom prst="rect">
              <a:avLst/>
            </a:prstGeom>
            <a:noFill/>
          </p:spPr>
          <p:txBody>
            <a:bodyPr wrap="square" rtlCol="0">
              <a:spAutoFit/>
            </a:bodyPr>
            <a:lstStyle/>
            <a:p>
              <a:pPr algn="ctr"/>
              <a:r>
                <a:rPr lang="en-US" sz="1400" dirty="0">
                  <a:solidFill>
                    <a:srgbClr val="800080"/>
                  </a:solidFill>
                  <a:latin typeface="Courier" panose="02060409020205020404" pitchFamily="49" charset="0"/>
                </a:rPr>
                <a:t>p1</a:t>
              </a:r>
              <a:endParaRPr lang="en-US" sz="1400" dirty="0">
                <a:latin typeface="Courier" panose="02060409020205020404" pitchFamily="49" charset="0"/>
              </a:endParaRPr>
            </a:p>
          </p:txBody>
        </p:sp>
        <p:sp>
          <p:nvSpPr>
            <p:cNvPr id="30" name="TextBox 29"/>
            <p:cNvSpPr txBox="1"/>
            <p:nvPr/>
          </p:nvSpPr>
          <p:spPr>
            <a:xfrm>
              <a:off x="4953000" y="4191000"/>
              <a:ext cx="457200" cy="307777"/>
            </a:xfrm>
            <a:prstGeom prst="rect">
              <a:avLst/>
            </a:prstGeom>
            <a:noFill/>
          </p:spPr>
          <p:txBody>
            <a:bodyPr wrap="square" rtlCol="0">
              <a:spAutoFit/>
            </a:bodyPr>
            <a:lstStyle/>
            <a:p>
              <a:pPr algn="ctr"/>
              <a:r>
                <a:rPr lang="en-US" sz="1400" dirty="0">
                  <a:solidFill>
                    <a:srgbClr val="800080"/>
                  </a:solidFill>
                  <a:latin typeface="Courier" panose="02060409020205020404" pitchFamily="49" charset="0"/>
                </a:rPr>
                <a:t>p2</a:t>
              </a:r>
              <a:endParaRPr lang="en-US" sz="1400" dirty="0">
                <a:latin typeface="Courier" panose="02060409020205020404" pitchFamily="49" charset="0"/>
              </a:endParaRPr>
            </a:p>
          </p:txBody>
        </p:sp>
        <p:sp>
          <p:nvSpPr>
            <p:cNvPr id="31" name="TextBox 30"/>
            <p:cNvSpPr txBox="1"/>
            <p:nvPr/>
          </p:nvSpPr>
          <p:spPr>
            <a:xfrm>
              <a:off x="6781800" y="2667000"/>
              <a:ext cx="838200" cy="307777"/>
            </a:xfrm>
            <a:prstGeom prst="rect">
              <a:avLst/>
            </a:prstGeom>
            <a:noFill/>
          </p:spPr>
          <p:txBody>
            <a:bodyPr wrap="square" rtlCol="0">
              <a:spAutoFit/>
            </a:bodyPr>
            <a:lstStyle/>
            <a:p>
              <a:pPr algn="ctr"/>
              <a:r>
                <a:rPr lang="en-US" sz="1400" dirty="0">
                  <a:solidFill>
                    <a:srgbClr val="CC0099"/>
                  </a:solidFill>
                  <a:latin typeface="Courier" panose="02060409020205020404" pitchFamily="49" charset="0"/>
                </a:rPr>
                <a:t>value1</a:t>
              </a:r>
              <a:endParaRPr lang="en-US" sz="1400" dirty="0">
                <a:latin typeface="Courier" panose="02060409020205020404" pitchFamily="49" charset="0"/>
              </a:endParaRPr>
            </a:p>
          </p:txBody>
        </p:sp>
        <p:sp>
          <p:nvSpPr>
            <p:cNvPr id="32" name="TextBox 31"/>
            <p:cNvSpPr txBox="1"/>
            <p:nvPr/>
          </p:nvSpPr>
          <p:spPr>
            <a:xfrm>
              <a:off x="6781800" y="4191000"/>
              <a:ext cx="838200" cy="307777"/>
            </a:xfrm>
            <a:prstGeom prst="rect">
              <a:avLst/>
            </a:prstGeom>
            <a:noFill/>
          </p:spPr>
          <p:txBody>
            <a:bodyPr wrap="square" rtlCol="0">
              <a:spAutoFit/>
            </a:bodyPr>
            <a:lstStyle/>
            <a:p>
              <a:pPr algn="ctr"/>
              <a:r>
                <a:rPr lang="en-US" sz="1400" dirty="0">
                  <a:solidFill>
                    <a:srgbClr val="CC0099"/>
                  </a:solidFill>
                  <a:latin typeface="Courier" panose="02060409020205020404" pitchFamily="49" charset="0"/>
                </a:rPr>
                <a:t>value2</a:t>
              </a:r>
              <a:endParaRPr lang="en-US" sz="1400" dirty="0">
                <a:latin typeface="Courier" panose="02060409020205020404" pitchFamily="49" charset="0"/>
              </a:endParaRPr>
            </a:p>
          </p:txBody>
        </p:sp>
        <p:sp>
          <p:nvSpPr>
            <p:cNvPr id="33" name="TextBox 32"/>
            <p:cNvSpPr txBox="1"/>
            <p:nvPr/>
          </p:nvSpPr>
          <p:spPr>
            <a:xfrm>
              <a:off x="7924800" y="4735284"/>
              <a:ext cx="990600" cy="307777"/>
            </a:xfrm>
            <a:prstGeom prst="rect">
              <a:avLst/>
            </a:prstGeom>
            <a:noFill/>
          </p:spPr>
          <p:txBody>
            <a:bodyPr wrap="square" rtlCol="0">
              <a:spAutoFit/>
            </a:bodyPr>
            <a:lstStyle/>
            <a:p>
              <a:pPr algn="ctr"/>
              <a:r>
                <a:rPr lang="en-US" sz="1400" b="1" dirty="0">
                  <a:solidFill>
                    <a:srgbClr val="0000FF"/>
                  </a:solidFill>
                  <a:latin typeface="Courier" panose="02060409020205020404" pitchFamily="49" charset="0"/>
                </a:rPr>
                <a:t>&amp;</a:t>
              </a:r>
              <a:r>
                <a:rPr lang="en-US" sz="1400" dirty="0">
                  <a:solidFill>
                    <a:srgbClr val="CC0099"/>
                  </a:solidFill>
                  <a:latin typeface="Courier" panose="02060409020205020404" pitchFamily="49" charset="0"/>
                </a:rPr>
                <a:t>value2</a:t>
              </a:r>
              <a:endParaRPr lang="en-US" sz="1400" dirty="0">
                <a:latin typeface="Courier" panose="02060409020205020404" pitchFamily="49" charset="0"/>
              </a:endParaRPr>
            </a:p>
          </p:txBody>
        </p:sp>
        <p:sp>
          <p:nvSpPr>
            <p:cNvPr id="34" name="TextBox 33"/>
            <p:cNvSpPr txBox="1"/>
            <p:nvPr/>
          </p:nvSpPr>
          <p:spPr>
            <a:xfrm>
              <a:off x="7924800" y="3212068"/>
              <a:ext cx="990600" cy="307777"/>
            </a:xfrm>
            <a:prstGeom prst="rect">
              <a:avLst/>
            </a:prstGeom>
            <a:noFill/>
          </p:spPr>
          <p:txBody>
            <a:bodyPr wrap="square" rtlCol="0">
              <a:spAutoFit/>
            </a:bodyPr>
            <a:lstStyle/>
            <a:p>
              <a:pPr algn="ctr"/>
              <a:r>
                <a:rPr lang="en-US" sz="1400" b="1" dirty="0">
                  <a:solidFill>
                    <a:srgbClr val="0000FF"/>
                  </a:solidFill>
                  <a:latin typeface="Courier" panose="02060409020205020404" pitchFamily="49" charset="0"/>
                </a:rPr>
                <a:t>&amp;</a:t>
              </a:r>
              <a:r>
                <a:rPr lang="en-US" sz="1400" dirty="0">
                  <a:solidFill>
                    <a:srgbClr val="CC0099"/>
                  </a:solidFill>
                  <a:latin typeface="Courier" panose="02060409020205020404" pitchFamily="49" charset="0"/>
                </a:rPr>
                <a:t>value1</a:t>
              </a:r>
              <a:endParaRPr lang="en-US" sz="1400" dirty="0">
                <a:latin typeface="Courier" panose="02060409020205020404" pitchFamily="49" charset="0"/>
              </a:endParaRPr>
            </a:p>
          </p:txBody>
        </p:sp>
        <p:cxnSp>
          <p:nvCxnSpPr>
            <p:cNvPr id="35" name="Straight Arrow Connector 34"/>
            <p:cNvCxnSpPr>
              <a:stCxn id="34" idx="1"/>
              <a:endCxn id="26" idx="3"/>
            </p:cNvCxnSpPr>
            <p:nvPr/>
          </p:nvCxnSpPr>
          <p:spPr>
            <a:xfrm flipH="1">
              <a:off x="7543800" y="3365957"/>
              <a:ext cx="381000" cy="249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3" idx="1"/>
              <a:endCxn id="28" idx="3"/>
            </p:cNvCxnSpPr>
            <p:nvPr/>
          </p:nvCxnSpPr>
          <p:spPr>
            <a:xfrm flipH="1">
              <a:off x="7543800" y="4889173"/>
              <a:ext cx="381000" cy="257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 name="Slide Number Placeholder 2"/>
          <p:cNvSpPr>
            <a:spLocks noGrp="1"/>
          </p:cNvSpPr>
          <p:nvPr>
            <p:ph type="sldNum" sz="quarter" idx="12"/>
          </p:nvPr>
        </p:nvSpPr>
        <p:spPr/>
        <p:txBody>
          <a:bodyPr/>
          <a:lstStyle/>
          <a:p>
            <a:fld id="{911E4C43-30DC-40C6-8400-D754E7A063DA}" type="slidenum">
              <a:rPr lang="en-US" smtClean="0"/>
              <a:t>50</a:t>
            </a:fld>
            <a:endParaRPr lang="en-US" dirty="0"/>
          </a:p>
        </p:txBody>
      </p:sp>
    </p:spTree>
    <p:extLst>
      <p:ext uri="{BB962C8B-B14F-4D97-AF65-F5344CB8AC3E}">
        <p14:creationId xmlns:p14="http://schemas.microsoft.com/office/powerpoint/2010/main" val="26965487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idea of pointers</a:t>
            </a:r>
          </a:p>
        </p:txBody>
      </p:sp>
      <p:sp>
        <p:nvSpPr>
          <p:cNvPr id="3" name="Content Placeholder 2"/>
          <p:cNvSpPr>
            <a:spLocks noGrp="1"/>
          </p:cNvSpPr>
          <p:nvPr>
            <p:ph sz="half" idx="1"/>
          </p:nvPr>
        </p:nvSpPr>
        <p:spPr/>
        <p:txBody>
          <a:bodyPr>
            <a:normAutofit/>
          </a:bodyPr>
          <a:lstStyle/>
          <a:p>
            <a:r>
              <a:rPr lang="en-US" sz="2800" dirty="0">
                <a:solidFill>
                  <a:srgbClr val="800080"/>
                </a:solidFill>
                <a:latin typeface="Courier" panose="02060409020205020404" pitchFamily="49" charset="0"/>
              </a:rPr>
              <a:t>p1</a:t>
            </a:r>
            <a:r>
              <a:rPr lang="en-US" dirty="0"/>
              <a:t> and </a:t>
            </a:r>
            <a:r>
              <a:rPr lang="en-US" sz="2800" dirty="0">
                <a:solidFill>
                  <a:srgbClr val="800080"/>
                </a:solidFill>
                <a:latin typeface="Courier" panose="02060409020205020404" pitchFamily="49" charset="0"/>
              </a:rPr>
              <a:t>p2</a:t>
            </a:r>
            <a:r>
              <a:rPr lang="en-US" dirty="0"/>
              <a:t> are </a:t>
            </a:r>
            <a:r>
              <a:rPr lang="en-US" dirty="0">
                <a:solidFill>
                  <a:srgbClr val="FF0066"/>
                </a:solidFill>
              </a:rPr>
              <a:t>pointer variables</a:t>
            </a:r>
          </a:p>
          <a:p>
            <a:endParaRPr lang="en-US" dirty="0"/>
          </a:p>
          <a:p>
            <a:r>
              <a:rPr lang="en-US" u="sng" dirty="0"/>
              <a:t>We can assign them at any time to point to data in the computer memory</a:t>
            </a:r>
          </a:p>
          <a:p>
            <a:endParaRPr lang="en-US" dirty="0"/>
          </a:p>
          <a:p>
            <a:r>
              <a:rPr lang="en-US" sz="2400" dirty="0">
                <a:solidFill>
                  <a:srgbClr val="800080"/>
                </a:solidFill>
                <a:latin typeface="Courier" panose="02060409020205020404" pitchFamily="49" charset="0"/>
              </a:rPr>
              <a:t>p1</a:t>
            </a:r>
            <a:r>
              <a:rPr lang="en-US" dirty="0">
                <a:latin typeface="Courier" panose="02060409020205020404" pitchFamily="49" charset="0"/>
              </a:rPr>
              <a:t> = </a:t>
            </a:r>
            <a:r>
              <a:rPr lang="en-US" sz="2800" b="1" dirty="0">
                <a:solidFill>
                  <a:srgbClr val="0000FF"/>
                </a:solidFill>
                <a:latin typeface="Courier" panose="02060409020205020404" pitchFamily="49" charset="0"/>
              </a:rPr>
              <a:t>&amp;</a:t>
            </a:r>
            <a:r>
              <a:rPr lang="en-US" sz="2800" dirty="0">
                <a:solidFill>
                  <a:srgbClr val="CC0099"/>
                </a:solidFill>
                <a:latin typeface="Courier" panose="02060409020205020404" pitchFamily="49" charset="0"/>
              </a:rPr>
              <a:t>value1</a:t>
            </a:r>
            <a:r>
              <a:rPr lang="en-US" dirty="0">
                <a:latin typeface="Courier" panose="02060409020205020404" pitchFamily="49" charset="0"/>
              </a:rPr>
              <a:t>;</a:t>
            </a:r>
          </a:p>
          <a:p>
            <a:r>
              <a:rPr lang="en-US" sz="2800" dirty="0">
                <a:solidFill>
                  <a:srgbClr val="800080"/>
                </a:solidFill>
                <a:latin typeface="Courier" panose="02060409020205020404" pitchFamily="49" charset="0"/>
              </a:rPr>
              <a:t>p2</a:t>
            </a:r>
            <a:r>
              <a:rPr lang="en-US" dirty="0">
                <a:latin typeface="Courier" panose="02060409020205020404" pitchFamily="49" charset="0"/>
              </a:rPr>
              <a:t> = </a:t>
            </a:r>
            <a:r>
              <a:rPr lang="en-US" b="1" dirty="0">
                <a:solidFill>
                  <a:srgbClr val="0000FF"/>
                </a:solidFill>
                <a:latin typeface="Courier" panose="02060409020205020404" pitchFamily="49" charset="0"/>
              </a:rPr>
              <a:t>&amp;</a:t>
            </a:r>
            <a:r>
              <a:rPr lang="en-US" dirty="0">
                <a:solidFill>
                  <a:srgbClr val="CC0099"/>
                </a:solidFill>
                <a:latin typeface="Courier" panose="02060409020205020404" pitchFamily="49" charset="0"/>
              </a:rPr>
              <a:t>value2</a:t>
            </a:r>
            <a:r>
              <a:rPr lang="en-US" dirty="0">
                <a:latin typeface="Courier" panose="02060409020205020404" pitchFamily="49" charset="0"/>
              </a:rPr>
              <a:t>;</a:t>
            </a:r>
          </a:p>
        </p:txBody>
      </p:sp>
      <p:grpSp>
        <p:nvGrpSpPr>
          <p:cNvPr id="6" name="Group 5"/>
          <p:cNvGrpSpPr/>
          <p:nvPr/>
        </p:nvGrpSpPr>
        <p:grpSpPr>
          <a:xfrm>
            <a:off x="6477000" y="3048000"/>
            <a:ext cx="2667000" cy="2209800"/>
            <a:chOff x="4953000" y="3048000"/>
            <a:chExt cx="2667000" cy="2209800"/>
          </a:xfrm>
        </p:grpSpPr>
        <p:sp>
          <p:nvSpPr>
            <p:cNvPr id="7" name="Rectangle 6"/>
            <p:cNvSpPr/>
            <p:nvPr/>
          </p:nvSpPr>
          <p:spPr>
            <a:xfrm>
              <a:off x="4953000" y="4572000"/>
              <a:ext cx="685800" cy="685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181600" y="4762500"/>
              <a:ext cx="228600" cy="2667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953000" y="3048000"/>
              <a:ext cx="685800" cy="685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181600" y="3238500"/>
              <a:ext cx="228600" cy="2667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858000" y="3048000"/>
              <a:ext cx="685800" cy="685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10</a:t>
              </a:r>
            </a:p>
          </p:txBody>
        </p:sp>
        <p:sp>
          <p:nvSpPr>
            <p:cNvPr id="12" name="Rectangle 11"/>
            <p:cNvSpPr/>
            <p:nvPr/>
          </p:nvSpPr>
          <p:spPr>
            <a:xfrm>
              <a:off x="6858000" y="4572000"/>
              <a:ext cx="685800" cy="685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20</a:t>
              </a:r>
            </a:p>
          </p:txBody>
        </p:sp>
        <p:sp>
          <p:nvSpPr>
            <p:cNvPr id="16" name="TextBox 15"/>
            <p:cNvSpPr txBox="1"/>
            <p:nvPr/>
          </p:nvSpPr>
          <p:spPr>
            <a:xfrm>
              <a:off x="6781800" y="4191000"/>
              <a:ext cx="838200" cy="307777"/>
            </a:xfrm>
            <a:prstGeom prst="rect">
              <a:avLst/>
            </a:prstGeom>
            <a:noFill/>
          </p:spPr>
          <p:txBody>
            <a:bodyPr wrap="square" rtlCol="0">
              <a:spAutoFit/>
            </a:bodyPr>
            <a:lstStyle/>
            <a:p>
              <a:pPr algn="ctr"/>
              <a:r>
                <a:rPr lang="en-US" sz="1400" dirty="0">
                  <a:latin typeface="Courier" panose="02060409020205020404" pitchFamily="49" charset="0"/>
                </a:rPr>
                <a:t>value2</a:t>
              </a:r>
            </a:p>
          </p:txBody>
        </p:sp>
      </p:grpSp>
      <p:cxnSp>
        <p:nvCxnSpPr>
          <p:cNvPr id="21" name="Straight Arrow Connector 20"/>
          <p:cNvCxnSpPr>
            <a:stCxn id="9" idx="3"/>
            <a:endCxn id="11" idx="1"/>
          </p:cNvCxnSpPr>
          <p:nvPr/>
        </p:nvCxnSpPr>
        <p:spPr>
          <a:xfrm>
            <a:off x="7162800" y="3390900"/>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3"/>
            <a:endCxn id="12" idx="1"/>
          </p:cNvCxnSpPr>
          <p:nvPr/>
        </p:nvCxnSpPr>
        <p:spPr>
          <a:xfrm>
            <a:off x="7162800" y="4914900"/>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477000" y="2667001"/>
            <a:ext cx="457200" cy="307777"/>
          </a:xfrm>
          <a:prstGeom prst="rect">
            <a:avLst/>
          </a:prstGeom>
          <a:noFill/>
        </p:spPr>
        <p:txBody>
          <a:bodyPr wrap="square" rtlCol="0">
            <a:spAutoFit/>
          </a:bodyPr>
          <a:lstStyle/>
          <a:p>
            <a:pPr algn="ctr"/>
            <a:r>
              <a:rPr lang="en-US" sz="1400" dirty="0">
                <a:solidFill>
                  <a:srgbClr val="800080"/>
                </a:solidFill>
                <a:latin typeface="Courier" panose="02060409020205020404" pitchFamily="49" charset="0"/>
              </a:rPr>
              <a:t>p1</a:t>
            </a:r>
            <a:endParaRPr lang="en-US" sz="1400" dirty="0">
              <a:latin typeface="Courier" panose="02060409020205020404" pitchFamily="49" charset="0"/>
            </a:endParaRPr>
          </a:p>
        </p:txBody>
      </p:sp>
      <p:sp>
        <p:nvSpPr>
          <p:cNvPr id="24" name="TextBox 23"/>
          <p:cNvSpPr txBox="1"/>
          <p:nvPr/>
        </p:nvSpPr>
        <p:spPr>
          <a:xfrm>
            <a:off x="6477000" y="4191001"/>
            <a:ext cx="457200" cy="307777"/>
          </a:xfrm>
          <a:prstGeom prst="rect">
            <a:avLst/>
          </a:prstGeom>
          <a:noFill/>
        </p:spPr>
        <p:txBody>
          <a:bodyPr wrap="square" rtlCol="0">
            <a:spAutoFit/>
          </a:bodyPr>
          <a:lstStyle/>
          <a:p>
            <a:pPr algn="ctr"/>
            <a:r>
              <a:rPr lang="en-US" sz="1400" dirty="0">
                <a:solidFill>
                  <a:srgbClr val="800080"/>
                </a:solidFill>
                <a:latin typeface="Courier" panose="02060409020205020404" pitchFamily="49" charset="0"/>
              </a:rPr>
              <a:t>p2</a:t>
            </a:r>
            <a:endParaRPr lang="en-US" sz="1400" dirty="0">
              <a:latin typeface="Courier" panose="02060409020205020404" pitchFamily="49" charset="0"/>
            </a:endParaRPr>
          </a:p>
        </p:txBody>
      </p:sp>
      <p:sp>
        <p:nvSpPr>
          <p:cNvPr id="25" name="TextBox 24"/>
          <p:cNvSpPr txBox="1"/>
          <p:nvPr/>
        </p:nvSpPr>
        <p:spPr>
          <a:xfrm>
            <a:off x="8305800" y="2667001"/>
            <a:ext cx="838200" cy="307777"/>
          </a:xfrm>
          <a:prstGeom prst="rect">
            <a:avLst/>
          </a:prstGeom>
          <a:noFill/>
        </p:spPr>
        <p:txBody>
          <a:bodyPr wrap="square" rtlCol="0">
            <a:spAutoFit/>
          </a:bodyPr>
          <a:lstStyle/>
          <a:p>
            <a:pPr algn="ctr"/>
            <a:r>
              <a:rPr lang="en-US" sz="1400" dirty="0">
                <a:solidFill>
                  <a:srgbClr val="CC0099"/>
                </a:solidFill>
                <a:latin typeface="Courier" panose="02060409020205020404" pitchFamily="49" charset="0"/>
              </a:rPr>
              <a:t>value1</a:t>
            </a:r>
            <a:endParaRPr lang="en-US" sz="1400" dirty="0">
              <a:latin typeface="Courier" panose="02060409020205020404" pitchFamily="49" charset="0"/>
            </a:endParaRPr>
          </a:p>
        </p:txBody>
      </p:sp>
      <p:sp>
        <p:nvSpPr>
          <p:cNvPr id="26" name="TextBox 25"/>
          <p:cNvSpPr txBox="1"/>
          <p:nvPr/>
        </p:nvSpPr>
        <p:spPr>
          <a:xfrm>
            <a:off x="8305800" y="4191001"/>
            <a:ext cx="838200" cy="307777"/>
          </a:xfrm>
          <a:prstGeom prst="rect">
            <a:avLst/>
          </a:prstGeom>
          <a:noFill/>
        </p:spPr>
        <p:txBody>
          <a:bodyPr wrap="square" rtlCol="0">
            <a:spAutoFit/>
          </a:bodyPr>
          <a:lstStyle/>
          <a:p>
            <a:pPr algn="ctr"/>
            <a:r>
              <a:rPr lang="en-US" sz="1400" dirty="0">
                <a:solidFill>
                  <a:srgbClr val="CC0099"/>
                </a:solidFill>
                <a:latin typeface="Courier" panose="02060409020205020404" pitchFamily="49" charset="0"/>
              </a:rPr>
              <a:t>value2</a:t>
            </a:r>
            <a:endParaRPr lang="en-US" sz="1400" dirty="0">
              <a:latin typeface="Courier" panose="02060409020205020404" pitchFamily="49" charset="0"/>
            </a:endParaRPr>
          </a:p>
        </p:txBody>
      </p:sp>
      <p:sp>
        <p:nvSpPr>
          <p:cNvPr id="27" name="TextBox 26"/>
          <p:cNvSpPr txBox="1"/>
          <p:nvPr/>
        </p:nvSpPr>
        <p:spPr>
          <a:xfrm>
            <a:off x="9448800" y="4735285"/>
            <a:ext cx="990600" cy="307777"/>
          </a:xfrm>
          <a:prstGeom prst="rect">
            <a:avLst/>
          </a:prstGeom>
          <a:noFill/>
        </p:spPr>
        <p:txBody>
          <a:bodyPr wrap="square" rtlCol="0">
            <a:spAutoFit/>
          </a:bodyPr>
          <a:lstStyle/>
          <a:p>
            <a:pPr algn="ctr"/>
            <a:r>
              <a:rPr lang="en-US" sz="1400" b="1" dirty="0">
                <a:solidFill>
                  <a:srgbClr val="0000FF"/>
                </a:solidFill>
                <a:latin typeface="Courier" panose="02060409020205020404" pitchFamily="49" charset="0"/>
              </a:rPr>
              <a:t>&amp;</a:t>
            </a:r>
            <a:r>
              <a:rPr lang="en-US" sz="1400" dirty="0">
                <a:solidFill>
                  <a:srgbClr val="CC0099"/>
                </a:solidFill>
                <a:latin typeface="Courier" panose="02060409020205020404" pitchFamily="49" charset="0"/>
              </a:rPr>
              <a:t>value2</a:t>
            </a:r>
            <a:endParaRPr lang="en-US" sz="1400" dirty="0">
              <a:latin typeface="Courier" panose="02060409020205020404" pitchFamily="49" charset="0"/>
            </a:endParaRPr>
          </a:p>
        </p:txBody>
      </p:sp>
      <p:sp>
        <p:nvSpPr>
          <p:cNvPr id="28" name="TextBox 27"/>
          <p:cNvSpPr txBox="1"/>
          <p:nvPr/>
        </p:nvSpPr>
        <p:spPr>
          <a:xfrm>
            <a:off x="9448800" y="3212069"/>
            <a:ext cx="990600" cy="307777"/>
          </a:xfrm>
          <a:prstGeom prst="rect">
            <a:avLst/>
          </a:prstGeom>
          <a:noFill/>
        </p:spPr>
        <p:txBody>
          <a:bodyPr wrap="square" rtlCol="0">
            <a:spAutoFit/>
          </a:bodyPr>
          <a:lstStyle/>
          <a:p>
            <a:pPr algn="ctr"/>
            <a:r>
              <a:rPr lang="en-US" sz="1400" b="1" dirty="0">
                <a:solidFill>
                  <a:srgbClr val="0000FF"/>
                </a:solidFill>
                <a:latin typeface="Courier" panose="02060409020205020404" pitchFamily="49" charset="0"/>
              </a:rPr>
              <a:t>&amp;</a:t>
            </a:r>
            <a:r>
              <a:rPr lang="en-US" sz="1400" dirty="0">
                <a:solidFill>
                  <a:srgbClr val="CC0099"/>
                </a:solidFill>
                <a:latin typeface="Courier" panose="02060409020205020404" pitchFamily="49" charset="0"/>
              </a:rPr>
              <a:t>value1</a:t>
            </a:r>
            <a:endParaRPr lang="en-US" sz="1400" dirty="0">
              <a:latin typeface="Courier" panose="02060409020205020404" pitchFamily="49" charset="0"/>
            </a:endParaRPr>
          </a:p>
        </p:txBody>
      </p:sp>
      <p:cxnSp>
        <p:nvCxnSpPr>
          <p:cNvPr id="29" name="Straight Arrow Connector 28"/>
          <p:cNvCxnSpPr>
            <a:stCxn id="28" idx="1"/>
          </p:cNvCxnSpPr>
          <p:nvPr/>
        </p:nvCxnSpPr>
        <p:spPr>
          <a:xfrm flipH="1">
            <a:off x="9067800" y="3365958"/>
            <a:ext cx="381000" cy="249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7" idx="1"/>
          </p:cNvCxnSpPr>
          <p:nvPr/>
        </p:nvCxnSpPr>
        <p:spPr>
          <a:xfrm flipH="1">
            <a:off x="9067800" y="4889174"/>
            <a:ext cx="381000" cy="257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911E4C43-30DC-40C6-8400-D754E7A063DA}" type="slidenum">
              <a:rPr lang="en-US" smtClean="0"/>
              <a:t>51</a:t>
            </a:fld>
            <a:endParaRPr lang="en-US" dirty="0"/>
          </a:p>
        </p:txBody>
      </p:sp>
    </p:spTree>
    <p:extLst>
      <p:ext uri="{BB962C8B-B14F-4D97-AF65-F5344CB8AC3E}">
        <p14:creationId xmlns:p14="http://schemas.microsoft.com/office/powerpoint/2010/main" val="41013526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idea of pointers</a:t>
            </a:r>
          </a:p>
        </p:txBody>
      </p:sp>
      <p:sp>
        <p:nvSpPr>
          <p:cNvPr id="3" name="Content Placeholder 2"/>
          <p:cNvSpPr>
            <a:spLocks noGrp="1"/>
          </p:cNvSpPr>
          <p:nvPr>
            <p:ph sz="half" idx="1"/>
          </p:nvPr>
        </p:nvSpPr>
        <p:spPr/>
        <p:txBody>
          <a:bodyPr>
            <a:normAutofit/>
          </a:bodyPr>
          <a:lstStyle/>
          <a:p>
            <a:r>
              <a:rPr lang="en-US" dirty="0"/>
              <a:t>We can assign </a:t>
            </a:r>
            <a:r>
              <a:rPr lang="en-US" dirty="0">
                <a:solidFill>
                  <a:srgbClr val="800080"/>
                </a:solidFill>
              </a:rPr>
              <a:t>p1</a:t>
            </a:r>
            <a:r>
              <a:rPr lang="en-US" dirty="0"/>
              <a:t> to </a:t>
            </a:r>
            <a:r>
              <a:rPr lang="en-US" dirty="0">
                <a:solidFill>
                  <a:srgbClr val="800080"/>
                </a:solidFill>
              </a:rPr>
              <a:t>p2</a:t>
            </a:r>
          </a:p>
          <a:p>
            <a:pPr lvl="1"/>
            <a:r>
              <a:rPr lang="en-US" dirty="0">
                <a:solidFill>
                  <a:srgbClr val="800080"/>
                </a:solidFill>
                <a:latin typeface="Courier" panose="02060409020205020404" pitchFamily="49" charset="0"/>
              </a:rPr>
              <a:t>p2</a:t>
            </a:r>
            <a:r>
              <a:rPr lang="en-US" dirty="0">
                <a:latin typeface="Courier" panose="02060409020205020404" pitchFamily="49" charset="0"/>
              </a:rPr>
              <a:t> = </a:t>
            </a:r>
            <a:r>
              <a:rPr lang="en-US" dirty="0">
                <a:solidFill>
                  <a:srgbClr val="800080"/>
                </a:solidFill>
                <a:latin typeface="Courier" panose="02060409020205020404" pitchFamily="49" charset="0"/>
              </a:rPr>
              <a:t>p1</a:t>
            </a:r>
            <a:r>
              <a:rPr lang="en-US" dirty="0">
                <a:latin typeface="Courier" panose="02060409020205020404" pitchFamily="49" charset="0"/>
              </a:rPr>
              <a:t>;</a:t>
            </a:r>
          </a:p>
          <a:p>
            <a:pPr>
              <a:buNone/>
            </a:pPr>
            <a:endParaRPr lang="en-US" dirty="0"/>
          </a:p>
          <a:p>
            <a:r>
              <a:rPr lang="en-US" dirty="0"/>
              <a:t>Now, </a:t>
            </a:r>
            <a:r>
              <a:rPr lang="en-US" dirty="0">
                <a:latin typeface="Courier" panose="02060409020205020404" pitchFamily="49" charset="0"/>
              </a:rPr>
              <a:t>p1</a:t>
            </a:r>
            <a:r>
              <a:rPr lang="en-US" dirty="0"/>
              <a:t>, </a:t>
            </a:r>
            <a:r>
              <a:rPr lang="en-US" dirty="0">
                <a:latin typeface="Courier" panose="02060409020205020404" pitchFamily="49" charset="0"/>
              </a:rPr>
              <a:t>p2</a:t>
            </a:r>
            <a:r>
              <a:rPr lang="en-US" dirty="0"/>
              <a:t>, and </a:t>
            </a:r>
            <a:r>
              <a:rPr lang="en-US" sz="2800" b="1" dirty="0">
                <a:solidFill>
                  <a:srgbClr val="0000FF"/>
                </a:solidFill>
                <a:latin typeface="Courier" panose="02060409020205020404" pitchFamily="49" charset="0"/>
              </a:rPr>
              <a:t>&amp;</a:t>
            </a:r>
            <a:r>
              <a:rPr lang="en-US" sz="2800" dirty="0">
                <a:solidFill>
                  <a:srgbClr val="CC0099"/>
                </a:solidFill>
                <a:latin typeface="Courier" panose="02060409020205020404" pitchFamily="49" charset="0"/>
              </a:rPr>
              <a:t>value1</a:t>
            </a:r>
            <a:r>
              <a:rPr lang="en-US" dirty="0"/>
              <a:t>point to the value </a:t>
            </a:r>
            <a:r>
              <a:rPr lang="en-US" dirty="0">
                <a:latin typeface="Courier" panose="02060409020205020404" pitchFamily="49" charset="0"/>
              </a:rPr>
              <a:t>10</a:t>
            </a:r>
            <a:r>
              <a:rPr lang="en-US" dirty="0"/>
              <a:t>.</a:t>
            </a:r>
          </a:p>
          <a:p>
            <a:endParaRPr lang="en-US" dirty="0"/>
          </a:p>
          <a:p>
            <a:r>
              <a:rPr lang="en-US" dirty="0">
                <a:solidFill>
                  <a:srgbClr val="800080"/>
                </a:solidFill>
                <a:latin typeface="Courier" panose="02060409020205020404" pitchFamily="49" charset="0"/>
              </a:rPr>
              <a:t>p1</a:t>
            </a:r>
            <a:r>
              <a:rPr lang="en-US" dirty="0"/>
              <a:t> and </a:t>
            </a:r>
            <a:r>
              <a:rPr lang="en-US" dirty="0">
                <a:solidFill>
                  <a:srgbClr val="800080"/>
                </a:solidFill>
                <a:latin typeface="Courier" panose="02060409020205020404" pitchFamily="49" charset="0"/>
              </a:rPr>
              <a:t>p2</a:t>
            </a:r>
            <a:r>
              <a:rPr lang="en-US" dirty="0"/>
              <a:t> are pointer variables</a:t>
            </a:r>
          </a:p>
        </p:txBody>
      </p:sp>
      <p:grpSp>
        <p:nvGrpSpPr>
          <p:cNvPr id="6" name="Group 5"/>
          <p:cNvGrpSpPr/>
          <p:nvPr/>
        </p:nvGrpSpPr>
        <p:grpSpPr>
          <a:xfrm>
            <a:off x="6477000" y="3048000"/>
            <a:ext cx="2971800" cy="2209800"/>
            <a:chOff x="4953000" y="3048000"/>
            <a:chExt cx="2971800" cy="2209800"/>
          </a:xfrm>
        </p:grpSpPr>
        <p:sp>
          <p:nvSpPr>
            <p:cNvPr id="7" name="Rectangle 6"/>
            <p:cNvSpPr/>
            <p:nvPr/>
          </p:nvSpPr>
          <p:spPr>
            <a:xfrm>
              <a:off x="4953000" y="4572000"/>
              <a:ext cx="685800" cy="685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181600" y="4762500"/>
              <a:ext cx="228600" cy="2667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953000" y="3048000"/>
              <a:ext cx="685800" cy="685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181600" y="3238500"/>
              <a:ext cx="228600" cy="2667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858000" y="3048000"/>
              <a:ext cx="685800" cy="685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10</a:t>
              </a:r>
            </a:p>
          </p:txBody>
        </p:sp>
        <p:sp>
          <p:nvSpPr>
            <p:cNvPr id="12" name="Rectangle 11"/>
            <p:cNvSpPr/>
            <p:nvPr/>
          </p:nvSpPr>
          <p:spPr>
            <a:xfrm>
              <a:off x="6858000" y="4572000"/>
              <a:ext cx="685800" cy="685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20</a:t>
              </a:r>
            </a:p>
          </p:txBody>
        </p:sp>
        <p:cxnSp>
          <p:nvCxnSpPr>
            <p:cNvPr id="19" name="Straight Arrow Connector 18"/>
            <p:cNvCxnSpPr>
              <a:endCxn id="11" idx="3"/>
            </p:cNvCxnSpPr>
            <p:nvPr/>
          </p:nvCxnSpPr>
          <p:spPr>
            <a:xfrm flipH="1">
              <a:off x="7543800" y="3365957"/>
              <a:ext cx="381000" cy="249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2" idx="3"/>
            </p:cNvCxnSpPr>
            <p:nvPr/>
          </p:nvCxnSpPr>
          <p:spPr>
            <a:xfrm flipH="1">
              <a:off x="7543800" y="4889173"/>
              <a:ext cx="381000" cy="257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p:cNvCxnSpPr>
            <a:stCxn id="9" idx="3"/>
            <a:endCxn id="11" idx="1"/>
          </p:cNvCxnSpPr>
          <p:nvPr/>
        </p:nvCxnSpPr>
        <p:spPr>
          <a:xfrm>
            <a:off x="7162800" y="3390900"/>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Freeform 27"/>
          <p:cNvSpPr/>
          <p:nvPr/>
        </p:nvSpPr>
        <p:spPr>
          <a:xfrm>
            <a:off x="7173686" y="3592287"/>
            <a:ext cx="1132114" cy="1306285"/>
          </a:xfrm>
          <a:custGeom>
            <a:avLst/>
            <a:gdLst>
              <a:gd name="connsiteX0" fmla="*/ 0 w 1132114"/>
              <a:gd name="connsiteY0" fmla="*/ 1306285 h 1306285"/>
              <a:gd name="connsiteX1" fmla="*/ 359228 w 1132114"/>
              <a:gd name="connsiteY1" fmla="*/ 1143000 h 1306285"/>
              <a:gd name="connsiteX2" fmla="*/ 544285 w 1132114"/>
              <a:gd name="connsiteY2" fmla="*/ 653143 h 1306285"/>
              <a:gd name="connsiteX3" fmla="*/ 729343 w 1132114"/>
              <a:gd name="connsiteY3" fmla="*/ 261257 h 1306285"/>
              <a:gd name="connsiteX4" fmla="*/ 1132114 w 1132114"/>
              <a:gd name="connsiteY4" fmla="*/ 0 h 1306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114" h="1306285">
                <a:moveTo>
                  <a:pt x="0" y="1306285"/>
                </a:moveTo>
                <a:cubicBezTo>
                  <a:pt x="134257" y="1279071"/>
                  <a:pt x="268514" y="1251857"/>
                  <a:pt x="359228" y="1143000"/>
                </a:cubicBezTo>
                <a:cubicBezTo>
                  <a:pt x="449942" y="1034143"/>
                  <a:pt x="482599" y="800100"/>
                  <a:pt x="544285" y="653143"/>
                </a:cubicBezTo>
                <a:cubicBezTo>
                  <a:pt x="605971" y="506186"/>
                  <a:pt x="631372" y="370114"/>
                  <a:pt x="729343" y="261257"/>
                </a:cubicBezTo>
                <a:cubicBezTo>
                  <a:pt x="827314" y="152400"/>
                  <a:pt x="979714" y="76200"/>
                  <a:pt x="1132114" y="0"/>
                </a:cubicBezTo>
              </a:path>
            </a:pathLst>
          </a:custGeom>
          <a:noFill/>
          <a:ln w="9525">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477000" y="2667001"/>
            <a:ext cx="457200" cy="307777"/>
          </a:xfrm>
          <a:prstGeom prst="rect">
            <a:avLst/>
          </a:prstGeom>
          <a:noFill/>
        </p:spPr>
        <p:txBody>
          <a:bodyPr wrap="square" rtlCol="0">
            <a:spAutoFit/>
          </a:bodyPr>
          <a:lstStyle/>
          <a:p>
            <a:pPr algn="ctr"/>
            <a:r>
              <a:rPr lang="en-US" sz="1400" dirty="0">
                <a:solidFill>
                  <a:srgbClr val="800080"/>
                </a:solidFill>
                <a:latin typeface="Courier" panose="02060409020205020404" pitchFamily="49" charset="0"/>
              </a:rPr>
              <a:t>p1</a:t>
            </a:r>
            <a:endParaRPr lang="en-US" sz="1400" dirty="0">
              <a:latin typeface="Courier" panose="02060409020205020404" pitchFamily="49" charset="0"/>
            </a:endParaRPr>
          </a:p>
        </p:txBody>
      </p:sp>
      <p:sp>
        <p:nvSpPr>
          <p:cNvPr id="22" name="TextBox 21"/>
          <p:cNvSpPr txBox="1"/>
          <p:nvPr/>
        </p:nvSpPr>
        <p:spPr>
          <a:xfrm>
            <a:off x="6477000" y="4191001"/>
            <a:ext cx="457200" cy="307777"/>
          </a:xfrm>
          <a:prstGeom prst="rect">
            <a:avLst/>
          </a:prstGeom>
          <a:noFill/>
        </p:spPr>
        <p:txBody>
          <a:bodyPr wrap="square" rtlCol="0">
            <a:spAutoFit/>
          </a:bodyPr>
          <a:lstStyle/>
          <a:p>
            <a:pPr algn="ctr"/>
            <a:r>
              <a:rPr lang="en-US" sz="1400" dirty="0">
                <a:solidFill>
                  <a:srgbClr val="800080"/>
                </a:solidFill>
                <a:latin typeface="Courier" panose="02060409020205020404" pitchFamily="49" charset="0"/>
              </a:rPr>
              <a:t>p2</a:t>
            </a:r>
            <a:endParaRPr lang="en-US" sz="1400" dirty="0">
              <a:latin typeface="Courier" panose="02060409020205020404" pitchFamily="49" charset="0"/>
            </a:endParaRPr>
          </a:p>
        </p:txBody>
      </p:sp>
      <p:sp>
        <p:nvSpPr>
          <p:cNvPr id="24" name="TextBox 23"/>
          <p:cNvSpPr txBox="1"/>
          <p:nvPr/>
        </p:nvSpPr>
        <p:spPr>
          <a:xfrm>
            <a:off x="8305800" y="2667001"/>
            <a:ext cx="838200" cy="307777"/>
          </a:xfrm>
          <a:prstGeom prst="rect">
            <a:avLst/>
          </a:prstGeom>
          <a:noFill/>
        </p:spPr>
        <p:txBody>
          <a:bodyPr wrap="square" rtlCol="0">
            <a:spAutoFit/>
          </a:bodyPr>
          <a:lstStyle/>
          <a:p>
            <a:pPr algn="ctr"/>
            <a:r>
              <a:rPr lang="en-US" sz="1400" dirty="0">
                <a:solidFill>
                  <a:srgbClr val="CC0099"/>
                </a:solidFill>
                <a:latin typeface="Courier" panose="02060409020205020404" pitchFamily="49" charset="0"/>
              </a:rPr>
              <a:t>value1</a:t>
            </a:r>
            <a:endParaRPr lang="en-US" sz="1400" dirty="0">
              <a:latin typeface="Courier" panose="02060409020205020404" pitchFamily="49" charset="0"/>
            </a:endParaRPr>
          </a:p>
        </p:txBody>
      </p:sp>
      <p:sp>
        <p:nvSpPr>
          <p:cNvPr id="25" name="TextBox 24"/>
          <p:cNvSpPr txBox="1"/>
          <p:nvPr/>
        </p:nvSpPr>
        <p:spPr>
          <a:xfrm>
            <a:off x="8305800" y="4191001"/>
            <a:ext cx="838200" cy="307777"/>
          </a:xfrm>
          <a:prstGeom prst="rect">
            <a:avLst/>
          </a:prstGeom>
          <a:noFill/>
        </p:spPr>
        <p:txBody>
          <a:bodyPr wrap="square" rtlCol="0">
            <a:spAutoFit/>
          </a:bodyPr>
          <a:lstStyle/>
          <a:p>
            <a:pPr algn="ctr"/>
            <a:r>
              <a:rPr lang="en-US" sz="1400" dirty="0">
                <a:solidFill>
                  <a:srgbClr val="CC0099"/>
                </a:solidFill>
                <a:latin typeface="Courier" panose="02060409020205020404" pitchFamily="49" charset="0"/>
              </a:rPr>
              <a:t>value2</a:t>
            </a:r>
            <a:endParaRPr lang="en-US" sz="1400" dirty="0">
              <a:latin typeface="Courier" panose="02060409020205020404" pitchFamily="49" charset="0"/>
            </a:endParaRPr>
          </a:p>
        </p:txBody>
      </p:sp>
      <p:sp>
        <p:nvSpPr>
          <p:cNvPr id="26" name="TextBox 25"/>
          <p:cNvSpPr txBox="1"/>
          <p:nvPr/>
        </p:nvSpPr>
        <p:spPr>
          <a:xfrm>
            <a:off x="9448800" y="4735285"/>
            <a:ext cx="990600" cy="307777"/>
          </a:xfrm>
          <a:prstGeom prst="rect">
            <a:avLst/>
          </a:prstGeom>
          <a:noFill/>
        </p:spPr>
        <p:txBody>
          <a:bodyPr wrap="square" rtlCol="0">
            <a:spAutoFit/>
          </a:bodyPr>
          <a:lstStyle/>
          <a:p>
            <a:pPr algn="ctr"/>
            <a:r>
              <a:rPr lang="en-US" sz="1400" b="1" dirty="0">
                <a:solidFill>
                  <a:srgbClr val="0000FF"/>
                </a:solidFill>
                <a:latin typeface="Courier" panose="02060409020205020404" pitchFamily="49" charset="0"/>
              </a:rPr>
              <a:t>&amp;</a:t>
            </a:r>
            <a:r>
              <a:rPr lang="en-US" sz="1400" dirty="0">
                <a:solidFill>
                  <a:srgbClr val="CC0099"/>
                </a:solidFill>
                <a:latin typeface="Courier" panose="02060409020205020404" pitchFamily="49" charset="0"/>
              </a:rPr>
              <a:t>value2</a:t>
            </a:r>
            <a:endParaRPr lang="en-US" sz="1400" dirty="0">
              <a:latin typeface="Courier" panose="02060409020205020404" pitchFamily="49" charset="0"/>
            </a:endParaRPr>
          </a:p>
        </p:txBody>
      </p:sp>
      <p:sp>
        <p:nvSpPr>
          <p:cNvPr id="27" name="TextBox 26"/>
          <p:cNvSpPr txBox="1"/>
          <p:nvPr/>
        </p:nvSpPr>
        <p:spPr>
          <a:xfrm>
            <a:off x="9448800" y="3212069"/>
            <a:ext cx="990600" cy="307777"/>
          </a:xfrm>
          <a:prstGeom prst="rect">
            <a:avLst/>
          </a:prstGeom>
          <a:noFill/>
        </p:spPr>
        <p:txBody>
          <a:bodyPr wrap="square" rtlCol="0">
            <a:spAutoFit/>
          </a:bodyPr>
          <a:lstStyle/>
          <a:p>
            <a:pPr algn="ctr"/>
            <a:r>
              <a:rPr lang="en-US" sz="1400" b="1" dirty="0">
                <a:solidFill>
                  <a:srgbClr val="0000FF"/>
                </a:solidFill>
                <a:latin typeface="Courier" panose="02060409020205020404" pitchFamily="49" charset="0"/>
              </a:rPr>
              <a:t>&amp;</a:t>
            </a:r>
            <a:r>
              <a:rPr lang="en-US" sz="1400" dirty="0">
                <a:solidFill>
                  <a:srgbClr val="CC0099"/>
                </a:solidFill>
                <a:latin typeface="Courier" panose="02060409020205020404" pitchFamily="49" charset="0"/>
              </a:rPr>
              <a:t>value1</a:t>
            </a:r>
            <a:endParaRPr lang="en-US" sz="1400" dirty="0">
              <a:latin typeface="Courier" panose="02060409020205020404" pitchFamily="49" charset="0"/>
            </a:endParaRPr>
          </a:p>
        </p:txBody>
      </p:sp>
      <p:sp>
        <p:nvSpPr>
          <p:cNvPr id="4" name="Slide Number Placeholder 3"/>
          <p:cNvSpPr>
            <a:spLocks noGrp="1"/>
          </p:cNvSpPr>
          <p:nvPr>
            <p:ph type="sldNum" sz="quarter" idx="12"/>
          </p:nvPr>
        </p:nvSpPr>
        <p:spPr/>
        <p:txBody>
          <a:bodyPr/>
          <a:lstStyle/>
          <a:p>
            <a:fld id="{911E4C43-30DC-40C6-8400-D754E7A063DA}" type="slidenum">
              <a:rPr lang="en-US" smtClean="0"/>
              <a:t>52</a:t>
            </a:fld>
            <a:endParaRPr lang="en-US" dirty="0"/>
          </a:p>
        </p:txBody>
      </p:sp>
    </p:spTree>
    <p:extLst>
      <p:ext uri="{BB962C8B-B14F-4D97-AF65-F5344CB8AC3E}">
        <p14:creationId xmlns:p14="http://schemas.microsoft.com/office/powerpoint/2010/main" val="6520505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Pointer Variables</a:t>
            </a:r>
          </a:p>
        </p:txBody>
      </p:sp>
      <p:sp>
        <p:nvSpPr>
          <p:cNvPr id="13315" name="Rectangle 3"/>
          <p:cNvSpPr>
            <a:spLocks noGrp="1" noChangeArrowheads="1"/>
          </p:cNvSpPr>
          <p:nvPr>
            <p:ph idx="1"/>
          </p:nvPr>
        </p:nvSpPr>
        <p:spPr/>
        <p:txBody>
          <a:bodyPr/>
          <a:lstStyle/>
          <a:p>
            <a:r>
              <a:rPr lang="en-US" altLang="en-US" dirty="0"/>
              <a:t>Definition:</a:t>
            </a:r>
          </a:p>
          <a:p>
            <a:pPr lvl="1">
              <a:buClr>
                <a:srgbClr val="3333CC"/>
              </a:buClr>
              <a:buFontTx/>
              <a:buNone/>
            </a:pPr>
            <a:r>
              <a:rPr lang="en-US" altLang="en-US" dirty="0"/>
              <a:t>	</a:t>
            </a:r>
            <a:r>
              <a:rPr lang="en-US" altLang="en-US" dirty="0" err="1">
                <a:solidFill>
                  <a:srgbClr val="0000FF"/>
                </a:solidFill>
                <a:latin typeface="Courier New" pitchFamily="112" charset="0"/>
              </a:rPr>
              <a:t>int</a:t>
            </a:r>
            <a:r>
              <a:rPr lang="en-US" altLang="en-US" dirty="0">
                <a:latin typeface="Courier New" pitchFamily="112" charset="0"/>
              </a:rPr>
              <a:t>  </a:t>
            </a:r>
            <a:r>
              <a:rPr lang="en-US" altLang="en-US" b="1" dirty="0">
                <a:solidFill>
                  <a:srgbClr val="0000FF"/>
                </a:solidFill>
                <a:latin typeface="Courier New" pitchFamily="112" charset="0"/>
              </a:rPr>
              <a:t>*</a:t>
            </a:r>
            <a:r>
              <a:rPr lang="en-US" altLang="en-US" dirty="0" err="1">
                <a:latin typeface="Courier New" pitchFamily="112" charset="0"/>
              </a:rPr>
              <a:t>intptr</a:t>
            </a:r>
            <a:r>
              <a:rPr lang="en-US" altLang="en-US" dirty="0">
                <a:latin typeface="Courier New" pitchFamily="112" charset="0"/>
              </a:rPr>
              <a:t>;</a:t>
            </a:r>
          </a:p>
          <a:p>
            <a:r>
              <a:rPr lang="en-US" altLang="en-US" dirty="0"/>
              <a:t>Read as:</a:t>
            </a:r>
          </a:p>
          <a:p>
            <a:pPr>
              <a:buFont typeface="Times" pitchFamily="112" charset="0"/>
              <a:buNone/>
            </a:pPr>
            <a:r>
              <a:rPr lang="en-US" altLang="en-US" dirty="0"/>
              <a:t>	“</a:t>
            </a:r>
            <a:r>
              <a:rPr lang="en-US" altLang="en-US" dirty="0" err="1">
                <a:latin typeface="Courier New" pitchFamily="112" charset="0"/>
              </a:rPr>
              <a:t>intptr</a:t>
            </a:r>
            <a:r>
              <a:rPr lang="en-US" altLang="en-US" dirty="0"/>
              <a:t> can hold the address of a variable whose type is </a:t>
            </a:r>
            <a:r>
              <a:rPr lang="en-US" altLang="en-US" dirty="0" err="1">
                <a:solidFill>
                  <a:srgbClr val="0000FF"/>
                </a:solidFill>
              </a:rPr>
              <a:t>int</a:t>
            </a:r>
            <a:r>
              <a:rPr lang="en-US" altLang="en-US" dirty="0"/>
              <a:t>”</a:t>
            </a:r>
          </a:p>
          <a:p>
            <a:r>
              <a:rPr lang="en-US" altLang="en-US" dirty="0"/>
              <a:t>Spacing in definition does not matter:</a:t>
            </a:r>
          </a:p>
          <a:p>
            <a:pPr lvl="1">
              <a:buClr>
                <a:srgbClr val="3333CC"/>
              </a:buClr>
              <a:buFontTx/>
              <a:buNone/>
            </a:pPr>
            <a:r>
              <a:rPr lang="en-US" altLang="en-US" dirty="0"/>
              <a:t>	</a:t>
            </a:r>
            <a:r>
              <a:rPr lang="en-US" altLang="en-US" dirty="0" err="1">
                <a:latin typeface="Courier New" pitchFamily="112" charset="0"/>
              </a:rPr>
              <a:t>int</a:t>
            </a:r>
            <a:r>
              <a:rPr lang="en-US" altLang="en-US" dirty="0">
                <a:latin typeface="Courier New" pitchFamily="112" charset="0"/>
              </a:rPr>
              <a:t> </a:t>
            </a:r>
            <a:r>
              <a:rPr lang="en-US" altLang="en-US" dirty="0">
                <a:solidFill>
                  <a:srgbClr val="0000FF"/>
                </a:solidFill>
                <a:latin typeface="Courier New" pitchFamily="112" charset="0"/>
              </a:rPr>
              <a:t>*</a:t>
            </a:r>
            <a:r>
              <a:rPr lang="en-US" altLang="en-US" dirty="0">
                <a:latin typeface="Courier New" pitchFamily="112" charset="0"/>
              </a:rPr>
              <a:t> </a:t>
            </a:r>
            <a:r>
              <a:rPr lang="en-US" altLang="en-US" dirty="0" err="1">
                <a:latin typeface="Courier New" pitchFamily="112" charset="0"/>
              </a:rPr>
              <a:t>intptr</a:t>
            </a:r>
            <a:r>
              <a:rPr lang="en-US" altLang="en-US" dirty="0">
                <a:latin typeface="Courier New" pitchFamily="112" charset="0"/>
              </a:rPr>
              <a:t>;  </a:t>
            </a:r>
            <a:r>
              <a:rPr lang="en-US" altLang="en-US" dirty="0">
                <a:solidFill>
                  <a:srgbClr val="008000"/>
                </a:solidFill>
                <a:latin typeface="Courier New" pitchFamily="112" charset="0"/>
              </a:rPr>
              <a:t>// same as above</a:t>
            </a:r>
          </a:p>
          <a:p>
            <a:pPr lvl="1">
              <a:buClr>
                <a:srgbClr val="3333CC"/>
              </a:buClr>
              <a:buFontTx/>
              <a:buNone/>
            </a:pPr>
            <a:r>
              <a:rPr lang="en-US" altLang="en-US" dirty="0">
                <a:latin typeface="Courier New" pitchFamily="112" charset="0"/>
              </a:rPr>
              <a:t>	</a:t>
            </a:r>
            <a:r>
              <a:rPr lang="en-US" altLang="en-US" dirty="0" err="1">
                <a:latin typeface="Courier New" pitchFamily="112" charset="0"/>
              </a:rPr>
              <a:t>int</a:t>
            </a:r>
            <a:r>
              <a:rPr lang="en-US" altLang="en-US" dirty="0">
                <a:solidFill>
                  <a:srgbClr val="0000FF"/>
                </a:solidFill>
                <a:latin typeface="Courier New" pitchFamily="112" charset="0"/>
              </a:rPr>
              <a:t>*</a:t>
            </a:r>
            <a:r>
              <a:rPr lang="en-US" altLang="en-US" dirty="0">
                <a:latin typeface="Courier New" pitchFamily="112" charset="0"/>
              </a:rPr>
              <a:t>  </a:t>
            </a:r>
            <a:r>
              <a:rPr lang="en-US" altLang="en-US" dirty="0" err="1">
                <a:latin typeface="Courier New" pitchFamily="112" charset="0"/>
              </a:rPr>
              <a:t>intptr</a:t>
            </a:r>
            <a:r>
              <a:rPr lang="en-US" altLang="en-US" dirty="0">
                <a:latin typeface="Courier New" pitchFamily="112" charset="0"/>
              </a:rPr>
              <a:t>;  </a:t>
            </a:r>
            <a:r>
              <a:rPr lang="en-US" altLang="en-US" dirty="0">
                <a:solidFill>
                  <a:srgbClr val="008000"/>
                </a:solidFill>
                <a:latin typeface="Courier New" pitchFamily="112" charset="0"/>
              </a:rPr>
              <a:t>// same as above</a:t>
            </a:r>
            <a:endParaRPr lang="en-US" altLang="en-US" dirty="0">
              <a:solidFill>
                <a:srgbClr val="008000"/>
              </a:solidFill>
            </a:endParaRPr>
          </a:p>
        </p:txBody>
      </p:sp>
      <p:sp>
        <p:nvSpPr>
          <p:cNvPr id="2" name="Slide Number Placeholder 1"/>
          <p:cNvSpPr>
            <a:spLocks noGrp="1"/>
          </p:cNvSpPr>
          <p:nvPr>
            <p:ph type="sldNum" sz="quarter" idx="10"/>
          </p:nvPr>
        </p:nvSpPr>
        <p:spPr/>
        <p:txBody>
          <a:bodyPr/>
          <a:lstStyle/>
          <a:p>
            <a:pPr>
              <a:defRPr/>
            </a:pPr>
            <a:fld id="{0770D5CD-CC04-47FF-9BB1-6AF3E6698371}" type="slidenum">
              <a:rPr lang="en-US" smtClean="0">
                <a:solidFill>
                  <a:srgbClr val="000000"/>
                </a:solidFill>
              </a:rPr>
              <a:pPr>
                <a:defRPr/>
              </a:pPr>
              <a:t>53</a:t>
            </a:fld>
            <a:endParaRPr lang="en-US">
              <a:solidFill>
                <a:srgbClr val="000000"/>
              </a:solidFill>
            </a:endParaRPr>
          </a:p>
        </p:txBody>
      </p:sp>
    </p:spTree>
    <p:extLst>
      <p:ext uri="{BB962C8B-B14F-4D97-AF65-F5344CB8AC3E}">
        <p14:creationId xmlns:p14="http://schemas.microsoft.com/office/powerpoint/2010/main" val="4241361152"/>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declaration</a:t>
            </a:r>
          </a:p>
        </p:txBody>
      </p:sp>
      <p:sp>
        <p:nvSpPr>
          <p:cNvPr id="3" name="Content Placeholder 2"/>
          <p:cNvSpPr>
            <a:spLocks noGrp="1"/>
          </p:cNvSpPr>
          <p:nvPr>
            <p:ph idx="1"/>
          </p:nvPr>
        </p:nvSpPr>
        <p:spPr/>
        <p:txBody>
          <a:bodyPr>
            <a:normAutofit/>
          </a:bodyPr>
          <a:lstStyle/>
          <a:p>
            <a:r>
              <a:rPr lang="en-US" dirty="0"/>
              <a:t>Syntax of a </a:t>
            </a:r>
            <a:r>
              <a:rPr lang="en-US" b="1" dirty="0">
                <a:solidFill>
                  <a:srgbClr val="FF0000"/>
                </a:solidFill>
              </a:rPr>
              <a:t>pointer</a:t>
            </a:r>
            <a:r>
              <a:rPr lang="en-US" dirty="0"/>
              <a:t> declaration</a:t>
            </a:r>
          </a:p>
          <a:p>
            <a:pPr lvl="1"/>
            <a:r>
              <a:rPr lang="en-US" b="1" dirty="0">
                <a:solidFill>
                  <a:srgbClr val="FF0000"/>
                </a:solidFill>
              </a:rPr>
              <a:t>Type_specifier </a:t>
            </a:r>
            <a:r>
              <a:rPr lang="en-US" b="1" dirty="0">
                <a:solidFill>
                  <a:srgbClr val="0000FF"/>
                </a:solidFill>
              </a:rPr>
              <a:t>* identifier</a:t>
            </a:r>
          </a:p>
          <a:p>
            <a:pPr lvl="1"/>
            <a:r>
              <a:rPr lang="en-US" b="1" dirty="0">
                <a:solidFill>
                  <a:srgbClr val="800080"/>
                </a:solidFill>
              </a:rPr>
              <a:t>A compiler must know what type of data the pointer is pointing to first</a:t>
            </a:r>
          </a:p>
          <a:p>
            <a:pPr lvl="1"/>
            <a:r>
              <a:rPr lang="en-US" dirty="0"/>
              <a:t>Example:  </a:t>
            </a:r>
          </a:p>
          <a:p>
            <a:pPr lvl="4"/>
            <a:r>
              <a:rPr lang="en-US" b="1" dirty="0">
                <a:solidFill>
                  <a:srgbClr val="0000FF"/>
                </a:solidFill>
                <a:latin typeface="Courier" panose="02060409020205020404" pitchFamily="49" charset="0"/>
              </a:rPr>
              <a:t>int *IntPointer</a:t>
            </a:r>
          </a:p>
          <a:p>
            <a:pPr lvl="4"/>
            <a:r>
              <a:rPr lang="en-US" dirty="0"/>
              <a:t>The variable </a:t>
            </a:r>
            <a:r>
              <a:rPr lang="en-US" dirty="0">
                <a:solidFill>
                  <a:srgbClr val="0000FF"/>
                </a:solidFill>
                <a:latin typeface="Courier" panose="02060409020205020404" pitchFamily="49" charset="0"/>
              </a:rPr>
              <a:t>IntPointer</a:t>
            </a:r>
            <a:r>
              <a:rPr lang="en-US" dirty="0">
                <a:solidFill>
                  <a:srgbClr val="0000FF"/>
                </a:solidFill>
              </a:rPr>
              <a:t> </a:t>
            </a:r>
            <a:r>
              <a:rPr lang="en-US" dirty="0"/>
              <a:t>is a </a:t>
            </a:r>
            <a:r>
              <a:rPr lang="en-US" b="1" dirty="0"/>
              <a:t>pointer to an integer</a:t>
            </a:r>
          </a:p>
          <a:p>
            <a:pPr lvl="4"/>
            <a:r>
              <a:rPr lang="en-US" b="1" dirty="0"/>
              <a:t>The asterisk </a:t>
            </a:r>
            <a:r>
              <a:rPr lang="en-US" sz="2800" b="1" dirty="0">
                <a:solidFill>
                  <a:srgbClr val="0000FF"/>
                </a:solidFill>
                <a:latin typeface="Courier" panose="02060409020205020404" pitchFamily="49" charset="0"/>
              </a:rPr>
              <a:t>*</a:t>
            </a:r>
            <a:r>
              <a:rPr lang="en-US" b="1" dirty="0"/>
              <a:t> in front of </a:t>
            </a:r>
            <a:r>
              <a:rPr lang="en-US" b="1" dirty="0">
                <a:solidFill>
                  <a:srgbClr val="0000FF"/>
                </a:solidFill>
                <a:latin typeface="Courier" panose="02060409020205020404" pitchFamily="49" charset="0"/>
              </a:rPr>
              <a:t>IntPointer</a:t>
            </a:r>
            <a:r>
              <a:rPr lang="en-US" b="1" dirty="0">
                <a:solidFill>
                  <a:srgbClr val="0000FF"/>
                </a:solidFill>
              </a:rPr>
              <a:t> </a:t>
            </a:r>
            <a:r>
              <a:rPr lang="en-US" b="1" dirty="0">
                <a:solidFill>
                  <a:srgbClr val="C00000"/>
                </a:solidFill>
              </a:rPr>
              <a:t>instructs the compiler that </a:t>
            </a:r>
            <a:r>
              <a:rPr lang="en-US" b="1" dirty="0">
                <a:solidFill>
                  <a:srgbClr val="C00000"/>
                </a:solidFill>
                <a:latin typeface="Courier" panose="02060409020205020404" pitchFamily="49" charset="0"/>
              </a:rPr>
              <a:t>IntPointer</a:t>
            </a:r>
            <a:r>
              <a:rPr lang="en-US" b="1" dirty="0">
                <a:solidFill>
                  <a:srgbClr val="C00000"/>
                </a:solidFill>
              </a:rPr>
              <a:t> </a:t>
            </a:r>
            <a:r>
              <a:rPr lang="en-US" b="1" u="sng" dirty="0">
                <a:solidFill>
                  <a:srgbClr val="C00000"/>
                </a:solidFill>
              </a:rPr>
              <a:t>is a pointer variable pointing to an integer, but not a variable of type integer</a:t>
            </a:r>
            <a:endParaRPr lang="en-US" b="1" u="sng" dirty="0"/>
          </a:p>
        </p:txBody>
      </p:sp>
      <p:sp>
        <p:nvSpPr>
          <p:cNvPr id="4" name="Slide Number Placeholder 3"/>
          <p:cNvSpPr>
            <a:spLocks noGrp="1"/>
          </p:cNvSpPr>
          <p:nvPr>
            <p:ph type="sldNum" sz="quarter" idx="12"/>
          </p:nvPr>
        </p:nvSpPr>
        <p:spPr/>
        <p:txBody>
          <a:bodyPr/>
          <a:lstStyle/>
          <a:p>
            <a:fld id="{911E4C43-30DC-40C6-8400-D754E7A063DA}" type="slidenum">
              <a:rPr lang="en-US" smtClean="0"/>
              <a:t>54</a:t>
            </a:fld>
            <a:endParaRPr lang="en-US" dirty="0"/>
          </a:p>
        </p:txBody>
      </p:sp>
    </p:spTree>
    <p:extLst>
      <p:ext uri="{BB962C8B-B14F-4D97-AF65-F5344CB8AC3E}">
        <p14:creationId xmlns:p14="http://schemas.microsoft.com/office/powerpoint/2010/main" val="31767141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declaration</a:t>
            </a:r>
          </a:p>
        </p:txBody>
      </p:sp>
      <p:sp>
        <p:nvSpPr>
          <p:cNvPr id="3" name="Content Placeholder 2"/>
          <p:cNvSpPr>
            <a:spLocks noGrp="1"/>
          </p:cNvSpPr>
          <p:nvPr>
            <p:ph idx="1"/>
          </p:nvPr>
        </p:nvSpPr>
        <p:spPr/>
        <p:txBody>
          <a:bodyPr>
            <a:normAutofit lnSpcReduction="10000"/>
          </a:bodyPr>
          <a:lstStyle/>
          <a:p>
            <a:r>
              <a:rPr lang="en-US" dirty="0"/>
              <a:t>These are three declarations of pointers. Each one is intended to point to a different data type</a:t>
            </a:r>
          </a:p>
          <a:p>
            <a:endParaRPr lang="en-US" dirty="0"/>
          </a:p>
          <a:p>
            <a:pPr marL="1081088" indent="-273050">
              <a:buClr>
                <a:schemeClr val="tx1"/>
              </a:buClr>
              <a:buFont typeface="Wingdings" panose="05000000000000000000" pitchFamily="2" charset="2"/>
              <a:buChar char="Ø"/>
            </a:pPr>
            <a:r>
              <a:rPr lang="en-US" b="1" dirty="0">
                <a:solidFill>
                  <a:srgbClr val="0000FF"/>
                </a:solidFill>
              </a:rPr>
              <a:t>int</a:t>
            </a:r>
            <a:r>
              <a:rPr lang="en-US" dirty="0"/>
              <a:t> * </a:t>
            </a:r>
            <a:r>
              <a:rPr lang="en-US" dirty="0" err="1"/>
              <a:t>Integer_Pointer</a:t>
            </a:r>
            <a:r>
              <a:rPr lang="en-US" dirty="0"/>
              <a:t>;</a:t>
            </a:r>
          </a:p>
          <a:p>
            <a:pPr marL="1081088" indent="-273050">
              <a:buClr>
                <a:schemeClr val="tx1"/>
              </a:buClr>
              <a:buFont typeface="Wingdings" panose="05000000000000000000" pitchFamily="2" charset="2"/>
              <a:buChar char="Ø"/>
            </a:pPr>
            <a:r>
              <a:rPr lang="en-US" b="1" dirty="0">
                <a:solidFill>
                  <a:srgbClr val="0000FF"/>
                </a:solidFill>
              </a:rPr>
              <a:t>char</a:t>
            </a:r>
            <a:r>
              <a:rPr lang="en-US" dirty="0"/>
              <a:t> * </a:t>
            </a:r>
            <a:r>
              <a:rPr lang="en-US" dirty="0" err="1"/>
              <a:t>Character_Pointer</a:t>
            </a:r>
            <a:r>
              <a:rPr lang="en-US" dirty="0"/>
              <a:t>;</a:t>
            </a:r>
          </a:p>
          <a:p>
            <a:pPr marL="1081088" indent="-273050">
              <a:buClr>
                <a:schemeClr val="tx1"/>
              </a:buClr>
              <a:buFont typeface="Wingdings" panose="05000000000000000000" pitchFamily="2" charset="2"/>
              <a:buChar char="Ø"/>
            </a:pPr>
            <a:r>
              <a:rPr lang="en-US" b="1" dirty="0">
                <a:solidFill>
                  <a:srgbClr val="0000FF"/>
                </a:solidFill>
              </a:rPr>
              <a:t>double</a:t>
            </a:r>
            <a:r>
              <a:rPr lang="en-US" dirty="0"/>
              <a:t> * </a:t>
            </a:r>
            <a:r>
              <a:rPr lang="en-US" dirty="0" err="1"/>
              <a:t>Float_Pointer</a:t>
            </a:r>
            <a:r>
              <a:rPr lang="en-US" dirty="0"/>
              <a:t>;</a:t>
            </a:r>
          </a:p>
          <a:p>
            <a:endParaRPr lang="en-US" dirty="0"/>
          </a:p>
          <a:p>
            <a:r>
              <a:rPr lang="en-US" dirty="0"/>
              <a:t>In fact, all of them are pointers and </a:t>
            </a:r>
            <a:r>
              <a:rPr lang="en-US" dirty="0">
                <a:solidFill>
                  <a:srgbClr val="C00000"/>
                </a:solidFill>
              </a:rPr>
              <a:t>all of them occupy the same amount of space in memory</a:t>
            </a:r>
            <a:r>
              <a:rPr lang="en-US" dirty="0"/>
              <a:t> (the size in memory of a pointer depends on the platform where the program runs)</a:t>
            </a:r>
          </a:p>
        </p:txBody>
      </p:sp>
      <p:sp>
        <p:nvSpPr>
          <p:cNvPr id="4" name="Slide Number Placeholder 3"/>
          <p:cNvSpPr>
            <a:spLocks noGrp="1"/>
          </p:cNvSpPr>
          <p:nvPr>
            <p:ph type="sldNum" sz="quarter" idx="12"/>
          </p:nvPr>
        </p:nvSpPr>
        <p:spPr/>
        <p:txBody>
          <a:bodyPr/>
          <a:lstStyle/>
          <a:p>
            <a:fld id="{911E4C43-30DC-40C6-8400-D754E7A063DA}" type="slidenum">
              <a:rPr lang="en-US" smtClean="0"/>
              <a:t>55</a:t>
            </a:fld>
            <a:endParaRPr lang="en-US" dirty="0"/>
          </a:p>
        </p:txBody>
      </p:sp>
    </p:spTree>
    <p:extLst>
      <p:ext uri="{BB962C8B-B14F-4D97-AF65-F5344CB8AC3E}">
        <p14:creationId xmlns:p14="http://schemas.microsoft.com/office/powerpoint/2010/main" val="3909381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declaration</a:t>
            </a:r>
          </a:p>
        </p:txBody>
      </p:sp>
      <p:sp>
        <p:nvSpPr>
          <p:cNvPr id="3" name="Content Placeholder 2"/>
          <p:cNvSpPr>
            <a:spLocks noGrp="1"/>
          </p:cNvSpPr>
          <p:nvPr>
            <p:ph idx="1"/>
          </p:nvPr>
        </p:nvSpPr>
        <p:spPr/>
        <p:txBody>
          <a:bodyPr>
            <a:normAutofit lnSpcReduction="10000"/>
          </a:bodyPr>
          <a:lstStyle/>
          <a:p>
            <a:pPr marL="1081088" indent="-273050">
              <a:buClr>
                <a:prstClr val="black"/>
              </a:buClr>
              <a:buFont typeface="Wingdings" panose="05000000000000000000" pitchFamily="2" charset="2"/>
              <a:buChar char="Ø"/>
            </a:pPr>
            <a:r>
              <a:rPr lang="en-US" b="1" dirty="0" err="1">
                <a:solidFill>
                  <a:srgbClr val="0000FF"/>
                </a:solidFill>
              </a:rPr>
              <a:t>int</a:t>
            </a:r>
            <a:r>
              <a:rPr lang="en-US" dirty="0">
                <a:solidFill>
                  <a:prstClr val="black"/>
                </a:solidFill>
              </a:rPr>
              <a:t> * </a:t>
            </a:r>
            <a:r>
              <a:rPr lang="en-US" dirty="0" err="1">
                <a:solidFill>
                  <a:prstClr val="black"/>
                </a:solidFill>
              </a:rPr>
              <a:t>Integer_Pointer</a:t>
            </a:r>
            <a:r>
              <a:rPr lang="en-US" dirty="0">
                <a:solidFill>
                  <a:prstClr val="black"/>
                </a:solidFill>
              </a:rPr>
              <a:t>;</a:t>
            </a:r>
          </a:p>
          <a:p>
            <a:pPr marL="1081088" indent="-273050">
              <a:buClr>
                <a:prstClr val="black"/>
              </a:buClr>
              <a:buFont typeface="Wingdings" panose="05000000000000000000" pitchFamily="2" charset="2"/>
              <a:buChar char="Ø"/>
            </a:pPr>
            <a:r>
              <a:rPr lang="en-US" b="1" dirty="0">
                <a:solidFill>
                  <a:srgbClr val="0000FF"/>
                </a:solidFill>
              </a:rPr>
              <a:t>char</a:t>
            </a:r>
            <a:r>
              <a:rPr lang="en-US" dirty="0">
                <a:solidFill>
                  <a:prstClr val="black"/>
                </a:solidFill>
              </a:rPr>
              <a:t> * </a:t>
            </a:r>
            <a:r>
              <a:rPr lang="en-US" dirty="0" err="1">
                <a:solidFill>
                  <a:prstClr val="black"/>
                </a:solidFill>
              </a:rPr>
              <a:t>Character_Pointer</a:t>
            </a:r>
            <a:r>
              <a:rPr lang="en-US" dirty="0">
                <a:solidFill>
                  <a:prstClr val="black"/>
                </a:solidFill>
              </a:rPr>
              <a:t>;</a:t>
            </a:r>
          </a:p>
          <a:p>
            <a:pPr marL="1081088" indent="-273050">
              <a:buClr>
                <a:prstClr val="black"/>
              </a:buClr>
              <a:buFont typeface="Wingdings" panose="05000000000000000000" pitchFamily="2" charset="2"/>
              <a:buChar char="Ø"/>
            </a:pPr>
            <a:r>
              <a:rPr lang="en-US" b="1" dirty="0">
                <a:solidFill>
                  <a:srgbClr val="0000FF"/>
                </a:solidFill>
              </a:rPr>
              <a:t>double</a:t>
            </a:r>
            <a:r>
              <a:rPr lang="en-US" dirty="0">
                <a:solidFill>
                  <a:prstClr val="black"/>
                </a:solidFill>
              </a:rPr>
              <a:t> * </a:t>
            </a:r>
            <a:r>
              <a:rPr lang="en-US" dirty="0" err="1">
                <a:solidFill>
                  <a:prstClr val="black"/>
                </a:solidFill>
              </a:rPr>
              <a:t>Float_Pointer</a:t>
            </a:r>
            <a:r>
              <a:rPr lang="en-US" dirty="0">
                <a:solidFill>
                  <a:prstClr val="black"/>
                </a:solidFill>
              </a:rPr>
              <a:t>;</a:t>
            </a:r>
          </a:p>
          <a:p>
            <a:endParaRPr lang="en-US" dirty="0"/>
          </a:p>
          <a:p>
            <a:r>
              <a:rPr lang="en-US" dirty="0"/>
              <a:t>all of them are pointers and </a:t>
            </a:r>
            <a:r>
              <a:rPr lang="en-US" dirty="0">
                <a:solidFill>
                  <a:srgbClr val="C00000"/>
                </a:solidFill>
              </a:rPr>
              <a:t>all of them occupy the same amount of space in memory</a:t>
            </a:r>
            <a:r>
              <a:rPr lang="en-US" dirty="0"/>
              <a:t> (the size in memory of a pointer depends on the platform where the program runs)</a:t>
            </a:r>
          </a:p>
          <a:p>
            <a:r>
              <a:rPr lang="en-US" dirty="0"/>
              <a:t>Nevertheless, </a:t>
            </a:r>
            <a:r>
              <a:rPr lang="en-US" b="1" dirty="0"/>
              <a:t>the data to which they point to do not occupy the same amount of space nor are of the same type</a:t>
            </a:r>
            <a:r>
              <a:rPr lang="en-US" dirty="0"/>
              <a:t>: the first one points to an </a:t>
            </a:r>
            <a:r>
              <a:rPr lang="en-US" dirty="0">
                <a:solidFill>
                  <a:srgbClr val="0000FF"/>
                </a:solidFill>
              </a:rPr>
              <a:t>int</a:t>
            </a:r>
            <a:r>
              <a:rPr lang="en-US" dirty="0"/>
              <a:t>, the second one to a </a:t>
            </a:r>
            <a:r>
              <a:rPr lang="en-US" dirty="0">
                <a:solidFill>
                  <a:srgbClr val="0000FF"/>
                </a:solidFill>
              </a:rPr>
              <a:t>char</a:t>
            </a:r>
            <a:r>
              <a:rPr lang="en-US" dirty="0"/>
              <a:t>, and the last one to a </a:t>
            </a:r>
            <a:r>
              <a:rPr lang="en-US" dirty="0">
                <a:solidFill>
                  <a:srgbClr val="0000FF"/>
                </a:solidFill>
              </a:rPr>
              <a:t>double</a:t>
            </a:r>
            <a:endParaRPr lang="en-US" dirty="0"/>
          </a:p>
          <a:p>
            <a:endParaRPr lang="en-US" dirty="0"/>
          </a:p>
        </p:txBody>
      </p:sp>
      <p:sp>
        <p:nvSpPr>
          <p:cNvPr id="4" name="Slide Number Placeholder 3"/>
          <p:cNvSpPr>
            <a:spLocks noGrp="1"/>
          </p:cNvSpPr>
          <p:nvPr>
            <p:ph type="sldNum" sz="quarter" idx="12"/>
          </p:nvPr>
        </p:nvSpPr>
        <p:spPr/>
        <p:txBody>
          <a:bodyPr/>
          <a:lstStyle/>
          <a:p>
            <a:fld id="{911E4C43-30DC-40C6-8400-D754E7A063DA}" type="slidenum">
              <a:rPr lang="en-US" smtClean="0"/>
              <a:t>56</a:t>
            </a:fld>
            <a:endParaRPr lang="en-US" dirty="0"/>
          </a:p>
        </p:txBody>
      </p:sp>
    </p:spTree>
    <p:extLst>
      <p:ext uri="{BB962C8B-B14F-4D97-AF65-F5344CB8AC3E}">
        <p14:creationId xmlns:p14="http://schemas.microsoft.com/office/powerpoint/2010/main" val="12889383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Pointer and Dereference Operator</a:t>
            </a:r>
          </a:p>
        </p:txBody>
      </p:sp>
      <p:sp>
        <p:nvSpPr>
          <p:cNvPr id="3" name="Content Placeholder 2"/>
          <p:cNvSpPr>
            <a:spLocks noGrp="1"/>
          </p:cNvSpPr>
          <p:nvPr>
            <p:ph idx="1"/>
          </p:nvPr>
        </p:nvSpPr>
        <p:spPr/>
        <p:txBody>
          <a:bodyPr>
            <a:normAutofit/>
          </a:bodyPr>
          <a:lstStyle/>
          <a:p>
            <a:r>
              <a:rPr lang="en-US" dirty="0"/>
              <a:t>The </a:t>
            </a:r>
            <a:r>
              <a:rPr lang="en-US" b="1" dirty="0">
                <a:solidFill>
                  <a:srgbClr val="0000FF"/>
                </a:solidFill>
              </a:rPr>
              <a:t>*</a:t>
            </a:r>
            <a:r>
              <a:rPr lang="en-US" dirty="0"/>
              <a:t> </a:t>
            </a:r>
            <a:r>
              <a:rPr lang="en-US" b="1" dirty="0"/>
              <a:t>is used in two different contexts</a:t>
            </a:r>
          </a:p>
          <a:p>
            <a:pPr>
              <a:buNone/>
            </a:pPr>
            <a:r>
              <a:rPr lang="en-US" dirty="0"/>
              <a:t> 	</a:t>
            </a:r>
            <a:r>
              <a:rPr lang="en-US" dirty="0">
                <a:solidFill>
                  <a:srgbClr val="C00000"/>
                </a:solidFill>
              </a:rPr>
              <a:t>1) for declaration a variable as a </a:t>
            </a:r>
            <a:r>
              <a:rPr lang="en-US" b="1" dirty="0">
                <a:solidFill>
                  <a:srgbClr val="C00000"/>
                </a:solidFill>
              </a:rPr>
              <a:t>pointer</a:t>
            </a:r>
          </a:p>
          <a:p>
            <a:pPr>
              <a:buNone/>
            </a:pPr>
            <a:r>
              <a:rPr lang="en-US" dirty="0"/>
              <a:t>           	Example  </a:t>
            </a:r>
            <a:r>
              <a:rPr lang="en-US" b="1" dirty="0"/>
              <a:t> </a:t>
            </a:r>
            <a:r>
              <a:rPr lang="en-US" dirty="0">
                <a:solidFill>
                  <a:srgbClr val="0000FF"/>
                </a:solidFill>
              </a:rPr>
              <a:t>int </a:t>
            </a:r>
            <a:r>
              <a:rPr lang="en-US" b="1" dirty="0">
                <a:solidFill>
                  <a:srgbClr val="FF0066"/>
                </a:solidFill>
              </a:rPr>
              <a:t>*</a:t>
            </a:r>
            <a:r>
              <a:rPr lang="en-US" dirty="0" err="1">
                <a:solidFill>
                  <a:srgbClr val="FF0066"/>
                </a:solidFill>
              </a:rPr>
              <a:t>yPtr</a:t>
            </a:r>
            <a:r>
              <a:rPr lang="en-US" b="1" dirty="0">
                <a:solidFill>
                  <a:srgbClr val="0000FF"/>
                </a:solidFill>
              </a:rPr>
              <a:t>;</a:t>
            </a:r>
          </a:p>
          <a:p>
            <a:pPr>
              <a:buNone/>
            </a:pPr>
            <a:r>
              <a:rPr lang="en-US" b="1" dirty="0">
                <a:solidFill>
                  <a:srgbClr val="0000FF"/>
                </a:solidFill>
              </a:rPr>
              <a:t>		</a:t>
            </a:r>
            <a:r>
              <a:rPr lang="en-US" dirty="0"/>
              <a:t>here </a:t>
            </a:r>
            <a:r>
              <a:rPr lang="en-US" b="1" dirty="0">
                <a:solidFill>
                  <a:srgbClr val="FF0066"/>
                </a:solidFill>
              </a:rPr>
              <a:t>*</a:t>
            </a:r>
            <a:r>
              <a:rPr lang="en-US" dirty="0" err="1">
                <a:solidFill>
                  <a:srgbClr val="FF0066"/>
                </a:solidFill>
              </a:rPr>
              <a:t>yPtr</a:t>
            </a:r>
            <a:r>
              <a:rPr lang="en-US" dirty="0">
                <a:solidFill>
                  <a:srgbClr val="FF0066"/>
                </a:solidFill>
              </a:rPr>
              <a:t> </a:t>
            </a:r>
            <a:r>
              <a:rPr lang="en-US" dirty="0"/>
              <a:t>is used to declare a pointer</a:t>
            </a:r>
            <a:endParaRPr lang="en-US" dirty="0">
              <a:solidFill>
                <a:srgbClr val="0000FF"/>
              </a:solidFill>
            </a:endParaRPr>
          </a:p>
          <a:p>
            <a:pPr>
              <a:buNone/>
            </a:pPr>
            <a:r>
              <a:rPr lang="en-US" dirty="0"/>
              <a:t/>
            </a:r>
            <a:br>
              <a:rPr lang="en-US" dirty="0"/>
            </a:br>
            <a:r>
              <a:rPr lang="en-US" dirty="0">
                <a:solidFill>
                  <a:srgbClr val="800080"/>
                </a:solidFill>
              </a:rPr>
              <a:t>2) to access to a value, which is pointed by a pointer</a:t>
            </a:r>
          </a:p>
          <a:p>
            <a:pPr>
              <a:buNone/>
            </a:pPr>
            <a:r>
              <a:rPr lang="en-US" dirty="0"/>
              <a:t>          	Example   </a:t>
            </a:r>
            <a:r>
              <a:rPr lang="en-US" dirty="0" err="1">
                <a:solidFill>
                  <a:srgbClr val="0000FF"/>
                </a:solidFill>
              </a:rPr>
              <a:t>cout</a:t>
            </a:r>
            <a:r>
              <a:rPr lang="en-US" dirty="0">
                <a:solidFill>
                  <a:srgbClr val="0000FF"/>
                </a:solidFill>
              </a:rPr>
              <a:t> &lt;&lt; </a:t>
            </a:r>
            <a:r>
              <a:rPr lang="en-US" dirty="0">
                <a:solidFill>
                  <a:srgbClr val="CC0099"/>
                </a:solidFill>
              </a:rPr>
              <a:t>*</a:t>
            </a:r>
            <a:r>
              <a:rPr lang="en-US" dirty="0" err="1">
                <a:solidFill>
                  <a:srgbClr val="CC0099"/>
                </a:solidFill>
              </a:rPr>
              <a:t>yPtr</a:t>
            </a:r>
            <a:r>
              <a:rPr lang="en-US" dirty="0">
                <a:solidFill>
                  <a:srgbClr val="0000FF"/>
                </a:solidFill>
              </a:rPr>
              <a:t>;</a:t>
            </a:r>
          </a:p>
          <a:p>
            <a:pPr>
              <a:buNone/>
            </a:pPr>
            <a:r>
              <a:rPr lang="en-US" dirty="0">
                <a:solidFill>
                  <a:srgbClr val="0000FF"/>
                </a:solidFill>
              </a:rPr>
              <a:t>		</a:t>
            </a:r>
            <a:r>
              <a:rPr lang="en-US" dirty="0"/>
              <a:t>here </a:t>
            </a:r>
            <a:r>
              <a:rPr lang="en-US" b="1" dirty="0">
                <a:solidFill>
                  <a:srgbClr val="CC0099"/>
                </a:solidFill>
              </a:rPr>
              <a:t>*</a:t>
            </a:r>
            <a:r>
              <a:rPr lang="en-US" dirty="0" err="1">
                <a:solidFill>
                  <a:srgbClr val="CC0099"/>
                </a:solidFill>
              </a:rPr>
              <a:t>yPtr</a:t>
            </a:r>
            <a:r>
              <a:rPr lang="en-US" dirty="0">
                <a:solidFill>
                  <a:srgbClr val="CC0099"/>
                </a:solidFill>
              </a:rPr>
              <a:t> </a:t>
            </a:r>
            <a:r>
              <a:rPr lang="en-US" dirty="0"/>
              <a:t>is used as a </a:t>
            </a:r>
            <a:r>
              <a:rPr lang="en-US" b="1" dirty="0">
                <a:solidFill>
                  <a:srgbClr val="800080"/>
                </a:solidFill>
              </a:rPr>
              <a:t>dereference operator </a:t>
            </a:r>
            <a:r>
              <a:rPr lang="en-US" dirty="0"/>
              <a:t>to 	access a variable stored in the address contained in 	</a:t>
            </a:r>
            <a:r>
              <a:rPr lang="en-US" dirty="0" err="1">
                <a:solidFill>
                  <a:srgbClr val="CC0099"/>
                </a:solidFill>
              </a:rPr>
              <a:t>yPtr</a:t>
            </a:r>
            <a:endParaRPr lang="en-US" dirty="0"/>
          </a:p>
        </p:txBody>
      </p:sp>
      <p:sp>
        <p:nvSpPr>
          <p:cNvPr id="4" name="Slide Number Placeholder 3"/>
          <p:cNvSpPr>
            <a:spLocks noGrp="1"/>
          </p:cNvSpPr>
          <p:nvPr>
            <p:ph type="sldNum" sz="quarter" idx="12"/>
          </p:nvPr>
        </p:nvSpPr>
        <p:spPr/>
        <p:txBody>
          <a:bodyPr/>
          <a:lstStyle/>
          <a:p>
            <a:fld id="{911E4C43-30DC-40C6-8400-D754E7A063DA}" type="slidenum">
              <a:rPr lang="en-US" smtClean="0"/>
              <a:t>57</a:t>
            </a:fld>
            <a:endParaRPr lang="en-US" dirty="0"/>
          </a:p>
        </p:txBody>
      </p:sp>
    </p:spTree>
    <p:extLst>
      <p:ext uri="{BB962C8B-B14F-4D97-AF65-F5344CB8AC3E}">
        <p14:creationId xmlns:p14="http://schemas.microsoft.com/office/powerpoint/2010/main" val="136240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Pointer and dereference operator</a:t>
            </a:r>
          </a:p>
        </p:txBody>
      </p:sp>
      <p:sp>
        <p:nvSpPr>
          <p:cNvPr id="3" name="Content Placeholder 2"/>
          <p:cNvSpPr>
            <a:spLocks noGrp="1"/>
          </p:cNvSpPr>
          <p:nvPr>
            <p:ph idx="1"/>
          </p:nvPr>
        </p:nvSpPr>
        <p:spPr>
          <a:xfrm>
            <a:off x="1631504" y="1916832"/>
            <a:ext cx="8856984" cy="4389120"/>
          </a:xfrm>
        </p:spPr>
        <p:txBody>
          <a:bodyPr>
            <a:normAutofit fontScale="92500" lnSpcReduction="10000"/>
          </a:bodyPr>
          <a:lstStyle/>
          <a:p>
            <a:r>
              <a:rPr lang="en-US" dirty="0"/>
              <a:t>The </a:t>
            </a:r>
            <a:r>
              <a:rPr lang="en-US" b="1" dirty="0">
                <a:solidFill>
                  <a:srgbClr val="CC0099"/>
                </a:solidFill>
              </a:rPr>
              <a:t>dereference operator </a:t>
            </a:r>
            <a:r>
              <a:rPr lang="en-US" b="1" dirty="0">
                <a:solidFill>
                  <a:srgbClr val="0000FF"/>
                </a:solidFill>
              </a:rPr>
              <a:t>*</a:t>
            </a:r>
            <a:r>
              <a:rPr lang="en-US" dirty="0"/>
              <a:t> can be read and understood as “</a:t>
            </a:r>
            <a:r>
              <a:rPr lang="en-US" u="sng" dirty="0"/>
              <a:t>a value pointed to by</a:t>
            </a:r>
            <a:r>
              <a:rPr lang="en-US" dirty="0"/>
              <a:t>"</a:t>
            </a:r>
          </a:p>
          <a:p>
            <a:endParaRPr lang="en-US" dirty="0"/>
          </a:p>
          <a:p>
            <a:r>
              <a:rPr lang="en-US" dirty="0"/>
              <a:t>Therefore, the last statement of the following sequence:</a:t>
            </a:r>
          </a:p>
          <a:p>
            <a:endParaRPr lang="en-US" dirty="0"/>
          </a:p>
          <a:p>
            <a:pPr marL="712788" indent="-273050">
              <a:buClr>
                <a:schemeClr val="tx1"/>
              </a:buClr>
              <a:buFont typeface="Wingdings" panose="05000000000000000000" pitchFamily="2" charset="2"/>
              <a:buChar char="Ø"/>
            </a:pPr>
            <a:r>
              <a:rPr lang="en-US" dirty="0" err="1"/>
              <a:t>int</a:t>
            </a:r>
            <a:r>
              <a:rPr lang="en-US" dirty="0"/>
              <a:t> </a:t>
            </a:r>
            <a:r>
              <a:rPr lang="en-US" dirty="0" err="1"/>
              <a:t>num</a:t>
            </a:r>
            <a:r>
              <a:rPr lang="en-US" dirty="0"/>
              <a:t>=7;</a:t>
            </a:r>
          </a:p>
          <a:p>
            <a:pPr marL="712788" indent="-273050">
              <a:buClr>
                <a:schemeClr val="tx1"/>
              </a:buClr>
              <a:buFont typeface="Wingdings" panose="05000000000000000000" pitchFamily="2" charset="2"/>
              <a:buChar char="Ø"/>
            </a:pPr>
            <a:r>
              <a:rPr lang="en-US" dirty="0" err="1"/>
              <a:t>int</a:t>
            </a:r>
            <a:r>
              <a:rPr lang="en-US" dirty="0"/>
              <a:t> *</a:t>
            </a:r>
            <a:r>
              <a:rPr lang="en-US" dirty="0" err="1"/>
              <a:t>numPtr</a:t>
            </a:r>
            <a:r>
              <a:rPr lang="en-US" dirty="0"/>
              <a:t>;</a:t>
            </a:r>
          </a:p>
          <a:p>
            <a:pPr marL="712788" indent="-273050">
              <a:buClr>
                <a:schemeClr val="tx1"/>
              </a:buClr>
              <a:buFont typeface="Wingdings" panose="05000000000000000000" pitchFamily="2" charset="2"/>
              <a:buChar char="Ø"/>
            </a:pPr>
            <a:r>
              <a:rPr lang="en-US" dirty="0" err="1"/>
              <a:t>numPtr</a:t>
            </a:r>
            <a:r>
              <a:rPr lang="en-US" dirty="0"/>
              <a:t> = &amp;</a:t>
            </a:r>
            <a:r>
              <a:rPr lang="en-US" dirty="0" err="1"/>
              <a:t>num</a:t>
            </a:r>
            <a:r>
              <a:rPr lang="en-US" dirty="0"/>
              <a:t>;</a:t>
            </a:r>
          </a:p>
          <a:p>
            <a:pPr marL="712788" indent="-273050">
              <a:buClr>
                <a:schemeClr val="tx1"/>
              </a:buClr>
              <a:buFont typeface="Wingdings" panose="05000000000000000000" pitchFamily="2" charset="2"/>
              <a:buChar char="Ø"/>
            </a:pPr>
            <a:r>
              <a:rPr lang="en-US" dirty="0" err="1"/>
              <a:t>baz</a:t>
            </a:r>
            <a:r>
              <a:rPr lang="en-US" dirty="0"/>
              <a:t> = </a:t>
            </a:r>
            <a:r>
              <a:rPr lang="en-US" b="1" dirty="0">
                <a:solidFill>
                  <a:srgbClr val="0000FF"/>
                </a:solidFill>
              </a:rPr>
              <a:t>*</a:t>
            </a:r>
            <a:r>
              <a:rPr lang="en-US" dirty="0" err="1"/>
              <a:t>numPtr</a:t>
            </a:r>
            <a:r>
              <a:rPr lang="en-US" dirty="0"/>
              <a:t>;</a:t>
            </a:r>
          </a:p>
          <a:p>
            <a:endParaRPr lang="en-US" dirty="0"/>
          </a:p>
          <a:p>
            <a:pPr marL="0" indent="0">
              <a:buNone/>
            </a:pPr>
            <a:r>
              <a:rPr lang="en-US" dirty="0"/>
              <a:t> could be read as: "</a:t>
            </a:r>
            <a:r>
              <a:rPr lang="en-US" dirty="0" err="1"/>
              <a:t>baz</a:t>
            </a:r>
            <a:r>
              <a:rPr lang="en-US" dirty="0"/>
              <a:t> equal to the value pointed to by </a:t>
            </a:r>
            <a:r>
              <a:rPr lang="en-US" dirty="0" err="1"/>
              <a:t>numPtr</a:t>
            </a:r>
            <a:r>
              <a:rPr lang="en-US" dirty="0"/>
              <a:t>“</a:t>
            </a:r>
          </a:p>
          <a:p>
            <a:endParaRPr lang="en-US" dirty="0"/>
          </a:p>
        </p:txBody>
      </p:sp>
      <p:sp>
        <p:nvSpPr>
          <p:cNvPr id="4" name="Slide Number Placeholder 3"/>
          <p:cNvSpPr>
            <a:spLocks noGrp="1"/>
          </p:cNvSpPr>
          <p:nvPr>
            <p:ph type="sldNum" sz="quarter" idx="12"/>
          </p:nvPr>
        </p:nvSpPr>
        <p:spPr/>
        <p:txBody>
          <a:bodyPr/>
          <a:lstStyle/>
          <a:p>
            <a:fld id="{911E4C43-30DC-40C6-8400-D754E7A063DA}" type="slidenum">
              <a:rPr lang="en-US" smtClean="0">
                <a:solidFill>
                  <a:srgbClr val="04617B">
                    <a:shade val="90000"/>
                  </a:srgbClr>
                </a:solidFill>
              </a:rPr>
              <a:pPr/>
              <a:t>58</a:t>
            </a:fld>
            <a:endParaRPr lang="en-US" dirty="0">
              <a:solidFill>
                <a:srgbClr val="04617B">
                  <a:shade val="90000"/>
                </a:srgbClr>
              </a:solidFill>
            </a:endParaRPr>
          </a:p>
        </p:txBody>
      </p:sp>
    </p:spTree>
    <p:extLst>
      <p:ext uri="{BB962C8B-B14F-4D97-AF65-F5344CB8AC3E}">
        <p14:creationId xmlns:p14="http://schemas.microsoft.com/office/powerpoint/2010/main" val="28983316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Pointer and dereference </a:t>
            </a:r>
            <a:r>
              <a:rPr lang="en-US" dirty="0" err="1"/>
              <a:t>operatorr</a:t>
            </a:r>
            <a:endParaRPr lang="en-US" dirty="0"/>
          </a:p>
        </p:txBody>
      </p:sp>
      <p:sp>
        <p:nvSpPr>
          <p:cNvPr id="3" name="Content Placeholder 2"/>
          <p:cNvSpPr>
            <a:spLocks noGrp="1"/>
          </p:cNvSpPr>
          <p:nvPr>
            <p:ph idx="1"/>
          </p:nvPr>
        </p:nvSpPr>
        <p:spPr>
          <a:xfrm>
            <a:off x="1981200" y="1935480"/>
            <a:ext cx="8229600" cy="4661872"/>
          </a:xfrm>
        </p:spPr>
        <p:txBody>
          <a:bodyPr>
            <a:normAutofit/>
          </a:bodyPr>
          <a:lstStyle/>
          <a:p>
            <a:r>
              <a:rPr lang="en-US" dirty="0"/>
              <a:t>Since numPtr points to the memory location containing 7, then after</a:t>
            </a:r>
          </a:p>
          <a:p>
            <a:pPr marL="712788" indent="-273050">
              <a:buClr>
                <a:schemeClr val="tx1"/>
              </a:buClr>
              <a:buFont typeface="Wingdings" panose="05000000000000000000" pitchFamily="2" charset="2"/>
              <a:buChar char="Ø"/>
            </a:pPr>
            <a:r>
              <a:rPr lang="en-US" dirty="0"/>
              <a:t>baz = </a:t>
            </a:r>
            <a:r>
              <a:rPr lang="en-US" dirty="0">
                <a:solidFill>
                  <a:srgbClr val="0000FF"/>
                </a:solidFill>
              </a:rPr>
              <a:t>*</a:t>
            </a:r>
            <a:r>
              <a:rPr lang="en-US" dirty="0"/>
              <a:t>numPtr;</a:t>
            </a:r>
          </a:p>
          <a:p>
            <a:r>
              <a:rPr lang="en-US" dirty="0"/>
              <a:t>baz becomes equal to 7</a:t>
            </a:r>
          </a:p>
        </p:txBody>
      </p:sp>
      <p:sp>
        <p:nvSpPr>
          <p:cNvPr id="4" name="Rectangle 3"/>
          <p:cNvSpPr/>
          <p:nvPr/>
        </p:nvSpPr>
        <p:spPr>
          <a:xfrm>
            <a:off x="6019801" y="4648200"/>
            <a:ext cx="968829" cy="381000"/>
          </a:xfrm>
          <a:prstGeom prst="rect">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prstClr val="white"/>
                </a:solidFill>
                <a:latin typeface="Courier" panose="02060409020205020404" pitchFamily="49" charset="0"/>
              </a:rPr>
              <a:t>7</a:t>
            </a:r>
          </a:p>
        </p:txBody>
      </p:sp>
      <p:sp>
        <p:nvSpPr>
          <p:cNvPr id="5" name="Rectangle 4"/>
          <p:cNvSpPr/>
          <p:nvPr/>
        </p:nvSpPr>
        <p:spPr>
          <a:xfrm>
            <a:off x="6988629" y="4648200"/>
            <a:ext cx="968829" cy="381000"/>
          </a:xfrm>
          <a:prstGeom prst="rect">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prstClr val="white"/>
              </a:solidFill>
              <a:latin typeface="Courier" panose="02060409020205020404" pitchFamily="49" charset="0"/>
            </a:endParaRPr>
          </a:p>
        </p:txBody>
      </p:sp>
      <p:sp>
        <p:nvSpPr>
          <p:cNvPr id="6" name="Rectangle 5"/>
          <p:cNvSpPr/>
          <p:nvPr/>
        </p:nvSpPr>
        <p:spPr>
          <a:xfrm>
            <a:off x="5050972" y="4648200"/>
            <a:ext cx="968829" cy="381000"/>
          </a:xfrm>
          <a:prstGeom prst="rect">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prstClr val="white"/>
              </a:solidFill>
              <a:latin typeface="Courier" panose="02060409020205020404" pitchFamily="49" charset="0"/>
            </a:endParaRPr>
          </a:p>
        </p:txBody>
      </p:sp>
      <p:sp>
        <p:nvSpPr>
          <p:cNvPr id="7" name="Rectangle 6"/>
          <p:cNvSpPr/>
          <p:nvPr/>
        </p:nvSpPr>
        <p:spPr>
          <a:xfrm>
            <a:off x="4103914" y="4648200"/>
            <a:ext cx="968829" cy="381000"/>
          </a:xfrm>
          <a:prstGeom prst="rect">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prstClr val="white"/>
                </a:solidFill>
                <a:latin typeface="Courier" panose="02060409020205020404" pitchFamily="49" charset="0"/>
              </a:rPr>
              <a:t>1003</a:t>
            </a:r>
          </a:p>
        </p:txBody>
      </p:sp>
      <p:sp>
        <p:nvSpPr>
          <p:cNvPr id="8" name="Rectangle 7"/>
          <p:cNvSpPr/>
          <p:nvPr/>
        </p:nvSpPr>
        <p:spPr>
          <a:xfrm>
            <a:off x="3162298" y="4648200"/>
            <a:ext cx="968829" cy="381000"/>
          </a:xfrm>
          <a:prstGeom prst="rect">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prstClr val="white"/>
              </a:solidFill>
              <a:latin typeface="Courier" panose="02060409020205020404" pitchFamily="49" charset="0"/>
            </a:endParaRPr>
          </a:p>
        </p:txBody>
      </p:sp>
      <p:sp>
        <p:nvSpPr>
          <p:cNvPr id="9" name="Rectangle 8"/>
          <p:cNvSpPr/>
          <p:nvPr/>
        </p:nvSpPr>
        <p:spPr>
          <a:xfrm>
            <a:off x="7957458" y="4648200"/>
            <a:ext cx="968829" cy="381000"/>
          </a:xfrm>
          <a:prstGeom prst="rect">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prstClr val="white"/>
                </a:solidFill>
                <a:latin typeface="Courier" panose="02060409020205020404" pitchFamily="49" charset="0"/>
              </a:rPr>
              <a:t>7</a:t>
            </a:r>
          </a:p>
        </p:txBody>
      </p:sp>
      <p:sp>
        <p:nvSpPr>
          <p:cNvPr id="10" name="TextBox 9"/>
          <p:cNvSpPr txBox="1"/>
          <p:nvPr/>
        </p:nvSpPr>
        <p:spPr>
          <a:xfrm>
            <a:off x="6149256" y="5334000"/>
            <a:ext cx="734144" cy="338554"/>
          </a:xfrm>
          <a:prstGeom prst="rect">
            <a:avLst/>
          </a:prstGeom>
          <a:noFill/>
        </p:spPr>
        <p:txBody>
          <a:bodyPr wrap="square" rtlCol="0">
            <a:spAutoFit/>
          </a:bodyPr>
          <a:lstStyle/>
          <a:p>
            <a:r>
              <a:rPr lang="en-US" sz="1600" dirty="0" err="1">
                <a:solidFill>
                  <a:srgbClr val="0000FF"/>
                </a:solidFill>
                <a:latin typeface="Courier" panose="02060409020205020404" pitchFamily="49" charset="0"/>
              </a:rPr>
              <a:t>num</a:t>
            </a:r>
            <a:endParaRPr lang="en-US" sz="1600" dirty="0">
              <a:solidFill>
                <a:srgbClr val="0000FF"/>
              </a:solidFill>
              <a:latin typeface="Courier" panose="02060409020205020404" pitchFamily="49" charset="0"/>
            </a:endParaRPr>
          </a:p>
        </p:txBody>
      </p:sp>
      <p:cxnSp>
        <p:nvCxnSpPr>
          <p:cNvPr id="11" name="Straight Arrow Connector 10"/>
          <p:cNvCxnSpPr>
            <a:stCxn id="10" idx="0"/>
            <a:endCxn id="4" idx="2"/>
          </p:cNvCxnSpPr>
          <p:nvPr/>
        </p:nvCxnSpPr>
        <p:spPr>
          <a:xfrm flipH="1" flipV="1">
            <a:off x="6504216" y="5029200"/>
            <a:ext cx="12113"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053442" y="4648200"/>
            <a:ext cx="217711"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prstClr val="white"/>
              </a:solidFill>
            </a:endParaRPr>
          </a:p>
        </p:txBody>
      </p:sp>
      <p:sp>
        <p:nvSpPr>
          <p:cNvPr id="13" name="Rectangle 12"/>
          <p:cNvSpPr/>
          <p:nvPr/>
        </p:nvSpPr>
        <p:spPr>
          <a:xfrm>
            <a:off x="8817431" y="4648200"/>
            <a:ext cx="217711"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prstClr val="white"/>
              </a:solidFill>
            </a:endParaRPr>
          </a:p>
        </p:txBody>
      </p:sp>
      <p:grpSp>
        <p:nvGrpSpPr>
          <p:cNvPr id="14" name="Group 13"/>
          <p:cNvGrpSpPr/>
          <p:nvPr/>
        </p:nvGrpSpPr>
        <p:grpSpPr>
          <a:xfrm>
            <a:off x="2667000" y="4762500"/>
            <a:ext cx="476248" cy="114300"/>
            <a:chOff x="1143000" y="5448300"/>
            <a:chExt cx="476248" cy="114300"/>
          </a:xfrm>
        </p:grpSpPr>
        <p:sp>
          <p:nvSpPr>
            <p:cNvPr id="15" name="Oval 14"/>
            <p:cNvSpPr/>
            <p:nvPr/>
          </p:nvSpPr>
          <p:spPr>
            <a:xfrm flipV="1">
              <a:off x="1524000" y="5448300"/>
              <a:ext cx="95248"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white"/>
                </a:solidFill>
                <a:latin typeface="Courier" panose="02060409020205020404" pitchFamily="49" charset="0"/>
              </a:endParaRPr>
            </a:p>
          </p:txBody>
        </p:sp>
        <p:sp>
          <p:nvSpPr>
            <p:cNvPr id="16" name="Oval 15"/>
            <p:cNvSpPr/>
            <p:nvPr/>
          </p:nvSpPr>
          <p:spPr>
            <a:xfrm flipV="1">
              <a:off x="1341666" y="5448300"/>
              <a:ext cx="95248"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white"/>
                </a:solidFill>
                <a:latin typeface="Courier" panose="02060409020205020404" pitchFamily="49" charset="0"/>
              </a:endParaRPr>
            </a:p>
          </p:txBody>
        </p:sp>
        <p:sp>
          <p:nvSpPr>
            <p:cNvPr id="17" name="Oval 16"/>
            <p:cNvSpPr/>
            <p:nvPr/>
          </p:nvSpPr>
          <p:spPr>
            <a:xfrm flipV="1">
              <a:off x="1143000" y="5448300"/>
              <a:ext cx="95248"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prstClr val="white"/>
                </a:solidFill>
                <a:latin typeface="Courier" panose="02060409020205020404" pitchFamily="49" charset="0"/>
              </a:endParaRPr>
            </a:p>
          </p:txBody>
        </p:sp>
      </p:grpSp>
      <p:grpSp>
        <p:nvGrpSpPr>
          <p:cNvPr id="18" name="Group 17"/>
          <p:cNvGrpSpPr/>
          <p:nvPr/>
        </p:nvGrpSpPr>
        <p:grpSpPr>
          <a:xfrm>
            <a:off x="8896352" y="4762500"/>
            <a:ext cx="476248" cy="114300"/>
            <a:chOff x="1143000" y="5448300"/>
            <a:chExt cx="476248" cy="114300"/>
          </a:xfrm>
        </p:grpSpPr>
        <p:sp>
          <p:nvSpPr>
            <p:cNvPr id="19" name="Oval 18"/>
            <p:cNvSpPr/>
            <p:nvPr/>
          </p:nvSpPr>
          <p:spPr>
            <a:xfrm flipV="1">
              <a:off x="1524000" y="5448300"/>
              <a:ext cx="95248"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Oval 19"/>
            <p:cNvSpPr/>
            <p:nvPr/>
          </p:nvSpPr>
          <p:spPr>
            <a:xfrm flipV="1">
              <a:off x="1341666" y="5448300"/>
              <a:ext cx="95248"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Oval 20"/>
            <p:cNvSpPr/>
            <p:nvPr/>
          </p:nvSpPr>
          <p:spPr>
            <a:xfrm flipV="1">
              <a:off x="1143000" y="5448300"/>
              <a:ext cx="95248"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22" name="TextBox 21"/>
          <p:cNvSpPr txBox="1"/>
          <p:nvPr/>
        </p:nvSpPr>
        <p:spPr>
          <a:xfrm>
            <a:off x="3291568" y="4267200"/>
            <a:ext cx="823232" cy="338554"/>
          </a:xfrm>
          <a:prstGeom prst="rect">
            <a:avLst/>
          </a:prstGeom>
          <a:noFill/>
        </p:spPr>
        <p:txBody>
          <a:bodyPr wrap="square" rtlCol="0">
            <a:spAutoFit/>
          </a:bodyPr>
          <a:lstStyle/>
          <a:p>
            <a:pPr algn="ctr"/>
            <a:r>
              <a:rPr lang="en-US" sz="1600" dirty="0">
                <a:solidFill>
                  <a:prstClr val="black"/>
                </a:solidFill>
                <a:latin typeface="Courier" panose="02060409020205020404" pitchFamily="49" charset="0"/>
              </a:rPr>
              <a:t>1000</a:t>
            </a:r>
          </a:p>
        </p:txBody>
      </p:sp>
      <p:sp>
        <p:nvSpPr>
          <p:cNvPr id="23" name="TextBox 22"/>
          <p:cNvSpPr txBox="1"/>
          <p:nvPr/>
        </p:nvSpPr>
        <p:spPr>
          <a:xfrm>
            <a:off x="4205968" y="4267200"/>
            <a:ext cx="823232" cy="338554"/>
          </a:xfrm>
          <a:prstGeom prst="rect">
            <a:avLst/>
          </a:prstGeom>
          <a:noFill/>
        </p:spPr>
        <p:txBody>
          <a:bodyPr wrap="square" rtlCol="0">
            <a:spAutoFit/>
          </a:bodyPr>
          <a:lstStyle/>
          <a:p>
            <a:pPr algn="ctr"/>
            <a:r>
              <a:rPr lang="en-US" sz="1600" dirty="0">
                <a:solidFill>
                  <a:prstClr val="black"/>
                </a:solidFill>
                <a:latin typeface="Courier" panose="02060409020205020404" pitchFamily="49" charset="0"/>
              </a:rPr>
              <a:t>1001</a:t>
            </a:r>
          </a:p>
        </p:txBody>
      </p:sp>
      <p:sp>
        <p:nvSpPr>
          <p:cNvPr id="24" name="TextBox 23"/>
          <p:cNvSpPr txBox="1"/>
          <p:nvPr/>
        </p:nvSpPr>
        <p:spPr>
          <a:xfrm>
            <a:off x="5181600" y="4267200"/>
            <a:ext cx="823232" cy="338554"/>
          </a:xfrm>
          <a:prstGeom prst="rect">
            <a:avLst/>
          </a:prstGeom>
          <a:noFill/>
        </p:spPr>
        <p:txBody>
          <a:bodyPr wrap="square" rtlCol="0">
            <a:spAutoFit/>
          </a:bodyPr>
          <a:lstStyle/>
          <a:p>
            <a:pPr algn="ctr"/>
            <a:r>
              <a:rPr lang="en-US" sz="1600" dirty="0">
                <a:solidFill>
                  <a:prstClr val="black"/>
                </a:solidFill>
                <a:latin typeface="Courier" panose="02060409020205020404" pitchFamily="49" charset="0"/>
              </a:rPr>
              <a:t>1002</a:t>
            </a:r>
          </a:p>
        </p:txBody>
      </p:sp>
      <p:sp>
        <p:nvSpPr>
          <p:cNvPr id="25" name="TextBox 24"/>
          <p:cNvSpPr txBox="1"/>
          <p:nvPr/>
        </p:nvSpPr>
        <p:spPr>
          <a:xfrm>
            <a:off x="6096000" y="4267200"/>
            <a:ext cx="823232" cy="338554"/>
          </a:xfrm>
          <a:prstGeom prst="rect">
            <a:avLst/>
          </a:prstGeom>
          <a:noFill/>
        </p:spPr>
        <p:txBody>
          <a:bodyPr wrap="square" rtlCol="0">
            <a:spAutoFit/>
          </a:bodyPr>
          <a:lstStyle/>
          <a:p>
            <a:pPr algn="ctr"/>
            <a:r>
              <a:rPr lang="en-US" sz="1600" dirty="0">
                <a:solidFill>
                  <a:prstClr val="black"/>
                </a:solidFill>
                <a:latin typeface="Courier" panose="02060409020205020404" pitchFamily="49" charset="0"/>
              </a:rPr>
              <a:t>1003</a:t>
            </a:r>
          </a:p>
        </p:txBody>
      </p:sp>
      <p:sp>
        <p:nvSpPr>
          <p:cNvPr id="26" name="TextBox 25"/>
          <p:cNvSpPr txBox="1"/>
          <p:nvPr/>
        </p:nvSpPr>
        <p:spPr>
          <a:xfrm>
            <a:off x="7086600" y="4267200"/>
            <a:ext cx="823232" cy="338554"/>
          </a:xfrm>
          <a:prstGeom prst="rect">
            <a:avLst/>
          </a:prstGeom>
          <a:noFill/>
        </p:spPr>
        <p:txBody>
          <a:bodyPr wrap="square" rtlCol="0">
            <a:spAutoFit/>
          </a:bodyPr>
          <a:lstStyle/>
          <a:p>
            <a:pPr algn="ctr"/>
            <a:r>
              <a:rPr lang="en-US" sz="1600" dirty="0">
                <a:solidFill>
                  <a:prstClr val="black"/>
                </a:solidFill>
                <a:latin typeface="Courier" panose="02060409020205020404" pitchFamily="49" charset="0"/>
              </a:rPr>
              <a:t>1004</a:t>
            </a:r>
          </a:p>
        </p:txBody>
      </p:sp>
      <p:sp>
        <p:nvSpPr>
          <p:cNvPr id="27" name="TextBox 26"/>
          <p:cNvSpPr txBox="1"/>
          <p:nvPr/>
        </p:nvSpPr>
        <p:spPr>
          <a:xfrm>
            <a:off x="8001000" y="4267200"/>
            <a:ext cx="823232" cy="338554"/>
          </a:xfrm>
          <a:prstGeom prst="rect">
            <a:avLst/>
          </a:prstGeom>
          <a:noFill/>
        </p:spPr>
        <p:txBody>
          <a:bodyPr wrap="square" rtlCol="0">
            <a:spAutoFit/>
          </a:bodyPr>
          <a:lstStyle/>
          <a:p>
            <a:pPr algn="ctr"/>
            <a:r>
              <a:rPr lang="en-US" sz="1600" dirty="0">
                <a:solidFill>
                  <a:prstClr val="black"/>
                </a:solidFill>
                <a:latin typeface="Courier" panose="02060409020205020404" pitchFamily="49" charset="0"/>
              </a:rPr>
              <a:t>1005</a:t>
            </a:r>
          </a:p>
        </p:txBody>
      </p:sp>
      <p:sp>
        <p:nvSpPr>
          <p:cNvPr id="28" name="TextBox 27"/>
          <p:cNvSpPr txBox="1"/>
          <p:nvPr/>
        </p:nvSpPr>
        <p:spPr>
          <a:xfrm>
            <a:off x="4102220" y="5334000"/>
            <a:ext cx="995923" cy="338554"/>
          </a:xfrm>
          <a:prstGeom prst="rect">
            <a:avLst/>
          </a:prstGeom>
          <a:noFill/>
        </p:spPr>
        <p:txBody>
          <a:bodyPr wrap="square" rtlCol="0">
            <a:spAutoFit/>
          </a:bodyPr>
          <a:lstStyle/>
          <a:p>
            <a:r>
              <a:rPr lang="en-US" sz="1600" dirty="0" err="1">
                <a:solidFill>
                  <a:srgbClr val="0000FF"/>
                </a:solidFill>
                <a:latin typeface="Courier" panose="02060409020205020404" pitchFamily="49" charset="0"/>
              </a:rPr>
              <a:t>numPtr</a:t>
            </a:r>
            <a:endParaRPr lang="en-US" sz="1600" dirty="0">
              <a:solidFill>
                <a:srgbClr val="0000FF"/>
              </a:solidFill>
              <a:latin typeface="Courier" panose="02060409020205020404" pitchFamily="49" charset="0"/>
            </a:endParaRPr>
          </a:p>
        </p:txBody>
      </p:sp>
      <p:cxnSp>
        <p:nvCxnSpPr>
          <p:cNvPr id="29" name="Straight Arrow Connector 28"/>
          <p:cNvCxnSpPr>
            <a:stCxn id="28" idx="0"/>
            <a:endCxn id="7" idx="2"/>
          </p:cNvCxnSpPr>
          <p:nvPr/>
        </p:nvCxnSpPr>
        <p:spPr>
          <a:xfrm flipH="1" flipV="1">
            <a:off x="4588329" y="5029200"/>
            <a:ext cx="11853"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4588328" y="3962400"/>
            <a:ext cx="1922331" cy="685800"/>
            <a:chOff x="3064327" y="3962400"/>
            <a:chExt cx="1922331" cy="685800"/>
          </a:xfrm>
        </p:grpSpPr>
        <p:cxnSp>
          <p:nvCxnSpPr>
            <p:cNvPr id="31" name="Straight Arrow Connector 30"/>
            <p:cNvCxnSpPr>
              <a:endCxn id="25" idx="0"/>
            </p:cNvCxnSpPr>
            <p:nvPr/>
          </p:nvCxnSpPr>
          <p:spPr>
            <a:xfrm>
              <a:off x="4980214" y="3962400"/>
              <a:ext cx="3402" cy="304800"/>
            </a:xfrm>
            <a:prstGeom prst="straightConnector1">
              <a:avLst/>
            </a:prstGeom>
            <a:ln w="25400">
              <a:solidFill>
                <a:srgbClr val="FF0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7" idx="0"/>
            </p:cNvCxnSpPr>
            <p:nvPr/>
          </p:nvCxnSpPr>
          <p:spPr>
            <a:xfrm flipH="1" flipV="1">
              <a:off x="3064327" y="3962400"/>
              <a:ext cx="1" cy="685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064327" y="3962400"/>
              <a:ext cx="1922331"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4" name="TextBox 33"/>
          <p:cNvSpPr txBox="1"/>
          <p:nvPr/>
        </p:nvSpPr>
        <p:spPr>
          <a:xfrm>
            <a:off x="6527920" y="4050268"/>
            <a:ext cx="1048685" cy="338554"/>
          </a:xfrm>
          <a:prstGeom prst="rect">
            <a:avLst/>
          </a:prstGeom>
          <a:noFill/>
        </p:spPr>
        <p:txBody>
          <a:bodyPr wrap="none" rtlCol="0">
            <a:spAutoFit/>
          </a:bodyPr>
          <a:lstStyle/>
          <a:p>
            <a:r>
              <a:rPr lang="en-US" sz="1600" dirty="0">
                <a:solidFill>
                  <a:srgbClr val="0000FF"/>
                </a:solidFill>
                <a:latin typeface="Courier" panose="02060409020205020404" pitchFamily="49" charset="0"/>
              </a:rPr>
              <a:t>*</a:t>
            </a:r>
            <a:r>
              <a:rPr lang="en-US" sz="1600" dirty="0" err="1">
                <a:solidFill>
                  <a:srgbClr val="0000FF"/>
                </a:solidFill>
                <a:latin typeface="Courier" panose="02060409020205020404" pitchFamily="49" charset="0"/>
              </a:rPr>
              <a:t>numPtr</a:t>
            </a:r>
            <a:endParaRPr lang="en-US" sz="1600" dirty="0">
              <a:solidFill>
                <a:srgbClr val="0000FF"/>
              </a:solidFill>
              <a:latin typeface="Courier" panose="02060409020205020404" pitchFamily="49" charset="0"/>
            </a:endParaRPr>
          </a:p>
        </p:txBody>
      </p:sp>
      <p:sp>
        <p:nvSpPr>
          <p:cNvPr id="35" name="TextBox 34"/>
          <p:cNvSpPr txBox="1"/>
          <p:nvPr/>
        </p:nvSpPr>
        <p:spPr>
          <a:xfrm>
            <a:off x="8026152" y="5322694"/>
            <a:ext cx="734144" cy="338554"/>
          </a:xfrm>
          <a:prstGeom prst="rect">
            <a:avLst/>
          </a:prstGeom>
          <a:noFill/>
        </p:spPr>
        <p:txBody>
          <a:bodyPr wrap="square" rtlCol="0">
            <a:spAutoFit/>
          </a:bodyPr>
          <a:lstStyle/>
          <a:p>
            <a:r>
              <a:rPr lang="en-US" sz="1600" dirty="0" err="1">
                <a:solidFill>
                  <a:srgbClr val="0000FF"/>
                </a:solidFill>
                <a:latin typeface="Courier" panose="02060409020205020404" pitchFamily="49" charset="0"/>
              </a:rPr>
              <a:t>baz</a:t>
            </a:r>
            <a:endParaRPr lang="en-US" sz="1600" dirty="0">
              <a:solidFill>
                <a:srgbClr val="0000FF"/>
              </a:solidFill>
              <a:latin typeface="Courier" panose="02060409020205020404" pitchFamily="49" charset="0"/>
            </a:endParaRPr>
          </a:p>
        </p:txBody>
      </p:sp>
      <p:sp>
        <p:nvSpPr>
          <p:cNvPr id="36" name="Slide Number Placeholder 35"/>
          <p:cNvSpPr>
            <a:spLocks noGrp="1"/>
          </p:cNvSpPr>
          <p:nvPr>
            <p:ph type="sldNum" sz="quarter" idx="12"/>
          </p:nvPr>
        </p:nvSpPr>
        <p:spPr/>
        <p:txBody>
          <a:bodyPr/>
          <a:lstStyle/>
          <a:p>
            <a:fld id="{911E4C43-30DC-40C6-8400-D754E7A063DA}" type="slidenum">
              <a:rPr lang="en-US" smtClean="0">
                <a:solidFill>
                  <a:srgbClr val="04617B">
                    <a:shade val="90000"/>
                  </a:srgbClr>
                </a:solidFill>
              </a:rPr>
              <a:pPr/>
              <a:t>59</a:t>
            </a:fld>
            <a:endParaRPr lang="en-US" dirty="0">
              <a:solidFill>
                <a:srgbClr val="04617B">
                  <a:shade val="90000"/>
                </a:srgbClr>
              </a:solidFill>
            </a:endParaRPr>
          </a:p>
        </p:txBody>
      </p:sp>
    </p:spTree>
    <p:extLst>
      <p:ext uri="{BB962C8B-B14F-4D97-AF65-F5344CB8AC3E}">
        <p14:creationId xmlns:p14="http://schemas.microsoft.com/office/powerpoint/2010/main" val="2062357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US" dirty="0" smtClean="0"/>
              <a:t>Escape sequences</a:t>
            </a:r>
            <a:endParaRPr lang="en-US" dirty="0"/>
          </a:p>
        </p:txBody>
      </p:sp>
      <p:sp>
        <p:nvSpPr>
          <p:cNvPr id="3" name="Content Placeholder 2"/>
          <p:cNvSpPr>
            <a:spLocks noGrp="1"/>
          </p:cNvSpPr>
          <p:nvPr>
            <p:ph idx="1"/>
          </p:nvPr>
        </p:nvSpPr>
        <p:spPr>
          <a:xfrm>
            <a:off x="1981200" y="1295400"/>
            <a:ext cx="8229600" cy="4389120"/>
          </a:xfrm>
        </p:spPr>
        <p:txBody>
          <a:bodyPr/>
          <a:lstStyle/>
          <a:p>
            <a:r>
              <a:rPr lang="en-US" dirty="0" smtClean="0"/>
              <a:t>Start a new line</a:t>
            </a:r>
          </a:p>
          <a:p>
            <a:pPr lvl="1"/>
            <a:r>
              <a:rPr lang="en-US" dirty="0" smtClean="0"/>
              <a:t>\n (need to go inside of the quotes)</a:t>
            </a:r>
          </a:p>
          <a:p>
            <a:pPr lvl="1"/>
            <a:r>
              <a:rPr lang="en-US" dirty="0" err="1" smtClean="0"/>
              <a:t>endl</a:t>
            </a:r>
            <a:endParaRPr lang="en-US" dirty="0" smtClean="0"/>
          </a:p>
          <a:p>
            <a:r>
              <a:rPr lang="en-US" dirty="0" smtClean="0"/>
              <a:t>Escape sequence</a:t>
            </a:r>
          </a:p>
          <a:p>
            <a:pPr lvl="1"/>
            <a:r>
              <a:rPr lang="en-US" dirty="0" smtClean="0"/>
              <a:t>\n		new line</a:t>
            </a:r>
          </a:p>
          <a:p>
            <a:pPr lvl="1"/>
            <a:r>
              <a:rPr lang="en-US" dirty="0" smtClean="0"/>
              <a:t>\t			tab</a:t>
            </a:r>
          </a:p>
          <a:p>
            <a:pPr lvl="1"/>
            <a:r>
              <a:rPr lang="en-US" dirty="0" smtClean="0"/>
              <a:t>\”			”</a:t>
            </a:r>
          </a:p>
          <a:p>
            <a:pPr lvl="1"/>
            <a:r>
              <a:rPr lang="en-US" dirty="0" smtClean="0"/>
              <a:t>\\			\</a:t>
            </a:r>
          </a:p>
        </p:txBody>
      </p:sp>
    </p:spTree>
    <p:extLst>
      <p:ext uri="{BB962C8B-B14F-4D97-AF65-F5344CB8AC3E}">
        <p14:creationId xmlns:p14="http://schemas.microsoft.com/office/powerpoint/2010/main" val="193591973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Pointer and Dereference Operator</a:t>
            </a:r>
          </a:p>
        </p:txBody>
      </p:sp>
      <p:sp>
        <p:nvSpPr>
          <p:cNvPr id="3" name="Content Placeholder 2"/>
          <p:cNvSpPr>
            <a:spLocks noGrp="1"/>
          </p:cNvSpPr>
          <p:nvPr>
            <p:ph idx="1"/>
          </p:nvPr>
        </p:nvSpPr>
        <p:spPr/>
        <p:txBody>
          <a:bodyPr>
            <a:normAutofit/>
          </a:bodyPr>
          <a:lstStyle/>
          <a:p>
            <a:r>
              <a:rPr lang="en-US" dirty="0"/>
              <a:t>Thus the asterisk (</a:t>
            </a:r>
            <a:r>
              <a:rPr lang="en-US" b="1" dirty="0">
                <a:solidFill>
                  <a:srgbClr val="0000FF"/>
                </a:solidFill>
              </a:rPr>
              <a:t>*</a:t>
            </a:r>
            <a:r>
              <a:rPr lang="en-US" dirty="0"/>
              <a:t>) used when declaring a pointer only means that it is a </a:t>
            </a:r>
            <a:r>
              <a:rPr lang="en-US" b="1" dirty="0">
                <a:solidFill>
                  <a:srgbClr val="FF0000"/>
                </a:solidFill>
              </a:rPr>
              <a:t>pointer</a:t>
            </a:r>
            <a:r>
              <a:rPr lang="en-US" dirty="0"/>
              <a:t> (</a:t>
            </a:r>
            <a:r>
              <a:rPr lang="en-US" dirty="0">
                <a:solidFill>
                  <a:srgbClr val="C00000"/>
                </a:solidFill>
              </a:rPr>
              <a:t>it is part of its type compound specifier</a:t>
            </a:r>
            <a:r>
              <a:rPr lang="en-US" dirty="0"/>
              <a:t>) </a:t>
            </a:r>
          </a:p>
          <a:p>
            <a:r>
              <a:rPr lang="en-US" dirty="0"/>
              <a:t>It </a:t>
            </a:r>
            <a:r>
              <a:rPr lang="en-US" u="sng" dirty="0"/>
              <a:t>should not be confused with </a:t>
            </a:r>
            <a:r>
              <a:rPr lang="en-US" dirty="0"/>
              <a:t>the </a:t>
            </a:r>
            <a:r>
              <a:rPr lang="en-US" b="1" dirty="0">
                <a:solidFill>
                  <a:srgbClr val="FF0000"/>
                </a:solidFill>
              </a:rPr>
              <a:t>dereference operator</a:t>
            </a:r>
            <a:r>
              <a:rPr lang="en-US" dirty="0"/>
              <a:t>,</a:t>
            </a:r>
            <a:r>
              <a:rPr lang="en-US" b="1" dirty="0">
                <a:solidFill>
                  <a:srgbClr val="FF0000"/>
                </a:solidFill>
              </a:rPr>
              <a:t> </a:t>
            </a:r>
            <a:r>
              <a:rPr lang="en-US" dirty="0"/>
              <a:t>which is also written with an asterisk (</a:t>
            </a:r>
            <a:r>
              <a:rPr lang="en-US" b="1" dirty="0">
                <a:solidFill>
                  <a:srgbClr val="CC0099"/>
                </a:solidFill>
              </a:rPr>
              <a:t>*</a:t>
            </a:r>
            <a:r>
              <a:rPr lang="en-US" dirty="0"/>
              <a:t>) </a:t>
            </a:r>
          </a:p>
          <a:p>
            <a:r>
              <a:rPr lang="en-US" u="sng" dirty="0"/>
              <a:t>They are simply two different things represented with the same sign</a:t>
            </a:r>
          </a:p>
        </p:txBody>
      </p:sp>
      <p:sp>
        <p:nvSpPr>
          <p:cNvPr id="4" name="Slide Number Placeholder 3"/>
          <p:cNvSpPr>
            <a:spLocks noGrp="1"/>
          </p:cNvSpPr>
          <p:nvPr>
            <p:ph type="sldNum" sz="quarter" idx="12"/>
          </p:nvPr>
        </p:nvSpPr>
        <p:spPr/>
        <p:txBody>
          <a:bodyPr/>
          <a:lstStyle/>
          <a:p>
            <a:fld id="{911E4C43-30DC-40C6-8400-D754E7A063DA}" type="slidenum">
              <a:rPr lang="en-US" smtClean="0"/>
              <a:t>60</a:t>
            </a:fld>
            <a:endParaRPr lang="en-US" dirty="0"/>
          </a:p>
        </p:txBody>
      </p:sp>
    </p:spTree>
    <p:extLst>
      <p:ext uri="{BB962C8B-B14F-4D97-AF65-F5344CB8AC3E}">
        <p14:creationId xmlns:p14="http://schemas.microsoft.com/office/powerpoint/2010/main" val="13883036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dirty="0"/>
              <a:t>The Dereference (Indirection) Operator</a:t>
            </a:r>
          </a:p>
        </p:txBody>
      </p:sp>
      <p:sp>
        <p:nvSpPr>
          <p:cNvPr id="17411" name="Rectangle 3"/>
          <p:cNvSpPr>
            <a:spLocks noGrp="1" noChangeArrowheads="1"/>
          </p:cNvSpPr>
          <p:nvPr>
            <p:ph idx="1"/>
          </p:nvPr>
        </p:nvSpPr>
        <p:spPr/>
        <p:txBody>
          <a:bodyPr/>
          <a:lstStyle/>
          <a:p>
            <a:r>
              <a:rPr lang="en-US" altLang="en-US" dirty="0"/>
              <a:t>The </a:t>
            </a:r>
            <a:r>
              <a:rPr lang="en-US" altLang="en-US" dirty="0">
                <a:solidFill>
                  <a:srgbClr val="C00000"/>
                </a:solidFill>
              </a:rPr>
              <a:t>dereference</a:t>
            </a:r>
            <a:r>
              <a:rPr lang="en-US" altLang="en-US" dirty="0"/>
              <a:t> (</a:t>
            </a:r>
            <a:r>
              <a:rPr lang="en-US" altLang="en-US" dirty="0">
                <a:solidFill>
                  <a:srgbClr val="C00000"/>
                </a:solidFill>
              </a:rPr>
              <a:t>indirection</a:t>
            </a:r>
            <a:r>
              <a:rPr lang="en-US" altLang="en-US" dirty="0"/>
              <a:t>) operator (</a:t>
            </a:r>
            <a:r>
              <a:rPr lang="en-US" altLang="en-US" b="1" dirty="0">
                <a:solidFill>
                  <a:srgbClr val="CC0099"/>
                </a:solidFill>
                <a:latin typeface="Courier New" pitchFamily="112" charset="0"/>
              </a:rPr>
              <a:t>*</a:t>
            </a:r>
            <a:r>
              <a:rPr lang="en-US" altLang="en-US" dirty="0"/>
              <a:t>) dereferences a pointer</a:t>
            </a:r>
          </a:p>
          <a:p>
            <a:r>
              <a:rPr lang="en-US" altLang="en-US" dirty="0"/>
              <a:t>It allows you to access the item that the pointer points to:</a:t>
            </a:r>
            <a:br>
              <a:rPr lang="en-US" altLang="en-US" dirty="0"/>
            </a:br>
            <a:r>
              <a:rPr lang="en-US" altLang="en-US" dirty="0"/>
              <a:t/>
            </a:r>
            <a:br>
              <a:rPr lang="en-US" altLang="en-US" dirty="0"/>
            </a:br>
            <a:r>
              <a:rPr lang="en-US" altLang="en-US" dirty="0" err="1">
                <a:solidFill>
                  <a:srgbClr val="0000FF"/>
                </a:solidFill>
                <a:latin typeface="Courier New" pitchFamily="112" charset="0"/>
              </a:rPr>
              <a:t>int</a:t>
            </a:r>
            <a:r>
              <a:rPr lang="en-US" altLang="en-US" dirty="0">
                <a:latin typeface="Courier New" pitchFamily="112" charset="0"/>
              </a:rPr>
              <a:t> x = 25;</a:t>
            </a:r>
            <a:br>
              <a:rPr lang="en-US" altLang="en-US" dirty="0">
                <a:latin typeface="Courier New" pitchFamily="112" charset="0"/>
              </a:rPr>
            </a:br>
            <a:r>
              <a:rPr lang="en-US" altLang="en-US" dirty="0" err="1">
                <a:solidFill>
                  <a:srgbClr val="0000FF"/>
                </a:solidFill>
                <a:latin typeface="Courier New" pitchFamily="112" charset="0"/>
              </a:rPr>
              <a:t>int</a:t>
            </a:r>
            <a:r>
              <a:rPr lang="en-US" altLang="en-US" dirty="0">
                <a:latin typeface="Courier New" pitchFamily="112" charset="0"/>
              </a:rPr>
              <a:t> </a:t>
            </a:r>
            <a:r>
              <a:rPr lang="en-US" altLang="en-US" dirty="0">
                <a:solidFill>
                  <a:srgbClr val="0000FF"/>
                </a:solidFill>
                <a:latin typeface="Courier New" pitchFamily="112" charset="0"/>
              </a:rPr>
              <a:t>*</a:t>
            </a:r>
            <a:r>
              <a:rPr lang="en-US" altLang="en-US" dirty="0" err="1">
                <a:latin typeface="Courier New" pitchFamily="112" charset="0"/>
              </a:rPr>
              <a:t>intptr</a:t>
            </a:r>
            <a:r>
              <a:rPr lang="en-US" altLang="en-US" dirty="0">
                <a:latin typeface="Courier New" pitchFamily="112" charset="0"/>
              </a:rPr>
              <a:t> = </a:t>
            </a:r>
            <a:r>
              <a:rPr lang="en-US" altLang="en-US" dirty="0">
                <a:solidFill>
                  <a:srgbClr val="0000FF"/>
                </a:solidFill>
                <a:latin typeface="Courier New" pitchFamily="112" charset="0"/>
              </a:rPr>
              <a:t>&amp;</a:t>
            </a:r>
            <a:r>
              <a:rPr lang="en-US" altLang="en-US" dirty="0">
                <a:latin typeface="Courier New" pitchFamily="112" charset="0"/>
              </a:rPr>
              <a:t>x;</a:t>
            </a:r>
            <a:br>
              <a:rPr lang="en-US" altLang="en-US" dirty="0">
                <a:latin typeface="Courier New" pitchFamily="112" charset="0"/>
              </a:rPr>
            </a:br>
            <a:r>
              <a:rPr lang="en-US" altLang="en-US" dirty="0" err="1">
                <a:latin typeface="Courier New" pitchFamily="112" charset="0"/>
              </a:rPr>
              <a:t>cout</a:t>
            </a:r>
            <a:r>
              <a:rPr lang="en-US" altLang="en-US" dirty="0">
                <a:latin typeface="Courier New" pitchFamily="112" charset="0"/>
              </a:rPr>
              <a:t> &lt;&lt; </a:t>
            </a:r>
            <a:r>
              <a:rPr lang="en-US" altLang="en-US" dirty="0">
                <a:solidFill>
                  <a:srgbClr val="CC0099"/>
                </a:solidFill>
                <a:latin typeface="Courier New" pitchFamily="112" charset="0"/>
              </a:rPr>
              <a:t>*</a:t>
            </a:r>
            <a:r>
              <a:rPr lang="en-US" altLang="en-US" dirty="0" err="1">
                <a:latin typeface="Courier New" pitchFamily="112" charset="0"/>
              </a:rPr>
              <a:t>intptr</a:t>
            </a:r>
            <a:r>
              <a:rPr lang="en-US" altLang="en-US" dirty="0">
                <a:latin typeface="Courier New" pitchFamily="112" charset="0"/>
              </a:rPr>
              <a:t> &lt;&lt; </a:t>
            </a:r>
            <a:r>
              <a:rPr lang="en-US" altLang="en-US" dirty="0" err="1">
                <a:latin typeface="Courier New" pitchFamily="112" charset="0"/>
              </a:rPr>
              <a:t>endl</a:t>
            </a:r>
            <a:r>
              <a:rPr lang="en-US" altLang="en-US" dirty="0">
                <a:latin typeface="Courier New" pitchFamily="112" charset="0"/>
              </a:rPr>
              <a:t>;</a:t>
            </a:r>
          </a:p>
        </p:txBody>
      </p:sp>
      <p:sp>
        <p:nvSpPr>
          <p:cNvPr id="17412" name="Text Box 4"/>
          <p:cNvSpPr txBox="1">
            <a:spLocks noChangeArrowheads="1"/>
          </p:cNvSpPr>
          <p:nvPr/>
        </p:nvSpPr>
        <p:spPr bwMode="auto">
          <a:xfrm>
            <a:off x="4953000" y="6096000"/>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fontAlgn="base" hangingPunct="1">
              <a:spcBef>
                <a:spcPct val="50000"/>
              </a:spcBef>
              <a:spcAft>
                <a:spcPct val="0"/>
              </a:spcAft>
              <a:buFontTx/>
              <a:buNone/>
            </a:pPr>
            <a:r>
              <a:rPr lang="en-US" altLang="en-US" sz="1800" dirty="0">
                <a:solidFill>
                  <a:srgbClr val="C00000"/>
                </a:solidFill>
              </a:rPr>
              <a:t>This prints 25</a:t>
            </a:r>
            <a:r>
              <a:rPr lang="en-US" altLang="en-US" sz="1800" dirty="0">
                <a:solidFill>
                  <a:srgbClr val="FA8218"/>
                </a:solidFill>
              </a:rPr>
              <a:t>.</a:t>
            </a:r>
          </a:p>
        </p:txBody>
      </p:sp>
      <p:sp>
        <p:nvSpPr>
          <p:cNvPr id="17413" name="Line 5"/>
          <p:cNvSpPr>
            <a:spLocks noChangeShapeType="1"/>
          </p:cNvSpPr>
          <p:nvPr/>
        </p:nvSpPr>
        <p:spPr bwMode="auto">
          <a:xfrm flipH="1" flipV="1">
            <a:off x="5638800" y="5638800"/>
            <a:ext cx="304800" cy="228600"/>
          </a:xfrm>
          <a:prstGeom prst="line">
            <a:avLst/>
          </a:prstGeom>
          <a:noFill/>
          <a:ln w="28575">
            <a:solidFill>
              <a:srgbClr val="FA8218"/>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endParaRPr>
          </a:p>
        </p:txBody>
      </p:sp>
      <p:sp>
        <p:nvSpPr>
          <p:cNvPr id="2" name="Slide Number Placeholder 1"/>
          <p:cNvSpPr>
            <a:spLocks noGrp="1"/>
          </p:cNvSpPr>
          <p:nvPr>
            <p:ph type="sldNum" sz="quarter" idx="10"/>
          </p:nvPr>
        </p:nvSpPr>
        <p:spPr/>
        <p:txBody>
          <a:bodyPr/>
          <a:lstStyle/>
          <a:p>
            <a:pPr>
              <a:defRPr/>
            </a:pPr>
            <a:fld id="{0770D5CD-CC04-47FF-9BB1-6AF3E6698371}" type="slidenum">
              <a:rPr lang="en-US" smtClean="0">
                <a:solidFill>
                  <a:srgbClr val="000000"/>
                </a:solidFill>
              </a:rPr>
              <a:pPr>
                <a:defRPr/>
              </a:pPr>
              <a:t>61</a:t>
            </a:fld>
            <a:endParaRPr lang="en-US">
              <a:solidFill>
                <a:srgbClr val="000000"/>
              </a:solidFill>
            </a:endParaRPr>
          </a:p>
        </p:txBody>
      </p:sp>
    </p:spTree>
    <p:extLst>
      <p:ext uri="{BB962C8B-B14F-4D97-AF65-F5344CB8AC3E}">
        <p14:creationId xmlns:p14="http://schemas.microsoft.com/office/powerpoint/2010/main" val="103561701"/>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7764" y="1676400"/>
            <a:ext cx="728027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Title 1"/>
          <p:cNvSpPr>
            <a:spLocks noGrp="1"/>
          </p:cNvSpPr>
          <p:nvPr>
            <p:ph type="title"/>
          </p:nvPr>
        </p:nvSpPr>
        <p:spPr/>
        <p:txBody>
          <a:bodyPr/>
          <a:lstStyle/>
          <a:p>
            <a:r>
              <a:rPr lang="en-US" altLang="en-US" sz="3200" dirty="0"/>
              <a:t>The Dereference (Indirection) Operator in Program 9-3</a:t>
            </a:r>
          </a:p>
        </p:txBody>
      </p:sp>
      <p:sp>
        <p:nvSpPr>
          <p:cNvPr id="2" name="Slide Number Placeholder 1"/>
          <p:cNvSpPr>
            <a:spLocks noGrp="1"/>
          </p:cNvSpPr>
          <p:nvPr>
            <p:ph type="sldNum" sz="quarter" idx="10"/>
          </p:nvPr>
        </p:nvSpPr>
        <p:spPr/>
        <p:txBody>
          <a:bodyPr/>
          <a:lstStyle/>
          <a:p>
            <a:pPr>
              <a:defRPr/>
            </a:pPr>
            <a:fld id="{62B792F0-5F3B-4795-915A-A9E816FD399D}" type="slidenum">
              <a:rPr lang="en-US" smtClean="0">
                <a:solidFill>
                  <a:srgbClr val="000000"/>
                </a:solidFill>
              </a:rPr>
              <a:pPr>
                <a:defRPr/>
              </a:pPr>
              <a:t>62</a:t>
            </a:fld>
            <a:endParaRPr lang="en-US">
              <a:solidFill>
                <a:srgbClr val="000000"/>
              </a:solidFill>
            </a:endParaRPr>
          </a:p>
        </p:txBody>
      </p:sp>
    </p:spTree>
    <p:extLst>
      <p:ext uri="{BB962C8B-B14F-4D97-AF65-F5344CB8AC3E}">
        <p14:creationId xmlns:p14="http://schemas.microsoft.com/office/powerpoint/2010/main" val="2986135769"/>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8864" y="2209800"/>
            <a:ext cx="753427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Title 1"/>
          <p:cNvSpPr>
            <a:spLocks noGrp="1"/>
          </p:cNvSpPr>
          <p:nvPr>
            <p:ph type="title"/>
          </p:nvPr>
        </p:nvSpPr>
        <p:spPr/>
        <p:txBody>
          <a:bodyPr/>
          <a:lstStyle/>
          <a:p>
            <a:r>
              <a:rPr lang="en-US" altLang="en-US" sz="3200" dirty="0"/>
              <a:t>The Dereference (Indirection) </a:t>
            </a:r>
            <a:r>
              <a:rPr lang="en-US" altLang="en-US" sz="3200" dirty="0" err="1"/>
              <a:t>Operatorin</a:t>
            </a:r>
            <a:r>
              <a:rPr lang="en-US" altLang="en-US" sz="3200" dirty="0"/>
              <a:t> Program 9-3</a:t>
            </a:r>
          </a:p>
        </p:txBody>
      </p:sp>
      <p:sp>
        <p:nvSpPr>
          <p:cNvPr id="2" name="Slide Number Placeholder 1"/>
          <p:cNvSpPr>
            <a:spLocks noGrp="1"/>
          </p:cNvSpPr>
          <p:nvPr>
            <p:ph type="sldNum" sz="quarter" idx="10"/>
          </p:nvPr>
        </p:nvSpPr>
        <p:spPr/>
        <p:txBody>
          <a:bodyPr/>
          <a:lstStyle/>
          <a:p>
            <a:pPr>
              <a:defRPr/>
            </a:pPr>
            <a:fld id="{62B792F0-5F3B-4795-915A-A9E816FD399D}" type="slidenum">
              <a:rPr lang="en-US" smtClean="0">
                <a:solidFill>
                  <a:srgbClr val="000000"/>
                </a:solidFill>
              </a:rPr>
              <a:pPr>
                <a:defRPr/>
              </a:pPr>
              <a:t>63</a:t>
            </a:fld>
            <a:endParaRPr lang="en-US">
              <a:solidFill>
                <a:srgbClr val="000000"/>
              </a:solidFill>
            </a:endParaRPr>
          </a:p>
        </p:txBody>
      </p:sp>
    </p:spTree>
    <p:extLst>
      <p:ext uri="{BB962C8B-B14F-4D97-AF65-F5344CB8AC3E}">
        <p14:creationId xmlns:p14="http://schemas.microsoft.com/office/powerpoint/2010/main" val="4099076805"/>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p:txBody>
          <a:bodyPr/>
          <a:lstStyle/>
          <a:p>
            <a:r>
              <a:rPr lang="en-US" dirty="0">
                <a:latin typeface="+mj-lt"/>
              </a:rPr>
              <a:t>Design a program, which should prompt the user to enter two integers and then swap their values using pointers and the dereference operator</a:t>
            </a:r>
          </a:p>
        </p:txBody>
      </p:sp>
      <p:sp>
        <p:nvSpPr>
          <p:cNvPr id="4" name="Slide Number Placeholder 3"/>
          <p:cNvSpPr>
            <a:spLocks noGrp="1"/>
          </p:cNvSpPr>
          <p:nvPr>
            <p:ph type="sldNum" sz="quarter" idx="12"/>
          </p:nvPr>
        </p:nvSpPr>
        <p:spPr/>
        <p:txBody>
          <a:bodyPr/>
          <a:lstStyle/>
          <a:p>
            <a:fld id="{911E4C43-30DC-40C6-8400-D754E7A063DA}" type="slidenum">
              <a:rPr lang="en-US" smtClean="0">
                <a:solidFill>
                  <a:srgbClr val="04617B">
                    <a:shade val="90000"/>
                  </a:srgbClr>
                </a:solidFill>
              </a:rPr>
              <a:pPr/>
              <a:t>64</a:t>
            </a:fld>
            <a:endParaRPr lang="en-US" dirty="0">
              <a:solidFill>
                <a:srgbClr val="04617B">
                  <a:shade val="90000"/>
                </a:srgbClr>
              </a:solidFill>
            </a:endParaRPr>
          </a:p>
        </p:txBody>
      </p:sp>
    </p:spTree>
    <p:extLst>
      <p:ext uri="{BB962C8B-B14F-4D97-AF65-F5344CB8AC3E}">
        <p14:creationId xmlns:p14="http://schemas.microsoft.com/office/powerpoint/2010/main" val="1144154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Operators</a:t>
            </a:r>
          </a:p>
        </p:txBody>
      </p:sp>
      <p:sp>
        <p:nvSpPr>
          <p:cNvPr id="3" name="Content Placeholder 2"/>
          <p:cNvSpPr>
            <a:spLocks noGrp="1"/>
          </p:cNvSpPr>
          <p:nvPr>
            <p:ph idx="1"/>
          </p:nvPr>
        </p:nvSpPr>
        <p:spPr>
          <a:xfrm>
            <a:off x="1981200" y="1935480"/>
            <a:ext cx="8229600" cy="4733880"/>
          </a:xfrm>
        </p:spPr>
        <p:txBody>
          <a:bodyPr>
            <a:normAutofit fontScale="85000" lnSpcReduction="20000"/>
          </a:bodyPr>
          <a:lstStyle/>
          <a:p>
            <a:pPr>
              <a:buNone/>
            </a:pPr>
            <a:r>
              <a:rPr lang="en-US" sz="1800" dirty="0"/>
              <a:t>#include &lt;</a:t>
            </a:r>
            <a:r>
              <a:rPr lang="en-US" sz="1800" dirty="0" err="1"/>
              <a:t>iostream</a:t>
            </a:r>
            <a:r>
              <a:rPr lang="en-US" sz="1800" dirty="0"/>
              <a:t>&gt;</a:t>
            </a:r>
          </a:p>
          <a:p>
            <a:pPr>
              <a:buNone/>
            </a:pPr>
            <a:r>
              <a:rPr lang="en-US" sz="1800" dirty="0">
                <a:solidFill>
                  <a:srgbClr val="000000"/>
                </a:solidFill>
                <a:latin typeface="Courier" panose="02060409020205020404" pitchFamily="49" charset="0"/>
              </a:rPr>
              <a:t>using namespace </a:t>
            </a:r>
            <a:r>
              <a:rPr lang="en-US" sz="1800" dirty="0" err="1">
                <a:solidFill>
                  <a:srgbClr val="000000"/>
                </a:solidFill>
                <a:latin typeface="Courier" panose="02060409020205020404" pitchFamily="49" charset="0"/>
              </a:rPr>
              <a:t>std</a:t>
            </a:r>
            <a:r>
              <a:rPr lang="en-US" sz="1800" dirty="0">
                <a:solidFill>
                  <a:srgbClr val="000000"/>
                </a:solidFill>
                <a:latin typeface="Courier" panose="02060409020205020404" pitchFamily="49" charset="0"/>
              </a:rPr>
              <a:t>;</a:t>
            </a:r>
          </a:p>
          <a:p>
            <a:pPr>
              <a:buNone/>
            </a:pPr>
            <a:endParaRPr lang="en-US" sz="1800" dirty="0"/>
          </a:p>
          <a:p>
            <a:pPr>
              <a:buNone/>
            </a:pPr>
            <a:endParaRPr lang="en-US" sz="1800" dirty="0"/>
          </a:p>
          <a:p>
            <a:pPr>
              <a:buNone/>
            </a:pPr>
            <a:r>
              <a:rPr lang="en-US" sz="1800" dirty="0"/>
              <a:t>int main(void)</a:t>
            </a:r>
          </a:p>
          <a:p>
            <a:pPr>
              <a:buNone/>
            </a:pPr>
            <a:r>
              <a:rPr lang="en-US" sz="1800" dirty="0"/>
              <a:t>{</a:t>
            </a:r>
          </a:p>
          <a:p>
            <a:pPr>
              <a:buNone/>
            </a:pPr>
            <a:r>
              <a:rPr lang="en-US" sz="1800" dirty="0"/>
              <a:t>	int a;        </a:t>
            </a:r>
            <a:r>
              <a:rPr lang="en-US" sz="1800" dirty="0">
                <a:solidFill>
                  <a:srgbClr val="00B050"/>
                </a:solidFill>
                <a:latin typeface="+mj-lt"/>
              </a:rPr>
              <a:t>/* a is an integer */</a:t>
            </a:r>
          </a:p>
          <a:p>
            <a:pPr>
              <a:buNone/>
            </a:pPr>
            <a:r>
              <a:rPr lang="en-US" sz="1800" dirty="0"/>
              <a:t>	int *</a:t>
            </a:r>
            <a:r>
              <a:rPr lang="en-US" sz="1800" dirty="0" err="1"/>
              <a:t>aPtr</a:t>
            </a:r>
            <a:r>
              <a:rPr lang="en-US" sz="1800" dirty="0"/>
              <a:t>;    </a:t>
            </a:r>
            <a:r>
              <a:rPr lang="en-US" sz="1800" dirty="0">
                <a:solidFill>
                  <a:srgbClr val="00B050"/>
                </a:solidFill>
                <a:latin typeface="+mj-lt"/>
              </a:rPr>
              <a:t>/* </a:t>
            </a:r>
            <a:r>
              <a:rPr lang="en-US" sz="1800" dirty="0" err="1">
                <a:solidFill>
                  <a:srgbClr val="00B050"/>
                </a:solidFill>
                <a:latin typeface="+mj-lt"/>
              </a:rPr>
              <a:t>aPtr</a:t>
            </a:r>
            <a:r>
              <a:rPr lang="en-US" sz="1800" dirty="0">
                <a:solidFill>
                  <a:srgbClr val="00B050"/>
                </a:solidFill>
                <a:latin typeface="+mj-lt"/>
              </a:rPr>
              <a:t> is a pointer to an integer */</a:t>
            </a:r>
          </a:p>
          <a:p>
            <a:pPr>
              <a:buNone/>
            </a:pPr>
            <a:r>
              <a:rPr lang="en-US" sz="1800" dirty="0"/>
              <a:t>	a = 7;</a:t>
            </a:r>
          </a:p>
          <a:p>
            <a:pPr>
              <a:buNone/>
            </a:pPr>
            <a:r>
              <a:rPr lang="en-US" sz="1800" dirty="0"/>
              <a:t>	</a:t>
            </a:r>
            <a:r>
              <a:rPr lang="en-US" sz="1800" dirty="0" err="1"/>
              <a:t>aPtr</a:t>
            </a:r>
            <a:r>
              <a:rPr lang="en-US" sz="1800" dirty="0"/>
              <a:t> = &amp;a;    </a:t>
            </a:r>
            <a:r>
              <a:rPr lang="en-US" sz="1800" dirty="0">
                <a:solidFill>
                  <a:srgbClr val="00B050"/>
                </a:solidFill>
                <a:latin typeface="+mj-lt"/>
              </a:rPr>
              <a:t>/* </a:t>
            </a:r>
            <a:r>
              <a:rPr lang="en-US" sz="1800" dirty="0" err="1">
                <a:solidFill>
                  <a:srgbClr val="00B050"/>
                </a:solidFill>
                <a:latin typeface="+mj-lt"/>
              </a:rPr>
              <a:t>aPtr</a:t>
            </a:r>
            <a:r>
              <a:rPr lang="en-US" sz="1800" dirty="0">
                <a:solidFill>
                  <a:srgbClr val="00B050"/>
                </a:solidFill>
                <a:latin typeface="+mj-lt"/>
              </a:rPr>
              <a:t> set to address of a */</a:t>
            </a:r>
          </a:p>
          <a:p>
            <a:pPr>
              <a:buNone/>
            </a:pPr>
            <a:r>
              <a:rPr lang="en-US" sz="1800" dirty="0"/>
              <a:t>	</a:t>
            </a:r>
            <a:r>
              <a:rPr lang="en-US" sz="1800" dirty="0" err="1"/>
              <a:t>cout</a:t>
            </a:r>
            <a:r>
              <a:rPr lang="en-US" sz="1800" dirty="0"/>
              <a:t> &lt;&lt; "The address of a is “ &lt;&lt; &amp;a &lt;&lt;</a:t>
            </a:r>
          </a:p>
          <a:p>
            <a:pPr>
              <a:buNone/>
            </a:pPr>
            <a:r>
              <a:rPr lang="en-US" sz="1800" dirty="0"/>
              <a:t>		"\</a:t>
            </a:r>
            <a:r>
              <a:rPr lang="en-US" sz="1800" dirty="0" err="1"/>
              <a:t>nThe</a:t>
            </a:r>
            <a:r>
              <a:rPr lang="en-US" sz="1800" dirty="0"/>
              <a:t> value of </a:t>
            </a:r>
            <a:r>
              <a:rPr lang="en-US" sz="1800" dirty="0" err="1"/>
              <a:t>aPtr</a:t>
            </a:r>
            <a:r>
              <a:rPr lang="en-US" sz="1800" dirty="0"/>
              <a:t> is “ &lt;&lt; </a:t>
            </a:r>
            <a:r>
              <a:rPr lang="en-US" sz="1800" dirty="0" err="1"/>
              <a:t>aPtr</a:t>
            </a:r>
            <a:r>
              <a:rPr lang="en-US" sz="1800" dirty="0"/>
              <a:t> ;</a:t>
            </a:r>
          </a:p>
          <a:p>
            <a:pPr>
              <a:buNone/>
            </a:pPr>
            <a:r>
              <a:rPr lang="en-US" sz="1800" dirty="0"/>
              <a:t>					</a:t>
            </a:r>
            <a:r>
              <a:rPr lang="en-US" sz="1800" dirty="0">
                <a:solidFill>
                  <a:srgbClr val="00B050"/>
                </a:solidFill>
                <a:latin typeface="+mj-lt"/>
              </a:rPr>
              <a:t>// &amp;a and </a:t>
            </a:r>
            <a:r>
              <a:rPr lang="en-US" sz="1800" dirty="0" err="1">
                <a:solidFill>
                  <a:srgbClr val="00B050"/>
                </a:solidFill>
                <a:latin typeface="+mj-lt"/>
              </a:rPr>
              <a:t>aPtr</a:t>
            </a:r>
            <a:r>
              <a:rPr lang="en-US" sz="1800" dirty="0">
                <a:solidFill>
                  <a:srgbClr val="00B050"/>
                </a:solidFill>
                <a:latin typeface="+mj-lt"/>
              </a:rPr>
              <a:t> have the same value</a:t>
            </a:r>
          </a:p>
          <a:p>
            <a:pPr>
              <a:buNone/>
            </a:pPr>
            <a:endParaRPr lang="en-US" sz="1800" dirty="0">
              <a:solidFill>
                <a:srgbClr val="00B050"/>
              </a:solidFill>
            </a:endParaRPr>
          </a:p>
          <a:p>
            <a:pPr>
              <a:buNone/>
            </a:pPr>
            <a:r>
              <a:rPr lang="en-US" sz="1800" dirty="0">
                <a:solidFill>
                  <a:srgbClr val="00B050"/>
                </a:solidFill>
              </a:rPr>
              <a:t>	</a:t>
            </a:r>
            <a:r>
              <a:rPr lang="en-US" sz="1800" dirty="0"/>
              <a:t>char x;</a:t>
            </a:r>
            <a:r>
              <a:rPr lang="en-US" sz="1800" dirty="0">
                <a:solidFill>
                  <a:srgbClr val="00B050"/>
                </a:solidFill>
              </a:rPr>
              <a:t>                  </a:t>
            </a:r>
            <a:r>
              <a:rPr lang="en-US" sz="1800" dirty="0">
                <a:solidFill>
                  <a:srgbClr val="00B050"/>
                </a:solidFill>
                <a:latin typeface="+mj-lt"/>
              </a:rPr>
              <a:t>// declaration of variable x as a character</a:t>
            </a:r>
          </a:p>
          <a:p>
            <a:pPr>
              <a:buNone/>
            </a:pPr>
            <a:r>
              <a:rPr lang="en-US" sz="1800" dirty="0">
                <a:solidFill>
                  <a:srgbClr val="00B050"/>
                </a:solidFill>
              </a:rPr>
              <a:t>	</a:t>
            </a:r>
            <a:r>
              <a:rPr lang="en-US" sz="1800" dirty="0" err="1"/>
              <a:t>cin</a:t>
            </a:r>
            <a:r>
              <a:rPr lang="en-US" sz="1800" dirty="0"/>
              <a:t> &gt;&gt; x;       </a:t>
            </a:r>
            <a:r>
              <a:rPr lang="en-US" sz="1800" dirty="0">
                <a:solidFill>
                  <a:srgbClr val="00B050"/>
                </a:solidFill>
                <a:latin typeface="+mj-lt"/>
              </a:rPr>
              <a:t>// entering a value of x from a keyboard</a:t>
            </a:r>
          </a:p>
          <a:p>
            <a:pPr>
              <a:buNone/>
            </a:pPr>
            <a:endParaRPr lang="en-US" sz="1800" dirty="0">
              <a:solidFill>
                <a:srgbClr val="00B050"/>
              </a:solidFill>
            </a:endParaRPr>
          </a:p>
          <a:p>
            <a:pPr>
              <a:buNone/>
            </a:pPr>
            <a:r>
              <a:rPr lang="en-US" sz="1800" dirty="0"/>
              <a:t>	return 0;</a:t>
            </a:r>
          </a:p>
          <a:p>
            <a:pPr>
              <a:buNone/>
            </a:pPr>
            <a:r>
              <a:rPr lang="en-US" sz="1800" dirty="0"/>
              <a:t>}</a:t>
            </a:r>
          </a:p>
        </p:txBody>
      </p:sp>
      <p:sp>
        <p:nvSpPr>
          <p:cNvPr id="4" name="Slide Number Placeholder 3"/>
          <p:cNvSpPr>
            <a:spLocks noGrp="1"/>
          </p:cNvSpPr>
          <p:nvPr>
            <p:ph type="sldNum" sz="quarter" idx="10"/>
          </p:nvPr>
        </p:nvSpPr>
        <p:spPr/>
        <p:txBody>
          <a:bodyPr/>
          <a:lstStyle/>
          <a:p>
            <a:pPr>
              <a:defRPr/>
            </a:pPr>
            <a:fld id="{0770D5CD-CC04-47FF-9BB1-6AF3E6698371}" type="slidenum">
              <a:rPr lang="en-US" smtClean="0">
                <a:solidFill>
                  <a:srgbClr val="000000"/>
                </a:solidFill>
              </a:rPr>
              <a:pPr>
                <a:defRPr/>
              </a:pPr>
              <a:t>65</a:t>
            </a:fld>
            <a:endParaRPr lang="en-US">
              <a:solidFill>
                <a:srgbClr val="000000"/>
              </a:solidFill>
            </a:endParaRPr>
          </a:p>
        </p:txBody>
      </p:sp>
    </p:spTree>
    <p:extLst>
      <p:ext uri="{BB962C8B-B14F-4D97-AF65-F5344CB8AC3E}">
        <p14:creationId xmlns:p14="http://schemas.microsoft.com/office/powerpoint/2010/main" val="13228572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Operators</a:t>
            </a:r>
          </a:p>
        </p:txBody>
      </p:sp>
      <p:sp>
        <p:nvSpPr>
          <p:cNvPr id="3" name="Content Placeholder 2"/>
          <p:cNvSpPr>
            <a:spLocks noGrp="1"/>
          </p:cNvSpPr>
          <p:nvPr>
            <p:ph idx="1"/>
          </p:nvPr>
        </p:nvSpPr>
        <p:spPr/>
        <p:txBody>
          <a:bodyPr>
            <a:normAutofit/>
          </a:bodyPr>
          <a:lstStyle/>
          <a:p>
            <a:pPr>
              <a:buNone/>
            </a:pPr>
            <a:r>
              <a:rPr lang="en-US" sz="1600" dirty="0"/>
              <a:t>#include &lt;</a:t>
            </a:r>
            <a:r>
              <a:rPr lang="en-US" sz="1600" dirty="0" err="1"/>
              <a:t>iostream</a:t>
            </a:r>
            <a:r>
              <a:rPr lang="en-US" sz="1600" dirty="0"/>
              <a:t>&gt;</a:t>
            </a:r>
          </a:p>
          <a:p>
            <a:pPr>
              <a:buNone/>
            </a:pPr>
            <a:r>
              <a:rPr lang="en-US" sz="1600" dirty="0"/>
              <a:t>using namespace </a:t>
            </a:r>
            <a:r>
              <a:rPr lang="en-US" sz="1600" dirty="0" err="1"/>
              <a:t>std</a:t>
            </a:r>
            <a:r>
              <a:rPr lang="en-US" sz="1600" dirty="0"/>
              <a:t>;</a:t>
            </a:r>
          </a:p>
          <a:p>
            <a:pPr marL="0" indent="0">
              <a:buNone/>
            </a:pPr>
            <a:endParaRPr lang="en-US" sz="1600" dirty="0"/>
          </a:p>
          <a:p>
            <a:pPr marL="0" indent="0">
              <a:buNone/>
            </a:pPr>
            <a:r>
              <a:rPr lang="en-US" sz="1600" dirty="0" err="1"/>
              <a:t>int</a:t>
            </a:r>
            <a:r>
              <a:rPr lang="en-US" sz="1600" dirty="0"/>
              <a:t> main(void)</a:t>
            </a:r>
          </a:p>
          <a:p>
            <a:pPr marL="0" indent="0">
              <a:buNone/>
            </a:pPr>
            <a:r>
              <a:rPr lang="en-US" sz="1600" dirty="0"/>
              <a:t>{</a:t>
            </a:r>
          </a:p>
          <a:p>
            <a:pPr marL="0" indent="0">
              <a:buNone/>
            </a:pPr>
            <a:r>
              <a:rPr lang="en-US" sz="1600" dirty="0"/>
              <a:t>    int a;        </a:t>
            </a:r>
            <a:r>
              <a:rPr lang="en-US" sz="1600" dirty="0">
                <a:solidFill>
                  <a:srgbClr val="00B050"/>
                </a:solidFill>
                <a:latin typeface="+mj-lt"/>
              </a:rPr>
              <a:t>/* a is an integer */</a:t>
            </a:r>
          </a:p>
          <a:p>
            <a:pPr marL="0" indent="0">
              <a:buNone/>
            </a:pPr>
            <a:r>
              <a:rPr lang="en-US" sz="1600" dirty="0"/>
              <a:t>    int *</a:t>
            </a:r>
            <a:r>
              <a:rPr lang="en-US" sz="1600" dirty="0" err="1"/>
              <a:t>aPtr</a:t>
            </a:r>
            <a:r>
              <a:rPr lang="en-US" sz="1600" dirty="0"/>
              <a:t>;    </a:t>
            </a:r>
            <a:r>
              <a:rPr lang="en-US" sz="1600" dirty="0">
                <a:solidFill>
                  <a:srgbClr val="00B050"/>
                </a:solidFill>
                <a:latin typeface="+mj-lt"/>
              </a:rPr>
              <a:t>/* </a:t>
            </a:r>
            <a:r>
              <a:rPr lang="en-US" sz="1600" dirty="0" err="1">
                <a:solidFill>
                  <a:srgbClr val="00B050"/>
                </a:solidFill>
                <a:latin typeface="+mj-lt"/>
              </a:rPr>
              <a:t>aPtr</a:t>
            </a:r>
            <a:r>
              <a:rPr lang="en-US" sz="1600" dirty="0">
                <a:solidFill>
                  <a:srgbClr val="00B050"/>
                </a:solidFill>
                <a:latin typeface="+mj-lt"/>
              </a:rPr>
              <a:t> is a pointer to an integer */</a:t>
            </a:r>
          </a:p>
          <a:p>
            <a:pPr marL="0" indent="0">
              <a:buNone/>
            </a:pPr>
            <a:r>
              <a:rPr lang="en-US" sz="1600" dirty="0"/>
              <a:t>    a = 7;</a:t>
            </a:r>
          </a:p>
          <a:p>
            <a:pPr marL="0" indent="0">
              <a:buNone/>
            </a:pPr>
            <a:r>
              <a:rPr lang="en-US" sz="1600" dirty="0"/>
              <a:t>    </a:t>
            </a:r>
            <a:r>
              <a:rPr lang="en-US" sz="1600" dirty="0" err="1"/>
              <a:t>aPtr</a:t>
            </a:r>
            <a:r>
              <a:rPr lang="en-US" sz="1600" dirty="0"/>
              <a:t> = &amp;a;    </a:t>
            </a:r>
            <a:r>
              <a:rPr lang="en-US" sz="1600" dirty="0">
                <a:solidFill>
                  <a:srgbClr val="00B050"/>
                </a:solidFill>
                <a:latin typeface="+mj-lt"/>
              </a:rPr>
              <a:t>/* </a:t>
            </a:r>
            <a:r>
              <a:rPr lang="en-US" sz="1600" dirty="0" err="1">
                <a:solidFill>
                  <a:srgbClr val="00B050"/>
                </a:solidFill>
                <a:latin typeface="+mj-lt"/>
              </a:rPr>
              <a:t>aPtr</a:t>
            </a:r>
            <a:r>
              <a:rPr lang="en-US" sz="1600" dirty="0">
                <a:solidFill>
                  <a:srgbClr val="00B050"/>
                </a:solidFill>
                <a:latin typeface="+mj-lt"/>
              </a:rPr>
              <a:t> set to address of a */</a:t>
            </a:r>
          </a:p>
          <a:p>
            <a:pPr marL="0" indent="0">
              <a:buNone/>
            </a:pPr>
            <a:r>
              <a:rPr lang="en-US" sz="1600" dirty="0"/>
              <a:t>    </a:t>
            </a:r>
            <a:r>
              <a:rPr lang="en-US" sz="1600" dirty="0" err="1"/>
              <a:t>cout</a:t>
            </a:r>
            <a:r>
              <a:rPr lang="en-US" sz="1600" dirty="0"/>
              <a:t>  &lt;&lt; "Showing that * and &amp; are complements of each other:\n”  &lt;&lt; “&amp;*</a:t>
            </a:r>
            <a:r>
              <a:rPr lang="en-US" sz="1600" dirty="0" err="1"/>
              <a:t>aPtr</a:t>
            </a:r>
            <a:r>
              <a:rPr lang="en-US" sz="1600" dirty="0"/>
              <a:t> = “ &lt;&lt; &amp;*</a:t>
            </a:r>
            <a:r>
              <a:rPr lang="en-US" sz="1600" dirty="0" err="1"/>
              <a:t>aPtr</a:t>
            </a:r>
            <a:r>
              <a:rPr lang="en-US" sz="1600" dirty="0"/>
              <a:t> &lt;&lt; “\n*&amp;</a:t>
            </a:r>
            <a:r>
              <a:rPr lang="en-US" sz="1600" dirty="0" err="1"/>
              <a:t>aPtr</a:t>
            </a:r>
            <a:r>
              <a:rPr lang="en-US" sz="1600" dirty="0"/>
              <a:t> = “ &lt;&lt; *&amp;</a:t>
            </a:r>
            <a:r>
              <a:rPr lang="en-US" sz="1600" dirty="0" err="1"/>
              <a:t>aPtr</a:t>
            </a:r>
            <a:r>
              <a:rPr lang="en-US" sz="1600" dirty="0"/>
              <a:t> );</a:t>
            </a:r>
          </a:p>
          <a:p>
            <a:pPr marL="0" indent="0">
              <a:buNone/>
            </a:pPr>
            <a:r>
              <a:rPr lang="en-US" sz="1600" dirty="0"/>
              <a:t>    return 0;</a:t>
            </a:r>
          </a:p>
          <a:p>
            <a:pPr marL="0" indent="0">
              <a:buNone/>
            </a:pPr>
            <a:r>
              <a:rPr lang="en-US" sz="1600" dirty="0"/>
              <a:t>}</a:t>
            </a:r>
          </a:p>
          <a:p>
            <a:endParaRPr lang="en-US" sz="1600" dirty="0">
              <a:latin typeface="Courier" panose="02060409020205020404" pitchFamily="49" charset="0"/>
            </a:endParaRPr>
          </a:p>
        </p:txBody>
      </p:sp>
      <p:sp>
        <p:nvSpPr>
          <p:cNvPr id="4" name="Slide Number Placeholder 3"/>
          <p:cNvSpPr>
            <a:spLocks noGrp="1"/>
          </p:cNvSpPr>
          <p:nvPr>
            <p:ph type="sldNum" sz="quarter" idx="10"/>
          </p:nvPr>
        </p:nvSpPr>
        <p:spPr/>
        <p:txBody>
          <a:bodyPr/>
          <a:lstStyle/>
          <a:p>
            <a:pPr>
              <a:defRPr/>
            </a:pPr>
            <a:fld id="{0770D5CD-CC04-47FF-9BB1-6AF3E6698371}" type="slidenum">
              <a:rPr lang="en-US" smtClean="0">
                <a:solidFill>
                  <a:srgbClr val="000000"/>
                </a:solidFill>
              </a:rPr>
              <a:pPr>
                <a:defRPr/>
              </a:pPr>
              <a:t>66</a:t>
            </a:fld>
            <a:endParaRPr lang="en-US">
              <a:solidFill>
                <a:srgbClr val="000000"/>
              </a:solidFill>
            </a:endParaRPr>
          </a:p>
        </p:txBody>
      </p:sp>
    </p:spTree>
    <p:extLst>
      <p:ext uri="{BB962C8B-B14F-4D97-AF65-F5344CB8AC3E}">
        <p14:creationId xmlns:p14="http://schemas.microsoft.com/office/powerpoint/2010/main" val="32864476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D3FA0-6B25-4888-8C2D-2AE11ED0FECA}"/>
              </a:ext>
            </a:extLst>
          </p:cNvPr>
          <p:cNvSpPr>
            <a:spLocks noGrp="1"/>
          </p:cNvSpPr>
          <p:nvPr>
            <p:ph type="title"/>
          </p:nvPr>
        </p:nvSpPr>
        <p:spPr/>
        <p:txBody>
          <a:bodyPr/>
          <a:lstStyle/>
          <a:p>
            <a:r>
              <a:rPr lang="en-US" dirty="0"/>
              <a:t>Exercise 2</a:t>
            </a:r>
          </a:p>
        </p:txBody>
      </p:sp>
      <p:sp>
        <p:nvSpPr>
          <p:cNvPr id="3" name="Content Placeholder 2">
            <a:extLst>
              <a:ext uri="{FF2B5EF4-FFF2-40B4-BE49-F238E27FC236}">
                <a16:creationId xmlns:a16="http://schemas.microsoft.com/office/drawing/2014/main" id="{FC6FF206-C389-4160-B4EB-5A3B44FFB95B}"/>
              </a:ext>
            </a:extLst>
          </p:cNvPr>
          <p:cNvSpPr>
            <a:spLocks noGrp="1"/>
          </p:cNvSpPr>
          <p:nvPr>
            <p:ph idx="1"/>
          </p:nvPr>
        </p:nvSpPr>
        <p:spPr/>
        <p:txBody>
          <a:bodyPr/>
          <a:lstStyle/>
          <a:p>
            <a:r>
              <a:rPr lang="en-US" dirty="0"/>
              <a:t>Write a program that asks the user to enter integers as inputs to be stored in the variables 'a' and 'b' respectively. There are also two integer pointers named </a:t>
            </a:r>
            <a:r>
              <a:rPr lang="en-US" dirty="0" err="1"/>
              <a:t>ptrA</a:t>
            </a:r>
            <a:r>
              <a:rPr lang="en-US" dirty="0"/>
              <a:t> and </a:t>
            </a:r>
            <a:r>
              <a:rPr lang="en-US" dirty="0" err="1"/>
              <a:t>ptrB</a:t>
            </a:r>
            <a:r>
              <a:rPr lang="en-US" dirty="0"/>
              <a:t>. Assign the values of 'a' and 'b' to </a:t>
            </a:r>
            <a:r>
              <a:rPr lang="en-US" dirty="0" err="1"/>
              <a:t>ptrA</a:t>
            </a:r>
            <a:r>
              <a:rPr lang="en-US" dirty="0"/>
              <a:t> and </a:t>
            </a:r>
            <a:r>
              <a:rPr lang="en-US" dirty="0" err="1"/>
              <a:t>ptrB</a:t>
            </a:r>
            <a:r>
              <a:rPr lang="en-US" dirty="0"/>
              <a:t> respectively, and display them.</a:t>
            </a:r>
          </a:p>
        </p:txBody>
      </p:sp>
      <p:sp>
        <p:nvSpPr>
          <p:cNvPr id="4" name="Slide Number Placeholder 3">
            <a:extLst>
              <a:ext uri="{FF2B5EF4-FFF2-40B4-BE49-F238E27FC236}">
                <a16:creationId xmlns:a16="http://schemas.microsoft.com/office/drawing/2014/main" id="{95E2EEF1-FCAD-4887-805D-F80768BA4FB0}"/>
              </a:ext>
            </a:extLst>
          </p:cNvPr>
          <p:cNvSpPr>
            <a:spLocks noGrp="1"/>
          </p:cNvSpPr>
          <p:nvPr>
            <p:ph type="sldNum" sz="quarter" idx="12"/>
          </p:nvPr>
        </p:nvSpPr>
        <p:spPr/>
        <p:txBody>
          <a:bodyPr/>
          <a:lstStyle/>
          <a:p>
            <a:fld id="{911E4C43-30DC-40C6-8400-D754E7A063DA}" type="slidenum">
              <a:rPr lang="en-US" smtClean="0">
                <a:solidFill>
                  <a:srgbClr val="04617B">
                    <a:shade val="90000"/>
                  </a:srgbClr>
                </a:solidFill>
              </a:rPr>
              <a:pPr/>
              <a:t>67</a:t>
            </a:fld>
            <a:endParaRPr lang="en-US" dirty="0">
              <a:solidFill>
                <a:srgbClr val="04617B">
                  <a:shade val="90000"/>
                </a:srgbClr>
              </a:solidFill>
            </a:endParaRPr>
          </a:p>
        </p:txBody>
      </p:sp>
    </p:spTree>
    <p:extLst>
      <p:ext uri="{BB962C8B-B14F-4D97-AF65-F5344CB8AC3E}">
        <p14:creationId xmlns:p14="http://schemas.microsoft.com/office/powerpoint/2010/main" val="22180083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4AD5A-27C0-4EA7-8468-936DCABE63CC}"/>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682B2637-94A3-4A57-A3FA-0FA7686D2425}"/>
              </a:ext>
            </a:extLst>
          </p:cNvPr>
          <p:cNvSpPr>
            <a:spLocks noGrp="1"/>
          </p:cNvSpPr>
          <p:nvPr>
            <p:ph type="sldNum" sz="quarter" idx="12"/>
          </p:nvPr>
        </p:nvSpPr>
        <p:spPr/>
        <p:txBody>
          <a:bodyPr/>
          <a:lstStyle/>
          <a:p>
            <a:fld id="{911E4C43-30DC-40C6-8400-D754E7A063DA}" type="slidenum">
              <a:rPr lang="en-US" smtClean="0">
                <a:solidFill>
                  <a:srgbClr val="04617B">
                    <a:shade val="90000"/>
                  </a:srgbClr>
                </a:solidFill>
              </a:rPr>
              <a:pPr/>
              <a:t>68</a:t>
            </a:fld>
            <a:endParaRPr lang="en-US" dirty="0">
              <a:solidFill>
                <a:srgbClr val="04617B">
                  <a:shade val="90000"/>
                </a:srgbClr>
              </a:solidFill>
            </a:endParaRPr>
          </a:p>
        </p:txBody>
      </p:sp>
      <p:sp>
        <p:nvSpPr>
          <p:cNvPr id="5" name="Rectangle 1">
            <a:extLst>
              <a:ext uri="{FF2B5EF4-FFF2-40B4-BE49-F238E27FC236}">
                <a16:creationId xmlns:a16="http://schemas.microsoft.com/office/drawing/2014/main" id="{15C6F290-CBCA-4F97-BEDD-3FF8440696D7}"/>
              </a:ext>
            </a:extLst>
          </p:cNvPr>
          <p:cNvSpPr>
            <a:spLocks noGrp="1" noChangeArrowheads="1"/>
          </p:cNvSpPr>
          <p:nvPr>
            <p:ph idx="1"/>
          </p:nvPr>
        </p:nvSpPr>
        <p:spPr bwMode="auto">
          <a:xfrm>
            <a:off x="1981201" y="2006386"/>
            <a:ext cx="8520281" cy="42473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buClrTx/>
              <a:buSzTx/>
              <a:buNone/>
            </a:pPr>
            <a:r>
              <a:rPr lang="en-US" altLang="en-US" sz="1800" dirty="0">
                <a:solidFill>
                  <a:srgbClr val="000000"/>
                </a:solidFill>
                <a:latin typeface="Times New Roman" panose="02020603050405020304" pitchFamily="18" charset="0"/>
                <a:cs typeface="Times New Roman" panose="02020603050405020304" pitchFamily="18" charset="0"/>
              </a:rPr>
              <a:t>Consider the following statements:</a:t>
            </a:r>
          </a:p>
          <a:p>
            <a:pPr marL="0" indent="0">
              <a:buClrTx/>
              <a:buSzTx/>
              <a:buNone/>
            </a:pPr>
            <a:r>
              <a:rPr lang="en-US" altLang="en-US" sz="1800" dirty="0" err="1">
                <a:solidFill>
                  <a:srgbClr val="FF0000"/>
                </a:solidFill>
                <a:latin typeface="Arial Unicode MS" panose="020B0604020202020204" pitchFamily="34" charset="-128"/>
              </a:rPr>
              <a:t>int</a:t>
            </a:r>
            <a:r>
              <a:rPr lang="en-US" altLang="en-US" sz="1800" dirty="0">
                <a:solidFill>
                  <a:srgbClr val="FF0000"/>
                </a:solidFill>
                <a:latin typeface="Arial Unicode MS" panose="020B0604020202020204" pitchFamily="34" charset="-128"/>
              </a:rPr>
              <a:t> *p; </a:t>
            </a:r>
          </a:p>
          <a:p>
            <a:pPr marL="0" indent="0">
              <a:buClrTx/>
              <a:buSzTx/>
              <a:buNone/>
            </a:pPr>
            <a:r>
              <a:rPr lang="en-US" altLang="en-US" sz="1800" dirty="0" err="1">
                <a:solidFill>
                  <a:srgbClr val="FF0000"/>
                </a:solidFill>
                <a:latin typeface="Arial Unicode MS" panose="020B0604020202020204" pitchFamily="34" charset="-128"/>
              </a:rPr>
              <a:t>int</a:t>
            </a:r>
            <a:r>
              <a:rPr lang="en-US" altLang="en-US" sz="1800" dirty="0">
                <a:solidFill>
                  <a:srgbClr val="FF0000"/>
                </a:solidFill>
                <a:latin typeface="Arial Unicode MS" panose="020B0604020202020204" pitchFamily="34" charset="-128"/>
              </a:rPr>
              <a:t> </a:t>
            </a:r>
            <a:r>
              <a:rPr lang="en-US" altLang="en-US" sz="1800" dirty="0" err="1">
                <a:solidFill>
                  <a:srgbClr val="FF0000"/>
                </a:solidFill>
                <a:latin typeface="Arial Unicode MS" panose="020B0604020202020204" pitchFamily="34" charset="-128"/>
              </a:rPr>
              <a:t>i</a:t>
            </a:r>
            <a:r>
              <a:rPr lang="en-US" altLang="en-US" sz="1800" dirty="0">
                <a:solidFill>
                  <a:srgbClr val="FF0000"/>
                </a:solidFill>
                <a:latin typeface="Arial Unicode MS" panose="020B0604020202020204" pitchFamily="34" charset="-128"/>
              </a:rPr>
              <a:t>; </a:t>
            </a:r>
          </a:p>
          <a:p>
            <a:pPr marL="0" indent="0">
              <a:buClrTx/>
              <a:buSzTx/>
              <a:buNone/>
            </a:pPr>
            <a:r>
              <a:rPr lang="en-US" altLang="en-US" sz="1800" dirty="0" err="1">
                <a:solidFill>
                  <a:srgbClr val="FF0000"/>
                </a:solidFill>
                <a:latin typeface="Arial Unicode MS" panose="020B0604020202020204" pitchFamily="34" charset="-128"/>
              </a:rPr>
              <a:t>int</a:t>
            </a:r>
            <a:r>
              <a:rPr lang="en-US" altLang="en-US" sz="1800" dirty="0">
                <a:solidFill>
                  <a:srgbClr val="FF0000"/>
                </a:solidFill>
                <a:latin typeface="Arial Unicode MS" panose="020B0604020202020204" pitchFamily="34" charset="-128"/>
              </a:rPr>
              <a:t> k; </a:t>
            </a:r>
          </a:p>
          <a:p>
            <a:pPr marL="0" indent="0">
              <a:buClrTx/>
              <a:buSzTx/>
              <a:buNone/>
            </a:pPr>
            <a:r>
              <a:rPr lang="en-US" altLang="en-US" sz="1800" dirty="0" err="1">
                <a:solidFill>
                  <a:srgbClr val="FF0000"/>
                </a:solidFill>
                <a:latin typeface="Arial Unicode MS" panose="020B0604020202020204" pitchFamily="34" charset="-128"/>
              </a:rPr>
              <a:t>i</a:t>
            </a:r>
            <a:r>
              <a:rPr lang="en-US" altLang="en-US" sz="1800" dirty="0">
                <a:solidFill>
                  <a:srgbClr val="FF0000"/>
                </a:solidFill>
                <a:latin typeface="Arial Unicode MS" panose="020B0604020202020204" pitchFamily="34" charset="-128"/>
              </a:rPr>
              <a:t> = 42; </a:t>
            </a:r>
          </a:p>
          <a:p>
            <a:pPr marL="0" indent="0">
              <a:buClrTx/>
              <a:buSzTx/>
              <a:buNone/>
            </a:pPr>
            <a:r>
              <a:rPr lang="en-US" altLang="en-US" sz="1800" dirty="0">
                <a:solidFill>
                  <a:srgbClr val="FF0000"/>
                </a:solidFill>
                <a:latin typeface="Arial Unicode MS" panose="020B0604020202020204" pitchFamily="34" charset="-128"/>
              </a:rPr>
              <a:t>k = </a:t>
            </a:r>
            <a:r>
              <a:rPr lang="en-US" altLang="en-US" sz="1800" dirty="0" err="1">
                <a:solidFill>
                  <a:srgbClr val="FF0000"/>
                </a:solidFill>
                <a:latin typeface="Arial Unicode MS" panose="020B0604020202020204" pitchFamily="34" charset="-128"/>
              </a:rPr>
              <a:t>i</a:t>
            </a:r>
            <a:r>
              <a:rPr lang="en-US" altLang="en-US" sz="1800">
                <a:solidFill>
                  <a:srgbClr val="FF0000"/>
                </a:solidFill>
                <a:latin typeface="Arial Unicode MS" panose="020B0604020202020204" pitchFamily="34" charset="-128"/>
              </a:rPr>
              <a:t>; </a:t>
            </a:r>
          </a:p>
          <a:p>
            <a:pPr marL="0" indent="0">
              <a:buClrTx/>
              <a:buSzTx/>
              <a:buNone/>
            </a:pPr>
            <a:r>
              <a:rPr lang="en-US" altLang="en-US" sz="1800">
                <a:solidFill>
                  <a:srgbClr val="FF0000"/>
                </a:solidFill>
                <a:latin typeface="Arial Unicode MS" panose="020B0604020202020204" pitchFamily="34" charset="-128"/>
              </a:rPr>
              <a:t>p </a:t>
            </a:r>
            <a:r>
              <a:rPr lang="en-US" altLang="en-US" sz="1800" dirty="0">
                <a:solidFill>
                  <a:srgbClr val="FF0000"/>
                </a:solidFill>
                <a:latin typeface="Arial Unicode MS" panose="020B0604020202020204" pitchFamily="34" charset="-128"/>
              </a:rPr>
              <a:t>= &amp;</a:t>
            </a:r>
            <a:r>
              <a:rPr lang="en-US" altLang="en-US" sz="1800" dirty="0" err="1">
                <a:solidFill>
                  <a:srgbClr val="FF0000"/>
                </a:solidFill>
                <a:latin typeface="Arial Unicode MS" panose="020B0604020202020204" pitchFamily="34" charset="-128"/>
              </a:rPr>
              <a:t>i</a:t>
            </a:r>
            <a:r>
              <a:rPr lang="en-US" altLang="en-US" sz="1800" dirty="0">
                <a:solidFill>
                  <a:srgbClr val="FF0000"/>
                </a:solidFill>
                <a:latin typeface="Arial Unicode MS" panose="020B0604020202020204" pitchFamily="34" charset="-128"/>
              </a:rPr>
              <a:t>;</a:t>
            </a:r>
            <a:endParaRPr lang="en-US" altLang="en-US" sz="1800" dirty="0">
              <a:solidFill>
                <a:srgbClr val="FF0000"/>
              </a:solidFill>
            </a:endParaRPr>
          </a:p>
          <a:p>
            <a:pPr marL="0" indent="0">
              <a:buClrTx/>
              <a:buSzTx/>
              <a:buNone/>
            </a:pPr>
            <a:endParaRPr lang="en-US" altLang="en-US" sz="1800" dirty="0">
              <a:solidFill>
                <a:srgbClr val="000000"/>
              </a:solidFill>
              <a:latin typeface="Times New Roman" panose="02020603050405020304" pitchFamily="18" charset="0"/>
              <a:cs typeface="Times New Roman" panose="02020603050405020304" pitchFamily="18" charset="0"/>
            </a:endParaRPr>
          </a:p>
          <a:p>
            <a:pPr marL="0" indent="0">
              <a:buClrTx/>
              <a:buSzTx/>
              <a:buNone/>
            </a:pPr>
            <a:r>
              <a:rPr lang="en-US" altLang="en-US" sz="1800" dirty="0">
                <a:solidFill>
                  <a:srgbClr val="000000"/>
                </a:solidFill>
                <a:latin typeface="Times New Roman" panose="02020603050405020304" pitchFamily="18" charset="0"/>
                <a:cs typeface="Times New Roman" panose="02020603050405020304" pitchFamily="18" charset="0"/>
              </a:rPr>
              <a:t>After these statements, which of the following statements will change the value of </a:t>
            </a:r>
            <a:r>
              <a:rPr lang="en-US" altLang="en-US" sz="1800" dirty="0" err="1">
                <a:solidFill>
                  <a:srgbClr val="000000"/>
                </a:solidFill>
                <a:latin typeface="Times New Roman" panose="02020603050405020304" pitchFamily="18" charset="0"/>
                <a:cs typeface="Times New Roman" panose="02020603050405020304" pitchFamily="18" charset="0"/>
              </a:rPr>
              <a:t>i</a:t>
            </a:r>
            <a:r>
              <a:rPr lang="en-US" altLang="en-US" sz="1800" dirty="0">
                <a:solidFill>
                  <a:srgbClr val="000000"/>
                </a:solidFill>
                <a:latin typeface="Times New Roman" panose="02020603050405020304" pitchFamily="18" charset="0"/>
                <a:cs typeface="Times New Roman" panose="02020603050405020304" pitchFamily="18" charset="0"/>
              </a:rPr>
              <a:t> to 75?</a:t>
            </a:r>
            <a:endParaRPr lang="en-US" altLang="en-US" sz="1800" dirty="0"/>
          </a:p>
          <a:p>
            <a:pPr marL="0" indent="0">
              <a:buClrTx/>
              <a:buSzTx/>
              <a:buFontTx/>
              <a:buAutoNum type="alphaUcPeriod"/>
            </a:pPr>
            <a:r>
              <a:rPr lang="en-US" altLang="en-US" sz="1800" dirty="0">
                <a:solidFill>
                  <a:srgbClr val="000000"/>
                </a:solidFill>
                <a:latin typeface="Times New Roman" panose="02020603050405020304" pitchFamily="18" charset="0"/>
                <a:cs typeface="Times New Roman" panose="02020603050405020304" pitchFamily="18" charset="0"/>
              </a:rPr>
              <a:t>k = 75;</a:t>
            </a:r>
          </a:p>
          <a:p>
            <a:pPr marL="0" indent="0">
              <a:buClrTx/>
              <a:buSzTx/>
              <a:buFontTx/>
              <a:buAutoNum type="alphaUcPeriod" startAt="2"/>
            </a:pPr>
            <a:r>
              <a:rPr lang="en-US" altLang="en-US" sz="1800" dirty="0">
                <a:solidFill>
                  <a:srgbClr val="000000"/>
                </a:solidFill>
                <a:latin typeface="Times New Roman" panose="02020603050405020304" pitchFamily="18" charset="0"/>
                <a:cs typeface="Times New Roman" panose="02020603050405020304" pitchFamily="18" charset="0"/>
              </a:rPr>
              <a:t>*k = 75;</a:t>
            </a:r>
          </a:p>
          <a:p>
            <a:pPr marL="0" indent="0">
              <a:buClrTx/>
              <a:buSzTx/>
              <a:buFontTx/>
              <a:buAutoNum type="alphaUcPeriod" startAt="3"/>
            </a:pPr>
            <a:r>
              <a:rPr lang="en-US" altLang="en-US" sz="1800" dirty="0">
                <a:solidFill>
                  <a:srgbClr val="000000"/>
                </a:solidFill>
                <a:latin typeface="Times New Roman" panose="02020603050405020304" pitchFamily="18" charset="0"/>
                <a:cs typeface="Times New Roman" panose="02020603050405020304" pitchFamily="18" charset="0"/>
              </a:rPr>
              <a:t>p = 75;</a:t>
            </a:r>
          </a:p>
          <a:p>
            <a:pPr marL="0" indent="0">
              <a:buClrTx/>
              <a:buSzTx/>
              <a:buFontTx/>
              <a:buAutoNum type="alphaUcPeriod" startAt="4"/>
            </a:pPr>
            <a:r>
              <a:rPr lang="en-US" altLang="en-US" sz="1800" dirty="0">
                <a:solidFill>
                  <a:srgbClr val="000000"/>
                </a:solidFill>
                <a:latin typeface="Times New Roman" panose="02020603050405020304" pitchFamily="18" charset="0"/>
                <a:cs typeface="Times New Roman" panose="02020603050405020304" pitchFamily="18" charset="0"/>
              </a:rPr>
              <a:t>*p = 75;</a:t>
            </a:r>
          </a:p>
          <a:p>
            <a:pPr marL="0" indent="0">
              <a:buClrTx/>
              <a:buSzTx/>
              <a:buFontTx/>
              <a:buAutoNum type="alphaUcPeriod" startAt="5"/>
            </a:pPr>
            <a:r>
              <a:rPr lang="en-US" altLang="en-US" sz="1800" dirty="0">
                <a:solidFill>
                  <a:srgbClr val="000000"/>
                </a:solidFill>
                <a:latin typeface="Times New Roman" panose="02020603050405020304" pitchFamily="18" charset="0"/>
                <a:cs typeface="Times New Roman" panose="02020603050405020304" pitchFamily="18" charset="0"/>
              </a:rPr>
              <a:t>Two or more of the answers will change </a:t>
            </a:r>
            <a:r>
              <a:rPr lang="en-US" altLang="en-US" sz="1800" dirty="0" err="1">
                <a:solidFill>
                  <a:srgbClr val="000000"/>
                </a:solidFill>
                <a:latin typeface="Times New Roman" panose="02020603050405020304" pitchFamily="18" charset="0"/>
                <a:cs typeface="Times New Roman" panose="02020603050405020304" pitchFamily="18" charset="0"/>
              </a:rPr>
              <a:t>i</a:t>
            </a:r>
            <a:r>
              <a:rPr lang="en-US" altLang="en-US" sz="1800" dirty="0">
                <a:solidFill>
                  <a:srgbClr val="000000"/>
                </a:solidFill>
                <a:latin typeface="Times New Roman" panose="02020603050405020304" pitchFamily="18" charset="0"/>
                <a:cs typeface="Times New Roman" panose="02020603050405020304" pitchFamily="18" charset="0"/>
              </a:rPr>
              <a:t> to 75.</a:t>
            </a:r>
          </a:p>
          <a:p>
            <a:pPr marL="0" indent="0">
              <a:buClrTx/>
              <a:buSzTx/>
              <a:buNone/>
            </a:pPr>
            <a:endParaRPr lang="en-US" altLang="en-US" sz="1800" dirty="0"/>
          </a:p>
        </p:txBody>
      </p:sp>
    </p:spTree>
    <p:extLst>
      <p:ext uri="{BB962C8B-B14F-4D97-AF65-F5344CB8AC3E}">
        <p14:creationId xmlns:p14="http://schemas.microsoft.com/office/powerpoint/2010/main" val="22790696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dirty="0"/>
              <a:t>Pointer Variables Initialization</a:t>
            </a:r>
          </a:p>
        </p:txBody>
      </p:sp>
      <p:sp>
        <p:nvSpPr>
          <p:cNvPr id="3" name="Content Placeholder 2"/>
          <p:cNvSpPr>
            <a:spLocks noGrp="1"/>
          </p:cNvSpPr>
          <p:nvPr>
            <p:ph idx="1"/>
          </p:nvPr>
        </p:nvSpPr>
        <p:spPr/>
        <p:txBody>
          <a:bodyPr/>
          <a:lstStyle/>
          <a:p>
            <a:pPr>
              <a:defRPr/>
            </a:pPr>
            <a:r>
              <a:rPr lang="en-US" dirty="0"/>
              <a:t>You may initialize pointer variables with the special value </a:t>
            </a:r>
            <a:r>
              <a:rPr lang="en-US" dirty="0" err="1">
                <a:solidFill>
                  <a:srgbClr val="0000FF"/>
                </a:solidFill>
                <a:latin typeface="Courier New" panose="02070309020205020404" pitchFamily="49" charset="0"/>
                <a:cs typeface="Courier New" panose="02070309020205020404" pitchFamily="49" charset="0"/>
              </a:rPr>
              <a:t>nullptr</a:t>
            </a:r>
            <a:endParaRPr lang="en-US" dirty="0"/>
          </a:p>
          <a:p>
            <a:pPr>
              <a:defRPr/>
            </a:pPr>
            <a:r>
              <a:rPr lang="en-US" dirty="0"/>
              <a:t>In C++ 11, the </a:t>
            </a:r>
            <a:r>
              <a:rPr lang="en-US" dirty="0" err="1">
                <a:solidFill>
                  <a:srgbClr val="0000FF"/>
                </a:solidFill>
                <a:latin typeface="Courier New" panose="02070309020205020404" pitchFamily="49" charset="0"/>
                <a:cs typeface="Courier New" panose="02070309020205020404" pitchFamily="49" charset="0"/>
              </a:rPr>
              <a:t>nullptr</a:t>
            </a:r>
            <a:r>
              <a:rPr lang="en-US" dirty="0"/>
              <a:t> key word was introduced to represent the address </a:t>
            </a:r>
            <a:r>
              <a:rPr lang="en-US" dirty="0">
                <a:latin typeface="Courier New" panose="02070309020205020404" pitchFamily="49" charset="0"/>
                <a:cs typeface="Courier New" panose="02070309020205020404" pitchFamily="49" charset="0"/>
              </a:rPr>
              <a:t>0</a:t>
            </a:r>
            <a:endParaRPr lang="en-US" dirty="0"/>
          </a:p>
          <a:p>
            <a:pPr>
              <a:defRPr/>
            </a:pPr>
            <a:r>
              <a:rPr lang="en-US" dirty="0"/>
              <a:t>Here is an example of how you define a pointer variable and initialize it with the value </a:t>
            </a:r>
            <a:r>
              <a:rPr lang="en-US" dirty="0" err="1">
                <a:solidFill>
                  <a:srgbClr val="0000FF"/>
                </a:solidFill>
                <a:latin typeface="Courier New" panose="02070309020205020404" pitchFamily="49" charset="0"/>
                <a:cs typeface="Courier New" panose="02070309020205020404" pitchFamily="49" charset="0"/>
              </a:rPr>
              <a:t>nullptr</a:t>
            </a:r>
            <a:r>
              <a:rPr lang="en-US" dirty="0"/>
              <a:t>:</a:t>
            </a:r>
          </a:p>
          <a:p>
            <a:pPr marL="0" indent="0">
              <a:buNone/>
              <a:defRPr/>
            </a:pPr>
            <a:endParaRPr lang="en-US" sz="1050" dirty="0"/>
          </a:p>
          <a:p>
            <a:pPr marL="0" indent="0">
              <a:buNone/>
              <a:defRPr/>
            </a:pPr>
            <a:r>
              <a:rPr lang="en-US" dirty="0"/>
              <a:t>		</a:t>
            </a:r>
            <a:r>
              <a:rPr lang="en-US" dirty="0" err="1">
                <a:solidFill>
                  <a:srgbClr val="0000FF"/>
                </a:solidFill>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a:solidFill>
                  <a:srgbClr val="0000FF"/>
                </a:solidFill>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ptr</a:t>
            </a:r>
            <a:r>
              <a:rPr lang="en-US" dirty="0">
                <a:latin typeface="Courier New" panose="02070309020205020404" pitchFamily="49" charset="0"/>
                <a:cs typeface="Courier New" panose="02070309020205020404" pitchFamily="49" charset="0"/>
              </a:rPr>
              <a:t> = </a:t>
            </a:r>
            <a:r>
              <a:rPr lang="en-US" dirty="0" err="1">
                <a:solidFill>
                  <a:srgbClr val="0000FF"/>
                </a:solidFill>
                <a:latin typeface="Courier New" panose="02070309020205020404" pitchFamily="49" charset="0"/>
                <a:cs typeface="Courier New" panose="02070309020205020404" pitchFamily="49" charset="0"/>
              </a:rPr>
              <a:t>nullptr</a:t>
            </a:r>
            <a:r>
              <a:rPr lang="en-US" dirty="0">
                <a:latin typeface="Courier New" panose="02070309020205020404" pitchFamily="49" charset="0"/>
                <a:cs typeface="Courier New" panose="02070309020205020404" pitchFamily="49" charset="0"/>
              </a:rPr>
              <a:t>;</a:t>
            </a:r>
          </a:p>
          <a:p>
            <a:pPr>
              <a:defRPr/>
            </a:pPr>
            <a:endParaRPr lang="en-US" dirty="0"/>
          </a:p>
          <a:p>
            <a:pPr>
              <a:defRPr/>
            </a:pPr>
            <a:endParaRPr lang="en-US" dirty="0"/>
          </a:p>
        </p:txBody>
      </p:sp>
      <p:sp>
        <p:nvSpPr>
          <p:cNvPr id="2" name="Slide Number Placeholder 1"/>
          <p:cNvSpPr>
            <a:spLocks noGrp="1"/>
          </p:cNvSpPr>
          <p:nvPr>
            <p:ph type="sldNum" sz="quarter" idx="10"/>
          </p:nvPr>
        </p:nvSpPr>
        <p:spPr/>
        <p:txBody>
          <a:bodyPr/>
          <a:lstStyle/>
          <a:p>
            <a:pPr>
              <a:defRPr/>
            </a:pPr>
            <a:fld id="{0770D5CD-CC04-47FF-9BB1-6AF3E6698371}" type="slidenum">
              <a:rPr lang="en-US" smtClean="0">
                <a:solidFill>
                  <a:srgbClr val="000000"/>
                </a:solidFill>
              </a:rPr>
              <a:pPr>
                <a:defRPr/>
              </a:pPr>
              <a:t>69</a:t>
            </a:fld>
            <a:endParaRPr lang="en-US">
              <a:solidFill>
                <a:srgbClr val="000000"/>
              </a:solidFill>
            </a:endParaRPr>
          </a:p>
        </p:txBody>
      </p:sp>
    </p:spTree>
    <p:extLst>
      <p:ext uri="{BB962C8B-B14F-4D97-AF65-F5344CB8AC3E}">
        <p14:creationId xmlns:p14="http://schemas.microsoft.com/office/powerpoint/2010/main" val="3510938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US" dirty="0" smtClean="0"/>
              <a:t>Comments</a:t>
            </a:r>
            <a:endParaRPr lang="en-US" dirty="0"/>
          </a:p>
        </p:txBody>
      </p:sp>
      <p:sp>
        <p:nvSpPr>
          <p:cNvPr id="3" name="Content Placeholder 2"/>
          <p:cNvSpPr>
            <a:spLocks noGrp="1"/>
          </p:cNvSpPr>
          <p:nvPr>
            <p:ph idx="1"/>
          </p:nvPr>
        </p:nvSpPr>
        <p:spPr>
          <a:xfrm>
            <a:off x="1981200" y="1219200"/>
            <a:ext cx="8229600" cy="4389120"/>
          </a:xfrm>
        </p:spPr>
        <p:txBody>
          <a:bodyPr/>
          <a:lstStyle/>
          <a:p>
            <a:r>
              <a:rPr lang="en-US" dirty="0" smtClean="0">
                <a:solidFill>
                  <a:schemeClr val="accent5"/>
                </a:solidFill>
              </a:rPr>
              <a:t>// This is a comment.</a:t>
            </a:r>
          </a:p>
          <a:p>
            <a:endParaRPr lang="en-US" dirty="0">
              <a:solidFill>
                <a:schemeClr val="accent5"/>
              </a:solidFill>
            </a:endParaRPr>
          </a:p>
          <a:p>
            <a:r>
              <a:rPr lang="en-US" dirty="0" smtClean="0">
                <a:solidFill>
                  <a:schemeClr val="accent5"/>
                </a:solidFill>
              </a:rPr>
              <a:t>/*</a:t>
            </a:r>
          </a:p>
          <a:p>
            <a:r>
              <a:rPr lang="en-US" dirty="0" smtClean="0">
                <a:solidFill>
                  <a:schemeClr val="accent5"/>
                </a:solidFill>
              </a:rPr>
              <a:t> 	This is a comment.</a:t>
            </a:r>
          </a:p>
          <a:p>
            <a:r>
              <a:rPr lang="en-US" dirty="0">
                <a:solidFill>
                  <a:schemeClr val="accent5"/>
                </a:solidFill>
              </a:rPr>
              <a:t> </a:t>
            </a:r>
            <a:r>
              <a:rPr lang="en-US" dirty="0" smtClean="0">
                <a:solidFill>
                  <a:schemeClr val="accent5"/>
                </a:solidFill>
              </a:rPr>
              <a:t>	This is another comment.</a:t>
            </a:r>
            <a:endParaRPr lang="en-US" dirty="0">
              <a:solidFill>
                <a:schemeClr val="accent5"/>
              </a:solidFill>
            </a:endParaRPr>
          </a:p>
          <a:p>
            <a:r>
              <a:rPr lang="en-US" dirty="0" smtClean="0">
                <a:solidFill>
                  <a:schemeClr val="accent5"/>
                </a:solidFill>
              </a:rPr>
              <a:t>*/</a:t>
            </a:r>
            <a:endParaRPr lang="en-US" dirty="0">
              <a:solidFill>
                <a:schemeClr val="accent5"/>
              </a:solidFill>
            </a:endParaRPr>
          </a:p>
        </p:txBody>
      </p:sp>
    </p:spTree>
    <p:extLst>
      <p:ext uri="{BB962C8B-B14F-4D97-AF65-F5344CB8AC3E}">
        <p14:creationId xmlns:p14="http://schemas.microsoft.com/office/powerpoint/2010/main" val="4664630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600200"/>
            <a:ext cx="777240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Title 1"/>
          <p:cNvSpPr>
            <a:spLocks noGrp="1"/>
          </p:cNvSpPr>
          <p:nvPr>
            <p:ph type="title"/>
          </p:nvPr>
        </p:nvSpPr>
        <p:spPr/>
        <p:txBody>
          <a:bodyPr/>
          <a:lstStyle/>
          <a:p>
            <a:r>
              <a:rPr lang="en-US" altLang="en-US" sz="4000"/>
              <a:t>A Pointer Variable in Program 9-2</a:t>
            </a:r>
          </a:p>
        </p:txBody>
      </p:sp>
      <p:sp>
        <p:nvSpPr>
          <p:cNvPr id="2" name="Slide Number Placeholder 1"/>
          <p:cNvSpPr>
            <a:spLocks noGrp="1"/>
          </p:cNvSpPr>
          <p:nvPr>
            <p:ph type="sldNum" sz="quarter" idx="10"/>
          </p:nvPr>
        </p:nvSpPr>
        <p:spPr/>
        <p:txBody>
          <a:bodyPr/>
          <a:lstStyle/>
          <a:p>
            <a:pPr>
              <a:defRPr/>
            </a:pPr>
            <a:fld id="{62B792F0-5F3B-4795-915A-A9E816FD399D}" type="slidenum">
              <a:rPr lang="en-US" smtClean="0">
                <a:solidFill>
                  <a:srgbClr val="000000"/>
                </a:solidFill>
              </a:rPr>
              <a:pPr>
                <a:defRPr/>
              </a:pPr>
              <a:t>70</a:t>
            </a:fld>
            <a:endParaRPr lang="en-US">
              <a:solidFill>
                <a:srgbClr val="000000"/>
              </a:solidFill>
            </a:endParaRPr>
          </a:p>
        </p:txBody>
      </p:sp>
    </p:spTree>
    <p:extLst>
      <p:ext uri="{BB962C8B-B14F-4D97-AF65-F5344CB8AC3E}">
        <p14:creationId xmlns:p14="http://schemas.microsoft.com/office/powerpoint/2010/main" val="1466694937"/>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Initializing Pointers</a:t>
            </a:r>
          </a:p>
        </p:txBody>
      </p:sp>
      <p:sp>
        <p:nvSpPr>
          <p:cNvPr id="32771" name="Rectangle 3"/>
          <p:cNvSpPr>
            <a:spLocks noGrp="1" noChangeArrowheads="1"/>
          </p:cNvSpPr>
          <p:nvPr>
            <p:ph idx="1"/>
          </p:nvPr>
        </p:nvSpPr>
        <p:spPr>
          <a:xfrm>
            <a:off x="1828800" y="1828800"/>
            <a:ext cx="8458200" cy="4114800"/>
          </a:xfrm>
        </p:spPr>
        <p:txBody>
          <a:bodyPr/>
          <a:lstStyle/>
          <a:p>
            <a:pPr>
              <a:lnSpc>
                <a:spcPct val="90000"/>
              </a:lnSpc>
            </a:pPr>
            <a:r>
              <a:rPr lang="en-US" altLang="en-US" dirty="0"/>
              <a:t>Can initialize at definition time:</a:t>
            </a:r>
          </a:p>
          <a:p>
            <a:pPr lvl="1">
              <a:lnSpc>
                <a:spcPct val="90000"/>
              </a:lnSpc>
              <a:buClr>
                <a:srgbClr val="3333CC"/>
              </a:buClr>
              <a:buFontTx/>
              <a:buNone/>
            </a:pPr>
            <a:r>
              <a:rPr lang="en-US" altLang="en-US" dirty="0"/>
              <a:t>	</a:t>
            </a:r>
            <a:r>
              <a:rPr lang="en-US" altLang="en-US" dirty="0" err="1">
                <a:latin typeface="Courier New" pitchFamily="112" charset="0"/>
              </a:rPr>
              <a:t>int</a:t>
            </a:r>
            <a:r>
              <a:rPr lang="en-US" altLang="en-US" dirty="0">
                <a:latin typeface="Courier New" pitchFamily="112" charset="0"/>
              </a:rPr>
              <a:t> </a:t>
            </a:r>
            <a:r>
              <a:rPr lang="en-US" altLang="en-US" dirty="0" err="1">
                <a:latin typeface="Courier New" pitchFamily="112" charset="0"/>
              </a:rPr>
              <a:t>num</a:t>
            </a:r>
            <a:r>
              <a:rPr lang="en-US" altLang="en-US" dirty="0">
                <a:latin typeface="Courier New" pitchFamily="112" charset="0"/>
              </a:rPr>
              <a:t>, *</a:t>
            </a:r>
            <a:r>
              <a:rPr lang="en-US" altLang="en-US" dirty="0" err="1">
                <a:latin typeface="Courier New" pitchFamily="112" charset="0"/>
              </a:rPr>
              <a:t>numptr</a:t>
            </a:r>
            <a:r>
              <a:rPr lang="en-US" altLang="en-US" dirty="0">
                <a:latin typeface="Courier New" pitchFamily="112" charset="0"/>
              </a:rPr>
              <a:t> = &amp;</a:t>
            </a:r>
            <a:r>
              <a:rPr lang="en-US" altLang="en-US" dirty="0" err="1">
                <a:latin typeface="Courier New" pitchFamily="112" charset="0"/>
              </a:rPr>
              <a:t>num</a:t>
            </a:r>
            <a:r>
              <a:rPr lang="en-US" altLang="en-US" dirty="0">
                <a:latin typeface="Courier New" pitchFamily="112" charset="0"/>
              </a:rPr>
              <a:t>;</a:t>
            </a:r>
          </a:p>
          <a:p>
            <a:pPr lvl="1">
              <a:lnSpc>
                <a:spcPct val="90000"/>
              </a:lnSpc>
              <a:buClr>
                <a:srgbClr val="3333CC"/>
              </a:buClr>
              <a:buFontTx/>
              <a:buNone/>
            </a:pPr>
            <a:r>
              <a:rPr lang="en-US" altLang="en-US" dirty="0">
                <a:latin typeface="Courier New" pitchFamily="112" charset="0"/>
              </a:rPr>
              <a:t>	</a:t>
            </a:r>
            <a:r>
              <a:rPr lang="en-US" altLang="en-US" dirty="0" err="1">
                <a:latin typeface="Courier New" pitchFamily="112" charset="0"/>
              </a:rPr>
              <a:t>int</a:t>
            </a:r>
            <a:r>
              <a:rPr lang="en-US" altLang="en-US" dirty="0">
                <a:latin typeface="Courier New" pitchFamily="112" charset="0"/>
              </a:rPr>
              <a:t> </a:t>
            </a:r>
            <a:r>
              <a:rPr lang="en-US" altLang="en-US" dirty="0" err="1">
                <a:latin typeface="Courier New" pitchFamily="112" charset="0"/>
              </a:rPr>
              <a:t>val</a:t>
            </a:r>
            <a:r>
              <a:rPr lang="en-US" altLang="en-US" dirty="0">
                <a:latin typeface="Courier New" pitchFamily="112" charset="0"/>
              </a:rPr>
              <a:t>[3], *</a:t>
            </a:r>
            <a:r>
              <a:rPr lang="en-US" altLang="en-US" dirty="0" err="1">
                <a:latin typeface="Courier New" pitchFamily="112" charset="0"/>
              </a:rPr>
              <a:t>valptr</a:t>
            </a:r>
            <a:r>
              <a:rPr lang="en-US" altLang="en-US" dirty="0">
                <a:latin typeface="Courier New" pitchFamily="112" charset="0"/>
              </a:rPr>
              <a:t> = </a:t>
            </a:r>
            <a:r>
              <a:rPr lang="en-US" altLang="en-US" dirty="0" err="1">
                <a:latin typeface="Courier New" pitchFamily="112" charset="0"/>
              </a:rPr>
              <a:t>val</a:t>
            </a:r>
            <a:r>
              <a:rPr lang="en-US" altLang="en-US" dirty="0">
                <a:latin typeface="Courier New" pitchFamily="112" charset="0"/>
              </a:rPr>
              <a:t>;</a:t>
            </a:r>
          </a:p>
          <a:p>
            <a:pPr>
              <a:lnSpc>
                <a:spcPct val="90000"/>
              </a:lnSpc>
            </a:pPr>
            <a:r>
              <a:rPr lang="en-US" altLang="en-US" dirty="0"/>
              <a:t>Cannot mix data types:</a:t>
            </a:r>
          </a:p>
          <a:p>
            <a:pPr lvl="1">
              <a:lnSpc>
                <a:spcPct val="90000"/>
              </a:lnSpc>
              <a:buClr>
                <a:srgbClr val="3333CC"/>
              </a:buClr>
              <a:buFontTx/>
              <a:buNone/>
            </a:pPr>
            <a:r>
              <a:rPr lang="en-US" altLang="en-US" dirty="0"/>
              <a:t>	</a:t>
            </a:r>
            <a:r>
              <a:rPr lang="en-US" altLang="en-US" dirty="0">
                <a:solidFill>
                  <a:srgbClr val="C00000"/>
                </a:solidFill>
                <a:latin typeface="Courier New" pitchFamily="112" charset="0"/>
              </a:rPr>
              <a:t>double</a:t>
            </a:r>
            <a:r>
              <a:rPr lang="en-US" altLang="en-US" dirty="0">
                <a:latin typeface="Courier New" pitchFamily="112" charset="0"/>
              </a:rPr>
              <a:t> cost;</a:t>
            </a:r>
          </a:p>
          <a:p>
            <a:pPr lvl="1">
              <a:lnSpc>
                <a:spcPct val="90000"/>
              </a:lnSpc>
              <a:buClr>
                <a:srgbClr val="3333CC"/>
              </a:buClr>
              <a:buFontTx/>
              <a:buNone/>
            </a:pPr>
            <a:r>
              <a:rPr lang="en-US" altLang="en-US" dirty="0">
                <a:latin typeface="Courier New" pitchFamily="112" charset="0"/>
              </a:rPr>
              <a:t>	</a:t>
            </a:r>
            <a:r>
              <a:rPr lang="en-US" altLang="en-US" dirty="0" err="1">
                <a:solidFill>
                  <a:srgbClr val="FF0000"/>
                </a:solidFill>
                <a:latin typeface="Courier New" pitchFamily="112" charset="0"/>
              </a:rPr>
              <a:t>int</a:t>
            </a:r>
            <a:r>
              <a:rPr lang="en-US" altLang="en-US" dirty="0">
                <a:latin typeface="Courier New" pitchFamily="112" charset="0"/>
              </a:rPr>
              <a:t> *</a:t>
            </a:r>
            <a:r>
              <a:rPr lang="en-US" altLang="en-US" dirty="0" err="1">
                <a:latin typeface="Courier New" pitchFamily="112" charset="0"/>
              </a:rPr>
              <a:t>ptr</a:t>
            </a:r>
            <a:r>
              <a:rPr lang="en-US" altLang="en-US" dirty="0">
                <a:latin typeface="Courier New" pitchFamily="112" charset="0"/>
              </a:rPr>
              <a:t> = &amp;cost; </a:t>
            </a:r>
            <a:r>
              <a:rPr lang="en-US" altLang="en-US" dirty="0">
                <a:solidFill>
                  <a:srgbClr val="008000"/>
                </a:solidFill>
                <a:latin typeface="Courier New" pitchFamily="112" charset="0"/>
              </a:rPr>
              <a:t>// won</a:t>
            </a:r>
            <a:r>
              <a:rPr lang="en-US" altLang="en-US" dirty="0">
                <a:solidFill>
                  <a:srgbClr val="008000"/>
                </a:solidFill>
              </a:rPr>
              <a:t>’</a:t>
            </a:r>
            <a:r>
              <a:rPr lang="en-US" altLang="en-US" dirty="0">
                <a:solidFill>
                  <a:srgbClr val="008000"/>
                </a:solidFill>
                <a:latin typeface="Courier New" pitchFamily="112" charset="0"/>
              </a:rPr>
              <a:t>t work</a:t>
            </a:r>
          </a:p>
          <a:p>
            <a:pPr>
              <a:lnSpc>
                <a:spcPct val="90000"/>
              </a:lnSpc>
            </a:pPr>
            <a:r>
              <a:rPr lang="en-US" altLang="en-US" dirty="0"/>
              <a:t>Can test for an invalid address for </a:t>
            </a:r>
            <a:r>
              <a:rPr lang="en-US" altLang="en-US" dirty="0" err="1">
                <a:latin typeface="Courier New" pitchFamily="112" charset="0"/>
              </a:rPr>
              <a:t>ptr</a:t>
            </a:r>
            <a:r>
              <a:rPr lang="en-US" altLang="en-US" dirty="0"/>
              <a:t> with:</a:t>
            </a:r>
          </a:p>
          <a:p>
            <a:pPr lvl="1">
              <a:lnSpc>
                <a:spcPct val="90000"/>
              </a:lnSpc>
              <a:buClr>
                <a:srgbClr val="3333CC"/>
              </a:buClr>
              <a:buFontTx/>
              <a:buNone/>
            </a:pPr>
            <a:r>
              <a:rPr lang="en-US" altLang="en-US" dirty="0"/>
              <a:t>	</a:t>
            </a:r>
            <a:r>
              <a:rPr lang="en-US" altLang="en-US" dirty="0">
                <a:latin typeface="Courier New" pitchFamily="112" charset="0"/>
              </a:rPr>
              <a:t>if (!</a:t>
            </a:r>
            <a:r>
              <a:rPr lang="en-US" altLang="en-US" dirty="0" err="1">
                <a:latin typeface="Courier New" pitchFamily="112" charset="0"/>
              </a:rPr>
              <a:t>ptr</a:t>
            </a:r>
            <a:r>
              <a:rPr lang="en-US" altLang="en-US" dirty="0">
                <a:latin typeface="Courier New" pitchFamily="112" charset="0"/>
              </a:rPr>
              <a:t>) ...</a:t>
            </a:r>
            <a:endParaRPr lang="en-US" altLang="en-US" dirty="0"/>
          </a:p>
        </p:txBody>
      </p:sp>
      <p:sp>
        <p:nvSpPr>
          <p:cNvPr id="2" name="Slide Number Placeholder 1"/>
          <p:cNvSpPr>
            <a:spLocks noGrp="1"/>
          </p:cNvSpPr>
          <p:nvPr>
            <p:ph type="sldNum" sz="quarter" idx="10"/>
          </p:nvPr>
        </p:nvSpPr>
        <p:spPr/>
        <p:txBody>
          <a:bodyPr/>
          <a:lstStyle/>
          <a:p>
            <a:pPr>
              <a:defRPr/>
            </a:pPr>
            <a:fld id="{164DA095-4EC9-4ADC-B6EE-1F575DB55A41}" type="slidenum">
              <a:rPr lang="en-US" smtClean="0">
                <a:solidFill>
                  <a:srgbClr val="000000"/>
                </a:solidFill>
              </a:rPr>
              <a:pPr>
                <a:defRPr/>
              </a:pPr>
              <a:t>71</a:t>
            </a:fld>
            <a:endParaRPr lang="en-US">
              <a:solidFill>
                <a:srgbClr val="000000"/>
              </a:solidFill>
            </a:endParaRPr>
          </a:p>
        </p:txBody>
      </p:sp>
    </p:spTree>
    <p:extLst>
      <p:ext uri="{BB962C8B-B14F-4D97-AF65-F5344CB8AC3E}">
        <p14:creationId xmlns:p14="http://schemas.microsoft.com/office/powerpoint/2010/main" val="2931588623"/>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Initializing a pointer to point to a</a:t>
            </a:r>
            <a:br>
              <a:rPr lang="en-US" dirty="0"/>
            </a:br>
            <a:r>
              <a:rPr lang="en-US" dirty="0"/>
              <a:t>value</a:t>
            </a:r>
          </a:p>
        </p:txBody>
      </p:sp>
      <p:sp>
        <p:nvSpPr>
          <p:cNvPr id="3" name="Content Placeholder 2"/>
          <p:cNvSpPr>
            <a:spLocks noGrp="1"/>
          </p:cNvSpPr>
          <p:nvPr>
            <p:ph idx="1"/>
          </p:nvPr>
        </p:nvSpPr>
        <p:spPr/>
        <p:txBody>
          <a:bodyPr/>
          <a:lstStyle/>
          <a:p>
            <a:r>
              <a:rPr lang="en-US" dirty="0"/>
              <a:t>There are two ways to initialize a pointer to point to a value</a:t>
            </a:r>
          </a:p>
          <a:p>
            <a:pPr>
              <a:buNone/>
            </a:pPr>
            <a:r>
              <a:rPr lang="en-US" dirty="0"/>
              <a:t>		1. Allocating memory </a:t>
            </a:r>
            <a:r>
              <a:rPr lang="en-US" dirty="0">
                <a:solidFill>
                  <a:srgbClr val="CC0099"/>
                </a:solidFill>
              </a:rPr>
              <a:t>statically</a:t>
            </a:r>
            <a:r>
              <a:rPr lang="en-US" dirty="0"/>
              <a:t> by defining a 	    	   variable and then making the pointer point to  	   the variable value</a:t>
            </a:r>
          </a:p>
          <a:p>
            <a:pPr>
              <a:buNone/>
            </a:pPr>
            <a:r>
              <a:rPr lang="en-US" dirty="0"/>
              <a:t>		2. Allocating memory </a:t>
            </a:r>
            <a:r>
              <a:rPr lang="en-US" dirty="0">
                <a:solidFill>
                  <a:srgbClr val="CC0099"/>
                </a:solidFill>
              </a:rPr>
              <a:t>dynamically</a:t>
            </a:r>
            <a:r>
              <a:rPr lang="en-US" dirty="0"/>
              <a:t> and initializing 	    the pointer to point to a value</a:t>
            </a:r>
          </a:p>
        </p:txBody>
      </p:sp>
      <p:sp>
        <p:nvSpPr>
          <p:cNvPr id="4" name="Slide Number Placeholder 3"/>
          <p:cNvSpPr>
            <a:spLocks noGrp="1"/>
          </p:cNvSpPr>
          <p:nvPr>
            <p:ph type="sldNum" sz="quarter" idx="12"/>
          </p:nvPr>
        </p:nvSpPr>
        <p:spPr/>
        <p:txBody>
          <a:bodyPr/>
          <a:lstStyle/>
          <a:p>
            <a:fld id="{911E4C43-30DC-40C6-8400-D754E7A063DA}" type="slidenum">
              <a:rPr lang="en-US" smtClean="0"/>
              <a:t>72</a:t>
            </a:fld>
            <a:endParaRPr lang="en-US" dirty="0"/>
          </a:p>
        </p:txBody>
      </p:sp>
    </p:spTree>
    <p:extLst>
      <p:ext uri="{BB962C8B-B14F-4D97-AF65-F5344CB8AC3E}">
        <p14:creationId xmlns:p14="http://schemas.microsoft.com/office/powerpoint/2010/main" val="8302067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Initializing a pointer to point to a</a:t>
            </a:r>
            <a:br>
              <a:rPr lang="en-US" dirty="0"/>
            </a:br>
            <a:r>
              <a:rPr lang="en-US" dirty="0"/>
              <a:t>value – </a:t>
            </a:r>
            <a:r>
              <a:rPr lang="en-US" dirty="0">
                <a:solidFill>
                  <a:srgbClr val="800080"/>
                </a:solidFill>
              </a:rPr>
              <a:t>Static memory allocation</a:t>
            </a:r>
          </a:p>
        </p:txBody>
      </p:sp>
      <p:sp>
        <p:nvSpPr>
          <p:cNvPr id="3" name="Content Placeholder 2"/>
          <p:cNvSpPr>
            <a:spLocks noGrp="1"/>
          </p:cNvSpPr>
          <p:nvPr>
            <p:ph idx="1"/>
          </p:nvPr>
        </p:nvSpPr>
        <p:spPr/>
        <p:txBody>
          <a:bodyPr/>
          <a:lstStyle/>
          <a:p>
            <a:r>
              <a:rPr lang="en-US" dirty="0"/>
              <a:t>Once the variable is defined, the compiler reserves enough memory to store a value of the given data type</a:t>
            </a:r>
          </a:p>
          <a:p>
            <a:r>
              <a:rPr lang="en-US" dirty="0"/>
              <a:t>This memory remains reserved for this variable and can’t be used for anything else during the program execution – can’t deallocate the memory</a:t>
            </a:r>
          </a:p>
          <a:p>
            <a:r>
              <a:rPr lang="en-US" dirty="0"/>
              <a:t>The pointer to that variable can be changed, but the amount of memory reserved for the variable remains unchanged</a:t>
            </a:r>
          </a:p>
        </p:txBody>
      </p:sp>
      <p:sp>
        <p:nvSpPr>
          <p:cNvPr id="4" name="Slide Number Placeholder 3"/>
          <p:cNvSpPr>
            <a:spLocks noGrp="1"/>
          </p:cNvSpPr>
          <p:nvPr>
            <p:ph type="sldNum" sz="quarter" idx="12"/>
          </p:nvPr>
        </p:nvSpPr>
        <p:spPr/>
        <p:txBody>
          <a:bodyPr/>
          <a:lstStyle/>
          <a:p>
            <a:fld id="{911E4C43-30DC-40C6-8400-D754E7A063DA}" type="slidenum">
              <a:rPr lang="en-US" smtClean="0"/>
              <a:t>73</a:t>
            </a:fld>
            <a:endParaRPr lang="en-US" dirty="0"/>
          </a:p>
        </p:txBody>
      </p:sp>
    </p:spTree>
    <p:extLst>
      <p:ext uri="{BB962C8B-B14F-4D97-AF65-F5344CB8AC3E}">
        <p14:creationId xmlns:p14="http://schemas.microsoft.com/office/powerpoint/2010/main" val="2500023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Initializing a pointer to point to a</a:t>
            </a:r>
            <a:br>
              <a:rPr lang="en-US" dirty="0"/>
            </a:br>
            <a:r>
              <a:rPr lang="en-US" dirty="0"/>
              <a:t>value</a:t>
            </a:r>
          </a:p>
        </p:txBody>
      </p:sp>
      <p:sp>
        <p:nvSpPr>
          <p:cNvPr id="3" name="Content Placeholder 2"/>
          <p:cNvSpPr>
            <a:spLocks noGrp="1"/>
          </p:cNvSpPr>
          <p:nvPr>
            <p:ph idx="1"/>
          </p:nvPr>
        </p:nvSpPr>
        <p:spPr>
          <a:xfrm>
            <a:off x="1981200" y="1935480"/>
            <a:ext cx="8382000" cy="4389120"/>
          </a:xfrm>
        </p:spPr>
        <p:txBody>
          <a:bodyPr>
            <a:normAutofit fontScale="92500" lnSpcReduction="10000"/>
          </a:bodyPr>
          <a:lstStyle/>
          <a:p>
            <a:r>
              <a:rPr lang="en-US" dirty="0"/>
              <a:t>Static memory allocation</a:t>
            </a:r>
          </a:p>
          <a:p>
            <a:pPr lvl="1"/>
            <a:r>
              <a:rPr lang="en-US" sz="1900" dirty="0" err="1"/>
              <a:t>int</a:t>
            </a:r>
            <a:r>
              <a:rPr lang="en-US" sz="1900" dirty="0"/>
              <a:t> *p1;</a:t>
            </a:r>
          </a:p>
          <a:p>
            <a:pPr lvl="1"/>
            <a:r>
              <a:rPr lang="en-US" sz="1900" dirty="0" err="1"/>
              <a:t>int</a:t>
            </a:r>
            <a:r>
              <a:rPr lang="en-US" sz="1900" dirty="0"/>
              <a:t> value;</a:t>
            </a:r>
          </a:p>
          <a:p>
            <a:pPr lvl="1"/>
            <a:r>
              <a:rPr lang="en-US" sz="1900" dirty="0"/>
              <a:t>p1 = &amp;value; //p1 point to the variable called value</a:t>
            </a:r>
          </a:p>
          <a:p>
            <a:pPr lvl="1"/>
            <a:r>
              <a:rPr lang="en-US" sz="1900" dirty="0"/>
              <a:t>*p1 = 25; //store value 25 in memory where p1 is pointing to</a:t>
            </a:r>
          </a:p>
          <a:p>
            <a:pPr>
              <a:buNone/>
            </a:pPr>
            <a:endParaRPr lang="en-US" dirty="0"/>
          </a:p>
          <a:p>
            <a:r>
              <a:rPr lang="en-US" dirty="0"/>
              <a:t>Last assignment (</a:t>
            </a:r>
            <a:r>
              <a:rPr lang="en-US" b="1" dirty="0">
                <a:solidFill>
                  <a:srgbClr val="0000FF"/>
                </a:solidFill>
              </a:rPr>
              <a:t>*p1 = 25;</a:t>
            </a:r>
            <a:r>
              <a:rPr lang="en-US" dirty="0"/>
              <a:t>) means that it stores the value 25 in the contents of memory to where </a:t>
            </a:r>
            <a:r>
              <a:rPr lang="en-US" b="1" dirty="0">
                <a:solidFill>
                  <a:srgbClr val="0000FF"/>
                </a:solidFill>
              </a:rPr>
              <a:t>p1</a:t>
            </a:r>
            <a:r>
              <a:rPr lang="en-US" dirty="0"/>
              <a:t> is pointing</a:t>
            </a:r>
          </a:p>
          <a:p>
            <a:endParaRPr lang="en-US" dirty="0"/>
          </a:p>
          <a:p>
            <a:r>
              <a:rPr lang="en-US" dirty="0"/>
              <a:t>This is the same memory location as </a:t>
            </a:r>
            <a:r>
              <a:rPr lang="en-US" b="1" dirty="0">
                <a:solidFill>
                  <a:srgbClr val="0000FF"/>
                </a:solidFill>
              </a:rPr>
              <a:t>&amp;value</a:t>
            </a:r>
            <a:endParaRPr lang="en-US" dirty="0"/>
          </a:p>
          <a:p>
            <a:endParaRPr lang="en-US" dirty="0"/>
          </a:p>
          <a:p>
            <a:r>
              <a:rPr lang="en-US" dirty="0"/>
              <a:t>We can say that </a:t>
            </a:r>
            <a:r>
              <a:rPr lang="en-US" b="1" dirty="0">
                <a:solidFill>
                  <a:srgbClr val="0000FF"/>
                </a:solidFill>
              </a:rPr>
              <a:t>*p1</a:t>
            </a:r>
            <a:r>
              <a:rPr lang="en-US" dirty="0"/>
              <a:t> is </a:t>
            </a:r>
            <a:r>
              <a:rPr lang="en-US" dirty="0">
                <a:solidFill>
                  <a:srgbClr val="C00000"/>
                </a:solidFill>
              </a:rPr>
              <a:t>an alias </a:t>
            </a:r>
            <a:r>
              <a:rPr lang="en-US" dirty="0"/>
              <a:t>for the variable value</a:t>
            </a:r>
          </a:p>
        </p:txBody>
      </p:sp>
      <p:sp>
        <p:nvSpPr>
          <p:cNvPr id="4" name="Slide Number Placeholder 3"/>
          <p:cNvSpPr>
            <a:spLocks noGrp="1"/>
          </p:cNvSpPr>
          <p:nvPr>
            <p:ph type="sldNum" sz="quarter" idx="12"/>
          </p:nvPr>
        </p:nvSpPr>
        <p:spPr/>
        <p:txBody>
          <a:bodyPr/>
          <a:lstStyle/>
          <a:p>
            <a:fld id="{911E4C43-30DC-40C6-8400-D754E7A063DA}" type="slidenum">
              <a:rPr lang="en-US" smtClean="0"/>
              <a:t>74</a:t>
            </a:fld>
            <a:endParaRPr lang="en-US" dirty="0"/>
          </a:p>
        </p:txBody>
      </p:sp>
    </p:spTree>
    <p:extLst>
      <p:ext uri="{BB962C8B-B14F-4D97-AF65-F5344CB8AC3E}">
        <p14:creationId xmlns:p14="http://schemas.microsoft.com/office/powerpoint/2010/main" val="23943691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Pointer Arithmetic</a:t>
            </a:r>
          </a:p>
        </p:txBody>
      </p:sp>
      <p:sp>
        <p:nvSpPr>
          <p:cNvPr id="29699" name="Rectangle 3"/>
          <p:cNvSpPr>
            <a:spLocks noGrp="1" noChangeArrowheads="1"/>
          </p:cNvSpPr>
          <p:nvPr>
            <p:ph idx="1"/>
          </p:nvPr>
        </p:nvSpPr>
        <p:spPr>
          <a:xfrm>
            <a:off x="2135189" y="1600200"/>
            <a:ext cx="7843837" cy="3740150"/>
          </a:xfrm>
        </p:spPr>
        <p:txBody>
          <a:bodyPr/>
          <a:lstStyle/>
          <a:p>
            <a:r>
              <a:rPr lang="en-US" altLang="en-US" sz="2400"/>
              <a:t>Operations on pointer variables:</a:t>
            </a:r>
          </a:p>
          <a:p>
            <a:pPr lvl="1">
              <a:buFontTx/>
              <a:buNone/>
            </a:pPr>
            <a:r>
              <a:rPr lang="en-US" altLang="en-US"/>
              <a:t>	</a:t>
            </a:r>
            <a:endParaRPr lang="en-US" altLang="en-US">
              <a:latin typeface="Courier New" pitchFamily="112" charset="0"/>
            </a:endParaRPr>
          </a:p>
          <a:p>
            <a:pPr lvl="1">
              <a:buFontTx/>
              <a:buNone/>
            </a:pPr>
            <a:r>
              <a:rPr lang="en-US" altLang="en-US">
                <a:latin typeface="Courier New" pitchFamily="112" charset="0"/>
              </a:rPr>
              <a:t>	</a:t>
            </a:r>
            <a:endParaRPr lang="en-US" altLang="en-US"/>
          </a:p>
          <a:p>
            <a:pPr lvl="1">
              <a:buFontTx/>
              <a:buNone/>
            </a:pPr>
            <a:r>
              <a:rPr lang="en-US" altLang="en-US"/>
              <a:t>		</a:t>
            </a:r>
          </a:p>
          <a:p>
            <a:pPr>
              <a:buClr>
                <a:schemeClr val="tx1"/>
              </a:buClr>
              <a:buFont typeface="Times" pitchFamily="112" charset="0"/>
              <a:buNone/>
            </a:pPr>
            <a:endParaRPr lang="en-US" altLang="en-US"/>
          </a:p>
        </p:txBody>
      </p:sp>
      <p:graphicFrame>
        <p:nvGraphicFramePr>
          <p:cNvPr id="754692" name="Group 4"/>
          <p:cNvGraphicFramePr>
            <a:graphicFrameLocks noGrp="1"/>
          </p:cNvGraphicFramePr>
          <p:nvPr>
            <p:extLst/>
          </p:nvPr>
        </p:nvGraphicFramePr>
        <p:xfrm>
          <a:off x="1905000" y="2133600"/>
          <a:ext cx="8382000" cy="3980054"/>
        </p:xfrm>
        <a:graphic>
          <a:graphicData uri="http://schemas.openxmlformats.org/drawingml/2006/table">
            <a:tbl>
              <a:tblPr/>
              <a:tblGrid>
                <a:gridCol w="3163888">
                  <a:extLst>
                    <a:ext uri="{9D8B030D-6E8A-4147-A177-3AD203B41FA5}">
                      <a16:colId xmlns:a16="http://schemas.microsoft.com/office/drawing/2014/main" val="20000"/>
                    </a:ext>
                  </a:extLst>
                </a:gridCol>
                <a:gridCol w="5218112">
                  <a:extLst>
                    <a:ext uri="{9D8B030D-6E8A-4147-A177-3AD203B41FA5}">
                      <a16:colId xmlns:a16="http://schemas.microsoft.com/office/drawing/2014/main" val="20001"/>
                    </a:ext>
                  </a:extLst>
                </a:gridCol>
              </a:tblGrid>
              <a:tr h="1092200">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ヒラギノ角ゴ Pro W3" pitchFamily="112" charset="-128"/>
                        </a:rPr>
                        <a:t>Operation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ヒラギノ角ゴ Pro W3" pitchFamily="112" charset="-128"/>
                        </a:rPr>
                        <a:t>Example</a:t>
                      </a:r>
                    </a:p>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Courier New" pitchFamily="112" charset="0"/>
                          <a:ea typeface="ヒラギノ角ゴ Pro W3" pitchFamily="112" charset="-128"/>
                        </a:rPr>
                        <a:t>int</a:t>
                      </a: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 </a:t>
                      </a:r>
                      <a:r>
                        <a:rPr kumimoji="0" lang="en-US" sz="1800" b="0" i="0" u="none" strike="noStrike" cap="none" normalizeH="0" baseline="0" dirty="0" err="1">
                          <a:ln>
                            <a:noFill/>
                          </a:ln>
                          <a:solidFill>
                            <a:schemeClr val="tx1"/>
                          </a:solidFill>
                          <a:effectLst/>
                          <a:latin typeface="Courier New" pitchFamily="112" charset="0"/>
                          <a:ea typeface="ヒラギノ角ゴ Pro W3" pitchFamily="112" charset="-128"/>
                        </a:rPr>
                        <a:t>vals</a:t>
                      </a: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[]={4,7,11}; </a:t>
                      </a:r>
                    </a:p>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Courier New" pitchFamily="112" charset="0"/>
                          <a:ea typeface="ヒラギノ角ゴ Pro W3" pitchFamily="112" charset="-128"/>
                        </a:rPr>
                        <a:t>int</a:t>
                      </a: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 *</a:t>
                      </a:r>
                      <a:r>
                        <a:rPr kumimoji="0" lang="en-US" sz="1800" b="0" i="0" u="none" strike="noStrike" cap="none" normalizeH="0" baseline="0" dirty="0" err="1">
                          <a:ln>
                            <a:noFill/>
                          </a:ln>
                          <a:solidFill>
                            <a:schemeClr val="tx1"/>
                          </a:solidFill>
                          <a:effectLst/>
                          <a:latin typeface="Courier New" pitchFamily="112" charset="0"/>
                          <a:ea typeface="ヒラギノ角ゴ Pro W3" pitchFamily="112" charset="-128"/>
                        </a:rPr>
                        <a:t>valptr</a:t>
                      </a: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 = </a:t>
                      </a:r>
                      <a:r>
                        <a:rPr kumimoji="0" lang="en-US" sz="1800" b="0" i="0" u="none" strike="noStrike" cap="none" normalizeH="0" baseline="0" dirty="0" err="1">
                          <a:ln>
                            <a:noFill/>
                          </a:ln>
                          <a:solidFill>
                            <a:schemeClr val="tx1"/>
                          </a:solidFill>
                          <a:effectLst/>
                          <a:latin typeface="Courier New" pitchFamily="112" charset="0"/>
                          <a:ea typeface="ヒラギノ角ゴ Pro W3" pitchFamily="112" charset="-128"/>
                        </a:rPr>
                        <a:t>vals</a:t>
                      </a: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8338">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112" charset="0"/>
                          <a:ea typeface="ヒラギノ角ゴ Pro W3" pitchFamily="112" charset="-128"/>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Courier New" pitchFamily="112" charset="0"/>
                          <a:ea typeface="ヒラギノ角ゴ Pro W3" pitchFamily="112" charset="-128"/>
                        </a:rPr>
                        <a:t>valptr</a:t>
                      </a: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 </a:t>
                      </a:r>
                      <a:r>
                        <a:rPr kumimoji="0" lang="en-US" sz="1800" b="0" i="0" u="none" strike="noStrike" cap="none" normalizeH="0" baseline="0" dirty="0">
                          <a:ln>
                            <a:noFill/>
                          </a:ln>
                          <a:solidFill>
                            <a:srgbClr val="008000"/>
                          </a:solidFill>
                          <a:effectLst/>
                          <a:latin typeface="Courier New" pitchFamily="112" charset="0"/>
                          <a:ea typeface="ヒラギノ角ゴ Pro W3" pitchFamily="112" charset="-128"/>
                        </a:rPr>
                        <a:t>// points at 7</a:t>
                      </a:r>
                    </a:p>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Courier New" pitchFamily="112" charset="0"/>
                          <a:ea typeface="ヒラギノ角ゴ Pro W3" pitchFamily="112" charset="-128"/>
                        </a:rPr>
                        <a:t>valptr</a:t>
                      </a: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 </a:t>
                      </a:r>
                      <a:r>
                        <a:rPr kumimoji="0" lang="en-US" sz="1800" b="0" i="0" u="none" strike="noStrike" cap="none" normalizeH="0" baseline="0" dirty="0">
                          <a:ln>
                            <a:noFill/>
                          </a:ln>
                          <a:solidFill>
                            <a:srgbClr val="008000"/>
                          </a:solidFill>
                          <a:effectLst/>
                          <a:latin typeface="Courier New" pitchFamily="112" charset="0"/>
                          <a:ea typeface="ヒラギノ角ゴ Pro W3" pitchFamily="112" charset="-128"/>
                        </a:rPr>
                        <a:t>// now points at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7050">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112" charset="0"/>
                          <a:ea typeface="ヒラギノ角ゴ Pro W3" pitchFamily="112" charset="-128"/>
                        </a:rPr>
                        <a:t>+, - </a:t>
                      </a:r>
                      <a:r>
                        <a:rPr kumimoji="0" lang="en-US" sz="1800" b="0" i="0" u="none" strike="noStrike" cap="none" normalizeH="0" baseline="0">
                          <a:ln>
                            <a:noFill/>
                          </a:ln>
                          <a:solidFill>
                            <a:schemeClr val="tx1"/>
                          </a:solidFill>
                          <a:effectLst/>
                          <a:latin typeface="Arial" charset="0"/>
                          <a:ea typeface="ヒラギノ角ゴ Pro W3" pitchFamily="112" charset="-128"/>
                        </a:rPr>
                        <a:t>(pointer and </a:t>
                      </a:r>
                      <a:r>
                        <a:rPr kumimoji="0" lang="en-US" sz="1800" b="0" i="0" u="none" strike="noStrike" cap="none" normalizeH="0" baseline="0">
                          <a:ln>
                            <a:noFill/>
                          </a:ln>
                          <a:solidFill>
                            <a:schemeClr val="tx1"/>
                          </a:solidFill>
                          <a:effectLst/>
                          <a:latin typeface="Courier New" pitchFamily="112" charset="0"/>
                          <a:ea typeface="ヒラギノ角ゴ Pro W3" pitchFamily="112" charset="-128"/>
                        </a:rPr>
                        <a:t>int</a:t>
                      </a:r>
                      <a:r>
                        <a:rPr kumimoji="0" lang="en-US" sz="1800" b="0" i="0" u="none" strike="noStrike" cap="none" normalizeH="0" baseline="0">
                          <a:ln>
                            <a:noFill/>
                          </a:ln>
                          <a:solidFill>
                            <a:schemeClr val="tx1"/>
                          </a:solidFill>
                          <a:effectLst/>
                          <a:latin typeface="Arial" charset="0"/>
                          <a:ea typeface="ヒラギノ角ゴ Pro W3" pitchFamily="112" charset="-128"/>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Courier New" pitchFamily="112" charset="0"/>
                          <a:ea typeface="ヒラギノ角ゴ Pro W3" pitchFamily="112" charset="-128"/>
                        </a:rPr>
                        <a:t>cout</a:t>
                      </a: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 &lt;&lt; *(</a:t>
                      </a:r>
                      <a:r>
                        <a:rPr kumimoji="0" lang="en-US" sz="1800" b="0" i="0" u="none" strike="noStrike" cap="none" normalizeH="0" baseline="0" dirty="0" err="1">
                          <a:ln>
                            <a:noFill/>
                          </a:ln>
                          <a:solidFill>
                            <a:schemeClr val="tx1"/>
                          </a:solidFill>
                          <a:effectLst/>
                          <a:latin typeface="Courier New" pitchFamily="112" charset="0"/>
                          <a:ea typeface="ヒラギノ角ゴ Pro W3" pitchFamily="112" charset="-128"/>
                        </a:rPr>
                        <a:t>valptr</a:t>
                      </a: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 + 2); </a:t>
                      </a:r>
                      <a:r>
                        <a:rPr kumimoji="0" lang="en-US" sz="1800" b="0" i="0" u="none" strike="noStrike" cap="none" normalizeH="0" baseline="0" dirty="0">
                          <a:ln>
                            <a:noFill/>
                          </a:ln>
                          <a:solidFill>
                            <a:srgbClr val="008000"/>
                          </a:solidFill>
                          <a:effectLst/>
                          <a:latin typeface="Courier New" pitchFamily="112" charset="0"/>
                          <a:ea typeface="ヒラギノ角ゴ Pro W3" pitchFamily="112" charset="-128"/>
                        </a:rPr>
                        <a:t>// 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8338">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112" charset="0"/>
                          <a:ea typeface="ヒラギノ角ゴ Pro W3" pitchFamily="112" charset="-128"/>
                        </a:rPr>
                        <a:t>+=, -= </a:t>
                      </a:r>
                      <a:r>
                        <a:rPr kumimoji="0" lang="en-US" sz="1800" b="0" i="0" u="none" strike="noStrike" cap="none" normalizeH="0" baseline="0">
                          <a:ln>
                            <a:noFill/>
                          </a:ln>
                          <a:solidFill>
                            <a:schemeClr val="tx1"/>
                          </a:solidFill>
                          <a:effectLst/>
                          <a:latin typeface="Arial" charset="0"/>
                          <a:ea typeface="ヒラギノ角ゴ Pro W3" pitchFamily="112" charset="-128"/>
                        </a:rPr>
                        <a:t>(pointer </a:t>
                      </a:r>
                    </a:p>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ヒラギノ角ゴ Pro W3" pitchFamily="112" charset="-128"/>
                        </a:rPr>
                        <a:t>and </a:t>
                      </a:r>
                      <a:r>
                        <a:rPr kumimoji="0" lang="en-US" sz="1800" b="0" i="0" u="none" strike="noStrike" cap="none" normalizeH="0" baseline="0">
                          <a:ln>
                            <a:noFill/>
                          </a:ln>
                          <a:solidFill>
                            <a:schemeClr val="tx1"/>
                          </a:solidFill>
                          <a:effectLst/>
                          <a:latin typeface="Courier New" pitchFamily="112" charset="0"/>
                          <a:ea typeface="ヒラギノ角ゴ Pro W3" pitchFamily="112" charset="-128"/>
                        </a:rPr>
                        <a:t>int</a:t>
                      </a:r>
                      <a:r>
                        <a:rPr kumimoji="0" lang="en-US" sz="1800" b="0" i="0" u="none" strike="noStrike" cap="none" normalizeH="0" baseline="0">
                          <a:ln>
                            <a:noFill/>
                          </a:ln>
                          <a:solidFill>
                            <a:schemeClr val="tx1"/>
                          </a:solidFill>
                          <a:effectLst/>
                          <a:latin typeface="Arial" charset="0"/>
                          <a:ea typeface="ヒラギノ角ゴ Pro W3" pitchFamily="112" charset="-128"/>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Courier New" pitchFamily="112" charset="0"/>
                          <a:ea typeface="ヒラギノ角ゴ Pro W3" pitchFamily="112" charset="-128"/>
                        </a:rPr>
                        <a:t>valptr</a:t>
                      </a: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 = </a:t>
                      </a:r>
                      <a:r>
                        <a:rPr kumimoji="0" lang="en-US" sz="1800" b="0" i="0" u="none" strike="noStrike" cap="none" normalizeH="0" baseline="0" dirty="0" err="1">
                          <a:ln>
                            <a:noFill/>
                          </a:ln>
                          <a:solidFill>
                            <a:schemeClr val="tx1"/>
                          </a:solidFill>
                          <a:effectLst/>
                          <a:latin typeface="Courier New" pitchFamily="112" charset="0"/>
                          <a:ea typeface="ヒラギノ角ゴ Pro W3" pitchFamily="112" charset="-128"/>
                        </a:rPr>
                        <a:t>vals</a:t>
                      </a: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 </a:t>
                      </a:r>
                      <a:r>
                        <a:rPr kumimoji="0" lang="en-US" sz="1800" b="0" i="0" u="none" strike="noStrike" cap="none" normalizeH="0" baseline="0" dirty="0">
                          <a:ln>
                            <a:noFill/>
                          </a:ln>
                          <a:solidFill>
                            <a:srgbClr val="008000"/>
                          </a:solidFill>
                          <a:effectLst/>
                          <a:latin typeface="Courier New" pitchFamily="112" charset="0"/>
                          <a:ea typeface="ヒラギノ角ゴ Pro W3" pitchFamily="112" charset="-128"/>
                        </a:rPr>
                        <a:t>// points at 4</a:t>
                      </a:r>
                    </a:p>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dirty="0" err="1">
                          <a:ln>
                            <a:noFill/>
                          </a:ln>
                          <a:solidFill>
                            <a:schemeClr val="tx1"/>
                          </a:solidFill>
                          <a:effectLst/>
                          <a:latin typeface="Courier New" pitchFamily="112" charset="0"/>
                          <a:ea typeface="ヒラギノ角ゴ Pro W3" pitchFamily="112" charset="-128"/>
                        </a:rPr>
                        <a:t>valptr</a:t>
                      </a: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 += 2;   </a:t>
                      </a:r>
                      <a:r>
                        <a:rPr kumimoji="0" lang="en-US" sz="1800" b="0" i="0" u="none" strike="noStrike" cap="none" normalizeH="0" baseline="0" dirty="0">
                          <a:ln>
                            <a:noFill/>
                          </a:ln>
                          <a:solidFill>
                            <a:srgbClr val="008000"/>
                          </a:solidFill>
                          <a:effectLst/>
                          <a:latin typeface="Courier New" pitchFamily="112" charset="0"/>
                          <a:ea typeface="ヒラギノ角ゴ Pro W3" pitchFamily="112" charset="-128"/>
                        </a:rPr>
                        <a:t>// points at 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35024">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112" charset="0"/>
                          <a:ea typeface="ヒラギノ角ゴ Pro W3" pitchFamily="112" charset="-128"/>
                        </a:rPr>
                        <a:t>- </a:t>
                      </a:r>
                      <a:r>
                        <a:rPr kumimoji="0" lang="en-US" sz="1800" b="0" i="0" u="none" strike="noStrike" cap="none" normalizeH="0" baseline="0">
                          <a:ln>
                            <a:noFill/>
                          </a:ln>
                          <a:solidFill>
                            <a:schemeClr val="tx1"/>
                          </a:solidFill>
                          <a:effectLst/>
                          <a:latin typeface="Arial" charset="0"/>
                          <a:ea typeface="ヒラギノ角ゴ Pro W3" pitchFamily="112" charset="-128"/>
                        </a:rPr>
                        <a:t>(pointer from pointer)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cout &lt;&lt; </a:t>
                      </a:r>
                      <a:r>
                        <a:rPr kumimoji="0" lang="en-US" sz="1800" b="0" i="0" u="none" strike="noStrike" cap="none" normalizeH="0" baseline="0" dirty="0" err="1">
                          <a:ln>
                            <a:noFill/>
                          </a:ln>
                          <a:solidFill>
                            <a:schemeClr val="tx1"/>
                          </a:solidFill>
                          <a:effectLst/>
                          <a:latin typeface="Courier New" pitchFamily="112" charset="0"/>
                          <a:ea typeface="ヒラギノ角ゴ Pro W3" pitchFamily="112" charset="-128"/>
                        </a:rPr>
                        <a:t>valptr</a:t>
                      </a: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a:t>
                      </a:r>
                      <a:r>
                        <a:rPr kumimoji="0" lang="en-US" sz="1800" b="0" i="0" u="none" strike="noStrike" cap="none" normalizeH="0" baseline="0" dirty="0" err="1">
                          <a:ln>
                            <a:noFill/>
                          </a:ln>
                          <a:solidFill>
                            <a:schemeClr val="tx1"/>
                          </a:solidFill>
                          <a:effectLst/>
                          <a:latin typeface="Courier New" pitchFamily="112" charset="0"/>
                          <a:ea typeface="ヒラギノ角ゴ Pro W3" pitchFamily="112" charset="-128"/>
                        </a:rPr>
                        <a:t>val</a:t>
                      </a:r>
                      <a:r>
                        <a:rPr kumimoji="0" lang="en-US" sz="1800" b="0" i="0" u="none" strike="noStrike" cap="none" normalizeH="0" baseline="0" dirty="0">
                          <a:ln>
                            <a:noFill/>
                          </a:ln>
                          <a:solidFill>
                            <a:schemeClr val="tx1"/>
                          </a:solidFill>
                          <a:effectLst/>
                          <a:latin typeface="Courier New" pitchFamily="112" charset="0"/>
                          <a:ea typeface="ヒラギノ角ゴ Pro W3" pitchFamily="112" charset="-128"/>
                        </a:rPr>
                        <a:t>; </a:t>
                      </a:r>
                      <a:r>
                        <a:rPr kumimoji="0" lang="en-US" sz="1800" b="0" i="0" u="none" strike="noStrike" cap="none" normalizeH="0" baseline="0" dirty="0">
                          <a:ln>
                            <a:noFill/>
                          </a:ln>
                          <a:solidFill>
                            <a:srgbClr val="008000"/>
                          </a:solidFill>
                          <a:effectLst/>
                          <a:latin typeface="Courier New" pitchFamily="112" charset="0"/>
                          <a:ea typeface="ヒラギノ角ゴ Pro W3" pitchFamily="112" charset="-128"/>
                        </a:rPr>
                        <a:t>// difference</a:t>
                      </a:r>
                    </a:p>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dirty="0">
                          <a:ln>
                            <a:noFill/>
                          </a:ln>
                          <a:solidFill>
                            <a:srgbClr val="008000"/>
                          </a:solidFill>
                          <a:effectLst/>
                          <a:latin typeface="Courier New" pitchFamily="112" charset="0"/>
                          <a:ea typeface="ヒラギノ角ゴ Pro W3" pitchFamily="112" charset="-128"/>
                        </a:rPr>
                        <a:t>//(number of integers) between </a:t>
                      </a:r>
                      <a:r>
                        <a:rPr kumimoji="0" lang="en-US" sz="1800" b="0" i="0" u="none" strike="noStrike" cap="none" normalizeH="0" baseline="0" dirty="0" err="1">
                          <a:ln>
                            <a:noFill/>
                          </a:ln>
                          <a:solidFill>
                            <a:srgbClr val="008000"/>
                          </a:solidFill>
                          <a:effectLst/>
                          <a:latin typeface="Courier New" pitchFamily="112" charset="0"/>
                          <a:ea typeface="ヒラギノ角ゴ Pro W3" pitchFamily="112" charset="-128"/>
                        </a:rPr>
                        <a:t>valptr</a:t>
                      </a:r>
                      <a:endParaRPr kumimoji="0" lang="en-US" sz="1800" b="0" i="0" u="none" strike="noStrike" cap="none" normalizeH="0" baseline="0" dirty="0">
                        <a:ln>
                          <a:noFill/>
                        </a:ln>
                        <a:solidFill>
                          <a:srgbClr val="008000"/>
                        </a:solidFill>
                        <a:effectLst/>
                        <a:latin typeface="Courier New" pitchFamily="112" charset="0"/>
                        <a:ea typeface="ヒラギノ角ゴ Pro W3" pitchFamily="112" charset="-128"/>
                      </a:endParaRPr>
                    </a:p>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dirty="0">
                          <a:ln>
                            <a:noFill/>
                          </a:ln>
                          <a:solidFill>
                            <a:srgbClr val="008000"/>
                          </a:solidFill>
                          <a:effectLst/>
                          <a:latin typeface="Courier New" pitchFamily="112" charset="0"/>
                          <a:ea typeface="ヒラギノ角ゴ Pro W3" pitchFamily="112" charset="-128"/>
                        </a:rPr>
                        <a:t>// and </a:t>
                      </a:r>
                      <a:r>
                        <a:rPr kumimoji="0" lang="en-US" sz="1800" b="0" i="0" u="none" strike="noStrike" cap="none" normalizeH="0" baseline="0" dirty="0" err="1">
                          <a:ln>
                            <a:noFill/>
                          </a:ln>
                          <a:solidFill>
                            <a:srgbClr val="008000"/>
                          </a:solidFill>
                          <a:effectLst/>
                          <a:latin typeface="Courier New" pitchFamily="112" charset="0"/>
                          <a:ea typeface="ヒラギノ角ゴ Pro W3" pitchFamily="112" charset="-128"/>
                        </a:rPr>
                        <a:t>val</a:t>
                      </a:r>
                      <a:r>
                        <a:rPr kumimoji="0" lang="en-US" sz="1800" b="0" i="0" u="none" strike="noStrike" cap="none" normalizeH="0" baseline="0" dirty="0">
                          <a:ln>
                            <a:noFill/>
                          </a:ln>
                          <a:solidFill>
                            <a:srgbClr val="008000"/>
                          </a:solidFill>
                          <a:effectLst/>
                          <a:latin typeface="Courier New" pitchFamily="112" charset="0"/>
                          <a:ea typeface="ヒラギノ角ゴ Pro W3" pitchFamily="112" charset="-128"/>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0"/>
          </p:nvPr>
        </p:nvSpPr>
        <p:spPr/>
        <p:txBody>
          <a:bodyPr/>
          <a:lstStyle/>
          <a:p>
            <a:pPr>
              <a:defRPr/>
            </a:pPr>
            <a:fld id="{164DA095-4EC9-4ADC-B6EE-1F575DB55A41}" type="slidenum">
              <a:rPr lang="en-US" smtClean="0">
                <a:solidFill>
                  <a:srgbClr val="000000"/>
                </a:solidFill>
              </a:rPr>
              <a:pPr>
                <a:defRPr/>
              </a:pPr>
              <a:t>75</a:t>
            </a:fld>
            <a:endParaRPr lang="en-US">
              <a:solidFill>
                <a:srgbClr val="000000"/>
              </a:solidFill>
            </a:endParaRPr>
          </a:p>
        </p:txBody>
      </p:sp>
    </p:spTree>
    <p:extLst>
      <p:ext uri="{BB962C8B-B14F-4D97-AF65-F5344CB8AC3E}">
        <p14:creationId xmlns:p14="http://schemas.microsoft.com/office/powerpoint/2010/main" val="2597667581"/>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normAutofit fontScale="90000"/>
          </a:bodyPr>
          <a:lstStyle/>
          <a:p>
            <a:r>
              <a:rPr lang="en-US" altLang="en-US"/>
              <a:t>From Program 9-9</a:t>
            </a:r>
            <a:br>
              <a:rPr lang="en-US" altLang="en-US"/>
            </a:br>
            <a:endParaRPr lang="en-US" altLang="en-US"/>
          </a:p>
        </p:txBody>
      </p:sp>
      <p:pic>
        <p:nvPicPr>
          <p:cNvPr id="3072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59100" y="990601"/>
            <a:ext cx="6273800"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fld id="{5216F8C6-9702-4C91-95A7-D608C115F60F}" type="slidenum">
              <a:rPr lang="en-US" smtClean="0">
                <a:solidFill>
                  <a:srgbClr val="000000"/>
                </a:solidFill>
              </a:rPr>
              <a:pPr>
                <a:defRPr/>
              </a:pPr>
              <a:t>76</a:t>
            </a:fld>
            <a:endParaRPr lang="en-US">
              <a:solidFill>
                <a:srgbClr val="000000"/>
              </a:solidFill>
            </a:endParaRPr>
          </a:p>
        </p:txBody>
      </p:sp>
    </p:spTree>
    <p:extLst>
      <p:ext uri="{BB962C8B-B14F-4D97-AF65-F5344CB8AC3E}">
        <p14:creationId xmlns:p14="http://schemas.microsoft.com/office/powerpoint/2010/main" val="344556064"/>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ctrTitle"/>
          </p:nvPr>
        </p:nvSpPr>
        <p:spPr/>
        <p:txBody>
          <a:bodyPr/>
          <a:lstStyle/>
          <a:p>
            <a:r>
              <a:rPr lang="en-US" altLang="en-US"/>
              <a:t>9.3</a:t>
            </a:r>
          </a:p>
        </p:txBody>
      </p:sp>
      <p:sp>
        <p:nvSpPr>
          <p:cNvPr id="20483" name="Subtitle 2"/>
          <p:cNvSpPr>
            <a:spLocks noGrp="1"/>
          </p:cNvSpPr>
          <p:nvPr>
            <p:ph type="subTitle" idx="1"/>
          </p:nvPr>
        </p:nvSpPr>
        <p:spPr/>
        <p:txBody>
          <a:bodyPr/>
          <a:lstStyle/>
          <a:p>
            <a:r>
              <a:rPr lang="en-US" altLang="en-US"/>
              <a:t>The Relationship Between Arrays and Pointers</a:t>
            </a:r>
          </a:p>
          <a:p>
            <a:endParaRPr lang="en-US" altLang="en-US"/>
          </a:p>
        </p:txBody>
      </p:sp>
    </p:spTree>
    <p:extLst>
      <p:ext uri="{BB962C8B-B14F-4D97-AF65-F5344CB8AC3E}">
        <p14:creationId xmlns:p14="http://schemas.microsoft.com/office/powerpoint/2010/main" val="25190909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r>
              <a:rPr lang="en-US" altLang="en-US"/>
              <a:t>The Relationship Between Arrays and Pointers</a:t>
            </a:r>
          </a:p>
        </p:txBody>
      </p:sp>
      <p:sp>
        <p:nvSpPr>
          <p:cNvPr id="21507" name="Rectangle 3"/>
          <p:cNvSpPr>
            <a:spLocks noGrp="1" noChangeArrowheads="1"/>
          </p:cNvSpPr>
          <p:nvPr>
            <p:ph idx="1"/>
          </p:nvPr>
        </p:nvSpPr>
        <p:spPr>
          <a:xfrm>
            <a:off x="1981201" y="1806575"/>
            <a:ext cx="8088313" cy="3771900"/>
          </a:xfrm>
        </p:spPr>
        <p:txBody>
          <a:bodyPr/>
          <a:lstStyle/>
          <a:p>
            <a:r>
              <a:rPr lang="en-US" altLang="en-US" sz="2800"/>
              <a:t>Array name is starting address of array</a:t>
            </a:r>
          </a:p>
          <a:p>
            <a:pPr lvl="1">
              <a:buFontTx/>
              <a:buNone/>
            </a:pPr>
            <a:r>
              <a:rPr lang="en-US" altLang="en-US"/>
              <a:t>	</a:t>
            </a:r>
            <a:r>
              <a:rPr lang="en-US" altLang="en-US">
                <a:latin typeface="Courier New" pitchFamily="112" charset="0"/>
              </a:rPr>
              <a:t>int vals[] = {4, 7, 11};</a:t>
            </a:r>
          </a:p>
          <a:p>
            <a:pPr lvl="1">
              <a:buFontTx/>
              <a:buNone/>
            </a:pPr>
            <a:endParaRPr lang="en-US" altLang="en-US">
              <a:latin typeface="Courier New" pitchFamily="112" charset="0"/>
            </a:endParaRPr>
          </a:p>
          <a:p>
            <a:pPr lvl="1">
              <a:buFontTx/>
              <a:buNone/>
            </a:pPr>
            <a:endParaRPr lang="en-US" altLang="en-US">
              <a:latin typeface="Courier New" pitchFamily="112" charset="0"/>
            </a:endParaRPr>
          </a:p>
          <a:p>
            <a:pPr lvl="1">
              <a:buFontTx/>
              <a:buNone/>
            </a:pPr>
            <a:r>
              <a:rPr lang="en-US" altLang="en-US">
                <a:latin typeface="Courier New" pitchFamily="112" charset="0"/>
              </a:rPr>
              <a:t>	</a:t>
            </a:r>
          </a:p>
          <a:p>
            <a:pPr lvl="1">
              <a:buFontTx/>
              <a:buNone/>
            </a:pPr>
            <a:r>
              <a:rPr lang="en-US" altLang="en-US">
                <a:latin typeface="Courier New" pitchFamily="112" charset="0"/>
              </a:rPr>
              <a:t>	cout &lt;&lt; vals;		  // displays </a:t>
            </a:r>
          </a:p>
          <a:p>
            <a:pPr lvl="1">
              <a:buFontTx/>
              <a:buNone/>
            </a:pPr>
            <a:r>
              <a:rPr lang="en-US" altLang="en-US">
                <a:latin typeface="Courier New" pitchFamily="112" charset="0"/>
              </a:rPr>
              <a:t>						  // 0x4a00</a:t>
            </a:r>
          </a:p>
          <a:p>
            <a:pPr lvl="1">
              <a:buFontTx/>
              <a:buNone/>
            </a:pPr>
            <a:r>
              <a:rPr lang="en-US" altLang="en-US">
                <a:latin typeface="Courier New" pitchFamily="112" charset="0"/>
              </a:rPr>
              <a:t>	cout &lt;&lt; vals[0];    // displays 4</a:t>
            </a:r>
          </a:p>
        </p:txBody>
      </p:sp>
      <p:graphicFrame>
        <p:nvGraphicFramePr>
          <p:cNvPr id="742404" name="Group 4"/>
          <p:cNvGraphicFramePr>
            <a:graphicFrameLocks noGrp="1"/>
          </p:cNvGraphicFramePr>
          <p:nvPr/>
        </p:nvGraphicFramePr>
        <p:xfrm>
          <a:off x="5410200" y="3048000"/>
          <a:ext cx="2133600" cy="533400"/>
        </p:xfrm>
        <a:graphic>
          <a:graphicData uri="http://schemas.openxmlformats.org/drawingml/2006/table">
            <a:tbl>
              <a:tblPr/>
              <a:tblGrid>
                <a:gridCol w="7112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tblGrid>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urier New" pitchFamily="112" charset="0"/>
                          <a:ea typeface="ヒラギノ角ゴ Pro W3" pitchFamily="112" charset="-128"/>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urier New" pitchFamily="112" charset="0"/>
                          <a:ea typeface="ヒラギノ角ゴ Pro W3" pitchFamily="112" charset="-128"/>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ourier New" pitchFamily="112" charset="0"/>
                          <a:ea typeface="ヒラギノ角ゴ Pro W3" pitchFamily="112" charset="-128"/>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1518" name="Text Box 14"/>
          <p:cNvSpPr txBox="1">
            <a:spLocks noChangeArrowheads="1"/>
          </p:cNvSpPr>
          <p:nvPr/>
        </p:nvSpPr>
        <p:spPr bwMode="auto">
          <a:xfrm>
            <a:off x="1905000" y="3687763"/>
            <a:ext cx="36535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fontAlgn="base" hangingPunct="1">
              <a:spcBef>
                <a:spcPct val="0"/>
              </a:spcBef>
              <a:spcAft>
                <a:spcPct val="0"/>
              </a:spcAft>
              <a:buFontTx/>
              <a:buNone/>
            </a:pPr>
            <a:r>
              <a:rPr lang="en-US" altLang="en-US" sz="1800">
                <a:solidFill>
                  <a:srgbClr val="000000"/>
                </a:solidFill>
              </a:rPr>
              <a:t>starting address of </a:t>
            </a:r>
            <a:r>
              <a:rPr lang="en-US" altLang="en-US" sz="1800">
                <a:solidFill>
                  <a:srgbClr val="000000"/>
                </a:solidFill>
                <a:latin typeface="Courier New" pitchFamily="112" charset="0"/>
              </a:rPr>
              <a:t>vals</a:t>
            </a:r>
            <a:r>
              <a:rPr lang="en-US" altLang="en-US" sz="1800">
                <a:solidFill>
                  <a:srgbClr val="000000"/>
                </a:solidFill>
              </a:rPr>
              <a:t>: </a:t>
            </a:r>
            <a:r>
              <a:rPr lang="en-US" altLang="en-US" sz="1800">
                <a:solidFill>
                  <a:srgbClr val="000000"/>
                </a:solidFill>
                <a:latin typeface="Courier New" pitchFamily="112" charset="0"/>
              </a:rPr>
              <a:t>0x4a00</a:t>
            </a:r>
            <a:endParaRPr lang="en-US" altLang="en-US" sz="1800">
              <a:solidFill>
                <a:srgbClr val="000000"/>
              </a:solidFill>
            </a:endParaRPr>
          </a:p>
        </p:txBody>
      </p:sp>
      <p:sp>
        <p:nvSpPr>
          <p:cNvPr id="2" name="Slide Number Placeholder 1"/>
          <p:cNvSpPr>
            <a:spLocks noGrp="1"/>
          </p:cNvSpPr>
          <p:nvPr>
            <p:ph type="sldNum" sz="quarter" idx="10"/>
          </p:nvPr>
        </p:nvSpPr>
        <p:spPr/>
        <p:txBody>
          <a:bodyPr/>
          <a:lstStyle/>
          <a:p>
            <a:pPr>
              <a:defRPr/>
            </a:pPr>
            <a:fld id="{164DA095-4EC9-4ADC-B6EE-1F575DB55A41}" type="slidenum">
              <a:rPr lang="en-US" smtClean="0">
                <a:solidFill>
                  <a:srgbClr val="000000"/>
                </a:solidFill>
              </a:rPr>
              <a:pPr>
                <a:defRPr/>
              </a:pPr>
              <a:t>78</a:t>
            </a:fld>
            <a:endParaRPr lang="en-US">
              <a:solidFill>
                <a:srgbClr val="000000"/>
              </a:solidFill>
            </a:endParaRPr>
          </a:p>
        </p:txBody>
      </p:sp>
    </p:spTree>
    <p:extLst>
      <p:ext uri="{BB962C8B-B14F-4D97-AF65-F5344CB8AC3E}">
        <p14:creationId xmlns:p14="http://schemas.microsoft.com/office/powerpoint/2010/main" val="1533029341"/>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altLang="en-US"/>
              <a:t>The Relationship Between Arrays and Pointers</a:t>
            </a:r>
          </a:p>
        </p:txBody>
      </p:sp>
      <p:sp>
        <p:nvSpPr>
          <p:cNvPr id="22531" name="Rectangle 3"/>
          <p:cNvSpPr>
            <a:spLocks noGrp="1" noChangeArrowheads="1"/>
          </p:cNvSpPr>
          <p:nvPr>
            <p:ph idx="1"/>
          </p:nvPr>
        </p:nvSpPr>
        <p:spPr/>
        <p:txBody>
          <a:bodyPr/>
          <a:lstStyle/>
          <a:p>
            <a:r>
              <a:rPr lang="en-US" altLang="en-US"/>
              <a:t>Array name can be used as a pointer constant:</a:t>
            </a:r>
          </a:p>
          <a:p>
            <a:pPr lvl="1">
              <a:buClr>
                <a:srgbClr val="3333CC"/>
              </a:buClr>
              <a:buFontTx/>
              <a:buNone/>
            </a:pPr>
            <a:r>
              <a:rPr lang="en-US" altLang="en-US"/>
              <a:t>	</a:t>
            </a:r>
            <a:r>
              <a:rPr lang="en-US" altLang="en-US">
                <a:latin typeface="Courier New" pitchFamily="112" charset="0"/>
              </a:rPr>
              <a:t>int vals[] = {4, 7, 11};</a:t>
            </a:r>
          </a:p>
          <a:p>
            <a:pPr lvl="1">
              <a:buClr>
                <a:srgbClr val="3333CC"/>
              </a:buClr>
              <a:buFontTx/>
              <a:buNone/>
            </a:pPr>
            <a:r>
              <a:rPr lang="en-US" altLang="en-US">
                <a:latin typeface="Courier New" pitchFamily="112" charset="0"/>
              </a:rPr>
              <a:t>	cout &lt;&lt; *vals;    // displays 4</a:t>
            </a:r>
            <a:endParaRPr lang="en-US" altLang="en-US"/>
          </a:p>
          <a:p>
            <a:r>
              <a:rPr lang="en-US" altLang="en-US"/>
              <a:t>Pointer can be used as an array name:</a:t>
            </a:r>
          </a:p>
          <a:p>
            <a:pPr lvl="1">
              <a:buClr>
                <a:srgbClr val="3333CC"/>
              </a:buClr>
              <a:buFontTx/>
              <a:buNone/>
            </a:pPr>
            <a:r>
              <a:rPr lang="en-US" altLang="en-US"/>
              <a:t>	</a:t>
            </a:r>
            <a:r>
              <a:rPr lang="en-US" altLang="en-US">
                <a:latin typeface="Courier New" pitchFamily="112" charset="0"/>
              </a:rPr>
              <a:t>int *valptr = vals;</a:t>
            </a:r>
          </a:p>
          <a:p>
            <a:pPr lvl="1">
              <a:buClr>
                <a:srgbClr val="3333CC"/>
              </a:buClr>
              <a:buFontTx/>
              <a:buNone/>
            </a:pPr>
            <a:r>
              <a:rPr lang="en-US" altLang="en-US">
                <a:latin typeface="Courier New" pitchFamily="112" charset="0"/>
              </a:rPr>
              <a:t>	cout &lt;&lt; valptr[1]; // displays 7</a:t>
            </a:r>
            <a:endParaRPr lang="en-US" altLang="en-US"/>
          </a:p>
        </p:txBody>
      </p:sp>
      <p:sp>
        <p:nvSpPr>
          <p:cNvPr id="2" name="Slide Number Placeholder 1"/>
          <p:cNvSpPr>
            <a:spLocks noGrp="1"/>
          </p:cNvSpPr>
          <p:nvPr>
            <p:ph type="sldNum" sz="quarter" idx="10"/>
          </p:nvPr>
        </p:nvSpPr>
        <p:spPr/>
        <p:txBody>
          <a:bodyPr/>
          <a:lstStyle/>
          <a:p>
            <a:pPr>
              <a:defRPr/>
            </a:pPr>
            <a:fld id="{164DA095-4EC9-4ADC-B6EE-1F575DB55A41}" type="slidenum">
              <a:rPr lang="en-US" smtClean="0">
                <a:solidFill>
                  <a:srgbClr val="000000"/>
                </a:solidFill>
              </a:rPr>
              <a:pPr>
                <a:defRPr/>
              </a:pPr>
              <a:t>79</a:t>
            </a:fld>
            <a:endParaRPr lang="en-US">
              <a:solidFill>
                <a:srgbClr val="000000"/>
              </a:solidFill>
            </a:endParaRPr>
          </a:p>
        </p:txBody>
      </p:sp>
    </p:spTree>
    <p:extLst>
      <p:ext uri="{BB962C8B-B14F-4D97-AF65-F5344CB8AC3E}">
        <p14:creationId xmlns:p14="http://schemas.microsoft.com/office/powerpoint/2010/main" val="419168562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28600"/>
            <a:ext cx="8229600" cy="1143000"/>
          </a:xfrm>
        </p:spPr>
        <p:txBody>
          <a:bodyPr>
            <a:normAutofit fontScale="90000"/>
          </a:bodyPr>
          <a:lstStyle/>
          <a:p>
            <a:r>
              <a:rPr lang="en-US" dirty="0" smtClean="0"/>
              <a:t>Combine Declaration and Assignment</a:t>
            </a:r>
            <a:endParaRPr lang="en-US" dirty="0"/>
          </a:p>
        </p:txBody>
      </p:sp>
      <p:sp>
        <p:nvSpPr>
          <p:cNvPr id="3" name="Content Placeholder 2"/>
          <p:cNvSpPr>
            <a:spLocks noGrp="1"/>
          </p:cNvSpPr>
          <p:nvPr>
            <p:ph idx="1"/>
          </p:nvPr>
        </p:nvSpPr>
        <p:spPr>
          <a:xfrm>
            <a:off x="1981200" y="1447800"/>
            <a:ext cx="8229600" cy="4389120"/>
          </a:xfrm>
        </p:spPr>
        <p:txBody>
          <a:bodyPr/>
          <a:lstStyle/>
          <a:p>
            <a:r>
              <a:rPr lang="en-US" b="1" i="1" dirty="0" err="1" smtClean="0">
                <a:latin typeface="Courier New" pitchFamily="49" charset="0"/>
                <a:cs typeface="Courier New" pitchFamily="49" charset="0"/>
              </a:rPr>
              <a:t>int</a:t>
            </a:r>
            <a:r>
              <a:rPr lang="en-US" dirty="0" smtClean="0">
                <a:latin typeface="Courier New" pitchFamily="49" charset="0"/>
                <a:cs typeface="Courier New" pitchFamily="49" charset="0"/>
              </a:rPr>
              <a:t> number = 3;</a:t>
            </a:r>
          </a:p>
          <a:p>
            <a:r>
              <a:rPr lang="en-US" b="1" i="1" dirty="0" smtClean="0">
                <a:latin typeface="Courier New" pitchFamily="49" charset="0"/>
                <a:cs typeface="Courier New" pitchFamily="49" charset="0"/>
              </a:rPr>
              <a:t>double</a:t>
            </a:r>
            <a:r>
              <a:rPr lang="en-US" dirty="0" smtClean="0">
                <a:latin typeface="Courier New" pitchFamily="49" charset="0"/>
                <a:cs typeface="Courier New" pitchFamily="49" charset="0"/>
              </a:rPr>
              <a:t> rate = 0.07, balance = 0;</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18902256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685926"/>
            <a:ext cx="8077200"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Title 1"/>
          <p:cNvSpPr>
            <a:spLocks noGrp="1"/>
          </p:cNvSpPr>
          <p:nvPr>
            <p:ph type="title"/>
          </p:nvPr>
        </p:nvSpPr>
        <p:spPr/>
        <p:txBody>
          <a:bodyPr/>
          <a:lstStyle/>
          <a:p>
            <a:r>
              <a:rPr lang="en-US" altLang="en-US" sz="2400"/>
              <a:t>The Array Name Being Dereferenced in Program 9-5</a:t>
            </a:r>
          </a:p>
        </p:txBody>
      </p:sp>
      <p:sp>
        <p:nvSpPr>
          <p:cNvPr id="2" name="Slide Number Placeholder 1"/>
          <p:cNvSpPr>
            <a:spLocks noGrp="1"/>
          </p:cNvSpPr>
          <p:nvPr>
            <p:ph type="sldNum" sz="quarter" idx="10"/>
          </p:nvPr>
        </p:nvSpPr>
        <p:spPr/>
        <p:txBody>
          <a:bodyPr/>
          <a:lstStyle/>
          <a:p>
            <a:pPr>
              <a:defRPr/>
            </a:pPr>
            <a:fld id="{5216F8C6-9702-4C91-95A7-D608C115F60F}" type="slidenum">
              <a:rPr lang="en-US" smtClean="0">
                <a:solidFill>
                  <a:srgbClr val="000000"/>
                </a:solidFill>
              </a:rPr>
              <a:pPr>
                <a:defRPr/>
              </a:pPr>
              <a:t>80</a:t>
            </a:fld>
            <a:endParaRPr lang="en-US">
              <a:solidFill>
                <a:srgbClr val="000000"/>
              </a:solidFill>
            </a:endParaRPr>
          </a:p>
        </p:txBody>
      </p:sp>
    </p:spTree>
    <p:extLst>
      <p:ext uri="{BB962C8B-B14F-4D97-AF65-F5344CB8AC3E}">
        <p14:creationId xmlns:p14="http://schemas.microsoft.com/office/powerpoint/2010/main" val="1544874452"/>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t>Array Access</a:t>
            </a:r>
          </a:p>
        </p:txBody>
      </p:sp>
      <p:sp>
        <p:nvSpPr>
          <p:cNvPr id="25603" name="Rectangle 3"/>
          <p:cNvSpPr>
            <a:spLocks noGrp="1" noChangeArrowheads="1"/>
          </p:cNvSpPr>
          <p:nvPr>
            <p:ph idx="1"/>
          </p:nvPr>
        </p:nvSpPr>
        <p:spPr>
          <a:xfrm>
            <a:off x="1828800" y="1676400"/>
            <a:ext cx="8305800" cy="4419600"/>
          </a:xfrm>
        </p:spPr>
        <p:txBody>
          <a:bodyPr/>
          <a:lstStyle/>
          <a:p>
            <a:r>
              <a:rPr lang="en-US" altLang="en-US" sz="2800"/>
              <a:t>Array elements can be accessed in many ways:</a:t>
            </a:r>
          </a:p>
        </p:txBody>
      </p:sp>
      <p:graphicFrame>
        <p:nvGraphicFramePr>
          <p:cNvPr id="749572" name="Group 4"/>
          <p:cNvGraphicFramePr>
            <a:graphicFrameLocks noGrp="1"/>
          </p:cNvGraphicFramePr>
          <p:nvPr/>
        </p:nvGraphicFramePr>
        <p:xfrm>
          <a:off x="2590800" y="2486025"/>
          <a:ext cx="6629400" cy="3381376"/>
        </p:xfrm>
        <a:graphic>
          <a:graphicData uri="http://schemas.openxmlformats.org/drawingml/2006/table">
            <a:tbl>
              <a:tblPr/>
              <a:tblGrid>
                <a:gridCol w="30480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tblGrid>
              <a:tr h="711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ヒラギノ角ゴ Pro W3" pitchFamily="112" charset="-128"/>
                        </a:rPr>
                        <a:t>Array access method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ヒラギノ角ゴ Pro W3" pitchFamily="112" charset="-128"/>
                        </a:rPr>
                        <a:t>Example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5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ヒラギノ角ゴ Pro W3" pitchFamily="112" charset="-128"/>
                        </a:rPr>
                        <a:t>array name and </a:t>
                      </a:r>
                      <a:r>
                        <a:rPr kumimoji="0" lang="en-US" sz="1800" b="0" i="0" u="none" strike="noStrike" cap="none" normalizeH="0" baseline="0">
                          <a:ln>
                            <a:noFill/>
                          </a:ln>
                          <a:solidFill>
                            <a:schemeClr val="tx1"/>
                          </a:solidFill>
                          <a:effectLst/>
                          <a:latin typeface="Courier New" pitchFamily="112" charset="0"/>
                          <a:ea typeface="ヒラギノ角ゴ Pro W3" pitchFamily="112" charset="-128"/>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112" charset="0"/>
                          <a:ea typeface="ヒラギノ角ゴ Pro W3" pitchFamily="112" charset="-128"/>
                        </a:rPr>
                        <a:t>vals[2] = 17;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5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ヒラギノ角ゴ Pro W3" pitchFamily="112" charset="-128"/>
                        </a:rPr>
                        <a:t>pointer to array and </a:t>
                      </a:r>
                      <a:r>
                        <a:rPr kumimoji="0" lang="en-US" sz="1800" b="0" i="0" u="none" strike="noStrike" cap="none" normalizeH="0" baseline="0">
                          <a:ln>
                            <a:noFill/>
                          </a:ln>
                          <a:solidFill>
                            <a:schemeClr val="tx1"/>
                          </a:solidFill>
                          <a:effectLst/>
                          <a:latin typeface="Courier New" pitchFamily="112" charset="0"/>
                          <a:ea typeface="ヒラギノ角ゴ Pro W3" pitchFamily="112" charset="-128"/>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112" charset="0"/>
                          <a:ea typeface="ヒラギノ角ゴ Pro W3" pitchFamily="112" charset="-128"/>
                        </a:rPr>
                        <a:t>valptr[2] = 17;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0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ヒラギノ角ゴ Pro W3" pitchFamily="112" charset="-128"/>
                        </a:rPr>
                        <a:t>array name and subscript arithmetic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112" charset="0"/>
                          <a:ea typeface="ヒラギノ角ゴ Pro W3" pitchFamily="112" charset="-128"/>
                        </a:rPr>
                        <a:t>*(vals + 2) = 17;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0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ヒラギノ角ゴ Pro W3" pitchFamily="112" charset="-128"/>
                        </a:rPr>
                        <a:t>pointer to array and subscript arithmetic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itchFamily="112" charset="0"/>
                          <a:ea typeface="ヒラギノ角ゴ Pro W3" pitchFamily="112" charset="-128"/>
                        </a:rPr>
                        <a:t>*(valptr + 2) = 17;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0"/>
          </p:nvPr>
        </p:nvSpPr>
        <p:spPr/>
        <p:txBody>
          <a:bodyPr/>
          <a:lstStyle/>
          <a:p>
            <a:pPr>
              <a:defRPr/>
            </a:pPr>
            <a:fld id="{164DA095-4EC9-4ADC-B6EE-1F575DB55A41}" type="slidenum">
              <a:rPr lang="en-US" smtClean="0">
                <a:solidFill>
                  <a:srgbClr val="000000"/>
                </a:solidFill>
              </a:rPr>
              <a:pPr>
                <a:defRPr/>
              </a:pPr>
              <a:t>81</a:t>
            </a:fld>
            <a:endParaRPr lang="en-US">
              <a:solidFill>
                <a:srgbClr val="000000"/>
              </a:solidFill>
            </a:endParaRPr>
          </a:p>
        </p:txBody>
      </p:sp>
    </p:spTree>
    <p:extLst>
      <p:ext uri="{BB962C8B-B14F-4D97-AF65-F5344CB8AC3E}">
        <p14:creationId xmlns:p14="http://schemas.microsoft.com/office/powerpoint/2010/main" val="278347396"/>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a:t>Array Access</a:t>
            </a:r>
          </a:p>
        </p:txBody>
      </p:sp>
      <p:sp>
        <p:nvSpPr>
          <p:cNvPr id="26627" name="Rectangle 3"/>
          <p:cNvSpPr>
            <a:spLocks noGrp="1" noChangeArrowheads="1"/>
          </p:cNvSpPr>
          <p:nvPr>
            <p:ph idx="1"/>
          </p:nvPr>
        </p:nvSpPr>
        <p:spPr>
          <a:xfrm>
            <a:off x="1981201" y="1808163"/>
            <a:ext cx="7845425" cy="3879850"/>
          </a:xfrm>
        </p:spPr>
        <p:txBody>
          <a:bodyPr/>
          <a:lstStyle/>
          <a:p>
            <a:pPr>
              <a:spcBef>
                <a:spcPct val="50000"/>
              </a:spcBef>
            </a:pPr>
            <a:r>
              <a:rPr lang="en-US" altLang="en-US" dirty="0"/>
              <a:t>Conversion:  </a:t>
            </a:r>
            <a:r>
              <a:rPr lang="en-US" altLang="en-US" dirty="0" err="1">
                <a:latin typeface="Courier New" pitchFamily="112" charset="0"/>
              </a:rPr>
              <a:t>vals</a:t>
            </a:r>
            <a:r>
              <a:rPr lang="en-US" altLang="en-US" dirty="0">
                <a:latin typeface="Courier New" pitchFamily="112" charset="0"/>
              </a:rPr>
              <a:t>[</a:t>
            </a:r>
            <a:r>
              <a:rPr lang="en-US" altLang="en-US" dirty="0" err="1">
                <a:latin typeface="Courier New" pitchFamily="112" charset="0"/>
              </a:rPr>
              <a:t>i</a:t>
            </a:r>
            <a:r>
              <a:rPr lang="en-US" altLang="en-US" dirty="0">
                <a:latin typeface="Courier New" pitchFamily="112" charset="0"/>
              </a:rPr>
              <a:t>]</a:t>
            </a:r>
            <a:r>
              <a:rPr lang="en-US" altLang="en-US" dirty="0"/>
              <a:t> is equivalent to </a:t>
            </a:r>
            <a:r>
              <a:rPr lang="en-US" altLang="en-US" dirty="0">
                <a:latin typeface="Courier New" pitchFamily="112" charset="0"/>
              </a:rPr>
              <a:t>*(</a:t>
            </a:r>
            <a:r>
              <a:rPr lang="en-US" altLang="en-US" dirty="0" err="1">
                <a:latin typeface="Courier New" pitchFamily="112" charset="0"/>
              </a:rPr>
              <a:t>vals</a:t>
            </a:r>
            <a:r>
              <a:rPr lang="en-US" altLang="en-US" dirty="0">
                <a:latin typeface="Courier New" pitchFamily="112" charset="0"/>
              </a:rPr>
              <a:t> + </a:t>
            </a:r>
            <a:r>
              <a:rPr lang="en-US" altLang="en-US" dirty="0" err="1">
                <a:latin typeface="Courier New" pitchFamily="112" charset="0"/>
              </a:rPr>
              <a:t>i</a:t>
            </a:r>
            <a:r>
              <a:rPr lang="en-US" altLang="en-US" dirty="0">
                <a:latin typeface="Courier New" pitchFamily="112" charset="0"/>
              </a:rPr>
              <a:t>)</a:t>
            </a:r>
            <a:endParaRPr lang="en-US" altLang="en-US" dirty="0"/>
          </a:p>
          <a:p>
            <a:pPr>
              <a:spcBef>
                <a:spcPct val="50000"/>
              </a:spcBef>
            </a:pPr>
            <a:r>
              <a:rPr lang="en-US" altLang="en-US" dirty="0"/>
              <a:t>No bounds checking performed on array access, whether using array name or a pointer</a:t>
            </a:r>
          </a:p>
        </p:txBody>
      </p:sp>
      <p:sp>
        <p:nvSpPr>
          <p:cNvPr id="2" name="Slide Number Placeholder 1"/>
          <p:cNvSpPr>
            <a:spLocks noGrp="1"/>
          </p:cNvSpPr>
          <p:nvPr>
            <p:ph type="sldNum" sz="quarter" idx="10"/>
          </p:nvPr>
        </p:nvSpPr>
        <p:spPr/>
        <p:txBody>
          <a:bodyPr/>
          <a:lstStyle/>
          <a:p>
            <a:pPr>
              <a:defRPr/>
            </a:pPr>
            <a:fld id="{164DA095-4EC9-4ADC-B6EE-1F575DB55A41}" type="slidenum">
              <a:rPr lang="en-US" smtClean="0">
                <a:solidFill>
                  <a:srgbClr val="000000"/>
                </a:solidFill>
              </a:rPr>
              <a:pPr>
                <a:defRPr/>
              </a:pPr>
              <a:t>82</a:t>
            </a:fld>
            <a:endParaRPr lang="en-US">
              <a:solidFill>
                <a:srgbClr val="000000"/>
              </a:solidFill>
            </a:endParaRPr>
          </a:p>
        </p:txBody>
      </p:sp>
    </p:spTree>
    <p:extLst>
      <p:ext uri="{BB962C8B-B14F-4D97-AF65-F5344CB8AC3E}">
        <p14:creationId xmlns:p14="http://schemas.microsoft.com/office/powerpoint/2010/main" val="2125166631"/>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828800" y="395288"/>
            <a:ext cx="8229600" cy="639762"/>
          </a:xfrm>
        </p:spPr>
        <p:txBody>
          <a:bodyPr/>
          <a:lstStyle/>
          <a:p>
            <a:r>
              <a:rPr lang="en-US" altLang="en-US" sz="2800"/>
              <a:t>From Program 9-7</a:t>
            </a:r>
          </a:p>
        </p:txBody>
      </p:sp>
      <p:grpSp>
        <p:nvGrpSpPr>
          <p:cNvPr id="27651" name="Group 5"/>
          <p:cNvGrpSpPr>
            <a:grpSpLocks/>
          </p:cNvGrpSpPr>
          <p:nvPr/>
        </p:nvGrpSpPr>
        <p:grpSpPr bwMode="auto">
          <a:xfrm>
            <a:off x="2886075" y="1603375"/>
            <a:ext cx="6419850" cy="4567238"/>
            <a:chOff x="432" y="625"/>
            <a:chExt cx="4800" cy="3415"/>
          </a:xfrm>
        </p:grpSpPr>
        <p:pic>
          <p:nvPicPr>
            <p:cNvPr id="2765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 y="625"/>
              <a:ext cx="4334" cy="2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 y="3286"/>
              <a:ext cx="4752" cy="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Slide Number Placeholder 1"/>
          <p:cNvSpPr>
            <a:spLocks noGrp="1"/>
          </p:cNvSpPr>
          <p:nvPr>
            <p:ph type="sldNum" sz="quarter" idx="10"/>
          </p:nvPr>
        </p:nvSpPr>
        <p:spPr/>
        <p:txBody>
          <a:bodyPr/>
          <a:lstStyle/>
          <a:p>
            <a:pPr>
              <a:defRPr/>
            </a:pPr>
            <a:fld id="{5216F8C6-9702-4C91-95A7-D608C115F60F}" type="slidenum">
              <a:rPr lang="en-US" smtClean="0">
                <a:solidFill>
                  <a:srgbClr val="000000"/>
                </a:solidFill>
              </a:rPr>
              <a:pPr>
                <a:defRPr/>
              </a:pPr>
              <a:t>83</a:t>
            </a:fld>
            <a:endParaRPr lang="en-US">
              <a:solidFill>
                <a:srgbClr val="000000"/>
              </a:solidFill>
            </a:endParaRPr>
          </a:p>
        </p:txBody>
      </p:sp>
    </p:spTree>
    <p:extLst>
      <p:ext uri="{BB962C8B-B14F-4D97-AF65-F5344CB8AC3E}">
        <p14:creationId xmlns:p14="http://schemas.microsoft.com/office/powerpoint/2010/main" val="3545677477"/>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and Array</a:t>
            </a:r>
          </a:p>
        </p:txBody>
      </p:sp>
      <p:sp>
        <p:nvSpPr>
          <p:cNvPr id="5" name="Content Placeholder 4"/>
          <p:cNvSpPr>
            <a:spLocks noGrp="1"/>
          </p:cNvSpPr>
          <p:nvPr>
            <p:ph idx="1"/>
          </p:nvPr>
        </p:nvSpPr>
        <p:spPr/>
        <p:txBody>
          <a:bodyPr>
            <a:normAutofit/>
          </a:bodyPr>
          <a:lstStyle/>
          <a:p>
            <a:r>
              <a:rPr lang="en-US" dirty="0"/>
              <a:t>When an array is declared, </a:t>
            </a:r>
            <a:r>
              <a:rPr lang="en-US" dirty="0">
                <a:solidFill>
                  <a:srgbClr val="C00000"/>
                </a:solidFill>
              </a:rPr>
              <a:t>the name of the array is actually a pointer to the first element in the array</a:t>
            </a:r>
            <a:r>
              <a:rPr lang="en-US" dirty="0"/>
              <a:t>.  As a consequence, array parameters are always passed to a function by reference</a:t>
            </a:r>
          </a:p>
          <a:p>
            <a:pPr>
              <a:buNone/>
            </a:pPr>
            <a:r>
              <a:rPr lang="en-US" sz="1900" dirty="0"/>
              <a:t>		</a:t>
            </a:r>
            <a:r>
              <a:rPr lang="en-US" sz="1900" dirty="0">
                <a:solidFill>
                  <a:srgbClr val="0000FF"/>
                </a:solidFill>
              </a:rPr>
              <a:t>table[6] = {16, 21, 8, 3, -7, 9};</a:t>
            </a:r>
            <a:endParaRPr lang="en-US" sz="1900" dirty="0"/>
          </a:p>
          <a:p>
            <a:pPr>
              <a:buNone/>
            </a:pPr>
            <a:r>
              <a:rPr lang="en-US" dirty="0"/>
              <a:t>	</a:t>
            </a:r>
            <a:r>
              <a:rPr lang="en-US" dirty="0">
                <a:sym typeface="Wingdings" panose="05000000000000000000" pitchFamily="2" charset="2"/>
              </a:rPr>
              <a:t></a:t>
            </a:r>
            <a:r>
              <a:rPr lang="en-US" dirty="0"/>
              <a:t> This is the same as following:</a:t>
            </a:r>
          </a:p>
          <a:p>
            <a:pPr>
              <a:buNone/>
            </a:pPr>
            <a:r>
              <a:rPr lang="en-US" sz="1900" dirty="0"/>
              <a:t>		</a:t>
            </a:r>
            <a:r>
              <a:rPr lang="en-US" sz="1900" dirty="0">
                <a:solidFill>
                  <a:srgbClr val="0000FF"/>
                </a:solidFill>
              </a:rPr>
              <a:t>*(table + 0) = 16;	// or table[0] = 16;</a:t>
            </a:r>
            <a:br>
              <a:rPr lang="en-US" sz="1900" dirty="0">
                <a:solidFill>
                  <a:srgbClr val="0000FF"/>
                </a:solidFill>
              </a:rPr>
            </a:br>
            <a:r>
              <a:rPr lang="en-US" sz="1900" dirty="0">
                <a:solidFill>
                  <a:srgbClr val="0000FF"/>
                </a:solidFill>
              </a:rPr>
              <a:t>	*(table + 1) = 21;	// or table[1] = 21;</a:t>
            </a:r>
            <a:br>
              <a:rPr lang="en-US" sz="1900" dirty="0">
                <a:solidFill>
                  <a:srgbClr val="0000FF"/>
                </a:solidFill>
              </a:rPr>
            </a:br>
            <a:r>
              <a:rPr lang="en-US" sz="1900" dirty="0">
                <a:solidFill>
                  <a:srgbClr val="0000FF"/>
                </a:solidFill>
              </a:rPr>
              <a:t>	*(table + 2) = 8;	// or table[2] = 8;</a:t>
            </a:r>
            <a:br>
              <a:rPr lang="en-US" sz="1900" dirty="0">
                <a:solidFill>
                  <a:srgbClr val="0000FF"/>
                </a:solidFill>
              </a:rPr>
            </a:br>
            <a:r>
              <a:rPr lang="en-US" sz="1900" dirty="0">
                <a:solidFill>
                  <a:srgbClr val="0000FF"/>
                </a:solidFill>
              </a:rPr>
              <a:t>	*(table + 3) = 3;	// or table[3] = 3;</a:t>
            </a:r>
            <a:br>
              <a:rPr lang="en-US" sz="1900" dirty="0">
                <a:solidFill>
                  <a:srgbClr val="0000FF"/>
                </a:solidFill>
              </a:rPr>
            </a:br>
            <a:r>
              <a:rPr lang="en-US" sz="1900" dirty="0">
                <a:solidFill>
                  <a:srgbClr val="0000FF"/>
                </a:solidFill>
              </a:rPr>
              <a:t>	*(table + 4) = -7;	// or table[4] = -7;</a:t>
            </a:r>
            <a:br>
              <a:rPr lang="en-US" sz="1900" dirty="0">
                <a:solidFill>
                  <a:srgbClr val="0000FF"/>
                </a:solidFill>
              </a:rPr>
            </a:br>
            <a:r>
              <a:rPr lang="en-US" sz="1900" dirty="0">
                <a:solidFill>
                  <a:srgbClr val="0000FF"/>
                </a:solidFill>
              </a:rPr>
              <a:t>	*(table + 5) = 9;	// or table[5] = 9;</a:t>
            </a:r>
          </a:p>
          <a:p>
            <a:pPr>
              <a:buNone/>
            </a:pPr>
            <a:r>
              <a:rPr lang="en-US" sz="2100" dirty="0"/>
              <a:t>Therefore, </a:t>
            </a:r>
            <a:r>
              <a:rPr lang="en-US" sz="2100" b="1" dirty="0">
                <a:solidFill>
                  <a:srgbClr val="FF0000"/>
                </a:solidFill>
              </a:rPr>
              <a:t>*(table + </a:t>
            </a:r>
            <a:r>
              <a:rPr lang="en-US" sz="2100" b="1" dirty="0" err="1">
                <a:solidFill>
                  <a:srgbClr val="FF0000"/>
                </a:solidFill>
              </a:rPr>
              <a:t>i</a:t>
            </a:r>
            <a:r>
              <a:rPr lang="en-US" sz="2100" b="1" dirty="0">
                <a:solidFill>
                  <a:srgbClr val="FF0000"/>
                </a:solidFill>
              </a:rPr>
              <a:t>)</a:t>
            </a:r>
            <a:r>
              <a:rPr lang="en-US" sz="2100" dirty="0"/>
              <a:t> is the same as the </a:t>
            </a:r>
            <a:r>
              <a:rPr lang="en-US" sz="2100" b="1" dirty="0">
                <a:solidFill>
                  <a:srgbClr val="FF0000"/>
                </a:solidFill>
              </a:rPr>
              <a:t>table[</a:t>
            </a:r>
            <a:r>
              <a:rPr lang="en-US" sz="2100" b="1" dirty="0" err="1">
                <a:solidFill>
                  <a:srgbClr val="FF0000"/>
                </a:solidFill>
              </a:rPr>
              <a:t>i</a:t>
            </a:r>
            <a:r>
              <a:rPr lang="en-US" sz="2100" b="1" dirty="0">
                <a:solidFill>
                  <a:srgbClr val="FF0000"/>
                </a:solidFill>
              </a:rPr>
              <a:t>]</a:t>
            </a:r>
            <a:r>
              <a:rPr lang="en-US" sz="2100" dirty="0"/>
              <a:t>, where </a:t>
            </a:r>
            <a:r>
              <a:rPr lang="en-US" sz="2100" dirty="0" err="1"/>
              <a:t>i</a:t>
            </a:r>
            <a:r>
              <a:rPr lang="en-US" sz="2100" dirty="0"/>
              <a:t> = 0 to 5</a:t>
            </a:r>
          </a:p>
        </p:txBody>
      </p:sp>
      <p:sp>
        <p:nvSpPr>
          <p:cNvPr id="3" name="Slide Number Placeholder 2"/>
          <p:cNvSpPr>
            <a:spLocks noGrp="1"/>
          </p:cNvSpPr>
          <p:nvPr>
            <p:ph type="sldNum" sz="quarter" idx="12"/>
          </p:nvPr>
        </p:nvSpPr>
        <p:spPr/>
        <p:txBody>
          <a:bodyPr/>
          <a:lstStyle/>
          <a:p>
            <a:fld id="{911E4C43-30DC-40C6-8400-D754E7A063DA}" type="slidenum">
              <a:rPr lang="en-US" smtClean="0">
                <a:solidFill>
                  <a:srgbClr val="04617B">
                    <a:shade val="90000"/>
                  </a:srgbClr>
                </a:solidFill>
              </a:rPr>
              <a:pPr/>
              <a:t>84</a:t>
            </a:fld>
            <a:endParaRPr lang="en-US" dirty="0">
              <a:solidFill>
                <a:srgbClr val="04617B">
                  <a:shade val="90000"/>
                </a:srgbClr>
              </a:solidFill>
            </a:endParaRPr>
          </a:p>
        </p:txBody>
      </p:sp>
    </p:spTree>
    <p:extLst>
      <p:ext uri="{BB962C8B-B14F-4D97-AF65-F5344CB8AC3E}">
        <p14:creationId xmlns:p14="http://schemas.microsoft.com/office/powerpoint/2010/main" val="19081743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1980977" y="273852"/>
            <a:ext cx="8228554" cy="1145800"/>
          </a:xfrm>
          <a:ln/>
        </p:spPr>
        <p:txBody>
          <a:bodyPr vert="horz" lIns="0" tIns="38808" rIns="0" bIns="0" anchor="b">
            <a:normAutofit/>
            <a:scene3d>
              <a:camera prst="orthographicFront"/>
              <a:lightRig rig="freezing" dir="t">
                <a:rot lat="0" lon="0" rev="5640000"/>
              </a:lightRig>
            </a:scene3d>
            <a:sp3d prstMaterial="flat">
              <a:contourClr>
                <a:schemeClr val="tx2"/>
              </a:contourClr>
            </a:sp3d>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t>Accessing Pointer Data</a:t>
            </a:r>
          </a:p>
        </p:txBody>
      </p:sp>
      <p:sp>
        <p:nvSpPr>
          <p:cNvPr id="5122" name="Text Box 2"/>
          <p:cNvSpPr txBox="1">
            <a:spLocks noChangeArrowheads="1"/>
          </p:cNvSpPr>
          <p:nvPr/>
        </p:nvSpPr>
        <p:spPr bwMode="auto">
          <a:xfrm>
            <a:off x="1895854" y="1446534"/>
            <a:ext cx="8397306" cy="4707525"/>
          </a:xfrm>
          <a:prstGeom prst="rect">
            <a:avLst/>
          </a:prstGeom>
          <a:noFill/>
          <a:ln w="9525">
            <a:noFill/>
            <a:round/>
            <a:headEnd/>
            <a:tailEnd/>
          </a:ln>
          <a:effectLst/>
        </p:spPr>
        <p:txBody>
          <a:bodyPr lIns="90000" tIns="60876" rIns="90000" bIns="45000"/>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400" dirty="0">
                <a:solidFill>
                  <a:srgbClr val="000000"/>
                </a:solidFill>
                <a:latin typeface="Courier" panose="02060409020205020404" pitchFamily="49" charset="0"/>
              </a:rPr>
              <a:t>#include &lt;</a:t>
            </a:r>
            <a:r>
              <a:rPr lang="en-US" sz="1400" dirty="0" err="1">
                <a:solidFill>
                  <a:srgbClr val="000000"/>
                </a:solidFill>
                <a:latin typeface="Courier" panose="02060409020205020404" pitchFamily="49" charset="0"/>
              </a:rPr>
              <a:t>iostream</a:t>
            </a:r>
            <a:r>
              <a:rPr lang="en-US" sz="1400" dirty="0">
                <a:solidFill>
                  <a:srgbClr val="000000"/>
                </a:solidFill>
                <a:latin typeface="Courier" panose="02060409020205020404" pitchFamily="49" charset="0"/>
              </a:rPr>
              <a:t>&gt;</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400" dirty="0">
                <a:solidFill>
                  <a:srgbClr val="000000"/>
                </a:solidFill>
                <a:latin typeface="Courier" panose="02060409020205020404" pitchFamily="49" charset="0"/>
              </a:rPr>
              <a:t>using namespace </a:t>
            </a:r>
            <a:r>
              <a:rPr lang="en-US" sz="1400" dirty="0" err="1">
                <a:solidFill>
                  <a:srgbClr val="000000"/>
                </a:solidFill>
                <a:latin typeface="Courier" panose="02060409020205020404" pitchFamily="49" charset="0"/>
              </a:rPr>
              <a:t>std</a:t>
            </a:r>
            <a:r>
              <a:rPr lang="en-US" sz="1400" dirty="0">
                <a:solidFill>
                  <a:srgbClr val="000000"/>
                </a:solidFill>
                <a:latin typeface="Courier" panose="02060409020205020404" pitchFamily="49" charset="0"/>
              </a:rPr>
              <a:t>;</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1400" dirty="0">
              <a:solidFill>
                <a:srgbClr val="000000"/>
              </a:solidFill>
              <a:latin typeface="Courier" panose="02060409020205020404" pitchFamily="49" charset="0"/>
            </a:endParaRP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400" dirty="0" err="1">
                <a:solidFill>
                  <a:srgbClr val="000000"/>
                </a:solidFill>
                <a:latin typeface="Courier" panose="02060409020205020404" pitchFamily="49" charset="0"/>
              </a:rPr>
              <a:t>int</a:t>
            </a:r>
            <a:r>
              <a:rPr lang="en-US" sz="1400" dirty="0">
                <a:solidFill>
                  <a:srgbClr val="000000"/>
                </a:solidFill>
                <a:latin typeface="Courier" panose="02060409020205020404" pitchFamily="49" charset="0"/>
              </a:rPr>
              <a:t> main()</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400" dirty="0">
                <a:solidFill>
                  <a:srgbClr val="000000"/>
                </a:solidFill>
                <a:latin typeface="Courier" panose="02060409020205020404" pitchFamily="49" charset="0"/>
              </a:rPr>
              <a:t>{</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400" dirty="0">
                <a:solidFill>
                  <a:srgbClr val="000000"/>
                </a:solidFill>
                <a:latin typeface="Courier" panose="02060409020205020404" pitchFamily="49" charset="0"/>
              </a:rPr>
              <a:t>    char a[4] ="HAL";</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1400" dirty="0">
              <a:solidFill>
                <a:srgbClr val="000000"/>
              </a:solidFill>
              <a:latin typeface="Courier" panose="02060409020205020404" pitchFamily="49" charset="0"/>
            </a:endParaRP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400" dirty="0">
                <a:solidFill>
                  <a:srgbClr val="000000"/>
                </a:solidFill>
                <a:latin typeface="Courier" panose="02060409020205020404" pitchFamily="49" charset="0"/>
              </a:rPr>
              <a:t>    </a:t>
            </a:r>
            <a:r>
              <a:rPr lang="en-US" sz="1400" dirty="0" err="1">
                <a:solidFill>
                  <a:srgbClr val="000000"/>
                </a:solidFill>
                <a:latin typeface="Courier" panose="02060409020205020404" pitchFamily="49" charset="0"/>
              </a:rPr>
              <a:t>cout</a:t>
            </a:r>
            <a:r>
              <a:rPr lang="en-US" sz="1400" dirty="0">
                <a:solidFill>
                  <a:srgbClr val="000000"/>
                </a:solidFill>
                <a:latin typeface="Courier" panose="02060409020205020404" pitchFamily="49" charset="0"/>
              </a:rPr>
              <a:t> &lt;&lt; a[0] &lt;&lt; "\n"; </a:t>
            </a:r>
            <a:r>
              <a:rPr lang="en-US" sz="1400" b="1" dirty="0">
                <a:solidFill>
                  <a:srgbClr val="008000"/>
                </a:solidFill>
                <a:latin typeface="Courier" panose="02060409020205020404" pitchFamily="49" charset="0"/>
              </a:rPr>
              <a:t>//display 0th element of an array</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400" dirty="0">
                <a:solidFill>
                  <a:srgbClr val="000000"/>
                </a:solidFill>
                <a:latin typeface="Courier" panose="02060409020205020404" pitchFamily="49" charset="0"/>
              </a:rPr>
              <a:t>    </a:t>
            </a:r>
            <a:r>
              <a:rPr lang="en-US" sz="1400" dirty="0" err="1">
                <a:solidFill>
                  <a:srgbClr val="000000"/>
                </a:solidFill>
                <a:latin typeface="Courier" panose="02060409020205020404" pitchFamily="49" charset="0"/>
              </a:rPr>
              <a:t>cout</a:t>
            </a:r>
            <a:r>
              <a:rPr lang="en-US" sz="1400" dirty="0">
                <a:solidFill>
                  <a:srgbClr val="000000"/>
                </a:solidFill>
                <a:latin typeface="Courier" panose="02060409020205020404" pitchFamily="49" charset="0"/>
              </a:rPr>
              <a:t> &lt;&lt; *a &lt;&lt; "\n"; </a:t>
            </a:r>
            <a:r>
              <a:rPr lang="en-US" sz="1400" b="1" dirty="0">
                <a:solidFill>
                  <a:srgbClr val="008000"/>
                </a:solidFill>
                <a:latin typeface="Courier" panose="02060409020205020404" pitchFamily="49" charset="0"/>
              </a:rPr>
              <a:t>//a is a character array.  it prints 'H' which is 			// first element of an array</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400" dirty="0">
                <a:solidFill>
                  <a:srgbClr val="000000"/>
                </a:solidFill>
                <a:latin typeface="Courier" panose="02060409020205020404" pitchFamily="49" charset="0"/>
              </a:rPr>
              <a:t>    </a:t>
            </a:r>
            <a:r>
              <a:rPr lang="en-US" sz="1400" dirty="0" err="1">
                <a:solidFill>
                  <a:srgbClr val="000000"/>
                </a:solidFill>
                <a:latin typeface="Courier" panose="02060409020205020404" pitchFamily="49" charset="0"/>
              </a:rPr>
              <a:t>cout</a:t>
            </a:r>
            <a:r>
              <a:rPr lang="en-US" sz="1400" dirty="0">
                <a:solidFill>
                  <a:srgbClr val="000000"/>
                </a:solidFill>
                <a:latin typeface="Courier" panose="02060409020205020404" pitchFamily="49" charset="0"/>
              </a:rPr>
              <a:t> &lt;&lt; a; </a:t>
            </a:r>
            <a:r>
              <a:rPr lang="en-US" sz="1400" b="1" dirty="0">
                <a:solidFill>
                  <a:srgbClr val="008000"/>
                </a:solidFill>
                <a:latin typeface="Courier" panose="02060409020205020404" pitchFamily="49" charset="0"/>
              </a:rPr>
              <a:t>//a is a pointer to an array of characters</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1400" dirty="0">
              <a:solidFill>
                <a:srgbClr val="008000"/>
              </a:solidFill>
              <a:latin typeface="Courier" panose="02060409020205020404" pitchFamily="49" charset="0"/>
            </a:endParaRP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400" dirty="0">
                <a:solidFill>
                  <a:srgbClr val="000000"/>
                </a:solidFill>
                <a:latin typeface="Courier" panose="02060409020205020404" pitchFamily="49" charset="0"/>
              </a:rPr>
              <a:t>    </a:t>
            </a:r>
            <a:r>
              <a:rPr lang="en-US" sz="1400" dirty="0" err="1">
                <a:solidFill>
                  <a:srgbClr val="000000"/>
                </a:solidFill>
                <a:latin typeface="Courier" panose="02060409020205020404" pitchFamily="49" charset="0"/>
              </a:rPr>
              <a:t>cout</a:t>
            </a:r>
            <a:r>
              <a:rPr lang="en-US" sz="1400" dirty="0">
                <a:solidFill>
                  <a:srgbClr val="000000"/>
                </a:solidFill>
                <a:latin typeface="Courier" panose="02060409020205020404" pitchFamily="49" charset="0"/>
              </a:rPr>
              <a:t> &lt;&lt; "\n";</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400" dirty="0">
                <a:solidFill>
                  <a:srgbClr val="000000"/>
                </a:solidFill>
                <a:latin typeface="Courier" panose="02060409020205020404" pitchFamily="49" charset="0"/>
              </a:rPr>
              <a:t>    </a:t>
            </a:r>
            <a:r>
              <a:rPr lang="en-US" sz="1400" dirty="0" err="1">
                <a:solidFill>
                  <a:srgbClr val="000000"/>
                </a:solidFill>
                <a:latin typeface="Courier" panose="02060409020205020404" pitchFamily="49" charset="0"/>
              </a:rPr>
              <a:t>cout</a:t>
            </a:r>
            <a:r>
              <a:rPr lang="en-US" sz="1400" dirty="0">
                <a:solidFill>
                  <a:srgbClr val="000000"/>
                </a:solidFill>
                <a:latin typeface="Courier" panose="02060409020205020404" pitchFamily="49" charset="0"/>
              </a:rPr>
              <a:t> &lt;&lt; *(a+1) &lt;&lt; "\n";</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400" dirty="0">
                <a:solidFill>
                  <a:srgbClr val="000000"/>
                </a:solidFill>
                <a:latin typeface="Courier" panose="02060409020205020404" pitchFamily="49" charset="0"/>
              </a:rPr>
              <a:t>    </a:t>
            </a:r>
            <a:r>
              <a:rPr lang="en-US" sz="1400" dirty="0" err="1">
                <a:solidFill>
                  <a:srgbClr val="000000"/>
                </a:solidFill>
                <a:latin typeface="Courier" panose="02060409020205020404" pitchFamily="49" charset="0"/>
              </a:rPr>
              <a:t>cout</a:t>
            </a:r>
            <a:r>
              <a:rPr lang="en-US" sz="1400" dirty="0">
                <a:solidFill>
                  <a:srgbClr val="000000"/>
                </a:solidFill>
                <a:latin typeface="Courier" panose="02060409020205020404" pitchFamily="49" charset="0"/>
              </a:rPr>
              <a:t> &lt;&lt; *(a+2) &lt;&lt; "\n";</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400" dirty="0">
                <a:solidFill>
                  <a:srgbClr val="000000"/>
                </a:solidFill>
                <a:latin typeface="Courier" panose="02060409020205020404" pitchFamily="49" charset="0"/>
              </a:rPr>
              <a:t>    return 0;</a:t>
            </a:r>
          </a:p>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1400" dirty="0">
                <a:solidFill>
                  <a:srgbClr val="000000"/>
                </a:solidFill>
                <a:latin typeface="Courier" panose="02060409020205020404" pitchFamily="49" charset="0"/>
              </a:rPr>
              <a: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0953" y="4457656"/>
            <a:ext cx="4130704" cy="1683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911E4C43-30DC-40C6-8400-D754E7A063DA}" type="slidenum">
              <a:rPr lang="en-US" smtClean="0">
                <a:solidFill>
                  <a:srgbClr val="04617B">
                    <a:shade val="90000"/>
                  </a:srgbClr>
                </a:solidFill>
              </a:rPr>
              <a:pPr/>
              <a:t>85</a:t>
            </a:fld>
            <a:endParaRPr lang="en-US" dirty="0">
              <a:solidFill>
                <a:srgbClr val="04617B">
                  <a:shade val="90000"/>
                </a:srgbClr>
              </a:solidFill>
            </a:endParaRPr>
          </a:p>
        </p:txBody>
      </p:sp>
    </p:spTree>
    <p:extLst>
      <p:ext uri="{BB962C8B-B14F-4D97-AF65-F5344CB8AC3E}">
        <p14:creationId xmlns:p14="http://schemas.microsoft.com/office/powerpoint/2010/main" val="103356852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3BF4-B413-4B37-BC88-BA9BE4BA062F}"/>
              </a:ext>
            </a:extLst>
          </p:cNvPr>
          <p:cNvSpPr>
            <a:spLocks noGrp="1"/>
          </p:cNvSpPr>
          <p:nvPr>
            <p:ph type="title"/>
          </p:nvPr>
        </p:nvSpPr>
        <p:spPr/>
        <p:txBody>
          <a:bodyPr/>
          <a:lstStyle/>
          <a:p>
            <a:r>
              <a:rPr lang="en-US" dirty="0"/>
              <a:t>Exercises</a:t>
            </a:r>
          </a:p>
        </p:txBody>
      </p:sp>
      <p:sp>
        <p:nvSpPr>
          <p:cNvPr id="4" name="Content Placeholder 3">
            <a:extLst>
              <a:ext uri="{FF2B5EF4-FFF2-40B4-BE49-F238E27FC236}">
                <a16:creationId xmlns:a16="http://schemas.microsoft.com/office/drawing/2014/main" id="{264620DC-4DCF-449F-9538-6D1C69E1DFD5}"/>
              </a:ext>
            </a:extLst>
          </p:cNvPr>
          <p:cNvSpPr>
            <a:spLocks noGrp="1"/>
          </p:cNvSpPr>
          <p:nvPr>
            <p:ph idx="1"/>
          </p:nvPr>
        </p:nvSpPr>
        <p:spPr/>
        <p:txBody>
          <a:bodyPr/>
          <a:lstStyle/>
          <a:p>
            <a:r>
              <a:rPr lang="en-US" dirty="0"/>
              <a:t>Write a C++ program to find the max of an integral data set. The program will ask the user to input the number of data values in the set and each value. The program prints on screen a pointer that points to the max value.</a:t>
            </a:r>
          </a:p>
          <a:p>
            <a:endParaRPr lang="en-US" dirty="0"/>
          </a:p>
        </p:txBody>
      </p:sp>
      <p:sp>
        <p:nvSpPr>
          <p:cNvPr id="3" name="Slide Number Placeholder 2">
            <a:extLst>
              <a:ext uri="{FF2B5EF4-FFF2-40B4-BE49-F238E27FC236}">
                <a16:creationId xmlns:a16="http://schemas.microsoft.com/office/drawing/2014/main" id="{8E836AD7-8EBB-4E71-BAE0-2DDDB8D03259}"/>
              </a:ext>
            </a:extLst>
          </p:cNvPr>
          <p:cNvSpPr>
            <a:spLocks noGrp="1"/>
          </p:cNvSpPr>
          <p:nvPr>
            <p:ph type="sldNum" sz="quarter" idx="12"/>
          </p:nvPr>
        </p:nvSpPr>
        <p:spPr/>
        <p:txBody>
          <a:bodyPr/>
          <a:lstStyle/>
          <a:p>
            <a:fld id="{911E4C43-30DC-40C6-8400-D754E7A063DA}" type="slidenum">
              <a:rPr lang="en-US" smtClean="0">
                <a:solidFill>
                  <a:srgbClr val="04617B">
                    <a:shade val="90000"/>
                  </a:srgbClr>
                </a:solidFill>
              </a:rPr>
              <a:pPr/>
              <a:t>86</a:t>
            </a:fld>
            <a:endParaRPr lang="en-US" dirty="0">
              <a:solidFill>
                <a:srgbClr val="04617B">
                  <a:shade val="90000"/>
                </a:srgbClr>
              </a:solidFill>
            </a:endParaRPr>
          </a:p>
        </p:txBody>
      </p:sp>
    </p:spTree>
    <p:extLst>
      <p:ext uri="{BB962C8B-B14F-4D97-AF65-F5344CB8AC3E}">
        <p14:creationId xmlns:p14="http://schemas.microsoft.com/office/powerpoint/2010/main" val="38860409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ED789-1D0F-465C-901D-466BB2209553}"/>
              </a:ext>
            </a:extLst>
          </p:cNvPr>
          <p:cNvSpPr>
            <a:spLocks noGrp="1"/>
          </p:cNvSpPr>
          <p:nvPr>
            <p:ph type="title"/>
          </p:nvPr>
        </p:nvSpPr>
        <p:spPr>
          <a:xfrm>
            <a:off x="1600200" y="132180"/>
            <a:ext cx="8229600" cy="554698"/>
          </a:xfrm>
        </p:spPr>
        <p:txBody>
          <a:bodyPr>
            <a:normAutofit fontScale="90000"/>
          </a:bodyPr>
          <a:lstStyle/>
          <a:p>
            <a:r>
              <a:rPr lang="en-US" sz="4000" dirty="0"/>
              <a:t>Exercises</a:t>
            </a:r>
          </a:p>
        </p:txBody>
      </p:sp>
      <p:sp>
        <p:nvSpPr>
          <p:cNvPr id="4" name="Slide Number Placeholder 3">
            <a:extLst>
              <a:ext uri="{FF2B5EF4-FFF2-40B4-BE49-F238E27FC236}">
                <a16:creationId xmlns:a16="http://schemas.microsoft.com/office/drawing/2014/main" id="{02D9F3BF-3792-490A-B5B1-A41E1E4281CB}"/>
              </a:ext>
            </a:extLst>
          </p:cNvPr>
          <p:cNvSpPr>
            <a:spLocks noGrp="1"/>
          </p:cNvSpPr>
          <p:nvPr>
            <p:ph type="sldNum" sz="quarter" idx="12"/>
          </p:nvPr>
        </p:nvSpPr>
        <p:spPr/>
        <p:txBody>
          <a:bodyPr/>
          <a:lstStyle/>
          <a:p>
            <a:fld id="{911E4C43-30DC-40C6-8400-D754E7A063DA}" type="slidenum">
              <a:rPr lang="en-US" smtClean="0">
                <a:solidFill>
                  <a:srgbClr val="04617B">
                    <a:shade val="90000"/>
                  </a:srgbClr>
                </a:solidFill>
              </a:rPr>
              <a:pPr/>
              <a:t>87</a:t>
            </a:fld>
            <a:endParaRPr lang="en-US" dirty="0">
              <a:solidFill>
                <a:srgbClr val="04617B">
                  <a:shade val="90000"/>
                </a:srgbClr>
              </a:solidFill>
            </a:endParaRPr>
          </a:p>
        </p:txBody>
      </p:sp>
      <p:sp>
        <p:nvSpPr>
          <p:cNvPr id="5" name="Rectangle 1">
            <a:extLst>
              <a:ext uri="{FF2B5EF4-FFF2-40B4-BE49-F238E27FC236}">
                <a16:creationId xmlns:a16="http://schemas.microsoft.com/office/drawing/2014/main" id="{2424F204-EA62-4B60-A9C8-1984F89C61F1}"/>
              </a:ext>
            </a:extLst>
          </p:cNvPr>
          <p:cNvSpPr>
            <a:spLocks noGrp="1" noChangeArrowheads="1"/>
          </p:cNvSpPr>
          <p:nvPr>
            <p:ph idx="1"/>
          </p:nvPr>
        </p:nvSpPr>
        <p:spPr bwMode="auto">
          <a:xfrm>
            <a:off x="1703512" y="668422"/>
            <a:ext cx="7127272" cy="60016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eaLnBrk="0" fontAlgn="base" hangingPunct="0">
              <a:spcBef>
                <a:spcPct val="0"/>
              </a:spcBef>
              <a:spcAft>
                <a:spcPct val="0"/>
              </a:spcAft>
              <a:buClrTx/>
              <a:buSzTx/>
              <a:buNone/>
            </a:pPr>
            <a:r>
              <a:rPr lang="en-US" altLang="en-US" sz="1200" b="1" dirty="0">
                <a:latin typeface="Helvetica" panose="020B0604020202020204" pitchFamily="34" charset="0"/>
              </a:rPr>
              <a:t>Write a program in C to demonstrate the use of &amp;(address of) and *(value at address) operator. </a:t>
            </a:r>
            <a:br>
              <a:rPr lang="en-US" altLang="en-US" sz="1200" b="1" dirty="0">
                <a:latin typeface="Helvetica" panose="020B0604020202020204" pitchFamily="34" charset="0"/>
              </a:rPr>
            </a:br>
            <a:r>
              <a:rPr lang="en-US" altLang="en-US" sz="1200" b="1" i="1" dirty="0">
                <a:latin typeface="Helvetica" panose="020B0604020202020204" pitchFamily="34" charset="0"/>
              </a:rPr>
              <a:t>Expected Output</a:t>
            </a:r>
            <a:r>
              <a:rPr lang="en-US" altLang="en-US" sz="1200" b="1" dirty="0">
                <a:latin typeface="Helvetica" panose="020B0604020202020204" pitchFamily="34" charset="0"/>
              </a:rPr>
              <a:t> :</a:t>
            </a:r>
            <a:endParaRPr lang="en-US" altLang="en-US" sz="1200" b="1" dirty="0">
              <a:latin typeface="Arial Unicode MS" panose="020B0604020202020204" pitchFamily="34" charset="-128"/>
            </a:endParaRPr>
          </a:p>
          <a:p>
            <a:pPr marL="0" indent="0" eaLnBrk="0" fontAlgn="base" hangingPunct="0">
              <a:spcBef>
                <a:spcPct val="0"/>
              </a:spcBef>
              <a:spcAft>
                <a:spcPct val="0"/>
              </a:spcAft>
              <a:buClrTx/>
              <a:buSzTx/>
              <a:buNone/>
            </a:pPr>
            <a:endParaRPr lang="en-US" altLang="en-US" sz="1200" b="1" dirty="0">
              <a:latin typeface="Arial Unicode MS" panose="020B0604020202020204" pitchFamily="34" charset="-128"/>
            </a:endParaRPr>
          </a:p>
          <a:p>
            <a:pPr marL="0" indent="0" eaLnBrk="0" fontAlgn="base" hangingPunct="0">
              <a:spcBef>
                <a:spcPct val="0"/>
              </a:spcBef>
              <a:spcAft>
                <a:spcPct val="0"/>
              </a:spcAft>
              <a:buClrTx/>
              <a:buSzTx/>
              <a:buNone/>
            </a:pPr>
            <a:r>
              <a:rPr lang="en-US" altLang="en-US" sz="1200" b="1" dirty="0">
                <a:latin typeface="Arial Unicode MS" panose="020B0604020202020204" pitchFamily="34" charset="-128"/>
              </a:rPr>
              <a:t>Pointer : Demonstrate the use of &amp; and * operator : </a:t>
            </a:r>
          </a:p>
          <a:p>
            <a:pPr marL="0" indent="0" eaLnBrk="0" fontAlgn="base" hangingPunct="0">
              <a:spcBef>
                <a:spcPct val="0"/>
              </a:spcBef>
              <a:spcAft>
                <a:spcPct val="0"/>
              </a:spcAft>
              <a:buClrTx/>
              <a:buSzTx/>
              <a:buNone/>
            </a:pPr>
            <a:r>
              <a:rPr lang="en-US" altLang="en-US" sz="1200" b="1" dirty="0">
                <a:latin typeface="Arial Unicode MS" panose="020B0604020202020204" pitchFamily="34" charset="-128"/>
              </a:rPr>
              <a:t>-------------------------------------------------------- </a:t>
            </a:r>
          </a:p>
          <a:p>
            <a:pPr marL="0" indent="0" eaLnBrk="0" fontAlgn="base" hangingPunct="0">
              <a:spcBef>
                <a:spcPct val="0"/>
              </a:spcBef>
              <a:spcAft>
                <a:spcPct val="0"/>
              </a:spcAft>
              <a:buClrTx/>
              <a:buSzTx/>
              <a:buNone/>
            </a:pPr>
            <a:r>
              <a:rPr lang="en-US" altLang="en-US" sz="1200" b="1" dirty="0">
                <a:latin typeface="Arial Unicode MS" panose="020B0604020202020204" pitchFamily="34" charset="-128"/>
              </a:rPr>
              <a:t>m = 300 </a:t>
            </a:r>
          </a:p>
          <a:p>
            <a:pPr marL="0" indent="0" eaLnBrk="0" fontAlgn="base" hangingPunct="0">
              <a:spcBef>
                <a:spcPct val="0"/>
              </a:spcBef>
              <a:spcAft>
                <a:spcPct val="0"/>
              </a:spcAft>
              <a:buClrTx/>
              <a:buSzTx/>
              <a:buNone/>
            </a:pPr>
            <a:r>
              <a:rPr lang="en-US" altLang="en-US" sz="1200" b="1" dirty="0" err="1">
                <a:latin typeface="Arial Unicode MS" panose="020B0604020202020204" pitchFamily="34" charset="-128"/>
              </a:rPr>
              <a:t>fx</a:t>
            </a:r>
            <a:r>
              <a:rPr lang="en-US" altLang="en-US" sz="1200" b="1" dirty="0">
                <a:latin typeface="Arial Unicode MS" panose="020B0604020202020204" pitchFamily="34" charset="-128"/>
              </a:rPr>
              <a:t> = 300.600006 </a:t>
            </a:r>
          </a:p>
          <a:p>
            <a:pPr marL="0" indent="0" eaLnBrk="0" fontAlgn="base" hangingPunct="0">
              <a:spcBef>
                <a:spcPct val="0"/>
              </a:spcBef>
              <a:spcAft>
                <a:spcPct val="0"/>
              </a:spcAft>
              <a:buClrTx/>
              <a:buSzTx/>
              <a:buNone/>
            </a:pPr>
            <a:r>
              <a:rPr lang="en-US" altLang="en-US" sz="1200" b="1" dirty="0" err="1">
                <a:latin typeface="Arial Unicode MS" panose="020B0604020202020204" pitchFamily="34" charset="-128"/>
              </a:rPr>
              <a:t>cht</a:t>
            </a:r>
            <a:r>
              <a:rPr lang="en-US" altLang="en-US" sz="1200" b="1" dirty="0">
                <a:latin typeface="Arial Unicode MS" panose="020B0604020202020204" pitchFamily="34" charset="-128"/>
              </a:rPr>
              <a:t> = z </a:t>
            </a:r>
          </a:p>
          <a:p>
            <a:pPr marL="0" indent="0" eaLnBrk="0" fontAlgn="base" hangingPunct="0">
              <a:spcBef>
                <a:spcPct val="0"/>
              </a:spcBef>
              <a:spcAft>
                <a:spcPct val="0"/>
              </a:spcAft>
              <a:buClrTx/>
              <a:buSzTx/>
              <a:buNone/>
            </a:pPr>
            <a:endParaRPr lang="en-US" altLang="en-US" sz="1200" b="1" dirty="0">
              <a:latin typeface="Arial Unicode MS" panose="020B0604020202020204" pitchFamily="34" charset="-128"/>
            </a:endParaRPr>
          </a:p>
          <a:p>
            <a:pPr marL="0" indent="0" eaLnBrk="0" fontAlgn="base" hangingPunct="0">
              <a:spcBef>
                <a:spcPct val="0"/>
              </a:spcBef>
              <a:spcAft>
                <a:spcPct val="0"/>
              </a:spcAft>
              <a:buClrTx/>
              <a:buSzTx/>
              <a:buNone/>
            </a:pPr>
            <a:r>
              <a:rPr lang="en-US" altLang="en-US" sz="1200" b="1" dirty="0">
                <a:latin typeface="Arial Unicode MS" panose="020B0604020202020204" pitchFamily="34" charset="-128"/>
              </a:rPr>
              <a:t>Using &amp; operator : </a:t>
            </a:r>
          </a:p>
          <a:p>
            <a:pPr marL="0" indent="0" eaLnBrk="0" fontAlgn="base" hangingPunct="0">
              <a:spcBef>
                <a:spcPct val="0"/>
              </a:spcBef>
              <a:spcAft>
                <a:spcPct val="0"/>
              </a:spcAft>
              <a:buClrTx/>
              <a:buSzTx/>
              <a:buNone/>
            </a:pPr>
            <a:r>
              <a:rPr lang="en-US" altLang="en-US" sz="1200" b="1" dirty="0">
                <a:latin typeface="Arial Unicode MS" panose="020B0604020202020204" pitchFamily="34" charset="-128"/>
              </a:rPr>
              <a:t>----------------------- </a:t>
            </a:r>
          </a:p>
          <a:p>
            <a:pPr marL="0" indent="0" eaLnBrk="0" fontAlgn="base" hangingPunct="0">
              <a:spcBef>
                <a:spcPct val="0"/>
              </a:spcBef>
              <a:spcAft>
                <a:spcPct val="0"/>
              </a:spcAft>
              <a:buClrTx/>
              <a:buSzTx/>
              <a:buNone/>
            </a:pPr>
            <a:r>
              <a:rPr lang="en-US" altLang="en-US" sz="1200" b="1" dirty="0">
                <a:latin typeface="Arial Unicode MS" panose="020B0604020202020204" pitchFamily="34" charset="-128"/>
              </a:rPr>
              <a:t>address of m = 0x7ffda2eeeec8 </a:t>
            </a:r>
          </a:p>
          <a:p>
            <a:pPr marL="0" indent="0" eaLnBrk="0" fontAlgn="base" hangingPunct="0">
              <a:spcBef>
                <a:spcPct val="0"/>
              </a:spcBef>
              <a:spcAft>
                <a:spcPct val="0"/>
              </a:spcAft>
              <a:buClrTx/>
              <a:buSzTx/>
              <a:buNone/>
            </a:pPr>
            <a:r>
              <a:rPr lang="en-US" altLang="en-US" sz="1200" b="1" dirty="0">
                <a:latin typeface="Arial Unicode MS" panose="020B0604020202020204" pitchFamily="34" charset="-128"/>
              </a:rPr>
              <a:t>address of </a:t>
            </a:r>
            <a:r>
              <a:rPr lang="en-US" altLang="en-US" sz="1200" b="1" dirty="0" err="1">
                <a:latin typeface="Arial Unicode MS" panose="020B0604020202020204" pitchFamily="34" charset="-128"/>
              </a:rPr>
              <a:t>fx</a:t>
            </a:r>
            <a:r>
              <a:rPr lang="en-US" altLang="en-US" sz="1200" b="1" dirty="0">
                <a:latin typeface="Arial Unicode MS" panose="020B0604020202020204" pitchFamily="34" charset="-128"/>
              </a:rPr>
              <a:t> = 0x7ffda2eeeecc </a:t>
            </a:r>
          </a:p>
          <a:p>
            <a:pPr marL="0" indent="0" eaLnBrk="0" fontAlgn="base" hangingPunct="0">
              <a:spcBef>
                <a:spcPct val="0"/>
              </a:spcBef>
              <a:spcAft>
                <a:spcPct val="0"/>
              </a:spcAft>
              <a:buClrTx/>
              <a:buSzTx/>
              <a:buNone/>
            </a:pPr>
            <a:r>
              <a:rPr lang="en-US" altLang="en-US" sz="1200" b="1" dirty="0">
                <a:latin typeface="Arial Unicode MS" panose="020B0604020202020204" pitchFamily="34" charset="-128"/>
              </a:rPr>
              <a:t>address of </a:t>
            </a:r>
            <a:r>
              <a:rPr lang="en-US" altLang="en-US" sz="1200" b="1" dirty="0" err="1">
                <a:latin typeface="Arial Unicode MS" panose="020B0604020202020204" pitchFamily="34" charset="-128"/>
              </a:rPr>
              <a:t>cht</a:t>
            </a:r>
            <a:r>
              <a:rPr lang="en-US" altLang="en-US" sz="1200" b="1" dirty="0">
                <a:latin typeface="Arial Unicode MS" panose="020B0604020202020204" pitchFamily="34" charset="-128"/>
              </a:rPr>
              <a:t> = 0x7ffda2eeeec7 </a:t>
            </a:r>
          </a:p>
          <a:p>
            <a:pPr marL="0" indent="0" eaLnBrk="0" fontAlgn="base" hangingPunct="0">
              <a:spcBef>
                <a:spcPct val="0"/>
              </a:spcBef>
              <a:spcAft>
                <a:spcPct val="0"/>
              </a:spcAft>
              <a:buClrTx/>
              <a:buSzTx/>
              <a:buNone/>
            </a:pPr>
            <a:endParaRPr lang="en-US" altLang="en-US" sz="1200" b="1" dirty="0">
              <a:latin typeface="Arial Unicode MS" panose="020B0604020202020204" pitchFamily="34" charset="-128"/>
            </a:endParaRPr>
          </a:p>
          <a:p>
            <a:pPr marL="0" indent="0" eaLnBrk="0" fontAlgn="base" hangingPunct="0">
              <a:spcBef>
                <a:spcPct val="0"/>
              </a:spcBef>
              <a:spcAft>
                <a:spcPct val="0"/>
              </a:spcAft>
              <a:buClrTx/>
              <a:buSzTx/>
              <a:buNone/>
            </a:pPr>
            <a:r>
              <a:rPr lang="en-US" altLang="en-US" sz="1200" b="1" dirty="0">
                <a:latin typeface="Arial Unicode MS" panose="020B0604020202020204" pitchFamily="34" charset="-128"/>
              </a:rPr>
              <a:t>Using &amp; and * operator :</a:t>
            </a:r>
          </a:p>
          <a:p>
            <a:pPr marL="0" indent="0" eaLnBrk="0" fontAlgn="base" hangingPunct="0">
              <a:spcBef>
                <a:spcPct val="0"/>
              </a:spcBef>
              <a:spcAft>
                <a:spcPct val="0"/>
              </a:spcAft>
              <a:buClrTx/>
              <a:buSzTx/>
              <a:buNone/>
            </a:pPr>
            <a:r>
              <a:rPr lang="en-US" altLang="en-US" sz="1200" b="1" dirty="0">
                <a:latin typeface="Arial Unicode MS" panose="020B0604020202020204" pitchFamily="34" charset="-128"/>
              </a:rPr>
              <a:t> ----------------------------- </a:t>
            </a:r>
          </a:p>
          <a:p>
            <a:pPr marL="0" indent="0" eaLnBrk="0" fontAlgn="base" hangingPunct="0">
              <a:spcBef>
                <a:spcPct val="0"/>
              </a:spcBef>
              <a:spcAft>
                <a:spcPct val="0"/>
              </a:spcAft>
              <a:buClrTx/>
              <a:buSzTx/>
              <a:buNone/>
            </a:pPr>
            <a:r>
              <a:rPr lang="en-US" altLang="en-US" sz="1200" b="1" dirty="0">
                <a:latin typeface="Arial Unicode MS" panose="020B0604020202020204" pitchFamily="34" charset="-128"/>
              </a:rPr>
              <a:t>value at address of m = 300 </a:t>
            </a:r>
          </a:p>
          <a:p>
            <a:pPr marL="0" indent="0" eaLnBrk="0" fontAlgn="base" hangingPunct="0">
              <a:spcBef>
                <a:spcPct val="0"/>
              </a:spcBef>
              <a:spcAft>
                <a:spcPct val="0"/>
              </a:spcAft>
              <a:buClrTx/>
              <a:buSzTx/>
              <a:buNone/>
            </a:pPr>
            <a:r>
              <a:rPr lang="en-US" altLang="en-US" sz="1200" b="1" dirty="0">
                <a:latin typeface="Arial Unicode MS" panose="020B0604020202020204" pitchFamily="34" charset="-128"/>
              </a:rPr>
              <a:t>value at address of </a:t>
            </a:r>
            <a:r>
              <a:rPr lang="en-US" altLang="en-US" sz="1200" b="1" dirty="0" err="1">
                <a:latin typeface="Arial Unicode MS" panose="020B0604020202020204" pitchFamily="34" charset="-128"/>
              </a:rPr>
              <a:t>fx</a:t>
            </a:r>
            <a:r>
              <a:rPr lang="en-US" altLang="en-US" sz="1200" b="1" dirty="0">
                <a:latin typeface="Arial Unicode MS" panose="020B0604020202020204" pitchFamily="34" charset="-128"/>
              </a:rPr>
              <a:t> = 300.600006 </a:t>
            </a:r>
          </a:p>
          <a:p>
            <a:pPr marL="0" indent="0" eaLnBrk="0" fontAlgn="base" hangingPunct="0">
              <a:spcBef>
                <a:spcPct val="0"/>
              </a:spcBef>
              <a:spcAft>
                <a:spcPct val="0"/>
              </a:spcAft>
              <a:buClrTx/>
              <a:buSzTx/>
              <a:buNone/>
            </a:pPr>
            <a:r>
              <a:rPr lang="en-US" altLang="en-US" sz="1200" b="1" dirty="0">
                <a:latin typeface="Arial Unicode MS" panose="020B0604020202020204" pitchFamily="34" charset="-128"/>
              </a:rPr>
              <a:t>value at address of </a:t>
            </a:r>
            <a:r>
              <a:rPr lang="en-US" altLang="en-US" sz="1200" b="1" dirty="0" err="1">
                <a:latin typeface="Arial Unicode MS" panose="020B0604020202020204" pitchFamily="34" charset="-128"/>
              </a:rPr>
              <a:t>cht</a:t>
            </a:r>
            <a:r>
              <a:rPr lang="en-US" altLang="en-US" sz="1200" b="1" dirty="0">
                <a:latin typeface="Arial Unicode MS" panose="020B0604020202020204" pitchFamily="34" charset="-128"/>
              </a:rPr>
              <a:t> = z</a:t>
            </a:r>
          </a:p>
          <a:p>
            <a:pPr marL="0" indent="0" eaLnBrk="0" fontAlgn="base" hangingPunct="0">
              <a:spcBef>
                <a:spcPct val="0"/>
              </a:spcBef>
              <a:spcAft>
                <a:spcPct val="0"/>
              </a:spcAft>
              <a:buClrTx/>
              <a:buSzTx/>
              <a:buNone/>
            </a:pPr>
            <a:endParaRPr lang="en-US" altLang="en-US" sz="1200" b="1" dirty="0">
              <a:latin typeface="Arial Unicode MS" panose="020B0604020202020204" pitchFamily="34" charset="-128"/>
            </a:endParaRPr>
          </a:p>
          <a:p>
            <a:pPr marL="0" indent="0" eaLnBrk="0" fontAlgn="base" hangingPunct="0">
              <a:spcBef>
                <a:spcPct val="0"/>
              </a:spcBef>
              <a:spcAft>
                <a:spcPct val="0"/>
              </a:spcAft>
              <a:buClrTx/>
              <a:buSzTx/>
              <a:buNone/>
            </a:pPr>
            <a:r>
              <a:rPr lang="en-US" altLang="en-US" sz="1200" b="1" dirty="0">
                <a:latin typeface="Arial Unicode MS" panose="020B0604020202020204" pitchFamily="34" charset="-128"/>
              </a:rPr>
              <a:t>Using only pointer variable : </a:t>
            </a:r>
          </a:p>
          <a:p>
            <a:pPr marL="0" indent="0" eaLnBrk="0" fontAlgn="base" hangingPunct="0">
              <a:spcBef>
                <a:spcPct val="0"/>
              </a:spcBef>
              <a:spcAft>
                <a:spcPct val="0"/>
              </a:spcAft>
              <a:buClrTx/>
              <a:buSzTx/>
              <a:buNone/>
            </a:pPr>
            <a:r>
              <a:rPr lang="en-US" altLang="en-US" sz="1200" b="1" dirty="0">
                <a:latin typeface="Arial Unicode MS" panose="020B0604020202020204" pitchFamily="34" charset="-128"/>
              </a:rPr>
              <a:t>---------------------------------- </a:t>
            </a:r>
          </a:p>
          <a:p>
            <a:pPr marL="0" indent="0" eaLnBrk="0" fontAlgn="base" hangingPunct="0">
              <a:spcBef>
                <a:spcPct val="0"/>
              </a:spcBef>
              <a:spcAft>
                <a:spcPct val="0"/>
              </a:spcAft>
              <a:buClrTx/>
              <a:buSzTx/>
              <a:buNone/>
            </a:pPr>
            <a:r>
              <a:rPr lang="en-US" altLang="en-US" sz="1200" b="1" dirty="0">
                <a:latin typeface="Arial Unicode MS" panose="020B0604020202020204" pitchFamily="34" charset="-128"/>
              </a:rPr>
              <a:t>address of m = 0x7ffda2eeeec8 </a:t>
            </a:r>
          </a:p>
          <a:p>
            <a:pPr marL="0" indent="0" eaLnBrk="0" fontAlgn="base" hangingPunct="0">
              <a:spcBef>
                <a:spcPct val="0"/>
              </a:spcBef>
              <a:spcAft>
                <a:spcPct val="0"/>
              </a:spcAft>
              <a:buClrTx/>
              <a:buSzTx/>
              <a:buNone/>
            </a:pPr>
            <a:r>
              <a:rPr lang="en-US" altLang="en-US" sz="1200" b="1" dirty="0">
                <a:latin typeface="Arial Unicode MS" panose="020B0604020202020204" pitchFamily="34" charset="-128"/>
              </a:rPr>
              <a:t>address of </a:t>
            </a:r>
            <a:r>
              <a:rPr lang="en-US" altLang="en-US" sz="1200" b="1" dirty="0" err="1">
                <a:latin typeface="Arial Unicode MS" panose="020B0604020202020204" pitchFamily="34" charset="-128"/>
              </a:rPr>
              <a:t>fx</a:t>
            </a:r>
            <a:r>
              <a:rPr lang="en-US" altLang="en-US" sz="1200" b="1" dirty="0">
                <a:latin typeface="Arial Unicode MS" panose="020B0604020202020204" pitchFamily="34" charset="-128"/>
              </a:rPr>
              <a:t> = 0x7ffda2eeeecc </a:t>
            </a:r>
          </a:p>
          <a:p>
            <a:pPr marL="0" indent="0" eaLnBrk="0" fontAlgn="base" hangingPunct="0">
              <a:spcBef>
                <a:spcPct val="0"/>
              </a:spcBef>
              <a:spcAft>
                <a:spcPct val="0"/>
              </a:spcAft>
              <a:buClrTx/>
              <a:buSzTx/>
              <a:buNone/>
            </a:pPr>
            <a:r>
              <a:rPr lang="en-US" altLang="en-US" sz="1200" b="1" dirty="0">
                <a:latin typeface="Arial Unicode MS" panose="020B0604020202020204" pitchFamily="34" charset="-128"/>
              </a:rPr>
              <a:t>address of </a:t>
            </a:r>
            <a:r>
              <a:rPr lang="en-US" altLang="en-US" sz="1200" b="1" dirty="0" err="1">
                <a:latin typeface="Arial Unicode MS" panose="020B0604020202020204" pitchFamily="34" charset="-128"/>
              </a:rPr>
              <a:t>cht</a:t>
            </a:r>
            <a:r>
              <a:rPr lang="en-US" altLang="en-US" sz="1200" b="1" dirty="0">
                <a:latin typeface="Arial Unicode MS" panose="020B0604020202020204" pitchFamily="34" charset="-128"/>
              </a:rPr>
              <a:t> = 0x7ffda2eeeec7 </a:t>
            </a:r>
          </a:p>
          <a:p>
            <a:pPr marL="0" indent="0" eaLnBrk="0" fontAlgn="base" hangingPunct="0">
              <a:spcBef>
                <a:spcPct val="0"/>
              </a:spcBef>
              <a:spcAft>
                <a:spcPct val="0"/>
              </a:spcAft>
              <a:buClrTx/>
              <a:buSzTx/>
              <a:buNone/>
            </a:pPr>
            <a:endParaRPr lang="en-US" altLang="en-US" sz="1200" b="1" dirty="0">
              <a:latin typeface="Arial Unicode MS" panose="020B0604020202020204" pitchFamily="34" charset="-128"/>
            </a:endParaRPr>
          </a:p>
          <a:p>
            <a:pPr marL="0" indent="0" eaLnBrk="0" fontAlgn="base" hangingPunct="0">
              <a:spcBef>
                <a:spcPct val="0"/>
              </a:spcBef>
              <a:spcAft>
                <a:spcPct val="0"/>
              </a:spcAft>
              <a:buClrTx/>
              <a:buSzTx/>
              <a:buNone/>
            </a:pPr>
            <a:r>
              <a:rPr lang="en-US" altLang="en-US" sz="1200" b="1" dirty="0">
                <a:latin typeface="Arial Unicode MS" panose="020B0604020202020204" pitchFamily="34" charset="-128"/>
              </a:rPr>
              <a:t>Using only pointer operator : </a:t>
            </a:r>
          </a:p>
          <a:p>
            <a:pPr marL="0" indent="0" eaLnBrk="0" fontAlgn="base" hangingPunct="0">
              <a:spcBef>
                <a:spcPct val="0"/>
              </a:spcBef>
              <a:spcAft>
                <a:spcPct val="0"/>
              </a:spcAft>
              <a:buClrTx/>
              <a:buSzTx/>
              <a:buNone/>
            </a:pPr>
            <a:r>
              <a:rPr lang="en-US" altLang="en-US" sz="1200" b="1" dirty="0">
                <a:latin typeface="Arial Unicode MS" panose="020B0604020202020204" pitchFamily="34" charset="-128"/>
              </a:rPr>
              <a:t>---------------------------------- </a:t>
            </a:r>
          </a:p>
          <a:p>
            <a:pPr marL="0" indent="0" eaLnBrk="0" fontAlgn="base" hangingPunct="0">
              <a:spcBef>
                <a:spcPct val="0"/>
              </a:spcBef>
              <a:spcAft>
                <a:spcPct val="0"/>
              </a:spcAft>
              <a:buClrTx/>
              <a:buSzTx/>
              <a:buNone/>
            </a:pPr>
            <a:r>
              <a:rPr lang="en-US" altLang="en-US" sz="1200" b="1" dirty="0">
                <a:latin typeface="Arial Unicode MS" panose="020B0604020202020204" pitchFamily="34" charset="-128"/>
              </a:rPr>
              <a:t>value at address of m = 300 </a:t>
            </a:r>
          </a:p>
          <a:p>
            <a:pPr marL="0" indent="0" eaLnBrk="0" fontAlgn="base" hangingPunct="0">
              <a:spcBef>
                <a:spcPct val="0"/>
              </a:spcBef>
              <a:spcAft>
                <a:spcPct val="0"/>
              </a:spcAft>
              <a:buClrTx/>
              <a:buSzTx/>
              <a:buNone/>
            </a:pPr>
            <a:r>
              <a:rPr lang="en-US" altLang="en-US" sz="1200" b="1" dirty="0">
                <a:latin typeface="Arial Unicode MS" panose="020B0604020202020204" pitchFamily="34" charset="-128"/>
              </a:rPr>
              <a:t>value at address of </a:t>
            </a:r>
            <a:r>
              <a:rPr lang="en-US" altLang="en-US" sz="1200" b="1" dirty="0" err="1">
                <a:latin typeface="Arial Unicode MS" panose="020B0604020202020204" pitchFamily="34" charset="-128"/>
              </a:rPr>
              <a:t>fx</a:t>
            </a:r>
            <a:r>
              <a:rPr lang="en-US" altLang="en-US" sz="1200" b="1" dirty="0">
                <a:latin typeface="Arial Unicode MS" panose="020B0604020202020204" pitchFamily="34" charset="-128"/>
              </a:rPr>
              <a:t>= 300.600006 </a:t>
            </a:r>
          </a:p>
          <a:p>
            <a:pPr marL="0" indent="0" eaLnBrk="0" fontAlgn="base" hangingPunct="0">
              <a:spcBef>
                <a:spcPct val="0"/>
              </a:spcBef>
              <a:spcAft>
                <a:spcPct val="0"/>
              </a:spcAft>
              <a:buClrTx/>
              <a:buSzTx/>
              <a:buNone/>
            </a:pPr>
            <a:r>
              <a:rPr lang="en-US" altLang="en-US" sz="1200" b="1" dirty="0">
                <a:latin typeface="Arial Unicode MS" panose="020B0604020202020204" pitchFamily="34" charset="-128"/>
              </a:rPr>
              <a:t>value at address of </a:t>
            </a:r>
            <a:r>
              <a:rPr lang="en-US" altLang="en-US" sz="1200" b="1" dirty="0" err="1">
                <a:latin typeface="Arial Unicode MS" panose="020B0604020202020204" pitchFamily="34" charset="-128"/>
              </a:rPr>
              <a:t>cht</a:t>
            </a:r>
            <a:r>
              <a:rPr lang="en-US" altLang="en-US" sz="1200" b="1" dirty="0">
                <a:latin typeface="Arial Unicode MS" panose="020B0604020202020204" pitchFamily="34" charset="-128"/>
              </a:rPr>
              <a:t>= z </a:t>
            </a:r>
            <a:endParaRPr lang="en-US" altLang="en-US" sz="1200" b="1" dirty="0">
              <a:latin typeface="Arial" panose="020B0604020202020204" pitchFamily="34" charset="0"/>
            </a:endParaRPr>
          </a:p>
        </p:txBody>
      </p:sp>
    </p:spTree>
    <p:extLst>
      <p:ext uri="{BB962C8B-B14F-4D97-AF65-F5344CB8AC3E}">
        <p14:creationId xmlns:p14="http://schemas.microsoft.com/office/powerpoint/2010/main" val="15181058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B9B9D-CF19-4D6E-95E7-345C2F963791}"/>
              </a:ext>
            </a:extLst>
          </p:cNvPr>
          <p:cNvSpPr>
            <a:spLocks noGrp="1"/>
          </p:cNvSpPr>
          <p:nvPr>
            <p:ph type="title"/>
          </p:nvPr>
        </p:nvSpPr>
        <p:spPr>
          <a:xfrm>
            <a:off x="1631504" y="27080"/>
            <a:ext cx="8229600" cy="506320"/>
          </a:xfrm>
        </p:spPr>
        <p:txBody>
          <a:bodyPr>
            <a:normAutofit fontScale="90000"/>
          </a:bodyPr>
          <a:lstStyle/>
          <a:p>
            <a:r>
              <a:rPr lang="en-US" sz="3200" dirty="0"/>
              <a:t>Exercises</a:t>
            </a:r>
          </a:p>
        </p:txBody>
      </p:sp>
      <p:sp>
        <p:nvSpPr>
          <p:cNvPr id="4" name="Slide Number Placeholder 3">
            <a:extLst>
              <a:ext uri="{FF2B5EF4-FFF2-40B4-BE49-F238E27FC236}">
                <a16:creationId xmlns:a16="http://schemas.microsoft.com/office/drawing/2014/main" id="{49F2BE76-C095-4F64-9203-189F8824A174}"/>
              </a:ext>
            </a:extLst>
          </p:cNvPr>
          <p:cNvSpPr>
            <a:spLocks noGrp="1"/>
          </p:cNvSpPr>
          <p:nvPr>
            <p:ph type="sldNum" sz="quarter" idx="12"/>
          </p:nvPr>
        </p:nvSpPr>
        <p:spPr/>
        <p:txBody>
          <a:bodyPr/>
          <a:lstStyle/>
          <a:p>
            <a:fld id="{911E4C43-30DC-40C6-8400-D754E7A063DA}" type="slidenum">
              <a:rPr lang="en-US" smtClean="0">
                <a:solidFill>
                  <a:srgbClr val="04617B">
                    <a:shade val="90000"/>
                  </a:srgbClr>
                </a:solidFill>
              </a:rPr>
              <a:pPr/>
              <a:t>88</a:t>
            </a:fld>
            <a:endParaRPr lang="en-US" dirty="0">
              <a:solidFill>
                <a:srgbClr val="04617B">
                  <a:shade val="90000"/>
                </a:srgbClr>
              </a:solidFill>
            </a:endParaRPr>
          </a:p>
        </p:txBody>
      </p:sp>
      <p:sp>
        <p:nvSpPr>
          <p:cNvPr id="5" name="Rectangle 1">
            <a:extLst>
              <a:ext uri="{FF2B5EF4-FFF2-40B4-BE49-F238E27FC236}">
                <a16:creationId xmlns:a16="http://schemas.microsoft.com/office/drawing/2014/main" id="{F7BC1A03-7D39-49F1-BDCF-773F173F651E}"/>
              </a:ext>
            </a:extLst>
          </p:cNvPr>
          <p:cNvSpPr>
            <a:spLocks noGrp="1" noChangeArrowheads="1"/>
          </p:cNvSpPr>
          <p:nvPr>
            <p:ph idx="1"/>
          </p:nvPr>
        </p:nvSpPr>
        <p:spPr bwMode="auto">
          <a:xfrm>
            <a:off x="2567608" y="796748"/>
            <a:ext cx="5532220"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buClrTx/>
              <a:buSzTx/>
              <a:buNone/>
            </a:pPr>
            <a:r>
              <a:rPr lang="en-US" altLang="en-US" sz="1400" b="1" dirty="0">
                <a:latin typeface="Helvetica" panose="020B0604020202020204" pitchFamily="34" charset="0"/>
              </a:rPr>
              <a:t>- Write a program in C to add two numbers using pointers. </a:t>
            </a:r>
            <a:br>
              <a:rPr lang="en-US" altLang="en-US" sz="1400" b="1" dirty="0">
                <a:latin typeface="Helvetica" panose="020B0604020202020204" pitchFamily="34" charset="0"/>
              </a:rPr>
            </a:br>
            <a:endParaRPr lang="en-US" altLang="en-US" sz="1400" b="1" dirty="0">
              <a:latin typeface="Helvetica" panose="020B0604020202020204" pitchFamily="34" charset="0"/>
            </a:endParaRPr>
          </a:p>
          <a:p>
            <a:pPr marL="0" indent="0">
              <a:buClrTx/>
              <a:buSzTx/>
              <a:buNone/>
            </a:pPr>
            <a:r>
              <a:rPr lang="en-US" altLang="en-US" sz="1400" b="1" dirty="0">
                <a:latin typeface="Helvetica" panose="020B0604020202020204" pitchFamily="34" charset="0"/>
              </a:rPr>
              <a:t>Test Data : </a:t>
            </a:r>
            <a:br>
              <a:rPr lang="en-US" altLang="en-US" sz="1400" b="1" dirty="0">
                <a:latin typeface="Helvetica" panose="020B0604020202020204" pitchFamily="34" charset="0"/>
              </a:rPr>
            </a:br>
            <a:endParaRPr lang="en-US" altLang="en-US" sz="1400" b="1" dirty="0">
              <a:latin typeface="Helvetica" panose="020B0604020202020204" pitchFamily="34" charset="0"/>
            </a:endParaRPr>
          </a:p>
          <a:p>
            <a:pPr marL="0" indent="0">
              <a:buClrTx/>
              <a:buSzTx/>
              <a:buNone/>
            </a:pPr>
            <a:r>
              <a:rPr lang="en-US" altLang="en-US" sz="1400" b="1" dirty="0">
                <a:latin typeface="Helvetica" panose="020B0604020202020204" pitchFamily="34" charset="0"/>
              </a:rPr>
              <a:t>Input the first number : 5 </a:t>
            </a:r>
            <a:br>
              <a:rPr lang="en-US" altLang="en-US" sz="1400" b="1" dirty="0">
                <a:latin typeface="Helvetica" panose="020B0604020202020204" pitchFamily="34" charset="0"/>
              </a:rPr>
            </a:br>
            <a:endParaRPr lang="en-US" altLang="en-US" sz="1400" b="1" dirty="0">
              <a:latin typeface="Helvetica" panose="020B0604020202020204" pitchFamily="34" charset="0"/>
            </a:endParaRPr>
          </a:p>
          <a:p>
            <a:pPr marL="0" indent="0">
              <a:buClrTx/>
              <a:buSzTx/>
              <a:buNone/>
            </a:pPr>
            <a:r>
              <a:rPr lang="en-US" altLang="en-US" sz="1400" b="1" dirty="0">
                <a:latin typeface="Helvetica" panose="020B0604020202020204" pitchFamily="34" charset="0"/>
              </a:rPr>
              <a:t>Input the second number : 6 </a:t>
            </a:r>
            <a:br>
              <a:rPr lang="en-US" altLang="en-US" sz="1400" b="1" dirty="0">
                <a:latin typeface="Helvetica" panose="020B0604020202020204" pitchFamily="34" charset="0"/>
              </a:rPr>
            </a:br>
            <a:endParaRPr lang="en-US" altLang="en-US" sz="1400" b="1" dirty="0">
              <a:latin typeface="Helvetica" panose="020B0604020202020204" pitchFamily="34" charset="0"/>
            </a:endParaRPr>
          </a:p>
          <a:p>
            <a:pPr marL="0" indent="0">
              <a:buClrTx/>
              <a:buSzTx/>
              <a:buNone/>
            </a:pPr>
            <a:r>
              <a:rPr lang="en-US" altLang="en-US" sz="1400" b="1" i="1" dirty="0">
                <a:latin typeface="Helvetica" panose="020B0604020202020204" pitchFamily="34" charset="0"/>
              </a:rPr>
              <a:t>Expected Output</a:t>
            </a:r>
            <a:r>
              <a:rPr lang="en-US" altLang="en-US" sz="1400" b="1" dirty="0">
                <a:latin typeface="Helvetica" panose="020B0604020202020204" pitchFamily="34" charset="0"/>
              </a:rPr>
              <a:t> :</a:t>
            </a:r>
            <a:endParaRPr lang="en-US" altLang="en-US" sz="1400" b="1" dirty="0">
              <a:latin typeface="Arial Unicode MS" panose="020B0604020202020204" pitchFamily="34" charset="-128"/>
            </a:endParaRPr>
          </a:p>
          <a:p>
            <a:pPr marL="0" indent="0">
              <a:buClrTx/>
              <a:buSzTx/>
              <a:buNone/>
            </a:pPr>
            <a:endParaRPr lang="en-US" altLang="en-US" sz="1400" b="1" dirty="0">
              <a:latin typeface="Arial Unicode MS" panose="020B0604020202020204" pitchFamily="34" charset="-128"/>
            </a:endParaRPr>
          </a:p>
          <a:p>
            <a:pPr marL="0" indent="0">
              <a:buClrTx/>
              <a:buSzTx/>
              <a:buNone/>
            </a:pPr>
            <a:r>
              <a:rPr lang="en-US" altLang="en-US" sz="1400" b="1" dirty="0">
                <a:latin typeface="Arial Unicode MS" panose="020B0604020202020204" pitchFamily="34" charset="-128"/>
              </a:rPr>
              <a:t>The sum of the entered numbers is : 11 </a:t>
            </a:r>
            <a:endParaRPr lang="en-US" altLang="en-US" sz="1400" b="1" dirty="0"/>
          </a:p>
          <a:p>
            <a:pPr marL="0" indent="0">
              <a:buClrTx/>
              <a:buSzTx/>
              <a:buNone/>
            </a:pPr>
            <a:endParaRPr lang="en-US" altLang="en-US" sz="1400" b="1" dirty="0">
              <a:latin typeface="Helvetica" panose="020B0604020202020204" pitchFamily="34" charset="0"/>
            </a:endParaRPr>
          </a:p>
          <a:p>
            <a:pPr marL="0" indent="0">
              <a:buClrTx/>
              <a:buSzTx/>
              <a:buNone/>
            </a:pPr>
            <a:r>
              <a:rPr lang="en-US" altLang="en-US" sz="1400" b="1" dirty="0">
                <a:latin typeface="Helvetica" panose="020B0604020202020204" pitchFamily="34" charset="0"/>
              </a:rPr>
              <a:t>- Write a program in C to add numbers using call by reference. </a:t>
            </a:r>
          </a:p>
          <a:p>
            <a:pPr marL="0" indent="0">
              <a:buClrTx/>
              <a:buSzTx/>
              <a:buNone/>
            </a:pPr>
            <a:r>
              <a:rPr lang="en-US" altLang="en-US" sz="1400" b="1" dirty="0">
                <a:latin typeface="Helvetica" panose="020B0604020202020204" pitchFamily="34" charset="0"/>
              </a:rPr>
              <a:t/>
            </a:r>
            <a:br>
              <a:rPr lang="en-US" altLang="en-US" sz="1400" b="1" dirty="0">
                <a:latin typeface="Helvetica" panose="020B0604020202020204" pitchFamily="34" charset="0"/>
              </a:rPr>
            </a:br>
            <a:endParaRPr lang="en-US" altLang="en-US" sz="1400" b="1" dirty="0">
              <a:latin typeface="Helvetica" panose="020B0604020202020204" pitchFamily="34" charset="0"/>
            </a:endParaRPr>
          </a:p>
          <a:p>
            <a:pPr marL="0" indent="0">
              <a:buClrTx/>
              <a:buSzTx/>
              <a:buNone/>
            </a:pPr>
            <a:r>
              <a:rPr lang="en-US" altLang="en-US" sz="1400" b="1" dirty="0">
                <a:latin typeface="Helvetica" panose="020B0604020202020204" pitchFamily="34" charset="0"/>
              </a:rPr>
              <a:t>Test Data : </a:t>
            </a:r>
            <a:br>
              <a:rPr lang="en-US" altLang="en-US" sz="1400" b="1" dirty="0">
                <a:latin typeface="Helvetica" panose="020B0604020202020204" pitchFamily="34" charset="0"/>
              </a:rPr>
            </a:br>
            <a:endParaRPr lang="en-US" altLang="en-US" sz="1400" b="1" dirty="0">
              <a:latin typeface="Helvetica" panose="020B0604020202020204" pitchFamily="34" charset="0"/>
            </a:endParaRPr>
          </a:p>
          <a:p>
            <a:pPr marL="0" indent="0">
              <a:buClrTx/>
              <a:buSzTx/>
              <a:buNone/>
            </a:pPr>
            <a:r>
              <a:rPr lang="en-US" altLang="en-US" sz="1400" b="1" dirty="0">
                <a:latin typeface="Helvetica" panose="020B0604020202020204" pitchFamily="34" charset="0"/>
              </a:rPr>
              <a:t>Input the first number : 5 </a:t>
            </a:r>
            <a:br>
              <a:rPr lang="en-US" altLang="en-US" sz="1400" b="1" dirty="0">
                <a:latin typeface="Helvetica" panose="020B0604020202020204" pitchFamily="34" charset="0"/>
              </a:rPr>
            </a:br>
            <a:endParaRPr lang="en-US" altLang="en-US" sz="1400" b="1" dirty="0">
              <a:latin typeface="Helvetica" panose="020B0604020202020204" pitchFamily="34" charset="0"/>
            </a:endParaRPr>
          </a:p>
          <a:p>
            <a:pPr marL="0" indent="0">
              <a:buClrTx/>
              <a:buSzTx/>
              <a:buNone/>
            </a:pPr>
            <a:r>
              <a:rPr lang="en-US" altLang="en-US" sz="1400" b="1" dirty="0">
                <a:latin typeface="Helvetica" panose="020B0604020202020204" pitchFamily="34" charset="0"/>
              </a:rPr>
              <a:t>Input the second number : 6 </a:t>
            </a:r>
            <a:br>
              <a:rPr lang="en-US" altLang="en-US" sz="1400" b="1" dirty="0">
                <a:latin typeface="Helvetica" panose="020B0604020202020204" pitchFamily="34" charset="0"/>
              </a:rPr>
            </a:br>
            <a:endParaRPr lang="en-US" altLang="en-US" sz="1400" b="1" dirty="0">
              <a:latin typeface="Helvetica" panose="020B0604020202020204" pitchFamily="34" charset="0"/>
            </a:endParaRPr>
          </a:p>
          <a:p>
            <a:pPr marL="0" indent="0">
              <a:buClrTx/>
              <a:buSzTx/>
              <a:buNone/>
            </a:pPr>
            <a:r>
              <a:rPr lang="en-US" altLang="en-US" sz="1400" b="1" i="1" dirty="0">
                <a:latin typeface="Helvetica" panose="020B0604020202020204" pitchFamily="34" charset="0"/>
              </a:rPr>
              <a:t>Expected Output</a:t>
            </a:r>
            <a:r>
              <a:rPr lang="en-US" altLang="en-US" sz="1400" b="1" dirty="0">
                <a:latin typeface="Helvetica" panose="020B0604020202020204" pitchFamily="34" charset="0"/>
              </a:rPr>
              <a:t> :</a:t>
            </a:r>
            <a:endParaRPr lang="en-US" altLang="en-US" sz="1400" b="1" dirty="0">
              <a:latin typeface="Arial Unicode MS" panose="020B0604020202020204" pitchFamily="34" charset="-128"/>
            </a:endParaRPr>
          </a:p>
          <a:p>
            <a:pPr marL="0" indent="0">
              <a:buClrTx/>
              <a:buSzTx/>
              <a:buNone/>
            </a:pPr>
            <a:endParaRPr lang="en-US" altLang="en-US" sz="1400" b="1" dirty="0">
              <a:latin typeface="Arial Unicode MS" panose="020B0604020202020204" pitchFamily="34" charset="-128"/>
            </a:endParaRPr>
          </a:p>
          <a:p>
            <a:pPr marL="0" indent="0">
              <a:buClrTx/>
              <a:buSzTx/>
              <a:buNone/>
            </a:pPr>
            <a:r>
              <a:rPr lang="en-US" altLang="en-US" sz="1400" b="1" dirty="0">
                <a:latin typeface="Arial Unicode MS" panose="020B0604020202020204" pitchFamily="34" charset="-128"/>
              </a:rPr>
              <a:t>The sum of 5 and 6 is 11 </a:t>
            </a:r>
            <a:endParaRPr lang="en-US" altLang="en-US" sz="1400" b="1" dirty="0"/>
          </a:p>
        </p:txBody>
      </p:sp>
    </p:spTree>
    <p:extLst>
      <p:ext uri="{BB962C8B-B14F-4D97-AF65-F5344CB8AC3E}">
        <p14:creationId xmlns:p14="http://schemas.microsoft.com/office/powerpoint/2010/main" val="156005818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828800" y="0"/>
            <a:ext cx="7772400" cy="1143000"/>
          </a:xfrm>
        </p:spPr>
        <p:txBody>
          <a:bodyPr/>
          <a:lstStyle/>
          <a:p>
            <a:pPr eaLnBrk="1" hangingPunct="1"/>
            <a:r>
              <a:rPr lang="en-US" altLang="en-US" dirty="0" smtClean="0"/>
              <a:t>Dynamic Memory Allocation</a:t>
            </a:r>
          </a:p>
        </p:txBody>
      </p:sp>
      <p:sp>
        <p:nvSpPr>
          <p:cNvPr id="12291" name="Rectangle 3"/>
          <p:cNvSpPr>
            <a:spLocks noGrp="1" noChangeArrowheads="1"/>
          </p:cNvSpPr>
          <p:nvPr>
            <p:ph idx="1"/>
          </p:nvPr>
        </p:nvSpPr>
        <p:spPr>
          <a:xfrm>
            <a:off x="1981201" y="1295401"/>
            <a:ext cx="8240713" cy="3910013"/>
          </a:xfrm>
        </p:spPr>
        <p:txBody>
          <a:bodyPr/>
          <a:lstStyle/>
          <a:p>
            <a:pPr eaLnBrk="1" hangingPunct="1">
              <a:lnSpc>
                <a:spcPct val="85000"/>
              </a:lnSpc>
            </a:pPr>
            <a:r>
              <a:rPr lang="en-US" altLang="en-US" dirty="0" smtClean="0"/>
              <a:t>Can then use </a:t>
            </a:r>
            <a:r>
              <a:rPr lang="en-US" altLang="en-US" dirty="0" smtClean="0">
                <a:latin typeface="Courier New" pitchFamily="112" charset="0"/>
              </a:rPr>
              <a:t>[]</a:t>
            </a:r>
            <a:r>
              <a:rPr lang="en-US" altLang="en-US" dirty="0" smtClean="0"/>
              <a:t> to access array:</a:t>
            </a:r>
          </a:p>
          <a:p>
            <a:pPr lvl="1" eaLnBrk="1" hangingPunct="1">
              <a:lnSpc>
                <a:spcPct val="85000"/>
              </a:lnSpc>
              <a:buFontTx/>
              <a:buNone/>
            </a:pPr>
            <a:r>
              <a:rPr lang="en-US" altLang="en-US" dirty="0" smtClean="0"/>
              <a:t>	</a:t>
            </a:r>
            <a:r>
              <a:rPr lang="en-US" altLang="en-US" dirty="0" smtClean="0">
                <a:latin typeface="Courier New" pitchFamily="112" charset="0"/>
              </a:rPr>
              <a:t>for(</a:t>
            </a:r>
            <a:r>
              <a:rPr lang="en-US" altLang="en-US" dirty="0" err="1" smtClean="0">
                <a:latin typeface="Courier New" pitchFamily="112" charset="0"/>
              </a:rPr>
              <a:t>i</a:t>
            </a:r>
            <a:r>
              <a:rPr lang="en-US" altLang="en-US" dirty="0" smtClean="0">
                <a:latin typeface="Courier New" pitchFamily="112" charset="0"/>
              </a:rPr>
              <a:t> = 0; </a:t>
            </a:r>
            <a:r>
              <a:rPr lang="en-US" altLang="en-US" dirty="0" err="1" smtClean="0">
                <a:latin typeface="Courier New" pitchFamily="112" charset="0"/>
              </a:rPr>
              <a:t>i</a:t>
            </a:r>
            <a:r>
              <a:rPr lang="en-US" altLang="en-US" dirty="0" smtClean="0">
                <a:latin typeface="Courier New" pitchFamily="112" charset="0"/>
              </a:rPr>
              <a:t> &lt; SIZE; </a:t>
            </a:r>
            <a:r>
              <a:rPr lang="en-US" altLang="en-US" dirty="0" err="1" smtClean="0">
                <a:latin typeface="Courier New" pitchFamily="112" charset="0"/>
              </a:rPr>
              <a:t>i</a:t>
            </a:r>
            <a:r>
              <a:rPr lang="en-US" altLang="en-US" dirty="0" smtClean="0">
                <a:latin typeface="Courier New" pitchFamily="112" charset="0"/>
              </a:rPr>
              <a:t>++)</a:t>
            </a:r>
          </a:p>
          <a:p>
            <a:pPr lvl="1" eaLnBrk="1" hangingPunct="1">
              <a:lnSpc>
                <a:spcPct val="85000"/>
              </a:lnSpc>
              <a:buFontTx/>
              <a:buNone/>
            </a:pPr>
            <a:r>
              <a:rPr lang="en-US" altLang="en-US" dirty="0" smtClean="0">
                <a:latin typeface="Courier New" pitchFamily="112" charset="0"/>
              </a:rPr>
              <a:t>		  </a:t>
            </a:r>
            <a:r>
              <a:rPr lang="en-US" altLang="en-US" dirty="0" err="1" smtClean="0">
                <a:latin typeface="Courier New" pitchFamily="112" charset="0"/>
              </a:rPr>
              <a:t>arrayPtr</a:t>
            </a:r>
            <a:r>
              <a:rPr lang="en-US" altLang="en-US" dirty="0" smtClean="0">
                <a:latin typeface="Courier New" pitchFamily="112" charset="0"/>
              </a:rPr>
              <a:t>[</a:t>
            </a:r>
            <a:r>
              <a:rPr lang="en-US" altLang="en-US" dirty="0" err="1" smtClean="0">
                <a:latin typeface="Courier New" pitchFamily="112" charset="0"/>
              </a:rPr>
              <a:t>i</a:t>
            </a:r>
            <a:r>
              <a:rPr lang="en-US" altLang="en-US" dirty="0" smtClean="0">
                <a:latin typeface="Courier New" pitchFamily="112" charset="0"/>
              </a:rPr>
              <a:t>] = 100;</a:t>
            </a:r>
          </a:p>
        </p:txBody>
      </p:sp>
    </p:spTree>
    <p:extLst>
      <p:ext uri="{BB962C8B-B14F-4D97-AF65-F5344CB8AC3E}">
        <p14:creationId xmlns:p14="http://schemas.microsoft.com/office/powerpoint/2010/main" val="362858160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sz="2000" dirty="0">
                <a:hlinkClick r:id="rId2"/>
              </a:rPr>
              <a:t>http://software.intel.com/en-us/articles/size-of-long-integer-type-on-different-architecture-and-os</a:t>
            </a:r>
            <a:endParaRPr lang="en-US" sz="2000" dirty="0"/>
          </a:p>
        </p:txBody>
      </p:sp>
      <p:pic>
        <p:nvPicPr>
          <p:cNvPr id="4" name="Picture 6" descr="D02_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1220" y="266178"/>
            <a:ext cx="7315200" cy="5916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2514720" y="1638360"/>
              <a:ext cx="768600" cy="2356200"/>
            </p14:xfrm>
          </p:contentPart>
        </mc:Choice>
        <mc:Fallback>
          <p:pic>
            <p:nvPicPr>
              <p:cNvPr id="5" name="Ink 4"/>
              <p:cNvPicPr/>
              <p:nvPr/>
            </p:nvPicPr>
            <p:blipFill>
              <a:blip r:embed="rId5"/>
              <a:stretch>
                <a:fillRect/>
              </a:stretch>
            </p:blipFill>
            <p:spPr>
              <a:xfrm>
                <a:off x="2505360" y="1629000"/>
                <a:ext cx="787320" cy="2374920"/>
              </a:xfrm>
              <a:prstGeom prst="rect">
                <a:avLst/>
              </a:prstGeom>
            </p:spPr>
          </p:pic>
        </mc:Fallback>
      </mc:AlternateContent>
    </p:spTree>
    <p:extLst>
      <p:ext uri="{BB962C8B-B14F-4D97-AF65-F5344CB8AC3E}">
        <p14:creationId xmlns:p14="http://schemas.microsoft.com/office/powerpoint/2010/main" val="298223068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981200" y="-152400"/>
            <a:ext cx="8229600" cy="1143000"/>
          </a:xfrm>
        </p:spPr>
        <p:txBody>
          <a:bodyPr/>
          <a:lstStyle/>
          <a:p>
            <a:pPr eaLnBrk="1" hangingPunct="1"/>
            <a:r>
              <a:rPr lang="en-US" altLang="en-US" dirty="0" smtClean="0"/>
              <a:t>Releasing Dynamic Memory</a:t>
            </a:r>
          </a:p>
        </p:txBody>
      </p:sp>
      <p:sp>
        <p:nvSpPr>
          <p:cNvPr id="13315" name="Rectangle 3"/>
          <p:cNvSpPr>
            <a:spLocks noGrp="1" noChangeArrowheads="1"/>
          </p:cNvSpPr>
          <p:nvPr>
            <p:ph idx="1"/>
          </p:nvPr>
        </p:nvSpPr>
        <p:spPr>
          <a:xfrm>
            <a:off x="1828800" y="1143000"/>
            <a:ext cx="8294688" cy="4572000"/>
          </a:xfrm>
        </p:spPr>
        <p:txBody>
          <a:bodyPr/>
          <a:lstStyle/>
          <a:p>
            <a:pPr eaLnBrk="1" hangingPunct="1"/>
            <a:r>
              <a:rPr lang="en-US" altLang="en-US" dirty="0" smtClean="0"/>
              <a:t>Use </a:t>
            </a:r>
            <a:r>
              <a:rPr lang="en-US" altLang="en-US" dirty="0" smtClean="0">
                <a:solidFill>
                  <a:srgbClr val="FF0000"/>
                </a:solidFill>
                <a:latin typeface="Courier New" pitchFamily="112" charset="0"/>
              </a:rPr>
              <a:t>delete</a:t>
            </a:r>
            <a:r>
              <a:rPr lang="en-US" altLang="en-US" dirty="0" smtClean="0"/>
              <a:t> to free dynamic memory:</a:t>
            </a:r>
          </a:p>
          <a:p>
            <a:pPr lvl="1" eaLnBrk="1" hangingPunct="1">
              <a:buFontTx/>
              <a:buNone/>
            </a:pPr>
            <a:r>
              <a:rPr lang="en-US" altLang="en-US" dirty="0" smtClean="0">
                <a:latin typeface="Courier New" pitchFamily="112" charset="0"/>
              </a:rPr>
              <a:t>	</a:t>
            </a:r>
            <a:r>
              <a:rPr lang="en-US" altLang="en-US" dirty="0" smtClean="0"/>
              <a:t>	</a:t>
            </a:r>
            <a:r>
              <a:rPr lang="en-US" altLang="en-US" dirty="0" smtClean="0">
                <a:latin typeface="Courier New" pitchFamily="112" charset="0"/>
              </a:rPr>
              <a:t>delete[] </a:t>
            </a:r>
            <a:r>
              <a:rPr lang="en-US" altLang="en-US" dirty="0" err="1" smtClean="0">
                <a:latin typeface="Courier New" pitchFamily="112" charset="0"/>
              </a:rPr>
              <a:t>arrayPtr</a:t>
            </a:r>
            <a:r>
              <a:rPr lang="en-US" altLang="en-US" dirty="0" smtClean="0">
                <a:latin typeface="Courier New" pitchFamily="112" charset="0"/>
              </a:rPr>
              <a:t>;</a:t>
            </a:r>
            <a:endParaRPr lang="en-US" altLang="en-US" dirty="0" smtClean="0"/>
          </a:p>
        </p:txBody>
      </p:sp>
    </p:spTree>
    <p:extLst>
      <p:ext uri="{BB962C8B-B14F-4D97-AF65-F5344CB8AC3E}">
        <p14:creationId xmlns:p14="http://schemas.microsoft.com/office/powerpoint/2010/main" val="2273994492"/>
      </p:ext>
    </p:extLst>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8229600" cy="1143000"/>
          </a:xfrm>
        </p:spPr>
        <p:txBody>
          <a:bodyPr/>
          <a:lstStyle/>
          <a:p>
            <a:r>
              <a:rPr lang="en-US" dirty="0"/>
              <a:t>Class </a:t>
            </a:r>
            <a:r>
              <a:rPr lang="en-US" i="1" dirty="0" smtClean="0"/>
              <a:t>Circle</a:t>
            </a:r>
            <a:r>
              <a:rPr lang="en-US" dirty="0" smtClean="0"/>
              <a:t> </a:t>
            </a:r>
            <a:r>
              <a:rPr lang="en-US" dirty="0"/>
              <a:t>Definition</a:t>
            </a:r>
          </a:p>
        </p:txBody>
      </p:sp>
      <p:sp>
        <p:nvSpPr>
          <p:cNvPr id="3" name="Content Placeholder 2"/>
          <p:cNvSpPr>
            <a:spLocks noGrp="1"/>
          </p:cNvSpPr>
          <p:nvPr>
            <p:ph idx="1"/>
          </p:nvPr>
        </p:nvSpPr>
        <p:spPr>
          <a:xfrm>
            <a:off x="1752600" y="838200"/>
            <a:ext cx="8763000" cy="4389120"/>
          </a:xfrm>
        </p:spPr>
        <p:txBody>
          <a:bodyPr/>
          <a:lstStyle/>
          <a:p>
            <a:pPr marL="274320" lvl="1" indent="-274320">
              <a:buClr>
                <a:schemeClr val="accent3"/>
              </a:buClr>
              <a:buSzPct val="95000"/>
            </a:pPr>
            <a:r>
              <a:rPr lang="en-US" b="1" dirty="0">
                <a:latin typeface="Courier New" pitchFamily="49" charset="0"/>
                <a:cs typeface="Courier New" pitchFamily="49" charset="0"/>
              </a:rPr>
              <a:t>class</a:t>
            </a:r>
            <a:r>
              <a:rPr lang="en-US" dirty="0">
                <a:latin typeface="Courier New" pitchFamily="49" charset="0"/>
                <a:cs typeface="Courier New" pitchFamily="49" charset="0"/>
              </a:rPr>
              <a:t> </a:t>
            </a:r>
            <a:r>
              <a:rPr lang="en-US" dirty="0" smtClean="0">
                <a:latin typeface="Courier New" pitchFamily="49" charset="0"/>
                <a:cs typeface="Courier New" pitchFamily="49" charset="0"/>
              </a:rPr>
              <a:t>Circle</a:t>
            </a: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smtClean="0">
                <a:latin typeface="Courier New" pitchFamily="49" charset="0"/>
                <a:cs typeface="Courier New" pitchFamily="49" charset="0"/>
              </a:rPr>
              <a:t>{</a:t>
            </a: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b="1" dirty="0" smtClean="0">
                <a:latin typeface="Courier New" pitchFamily="49" charset="0"/>
                <a:cs typeface="Courier New" pitchFamily="49" charset="0"/>
              </a:rPr>
              <a:t>private</a:t>
            </a:r>
            <a:r>
              <a:rPr lang="en-US" dirty="0" smtClean="0">
                <a:latin typeface="Courier New" pitchFamily="49" charset="0"/>
                <a:cs typeface="Courier New" pitchFamily="49" charset="0"/>
              </a:rPr>
              <a:t>:</a:t>
            </a:r>
            <a:r>
              <a:rPr lang="en-US" dirty="0">
                <a:latin typeface="Courier New" pitchFamily="49" charset="0"/>
                <a:cs typeface="Courier New" pitchFamily="49" charset="0"/>
              </a:rPr>
              <a:t/>
            </a:r>
            <a:br>
              <a:rPr lang="en-US" dirty="0">
                <a:latin typeface="Courier New" pitchFamily="49" charset="0"/>
                <a:cs typeface="Courier New" pitchFamily="49" charset="0"/>
              </a:rPr>
            </a:b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double</a:t>
            </a:r>
            <a:r>
              <a:rPr lang="en-US" dirty="0" smtClean="0">
                <a:latin typeface="Courier New" pitchFamily="49" charset="0"/>
                <a:cs typeface="Courier New" pitchFamily="49" charset="0"/>
              </a:rPr>
              <a:t> </a:t>
            </a:r>
            <a:r>
              <a:rPr lang="en-US" dirty="0">
                <a:latin typeface="Courier New" pitchFamily="49" charset="0"/>
                <a:cs typeface="Courier New" pitchFamily="49" charset="0"/>
              </a:rPr>
              <a:t>radius; </a:t>
            </a:r>
            <a:r>
              <a:rPr lang="en-US" dirty="0">
                <a:solidFill>
                  <a:schemeClr val="accent4"/>
                </a:solidFill>
                <a:latin typeface="Courier New" pitchFamily="49" charset="0"/>
                <a:cs typeface="Courier New" pitchFamily="49" charset="0"/>
              </a:rPr>
              <a:t>//member variable</a:t>
            </a:r>
            <a:r>
              <a:rPr lang="en-US" dirty="0" smtClean="0">
                <a:latin typeface="Courier New" pitchFamily="49" charset="0"/>
                <a:cs typeface="Courier New" pitchFamily="49" charset="0"/>
              </a:rPr>
              <a:t>     	</a:t>
            </a:r>
          </a:p>
          <a:p>
            <a:pPr marL="0" lvl="1" indent="0">
              <a:buClr>
                <a:schemeClr val="accent3"/>
              </a:buClr>
              <a:buSzPct val="95000"/>
              <a:buNone/>
            </a:pPr>
            <a:r>
              <a:rPr lang="en-US" b="1" dirty="0" smtClean="0">
                <a:latin typeface="Courier New" pitchFamily="49" charset="0"/>
                <a:cs typeface="Courier New" pitchFamily="49" charset="0"/>
              </a:rPr>
              <a:t>  public:</a:t>
            </a:r>
          </a:p>
          <a:p>
            <a:pPr marL="0" lvl="1" indent="0">
              <a:buClr>
                <a:schemeClr val="accent3"/>
              </a:buClr>
              <a:buSzPct val="95000"/>
              <a:buNone/>
            </a:pPr>
            <a:r>
              <a:rPr lang="en-US" b="1" dirty="0" smtClean="0">
                <a:latin typeface="Courier New" pitchFamily="49" charset="0"/>
                <a:cs typeface="Courier New" pitchFamily="49" charset="0"/>
              </a:rPr>
              <a:t>	double</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getArea</a:t>
            </a:r>
            <a:r>
              <a:rPr lang="en-US" dirty="0" smtClean="0">
                <a:latin typeface="Courier New" pitchFamily="49" charset="0"/>
                <a:cs typeface="Courier New" pitchFamily="49" charset="0"/>
              </a:rPr>
              <a:t>( ); </a:t>
            </a:r>
            <a:r>
              <a:rPr lang="en-US" dirty="0" smtClean="0">
                <a:solidFill>
                  <a:schemeClr val="accent4"/>
                </a:solidFill>
                <a:latin typeface="Courier New" pitchFamily="49" charset="0"/>
                <a:cs typeface="Courier New" pitchFamily="49" charset="0"/>
              </a:rPr>
              <a:t>//member function</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a:solidFill>
                  <a:schemeClr val="accent4"/>
                </a:solidFill>
                <a:latin typeface="Courier New" pitchFamily="49" charset="0"/>
                <a:cs typeface="Courier New" pitchFamily="49" charset="0"/>
              </a:rPr>
              <a:t/>
            </a:r>
            <a:br>
              <a:rPr lang="en-US" dirty="0">
                <a:solidFill>
                  <a:schemeClr val="accent4"/>
                </a:solidFill>
                <a:latin typeface="Courier New" pitchFamily="49" charset="0"/>
                <a:cs typeface="Courier New" pitchFamily="49" charset="0"/>
              </a:rPr>
            </a:br>
            <a:r>
              <a:rPr lang="en-US" dirty="0" smtClean="0">
                <a:solidFill>
                  <a:schemeClr val="accent4"/>
                </a:solidFill>
                <a:latin typeface="Courier New" pitchFamily="49" charset="0"/>
                <a:cs typeface="Courier New" pitchFamily="49" charset="0"/>
              </a:rPr>
              <a:t>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endParaRPr lang="en-US" dirty="0"/>
          </a:p>
        </p:txBody>
      </p:sp>
    </p:spTree>
    <p:extLst>
      <p:ext uri="{BB962C8B-B14F-4D97-AF65-F5344CB8AC3E}">
        <p14:creationId xmlns:p14="http://schemas.microsoft.com/office/powerpoint/2010/main" val="211018852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r>
              <a:rPr lang="en-US" dirty="0"/>
              <a:t>Defining a Member Function</a:t>
            </a:r>
          </a:p>
        </p:txBody>
      </p:sp>
      <p:sp>
        <p:nvSpPr>
          <p:cNvPr id="3" name="Content Placeholder 2"/>
          <p:cNvSpPr>
            <a:spLocks noGrp="1"/>
          </p:cNvSpPr>
          <p:nvPr>
            <p:ph idx="1"/>
          </p:nvPr>
        </p:nvSpPr>
        <p:spPr>
          <a:xfrm>
            <a:off x="1981200" y="914400"/>
            <a:ext cx="8229600" cy="4389120"/>
          </a:xfrm>
        </p:spPr>
        <p:txBody>
          <a:bodyPr/>
          <a:lstStyle/>
          <a:p>
            <a:pPr marL="274320" lvl="1" indent="-274320">
              <a:buClr>
                <a:schemeClr val="accent3"/>
              </a:buClr>
              <a:buSzPct val="95000"/>
            </a:pPr>
            <a:r>
              <a:rPr lang="en-US" b="1" dirty="0" smtClean="0">
                <a:latin typeface="Courier New" pitchFamily="49" charset="0"/>
                <a:cs typeface="Courier New" pitchFamily="49" charset="0"/>
              </a:rPr>
              <a:t>double</a:t>
            </a:r>
            <a:r>
              <a:rPr lang="en-US" dirty="0">
                <a:latin typeface="Courier New" pitchFamily="49" charset="0"/>
                <a:cs typeface="Courier New" pitchFamily="49" charset="0"/>
              </a:rPr>
              <a:t> Circle::</a:t>
            </a:r>
            <a:r>
              <a:rPr lang="en-US" dirty="0" err="1">
                <a:latin typeface="Courier New" pitchFamily="49" charset="0"/>
                <a:cs typeface="Courier New" pitchFamily="49" charset="0"/>
              </a:rPr>
              <a:t>getArea</a:t>
            </a:r>
            <a:r>
              <a:rPr lang="en-US" dirty="0">
                <a:latin typeface="Courier New" pitchFamily="49" charset="0"/>
                <a:cs typeface="Courier New" pitchFamily="49" charset="0"/>
              </a:rPr>
              <a:t>()</a:t>
            </a:r>
            <a:br>
              <a:rPr lang="en-US" dirty="0">
                <a:latin typeface="Courier New" pitchFamily="49" charset="0"/>
                <a:cs typeface="Courier New" pitchFamily="49" charset="0"/>
              </a:rPr>
            </a:br>
            <a:r>
              <a:rPr lang="en-US" dirty="0">
                <a:latin typeface="Courier New" pitchFamily="49" charset="0"/>
                <a:cs typeface="Courier New" pitchFamily="49" charset="0"/>
              </a:rPr>
              <a:t>{</a:t>
            </a:r>
            <a:br>
              <a:rPr lang="en-US" dirty="0">
                <a:latin typeface="Courier New" pitchFamily="49" charset="0"/>
                <a:cs typeface="Courier New" pitchFamily="49" charset="0"/>
              </a:rPr>
            </a:br>
            <a:r>
              <a:rPr lang="en-US" dirty="0">
                <a:latin typeface="Courier New" pitchFamily="49" charset="0"/>
                <a:cs typeface="Courier New" pitchFamily="49" charset="0"/>
              </a:rPr>
              <a:t> 	</a:t>
            </a:r>
            <a:r>
              <a:rPr lang="en-US" b="1" dirty="0">
                <a:latin typeface="Courier New" pitchFamily="49" charset="0"/>
                <a:cs typeface="Courier New" pitchFamily="49" charset="0"/>
              </a:rPr>
              <a:t>double</a:t>
            </a:r>
            <a:r>
              <a:rPr lang="en-US" dirty="0">
                <a:latin typeface="Courier New" pitchFamily="49" charset="0"/>
                <a:cs typeface="Courier New" pitchFamily="49" charset="0"/>
              </a:rPr>
              <a:t> area = 3.14 * radius * radius;</a:t>
            </a:r>
          </a:p>
          <a:p>
            <a:pPr marL="0" lvl="1" indent="0">
              <a:buClr>
                <a:schemeClr val="accent3"/>
              </a:buClr>
              <a:buSzPct val="95000"/>
              <a:buNone/>
            </a:pPr>
            <a:r>
              <a:rPr lang="en-US" dirty="0" smtClean="0">
                <a:latin typeface="Courier New" pitchFamily="49" charset="0"/>
                <a:cs typeface="Courier New" pitchFamily="49" charset="0"/>
              </a:rPr>
              <a:t>     return </a:t>
            </a:r>
            <a:r>
              <a:rPr lang="en-US" dirty="0">
                <a:latin typeface="Courier New" pitchFamily="49" charset="0"/>
                <a:cs typeface="Courier New" pitchFamily="49" charset="0"/>
              </a:rPr>
              <a:t>area</a:t>
            </a:r>
            <a:r>
              <a:rPr lang="en-US" dirty="0" smtClean="0">
                <a:latin typeface="Courier New" pitchFamily="49" charset="0"/>
                <a:cs typeface="Courier New" pitchFamily="49" charset="0"/>
              </a:rPr>
              <a:t>;</a:t>
            </a:r>
            <a:br>
              <a:rPr lang="en-US" dirty="0" smtClean="0">
                <a:latin typeface="Courier New" pitchFamily="49" charset="0"/>
                <a:cs typeface="Courier New" pitchFamily="49" charset="0"/>
              </a:rPr>
            </a:br>
            <a:r>
              <a:rPr lang="en-US" dirty="0" smtClean="0">
                <a:latin typeface="Courier New" pitchFamily="49" charset="0"/>
                <a:cs typeface="Courier New" pitchFamily="49" charset="0"/>
              </a:rPr>
              <a:t>  } </a:t>
            </a:r>
            <a:endParaRPr lang="en-US" dirty="0">
              <a:latin typeface="Courier New" pitchFamily="49" charset="0"/>
              <a:cs typeface="Courier New" pitchFamily="49" charset="0"/>
            </a:endParaRPr>
          </a:p>
          <a:p>
            <a:pPr marL="342900" lvl="1" indent="-342900">
              <a:buClr>
                <a:schemeClr val="accent3"/>
              </a:buClr>
              <a:buSzPct val="95000"/>
            </a:pPr>
            <a:r>
              <a:rPr lang="en-US" dirty="0"/>
              <a:t>‘::’  is the scope resolution </a:t>
            </a:r>
            <a:r>
              <a:rPr lang="en-US" dirty="0" smtClean="0"/>
              <a:t>operator.</a:t>
            </a:r>
            <a:endParaRPr lang="en-US" dirty="0"/>
          </a:p>
          <a:p>
            <a:pPr marL="0" lvl="1" indent="0">
              <a:buClr>
                <a:schemeClr val="accent3"/>
              </a:buClr>
              <a:buSzPct val="95000"/>
              <a:buNone/>
            </a:pPr>
            <a:endParaRPr lang="en-US" dirty="0" smtClean="0">
              <a:latin typeface="Courier New" pitchFamily="49" charset="0"/>
              <a:cs typeface="Courier New" pitchFamily="49" charset="0"/>
            </a:endParaRPr>
          </a:p>
          <a:p>
            <a:endParaRPr lang="en-US" dirty="0"/>
          </a:p>
        </p:txBody>
      </p:sp>
    </p:spTree>
    <p:extLst>
      <p:ext uri="{BB962C8B-B14F-4D97-AF65-F5344CB8AC3E}">
        <p14:creationId xmlns:p14="http://schemas.microsoft.com/office/powerpoint/2010/main" val="417609992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1566"/>
            <a:ext cx="8229600" cy="1143000"/>
          </a:xfrm>
        </p:spPr>
        <p:txBody>
          <a:bodyPr/>
          <a:lstStyle/>
          <a:p>
            <a:r>
              <a:rPr lang="en-US" dirty="0" smtClean="0"/>
              <a:t>How to create an object?</a:t>
            </a:r>
            <a:endParaRPr lang="en-US" dirty="0"/>
          </a:p>
        </p:txBody>
      </p:sp>
      <p:sp>
        <p:nvSpPr>
          <p:cNvPr id="3" name="Content Placeholder 2"/>
          <p:cNvSpPr>
            <a:spLocks noGrp="1"/>
          </p:cNvSpPr>
          <p:nvPr>
            <p:ph idx="1"/>
          </p:nvPr>
        </p:nvSpPr>
        <p:spPr>
          <a:xfrm>
            <a:off x="1981200" y="1143000"/>
            <a:ext cx="8229600" cy="4389120"/>
          </a:xfrm>
        </p:spPr>
        <p:txBody>
          <a:bodyPr/>
          <a:lstStyle/>
          <a:p>
            <a:r>
              <a:rPr lang="en-US" dirty="0" smtClean="0"/>
              <a:t>You can create many objects of a class in the main function.</a:t>
            </a:r>
          </a:p>
          <a:p>
            <a:endParaRPr lang="en-US" dirty="0"/>
          </a:p>
          <a:p>
            <a:r>
              <a:rPr lang="en-US" dirty="0" smtClean="0">
                <a:latin typeface="Courier New" pitchFamily="49" charset="0"/>
                <a:cs typeface="Courier New" pitchFamily="49" charset="0"/>
              </a:rPr>
              <a:t>Circle c;</a:t>
            </a:r>
          </a:p>
          <a:p>
            <a:endParaRPr lang="en-US" dirty="0" smtClean="0"/>
          </a:p>
          <a:p>
            <a:endParaRPr lang="en-US" dirty="0"/>
          </a:p>
        </p:txBody>
      </p:sp>
    </p:spTree>
    <p:extLst>
      <p:ext uri="{BB962C8B-B14F-4D97-AF65-F5344CB8AC3E}">
        <p14:creationId xmlns:p14="http://schemas.microsoft.com/office/powerpoint/2010/main" val="40547944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8229600" cy="1143000"/>
          </a:xfrm>
        </p:spPr>
        <p:txBody>
          <a:bodyPr/>
          <a:lstStyle/>
          <a:p>
            <a:r>
              <a:rPr lang="en-US" dirty="0"/>
              <a:t>Calling Member Functions</a:t>
            </a:r>
          </a:p>
        </p:txBody>
      </p:sp>
      <p:sp>
        <p:nvSpPr>
          <p:cNvPr id="3" name="Content Placeholder 2"/>
          <p:cNvSpPr>
            <a:spLocks noGrp="1"/>
          </p:cNvSpPr>
          <p:nvPr>
            <p:ph idx="1"/>
          </p:nvPr>
        </p:nvSpPr>
        <p:spPr>
          <a:xfrm>
            <a:off x="1981200" y="838200"/>
            <a:ext cx="8229600" cy="4389120"/>
          </a:xfrm>
        </p:spPr>
        <p:txBody>
          <a:bodyPr/>
          <a:lstStyle/>
          <a:p>
            <a:pPr marL="274320" lvl="1" indent="-274320">
              <a:buClr>
                <a:schemeClr val="accent3"/>
              </a:buClr>
              <a:buSzPct val="95000"/>
            </a:pPr>
            <a:r>
              <a:rPr lang="en-US" dirty="0"/>
              <a:t>Syntax:</a:t>
            </a:r>
            <a:br>
              <a:rPr lang="en-US" dirty="0"/>
            </a:br>
            <a:r>
              <a:rPr lang="en-US" dirty="0">
                <a:latin typeface="Courier New" pitchFamily="49" charset="0"/>
                <a:cs typeface="Courier New" pitchFamily="49" charset="0"/>
              </a:rPr>
              <a:t> </a:t>
            </a:r>
            <a:r>
              <a:rPr lang="en-US" sz="2600" dirty="0">
                <a:latin typeface="Courier New" pitchFamily="49" charset="0"/>
                <a:cs typeface="Courier New" pitchFamily="49" charset="0"/>
              </a:rPr>
              <a:t>Object. </a:t>
            </a:r>
            <a:r>
              <a:rPr lang="en-US" sz="2600" dirty="0" err="1">
                <a:latin typeface="Courier New" pitchFamily="49" charset="0"/>
                <a:cs typeface="Courier New" pitchFamily="49" charset="0"/>
              </a:rPr>
              <a:t>Member_Function</a:t>
            </a:r>
            <a:endParaRPr lang="en-US" sz="2600" dirty="0">
              <a:latin typeface="Courier New" pitchFamily="49" charset="0"/>
              <a:cs typeface="Courier New" pitchFamily="49" charset="0"/>
            </a:endParaRPr>
          </a:p>
          <a:p>
            <a:pPr marL="274320" lvl="1" indent="-274320">
              <a:buClr>
                <a:schemeClr val="accent3"/>
              </a:buClr>
              <a:buSzPct val="95000"/>
            </a:pPr>
            <a:r>
              <a:rPr lang="en-US" dirty="0"/>
              <a:t>Example</a:t>
            </a:r>
            <a:r>
              <a:rPr lang="en-US" dirty="0" smtClean="0"/>
              <a:t>:</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circle1.getArea( </a:t>
            </a:r>
            <a:r>
              <a:rPr lang="en-US" dirty="0">
                <a:latin typeface="Courier New" pitchFamily="49" charset="0"/>
                <a:cs typeface="Courier New" pitchFamily="49" charset="0"/>
              </a:rPr>
              <a:t>);</a:t>
            </a:r>
            <a:br>
              <a:rPr lang="en-US" dirty="0">
                <a:latin typeface="Courier New" pitchFamily="49" charset="0"/>
                <a:cs typeface="Courier New" pitchFamily="49" charset="0"/>
              </a:rPr>
            </a:br>
            <a:r>
              <a:rPr lang="en-US" dirty="0" smtClean="0">
                <a:latin typeface="Courier New" pitchFamily="49" charset="0"/>
                <a:cs typeface="Courier New" pitchFamily="49" charset="0"/>
              </a:rPr>
              <a:t>circle2.getArea( </a:t>
            </a:r>
            <a:r>
              <a:rPr lang="en-US" dirty="0">
                <a:latin typeface="Courier New" pitchFamily="49" charset="0"/>
                <a:cs typeface="Courier New" pitchFamily="49" charset="0"/>
              </a:rPr>
              <a:t>);</a:t>
            </a:r>
          </a:p>
          <a:p>
            <a:endParaRPr lang="en-US" dirty="0"/>
          </a:p>
        </p:txBody>
      </p:sp>
    </p:spTree>
    <p:extLst>
      <p:ext uri="{BB962C8B-B14F-4D97-AF65-F5344CB8AC3E}">
        <p14:creationId xmlns:p14="http://schemas.microsoft.com/office/powerpoint/2010/main" val="423676156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r>
              <a:rPr lang="en-US" dirty="0" smtClean="0"/>
              <a:t>Constructors</a:t>
            </a:r>
            <a:endParaRPr lang="en-US" dirty="0"/>
          </a:p>
        </p:txBody>
      </p:sp>
      <p:sp>
        <p:nvSpPr>
          <p:cNvPr id="3" name="Content Placeholder 2"/>
          <p:cNvSpPr>
            <a:spLocks noGrp="1"/>
          </p:cNvSpPr>
          <p:nvPr>
            <p:ph idx="1"/>
          </p:nvPr>
        </p:nvSpPr>
        <p:spPr>
          <a:xfrm>
            <a:off x="1905000" y="914400"/>
            <a:ext cx="8458200" cy="4389120"/>
          </a:xfrm>
        </p:spPr>
        <p:txBody>
          <a:bodyPr>
            <a:normAutofit/>
          </a:bodyPr>
          <a:lstStyle/>
          <a:p>
            <a:r>
              <a:rPr lang="en-US" dirty="0">
                <a:latin typeface="Courier New" pitchFamily="49" charset="0"/>
                <a:cs typeface="Courier New" pitchFamily="49" charset="0"/>
              </a:rPr>
              <a:t>Circle() </a:t>
            </a:r>
            <a:endParaRPr lang="en-US" dirty="0" smtClean="0">
              <a:latin typeface="Courier New" pitchFamily="49" charset="0"/>
              <a:cs typeface="Courier New" pitchFamily="49" charset="0"/>
            </a:endParaRPr>
          </a:p>
          <a:p>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    radius </a:t>
            </a:r>
            <a:r>
              <a:rPr lang="en-US" dirty="0">
                <a:latin typeface="Courier New" pitchFamily="49" charset="0"/>
                <a:cs typeface="Courier New" pitchFamily="49" charset="0"/>
              </a:rPr>
              <a:t>= 1</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marL="274320" lvl="1" indent="-274320">
              <a:buClr>
                <a:schemeClr val="accent3"/>
              </a:buClr>
              <a:buSzPct val="95000"/>
            </a:pPr>
            <a:r>
              <a:rPr lang="en-US" dirty="0" smtClean="0"/>
              <a:t>A </a:t>
            </a:r>
            <a:r>
              <a:rPr lang="en-US" dirty="0"/>
              <a:t>constructor is </a:t>
            </a:r>
            <a:r>
              <a:rPr lang="en-US" dirty="0" smtClean="0"/>
              <a:t>usually </a:t>
            </a:r>
            <a:r>
              <a:rPr lang="en-US" b="1" dirty="0" smtClean="0">
                <a:solidFill>
                  <a:srgbClr val="FF0000"/>
                </a:solidFill>
              </a:rPr>
              <a:t>public</a:t>
            </a:r>
            <a:r>
              <a:rPr lang="en-US" dirty="0" smtClean="0"/>
              <a:t>.</a:t>
            </a:r>
          </a:p>
          <a:p>
            <a:r>
              <a:rPr lang="en-US" sz="2400" dirty="0"/>
              <a:t>A </a:t>
            </a:r>
            <a:r>
              <a:rPr lang="en-US" sz="2400" dirty="0"/>
              <a:t>constructor must have the </a:t>
            </a:r>
            <a:r>
              <a:rPr lang="en-US" sz="2400" b="1" dirty="0">
                <a:solidFill>
                  <a:srgbClr val="FF0000"/>
                </a:solidFill>
              </a:rPr>
              <a:t>same name as the class</a:t>
            </a:r>
            <a:r>
              <a:rPr lang="en-US" sz="2400" dirty="0"/>
              <a:t>.</a:t>
            </a:r>
          </a:p>
          <a:p>
            <a:r>
              <a:rPr lang="en-US" sz="2400" dirty="0"/>
              <a:t>Constructors </a:t>
            </a:r>
            <a:r>
              <a:rPr lang="en-US" sz="2400" b="1" dirty="0">
                <a:solidFill>
                  <a:srgbClr val="FF0000"/>
                </a:solidFill>
              </a:rPr>
              <a:t>do not have a return type </a:t>
            </a:r>
            <a:r>
              <a:rPr lang="en-US" sz="2400" dirty="0"/>
              <a:t>(not even void).</a:t>
            </a:r>
          </a:p>
          <a:p>
            <a:r>
              <a:rPr lang="en-US" sz="2400" dirty="0"/>
              <a:t>Constructors play the role of </a:t>
            </a:r>
            <a:r>
              <a:rPr lang="en-US" sz="2400" b="1" dirty="0">
                <a:solidFill>
                  <a:srgbClr val="FF0000"/>
                </a:solidFill>
              </a:rPr>
              <a:t>initializing objects</a:t>
            </a:r>
            <a:r>
              <a:rPr lang="en-US" sz="2400" dirty="0"/>
              <a:t>.</a:t>
            </a:r>
          </a:p>
          <a:p>
            <a:endParaRPr lang="en-US" dirty="0"/>
          </a:p>
        </p:txBody>
      </p:sp>
    </p:spTree>
    <p:extLst>
      <p:ext uri="{BB962C8B-B14F-4D97-AF65-F5344CB8AC3E}">
        <p14:creationId xmlns:p14="http://schemas.microsoft.com/office/powerpoint/2010/main" val="368114963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1143000"/>
          </a:xfrm>
        </p:spPr>
        <p:txBody>
          <a:bodyPr/>
          <a:lstStyle/>
          <a:p>
            <a:r>
              <a:rPr lang="en-US" dirty="0"/>
              <a:t>Calling A Constructor</a:t>
            </a:r>
          </a:p>
        </p:txBody>
      </p:sp>
      <p:sp>
        <p:nvSpPr>
          <p:cNvPr id="3" name="Content Placeholder 2"/>
          <p:cNvSpPr>
            <a:spLocks noGrp="1"/>
          </p:cNvSpPr>
          <p:nvPr>
            <p:ph idx="1"/>
          </p:nvPr>
        </p:nvSpPr>
        <p:spPr>
          <a:xfrm>
            <a:off x="1981200" y="1066800"/>
            <a:ext cx="8229600" cy="4389120"/>
          </a:xfrm>
        </p:spPr>
        <p:txBody>
          <a:bodyPr>
            <a:noAutofit/>
          </a:bodyPr>
          <a:lstStyle/>
          <a:p>
            <a:r>
              <a:rPr lang="en-US" dirty="0"/>
              <a:t>A constructor is called in the object </a:t>
            </a:r>
            <a:r>
              <a:rPr lang="en-US" dirty="0" smtClean="0"/>
              <a:t>declaration.</a:t>
            </a:r>
            <a:r>
              <a:rPr lang="en-US" dirty="0"/>
              <a:t/>
            </a:r>
            <a:br>
              <a:rPr lang="en-US" dirty="0"/>
            </a:br>
            <a:r>
              <a:rPr lang="en-US" dirty="0"/>
              <a:t> 	</a:t>
            </a:r>
            <a:r>
              <a:rPr lang="en-US" dirty="0" smtClean="0">
                <a:latin typeface="Courier New" pitchFamily="49" charset="0"/>
                <a:cs typeface="Courier New" pitchFamily="49" charset="0"/>
              </a:rPr>
              <a:t>Circle c; </a:t>
            </a:r>
            <a:r>
              <a:rPr lang="en-US" dirty="0"/>
              <a:t/>
            </a:r>
            <a:br>
              <a:rPr lang="en-US" dirty="0"/>
            </a:br>
            <a:endParaRPr lang="en-US" sz="2000" dirty="0">
              <a:latin typeface="Courier New" pitchFamily="49" charset="0"/>
              <a:cs typeface="Courier New" pitchFamily="49" charset="0"/>
            </a:endParaRPr>
          </a:p>
          <a:p>
            <a:pPr marL="0" indent="0">
              <a:spcBef>
                <a:spcPts val="0"/>
              </a:spcBef>
              <a:buNone/>
            </a:pPr>
            <a:r>
              <a:rPr lang="en-US" sz="2000" dirty="0">
                <a:latin typeface="Courier New" pitchFamily="49" charset="0"/>
                <a:cs typeface="Courier New" pitchFamily="49" charset="0"/>
              </a:rPr>
              <a:t>Circle</a:t>
            </a:r>
            <a:r>
              <a:rPr lang="en-US" sz="2000" dirty="0">
                <a:latin typeface="Courier New" pitchFamily="49" charset="0"/>
                <a:cs typeface="Courier New" pitchFamily="49" charset="0"/>
              </a:rPr>
              <a:t>()</a:t>
            </a:r>
          </a:p>
          <a:p>
            <a:pPr marL="0" indent="0">
              <a:spcBef>
                <a:spcPts val="0"/>
              </a:spcBef>
              <a:buNone/>
            </a:pPr>
            <a:r>
              <a:rPr lang="en-US" sz="2000" dirty="0">
                <a:latin typeface="Courier New" pitchFamily="49" charset="0"/>
                <a:cs typeface="Courier New" pitchFamily="49" charset="0"/>
              </a:rPr>
              <a:t>{</a:t>
            </a:r>
          </a:p>
          <a:p>
            <a:pPr marL="0" indent="0">
              <a:spcBef>
                <a:spcPts val="0"/>
              </a:spcBef>
              <a:buNone/>
            </a:pPr>
            <a:r>
              <a:rPr lang="en-US" sz="2000" dirty="0">
                <a:latin typeface="Courier New" pitchFamily="49" charset="0"/>
                <a:cs typeface="Courier New" pitchFamily="49" charset="0"/>
              </a:rPr>
              <a:t>     radius = 1;</a:t>
            </a:r>
          </a:p>
          <a:p>
            <a:pPr marL="0" indent="0">
              <a:spcBef>
                <a:spcPts val="0"/>
              </a:spcBef>
              <a:buNone/>
            </a:pPr>
            <a:r>
              <a:rPr lang="en-US" sz="2000" dirty="0">
                <a:latin typeface="Courier New" pitchFamily="49" charset="0"/>
                <a:cs typeface="Courier New" pitchFamily="49" charset="0"/>
              </a:rPr>
              <a:t>}</a:t>
            </a:r>
          </a:p>
          <a:p>
            <a:pPr>
              <a:spcBef>
                <a:spcPts val="0"/>
              </a:spcBef>
            </a:pPr>
            <a:endParaRPr lang="en-US" sz="2000" dirty="0">
              <a:latin typeface="Courier New" pitchFamily="49" charset="0"/>
              <a:cs typeface="Courier New" pitchFamily="49" charset="0"/>
            </a:endParaRPr>
          </a:p>
          <a:p>
            <a:endParaRPr lang="en-US" dirty="0"/>
          </a:p>
        </p:txBody>
      </p:sp>
    </p:spTree>
    <p:extLst>
      <p:ext uri="{BB962C8B-B14F-4D97-AF65-F5344CB8AC3E}">
        <p14:creationId xmlns:p14="http://schemas.microsoft.com/office/powerpoint/2010/main" val="174144612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981200" y="-228600"/>
            <a:ext cx="8229600" cy="1143000"/>
          </a:xfrm>
        </p:spPr>
        <p:txBody>
          <a:bodyPr/>
          <a:lstStyle/>
          <a:p>
            <a:r>
              <a:rPr lang="en-US" dirty="0" smtClean="0"/>
              <a:t>Destructors</a:t>
            </a:r>
          </a:p>
        </p:txBody>
      </p:sp>
      <p:sp>
        <p:nvSpPr>
          <p:cNvPr id="52227" name="Rectangle 3"/>
          <p:cNvSpPr>
            <a:spLocks noGrp="1" noChangeArrowheads="1"/>
          </p:cNvSpPr>
          <p:nvPr>
            <p:ph idx="1"/>
          </p:nvPr>
        </p:nvSpPr>
        <p:spPr>
          <a:xfrm>
            <a:off x="1981200" y="990600"/>
            <a:ext cx="8229600" cy="4389120"/>
          </a:xfrm>
        </p:spPr>
        <p:txBody>
          <a:bodyPr/>
          <a:lstStyle/>
          <a:p>
            <a:pPr>
              <a:lnSpc>
                <a:spcPct val="85000"/>
              </a:lnSpc>
            </a:pPr>
            <a:r>
              <a:rPr lang="en-US" sz="2800" dirty="0"/>
              <a:t>Member function automatically called when an object is destroyed</a:t>
            </a:r>
          </a:p>
          <a:p>
            <a:pPr>
              <a:lnSpc>
                <a:spcPct val="85000"/>
              </a:lnSpc>
            </a:pPr>
            <a:r>
              <a:rPr lang="en-US" sz="2800" dirty="0"/>
              <a:t>Destructor name is </a:t>
            </a:r>
            <a:r>
              <a:rPr lang="en-US" sz="2800" dirty="0">
                <a:latin typeface="Courier New" pitchFamily="112" charset="0"/>
              </a:rPr>
              <a:t>~</a:t>
            </a:r>
            <a:r>
              <a:rPr lang="en-US" sz="2800" dirty="0" err="1"/>
              <a:t>classname</a:t>
            </a:r>
            <a:r>
              <a:rPr lang="en-US" sz="2800" dirty="0"/>
              <a:t>, </a:t>
            </a:r>
            <a:r>
              <a:rPr lang="en-US" sz="2800" i="1" dirty="0"/>
              <a:t>e.g.</a:t>
            </a:r>
            <a:r>
              <a:rPr lang="en-US" sz="2800" dirty="0"/>
              <a:t>, </a:t>
            </a:r>
            <a:r>
              <a:rPr lang="en-US" sz="2800" dirty="0">
                <a:latin typeface="Courier New" pitchFamily="112" charset="0"/>
              </a:rPr>
              <a:t>~Circle()</a:t>
            </a:r>
            <a:endParaRPr lang="en-US" sz="2800" dirty="0"/>
          </a:p>
          <a:p>
            <a:pPr>
              <a:lnSpc>
                <a:spcPct val="85000"/>
              </a:lnSpc>
            </a:pPr>
            <a:r>
              <a:rPr lang="en-US" sz="2800" dirty="0"/>
              <a:t>Has no return type; takes no arguments</a:t>
            </a:r>
          </a:p>
          <a:p>
            <a:pPr>
              <a:lnSpc>
                <a:spcPct val="85000"/>
              </a:lnSpc>
            </a:pPr>
            <a:r>
              <a:rPr lang="en-US" sz="2800" dirty="0"/>
              <a:t>If constructor allocates dynamic memory, destructor should release it </a:t>
            </a:r>
          </a:p>
        </p:txBody>
      </p:sp>
    </p:spTree>
    <p:extLst>
      <p:ext uri="{BB962C8B-B14F-4D97-AF65-F5344CB8AC3E}">
        <p14:creationId xmlns:p14="http://schemas.microsoft.com/office/powerpoint/2010/main" val="4048522384"/>
      </p:ext>
    </p:extLst>
  </p:cSld>
  <p:clrMapOvr>
    <a:masterClrMapping/>
  </p:clrMapOvr>
  <p:transition spd="med"/>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981200" y="-304800"/>
            <a:ext cx="8229600" cy="1143000"/>
          </a:xfrm>
        </p:spPr>
        <p:txBody>
          <a:bodyPr/>
          <a:lstStyle/>
          <a:p>
            <a:r>
              <a:rPr lang="en-US" dirty="0" smtClean="0"/>
              <a:t>Pointer to an Object</a:t>
            </a:r>
          </a:p>
        </p:txBody>
      </p:sp>
      <p:sp>
        <p:nvSpPr>
          <p:cNvPr id="27651" name="Rectangle 3"/>
          <p:cNvSpPr>
            <a:spLocks noGrp="1" noChangeArrowheads="1"/>
          </p:cNvSpPr>
          <p:nvPr>
            <p:ph idx="1"/>
          </p:nvPr>
        </p:nvSpPr>
        <p:spPr>
          <a:xfrm>
            <a:off x="1981200" y="838200"/>
            <a:ext cx="8229600" cy="4389120"/>
          </a:xfrm>
        </p:spPr>
        <p:txBody>
          <a:bodyPr/>
          <a:lstStyle/>
          <a:p>
            <a:r>
              <a:rPr lang="en-US" dirty="0" smtClean="0"/>
              <a:t>Can define a pointer to an object:</a:t>
            </a:r>
          </a:p>
          <a:p>
            <a:pPr lvl="1">
              <a:buClr>
                <a:schemeClr val="tx1"/>
              </a:buClr>
              <a:buFontTx/>
              <a:buNone/>
            </a:pPr>
            <a:r>
              <a:rPr lang="en-US" dirty="0" smtClean="0">
                <a:latin typeface="Courier New" pitchFamily="112" charset="0"/>
              </a:rPr>
              <a:t>Circle *</a:t>
            </a:r>
            <a:r>
              <a:rPr lang="en-US" dirty="0" err="1" smtClean="0">
                <a:latin typeface="Courier New" pitchFamily="112" charset="0"/>
              </a:rPr>
              <a:t>circlePtr</a:t>
            </a:r>
            <a:r>
              <a:rPr lang="en-US" dirty="0" smtClean="0">
                <a:latin typeface="Courier New" pitchFamily="112" charset="0"/>
              </a:rPr>
              <a:t> = new Circle;</a:t>
            </a:r>
          </a:p>
          <a:p>
            <a:r>
              <a:rPr lang="en-US" dirty="0" smtClean="0"/>
              <a:t>Can access public members via pointer:</a:t>
            </a:r>
            <a:endParaRPr lang="en-US" dirty="0" smtClean="0">
              <a:latin typeface="Courier New" pitchFamily="112" charset="0"/>
            </a:endParaRPr>
          </a:p>
          <a:p>
            <a:pPr lvl="1">
              <a:buClr>
                <a:schemeClr val="tx1"/>
              </a:buClr>
              <a:buFontTx/>
              <a:buNone/>
            </a:pPr>
            <a:r>
              <a:rPr lang="en-US" dirty="0" err="1" smtClean="0">
                <a:latin typeface="Courier New" pitchFamily="112" charset="0"/>
              </a:rPr>
              <a:t>circlePtr</a:t>
            </a:r>
            <a:r>
              <a:rPr lang="en-US" dirty="0" smtClean="0">
                <a:latin typeface="Courier New" pitchFamily="112" charset="0"/>
              </a:rPr>
              <a:t>-</a:t>
            </a:r>
            <a:r>
              <a:rPr lang="en-US" dirty="0">
                <a:latin typeface="Courier New" pitchFamily="112" charset="0"/>
              </a:rPr>
              <a:t>&gt;</a:t>
            </a:r>
            <a:r>
              <a:rPr lang="en-US" dirty="0" err="1" smtClean="0">
                <a:latin typeface="Courier New" pitchFamily="112" charset="0"/>
              </a:rPr>
              <a:t>setRadius</a:t>
            </a:r>
            <a:r>
              <a:rPr lang="en-US" dirty="0" smtClean="0">
                <a:latin typeface="Courier New" pitchFamily="112" charset="0"/>
              </a:rPr>
              <a:t>(10);</a:t>
            </a:r>
          </a:p>
          <a:p>
            <a:pPr lvl="1">
              <a:buClr>
                <a:schemeClr val="tx1"/>
              </a:buClr>
              <a:buNone/>
            </a:pPr>
            <a:r>
              <a:rPr lang="en-US" dirty="0" err="1" smtClean="0">
                <a:latin typeface="Courier New" pitchFamily="112" charset="0"/>
              </a:rPr>
              <a:t>cout</a:t>
            </a:r>
            <a:r>
              <a:rPr lang="en-US" dirty="0" smtClean="0">
                <a:latin typeface="Courier New" pitchFamily="112" charset="0"/>
              </a:rPr>
              <a:t> &lt;&lt; </a:t>
            </a:r>
            <a:r>
              <a:rPr lang="en-US" dirty="0" err="1" smtClean="0">
                <a:latin typeface="Courier New" pitchFamily="112" charset="0"/>
              </a:rPr>
              <a:t>circlePtr</a:t>
            </a:r>
            <a:r>
              <a:rPr lang="en-US" dirty="0" smtClean="0">
                <a:latin typeface="Courier New" pitchFamily="112" charset="0"/>
              </a:rPr>
              <a:t>-&gt;</a:t>
            </a:r>
            <a:r>
              <a:rPr lang="en-US" dirty="0" err="1" smtClean="0">
                <a:latin typeface="Courier New" pitchFamily="112" charset="0"/>
              </a:rPr>
              <a:t>getArea</a:t>
            </a:r>
            <a:r>
              <a:rPr lang="en-US" dirty="0" smtClean="0">
                <a:latin typeface="Courier New" pitchFamily="112" charset="0"/>
              </a:rPr>
              <a:t>();</a:t>
            </a:r>
          </a:p>
          <a:p>
            <a:pPr lvl="1">
              <a:buClr>
                <a:schemeClr val="tx1"/>
              </a:buClr>
              <a:buFontTx/>
              <a:buNone/>
            </a:pPr>
            <a:endParaRPr lang="en-US" dirty="0">
              <a:latin typeface="Courier New" pitchFamily="112" charset="0"/>
            </a:endParaRPr>
          </a:p>
          <a:p>
            <a:pPr lvl="1">
              <a:buClr>
                <a:schemeClr val="tx1"/>
              </a:buClr>
              <a:buFontTx/>
              <a:buNone/>
            </a:pPr>
            <a:r>
              <a:rPr lang="en-US" dirty="0" smtClean="0">
                <a:latin typeface="Courier New" pitchFamily="112" charset="0"/>
              </a:rPr>
              <a:t>delete </a:t>
            </a:r>
            <a:r>
              <a:rPr lang="en-US" dirty="0" err="1">
                <a:latin typeface="Courier New" pitchFamily="112" charset="0"/>
              </a:rPr>
              <a:t>circlePtr</a:t>
            </a:r>
            <a:r>
              <a:rPr lang="en-US" dirty="0">
                <a:latin typeface="Courier New" pitchFamily="112" charset="0"/>
              </a:rPr>
              <a:t>;</a:t>
            </a:r>
          </a:p>
        </p:txBody>
      </p:sp>
    </p:spTree>
    <p:extLst>
      <p:ext uri="{BB962C8B-B14F-4D97-AF65-F5344CB8AC3E}">
        <p14:creationId xmlns:p14="http://schemas.microsoft.com/office/powerpoint/2010/main" val="575808468"/>
      </p:ext>
    </p:extLst>
  </p:cSld>
  <p:clrMapOvr>
    <a:masterClrMapping/>
  </p:clrMapOvr>
  <p:transition spd="med"/>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8229600" cy="1143000"/>
          </a:xfrm>
        </p:spPr>
        <p:txBody>
          <a:bodyPr/>
          <a:lstStyle/>
          <a:p>
            <a:r>
              <a:rPr lang="en-US" dirty="0" smtClean="0"/>
              <a:t>Exercises: The </a:t>
            </a:r>
            <a:r>
              <a:rPr lang="en-US" i="1" dirty="0" smtClean="0"/>
              <a:t>Car</a:t>
            </a:r>
            <a:r>
              <a:rPr lang="en-US" dirty="0" smtClean="0"/>
              <a:t> class</a:t>
            </a:r>
            <a:endParaRPr lang="en-US" dirty="0"/>
          </a:p>
        </p:txBody>
      </p:sp>
      <p:sp>
        <p:nvSpPr>
          <p:cNvPr id="3" name="Content Placeholder 2"/>
          <p:cNvSpPr>
            <a:spLocks noGrp="1"/>
          </p:cNvSpPr>
          <p:nvPr>
            <p:ph idx="1"/>
          </p:nvPr>
        </p:nvSpPr>
        <p:spPr>
          <a:xfrm>
            <a:off x="1905000" y="685800"/>
            <a:ext cx="8229600" cy="4389120"/>
          </a:xfrm>
        </p:spPr>
        <p:txBody>
          <a:bodyPr/>
          <a:lstStyle/>
          <a:p>
            <a:r>
              <a:rPr lang="en-US" dirty="0" smtClean="0"/>
              <a:t>Create a </a:t>
            </a:r>
            <a:r>
              <a:rPr lang="en-US" i="1" dirty="0" smtClean="0"/>
              <a:t>Car</a:t>
            </a:r>
            <a:r>
              <a:rPr lang="en-US" dirty="0" smtClean="0"/>
              <a:t> class that contains the following</a:t>
            </a:r>
          </a:p>
          <a:p>
            <a:pPr lvl="1"/>
            <a:r>
              <a:rPr lang="en-US" i="1" dirty="0" err="1" smtClean="0"/>
              <a:t>yearModel</a:t>
            </a:r>
            <a:r>
              <a:rPr lang="en-US" dirty="0" smtClean="0"/>
              <a:t>: an </a:t>
            </a:r>
            <a:r>
              <a:rPr lang="en-US" dirty="0" err="1" smtClean="0"/>
              <a:t>int</a:t>
            </a:r>
            <a:r>
              <a:rPr lang="en-US" dirty="0" smtClean="0"/>
              <a:t> that holds the car’s year model</a:t>
            </a:r>
          </a:p>
          <a:p>
            <a:pPr lvl="1"/>
            <a:r>
              <a:rPr lang="en-US" i="1" dirty="0" smtClean="0"/>
              <a:t>make</a:t>
            </a:r>
            <a:r>
              <a:rPr lang="en-US" dirty="0" smtClean="0"/>
              <a:t>: a string that holds the make of the car</a:t>
            </a:r>
          </a:p>
          <a:p>
            <a:pPr lvl="1"/>
            <a:r>
              <a:rPr lang="en-US" i="1" dirty="0" smtClean="0"/>
              <a:t>speed</a:t>
            </a:r>
            <a:r>
              <a:rPr lang="en-US" dirty="0" smtClean="0"/>
              <a:t>: an </a:t>
            </a:r>
            <a:r>
              <a:rPr lang="en-US" dirty="0" err="1" smtClean="0"/>
              <a:t>int</a:t>
            </a:r>
            <a:r>
              <a:rPr lang="en-US" dirty="0" smtClean="0"/>
              <a:t> that hold the car’s current speed</a:t>
            </a:r>
          </a:p>
          <a:p>
            <a:pPr lvl="1"/>
            <a:r>
              <a:rPr lang="en-US" dirty="0" smtClean="0"/>
              <a:t>A constructor that accepts the car’s year model and make as arguments. The constructor should assign 0 to speed.</a:t>
            </a:r>
          </a:p>
          <a:p>
            <a:pPr lvl="1"/>
            <a:r>
              <a:rPr lang="en-US" i="1" dirty="0" err="1" smtClean="0"/>
              <a:t>getSpeed</a:t>
            </a:r>
            <a:r>
              <a:rPr lang="en-US" i="1" dirty="0" smtClean="0"/>
              <a:t>()</a:t>
            </a:r>
          </a:p>
          <a:p>
            <a:pPr lvl="1"/>
            <a:r>
              <a:rPr lang="en-US" i="1" dirty="0" smtClean="0"/>
              <a:t>accelerate(</a:t>
            </a:r>
            <a:r>
              <a:rPr lang="en-US" i="1" dirty="0" err="1" smtClean="0"/>
              <a:t>int</a:t>
            </a:r>
            <a:r>
              <a:rPr lang="en-US" i="1" dirty="0" smtClean="0"/>
              <a:t>)</a:t>
            </a:r>
            <a:r>
              <a:rPr lang="en-US" dirty="0" smtClean="0"/>
              <a:t> that adds the argument to speed</a:t>
            </a:r>
          </a:p>
          <a:p>
            <a:pPr lvl="1"/>
            <a:r>
              <a:rPr lang="en-US" i="1" dirty="0" smtClean="0"/>
              <a:t>brake(</a:t>
            </a:r>
            <a:r>
              <a:rPr lang="en-US" i="1" dirty="0" err="1" smtClean="0"/>
              <a:t>int</a:t>
            </a:r>
            <a:r>
              <a:rPr lang="en-US" i="1" dirty="0" smtClean="0"/>
              <a:t>) </a:t>
            </a:r>
            <a:r>
              <a:rPr lang="en-US" dirty="0" smtClean="0"/>
              <a:t>that subtracts the argument from speed</a:t>
            </a:r>
          </a:p>
          <a:p>
            <a:pPr lvl="1"/>
            <a:endParaRPr lang="en-US" dirty="0"/>
          </a:p>
        </p:txBody>
      </p:sp>
    </p:spTree>
    <p:extLst>
      <p:ext uri="{BB962C8B-B14F-4D97-AF65-F5344CB8AC3E}">
        <p14:creationId xmlns:p14="http://schemas.microsoft.com/office/powerpoint/2010/main" val="36425544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2898</Words>
  <Application>Microsoft Office PowerPoint</Application>
  <PresentationFormat>Widescreen</PresentationFormat>
  <Paragraphs>845</Paragraphs>
  <Slides>100</Slides>
  <Notes>17</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100</vt:i4>
      </vt:variant>
    </vt:vector>
  </HeadingPairs>
  <TitlesOfParts>
    <vt:vector size="116" baseType="lpstr">
      <vt:lpstr>ヒラギノ角ゴ Pro W3</vt:lpstr>
      <vt:lpstr>Arial</vt:lpstr>
      <vt:lpstr>Arial Unicode MS</vt:lpstr>
      <vt:lpstr>Calibri</vt:lpstr>
      <vt:lpstr>Constantia</vt:lpstr>
      <vt:lpstr>Courier</vt:lpstr>
      <vt:lpstr>Courier New</vt:lpstr>
      <vt:lpstr>Gill Sans MT</vt:lpstr>
      <vt:lpstr>Helvetica</vt:lpstr>
      <vt:lpstr>Tahoma</vt:lpstr>
      <vt:lpstr>Times</vt:lpstr>
      <vt:lpstr>Times New Roman</vt:lpstr>
      <vt:lpstr>Wingdings</vt:lpstr>
      <vt:lpstr>Wingdings 2</vt:lpstr>
      <vt:lpstr>Flow</vt:lpstr>
      <vt:lpstr>Gallery</vt:lpstr>
      <vt:lpstr>C++ Revision</vt:lpstr>
      <vt:lpstr>Include Directives</vt:lpstr>
      <vt:lpstr>PowerPoint Presentation</vt:lpstr>
      <vt:lpstr>The output function cout</vt:lpstr>
      <vt:lpstr>Input Function cin</vt:lpstr>
      <vt:lpstr>Escape sequences</vt:lpstr>
      <vt:lpstr>Comments</vt:lpstr>
      <vt:lpstr>Combine Declaration and Assignment</vt:lpstr>
      <vt:lpstr>PowerPoint Presentation</vt:lpstr>
      <vt:lpstr>The char Type</vt:lpstr>
      <vt:lpstr>The Class string</vt:lpstr>
      <vt:lpstr>The bool Type</vt:lpstr>
      <vt:lpstr>Constants</vt:lpstr>
      <vt:lpstr>Arithmetic Operators</vt:lpstr>
      <vt:lpstr>Modulus %</vt:lpstr>
      <vt:lpstr>PowerPoint Presentation</vt:lpstr>
      <vt:lpstr>Multiway if-else syntax</vt:lpstr>
      <vt:lpstr>Comparison Operators</vt:lpstr>
      <vt:lpstr>The And Operator</vt:lpstr>
      <vt:lpstr>The Or Operator</vt:lpstr>
      <vt:lpstr>Syntax of the while Statement</vt:lpstr>
      <vt:lpstr>For Loop Dissection</vt:lpstr>
      <vt:lpstr>Nested Loops</vt:lpstr>
      <vt:lpstr>The break Statement</vt:lpstr>
      <vt:lpstr>The continue Statement</vt:lpstr>
      <vt:lpstr>Exercise: Pattern Displays</vt:lpstr>
      <vt:lpstr>Random Number Generation</vt:lpstr>
      <vt:lpstr>Random Numbers</vt:lpstr>
      <vt:lpstr>User-Defined Functions</vt:lpstr>
      <vt:lpstr>The Function Call</vt:lpstr>
      <vt:lpstr>Overloaded Functions </vt:lpstr>
      <vt:lpstr>void Functions</vt:lpstr>
      <vt:lpstr>Calling a void-Function</vt:lpstr>
      <vt:lpstr>Call-by-Value</vt:lpstr>
      <vt:lpstr>Call-by-Reference</vt:lpstr>
      <vt:lpstr>Declaring an Array</vt:lpstr>
      <vt:lpstr>How to access array elements? </vt:lpstr>
      <vt:lpstr>Loops And Arrays</vt:lpstr>
      <vt:lpstr>Passing Entire Array to Functions</vt:lpstr>
      <vt:lpstr>const Array Argument</vt:lpstr>
      <vt:lpstr>Exercises </vt:lpstr>
      <vt:lpstr>Getting the Address of a Variable</vt:lpstr>
      <vt:lpstr>Pointer Variables</vt:lpstr>
      <vt:lpstr>Pointer Variables</vt:lpstr>
      <vt:lpstr>The Indirection Operator</vt:lpstr>
      <vt:lpstr>Dynamic Memory Allocation</vt:lpstr>
      <vt:lpstr>Address of the variable</vt:lpstr>
      <vt:lpstr>Pointer</vt:lpstr>
      <vt:lpstr>Pointer</vt:lpstr>
      <vt:lpstr>The idea of pointers</vt:lpstr>
      <vt:lpstr>The idea of pointers</vt:lpstr>
      <vt:lpstr>The idea of pointers</vt:lpstr>
      <vt:lpstr>Pointer Variables</vt:lpstr>
      <vt:lpstr>Pointer declaration</vt:lpstr>
      <vt:lpstr>Pointer declaration</vt:lpstr>
      <vt:lpstr>Pointer declaration</vt:lpstr>
      <vt:lpstr>Pointer and Dereference Operator</vt:lpstr>
      <vt:lpstr>Pointer and dereference operator</vt:lpstr>
      <vt:lpstr>Pointer and dereference operatorr</vt:lpstr>
      <vt:lpstr>Pointer and Dereference Operator</vt:lpstr>
      <vt:lpstr>The Dereference (Indirection) Operator</vt:lpstr>
      <vt:lpstr>The Dereference (Indirection) Operator in Program 9-3</vt:lpstr>
      <vt:lpstr>The Dereference (Indirection) Operatorin Program 9-3</vt:lpstr>
      <vt:lpstr>Exercise 1</vt:lpstr>
      <vt:lpstr>Pointer Operators</vt:lpstr>
      <vt:lpstr>Pointer Operators</vt:lpstr>
      <vt:lpstr>Exercise 2</vt:lpstr>
      <vt:lpstr>PowerPoint Presentation</vt:lpstr>
      <vt:lpstr>Pointer Variables Initialization</vt:lpstr>
      <vt:lpstr>A Pointer Variable in Program 9-2</vt:lpstr>
      <vt:lpstr>Initializing Pointers</vt:lpstr>
      <vt:lpstr>Initializing a pointer to point to a value</vt:lpstr>
      <vt:lpstr>Initializing a pointer to point to a value – Static memory allocation</vt:lpstr>
      <vt:lpstr>Initializing a pointer to point to a value</vt:lpstr>
      <vt:lpstr>Pointer Arithmetic</vt:lpstr>
      <vt:lpstr>From Program 9-9 </vt:lpstr>
      <vt:lpstr>9.3</vt:lpstr>
      <vt:lpstr>The Relationship Between Arrays and Pointers</vt:lpstr>
      <vt:lpstr>The Relationship Between Arrays and Pointers</vt:lpstr>
      <vt:lpstr>The Array Name Being Dereferenced in Program 9-5</vt:lpstr>
      <vt:lpstr>Array Access</vt:lpstr>
      <vt:lpstr>Array Access</vt:lpstr>
      <vt:lpstr>From Program 9-7</vt:lpstr>
      <vt:lpstr>Pointer and Array</vt:lpstr>
      <vt:lpstr>Accessing Pointer Data</vt:lpstr>
      <vt:lpstr>Exercises</vt:lpstr>
      <vt:lpstr>Exercises</vt:lpstr>
      <vt:lpstr>Exercises</vt:lpstr>
      <vt:lpstr>Dynamic Memory Allocation</vt:lpstr>
      <vt:lpstr>Releasing Dynamic Memory</vt:lpstr>
      <vt:lpstr>Class Circle Definition</vt:lpstr>
      <vt:lpstr>Defining a Member Function</vt:lpstr>
      <vt:lpstr>How to create an object?</vt:lpstr>
      <vt:lpstr>Calling Member Functions</vt:lpstr>
      <vt:lpstr>Constructors</vt:lpstr>
      <vt:lpstr>Calling A Constructor</vt:lpstr>
      <vt:lpstr>Destructors</vt:lpstr>
      <vt:lpstr>Pointer to an Object</vt:lpstr>
      <vt:lpstr>Exercises: The Car class</vt:lpstr>
      <vt:lpstr>Structures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Revision</dc:title>
  <dc:creator>Windows User</dc:creator>
  <cp:lastModifiedBy>Windows User</cp:lastModifiedBy>
  <cp:revision>3</cp:revision>
  <dcterms:created xsi:type="dcterms:W3CDTF">2019-08-24T22:09:39Z</dcterms:created>
  <dcterms:modified xsi:type="dcterms:W3CDTF">2019-08-24T22:28:18Z</dcterms:modified>
</cp:coreProperties>
</file>