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8" r:id="rId1"/>
    <p:sldMasterId id="2147483879" r:id="rId2"/>
  </p:sldMasterIdLst>
  <p:notesMasterIdLst>
    <p:notesMasterId r:id="rId32"/>
  </p:notesMasterIdLst>
  <p:sldIdLst>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3" autoAdjust="0"/>
    <p:restoredTop sz="94660"/>
  </p:normalViewPr>
  <p:slideViewPr>
    <p:cSldViewPr>
      <p:cViewPr varScale="1">
        <p:scale>
          <a:sx n="65" d="100"/>
          <a:sy n="65" d="100"/>
        </p:scale>
        <p:origin x="12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BD1F72B0-0221-4861-A30D-4625EBE9A557}" type="slidenum">
              <a:rPr lang="en-US"/>
              <a:pPr>
                <a:defRPr/>
              </a:pPr>
              <a:t>‹#›</a:t>
            </a:fld>
            <a:endParaRPr lang="en-US"/>
          </a:p>
        </p:txBody>
      </p:sp>
    </p:spTree>
    <p:extLst>
      <p:ext uri="{BB962C8B-B14F-4D97-AF65-F5344CB8AC3E}">
        <p14:creationId xmlns:p14="http://schemas.microsoft.com/office/powerpoint/2010/main" val="135034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3975737-DBC7-4E34-828D-9EF453F9E880}" type="slidenum">
              <a:rPr kumimoji="0" lang="en-US" altLang="en-US" smtClean="0"/>
              <a:pPr eaLnBrk="1" hangingPunct="1">
                <a:spcBef>
                  <a:spcPct val="0"/>
                </a:spcBef>
              </a:pPr>
              <a:t>2</a:t>
            </a:fld>
            <a:endParaRPr kumimoji="0" lang="en-US" altLang="en-US"/>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7CD715E-6002-4ED3-ACD5-ECB8AD3A1F23}" type="slidenum">
              <a:rPr kumimoji="0" lang="en-US" altLang="en-US" smtClean="0"/>
              <a:pPr eaLnBrk="1" hangingPunct="1">
                <a:spcBef>
                  <a:spcPct val="0"/>
                </a:spcBef>
              </a:pPr>
              <a:t>11</a:t>
            </a:fld>
            <a:endParaRPr kumimoji="0"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2A4598-AFC6-4067-8436-1B3BF33FD709}" type="slidenum">
              <a:rPr kumimoji="0" lang="en-US" altLang="en-US" smtClean="0"/>
              <a:pPr eaLnBrk="1" hangingPunct="1">
                <a:spcBef>
                  <a:spcPct val="0"/>
                </a:spcBef>
              </a:pPr>
              <a:t>12</a:t>
            </a:fld>
            <a:endParaRPr kumimoji="0" lang="en-US" altLang="en-US"/>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39662AF-8C00-4A0D-ADEF-4E3DA432F44A}" type="slidenum">
              <a:rPr kumimoji="0" lang="en-US" altLang="en-US" smtClean="0"/>
              <a:pPr eaLnBrk="1" hangingPunct="1">
                <a:spcBef>
                  <a:spcPct val="0"/>
                </a:spcBef>
              </a:pPr>
              <a:t>13</a:t>
            </a:fld>
            <a:endParaRPr kumimoji="0" lang="en-US" altLang="en-US"/>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D371B50-BB97-45EB-B876-BEFA30E188FF}" type="slidenum">
              <a:rPr kumimoji="0" lang="en-US" altLang="en-US" smtClean="0"/>
              <a:pPr eaLnBrk="1" hangingPunct="1">
                <a:spcBef>
                  <a:spcPct val="0"/>
                </a:spcBef>
              </a:pPr>
              <a:t>14</a:t>
            </a:fld>
            <a:endParaRPr kumimoji="0" lang="en-US" altLang="en-US"/>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IntBinaryTree.h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7DCB2DF-E601-4764-8C5B-B97746C3F1EE}" type="slidenum">
              <a:rPr kumimoji="0" lang="en-US" altLang="en-US" smtClean="0"/>
              <a:pPr eaLnBrk="1" hangingPunct="1">
                <a:spcBef>
                  <a:spcPct val="0"/>
                </a:spcBef>
              </a:pPr>
              <a:t>15</a:t>
            </a:fld>
            <a:endParaRPr kumimoji="0"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6E8B0F-F1B2-4C84-9F57-783715EE6847}" type="slidenum">
              <a:rPr kumimoji="0" lang="en-US" altLang="en-US" smtClean="0"/>
              <a:pPr eaLnBrk="1" hangingPunct="1">
                <a:spcBef>
                  <a:spcPct val="0"/>
                </a:spcBef>
              </a:pPr>
              <a:t>16</a:t>
            </a:fld>
            <a:endParaRPr kumimoji="0"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F04171E-3758-4261-B4FE-5FD6E697450C}" type="slidenum">
              <a:rPr kumimoji="0" lang="en-US" altLang="en-US" smtClean="0"/>
              <a:pPr eaLnBrk="1" hangingPunct="1">
                <a:spcBef>
                  <a:spcPct val="0"/>
                </a:spcBef>
              </a:pPr>
              <a:t>17</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IntBinaryTree.h</a:t>
            </a:r>
            <a:r>
              <a:rPr lang="en-US" altLang="en-US" dirty="0"/>
              <a:t>, IntBinaryTree.cpp, and pr20-01.cpp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335CD8B-D364-4E8F-B44D-2F7CC64A2F62}" type="slidenum">
              <a:rPr kumimoji="0" lang="en-US" altLang="en-US" smtClean="0"/>
              <a:pPr eaLnBrk="1" hangingPunct="1">
                <a:spcBef>
                  <a:spcPct val="0"/>
                </a:spcBef>
              </a:pPr>
              <a:t>18</a:t>
            </a:fld>
            <a:endParaRPr kumimoji="0" lang="en-US" alt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94563F2-8C6F-4BBF-88EB-50EC2189BC8A}" type="slidenum">
              <a:rPr kumimoji="0" lang="en-US" altLang="en-US" smtClean="0"/>
              <a:pPr eaLnBrk="1" hangingPunct="1">
                <a:spcBef>
                  <a:spcPct val="0"/>
                </a:spcBef>
              </a:pPr>
              <a:t>19</a:t>
            </a:fld>
            <a:endParaRPr kumimoji="0" lang="en-US" altLang="en-US"/>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3D56BDD-2276-405A-ACEE-16BBD38EF502}" type="slidenum">
              <a:rPr kumimoji="0" lang="en-US" altLang="en-US" smtClean="0"/>
              <a:pPr eaLnBrk="1" hangingPunct="1">
                <a:spcBef>
                  <a:spcPct val="0"/>
                </a:spcBef>
              </a:pPr>
              <a:t>20</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IntBinaryTree.h</a:t>
            </a:r>
            <a:r>
              <a:rPr lang="en-US" altLang="en-US" dirty="0"/>
              <a:t>, IntBinaryTree.cpp, and pr20-02.cpp</a:t>
            </a:r>
          </a:p>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69BDA0-59C1-4DE7-B949-3541B800FD0C}" type="slidenum">
              <a:rPr kumimoji="0" lang="en-US" altLang="en-US" smtClean="0"/>
              <a:pPr eaLnBrk="1" hangingPunct="1">
                <a:spcBef>
                  <a:spcPct val="0"/>
                </a:spcBef>
              </a:pPr>
              <a:t>3</a:t>
            </a:fld>
            <a:endParaRPr kumimoji="0"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5B0A98B-9D56-4C75-8948-C710E6C12378}" type="slidenum">
              <a:rPr kumimoji="0" lang="en-US" altLang="en-US" smtClean="0"/>
              <a:pPr eaLnBrk="1" hangingPunct="1">
                <a:spcBef>
                  <a:spcPct val="0"/>
                </a:spcBef>
              </a:pPr>
              <a:t>21</a:t>
            </a:fld>
            <a:endParaRPr kumimoji="0" lang="en-US" altLang="en-US"/>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IntBinaryTree.h</a:t>
            </a:r>
            <a:r>
              <a:rPr lang="en-US" altLang="en-US" dirty="0"/>
              <a:t>, IntBinaryTree.cpp, and pr20-03.cpp</a:t>
            </a:r>
          </a:p>
          <a:p>
            <a:pPr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43E1F9A-4996-482F-9C68-0C6096B04D50}" type="slidenum">
              <a:rPr kumimoji="0" lang="en-US" altLang="en-US" smtClean="0"/>
              <a:pPr eaLnBrk="1" hangingPunct="1">
                <a:spcBef>
                  <a:spcPct val="0"/>
                </a:spcBef>
              </a:pPr>
              <a:t>22</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4211099-3926-46ED-A587-F61DED465C5C}" type="slidenum">
              <a:rPr kumimoji="0" lang="en-US" altLang="en-US" smtClean="0"/>
              <a:pPr eaLnBrk="1" hangingPunct="1">
                <a:spcBef>
                  <a:spcPct val="0"/>
                </a:spcBef>
              </a:pPr>
              <a:t>23</a:t>
            </a:fld>
            <a:endParaRPr kumimoji="0" lang="en-US" altLang="en-US"/>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1388EC8-D299-46C2-AA92-878E51701881}" type="slidenum">
              <a:rPr kumimoji="0" lang="en-US" altLang="en-US" smtClean="0"/>
              <a:pPr eaLnBrk="1" hangingPunct="1">
                <a:spcBef>
                  <a:spcPct val="0"/>
                </a:spcBef>
              </a:pPr>
              <a:t>24</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4111401-23EC-43FA-A944-DCA581DCBA5B}" type="slidenum">
              <a:rPr kumimoji="0" lang="en-US" altLang="en-US" smtClean="0"/>
              <a:pPr eaLnBrk="1" hangingPunct="1">
                <a:spcBef>
                  <a:spcPct val="0"/>
                </a:spcBef>
              </a:pPr>
              <a:t>25</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1982038-0238-459E-B56C-D98BD0E9C0C9}" type="slidenum">
              <a:rPr kumimoji="0" lang="en-US" altLang="en-US" smtClean="0"/>
              <a:pPr eaLnBrk="1" hangingPunct="1">
                <a:spcBef>
                  <a:spcPct val="0"/>
                </a:spcBef>
              </a:pPr>
              <a:t>26</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204C37-8C3E-45F9-90D1-8623E4AEDF79}" type="slidenum">
              <a:rPr kumimoji="0" lang="en-US" altLang="en-US" smtClean="0"/>
              <a:pPr eaLnBrk="1" hangingPunct="1">
                <a:spcBef>
                  <a:spcPct val="0"/>
                </a:spcBef>
              </a:pPr>
              <a:t>27</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IntBinaryTree.h</a:t>
            </a:r>
            <a:r>
              <a:rPr lang="en-US" altLang="en-US" dirty="0"/>
              <a:t>, IntBinaryTree.cpp, and pr20-04.cpp</a:t>
            </a:r>
          </a:p>
          <a:p>
            <a:pPr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1E43534-4F11-4462-A8E4-17E7199F677F}" type="slidenum">
              <a:rPr kumimoji="0" lang="en-US" altLang="en-US" smtClean="0"/>
              <a:pPr eaLnBrk="1" hangingPunct="1">
                <a:spcBef>
                  <a:spcPct val="0"/>
                </a:spcBef>
              </a:pPr>
              <a:t>28</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FB5A28C-4AA7-4150-9D95-1E00A193B497}" type="slidenum">
              <a:rPr kumimoji="0" lang="en-US" altLang="en-US" smtClean="0"/>
              <a:pPr eaLnBrk="1" hangingPunct="1">
                <a:spcBef>
                  <a:spcPct val="0"/>
                </a:spcBef>
              </a:pPr>
              <a:t>4</a:t>
            </a:fld>
            <a:endParaRPr kumimoji="0"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CDE3D1A-509F-4709-A83D-23182CA7F514}" type="slidenum">
              <a:rPr kumimoji="0" lang="en-US" altLang="en-US" smtClean="0"/>
              <a:pPr eaLnBrk="1" hangingPunct="1">
                <a:spcBef>
                  <a:spcPct val="0"/>
                </a:spcBef>
              </a:pPr>
              <a:t>5</a:t>
            </a:fld>
            <a:endParaRPr kumimoji="0" lang="en-US" altLang="en-US"/>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6835B4-BA2E-436E-B115-7201029029EF}" type="slidenum">
              <a:rPr kumimoji="0" lang="en-US" altLang="en-US" smtClean="0"/>
              <a:pPr eaLnBrk="1" hangingPunct="1">
                <a:spcBef>
                  <a:spcPct val="0"/>
                </a:spcBef>
              </a:pPr>
              <a:t>6</a:t>
            </a:fld>
            <a:endParaRPr kumimoji="0" lang="en-US" altLang="en-US"/>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16EC03D-35BA-49C0-92EB-42DDFE8E608B}" type="slidenum">
              <a:rPr kumimoji="0" lang="en-US" altLang="en-US" smtClean="0"/>
              <a:pPr eaLnBrk="1" hangingPunct="1">
                <a:spcBef>
                  <a:spcPct val="0"/>
                </a:spcBef>
              </a:pPr>
              <a:t>7</a:t>
            </a:fld>
            <a:endParaRPr kumimoji="0" lang="en-US"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B9AA277-B70D-4715-AC87-9AE29D6074B5}" type="slidenum">
              <a:rPr kumimoji="0" lang="en-US" altLang="en-US" smtClean="0"/>
              <a:pPr eaLnBrk="1" hangingPunct="1">
                <a:spcBef>
                  <a:spcPct val="0"/>
                </a:spcBef>
              </a:pPr>
              <a:t>8</a:t>
            </a:fld>
            <a:endParaRPr kumimoji="0" lang="en-US" altLang="en-US"/>
          </a:p>
        </p:txBody>
      </p:sp>
      <p:sp>
        <p:nvSpPr>
          <p:cNvPr id="40963" name="Rectangle 1026"/>
          <p:cNvSpPr>
            <a:spLocks noGrp="1" noRot="1" noChangeAspect="1" noChangeArrowheads="1" noTextEdit="1"/>
          </p:cNvSpPr>
          <p:nvPr>
            <p:ph type="sldImg"/>
          </p:nvPr>
        </p:nvSpPr>
        <p:spPr>
          <a:ln/>
        </p:spPr>
      </p:sp>
      <p:sp>
        <p:nvSpPr>
          <p:cNvPr id="409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9CCFDB-43A7-407A-8A03-8C30CAE184AA}" type="slidenum">
              <a:rPr kumimoji="0" lang="en-US" altLang="en-US" smtClean="0"/>
              <a:pPr eaLnBrk="1" hangingPunct="1">
                <a:spcBef>
                  <a:spcPct val="0"/>
                </a:spcBef>
              </a:pPr>
              <a:t>9</a:t>
            </a:fld>
            <a:endParaRPr kumimoji="0" lang="en-US" alt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4CDBD1E-87AE-44CC-A489-98BCADEFD4BE}" type="slidenum">
              <a:rPr kumimoji="0" lang="en-US" altLang="en-US" smtClean="0"/>
              <a:pPr eaLnBrk="1" hangingPunct="1">
                <a:spcBef>
                  <a:spcPct val="0"/>
                </a:spcBef>
              </a:pPr>
              <a:t>10</a:t>
            </a:fld>
            <a:endParaRPr kumimoji="0" lang="en-US" altLang="en-US"/>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BB4E2EA2-6A99-49DC-B6C0-7F8E7CB7956E}"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BB4E2EA2-6A99-49DC-B6C0-7F8E7CB7956E}"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BCA633C-9BD7-4F9F-92DE-9CB11C5DF30A}"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000000"/>
              </a:solidFil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FFFFFF"/>
              </a:solidFil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solidFill>
                  <a:srgbClr val="000000"/>
                </a:solidFill>
              </a:rPr>
              <a:t>1-</a:t>
            </a:r>
            <a:fld id="{37E69762-A23B-4920-B1DE-59ACAF17473D}" type="slidenum">
              <a:rPr lang="en-US" smtClean="0">
                <a:solidFill>
                  <a:srgbClr val="000000"/>
                </a:solidFill>
              </a:rPr>
              <a:pPr>
                <a:defRPr/>
              </a:pPr>
              <a:t>‹#›</a:t>
            </a:fld>
            <a:endParaRPr lang="en-US">
              <a:solidFill>
                <a:srgbClr val="000000"/>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BB4E2EA2-6A99-49DC-B6C0-7F8E7CB7956E}"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BB4E2EA2-6A99-49DC-B6C0-7F8E7CB7956E}"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BB4E2EA2-6A99-49DC-B6C0-7F8E7CB7956E}"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06725207-97E6-4BC5-93DD-351E14705427}"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10C3A3B6-D71C-4E28-85F5-C9630AD3405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8107C030-4142-4DD6-8279-55936AE8E53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BB4E2EA2-6A99-49DC-B6C0-7F8E7CB7956E}"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10/25/2019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20</a:t>
            </a:r>
          </a:p>
        </p:txBody>
      </p:sp>
      <p:sp>
        <p:nvSpPr>
          <p:cNvPr id="5" name="Chapter Title"/>
          <p:cNvSpPr>
            <a:spLocks noGrp="1"/>
          </p:cNvSpPr>
          <p:nvPr>
            <p:ph type="body" idx="3"/>
          </p:nvPr>
        </p:nvSpPr>
        <p:spPr/>
        <p:txBody>
          <a:bodyPr/>
          <a:lstStyle/>
          <a:p>
            <a:r>
              <a:rPr lang="en-US" dirty="0"/>
              <a:t>Binary Trees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348581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Subtrees of Binary Trees</a:t>
            </a:r>
          </a:p>
        </p:txBody>
      </p:sp>
      <p:sp>
        <p:nvSpPr>
          <p:cNvPr id="12291" name="Slide Body"/>
          <p:cNvSpPr>
            <a:spLocks noGrp="1" noChangeArrowheads="1"/>
          </p:cNvSpPr>
          <p:nvPr>
            <p:ph type="body" idx="1"/>
          </p:nvPr>
        </p:nvSpPr>
        <p:spPr>
          <a:xfrm>
            <a:off x="304800" y="1770063"/>
            <a:ext cx="8294688" cy="4064000"/>
          </a:xfrm>
        </p:spPr>
        <p:txBody>
          <a:bodyPr/>
          <a:lstStyle/>
          <a:p>
            <a:pPr eaLnBrk="1" hangingPunct="1"/>
            <a:r>
              <a:rPr lang="en-US" altLang="en-US" sz="2800" dirty="0"/>
              <a:t>A subtree of a binary tree is itself a binary tree</a:t>
            </a:r>
          </a:p>
          <a:p>
            <a:pPr eaLnBrk="1" hangingPunct="1"/>
            <a:r>
              <a:rPr lang="en-US" altLang="en-US" sz="2800" dirty="0"/>
              <a:t>A nonempty binary tree consists of a root node, with the rest of its nodes forming two subtrees, called the left and right subtree</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596A92C2-2600-45A9-B787-DEE43D375058}" type="slidenum">
              <a:rPr lang="en-US" altLang="en-US" sz="1200" smtClean="0"/>
              <a:pPr eaLnBrk="1" hangingPunct="1">
                <a:spcBef>
                  <a:spcPct val="0"/>
                </a:spcBef>
                <a:buFontTx/>
                <a:buNone/>
              </a:pPr>
              <a:t>10</a:t>
            </a:fld>
            <a:endParaRPr lang="en-US"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Binary Tree Terminology 5 of 5</a:t>
            </a:r>
          </a:p>
        </p:txBody>
      </p:sp>
      <p:sp>
        <p:nvSpPr>
          <p:cNvPr id="13315" name="Slide Body"/>
          <p:cNvSpPr>
            <a:spLocks noGrp="1" noChangeArrowheads="1"/>
          </p:cNvSpPr>
          <p:nvPr>
            <p:ph type="body" idx="1"/>
          </p:nvPr>
        </p:nvSpPr>
        <p:spPr>
          <a:xfrm>
            <a:off x="304800" y="1981200"/>
            <a:ext cx="3886200" cy="4114800"/>
          </a:xfrm>
        </p:spPr>
        <p:txBody>
          <a:bodyPr/>
          <a:lstStyle/>
          <a:p>
            <a:pPr eaLnBrk="1" hangingPunct="1"/>
            <a:r>
              <a:rPr lang="en-US" altLang="en-US" sz="2800"/>
              <a:t>The node containing </a:t>
            </a:r>
            <a:r>
              <a:rPr lang="en-US" altLang="en-US" sz="2800" b="1">
                <a:latin typeface="Courier New" pitchFamily="49" charset="0"/>
              </a:rPr>
              <a:t>31</a:t>
            </a:r>
            <a:r>
              <a:rPr lang="en-US" altLang="en-US" sz="2800"/>
              <a:t> is the root</a:t>
            </a:r>
          </a:p>
          <a:p>
            <a:pPr eaLnBrk="1" hangingPunct="1"/>
            <a:r>
              <a:rPr lang="en-US" altLang="en-US" sz="2800"/>
              <a:t>The nodes containing </a:t>
            </a:r>
            <a:r>
              <a:rPr lang="en-US" altLang="en-US" sz="2800" b="1">
                <a:latin typeface="Courier New" pitchFamily="49" charset="0"/>
              </a:rPr>
              <a:t>19</a:t>
            </a:r>
            <a:r>
              <a:rPr lang="en-US" altLang="en-US" sz="2800"/>
              <a:t> and </a:t>
            </a:r>
            <a:r>
              <a:rPr lang="en-US" altLang="en-US" sz="2800" b="1">
                <a:latin typeface="Courier New" pitchFamily="49" charset="0"/>
              </a:rPr>
              <a:t>7</a:t>
            </a:r>
            <a:r>
              <a:rPr lang="en-US" altLang="en-US" sz="2800"/>
              <a:t> form the left subtree </a:t>
            </a:r>
          </a:p>
          <a:p>
            <a:pPr eaLnBrk="1" hangingPunct="1"/>
            <a:r>
              <a:rPr lang="en-US" altLang="en-US" sz="2800"/>
              <a:t>The nodes containing </a:t>
            </a:r>
            <a:r>
              <a:rPr lang="en-US" altLang="en-US" sz="2800" b="1">
                <a:latin typeface="Courier New" pitchFamily="49" charset="0"/>
              </a:rPr>
              <a:t>59</a:t>
            </a:r>
            <a:r>
              <a:rPr lang="en-US" altLang="en-US" sz="2800"/>
              <a:t> and </a:t>
            </a:r>
            <a:r>
              <a:rPr lang="en-US" altLang="en-US" sz="2800" b="1">
                <a:latin typeface="Courier New" pitchFamily="49" charset="0"/>
              </a:rPr>
              <a:t>43</a:t>
            </a:r>
            <a:r>
              <a:rPr lang="en-US" altLang="en-US" sz="2800"/>
              <a:t> form the right subtree</a:t>
            </a:r>
            <a:endParaRPr lang="en-US" altLang="en-US" sz="2800" b="1">
              <a:latin typeface="Courier New" pitchFamily="49" charset="0"/>
            </a:endParaRP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506D9FB0-2121-43EB-A00C-5E8B80802121}" type="slidenum">
              <a:rPr lang="en-US" altLang="en-US" sz="1200" smtClean="0"/>
              <a:pPr eaLnBrk="1" hangingPunct="1">
                <a:spcBef>
                  <a:spcPct val="0"/>
                </a:spcBef>
                <a:buFontTx/>
                <a:buNone/>
              </a:pPr>
              <a:t>11</a:t>
            </a:fld>
            <a:endParaRPr lang="en-US" altLang="en-US" sz="1200" dirty="0"/>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819400"/>
            <a:ext cx="4858512" cy="30510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Uses of Binary Trees</a:t>
            </a:r>
          </a:p>
        </p:txBody>
      </p:sp>
      <p:sp>
        <p:nvSpPr>
          <p:cNvPr id="14339" name="Slide Body"/>
          <p:cNvSpPr>
            <a:spLocks noGrp="1" noChangeArrowheads="1"/>
          </p:cNvSpPr>
          <p:nvPr>
            <p:ph type="body" idx="1"/>
          </p:nvPr>
        </p:nvSpPr>
        <p:spPr>
          <a:xfrm>
            <a:off x="228600" y="1828800"/>
            <a:ext cx="4038600" cy="4191000"/>
          </a:xfrm>
        </p:spPr>
        <p:txBody>
          <a:bodyPr/>
          <a:lstStyle/>
          <a:p>
            <a:pPr eaLnBrk="1" hangingPunct="1">
              <a:lnSpc>
                <a:spcPct val="80000"/>
              </a:lnSpc>
              <a:buClr>
                <a:schemeClr val="tx1"/>
              </a:buClr>
            </a:pPr>
            <a:r>
              <a:rPr lang="en-US" altLang="en-US" sz="2400" dirty="0">
                <a:solidFill>
                  <a:schemeClr val="accent2"/>
                </a:solidFill>
              </a:rPr>
              <a:t>Binary search tree</a:t>
            </a:r>
            <a:r>
              <a:rPr lang="en-US" altLang="en-US" sz="2400" dirty="0"/>
              <a:t>: a binary tree whose data is organized to simplify searches</a:t>
            </a:r>
          </a:p>
          <a:p>
            <a:pPr eaLnBrk="1" hangingPunct="1">
              <a:lnSpc>
                <a:spcPct val="80000"/>
              </a:lnSpc>
            </a:pPr>
            <a:r>
              <a:rPr lang="en-US" altLang="en-US" sz="2400" dirty="0"/>
              <a:t>Left subtree at each node contains data values less than the data in the node</a:t>
            </a:r>
          </a:p>
          <a:p>
            <a:pPr eaLnBrk="1" hangingPunct="1">
              <a:lnSpc>
                <a:spcPct val="80000"/>
              </a:lnSpc>
            </a:pPr>
            <a:r>
              <a:rPr lang="en-US" altLang="en-US" sz="2400" dirty="0"/>
              <a:t>Right subtree at each node contains values greater than the data in the node</a:t>
            </a:r>
          </a:p>
          <a:p>
            <a:pPr marL="101600" indent="0" eaLnBrk="1" hangingPunct="1">
              <a:lnSpc>
                <a:spcPct val="80000"/>
              </a:lnSpc>
              <a:buNone/>
            </a:pPr>
            <a:endParaRPr lang="en-US" altLang="en-US" sz="2000" u="sng"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2F58415F-8E15-4C5D-AFF5-72ADE6EA33A8}" type="slidenum">
              <a:rPr lang="en-US" altLang="en-US" sz="1200" smtClean="0"/>
              <a:pPr eaLnBrk="1" hangingPunct="1">
                <a:spcBef>
                  <a:spcPct val="0"/>
                </a:spcBef>
                <a:buFontTx/>
                <a:buNone/>
              </a:pPr>
              <a:t>12</a:t>
            </a:fld>
            <a:endParaRPr lang="en-US" altLang="en-US" sz="1200" dirty="0"/>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819400"/>
            <a:ext cx="4858512" cy="3051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20.2  Binary Search Tree Operations</a:t>
            </a:r>
          </a:p>
        </p:txBody>
      </p:sp>
      <p:sp>
        <p:nvSpPr>
          <p:cNvPr id="15363" name="Slide Body"/>
          <p:cNvSpPr>
            <a:spLocks noGrp="1" noChangeArrowheads="1"/>
          </p:cNvSpPr>
          <p:nvPr>
            <p:ph type="body" idx="1"/>
          </p:nvPr>
        </p:nvSpPr>
        <p:spPr>
          <a:xfrm>
            <a:off x="533400" y="1981200"/>
            <a:ext cx="8153400" cy="4114800"/>
          </a:xfrm>
        </p:spPr>
        <p:txBody>
          <a:bodyPr/>
          <a:lstStyle/>
          <a:p>
            <a:pPr eaLnBrk="1" hangingPunct="1"/>
            <a:r>
              <a:rPr lang="en-US" altLang="en-US" sz="2800" b="1"/>
              <a:t>Create</a:t>
            </a:r>
            <a:r>
              <a:rPr lang="en-US" altLang="en-US" sz="2800"/>
              <a:t> a binary search tree </a:t>
            </a:r>
          </a:p>
          <a:p>
            <a:pPr eaLnBrk="1" hangingPunct="1"/>
            <a:r>
              <a:rPr lang="en-US" altLang="en-US" sz="2800" b="1"/>
              <a:t>Insert a node</a:t>
            </a:r>
            <a:r>
              <a:rPr lang="en-US" altLang="en-US" sz="2800"/>
              <a:t> into a binary tree – put node into tree in its correct position to maintain order</a:t>
            </a:r>
          </a:p>
          <a:p>
            <a:pPr eaLnBrk="1" hangingPunct="1"/>
            <a:r>
              <a:rPr lang="en-US" altLang="en-US" sz="2800" b="1"/>
              <a:t>Find a node</a:t>
            </a:r>
            <a:r>
              <a:rPr lang="en-US" altLang="en-US" sz="2800"/>
              <a:t> in a binary tree – locate a node with particular data value</a:t>
            </a:r>
          </a:p>
          <a:p>
            <a:pPr eaLnBrk="1" hangingPunct="1"/>
            <a:r>
              <a:rPr lang="en-US" altLang="en-US" sz="2800" b="1"/>
              <a:t>Delete a node</a:t>
            </a:r>
            <a:r>
              <a:rPr lang="en-US" altLang="en-US" sz="2800"/>
              <a:t> from a binary tree – remove a node and adjust links to preserve the binary tree and the order</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B9975F38-2D43-4480-B70A-F5078EC87ED3}" type="slidenum">
              <a:rPr lang="en-US" altLang="en-US" sz="1200" smtClean="0"/>
              <a:pPr eaLnBrk="1" hangingPunct="1">
                <a:spcBef>
                  <a:spcPct val="0"/>
                </a:spcBef>
                <a:buFontTx/>
                <a:buNone/>
              </a:pPr>
              <a:t>13</a:t>
            </a:fld>
            <a:endParaRPr lang="en-US" alt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solidFill>
                  <a:schemeClr val="tx1"/>
                </a:solidFill>
              </a:rPr>
              <a:t>Binary Search Tree Node</a:t>
            </a:r>
          </a:p>
        </p:txBody>
      </p:sp>
      <p:sp>
        <p:nvSpPr>
          <p:cNvPr id="16387" name="Rectangle 3"/>
          <p:cNvSpPr>
            <a:spLocks noGrp="1" noChangeArrowheads="1"/>
          </p:cNvSpPr>
          <p:nvPr>
            <p:ph type="body" idx="1"/>
          </p:nvPr>
        </p:nvSpPr>
        <p:spPr>
          <a:xfrm>
            <a:off x="609600" y="1600200"/>
            <a:ext cx="7924800" cy="4419600"/>
          </a:xfrm>
        </p:spPr>
        <p:txBody>
          <a:bodyPr/>
          <a:lstStyle/>
          <a:p>
            <a:pPr eaLnBrk="1" hangingPunct="1">
              <a:lnSpc>
                <a:spcPct val="90000"/>
              </a:lnSpc>
            </a:pPr>
            <a:r>
              <a:rPr lang="en-US" altLang="en-US" sz="2800" dirty="0"/>
              <a:t>A node in a binary tree is like a node in a linked list, except that it has two node pointer fields:</a:t>
            </a:r>
          </a:p>
          <a:p>
            <a:pPr lvl="1" eaLnBrk="1" hangingPunct="1">
              <a:lnSpc>
                <a:spcPct val="90000"/>
              </a:lnSpc>
              <a:buFontTx/>
              <a:buNone/>
            </a:pPr>
            <a:r>
              <a:rPr lang="en-US" altLang="en-US" sz="2400" b="1" dirty="0" err="1">
                <a:solidFill>
                  <a:srgbClr val="3D8963"/>
                </a:solidFill>
                <a:latin typeface="Courier New" pitchFamily="49" charset="0"/>
              </a:rPr>
              <a:t>struct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TreeNode</a:t>
            </a:r>
            <a:endParaRPr lang="en-US" altLang="en-US" sz="2400" b="1" dirty="0">
              <a:solidFill>
                <a:srgbClr val="3D8963"/>
              </a:solidFill>
              <a:latin typeface="Courier New" pitchFamily="49" charset="0"/>
            </a:endParaRPr>
          </a:p>
          <a:p>
            <a:pPr lvl="1" eaLnBrk="1" hangingPunct="1">
              <a:lnSpc>
                <a:spcPct val="90000"/>
              </a:lnSpc>
              <a:buFontTx/>
              <a:buNone/>
            </a:pPr>
            <a:r>
              <a:rPr lang="en-US" altLang="en-US" sz="2400" b="1" dirty="0">
                <a:solidFill>
                  <a:srgbClr val="3D8963"/>
                </a:solidFill>
                <a:latin typeface="Courier New" pitchFamily="49" charset="0"/>
              </a:rPr>
              <a:t>{		</a:t>
            </a:r>
          </a:p>
          <a:p>
            <a:pPr lvl="1"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value;</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TreeNode</a:t>
            </a:r>
            <a:r>
              <a:rPr lang="en-US" altLang="en-US" sz="2400" b="1" dirty="0">
                <a:solidFill>
                  <a:srgbClr val="3D8963"/>
                </a:solidFill>
                <a:latin typeface="Courier New" pitchFamily="49" charset="0"/>
              </a:rPr>
              <a:t> *left;</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TreeNode</a:t>
            </a:r>
            <a:r>
              <a:rPr lang="en-US" altLang="en-US" sz="2400" b="1" dirty="0">
                <a:solidFill>
                  <a:srgbClr val="3D8963"/>
                </a:solidFill>
                <a:latin typeface="Courier New" pitchFamily="49" charset="0"/>
              </a:rPr>
              <a:t> *right;</a:t>
            </a:r>
          </a:p>
          <a:p>
            <a:pPr lvl="1" eaLnBrk="1" hangingPunct="1">
              <a:lnSpc>
                <a:spcPct val="90000"/>
              </a:lnSpc>
              <a:buFontTx/>
              <a:buNone/>
            </a:pPr>
            <a:r>
              <a:rPr lang="en-US" altLang="en-US" sz="2400" b="1" dirty="0">
                <a:solidFill>
                  <a:srgbClr val="3D8963"/>
                </a:solidFill>
                <a:latin typeface="Courier New" pitchFamily="49" charset="0"/>
              </a:rPr>
              <a:t>};</a:t>
            </a:r>
          </a:p>
          <a:p>
            <a:pPr eaLnBrk="1" hangingPunct="1">
              <a:lnSpc>
                <a:spcPct val="90000"/>
              </a:lnSpc>
            </a:pPr>
            <a:r>
              <a:rPr lang="en-US" altLang="en-US" sz="2800" dirty="0"/>
              <a:t>A constructor with default values can aid in the creation of nodes.</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15369A6D-D1BA-46B2-A3BA-B5536069A333}" type="slidenum">
              <a:rPr lang="en-US" altLang="en-US" sz="1200" smtClean="0"/>
              <a:pPr eaLnBrk="1" hangingPunct="1">
                <a:spcBef>
                  <a:spcPct val="0"/>
                </a:spcBef>
                <a:buFontTx/>
                <a:buNone/>
              </a:pPr>
              <a:t>14</a:t>
            </a:fld>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b="1" dirty="0" err="1">
                <a:solidFill>
                  <a:schemeClr val="tx1"/>
                </a:solidFill>
                <a:latin typeface="Courier New" pitchFamily="49" charset="0"/>
              </a:rPr>
              <a:t>TreeNode</a:t>
            </a:r>
            <a:r>
              <a:rPr lang="en-US" altLang="en-US" dirty="0">
                <a:solidFill>
                  <a:schemeClr val="tx1"/>
                </a:solidFill>
              </a:rPr>
              <a:t> Constructor</a:t>
            </a:r>
          </a:p>
        </p:txBody>
      </p:sp>
      <p:sp>
        <p:nvSpPr>
          <p:cNvPr id="17411" name="Slide Body"/>
          <p:cNvSpPr>
            <a:spLocks noGrp="1" noChangeArrowheads="1"/>
          </p:cNvSpPr>
          <p:nvPr>
            <p:ph type="body" idx="1"/>
          </p:nvPr>
        </p:nvSpPr>
        <p:spPr>
          <a:xfrm>
            <a:off x="685800" y="1981200"/>
            <a:ext cx="8077200" cy="3886200"/>
          </a:xfrm>
        </p:spPr>
        <p:txBody>
          <a:bodyPr/>
          <a:lstStyle/>
          <a:p>
            <a:pPr eaLnBrk="1" hangingPunct="1">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TreeNode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TreeNode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a:t>
            </a:r>
            <a:r>
              <a:rPr lang="en-US" altLang="en-US" sz="2800" b="1" dirty="0">
                <a:solidFill>
                  <a:srgbClr val="3D8963"/>
                </a:solidFill>
              </a:rPr>
              <a:t> </a:t>
            </a:r>
          </a:p>
          <a:p>
            <a:pPr eaLnBrk="1" hangingPunct="1">
              <a:spcBef>
                <a:spcPct val="0"/>
              </a:spcBef>
              <a:buFontTx/>
              <a:buNone/>
            </a:pPr>
            <a:r>
              <a:rPr lang="en-US" altLang="en-US" sz="2800" b="1" dirty="0">
                <a:solidFill>
                  <a:srgbClr val="3D8963"/>
                </a:solidFill>
              </a:rPr>
              <a:t>                                         </a:t>
            </a:r>
            <a:r>
              <a:rPr lang="en-US" altLang="en-US" sz="2800" b="1" dirty="0" err="1">
                <a:solidFill>
                  <a:srgbClr val="3D8963"/>
                </a:solidFill>
                <a:latin typeface="Courier New" pitchFamily="49" charset="0"/>
              </a:rPr>
              <a:t>TreeNode</a:t>
            </a:r>
            <a:r>
              <a:rPr lang="en-US" altLang="en-US" sz="2800" b="1" dirty="0">
                <a:solidFill>
                  <a:srgbClr val="3D8963"/>
                </a:solidFill>
              </a:rPr>
              <a:t> </a:t>
            </a:r>
            <a:r>
              <a:rPr lang="en-US" altLang="en-US" sz="2800" b="1" dirty="0">
                <a:solidFill>
                  <a:srgbClr val="3D8963"/>
                </a:solidFill>
                <a:latin typeface="Courier New" pitchFamily="49" charset="0"/>
              </a:rPr>
              <a:t>*l1=NULL,   </a:t>
            </a:r>
          </a:p>
          <a:p>
            <a:pPr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TreeNode</a:t>
            </a:r>
            <a:r>
              <a:rPr lang="en-US" altLang="en-US" sz="2800" b="1" dirty="0">
                <a:solidFill>
                  <a:srgbClr val="3D8963"/>
                </a:solidFill>
              </a:rPr>
              <a:t> </a:t>
            </a:r>
            <a:r>
              <a:rPr lang="en-US" altLang="en-US" sz="2800" b="1" dirty="0">
                <a:solidFill>
                  <a:srgbClr val="3D8963"/>
                </a:solidFill>
                <a:latin typeface="Courier New" pitchFamily="49" charset="0"/>
              </a:rPr>
              <a:t>*r1=NULL)</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value = </a:t>
            </a:r>
            <a:r>
              <a:rPr lang="en-US" altLang="en-US" sz="2800" b="1" dirty="0" err="1">
                <a:solidFill>
                  <a:srgbClr val="3D8963"/>
                </a:solidFill>
                <a:latin typeface="Courier New" pitchFamily="49" charset="0"/>
              </a:rPr>
              <a:t>val</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left = l1;</a:t>
            </a:r>
          </a:p>
          <a:p>
            <a:pPr eaLnBrk="1" hangingPunct="1">
              <a:lnSpc>
                <a:spcPct val="90000"/>
              </a:lnSpc>
              <a:spcBef>
                <a:spcPct val="0"/>
              </a:spcBef>
              <a:buFontTx/>
              <a:buNone/>
            </a:pPr>
            <a:r>
              <a:rPr lang="en-US" altLang="en-US" sz="2800" b="1" dirty="0">
                <a:solidFill>
                  <a:srgbClr val="3D8963"/>
                </a:solidFill>
                <a:latin typeface="Courier New" pitchFamily="49" charset="0"/>
              </a:rPr>
              <a:t>    right = r1;</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1EC61A59-C0CB-4887-B930-C799A59042F1}" type="slidenum">
              <a:rPr lang="en-US" altLang="en-US" sz="1200" smtClean="0"/>
              <a:pPr eaLnBrk="1" hangingPunct="1">
                <a:spcBef>
                  <a:spcPct val="0"/>
                </a:spcBef>
                <a:buFontTx/>
                <a:buNone/>
              </a:pPr>
              <a:t>15</a:t>
            </a:fld>
            <a:endParaRPr lang="en-US"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Creating a New Node</a:t>
            </a:r>
          </a:p>
        </p:txBody>
      </p:sp>
      <p:sp>
        <p:nvSpPr>
          <p:cNvPr id="18435" name="Slide Body"/>
          <p:cNvSpPr>
            <a:spLocks noGrp="1" noChangeArrowheads="1"/>
          </p:cNvSpPr>
          <p:nvPr>
            <p:ph type="body" idx="1"/>
          </p:nvPr>
        </p:nvSpPr>
        <p:spPr>
          <a:xfrm>
            <a:off x="762000" y="2057400"/>
            <a:ext cx="6781800" cy="4114800"/>
          </a:xfrm>
        </p:spPr>
        <p:txBody>
          <a:bodyPr/>
          <a:lstStyle/>
          <a:p>
            <a:pPr eaLnBrk="1" hangingPunct="1">
              <a:buFontTx/>
              <a:buNone/>
            </a:pPr>
            <a:r>
              <a:rPr lang="en-US" altLang="en-US" dirty="0"/>
              <a:t>  </a:t>
            </a:r>
            <a:r>
              <a:rPr lang="en-US" altLang="en-US" sz="2800" b="1" dirty="0" err="1">
                <a:solidFill>
                  <a:srgbClr val="3D8963"/>
                </a:solidFill>
                <a:latin typeface="Courier New" pitchFamily="49" charset="0"/>
              </a:rPr>
              <a:t>TreeNode</a:t>
            </a:r>
            <a:r>
              <a:rPr lang="en-US" altLang="en-US" sz="2800" b="1" dirty="0">
                <a:solidFill>
                  <a:srgbClr val="3D8963"/>
                </a:solidFill>
                <a:latin typeface="Courier New" pitchFamily="49" charset="0"/>
              </a:rPr>
              <a:t> *p;</a:t>
            </a:r>
          </a:p>
          <a:p>
            <a:pPr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23;</a:t>
            </a:r>
          </a:p>
          <a:p>
            <a:pPr eaLnBrk="1" hangingPunct="1">
              <a:spcBef>
                <a:spcPct val="0"/>
              </a:spcBef>
              <a:buFontTx/>
              <a:buNone/>
            </a:pPr>
            <a:r>
              <a:rPr lang="en-US" altLang="en-US" sz="2800" b="1" dirty="0">
                <a:solidFill>
                  <a:srgbClr val="3D8963"/>
                </a:solidFill>
                <a:latin typeface="Courier New" pitchFamily="49" charset="0"/>
              </a:rPr>
              <a:t> p = new </a:t>
            </a:r>
            <a:r>
              <a:rPr lang="en-US" altLang="en-US" sz="2800" b="1" dirty="0" err="1">
                <a:solidFill>
                  <a:srgbClr val="3D8963"/>
                </a:solidFill>
                <a:latin typeface="Courier New" pitchFamily="49" charset="0"/>
              </a:rPr>
              <a:t>TreeNode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p:txBody>
      </p:sp>
      <p:pic>
        <p:nvPicPr>
          <p:cNvPr id="2" name="image of a single node" descr="The node is pointed at by pointer &quot;p&quot;.  The value in the node is 23.  The left and right pointers both are nullptr." title="image of a single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429000"/>
            <a:ext cx="2374392" cy="2081784"/>
          </a:xfrm>
          <a:prstGeom prst="rect">
            <a:avLst/>
          </a:prstGeom>
        </p:spPr>
      </p:pic>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F2B936EA-BD53-4F42-9FC2-BD58068D59CC}" type="slidenum">
              <a:rPr lang="en-US" altLang="en-US" sz="1200" smtClean="0"/>
              <a:pPr eaLnBrk="1" hangingPunct="1">
                <a:spcBef>
                  <a:spcPct val="0"/>
                </a:spcBef>
                <a:buFontTx/>
                <a:buNone/>
              </a:pPr>
              <a:t>16</a:t>
            </a:fld>
            <a:endParaRPr lang="en-US"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Inserting an item into a Binary Search Tree 1 of 2</a:t>
            </a:r>
          </a:p>
        </p:txBody>
      </p:sp>
      <p:sp>
        <p:nvSpPr>
          <p:cNvPr id="19459" name="Slide Body"/>
          <p:cNvSpPr>
            <a:spLocks noGrp="1" noChangeArrowheads="1"/>
          </p:cNvSpPr>
          <p:nvPr>
            <p:ph type="body" idx="1"/>
          </p:nvPr>
        </p:nvSpPr>
        <p:spPr>
          <a:xfrm>
            <a:off x="304800" y="1905000"/>
            <a:ext cx="8382000" cy="4191000"/>
          </a:xfrm>
        </p:spPr>
        <p:txBody>
          <a:bodyPr/>
          <a:lstStyle/>
          <a:p>
            <a:pPr marL="609600" indent="-609600" eaLnBrk="1" hangingPunct="1">
              <a:lnSpc>
                <a:spcPct val="90000"/>
              </a:lnSpc>
              <a:buFontTx/>
              <a:buAutoNum type="arabicParenR"/>
            </a:pPr>
            <a:r>
              <a:rPr lang="en-US" altLang="en-US" sz="2800" dirty="0"/>
              <a:t>If the tree is empty, replace the empty tree with a new binary tree consisting of the new node as root, with empty left and right subtrees</a:t>
            </a:r>
          </a:p>
          <a:p>
            <a:pPr marL="609600" indent="-609600" eaLnBrk="1" hangingPunct="1">
              <a:lnSpc>
                <a:spcPct val="90000"/>
              </a:lnSpc>
              <a:buFontTx/>
              <a:buAutoNum type="arabicParenR"/>
            </a:pPr>
            <a:r>
              <a:rPr lang="en-US" altLang="en-US" sz="2800" dirty="0"/>
              <a:t>Otherwise, if the item  is less than the root node, recursively insert the item in the left subtree.  If the item is greater than the root node, recursively insert the item into the right subtree</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AA65C39E-219F-46A4-85BB-D0B4111C31D0}" type="slidenum">
              <a:rPr lang="en-US" altLang="en-US" sz="1200" smtClean="0"/>
              <a:pPr eaLnBrk="1" hangingPunct="1">
                <a:spcBef>
                  <a:spcPct val="0"/>
                </a:spcBef>
                <a:buFontTx/>
                <a:buNone/>
              </a:pPr>
              <a:t>17</a:t>
            </a:fld>
            <a:endParaRPr lang="en-US"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Inserting an item into a Binary Search Tree 2 of 2</a:t>
            </a:r>
          </a:p>
        </p:txBody>
      </p:sp>
      <p:pic>
        <p:nvPicPr>
          <p:cNvPr id="3" name="image explaining how to insert an item into a binary tree" descr="The image shows a binary search tree containing 5 nodes.  31 is the root node, 19 and 59 are the children of 59, 7 is the child of 19 and 43 is the child of 59.  The value 23 is inserted into the tree as follows:&#10;&#10;Step 1:  Since 23 &lt; 31, 23 belongs in the left subtree of 31&#10;Step 2:  Since 23 &gt; 19, 23 belongs in the right subtree of 19.&#10;Step 3:  Since the right subtree of 19 is empty, the node containing 23 will be the right subtree of the node containing 19. " title="image explaining how to insert an item into a binary search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537" y="1219200"/>
            <a:ext cx="8013192" cy="4974336"/>
          </a:xfrm>
          <a:prstGeom prst="rect">
            <a:avLst/>
          </a:prstGeom>
        </p:spPr>
      </p:pic>
      <p:sp>
        <p:nvSpPr>
          <p:cNvPr id="204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303DA7F7-86CC-49C7-811E-272F80D7A967}" type="slidenum">
              <a:rPr lang="en-US" altLang="en-US" sz="1200" smtClean="0"/>
              <a:pPr eaLnBrk="1" hangingPunct="1">
                <a:spcBef>
                  <a:spcPct val="0"/>
                </a:spcBef>
                <a:buFontTx/>
                <a:buNone/>
              </a:pPr>
              <a:t>18</a:t>
            </a:fld>
            <a:endParaRPr lang="en-US"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Traversing a Binary Tree 1 of 2</a:t>
            </a:r>
          </a:p>
        </p:txBody>
      </p:sp>
      <p:sp>
        <p:nvSpPr>
          <p:cNvPr id="21507" name="Slide Body"/>
          <p:cNvSpPr>
            <a:spLocks noGrp="1" noChangeArrowheads="1"/>
          </p:cNvSpPr>
          <p:nvPr>
            <p:ph type="body" idx="1"/>
          </p:nvPr>
        </p:nvSpPr>
        <p:spPr>
          <a:xfrm>
            <a:off x="685800" y="1752600"/>
            <a:ext cx="7772400" cy="4114800"/>
          </a:xfrm>
        </p:spPr>
        <p:txBody>
          <a:bodyPr/>
          <a:lstStyle/>
          <a:p>
            <a:pPr marL="609600" indent="-609600" eaLnBrk="1" hangingPunct="1">
              <a:lnSpc>
                <a:spcPct val="80000"/>
              </a:lnSpc>
              <a:buFontTx/>
              <a:buNone/>
            </a:pPr>
            <a:r>
              <a:rPr lang="en-US" altLang="en-US" sz="2800" dirty="0"/>
              <a:t>	Three traversal methods:</a:t>
            </a:r>
          </a:p>
          <a:p>
            <a:pPr marL="990600" lvl="1" indent="-533400" eaLnBrk="1" hangingPunct="1">
              <a:lnSpc>
                <a:spcPct val="80000"/>
              </a:lnSpc>
              <a:buFontTx/>
              <a:buAutoNum type="arabicParenR"/>
            </a:pPr>
            <a:r>
              <a:rPr lang="en-US" altLang="en-US" sz="2400" u="sng" dirty="0" err="1"/>
              <a:t>Inorder</a:t>
            </a:r>
            <a:r>
              <a:rPr lang="en-US" altLang="en-US" sz="2400" dirty="0"/>
              <a:t>: </a:t>
            </a:r>
          </a:p>
          <a:p>
            <a:pPr marL="1371600" lvl="2" indent="-457200" eaLnBrk="1" hangingPunct="1">
              <a:lnSpc>
                <a:spcPct val="80000"/>
              </a:lnSpc>
              <a:buFontTx/>
              <a:buAutoNum type="alphaLcParenR"/>
            </a:pPr>
            <a:r>
              <a:rPr lang="en-US" altLang="en-US" sz="2000" dirty="0"/>
              <a:t>Traverse left subtree of node</a:t>
            </a:r>
          </a:p>
          <a:p>
            <a:pPr marL="1371600" lvl="2" indent="-457200" eaLnBrk="1" hangingPunct="1">
              <a:lnSpc>
                <a:spcPct val="80000"/>
              </a:lnSpc>
              <a:buFontTx/>
              <a:buAutoNum type="alphaLcParenR"/>
            </a:pPr>
            <a:r>
              <a:rPr lang="en-US" altLang="en-US" sz="2000" dirty="0"/>
              <a:t>Process data in node</a:t>
            </a:r>
          </a:p>
          <a:p>
            <a:pPr marL="1371600" lvl="2" indent="-457200" eaLnBrk="1" hangingPunct="1">
              <a:lnSpc>
                <a:spcPct val="80000"/>
              </a:lnSpc>
              <a:buFontTx/>
              <a:buAutoNum type="alphaLcParenR"/>
            </a:pPr>
            <a:r>
              <a:rPr lang="en-US" altLang="en-US" sz="2000" dirty="0"/>
              <a:t>Traverse right subtree of node</a:t>
            </a:r>
          </a:p>
          <a:p>
            <a:pPr marL="990600" lvl="1" indent="-533400" eaLnBrk="1" hangingPunct="1">
              <a:lnSpc>
                <a:spcPct val="80000"/>
              </a:lnSpc>
              <a:buFontTx/>
              <a:buAutoNum type="arabicParenR"/>
            </a:pPr>
            <a:r>
              <a:rPr lang="en-US" altLang="en-US" sz="2400" u="sng" dirty="0"/>
              <a:t>Preorder</a:t>
            </a:r>
            <a:r>
              <a:rPr lang="en-US" altLang="en-US" sz="2400" dirty="0"/>
              <a:t>: </a:t>
            </a:r>
          </a:p>
          <a:p>
            <a:pPr marL="1371600" lvl="2" indent="-457200" eaLnBrk="1" hangingPunct="1">
              <a:lnSpc>
                <a:spcPct val="80000"/>
              </a:lnSpc>
              <a:buFontTx/>
              <a:buAutoNum type="alphaLcParenR"/>
            </a:pPr>
            <a:r>
              <a:rPr lang="en-US" altLang="en-US" sz="2000" dirty="0"/>
              <a:t>Process data in node</a:t>
            </a:r>
          </a:p>
          <a:p>
            <a:pPr marL="1371600" lvl="2" indent="-457200" eaLnBrk="1" hangingPunct="1">
              <a:lnSpc>
                <a:spcPct val="80000"/>
              </a:lnSpc>
              <a:buFontTx/>
              <a:buAutoNum type="alphaLcParenR"/>
            </a:pPr>
            <a:r>
              <a:rPr lang="en-US" altLang="en-US" sz="2000" dirty="0"/>
              <a:t>Traverse left subtree of node</a:t>
            </a:r>
          </a:p>
          <a:p>
            <a:pPr marL="1371600" lvl="2" indent="-457200" eaLnBrk="1" hangingPunct="1">
              <a:lnSpc>
                <a:spcPct val="80000"/>
              </a:lnSpc>
              <a:buFontTx/>
              <a:buAutoNum type="alphaLcParenR"/>
            </a:pPr>
            <a:r>
              <a:rPr lang="en-US" altLang="en-US" sz="2000" dirty="0"/>
              <a:t>Traverse right subtree of node</a:t>
            </a:r>
          </a:p>
          <a:p>
            <a:pPr marL="990600" lvl="1" indent="-533400" eaLnBrk="1" hangingPunct="1">
              <a:lnSpc>
                <a:spcPct val="80000"/>
              </a:lnSpc>
              <a:buFontTx/>
              <a:buAutoNum type="arabicParenR"/>
            </a:pPr>
            <a:r>
              <a:rPr lang="en-US" altLang="en-US" sz="2400" u="sng" dirty="0" err="1"/>
              <a:t>Postorder</a:t>
            </a:r>
            <a:r>
              <a:rPr lang="en-US" altLang="en-US" sz="2400" dirty="0"/>
              <a:t>: </a:t>
            </a:r>
          </a:p>
          <a:p>
            <a:pPr marL="1371600" lvl="2" indent="-457200" eaLnBrk="1" hangingPunct="1">
              <a:lnSpc>
                <a:spcPct val="80000"/>
              </a:lnSpc>
              <a:buFontTx/>
              <a:buAutoNum type="alphaLcParenR"/>
            </a:pPr>
            <a:r>
              <a:rPr lang="en-US" altLang="en-US" sz="2000" dirty="0"/>
              <a:t>Traverse left subtree of node</a:t>
            </a:r>
          </a:p>
          <a:p>
            <a:pPr marL="1371600" lvl="2" indent="-457200" eaLnBrk="1" hangingPunct="1">
              <a:lnSpc>
                <a:spcPct val="80000"/>
              </a:lnSpc>
              <a:buFontTx/>
              <a:buAutoNum type="alphaLcParenR"/>
            </a:pPr>
            <a:r>
              <a:rPr lang="en-US" altLang="en-US" sz="2000" dirty="0"/>
              <a:t>Traverse right subtree of node</a:t>
            </a:r>
          </a:p>
          <a:p>
            <a:pPr marL="1371600" lvl="2" indent="-457200" eaLnBrk="1" hangingPunct="1">
              <a:lnSpc>
                <a:spcPct val="80000"/>
              </a:lnSpc>
              <a:buFontTx/>
              <a:buAutoNum type="alphaLcParenR"/>
            </a:pPr>
            <a:r>
              <a:rPr lang="en-US" altLang="en-US" sz="2000" dirty="0"/>
              <a:t>Process data in node</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FD64A0BD-0EF5-468E-9CAA-13785416C798}" type="slidenum">
              <a:rPr lang="en-US" altLang="en-US" sz="1200" smtClean="0"/>
              <a:pPr eaLnBrk="1" hangingPunct="1">
                <a:spcBef>
                  <a:spcPct val="0"/>
                </a:spcBef>
                <a:buFontTx/>
                <a:buNone/>
              </a:pPr>
              <a:t>19</a:t>
            </a:fld>
            <a:endParaRPr lang="en-US"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a:xfrm>
            <a:off x="304800" y="2362200"/>
            <a:ext cx="8839200" cy="3124200"/>
          </a:xfrm>
        </p:spPr>
        <p:txBody>
          <a:bodyPr/>
          <a:lstStyle/>
          <a:p>
            <a:pPr eaLnBrk="1" hangingPunct="1">
              <a:buFontTx/>
              <a:buNone/>
            </a:pPr>
            <a:r>
              <a:rPr lang="en-US" altLang="en-US" sz="2800" dirty="0"/>
              <a:t>20.1  Definition and Applications of Binary Trees</a:t>
            </a:r>
          </a:p>
          <a:p>
            <a:pPr eaLnBrk="1" hangingPunct="1">
              <a:buFontTx/>
              <a:buNone/>
            </a:pPr>
            <a:r>
              <a:rPr lang="en-US" altLang="en-US" sz="2800" dirty="0"/>
              <a:t>20.2  Binary Search Tree Operations</a:t>
            </a:r>
          </a:p>
          <a:p>
            <a:pPr eaLnBrk="1" hangingPunct="1">
              <a:buFontTx/>
              <a:buNone/>
            </a:pPr>
            <a:r>
              <a:rPr lang="en-US" altLang="en-US" sz="2800" dirty="0"/>
              <a:t>20.3  Template Considerations for Binary </a:t>
            </a:r>
          </a:p>
          <a:p>
            <a:pPr eaLnBrk="1" hangingPunct="1">
              <a:lnSpc>
                <a:spcPct val="90000"/>
              </a:lnSpc>
              <a:spcBef>
                <a:spcPct val="0"/>
              </a:spcBef>
              <a:buFontTx/>
              <a:buNone/>
            </a:pPr>
            <a:r>
              <a:rPr lang="en-US" altLang="en-US" sz="2800" dirty="0"/>
              <a:t>         Search Trees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2E8FD2CB-E967-48EE-B231-8E8A2A93F670}" type="slidenum">
              <a:rPr lang="en-US" altLang="en-US" sz="1200" smtClean="0"/>
              <a:pPr eaLnBrk="1" hangingPunct="1">
                <a:spcBef>
                  <a:spcPct val="0"/>
                </a:spcBef>
                <a:buFontTx/>
                <a:buNone/>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Traversing a Binary Tree 2 of 2</a:t>
            </a:r>
          </a:p>
        </p:txBody>
      </p:sp>
      <p:pic>
        <p:nvPicPr>
          <p:cNvPr id="2" name="image of a populated binary search tree" descr="A tree diagram shows a root node and 2 nodes at 2 different levels on the left and the right. The root node contains the value 31.  The nodes at the next level contain 19 and 59.  The nodes at the last level contain 7 and 43." title="image of a populated binary search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2667000"/>
            <a:ext cx="4858512" cy="3051048"/>
          </a:xfrm>
          <a:prstGeom prst="rect">
            <a:avLst/>
          </a:prstGeom>
        </p:spPr>
      </p:pic>
      <p:graphicFrame>
        <p:nvGraphicFramePr>
          <p:cNvPr id="60478" name="Table of traversal methods and values" descr="The left column of the table contains traversal methods.  The right column contains the list of node values that are encountered using each of the traversal methods." title="table of traversal methods and order of visited nodes"/>
          <p:cNvGraphicFramePr>
            <a:graphicFrameLocks noGrp="1"/>
          </p:cNvGraphicFramePr>
          <p:nvPr>
            <p:extLst>
              <p:ext uri="{D42A27DB-BD31-4B8C-83A1-F6EECF244321}">
                <p14:modId xmlns:p14="http://schemas.microsoft.com/office/powerpoint/2010/main" val="141564102"/>
              </p:ext>
            </p:extLst>
          </p:nvPr>
        </p:nvGraphicFramePr>
        <p:xfrm>
          <a:off x="5181600" y="1752600"/>
          <a:ext cx="3733800" cy="4064000"/>
        </p:xfrm>
        <a:graphic>
          <a:graphicData uri="http://schemas.openxmlformats.org/drawingml/2006/table">
            <a:tbl>
              <a:tblPr firstRow="1"/>
              <a:tblGrid>
                <a:gridCol w="1789113">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tblGrid>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TRAVERSAL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NODES ARE VISITED IN THIS ORDER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Inorder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7</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19</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31</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43</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Preorder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31</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19, 7</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59</a:t>
                      </a:r>
                      <a:r>
                        <a:rPr kumimoji="0" lang="en-US" sz="2000" b="0" i="0" u="none" strike="noStrike" cap="none" normalizeH="0" baseline="0">
                          <a:ln>
                            <a:noFill/>
                          </a:ln>
                          <a:solidFill>
                            <a:schemeClr val="tx1"/>
                          </a:solidFill>
                          <a:effectLst/>
                          <a:latin typeface="Courier New" pitchFamily="49" charset="0"/>
                        </a:rPr>
                        <a:t>, </a:t>
                      </a:r>
                      <a:r>
                        <a:rPr kumimoji="0" lang="en-US" sz="2000" b="1" i="0" u="none" strike="noStrike" cap="none" normalizeH="0" baseline="0">
                          <a:ln>
                            <a:noFill/>
                          </a:ln>
                          <a:solidFill>
                            <a:schemeClr val="tx1"/>
                          </a:solidFill>
                          <a:effectLst/>
                          <a:latin typeface="Courier New" pitchFamily="49" charset="0"/>
                        </a:rPr>
                        <a:t>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16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Postorder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7</a:t>
                      </a:r>
                      <a:r>
                        <a:rPr kumimoji="0" lang="en-US" sz="2000" b="0" i="0" u="none" strike="noStrike" cap="none" normalizeH="0" baseline="0" dirty="0">
                          <a:ln>
                            <a:noFill/>
                          </a:ln>
                          <a:solidFill>
                            <a:schemeClr val="tx1"/>
                          </a:solidFill>
                          <a:effectLst/>
                          <a:latin typeface="Courier New" pitchFamily="49" charset="0"/>
                        </a:rPr>
                        <a:t>, </a:t>
                      </a:r>
                      <a:r>
                        <a:rPr kumimoji="0" lang="en-US" sz="2000" b="1" i="0" u="none" strike="noStrike" cap="none" normalizeH="0" baseline="0" dirty="0">
                          <a:ln>
                            <a:noFill/>
                          </a:ln>
                          <a:solidFill>
                            <a:schemeClr val="tx1"/>
                          </a:solidFill>
                          <a:effectLst/>
                          <a:latin typeface="Courier New" pitchFamily="49" charset="0"/>
                        </a:rPr>
                        <a:t>19</a:t>
                      </a:r>
                      <a:r>
                        <a:rPr kumimoji="0" lang="en-US" sz="2000" b="0" i="0" u="none" strike="noStrike" cap="none" normalizeH="0" baseline="0" dirty="0">
                          <a:ln>
                            <a:noFill/>
                          </a:ln>
                          <a:solidFill>
                            <a:schemeClr val="tx1"/>
                          </a:solidFill>
                          <a:effectLst/>
                          <a:latin typeface="Courier New" pitchFamily="49" charset="0"/>
                        </a:rPr>
                        <a:t>, </a:t>
                      </a:r>
                      <a:r>
                        <a:rPr kumimoji="0" lang="en-US" sz="2000" b="1" i="0" u="none" strike="noStrike" cap="none" normalizeH="0" baseline="0" dirty="0">
                          <a:ln>
                            <a:noFill/>
                          </a:ln>
                          <a:solidFill>
                            <a:schemeClr val="tx1"/>
                          </a:solidFill>
                          <a:effectLst/>
                          <a:latin typeface="Courier New" pitchFamily="49" charset="0"/>
                        </a:rPr>
                        <a:t>43</a:t>
                      </a:r>
                      <a:r>
                        <a:rPr kumimoji="0" lang="en-US" sz="2000" b="0" i="0" u="none" strike="noStrike" cap="none" normalizeH="0" baseline="0" dirty="0">
                          <a:ln>
                            <a:noFill/>
                          </a:ln>
                          <a:solidFill>
                            <a:schemeClr val="tx1"/>
                          </a:solidFill>
                          <a:effectLst/>
                          <a:latin typeface="Courier New" pitchFamily="49" charset="0"/>
                        </a:rPr>
                        <a:t>, </a:t>
                      </a:r>
                      <a:r>
                        <a:rPr kumimoji="0" lang="en-US" sz="2000" b="1" i="0" u="none" strike="noStrike" cap="none" normalizeH="0" baseline="0" dirty="0">
                          <a:ln>
                            <a:noFill/>
                          </a:ln>
                          <a:solidFill>
                            <a:schemeClr val="tx1"/>
                          </a:solidFill>
                          <a:effectLst/>
                          <a:latin typeface="Courier New" pitchFamily="49" charset="0"/>
                        </a:rPr>
                        <a:t>59</a:t>
                      </a:r>
                      <a:r>
                        <a:rPr kumimoji="0" lang="en-US" sz="2000" b="0" i="0" u="none" strike="noStrike" cap="none" normalizeH="0" baseline="0" dirty="0">
                          <a:ln>
                            <a:noFill/>
                          </a:ln>
                          <a:solidFill>
                            <a:schemeClr val="tx1"/>
                          </a:solidFill>
                          <a:effectLst/>
                          <a:latin typeface="Courier New" pitchFamily="49" charset="0"/>
                        </a:rPr>
                        <a:t>, </a:t>
                      </a:r>
                      <a:r>
                        <a:rPr kumimoji="0" lang="en-US" sz="2000" b="1" i="0" u="none" strike="noStrike" cap="none" normalizeH="0" baseline="0" dirty="0">
                          <a:ln>
                            <a:noFill/>
                          </a:ln>
                          <a:solidFill>
                            <a:schemeClr val="tx1"/>
                          </a:solidFill>
                          <a:effectLst/>
                          <a:latin typeface="Courier New" pitchFamily="49" charset="0"/>
                        </a:rPr>
                        <a:t>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3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30B6DC4D-A9FF-42A7-AC7A-811B3070D215}" type="slidenum">
              <a:rPr lang="en-US" altLang="en-US" sz="1200" smtClean="0"/>
              <a:pPr eaLnBrk="1" hangingPunct="1">
                <a:spcBef>
                  <a:spcPct val="0"/>
                </a:spcBef>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Searching in a Binary Tree 1 of 2</a:t>
            </a:r>
          </a:p>
        </p:txBody>
      </p:sp>
      <p:sp>
        <p:nvSpPr>
          <p:cNvPr id="23555" name="Slide Body"/>
          <p:cNvSpPr>
            <a:spLocks noGrp="1" noChangeArrowheads="1"/>
          </p:cNvSpPr>
          <p:nvPr>
            <p:ph type="body" idx="1"/>
          </p:nvPr>
        </p:nvSpPr>
        <p:spPr>
          <a:xfrm>
            <a:off x="0" y="1524000"/>
            <a:ext cx="4953000" cy="4572000"/>
          </a:xfrm>
        </p:spPr>
        <p:txBody>
          <a:bodyPr/>
          <a:lstStyle/>
          <a:p>
            <a:pPr marL="609600" indent="-609600" eaLnBrk="1" hangingPunct="1">
              <a:lnSpc>
                <a:spcPct val="80000"/>
              </a:lnSpc>
              <a:buFontTx/>
              <a:buAutoNum type="arabicParenR"/>
            </a:pPr>
            <a:r>
              <a:rPr lang="en-US" altLang="en-US" sz="2400" dirty="0"/>
              <a:t>Start at root node</a:t>
            </a:r>
          </a:p>
          <a:p>
            <a:pPr marL="609600" indent="-609600" eaLnBrk="1" hangingPunct="1">
              <a:lnSpc>
                <a:spcPct val="80000"/>
              </a:lnSpc>
              <a:buFontTx/>
              <a:buAutoNum type="arabicParenR"/>
            </a:pPr>
            <a:r>
              <a:rPr lang="en-US" altLang="en-US" sz="2400" dirty="0"/>
              <a:t>Examine node data:</a:t>
            </a:r>
          </a:p>
          <a:p>
            <a:pPr marL="990600" lvl="1" indent="-533400" eaLnBrk="1" hangingPunct="1">
              <a:lnSpc>
                <a:spcPct val="80000"/>
              </a:lnSpc>
              <a:buFontTx/>
              <a:buAutoNum type="alphaLcParenR"/>
            </a:pPr>
            <a:r>
              <a:rPr lang="en-US" altLang="en-US" sz="2400" dirty="0"/>
              <a:t>Is it desired value? Done</a:t>
            </a:r>
          </a:p>
          <a:p>
            <a:pPr marL="990600" lvl="1" indent="-533400" eaLnBrk="1" hangingPunct="1">
              <a:lnSpc>
                <a:spcPct val="80000"/>
              </a:lnSpc>
              <a:buFontTx/>
              <a:buAutoNum type="alphaLcParenR"/>
            </a:pPr>
            <a:r>
              <a:rPr lang="en-US" altLang="en-US" sz="2400" dirty="0"/>
              <a:t>Else, is desired data &lt; node data? Repeat step 2 with left subtree</a:t>
            </a:r>
          </a:p>
          <a:p>
            <a:pPr marL="990600" lvl="1" indent="-533400" eaLnBrk="1" hangingPunct="1">
              <a:lnSpc>
                <a:spcPct val="80000"/>
              </a:lnSpc>
              <a:buFontTx/>
              <a:buAutoNum type="alphaLcParenR"/>
            </a:pPr>
            <a:r>
              <a:rPr lang="en-US" altLang="en-US" sz="2400" dirty="0"/>
              <a:t>Else, is desired data &gt; node data? Repeat step 2 with right subtree</a:t>
            </a:r>
          </a:p>
          <a:p>
            <a:pPr marL="609600" indent="-609600" eaLnBrk="1" hangingPunct="1">
              <a:lnSpc>
                <a:spcPct val="80000"/>
              </a:lnSpc>
              <a:buFontTx/>
              <a:buAutoNum type="arabicParenR"/>
            </a:pPr>
            <a:r>
              <a:rPr lang="en-US" altLang="en-US" sz="2400" dirty="0"/>
              <a:t>Continue until desired value found or </a:t>
            </a:r>
            <a:r>
              <a:rPr lang="en-US" altLang="en-US" sz="2400" b="1" dirty="0">
                <a:latin typeface="Courier New" pitchFamily="49" charset="0"/>
              </a:rPr>
              <a:t>NULL</a:t>
            </a:r>
            <a:r>
              <a:rPr lang="en-US" altLang="en-US" sz="2400" dirty="0"/>
              <a:t> pointer reached</a:t>
            </a:r>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3168" y="2133600"/>
            <a:ext cx="4077926" cy="3051048"/>
          </a:xfrm>
          <a:prstGeom prst="rect">
            <a:avLst/>
          </a:prstGeom>
        </p:spPr>
      </p:pic>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6ACB2A6B-0B49-4AC7-B409-74885F22334C}" type="slidenum">
              <a:rPr lang="en-US" altLang="en-US" sz="1200" smtClean="0"/>
              <a:pPr eaLnBrk="1" hangingPunct="1">
                <a:spcBef>
                  <a:spcPct val="0"/>
                </a:spcBef>
                <a:buFontTx/>
                <a:buNone/>
              </a:pPr>
              <a:t>21</a:t>
            </a:fld>
            <a:endParaRPr lang="en-US" alt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dirty="0">
                <a:solidFill>
                  <a:schemeClr val="tx1"/>
                </a:solidFill>
              </a:rPr>
              <a:t>Searching in a Binary Tree 2 of 2</a:t>
            </a:r>
          </a:p>
        </p:txBody>
      </p:sp>
      <p:sp>
        <p:nvSpPr>
          <p:cNvPr id="24579" name="Slide Body"/>
          <p:cNvSpPr>
            <a:spLocks noGrp="1" noChangeArrowheads="1"/>
          </p:cNvSpPr>
          <p:nvPr>
            <p:ph type="body" idx="1"/>
          </p:nvPr>
        </p:nvSpPr>
        <p:spPr>
          <a:xfrm>
            <a:off x="0" y="1524000"/>
            <a:ext cx="4419600" cy="4572000"/>
          </a:xfrm>
        </p:spPr>
        <p:txBody>
          <a:bodyPr/>
          <a:lstStyle/>
          <a:p>
            <a:pPr marL="609600" indent="-609600" eaLnBrk="1" hangingPunct="1">
              <a:lnSpc>
                <a:spcPct val="75000"/>
              </a:lnSpc>
              <a:buFontTx/>
              <a:buNone/>
            </a:pPr>
            <a:r>
              <a:rPr lang="en-US" altLang="en-US" sz="2800"/>
              <a:t>	To locate the node containing </a:t>
            </a:r>
            <a:r>
              <a:rPr lang="en-US" altLang="en-US" sz="2800" b="1">
                <a:latin typeface="Courier New" pitchFamily="49" charset="0"/>
              </a:rPr>
              <a:t>43</a:t>
            </a:r>
            <a:r>
              <a:rPr lang="en-US" altLang="en-US" sz="2800"/>
              <a:t>,</a:t>
            </a:r>
            <a:r>
              <a:rPr lang="en-US" altLang="en-US"/>
              <a:t> </a:t>
            </a:r>
          </a:p>
          <a:p>
            <a:pPr marL="990600" lvl="1" indent="-533400" eaLnBrk="1" hangingPunct="1">
              <a:lnSpc>
                <a:spcPct val="75000"/>
              </a:lnSpc>
              <a:buFontTx/>
              <a:buAutoNum type="arabicPeriod"/>
            </a:pPr>
            <a:r>
              <a:rPr lang="en-US" altLang="en-US" sz="2400"/>
              <a:t>Examine the root node (</a:t>
            </a:r>
            <a:r>
              <a:rPr lang="en-US" altLang="en-US" sz="2400" b="1">
                <a:latin typeface="Courier New" pitchFamily="49" charset="0"/>
              </a:rPr>
              <a:t>31</a:t>
            </a:r>
            <a:r>
              <a:rPr lang="en-US" altLang="en-US" sz="2400"/>
              <a:t>) </a:t>
            </a:r>
          </a:p>
          <a:p>
            <a:pPr marL="990600" lvl="1" indent="-533400" eaLnBrk="1" hangingPunct="1">
              <a:lnSpc>
                <a:spcPct val="75000"/>
              </a:lnSpc>
              <a:buFontTx/>
              <a:buAutoNum type="arabicPeriod"/>
            </a:pPr>
            <a:r>
              <a:rPr lang="en-US" altLang="en-US" sz="2400"/>
              <a:t>Since </a:t>
            </a:r>
            <a:r>
              <a:rPr lang="en-US" altLang="en-US" sz="2400" b="1">
                <a:latin typeface="Courier New" pitchFamily="49" charset="0"/>
              </a:rPr>
              <a:t>43</a:t>
            </a:r>
            <a:r>
              <a:rPr lang="en-US" altLang="en-US" sz="2400">
                <a:latin typeface="Courier New" pitchFamily="49" charset="0"/>
              </a:rPr>
              <a:t> </a:t>
            </a:r>
            <a:r>
              <a:rPr lang="en-US" altLang="en-US" sz="2400" b="1">
                <a:latin typeface="Courier New" pitchFamily="49" charset="0"/>
              </a:rPr>
              <a:t>&gt; 31</a:t>
            </a:r>
            <a:r>
              <a:rPr lang="en-US" altLang="en-US" sz="2400"/>
              <a:t>, examine the right child of the node containing </a:t>
            </a:r>
            <a:r>
              <a:rPr lang="en-US" altLang="en-US" sz="2400" b="1">
                <a:latin typeface="Courier New" pitchFamily="49" charset="0"/>
              </a:rPr>
              <a:t>31</a:t>
            </a:r>
            <a:r>
              <a:rPr lang="en-US" altLang="en-US" sz="2400"/>
              <a:t>, (</a:t>
            </a:r>
            <a:r>
              <a:rPr lang="en-US" altLang="en-US" sz="2400" b="1">
                <a:latin typeface="Courier New" pitchFamily="49" charset="0"/>
              </a:rPr>
              <a:t>59</a:t>
            </a:r>
            <a:r>
              <a:rPr lang="en-US" altLang="en-US" sz="2400"/>
              <a:t>) </a:t>
            </a:r>
          </a:p>
          <a:p>
            <a:pPr marL="990600" lvl="1" indent="-533400" eaLnBrk="1" hangingPunct="1">
              <a:lnSpc>
                <a:spcPct val="75000"/>
              </a:lnSpc>
              <a:buFontTx/>
              <a:buAutoNum type="arabicPeriod"/>
            </a:pPr>
            <a:r>
              <a:rPr lang="en-US" altLang="en-US" sz="2400"/>
              <a:t>Since </a:t>
            </a:r>
            <a:r>
              <a:rPr lang="en-US" altLang="en-US" sz="2400" b="1">
                <a:latin typeface="Courier New" pitchFamily="49" charset="0"/>
              </a:rPr>
              <a:t>43 &lt; 59</a:t>
            </a:r>
            <a:r>
              <a:rPr lang="en-US" altLang="en-US" sz="2400"/>
              <a:t>, examine the left child of the node containing </a:t>
            </a:r>
            <a:r>
              <a:rPr lang="en-US" altLang="en-US" sz="2400" b="1">
                <a:latin typeface="Courier New" pitchFamily="49" charset="0"/>
              </a:rPr>
              <a:t>59</a:t>
            </a:r>
            <a:r>
              <a:rPr lang="en-US" altLang="en-US" sz="2400"/>
              <a:t>, (</a:t>
            </a:r>
            <a:r>
              <a:rPr lang="en-US" altLang="en-US" sz="2400" b="1">
                <a:latin typeface="Courier New" pitchFamily="49" charset="0"/>
              </a:rPr>
              <a:t>43</a:t>
            </a:r>
            <a:r>
              <a:rPr lang="en-US" altLang="en-US" sz="2400"/>
              <a:t>)</a:t>
            </a:r>
          </a:p>
          <a:p>
            <a:pPr marL="990600" lvl="1" indent="-533400" eaLnBrk="1" hangingPunct="1">
              <a:lnSpc>
                <a:spcPct val="75000"/>
              </a:lnSpc>
              <a:buFontTx/>
              <a:buAutoNum type="arabicPeriod"/>
            </a:pPr>
            <a:r>
              <a:rPr lang="en-US" altLang="en-US" sz="2400"/>
              <a:t>The node containing 43 has been found</a:t>
            </a:r>
          </a:p>
        </p:txBody>
      </p:sp>
      <p:pic>
        <p:nvPicPr>
          <p:cNvPr id="2" name="image of a populated binary search tree" descr="A tree diagram shows a root node and 2 nodes at 2 different levels on the left and the right. The root node contains the value 31.  The nodes at the next level contain 19 and 59.  The nodes at the last level contain 7 and 43." title="image of a populated binary search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1688" y="2971800"/>
            <a:ext cx="4858512" cy="3051048"/>
          </a:xfrm>
          <a:prstGeom prst="rect">
            <a:avLst/>
          </a:prstGeom>
        </p:spPr>
      </p:pic>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919032E8-E3AB-48B1-9F9D-3869B083DF0E}" type="slidenum">
              <a:rPr lang="en-US" altLang="en-US" sz="1200" smtClean="0"/>
              <a:pPr eaLnBrk="1" hangingPunct="1">
                <a:spcBef>
                  <a:spcPct val="0"/>
                </a:spcBef>
                <a:buFontTx/>
                <a:buNone/>
              </a:pPr>
              <a:t>22</a:t>
            </a:fld>
            <a:endParaRPr lang="en-US" alt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Deleting a Node from a </a:t>
            </a:r>
            <a:br>
              <a:rPr lang="en-US" altLang="en-US" dirty="0">
                <a:solidFill>
                  <a:schemeClr val="tx1"/>
                </a:solidFill>
              </a:rPr>
            </a:br>
            <a:r>
              <a:rPr lang="en-US" altLang="en-US" dirty="0">
                <a:solidFill>
                  <a:schemeClr val="tx1"/>
                </a:solidFill>
              </a:rPr>
              <a:t>Binary Tree – Leaf Node</a:t>
            </a:r>
          </a:p>
        </p:txBody>
      </p:sp>
      <p:sp>
        <p:nvSpPr>
          <p:cNvPr id="25603" name="Slide Body"/>
          <p:cNvSpPr>
            <a:spLocks noGrp="1" noChangeArrowheads="1"/>
          </p:cNvSpPr>
          <p:nvPr>
            <p:ph type="body" idx="1"/>
          </p:nvPr>
        </p:nvSpPr>
        <p:spPr>
          <a:xfrm>
            <a:off x="304800" y="1600200"/>
            <a:ext cx="8294688" cy="1778000"/>
          </a:xfrm>
        </p:spPr>
        <p:txBody>
          <a:bodyPr/>
          <a:lstStyle/>
          <a:p>
            <a:pPr eaLnBrk="1" hangingPunct="1">
              <a:buFontTx/>
              <a:buNone/>
            </a:pPr>
            <a:r>
              <a:rPr lang="en-US" altLang="en-US" dirty="0"/>
              <a:t>	</a:t>
            </a:r>
            <a:r>
              <a:rPr lang="en-US" altLang="en-US" sz="2800" dirty="0"/>
              <a:t>If node to be deleted is a leaf node, replace parent node’s pointer to it with </a:t>
            </a:r>
            <a:r>
              <a:rPr lang="en-US" altLang="en-US" sz="2800" b="1" dirty="0" err="1">
                <a:latin typeface="Courier New" pitchFamily="49" charset="0"/>
              </a:rPr>
              <a:t>nullptr</a:t>
            </a:r>
            <a:r>
              <a:rPr lang="en-US" altLang="en-US" sz="2800" dirty="0"/>
              <a:t>, then delete the node</a:t>
            </a:r>
          </a:p>
        </p:txBody>
      </p:sp>
      <p:pic>
        <p:nvPicPr>
          <p:cNvPr id="2" name="image showing deletion of a leaf node" descr="The image on the left shows a node with the value 19.  It points to a node with the value 7.  The image on the right shows a node with the value 19.  The pointer to the node that contained 7 has been replaced with a pointer to nullptr.  The node containing 7 has been deleted." title="image showing deletion of a leaf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581400"/>
            <a:ext cx="7510272" cy="2548128"/>
          </a:xfrm>
          <a:prstGeom prst="rect">
            <a:avLst/>
          </a:prstGeom>
        </p:spPr>
      </p:pic>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EB1CB04A-B27F-4C89-8833-2B2F5C9AD7F7}" type="slidenum">
              <a:rPr lang="en-US" altLang="en-US" sz="1200" smtClean="0"/>
              <a:pPr eaLnBrk="1" hangingPunct="1">
                <a:spcBef>
                  <a:spcPct val="0"/>
                </a:spcBef>
                <a:buFontTx/>
                <a:buNone/>
              </a:pPr>
              <a:t>23</a:t>
            </a:fld>
            <a:endParaRPr lang="en-US" alt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Deleting a Node from a Binary Tree – One Child 1 of 2</a:t>
            </a:r>
          </a:p>
        </p:txBody>
      </p:sp>
      <p:sp>
        <p:nvSpPr>
          <p:cNvPr id="26627" name="Slide Body"/>
          <p:cNvSpPr>
            <a:spLocks noGrp="1" noChangeArrowheads="1"/>
          </p:cNvSpPr>
          <p:nvPr>
            <p:ph type="body" idx="1"/>
          </p:nvPr>
        </p:nvSpPr>
        <p:spPr>
          <a:xfrm>
            <a:off x="609600" y="2743200"/>
            <a:ext cx="8001000" cy="2590800"/>
          </a:xfrm>
        </p:spPr>
        <p:txBody>
          <a:bodyPr/>
          <a:lstStyle/>
          <a:p>
            <a:pPr eaLnBrk="1" hangingPunct="1">
              <a:buFontTx/>
              <a:buNone/>
            </a:pPr>
            <a:r>
              <a:rPr lang="en-US" altLang="en-US" sz="2800" dirty="0"/>
              <a:t>	If the node to be deleted has one child node, adjust the pointers so that parent of the node to be deleted points to child of the node to be deleted, then delete the node</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57033DB1-460F-4D7D-8908-7819FCB9F597}" type="slidenum">
              <a:rPr lang="en-US" altLang="en-US" sz="1200" smtClean="0"/>
              <a:pPr eaLnBrk="1" hangingPunct="1">
                <a:spcBef>
                  <a:spcPct val="0"/>
                </a:spcBef>
                <a:buFontTx/>
                <a:buNone/>
              </a:pPr>
              <a:t>24</a:t>
            </a:fld>
            <a:endParaRPr lang="en-US"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Deleting a Node from a Binary Tree – One Child 2 of 2</a:t>
            </a:r>
          </a:p>
        </p:txBody>
      </p:sp>
      <p:pic>
        <p:nvPicPr>
          <p:cNvPr id="2" name="images showing before and after deletion of a node" descr="The image on the left shows a binary tree with a node containing 19.  The node containing 19 has a child node that contains 7.  The image on the right shows the binary tree after the deletion of the  the node containing 19.  The node containing 7 has been promoted to take tje position formerly occupied by the node containing 19." title="images showing before and after pictures of deleting a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7" y="1981200"/>
            <a:ext cx="9144000" cy="3956913"/>
          </a:xfrm>
          <a:prstGeom prst="rect">
            <a:avLst/>
          </a:prstGeom>
        </p:spPr>
      </p:pic>
      <p:sp>
        <p:nvSpPr>
          <p:cNvPr id="2765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E726AA6B-E52B-4D48-B324-C3C4EFAD1299}" type="slidenum">
              <a:rPr lang="en-US" altLang="en-US" sz="1200" smtClean="0"/>
              <a:pPr eaLnBrk="1" hangingPunct="1">
                <a:spcBef>
                  <a:spcPct val="0"/>
                </a:spcBef>
                <a:buFontTx/>
                <a:buNone/>
              </a:pPr>
              <a:t>25</a:t>
            </a:fld>
            <a:endParaRPr lang="en-US"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ext"/>
          <p:cNvSpPr>
            <a:spLocks noGrp="1" noChangeArrowheads="1"/>
          </p:cNvSpPr>
          <p:nvPr>
            <p:ph type="title"/>
          </p:nvPr>
        </p:nvSpPr>
        <p:spPr/>
        <p:txBody>
          <a:bodyPr/>
          <a:lstStyle/>
          <a:p>
            <a:pPr eaLnBrk="1" hangingPunct="1"/>
            <a:r>
              <a:rPr lang="en-US" altLang="en-US" dirty="0">
                <a:solidFill>
                  <a:schemeClr val="tx1"/>
                </a:solidFill>
              </a:rPr>
              <a:t>Deleting a Node from a Binary Tree – Two Children 1 of 2</a:t>
            </a:r>
          </a:p>
        </p:txBody>
      </p:sp>
      <p:sp>
        <p:nvSpPr>
          <p:cNvPr id="28675" name="Slide Body"/>
          <p:cNvSpPr>
            <a:spLocks noGrp="1" noChangeArrowheads="1"/>
          </p:cNvSpPr>
          <p:nvPr>
            <p:ph type="body" idx="1"/>
          </p:nvPr>
        </p:nvSpPr>
        <p:spPr>
          <a:xfrm>
            <a:off x="457200" y="1981200"/>
            <a:ext cx="8001000" cy="4267200"/>
          </a:xfrm>
        </p:spPr>
        <p:txBody>
          <a:bodyPr/>
          <a:lstStyle/>
          <a:p>
            <a:pPr eaLnBrk="1" hangingPunct="1">
              <a:lnSpc>
                <a:spcPct val="90000"/>
              </a:lnSpc>
            </a:pPr>
            <a:r>
              <a:rPr lang="en-US" altLang="en-US" sz="2400" dirty="0"/>
              <a:t>If node to be deleted has left and right children, </a:t>
            </a:r>
          </a:p>
          <a:p>
            <a:pPr lvl="1" eaLnBrk="1" hangingPunct="1">
              <a:lnSpc>
                <a:spcPct val="90000"/>
              </a:lnSpc>
            </a:pPr>
            <a:r>
              <a:rPr lang="en-US" altLang="en-US" sz="2400" dirty="0"/>
              <a:t>‘Promote’ one child to take the place of the deleted node</a:t>
            </a:r>
          </a:p>
          <a:p>
            <a:pPr lvl="1" eaLnBrk="1" hangingPunct="1">
              <a:lnSpc>
                <a:spcPct val="90000"/>
              </a:lnSpc>
            </a:pPr>
            <a:r>
              <a:rPr lang="en-US" altLang="en-US" sz="2400" dirty="0"/>
              <a:t>Locate correct position for other child in subtree of promoted child</a:t>
            </a:r>
          </a:p>
          <a:p>
            <a:pPr eaLnBrk="1" hangingPunct="1">
              <a:lnSpc>
                <a:spcPct val="90000"/>
              </a:lnSpc>
            </a:pPr>
            <a:r>
              <a:rPr lang="en-US" altLang="en-US" sz="2400" dirty="0"/>
              <a:t>Convention in the text: “attach" the right subtree to its parent, then position the left subtree at the appropriate point in the right subtree.  </a:t>
            </a:r>
          </a:p>
          <a:p>
            <a:pPr eaLnBrk="1" hangingPunct="1">
              <a:lnSpc>
                <a:spcPct val="90000"/>
              </a:lnSpc>
            </a:pPr>
            <a:r>
              <a:rPr lang="en-US" altLang="en-US" sz="2400" dirty="0"/>
              <a:t>Care must be taken when re-attaching the left subtree to maintain the search property of a binary search tree.</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E4EA7B36-0968-4173-8104-DD528DD99A08}" type="slidenum">
              <a:rPr lang="en-US" altLang="en-US" sz="1200" smtClean="0"/>
              <a:pPr eaLnBrk="1" hangingPunct="1">
                <a:spcBef>
                  <a:spcPct val="0"/>
                </a:spcBef>
                <a:buFontTx/>
                <a:buNone/>
              </a:pPr>
              <a:t>26</a:t>
            </a:fld>
            <a:endParaRPr lang="en-US" alt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Deleting a Node from a Binary Tree – Two Children 2 of 2</a:t>
            </a:r>
          </a:p>
        </p:txBody>
      </p:sp>
      <p:pic>
        <p:nvPicPr>
          <p:cNvPr id="2" name="before and after images of deleting a node from a binary search tree" descr="The left side shows a tree with the root node containing 31.  The right side shows the resulting tree when the root node is deleted.  The right child, the node containing 59, is promoted to replace the deleted node, and thus becomes the root of the tree.  The left subtree of the deleted node is attached in the left subtree of the promoted node.  The attachment point is chosen to maintain the properties of a binary search tree." title="before and after images of deleting a node from a binary search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05000"/>
            <a:ext cx="9144000" cy="4184390"/>
          </a:xfrm>
          <a:prstGeom prst="rect">
            <a:avLst/>
          </a:prstGeom>
        </p:spPr>
      </p:pic>
      <p:sp>
        <p:nvSpPr>
          <p:cNvPr id="2969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634A1997-6656-474B-B6F5-4FB1C075209A}" type="slidenum">
              <a:rPr lang="en-US" altLang="en-US" sz="1200" smtClean="0"/>
              <a:pPr eaLnBrk="1" hangingPunct="1">
                <a:spcBef>
                  <a:spcPct val="0"/>
                </a:spcBef>
                <a:buFontTx/>
                <a:buNone/>
              </a:pPr>
              <a:t>27</a:t>
            </a:fld>
            <a:endParaRPr lang="en-US" alt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533400" y="228600"/>
            <a:ext cx="7924800" cy="1143000"/>
          </a:xfrm>
        </p:spPr>
        <p:txBody>
          <a:bodyPr/>
          <a:lstStyle/>
          <a:p>
            <a:pPr eaLnBrk="1" hangingPunct="1"/>
            <a:r>
              <a:rPr lang="en-US" altLang="en-US" dirty="0">
                <a:solidFill>
                  <a:schemeClr val="tx1"/>
                </a:solidFill>
              </a:rPr>
              <a:t>20.3  Template Considerations for Binary Search Trees</a:t>
            </a:r>
          </a:p>
        </p:txBody>
      </p:sp>
      <p:sp>
        <p:nvSpPr>
          <p:cNvPr id="30723" name="Slide Body"/>
          <p:cNvSpPr>
            <a:spLocks noGrp="1" noChangeArrowheads="1"/>
          </p:cNvSpPr>
          <p:nvPr>
            <p:ph type="body" idx="1"/>
          </p:nvPr>
        </p:nvSpPr>
        <p:spPr/>
        <p:txBody>
          <a:bodyPr/>
          <a:lstStyle/>
          <a:p>
            <a:pPr eaLnBrk="1" hangingPunct="1"/>
            <a:r>
              <a:rPr lang="en-US" altLang="en-US" sz="2800" dirty="0"/>
              <a:t>A binary tree can be implemented as a template, allowing flexibility in determining the type of data stored</a:t>
            </a:r>
          </a:p>
          <a:p>
            <a:pPr eaLnBrk="1" hangingPunct="1"/>
            <a:r>
              <a:rPr lang="en-US" altLang="en-US" sz="2800" dirty="0"/>
              <a:t>The implementation must support relational operators </a:t>
            </a:r>
            <a:r>
              <a:rPr lang="en-US" altLang="en-US" sz="2800" b="1" dirty="0">
                <a:latin typeface="Courier New" pitchFamily="49" charset="0"/>
              </a:rPr>
              <a:t>&gt;</a:t>
            </a:r>
            <a:r>
              <a:rPr lang="en-US" altLang="en-US" sz="2800" dirty="0"/>
              <a:t>, </a:t>
            </a:r>
            <a:r>
              <a:rPr lang="en-US" altLang="en-US" sz="2800" b="1" dirty="0">
                <a:latin typeface="Courier New" pitchFamily="49" charset="0"/>
              </a:rPr>
              <a:t>&lt;</a:t>
            </a:r>
            <a:r>
              <a:rPr lang="en-US" altLang="en-US" sz="2800" dirty="0"/>
              <a:t>, and </a:t>
            </a:r>
            <a:r>
              <a:rPr lang="en-US" altLang="en-US" sz="2800" b="1" dirty="0">
                <a:latin typeface="Courier New" pitchFamily="49" charset="0"/>
              </a:rPr>
              <a:t>==</a:t>
            </a:r>
            <a:r>
              <a:rPr lang="en-US" altLang="en-US" sz="2800" dirty="0"/>
              <a:t> to allow for the comparison of nodes</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8B42FCA3-BC31-4A80-8658-9CCBF5422639}" type="slidenum">
              <a:rPr lang="en-US" altLang="en-US" sz="1200" smtClean="0"/>
              <a:pPr eaLnBrk="1" hangingPunct="1">
                <a:spcBef>
                  <a:spcPct val="0"/>
                </a:spcBef>
                <a:buFontTx/>
                <a:buNone/>
              </a:pPr>
              <a:t>28</a:t>
            </a:fld>
            <a:endParaRPr lang="en-US" alt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171D7F42-732E-4753-8A37-9BFC64539999}" type="slidenum">
              <a:rPr lang="en-US" altLang="en-US" sz="1200" smtClean="0"/>
              <a:pPr eaLnBrk="1" hangingPunct="1">
                <a:spcBef>
                  <a:spcPct val="0"/>
                </a:spcBef>
                <a:buFontTx/>
                <a:buNone/>
              </a:pPr>
              <a:t>29</a:t>
            </a:fld>
            <a:endParaRPr lang="en-US" altLang="en-US" sz="1200" dirty="0"/>
          </a:p>
        </p:txBody>
      </p:sp>
    </p:spTree>
    <p:extLst>
      <p:ext uri="{BB962C8B-B14F-4D97-AF65-F5344CB8AC3E}">
        <p14:creationId xmlns:p14="http://schemas.microsoft.com/office/powerpoint/2010/main" val="337420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457200"/>
            <a:ext cx="8458200" cy="1143000"/>
          </a:xfrm>
        </p:spPr>
        <p:txBody>
          <a:bodyPr/>
          <a:lstStyle/>
          <a:p>
            <a:pPr eaLnBrk="1" hangingPunct="1"/>
            <a:r>
              <a:rPr lang="en-US" altLang="en-US" dirty="0">
                <a:solidFill>
                  <a:schemeClr val="tx1"/>
                </a:solidFill>
              </a:rPr>
              <a:t>20.1  Definition and Applications of Binary Trees</a:t>
            </a:r>
          </a:p>
        </p:txBody>
      </p:sp>
      <p:sp>
        <p:nvSpPr>
          <p:cNvPr id="5123" name="Slide Body"/>
          <p:cNvSpPr>
            <a:spLocks noGrp="1" noChangeArrowheads="1"/>
          </p:cNvSpPr>
          <p:nvPr>
            <p:ph type="body" idx="1"/>
          </p:nvPr>
        </p:nvSpPr>
        <p:spPr>
          <a:xfrm>
            <a:off x="76200" y="1981200"/>
            <a:ext cx="8944894" cy="4191000"/>
          </a:xfrm>
        </p:spPr>
        <p:txBody>
          <a:bodyPr/>
          <a:lstStyle/>
          <a:p>
            <a:pPr eaLnBrk="1" hangingPunct="1">
              <a:buClr>
                <a:schemeClr val="tx1"/>
              </a:buClr>
            </a:pPr>
            <a:r>
              <a:rPr lang="en-US" altLang="en-US" sz="2800" dirty="0">
                <a:solidFill>
                  <a:schemeClr val="accent2"/>
                </a:solidFill>
              </a:rPr>
              <a:t>Binary tree</a:t>
            </a:r>
            <a:r>
              <a:rPr lang="en-US" altLang="en-US" sz="2800" dirty="0"/>
              <a:t>: a nonlinear data structure in which each node may point to 0, 1, or two other nodes</a:t>
            </a:r>
          </a:p>
          <a:p>
            <a:pPr eaLnBrk="1" hangingPunct="1">
              <a:buClr>
                <a:schemeClr val="tx1"/>
              </a:buClr>
            </a:pPr>
            <a:r>
              <a:rPr lang="en-US" altLang="en-US" sz="2800" dirty="0"/>
              <a:t>The nodes that </a:t>
            </a:r>
            <a:r>
              <a:rPr lang="en-US" altLang="en-US" sz="2800" dirty="0" smtClean="0"/>
              <a:t>a node</a:t>
            </a:r>
            <a:endParaRPr lang="en-US" altLang="en-US" sz="2800" dirty="0"/>
          </a:p>
          <a:p>
            <a:pPr eaLnBrk="1" hangingPunct="1">
              <a:spcBef>
                <a:spcPct val="0"/>
              </a:spcBef>
              <a:buClr>
                <a:schemeClr val="tx1"/>
              </a:buClr>
              <a:buFontTx/>
              <a:buNone/>
            </a:pPr>
            <a:r>
              <a:rPr lang="en-US" altLang="en-US" sz="2800" dirty="0"/>
              <a:t>	</a:t>
            </a:r>
            <a:r>
              <a:rPr lang="en-US" altLang="en-US" sz="2800" b="1" i="1" dirty="0">
                <a:latin typeface="Times New Roman" charset="0"/>
              </a:rPr>
              <a:t>N</a:t>
            </a:r>
            <a:r>
              <a:rPr lang="en-US" altLang="en-US" sz="2800" dirty="0"/>
              <a:t> points to are the</a:t>
            </a:r>
          </a:p>
          <a:p>
            <a:pPr eaLnBrk="1" hangingPunct="1">
              <a:spcBef>
                <a:spcPct val="0"/>
              </a:spcBef>
              <a:buFontTx/>
              <a:buNone/>
            </a:pPr>
            <a:r>
              <a:rPr lang="en-US" altLang="en-US" sz="2800" dirty="0"/>
              <a:t>   (left or right)</a:t>
            </a:r>
          </a:p>
          <a:p>
            <a:pPr eaLnBrk="1" hangingPunct="1">
              <a:spcBef>
                <a:spcPct val="0"/>
              </a:spcBef>
              <a:buFontTx/>
              <a:buNone/>
            </a:pPr>
            <a:r>
              <a:rPr lang="en-US" altLang="en-US" sz="2800" dirty="0">
                <a:solidFill>
                  <a:schemeClr val="accent2"/>
                </a:solidFill>
              </a:rPr>
              <a:t>	children</a:t>
            </a:r>
          </a:p>
          <a:p>
            <a:pPr eaLnBrk="1" hangingPunct="1">
              <a:spcBef>
                <a:spcPct val="0"/>
              </a:spcBef>
              <a:buFontTx/>
              <a:buNone/>
            </a:pPr>
            <a:r>
              <a:rPr lang="en-US" altLang="en-US" sz="2800" dirty="0"/>
              <a:t>	of </a:t>
            </a:r>
            <a:r>
              <a:rPr lang="en-US" altLang="en-US" sz="2800" b="1" i="1" dirty="0">
                <a:latin typeface="Times New Roman" charset="0"/>
              </a:rPr>
              <a:t>N</a:t>
            </a:r>
          </a:p>
        </p:txBody>
      </p:sp>
      <p:pic>
        <p:nvPicPr>
          <p:cNvPr id="2" name="image of a binary tree" descr="The tree shows a “root pointer” at the top. The pointer points to a node. The node is partitioned into 3 parts, an larger part and 2 smaller parts. Pointers from each of the smaller parts point to two nodes. Both nodes have the same structure. One pointer from each of the nodes points to a node. A second pointer from each of the nodes is labeled “nullptr.” The new nodes have the same structure of one larger and two smaller parts. From each of the smaller parts, pointers arise that are labeled “nullptr.”" title="A tree-diagram illustrates a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9333" y="3048000"/>
            <a:ext cx="4858512" cy="3051048"/>
          </a:xfrm>
          <a:prstGeom prst="rect">
            <a:avLst/>
          </a:prstGeom>
        </p:spPr>
      </p:pic>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B1E09BD1-E164-4FE9-BF2F-0A1332DE6152}" type="slidenum">
              <a:rPr lang="en-US" altLang="en-US" sz="1200" smtClean="0"/>
              <a:pPr eaLnBrk="1" hangingPunct="1">
                <a:spcBef>
                  <a:spcPct val="0"/>
                </a:spcBef>
                <a:buFontTx/>
                <a:buNone/>
              </a:pPr>
              <a:t>3</a:t>
            </a:fld>
            <a:endParaRPr lang="en-US"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Terminology</a:t>
            </a:r>
          </a:p>
        </p:txBody>
      </p:sp>
      <p:sp>
        <p:nvSpPr>
          <p:cNvPr id="6147" name="Slide Body"/>
          <p:cNvSpPr>
            <a:spLocks noGrp="1" noChangeArrowheads="1"/>
          </p:cNvSpPr>
          <p:nvPr>
            <p:ph type="body" idx="1"/>
          </p:nvPr>
        </p:nvSpPr>
        <p:spPr/>
        <p:txBody>
          <a:bodyPr/>
          <a:lstStyle/>
          <a:p>
            <a:pPr marL="609600" indent="-609600" eaLnBrk="1" hangingPunct="1"/>
            <a:r>
              <a:rPr lang="en-US" altLang="en-US" sz="2800" dirty="0"/>
              <a:t>If a node </a:t>
            </a:r>
            <a:r>
              <a:rPr lang="en-US" altLang="en-US" sz="2800" b="1" i="1" dirty="0">
                <a:latin typeface="Times New Roman" charset="0"/>
              </a:rPr>
              <a:t>N</a:t>
            </a:r>
            <a:r>
              <a:rPr lang="en-US" altLang="en-US" sz="2800" dirty="0"/>
              <a:t> is a child of another node </a:t>
            </a:r>
            <a:r>
              <a:rPr lang="en-US" altLang="en-US" sz="2800" b="1" i="1" dirty="0">
                <a:latin typeface="Times New Roman" charset="0"/>
              </a:rPr>
              <a:t>P</a:t>
            </a:r>
            <a:r>
              <a:rPr lang="en-US" altLang="en-US" sz="2800" dirty="0"/>
              <a:t>, then </a:t>
            </a:r>
            <a:r>
              <a:rPr lang="en-US" altLang="en-US" sz="2800" b="1" i="1" dirty="0">
                <a:latin typeface="Times New Roman" charset="0"/>
              </a:rPr>
              <a:t>P</a:t>
            </a:r>
            <a:r>
              <a:rPr lang="en-US" altLang="en-US" sz="2800" dirty="0"/>
              <a:t> is called the </a:t>
            </a:r>
            <a:r>
              <a:rPr lang="en-US" altLang="en-US" sz="2800" dirty="0">
                <a:solidFill>
                  <a:schemeClr val="accent2"/>
                </a:solidFill>
              </a:rPr>
              <a:t>parent</a:t>
            </a:r>
            <a:r>
              <a:rPr lang="en-US" altLang="en-US" sz="2800" dirty="0"/>
              <a:t> of </a:t>
            </a:r>
            <a:r>
              <a:rPr lang="en-US" altLang="en-US" sz="2800" b="1" i="1" dirty="0">
                <a:latin typeface="Times New Roman" charset="0"/>
              </a:rPr>
              <a:t>N</a:t>
            </a:r>
          </a:p>
          <a:p>
            <a:pPr marL="609600" indent="-609600" eaLnBrk="1" hangingPunct="1"/>
            <a:r>
              <a:rPr lang="en-US" altLang="en-US" sz="2800" dirty="0"/>
              <a:t>A node that has no children is called a </a:t>
            </a:r>
            <a:r>
              <a:rPr lang="en-US" altLang="en-US" sz="2800" dirty="0">
                <a:solidFill>
                  <a:schemeClr val="accent2"/>
                </a:solidFill>
              </a:rPr>
              <a:t>leaf node</a:t>
            </a:r>
          </a:p>
          <a:p>
            <a:pPr marL="609600" indent="-609600" eaLnBrk="1" hangingPunct="1"/>
            <a:r>
              <a:rPr lang="en-US" altLang="en-US" sz="2800" dirty="0"/>
              <a:t>In a binary tree there is a unique node with no parent.  This is the </a:t>
            </a:r>
            <a:r>
              <a:rPr lang="en-US" altLang="en-US" sz="2800" dirty="0">
                <a:solidFill>
                  <a:schemeClr val="accent2"/>
                </a:solidFill>
              </a:rPr>
              <a:t>root</a:t>
            </a:r>
            <a:r>
              <a:rPr lang="en-US" altLang="en-US" sz="2800" dirty="0"/>
              <a:t> of the tree.  Every node other than the root of the tree has exactly one parent.</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4034F724-1138-468C-A15B-ADFB55472C2F}" type="slidenum">
              <a:rPr lang="en-US" altLang="en-US" sz="1200" smtClean="0"/>
              <a:pPr eaLnBrk="1" hangingPunct="1">
                <a:spcBef>
                  <a:spcPct val="0"/>
                </a:spcBef>
                <a:buFontTx/>
                <a:buNone/>
              </a:pPr>
              <a:t>4</a:t>
            </a:fld>
            <a:endParaRPr lang="en-US" alt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Binary Tree Terminology</a:t>
            </a:r>
          </a:p>
        </p:txBody>
      </p:sp>
      <p:sp>
        <p:nvSpPr>
          <p:cNvPr id="7171" name="Slide Body"/>
          <p:cNvSpPr>
            <a:spLocks noGrp="1" noChangeArrowheads="1"/>
          </p:cNvSpPr>
          <p:nvPr>
            <p:ph type="body" idx="1"/>
          </p:nvPr>
        </p:nvSpPr>
        <p:spPr>
          <a:xfrm>
            <a:off x="0" y="1600200"/>
            <a:ext cx="4533900" cy="4572000"/>
          </a:xfrm>
        </p:spPr>
        <p:txBody>
          <a:bodyPr/>
          <a:lstStyle/>
          <a:p>
            <a:pPr eaLnBrk="1" hangingPunct="1">
              <a:buClr>
                <a:schemeClr val="tx1"/>
              </a:buClr>
            </a:pPr>
            <a:r>
              <a:rPr lang="en-US" altLang="en-US" sz="2800" dirty="0">
                <a:solidFill>
                  <a:schemeClr val="accent2"/>
                </a:solidFill>
              </a:rPr>
              <a:t>Root pointer</a:t>
            </a:r>
            <a:r>
              <a:rPr lang="en-US" altLang="en-US" sz="2800" dirty="0"/>
              <a:t>: like a head pointer for a linked list, it points to the root node of the binary tree</a:t>
            </a:r>
          </a:p>
          <a:p>
            <a:pPr eaLnBrk="1" hangingPunct="1">
              <a:buClr>
                <a:schemeClr val="tx1"/>
              </a:buClr>
            </a:pPr>
            <a:r>
              <a:rPr lang="en-US" altLang="en-US" sz="2800" dirty="0">
                <a:solidFill>
                  <a:schemeClr val="accent2"/>
                </a:solidFill>
              </a:rPr>
              <a:t>Root node</a:t>
            </a:r>
            <a:r>
              <a:rPr lang="en-US" altLang="en-US" sz="2800" dirty="0"/>
              <a:t>: the node with no parent.  Similar to the head of a linked list.</a:t>
            </a:r>
          </a:p>
        </p:txBody>
      </p:sp>
      <p:pic>
        <p:nvPicPr>
          <p:cNvPr id="3" name="image of a binary tree" descr="The tree shows a “root pointer” at the top. The pointer points to a node. The node is partitioned into 3 parts, an larger part and 2 smaller parts. Pointers from each of the smaller parts point to two nodes. Both nodes have the same structure. One pointer from each of the nodes points to a node. A second pointer from each of the nodes is labeled “nullptr.” The new nodes have the same structure of one larger and two smaller parts. From each of the smaller parts, pointers arise that are labeled “nullpt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305" y="1981200"/>
            <a:ext cx="4248912" cy="3288792"/>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B82AF15A-178F-4142-B529-5BC6D57345DA}" type="slidenum">
              <a:rPr lang="en-US" altLang="en-US" sz="1200" smtClean="0"/>
              <a:pPr eaLnBrk="1" hangingPunct="1">
                <a:spcBef>
                  <a:spcPct val="0"/>
                </a:spcBef>
                <a:buFontTx/>
                <a:buNone/>
              </a:pPr>
              <a:t>5</a:t>
            </a:fld>
            <a:endParaRPr lang="en-US"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Binary Tree Terminology 1 of 5</a:t>
            </a:r>
          </a:p>
        </p:txBody>
      </p:sp>
      <p:sp>
        <p:nvSpPr>
          <p:cNvPr id="8195" name="Slide Body"/>
          <p:cNvSpPr>
            <a:spLocks noGrp="1" noChangeArrowheads="1"/>
          </p:cNvSpPr>
          <p:nvPr>
            <p:ph type="body" idx="1"/>
          </p:nvPr>
        </p:nvSpPr>
        <p:spPr>
          <a:xfrm>
            <a:off x="304800" y="1600200"/>
            <a:ext cx="4148138" cy="4572000"/>
          </a:xfrm>
        </p:spPr>
        <p:txBody>
          <a:bodyPr/>
          <a:lstStyle/>
          <a:p>
            <a:pPr eaLnBrk="1" hangingPunct="1">
              <a:buClr>
                <a:schemeClr val="tx1"/>
              </a:buClr>
              <a:buFontTx/>
              <a:buNone/>
            </a:pPr>
            <a:r>
              <a:rPr lang="en-US" altLang="en-US" dirty="0">
                <a:solidFill>
                  <a:schemeClr val="accent2"/>
                </a:solidFill>
              </a:rPr>
              <a:t>	</a:t>
            </a:r>
            <a:r>
              <a:rPr lang="en-US" altLang="en-US" sz="2800" dirty="0">
                <a:solidFill>
                  <a:schemeClr val="accent2"/>
                </a:solidFill>
              </a:rPr>
              <a:t>Leaf nodes</a:t>
            </a:r>
            <a:r>
              <a:rPr lang="en-US" altLang="en-US" sz="2800" dirty="0"/>
              <a:t>: nodes that have no children</a:t>
            </a:r>
          </a:p>
          <a:p>
            <a:pPr eaLnBrk="1" hangingPunct="1">
              <a:buClr>
                <a:schemeClr val="tx1"/>
              </a:buClr>
            </a:pPr>
            <a:endParaRPr lang="en-US" altLang="en-US" sz="2800" b="1" dirty="0">
              <a:latin typeface="Courier New" pitchFamily="49" charset="0"/>
            </a:endParaRPr>
          </a:p>
          <a:p>
            <a:pPr eaLnBrk="1" hangingPunct="1">
              <a:buFontTx/>
              <a:buNone/>
            </a:pPr>
            <a:r>
              <a:rPr lang="en-US" altLang="en-US" sz="2800" dirty="0"/>
              <a:t>	The nodes containing  </a:t>
            </a:r>
            <a:r>
              <a:rPr lang="en-US" altLang="en-US" sz="2800" b="1" dirty="0">
                <a:latin typeface="Courier New" pitchFamily="49" charset="0"/>
              </a:rPr>
              <a:t>7</a:t>
            </a:r>
            <a:r>
              <a:rPr lang="en-US" altLang="en-US" sz="2800" dirty="0"/>
              <a:t>  and </a:t>
            </a:r>
            <a:r>
              <a:rPr lang="en-US" altLang="en-US" sz="2800" b="1" dirty="0">
                <a:latin typeface="Courier New" pitchFamily="49" charset="0"/>
              </a:rPr>
              <a:t>43</a:t>
            </a:r>
            <a:r>
              <a:rPr lang="en-US" altLang="en-US" sz="2800" dirty="0"/>
              <a:t> are leaf nodes</a:t>
            </a:r>
            <a:endParaRPr lang="en-US" altLang="en-US" sz="2800" u="sng" dirty="0"/>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2895600"/>
            <a:ext cx="4858512" cy="3051048"/>
          </a:xfrm>
          <a:prstGeom prst="rect">
            <a:avLst/>
          </a:prstGeom>
        </p:spPr>
      </p:pic>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5D385648-E670-4386-84D4-53F351F214F6}" type="slidenum">
              <a:rPr lang="en-US" altLang="en-US" sz="1200" smtClean="0"/>
              <a:pPr eaLnBrk="1" hangingPunct="1">
                <a:spcBef>
                  <a:spcPct val="0"/>
                </a:spcBef>
                <a:buFontTx/>
                <a:buNone/>
              </a:pPr>
              <a:t>6</a:t>
            </a:fld>
            <a:endParaRPr lang="en-US"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Title"/>
          <p:cNvSpPr>
            <a:spLocks noGrp="1" noChangeArrowheads="1"/>
          </p:cNvSpPr>
          <p:nvPr>
            <p:ph type="body" idx="1"/>
          </p:nvPr>
        </p:nvSpPr>
        <p:spPr>
          <a:xfrm>
            <a:off x="0" y="1600200"/>
            <a:ext cx="4452938" cy="4572000"/>
          </a:xfrm>
        </p:spPr>
        <p:txBody>
          <a:bodyPr/>
          <a:lstStyle/>
          <a:p>
            <a:pPr eaLnBrk="1" hangingPunct="1">
              <a:lnSpc>
                <a:spcPct val="90000"/>
              </a:lnSpc>
              <a:buClr>
                <a:schemeClr val="tx1"/>
              </a:buClr>
              <a:buFontTx/>
              <a:buNone/>
            </a:pPr>
            <a:r>
              <a:rPr lang="en-US" altLang="en-US" dirty="0">
                <a:solidFill>
                  <a:schemeClr val="accent2"/>
                </a:solidFill>
              </a:rPr>
              <a:t>	</a:t>
            </a:r>
            <a:r>
              <a:rPr lang="en-US" altLang="en-US" sz="2800" dirty="0">
                <a:solidFill>
                  <a:schemeClr val="accent2"/>
                </a:solidFill>
              </a:rPr>
              <a:t>Child nodes</a:t>
            </a:r>
            <a:r>
              <a:rPr lang="en-US" altLang="en-US" sz="2800" dirty="0"/>
              <a:t>, </a:t>
            </a:r>
            <a:r>
              <a:rPr lang="en-US" altLang="en-US" sz="2800" dirty="0">
                <a:solidFill>
                  <a:schemeClr val="accent2"/>
                </a:solidFill>
              </a:rPr>
              <a:t>children</a:t>
            </a:r>
            <a:r>
              <a:rPr lang="en-US" altLang="en-US" sz="2800" dirty="0"/>
              <a:t>:  </a:t>
            </a:r>
          </a:p>
          <a:p>
            <a:pPr eaLnBrk="1" hangingPunct="1">
              <a:lnSpc>
                <a:spcPct val="90000"/>
              </a:lnSpc>
              <a:buClr>
                <a:schemeClr val="tx1"/>
              </a:buClr>
              <a:buFontTx/>
              <a:buNone/>
            </a:pPr>
            <a:r>
              <a:rPr lang="en-US" altLang="en-US" sz="2800" dirty="0"/>
              <a:t>	The children of the node containing </a:t>
            </a:r>
            <a:r>
              <a:rPr lang="en-US" altLang="en-US" sz="2800" b="1" dirty="0">
                <a:latin typeface="Courier New" pitchFamily="49" charset="0"/>
              </a:rPr>
              <a:t>31</a:t>
            </a:r>
            <a:r>
              <a:rPr lang="en-US" altLang="en-US" sz="2800" dirty="0"/>
              <a:t> are the nodes containing </a:t>
            </a:r>
            <a:r>
              <a:rPr lang="en-US" altLang="en-US" sz="2800" b="1" dirty="0">
                <a:latin typeface="Courier New" pitchFamily="49" charset="0"/>
              </a:rPr>
              <a:t>19</a:t>
            </a:r>
            <a:r>
              <a:rPr lang="en-US" altLang="en-US" sz="2800" dirty="0"/>
              <a:t> and </a:t>
            </a:r>
            <a:r>
              <a:rPr lang="en-US" altLang="en-US" sz="2800" b="1" dirty="0">
                <a:latin typeface="Courier New" pitchFamily="49" charset="0"/>
              </a:rPr>
              <a:t>59</a:t>
            </a:r>
          </a:p>
        </p:txBody>
      </p:sp>
      <p:sp>
        <p:nvSpPr>
          <p:cNvPr id="9218" name="Slide Body"/>
          <p:cNvSpPr>
            <a:spLocks noGrp="1" noChangeArrowheads="1"/>
          </p:cNvSpPr>
          <p:nvPr>
            <p:ph type="title"/>
          </p:nvPr>
        </p:nvSpPr>
        <p:spPr/>
        <p:txBody>
          <a:bodyPr/>
          <a:lstStyle/>
          <a:p>
            <a:pPr eaLnBrk="1" hangingPunct="1"/>
            <a:r>
              <a:rPr lang="en-US" altLang="en-US" dirty="0">
                <a:solidFill>
                  <a:schemeClr val="tx1"/>
                </a:solidFill>
              </a:rPr>
              <a:t>Binary Tree Terminology 2 of 5</a:t>
            </a:r>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8600" y="2819400"/>
            <a:ext cx="4858512" cy="3051048"/>
          </a:xfrm>
          <a:prstGeom prst="rect">
            <a:avLst/>
          </a:prstGeom>
        </p:spPr>
      </p:pic>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8B165AC2-0442-4F4F-AE19-3600191402D0}" type="slidenum">
              <a:rPr lang="en-US" altLang="en-US" sz="1200" smtClean="0"/>
              <a:pPr eaLnBrk="1" hangingPunct="1">
                <a:spcBef>
                  <a:spcPct val="0"/>
                </a:spcBef>
                <a:buFontTx/>
                <a:buNone/>
              </a:pPr>
              <a:t>7</a:t>
            </a:fld>
            <a:endParaRPr lang="en-US"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Title"/>
          <p:cNvSpPr>
            <a:spLocks noGrp="1" noChangeArrowheads="1"/>
          </p:cNvSpPr>
          <p:nvPr>
            <p:ph type="body" idx="1"/>
          </p:nvPr>
        </p:nvSpPr>
        <p:spPr>
          <a:xfrm>
            <a:off x="304800" y="1600200"/>
            <a:ext cx="4148138" cy="4572000"/>
          </a:xfrm>
        </p:spPr>
        <p:txBody>
          <a:bodyPr/>
          <a:lstStyle/>
          <a:p>
            <a:pPr eaLnBrk="1" hangingPunct="1">
              <a:buFontTx/>
              <a:buNone/>
            </a:pPr>
            <a:r>
              <a:rPr lang="en-US" altLang="en-US" dirty="0"/>
              <a:t>	</a:t>
            </a:r>
            <a:r>
              <a:rPr lang="en-US" altLang="en-US" sz="2800" dirty="0"/>
              <a:t>The </a:t>
            </a:r>
            <a:r>
              <a:rPr lang="en-US" altLang="en-US" sz="2800" dirty="0">
                <a:solidFill>
                  <a:schemeClr val="accent2"/>
                </a:solidFill>
              </a:rPr>
              <a:t>parent</a:t>
            </a:r>
            <a:r>
              <a:rPr lang="en-US" altLang="en-US" sz="2800" dirty="0"/>
              <a:t> of the node containing </a:t>
            </a:r>
            <a:r>
              <a:rPr lang="en-US" altLang="en-US" sz="2800" b="1" dirty="0">
                <a:latin typeface="Courier New" pitchFamily="49" charset="0"/>
              </a:rPr>
              <a:t>43</a:t>
            </a:r>
            <a:r>
              <a:rPr lang="en-US" altLang="en-US" sz="2800" dirty="0"/>
              <a:t> is the node containing </a:t>
            </a:r>
            <a:r>
              <a:rPr lang="en-US" altLang="en-US" sz="2800" b="1" dirty="0">
                <a:latin typeface="Courier New" pitchFamily="49" charset="0"/>
              </a:rPr>
              <a:t>59</a:t>
            </a:r>
          </a:p>
        </p:txBody>
      </p:sp>
      <p:sp>
        <p:nvSpPr>
          <p:cNvPr id="10242" name="Slide Body"/>
          <p:cNvSpPr>
            <a:spLocks noGrp="1" noChangeArrowheads="1"/>
          </p:cNvSpPr>
          <p:nvPr>
            <p:ph type="title"/>
          </p:nvPr>
        </p:nvSpPr>
        <p:spPr/>
        <p:txBody>
          <a:bodyPr/>
          <a:lstStyle/>
          <a:p>
            <a:pPr eaLnBrk="1" hangingPunct="1"/>
            <a:r>
              <a:rPr lang="en-US" altLang="en-US" dirty="0">
                <a:solidFill>
                  <a:schemeClr val="tx1"/>
                </a:solidFill>
              </a:rPr>
              <a:t>Binary Tree Terminology 3 of 5</a:t>
            </a:r>
          </a:p>
        </p:txBody>
      </p:sp>
      <p:pic>
        <p:nvPicPr>
          <p:cNvPr id="2" name="image of a populated binary tree" descr="A tree diagram shows a root node and 2 nodes at 2 different levels on the left and the right. The root node contains the value 31.  The nodes at the next level contain 19 and 59.  The nodes at the last level contain 7 and 43." title="image of a populated binary tre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048000"/>
            <a:ext cx="4858512" cy="3051048"/>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D9853FDE-4CDA-46AE-ADC7-F4AD2F192A83}" type="slidenum">
              <a:rPr lang="en-US" altLang="en-US" sz="1200" smtClean="0"/>
              <a:pPr eaLnBrk="1" hangingPunct="1">
                <a:spcBef>
                  <a:spcPct val="0"/>
                </a:spcBef>
                <a:buFontTx/>
                <a:buNone/>
              </a:pPr>
              <a:t>8</a:t>
            </a:fld>
            <a:endParaRPr lang="en-US"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Binary Tree Terminology 4 of 5</a:t>
            </a:r>
          </a:p>
        </p:txBody>
      </p:sp>
      <p:sp>
        <p:nvSpPr>
          <p:cNvPr id="11267" name="Slide Body"/>
          <p:cNvSpPr>
            <a:spLocks noGrp="1" noChangeArrowheads="1"/>
          </p:cNvSpPr>
          <p:nvPr>
            <p:ph type="body" idx="1"/>
          </p:nvPr>
        </p:nvSpPr>
        <p:spPr>
          <a:xfrm>
            <a:off x="609600" y="2362200"/>
            <a:ext cx="7772400" cy="3048000"/>
          </a:xfrm>
        </p:spPr>
        <p:txBody>
          <a:bodyPr/>
          <a:lstStyle/>
          <a:p>
            <a:pPr eaLnBrk="1" hangingPunct="1"/>
            <a:r>
              <a:rPr lang="en-US" altLang="en-US" sz="2800" dirty="0"/>
              <a:t>A </a:t>
            </a:r>
            <a:r>
              <a:rPr lang="en-US" altLang="en-US" sz="2800" dirty="0">
                <a:solidFill>
                  <a:schemeClr val="accent2"/>
                </a:solidFill>
              </a:rPr>
              <a:t>subtree</a:t>
            </a:r>
            <a:r>
              <a:rPr lang="en-US" altLang="en-US" sz="2800" dirty="0"/>
              <a:t> of a binary tree is a part of the tree from a node </a:t>
            </a:r>
            <a:r>
              <a:rPr lang="en-US" altLang="en-US" sz="2800" b="1" i="1" dirty="0">
                <a:latin typeface="Times New Roman" charset="0"/>
              </a:rPr>
              <a:t>N</a:t>
            </a:r>
            <a:r>
              <a:rPr lang="en-US" altLang="en-US" sz="2800" b="1" i="1" dirty="0"/>
              <a:t> </a:t>
            </a:r>
            <a:r>
              <a:rPr lang="en-US" altLang="en-US" sz="2800" dirty="0"/>
              <a:t>down to the leaf nodes</a:t>
            </a:r>
            <a:endParaRPr lang="en-US" altLang="en-US" sz="2800" b="1" i="1" dirty="0">
              <a:latin typeface="Times New Roman" charset="0"/>
            </a:endParaRPr>
          </a:p>
          <a:p>
            <a:pPr eaLnBrk="1" hangingPunct="1"/>
            <a:r>
              <a:rPr lang="en-US" altLang="en-US" sz="2800" dirty="0"/>
              <a:t>Such a subtree is said to be rooted at </a:t>
            </a:r>
            <a:r>
              <a:rPr lang="en-US" altLang="en-US" sz="2800" b="1" i="1" dirty="0">
                <a:latin typeface="Times New Roman" charset="0"/>
              </a:rPr>
              <a:t>N</a:t>
            </a:r>
            <a:r>
              <a:rPr lang="en-US" altLang="en-US" sz="2800" dirty="0"/>
              <a:t>, and </a:t>
            </a:r>
            <a:r>
              <a:rPr lang="en-US" altLang="en-US" sz="2800" b="1" i="1" dirty="0">
                <a:latin typeface="Times New Roman" charset="0"/>
              </a:rPr>
              <a:t>N</a:t>
            </a:r>
            <a:r>
              <a:rPr lang="en-US" altLang="en-US" sz="2800" dirty="0"/>
              <a:t> is called the </a:t>
            </a:r>
            <a:r>
              <a:rPr lang="en-US" altLang="en-US" sz="2800" dirty="0">
                <a:solidFill>
                  <a:schemeClr val="accent2"/>
                </a:solidFill>
              </a:rPr>
              <a:t>root of the subtree</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20-</a:t>
            </a:r>
            <a:fld id="{D72702AD-6D2C-499D-BCDB-FA334AFD2533}" type="slidenum">
              <a:rPr lang="en-US" altLang="en-US" sz="1200" smtClean="0"/>
              <a:pPr eaLnBrk="1" hangingPunct="1">
                <a:spcBef>
                  <a:spcPct val="0"/>
                </a:spcBef>
                <a:buFontTx/>
                <a:buNone/>
              </a:pPr>
              <a:t>9</a:t>
            </a:fld>
            <a:endParaRPr lang="en-US" altLang="en-US" sz="12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3840</TotalTime>
  <Words>1015</Words>
  <Application>Microsoft Office PowerPoint</Application>
  <PresentationFormat>On-screen Show (4:3)</PresentationFormat>
  <Paragraphs>204</Paragraphs>
  <Slides>29</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Courier New</vt:lpstr>
      <vt:lpstr>Noto Sans Symbols</vt:lpstr>
      <vt:lpstr>Times New Roman</vt:lpstr>
      <vt:lpstr>Verdana</vt:lpstr>
      <vt:lpstr>508 Lecture</vt:lpstr>
      <vt:lpstr>Custom Design</vt:lpstr>
      <vt:lpstr>Starting Out with C++ Early Objects </vt:lpstr>
      <vt:lpstr>Topics</vt:lpstr>
      <vt:lpstr>20.1  Definition and Applications of Binary Trees</vt:lpstr>
      <vt:lpstr>Terminology</vt:lpstr>
      <vt:lpstr>Binary Tree Terminology</vt:lpstr>
      <vt:lpstr>Binary Tree Terminology 1 of 5</vt:lpstr>
      <vt:lpstr>Binary Tree Terminology 2 of 5</vt:lpstr>
      <vt:lpstr>Binary Tree Terminology 3 of 5</vt:lpstr>
      <vt:lpstr>Binary Tree Terminology 4 of 5</vt:lpstr>
      <vt:lpstr>Subtrees of Binary Trees</vt:lpstr>
      <vt:lpstr>Binary Tree Terminology 5 of 5</vt:lpstr>
      <vt:lpstr>Uses of Binary Trees</vt:lpstr>
      <vt:lpstr>20.2  Binary Search Tree Operations</vt:lpstr>
      <vt:lpstr>Binary Search Tree Node</vt:lpstr>
      <vt:lpstr>TreeNode Constructor</vt:lpstr>
      <vt:lpstr>Creating a New Node</vt:lpstr>
      <vt:lpstr>Inserting an item into a Binary Search Tree 1 of 2</vt:lpstr>
      <vt:lpstr>Inserting an item into a Binary Search Tree 2 of 2</vt:lpstr>
      <vt:lpstr>Traversing a Binary Tree 1 of 2</vt:lpstr>
      <vt:lpstr>Traversing a Binary Tree 2 of 2</vt:lpstr>
      <vt:lpstr>Searching in a Binary Tree 1 of 2</vt:lpstr>
      <vt:lpstr>Searching in a Binary Tree 2 of 2</vt:lpstr>
      <vt:lpstr>Deleting a Node from a  Binary Tree – Leaf Node</vt:lpstr>
      <vt:lpstr>Deleting a Node from a Binary Tree – One Child 1 of 2</vt:lpstr>
      <vt:lpstr>Deleting a Node from a Binary Tree – One Child 2 of 2</vt:lpstr>
      <vt:lpstr>Deleting a Node from a Binary Tree – Two Children 1 of 2</vt:lpstr>
      <vt:lpstr>Deleting a Node from a Binary Tree – Two Children 2 of 2</vt:lpstr>
      <vt:lpstr>20.3  Template Considerations for Binary Search Trees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Windows User</cp:lastModifiedBy>
  <cp:revision>28</cp:revision>
  <cp:lastPrinted>2009-04-22T19:24:48Z</cp:lastPrinted>
  <dcterms:created xsi:type="dcterms:W3CDTF">2013-06-11T00:28:17Z</dcterms:created>
  <dcterms:modified xsi:type="dcterms:W3CDTF">2019-10-28T11:28:25Z</dcterms:modified>
</cp:coreProperties>
</file>