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58"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307"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54"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20EC9-85B3-4932-8940-7DE6C8019F23}" type="datetimeFigureOut">
              <a:rPr lang="en-US" smtClean="0"/>
              <a:t>3/11/2021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82A92-EABB-432C-941C-812D95D86ABA}" type="slidenum">
              <a:rPr lang="en-US" smtClean="0"/>
              <a:t>‹#›</a:t>
            </a:fld>
            <a:endParaRPr lang="en-US"/>
          </a:p>
        </p:txBody>
      </p:sp>
    </p:spTree>
    <p:extLst>
      <p:ext uri="{BB962C8B-B14F-4D97-AF65-F5344CB8AC3E}">
        <p14:creationId xmlns:p14="http://schemas.microsoft.com/office/powerpoint/2010/main" val="3448418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2EB793-43A4-4094-8DD8-56D15D44D635}" type="slidenum">
              <a:rPr lang="en-US" smtClean="0"/>
              <a:t>3</a:t>
            </a:fld>
            <a:endParaRPr lang="en-US"/>
          </a:p>
        </p:txBody>
      </p:sp>
    </p:spTree>
    <p:extLst>
      <p:ext uri="{BB962C8B-B14F-4D97-AF65-F5344CB8AC3E}">
        <p14:creationId xmlns:p14="http://schemas.microsoft.com/office/powerpoint/2010/main" val="295219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18</a:t>
            </a:fld>
            <a:endParaRPr lang="en-US"/>
          </a:p>
        </p:txBody>
      </p:sp>
    </p:spTree>
    <p:extLst>
      <p:ext uri="{BB962C8B-B14F-4D97-AF65-F5344CB8AC3E}">
        <p14:creationId xmlns:p14="http://schemas.microsoft.com/office/powerpoint/2010/main" val="618630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19</a:t>
            </a:fld>
            <a:endParaRPr lang="en-US"/>
          </a:p>
        </p:txBody>
      </p:sp>
    </p:spTree>
    <p:extLst>
      <p:ext uri="{BB962C8B-B14F-4D97-AF65-F5344CB8AC3E}">
        <p14:creationId xmlns:p14="http://schemas.microsoft.com/office/powerpoint/2010/main" val="2620507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21</a:t>
            </a:fld>
            <a:endParaRPr lang="en-US"/>
          </a:p>
        </p:txBody>
      </p:sp>
    </p:spTree>
    <p:extLst>
      <p:ext uri="{BB962C8B-B14F-4D97-AF65-F5344CB8AC3E}">
        <p14:creationId xmlns:p14="http://schemas.microsoft.com/office/powerpoint/2010/main" val="163435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23</a:t>
            </a:fld>
            <a:endParaRPr lang="en-US"/>
          </a:p>
        </p:txBody>
      </p:sp>
    </p:spTree>
    <p:extLst>
      <p:ext uri="{BB962C8B-B14F-4D97-AF65-F5344CB8AC3E}">
        <p14:creationId xmlns:p14="http://schemas.microsoft.com/office/powerpoint/2010/main" val="71624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25</a:t>
            </a:fld>
            <a:endParaRPr lang="en-US"/>
          </a:p>
        </p:txBody>
      </p:sp>
    </p:spTree>
    <p:extLst>
      <p:ext uri="{BB962C8B-B14F-4D97-AF65-F5344CB8AC3E}">
        <p14:creationId xmlns:p14="http://schemas.microsoft.com/office/powerpoint/2010/main" val="3020508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28</a:t>
            </a:fld>
            <a:endParaRPr lang="en-US"/>
          </a:p>
        </p:txBody>
      </p:sp>
    </p:spTree>
    <p:extLst>
      <p:ext uri="{BB962C8B-B14F-4D97-AF65-F5344CB8AC3E}">
        <p14:creationId xmlns:p14="http://schemas.microsoft.com/office/powerpoint/2010/main" val="3015967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30</a:t>
            </a:fld>
            <a:endParaRPr lang="en-US"/>
          </a:p>
        </p:txBody>
      </p:sp>
    </p:spTree>
    <p:extLst>
      <p:ext uri="{BB962C8B-B14F-4D97-AF65-F5344CB8AC3E}">
        <p14:creationId xmlns:p14="http://schemas.microsoft.com/office/powerpoint/2010/main" val="2630156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32</a:t>
            </a:fld>
            <a:endParaRPr lang="en-US"/>
          </a:p>
        </p:txBody>
      </p:sp>
    </p:spTree>
    <p:extLst>
      <p:ext uri="{BB962C8B-B14F-4D97-AF65-F5344CB8AC3E}">
        <p14:creationId xmlns:p14="http://schemas.microsoft.com/office/powerpoint/2010/main" val="487475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33</a:t>
            </a:fld>
            <a:endParaRPr lang="en-US"/>
          </a:p>
        </p:txBody>
      </p:sp>
    </p:spTree>
    <p:extLst>
      <p:ext uri="{BB962C8B-B14F-4D97-AF65-F5344CB8AC3E}">
        <p14:creationId xmlns:p14="http://schemas.microsoft.com/office/powerpoint/2010/main" val="2192056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35</a:t>
            </a:fld>
            <a:endParaRPr lang="en-US"/>
          </a:p>
        </p:txBody>
      </p:sp>
    </p:spTree>
    <p:extLst>
      <p:ext uri="{BB962C8B-B14F-4D97-AF65-F5344CB8AC3E}">
        <p14:creationId xmlns:p14="http://schemas.microsoft.com/office/powerpoint/2010/main" val="129906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
        <p:nvSpPr>
          <p:cNvPr id="4" name="Slide Number Placeholder 3"/>
          <p:cNvSpPr>
            <a:spLocks noGrp="1"/>
          </p:cNvSpPr>
          <p:nvPr>
            <p:ph type="sldNum" sz="quarter" idx="10"/>
          </p:nvPr>
        </p:nvSpPr>
        <p:spPr/>
        <p:txBody>
          <a:bodyPr/>
          <a:lstStyle/>
          <a:p>
            <a:fld id="{762EB793-43A4-4094-8DD8-56D15D44D635}" type="slidenum">
              <a:rPr lang="en-US" smtClean="0"/>
              <a:t>6</a:t>
            </a:fld>
            <a:endParaRPr lang="en-US"/>
          </a:p>
        </p:txBody>
      </p:sp>
    </p:spTree>
    <p:extLst>
      <p:ext uri="{BB962C8B-B14F-4D97-AF65-F5344CB8AC3E}">
        <p14:creationId xmlns:p14="http://schemas.microsoft.com/office/powerpoint/2010/main" val="1909090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36</a:t>
            </a:fld>
            <a:endParaRPr lang="en-US"/>
          </a:p>
        </p:txBody>
      </p:sp>
    </p:spTree>
    <p:extLst>
      <p:ext uri="{BB962C8B-B14F-4D97-AF65-F5344CB8AC3E}">
        <p14:creationId xmlns:p14="http://schemas.microsoft.com/office/powerpoint/2010/main" val="84631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37</a:t>
            </a:fld>
            <a:endParaRPr lang="en-US"/>
          </a:p>
        </p:txBody>
      </p:sp>
    </p:spTree>
    <p:extLst>
      <p:ext uri="{BB962C8B-B14F-4D97-AF65-F5344CB8AC3E}">
        <p14:creationId xmlns:p14="http://schemas.microsoft.com/office/powerpoint/2010/main" val="1081434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38</a:t>
            </a:fld>
            <a:endParaRPr lang="en-US"/>
          </a:p>
        </p:txBody>
      </p:sp>
    </p:spTree>
    <p:extLst>
      <p:ext uri="{BB962C8B-B14F-4D97-AF65-F5344CB8AC3E}">
        <p14:creationId xmlns:p14="http://schemas.microsoft.com/office/powerpoint/2010/main" val="691132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40</a:t>
            </a:fld>
            <a:endParaRPr lang="en-US"/>
          </a:p>
        </p:txBody>
      </p:sp>
    </p:spTree>
    <p:extLst>
      <p:ext uri="{BB962C8B-B14F-4D97-AF65-F5344CB8AC3E}">
        <p14:creationId xmlns:p14="http://schemas.microsoft.com/office/powerpoint/2010/main" val="2727676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41</a:t>
            </a:fld>
            <a:endParaRPr lang="en-US"/>
          </a:p>
        </p:txBody>
      </p:sp>
    </p:spTree>
    <p:extLst>
      <p:ext uri="{BB962C8B-B14F-4D97-AF65-F5344CB8AC3E}">
        <p14:creationId xmlns:p14="http://schemas.microsoft.com/office/powerpoint/2010/main" val="3969653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43</a:t>
            </a:fld>
            <a:endParaRPr lang="en-US"/>
          </a:p>
        </p:txBody>
      </p:sp>
    </p:spTree>
    <p:extLst>
      <p:ext uri="{BB962C8B-B14F-4D97-AF65-F5344CB8AC3E}">
        <p14:creationId xmlns:p14="http://schemas.microsoft.com/office/powerpoint/2010/main" val="2878655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44</a:t>
            </a:fld>
            <a:endParaRPr lang="en-US"/>
          </a:p>
        </p:txBody>
      </p:sp>
    </p:spTree>
    <p:extLst>
      <p:ext uri="{BB962C8B-B14F-4D97-AF65-F5344CB8AC3E}">
        <p14:creationId xmlns:p14="http://schemas.microsoft.com/office/powerpoint/2010/main" val="2103640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45</a:t>
            </a:fld>
            <a:endParaRPr lang="en-US"/>
          </a:p>
        </p:txBody>
      </p:sp>
    </p:spTree>
    <p:extLst>
      <p:ext uri="{BB962C8B-B14F-4D97-AF65-F5344CB8AC3E}">
        <p14:creationId xmlns:p14="http://schemas.microsoft.com/office/powerpoint/2010/main" val="3485658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46</a:t>
            </a:fld>
            <a:endParaRPr lang="en-US"/>
          </a:p>
        </p:txBody>
      </p:sp>
    </p:spTree>
    <p:extLst>
      <p:ext uri="{BB962C8B-B14F-4D97-AF65-F5344CB8AC3E}">
        <p14:creationId xmlns:p14="http://schemas.microsoft.com/office/powerpoint/2010/main" val="2376808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48</a:t>
            </a:fld>
            <a:endParaRPr lang="en-US"/>
          </a:p>
        </p:txBody>
      </p:sp>
    </p:spTree>
    <p:extLst>
      <p:ext uri="{BB962C8B-B14F-4D97-AF65-F5344CB8AC3E}">
        <p14:creationId xmlns:p14="http://schemas.microsoft.com/office/powerpoint/2010/main" val="313701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7</a:t>
            </a:fld>
            <a:endParaRPr lang="en-US"/>
          </a:p>
        </p:txBody>
      </p:sp>
    </p:spTree>
    <p:extLst>
      <p:ext uri="{BB962C8B-B14F-4D97-AF65-F5344CB8AC3E}">
        <p14:creationId xmlns:p14="http://schemas.microsoft.com/office/powerpoint/2010/main" val="2469429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50</a:t>
            </a:fld>
            <a:endParaRPr lang="en-US"/>
          </a:p>
        </p:txBody>
      </p:sp>
    </p:spTree>
    <p:extLst>
      <p:ext uri="{BB962C8B-B14F-4D97-AF65-F5344CB8AC3E}">
        <p14:creationId xmlns:p14="http://schemas.microsoft.com/office/powerpoint/2010/main" val="503069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2EB793-43A4-4094-8DD8-56D15D44D635}" type="slidenum">
              <a:rPr lang="en-US" smtClean="0"/>
              <a:t>9</a:t>
            </a:fld>
            <a:endParaRPr lang="en-US"/>
          </a:p>
        </p:txBody>
      </p:sp>
    </p:spTree>
    <p:extLst>
      <p:ext uri="{BB962C8B-B14F-4D97-AF65-F5344CB8AC3E}">
        <p14:creationId xmlns:p14="http://schemas.microsoft.com/office/powerpoint/2010/main" val="3870437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start with </a:t>
            </a:r>
            <a:r>
              <a:rPr lang="en-US" sz="1200" kern="1200" dirty="0">
                <a:solidFill>
                  <a:schemeClr val="tx1"/>
                </a:solidFill>
                <a:latin typeface="+mn-lt"/>
                <a:ea typeface="+mn-ea"/>
                <a:cs typeface="+mn-cs"/>
              </a:rPr>
              <a:t>Hash Cryptography.</a:t>
            </a:r>
          </a:p>
        </p:txBody>
      </p:sp>
      <p:sp>
        <p:nvSpPr>
          <p:cNvPr id="4" name="Slide Number Placeholder 3"/>
          <p:cNvSpPr>
            <a:spLocks noGrp="1"/>
          </p:cNvSpPr>
          <p:nvPr>
            <p:ph type="sldNum" sz="quarter" idx="10"/>
          </p:nvPr>
        </p:nvSpPr>
        <p:spPr/>
        <p:txBody>
          <a:bodyPr/>
          <a:lstStyle/>
          <a:p>
            <a:fld id="{762EB793-43A4-4094-8DD8-56D15D44D635}" type="slidenum">
              <a:rPr lang="en-US" smtClean="0"/>
              <a:t>11</a:t>
            </a:fld>
            <a:endParaRPr lang="en-US"/>
          </a:p>
        </p:txBody>
      </p:sp>
    </p:spTree>
    <p:extLst>
      <p:ext uri="{BB962C8B-B14F-4D97-AF65-F5344CB8AC3E}">
        <p14:creationId xmlns:p14="http://schemas.microsoft.com/office/powerpoint/2010/main" val="4112249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62EB793-43A4-4094-8DD8-56D15D44D635}" type="slidenum">
              <a:rPr lang="en-US" smtClean="0"/>
              <a:t>12</a:t>
            </a:fld>
            <a:endParaRPr lang="en-US"/>
          </a:p>
        </p:txBody>
      </p:sp>
    </p:spTree>
    <p:extLst>
      <p:ext uri="{BB962C8B-B14F-4D97-AF65-F5344CB8AC3E}">
        <p14:creationId xmlns:p14="http://schemas.microsoft.com/office/powerpoint/2010/main" val="211702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14</a:t>
            </a:fld>
            <a:endParaRPr lang="en-US"/>
          </a:p>
        </p:txBody>
      </p:sp>
    </p:spTree>
    <p:extLst>
      <p:ext uri="{BB962C8B-B14F-4D97-AF65-F5344CB8AC3E}">
        <p14:creationId xmlns:p14="http://schemas.microsoft.com/office/powerpoint/2010/main" val="3113834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16</a:t>
            </a:fld>
            <a:endParaRPr lang="en-US"/>
          </a:p>
        </p:txBody>
      </p:sp>
    </p:spTree>
    <p:extLst>
      <p:ext uri="{BB962C8B-B14F-4D97-AF65-F5344CB8AC3E}">
        <p14:creationId xmlns:p14="http://schemas.microsoft.com/office/powerpoint/2010/main" val="3259729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17</a:t>
            </a:fld>
            <a:endParaRPr lang="en-US"/>
          </a:p>
        </p:txBody>
      </p:sp>
    </p:spTree>
    <p:extLst>
      <p:ext uri="{BB962C8B-B14F-4D97-AF65-F5344CB8AC3E}">
        <p14:creationId xmlns:p14="http://schemas.microsoft.com/office/powerpoint/2010/main" val="407686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575A425-7DEE-4F63-ABC3-5D92638D39F4}"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D590-FE25-484D-8C25-8E005F0E4431}" type="slidenum">
              <a:rPr lang="en-US" smtClean="0"/>
              <a:t>‹#›</a:t>
            </a:fld>
            <a:endParaRPr lang="en-US"/>
          </a:p>
        </p:txBody>
      </p:sp>
    </p:spTree>
    <p:extLst>
      <p:ext uri="{BB962C8B-B14F-4D97-AF65-F5344CB8AC3E}">
        <p14:creationId xmlns:p14="http://schemas.microsoft.com/office/powerpoint/2010/main" val="638553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75A425-7DEE-4F63-ABC3-5D92638D39F4}"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D590-FE25-484D-8C25-8E005F0E4431}" type="slidenum">
              <a:rPr lang="en-US" smtClean="0"/>
              <a:t>‹#›</a:t>
            </a:fld>
            <a:endParaRPr lang="en-US"/>
          </a:p>
        </p:txBody>
      </p:sp>
    </p:spTree>
    <p:extLst>
      <p:ext uri="{BB962C8B-B14F-4D97-AF65-F5344CB8AC3E}">
        <p14:creationId xmlns:p14="http://schemas.microsoft.com/office/powerpoint/2010/main" val="676885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75A425-7DEE-4F63-ABC3-5D92638D39F4}"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D590-FE25-484D-8C25-8E005F0E4431}" type="slidenum">
              <a:rPr lang="en-US" smtClean="0"/>
              <a:t>‹#›</a:t>
            </a:fld>
            <a:endParaRPr lang="en-US"/>
          </a:p>
        </p:txBody>
      </p:sp>
    </p:spTree>
    <p:extLst>
      <p:ext uri="{BB962C8B-B14F-4D97-AF65-F5344CB8AC3E}">
        <p14:creationId xmlns:p14="http://schemas.microsoft.com/office/powerpoint/2010/main" val="2752987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75A425-7DEE-4F63-ABC3-5D92638D39F4}"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D590-FE25-484D-8C25-8E005F0E4431}" type="slidenum">
              <a:rPr lang="en-US" smtClean="0"/>
              <a:t>‹#›</a:t>
            </a:fld>
            <a:endParaRPr lang="en-US"/>
          </a:p>
        </p:txBody>
      </p:sp>
    </p:spTree>
    <p:extLst>
      <p:ext uri="{BB962C8B-B14F-4D97-AF65-F5344CB8AC3E}">
        <p14:creationId xmlns:p14="http://schemas.microsoft.com/office/powerpoint/2010/main" val="1024336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75A425-7DEE-4F63-ABC3-5D92638D39F4}"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D590-FE25-484D-8C25-8E005F0E4431}" type="slidenum">
              <a:rPr lang="en-US" smtClean="0"/>
              <a:t>‹#›</a:t>
            </a:fld>
            <a:endParaRPr lang="en-US"/>
          </a:p>
        </p:txBody>
      </p:sp>
    </p:spTree>
    <p:extLst>
      <p:ext uri="{BB962C8B-B14F-4D97-AF65-F5344CB8AC3E}">
        <p14:creationId xmlns:p14="http://schemas.microsoft.com/office/powerpoint/2010/main" val="19080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75A425-7DEE-4F63-ABC3-5D92638D39F4}"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D590-FE25-484D-8C25-8E005F0E4431}" type="slidenum">
              <a:rPr lang="en-US" smtClean="0"/>
              <a:t>‹#›</a:t>
            </a:fld>
            <a:endParaRPr lang="en-US"/>
          </a:p>
        </p:txBody>
      </p:sp>
    </p:spTree>
    <p:extLst>
      <p:ext uri="{BB962C8B-B14F-4D97-AF65-F5344CB8AC3E}">
        <p14:creationId xmlns:p14="http://schemas.microsoft.com/office/powerpoint/2010/main" val="371897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75A425-7DEE-4F63-ABC3-5D92638D39F4}" type="datetimeFigureOut">
              <a:rPr lang="en-US" smtClean="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12D590-FE25-484D-8C25-8E005F0E4431}" type="slidenum">
              <a:rPr lang="en-US" smtClean="0"/>
              <a:t>‹#›</a:t>
            </a:fld>
            <a:endParaRPr lang="en-US"/>
          </a:p>
        </p:txBody>
      </p:sp>
    </p:spTree>
    <p:extLst>
      <p:ext uri="{BB962C8B-B14F-4D97-AF65-F5344CB8AC3E}">
        <p14:creationId xmlns:p14="http://schemas.microsoft.com/office/powerpoint/2010/main" val="1862271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75A425-7DEE-4F63-ABC3-5D92638D39F4}" type="datetimeFigureOut">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12D590-FE25-484D-8C25-8E005F0E4431}" type="slidenum">
              <a:rPr lang="en-US" smtClean="0"/>
              <a:t>‹#›</a:t>
            </a:fld>
            <a:endParaRPr lang="en-US"/>
          </a:p>
        </p:txBody>
      </p:sp>
    </p:spTree>
    <p:extLst>
      <p:ext uri="{BB962C8B-B14F-4D97-AF65-F5344CB8AC3E}">
        <p14:creationId xmlns:p14="http://schemas.microsoft.com/office/powerpoint/2010/main" val="390441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5A425-7DEE-4F63-ABC3-5D92638D39F4}" type="datetimeFigureOut">
              <a:rPr lang="en-US" smtClean="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12D590-FE25-484D-8C25-8E005F0E4431}" type="slidenum">
              <a:rPr lang="en-US" smtClean="0"/>
              <a:t>‹#›</a:t>
            </a:fld>
            <a:endParaRPr lang="en-US"/>
          </a:p>
        </p:txBody>
      </p:sp>
    </p:spTree>
    <p:extLst>
      <p:ext uri="{BB962C8B-B14F-4D97-AF65-F5344CB8AC3E}">
        <p14:creationId xmlns:p14="http://schemas.microsoft.com/office/powerpoint/2010/main" val="2584355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75A425-7DEE-4F63-ABC3-5D92638D39F4}"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D590-FE25-484D-8C25-8E005F0E4431}" type="slidenum">
              <a:rPr lang="en-US" smtClean="0"/>
              <a:t>‹#›</a:t>
            </a:fld>
            <a:endParaRPr lang="en-US"/>
          </a:p>
        </p:txBody>
      </p:sp>
    </p:spTree>
    <p:extLst>
      <p:ext uri="{BB962C8B-B14F-4D97-AF65-F5344CB8AC3E}">
        <p14:creationId xmlns:p14="http://schemas.microsoft.com/office/powerpoint/2010/main" val="1485800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75A425-7DEE-4F63-ABC3-5D92638D39F4}"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D590-FE25-484D-8C25-8E005F0E4431}" type="slidenum">
              <a:rPr lang="en-US" smtClean="0"/>
              <a:t>‹#›</a:t>
            </a:fld>
            <a:endParaRPr lang="en-US"/>
          </a:p>
        </p:txBody>
      </p:sp>
    </p:spTree>
    <p:extLst>
      <p:ext uri="{BB962C8B-B14F-4D97-AF65-F5344CB8AC3E}">
        <p14:creationId xmlns:p14="http://schemas.microsoft.com/office/powerpoint/2010/main" val="180597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5A425-7DEE-4F63-ABC3-5D92638D39F4}" type="datetimeFigureOut">
              <a:rPr lang="en-US" smtClean="0"/>
              <a:t>3/11/2021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2D590-FE25-484D-8C25-8E005F0E4431}" type="slidenum">
              <a:rPr lang="en-US" smtClean="0"/>
              <a:t>‹#›</a:t>
            </a:fld>
            <a:endParaRPr lang="en-US"/>
          </a:p>
        </p:txBody>
      </p:sp>
    </p:spTree>
    <p:extLst>
      <p:ext uri="{BB962C8B-B14F-4D97-AF65-F5344CB8AC3E}">
        <p14:creationId xmlns:p14="http://schemas.microsoft.com/office/powerpoint/2010/main" val="3774473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ools.superdatascience.com/blockchain/hash"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gif"/></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jpeg"/><Relationship Id="rId10" Type="http://schemas.openxmlformats.org/officeDocument/2006/relationships/image" Target="../media/image3.png"/><Relationship Id="rId4" Type="http://schemas.openxmlformats.org/officeDocument/2006/relationships/image" Target="../media/image14.gif"/><Relationship Id="rId9"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jpeg"/><Relationship Id="rId10" Type="http://schemas.openxmlformats.org/officeDocument/2006/relationships/image" Target="../media/image3.png"/><Relationship Id="rId4" Type="http://schemas.openxmlformats.org/officeDocument/2006/relationships/image" Target="../media/image14.gif"/><Relationship Id="rId9"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0.png"/><Relationship Id="rId5" Type="http://schemas.openxmlformats.org/officeDocument/2006/relationships/image" Target="../media/image15.jpeg"/><Relationship Id="rId10" Type="http://schemas.openxmlformats.org/officeDocument/2006/relationships/image" Target="../media/image3.png"/><Relationship Id="rId4" Type="http://schemas.openxmlformats.org/officeDocument/2006/relationships/image" Target="../media/image14.gif"/><Relationship Id="rId9"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Blockchain and Cryptocurrency Technologies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683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We will explore </a:t>
            </a:r>
            <a:r>
              <a:rPr lang="en-US" dirty="0" err="1"/>
              <a:t>blockchain</a:t>
            </a:r>
            <a:r>
              <a:rPr lang="en-US" dirty="0"/>
              <a:t> and talk about five components:</a:t>
            </a:r>
          </a:p>
          <a:p>
            <a:pPr lvl="1">
              <a:lnSpc>
                <a:spcPct val="100000"/>
              </a:lnSpc>
              <a:spcBef>
                <a:spcPts val="0"/>
              </a:spcBef>
              <a:buFont typeface="+mj-lt"/>
              <a:buAutoNum type="arabicPeriod"/>
              <a:defRPr/>
            </a:pPr>
            <a:endParaRPr lang="en-US" dirty="0"/>
          </a:p>
          <a:p>
            <a:pPr lvl="1">
              <a:lnSpc>
                <a:spcPct val="100000"/>
              </a:lnSpc>
              <a:spcBef>
                <a:spcPts val="0"/>
              </a:spcBef>
              <a:buFont typeface="+mj-lt"/>
              <a:buAutoNum type="arabicPeriod"/>
              <a:defRPr/>
            </a:pPr>
            <a:endParaRPr lang="en-US" dirty="0"/>
          </a:p>
          <a:p>
            <a:pPr lvl="1">
              <a:lnSpc>
                <a:spcPct val="100000"/>
              </a:lnSpc>
              <a:spcBef>
                <a:spcPts val="0"/>
              </a:spcBef>
              <a:buFont typeface="+mj-lt"/>
              <a:buAutoNum type="arabicPeriod"/>
              <a:defRPr/>
            </a:pPr>
            <a:r>
              <a:rPr lang="en-US" dirty="0"/>
              <a:t>Hash Cryptography</a:t>
            </a:r>
          </a:p>
          <a:p>
            <a:pPr lvl="1">
              <a:lnSpc>
                <a:spcPct val="100000"/>
              </a:lnSpc>
              <a:spcBef>
                <a:spcPts val="0"/>
              </a:spcBef>
              <a:buFont typeface="+mj-lt"/>
              <a:buAutoNum type="arabicPeriod"/>
              <a:defRPr/>
            </a:pPr>
            <a:endParaRPr lang="en-US" dirty="0"/>
          </a:p>
          <a:p>
            <a:pPr lvl="1">
              <a:lnSpc>
                <a:spcPct val="100000"/>
              </a:lnSpc>
              <a:spcBef>
                <a:spcPts val="0"/>
              </a:spcBef>
              <a:buFont typeface="+mj-lt"/>
              <a:buAutoNum type="arabicPeriod"/>
              <a:defRPr/>
            </a:pPr>
            <a:r>
              <a:rPr lang="en-US" dirty="0"/>
              <a:t>Consensus Protocol</a:t>
            </a:r>
          </a:p>
          <a:p>
            <a:pPr lvl="1">
              <a:lnSpc>
                <a:spcPct val="100000"/>
              </a:lnSpc>
              <a:spcBef>
                <a:spcPts val="0"/>
              </a:spcBef>
              <a:buFont typeface="+mj-lt"/>
              <a:buAutoNum type="arabicPeriod"/>
              <a:defRPr/>
            </a:pPr>
            <a:endParaRPr lang="en-US" dirty="0"/>
          </a:p>
          <a:p>
            <a:pPr lvl="1">
              <a:lnSpc>
                <a:spcPct val="100000"/>
              </a:lnSpc>
              <a:spcBef>
                <a:spcPts val="0"/>
              </a:spcBef>
              <a:buFont typeface="+mj-lt"/>
              <a:buAutoNum type="arabicPeriod"/>
              <a:defRPr/>
            </a:pPr>
            <a:r>
              <a:rPr lang="en-US" dirty="0"/>
              <a:t>Distributed P2P Network</a:t>
            </a:r>
          </a:p>
          <a:p>
            <a:pPr lvl="1">
              <a:lnSpc>
                <a:spcPct val="100000"/>
              </a:lnSpc>
              <a:spcBef>
                <a:spcPts val="0"/>
              </a:spcBef>
              <a:buFont typeface="+mj-lt"/>
              <a:buAutoNum type="arabicPeriod"/>
              <a:defRPr/>
            </a:pPr>
            <a:endParaRPr lang="en-US" dirty="0"/>
          </a:p>
          <a:p>
            <a:pPr lvl="1">
              <a:lnSpc>
                <a:spcPct val="100000"/>
              </a:lnSpc>
              <a:spcBef>
                <a:spcPts val="0"/>
              </a:spcBef>
              <a:buFont typeface="+mj-lt"/>
              <a:buAutoNum type="arabicPeriod"/>
              <a:defRPr/>
            </a:pPr>
            <a:r>
              <a:rPr lang="en-US" dirty="0"/>
              <a:t>Immutable Ledger</a:t>
            </a:r>
          </a:p>
          <a:p>
            <a:pPr lvl="1">
              <a:lnSpc>
                <a:spcPct val="100000"/>
              </a:lnSpc>
              <a:spcBef>
                <a:spcPts val="0"/>
              </a:spcBef>
              <a:buFont typeface="+mj-lt"/>
              <a:buAutoNum type="arabicPeriod"/>
              <a:defRPr/>
            </a:pPr>
            <a:endParaRPr lang="en-US" dirty="0"/>
          </a:p>
          <a:p>
            <a:pPr lvl="1">
              <a:buFont typeface="+mj-lt"/>
              <a:buAutoNum type="arabicPeriod"/>
            </a:pPr>
            <a:r>
              <a:rPr lang="en-US" dirty="0"/>
              <a:t>Mining</a:t>
            </a:r>
          </a:p>
        </p:txBody>
      </p:sp>
    </p:spTree>
    <p:extLst>
      <p:ext uri="{BB962C8B-B14F-4D97-AF65-F5344CB8AC3E}">
        <p14:creationId xmlns:p14="http://schemas.microsoft.com/office/powerpoint/2010/main" val="277417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What is a Blockchain</a:t>
            </a:r>
          </a:p>
        </p:txBody>
      </p:sp>
      <p:sp>
        <p:nvSpPr>
          <p:cNvPr id="4" name="Rectangle 3"/>
          <p:cNvSpPr/>
          <p:nvPr/>
        </p:nvSpPr>
        <p:spPr>
          <a:xfrm>
            <a:off x="3326683" y="3041367"/>
            <a:ext cx="1186669" cy="112134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Rectangle 8"/>
          <p:cNvSpPr/>
          <p:nvPr/>
        </p:nvSpPr>
        <p:spPr>
          <a:xfrm>
            <a:off x="5079764" y="3041367"/>
            <a:ext cx="1186669" cy="1121341"/>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6869569" y="3041367"/>
            <a:ext cx="1186669" cy="1121341"/>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205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9009" y="3589935"/>
            <a:ext cx="425004" cy="17894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2184" y="3585333"/>
            <a:ext cx="425004" cy="1789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8619" y="3597435"/>
            <a:ext cx="425004" cy="178949"/>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9143999" y="2443898"/>
            <a:ext cx="2059619" cy="861134"/>
          </a:xfrm>
          <a:prstGeom prst="round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Hash Cryptography</a:t>
            </a:r>
          </a:p>
        </p:txBody>
      </p:sp>
      <p:sp>
        <p:nvSpPr>
          <p:cNvPr id="22" name="Rounded Rectangle 21"/>
          <p:cNvSpPr/>
          <p:nvPr/>
        </p:nvSpPr>
        <p:spPr>
          <a:xfrm>
            <a:off x="1592319" y="5180897"/>
            <a:ext cx="1979720" cy="86113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Immutable Ledger</a:t>
            </a:r>
          </a:p>
        </p:txBody>
      </p:sp>
      <p:sp>
        <p:nvSpPr>
          <p:cNvPr id="23" name="Rounded Rectangle 22"/>
          <p:cNvSpPr/>
          <p:nvPr/>
        </p:nvSpPr>
        <p:spPr>
          <a:xfrm>
            <a:off x="4994013" y="1368470"/>
            <a:ext cx="2125878" cy="86113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Distributed P2P Network</a:t>
            </a:r>
          </a:p>
        </p:txBody>
      </p:sp>
      <p:sp>
        <p:nvSpPr>
          <p:cNvPr id="24" name="Rounded Rectangle 23"/>
          <p:cNvSpPr/>
          <p:nvPr/>
        </p:nvSpPr>
        <p:spPr>
          <a:xfrm>
            <a:off x="7976586" y="5180897"/>
            <a:ext cx="1979720" cy="86113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Consensus Protocol</a:t>
            </a:r>
          </a:p>
        </p:txBody>
      </p:sp>
      <p:sp>
        <p:nvSpPr>
          <p:cNvPr id="25" name="Rounded Rectangle 24"/>
          <p:cNvSpPr/>
          <p:nvPr/>
        </p:nvSpPr>
        <p:spPr>
          <a:xfrm>
            <a:off x="602459" y="2443898"/>
            <a:ext cx="1979720" cy="86113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Mining</a:t>
            </a:r>
          </a:p>
        </p:txBody>
      </p:sp>
      <p:sp>
        <p:nvSpPr>
          <p:cNvPr id="2" name="Down Arrow 1"/>
          <p:cNvSpPr/>
          <p:nvPr/>
        </p:nvSpPr>
        <p:spPr>
          <a:xfrm>
            <a:off x="9956306" y="1600902"/>
            <a:ext cx="443883" cy="701336"/>
          </a:xfrm>
          <a:prstGeom prst="downArrow">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044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Hash SHA256</a:t>
            </a:r>
          </a:p>
        </p:txBody>
      </p:sp>
      <p:pic>
        <p:nvPicPr>
          <p:cNvPr id="3074" name="Picture 2" descr="Image result for perso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9583" y="1447061"/>
            <a:ext cx="2199627" cy="219962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V="1">
            <a:off x="3719744" y="2537996"/>
            <a:ext cx="4145872" cy="887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076" name="Picture 4" descr="Image result for word excel document file graph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4476" y="3850088"/>
            <a:ext cx="3105150" cy="18573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116063" y="3169328"/>
            <a:ext cx="2050742" cy="2911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V="1">
            <a:off x="3719744" y="4918691"/>
            <a:ext cx="4145872" cy="887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 descr="Image result for fingerpri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57196" y="1363439"/>
            <a:ext cx="1316243" cy="19159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8252301" y="4230136"/>
            <a:ext cx="2336568" cy="1200329"/>
          </a:xfrm>
          <a:prstGeom prst="rect">
            <a:avLst/>
          </a:prstGeom>
          <a:noFill/>
        </p:spPr>
        <p:txBody>
          <a:bodyPr wrap="square" rtlCol="0">
            <a:spAutoFit/>
          </a:bodyPr>
          <a:lstStyle/>
          <a:p>
            <a:r>
              <a:rPr lang="en-US" dirty="0"/>
              <a:t>564CD15477564ABD4E5FDF5FD4C5D456FD4A56FD4C56FD4CACC7DAC8456DF491</a:t>
            </a:r>
          </a:p>
        </p:txBody>
      </p:sp>
      <p:sp>
        <p:nvSpPr>
          <p:cNvPr id="13" name="TextBox 12"/>
          <p:cNvSpPr txBox="1"/>
          <p:nvPr/>
        </p:nvSpPr>
        <p:spPr>
          <a:xfrm>
            <a:off x="5308290" y="4444781"/>
            <a:ext cx="918841" cy="369332"/>
          </a:xfrm>
          <a:prstGeom prst="rect">
            <a:avLst/>
          </a:prstGeom>
          <a:noFill/>
        </p:spPr>
        <p:txBody>
          <a:bodyPr wrap="none" rtlCol="0">
            <a:spAutoFit/>
          </a:bodyPr>
          <a:lstStyle/>
          <a:p>
            <a:r>
              <a:rPr lang="en-US" dirty="0"/>
              <a:t>SHA256</a:t>
            </a:r>
          </a:p>
        </p:txBody>
      </p:sp>
      <p:sp>
        <p:nvSpPr>
          <p:cNvPr id="27" name="TextBox 26"/>
          <p:cNvSpPr txBox="1"/>
          <p:nvPr/>
        </p:nvSpPr>
        <p:spPr>
          <a:xfrm>
            <a:off x="5277349" y="5135054"/>
            <a:ext cx="570926" cy="369332"/>
          </a:xfrm>
          <a:prstGeom prst="rect">
            <a:avLst/>
          </a:prstGeom>
          <a:noFill/>
        </p:spPr>
        <p:txBody>
          <a:bodyPr wrap="none" rtlCol="0">
            <a:spAutoFit/>
          </a:bodyPr>
          <a:lstStyle/>
          <a:p>
            <a:r>
              <a:rPr lang="en-US" dirty="0" err="1"/>
              <a:t>NSA</a:t>
            </a:r>
            <a:endParaRPr lang="en-US" dirty="0"/>
          </a:p>
        </p:txBody>
      </p:sp>
      <p:sp>
        <p:nvSpPr>
          <p:cNvPr id="28" name="TextBox 27"/>
          <p:cNvSpPr txBox="1"/>
          <p:nvPr/>
        </p:nvSpPr>
        <p:spPr>
          <a:xfrm>
            <a:off x="5254458" y="5593501"/>
            <a:ext cx="750526" cy="369332"/>
          </a:xfrm>
          <a:prstGeom prst="rect">
            <a:avLst/>
          </a:prstGeom>
          <a:noFill/>
        </p:spPr>
        <p:txBody>
          <a:bodyPr wrap="none" rtlCol="0">
            <a:spAutoFit/>
          </a:bodyPr>
          <a:lstStyle/>
          <a:p>
            <a:r>
              <a:rPr lang="en-US" dirty="0"/>
              <a:t>Public</a:t>
            </a:r>
          </a:p>
        </p:txBody>
      </p:sp>
      <p:sp>
        <p:nvSpPr>
          <p:cNvPr id="29" name="TextBox 28"/>
          <p:cNvSpPr txBox="1"/>
          <p:nvPr/>
        </p:nvSpPr>
        <p:spPr>
          <a:xfrm>
            <a:off x="5229186" y="5962973"/>
            <a:ext cx="1441420" cy="369332"/>
          </a:xfrm>
          <a:prstGeom prst="rect">
            <a:avLst/>
          </a:prstGeom>
          <a:noFill/>
        </p:spPr>
        <p:txBody>
          <a:bodyPr wrap="none" rtlCol="0">
            <a:spAutoFit/>
          </a:bodyPr>
          <a:lstStyle/>
          <a:p>
            <a:r>
              <a:rPr lang="en-US" dirty="0"/>
              <a:t>64 characters</a:t>
            </a:r>
          </a:p>
        </p:txBody>
      </p:sp>
      <p:sp>
        <p:nvSpPr>
          <p:cNvPr id="14" name="Rectangle 13"/>
          <p:cNvSpPr/>
          <p:nvPr/>
        </p:nvSpPr>
        <p:spPr>
          <a:xfrm>
            <a:off x="7031988" y="3683232"/>
            <a:ext cx="4421275" cy="400110"/>
          </a:xfrm>
          <a:prstGeom prst="rect">
            <a:avLst/>
          </a:prstGeom>
          <a:noFill/>
          <a:ln w="28575">
            <a:solidFill>
              <a:schemeClr val="accent1"/>
            </a:solidFill>
          </a:ln>
        </p:spPr>
        <p:txBody>
          <a:bodyPr wrap="none" lIns="91440" tIns="45720" rIns="91440" bIns="45720">
            <a:spAutoFit/>
          </a:bodyPr>
          <a:lstStyle/>
          <a:p>
            <a:pPr algn="ctr"/>
            <a:r>
              <a:rPr lang="en-US" sz="2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0, 1, 2, 3, 4, 5, 6, 7, 7, 8, 9, A, B, C, D, E, F</a:t>
            </a:r>
          </a:p>
        </p:txBody>
      </p:sp>
    </p:spTree>
    <p:extLst>
      <p:ext uri="{BB962C8B-B14F-4D97-AF65-F5344CB8AC3E}">
        <p14:creationId xmlns:p14="http://schemas.microsoft.com/office/powerpoint/2010/main" val="160404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500"/>
                                        <p:tgtEl>
                                          <p:spTgt spid="3074"/>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076"/>
                                        </p:tgtEl>
                                        <p:attrNameLst>
                                          <p:attrName>style.visibility</p:attrName>
                                        </p:attrNameLst>
                                      </p:cBhvr>
                                      <p:to>
                                        <p:strVal val="visible"/>
                                      </p:to>
                                    </p:set>
                                    <p:animEffect transition="in" filter="randombar(horizontal)">
                                      <p:cBhvr>
                                        <p:cTn id="18" dur="500"/>
                                        <p:tgtEl>
                                          <p:spTgt spid="3076"/>
                                        </p:tgtEl>
                                      </p:cBhvr>
                                    </p:animEffect>
                                  </p:childTnLst>
                                </p:cTn>
                              </p:par>
                              <p:par>
                                <p:cTn id="19" presetID="14" presetClass="entr" presetSubtype="1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anim calcmode="lin" valueType="num">
                                      <p:cBhvr>
                                        <p:cTn id="41" dur="1000" fill="hold"/>
                                        <p:tgtEl>
                                          <p:spTgt spid="27"/>
                                        </p:tgtEl>
                                        <p:attrNameLst>
                                          <p:attrName>ppt_x</p:attrName>
                                        </p:attrNameLst>
                                      </p:cBhvr>
                                      <p:tavLst>
                                        <p:tav tm="0">
                                          <p:val>
                                            <p:strVal val="#ppt_x"/>
                                          </p:val>
                                        </p:tav>
                                        <p:tav tm="100000">
                                          <p:val>
                                            <p:strVal val="#ppt_x"/>
                                          </p:val>
                                        </p:tav>
                                      </p:tavLst>
                                    </p:anim>
                                    <p:anim calcmode="lin" valueType="num">
                                      <p:cBhvr>
                                        <p:cTn id="4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additive="base">
                                        <p:cTn id="54" dur="500" fill="hold"/>
                                        <p:tgtEl>
                                          <p:spTgt spid="29"/>
                                        </p:tgtEl>
                                        <p:attrNameLst>
                                          <p:attrName>ppt_x</p:attrName>
                                        </p:attrNameLst>
                                      </p:cBhvr>
                                      <p:tavLst>
                                        <p:tav tm="0">
                                          <p:val>
                                            <p:strVal val="#ppt_x"/>
                                          </p:val>
                                        </p:tav>
                                        <p:tav tm="100000">
                                          <p:val>
                                            <p:strVal val="#ppt_x"/>
                                          </p:val>
                                        </p:tav>
                                      </p:tavLst>
                                    </p:anim>
                                    <p:anim calcmode="lin" valueType="num">
                                      <p:cBhvr additive="base">
                                        <p:cTn id="5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27" grpId="0"/>
      <p:bldP spid="28" grpId="0"/>
      <p:bldP spid="29" grpId="0"/>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Each person has its own fingerprint, the odd of finding two people with the same fingerprint is extremely rare. Almost 1 in 60,000,000.</a:t>
            </a:r>
          </a:p>
          <a:p>
            <a:endParaRPr lang="en-US" dirty="0"/>
          </a:p>
          <a:p>
            <a:r>
              <a:rPr lang="en-US" dirty="0"/>
              <a:t>Secure Hash Algorithm 256 (SHA256) is developed by the National Security Agency (NSA) and it is available for the public, </a:t>
            </a:r>
            <a:r>
              <a:rPr lang="en-US" dirty="0">
                <a:solidFill>
                  <a:srgbClr val="FF0000"/>
                </a:solidFill>
              </a:rPr>
              <a:t>it takes input of any length in any format (documents, images, videos, voices, etc…) and convert it to 64 hexadecimal character.</a:t>
            </a:r>
          </a:p>
        </p:txBody>
      </p:sp>
    </p:spTree>
    <p:extLst>
      <p:ext uri="{BB962C8B-B14F-4D97-AF65-F5344CB8AC3E}">
        <p14:creationId xmlns:p14="http://schemas.microsoft.com/office/powerpoint/2010/main" val="241150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Hash SHA256</a:t>
            </a:r>
          </a:p>
        </p:txBody>
      </p:sp>
      <p:sp>
        <p:nvSpPr>
          <p:cNvPr id="15" name="Rectangle 14"/>
          <p:cNvSpPr/>
          <p:nvPr/>
        </p:nvSpPr>
        <p:spPr>
          <a:xfrm>
            <a:off x="3127622" y="2191784"/>
            <a:ext cx="5696046" cy="1477328"/>
          </a:xfrm>
          <a:prstGeom prst="rect">
            <a:avLst/>
          </a:prstGeom>
          <a:noFill/>
          <a:ln w="28575">
            <a:noFill/>
          </a:ln>
        </p:spPr>
        <p:txBody>
          <a:bodyPr wrap="none" lIns="91440" tIns="45720" rIns="91440" bIns="45720">
            <a:spAutoFit/>
          </a:bodyPr>
          <a:lstStyle/>
          <a:p>
            <a:pPr algn="ctr"/>
            <a:r>
              <a:rPr lang="en-US" sz="5000" dirty="0">
                <a:ln w="0"/>
                <a:effectLst>
                  <a:outerShdw blurRad="38100" dist="19050" dir="2700000" algn="tl" rotWithShape="0">
                    <a:schemeClr val="dk1">
                      <a:alpha val="40000"/>
                    </a:schemeClr>
                  </a:outerShdw>
                </a:effectLst>
              </a:rPr>
              <a:t>Blockchain Demo</a:t>
            </a:r>
          </a:p>
          <a:p>
            <a:pPr algn="ctr"/>
            <a:endParaRPr lang="en-US" sz="2000" dirty="0">
              <a:ln w="0"/>
              <a:effectLst>
                <a:outerShdw blurRad="38100" dist="19050" dir="2700000" algn="tl" rotWithShape="0">
                  <a:schemeClr val="dk1">
                    <a:alpha val="40000"/>
                  </a:schemeClr>
                </a:outerShdw>
              </a:effectLst>
            </a:endParaRPr>
          </a:p>
          <a:p>
            <a:pPr algn="ctr"/>
            <a:r>
              <a:rPr lang="en-US" sz="2000" dirty="0">
                <a:ln w="0"/>
                <a:effectLst>
                  <a:outerShdw blurRad="38100" dist="19050" dir="2700000" algn="tl" rotWithShape="0">
                    <a:schemeClr val="dk1">
                      <a:alpha val="40000"/>
                    </a:schemeClr>
                  </a:outerShdw>
                </a:effectLst>
                <a:hlinkClick r:id="rId3"/>
              </a:rPr>
              <a:t>https://tools.superdatascience.com/blockchain/hash</a:t>
            </a:r>
            <a:endParaRPr lang="en-US" sz="2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64844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Click the previous link, you will be able to type any data in the provided box, the hash will be generated for the data you enter.</a:t>
            </a:r>
          </a:p>
          <a:p>
            <a:r>
              <a:rPr lang="en-US" dirty="0"/>
              <a:t>For example if you enter “ Welcome to </a:t>
            </a:r>
            <a:r>
              <a:rPr lang="en-US" dirty="0" err="1"/>
              <a:t>blockchain</a:t>
            </a:r>
            <a:r>
              <a:rPr lang="en-US" dirty="0"/>
              <a:t>”, SHA256 will calculate the hash and the result will be:</a:t>
            </a:r>
          </a:p>
          <a:p>
            <a:pPr marL="0" indent="0">
              <a:buNone/>
            </a:pPr>
            <a:r>
              <a:rPr lang="en-US" dirty="0"/>
              <a:t>F488af811d1b6baa9faeec7f4f48a5104d552b1a9d67f7aab73b21418a73d6d8</a:t>
            </a:r>
          </a:p>
          <a:p>
            <a:r>
              <a:rPr lang="en-US" dirty="0"/>
              <a:t>Note that if you change the text or add even one letter the hash will completely change. Try it!</a:t>
            </a:r>
          </a:p>
        </p:txBody>
      </p:sp>
    </p:spTree>
    <p:extLst>
      <p:ext uri="{BB962C8B-B14F-4D97-AF65-F5344CB8AC3E}">
        <p14:creationId xmlns:p14="http://schemas.microsoft.com/office/powerpoint/2010/main" val="3308224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Hash SHA256</a:t>
            </a:r>
          </a:p>
        </p:txBody>
      </p:sp>
      <p:sp>
        <p:nvSpPr>
          <p:cNvPr id="15" name="Rectangle 14"/>
          <p:cNvSpPr/>
          <p:nvPr/>
        </p:nvSpPr>
        <p:spPr>
          <a:xfrm>
            <a:off x="161872" y="1251621"/>
            <a:ext cx="5446235" cy="1246495"/>
          </a:xfrm>
          <a:prstGeom prst="rect">
            <a:avLst/>
          </a:prstGeom>
          <a:noFill/>
          <a:ln w="28575">
            <a:noFill/>
          </a:ln>
        </p:spPr>
        <p:txBody>
          <a:bodyPr wrap="none" lIns="91440" tIns="45720" rIns="91440" bIns="45720">
            <a:spAutoFit/>
          </a:bodyPr>
          <a:lstStyle/>
          <a:p>
            <a:pPr algn="ctr"/>
            <a:r>
              <a:rPr lang="en-US" sz="2500" dirty="0">
                <a:ln w="0"/>
                <a:effectLst>
                  <a:outerShdw blurRad="38100" dist="19050" dir="2700000" algn="tl" rotWithShape="0">
                    <a:schemeClr val="dk1">
                      <a:alpha val="40000"/>
                    </a:schemeClr>
                  </a:outerShdw>
                </a:effectLst>
              </a:rPr>
              <a:t>The 5 requirements for Hash algorithms:</a:t>
            </a:r>
          </a:p>
          <a:p>
            <a:pPr algn="ctr"/>
            <a:endParaRPr lang="en-US" sz="2500" dirty="0">
              <a:ln w="0"/>
              <a:effectLst>
                <a:outerShdw blurRad="38100" dist="19050" dir="2700000" algn="tl" rotWithShape="0">
                  <a:schemeClr val="dk1">
                    <a:alpha val="40000"/>
                  </a:schemeClr>
                </a:outerShdw>
              </a:effectLst>
            </a:endParaRPr>
          </a:p>
          <a:p>
            <a:pPr marL="457200" indent="-457200">
              <a:buFont typeface="+mj-lt"/>
              <a:buAutoNum type="arabicPeriod"/>
            </a:pPr>
            <a:r>
              <a:rPr lang="en-US" sz="2500" dirty="0">
                <a:ln w="0"/>
                <a:effectLst>
                  <a:outerShdw blurRad="38100" dist="19050" dir="2700000" algn="tl" rotWithShape="0">
                    <a:schemeClr val="dk1">
                      <a:alpha val="40000"/>
                    </a:schemeClr>
                  </a:outerShdw>
                </a:effectLst>
              </a:rPr>
              <a:t>One-Way</a:t>
            </a:r>
          </a:p>
        </p:txBody>
      </p:sp>
      <p:pic>
        <p:nvPicPr>
          <p:cNvPr id="6146" name="Picture 2" descr="Image result for 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3011" y="2069701"/>
            <a:ext cx="1837018" cy="19062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V="1">
            <a:off x="6858819" y="3497802"/>
            <a:ext cx="2169771" cy="1861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120848" y="2592280"/>
            <a:ext cx="2200319" cy="1200329"/>
          </a:xfrm>
          <a:prstGeom prst="rect">
            <a:avLst/>
          </a:prstGeom>
          <a:noFill/>
        </p:spPr>
        <p:txBody>
          <a:bodyPr wrap="square" rtlCol="0">
            <a:spAutoFit/>
          </a:bodyPr>
          <a:lstStyle/>
          <a:p>
            <a:r>
              <a:rPr lang="en-US" dirty="0"/>
              <a:t>f290e5b9898484eeecb56f88da8605759073b85fd281211ad46de83b516ad668</a:t>
            </a:r>
          </a:p>
        </p:txBody>
      </p:sp>
      <p:cxnSp>
        <p:nvCxnSpPr>
          <p:cNvPr id="10" name="Straight Arrow Connector 9"/>
          <p:cNvCxnSpPr/>
          <p:nvPr/>
        </p:nvCxnSpPr>
        <p:spPr>
          <a:xfrm flipH="1">
            <a:off x="6791418" y="2805344"/>
            <a:ext cx="2237172" cy="2663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148" name="Picture 4" descr="Image result for x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8742" y="2330282"/>
            <a:ext cx="1003392" cy="10033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0709" y="4585063"/>
            <a:ext cx="10162902" cy="984885"/>
          </a:xfrm>
          <a:prstGeom prst="rect">
            <a:avLst/>
          </a:prstGeom>
          <a:noFill/>
        </p:spPr>
        <p:txBody>
          <a:bodyPr wrap="square" rtlCol="0">
            <a:spAutoFit/>
          </a:bodyPr>
          <a:lstStyle/>
          <a:p>
            <a:r>
              <a:rPr lang="en-US" sz="2000" b="1" dirty="0"/>
              <a:t>One-way means you cannot go backwards. You can not go from the hash to the document, so you cannot restore or reverse engineer the document.</a:t>
            </a:r>
          </a:p>
          <a:p>
            <a:endParaRPr lang="en-US" dirty="0"/>
          </a:p>
        </p:txBody>
      </p:sp>
    </p:spTree>
    <p:extLst>
      <p:ext uri="{BB962C8B-B14F-4D97-AF65-F5344CB8AC3E}">
        <p14:creationId xmlns:p14="http://schemas.microsoft.com/office/powerpoint/2010/main" val="1243476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Hash SHA256</a:t>
            </a:r>
          </a:p>
        </p:txBody>
      </p:sp>
      <p:sp>
        <p:nvSpPr>
          <p:cNvPr id="15" name="Rectangle 14"/>
          <p:cNvSpPr/>
          <p:nvPr/>
        </p:nvSpPr>
        <p:spPr>
          <a:xfrm>
            <a:off x="148792" y="1251621"/>
            <a:ext cx="5472396" cy="1631216"/>
          </a:xfrm>
          <a:prstGeom prst="rect">
            <a:avLst/>
          </a:prstGeom>
          <a:noFill/>
          <a:ln w="28575">
            <a:noFill/>
          </a:ln>
        </p:spPr>
        <p:txBody>
          <a:bodyPr wrap="none" lIns="91440" tIns="45720" rIns="91440" bIns="45720">
            <a:spAutoFit/>
          </a:bodyPr>
          <a:lstStyle/>
          <a:p>
            <a:pPr algn="ctr"/>
            <a:r>
              <a:rPr lang="en-US" sz="2500" dirty="0">
                <a:ln w="0"/>
                <a:effectLst>
                  <a:outerShdw blurRad="38100" dist="19050" dir="2700000" algn="tl" rotWithShape="0">
                    <a:schemeClr val="dk1">
                      <a:alpha val="40000"/>
                    </a:schemeClr>
                  </a:outerShdw>
                </a:effectLst>
              </a:rPr>
              <a:t>The 5 requirements for Hash algorithms:</a:t>
            </a:r>
          </a:p>
          <a:p>
            <a:pPr algn="ctr"/>
            <a:endParaRPr lang="en-US" sz="2500" dirty="0">
              <a:ln w="0"/>
              <a:effectLst>
                <a:outerShdw blurRad="38100" dist="19050" dir="2700000" algn="tl" rotWithShape="0">
                  <a:schemeClr val="dk1">
                    <a:alpha val="40000"/>
                  </a:schemeClr>
                </a:outerShdw>
              </a:effectLst>
            </a:endParaRPr>
          </a:p>
          <a:p>
            <a:pPr marL="457200" indent="-457200">
              <a:buFont typeface="+mj-lt"/>
              <a:buAutoNum type="arabicPeriod"/>
            </a:pPr>
            <a:r>
              <a:rPr lang="en-US" sz="2500" dirty="0">
                <a:ln w="0"/>
                <a:effectLst>
                  <a:outerShdw blurRad="38100" dist="19050" dir="2700000" algn="tl" rotWithShape="0">
                    <a:schemeClr val="dk1">
                      <a:alpha val="40000"/>
                    </a:schemeClr>
                  </a:outerShdw>
                </a:effectLst>
              </a:rPr>
              <a:t>One-Way</a:t>
            </a:r>
          </a:p>
          <a:p>
            <a:pPr marL="457200" indent="-457200">
              <a:buFont typeface="+mj-lt"/>
              <a:buAutoNum type="arabicPeriod"/>
            </a:pPr>
            <a:r>
              <a:rPr lang="en-US" sz="2500" dirty="0">
                <a:ln w="0"/>
                <a:effectLst>
                  <a:outerShdw blurRad="38100" dist="19050" dir="2700000" algn="tl" rotWithShape="0">
                    <a:schemeClr val="dk1">
                      <a:alpha val="40000"/>
                    </a:schemeClr>
                  </a:outerShdw>
                </a:effectLst>
              </a:rPr>
              <a:t>Deterministic</a:t>
            </a:r>
          </a:p>
        </p:txBody>
      </p:sp>
      <p:pic>
        <p:nvPicPr>
          <p:cNvPr id="6146" name="Picture 2" descr="Image result for 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3011" y="2069701"/>
            <a:ext cx="1837018" cy="19062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V="1">
            <a:off x="6805553" y="3173832"/>
            <a:ext cx="2169771" cy="1861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120848" y="2592280"/>
            <a:ext cx="2200319" cy="1200329"/>
          </a:xfrm>
          <a:prstGeom prst="rect">
            <a:avLst/>
          </a:prstGeom>
          <a:noFill/>
        </p:spPr>
        <p:txBody>
          <a:bodyPr wrap="square" rtlCol="0">
            <a:spAutoFit/>
          </a:bodyPr>
          <a:lstStyle/>
          <a:p>
            <a:r>
              <a:rPr lang="en-US" dirty="0"/>
              <a:t>f290e5b9898484eeecb56f88da8605759073b85fd281211ad46de83b516ad668</a:t>
            </a:r>
          </a:p>
        </p:txBody>
      </p:sp>
      <p:pic>
        <p:nvPicPr>
          <p:cNvPr id="11" name="Picture 2" descr="Image result for 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6729" y="4192950"/>
            <a:ext cx="1837018" cy="190624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flipV="1">
            <a:off x="6789271" y="5297081"/>
            <a:ext cx="2169771" cy="1861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104566" y="4715529"/>
            <a:ext cx="2200319" cy="1200329"/>
          </a:xfrm>
          <a:prstGeom prst="rect">
            <a:avLst/>
          </a:prstGeom>
          <a:noFill/>
        </p:spPr>
        <p:txBody>
          <a:bodyPr wrap="square" rtlCol="0">
            <a:spAutoFit/>
          </a:bodyPr>
          <a:lstStyle/>
          <a:p>
            <a:r>
              <a:rPr lang="en-US" dirty="0"/>
              <a:t>f290e5b9898484eeecb56f88da8605759073b85fd281211ad46de83b516ad668</a:t>
            </a:r>
          </a:p>
        </p:txBody>
      </p:sp>
      <p:sp>
        <p:nvSpPr>
          <p:cNvPr id="2" name="TextBox 1"/>
          <p:cNvSpPr txBox="1"/>
          <p:nvPr/>
        </p:nvSpPr>
        <p:spPr>
          <a:xfrm>
            <a:off x="418011" y="4349931"/>
            <a:ext cx="4023360" cy="1477328"/>
          </a:xfrm>
          <a:prstGeom prst="rect">
            <a:avLst/>
          </a:prstGeom>
          <a:noFill/>
        </p:spPr>
        <p:txBody>
          <a:bodyPr wrap="square" rtlCol="0">
            <a:spAutoFit/>
          </a:bodyPr>
          <a:lstStyle/>
          <a:p>
            <a:r>
              <a:rPr lang="en-US" dirty="0"/>
              <a:t>Deterministic means that if we take exactly the same document and apply the hash algorithm again and again we will get exactly the same hash results.</a:t>
            </a:r>
          </a:p>
          <a:p>
            <a:endParaRPr lang="en-US" dirty="0"/>
          </a:p>
        </p:txBody>
      </p:sp>
    </p:spTree>
    <p:extLst>
      <p:ext uri="{BB962C8B-B14F-4D97-AF65-F5344CB8AC3E}">
        <p14:creationId xmlns:p14="http://schemas.microsoft.com/office/powerpoint/2010/main" val="524464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Hash SHA256</a:t>
            </a:r>
          </a:p>
        </p:txBody>
      </p:sp>
      <p:sp>
        <p:nvSpPr>
          <p:cNvPr id="15" name="Rectangle 14"/>
          <p:cNvSpPr/>
          <p:nvPr/>
        </p:nvSpPr>
        <p:spPr>
          <a:xfrm>
            <a:off x="142380" y="1251621"/>
            <a:ext cx="5485220" cy="2015936"/>
          </a:xfrm>
          <a:prstGeom prst="rect">
            <a:avLst/>
          </a:prstGeom>
          <a:noFill/>
          <a:ln w="28575">
            <a:noFill/>
          </a:ln>
        </p:spPr>
        <p:txBody>
          <a:bodyPr wrap="none" lIns="91440" tIns="45720" rIns="91440" bIns="45720">
            <a:spAutoFit/>
          </a:bodyPr>
          <a:lstStyle/>
          <a:p>
            <a:pPr algn="ctr"/>
            <a:r>
              <a:rPr lang="en-US" sz="2500" dirty="0">
                <a:ln w="0"/>
                <a:effectLst>
                  <a:outerShdw blurRad="38100" dist="19050" dir="2700000" algn="tl" rotWithShape="0">
                    <a:schemeClr val="dk1">
                      <a:alpha val="40000"/>
                    </a:schemeClr>
                  </a:outerShdw>
                </a:effectLst>
              </a:rPr>
              <a:t>The 5 requirements for Hash algorithms:</a:t>
            </a:r>
          </a:p>
          <a:p>
            <a:pPr algn="ctr"/>
            <a:endParaRPr lang="en-US" sz="2500" dirty="0">
              <a:ln w="0"/>
              <a:effectLst>
                <a:outerShdw blurRad="38100" dist="19050" dir="2700000" algn="tl" rotWithShape="0">
                  <a:schemeClr val="dk1">
                    <a:alpha val="40000"/>
                  </a:schemeClr>
                </a:outerShdw>
              </a:effectLst>
            </a:endParaRPr>
          </a:p>
          <a:p>
            <a:pPr marL="457200" indent="-457200">
              <a:buFont typeface="+mj-lt"/>
              <a:buAutoNum type="arabicPeriod"/>
            </a:pPr>
            <a:r>
              <a:rPr lang="en-US" sz="2500" dirty="0">
                <a:ln w="0"/>
                <a:effectLst>
                  <a:outerShdw blurRad="38100" dist="19050" dir="2700000" algn="tl" rotWithShape="0">
                    <a:schemeClr val="dk1">
                      <a:alpha val="40000"/>
                    </a:schemeClr>
                  </a:outerShdw>
                </a:effectLst>
              </a:rPr>
              <a:t>One-Way</a:t>
            </a:r>
          </a:p>
          <a:p>
            <a:pPr marL="457200" indent="-457200">
              <a:buFont typeface="+mj-lt"/>
              <a:buAutoNum type="arabicPeriod"/>
            </a:pPr>
            <a:r>
              <a:rPr lang="en-US" sz="2500" dirty="0">
                <a:ln w="0"/>
                <a:effectLst>
                  <a:outerShdw blurRad="38100" dist="19050" dir="2700000" algn="tl" rotWithShape="0">
                    <a:schemeClr val="dk1">
                      <a:alpha val="40000"/>
                    </a:schemeClr>
                  </a:outerShdw>
                </a:effectLst>
              </a:rPr>
              <a:t>Deterministic</a:t>
            </a:r>
          </a:p>
          <a:p>
            <a:pPr marL="457200" indent="-457200">
              <a:buFont typeface="+mj-lt"/>
              <a:buAutoNum type="arabicPeriod"/>
            </a:pPr>
            <a:r>
              <a:rPr lang="en-US" sz="2500" dirty="0">
                <a:ln w="0"/>
                <a:effectLst>
                  <a:outerShdw blurRad="38100" dist="19050" dir="2700000" algn="tl" rotWithShape="0">
                    <a:schemeClr val="dk1">
                      <a:alpha val="40000"/>
                    </a:schemeClr>
                  </a:outerShdw>
                </a:effectLst>
              </a:rPr>
              <a:t>Fast Computation</a:t>
            </a:r>
          </a:p>
        </p:txBody>
      </p:sp>
      <p:pic>
        <p:nvPicPr>
          <p:cNvPr id="6146" name="Picture 2" descr="Image result for 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3011" y="2069701"/>
            <a:ext cx="1837018" cy="19062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V="1">
            <a:off x="6805553" y="3173832"/>
            <a:ext cx="2169771" cy="1861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120848" y="2592280"/>
            <a:ext cx="2200319" cy="1200329"/>
          </a:xfrm>
          <a:prstGeom prst="rect">
            <a:avLst/>
          </a:prstGeom>
          <a:noFill/>
        </p:spPr>
        <p:txBody>
          <a:bodyPr wrap="square" rtlCol="0">
            <a:spAutoFit/>
          </a:bodyPr>
          <a:lstStyle/>
          <a:p>
            <a:r>
              <a:rPr lang="en-US" dirty="0"/>
              <a:t>f290e5b9898484eeecb56f88da8605759073b85fd281211ad46de83b516ad668</a:t>
            </a:r>
          </a:p>
        </p:txBody>
      </p:sp>
      <p:pic>
        <p:nvPicPr>
          <p:cNvPr id="8194" name="Picture 2" descr="Image result for clock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66624" y="2333393"/>
            <a:ext cx="1466375" cy="14592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0263" y="4689566"/>
            <a:ext cx="10384971" cy="923330"/>
          </a:xfrm>
          <a:prstGeom prst="rect">
            <a:avLst/>
          </a:prstGeom>
          <a:noFill/>
        </p:spPr>
        <p:txBody>
          <a:bodyPr wrap="square" rtlCol="0">
            <a:spAutoFit/>
          </a:bodyPr>
          <a:lstStyle/>
          <a:p>
            <a:r>
              <a:rPr lang="en-US" dirty="0"/>
              <a:t>Fast computation means it takes fraction of a second to generate the hash value, regardless of the input size, if it is one sentence, or thousands of pages, the SHA256 will always generate the hash value quickly.</a:t>
            </a:r>
          </a:p>
          <a:p>
            <a:endParaRPr lang="en-US" dirty="0"/>
          </a:p>
        </p:txBody>
      </p:sp>
    </p:spTree>
    <p:extLst>
      <p:ext uri="{BB962C8B-B14F-4D97-AF65-F5344CB8AC3E}">
        <p14:creationId xmlns:p14="http://schemas.microsoft.com/office/powerpoint/2010/main" val="385748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Hash SHA256</a:t>
            </a:r>
          </a:p>
        </p:txBody>
      </p:sp>
      <p:sp>
        <p:nvSpPr>
          <p:cNvPr id="15" name="Rectangle 14"/>
          <p:cNvSpPr/>
          <p:nvPr/>
        </p:nvSpPr>
        <p:spPr>
          <a:xfrm>
            <a:off x="138757" y="1251621"/>
            <a:ext cx="5492466" cy="2400657"/>
          </a:xfrm>
          <a:prstGeom prst="rect">
            <a:avLst/>
          </a:prstGeom>
          <a:noFill/>
          <a:ln w="28575">
            <a:noFill/>
          </a:ln>
        </p:spPr>
        <p:txBody>
          <a:bodyPr wrap="none" lIns="91440" tIns="45720" rIns="91440" bIns="45720">
            <a:spAutoFit/>
          </a:bodyPr>
          <a:lstStyle/>
          <a:p>
            <a:pPr algn="ctr"/>
            <a:r>
              <a:rPr lang="en-US" sz="2500" dirty="0">
                <a:ln w="0"/>
                <a:effectLst>
                  <a:outerShdw blurRad="38100" dist="19050" dir="2700000" algn="tl" rotWithShape="0">
                    <a:schemeClr val="dk1">
                      <a:alpha val="40000"/>
                    </a:schemeClr>
                  </a:outerShdw>
                </a:effectLst>
              </a:rPr>
              <a:t>The 5 requirements for Hash algorithms:</a:t>
            </a:r>
          </a:p>
          <a:p>
            <a:pPr algn="ctr"/>
            <a:endParaRPr lang="en-US" sz="2500" dirty="0">
              <a:ln w="0"/>
              <a:effectLst>
                <a:outerShdw blurRad="38100" dist="19050" dir="2700000" algn="tl" rotWithShape="0">
                  <a:schemeClr val="dk1">
                    <a:alpha val="40000"/>
                  </a:schemeClr>
                </a:outerShdw>
              </a:effectLst>
            </a:endParaRPr>
          </a:p>
          <a:p>
            <a:pPr marL="457200" indent="-457200">
              <a:buFont typeface="+mj-lt"/>
              <a:buAutoNum type="arabicPeriod"/>
            </a:pPr>
            <a:r>
              <a:rPr lang="en-US" sz="2500" dirty="0">
                <a:ln w="0"/>
                <a:effectLst>
                  <a:outerShdw blurRad="38100" dist="19050" dir="2700000" algn="tl" rotWithShape="0">
                    <a:schemeClr val="dk1">
                      <a:alpha val="40000"/>
                    </a:schemeClr>
                  </a:outerShdw>
                </a:effectLst>
              </a:rPr>
              <a:t>One-Way</a:t>
            </a:r>
          </a:p>
          <a:p>
            <a:pPr marL="457200" indent="-457200">
              <a:buFont typeface="+mj-lt"/>
              <a:buAutoNum type="arabicPeriod"/>
            </a:pPr>
            <a:r>
              <a:rPr lang="en-US" sz="2500" dirty="0">
                <a:ln w="0"/>
                <a:effectLst>
                  <a:outerShdw blurRad="38100" dist="19050" dir="2700000" algn="tl" rotWithShape="0">
                    <a:schemeClr val="dk1">
                      <a:alpha val="40000"/>
                    </a:schemeClr>
                  </a:outerShdw>
                </a:effectLst>
              </a:rPr>
              <a:t>Deterministic</a:t>
            </a:r>
          </a:p>
          <a:p>
            <a:pPr marL="457200" indent="-457200">
              <a:buFont typeface="+mj-lt"/>
              <a:buAutoNum type="arabicPeriod"/>
            </a:pPr>
            <a:r>
              <a:rPr lang="en-US" sz="2500" dirty="0">
                <a:ln w="0"/>
                <a:effectLst>
                  <a:outerShdw blurRad="38100" dist="19050" dir="2700000" algn="tl" rotWithShape="0">
                    <a:schemeClr val="dk1">
                      <a:alpha val="40000"/>
                    </a:schemeClr>
                  </a:outerShdw>
                </a:effectLst>
              </a:rPr>
              <a:t>Fast Computation</a:t>
            </a:r>
          </a:p>
          <a:p>
            <a:pPr marL="457200" indent="-457200">
              <a:buFont typeface="+mj-lt"/>
              <a:buAutoNum type="arabicPeriod"/>
            </a:pPr>
            <a:r>
              <a:rPr lang="en-US" sz="2500" dirty="0">
                <a:ln w="0"/>
                <a:effectLst>
                  <a:outerShdw blurRad="38100" dist="19050" dir="2700000" algn="tl" rotWithShape="0">
                    <a:schemeClr val="dk1">
                      <a:alpha val="40000"/>
                    </a:schemeClr>
                  </a:outerShdw>
                </a:effectLst>
              </a:rPr>
              <a:t>The avalanche effect</a:t>
            </a:r>
          </a:p>
        </p:txBody>
      </p:sp>
      <p:pic>
        <p:nvPicPr>
          <p:cNvPr id="6146" name="Picture 2" descr="Image result for 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840" y="2069701"/>
            <a:ext cx="1837018" cy="19062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endCxn id="7" idx="1"/>
          </p:cNvCxnSpPr>
          <p:nvPr/>
        </p:nvCxnSpPr>
        <p:spPr>
          <a:xfrm flipV="1">
            <a:off x="5948039" y="3192445"/>
            <a:ext cx="3740980" cy="212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689019" y="2592280"/>
            <a:ext cx="2200319" cy="1200329"/>
          </a:xfrm>
          <a:prstGeom prst="rect">
            <a:avLst/>
          </a:prstGeom>
          <a:noFill/>
        </p:spPr>
        <p:txBody>
          <a:bodyPr wrap="square" rtlCol="0">
            <a:spAutoFit/>
          </a:bodyPr>
          <a:lstStyle/>
          <a:p>
            <a:r>
              <a:rPr lang="en-US" dirty="0"/>
              <a:t>f290e5b9898484eeecb56f88da8605759073b85fd281211ad46de83b516ad668</a:t>
            </a:r>
          </a:p>
        </p:txBody>
      </p:sp>
      <p:pic>
        <p:nvPicPr>
          <p:cNvPr id="10242" name="Picture 2" descr="Image result for The avalanche eff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3371" y="3586579"/>
            <a:ext cx="3065013" cy="31382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319" y="4343871"/>
            <a:ext cx="1837018" cy="190624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5948039" y="5605114"/>
            <a:ext cx="3740980" cy="148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690498" y="4866450"/>
            <a:ext cx="2200319" cy="1477328"/>
          </a:xfrm>
          <a:prstGeom prst="rect">
            <a:avLst/>
          </a:prstGeom>
          <a:noFill/>
        </p:spPr>
        <p:txBody>
          <a:bodyPr wrap="square" rtlCol="0">
            <a:spAutoFit/>
          </a:bodyPr>
          <a:lstStyle/>
          <a:p>
            <a:endParaRPr lang="en-US" dirty="0"/>
          </a:p>
          <a:p>
            <a:r>
              <a:rPr lang="en-US" dirty="0"/>
              <a:t>e8daf8513347d142c13e686e38db42a87a7bf59b6d627e743f9843b615ea442d</a:t>
            </a:r>
          </a:p>
        </p:txBody>
      </p:sp>
      <p:sp>
        <p:nvSpPr>
          <p:cNvPr id="8" name="TextBox 7"/>
          <p:cNvSpPr txBox="1"/>
          <p:nvPr/>
        </p:nvSpPr>
        <p:spPr>
          <a:xfrm>
            <a:off x="4964798" y="5770485"/>
            <a:ext cx="417102"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228235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What is a Blockchain</a:t>
            </a:r>
          </a:p>
        </p:txBody>
      </p:sp>
      <p:sp>
        <p:nvSpPr>
          <p:cNvPr id="6" name="TextBox 5"/>
          <p:cNvSpPr txBox="1"/>
          <p:nvPr/>
        </p:nvSpPr>
        <p:spPr>
          <a:xfrm>
            <a:off x="1178570" y="1947692"/>
            <a:ext cx="9410299" cy="3170099"/>
          </a:xfrm>
          <a:prstGeom prst="rect">
            <a:avLst/>
          </a:prstGeom>
          <a:noFill/>
        </p:spPr>
        <p:txBody>
          <a:bodyPr wrap="square" rtlCol="0">
            <a:spAutoFit/>
          </a:bodyPr>
          <a:lstStyle/>
          <a:p>
            <a:pPr algn="justLow"/>
            <a:r>
              <a:rPr lang="en-US" sz="4000" dirty="0">
                <a:latin typeface="Arial" panose="020B0604020202020204" pitchFamily="34" charset="0"/>
                <a:cs typeface="Arial" panose="020B0604020202020204" pitchFamily="34" charset="0"/>
              </a:rPr>
              <a:t>“A Blockchain is a constantly growing ledger that keeps a permanent record of all the transactions that have taken place, in a secure, chronological and immutable way”</a:t>
            </a:r>
          </a:p>
        </p:txBody>
      </p:sp>
    </p:spTree>
    <p:extLst>
      <p:ext uri="{BB962C8B-B14F-4D97-AF65-F5344CB8AC3E}">
        <p14:creationId xmlns:p14="http://schemas.microsoft.com/office/powerpoint/2010/main" val="462252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w="0"/>
                <a:effectLst>
                  <a:outerShdw blurRad="38100" dist="19050" dir="2700000" algn="tl" rotWithShape="0">
                    <a:schemeClr val="dk1">
                      <a:alpha val="40000"/>
                    </a:schemeClr>
                  </a:outerShdw>
                </a:effectLst>
              </a:rPr>
              <a:t>The Avalanche Effect</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defRPr/>
            </a:pPr>
            <a:r>
              <a:rPr lang="en-US" dirty="0">
                <a:ln w="0"/>
                <a:effectLst>
                  <a:outerShdw blurRad="38100" dist="19050" dir="2700000" algn="tl" rotWithShape="0">
                    <a:schemeClr val="dk1">
                      <a:alpha val="40000"/>
                    </a:schemeClr>
                  </a:outerShdw>
                </a:effectLst>
              </a:rPr>
              <a:t>The avalanche effect </a:t>
            </a:r>
            <a:r>
              <a:rPr lang="en-US" dirty="0"/>
              <a:t>means that if we take exactly the same document and add or change even one character and calculate the hash again, then the new hash will be totally different than the previous hash. This is called the </a:t>
            </a:r>
            <a:r>
              <a:rPr lang="en-US" dirty="0">
                <a:ln w="0"/>
                <a:effectLst>
                  <a:outerShdw blurRad="38100" dist="19050" dir="2700000" algn="tl" rotWithShape="0">
                    <a:schemeClr val="dk1">
                      <a:alpha val="40000"/>
                    </a:schemeClr>
                  </a:outerShdw>
                </a:effectLst>
              </a:rPr>
              <a:t>avalanche effect .</a:t>
            </a:r>
            <a:endParaRPr lang="en-US" dirty="0"/>
          </a:p>
        </p:txBody>
      </p:sp>
    </p:spTree>
    <p:extLst>
      <p:ext uri="{BB962C8B-B14F-4D97-AF65-F5344CB8AC3E}">
        <p14:creationId xmlns:p14="http://schemas.microsoft.com/office/powerpoint/2010/main" val="4225011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Hash SHA256</a:t>
            </a:r>
          </a:p>
        </p:txBody>
      </p:sp>
      <p:sp>
        <p:nvSpPr>
          <p:cNvPr id="15" name="Rectangle 14"/>
          <p:cNvSpPr/>
          <p:nvPr/>
        </p:nvSpPr>
        <p:spPr>
          <a:xfrm>
            <a:off x="137154" y="1251621"/>
            <a:ext cx="5495672" cy="2785378"/>
          </a:xfrm>
          <a:prstGeom prst="rect">
            <a:avLst/>
          </a:prstGeom>
          <a:noFill/>
          <a:ln w="28575">
            <a:noFill/>
          </a:ln>
        </p:spPr>
        <p:txBody>
          <a:bodyPr wrap="none" lIns="91440" tIns="45720" rIns="91440" bIns="45720">
            <a:spAutoFit/>
          </a:bodyPr>
          <a:lstStyle/>
          <a:p>
            <a:pPr algn="ctr"/>
            <a:r>
              <a:rPr lang="en-US" sz="2500" dirty="0">
                <a:ln w="0"/>
                <a:effectLst>
                  <a:outerShdw blurRad="38100" dist="19050" dir="2700000" algn="tl" rotWithShape="0">
                    <a:schemeClr val="dk1">
                      <a:alpha val="40000"/>
                    </a:schemeClr>
                  </a:outerShdw>
                </a:effectLst>
              </a:rPr>
              <a:t>The 5 requirements for Hash algorithms:</a:t>
            </a:r>
          </a:p>
          <a:p>
            <a:pPr algn="ctr"/>
            <a:endParaRPr lang="en-US" sz="2500" dirty="0">
              <a:ln w="0"/>
              <a:effectLst>
                <a:outerShdw blurRad="38100" dist="19050" dir="2700000" algn="tl" rotWithShape="0">
                  <a:schemeClr val="dk1">
                    <a:alpha val="40000"/>
                  </a:schemeClr>
                </a:outerShdw>
              </a:effectLst>
            </a:endParaRPr>
          </a:p>
          <a:p>
            <a:pPr marL="457200" indent="-457200">
              <a:buFont typeface="+mj-lt"/>
              <a:buAutoNum type="arabicPeriod"/>
            </a:pPr>
            <a:r>
              <a:rPr lang="en-US" sz="2500" dirty="0">
                <a:ln w="0"/>
                <a:effectLst>
                  <a:outerShdw blurRad="38100" dist="19050" dir="2700000" algn="tl" rotWithShape="0">
                    <a:schemeClr val="dk1">
                      <a:alpha val="40000"/>
                    </a:schemeClr>
                  </a:outerShdw>
                </a:effectLst>
              </a:rPr>
              <a:t>One-Way</a:t>
            </a:r>
          </a:p>
          <a:p>
            <a:pPr marL="457200" indent="-457200">
              <a:buFont typeface="+mj-lt"/>
              <a:buAutoNum type="arabicPeriod"/>
            </a:pPr>
            <a:r>
              <a:rPr lang="en-US" sz="2500" dirty="0">
                <a:ln w="0"/>
                <a:effectLst>
                  <a:outerShdw blurRad="38100" dist="19050" dir="2700000" algn="tl" rotWithShape="0">
                    <a:schemeClr val="dk1">
                      <a:alpha val="40000"/>
                    </a:schemeClr>
                  </a:outerShdw>
                </a:effectLst>
              </a:rPr>
              <a:t>Deterministic</a:t>
            </a:r>
          </a:p>
          <a:p>
            <a:pPr marL="457200" indent="-457200">
              <a:buFont typeface="+mj-lt"/>
              <a:buAutoNum type="arabicPeriod"/>
            </a:pPr>
            <a:r>
              <a:rPr lang="en-US" sz="2500" dirty="0">
                <a:ln w="0"/>
                <a:effectLst>
                  <a:outerShdw blurRad="38100" dist="19050" dir="2700000" algn="tl" rotWithShape="0">
                    <a:schemeClr val="dk1">
                      <a:alpha val="40000"/>
                    </a:schemeClr>
                  </a:outerShdw>
                </a:effectLst>
              </a:rPr>
              <a:t>Fast Computation</a:t>
            </a:r>
          </a:p>
          <a:p>
            <a:pPr marL="457200" indent="-457200">
              <a:buFont typeface="+mj-lt"/>
              <a:buAutoNum type="arabicPeriod"/>
            </a:pPr>
            <a:r>
              <a:rPr lang="en-US" sz="2500" dirty="0">
                <a:ln w="0"/>
                <a:effectLst>
                  <a:outerShdw blurRad="38100" dist="19050" dir="2700000" algn="tl" rotWithShape="0">
                    <a:schemeClr val="dk1">
                      <a:alpha val="40000"/>
                    </a:schemeClr>
                  </a:outerShdw>
                </a:effectLst>
              </a:rPr>
              <a:t>The avalanche effect</a:t>
            </a:r>
          </a:p>
          <a:p>
            <a:pPr marL="457200" indent="-457200">
              <a:buFont typeface="+mj-lt"/>
              <a:buAutoNum type="arabicPeriod"/>
            </a:pPr>
            <a:r>
              <a:rPr lang="en-US" sz="2500" dirty="0">
                <a:ln w="0"/>
                <a:effectLst>
                  <a:outerShdw blurRad="38100" dist="19050" dir="2700000" algn="tl" rotWithShape="0">
                    <a:schemeClr val="dk1">
                      <a:alpha val="40000"/>
                    </a:schemeClr>
                  </a:outerShdw>
                </a:effectLst>
              </a:rPr>
              <a:t>Must withstand collisions</a:t>
            </a:r>
          </a:p>
        </p:txBody>
      </p:sp>
      <p:pic>
        <p:nvPicPr>
          <p:cNvPr id="6146" name="Picture 2" descr="Image result for 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840" y="2069701"/>
            <a:ext cx="1837018" cy="190624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endCxn id="7" idx="1"/>
          </p:cNvCxnSpPr>
          <p:nvPr/>
        </p:nvCxnSpPr>
        <p:spPr>
          <a:xfrm flipV="1">
            <a:off x="5948039" y="3192445"/>
            <a:ext cx="3740980" cy="2127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689019" y="2592280"/>
            <a:ext cx="2200319" cy="1200329"/>
          </a:xfrm>
          <a:prstGeom prst="rect">
            <a:avLst/>
          </a:prstGeom>
          <a:noFill/>
        </p:spPr>
        <p:txBody>
          <a:bodyPr wrap="square" rtlCol="0">
            <a:spAutoFit/>
          </a:bodyPr>
          <a:lstStyle/>
          <a:p>
            <a:r>
              <a:rPr lang="en-US" dirty="0"/>
              <a:t>f290e5b9898484eeecb56f88da8605759073b85fd281211ad46de83b516ad668</a:t>
            </a:r>
          </a:p>
        </p:txBody>
      </p:sp>
      <p:pic>
        <p:nvPicPr>
          <p:cNvPr id="12" name="Picture 2" descr="Image result for 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319" y="4343871"/>
            <a:ext cx="1837018" cy="190624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flipV="1">
            <a:off x="5948039" y="3594085"/>
            <a:ext cx="3740980" cy="194881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266" name="Picture 2" descr="Image result for pirates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9136" y="5312981"/>
            <a:ext cx="1048425" cy="78522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Image result for x graphi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9994456">
            <a:off x="7057313" y="4094236"/>
            <a:ext cx="1138772" cy="113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260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a:lnSpc>
                <a:spcPct val="100000"/>
              </a:lnSpc>
              <a:spcBef>
                <a:spcPts val="0"/>
              </a:spcBef>
              <a:buNone/>
              <a:defRPr/>
            </a:pPr>
            <a:r>
              <a:rPr lang="en-US" dirty="0">
                <a:ln w="0"/>
                <a:effectLst>
                  <a:outerShdw blurRad="38100" dist="19050" dir="2700000" algn="tl" rotWithShape="0">
                    <a:schemeClr val="dk1">
                      <a:alpha val="40000"/>
                    </a:schemeClr>
                  </a:outerShdw>
                </a:effectLst>
              </a:rPr>
              <a:t>Must withstand collisions means the intruder will not be able to change the document and generate same hash that was associate with the document before the change. Any change to the document ill lead to new hash value.</a:t>
            </a:r>
          </a:p>
        </p:txBody>
      </p:sp>
    </p:spTree>
    <p:extLst>
      <p:ext uri="{BB962C8B-B14F-4D97-AF65-F5344CB8AC3E}">
        <p14:creationId xmlns:p14="http://schemas.microsoft.com/office/powerpoint/2010/main" val="2336882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Immutable Ledger</a:t>
            </a:r>
          </a:p>
        </p:txBody>
      </p:sp>
      <p:sp>
        <p:nvSpPr>
          <p:cNvPr id="4" name="Rectangle 3"/>
          <p:cNvSpPr/>
          <p:nvPr/>
        </p:nvSpPr>
        <p:spPr>
          <a:xfrm>
            <a:off x="3326683" y="3041367"/>
            <a:ext cx="1186669" cy="112134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Rectangle 8"/>
          <p:cNvSpPr/>
          <p:nvPr/>
        </p:nvSpPr>
        <p:spPr>
          <a:xfrm>
            <a:off x="5079764" y="3041367"/>
            <a:ext cx="1186669" cy="1121341"/>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6869569" y="3041367"/>
            <a:ext cx="1186669" cy="1121341"/>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205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9009" y="3589935"/>
            <a:ext cx="425004" cy="17894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2184" y="3585333"/>
            <a:ext cx="425004" cy="1789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8619" y="3597435"/>
            <a:ext cx="425004" cy="178949"/>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7642592" y="5179559"/>
            <a:ext cx="2059619" cy="861134"/>
          </a:xfrm>
          <a:prstGeom prst="round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Immutable Ledger</a:t>
            </a:r>
          </a:p>
        </p:txBody>
      </p:sp>
      <p:sp>
        <p:nvSpPr>
          <p:cNvPr id="23" name="Rounded Rectangle 22"/>
          <p:cNvSpPr/>
          <p:nvPr/>
        </p:nvSpPr>
        <p:spPr>
          <a:xfrm>
            <a:off x="4994013" y="1368470"/>
            <a:ext cx="2125878" cy="86113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Distributed P2P Network</a:t>
            </a:r>
          </a:p>
        </p:txBody>
      </p:sp>
      <p:sp>
        <p:nvSpPr>
          <p:cNvPr id="24" name="Rounded Rectangle 23"/>
          <p:cNvSpPr/>
          <p:nvPr/>
        </p:nvSpPr>
        <p:spPr>
          <a:xfrm>
            <a:off x="1592319" y="5179559"/>
            <a:ext cx="1979720" cy="86113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Consensus Protocol</a:t>
            </a:r>
          </a:p>
        </p:txBody>
      </p:sp>
      <p:sp>
        <p:nvSpPr>
          <p:cNvPr id="25" name="Rounded Rectangle 24"/>
          <p:cNvSpPr/>
          <p:nvPr/>
        </p:nvSpPr>
        <p:spPr>
          <a:xfrm>
            <a:off x="602459" y="2443898"/>
            <a:ext cx="1979720" cy="86113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Mining</a:t>
            </a:r>
          </a:p>
        </p:txBody>
      </p:sp>
      <p:sp>
        <p:nvSpPr>
          <p:cNvPr id="2" name="Down Arrow 1"/>
          <p:cNvSpPr/>
          <p:nvPr/>
        </p:nvSpPr>
        <p:spPr>
          <a:xfrm>
            <a:off x="8454899" y="4336563"/>
            <a:ext cx="443883" cy="701336"/>
          </a:xfrm>
          <a:prstGeom prst="downArrow">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107407" y="2590099"/>
            <a:ext cx="2059619" cy="861134"/>
          </a:xfrm>
          <a:prstGeom prst="round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Hash Cryptography</a:t>
            </a:r>
          </a:p>
        </p:txBody>
      </p:sp>
      <p:pic>
        <p:nvPicPr>
          <p:cNvPr id="12290" name="Picture 2" descr="Image result for green check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01454" y="2481878"/>
            <a:ext cx="536883" cy="55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505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Now we are done with the first element “Hash Cryptography”, next we will explore the second element of </a:t>
            </a:r>
            <a:r>
              <a:rPr lang="en-US" dirty="0" err="1"/>
              <a:t>blockchain</a:t>
            </a:r>
            <a:r>
              <a:rPr lang="en-US" dirty="0"/>
              <a:t> “ Immutable Ledger”</a:t>
            </a:r>
          </a:p>
          <a:p>
            <a:r>
              <a:rPr lang="en-US" dirty="0"/>
              <a:t>In the following slides we will understand what we mean by immutable ledger.</a:t>
            </a:r>
          </a:p>
        </p:txBody>
      </p:sp>
    </p:spTree>
    <p:extLst>
      <p:ext uri="{BB962C8B-B14F-4D97-AF65-F5344CB8AC3E}">
        <p14:creationId xmlns:p14="http://schemas.microsoft.com/office/powerpoint/2010/main" val="2634514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Immutable Ledger</a:t>
            </a:r>
          </a:p>
        </p:txBody>
      </p:sp>
      <p:pic>
        <p:nvPicPr>
          <p:cNvPr id="1026" name="Picture 2" descr="Image result for money bag graphic">
            <a:extLst>
              <a:ext uri="{FF2B5EF4-FFF2-40B4-BE49-F238E27FC236}">
                <a16:creationId xmlns:a16="http://schemas.microsoft.com/office/drawing/2014/main" id="{6EAC0C49-9ACE-4B78-8133-321DD207F6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125" y="1400088"/>
            <a:ext cx="1596725" cy="13682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ome graphic">
            <a:extLst>
              <a:ext uri="{FF2B5EF4-FFF2-40B4-BE49-F238E27FC236}">
                <a16:creationId xmlns:a16="http://schemas.microsoft.com/office/drawing/2014/main" id="{95C49AE8-7BA6-42B0-AB5B-EA7397A947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930" y="1349316"/>
            <a:ext cx="1883036" cy="14698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663EA9B1-E845-41C4-9786-0F2C91AC3E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2010" y="1648933"/>
            <a:ext cx="2144806" cy="10359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overnment building cartoon">
            <a:extLst>
              <a:ext uri="{FF2B5EF4-FFF2-40B4-BE49-F238E27FC236}">
                <a16:creationId xmlns:a16="http://schemas.microsoft.com/office/drawing/2014/main" id="{1FF7E1E5-D3F3-457A-A0E2-E263C59B81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34456" y="1307521"/>
            <a:ext cx="1853453" cy="15105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4E46AC8-502E-490A-891A-278B45FB0F3B}"/>
              </a:ext>
            </a:extLst>
          </p:cNvPr>
          <p:cNvSpPr txBox="1"/>
          <p:nvPr/>
        </p:nvSpPr>
        <p:spPr>
          <a:xfrm>
            <a:off x="384170" y="4038871"/>
            <a:ext cx="268176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Traditional Ledger</a:t>
            </a:r>
          </a:p>
        </p:txBody>
      </p:sp>
      <p:pic>
        <p:nvPicPr>
          <p:cNvPr id="1036" name="Picture 12" descr="Image result for book and pen cartoon">
            <a:extLst>
              <a:ext uri="{FF2B5EF4-FFF2-40B4-BE49-F238E27FC236}">
                <a16:creationId xmlns:a16="http://schemas.microsoft.com/office/drawing/2014/main" id="{0A440224-18CF-4F4D-BC71-0E532458C7D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87694" y="3182677"/>
            <a:ext cx="1661272" cy="17123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513C258-2768-4EE5-8296-49C6489C085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65736" y="3749062"/>
            <a:ext cx="977300" cy="8481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Picture 4" descr="Image result for home graphic">
            <a:extLst>
              <a:ext uri="{FF2B5EF4-FFF2-40B4-BE49-F238E27FC236}">
                <a16:creationId xmlns:a16="http://schemas.microsoft.com/office/drawing/2014/main" id="{AC2CD868-0717-4904-849B-DFAF90728A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61524" y="3603614"/>
            <a:ext cx="1484803" cy="115897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not allowed sign transparent background">
            <a:extLst>
              <a:ext uri="{FF2B5EF4-FFF2-40B4-BE49-F238E27FC236}">
                <a16:creationId xmlns:a16="http://schemas.microsoft.com/office/drawing/2014/main" id="{AC0520AA-6FE6-4B63-A704-2FE68BE100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61524" y="3283538"/>
            <a:ext cx="1745863" cy="1745863"/>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E474E455-8F46-4D1C-B4F2-ED0B499CC51F}"/>
              </a:ext>
            </a:extLst>
          </p:cNvPr>
          <p:cNvSpPr/>
          <p:nvPr/>
        </p:nvSpPr>
        <p:spPr>
          <a:xfrm>
            <a:off x="2123850" y="2084223"/>
            <a:ext cx="104304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97932086-C461-4DE7-A584-4DBEB89E6557}"/>
              </a:ext>
            </a:extLst>
          </p:cNvPr>
          <p:cNvSpPr/>
          <p:nvPr/>
        </p:nvSpPr>
        <p:spPr>
          <a:xfrm>
            <a:off x="5001108" y="2084223"/>
            <a:ext cx="104304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6AA61A42-371F-4880-849C-9168C94A4565}"/>
              </a:ext>
            </a:extLst>
          </p:cNvPr>
          <p:cNvSpPr/>
          <p:nvPr/>
        </p:nvSpPr>
        <p:spPr>
          <a:xfrm>
            <a:off x="8264114" y="2084222"/>
            <a:ext cx="104304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1556F4D8-D4B9-4212-BB78-F8BEA585C89A}"/>
              </a:ext>
            </a:extLst>
          </p:cNvPr>
          <p:cNvSpPr/>
          <p:nvPr/>
        </p:nvSpPr>
        <p:spPr>
          <a:xfrm>
            <a:off x="5100315" y="4081280"/>
            <a:ext cx="104304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DB05C188-93A5-4E50-A5E5-1B7D685DE1FA}"/>
              </a:ext>
            </a:extLst>
          </p:cNvPr>
          <p:cNvSpPr/>
          <p:nvPr/>
        </p:nvSpPr>
        <p:spPr>
          <a:xfrm>
            <a:off x="7365413" y="4038870"/>
            <a:ext cx="104304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7181C1D-4DDF-4E99-BDC8-A564D4B2830D}"/>
              </a:ext>
            </a:extLst>
          </p:cNvPr>
          <p:cNvSpPr txBox="1"/>
          <p:nvPr/>
        </p:nvSpPr>
        <p:spPr>
          <a:xfrm>
            <a:off x="384170" y="5609729"/>
            <a:ext cx="165462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Blockchain</a:t>
            </a:r>
          </a:p>
        </p:txBody>
      </p:sp>
      <p:sp>
        <p:nvSpPr>
          <p:cNvPr id="35" name="Rectangle 34">
            <a:extLst>
              <a:ext uri="{FF2B5EF4-FFF2-40B4-BE49-F238E27FC236}">
                <a16:creationId xmlns:a16="http://schemas.microsoft.com/office/drawing/2014/main" id="{7B082AA5-360A-4986-88A0-116F56205B19}"/>
              </a:ext>
            </a:extLst>
          </p:cNvPr>
          <p:cNvSpPr/>
          <p:nvPr/>
        </p:nvSpPr>
        <p:spPr>
          <a:xfrm>
            <a:off x="2606510"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descr="Image result for link chain graphic">
            <a:extLst>
              <a:ext uri="{FF2B5EF4-FFF2-40B4-BE49-F238E27FC236}">
                <a16:creationId xmlns:a16="http://schemas.microsoft.com/office/drawing/2014/main" id="{8BD2F9F4-B22D-4E28-9DDA-A33113645C3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2956899"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BD074F64-C489-4234-A5C7-A05F1B9B22C9}"/>
              </a:ext>
            </a:extLst>
          </p:cNvPr>
          <p:cNvSpPr/>
          <p:nvPr/>
        </p:nvSpPr>
        <p:spPr>
          <a:xfrm>
            <a:off x="3407411"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descr="Image result for link chain graphic">
            <a:extLst>
              <a:ext uri="{FF2B5EF4-FFF2-40B4-BE49-F238E27FC236}">
                <a16:creationId xmlns:a16="http://schemas.microsoft.com/office/drawing/2014/main" id="{55C5D661-1855-42C3-87B5-76CE2010985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3733794"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EEBEC1FE-B260-4207-A702-295D36A7C379}"/>
              </a:ext>
            </a:extLst>
          </p:cNvPr>
          <p:cNvSpPr/>
          <p:nvPr/>
        </p:nvSpPr>
        <p:spPr>
          <a:xfrm>
            <a:off x="4148380"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2" descr="Image result for link chain graphic">
            <a:extLst>
              <a:ext uri="{FF2B5EF4-FFF2-40B4-BE49-F238E27FC236}">
                <a16:creationId xmlns:a16="http://schemas.microsoft.com/office/drawing/2014/main" id="{5936A281-6EF1-4D77-B178-B3A879C9BE1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4515645"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14F1952B-1130-4262-8220-7357A03CA98A}"/>
              </a:ext>
            </a:extLst>
          </p:cNvPr>
          <p:cNvSpPr/>
          <p:nvPr/>
        </p:nvSpPr>
        <p:spPr>
          <a:xfrm>
            <a:off x="5025420"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2" descr="Image result for link chain graphic">
            <a:extLst>
              <a:ext uri="{FF2B5EF4-FFF2-40B4-BE49-F238E27FC236}">
                <a16:creationId xmlns:a16="http://schemas.microsoft.com/office/drawing/2014/main" id="{D3531B8E-D3DD-4B10-A6DB-4659AD2095E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5428446"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6397258A-DC6C-4178-986C-3ACA7F57477B}"/>
              </a:ext>
            </a:extLst>
          </p:cNvPr>
          <p:cNvSpPr/>
          <p:nvPr/>
        </p:nvSpPr>
        <p:spPr>
          <a:xfrm>
            <a:off x="5893817"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2" descr="Image result for link chain graphic">
            <a:extLst>
              <a:ext uri="{FF2B5EF4-FFF2-40B4-BE49-F238E27FC236}">
                <a16:creationId xmlns:a16="http://schemas.microsoft.com/office/drawing/2014/main" id="{52D79C51-2832-4CAC-A83B-55C19774376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6278924"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D68C732F-E7E3-4999-92D7-847DEE9059C5}"/>
              </a:ext>
            </a:extLst>
          </p:cNvPr>
          <p:cNvSpPr/>
          <p:nvPr/>
        </p:nvSpPr>
        <p:spPr>
          <a:xfrm>
            <a:off x="6715710"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2" descr="Image result for link chain graphic">
            <a:extLst>
              <a:ext uri="{FF2B5EF4-FFF2-40B4-BE49-F238E27FC236}">
                <a16:creationId xmlns:a16="http://schemas.microsoft.com/office/drawing/2014/main" id="{F296A61D-D682-42FD-8CF6-E9EDC16C641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7115742"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1E89B393-D829-42C4-8CB2-9527F9DEB714}"/>
              </a:ext>
            </a:extLst>
          </p:cNvPr>
          <p:cNvSpPr/>
          <p:nvPr/>
        </p:nvSpPr>
        <p:spPr>
          <a:xfrm>
            <a:off x="7575887"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2" descr="Image result for link chain graphic">
            <a:extLst>
              <a:ext uri="{FF2B5EF4-FFF2-40B4-BE49-F238E27FC236}">
                <a16:creationId xmlns:a16="http://schemas.microsoft.com/office/drawing/2014/main" id="{2368377F-89B7-4A59-A759-01D53D2EB6D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7935909"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FC497FD2-B360-417E-B755-C3B4C718ACE7}"/>
              </a:ext>
            </a:extLst>
          </p:cNvPr>
          <p:cNvSpPr/>
          <p:nvPr/>
        </p:nvSpPr>
        <p:spPr>
          <a:xfrm>
            <a:off x="8395680"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2" descr="Image result for link chain graphic">
            <a:extLst>
              <a:ext uri="{FF2B5EF4-FFF2-40B4-BE49-F238E27FC236}">
                <a16:creationId xmlns:a16="http://schemas.microsoft.com/office/drawing/2014/main" id="{62608EDB-C2DF-4183-BC69-FAEA9C43C2F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8744053"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5CB05A86-151E-409E-98E6-7A24B7D6ADA9}"/>
              </a:ext>
            </a:extLst>
          </p:cNvPr>
          <p:cNvSpPr/>
          <p:nvPr/>
        </p:nvSpPr>
        <p:spPr>
          <a:xfrm>
            <a:off x="9166489" y="5706306"/>
            <a:ext cx="285042" cy="242596"/>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2" name="Picture 4" descr="Image result for home graphic">
            <a:extLst>
              <a:ext uri="{FF2B5EF4-FFF2-40B4-BE49-F238E27FC236}">
                <a16:creationId xmlns:a16="http://schemas.microsoft.com/office/drawing/2014/main" id="{F8A5B773-246F-4E8E-82EA-6C1913D1C1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39844" y="6071394"/>
            <a:ext cx="495368" cy="386662"/>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1495828D-EA4B-4AF9-AACD-84A2BA4811B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66489" y="5283614"/>
            <a:ext cx="295791" cy="2566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0168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30" grpId="0" animBg="1"/>
      <p:bldP spid="31" grpId="0" animBg="1"/>
      <p:bldP spid="32" grpId="0" animBg="1"/>
      <p:bldP spid="33" grpId="0" animBg="1"/>
      <p:bldP spid="34" grpId="0"/>
      <p:bldP spid="35" grpId="0" animBg="1"/>
      <p:bldP spid="37" grpId="0" animBg="1"/>
      <p:bldP spid="39" grpId="0" animBg="1"/>
      <p:bldP spid="41" grpId="0" animBg="1"/>
      <p:bldP spid="43" grpId="0" animBg="1"/>
      <p:bldP spid="45" grpId="0" animBg="1"/>
      <p:bldP spid="47" grpId="0" animBg="1"/>
      <p:bldP spid="49" grpId="0" animBg="1"/>
      <p:bldP spid="5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In this example we explain simplified process of buying a house</a:t>
            </a:r>
          </a:p>
        </p:txBody>
      </p:sp>
      <p:sp>
        <p:nvSpPr>
          <p:cNvPr id="3" name="Content Placeholder 2"/>
          <p:cNvSpPr>
            <a:spLocks noGrp="1"/>
          </p:cNvSpPr>
          <p:nvPr>
            <p:ph idx="1"/>
          </p:nvPr>
        </p:nvSpPr>
        <p:spPr/>
        <p:txBody>
          <a:bodyPr>
            <a:normAutofit fontScale="92500" lnSpcReduction="10000"/>
          </a:bodyPr>
          <a:lstStyle/>
          <a:p>
            <a:r>
              <a:rPr lang="en-US" dirty="0"/>
              <a:t>First you have cash money and you decide to buy a house, in return you will receive a deed that says you own this house, this transaction of buying the house will be registered with the government.</a:t>
            </a:r>
          </a:p>
          <a:p>
            <a:endParaRPr lang="en-US" dirty="0"/>
          </a:p>
          <a:p>
            <a:r>
              <a:rPr lang="en-US" dirty="0"/>
              <a:t>Most of the third world countries are still using traditional ledger to record the ownership of real-estate transactions, so basically they write down in a traditional ledger every transaction.</a:t>
            </a:r>
          </a:p>
          <a:p>
            <a:endParaRPr lang="en-US" dirty="0"/>
          </a:p>
          <a:p>
            <a:r>
              <a:rPr lang="en-US" dirty="0"/>
              <a:t>But using traditional ledger expose threat, if an intruder by any chance get his way and access the traditional ledger, then he simply can erase your name and register the house in his name.</a:t>
            </a:r>
          </a:p>
        </p:txBody>
      </p:sp>
    </p:spTree>
    <p:extLst>
      <p:ext uri="{BB962C8B-B14F-4D97-AF65-F5344CB8AC3E}">
        <p14:creationId xmlns:p14="http://schemas.microsoft.com/office/powerpoint/2010/main" val="1291214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At this time, there is no way to prevent this from happening by using traditional ledger. </a:t>
            </a:r>
          </a:p>
          <a:p>
            <a:endParaRPr lang="en-US" dirty="0"/>
          </a:p>
          <a:p>
            <a:r>
              <a:rPr lang="en-US" dirty="0"/>
              <a:t>Here, blockchain come in picture and if it is used to register real-estate transaction it can prevent such threat.</a:t>
            </a:r>
          </a:p>
          <a:p>
            <a:endParaRPr lang="en-US" dirty="0"/>
          </a:p>
          <a:p>
            <a:r>
              <a:rPr lang="en-US" dirty="0"/>
              <a:t>So, when the record of buying the house is registered in blockchain, at this time it is permanently secured, because if anyone try to change it the link between this block and other block will not be valid anymore.</a:t>
            </a:r>
          </a:p>
        </p:txBody>
      </p:sp>
    </p:spTree>
    <p:extLst>
      <p:ext uri="{BB962C8B-B14F-4D97-AF65-F5344CB8AC3E}">
        <p14:creationId xmlns:p14="http://schemas.microsoft.com/office/powerpoint/2010/main" val="2268614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Immutable Ledger</a:t>
            </a:r>
          </a:p>
        </p:txBody>
      </p:sp>
      <p:pic>
        <p:nvPicPr>
          <p:cNvPr id="1026" name="Picture 2" descr="Image result for money bag graphic">
            <a:extLst>
              <a:ext uri="{FF2B5EF4-FFF2-40B4-BE49-F238E27FC236}">
                <a16:creationId xmlns:a16="http://schemas.microsoft.com/office/drawing/2014/main" id="{6EAC0C49-9ACE-4B78-8133-321DD207F6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125" y="1400088"/>
            <a:ext cx="1596725" cy="13682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ome graphic">
            <a:extLst>
              <a:ext uri="{FF2B5EF4-FFF2-40B4-BE49-F238E27FC236}">
                <a16:creationId xmlns:a16="http://schemas.microsoft.com/office/drawing/2014/main" id="{95C49AE8-7BA6-42B0-AB5B-EA7397A947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930" y="1349316"/>
            <a:ext cx="1883036" cy="14698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663EA9B1-E845-41C4-9786-0F2C91AC3E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2010" y="1648933"/>
            <a:ext cx="2144806" cy="10359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overnment building cartoon">
            <a:extLst>
              <a:ext uri="{FF2B5EF4-FFF2-40B4-BE49-F238E27FC236}">
                <a16:creationId xmlns:a16="http://schemas.microsoft.com/office/drawing/2014/main" id="{1FF7E1E5-D3F3-457A-A0E2-E263C59B81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34456" y="1307521"/>
            <a:ext cx="1853453" cy="15105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4E46AC8-502E-490A-891A-278B45FB0F3B}"/>
              </a:ext>
            </a:extLst>
          </p:cNvPr>
          <p:cNvSpPr txBox="1"/>
          <p:nvPr/>
        </p:nvSpPr>
        <p:spPr>
          <a:xfrm>
            <a:off x="384170" y="4038871"/>
            <a:ext cx="268176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Traditional Ledger</a:t>
            </a:r>
          </a:p>
        </p:txBody>
      </p:sp>
      <p:pic>
        <p:nvPicPr>
          <p:cNvPr id="1036" name="Picture 12" descr="Image result for book and pen cartoon">
            <a:extLst>
              <a:ext uri="{FF2B5EF4-FFF2-40B4-BE49-F238E27FC236}">
                <a16:creationId xmlns:a16="http://schemas.microsoft.com/office/drawing/2014/main" id="{0A440224-18CF-4F4D-BC71-0E532458C7D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87694" y="3182677"/>
            <a:ext cx="1661272" cy="17123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513C258-2768-4EE5-8296-49C6489C085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65736" y="3749062"/>
            <a:ext cx="977300" cy="8481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Picture 4" descr="Image result for home graphic">
            <a:extLst>
              <a:ext uri="{FF2B5EF4-FFF2-40B4-BE49-F238E27FC236}">
                <a16:creationId xmlns:a16="http://schemas.microsoft.com/office/drawing/2014/main" id="{AC2CD868-0717-4904-849B-DFAF90728A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61524" y="3603614"/>
            <a:ext cx="1484803" cy="115897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not allowed sign transparent background">
            <a:extLst>
              <a:ext uri="{FF2B5EF4-FFF2-40B4-BE49-F238E27FC236}">
                <a16:creationId xmlns:a16="http://schemas.microsoft.com/office/drawing/2014/main" id="{AC0520AA-6FE6-4B63-A704-2FE68BE100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61524" y="3283538"/>
            <a:ext cx="1745863" cy="1745863"/>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E474E455-8F46-4D1C-B4F2-ED0B499CC51F}"/>
              </a:ext>
            </a:extLst>
          </p:cNvPr>
          <p:cNvSpPr/>
          <p:nvPr/>
        </p:nvSpPr>
        <p:spPr>
          <a:xfrm>
            <a:off x="2123850" y="2084223"/>
            <a:ext cx="104304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97932086-C461-4DE7-A584-4DBEB89E6557}"/>
              </a:ext>
            </a:extLst>
          </p:cNvPr>
          <p:cNvSpPr/>
          <p:nvPr/>
        </p:nvSpPr>
        <p:spPr>
          <a:xfrm>
            <a:off x="5001108" y="2084223"/>
            <a:ext cx="104304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6AA61A42-371F-4880-849C-9168C94A4565}"/>
              </a:ext>
            </a:extLst>
          </p:cNvPr>
          <p:cNvSpPr/>
          <p:nvPr/>
        </p:nvSpPr>
        <p:spPr>
          <a:xfrm>
            <a:off x="8264114" y="2084222"/>
            <a:ext cx="104304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1556F4D8-D4B9-4212-BB78-F8BEA585C89A}"/>
              </a:ext>
            </a:extLst>
          </p:cNvPr>
          <p:cNvSpPr/>
          <p:nvPr/>
        </p:nvSpPr>
        <p:spPr>
          <a:xfrm>
            <a:off x="5100315" y="4081280"/>
            <a:ext cx="104304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DB05C188-93A5-4E50-A5E5-1B7D685DE1FA}"/>
              </a:ext>
            </a:extLst>
          </p:cNvPr>
          <p:cNvSpPr/>
          <p:nvPr/>
        </p:nvSpPr>
        <p:spPr>
          <a:xfrm>
            <a:off x="7365413" y="4038870"/>
            <a:ext cx="104304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7181C1D-4DDF-4E99-BDC8-A564D4B2830D}"/>
              </a:ext>
            </a:extLst>
          </p:cNvPr>
          <p:cNvSpPr txBox="1"/>
          <p:nvPr/>
        </p:nvSpPr>
        <p:spPr>
          <a:xfrm>
            <a:off x="384170" y="5609729"/>
            <a:ext cx="165462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Blockchain</a:t>
            </a:r>
          </a:p>
        </p:txBody>
      </p:sp>
      <p:sp>
        <p:nvSpPr>
          <p:cNvPr id="35" name="Rectangle 34">
            <a:extLst>
              <a:ext uri="{FF2B5EF4-FFF2-40B4-BE49-F238E27FC236}">
                <a16:creationId xmlns:a16="http://schemas.microsoft.com/office/drawing/2014/main" id="{7B082AA5-360A-4986-88A0-116F56205B19}"/>
              </a:ext>
            </a:extLst>
          </p:cNvPr>
          <p:cNvSpPr/>
          <p:nvPr/>
        </p:nvSpPr>
        <p:spPr>
          <a:xfrm>
            <a:off x="2606510"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descr="Image result for link chain graphic">
            <a:extLst>
              <a:ext uri="{FF2B5EF4-FFF2-40B4-BE49-F238E27FC236}">
                <a16:creationId xmlns:a16="http://schemas.microsoft.com/office/drawing/2014/main" id="{8BD2F9F4-B22D-4E28-9DDA-A33113645C3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2956899"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BD074F64-C489-4234-A5C7-A05F1B9B22C9}"/>
              </a:ext>
            </a:extLst>
          </p:cNvPr>
          <p:cNvSpPr/>
          <p:nvPr/>
        </p:nvSpPr>
        <p:spPr>
          <a:xfrm>
            <a:off x="3407411"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descr="Image result for link chain graphic">
            <a:extLst>
              <a:ext uri="{FF2B5EF4-FFF2-40B4-BE49-F238E27FC236}">
                <a16:creationId xmlns:a16="http://schemas.microsoft.com/office/drawing/2014/main" id="{55C5D661-1855-42C3-87B5-76CE2010985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3733794"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EEBEC1FE-B260-4207-A702-295D36A7C379}"/>
              </a:ext>
            </a:extLst>
          </p:cNvPr>
          <p:cNvSpPr/>
          <p:nvPr/>
        </p:nvSpPr>
        <p:spPr>
          <a:xfrm>
            <a:off x="4148380"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2" descr="Image result for link chain graphic">
            <a:extLst>
              <a:ext uri="{FF2B5EF4-FFF2-40B4-BE49-F238E27FC236}">
                <a16:creationId xmlns:a16="http://schemas.microsoft.com/office/drawing/2014/main" id="{5936A281-6EF1-4D77-B178-B3A879C9BE1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4515645"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14F1952B-1130-4262-8220-7357A03CA98A}"/>
              </a:ext>
            </a:extLst>
          </p:cNvPr>
          <p:cNvSpPr/>
          <p:nvPr/>
        </p:nvSpPr>
        <p:spPr>
          <a:xfrm>
            <a:off x="5025420"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2" descr="Image result for link chain graphic">
            <a:extLst>
              <a:ext uri="{FF2B5EF4-FFF2-40B4-BE49-F238E27FC236}">
                <a16:creationId xmlns:a16="http://schemas.microsoft.com/office/drawing/2014/main" id="{D3531B8E-D3DD-4B10-A6DB-4659AD2095E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5428446"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6397258A-DC6C-4178-986C-3ACA7F57477B}"/>
              </a:ext>
            </a:extLst>
          </p:cNvPr>
          <p:cNvSpPr/>
          <p:nvPr/>
        </p:nvSpPr>
        <p:spPr>
          <a:xfrm>
            <a:off x="5893817"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2" descr="Image result for link chain graphic">
            <a:extLst>
              <a:ext uri="{FF2B5EF4-FFF2-40B4-BE49-F238E27FC236}">
                <a16:creationId xmlns:a16="http://schemas.microsoft.com/office/drawing/2014/main" id="{52D79C51-2832-4CAC-A83B-55C19774376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6278924"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D68C732F-E7E3-4999-92D7-847DEE9059C5}"/>
              </a:ext>
            </a:extLst>
          </p:cNvPr>
          <p:cNvSpPr/>
          <p:nvPr/>
        </p:nvSpPr>
        <p:spPr>
          <a:xfrm>
            <a:off x="6715710"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2" descr="Image result for link chain graphic">
            <a:extLst>
              <a:ext uri="{FF2B5EF4-FFF2-40B4-BE49-F238E27FC236}">
                <a16:creationId xmlns:a16="http://schemas.microsoft.com/office/drawing/2014/main" id="{F296A61D-D682-42FD-8CF6-E9EDC16C641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7115742"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1E89B393-D829-42C4-8CB2-9527F9DEB714}"/>
              </a:ext>
            </a:extLst>
          </p:cNvPr>
          <p:cNvSpPr/>
          <p:nvPr/>
        </p:nvSpPr>
        <p:spPr>
          <a:xfrm>
            <a:off x="7575887"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2" descr="Image result for link chain graphic">
            <a:extLst>
              <a:ext uri="{FF2B5EF4-FFF2-40B4-BE49-F238E27FC236}">
                <a16:creationId xmlns:a16="http://schemas.microsoft.com/office/drawing/2014/main" id="{2368377F-89B7-4A59-A759-01D53D2EB6D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7935909"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FC497FD2-B360-417E-B755-C3B4C718ACE7}"/>
              </a:ext>
            </a:extLst>
          </p:cNvPr>
          <p:cNvSpPr/>
          <p:nvPr/>
        </p:nvSpPr>
        <p:spPr>
          <a:xfrm>
            <a:off x="8395680"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2" descr="Image result for link chain graphic">
            <a:extLst>
              <a:ext uri="{FF2B5EF4-FFF2-40B4-BE49-F238E27FC236}">
                <a16:creationId xmlns:a16="http://schemas.microsoft.com/office/drawing/2014/main" id="{62608EDB-C2DF-4183-BC69-FAEA9C43C2F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8744053"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5CB05A86-151E-409E-98E6-7A24B7D6ADA9}"/>
              </a:ext>
            </a:extLst>
          </p:cNvPr>
          <p:cNvSpPr/>
          <p:nvPr/>
        </p:nvSpPr>
        <p:spPr>
          <a:xfrm>
            <a:off x="9166489" y="5706306"/>
            <a:ext cx="285042" cy="242596"/>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2" name="Picture 4" descr="Image result for home graphic">
            <a:extLst>
              <a:ext uri="{FF2B5EF4-FFF2-40B4-BE49-F238E27FC236}">
                <a16:creationId xmlns:a16="http://schemas.microsoft.com/office/drawing/2014/main" id="{F8A5B773-246F-4E8E-82EA-6C1913D1C1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39844" y="6071394"/>
            <a:ext cx="495368" cy="386662"/>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1495828D-EA4B-4AF9-AACD-84A2BA4811B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66489" y="5283614"/>
            <a:ext cx="295791" cy="2566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2" name="Picture 2" descr="Image result for link chain graphic">
            <a:extLst>
              <a:ext uri="{FF2B5EF4-FFF2-40B4-BE49-F238E27FC236}">
                <a16:creationId xmlns:a16="http://schemas.microsoft.com/office/drawing/2014/main" id="{E95764B4-4B54-4314-8210-D539CA49D9F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9576092"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F7BE7660-959C-4E30-B0CE-A7DE1B25CC12}"/>
              </a:ext>
            </a:extLst>
          </p:cNvPr>
          <p:cNvSpPr/>
          <p:nvPr/>
        </p:nvSpPr>
        <p:spPr>
          <a:xfrm>
            <a:off x="9982671"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Picture 2" descr="Image result for link chain graphic">
            <a:extLst>
              <a:ext uri="{FF2B5EF4-FFF2-40B4-BE49-F238E27FC236}">
                <a16:creationId xmlns:a16="http://schemas.microsoft.com/office/drawing/2014/main" id="{ECFD0F29-3026-446B-83A3-3E7A6E148CB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10382703"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F9202BD2-0953-4C42-B613-53C04875E826}"/>
              </a:ext>
            </a:extLst>
          </p:cNvPr>
          <p:cNvSpPr/>
          <p:nvPr/>
        </p:nvSpPr>
        <p:spPr>
          <a:xfrm>
            <a:off x="10842848"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2" descr="Image result for link chain graphic">
            <a:extLst>
              <a:ext uri="{FF2B5EF4-FFF2-40B4-BE49-F238E27FC236}">
                <a16:creationId xmlns:a16="http://schemas.microsoft.com/office/drawing/2014/main" id="{6BB9F263-5890-4DD5-9E97-4ED02EC5786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11202870"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E771EFD2-256B-4C5E-8691-0EEE29E8FC3D}"/>
              </a:ext>
            </a:extLst>
          </p:cNvPr>
          <p:cNvSpPr/>
          <p:nvPr/>
        </p:nvSpPr>
        <p:spPr>
          <a:xfrm>
            <a:off x="11662641"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50494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you can see in this slide, when an intruder change the data (i.e. the ownership of the house), the block will be invalid, because the hash that was calculated for this block will not match with the new data.</a:t>
            </a:r>
          </a:p>
        </p:txBody>
      </p:sp>
    </p:spTree>
    <p:extLst>
      <p:ext uri="{BB962C8B-B14F-4D97-AF65-F5344CB8AC3E}">
        <p14:creationId xmlns:p14="http://schemas.microsoft.com/office/powerpoint/2010/main" val="238778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What is a Blockchain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4122" y="879358"/>
            <a:ext cx="5565531" cy="5618016"/>
          </a:xfrm>
          <a:prstGeom prst="rect">
            <a:avLst/>
          </a:prstGeom>
        </p:spPr>
      </p:pic>
      <p:sp>
        <p:nvSpPr>
          <p:cNvPr id="7" name="Right Arrow 6"/>
          <p:cNvSpPr/>
          <p:nvPr/>
        </p:nvSpPr>
        <p:spPr>
          <a:xfrm>
            <a:off x="1740877" y="1529860"/>
            <a:ext cx="1943100"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740877" y="2243766"/>
            <a:ext cx="1943100"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740877" y="3019147"/>
            <a:ext cx="1943100"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1740877" y="3784007"/>
            <a:ext cx="1943100"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1740877" y="4573082"/>
            <a:ext cx="1943100"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740877" y="5275384"/>
            <a:ext cx="1943100"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740877" y="5977686"/>
            <a:ext cx="1943100" cy="307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952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Immutable Ledger</a:t>
            </a:r>
          </a:p>
        </p:txBody>
      </p:sp>
      <p:pic>
        <p:nvPicPr>
          <p:cNvPr id="1026" name="Picture 2" descr="Image result for money bag graphic">
            <a:extLst>
              <a:ext uri="{FF2B5EF4-FFF2-40B4-BE49-F238E27FC236}">
                <a16:creationId xmlns:a16="http://schemas.microsoft.com/office/drawing/2014/main" id="{6EAC0C49-9ACE-4B78-8133-321DD207F6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125" y="1400088"/>
            <a:ext cx="1596725" cy="13682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ome graphic">
            <a:extLst>
              <a:ext uri="{FF2B5EF4-FFF2-40B4-BE49-F238E27FC236}">
                <a16:creationId xmlns:a16="http://schemas.microsoft.com/office/drawing/2014/main" id="{95C49AE8-7BA6-42B0-AB5B-EA7397A947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930" y="1349316"/>
            <a:ext cx="1883036" cy="146981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663EA9B1-E845-41C4-9786-0F2C91AC3E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2010" y="1648933"/>
            <a:ext cx="2144806" cy="10359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overnment building cartoon">
            <a:extLst>
              <a:ext uri="{FF2B5EF4-FFF2-40B4-BE49-F238E27FC236}">
                <a16:creationId xmlns:a16="http://schemas.microsoft.com/office/drawing/2014/main" id="{1FF7E1E5-D3F3-457A-A0E2-E263C59B81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34456" y="1307521"/>
            <a:ext cx="1853453" cy="15105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4E46AC8-502E-490A-891A-278B45FB0F3B}"/>
              </a:ext>
            </a:extLst>
          </p:cNvPr>
          <p:cNvSpPr txBox="1"/>
          <p:nvPr/>
        </p:nvSpPr>
        <p:spPr>
          <a:xfrm>
            <a:off x="384170" y="4038871"/>
            <a:ext cx="268176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Traditional Ledger</a:t>
            </a:r>
          </a:p>
        </p:txBody>
      </p:sp>
      <p:pic>
        <p:nvPicPr>
          <p:cNvPr id="1036" name="Picture 12" descr="Image result for book and pen cartoon">
            <a:extLst>
              <a:ext uri="{FF2B5EF4-FFF2-40B4-BE49-F238E27FC236}">
                <a16:creationId xmlns:a16="http://schemas.microsoft.com/office/drawing/2014/main" id="{0A440224-18CF-4F4D-BC71-0E532458C7D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87694" y="3182677"/>
            <a:ext cx="1661272" cy="17123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513C258-2768-4EE5-8296-49C6489C085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65736" y="3749062"/>
            <a:ext cx="977300" cy="8481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Picture 4" descr="Image result for home graphic">
            <a:extLst>
              <a:ext uri="{FF2B5EF4-FFF2-40B4-BE49-F238E27FC236}">
                <a16:creationId xmlns:a16="http://schemas.microsoft.com/office/drawing/2014/main" id="{AC2CD868-0717-4904-849B-DFAF90728A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61524" y="3603614"/>
            <a:ext cx="1484803" cy="115897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not allowed sign transparent background">
            <a:extLst>
              <a:ext uri="{FF2B5EF4-FFF2-40B4-BE49-F238E27FC236}">
                <a16:creationId xmlns:a16="http://schemas.microsoft.com/office/drawing/2014/main" id="{AC0520AA-6FE6-4B63-A704-2FE68BE100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61524" y="3283538"/>
            <a:ext cx="1745863" cy="1745863"/>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E474E455-8F46-4D1C-B4F2-ED0B499CC51F}"/>
              </a:ext>
            </a:extLst>
          </p:cNvPr>
          <p:cNvSpPr/>
          <p:nvPr/>
        </p:nvSpPr>
        <p:spPr>
          <a:xfrm>
            <a:off x="2123850" y="2084223"/>
            <a:ext cx="104304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97932086-C461-4DE7-A584-4DBEB89E6557}"/>
              </a:ext>
            </a:extLst>
          </p:cNvPr>
          <p:cNvSpPr/>
          <p:nvPr/>
        </p:nvSpPr>
        <p:spPr>
          <a:xfrm>
            <a:off x="5001108" y="2084223"/>
            <a:ext cx="104304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6AA61A42-371F-4880-849C-9168C94A4565}"/>
              </a:ext>
            </a:extLst>
          </p:cNvPr>
          <p:cNvSpPr/>
          <p:nvPr/>
        </p:nvSpPr>
        <p:spPr>
          <a:xfrm>
            <a:off x="8264114" y="2084222"/>
            <a:ext cx="104304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1556F4D8-D4B9-4212-BB78-F8BEA585C89A}"/>
              </a:ext>
            </a:extLst>
          </p:cNvPr>
          <p:cNvSpPr/>
          <p:nvPr/>
        </p:nvSpPr>
        <p:spPr>
          <a:xfrm>
            <a:off x="5100315" y="4081280"/>
            <a:ext cx="104304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DB05C188-93A5-4E50-A5E5-1B7D685DE1FA}"/>
              </a:ext>
            </a:extLst>
          </p:cNvPr>
          <p:cNvSpPr/>
          <p:nvPr/>
        </p:nvSpPr>
        <p:spPr>
          <a:xfrm>
            <a:off x="7365413" y="4038870"/>
            <a:ext cx="1043044"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77181C1D-4DDF-4E99-BDC8-A564D4B2830D}"/>
              </a:ext>
            </a:extLst>
          </p:cNvPr>
          <p:cNvSpPr txBox="1"/>
          <p:nvPr/>
        </p:nvSpPr>
        <p:spPr>
          <a:xfrm>
            <a:off x="384170" y="5609729"/>
            <a:ext cx="165462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Blockchain</a:t>
            </a:r>
          </a:p>
        </p:txBody>
      </p:sp>
      <p:sp>
        <p:nvSpPr>
          <p:cNvPr id="35" name="Rectangle 34">
            <a:extLst>
              <a:ext uri="{FF2B5EF4-FFF2-40B4-BE49-F238E27FC236}">
                <a16:creationId xmlns:a16="http://schemas.microsoft.com/office/drawing/2014/main" id="{7B082AA5-360A-4986-88A0-116F56205B19}"/>
              </a:ext>
            </a:extLst>
          </p:cNvPr>
          <p:cNvSpPr/>
          <p:nvPr/>
        </p:nvSpPr>
        <p:spPr>
          <a:xfrm>
            <a:off x="2606510"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2" descr="Image result for link chain graphic">
            <a:extLst>
              <a:ext uri="{FF2B5EF4-FFF2-40B4-BE49-F238E27FC236}">
                <a16:creationId xmlns:a16="http://schemas.microsoft.com/office/drawing/2014/main" id="{8BD2F9F4-B22D-4E28-9DDA-A33113645C3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2956899"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BD074F64-C489-4234-A5C7-A05F1B9B22C9}"/>
              </a:ext>
            </a:extLst>
          </p:cNvPr>
          <p:cNvSpPr/>
          <p:nvPr/>
        </p:nvSpPr>
        <p:spPr>
          <a:xfrm>
            <a:off x="3407411"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descr="Image result for link chain graphic">
            <a:extLst>
              <a:ext uri="{FF2B5EF4-FFF2-40B4-BE49-F238E27FC236}">
                <a16:creationId xmlns:a16="http://schemas.microsoft.com/office/drawing/2014/main" id="{55C5D661-1855-42C3-87B5-76CE2010985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3733794"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EEBEC1FE-B260-4207-A702-295D36A7C379}"/>
              </a:ext>
            </a:extLst>
          </p:cNvPr>
          <p:cNvSpPr/>
          <p:nvPr/>
        </p:nvSpPr>
        <p:spPr>
          <a:xfrm>
            <a:off x="4148380"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2" descr="Image result for link chain graphic">
            <a:extLst>
              <a:ext uri="{FF2B5EF4-FFF2-40B4-BE49-F238E27FC236}">
                <a16:creationId xmlns:a16="http://schemas.microsoft.com/office/drawing/2014/main" id="{5936A281-6EF1-4D77-B178-B3A879C9BE1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4515645"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14F1952B-1130-4262-8220-7357A03CA98A}"/>
              </a:ext>
            </a:extLst>
          </p:cNvPr>
          <p:cNvSpPr/>
          <p:nvPr/>
        </p:nvSpPr>
        <p:spPr>
          <a:xfrm>
            <a:off x="5025420"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2" descr="Image result for link chain graphic">
            <a:extLst>
              <a:ext uri="{FF2B5EF4-FFF2-40B4-BE49-F238E27FC236}">
                <a16:creationId xmlns:a16="http://schemas.microsoft.com/office/drawing/2014/main" id="{D3531B8E-D3DD-4B10-A6DB-4659AD2095E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5428446"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6397258A-DC6C-4178-986C-3ACA7F57477B}"/>
              </a:ext>
            </a:extLst>
          </p:cNvPr>
          <p:cNvSpPr/>
          <p:nvPr/>
        </p:nvSpPr>
        <p:spPr>
          <a:xfrm>
            <a:off x="5893817"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4" name="Picture 2" descr="Image result for link chain graphic">
            <a:extLst>
              <a:ext uri="{FF2B5EF4-FFF2-40B4-BE49-F238E27FC236}">
                <a16:creationId xmlns:a16="http://schemas.microsoft.com/office/drawing/2014/main" id="{52D79C51-2832-4CAC-A83B-55C19774376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6278924"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D68C732F-E7E3-4999-92D7-847DEE9059C5}"/>
              </a:ext>
            </a:extLst>
          </p:cNvPr>
          <p:cNvSpPr/>
          <p:nvPr/>
        </p:nvSpPr>
        <p:spPr>
          <a:xfrm>
            <a:off x="6715710"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2" descr="Image result for link chain graphic">
            <a:extLst>
              <a:ext uri="{FF2B5EF4-FFF2-40B4-BE49-F238E27FC236}">
                <a16:creationId xmlns:a16="http://schemas.microsoft.com/office/drawing/2014/main" id="{F296A61D-D682-42FD-8CF6-E9EDC16C641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7115742"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1E89B393-D829-42C4-8CB2-9527F9DEB714}"/>
              </a:ext>
            </a:extLst>
          </p:cNvPr>
          <p:cNvSpPr/>
          <p:nvPr/>
        </p:nvSpPr>
        <p:spPr>
          <a:xfrm>
            <a:off x="7575887"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2" descr="Image result for link chain graphic">
            <a:extLst>
              <a:ext uri="{FF2B5EF4-FFF2-40B4-BE49-F238E27FC236}">
                <a16:creationId xmlns:a16="http://schemas.microsoft.com/office/drawing/2014/main" id="{2368377F-89B7-4A59-A759-01D53D2EB6D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7935909"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FC497FD2-B360-417E-B755-C3B4C718ACE7}"/>
              </a:ext>
            </a:extLst>
          </p:cNvPr>
          <p:cNvSpPr/>
          <p:nvPr/>
        </p:nvSpPr>
        <p:spPr>
          <a:xfrm>
            <a:off x="8395680" y="5706306"/>
            <a:ext cx="285042" cy="24259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2" descr="Image result for link chain graphic">
            <a:extLst>
              <a:ext uri="{FF2B5EF4-FFF2-40B4-BE49-F238E27FC236}">
                <a16:creationId xmlns:a16="http://schemas.microsoft.com/office/drawing/2014/main" id="{62608EDB-C2DF-4183-BC69-FAEA9C43C2F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8744053"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5CB05A86-151E-409E-98E6-7A24B7D6ADA9}"/>
              </a:ext>
            </a:extLst>
          </p:cNvPr>
          <p:cNvSpPr/>
          <p:nvPr/>
        </p:nvSpPr>
        <p:spPr>
          <a:xfrm>
            <a:off x="9166489" y="5706306"/>
            <a:ext cx="285042" cy="242596"/>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2" name="Picture 4" descr="Image result for home graphic">
            <a:extLst>
              <a:ext uri="{FF2B5EF4-FFF2-40B4-BE49-F238E27FC236}">
                <a16:creationId xmlns:a16="http://schemas.microsoft.com/office/drawing/2014/main" id="{F8A5B773-246F-4E8E-82EA-6C1913D1C1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39844" y="6071394"/>
            <a:ext cx="495368" cy="386662"/>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1495828D-EA4B-4AF9-AACD-84A2BA4811B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66489" y="5283614"/>
            <a:ext cx="295791" cy="2566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2" name="Picture 2" descr="Image result for link chain graphic">
            <a:extLst>
              <a:ext uri="{FF2B5EF4-FFF2-40B4-BE49-F238E27FC236}">
                <a16:creationId xmlns:a16="http://schemas.microsoft.com/office/drawing/2014/main" id="{E95764B4-4B54-4314-8210-D539CA49D9F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9576092"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F7BE7660-959C-4E30-B0CE-A7DE1B25CC12}"/>
              </a:ext>
            </a:extLst>
          </p:cNvPr>
          <p:cNvSpPr/>
          <p:nvPr/>
        </p:nvSpPr>
        <p:spPr>
          <a:xfrm>
            <a:off x="9982671" y="5706306"/>
            <a:ext cx="285042" cy="242596"/>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Picture 2" descr="Image result for link chain graphic">
            <a:extLst>
              <a:ext uri="{FF2B5EF4-FFF2-40B4-BE49-F238E27FC236}">
                <a16:creationId xmlns:a16="http://schemas.microsoft.com/office/drawing/2014/main" id="{ECFD0F29-3026-446B-83A3-3E7A6E148CB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10382703"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F9202BD2-0953-4C42-B613-53C04875E826}"/>
              </a:ext>
            </a:extLst>
          </p:cNvPr>
          <p:cNvSpPr/>
          <p:nvPr/>
        </p:nvSpPr>
        <p:spPr>
          <a:xfrm>
            <a:off x="10842848" y="5706306"/>
            <a:ext cx="285042" cy="242596"/>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2" descr="Image result for link chain graphic">
            <a:extLst>
              <a:ext uri="{FF2B5EF4-FFF2-40B4-BE49-F238E27FC236}">
                <a16:creationId xmlns:a16="http://schemas.microsoft.com/office/drawing/2014/main" id="{6BB9F263-5890-4DD5-9E97-4ED02EC5786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flipV="1">
            <a:off x="11202870" y="5778290"/>
            <a:ext cx="295791" cy="124544"/>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E771EFD2-256B-4C5E-8691-0EEE29E8FC3D}"/>
              </a:ext>
            </a:extLst>
          </p:cNvPr>
          <p:cNvSpPr/>
          <p:nvPr/>
        </p:nvSpPr>
        <p:spPr>
          <a:xfrm>
            <a:off x="11662641" y="5706306"/>
            <a:ext cx="285042" cy="242596"/>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3753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Notice here all of blocks after the hacked one in the chain will be invalid as well, because the previous hash data will not match with the hash of the previous block</a:t>
            </a:r>
          </a:p>
        </p:txBody>
      </p:sp>
    </p:spTree>
    <p:extLst>
      <p:ext uri="{BB962C8B-B14F-4D97-AF65-F5344CB8AC3E}">
        <p14:creationId xmlns:p14="http://schemas.microsoft.com/office/powerpoint/2010/main" val="2330206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Distributed P2P Network</a:t>
            </a:r>
          </a:p>
        </p:txBody>
      </p:sp>
      <p:sp>
        <p:nvSpPr>
          <p:cNvPr id="4" name="Rectangle 3"/>
          <p:cNvSpPr/>
          <p:nvPr/>
        </p:nvSpPr>
        <p:spPr>
          <a:xfrm>
            <a:off x="3326683" y="3041367"/>
            <a:ext cx="1186669" cy="112134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Rectangle 8"/>
          <p:cNvSpPr/>
          <p:nvPr/>
        </p:nvSpPr>
        <p:spPr>
          <a:xfrm>
            <a:off x="5079764" y="3041367"/>
            <a:ext cx="1186669" cy="1121341"/>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6869569" y="3041367"/>
            <a:ext cx="1186669" cy="1121341"/>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205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9009" y="3589935"/>
            <a:ext cx="425004" cy="17894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2184" y="3585333"/>
            <a:ext cx="425004" cy="1789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8619" y="3597435"/>
            <a:ext cx="425004" cy="178949"/>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7642592" y="5179559"/>
            <a:ext cx="2059619" cy="861134"/>
          </a:xfrm>
          <a:prstGeom prst="round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Immutable Ledger</a:t>
            </a:r>
          </a:p>
        </p:txBody>
      </p:sp>
      <p:sp>
        <p:nvSpPr>
          <p:cNvPr id="23" name="Rounded Rectangle 22"/>
          <p:cNvSpPr/>
          <p:nvPr/>
        </p:nvSpPr>
        <p:spPr>
          <a:xfrm>
            <a:off x="4994013" y="1368470"/>
            <a:ext cx="2125878" cy="861134"/>
          </a:xfrm>
          <a:prstGeom prst="round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Distributed P2P Network</a:t>
            </a:r>
          </a:p>
        </p:txBody>
      </p:sp>
      <p:sp>
        <p:nvSpPr>
          <p:cNvPr id="24" name="Rounded Rectangle 23"/>
          <p:cNvSpPr/>
          <p:nvPr/>
        </p:nvSpPr>
        <p:spPr>
          <a:xfrm>
            <a:off x="1592319" y="5179559"/>
            <a:ext cx="1979720" cy="86113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Consensus Protocol</a:t>
            </a:r>
          </a:p>
        </p:txBody>
      </p:sp>
      <p:sp>
        <p:nvSpPr>
          <p:cNvPr id="25" name="Rounded Rectangle 24"/>
          <p:cNvSpPr/>
          <p:nvPr/>
        </p:nvSpPr>
        <p:spPr>
          <a:xfrm>
            <a:off x="602459" y="2443898"/>
            <a:ext cx="1979720" cy="86113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Mining</a:t>
            </a:r>
          </a:p>
        </p:txBody>
      </p:sp>
      <p:sp>
        <p:nvSpPr>
          <p:cNvPr id="2" name="Down Arrow 1"/>
          <p:cNvSpPr/>
          <p:nvPr/>
        </p:nvSpPr>
        <p:spPr>
          <a:xfrm>
            <a:off x="5835010" y="781185"/>
            <a:ext cx="443883" cy="561819"/>
          </a:xfrm>
          <a:prstGeom prst="downArrow">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107407" y="2590099"/>
            <a:ext cx="2059619" cy="861134"/>
          </a:xfrm>
          <a:prstGeom prst="round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Hash Cryptography</a:t>
            </a:r>
          </a:p>
        </p:txBody>
      </p:sp>
      <p:pic>
        <p:nvPicPr>
          <p:cNvPr id="12290" name="Picture 2" descr="Image result for green check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01454" y="2481878"/>
            <a:ext cx="536883" cy="55948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green check mark">
            <a:extLst>
              <a:ext uri="{FF2B5EF4-FFF2-40B4-BE49-F238E27FC236}">
                <a16:creationId xmlns:a16="http://schemas.microsoft.com/office/drawing/2014/main" id="{23542DF4-8E42-4D85-8D9E-08224E9E5A3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68774" y="5230687"/>
            <a:ext cx="536883" cy="55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071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Distributed</a:t>
            </a:r>
            <a:r>
              <a:rPr lang="en-US" dirty="0"/>
              <a:t> </a:t>
            </a:r>
            <a:r>
              <a:rPr lang="en-US" sz="5000" dirty="0">
                <a:solidFill>
                  <a:schemeClr val="accent1">
                    <a:lumMod val="75000"/>
                  </a:schemeClr>
                </a:solidFill>
                <a:latin typeface="Arial" panose="020B0604020202020204" pitchFamily="34" charset="0"/>
                <a:ea typeface="+mn-ea"/>
                <a:cs typeface="Arial" panose="020B0604020202020204" pitchFamily="34" charset="0"/>
              </a:rPr>
              <a:t>P2P Network</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3" y="3243186"/>
            <a:ext cx="404445" cy="20195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9374" y="2752928"/>
            <a:ext cx="1596170" cy="66461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1"/>
          </p:cNvCxnSpPr>
          <p:nvPr/>
        </p:nvCxnSpPr>
        <p:spPr>
          <a:xfrm flipV="1">
            <a:off x="2101362" y="3920124"/>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 idx="1"/>
          </p:cNvCxnSpPr>
          <p:nvPr/>
        </p:nvCxnSpPr>
        <p:spPr>
          <a:xfrm>
            <a:off x="2748987" y="2524645"/>
            <a:ext cx="6301229" cy="132884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028790" y="4387617"/>
            <a:ext cx="1120432" cy="98943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625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dirty="0" err="1"/>
              <a:t>blockchain</a:t>
            </a:r>
            <a:r>
              <a:rPr lang="en-US" dirty="0"/>
              <a:t> will be implemented on distributed P2P network, </a:t>
            </a:r>
            <a:r>
              <a:rPr lang="en-US" b="1" i="1" dirty="0">
                <a:solidFill>
                  <a:srgbClr val="0070C0"/>
                </a:solidFill>
              </a:rPr>
              <a:t>thousands of nodes participate in the </a:t>
            </a:r>
            <a:r>
              <a:rPr lang="en-US" b="1" i="1" dirty="0" err="1">
                <a:solidFill>
                  <a:srgbClr val="0070C0"/>
                </a:solidFill>
              </a:rPr>
              <a:t>blockchain</a:t>
            </a:r>
            <a:r>
              <a:rPr lang="en-US" b="1" i="1" dirty="0">
                <a:solidFill>
                  <a:srgbClr val="0070C0"/>
                </a:solidFill>
              </a:rPr>
              <a:t> network, each node keep copy of the </a:t>
            </a:r>
            <a:r>
              <a:rPr lang="en-US" b="1" i="1" dirty="0" err="1">
                <a:solidFill>
                  <a:srgbClr val="0070C0"/>
                </a:solidFill>
              </a:rPr>
              <a:t>blockchain</a:t>
            </a:r>
            <a:r>
              <a:rPr lang="en-US" b="1" i="1" dirty="0">
                <a:solidFill>
                  <a:srgbClr val="0070C0"/>
                </a:solidFill>
              </a:rPr>
              <a:t> data.</a:t>
            </a:r>
          </a:p>
          <a:p>
            <a:endParaRPr lang="en-US" dirty="0"/>
          </a:p>
        </p:txBody>
      </p:sp>
    </p:spTree>
    <p:extLst>
      <p:ext uri="{BB962C8B-B14F-4D97-AF65-F5344CB8AC3E}">
        <p14:creationId xmlns:p14="http://schemas.microsoft.com/office/powerpoint/2010/main" val="73430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362" y="144264"/>
            <a:ext cx="10515600" cy="1325563"/>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Distributed</a:t>
            </a:r>
            <a:r>
              <a:rPr lang="en-US" dirty="0"/>
              <a:t> </a:t>
            </a:r>
            <a:r>
              <a:rPr lang="en-US" sz="5000" dirty="0">
                <a:solidFill>
                  <a:schemeClr val="accent1">
                    <a:lumMod val="75000"/>
                  </a:schemeClr>
                </a:solidFill>
                <a:latin typeface="Arial" panose="020B0604020202020204" pitchFamily="34" charset="0"/>
                <a:ea typeface="+mn-ea"/>
                <a:cs typeface="Arial" panose="020B0604020202020204" pitchFamily="34" charset="0"/>
              </a:rPr>
              <a:t>P2P Network</a:t>
            </a:r>
          </a:p>
        </p:txBody>
      </p:sp>
      <p:grpSp>
        <p:nvGrpSpPr>
          <p:cNvPr id="10" name="Group 9"/>
          <p:cNvGrpSpPr/>
          <p:nvPr/>
        </p:nvGrpSpPr>
        <p:grpSpPr>
          <a:xfrm>
            <a:off x="811596" y="1534121"/>
            <a:ext cx="10342685" cy="3468953"/>
            <a:chOff x="876911" y="1534121"/>
            <a:chExt cx="10342685" cy="5018734"/>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grpSp>
          <p:nvGrpSpPr>
            <p:cNvPr id="3" name="Group 2"/>
            <p:cNvGrpSpPr/>
            <p:nvPr/>
          </p:nvGrpSpPr>
          <p:grpSpPr>
            <a:xfrm>
              <a:off x="876911" y="1974944"/>
              <a:ext cx="10342685" cy="4577911"/>
              <a:chOff x="876911" y="1974944"/>
              <a:chExt cx="10342685" cy="4577911"/>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cxnSp>
            <p:nvCxnSpPr>
              <p:cNvPr id="11" name="Straight Connector 10"/>
              <p:cNvCxnSpPr/>
              <p:nvPr/>
            </p:nvCxnSpPr>
            <p:spPr>
              <a:xfrm flipH="1">
                <a:off x="1186963" y="3243186"/>
                <a:ext cx="404445" cy="20195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9374" y="2752928"/>
                <a:ext cx="1596170" cy="66461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1"/>
              </p:cNvCxnSpPr>
              <p:nvPr/>
            </p:nvCxnSpPr>
            <p:spPr>
              <a:xfrm flipV="1">
                <a:off x="2101362" y="3920124"/>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 idx="1"/>
              </p:cNvCxnSpPr>
              <p:nvPr/>
            </p:nvCxnSpPr>
            <p:spPr>
              <a:xfrm>
                <a:off x="2748987" y="2524645"/>
                <a:ext cx="6301229" cy="132884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028790" y="4387617"/>
                <a:ext cx="1120432" cy="98943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6" name="Rectangle 285"/>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8" name="Rectangle 287"/>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0" name="Rectangle 289"/>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2" name="Rectangle 291"/>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4" name="Rectangle 293"/>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6" name="Rectangle 295"/>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Rectangle 29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4" name="Rectangle 30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6" name="Rectangle 30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8" name="Rectangle 30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0" name="Rectangle 30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4" name="Rectangle 31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0" name="Rectangle 319"/>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2" name="Rectangle 321"/>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4" name="Rectangle 323"/>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6" name="Rectangle 325"/>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8" name="Rectangle 327"/>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0" name="Rectangle 329"/>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2" name="TextBox 11"/>
          <p:cNvSpPr txBox="1"/>
          <p:nvPr/>
        </p:nvSpPr>
        <p:spPr>
          <a:xfrm>
            <a:off x="265362" y="5525589"/>
            <a:ext cx="11334455" cy="923330"/>
          </a:xfrm>
          <a:prstGeom prst="rect">
            <a:avLst/>
          </a:prstGeom>
          <a:noFill/>
        </p:spPr>
        <p:txBody>
          <a:bodyPr wrap="square" rtlCol="0">
            <a:spAutoFit/>
          </a:bodyPr>
          <a:lstStyle/>
          <a:p>
            <a:r>
              <a:rPr lang="en-US" dirty="0"/>
              <a:t>As you can see in this slide, each node (i.e. computer) keep copy of the blockchain, the blockchain will be identical between all the nodes.</a:t>
            </a:r>
          </a:p>
          <a:p>
            <a:endParaRPr lang="en-US" dirty="0"/>
          </a:p>
        </p:txBody>
      </p:sp>
    </p:spTree>
    <p:extLst>
      <p:ext uri="{BB962C8B-B14F-4D97-AF65-F5344CB8AC3E}">
        <p14:creationId xmlns:p14="http://schemas.microsoft.com/office/powerpoint/2010/main" val="99983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48" y="100990"/>
            <a:ext cx="10515600" cy="884935"/>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Distributed</a:t>
            </a:r>
            <a:r>
              <a:rPr lang="en-US" dirty="0"/>
              <a:t> </a:t>
            </a:r>
            <a:r>
              <a:rPr lang="en-US" sz="5000" dirty="0">
                <a:solidFill>
                  <a:schemeClr val="accent1">
                    <a:lumMod val="75000"/>
                  </a:schemeClr>
                </a:solidFill>
                <a:latin typeface="Arial" panose="020B0604020202020204" pitchFamily="34" charset="0"/>
                <a:ea typeface="+mn-ea"/>
                <a:cs typeface="Arial" panose="020B0604020202020204" pitchFamily="34" charset="0"/>
              </a:rPr>
              <a:t>P2P Network</a:t>
            </a:r>
          </a:p>
        </p:txBody>
      </p:sp>
      <p:grpSp>
        <p:nvGrpSpPr>
          <p:cNvPr id="3" name="Group 2"/>
          <p:cNvGrpSpPr/>
          <p:nvPr/>
        </p:nvGrpSpPr>
        <p:grpSpPr>
          <a:xfrm>
            <a:off x="876911" y="1534122"/>
            <a:ext cx="10656890" cy="3442828"/>
            <a:chOff x="876911" y="1534121"/>
            <a:chExt cx="10656890" cy="5022861"/>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3" y="3243186"/>
              <a:ext cx="404445" cy="20195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9374" y="2752928"/>
              <a:ext cx="1596170" cy="66461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1"/>
            </p:cNvCxnSpPr>
            <p:nvPr/>
          </p:nvCxnSpPr>
          <p:spPr>
            <a:xfrm flipV="1">
              <a:off x="2101362" y="3920124"/>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3" name="Down Arrow 112"/>
            <p:cNvSpPr/>
            <p:nvPr/>
          </p:nvSpPr>
          <p:spPr>
            <a:xfrm>
              <a:off x="3794698" y="2753829"/>
              <a:ext cx="187838" cy="507836"/>
            </a:xfrm>
            <a:prstGeom prst="downArrow">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a:endCxn id="8" idx="1"/>
            </p:cNvCxnSpPr>
            <p:nvPr/>
          </p:nvCxnSpPr>
          <p:spPr>
            <a:xfrm>
              <a:off x="2748987" y="2524645"/>
              <a:ext cx="6301229" cy="132884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028790" y="4387617"/>
              <a:ext cx="1120432" cy="98943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6" name="Rectangle 285"/>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8" name="Rectangle 287"/>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0" name="Rectangle 289"/>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2" name="Rectangle 291"/>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4" name="Rectangle 293"/>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6" name="Rectangle 295"/>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78252"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8" name="Rectangle 297"/>
            <p:cNvSpPr/>
            <p:nvPr/>
          </p:nvSpPr>
          <p:spPr>
            <a:xfrm>
              <a:off x="3818395" y="3340181"/>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9" name="Down Arrow 298"/>
            <p:cNvSpPr/>
            <p:nvPr/>
          </p:nvSpPr>
          <p:spPr>
            <a:xfrm>
              <a:off x="8787560" y="1970361"/>
              <a:ext cx="187838" cy="507836"/>
            </a:xfrm>
            <a:prstGeom prst="downArrow">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4" name="Rectangle 30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6" name="Rectangle 30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8" name="Rectangle 30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0" name="Rectangle 30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4" name="Rectangle 31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671114"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6" name="Rectangle 315"/>
            <p:cNvSpPr/>
            <p:nvPr/>
          </p:nvSpPr>
          <p:spPr>
            <a:xfrm>
              <a:off x="8811257" y="2556713"/>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 name="Down Arrow 316"/>
            <p:cNvSpPr/>
            <p:nvPr/>
          </p:nvSpPr>
          <p:spPr>
            <a:xfrm>
              <a:off x="6318849" y="3917222"/>
              <a:ext cx="187838" cy="507836"/>
            </a:xfrm>
            <a:prstGeom prst="downArrow">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0" name="Rectangle 319"/>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2" name="Rectangle 321"/>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4" name="Rectangle 323"/>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6" name="Rectangle 325"/>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8" name="Rectangle 327"/>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0" name="Rectangle 329"/>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202403"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4" name="Rectangle 333"/>
            <p:cNvSpPr/>
            <p:nvPr/>
          </p:nvSpPr>
          <p:spPr>
            <a:xfrm>
              <a:off x="6342546" y="4503574"/>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5" name="Down Arrow 334"/>
            <p:cNvSpPr/>
            <p:nvPr/>
          </p:nvSpPr>
          <p:spPr>
            <a:xfrm>
              <a:off x="11345963" y="3847338"/>
              <a:ext cx="187838" cy="507836"/>
            </a:xfrm>
            <a:prstGeom prst="downArrow">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229517"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2" name="Rectangle 351"/>
            <p:cNvSpPr/>
            <p:nvPr/>
          </p:nvSpPr>
          <p:spPr>
            <a:xfrm>
              <a:off x="11369660" y="4433690"/>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3" name="Down Arrow 352"/>
            <p:cNvSpPr/>
            <p:nvPr/>
          </p:nvSpPr>
          <p:spPr>
            <a:xfrm>
              <a:off x="3179125" y="5768735"/>
              <a:ext cx="187838" cy="507836"/>
            </a:xfrm>
            <a:prstGeom prst="downArrow">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62679"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0" name="Rectangle 369"/>
            <p:cNvSpPr/>
            <p:nvPr/>
          </p:nvSpPr>
          <p:spPr>
            <a:xfrm>
              <a:off x="3202822" y="6355087"/>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1" name="Down Arrow 370"/>
            <p:cNvSpPr/>
            <p:nvPr/>
          </p:nvSpPr>
          <p:spPr>
            <a:xfrm>
              <a:off x="9768116" y="5835056"/>
              <a:ext cx="187838" cy="507836"/>
            </a:xfrm>
            <a:prstGeom prst="downArrow">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651670"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8" name="Rectangle 387"/>
            <p:cNvSpPr/>
            <p:nvPr/>
          </p:nvSpPr>
          <p:spPr>
            <a:xfrm>
              <a:off x="9791813" y="6421408"/>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p:cNvSpPr txBox="1"/>
          <p:nvPr/>
        </p:nvSpPr>
        <p:spPr>
          <a:xfrm>
            <a:off x="300448" y="5564777"/>
            <a:ext cx="11652066" cy="646331"/>
          </a:xfrm>
          <a:prstGeom prst="rect">
            <a:avLst/>
          </a:prstGeom>
          <a:noFill/>
        </p:spPr>
        <p:txBody>
          <a:bodyPr wrap="square" rtlCol="0">
            <a:spAutoFit/>
          </a:bodyPr>
          <a:lstStyle/>
          <a:p>
            <a:r>
              <a:rPr lang="en-US" dirty="0"/>
              <a:t>Once new block is added to the </a:t>
            </a:r>
            <a:r>
              <a:rPr lang="en-US" dirty="0" err="1"/>
              <a:t>blockchain</a:t>
            </a:r>
            <a:r>
              <a:rPr lang="en-US" dirty="0"/>
              <a:t>, each node will copy this new block and add it to its chain.</a:t>
            </a:r>
          </a:p>
          <a:p>
            <a:endParaRPr lang="en-US" dirty="0"/>
          </a:p>
        </p:txBody>
      </p:sp>
    </p:spTree>
    <p:extLst>
      <p:ext uri="{BB962C8B-B14F-4D97-AF65-F5344CB8AC3E}">
        <p14:creationId xmlns:p14="http://schemas.microsoft.com/office/powerpoint/2010/main" val="3069419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Distributed</a:t>
            </a:r>
            <a:r>
              <a:rPr lang="en-US" dirty="0"/>
              <a:t> </a:t>
            </a:r>
            <a:r>
              <a:rPr lang="en-US" sz="5000" dirty="0">
                <a:solidFill>
                  <a:schemeClr val="accent1">
                    <a:lumMod val="75000"/>
                  </a:schemeClr>
                </a:solidFill>
                <a:latin typeface="Arial" panose="020B0604020202020204" pitchFamily="34" charset="0"/>
                <a:ea typeface="+mn-ea"/>
                <a:cs typeface="Arial" panose="020B0604020202020204" pitchFamily="34" charset="0"/>
              </a:rPr>
              <a:t>P2P Network</a:t>
            </a:r>
          </a:p>
        </p:txBody>
      </p:sp>
      <p:sp>
        <p:nvSpPr>
          <p:cNvPr id="241" name="Multiply 240"/>
          <p:cNvSpPr/>
          <p:nvPr/>
        </p:nvSpPr>
        <p:spPr>
          <a:xfrm>
            <a:off x="11985890" y="4531083"/>
            <a:ext cx="229785" cy="228600"/>
          </a:xfrm>
          <a:prstGeom prst="mathMultiply">
            <a:avLst>
              <a:gd name="adj1" fmla="val 429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375806" y="1325112"/>
            <a:ext cx="11462970" cy="4226601"/>
            <a:chOff x="637066" y="1534121"/>
            <a:chExt cx="11462970" cy="5036496"/>
          </a:xfrm>
        </p:grpSpPr>
        <p:grpSp>
          <p:nvGrpSpPr>
            <p:cNvPr id="3" name="Group 2"/>
            <p:cNvGrpSpPr/>
            <p:nvPr/>
          </p:nvGrpSpPr>
          <p:grpSpPr>
            <a:xfrm>
              <a:off x="637066" y="1534121"/>
              <a:ext cx="11325472" cy="5036496"/>
              <a:chOff x="637066" y="1534121"/>
              <a:chExt cx="11325472" cy="5015453"/>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066" y="2231239"/>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6" y="3236101"/>
                <a:ext cx="29026" cy="2026612"/>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980133" y="2929145"/>
                <a:ext cx="2036203" cy="68581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039654" y="3920123"/>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46480" y="328293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89546" y="33193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97" name="Rectangle 96"/>
              <p:cNvSpPr/>
              <p:nvPr/>
            </p:nvSpPr>
            <p:spPr>
              <a:xfrm>
                <a:off x="932327" y="328380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82343" y="33193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p:cNvSpPr/>
              <p:nvPr/>
            </p:nvSpPr>
            <p:spPr>
              <a:xfrm>
                <a:off x="1237788" y="328576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80854"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p:cNvSpPr/>
              <p:nvPr/>
            </p:nvSpPr>
            <p:spPr>
              <a:xfrm>
                <a:off x="1523635" y="328663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73651"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4" name="Rectangle 163"/>
              <p:cNvSpPr/>
              <p:nvPr/>
            </p:nvSpPr>
            <p:spPr>
              <a:xfrm>
                <a:off x="1802746" y="328576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45812"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6" name="Rectangle 165"/>
              <p:cNvSpPr/>
              <p:nvPr/>
            </p:nvSpPr>
            <p:spPr>
              <a:xfrm>
                <a:off x="2088593" y="328663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38609"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67"/>
              <p:cNvSpPr/>
              <p:nvPr/>
            </p:nvSpPr>
            <p:spPr>
              <a:xfrm>
                <a:off x="2394054" y="328859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37120" y="332504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0" name="Rectangle 169"/>
              <p:cNvSpPr/>
              <p:nvPr/>
            </p:nvSpPr>
            <p:spPr>
              <a:xfrm>
                <a:off x="2679901" y="328946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829917" y="332504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2" name="Rectangle 171"/>
              <p:cNvSpPr/>
              <p:nvPr/>
            </p:nvSpPr>
            <p:spPr>
              <a:xfrm>
                <a:off x="2970060" y="3293589"/>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113126" y="33300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4" name="Rectangle 173"/>
              <p:cNvSpPr/>
              <p:nvPr/>
            </p:nvSpPr>
            <p:spPr>
              <a:xfrm>
                <a:off x="3255907" y="32944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405923" y="33300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6" name="Rectangle 175"/>
              <p:cNvSpPr/>
              <p:nvPr/>
            </p:nvSpPr>
            <p:spPr>
              <a:xfrm>
                <a:off x="3561368" y="329641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704434" y="333286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8" name="Rectangle 177"/>
              <p:cNvSpPr/>
              <p:nvPr/>
            </p:nvSpPr>
            <p:spPr>
              <a:xfrm>
                <a:off x="3847215" y="32972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997231" y="333286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0" name="Rectangle 179"/>
              <p:cNvSpPr/>
              <p:nvPr/>
            </p:nvSpPr>
            <p:spPr>
              <a:xfrm>
                <a:off x="4126326" y="329641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269392" y="333286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2" name="Rectangle 181"/>
              <p:cNvSpPr/>
              <p:nvPr/>
            </p:nvSpPr>
            <p:spPr>
              <a:xfrm>
                <a:off x="4412173" y="32972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Rectangle 182"/>
              <p:cNvSpPr/>
              <p:nvPr/>
            </p:nvSpPr>
            <p:spPr>
              <a:xfrm>
                <a:off x="6487390" y="255477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456" y="259122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184"/>
              <p:cNvSpPr/>
              <p:nvPr/>
            </p:nvSpPr>
            <p:spPr>
              <a:xfrm>
                <a:off x="6773237" y="255564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253" y="259122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7" name="Rectangle 186"/>
              <p:cNvSpPr/>
              <p:nvPr/>
            </p:nvSpPr>
            <p:spPr>
              <a:xfrm>
                <a:off x="7078698" y="255760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1764"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9" name="Rectangle 188"/>
              <p:cNvSpPr/>
              <p:nvPr/>
            </p:nvSpPr>
            <p:spPr>
              <a:xfrm>
                <a:off x="7364545" y="255847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561"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1" name="Rectangle 190"/>
              <p:cNvSpPr/>
              <p:nvPr/>
            </p:nvSpPr>
            <p:spPr>
              <a:xfrm>
                <a:off x="7643656" y="255760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6722"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p:cNvSpPr/>
              <p:nvPr/>
            </p:nvSpPr>
            <p:spPr>
              <a:xfrm>
                <a:off x="7929503" y="255847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519"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5" name="Rectangle 194"/>
              <p:cNvSpPr/>
              <p:nvPr/>
            </p:nvSpPr>
            <p:spPr>
              <a:xfrm>
                <a:off x="8234964" y="256043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030" y="25968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7" name="Rectangle 196"/>
              <p:cNvSpPr/>
              <p:nvPr/>
            </p:nvSpPr>
            <p:spPr>
              <a:xfrm>
                <a:off x="8520811" y="256130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670827" y="25968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9" name="Rectangle 198"/>
              <p:cNvSpPr/>
              <p:nvPr/>
            </p:nvSpPr>
            <p:spPr>
              <a:xfrm>
                <a:off x="8810970" y="2565429"/>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954036" y="26018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1" name="Rectangle 200"/>
              <p:cNvSpPr/>
              <p:nvPr/>
            </p:nvSpPr>
            <p:spPr>
              <a:xfrm>
                <a:off x="9096817" y="25662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246833" y="26018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p:cNvSpPr/>
              <p:nvPr/>
            </p:nvSpPr>
            <p:spPr>
              <a:xfrm>
                <a:off x="9402278" y="25682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545344" y="26047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5" name="Rectangle 204"/>
              <p:cNvSpPr/>
              <p:nvPr/>
            </p:nvSpPr>
            <p:spPr>
              <a:xfrm>
                <a:off x="9688125" y="25691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838141" y="26047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7" name="Rectangle 206"/>
              <p:cNvSpPr/>
              <p:nvPr/>
            </p:nvSpPr>
            <p:spPr>
              <a:xfrm>
                <a:off x="9967236" y="25682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110302" y="26047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9" name="Rectangle 208"/>
              <p:cNvSpPr/>
              <p:nvPr/>
            </p:nvSpPr>
            <p:spPr>
              <a:xfrm>
                <a:off x="10253083" y="25691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ectangle 209"/>
              <p:cNvSpPr/>
              <p:nvPr/>
            </p:nvSpPr>
            <p:spPr>
              <a:xfrm>
                <a:off x="3466468" y="444642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09534" y="448287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2" name="Rectangle 211"/>
              <p:cNvSpPr/>
              <p:nvPr/>
            </p:nvSpPr>
            <p:spPr>
              <a:xfrm>
                <a:off x="3752315" y="444729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902331" y="448287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4" name="Rectangle 213"/>
              <p:cNvSpPr/>
              <p:nvPr/>
            </p:nvSpPr>
            <p:spPr>
              <a:xfrm>
                <a:off x="4057776" y="444925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200842"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6" name="Rectangle 215"/>
              <p:cNvSpPr/>
              <p:nvPr/>
            </p:nvSpPr>
            <p:spPr>
              <a:xfrm>
                <a:off x="4343623" y="445012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93639"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8" name="Rectangle 217"/>
              <p:cNvSpPr/>
              <p:nvPr/>
            </p:nvSpPr>
            <p:spPr>
              <a:xfrm>
                <a:off x="4622734" y="444925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65800"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0" name="Rectangle 219"/>
              <p:cNvSpPr/>
              <p:nvPr/>
            </p:nvSpPr>
            <p:spPr>
              <a:xfrm>
                <a:off x="4908581" y="445012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58597"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2" name="Rectangle 221"/>
              <p:cNvSpPr/>
              <p:nvPr/>
            </p:nvSpPr>
            <p:spPr>
              <a:xfrm>
                <a:off x="5214042" y="445208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57108" y="448853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4" name="Rectangle 223"/>
              <p:cNvSpPr/>
              <p:nvPr/>
            </p:nvSpPr>
            <p:spPr>
              <a:xfrm>
                <a:off x="5499889" y="445295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49905" y="448853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6" name="Rectangle 225"/>
              <p:cNvSpPr/>
              <p:nvPr/>
            </p:nvSpPr>
            <p:spPr>
              <a:xfrm>
                <a:off x="5790048" y="4457080"/>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33114" y="449352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8" name="Rectangle 227"/>
              <p:cNvSpPr/>
              <p:nvPr/>
            </p:nvSpPr>
            <p:spPr>
              <a:xfrm>
                <a:off x="6075895" y="445794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225911" y="449352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0" name="Rectangle 229"/>
              <p:cNvSpPr/>
              <p:nvPr/>
            </p:nvSpPr>
            <p:spPr>
              <a:xfrm>
                <a:off x="6381356" y="445991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524422" y="449635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2" name="Rectangle 231"/>
              <p:cNvSpPr/>
              <p:nvPr/>
            </p:nvSpPr>
            <p:spPr>
              <a:xfrm>
                <a:off x="6667203" y="446077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817219" y="449635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4" name="Rectangle 233"/>
              <p:cNvSpPr/>
              <p:nvPr/>
            </p:nvSpPr>
            <p:spPr>
              <a:xfrm>
                <a:off x="6946314" y="445991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089380" y="449635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6" name="Rectangle 235"/>
              <p:cNvSpPr/>
              <p:nvPr/>
            </p:nvSpPr>
            <p:spPr>
              <a:xfrm>
                <a:off x="7232161" y="446077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6" name="Rectangle 345"/>
              <p:cNvSpPr/>
              <p:nvPr/>
            </p:nvSpPr>
            <p:spPr>
              <a:xfrm>
                <a:off x="7434450" y="639965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77516" y="643610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7720297" y="640051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870313" y="643610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8025758" y="640248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168824"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2" name="Rectangle 351"/>
              <p:cNvSpPr/>
              <p:nvPr/>
            </p:nvSpPr>
            <p:spPr>
              <a:xfrm>
                <a:off x="8311605" y="640334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61621"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4" name="Rectangle 353"/>
              <p:cNvSpPr/>
              <p:nvPr/>
            </p:nvSpPr>
            <p:spPr>
              <a:xfrm>
                <a:off x="8590716" y="640248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33782"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8876563" y="640334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26579"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9182024" y="640531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25090" y="644176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9467871" y="640617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617887" y="644176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9758030" y="6410305"/>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901096" y="64467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10043877" y="641117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193893" y="64467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10349338" y="64131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492404" y="64495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10635185" y="64140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785201" y="64495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0" name="Rectangle 369"/>
              <p:cNvSpPr/>
              <p:nvPr/>
            </p:nvSpPr>
            <p:spPr>
              <a:xfrm>
                <a:off x="10914296" y="64131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057362" y="64495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2" name="Rectangle 371"/>
              <p:cNvSpPr/>
              <p:nvPr/>
            </p:nvSpPr>
            <p:spPr>
              <a:xfrm>
                <a:off x="11200143" y="64140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Rectangle 372"/>
              <p:cNvSpPr/>
              <p:nvPr/>
            </p:nvSpPr>
            <p:spPr>
              <a:xfrm>
                <a:off x="881893" y="639857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4959" y="643502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5" name="Rectangle 374"/>
              <p:cNvSpPr/>
              <p:nvPr/>
            </p:nvSpPr>
            <p:spPr>
              <a:xfrm>
                <a:off x="1167740" y="639944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7756" y="643502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7" name="Rectangle 376"/>
              <p:cNvSpPr/>
              <p:nvPr/>
            </p:nvSpPr>
            <p:spPr>
              <a:xfrm>
                <a:off x="1473201" y="640140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6267"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9" name="Rectangle 378"/>
              <p:cNvSpPr/>
              <p:nvPr/>
            </p:nvSpPr>
            <p:spPr>
              <a:xfrm>
                <a:off x="1759048" y="640227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9064"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1" name="Rectangle 380"/>
              <p:cNvSpPr/>
              <p:nvPr/>
            </p:nvSpPr>
            <p:spPr>
              <a:xfrm>
                <a:off x="2038159" y="640140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81225"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3" name="Rectangle 382"/>
              <p:cNvSpPr/>
              <p:nvPr/>
            </p:nvSpPr>
            <p:spPr>
              <a:xfrm>
                <a:off x="2324006" y="640227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4022"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5" name="Rectangle 384"/>
              <p:cNvSpPr/>
              <p:nvPr/>
            </p:nvSpPr>
            <p:spPr>
              <a:xfrm>
                <a:off x="2629467" y="64042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72533" y="64406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7" name="Rectangle 386"/>
              <p:cNvSpPr/>
              <p:nvPr/>
            </p:nvSpPr>
            <p:spPr>
              <a:xfrm>
                <a:off x="2915314" y="64051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65330" y="64406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9" name="Rectangle 388"/>
              <p:cNvSpPr/>
              <p:nvPr/>
            </p:nvSpPr>
            <p:spPr>
              <a:xfrm>
                <a:off x="3205473" y="6409227"/>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48539" y="644567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1" name="Rectangle 390"/>
              <p:cNvSpPr/>
              <p:nvPr/>
            </p:nvSpPr>
            <p:spPr>
              <a:xfrm>
                <a:off x="3491320" y="641009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41336" y="644567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3" name="Rectangle 392"/>
              <p:cNvSpPr/>
              <p:nvPr/>
            </p:nvSpPr>
            <p:spPr>
              <a:xfrm>
                <a:off x="3796781" y="641205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939847" y="644850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5" name="Rectangle 394"/>
              <p:cNvSpPr/>
              <p:nvPr/>
            </p:nvSpPr>
            <p:spPr>
              <a:xfrm>
                <a:off x="4082628" y="641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232644" y="644850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7" name="Rectangle 396"/>
              <p:cNvSpPr/>
              <p:nvPr/>
            </p:nvSpPr>
            <p:spPr>
              <a:xfrm>
                <a:off x="4361739" y="641205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504805" y="644850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9" name="Rectangle 398"/>
              <p:cNvSpPr/>
              <p:nvPr/>
            </p:nvSpPr>
            <p:spPr>
              <a:xfrm>
                <a:off x="4647586" y="641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2" name="Straight Connector 241"/>
              <p:cNvCxnSpPr>
                <a:stCxn id="8" idx="1"/>
              </p:cNvCxnSpPr>
              <p:nvPr/>
            </p:nvCxnSpPr>
            <p:spPr>
              <a:xfrm flipH="1" flipV="1">
                <a:off x="2013064" y="2584339"/>
                <a:ext cx="7037152" cy="126914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8227677" y="4097547"/>
                <a:ext cx="828999" cy="1115404"/>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flipV="1">
                <a:off x="7722135" y="2152274"/>
                <a:ext cx="1374682" cy="127358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68" name="Rectangle 267">
                <a:extLst>
                  <a:ext uri="{FF2B5EF4-FFF2-40B4-BE49-F238E27FC236}">
                    <a16:creationId xmlns:a16="http://schemas.microsoft.com/office/drawing/2014/main" id="{5A7584B4-7AB3-4B31-9E0D-5A50C688CF0B}"/>
                  </a:ext>
                </a:extLst>
              </p:cNvPr>
              <p:cNvSpPr/>
              <p:nvPr/>
            </p:nvSpPr>
            <p:spPr>
              <a:xfrm>
                <a:off x="8194248" y="440887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9" name="Picture 2" descr="Image result for link chain graphic">
                <a:extLst>
                  <a:ext uri="{FF2B5EF4-FFF2-40B4-BE49-F238E27FC236}">
                    <a16:creationId xmlns:a16="http://schemas.microsoft.com/office/drawing/2014/main" id="{9728CD19-3E70-4B5E-8645-26E86C43550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37314" y="444532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70" name="Rectangle 269">
                <a:extLst>
                  <a:ext uri="{FF2B5EF4-FFF2-40B4-BE49-F238E27FC236}">
                    <a16:creationId xmlns:a16="http://schemas.microsoft.com/office/drawing/2014/main" id="{3E3FF577-F6AA-473E-8471-5863F8F54450}"/>
                  </a:ext>
                </a:extLst>
              </p:cNvPr>
              <p:cNvSpPr/>
              <p:nvPr/>
            </p:nvSpPr>
            <p:spPr>
              <a:xfrm>
                <a:off x="8480095" y="44097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1" name="Picture 2" descr="Image result for link chain graphic">
                <a:extLst>
                  <a:ext uri="{FF2B5EF4-FFF2-40B4-BE49-F238E27FC236}">
                    <a16:creationId xmlns:a16="http://schemas.microsoft.com/office/drawing/2014/main" id="{FAEB2CD3-EABE-4A00-AA89-BE14577A959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630111" y="444532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72" name="Rectangle 271">
                <a:extLst>
                  <a:ext uri="{FF2B5EF4-FFF2-40B4-BE49-F238E27FC236}">
                    <a16:creationId xmlns:a16="http://schemas.microsoft.com/office/drawing/2014/main" id="{470BC040-4081-4EB3-A147-ED15A7504874}"/>
                  </a:ext>
                </a:extLst>
              </p:cNvPr>
              <p:cNvSpPr/>
              <p:nvPr/>
            </p:nvSpPr>
            <p:spPr>
              <a:xfrm>
                <a:off x="8785556" y="44117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3" name="Picture 2" descr="Image result for link chain graphic">
                <a:extLst>
                  <a:ext uri="{FF2B5EF4-FFF2-40B4-BE49-F238E27FC236}">
                    <a16:creationId xmlns:a16="http://schemas.microsoft.com/office/drawing/2014/main" id="{D0D164CE-FECD-4546-B163-13C14AE336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928622" y="444815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74" name="Rectangle 273">
                <a:extLst>
                  <a:ext uri="{FF2B5EF4-FFF2-40B4-BE49-F238E27FC236}">
                    <a16:creationId xmlns:a16="http://schemas.microsoft.com/office/drawing/2014/main" id="{44C86AA2-8FBA-41E3-99C9-A0BFFA1EAB1F}"/>
                  </a:ext>
                </a:extLst>
              </p:cNvPr>
              <p:cNvSpPr/>
              <p:nvPr/>
            </p:nvSpPr>
            <p:spPr>
              <a:xfrm>
                <a:off x="9071403" y="44125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5" name="Picture 2" descr="Image result for link chain graphic">
                <a:extLst>
                  <a:ext uri="{FF2B5EF4-FFF2-40B4-BE49-F238E27FC236}">
                    <a16:creationId xmlns:a16="http://schemas.microsoft.com/office/drawing/2014/main" id="{54011130-4802-4A9E-A3C4-C3D076ABF34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221419" y="444815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76" name="Rectangle 275">
                <a:extLst>
                  <a:ext uri="{FF2B5EF4-FFF2-40B4-BE49-F238E27FC236}">
                    <a16:creationId xmlns:a16="http://schemas.microsoft.com/office/drawing/2014/main" id="{59A6ACB9-A148-4990-9AD0-3B77BECAD3FF}"/>
                  </a:ext>
                </a:extLst>
              </p:cNvPr>
              <p:cNvSpPr/>
              <p:nvPr/>
            </p:nvSpPr>
            <p:spPr>
              <a:xfrm>
                <a:off x="9350514" y="44117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7" name="Picture 2" descr="Image result for link chain graphic">
                <a:extLst>
                  <a:ext uri="{FF2B5EF4-FFF2-40B4-BE49-F238E27FC236}">
                    <a16:creationId xmlns:a16="http://schemas.microsoft.com/office/drawing/2014/main" id="{41CBD82D-EE43-4D8D-A123-96AA8F6071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93580" y="444815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78" name="Rectangle 277">
                <a:extLst>
                  <a:ext uri="{FF2B5EF4-FFF2-40B4-BE49-F238E27FC236}">
                    <a16:creationId xmlns:a16="http://schemas.microsoft.com/office/drawing/2014/main" id="{98443550-F2B0-4730-A72E-6D84F863CFB0}"/>
                  </a:ext>
                </a:extLst>
              </p:cNvPr>
              <p:cNvSpPr/>
              <p:nvPr/>
            </p:nvSpPr>
            <p:spPr>
              <a:xfrm>
                <a:off x="9636361" y="44125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9" name="Picture 2" descr="Image result for link chain graphic">
                <a:extLst>
                  <a:ext uri="{FF2B5EF4-FFF2-40B4-BE49-F238E27FC236}">
                    <a16:creationId xmlns:a16="http://schemas.microsoft.com/office/drawing/2014/main" id="{16F2D3DF-2F59-4793-9AE7-602E1C9AC9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6377" y="444815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0" name="Rectangle 279">
                <a:extLst>
                  <a:ext uri="{FF2B5EF4-FFF2-40B4-BE49-F238E27FC236}">
                    <a16:creationId xmlns:a16="http://schemas.microsoft.com/office/drawing/2014/main" id="{335002E3-0CAB-48D5-88E4-55DCDD9B7E30}"/>
                  </a:ext>
                </a:extLst>
              </p:cNvPr>
              <p:cNvSpPr/>
              <p:nvPr/>
            </p:nvSpPr>
            <p:spPr>
              <a:xfrm>
                <a:off x="9941822" y="44145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1" name="Picture 2" descr="Image result for link chain graphic">
                <a:extLst>
                  <a:ext uri="{FF2B5EF4-FFF2-40B4-BE49-F238E27FC236}">
                    <a16:creationId xmlns:a16="http://schemas.microsoft.com/office/drawing/2014/main" id="{80CAA751-6A20-4FD9-9699-D7294134B4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84888" y="445098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2" name="Rectangle 281">
                <a:extLst>
                  <a:ext uri="{FF2B5EF4-FFF2-40B4-BE49-F238E27FC236}">
                    <a16:creationId xmlns:a16="http://schemas.microsoft.com/office/drawing/2014/main" id="{53D4F376-CCA5-47E6-BFB5-59309D6D1363}"/>
                  </a:ext>
                </a:extLst>
              </p:cNvPr>
              <p:cNvSpPr/>
              <p:nvPr/>
            </p:nvSpPr>
            <p:spPr>
              <a:xfrm>
                <a:off x="10227669" y="44153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3" name="Picture 2" descr="Image result for link chain graphic">
                <a:extLst>
                  <a:ext uri="{FF2B5EF4-FFF2-40B4-BE49-F238E27FC236}">
                    <a16:creationId xmlns:a16="http://schemas.microsoft.com/office/drawing/2014/main" id="{F5F50968-8DB4-480B-B76A-189BD305C3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77685" y="445098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a:extLst>
                  <a:ext uri="{FF2B5EF4-FFF2-40B4-BE49-F238E27FC236}">
                    <a16:creationId xmlns:a16="http://schemas.microsoft.com/office/drawing/2014/main" id="{B244D0AC-5E8F-4C7C-AD0E-C1FAECE556B5}"/>
                  </a:ext>
                </a:extLst>
              </p:cNvPr>
              <p:cNvSpPr/>
              <p:nvPr/>
            </p:nvSpPr>
            <p:spPr>
              <a:xfrm>
                <a:off x="10517828" y="4419525"/>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5" name="Picture 2" descr="Image result for link chain graphic">
                <a:extLst>
                  <a:ext uri="{FF2B5EF4-FFF2-40B4-BE49-F238E27FC236}">
                    <a16:creationId xmlns:a16="http://schemas.microsoft.com/office/drawing/2014/main" id="{8855B366-A2D8-4B74-BD3C-2130FAD206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60894" y="445597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6" name="Rectangle 285">
                <a:extLst>
                  <a:ext uri="{FF2B5EF4-FFF2-40B4-BE49-F238E27FC236}">
                    <a16:creationId xmlns:a16="http://schemas.microsoft.com/office/drawing/2014/main" id="{B9AE861A-7FFF-4488-80CC-B12FB19B9682}"/>
                  </a:ext>
                </a:extLst>
              </p:cNvPr>
              <p:cNvSpPr/>
              <p:nvPr/>
            </p:nvSpPr>
            <p:spPr>
              <a:xfrm>
                <a:off x="10803675" y="442039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7" name="Picture 2" descr="Image result for link chain graphic">
                <a:extLst>
                  <a:ext uri="{FF2B5EF4-FFF2-40B4-BE49-F238E27FC236}">
                    <a16:creationId xmlns:a16="http://schemas.microsoft.com/office/drawing/2014/main" id="{ED60069C-036C-461A-9961-42260E270BA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53691" y="445597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8" name="Rectangle 287">
                <a:extLst>
                  <a:ext uri="{FF2B5EF4-FFF2-40B4-BE49-F238E27FC236}">
                    <a16:creationId xmlns:a16="http://schemas.microsoft.com/office/drawing/2014/main" id="{D75745C1-4695-4733-A471-3E7BABB6387D}"/>
                  </a:ext>
                </a:extLst>
              </p:cNvPr>
              <p:cNvSpPr/>
              <p:nvPr/>
            </p:nvSpPr>
            <p:spPr>
              <a:xfrm>
                <a:off x="11109136" y="442235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9" name="Picture 2" descr="Image result for link chain graphic">
                <a:extLst>
                  <a:ext uri="{FF2B5EF4-FFF2-40B4-BE49-F238E27FC236}">
                    <a16:creationId xmlns:a16="http://schemas.microsoft.com/office/drawing/2014/main" id="{E25A0CE2-2F78-430C-A24B-CE0D8F4B9B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252202" y="445880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0" name="Rectangle 289">
                <a:extLst>
                  <a:ext uri="{FF2B5EF4-FFF2-40B4-BE49-F238E27FC236}">
                    <a16:creationId xmlns:a16="http://schemas.microsoft.com/office/drawing/2014/main" id="{87AEA1C8-27EF-4F59-9D53-ECD31C06CB37}"/>
                  </a:ext>
                </a:extLst>
              </p:cNvPr>
              <p:cNvSpPr/>
              <p:nvPr/>
            </p:nvSpPr>
            <p:spPr>
              <a:xfrm>
                <a:off x="11394983" y="442322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1" name="Picture 2" descr="Image result for link chain graphic">
                <a:extLst>
                  <a:ext uri="{FF2B5EF4-FFF2-40B4-BE49-F238E27FC236}">
                    <a16:creationId xmlns:a16="http://schemas.microsoft.com/office/drawing/2014/main" id="{23FC6A8A-03B8-4DE7-9DFB-4DFE4AC5A3C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544999" y="445880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2" name="Rectangle 291">
                <a:extLst>
                  <a:ext uri="{FF2B5EF4-FFF2-40B4-BE49-F238E27FC236}">
                    <a16:creationId xmlns:a16="http://schemas.microsoft.com/office/drawing/2014/main" id="{F057695F-92F8-4FEA-8874-BB96059FA803}"/>
                  </a:ext>
                </a:extLst>
              </p:cNvPr>
              <p:cNvSpPr/>
              <p:nvPr/>
            </p:nvSpPr>
            <p:spPr>
              <a:xfrm>
                <a:off x="11674094" y="442235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3" name="Picture 2" descr="Image result for link chain graphic">
                <a:extLst>
                  <a:ext uri="{FF2B5EF4-FFF2-40B4-BE49-F238E27FC236}">
                    <a16:creationId xmlns:a16="http://schemas.microsoft.com/office/drawing/2014/main" id="{F61A19B6-85D2-4787-8C2B-F973734211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817160" y="4458803"/>
                <a:ext cx="145378" cy="61212"/>
              </a:xfrm>
              <a:prstGeom prst="rect">
                <a:avLst/>
              </a:prstGeom>
              <a:noFill/>
              <a:extLst>
                <a:ext uri="{909E8E84-426E-40DD-AFC4-6F175D3DCCD1}">
                  <a14:hiddenFill xmlns:a14="http://schemas.microsoft.com/office/drawing/2010/main">
                    <a:solidFill>
                      <a:srgbClr val="FFFFFF"/>
                    </a:solidFill>
                  </a14:hiddenFill>
                </a:ext>
              </a:extLst>
            </p:spPr>
          </p:pic>
        </p:grpSp>
        <p:sp>
          <p:nvSpPr>
            <p:cNvPr id="294" name="Rectangle 293">
              <a:extLst>
                <a:ext uri="{FF2B5EF4-FFF2-40B4-BE49-F238E27FC236}">
                  <a16:creationId xmlns:a16="http://schemas.microsoft.com/office/drawing/2014/main" id="{1D180A48-2591-48A0-BD17-7129E3FDA05E}"/>
                </a:ext>
              </a:extLst>
            </p:cNvPr>
            <p:cNvSpPr/>
            <p:nvPr/>
          </p:nvSpPr>
          <p:spPr>
            <a:xfrm>
              <a:off x="11959941" y="442322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375806" y="5962479"/>
            <a:ext cx="11689545" cy="646331"/>
          </a:xfrm>
          <a:prstGeom prst="rect">
            <a:avLst/>
          </a:prstGeom>
          <a:noFill/>
        </p:spPr>
        <p:txBody>
          <a:bodyPr wrap="square" rtlCol="0">
            <a:spAutoFit/>
          </a:bodyPr>
          <a:lstStyle/>
          <a:p>
            <a:r>
              <a:rPr lang="en-US" dirty="0"/>
              <a:t>The chain keep growing by time and each node maintain its copy to be identical to all other nodes.</a:t>
            </a:r>
          </a:p>
          <a:p>
            <a:endParaRPr lang="en-US" dirty="0"/>
          </a:p>
        </p:txBody>
      </p:sp>
    </p:spTree>
    <p:extLst>
      <p:ext uri="{BB962C8B-B14F-4D97-AF65-F5344CB8AC3E}">
        <p14:creationId xmlns:p14="http://schemas.microsoft.com/office/powerpoint/2010/main" val="3926685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Distributed</a:t>
            </a:r>
            <a:r>
              <a:rPr lang="en-US" dirty="0"/>
              <a:t> </a:t>
            </a:r>
            <a:r>
              <a:rPr lang="en-US" sz="5000" dirty="0">
                <a:solidFill>
                  <a:schemeClr val="accent1">
                    <a:lumMod val="75000"/>
                  </a:schemeClr>
                </a:solidFill>
                <a:latin typeface="Arial" panose="020B0604020202020204" pitchFamily="34" charset="0"/>
                <a:ea typeface="+mn-ea"/>
                <a:cs typeface="Arial" panose="020B0604020202020204" pitchFamily="34" charset="0"/>
              </a:rPr>
              <a:t>P2P Network</a:t>
            </a:r>
          </a:p>
        </p:txBody>
      </p:sp>
      <p:sp>
        <p:nvSpPr>
          <p:cNvPr id="241" name="Multiply 240"/>
          <p:cNvSpPr/>
          <p:nvPr/>
        </p:nvSpPr>
        <p:spPr>
          <a:xfrm>
            <a:off x="11938184" y="4554936"/>
            <a:ext cx="229785" cy="228600"/>
          </a:xfrm>
          <a:prstGeom prst="mathMultiply">
            <a:avLst>
              <a:gd name="adj1" fmla="val 429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41121" y="1534121"/>
            <a:ext cx="11488384" cy="5015453"/>
            <a:chOff x="637066" y="1534121"/>
            <a:chExt cx="11488384" cy="5015453"/>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066" y="2231239"/>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6" y="3236101"/>
              <a:ext cx="29026" cy="2026612"/>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980133" y="2929145"/>
              <a:ext cx="2036203" cy="68581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039654" y="3920123"/>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46480" y="328293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89546" y="33193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97" name="Rectangle 96"/>
            <p:cNvSpPr/>
            <p:nvPr/>
          </p:nvSpPr>
          <p:spPr>
            <a:xfrm>
              <a:off x="932327" y="328380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82343" y="33193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p:cNvSpPr/>
            <p:nvPr/>
          </p:nvSpPr>
          <p:spPr>
            <a:xfrm>
              <a:off x="1237788" y="328576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80854"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p:cNvSpPr/>
            <p:nvPr/>
          </p:nvSpPr>
          <p:spPr>
            <a:xfrm>
              <a:off x="1523635" y="328663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73651"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4" name="Rectangle 163"/>
            <p:cNvSpPr/>
            <p:nvPr/>
          </p:nvSpPr>
          <p:spPr>
            <a:xfrm>
              <a:off x="1802746" y="328576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45812"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6" name="Rectangle 165"/>
            <p:cNvSpPr/>
            <p:nvPr/>
          </p:nvSpPr>
          <p:spPr>
            <a:xfrm>
              <a:off x="2088593" y="328663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38609"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67"/>
            <p:cNvSpPr/>
            <p:nvPr/>
          </p:nvSpPr>
          <p:spPr>
            <a:xfrm>
              <a:off x="2394054" y="328859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37120" y="332504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0" name="Rectangle 169"/>
            <p:cNvSpPr/>
            <p:nvPr/>
          </p:nvSpPr>
          <p:spPr>
            <a:xfrm>
              <a:off x="2679901" y="328946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829917" y="332504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2" name="Rectangle 171"/>
            <p:cNvSpPr/>
            <p:nvPr/>
          </p:nvSpPr>
          <p:spPr>
            <a:xfrm>
              <a:off x="2970060" y="3293589"/>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113126" y="33300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4" name="Rectangle 173"/>
            <p:cNvSpPr/>
            <p:nvPr/>
          </p:nvSpPr>
          <p:spPr>
            <a:xfrm>
              <a:off x="3255907" y="32944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405923" y="33300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6" name="Rectangle 175"/>
            <p:cNvSpPr/>
            <p:nvPr/>
          </p:nvSpPr>
          <p:spPr>
            <a:xfrm>
              <a:off x="3561368" y="329641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704434" y="333286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8" name="Rectangle 177"/>
            <p:cNvSpPr/>
            <p:nvPr/>
          </p:nvSpPr>
          <p:spPr>
            <a:xfrm>
              <a:off x="3847215" y="32972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997231" y="333286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0" name="Rectangle 179"/>
            <p:cNvSpPr/>
            <p:nvPr/>
          </p:nvSpPr>
          <p:spPr>
            <a:xfrm>
              <a:off x="4126326" y="329641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269392" y="333286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2" name="Rectangle 181"/>
            <p:cNvSpPr/>
            <p:nvPr/>
          </p:nvSpPr>
          <p:spPr>
            <a:xfrm>
              <a:off x="4412173" y="32972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Rectangle 182"/>
            <p:cNvSpPr/>
            <p:nvPr/>
          </p:nvSpPr>
          <p:spPr>
            <a:xfrm>
              <a:off x="6487390" y="255477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456" y="259122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184"/>
            <p:cNvSpPr/>
            <p:nvPr/>
          </p:nvSpPr>
          <p:spPr>
            <a:xfrm>
              <a:off x="6773237" y="255564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253" y="259122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7" name="Rectangle 186"/>
            <p:cNvSpPr/>
            <p:nvPr/>
          </p:nvSpPr>
          <p:spPr>
            <a:xfrm>
              <a:off x="7078698" y="255760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1764"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9" name="Rectangle 188"/>
            <p:cNvSpPr/>
            <p:nvPr/>
          </p:nvSpPr>
          <p:spPr>
            <a:xfrm>
              <a:off x="7364545" y="255847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561"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1" name="Rectangle 190"/>
            <p:cNvSpPr/>
            <p:nvPr/>
          </p:nvSpPr>
          <p:spPr>
            <a:xfrm>
              <a:off x="7643656" y="255760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6722"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p:cNvSpPr/>
            <p:nvPr/>
          </p:nvSpPr>
          <p:spPr>
            <a:xfrm>
              <a:off x="7929503" y="255847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519"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5" name="Rectangle 194"/>
            <p:cNvSpPr/>
            <p:nvPr/>
          </p:nvSpPr>
          <p:spPr>
            <a:xfrm>
              <a:off x="8234964" y="256043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030" y="25968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7" name="Rectangle 196"/>
            <p:cNvSpPr/>
            <p:nvPr/>
          </p:nvSpPr>
          <p:spPr>
            <a:xfrm>
              <a:off x="8520811" y="256130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670827" y="25968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9" name="Rectangle 198"/>
            <p:cNvSpPr/>
            <p:nvPr/>
          </p:nvSpPr>
          <p:spPr>
            <a:xfrm>
              <a:off x="8810970" y="2565429"/>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954036" y="26018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1" name="Rectangle 200"/>
            <p:cNvSpPr/>
            <p:nvPr/>
          </p:nvSpPr>
          <p:spPr>
            <a:xfrm>
              <a:off x="9096817" y="25662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246833" y="26018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p:cNvSpPr/>
            <p:nvPr/>
          </p:nvSpPr>
          <p:spPr>
            <a:xfrm>
              <a:off x="9402278" y="25682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545344" y="26047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5" name="Rectangle 204"/>
            <p:cNvSpPr/>
            <p:nvPr/>
          </p:nvSpPr>
          <p:spPr>
            <a:xfrm>
              <a:off x="9688125" y="25691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838141" y="26047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7" name="Rectangle 206"/>
            <p:cNvSpPr/>
            <p:nvPr/>
          </p:nvSpPr>
          <p:spPr>
            <a:xfrm>
              <a:off x="9967236" y="25682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110302" y="26047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9" name="Rectangle 208"/>
            <p:cNvSpPr/>
            <p:nvPr/>
          </p:nvSpPr>
          <p:spPr>
            <a:xfrm>
              <a:off x="10253083" y="25691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ectangle 209"/>
            <p:cNvSpPr/>
            <p:nvPr/>
          </p:nvSpPr>
          <p:spPr>
            <a:xfrm>
              <a:off x="3466468" y="444642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09534" y="448287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2" name="Rectangle 211"/>
            <p:cNvSpPr/>
            <p:nvPr/>
          </p:nvSpPr>
          <p:spPr>
            <a:xfrm>
              <a:off x="3752315" y="444729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902331" y="448287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4" name="Rectangle 213"/>
            <p:cNvSpPr/>
            <p:nvPr/>
          </p:nvSpPr>
          <p:spPr>
            <a:xfrm>
              <a:off x="4057776" y="444925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200842"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6" name="Rectangle 215"/>
            <p:cNvSpPr/>
            <p:nvPr/>
          </p:nvSpPr>
          <p:spPr>
            <a:xfrm>
              <a:off x="4343623" y="445012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93639"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8" name="Rectangle 217"/>
            <p:cNvSpPr/>
            <p:nvPr/>
          </p:nvSpPr>
          <p:spPr>
            <a:xfrm>
              <a:off x="4622734" y="444925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65800"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0" name="Rectangle 219"/>
            <p:cNvSpPr/>
            <p:nvPr/>
          </p:nvSpPr>
          <p:spPr>
            <a:xfrm>
              <a:off x="4908581" y="445012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58597"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2" name="Rectangle 221"/>
            <p:cNvSpPr/>
            <p:nvPr/>
          </p:nvSpPr>
          <p:spPr>
            <a:xfrm>
              <a:off x="5214042" y="445208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57108" y="448853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4" name="Rectangle 223"/>
            <p:cNvSpPr/>
            <p:nvPr/>
          </p:nvSpPr>
          <p:spPr>
            <a:xfrm>
              <a:off x="5499889" y="445295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49905" y="448853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6" name="Rectangle 225"/>
            <p:cNvSpPr/>
            <p:nvPr/>
          </p:nvSpPr>
          <p:spPr>
            <a:xfrm>
              <a:off x="5790048" y="4457080"/>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33114" y="449352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8" name="Rectangle 227"/>
            <p:cNvSpPr/>
            <p:nvPr/>
          </p:nvSpPr>
          <p:spPr>
            <a:xfrm>
              <a:off x="6075895" y="445794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225911" y="449352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0" name="Rectangle 229"/>
            <p:cNvSpPr/>
            <p:nvPr/>
          </p:nvSpPr>
          <p:spPr>
            <a:xfrm>
              <a:off x="6381356" y="445991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524422" y="449635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2" name="Rectangle 231"/>
            <p:cNvSpPr/>
            <p:nvPr/>
          </p:nvSpPr>
          <p:spPr>
            <a:xfrm>
              <a:off x="6667203" y="446077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817219" y="449635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4" name="Rectangle 233"/>
            <p:cNvSpPr/>
            <p:nvPr/>
          </p:nvSpPr>
          <p:spPr>
            <a:xfrm>
              <a:off x="6946314" y="445991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089380" y="449635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6" name="Rectangle 235"/>
            <p:cNvSpPr/>
            <p:nvPr/>
          </p:nvSpPr>
          <p:spPr>
            <a:xfrm>
              <a:off x="7232161" y="446077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Rectangle 318"/>
            <p:cNvSpPr/>
            <p:nvPr/>
          </p:nvSpPr>
          <p:spPr>
            <a:xfrm>
              <a:off x="8219662" y="44028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62728" y="443930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1" name="Rectangle 320"/>
            <p:cNvSpPr/>
            <p:nvPr/>
          </p:nvSpPr>
          <p:spPr>
            <a:xfrm>
              <a:off x="8505509" y="440371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655525" y="443930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3" name="Rectangle 322"/>
            <p:cNvSpPr/>
            <p:nvPr/>
          </p:nvSpPr>
          <p:spPr>
            <a:xfrm>
              <a:off x="8810970" y="44056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954036" y="444213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5" name="Rectangle 324"/>
            <p:cNvSpPr/>
            <p:nvPr/>
          </p:nvSpPr>
          <p:spPr>
            <a:xfrm>
              <a:off x="9096817" y="440654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246833" y="444213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7" name="Rectangle 326"/>
            <p:cNvSpPr/>
            <p:nvPr/>
          </p:nvSpPr>
          <p:spPr>
            <a:xfrm>
              <a:off x="9375928" y="44056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518994" y="444213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9" name="Rectangle 328"/>
            <p:cNvSpPr/>
            <p:nvPr/>
          </p:nvSpPr>
          <p:spPr>
            <a:xfrm>
              <a:off x="9661775" y="440654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811791" y="444213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1" name="Rectangle 330"/>
            <p:cNvSpPr/>
            <p:nvPr/>
          </p:nvSpPr>
          <p:spPr>
            <a:xfrm>
              <a:off x="9967236" y="440851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110302" y="444496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3" name="Rectangle 332"/>
            <p:cNvSpPr/>
            <p:nvPr/>
          </p:nvSpPr>
          <p:spPr>
            <a:xfrm>
              <a:off x="10253083" y="440937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403099" y="444496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5" name="Rectangle 334"/>
            <p:cNvSpPr/>
            <p:nvPr/>
          </p:nvSpPr>
          <p:spPr>
            <a:xfrm>
              <a:off x="10543242" y="4413506"/>
              <a:ext cx="140095" cy="135574"/>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86308" y="44499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7" name="Rectangle 336"/>
            <p:cNvSpPr/>
            <p:nvPr/>
          </p:nvSpPr>
          <p:spPr>
            <a:xfrm>
              <a:off x="10829089" y="4414371"/>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79105" y="44499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9" name="Rectangle 338"/>
            <p:cNvSpPr/>
            <p:nvPr/>
          </p:nvSpPr>
          <p:spPr>
            <a:xfrm>
              <a:off x="11134550" y="4416336"/>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277616" y="445278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1" name="Rectangle 340"/>
            <p:cNvSpPr/>
            <p:nvPr/>
          </p:nvSpPr>
          <p:spPr>
            <a:xfrm>
              <a:off x="11420397" y="4417201"/>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570413" y="445278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3" name="Rectangle 342"/>
            <p:cNvSpPr/>
            <p:nvPr/>
          </p:nvSpPr>
          <p:spPr>
            <a:xfrm>
              <a:off x="11699508" y="4416336"/>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842574" y="445278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5" name="Rectangle 344"/>
            <p:cNvSpPr/>
            <p:nvPr/>
          </p:nvSpPr>
          <p:spPr>
            <a:xfrm>
              <a:off x="11985355" y="4417201"/>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6" name="Rectangle 345"/>
            <p:cNvSpPr/>
            <p:nvPr/>
          </p:nvSpPr>
          <p:spPr>
            <a:xfrm>
              <a:off x="7434450" y="639965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77516" y="643610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7720297" y="640051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870313" y="643610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8025758" y="640248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168824"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2" name="Rectangle 351"/>
            <p:cNvSpPr/>
            <p:nvPr/>
          </p:nvSpPr>
          <p:spPr>
            <a:xfrm>
              <a:off x="8311605" y="640334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61621"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4" name="Rectangle 353"/>
            <p:cNvSpPr/>
            <p:nvPr/>
          </p:nvSpPr>
          <p:spPr>
            <a:xfrm>
              <a:off x="8590716" y="640248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33782"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8876563" y="640334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26579"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9182024" y="640531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25090" y="644176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9467871" y="640617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617887" y="644176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9758030" y="6410305"/>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901096" y="64467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10043877" y="641117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193893" y="64467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10349338" y="64131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492404" y="64495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10635185" y="64140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785201" y="64495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0" name="Rectangle 369"/>
            <p:cNvSpPr/>
            <p:nvPr/>
          </p:nvSpPr>
          <p:spPr>
            <a:xfrm>
              <a:off x="10914296" y="64131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057362" y="64495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2" name="Rectangle 371"/>
            <p:cNvSpPr/>
            <p:nvPr/>
          </p:nvSpPr>
          <p:spPr>
            <a:xfrm>
              <a:off x="11200143" y="64140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Rectangle 372"/>
            <p:cNvSpPr/>
            <p:nvPr/>
          </p:nvSpPr>
          <p:spPr>
            <a:xfrm>
              <a:off x="881893" y="639857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4959" y="643502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5" name="Rectangle 374"/>
            <p:cNvSpPr/>
            <p:nvPr/>
          </p:nvSpPr>
          <p:spPr>
            <a:xfrm>
              <a:off x="1167740" y="639944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7756" y="643502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7" name="Rectangle 376"/>
            <p:cNvSpPr/>
            <p:nvPr/>
          </p:nvSpPr>
          <p:spPr>
            <a:xfrm>
              <a:off x="1473201" y="640140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6267"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9" name="Rectangle 378"/>
            <p:cNvSpPr/>
            <p:nvPr/>
          </p:nvSpPr>
          <p:spPr>
            <a:xfrm>
              <a:off x="1759048" y="640227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9064"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1" name="Rectangle 380"/>
            <p:cNvSpPr/>
            <p:nvPr/>
          </p:nvSpPr>
          <p:spPr>
            <a:xfrm>
              <a:off x="2038159" y="640140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81225"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3" name="Rectangle 382"/>
            <p:cNvSpPr/>
            <p:nvPr/>
          </p:nvSpPr>
          <p:spPr>
            <a:xfrm>
              <a:off x="2324006" y="640227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4022"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5" name="Rectangle 384"/>
            <p:cNvSpPr/>
            <p:nvPr/>
          </p:nvSpPr>
          <p:spPr>
            <a:xfrm>
              <a:off x="2629467" y="64042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72533" y="64406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7" name="Rectangle 386"/>
            <p:cNvSpPr/>
            <p:nvPr/>
          </p:nvSpPr>
          <p:spPr>
            <a:xfrm>
              <a:off x="2915314" y="64051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65330" y="64406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9" name="Rectangle 388"/>
            <p:cNvSpPr/>
            <p:nvPr/>
          </p:nvSpPr>
          <p:spPr>
            <a:xfrm>
              <a:off x="3205473" y="6409227"/>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48539" y="644567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1" name="Rectangle 390"/>
            <p:cNvSpPr/>
            <p:nvPr/>
          </p:nvSpPr>
          <p:spPr>
            <a:xfrm>
              <a:off x="3491320" y="641009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41336" y="644567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3" name="Rectangle 392"/>
            <p:cNvSpPr/>
            <p:nvPr/>
          </p:nvSpPr>
          <p:spPr>
            <a:xfrm>
              <a:off x="3796781" y="641205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939847" y="644850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5" name="Rectangle 394"/>
            <p:cNvSpPr/>
            <p:nvPr/>
          </p:nvSpPr>
          <p:spPr>
            <a:xfrm>
              <a:off x="4082628" y="641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232644" y="644850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7" name="Rectangle 396"/>
            <p:cNvSpPr/>
            <p:nvPr/>
          </p:nvSpPr>
          <p:spPr>
            <a:xfrm>
              <a:off x="4361739" y="641205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504805" y="644850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9" name="Rectangle 398"/>
            <p:cNvSpPr/>
            <p:nvPr/>
          </p:nvSpPr>
          <p:spPr>
            <a:xfrm>
              <a:off x="4647586" y="641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0" name="Straight Arrow Connector 409"/>
            <p:cNvCxnSpPr/>
            <p:nvPr/>
          </p:nvCxnSpPr>
          <p:spPr>
            <a:xfrm flipH="1">
              <a:off x="10632884" y="3289462"/>
              <a:ext cx="255835" cy="107148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420" name="Picture 4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31824" y="2297567"/>
              <a:ext cx="1018276" cy="8836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52" name="Rectangle 451"/>
            <p:cNvSpPr/>
            <p:nvPr/>
          </p:nvSpPr>
          <p:spPr>
            <a:xfrm>
              <a:off x="10546746" y="4614388"/>
              <a:ext cx="140095" cy="135574"/>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ultiply 2"/>
            <p:cNvSpPr/>
            <p:nvPr/>
          </p:nvSpPr>
          <p:spPr>
            <a:xfrm>
              <a:off x="10489458" y="4556472"/>
              <a:ext cx="229785" cy="228600"/>
            </a:xfrm>
            <a:prstGeom prst="mathMultiply">
              <a:avLst>
                <a:gd name="adj1" fmla="val 429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a:stCxn id="8" idx="1"/>
            </p:cNvCxnSpPr>
            <p:nvPr/>
          </p:nvCxnSpPr>
          <p:spPr>
            <a:xfrm flipH="1" flipV="1">
              <a:off x="2013064" y="2584339"/>
              <a:ext cx="7037152" cy="126914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8227677" y="4097547"/>
              <a:ext cx="828999" cy="1115404"/>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flipV="1">
              <a:off x="7722135" y="2152274"/>
              <a:ext cx="1374682" cy="127358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7252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happen if an intruder try to compromise the data stored in one of the blocks?</a:t>
            </a:r>
          </a:p>
          <a:p>
            <a:r>
              <a:rPr lang="en-US" dirty="0"/>
              <a:t>As we can see in this slide and the next slide, the compromised block will become invalid, and all next blocks after it will be invalid as well.</a:t>
            </a:r>
          </a:p>
          <a:p>
            <a:endParaRPr lang="en-US" dirty="0"/>
          </a:p>
        </p:txBody>
      </p:sp>
    </p:spTree>
    <p:extLst>
      <p:ext uri="{BB962C8B-B14F-4D97-AF65-F5344CB8AC3E}">
        <p14:creationId xmlns:p14="http://schemas.microsoft.com/office/powerpoint/2010/main" val="3287000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 </a:t>
            </a:r>
            <a:r>
              <a:rPr lang="en-US" dirty="0" err="1"/>
              <a:t>blockchain</a:t>
            </a:r>
            <a:r>
              <a:rPr lang="en-US" dirty="0"/>
              <a:t> is a ledger. It's a file, that's constantly growing. </a:t>
            </a:r>
          </a:p>
          <a:p>
            <a:r>
              <a:rPr lang="en-US" dirty="0"/>
              <a:t>So it keeps track of all the transactions, in a permanent way. Which means once a transaction goes in, you can't pull it out.</a:t>
            </a:r>
          </a:p>
          <a:p>
            <a:r>
              <a:rPr lang="en-US" dirty="0"/>
              <a:t>That information is placed in there in a secure way. It uses advanced cryptography to make sure that it's actually locked inside the </a:t>
            </a:r>
            <a:r>
              <a:rPr lang="en-US" dirty="0" err="1"/>
              <a:t>blockchain</a:t>
            </a:r>
            <a:r>
              <a:rPr lang="en-US" dirty="0"/>
              <a:t>. </a:t>
            </a:r>
          </a:p>
          <a:p>
            <a:r>
              <a:rPr lang="en-US" dirty="0"/>
              <a:t>Every transaction, gets placed in chronologically so every transaction that happens, happens after the previous one.</a:t>
            </a:r>
          </a:p>
          <a:p>
            <a:r>
              <a:rPr lang="en-US" dirty="0"/>
              <a:t>And finally, it's all immutable which means as you build all these transactions onto the blockchain, this ledger can never be changed. </a:t>
            </a:r>
          </a:p>
        </p:txBody>
      </p:sp>
    </p:spTree>
    <p:extLst>
      <p:ext uri="{BB962C8B-B14F-4D97-AF65-F5344CB8AC3E}">
        <p14:creationId xmlns:p14="http://schemas.microsoft.com/office/powerpoint/2010/main" val="2287924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Distributed</a:t>
            </a:r>
            <a:r>
              <a:rPr lang="en-US" dirty="0"/>
              <a:t> </a:t>
            </a:r>
            <a:r>
              <a:rPr lang="en-US" sz="5000" dirty="0">
                <a:solidFill>
                  <a:schemeClr val="accent1">
                    <a:lumMod val="75000"/>
                  </a:schemeClr>
                </a:solidFill>
                <a:latin typeface="Arial" panose="020B0604020202020204" pitchFamily="34" charset="0"/>
                <a:ea typeface="+mn-ea"/>
                <a:cs typeface="Arial" panose="020B0604020202020204" pitchFamily="34" charset="0"/>
              </a:rPr>
              <a:t>P2P Network</a:t>
            </a:r>
          </a:p>
        </p:txBody>
      </p:sp>
      <p:grpSp>
        <p:nvGrpSpPr>
          <p:cNvPr id="10" name="Group 9"/>
          <p:cNvGrpSpPr/>
          <p:nvPr/>
        </p:nvGrpSpPr>
        <p:grpSpPr>
          <a:xfrm>
            <a:off x="375806" y="1390429"/>
            <a:ext cx="11488384" cy="4304978"/>
            <a:chOff x="637066" y="1534121"/>
            <a:chExt cx="11488384" cy="5015453"/>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066" y="2231239"/>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6" y="3236101"/>
              <a:ext cx="29026" cy="2026612"/>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980133" y="2929145"/>
              <a:ext cx="2036203" cy="68581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039654" y="3920123"/>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46480" y="328293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89546" y="33193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97" name="Rectangle 96"/>
            <p:cNvSpPr/>
            <p:nvPr/>
          </p:nvSpPr>
          <p:spPr>
            <a:xfrm>
              <a:off x="932327" y="328380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p:cNvCxnSpPr/>
            <p:nvPr/>
          </p:nvCxnSpPr>
          <p:spPr>
            <a:xfrm>
              <a:off x="2032424" y="2544072"/>
              <a:ext cx="6925377" cy="1230611"/>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82343" y="33193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p:cNvSpPr/>
            <p:nvPr/>
          </p:nvSpPr>
          <p:spPr>
            <a:xfrm>
              <a:off x="1237788" y="328576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80854"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p:cNvSpPr/>
            <p:nvPr/>
          </p:nvSpPr>
          <p:spPr>
            <a:xfrm>
              <a:off x="1523635" y="328663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73651"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4" name="Rectangle 163"/>
            <p:cNvSpPr/>
            <p:nvPr/>
          </p:nvSpPr>
          <p:spPr>
            <a:xfrm>
              <a:off x="1802746" y="328576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45812"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6" name="Rectangle 165"/>
            <p:cNvSpPr/>
            <p:nvPr/>
          </p:nvSpPr>
          <p:spPr>
            <a:xfrm>
              <a:off x="2088593" y="328663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38609"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67"/>
            <p:cNvSpPr/>
            <p:nvPr/>
          </p:nvSpPr>
          <p:spPr>
            <a:xfrm>
              <a:off x="2394054" y="328859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37120" y="332504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0" name="Rectangle 169"/>
            <p:cNvSpPr/>
            <p:nvPr/>
          </p:nvSpPr>
          <p:spPr>
            <a:xfrm>
              <a:off x="2679901" y="328946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829917" y="332504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2" name="Rectangle 171"/>
            <p:cNvSpPr/>
            <p:nvPr/>
          </p:nvSpPr>
          <p:spPr>
            <a:xfrm>
              <a:off x="2970060" y="3293589"/>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113126" y="33300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4" name="Rectangle 173"/>
            <p:cNvSpPr/>
            <p:nvPr/>
          </p:nvSpPr>
          <p:spPr>
            <a:xfrm>
              <a:off x="3255907" y="32944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405923" y="33300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6" name="Rectangle 175"/>
            <p:cNvSpPr/>
            <p:nvPr/>
          </p:nvSpPr>
          <p:spPr>
            <a:xfrm>
              <a:off x="3561368" y="329641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704434" y="333286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8" name="Rectangle 177"/>
            <p:cNvSpPr/>
            <p:nvPr/>
          </p:nvSpPr>
          <p:spPr>
            <a:xfrm>
              <a:off x="3847215" y="32972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997231" y="333286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0" name="Rectangle 179"/>
            <p:cNvSpPr/>
            <p:nvPr/>
          </p:nvSpPr>
          <p:spPr>
            <a:xfrm>
              <a:off x="4126326" y="329641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269392" y="333286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2" name="Rectangle 181"/>
            <p:cNvSpPr/>
            <p:nvPr/>
          </p:nvSpPr>
          <p:spPr>
            <a:xfrm>
              <a:off x="4412173" y="32972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Rectangle 182"/>
            <p:cNvSpPr/>
            <p:nvPr/>
          </p:nvSpPr>
          <p:spPr>
            <a:xfrm>
              <a:off x="6487390" y="255477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456" y="259122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184"/>
            <p:cNvSpPr/>
            <p:nvPr/>
          </p:nvSpPr>
          <p:spPr>
            <a:xfrm>
              <a:off x="6773237" y="255564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253" y="259122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7" name="Rectangle 186"/>
            <p:cNvSpPr/>
            <p:nvPr/>
          </p:nvSpPr>
          <p:spPr>
            <a:xfrm>
              <a:off x="7078698" y="255760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1764"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9" name="Rectangle 188"/>
            <p:cNvSpPr/>
            <p:nvPr/>
          </p:nvSpPr>
          <p:spPr>
            <a:xfrm>
              <a:off x="7364545" y="255847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561"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1" name="Rectangle 190"/>
            <p:cNvSpPr/>
            <p:nvPr/>
          </p:nvSpPr>
          <p:spPr>
            <a:xfrm>
              <a:off x="7643656" y="255760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6722"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p:cNvSpPr/>
            <p:nvPr/>
          </p:nvSpPr>
          <p:spPr>
            <a:xfrm>
              <a:off x="7929503" y="255847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519"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5" name="Rectangle 194"/>
            <p:cNvSpPr/>
            <p:nvPr/>
          </p:nvSpPr>
          <p:spPr>
            <a:xfrm>
              <a:off x="8234964" y="256043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030" y="25968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7" name="Rectangle 196"/>
            <p:cNvSpPr/>
            <p:nvPr/>
          </p:nvSpPr>
          <p:spPr>
            <a:xfrm>
              <a:off x="8520811" y="256130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670827" y="25968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9" name="Rectangle 198"/>
            <p:cNvSpPr/>
            <p:nvPr/>
          </p:nvSpPr>
          <p:spPr>
            <a:xfrm>
              <a:off x="8810970" y="2565429"/>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954036" y="26018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1" name="Rectangle 200"/>
            <p:cNvSpPr/>
            <p:nvPr/>
          </p:nvSpPr>
          <p:spPr>
            <a:xfrm>
              <a:off x="9096817" y="25662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246833" y="26018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p:cNvSpPr/>
            <p:nvPr/>
          </p:nvSpPr>
          <p:spPr>
            <a:xfrm>
              <a:off x="9402278" y="25682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545344" y="26047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5" name="Rectangle 204"/>
            <p:cNvSpPr/>
            <p:nvPr/>
          </p:nvSpPr>
          <p:spPr>
            <a:xfrm>
              <a:off x="9688125" y="25691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838141" y="26047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7" name="Rectangle 206"/>
            <p:cNvSpPr/>
            <p:nvPr/>
          </p:nvSpPr>
          <p:spPr>
            <a:xfrm>
              <a:off x="9967236" y="25682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110302" y="26047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9" name="Rectangle 208"/>
            <p:cNvSpPr/>
            <p:nvPr/>
          </p:nvSpPr>
          <p:spPr>
            <a:xfrm>
              <a:off x="10253083" y="25691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ectangle 209"/>
            <p:cNvSpPr/>
            <p:nvPr/>
          </p:nvSpPr>
          <p:spPr>
            <a:xfrm>
              <a:off x="3466468" y="444642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09534" y="448287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2" name="Rectangle 211"/>
            <p:cNvSpPr/>
            <p:nvPr/>
          </p:nvSpPr>
          <p:spPr>
            <a:xfrm>
              <a:off x="3752315" y="444729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902331" y="448287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4" name="Rectangle 213"/>
            <p:cNvSpPr/>
            <p:nvPr/>
          </p:nvSpPr>
          <p:spPr>
            <a:xfrm>
              <a:off x="4057776" y="444925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200842"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6" name="Rectangle 215"/>
            <p:cNvSpPr/>
            <p:nvPr/>
          </p:nvSpPr>
          <p:spPr>
            <a:xfrm>
              <a:off x="4343623" y="445012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93639"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8" name="Rectangle 217"/>
            <p:cNvSpPr/>
            <p:nvPr/>
          </p:nvSpPr>
          <p:spPr>
            <a:xfrm>
              <a:off x="4622734" y="444925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65800"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0" name="Rectangle 219"/>
            <p:cNvSpPr/>
            <p:nvPr/>
          </p:nvSpPr>
          <p:spPr>
            <a:xfrm>
              <a:off x="4908581" y="445012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58597"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2" name="Rectangle 221"/>
            <p:cNvSpPr/>
            <p:nvPr/>
          </p:nvSpPr>
          <p:spPr>
            <a:xfrm>
              <a:off x="5214042" y="445208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57108" y="448853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4" name="Rectangle 223"/>
            <p:cNvSpPr/>
            <p:nvPr/>
          </p:nvSpPr>
          <p:spPr>
            <a:xfrm>
              <a:off x="5499889" y="445295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49905" y="448853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6" name="Rectangle 225"/>
            <p:cNvSpPr/>
            <p:nvPr/>
          </p:nvSpPr>
          <p:spPr>
            <a:xfrm>
              <a:off x="5790048" y="4457080"/>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33114" y="449352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8" name="Rectangle 227"/>
            <p:cNvSpPr/>
            <p:nvPr/>
          </p:nvSpPr>
          <p:spPr>
            <a:xfrm>
              <a:off x="6075895" y="445794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225911" y="449352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0" name="Rectangle 229"/>
            <p:cNvSpPr/>
            <p:nvPr/>
          </p:nvSpPr>
          <p:spPr>
            <a:xfrm>
              <a:off x="6381356" y="445991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524422" y="449635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2" name="Rectangle 231"/>
            <p:cNvSpPr/>
            <p:nvPr/>
          </p:nvSpPr>
          <p:spPr>
            <a:xfrm>
              <a:off x="6667203" y="446077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817219" y="449635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4" name="Rectangle 233"/>
            <p:cNvSpPr/>
            <p:nvPr/>
          </p:nvSpPr>
          <p:spPr>
            <a:xfrm>
              <a:off x="6946314" y="445991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089380" y="449635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6" name="Rectangle 235"/>
            <p:cNvSpPr/>
            <p:nvPr/>
          </p:nvSpPr>
          <p:spPr>
            <a:xfrm>
              <a:off x="7232161" y="446077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Rectangle 318"/>
            <p:cNvSpPr/>
            <p:nvPr/>
          </p:nvSpPr>
          <p:spPr>
            <a:xfrm>
              <a:off x="8219662" y="44028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62728" y="443930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1" name="Rectangle 320"/>
            <p:cNvSpPr/>
            <p:nvPr/>
          </p:nvSpPr>
          <p:spPr>
            <a:xfrm>
              <a:off x="8505509" y="440371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655525" y="443930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3" name="Rectangle 322"/>
            <p:cNvSpPr/>
            <p:nvPr/>
          </p:nvSpPr>
          <p:spPr>
            <a:xfrm>
              <a:off x="8810970" y="44056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954036" y="444213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5" name="Rectangle 324"/>
            <p:cNvSpPr/>
            <p:nvPr/>
          </p:nvSpPr>
          <p:spPr>
            <a:xfrm>
              <a:off x="9096817" y="440654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246833" y="444213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7" name="Rectangle 326"/>
            <p:cNvSpPr/>
            <p:nvPr/>
          </p:nvSpPr>
          <p:spPr>
            <a:xfrm>
              <a:off x="9375928" y="44056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518994" y="444213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9" name="Rectangle 328"/>
            <p:cNvSpPr/>
            <p:nvPr/>
          </p:nvSpPr>
          <p:spPr>
            <a:xfrm>
              <a:off x="9661775" y="440654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811791" y="444213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1" name="Rectangle 330"/>
            <p:cNvSpPr/>
            <p:nvPr/>
          </p:nvSpPr>
          <p:spPr>
            <a:xfrm>
              <a:off x="9967236" y="440851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110302" y="444496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3" name="Rectangle 332"/>
            <p:cNvSpPr/>
            <p:nvPr/>
          </p:nvSpPr>
          <p:spPr>
            <a:xfrm>
              <a:off x="10253083" y="440937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403099" y="444496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5" name="Rectangle 334"/>
            <p:cNvSpPr/>
            <p:nvPr/>
          </p:nvSpPr>
          <p:spPr>
            <a:xfrm>
              <a:off x="10543242" y="4413506"/>
              <a:ext cx="140095" cy="135574"/>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86308" y="44499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7" name="Rectangle 336"/>
            <p:cNvSpPr/>
            <p:nvPr/>
          </p:nvSpPr>
          <p:spPr>
            <a:xfrm>
              <a:off x="10829089" y="4414371"/>
              <a:ext cx="140095" cy="135574"/>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79105" y="44499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9" name="Rectangle 338"/>
            <p:cNvSpPr/>
            <p:nvPr/>
          </p:nvSpPr>
          <p:spPr>
            <a:xfrm>
              <a:off x="11134550" y="4416336"/>
              <a:ext cx="140095" cy="135574"/>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277616" y="445278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1" name="Rectangle 340"/>
            <p:cNvSpPr/>
            <p:nvPr/>
          </p:nvSpPr>
          <p:spPr>
            <a:xfrm>
              <a:off x="11420397" y="4417201"/>
              <a:ext cx="140095" cy="135574"/>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570413" y="445278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3" name="Rectangle 342"/>
            <p:cNvSpPr/>
            <p:nvPr/>
          </p:nvSpPr>
          <p:spPr>
            <a:xfrm>
              <a:off x="11699508" y="4416336"/>
              <a:ext cx="140095" cy="135574"/>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842574" y="445278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5" name="Rectangle 344"/>
            <p:cNvSpPr/>
            <p:nvPr/>
          </p:nvSpPr>
          <p:spPr>
            <a:xfrm>
              <a:off x="11985355" y="4417201"/>
              <a:ext cx="140095" cy="135574"/>
            </a:xfrm>
            <a:prstGeom prst="rect">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6" name="Rectangle 345"/>
            <p:cNvSpPr/>
            <p:nvPr/>
          </p:nvSpPr>
          <p:spPr>
            <a:xfrm>
              <a:off x="7434450" y="639965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77516" y="643610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7720297" y="640051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870313" y="643610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8025758" y="640248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168824"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2" name="Rectangle 351"/>
            <p:cNvSpPr/>
            <p:nvPr/>
          </p:nvSpPr>
          <p:spPr>
            <a:xfrm>
              <a:off x="8311605" y="640334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61621"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4" name="Rectangle 353"/>
            <p:cNvSpPr/>
            <p:nvPr/>
          </p:nvSpPr>
          <p:spPr>
            <a:xfrm>
              <a:off x="8590716" y="640248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33782"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8876563" y="640334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26579"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9182024" y="640531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25090" y="644176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9467871" y="640617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617887" y="644176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9758030" y="6410305"/>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901096" y="64467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10043877" y="641117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193893" y="64467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10349338" y="64131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492404" y="64495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10635185" y="64140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785201" y="64495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0" name="Rectangle 369"/>
            <p:cNvSpPr/>
            <p:nvPr/>
          </p:nvSpPr>
          <p:spPr>
            <a:xfrm>
              <a:off x="10914296" y="64131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057362" y="64495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2" name="Rectangle 371"/>
            <p:cNvSpPr/>
            <p:nvPr/>
          </p:nvSpPr>
          <p:spPr>
            <a:xfrm>
              <a:off x="11200143" y="64140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Rectangle 372"/>
            <p:cNvSpPr/>
            <p:nvPr/>
          </p:nvSpPr>
          <p:spPr>
            <a:xfrm>
              <a:off x="881893" y="639857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4959" y="643502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5" name="Rectangle 374"/>
            <p:cNvSpPr/>
            <p:nvPr/>
          </p:nvSpPr>
          <p:spPr>
            <a:xfrm>
              <a:off x="1167740" y="639944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7756" y="643502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7" name="Rectangle 376"/>
            <p:cNvSpPr/>
            <p:nvPr/>
          </p:nvSpPr>
          <p:spPr>
            <a:xfrm>
              <a:off x="1473201" y="640140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6267"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9" name="Rectangle 378"/>
            <p:cNvSpPr/>
            <p:nvPr/>
          </p:nvSpPr>
          <p:spPr>
            <a:xfrm>
              <a:off x="1759048" y="640227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9064"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1" name="Rectangle 380"/>
            <p:cNvSpPr/>
            <p:nvPr/>
          </p:nvSpPr>
          <p:spPr>
            <a:xfrm>
              <a:off x="2038159" y="640140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81225"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3" name="Rectangle 382"/>
            <p:cNvSpPr/>
            <p:nvPr/>
          </p:nvSpPr>
          <p:spPr>
            <a:xfrm>
              <a:off x="2324006" y="640227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4022"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5" name="Rectangle 384"/>
            <p:cNvSpPr/>
            <p:nvPr/>
          </p:nvSpPr>
          <p:spPr>
            <a:xfrm>
              <a:off x="2629467" y="64042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72533" y="64406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7" name="Rectangle 386"/>
            <p:cNvSpPr/>
            <p:nvPr/>
          </p:nvSpPr>
          <p:spPr>
            <a:xfrm>
              <a:off x="2915314" y="64051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65330" y="64406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9" name="Rectangle 388"/>
            <p:cNvSpPr/>
            <p:nvPr/>
          </p:nvSpPr>
          <p:spPr>
            <a:xfrm>
              <a:off x="3205473" y="6409227"/>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48539" y="644567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1" name="Rectangle 390"/>
            <p:cNvSpPr/>
            <p:nvPr/>
          </p:nvSpPr>
          <p:spPr>
            <a:xfrm>
              <a:off x="3491320" y="641009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41336" y="644567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3" name="Rectangle 392"/>
            <p:cNvSpPr/>
            <p:nvPr/>
          </p:nvSpPr>
          <p:spPr>
            <a:xfrm>
              <a:off x="3796781" y="641205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939847" y="644850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5" name="Rectangle 394"/>
            <p:cNvSpPr/>
            <p:nvPr/>
          </p:nvSpPr>
          <p:spPr>
            <a:xfrm>
              <a:off x="4082628" y="641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232644" y="644850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7" name="Rectangle 396"/>
            <p:cNvSpPr/>
            <p:nvPr/>
          </p:nvSpPr>
          <p:spPr>
            <a:xfrm>
              <a:off x="4361739" y="641205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504805" y="644850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9" name="Rectangle 398"/>
            <p:cNvSpPr/>
            <p:nvPr/>
          </p:nvSpPr>
          <p:spPr>
            <a:xfrm>
              <a:off x="4647586" y="641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3" name="Straight Connector 402"/>
            <p:cNvCxnSpPr/>
            <p:nvPr/>
          </p:nvCxnSpPr>
          <p:spPr>
            <a:xfrm>
              <a:off x="7729680" y="1900009"/>
              <a:ext cx="1367137" cy="147670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flipH="1">
              <a:off x="8344600" y="4318532"/>
              <a:ext cx="1006959" cy="944181"/>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0" name="Straight Arrow Connector 409"/>
            <p:cNvCxnSpPr/>
            <p:nvPr/>
          </p:nvCxnSpPr>
          <p:spPr>
            <a:xfrm flipH="1">
              <a:off x="10632884" y="3289462"/>
              <a:ext cx="255835" cy="107148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3" name="Straight Arrow Connector 412"/>
            <p:cNvCxnSpPr/>
            <p:nvPr/>
          </p:nvCxnSpPr>
          <p:spPr>
            <a:xfrm flipH="1">
              <a:off x="10914360" y="3304584"/>
              <a:ext cx="112282" cy="106443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4" name="Straight Arrow Connector 413"/>
            <p:cNvCxnSpPr/>
            <p:nvPr/>
          </p:nvCxnSpPr>
          <p:spPr>
            <a:xfrm>
              <a:off x="11190421" y="3319385"/>
              <a:ext cx="35939" cy="105710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5" name="Straight Arrow Connector 414"/>
            <p:cNvCxnSpPr/>
            <p:nvPr/>
          </p:nvCxnSpPr>
          <p:spPr>
            <a:xfrm>
              <a:off x="11743322" y="3296419"/>
              <a:ext cx="299719" cy="107260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6" name="Straight Arrow Connector 415"/>
            <p:cNvCxnSpPr/>
            <p:nvPr/>
          </p:nvCxnSpPr>
          <p:spPr>
            <a:xfrm>
              <a:off x="11533657" y="3304584"/>
              <a:ext cx="235898" cy="1049274"/>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7" name="Straight Arrow Connector 416"/>
            <p:cNvCxnSpPr/>
            <p:nvPr/>
          </p:nvCxnSpPr>
          <p:spPr>
            <a:xfrm>
              <a:off x="11333939" y="3304584"/>
              <a:ext cx="157913" cy="107190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420" name="Picture 4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65093" y="1979307"/>
              <a:ext cx="1385007" cy="12019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51" name="Rectangle 450"/>
            <p:cNvSpPr/>
            <p:nvPr/>
          </p:nvSpPr>
          <p:spPr>
            <a:xfrm>
              <a:off x="10829089" y="4620259"/>
              <a:ext cx="140095" cy="135574"/>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2" name="Rectangle 451"/>
            <p:cNvSpPr/>
            <p:nvPr/>
          </p:nvSpPr>
          <p:spPr>
            <a:xfrm>
              <a:off x="10546746" y="4614388"/>
              <a:ext cx="140095" cy="135574"/>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3" name="Rectangle 452"/>
            <p:cNvSpPr/>
            <p:nvPr/>
          </p:nvSpPr>
          <p:spPr>
            <a:xfrm>
              <a:off x="11137521" y="4614388"/>
              <a:ext cx="140095" cy="135574"/>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4" name="Rectangle 453"/>
            <p:cNvSpPr/>
            <p:nvPr/>
          </p:nvSpPr>
          <p:spPr>
            <a:xfrm>
              <a:off x="11430318" y="4610075"/>
              <a:ext cx="140095" cy="135574"/>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5" name="Rectangle 454"/>
            <p:cNvSpPr/>
            <p:nvPr/>
          </p:nvSpPr>
          <p:spPr>
            <a:xfrm>
              <a:off x="11699947" y="4614388"/>
              <a:ext cx="140095" cy="135574"/>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6" name="Rectangle 455"/>
            <p:cNvSpPr/>
            <p:nvPr/>
          </p:nvSpPr>
          <p:spPr>
            <a:xfrm>
              <a:off x="11985354" y="4606799"/>
              <a:ext cx="140095" cy="135574"/>
            </a:xfrm>
            <a:prstGeom prst="rect">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ultiply 2"/>
            <p:cNvSpPr/>
            <p:nvPr/>
          </p:nvSpPr>
          <p:spPr>
            <a:xfrm>
              <a:off x="10489458" y="4556472"/>
              <a:ext cx="229785" cy="228600"/>
            </a:xfrm>
            <a:prstGeom prst="mathMultiply">
              <a:avLst>
                <a:gd name="adj1" fmla="val 429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Multiply 236"/>
            <p:cNvSpPr/>
            <p:nvPr/>
          </p:nvSpPr>
          <p:spPr>
            <a:xfrm>
              <a:off x="10776982" y="4571437"/>
              <a:ext cx="229785" cy="228600"/>
            </a:xfrm>
            <a:prstGeom prst="mathMultiply">
              <a:avLst>
                <a:gd name="adj1" fmla="val 429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Multiply 237"/>
            <p:cNvSpPr/>
            <p:nvPr/>
          </p:nvSpPr>
          <p:spPr>
            <a:xfrm>
              <a:off x="11096434" y="4565578"/>
              <a:ext cx="229785" cy="228600"/>
            </a:xfrm>
            <a:prstGeom prst="mathMultiply">
              <a:avLst>
                <a:gd name="adj1" fmla="val 429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Multiply 238"/>
            <p:cNvSpPr/>
            <p:nvPr/>
          </p:nvSpPr>
          <p:spPr>
            <a:xfrm>
              <a:off x="11380717" y="4562962"/>
              <a:ext cx="229785" cy="228600"/>
            </a:xfrm>
            <a:prstGeom prst="mathMultiply">
              <a:avLst>
                <a:gd name="adj1" fmla="val 429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Multiply 239"/>
            <p:cNvSpPr/>
            <p:nvPr/>
          </p:nvSpPr>
          <p:spPr>
            <a:xfrm>
              <a:off x="11641405" y="4558950"/>
              <a:ext cx="229785" cy="228600"/>
            </a:xfrm>
            <a:prstGeom prst="mathMultiply">
              <a:avLst>
                <a:gd name="adj1" fmla="val 429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1" name="Multiply 240"/>
          <p:cNvSpPr/>
          <p:nvPr/>
        </p:nvSpPr>
        <p:spPr>
          <a:xfrm>
            <a:off x="11938184" y="4554936"/>
            <a:ext cx="229785" cy="228600"/>
          </a:xfrm>
          <a:prstGeom prst="mathMultiply">
            <a:avLst>
              <a:gd name="adj1" fmla="val 429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26571" y="6152606"/>
            <a:ext cx="11430000" cy="646331"/>
          </a:xfrm>
          <a:prstGeom prst="rect">
            <a:avLst/>
          </a:prstGeom>
          <a:noFill/>
        </p:spPr>
        <p:txBody>
          <a:bodyPr wrap="square" rtlCol="0">
            <a:spAutoFit/>
          </a:bodyPr>
          <a:lstStyle/>
          <a:p>
            <a:r>
              <a:rPr lang="en-US" dirty="0"/>
              <a:t>The question now, how the network will prevent such attack?</a:t>
            </a:r>
          </a:p>
          <a:p>
            <a:endParaRPr lang="en-US" dirty="0"/>
          </a:p>
        </p:txBody>
      </p:sp>
    </p:spTree>
    <p:extLst>
      <p:ext uri="{BB962C8B-B14F-4D97-AF65-F5344CB8AC3E}">
        <p14:creationId xmlns:p14="http://schemas.microsoft.com/office/powerpoint/2010/main" val="2694204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Distributed</a:t>
            </a:r>
            <a:r>
              <a:rPr lang="en-US" dirty="0"/>
              <a:t> </a:t>
            </a:r>
            <a:r>
              <a:rPr lang="en-US" sz="5000" dirty="0">
                <a:solidFill>
                  <a:schemeClr val="accent1">
                    <a:lumMod val="75000"/>
                  </a:schemeClr>
                </a:solidFill>
                <a:latin typeface="Arial" panose="020B0604020202020204" pitchFamily="34" charset="0"/>
                <a:ea typeface="+mn-ea"/>
                <a:cs typeface="Arial" panose="020B0604020202020204" pitchFamily="34" charset="0"/>
              </a:rPr>
              <a:t>P2P Network</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066" y="2231239"/>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6" y="3236101"/>
            <a:ext cx="29026" cy="2026612"/>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980133" y="2929145"/>
            <a:ext cx="2036203" cy="68581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039654" y="3920123"/>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46480" y="328293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89546" y="33193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97" name="Rectangle 96"/>
          <p:cNvSpPr/>
          <p:nvPr/>
        </p:nvSpPr>
        <p:spPr>
          <a:xfrm>
            <a:off x="932327" y="328380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p:cNvCxnSpPr/>
          <p:nvPr/>
        </p:nvCxnSpPr>
        <p:spPr>
          <a:xfrm>
            <a:off x="2032424" y="2544072"/>
            <a:ext cx="6925377" cy="1230611"/>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82343" y="33193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p:cNvSpPr/>
          <p:nvPr/>
        </p:nvSpPr>
        <p:spPr>
          <a:xfrm>
            <a:off x="1237788" y="328576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80854"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p:cNvSpPr/>
          <p:nvPr/>
        </p:nvSpPr>
        <p:spPr>
          <a:xfrm>
            <a:off x="1523635" y="328663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73651"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4" name="Rectangle 163"/>
          <p:cNvSpPr/>
          <p:nvPr/>
        </p:nvSpPr>
        <p:spPr>
          <a:xfrm>
            <a:off x="1802746" y="328576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45812"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6" name="Rectangle 165"/>
          <p:cNvSpPr/>
          <p:nvPr/>
        </p:nvSpPr>
        <p:spPr>
          <a:xfrm>
            <a:off x="2088593" y="328663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38609"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67"/>
          <p:cNvSpPr/>
          <p:nvPr/>
        </p:nvSpPr>
        <p:spPr>
          <a:xfrm>
            <a:off x="2394054" y="328859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37120" y="332504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0" name="Rectangle 169"/>
          <p:cNvSpPr/>
          <p:nvPr/>
        </p:nvSpPr>
        <p:spPr>
          <a:xfrm>
            <a:off x="2679901" y="328946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829917" y="332504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2" name="Rectangle 171"/>
          <p:cNvSpPr/>
          <p:nvPr/>
        </p:nvSpPr>
        <p:spPr>
          <a:xfrm>
            <a:off x="2970060" y="3293589"/>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113126" y="33300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4" name="Rectangle 173"/>
          <p:cNvSpPr/>
          <p:nvPr/>
        </p:nvSpPr>
        <p:spPr>
          <a:xfrm>
            <a:off x="3255907" y="32944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405923" y="33300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6" name="Rectangle 175"/>
          <p:cNvSpPr/>
          <p:nvPr/>
        </p:nvSpPr>
        <p:spPr>
          <a:xfrm>
            <a:off x="3561368" y="329641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704434" y="333286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8" name="Rectangle 177"/>
          <p:cNvSpPr/>
          <p:nvPr/>
        </p:nvSpPr>
        <p:spPr>
          <a:xfrm>
            <a:off x="3847215" y="32972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997231" y="333286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0" name="Rectangle 179"/>
          <p:cNvSpPr/>
          <p:nvPr/>
        </p:nvSpPr>
        <p:spPr>
          <a:xfrm>
            <a:off x="4126326" y="329641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269392" y="333286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2" name="Rectangle 181"/>
          <p:cNvSpPr/>
          <p:nvPr/>
        </p:nvSpPr>
        <p:spPr>
          <a:xfrm>
            <a:off x="4412173" y="32972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Rectangle 182"/>
          <p:cNvSpPr/>
          <p:nvPr/>
        </p:nvSpPr>
        <p:spPr>
          <a:xfrm>
            <a:off x="6487390" y="255477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456" y="259122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184"/>
          <p:cNvSpPr/>
          <p:nvPr/>
        </p:nvSpPr>
        <p:spPr>
          <a:xfrm>
            <a:off x="6773237" y="255564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253" y="259122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7" name="Rectangle 186"/>
          <p:cNvSpPr/>
          <p:nvPr/>
        </p:nvSpPr>
        <p:spPr>
          <a:xfrm>
            <a:off x="7078698" y="255760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1764"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9" name="Rectangle 188"/>
          <p:cNvSpPr/>
          <p:nvPr/>
        </p:nvSpPr>
        <p:spPr>
          <a:xfrm>
            <a:off x="7364545" y="255847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561"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1" name="Rectangle 190"/>
          <p:cNvSpPr/>
          <p:nvPr/>
        </p:nvSpPr>
        <p:spPr>
          <a:xfrm>
            <a:off x="7643656" y="255760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6722"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p:cNvSpPr/>
          <p:nvPr/>
        </p:nvSpPr>
        <p:spPr>
          <a:xfrm>
            <a:off x="7929503" y="255847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519"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5" name="Rectangle 194"/>
          <p:cNvSpPr/>
          <p:nvPr/>
        </p:nvSpPr>
        <p:spPr>
          <a:xfrm>
            <a:off x="8234964" y="256043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030" y="25968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7" name="Rectangle 196"/>
          <p:cNvSpPr/>
          <p:nvPr/>
        </p:nvSpPr>
        <p:spPr>
          <a:xfrm>
            <a:off x="8520811" y="256130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670827" y="25968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9" name="Rectangle 198"/>
          <p:cNvSpPr/>
          <p:nvPr/>
        </p:nvSpPr>
        <p:spPr>
          <a:xfrm>
            <a:off x="8810970" y="2565429"/>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954036" y="26018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1" name="Rectangle 200"/>
          <p:cNvSpPr/>
          <p:nvPr/>
        </p:nvSpPr>
        <p:spPr>
          <a:xfrm>
            <a:off x="9096817" y="25662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246833" y="26018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p:cNvSpPr/>
          <p:nvPr/>
        </p:nvSpPr>
        <p:spPr>
          <a:xfrm>
            <a:off x="9402278" y="25682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545344" y="26047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5" name="Rectangle 204"/>
          <p:cNvSpPr/>
          <p:nvPr/>
        </p:nvSpPr>
        <p:spPr>
          <a:xfrm>
            <a:off x="9688125" y="25691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838141" y="26047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7" name="Rectangle 206"/>
          <p:cNvSpPr/>
          <p:nvPr/>
        </p:nvSpPr>
        <p:spPr>
          <a:xfrm>
            <a:off x="9967236" y="25682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110302" y="26047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9" name="Rectangle 208"/>
          <p:cNvSpPr/>
          <p:nvPr/>
        </p:nvSpPr>
        <p:spPr>
          <a:xfrm>
            <a:off x="10253083" y="25691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ectangle 209"/>
          <p:cNvSpPr/>
          <p:nvPr/>
        </p:nvSpPr>
        <p:spPr>
          <a:xfrm>
            <a:off x="3466468" y="444642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09534" y="448287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2" name="Rectangle 211"/>
          <p:cNvSpPr/>
          <p:nvPr/>
        </p:nvSpPr>
        <p:spPr>
          <a:xfrm>
            <a:off x="3752315" y="444729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902331" y="448287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4" name="Rectangle 213"/>
          <p:cNvSpPr/>
          <p:nvPr/>
        </p:nvSpPr>
        <p:spPr>
          <a:xfrm>
            <a:off x="4057776" y="444925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200842"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6" name="Rectangle 215"/>
          <p:cNvSpPr/>
          <p:nvPr/>
        </p:nvSpPr>
        <p:spPr>
          <a:xfrm>
            <a:off x="4343623" y="445012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93639"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8" name="Rectangle 217"/>
          <p:cNvSpPr/>
          <p:nvPr/>
        </p:nvSpPr>
        <p:spPr>
          <a:xfrm>
            <a:off x="4622734" y="444925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65800"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0" name="Rectangle 219"/>
          <p:cNvSpPr/>
          <p:nvPr/>
        </p:nvSpPr>
        <p:spPr>
          <a:xfrm>
            <a:off x="4908581" y="445012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58597"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2" name="Rectangle 221"/>
          <p:cNvSpPr/>
          <p:nvPr/>
        </p:nvSpPr>
        <p:spPr>
          <a:xfrm>
            <a:off x="5214042" y="445208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57108" y="448853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4" name="Rectangle 223"/>
          <p:cNvSpPr/>
          <p:nvPr/>
        </p:nvSpPr>
        <p:spPr>
          <a:xfrm>
            <a:off x="5499889" y="445295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49905" y="448853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6" name="Rectangle 225"/>
          <p:cNvSpPr/>
          <p:nvPr/>
        </p:nvSpPr>
        <p:spPr>
          <a:xfrm>
            <a:off x="5790048" y="4457080"/>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33114" y="449352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8" name="Rectangle 227"/>
          <p:cNvSpPr/>
          <p:nvPr/>
        </p:nvSpPr>
        <p:spPr>
          <a:xfrm>
            <a:off x="6075895" y="445794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225911" y="449352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0" name="Rectangle 229"/>
          <p:cNvSpPr/>
          <p:nvPr/>
        </p:nvSpPr>
        <p:spPr>
          <a:xfrm>
            <a:off x="6381356" y="445991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524422" y="449635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2" name="Rectangle 231"/>
          <p:cNvSpPr/>
          <p:nvPr/>
        </p:nvSpPr>
        <p:spPr>
          <a:xfrm>
            <a:off x="6667203" y="446077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817219" y="449635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4" name="Rectangle 233"/>
          <p:cNvSpPr/>
          <p:nvPr/>
        </p:nvSpPr>
        <p:spPr>
          <a:xfrm>
            <a:off x="6946314" y="445991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089380" y="449635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6" name="Rectangle 235"/>
          <p:cNvSpPr/>
          <p:nvPr/>
        </p:nvSpPr>
        <p:spPr>
          <a:xfrm>
            <a:off x="7232161" y="446077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Rectangle 318"/>
          <p:cNvSpPr/>
          <p:nvPr/>
        </p:nvSpPr>
        <p:spPr>
          <a:xfrm>
            <a:off x="8219662" y="44028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62728" y="443930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1" name="Rectangle 320"/>
          <p:cNvSpPr/>
          <p:nvPr/>
        </p:nvSpPr>
        <p:spPr>
          <a:xfrm>
            <a:off x="8505509" y="440371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655525" y="443930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3" name="Rectangle 322"/>
          <p:cNvSpPr/>
          <p:nvPr/>
        </p:nvSpPr>
        <p:spPr>
          <a:xfrm>
            <a:off x="8810970" y="44056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954036" y="444213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5" name="Rectangle 324"/>
          <p:cNvSpPr/>
          <p:nvPr/>
        </p:nvSpPr>
        <p:spPr>
          <a:xfrm>
            <a:off x="9096817" y="440654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246833" y="444213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7" name="Rectangle 326"/>
          <p:cNvSpPr/>
          <p:nvPr/>
        </p:nvSpPr>
        <p:spPr>
          <a:xfrm>
            <a:off x="9375928" y="44056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518994" y="444213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9" name="Rectangle 328"/>
          <p:cNvSpPr/>
          <p:nvPr/>
        </p:nvSpPr>
        <p:spPr>
          <a:xfrm>
            <a:off x="9661775" y="440654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811791" y="444213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1" name="Rectangle 330"/>
          <p:cNvSpPr/>
          <p:nvPr/>
        </p:nvSpPr>
        <p:spPr>
          <a:xfrm>
            <a:off x="9967236" y="440851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110302" y="444496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3" name="Rectangle 332"/>
          <p:cNvSpPr/>
          <p:nvPr/>
        </p:nvSpPr>
        <p:spPr>
          <a:xfrm>
            <a:off x="10253083" y="440937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403099" y="444496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5" name="Rectangle 334"/>
          <p:cNvSpPr/>
          <p:nvPr/>
        </p:nvSpPr>
        <p:spPr>
          <a:xfrm>
            <a:off x="10543242" y="4413506"/>
            <a:ext cx="140095" cy="135574"/>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86308" y="44499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7" name="Rectangle 336"/>
          <p:cNvSpPr/>
          <p:nvPr/>
        </p:nvSpPr>
        <p:spPr>
          <a:xfrm>
            <a:off x="10829089" y="441437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79105" y="44499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9" name="Rectangle 338"/>
          <p:cNvSpPr/>
          <p:nvPr/>
        </p:nvSpPr>
        <p:spPr>
          <a:xfrm>
            <a:off x="11134550" y="441633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277616" y="445278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1" name="Rectangle 340"/>
          <p:cNvSpPr/>
          <p:nvPr/>
        </p:nvSpPr>
        <p:spPr>
          <a:xfrm>
            <a:off x="11420397" y="441720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570413" y="445278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3" name="Rectangle 342"/>
          <p:cNvSpPr/>
          <p:nvPr/>
        </p:nvSpPr>
        <p:spPr>
          <a:xfrm>
            <a:off x="11699508" y="441633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842574" y="445278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5" name="Rectangle 344"/>
          <p:cNvSpPr/>
          <p:nvPr/>
        </p:nvSpPr>
        <p:spPr>
          <a:xfrm>
            <a:off x="11985355" y="441720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6" name="Rectangle 345"/>
          <p:cNvSpPr/>
          <p:nvPr/>
        </p:nvSpPr>
        <p:spPr>
          <a:xfrm>
            <a:off x="7434450" y="639965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77516" y="643610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7720297" y="640051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870313" y="643610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8025758" y="640248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168824"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2" name="Rectangle 351"/>
          <p:cNvSpPr/>
          <p:nvPr/>
        </p:nvSpPr>
        <p:spPr>
          <a:xfrm>
            <a:off x="8311605" y="640334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61621"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4" name="Rectangle 353"/>
          <p:cNvSpPr/>
          <p:nvPr/>
        </p:nvSpPr>
        <p:spPr>
          <a:xfrm>
            <a:off x="8590716" y="640248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33782"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8876563" y="640334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26579"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9182024" y="640531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25090" y="644176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9467871" y="640617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617887" y="644176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9758030" y="6410305"/>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901096" y="64467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10043877" y="641117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193893" y="64467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10349338" y="64131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492404" y="64495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10635185" y="64140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785201" y="64495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0" name="Rectangle 369"/>
          <p:cNvSpPr/>
          <p:nvPr/>
        </p:nvSpPr>
        <p:spPr>
          <a:xfrm>
            <a:off x="10914296" y="64131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057362" y="64495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2" name="Rectangle 371"/>
          <p:cNvSpPr/>
          <p:nvPr/>
        </p:nvSpPr>
        <p:spPr>
          <a:xfrm>
            <a:off x="11200143" y="64140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Rectangle 372"/>
          <p:cNvSpPr/>
          <p:nvPr/>
        </p:nvSpPr>
        <p:spPr>
          <a:xfrm>
            <a:off x="881893" y="639857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4959" y="643502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5" name="Rectangle 374"/>
          <p:cNvSpPr/>
          <p:nvPr/>
        </p:nvSpPr>
        <p:spPr>
          <a:xfrm>
            <a:off x="1167740" y="639944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7756" y="643502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7" name="Rectangle 376"/>
          <p:cNvSpPr/>
          <p:nvPr/>
        </p:nvSpPr>
        <p:spPr>
          <a:xfrm>
            <a:off x="1473201" y="640140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6267"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9" name="Rectangle 378"/>
          <p:cNvSpPr/>
          <p:nvPr/>
        </p:nvSpPr>
        <p:spPr>
          <a:xfrm>
            <a:off x="1759048" y="640227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9064"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1" name="Rectangle 380"/>
          <p:cNvSpPr/>
          <p:nvPr/>
        </p:nvSpPr>
        <p:spPr>
          <a:xfrm>
            <a:off x="2038159" y="640140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81225"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3" name="Rectangle 382"/>
          <p:cNvSpPr/>
          <p:nvPr/>
        </p:nvSpPr>
        <p:spPr>
          <a:xfrm>
            <a:off x="2324006" y="640227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4022"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5" name="Rectangle 384"/>
          <p:cNvSpPr/>
          <p:nvPr/>
        </p:nvSpPr>
        <p:spPr>
          <a:xfrm>
            <a:off x="2629467" y="64042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72533" y="64406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7" name="Rectangle 386"/>
          <p:cNvSpPr/>
          <p:nvPr/>
        </p:nvSpPr>
        <p:spPr>
          <a:xfrm>
            <a:off x="2915314" y="64051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65330" y="64406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9" name="Rectangle 388"/>
          <p:cNvSpPr/>
          <p:nvPr/>
        </p:nvSpPr>
        <p:spPr>
          <a:xfrm>
            <a:off x="3205473" y="6409227"/>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48539" y="644567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1" name="Rectangle 390"/>
          <p:cNvSpPr/>
          <p:nvPr/>
        </p:nvSpPr>
        <p:spPr>
          <a:xfrm>
            <a:off x="3491320" y="641009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41336" y="644567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3" name="Rectangle 392"/>
          <p:cNvSpPr/>
          <p:nvPr/>
        </p:nvSpPr>
        <p:spPr>
          <a:xfrm>
            <a:off x="3796781" y="641205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939847" y="644850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5" name="Rectangle 394"/>
          <p:cNvSpPr/>
          <p:nvPr/>
        </p:nvSpPr>
        <p:spPr>
          <a:xfrm>
            <a:off x="4082628" y="641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232644" y="644850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7" name="Rectangle 396"/>
          <p:cNvSpPr/>
          <p:nvPr/>
        </p:nvSpPr>
        <p:spPr>
          <a:xfrm>
            <a:off x="4361739" y="641205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504805" y="644850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9" name="Rectangle 398"/>
          <p:cNvSpPr/>
          <p:nvPr/>
        </p:nvSpPr>
        <p:spPr>
          <a:xfrm>
            <a:off x="4647586" y="641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3" name="Straight Connector 402"/>
          <p:cNvCxnSpPr/>
          <p:nvPr/>
        </p:nvCxnSpPr>
        <p:spPr>
          <a:xfrm>
            <a:off x="7729680" y="1900009"/>
            <a:ext cx="1367137" cy="147670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flipH="1">
            <a:off x="8344600" y="4318532"/>
            <a:ext cx="1006959" cy="944181"/>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20" name="Picture 4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42543" y="1711545"/>
            <a:ext cx="987192" cy="8567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Oval 2"/>
          <p:cNvSpPr/>
          <p:nvPr/>
        </p:nvSpPr>
        <p:spPr>
          <a:xfrm>
            <a:off x="8732080" y="2286373"/>
            <a:ext cx="1722447" cy="67238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p:cNvSpPr/>
          <p:nvPr/>
        </p:nvSpPr>
        <p:spPr>
          <a:xfrm>
            <a:off x="10469553" y="4164323"/>
            <a:ext cx="1722447" cy="67238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2886854" y="2988216"/>
            <a:ext cx="1722447" cy="67238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9676818" y="6142766"/>
            <a:ext cx="1722447" cy="67238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Down Arrow 240"/>
          <p:cNvSpPr/>
          <p:nvPr/>
        </p:nvSpPr>
        <p:spPr>
          <a:xfrm rot="19658656" flipH="1">
            <a:off x="10550768" y="2858263"/>
            <a:ext cx="363528" cy="1142237"/>
          </a:xfrm>
          <a:prstGeom prst="down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Down Arrow 241"/>
          <p:cNvSpPr/>
          <p:nvPr/>
        </p:nvSpPr>
        <p:spPr>
          <a:xfrm rot="11640868" flipH="1">
            <a:off x="10667138" y="4908976"/>
            <a:ext cx="363528" cy="1142237"/>
          </a:xfrm>
          <a:prstGeom prst="down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Down Arrow 242"/>
          <p:cNvSpPr/>
          <p:nvPr/>
        </p:nvSpPr>
        <p:spPr>
          <a:xfrm rot="16816642" flipH="1">
            <a:off x="7399705" y="919989"/>
            <a:ext cx="363528" cy="5868591"/>
          </a:xfrm>
          <a:prstGeom prst="downArrow">
            <a:avLst>
              <a:gd name="adj1" fmla="val 50000"/>
              <a:gd name="adj2" fmla="val 69685"/>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39853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All the nodes next to the compromised one, will notice that their blockchain copy is different than the copy of the compromised node.</a:t>
            </a:r>
          </a:p>
          <a:p>
            <a:r>
              <a:rPr lang="en-US" dirty="0"/>
              <a:t>The adjacent nodes reach to consensus that they all have the same copy except the compromised node, they will force the compromised node to cope their </a:t>
            </a:r>
            <a:r>
              <a:rPr lang="en-US" dirty="0" err="1"/>
              <a:t>blockchain</a:t>
            </a:r>
            <a:r>
              <a:rPr lang="en-US" dirty="0"/>
              <a:t> and go back to valid state.</a:t>
            </a:r>
          </a:p>
        </p:txBody>
      </p:sp>
    </p:spTree>
    <p:extLst>
      <p:ext uri="{BB962C8B-B14F-4D97-AF65-F5344CB8AC3E}">
        <p14:creationId xmlns:p14="http://schemas.microsoft.com/office/powerpoint/2010/main" val="1063966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Distributed</a:t>
            </a:r>
            <a:r>
              <a:rPr lang="en-US" dirty="0"/>
              <a:t> </a:t>
            </a:r>
            <a:r>
              <a:rPr lang="en-US" sz="5000" dirty="0">
                <a:solidFill>
                  <a:schemeClr val="accent1">
                    <a:lumMod val="75000"/>
                  </a:schemeClr>
                </a:solidFill>
                <a:latin typeface="Arial" panose="020B0604020202020204" pitchFamily="34" charset="0"/>
                <a:ea typeface="+mn-ea"/>
                <a:cs typeface="Arial" panose="020B0604020202020204" pitchFamily="34" charset="0"/>
              </a:rPr>
              <a:t>P2P Network</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066" y="2231239"/>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6" y="3236101"/>
            <a:ext cx="29026" cy="2026612"/>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980133" y="2929145"/>
            <a:ext cx="2036203" cy="68581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039654" y="3920123"/>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46480" y="328293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89546" y="33193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97" name="Rectangle 96"/>
          <p:cNvSpPr/>
          <p:nvPr/>
        </p:nvSpPr>
        <p:spPr>
          <a:xfrm>
            <a:off x="932327" y="328380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p:cNvCxnSpPr/>
          <p:nvPr/>
        </p:nvCxnSpPr>
        <p:spPr>
          <a:xfrm>
            <a:off x="2032424" y="2544072"/>
            <a:ext cx="6925377" cy="1230611"/>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82343" y="33193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p:cNvSpPr/>
          <p:nvPr/>
        </p:nvSpPr>
        <p:spPr>
          <a:xfrm>
            <a:off x="1237788" y="328576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80854"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p:cNvSpPr/>
          <p:nvPr/>
        </p:nvSpPr>
        <p:spPr>
          <a:xfrm>
            <a:off x="1523635" y="328663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73651"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4" name="Rectangle 163"/>
          <p:cNvSpPr/>
          <p:nvPr/>
        </p:nvSpPr>
        <p:spPr>
          <a:xfrm>
            <a:off x="1802746" y="328576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45812"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6" name="Rectangle 165"/>
          <p:cNvSpPr/>
          <p:nvPr/>
        </p:nvSpPr>
        <p:spPr>
          <a:xfrm>
            <a:off x="2088593" y="328663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38609" y="332221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8" name="Rectangle 167"/>
          <p:cNvSpPr/>
          <p:nvPr/>
        </p:nvSpPr>
        <p:spPr>
          <a:xfrm>
            <a:off x="2394054" y="328859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37120" y="332504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0" name="Rectangle 169"/>
          <p:cNvSpPr/>
          <p:nvPr/>
        </p:nvSpPr>
        <p:spPr>
          <a:xfrm>
            <a:off x="2679901" y="328946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829917" y="332504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2" name="Rectangle 171"/>
          <p:cNvSpPr/>
          <p:nvPr/>
        </p:nvSpPr>
        <p:spPr>
          <a:xfrm>
            <a:off x="2970060" y="3293589"/>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113126" y="33300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4" name="Rectangle 173"/>
          <p:cNvSpPr/>
          <p:nvPr/>
        </p:nvSpPr>
        <p:spPr>
          <a:xfrm>
            <a:off x="3255907" y="32944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405923" y="33300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6" name="Rectangle 175"/>
          <p:cNvSpPr/>
          <p:nvPr/>
        </p:nvSpPr>
        <p:spPr>
          <a:xfrm>
            <a:off x="3561368" y="329641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704434" y="333286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8" name="Rectangle 177"/>
          <p:cNvSpPr/>
          <p:nvPr/>
        </p:nvSpPr>
        <p:spPr>
          <a:xfrm>
            <a:off x="3847215" y="32972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997231" y="333286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0" name="Rectangle 179"/>
          <p:cNvSpPr/>
          <p:nvPr/>
        </p:nvSpPr>
        <p:spPr>
          <a:xfrm>
            <a:off x="4126326" y="329641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269392" y="333286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2" name="Rectangle 181"/>
          <p:cNvSpPr/>
          <p:nvPr/>
        </p:nvSpPr>
        <p:spPr>
          <a:xfrm>
            <a:off x="4412173" y="32972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Rectangle 182"/>
          <p:cNvSpPr/>
          <p:nvPr/>
        </p:nvSpPr>
        <p:spPr>
          <a:xfrm>
            <a:off x="6487390" y="255477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456" y="259122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5" name="Rectangle 184"/>
          <p:cNvSpPr/>
          <p:nvPr/>
        </p:nvSpPr>
        <p:spPr>
          <a:xfrm>
            <a:off x="6773237" y="255564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253" y="259122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7" name="Rectangle 186"/>
          <p:cNvSpPr/>
          <p:nvPr/>
        </p:nvSpPr>
        <p:spPr>
          <a:xfrm>
            <a:off x="7078698" y="255760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1764"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9" name="Rectangle 188"/>
          <p:cNvSpPr/>
          <p:nvPr/>
        </p:nvSpPr>
        <p:spPr>
          <a:xfrm>
            <a:off x="7364545" y="255847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561"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1" name="Rectangle 190"/>
          <p:cNvSpPr/>
          <p:nvPr/>
        </p:nvSpPr>
        <p:spPr>
          <a:xfrm>
            <a:off x="7643656" y="255760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6722"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p:cNvSpPr/>
          <p:nvPr/>
        </p:nvSpPr>
        <p:spPr>
          <a:xfrm>
            <a:off x="7929503" y="255847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519" y="259405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5" name="Rectangle 194"/>
          <p:cNvSpPr/>
          <p:nvPr/>
        </p:nvSpPr>
        <p:spPr>
          <a:xfrm>
            <a:off x="8234964" y="256043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030" y="25968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7" name="Rectangle 196"/>
          <p:cNvSpPr/>
          <p:nvPr/>
        </p:nvSpPr>
        <p:spPr>
          <a:xfrm>
            <a:off x="8520811" y="256130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670827" y="259688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9" name="Rectangle 198"/>
          <p:cNvSpPr/>
          <p:nvPr/>
        </p:nvSpPr>
        <p:spPr>
          <a:xfrm>
            <a:off x="8810970" y="2565429"/>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954036" y="26018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1" name="Rectangle 200"/>
          <p:cNvSpPr/>
          <p:nvPr/>
        </p:nvSpPr>
        <p:spPr>
          <a:xfrm>
            <a:off x="9096817" y="25662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246833" y="26018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p:cNvSpPr/>
          <p:nvPr/>
        </p:nvSpPr>
        <p:spPr>
          <a:xfrm>
            <a:off x="9402278" y="25682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545344" y="26047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5" name="Rectangle 204"/>
          <p:cNvSpPr/>
          <p:nvPr/>
        </p:nvSpPr>
        <p:spPr>
          <a:xfrm>
            <a:off x="9688125" y="25691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838141" y="26047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7" name="Rectangle 206"/>
          <p:cNvSpPr/>
          <p:nvPr/>
        </p:nvSpPr>
        <p:spPr>
          <a:xfrm>
            <a:off x="9967236" y="25682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110302" y="26047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9" name="Rectangle 208"/>
          <p:cNvSpPr/>
          <p:nvPr/>
        </p:nvSpPr>
        <p:spPr>
          <a:xfrm>
            <a:off x="10253083" y="25691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ectangle 209"/>
          <p:cNvSpPr/>
          <p:nvPr/>
        </p:nvSpPr>
        <p:spPr>
          <a:xfrm>
            <a:off x="3466468" y="444642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09534" y="448287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2" name="Rectangle 211"/>
          <p:cNvSpPr/>
          <p:nvPr/>
        </p:nvSpPr>
        <p:spPr>
          <a:xfrm>
            <a:off x="3752315" y="444729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902331" y="448287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4" name="Rectangle 213"/>
          <p:cNvSpPr/>
          <p:nvPr/>
        </p:nvSpPr>
        <p:spPr>
          <a:xfrm>
            <a:off x="4057776" y="444925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200842"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6" name="Rectangle 215"/>
          <p:cNvSpPr/>
          <p:nvPr/>
        </p:nvSpPr>
        <p:spPr>
          <a:xfrm>
            <a:off x="4343623" y="445012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93639"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8" name="Rectangle 217"/>
          <p:cNvSpPr/>
          <p:nvPr/>
        </p:nvSpPr>
        <p:spPr>
          <a:xfrm>
            <a:off x="4622734" y="444925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65800"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0" name="Rectangle 219"/>
          <p:cNvSpPr/>
          <p:nvPr/>
        </p:nvSpPr>
        <p:spPr>
          <a:xfrm>
            <a:off x="4908581" y="445012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58597" y="448570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2" name="Rectangle 221"/>
          <p:cNvSpPr/>
          <p:nvPr/>
        </p:nvSpPr>
        <p:spPr>
          <a:xfrm>
            <a:off x="5214042" y="445208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57108" y="448853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4" name="Rectangle 223"/>
          <p:cNvSpPr/>
          <p:nvPr/>
        </p:nvSpPr>
        <p:spPr>
          <a:xfrm>
            <a:off x="5499889" y="445295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49905" y="448853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6" name="Rectangle 225"/>
          <p:cNvSpPr/>
          <p:nvPr/>
        </p:nvSpPr>
        <p:spPr>
          <a:xfrm>
            <a:off x="5790048" y="4457080"/>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33114" y="449352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28" name="Rectangle 227"/>
          <p:cNvSpPr/>
          <p:nvPr/>
        </p:nvSpPr>
        <p:spPr>
          <a:xfrm>
            <a:off x="6075895" y="445794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225911" y="449352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0" name="Rectangle 229"/>
          <p:cNvSpPr/>
          <p:nvPr/>
        </p:nvSpPr>
        <p:spPr>
          <a:xfrm>
            <a:off x="6381356" y="445991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524422" y="449635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2" name="Rectangle 231"/>
          <p:cNvSpPr/>
          <p:nvPr/>
        </p:nvSpPr>
        <p:spPr>
          <a:xfrm>
            <a:off x="6667203" y="446077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817219" y="449635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4" name="Rectangle 233"/>
          <p:cNvSpPr/>
          <p:nvPr/>
        </p:nvSpPr>
        <p:spPr>
          <a:xfrm>
            <a:off x="6946314" y="445991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089380" y="449635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36" name="Rectangle 235"/>
          <p:cNvSpPr/>
          <p:nvPr/>
        </p:nvSpPr>
        <p:spPr>
          <a:xfrm>
            <a:off x="7232161" y="446077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9" name="Rectangle 318"/>
          <p:cNvSpPr/>
          <p:nvPr/>
        </p:nvSpPr>
        <p:spPr>
          <a:xfrm>
            <a:off x="8219662" y="44028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62728" y="443930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1" name="Rectangle 320"/>
          <p:cNvSpPr/>
          <p:nvPr/>
        </p:nvSpPr>
        <p:spPr>
          <a:xfrm>
            <a:off x="8505509" y="440371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655525" y="443930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3" name="Rectangle 322"/>
          <p:cNvSpPr/>
          <p:nvPr/>
        </p:nvSpPr>
        <p:spPr>
          <a:xfrm>
            <a:off x="8810970" y="44056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954036" y="444213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5" name="Rectangle 324"/>
          <p:cNvSpPr/>
          <p:nvPr/>
        </p:nvSpPr>
        <p:spPr>
          <a:xfrm>
            <a:off x="9096817" y="440654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246833" y="444213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7" name="Rectangle 326"/>
          <p:cNvSpPr/>
          <p:nvPr/>
        </p:nvSpPr>
        <p:spPr>
          <a:xfrm>
            <a:off x="9375928" y="44056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518994" y="444213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9" name="Rectangle 328"/>
          <p:cNvSpPr/>
          <p:nvPr/>
        </p:nvSpPr>
        <p:spPr>
          <a:xfrm>
            <a:off x="9661775" y="440654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811791" y="444213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1" name="Rectangle 330"/>
          <p:cNvSpPr/>
          <p:nvPr/>
        </p:nvSpPr>
        <p:spPr>
          <a:xfrm>
            <a:off x="9967236" y="440851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110302" y="444496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3" name="Rectangle 332"/>
          <p:cNvSpPr/>
          <p:nvPr/>
        </p:nvSpPr>
        <p:spPr>
          <a:xfrm>
            <a:off x="10253083" y="440937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403099" y="444496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5" name="Rectangle 334"/>
          <p:cNvSpPr/>
          <p:nvPr/>
        </p:nvSpPr>
        <p:spPr>
          <a:xfrm>
            <a:off x="10543242" y="4413506"/>
            <a:ext cx="140095" cy="135574"/>
          </a:xfrm>
          <a:prstGeom prst="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86308" y="44499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7" name="Rectangle 336"/>
          <p:cNvSpPr/>
          <p:nvPr/>
        </p:nvSpPr>
        <p:spPr>
          <a:xfrm>
            <a:off x="10829089" y="441437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79105" y="44499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9" name="Rectangle 338"/>
          <p:cNvSpPr/>
          <p:nvPr/>
        </p:nvSpPr>
        <p:spPr>
          <a:xfrm>
            <a:off x="11134550" y="441633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277616" y="445278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1" name="Rectangle 340"/>
          <p:cNvSpPr/>
          <p:nvPr/>
        </p:nvSpPr>
        <p:spPr>
          <a:xfrm>
            <a:off x="11420397" y="441720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570413" y="445278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3" name="Rectangle 342"/>
          <p:cNvSpPr/>
          <p:nvPr/>
        </p:nvSpPr>
        <p:spPr>
          <a:xfrm>
            <a:off x="11699508" y="441633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842574" y="445278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5" name="Rectangle 344"/>
          <p:cNvSpPr/>
          <p:nvPr/>
        </p:nvSpPr>
        <p:spPr>
          <a:xfrm>
            <a:off x="11985355" y="441720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6" name="Rectangle 345"/>
          <p:cNvSpPr/>
          <p:nvPr/>
        </p:nvSpPr>
        <p:spPr>
          <a:xfrm>
            <a:off x="7434450" y="639965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77516" y="643610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7720297" y="640051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870313" y="643610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8025758" y="640248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168824"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2" name="Rectangle 351"/>
          <p:cNvSpPr/>
          <p:nvPr/>
        </p:nvSpPr>
        <p:spPr>
          <a:xfrm>
            <a:off x="8311605" y="640334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61621"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4" name="Rectangle 353"/>
          <p:cNvSpPr/>
          <p:nvPr/>
        </p:nvSpPr>
        <p:spPr>
          <a:xfrm>
            <a:off x="8590716" y="640248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33782"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8876563" y="640334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26579" y="643893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9182024" y="640531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25090" y="644176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9467871" y="640617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617887" y="644176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9758030" y="6410305"/>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901096" y="64467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10043877" y="641117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193893" y="64467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10349338" y="64131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492404" y="64495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10635185" y="64140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785201" y="64495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0" name="Rectangle 369"/>
          <p:cNvSpPr/>
          <p:nvPr/>
        </p:nvSpPr>
        <p:spPr>
          <a:xfrm>
            <a:off x="10914296" y="64131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057362" y="64495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2" name="Rectangle 371"/>
          <p:cNvSpPr/>
          <p:nvPr/>
        </p:nvSpPr>
        <p:spPr>
          <a:xfrm>
            <a:off x="11200143" y="64140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3" name="Rectangle 372"/>
          <p:cNvSpPr/>
          <p:nvPr/>
        </p:nvSpPr>
        <p:spPr>
          <a:xfrm>
            <a:off x="881893" y="639857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4959" y="643502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5" name="Rectangle 374"/>
          <p:cNvSpPr/>
          <p:nvPr/>
        </p:nvSpPr>
        <p:spPr>
          <a:xfrm>
            <a:off x="1167740" y="639944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7756" y="643502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7" name="Rectangle 376"/>
          <p:cNvSpPr/>
          <p:nvPr/>
        </p:nvSpPr>
        <p:spPr>
          <a:xfrm>
            <a:off x="1473201" y="640140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6267"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9" name="Rectangle 378"/>
          <p:cNvSpPr/>
          <p:nvPr/>
        </p:nvSpPr>
        <p:spPr>
          <a:xfrm>
            <a:off x="1759048" y="640227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9064"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1" name="Rectangle 380"/>
          <p:cNvSpPr/>
          <p:nvPr/>
        </p:nvSpPr>
        <p:spPr>
          <a:xfrm>
            <a:off x="2038159" y="640140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81225"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3" name="Rectangle 382"/>
          <p:cNvSpPr/>
          <p:nvPr/>
        </p:nvSpPr>
        <p:spPr>
          <a:xfrm>
            <a:off x="2324006" y="640227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4022" y="643785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5" name="Rectangle 384"/>
          <p:cNvSpPr/>
          <p:nvPr/>
        </p:nvSpPr>
        <p:spPr>
          <a:xfrm>
            <a:off x="2629467" y="64042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72533" y="64406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7" name="Rectangle 386"/>
          <p:cNvSpPr/>
          <p:nvPr/>
        </p:nvSpPr>
        <p:spPr>
          <a:xfrm>
            <a:off x="2915314" y="64051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65330" y="64406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9" name="Rectangle 388"/>
          <p:cNvSpPr/>
          <p:nvPr/>
        </p:nvSpPr>
        <p:spPr>
          <a:xfrm>
            <a:off x="3205473" y="6409227"/>
            <a:ext cx="140095" cy="135574"/>
          </a:xfrm>
          <a:prstGeom prst="rect">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48539" y="644567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1" name="Rectangle 390"/>
          <p:cNvSpPr/>
          <p:nvPr/>
        </p:nvSpPr>
        <p:spPr>
          <a:xfrm>
            <a:off x="3491320" y="641009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41336" y="644567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3" name="Rectangle 392"/>
          <p:cNvSpPr/>
          <p:nvPr/>
        </p:nvSpPr>
        <p:spPr>
          <a:xfrm>
            <a:off x="3796781" y="641205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939847" y="644850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5" name="Rectangle 394"/>
          <p:cNvSpPr/>
          <p:nvPr/>
        </p:nvSpPr>
        <p:spPr>
          <a:xfrm>
            <a:off x="4082628" y="641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232644" y="644850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7" name="Rectangle 396"/>
          <p:cNvSpPr/>
          <p:nvPr/>
        </p:nvSpPr>
        <p:spPr>
          <a:xfrm>
            <a:off x="4361739" y="641205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504805" y="644850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99" name="Rectangle 398"/>
          <p:cNvSpPr/>
          <p:nvPr/>
        </p:nvSpPr>
        <p:spPr>
          <a:xfrm>
            <a:off x="4647586" y="641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3" name="Straight Connector 402"/>
          <p:cNvCxnSpPr/>
          <p:nvPr/>
        </p:nvCxnSpPr>
        <p:spPr>
          <a:xfrm>
            <a:off x="7729680" y="1900009"/>
            <a:ext cx="1367137" cy="1476705"/>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flipH="1">
            <a:off x="8344600" y="4318532"/>
            <a:ext cx="1006959" cy="944181"/>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069598" y="705394"/>
            <a:ext cx="3915757" cy="646331"/>
          </a:xfrm>
          <a:prstGeom prst="rect">
            <a:avLst/>
          </a:prstGeom>
          <a:noFill/>
        </p:spPr>
        <p:txBody>
          <a:bodyPr wrap="square" rtlCol="0">
            <a:spAutoFit/>
          </a:bodyPr>
          <a:lstStyle/>
          <a:p>
            <a:r>
              <a:rPr lang="en-US" dirty="0"/>
              <a:t>All </a:t>
            </a:r>
            <a:r>
              <a:rPr lang="en-US" dirty="0" err="1"/>
              <a:t>blockchain</a:t>
            </a:r>
            <a:r>
              <a:rPr lang="en-US" dirty="0"/>
              <a:t> are valid now. </a:t>
            </a:r>
          </a:p>
          <a:p>
            <a:endParaRPr lang="en-US" dirty="0"/>
          </a:p>
        </p:txBody>
      </p:sp>
    </p:spTree>
    <p:extLst>
      <p:ext uri="{BB962C8B-B14F-4D97-AF65-F5344CB8AC3E}">
        <p14:creationId xmlns:p14="http://schemas.microsoft.com/office/powerpoint/2010/main" val="6584542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How Mining Works</a:t>
            </a:r>
          </a:p>
        </p:txBody>
      </p:sp>
      <p:sp>
        <p:nvSpPr>
          <p:cNvPr id="4" name="Rectangle 3"/>
          <p:cNvSpPr/>
          <p:nvPr/>
        </p:nvSpPr>
        <p:spPr>
          <a:xfrm>
            <a:off x="3326683" y="3041367"/>
            <a:ext cx="1186669" cy="112134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Rectangle 8"/>
          <p:cNvSpPr/>
          <p:nvPr/>
        </p:nvSpPr>
        <p:spPr>
          <a:xfrm>
            <a:off x="5079764" y="3041367"/>
            <a:ext cx="1186669" cy="1121341"/>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6869569" y="3041367"/>
            <a:ext cx="1186669" cy="1121341"/>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205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9009" y="3589935"/>
            <a:ext cx="425004" cy="17894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2184" y="3585333"/>
            <a:ext cx="425004" cy="1789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8619" y="3597435"/>
            <a:ext cx="425004" cy="178949"/>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7642592" y="5179559"/>
            <a:ext cx="2059619" cy="861134"/>
          </a:xfrm>
          <a:prstGeom prst="round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Immutable Ledger</a:t>
            </a:r>
          </a:p>
        </p:txBody>
      </p:sp>
      <p:sp>
        <p:nvSpPr>
          <p:cNvPr id="23" name="Rounded Rectangle 22"/>
          <p:cNvSpPr/>
          <p:nvPr/>
        </p:nvSpPr>
        <p:spPr>
          <a:xfrm>
            <a:off x="4994013" y="1368470"/>
            <a:ext cx="2125878" cy="861134"/>
          </a:xfrm>
          <a:prstGeom prst="round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Distributed P2P Network</a:t>
            </a:r>
          </a:p>
        </p:txBody>
      </p:sp>
      <p:sp>
        <p:nvSpPr>
          <p:cNvPr id="24" name="Rounded Rectangle 23"/>
          <p:cNvSpPr/>
          <p:nvPr/>
        </p:nvSpPr>
        <p:spPr>
          <a:xfrm>
            <a:off x="1592319" y="5179559"/>
            <a:ext cx="1979720" cy="86113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Consensus Protocol</a:t>
            </a:r>
          </a:p>
        </p:txBody>
      </p:sp>
      <p:sp>
        <p:nvSpPr>
          <p:cNvPr id="25" name="Rounded Rectangle 24"/>
          <p:cNvSpPr/>
          <p:nvPr/>
        </p:nvSpPr>
        <p:spPr>
          <a:xfrm>
            <a:off x="602459" y="2443898"/>
            <a:ext cx="1979720" cy="861134"/>
          </a:xfrm>
          <a:prstGeom prst="round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Mining</a:t>
            </a:r>
          </a:p>
        </p:txBody>
      </p:sp>
      <p:sp>
        <p:nvSpPr>
          <p:cNvPr id="2" name="Down Arrow 1"/>
          <p:cNvSpPr/>
          <p:nvPr/>
        </p:nvSpPr>
        <p:spPr>
          <a:xfrm>
            <a:off x="1370377" y="1589103"/>
            <a:ext cx="443883" cy="771753"/>
          </a:xfrm>
          <a:prstGeom prst="downArrow">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107407" y="2590099"/>
            <a:ext cx="2059619" cy="861134"/>
          </a:xfrm>
          <a:prstGeom prst="round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Hash Cryptography</a:t>
            </a:r>
          </a:p>
        </p:txBody>
      </p:sp>
      <p:pic>
        <p:nvPicPr>
          <p:cNvPr id="12290" name="Picture 2" descr="Image result for green check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01454" y="2481878"/>
            <a:ext cx="536883" cy="55948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green check mark">
            <a:extLst>
              <a:ext uri="{FF2B5EF4-FFF2-40B4-BE49-F238E27FC236}">
                <a16:creationId xmlns:a16="http://schemas.microsoft.com/office/drawing/2014/main" id="{23542DF4-8E42-4D85-8D9E-08224E9E5A3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68774" y="5230687"/>
            <a:ext cx="536883" cy="55948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green check mark">
            <a:extLst>
              <a:ext uri="{FF2B5EF4-FFF2-40B4-BE49-F238E27FC236}">
                <a16:creationId xmlns:a16="http://schemas.microsoft.com/office/drawing/2014/main" id="{75B83656-99FC-41D0-87A2-C05BAC0243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0219" y="1386621"/>
            <a:ext cx="536883" cy="55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4292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How Mining Works</a:t>
            </a:r>
          </a:p>
        </p:txBody>
      </p:sp>
      <p:pic>
        <p:nvPicPr>
          <p:cNvPr id="4" name="Picture 2" descr="Image result for link chain graphic"/>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77110" y="3140442"/>
            <a:ext cx="897818" cy="3782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069568" y="3140442"/>
            <a:ext cx="897818" cy="3782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586292" y="1551814"/>
            <a:ext cx="3193536" cy="411043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86290" y="1551814"/>
            <a:ext cx="3193536" cy="46162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25484" y="1551814"/>
            <a:ext cx="1034257" cy="369332"/>
          </a:xfrm>
          <a:prstGeom prst="rect">
            <a:avLst/>
          </a:prstGeom>
          <a:noFill/>
        </p:spPr>
        <p:txBody>
          <a:bodyPr wrap="none" rtlCol="0">
            <a:spAutoFit/>
          </a:bodyPr>
          <a:lstStyle/>
          <a:p>
            <a:r>
              <a:rPr lang="en-US" dirty="0"/>
              <a:t>Block: #3</a:t>
            </a:r>
          </a:p>
        </p:txBody>
      </p:sp>
      <p:sp>
        <p:nvSpPr>
          <p:cNvPr id="12" name="TextBox 11"/>
          <p:cNvSpPr txBox="1"/>
          <p:nvPr/>
        </p:nvSpPr>
        <p:spPr>
          <a:xfrm>
            <a:off x="1664667" y="2729400"/>
            <a:ext cx="2913042" cy="1200329"/>
          </a:xfrm>
          <a:prstGeom prst="rect">
            <a:avLst/>
          </a:prstGeom>
          <a:noFill/>
        </p:spPr>
        <p:txBody>
          <a:bodyPr wrap="none" rtlCol="0">
            <a:spAutoFit/>
          </a:bodyPr>
          <a:lstStyle/>
          <a:p>
            <a:r>
              <a:rPr lang="en-US" dirty="0"/>
              <a:t>Data:</a:t>
            </a:r>
          </a:p>
          <a:p>
            <a:r>
              <a:rPr lang="en-US" dirty="0"/>
              <a:t>John -&gt; Subway 0.001 Bitcoin</a:t>
            </a:r>
          </a:p>
          <a:p>
            <a:r>
              <a:rPr lang="en-US" dirty="0"/>
              <a:t>Mike -&gt; Microsoft 5 Bitcoin</a:t>
            </a:r>
          </a:p>
          <a:p>
            <a:r>
              <a:rPr lang="en-US" dirty="0"/>
              <a:t>Sarah -&gt; Joe 70 Bitcoin</a:t>
            </a:r>
          </a:p>
        </p:txBody>
      </p:sp>
      <p:sp>
        <p:nvSpPr>
          <p:cNvPr id="13" name="Rectangle 12"/>
          <p:cNvSpPr/>
          <p:nvPr/>
        </p:nvSpPr>
        <p:spPr>
          <a:xfrm>
            <a:off x="1586294" y="4741498"/>
            <a:ext cx="3193536" cy="44755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Prev.Hash</a:t>
            </a:r>
            <a:r>
              <a:rPr lang="en-US" dirty="0">
                <a:solidFill>
                  <a:schemeClr val="tx1"/>
                </a:solidFill>
              </a:rPr>
              <a:t>:   0000DF2E57FB432A </a:t>
            </a:r>
          </a:p>
        </p:txBody>
      </p:sp>
      <p:sp>
        <p:nvSpPr>
          <p:cNvPr id="15" name="TextBox 14"/>
          <p:cNvSpPr txBox="1"/>
          <p:nvPr/>
        </p:nvSpPr>
        <p:spPr>
          <a:xfrm>
            <a:off x="1586294" y="5241316"/>
            <a:ext cx="3182281" cy="369332"/>
          </a:xfrm>
          <a:prstGeom prst="rect">
            <a:avLst/>
          </a:prstGeom>
          <a:noFill/>
        </p:spPr>
        <p:txBody>
          <a:bodyPr wrap="none" rtlCol="0">
            <a:spAutoFit/>
          </a:bodyPr>
          <a:lstStyle/>
          <a:p>
            <a:r>
              <a:rPr lang="en-US" dirty="0"/>
              <a:t>Hash:           82B5C4156AE315F7</a:t>
            </a:r>
          </a:p>
        </p:txBody>
      </p:sp>
      <p:sp>
        <p:nvSpPr>
          <p:cNvPr id="16" name="Rectangle 15"/>
          <p:cNvSpPr/>
          <p:nvPr/>
        </p:nvSpPr>
        <p:spPr>
          <a:xfrm>
            <a:off x="0" y="1053318"/>
            <a:ext cx="1219200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257127" y="1736480"/>
            <a:ext cx="5512508" cy="3816429"/>
          </a:xfrm>
          <a:prstGeom prst="rect">
            <a:avLst/>
          </a:prstGeom>
          <a:noFill/>
        </p:spPr>
        <p:txBody>
          <a:bodyPr wrap="square" rtlCol="0">
            <a:spAutoFit/>
          </a:bodyPr>
          <a:lstStyle/>
          <a:p>
            <a:r>
              <a:rPr lang="en-US" sz="2800" dirty="0"/>
              <a:t>This slide shows the components of a block in the blockchain, </a:t>
            </a:r>
            <a:r>
              <a:rPr lang="en-US" sz="2800" dirty="0">
                <a:solidFill>
                  <a:srgbClr val="FF0000"/>
                </a:solidFill>
              </a:rPr>
              <a:t>each block contains block#, data or transactions, the previous block-hash value and its own hash value</a:t>
            </a:r>
            <a:r>
              <a:rPr lang="en-US" sz="2800" dirty="0"/>
              <a:t>, </a:t>
            </a:r>
            <a:r>
              <a:rPr lang="en-US" sz="2800" dirty="0">
                <a:solidFill>
                  <a:srgbClr val="00B050"/>
                </a:solidFill>
              </a:rPr>
              <a:t>none of these information can be changed by the miner, so a new field is added to the block is called nonce</a:t>
            </a:r>
            <a:r>
              <a:rPr lang="en-US" sz="2800" dirty="0"/>
              <a:t>.</a:t>
            </a:r>
          </a:p>
          <a:p>
            <a:endParaRPr lang="en-US" dirty="0"/>
          </a:p>
        </p:txBody>
      </p:sp>
    </p:spTree>
    <p:extLst>
      <p:ext uri="{BB962C8B-B14F-4D97-AF65-F5344CB8AC3E}">
        <p14:creationId xmlns:p14="http://schemas.microsoft.com/office/powerpoint/2010/main" val="1331921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How Mining Works</a:t>
            </a:r>
          </a:p>
        </p:txBody>
      </p:sp>
      <p:pic>
        <p:nvPicPr>
          <p:cNvPr id="4" name="Picture 2" descr="Image result for link chain graphic"/>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768957" y="3140442"/>
            <a:ext cx="897818" cy="3782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152411" y="3140442"/>
            <a:ext cx="897818" cy="37824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812825" y="1551814"/>
            <a:ext cx="3193536" cy="411043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12825" y="1551814"/>
            <a:ext cx="3193536" cy="46162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812825" y="1597960"/>
            <a:ext cx="1034257" cy="369332"/>
          </a:xfrm>
          <a:prstGeom prst="rect">
            <a:avLst/>
          </a:prstGeom>
          <a:noFill/>
        </p:spPr>
        <p:txBody>
          <a:bodyPr wrap="none" rtlCol="0">
            <a:spAutoFit/>
          </a:bodyPr>
          <a:lstStyle/>
          <a:p>
            <a:r>
              <a:rPr lang="en-US" dirty="0"/>
              <a:t>Block: #3</a:t>
            </a:r>
          </a:p>
        </p:txBody>
      </p:sp>
      <p:sp>
        <p:nvSpPr>
          <p:cNvPr id="12" name="TextBox 11"/>
          <p:cNvSpPr txBox="1"/>
          <p:nvPr/>
        </p:nvSpPr>
        <p:spPr>
          <a:xfrm>
            <a:off x="4812825" y="2729400"/>
            <a:ext cx="2901435" cy="1200329"/>
          </a:xfrm>
          <a:prstGeom prst="rect">
            <a:avLst/>
          </a:prstGeom>
          <a:noFill/>
        </p:spPr>
        <p:txBody>
          <a:bodyPr wrap="none" rtlCol="0">
            <a:spAutoFit/>
          </a:bodyPr>
          <a:lstStyle/>
          <a:p>
            <a:r>
              <a:rPr lang="en-US" dirty="0"/>
              <a:t>Data:</a:t>
            </a:r>
          </a:p>
          <a:p>
            <a:r>
              <a:rPr lang="en-US" dirty="0"/>
              <a:t>John -&gt; Subway 0.001 Bitcoin</a:t>
            </a:r>
          </a:p>
          <a:p>
            <a:r>
              <a:rPr lang="en-US" dirty="0"/>
              <a:t>Mike -&gt; Microsoft 5 Bitcoin</a:t>
            </a:r>
          </a:p>
          <a:p>
            <a:r>
              <a:rPr lang="en-US" dirty="0"/>
              <a:t>Sarah -&gt; Joe 70 Bitcoin</a:t>
            </a:r>
          </a:p>
        </p:txBody>
      </p:sp>
      <p:sp>
        <p:nvSpPr>
          <p:cNvPr id="13" name="Rectangle 12"/>
          <p:cNvSpPr/>
          <p:nvPr/>
        </p:nvSpPr>
        <p:spPr>
          <a:xfrm>
            <a:off x="4812825" y="4741498"/>
            <a:ext cx="3193536" cy="44755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Prev.Hash</a:t>
            </a:r>
            <a:r>
              <a:rPr lang="en-US" dirty="0">
                <a:solidFill>
                  <a:schemeClr val="tx1"/>
                </a:solidFill>
              </a:rPr>
              <a:t>:   0000DF2E57FB432A </a:t>
            </a:r>
          </a:p>
        </p:txBody>
      </p:sp>
      <p:sp>
        <p:nvSpPr>
          <p:cNvPr id="15" name="TextBox 14"/>
          <p:cNvSpPr txBox="1"/>
          <p:nvPr/>
        </p:nvSpPr>
        <p:spPr>
          <a:xfrm>
            <a:off x="4812825" y="5241316"/>
            <a:ext cx="3182281" cy="369332"/>
          </a:xfrm>
          <a:prstGeom prst="rect">
            <a:avLst/>
          </a:prstGeom>
          <a:noFill/>
        </p:spPr>
        <p:txBody>
          <a:bodyPr wrap="none" rtlCol="0">
            <a:spAutoFit/>
          </a:bodyPr>
          <a:lstStyle/>
          <a:p>
            <a:r>
              <a:rPr lang="en-US" dirty="0"/>
              <a:t>Hash:           82B5C4156AE315F7</a:t>
            </a:r>
          </a:p>
        </p:txBody>
      </p:sp>
      <p:sp>
        <p:nvSpPr>
          <p:cNvPr id="16" name="Rectangle 15"/>
          <p:cNvSpPr/>
          <p:nvPr/>
        </p:nvSpPr>
        <p:spPr>
          <a:xfrm>
            <a:off x="0" y="1053318"/>
            <a:ext cx="1219200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812825" y="2013437"/>
            <a:ext cx="3193536" cy="44840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31240" y="2071537"/>
            <a:ext cx="853119" cy="369332"/>
          </a:xfrm>
          <a:prstGeom prst="rect">
            <a:avLst/>
          </a:prstGeom>
          <a:noFill/>
        </p:spPr>
        <p:txBody>
          <a:bodyPr wrap="none" rtlCol="0">
            <a:spAutoFit/>
          </a:bodyPr>
          <a:lstStyle/>
          <a:p>
            <a:r>
              <a:rPr lang="en-US" dirty="0"/>
              <a:t>Nonce:</a:t>
            </a:r>
          </a:p>
        </p:txBody>
      </p:sp>
      <p:sp>
        <p:nvSpPr>
          <p:cNvPr id="18" name="Down Arrow 17"/>
          <p:cNvSpPr/>
          <p:nvPr/>
        </p:nvSpPr>
        <p:spPr>
          <a:xfrm rot="16200000">
            <a:off x="4266616" y="1951379"/>
            <a:ext cx="348052" cy="63092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5400000">
            <a:off x="8204517" y="1940741"/>
            <a:ext cx="348052" cy="63092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159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nonce is part of the block information, it is called number only once, or nonce.</a:t>
            </a:r>
          </a:p>
          <a:p>
            <a:endParaRPr lang="en-US" dirty="0"/>
          </a:p>
          <a:p>
            <a:r>
              <a:rPr lang="en-US" dirty="0"/>
              <a:t>The miners use this nonce to play a game, in another word to mine the block, the miner will keep changing the nonce value and calculating the new hash until they find the target hash.</a:t>
            </a:r>
          </a:p>
        </p:txBody>
      </p:sp>
    </p:spTree>
    <p:extLst>
      <p:ext uri="{BB962C8B-B14F-4D97-AF65-F5344CB8AC3E}">
        <p14:creationId xmlns:p14="http://schemas.microsoft.com/office/powerpoint/2010/main" val="13673063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How Mining Works</a:t>
            </a:r>
          </a:p>
        </p:txBody>
      </p:sp>
      <p:pic>
        <p:nvPicPr>
          <p:cNvPr id="4" name="Picture 2" descr="Image result for link chain graphic"/>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768957" y="3140442"/>
            <a:ext cx="897818" cy="3782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152411" y="3140442"/>
            <a:ext cx="897818" cy="37824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812825" y="1597960"/>
            <a:ext cx="1034257" cy="369332"/>
          </a:xfrm>
          <a:prstGeom prst="rect">
            <a:avLst/>
          </a:prstGeom>
          <a:noFill/>
        </p:spPr>
        <p:txBody>
          <a:bodyPr wrap="none" rtlCol="0">
            <a:spAutoFit/>
          </a:bodyPr>
          <a:lstStyle/>
          <a:p>
            <a:r>
              <a:rPr lang="en-US" dirty="0"/>
              <a:t>Block: #3</a:t>
            </a:r>
          </a:p>
        </p:txBody>
      </p:sp>
      <p:sp>
        <p:nvSpPr>
          <p:cNvPr id="12" name="TextBox 11"/>
          <p:cNvSpPr txBox="1"/>
          <p:nvPr/>
        </p:nvSpPr>
        <p:spPr>
          <a:xfrm>
            <a:off x="4812825" y="2729400"/>
            <a:ext cx="2901435" cy="1200329"/>
          </a:xfrm>
          <a:prstGeom prst="rect">
            <a:avLst/>
          </a:prstGeom>
          <a:noFill/>
        </p:spPr>
        <p:txBody>
          <a:bodyPr wrap="none" rtlCol="0">
            <a:spAutoFit/>
          </a:bodyPr>
          <a:lstStyle/>
          <a:p>
            <a:r>
              <a:rPr lang="en-US" dirty="0"/>
              <a:t>Data:</a:t>
            </a:r>
          </a:p>
          <a:p>
            <a:r>
              <a:rPr lang="en-US" dirty="0"/>
              <a:t>John -&gt; Subway 0.001 Bitcoin</a:t>
            </a:r>
          </a:p>
          <a:p>
            <a:r>
              <a:rPr lang="en-US" dirty="0"/>
              <a:t>Mike -&gt; Microsoft 5 Bitcoin</a:t>
            </a:r>
          </a:p>
          <a:p>
            <a:r>
              <a:rPr lang="en-US" dirty="0"/>
              <a:t>Sarah -&gt; Joe 70 Bitcoin</a:t>
            </a:r>
          </a:p>
        </p:txBody>
      </p:sp>
      <p:sp>
        <p:nvSpPr>
          <p:cNvPr id="15" name="TextBox 14"/>
          <p:cNvSpPr txBox="1"/>
          <p:nvPr/>
        </p:nvSpPr>
        <p:spPr>
          <a:xfrm>
            <a:off x="4810907" y="5185576"/>
            <a:ext cx="3256020" cy="369332"/>
          </a:xfrm>
          <a:prstGeom prst="rect">
            <a:avLst/>
          </a:prstGeom>
          <a:noFill/>
        </p:spPr>
        <p:txBody>
          <a:bodyPr wrap="none" rtlCol="0">
            <a:spAutoFit/>
          </a:bodyPr>
          <a:lstStyle/>
          <a:p>
            <a:r>
              <a:rPr lang="en-US" dirty="0"/>
              <a:t>Hash:            A63AB36162A4F4EE</a:t>
            </a:r>
          </a:p>
        </p:txBody>
      </p:sp>
      <p:sp>
        <p:nvSpPr>
          <p:cNvPr id="16" name="Rectangle 15"/>
          <p:cNvSpPr/>
          <p:nvPr/>
        </p:nvSpPr>
        <p:spPr>
          <a:xfrm>
            <a:off x="0" y="1053318"/>
            <a:ext cx="1219200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31240" y="2013438"/>
            <a:ext cx="1491114" cy="369332"/>
          </a:xfrm>
          <a:prstGeom prst="rect">
            <a:avLst/>
          </a:prstGeom>
          <a:noFill/>
        </p:spPr>
        <p:txBody>
          <a:bodyPr wrap="none" rtlCol="0">
            <a:spAutoFit/>
          </a:bodyPr>
          <a:lstStyle/>
          <a:p>
            <a:r>
              <a:rPr lang="en-US" dirty="0"/>
              <a:t>Nonce: 10955</a:t>
            </a:r>
          </a:p>
        </p:txBody>
      </p:sp>
      <p:sp>
        <p:nvSpPr>
          <p:cNvPr id="18" name="Down Arrow 17"/>
          <p:cNvSpPr/>
          <p:nvPr/>
        </p:nvSpPr>
        <p:spPr>
          <a:xfrm rot="16200000">
            <a:off x="4266616" y="1951379"/>
            <a:ext cx="348052" cy="63092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5400000">
            <a:off x="8204517" y="1940741"/>
            <a:ext cx="348052" cy="63092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831239" y="1967292"/>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819985" y="2430231"/>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831239" y="4740155"/>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812825" y="4740154"/>
            <a:ext cx="3250254" cy="646331"/>
          </a:xfrm>
          <a:prstGeom prst="rect">
            <a:avLst/>
          </a:prstGeom>
          <a:noFill/>
        </p:spPr>
        <p:txBody>
          <a:bodyPr wrap="square" rtlCol="0">
            <a:spAutoFit/>
          </a:bodyPr>
          <a:lstStyle/>
          <a:p>
            <a:r>
              <a:rPr lang="en-US" dirty="0" err="1"/>
              <a:t>Prev.Hash</a:t>
            </a:r>
            <a:r>
              <a:rPr lang="en-US" dirty="0"/>
              <a:t>:   3A14DF2E57FB432A </a:t>
            </a:r>
          </a:p>
          <a:p>
            <a:endParaRPr lang="en-US" dirty="0"/>
          </a:p>
        </p:txBody>
      </p:sp>
      <p:cxnSp>
        <p:nvCxnSpPr>
          <p:cNvPr id="22" name="Straight Connector 21"/>
          <p:cNvCxnSpPr/>
          <p:nvPr/>
        </p:nvCxnSpPr>
        <p:spPr>
          <a:xfrm>
            <a:off x="4831239" y="5147532"/>
            <a:ext cx="3175121"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831239" y="1597960"/>
            <a:ext cx="3163867" cy="354957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831239" y="5191982"/>
            <a:ext cx="3161949" cy="37403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Turn Arrow 28"/>
          <p:cNvSpPr/>
          <p:nvPr/>
        </p:nvSpPr>
        <p:spPr>
          <a:xfrm rot="5400000">
            <a:off x="7610869" y="4197513"/>
            <a:ext cx="1944150" cy="1002903"/>
          </a:xfrm>
          <a:prstGeom prst="uturnArrow">
            <a:avLst>
              <a:gd name="adj1" fmla="val 7466"/>
              <a:gd name="adj2" fmla="val 25000"/>
              <a:gd name="adj3" fmla="val 25000"/>
              <a:gd name="adj4" fmla="val 45179"/>
              <a:gd name="adj5" fmla="val 10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64087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we can see in this slide, with a nonce value = 10955, the calculated hash will be A63AB36162A4F4EE</a:t>
            </a:r>
          </a:p>
          <a:p>
            <a:r>
              <a:rPr lang="en-US" dirty="0"/>
              <a:t>If this hash value fall in the target hash (the target hash is set by the </a:t>
            </a:r>
            <a:r>
              <a:rPr lang="en-US" dirty="0" err="1"/>
              <a:t>blockchain</a:t>
            </a:r>
            <a:r>
              <a:rPr lang="en-US" dirty="0"/>
              <a:t> protocol) the miner will win and will get the rewards of mining the block, but if the calculated hash is not within the target, then the miner will keep trying to find the target hash by changing the nonce and recalculating the hash.</a:t>
            </a:r>
          </a:p>
        </p:txBody>
      </p:sp>
    </p:spTree>
    <p:extLst>
      <p:ext uri="{BB962C8B-B14F-4D97-AF65-F5344CB8AC3E}">
        <p14:creationId xmlns:p14="http://schemas.microsoft.com/office/powerpoint/2010/main" val="3772791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basic element of </a:t>
            </a:r>
            <a:r>
              <a:rPr lang="en-US" dirty="0" err="1"/>
              <a:t>blockchain</a:t>
            </a:r>
            <a:r>
              <a:rPr lang="en-US" dirty="0"/>
              <a:t> is a block. The block contains:</a:t>
            </a:r>
          </a:p>
          <a:p>
            <a:pPr marL="514350" indent="-514350">
              <a:buFont typeface="+mj-lt"/>
              <a:buAutoNum type="arabicPeriod"/>
            </a:pPr>
            <a:r>
              <a:rPr lang="en-US" dirty="0"/>
              <a:t>Data</a:t>
            </a:r>
          </a:p>
          <a:p>
            <a:pPr marL="514350" indent="-514350">
              <a:buFont typeface="+mj-lt"/>
              <a:buAutoNum type="arabicPeriod"/>
            </a:pPr>
            <a:r>
              <a:rPr lang="en-US" dirty="0"/>
              <a:t>Previous Hash (the hash for the previous block)</a:t>
            </a:r>
          </a:p>
          <a:p>
            <a:pPr marL="514350" indent="-514350">
              <a:buFont typeface="+mj-lt"/>
              <a:buAutoNum type="arabicPeriod"/>
            </a:pPr>
            <a:r>
              <a:rPr lang="en-US" dirty="0"/>
              <a:t>Hash (the hash value for Data and Previous Hash ).</a:t>
            </a:r>
          </a:p>
          <a:p>
            <a:endParaRPr lang="en-US" dirty="0"/>
          </a:p>
          <a:p>
            <a:r>
              <a:rPr lang="en-US" dirty="0"/>
              <a:t>A digital hash is like a fingerprint</a:t>
            </a:r>
          </a:p>
        </p:txBody>
      </p:sp>
    </p:spTree>
    <p:extLst>
      <p:ext uri="{BB962C8B-B14F-4D97-AF65-F5344CB8AC3E}">
        <p14:creationId xmlns:p14="http://schemas.microsoft.com/office/powerpoint/2010/main" val="3352108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How Mining Works</a:t>
            </a:r>
          </a:p>
        </p:txBody>
      </p:sp>
      <p:sp>
        <p:nvSpPr>
          <p:cNvPr id="16" name="Rectangle 15"/>
          <p:cNvSpPr/>
          <p:nvPr/>
        </p:nvSpPr>
        <p:spPr>
          <a:xfrm>
            <a:off x="0" y="1053318"/>
            <a:ext cx="1219200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idx="1"/>
          </p:nvPr>
        </p:nvSpPr>
        <p:spPr>
          <a:xfrm>
            <a:off x="0" y="1371282"/>
            <a:ext cx="12192000" cy="5486718"/>
          </a:xfrm>
        </p:spPr>
        <p:txBody>
          <a:bodyPr/>
          <a:lstStyle/>
          <a:p>
            <a:pPr marL="0" indent="0">
              <a:buNone/>
            </a:pPr>
            <a:r>
              <a:rPr lang="en-US" dirty="0"/>
              <a:t>                                                                                                                </a:t>
            </a:r>
            <a:r>
              <a:rPr lang="en-US" sz="2000" dirty="0"/>
              <a:t>- ALL POSSIBLE HASHES -</a:t>
            </a:r>
          </a:p>
          <a:p>
            <a:pPr marL="0" indent="0">
              <a:buNone/>
            </a:pPr>
            <a:r>
              <a:rPr lang="en-US" sz="2000" b="1" dirty="0"/>
              <a:t>                      A Hash is a Number</a:t>
            </a:r>
          </a:p>
          <a:p>
            <a:pPr marL="0" indent="0">
              <a:buNone/>
            </a:pPr>
            <a:endParaRPr lang="en-US" sz="2000" dirty="0"/>
          </a:p>
          <a:p>
            <a:pPr marL="0" indent="0">
              <a:buNone/>
            </a:pPr>
            <a:r>
              <a:rPr lang="en-US" sz="2000" dirty="0"/>
              <a:t> </a:t>
            </a:r>
          </a:p>
          <a:p>
            <a:pPr marL="0" indent="0">
              <a:buNone/>
            </a:pPr>
            <a:r>
              <a:rPr lang="en-US" sz="2000" dirty="0"/>
              <a:t>53cf2adfcc2eccc2eb2fc6ce4a4282ee2b42bf70e54eb4c0519e6c4c2617f05c</a:t>
            </a:r>
          </a:p>
          <a:p>
            <a:pPr marL="0" indent="0">
              <a:buNone/>
            </a:pPr>
            <a:endParaRPr lang="en-US" sz="2000" dirty="0"/>
          </a:p>
          <a:p>
            <a:pPr marL="0" indent="0">
              <a:buNone/>
            </a:pPr>
            <a:r>
              <a:rPr lang="en-US" sz="2000" dirty="0"/>
              <a:t>00000000000000000000da901c5176b10a6d83961dd3c1ac88b59b2dc327aa4</a:t>
            </a:r>
          </a:p>
          <a:p>
            <a:pPr marL="0" indent="0">
              <a:buNone/>
            </a:pPr>
            <a:endParaRPr lang="en-US" sz="2000" dirty="0"/>
          </a:p>
          <a:p>
            <a:pPr marL="0" indent="0">
              <a:buNone/>
            </a:pPr>
            <a:r>
              <a:rPr lang="en-US" sz="2000" dirty="0"/>
              <a:t>000000000000000000000000000807d9b054d23c473c106c72be9de08b7376c</a:t>
            </a:r>
          </a:p>
        </p:txBody>
      </p:sp>
      <p:sp>
        <p:nvSpPr>
          <p:cNvPr id="13" name="Rectangle 12"/>
          <p:cNvSpPr/>
          <p:nvPr/>
        </p:nvSpPr>
        <p:spPr>
          <a:xfrm>
            <a:off x="8941777" y="1863969"/>
            <a:ext cx="2989385" cy="3831686"/>
          </a:xfrm>
          <a:prstGeom prst="rect">
            <a:avLst/>
          </a:prstGeom>
          <a:solidFill>
            <a:srgbClr val="B27E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LARGEST</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    SMALLEST </a:t>
            </a:r>
          </a:p>
        </p:txBody>
      </p:sp>
      <p:sp>
        <p:nvSpPr>
          <p:cNvPr id="3" name="Right Arrow 2"/>
          <p:cNvSpPr/>
          <p:nvPr/>
        </p:nvSpPr>
        <p:spPr>
          <a:xfrm rot="20500351">
            <a:off x="7803787" y="2734067"/>
            <a:ext cx="2573480" cy="110949"/>
          </a:xfrm>
          <a:prstGeom prst="rightArrow">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20724332">
            <a:off x="8150469" y="3547090"/>
            <a:ext cx="2813539" cy="125101"/>
          </a:xfrm>
          <a:prstGeom prst="rightArrow">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619227">
            <a:off x="8254649" y="4934030"/>
            <a:ext cx="2070261" cy="114345"/>
          </a:xfrm>
          <a:prstGeom prst="rightArrow">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ultiply 3"/>
          <p:cNvSpPr/>
          <p:nvPr/>
        </p:nvSpPr>
        <p:spPr>
          <a:xfrm>
            <a:off x="10308980" y="2220274"/>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a:off x="10882576" y="3123722"/>
            <a:ext cx="254977" cy="246185"/>
          </a:xfrm>
          <a:prstGeom prst="mathMultiply">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a:off x="10283236" y="5040942"/>
            <a:ext cx="254977" cy="246185"/>
          </a:xfrm>
          <a:prstGeom prst="mathMultiply">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6573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understand the mining process let us consider the purple box which includes all possible hashes, since the hash number is 64 character then there are limited number of possible hashes, also, the hash value itself is a hexadecimal number, and if we consider the top of the box is the largest number and the bottom of the box is the smallest value then the hash value will fall somewhere in the box based on its value.</a:t>
            </a:r>
          </a:p>
        </p:txBody>
      </p:sp>
    </p:spTree>
    <p:extLst>
      <p:ext uri="{BB962C8B-B14F-4D97-AF65-F5344CB8AC3E}">
        <p14:creationId xmlns:p14="http://schemas.microsoft.com/office/powerpoint/2010/main" val="697790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64068" y="3883392"/>
            <a:ext cx="8695594" cy="1655762"/>
          </a:xfrm>
        </p:spPr>
        <p:txBody>
          <a:bodyPr/>
          <a:lstStyle/>
          <a:p>
            <a:pPr marL="457200" indent="-457200" algn="l">
              <a:buAutoNum type="arabicPeriod"/>
            </a:pPr>
            <a:r>
              <a:rPr lang="en-US" dirty="0"/>
              <a:t>Data: 	            “Welcome to </a:t>
            </a:r>
            <a:r>
              <a:rPr lang="en-US" dirty="0" err="1"/>
              <a:t>blockchain</a:t>
            </a:r>
            <a:r>
              <a:rPr lang="en-US" dirty="0"/>
              <a:t>!”</a:t>
            </a:r>
          </a:p>
          <a:p>
            <a:pPr marL="457200" indent="-457200" algn="l">
              <a:buAutoNum type="arabicPeriod"/>
            </a:pPr>
            <a:r>
              <a:rPr lang="en-US" dirty="0"/>
              <a:t>Previous Hash:	4564FCD789…</a:t>
            </a:r>
          </a:p>
          <a:p>
            <a:pPr marL="457200" indent="-457200" algn="l">
              <a:buAutoNum type="arabicPeriod"/>
            </a:pPr>
            <a:r>
              <a:rPr lang="en-US" dirty="0"/>
              <a:t>Hash:	             564CA15478… </a:t>
            </a:r>
          </a:p>
        </p:txBody>
      </p:sp>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What is a Blockchain</a:t>
            </a:r>
          </a:p>
        </p:txBody>
      </p:sp>
      <p:sp>
        <p:nvSpPr>
          <p:cNvPr id="4" name="Rectangle 3"/>
          <p:cNvSpPr/>
          <p:nvPr/>
        </p:nvSpPr>
        <p:spPr>
          <a:xfrm>
            <a:off x="4440115" y="1645622"/>
            <a:ext cx="2514600" cy="2124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fingerpri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9293" y="1780690"/>
            <a:ext cx="1316243" cy="191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64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39359" y="3988748"/>
            <a:ext cx="2657756" cy="1220561"/>
          </a:xfrm>
        </p:spPr>
        <p:txBody>
          <a:bodyPr>
            <a:normAutofit/>
          </a:bodyPr>
          <a:lstStyle/>
          <a:p>
            <a:pPr algn="l"/>
            <a:r>
              <a:rPr lang="en-US" sz="1800" dirty="0"/>
              <a:t>Data:              …</a:t>
            </a:r>
          </a:p>
          <a:p>
            <a:pPr algn="l"/>
            <a:r>
              <a:rPr lang="en-US" sz="1800" dirty="0"/>
              <a:t>Prev. Hash:   0000000000</a:t>
            </a:r>
          </a:p>
          <a:p>
            <a:pPr algn="l"/>
            <a:r>
              <a:rPr lang="en-US" sz="1800" dirty="0"/>
              <a:t>Hash:	     564FD15477 </a:t>
            </a:r>
          </a:p>
        </p:txBody>
      </p:sp>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What is a Blockchain</a:t>
            </a:r>
          </a:p>
        </p:txBody>
      </p:sp>
      <p:sp>
        <p:nvSpPr>
          <p:cNvPr id="4" name="Rectangle 3"/>
          <p:cNvSpPr/>
          <p:nvPr/>
        </p:nvSpPr>
        <p:spPr>
          <a:xfrm>
            <a:off x="782515" y="1719513"/>
            <a:ext cx="2514600" cy="2124930"/>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TextBox 5"/>
          <p:cNvSpPr txBox="1"/>
          <p:nvPr/>
        </p:nvSpPr>
        <p:spPr>
          <a:xfrm>
            <a:off x="1227662" y="1350092"/>
            <a:ext cx="1470274" cy="369332"/>
          </a:xfrm>
          <a:prstGeom prst="rect">
            <a:avLst/>
          </a:prstGeom>
          <a:noFill/>
        </p:spPr>
        <p:txBody>
          <a:bodyPr wrap="none" rtlCol="0">
            <a:spAutoFit/>
          </a:bodyPr>
          <a:lstStyle/>
          <a:p>
            <a:r>
              <a:rPr lang="en-US" dirty="0"/>
              <a:t>Genesis Block</a:t>
            </a:r>
          </a:p>
        </p:txBody>
      </p:sp>
      <p:sp>
        <p:nvSpPr>
          <p:cNvPr id="8" name="Subtitle 2"/>
          <p:cNvSpPr txBox="1">
            <a:spLocks/>
          </p:cNvSpPr>
          <p:nvPr/>
        </p:nvSpPr>
        <p:spPr>
          <a:xfrm>
            <a:off x="4546344" y="3988748"/>
            <a:ext cx="2657756" cy="12205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Data:              …</a:t>
            </a:r>
          </a:p>
          <a:p>
            <a:pPr algn="l"/>
            <a:r>
              <a:rPr lang="en-US" sz="1800" dirty="0"/>
              <a:t>Prev. Hash:   564FD15477 </a:t>
            </a:r>
          </a:p>
          <a:p>
            <a:pPr algn="l"/>
            <a:r>
              <a:rPr lang="en-US" sz="1800" dirty="0"/>
              <a:t>Hash:	     023291C659 </a:t>
            </a:r>
          </a:p>
        </p:txBody>
      </p:sp>
      <p:sp>
        <p:nvSpPr>
          <p:cNvPr id="9" name="Rectangle 8"/>
          <p:cNvSpPr/>
          <p:nvPr/>
        </p:nvSpPr>
        <p:spPr>
          <a:xfrm>
            <a:off x="4689500" y="1719513"/>
            <a:ext cx="2514600" cy="2124930"/>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Subtitle 2"/>
          <p:cNvSpPr txBox="1">
            <a:spLocks/>
          </p:cNvSpPr>
          <p:nvPr/>
        </p:nvSpPr>
        <p:spPr>
          <a:xfrm>
            <a:off x="8568777" y="3988748"/>
            <a:ext cx="2657756" cy="12205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Data:              …</a:t>
            </a:r>
          </a:p>
          <a:p>
            <a:pPr algn="l"/>
            <a:r>
              <a:rPr lang="en-US" sz="1800" dirty="0"/>
              <a:t>Prev. Hash:   023291C659 </a:t>
            </a:r>
          </a:p>
          <a:p>
            <a:pPr algn="l"/>
            <a:r>
              <a:rPr lang="en-US" sz="1800" dirty="0"/>
              <a:t>Hash:	     5148ACDF98 </a:t>
            </a:r>
          </a:p>
        </p:txBody>
      </p:sp>
      <p:sp>
        <p:nvSpPr>
          <p:cNvPr id="12" name="Rectangle 11"/>
          <p:cNvSpPr/>
          <p:nvPr/>
        </p:nvSpPr>
        <p:spPr>
          <a:xfrm>
            <a:off x="8711933" y="1719513"/>
            <a:ext cx="2514600" cy="2124930"/>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205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3612" y="2661905"/>
            <a:ext cx="899391" cy="37869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2175" y="2661905"/>
            <a:ext cx="899391" cy="378691"/>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4313382" y="4285673"/>
            <a:ext cx="3075709" cy="4433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a:off x="3223491" y="4535055"/>
            <a:ext cx="997527" cy="3232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8150824" y="4313382"/>
            <a:ext cx="3075709" cy="4433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H="1">
            <a:off x="7088641" y="4562764"/>
            <a:ext cx="997527" cy="3232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4137" y="2661905"/>
            <a:ext cx="899391" cy="37869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2622861" y="5740194"/>
            <a:ext cx="6885090" cy="523220"/>
          </a:xfrm>
          <a:prstGeom prst="rect">
            <a:avLst/>
          </a:prstGeom>
          <a:noFill/>
        </p:spPr>
        <p:txBody>
          <a:bodyPr wrap="none" rtlCol="0">
            <a:spAutoFit/>
          </a:bodyPr>
          <a:lstStyle/>
          <a:p>
            <a:pPr algn="ctr"/>
            <a:r>
              <a:rPr lang="en-US" sz="2800" dirty="0"/>
              <a:t>“Blocks Are cryptographically linked together”</a:t>
            </a:r>
          </a:p>
        </p:txBody>
      </p:sp>
    </p:spTree>
    <p:extLst>
      <p:ext uri="{BB962C8B-B14F-4D97-AF65-F5344CB8AC3E}">
        <p14:creationId xmlns:p14="http://schemas.microsoft.com/office/powerpoint/2010/main" val="34568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fade">
                                      <p:cBhvr>
                                        <p:cTn id="31" dur="500"/>
                                        <p:tgtEl>
                                          <p:spTgt spid="205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p:bldP spid="9" grpId="0" animBg="1"/>
      <p:bldP spid="11" grpId="0"/>
      <p:bldP spid="12" grpId="0" animBg="1"/>
      <p:bldP spid="7" grpId="0" animBg="1"/>
      <p:bldP spid="19"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first block in the blockchain is called Genesis Block, the prev. Hash for this block is set to zeros because there are no blocks before this block.</a:t>
            </a:r>
          </a:p>
          <a:p>
            <a:r>
              <a:rPr lang="en-US" dirty="0"/>
              <a:t>As you see in the figure each block is cryptographically linked to the prev. block using the prev. hash.</a:t>
            </a:r>
          </a:p>
        </p:txBody>
      </p:sp>
    </p:spTree>
    <p:extLst>
      <p:ext uri="{BB962C8B-B14F-4D97-AF65-F5344CB8AC3E}">
        <p14:creationId xmlns:p14="http://schemas.microsoft.com/office/powerpoint/2010/main" val="175559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Blockchain Components</a:t>
            </a:r>
          </a:p>
        </p:txBody>
      </p:sp>
      <p:sp>
        <p:nvSpPr>
          <p:cNvPr id="4" name="Rectangle 3"/>
          <p:cNvSpPr/>
          <p:nvPr/>
        </p:nvSpPr>
        <p:spPr>
          <a:xfrm>
            <a:off x="3326683" y="3041367"/>
            <a:ext cx="1186669" cy="112134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Rectangle 8"/>
          <p:cNvSpPr/>
          <p:nvPr/>
        </p:nvSpPr>
        <p:spPr>
          <a:xfrm>
            <a:off x="5079764" y="3041367"/>
            <a:ext cx="1186669" cy="1121341"/>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6869569" y="3041367"/>
            <a:ext cx="1186669" cy="1121341"/>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205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9009" y="3589935"/>
            <a:ext cx="425004" cy="17894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2184" y="3585333"/>
            <a:ext cx="425004" cy="1789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8619" y="3597435"/>
            <a:ext cx="425004" cy="178949"/>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9143999" y="2443898"/>
            <a:ext cx="2059619" cy="86113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Hash Cryptography</a:t>
            </a:r>
          </a:p>
        </p:txBody>
      </p:sp>
      <p:sp>
        <p:nvSpPr>
          <p:cNvPr id="22" name="Rounded Rectangle 21"/>
          <p:cNvSpPr/>
          <p:nvPr/>
        </p:nvSpPr>
        <p:spPr>
          <a:xfrm>
            <a:off x="1592319" y="5180897"/>
            <a:ext cx="1979720" cy="86113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Immutable Ledger</a:t>
            </a:r>
          </a:p>
        </p:txBody>
      </p:sp>
      <p:sp>
        <p:nvSpPr>
          <p:cNvPr id="23" name="Rounded Rectangle 22"/>
          <p:cNvSpPr/>
          <p:nvPr/>
        </p:nvSpPr>
        <p:spPr>
          <a:xfrm>
            <a:off x="4994013" y="1368470"/>
            <a:ext cx="2125878" cy="86113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Distributed P2P Network</a:t>
            </a:r>
          </a:p>
        </p:txBody>
      </p:sp>
      <p:sp>
        <p:nvSpPr>
          <p:cNvPr id="24" name="Rounded Rectangle 23"/>
          <p:cNvSpPr/>
          <p:nvPr/>
        </p:nvSpPr>
        <p:spPr>
          <a:xfrm>
            <a:off x="7976586" y="5180897"/>
            <a:ext cx="1979720" cy="86113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Consensus Protocol</a:t>
            </a:r>
          </a:p>
        </p:txBody>
      </p:sp>
      <p:sp>
        <p:nvSpPr>
          <p:cNvPr id="25" name="Rounded Rectangle 24"/>
          <p:cNvSpPr/>
          <p:nvPr/>
        </p:nvSpPr>
        <p:spPr>
          <a:xfrm>
            <a:off x="602459" y="2443898"/>
            <a:ext cx="1979720" cy="86113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Mining</a:t>
            </a:r>
          </a:p>
        </p:txBody>
      </p:sp>
    </p:spTree>
    <p:extLst>
      <p:ext uri="{BB962C8B-B14F-4D97-AF65-F5344CB8AC3E}">
        <p14:creationId xmlns:p14="http://schemas.microsoft.com/office/powerpoint/2010/main" val="254490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animBg="1"/>
      <p:bldP spid="23" grpId="0" animBg="1"/>
      <p:bldP spid="24" grpId="0" animBg="1"/>
      <p:bldP spid="2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1929</Words>
  <Application>Microsoft Office PowerPoint</Application>
  <PresentationFormat>Widescreen</PresentationFormat>
  <Paragraphs>286</Paragraphs>
  <Slides>51</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Times New Roman</vt:lpstr>
      <vt:lpstr>Office Theme</vt:lpstr>
      <vt:lpstr>Blockchain and Cryptocurrency Technologies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Avalanche Effect</vt:lpstr>
      <vt:lpstr>PowerPoint Presentation</vt:lpstr>
      <vt:lpstr>PowerPoint Presentation</vt:lpstr>
      <vt:lpstr>PowerPoint Presentation</vt:lpstr>
      <vt:lpstr>PowerPoint Presentation</vt:lpstr>
      <vt:lpstr>PowerPoint Presentation</vt:lpstr>
      <vt:lpstr>In this example we explain simplified process of buying a house</vt:lpstr>
      <vt:lpstr>PowerPoint Presentation</vt:lpstr>
      <vt:lpstr>PowerPoint Presentation</vt:lpstr>
      <vt:lpstr>PowerPoint Presentation</vt:lpstr>
      <vt:lpstr>PowerPoint Presentation</vt:lpstr>
      <vt:lpstr>PowerPoint Presentation</vt:lpstr>
      <vt:lpstr>PowerPoint Presentation</vt:lpstr>
      <vt:lpstr>Distributed P2P Network</vt:lpstr>
      <vt:lpstr>PowerPoint Presentation</vt:lpstr>
      <vt:lpstr>Distributed P2P Network</vt:lpstr>
      <vt:lpstr>Distributed P2P Network</vt:lpstr>
      <vt:lpstr>Distributed P2P Network</vt:lpstr>
      <vt:lpstr>Distributed P2P Network</vt:lpstr>
      <vt:lpstr>PowerPoint Presentation</vt:lpstr>
      <vt:lpstr>Distributed P2P Network</vt:lpstr>
      <vt:lpstr>Distributed P2P Network</vt:lpstr>
      <vt:lpstr>PowerPoint Presentation</vt:lpstr>
      <vt:lpstr>Distributed P2P Network</vt:lpstr>
      <vt:lpstr>PowerPoint Presentation</vt:lpstr>
      <vt:lpstr>How Mining Works</vt:lpstr>
      <vt:lpstr>How Mining Works</vt:lpstr>
      <vt:lpstr>PowerPoint Presentation</vt:lpstr>
      <vt:lpstr>How Mining Works</vt:lpstr>
      <vt:lpstr>PowerPoint Presentation</vt:lpstr>
      <vt:lpstr>How Mining 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and Cryptocurrency Technologies</dc:title>
  <dc:creator>Windows User</dc:creator>
  <cp:lastModifiedBy>Ari Zaravelis</cp:lastModifiedBy>
  <cp:revision>8</cp:revision>
  <dcterms:created xsi:type="dcterms:W3CDTF">2019-01-17T14:04:27Z</dcterms:created>
  <dcterms:modified xsi:type="dcterms:W3CDTF">2021-03-11T14:48:16Z</dcterms:modified>
</cp:coreProperties>
</file>