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07" r:id="rId27"/>
    <p:sldId id="281" r:id="rId28"/>
    <p:sldId id="282" r:id="rId29"/>
    <p:sldId id="283" r:id="rId30"/>
    <p:sldId id="284" r:id="rId31"/>
    <p:sldId id="285" r:id="rId32"/>
    <p:sldId id="286" r:id="rId33"/>
    <p:sldId id="287" r:id="rId34"/>
    <p:sldId id="288" r:id="rId35"/>
    <p:sldId id="289" r:id="rId36"/>
    <p:sldId id="290" r:id="rId37"/>
    <p:sldId id="291" r:id="rId38"/>
    <p:sldId id="308" r:id="rId39"/>
    <p:sldId id="292" r:id="rId40"/>
    <p:sldId id="293" r:id="rId41"/>
    <p:sldId id="309" r:id="rId42"/>
    <p:sldId id="294" r:id="rId43"/>
    <p:sldId id="310" r:id="rId44"/>
    <p:sldId id="295" r:id="rId45"/>
    <p:sldId id="296" r:id="rId46"/>
    <p:sldId id="297" r:id="rId47"/>
    <p:sldId id="311" r:id="rId48"/>
    <p:sldId id="298" r:id="rId49"/>
    <p:sldId id="299" r:id="rId50"/>
    <p:sldId id="300" r:id="rId51"/>
    <p:sldId id="301" r:id="rId52"/>
    <p:sldId id="302" r:id="rId53"/>
    <p:sldId id="303" r:id="rId54"/>
    <p:sldId id="304" r:id="rId55"/>
    <p:sldId id="305" r:id="rId56"/>
    <p:sldId id="30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54"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946D661-0AB2-485C-B08F-A3064A10BEAE}"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AA4E1-B93C-48F7-A3F2-E5F8F59C5CB4}" type="slidenum">
              <a:rPr lang="en-US" smtClean="0"/>
              <a:t>‹#›</a:t>
            </a:fld>
            <a:endParaRPr lang="en-US"/>
          </a:p>
        </p:txBody>
      </p:sp>
    </p:spTree>
    <p:extLst>
      <p:ext uri="{BB962C8B-B14F-4D97-AF65-F5344CB8AC3E}">
        <p14:creationId xmlns:p14="http://schemas.microsoft.com/office/powerpoint/2010/main" val="396731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46D661-0AB2-485C-B08F-A3064A10BEAE}"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AA4E1-B93C-48F7-A3F2-E5F8F59C5CB4}" type="slidenum">
              <a:rPr lang="en-US" smtClean="0"/>
              <a:t>‹#›</a:t>
            </a:fld>
            <a:endParaRPr lang="en-US"/>
          </a:p>
        </p:txBody>
      </p:sp>
    </p:spTree>
    <p:extLst>
      <p:ext uri="{BB962C8B-B14F-4D97-AF65-F5344CB8AC3E}">
        <p14:creationId xmlns:p14="http://schemas.microsoft.com/office/powerpoint/2010/main" val="401402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46D661-0AB2-485C-B08F-A3064A10BEAE}"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AA4E1-B93C-48F7-A3F2-E5F8F59C5CB4}" type="slidenum">
              <a:rPr lang="en-US" smtClean="0"/>
              <a:t>‹#›</a:t>
            </a:fld>
            <a:endParaRPr lang="en-US"/>
          </a:p>
        </p:txBody>
      </p:sp>
    </p:spTree>
    <p:extLst>
      <p:ext uri="{BB962C8B-B14F-4D97-AF65-F5344CB8AC3E}">
        <p14:creationId xmlns:p14="http://schemas.microsoft.com/office/powerpoint/2010/main" val="234567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46D661-0AB2-485C-B08F-A3064A10BEAE}"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AA4E1-B93C-48F7-A3F2-E5F8F59C5CB4}" type="slidenum">
              <a:rPr lang="en-US" smtClean="0"/>
              <a:t>‹#›</a:t>
            </a:fld>
            <a:endParaRPr lang="en-US"/>
          </a:p>
        </p:txBody>
      </p:sp>
    </p:spTree>
    <p:extLst>
      <p:ext uri="{BB962C8B-B14F-4D97-AF65-F5344CB8AC3E}">
        <p14:creationId xmlns:p14="http://schemas.microsoft.com/office/powerpoint/2010/main" val="369053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46D661-0AB2-485C-B08F-A3064A10BEAE}"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AA4E1-B93C-48F7-A3F2-E5F8F59C5CB4}" type="slidenum">
              <a:rPr lang="en-US" smtClean="0"/>
              <a:t>‹#›</a:t>
            </a:fld>
            <a:endParaRPr lang="en-US"/>
          </a:p>
        </p:txBody>
      </p:sp>
    </p:spTree>
    <p:extLst>
      <p:ext uri="{BB962C8B-B14F-4D97-AF65-F5344CB8AC3E}">
        <p14:creationId xmlns:p14="http://schemas.microsoft.com/office/powerpoint/2010/main" val="28647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46D661-0AB2-485C-B08F-A3064A10BEAE}"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AA4E1-B93C-48F7-A3F2-E5F8F59C5CB4}" type="slidenum">
              <a:rPr lang="en-US" smtClean="0"/>
              <a:t>‹#›</a:t>
            </a:fld>
            <a:endParaRPr lang="en-US"/>
          </a:p>
        </p:txBody>
      </p:sp>
    </p:spTree>
    <p:extLst>
      <p:ext uri="{BB962C8B-B14F-4D97-AF65-F5344CB8AC3E}">
        <p14:creationId xmlns:p14="http://schemas.microsoft.com/office/powerpoint/2010/main" val="302473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46D661-0AB2-485C-B08F-A3064A10BEAE}"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AA4E1-B93C-48F7-A3F2-E5F8F59C5CB4}" type="slidenum">
              <a:rPr lang="en-US" smtClean="0"/>
              <a:t>‹#›</a:t>
            </a:fld>
            <a:endParaRPr lang="en-US"/>
          </a:p>
        </p:txBody>
      </p:sp>
    </p:spTree>
    <p:extLst>
      <p:ext uri="{BB962C8B-B14F-4D97-AF65-F5344CB8AC3E}">
        <p14:creationId xmlns:p14="http://schemas.microsoft.com/office/powerpoint/2010/main" val="363763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46D661-0AB2-485C-B08F-A3064A10BEAE}"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AA4E1-B93C-48F7-A3F2-E5F8F59C5CB4}" type="slidenum">
              <a:rPr lang="en-US" smtClean="0"/>
              <a:t>‹#›</a:t>
            </a:fld>
            <a:endParaRPr lang="en-US"/>
          </a:p>
        </p:txBody>
      </p:sp>
    </p:spTree>
    <p:extLst>
      <p:ext uri="{BB962C8B-B14F-4D97-AF65-F5344CB8AC3E}">
        <p14:creationId xmlns:p14="http://schemas.microsoft.com/office/powerpoint/2010/main" val="4020537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6D661-0AB2-485C-B08F-A3064A10BEAE}"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AA4E1-B93C-48F7-A3F2-E5F8F59C5CB4}" type="slidenum">
              <a:rPr lang="en-US" smtClean="0"/>
              <a:t>‹#›</a:t>
            </a:fld>
            <a:endParaRPr lang="en-US"/>
          </a:p>
        </p:txBody>
      </p:sp>
    </p:spTree>
    <p:extLst>
      <p:ext uri="{BB962C8B-B14F-4D97-AF65-F5344CB8AC3E}">
        <p14:creationId xmlns:p14="http://schemas.microsoft.com/office/powerpoint/2010/main" val="276724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46D661-0AB2-485C-B08F-A3064A10BEAE}"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AA4E1-B93C-48F7-A3F2-E5F8F59C5CB4}" type="slidenum">
              <a:rPr lang="en-US" smtClean="0"/>
              <a:t>‹#›</a:t>
            </a:fld>
            <a:endParaRPr lang="en-US"/>
          </a:p>
        </p:txBody>
      </p:sp>
    </p:spTree>
    <p:extLst>
      <p:ext uri="{BB962C8B-B14F-4D97-AF65-F5344CB8AC3E}">
        <p14:creationId xmlns:p14="http://schemas.microsoft.com/office/powerpoint/2010/main" val="16137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46D661-0AB2-485C-B08F-A3064A10BEAE}"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AA4E1-B93C-48F7-A3F2-E5F8F59C5CB4}" type="slidenum">
              <a:rPr lang="en-US" smtClean="0"/>
              <a:t>‹#›</a:t>
            </a:fld>
            <a:endParaRPr lang="en-US"/>
          </a:p>
        </p:txBody>
      </p:sp>
    </p:spTree>
    <p:extLst>
      <p:ext uri="{BB962C8B-B14F-4D97-AF65-F5344CB8AC3E}">
        <p14:creationId xmlns:p14="http://schemas.microsoft.com/office/powerpoint/2010/main" val="3352201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6D661-0AB2-485C-B08F-A3064A10BEAE}" type="datetimeFigureOut">
              <a:rPr lang="en-US" smtClean="0"/>
              <a:t>5/10/2021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AA4E1-B93C-48F7-A3F2-E5F8F59C5CB4}" type="slidenum">
              <a:rPr lang="en-US" smtClean="0"/>
              <a:t>‹#›</a:t>
            </a:fld>
            <a:endParaRPr lang="en-US"/>
          </a:p>
        </p:txBody>
      </p:sp>
    </p:spTree>
    <p:extLst>
      <p:ext uri="{BB962C8B-B14F-4D97-AF65-F5344CB8AC3E}">
        <p14:creationId xmlns:p14="http://schemas.microsoft.com/office/powerpoint/2010/main" val="674156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faucet.rinkeby.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remix.ethereum.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hrome.google.com/webstore/category/extension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iancoleman.io/bip39/"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Solidity and More About Ethereum</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67384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891" y="200024"/>
            <a:ext cx="4278746" cy="6403975"/>
          </a:xfrm>
        </p:spPr>
        <p:txBody>
          <a:bodyPr>
            <a:normAutofit fontScale="77500" lnSpcReduction="20000"/>
          </a:bodyPr>
          <a:lstStyle/>
          <a:p>
            <a:r>
              <a:rPr lang="en-US" dirty="0"/>
              <a:t>The account we created on </a:t>
            </a:r>
            <a:r>
              <a:rPr lang="en-US" dirty="0" err="1"/>
              <a:t>Metamask</a:t>
            </a:r>
            <a:r>
              <a:rPr lang="en-US" dirty="0"/>
              <a:t> will allow us to </a:t>
            </a:r>
            <a:r>
              <a:rPr lang="en-US" dirty="0">
                <a:solidFill>
                  <a:srgbClr val="FF0000"/>
                </a:solidFill>
              </a:rPr>
              <a:t>send and receive money</a:t>
            </a:r>
            <a:r>
              <a:rPr lang="en-US" dirty="0"/>
              <a:t>, also it will allow us to </a:t>
            </a:r>
            <a:r>
              <a:rPr lang="en-US" dirty="0">
                <a:solidFill>
                  <a:srgbClr val="FF0000"/>
                </a:solidFill>
              </a:rPr>
              <a:t>deploy smart contracts</a:t>
            </a:r>
            <a:r>
              <a:rPr lang="en-US" dirty="0"/>
              <a:t>.</a:t>
            </a:r>
          </a:p>
          <a:p>
            <a:r>
              <a:rPr lang="en-US" dirty="0"/>
              <a:t>The first network that is selected by </a:t>
            </a:r>
            <a:r>
              <a:rPr lang="en-US" b="1" dirty="0">
                <a:solidFill>
                  <a:srgbClr val="00B0F0"/>
                </a:solidFill>
                <a:effectLst>
                  <a:outerShdw blurRad="38100" dist="38100" dir="2700000" algn="tl">
                    <a:srgbClr val="000000">
                      <a:alpha val="43137"/>
                    </a:srgbClr>
                  </a:outerShdw>
                </a:effectLst>
              </a:rPr>
              <a:t>default is the main network </a:t>
            </a:r>
            <a:r>
              <a:rPr lang="en-US" dirty="0">
                <a:solidFill>
                  <a:srgbClr val="FF0000"/>
                </a:solidFill>
              </a:rPr>
              <a:t>the main network is the public production network it's where coins have a real value and that's where we deploy real applications that we want it to be used by other users.</a:t>
            </a:r>
          </a:p>
          <a:p>
            <a:r>
              <a:rPr lang="en-US" dirty="0"/>
              <a:t>The </a:t>
            </a:r>
            <a:r>
              <a:rPr lang="en-US" b="1" dirty="0">
                <a:solidFill>
                  <a:srgbClr val="00B0F0"/>
                </a:solidFill>
                <a:effectLst>
                  <a:outerShdw blurRad="38100" dist="38100" dir="2700000" algn="tl">
                    <a:srgbClr val="000000">
                      <a:alpha val="43137"/>
                    </a:srgbClr>
                  </a:outerShdw>
                </a:effectLst>
              </a:rPr>
              <a:t>test networks </a:t>
            </a:r>
            <a:r>
              <a:rPr lang="en-US" dirty="0"/>
              <a:t>are </a:t>
            </a:r>
            <a:r>
              <a:rPr lang="en-US" dirty="0">
                <a:solidFill>
                  <a:srgbClr val="FF0000"/>
                </a:solidFill>
              </a:rPr>
              <a:t>used to test code and to get free ether to test our contracts with.</a:t>
            </a:r>
          </a:p>
          <a:p>
            <a:r>
              <a:rPr lang="en-US" b="1" dirty="0">
                <a:solidFill>
                  <a:srgbClr val="00B0F0"/>
                </a:solidFill>
                <a:effectLst>
                  <a:outerShdw blurRad="38100" dist="38100" dir="2700000" algn="tl">
                    <a:srgbClr val="000000">
                      <a:alpha val="43137"/>
                    </a:srgbClr>
                  </a:outerShdw>
                </a:effectLst>
              </a:rPr>
              <a:t>Localhost 8545 </a:t>
            </a:r>
            <a:r>
              <a:rPr lang="en-US" dirty="0"/>
              <a:t>is </a:t>
            </a:r>
            <a:r>
              <a:rPr lang="en-US" dirty="0">
                <a:solidFill>
                  <a:srgbClr val="FF0000"/>
                </a:solidFill>
              </a:rPr>
              <a:t>used when we are hosting a local </a:t>
            </a:r>
            <a:r>
              <a:rPr lang="en-US" dirty="0" err="1">
                <a:solidFill>
                  <a:srgbClr val="FF0000"/>
                </a:solidFill>
              </a:rPr>
              <a:t>ethereum</a:t>
            </a:r>
            <a:r>
              <a:rPr lang="en-US" dirty="0">
                <a:solidFill>
                  <a:srgbClr val="FF0000"/>
                </a:solidFill>
              </a:rPr>
              <a:t> node or a local </a:t>
            </a:r>
            <a:r>
              <a:rPr lang="en-US" dirty="0" err="1">
                <a:solidFill>
                  <a:srgbClr val="FF0000"/>
                </a:solidFill>
              </a:rPr>
              <a:t>ethereum</a:t>
            </a:r>
            <a:r>
              <a:rPr lang="en-US" dirty="0">
                <a:solidFill>
                  <a:srgbClr val="FF0000"/>
                </a:solidFill>
              </a:rPr>
              <a:t> test network</a:t>
            </a:r>
            <a:r>
              <a:rPr lang="en-US" dirty="0"/>
              <a:t>.</a:t>
            </a:r>
          </a:p>
          <a:p>
            <a:r>
              <a:rPr lang="en-US" b="1" dirty="0">
                <a:solidFill>
                  <a:srgbClr val="00B0F0"/>
                </a:solidFill>
                <a:effectLst>
                  <a:outerShdw blurRad="38100" dist="38100" dir="2700000" algn="tl">
                    <a:srgbClr val="000000">
                      <a:alpha val="43137"/>
                    </a:srgbClr>
                  </a:outerShdw>
                </a:effectLst>
              </a:rPr>
              <a:t>Custom RPC</a:t>
            </a:r>
            <a:r>
              <a:rPr lang="en-US" dirty="0"/>
              <a:t> </a:t>
            </a:r>
            <a:r>
              <a:rPr lang="en-US" dirty="0">
                <a:solidFill>
                  <a:srgbClr val="FF0000"/>
                </a:solidFill>
              </a:rPr>
              <a:t>allows us to connect to some remote network at some custom address .</a:t>
            </a:r>
          </a:p>
          <a:p>
            <a:endParaRPr lang="en-US" dirty="0"/>
          </a:p>
          <a:p>
            <a:endParaRPr lang="en-US" dirty="0"/>
          </a:p>
        </p:txBody>
      </p:sp>
      <p:pic>
        <p:nvPicPr>
          <p:cNvPr id="4" name="Picture 3"/>
          <p:cNvPicPr>
            <a:picLocks noChangeAspect="1"/>
          </p:cNvPicPr>
          <p:nvPr/>
        </p:nvPicPr>
        <p:blipFill>
          <a:blip r:embed="rId2"/>
          <a:stretch>
            <a:fillRect/>
          </a:stretch>
        </p:blipFill>
        <p:spPr>
          <a:xfrm>
            <a:off x="4775199" y="308552"/>
            <a:ext cx="7416801" cy="5454939"/>
          </a:xfrm>
          <a:prstGeom prst="rect">
            <a:avLst/>
          </a:prstGeom>
        </p:spPr>
      </p:pic>
    </p:spTree>
    <p:extLst>
      <p:ext uri="{BB962C8B-B14F-4D97-AF65-F5344CB8AC3E}">
        <p14:creationId xmlns:p14="http://schemas.microsoft.com/office/powerpoint/2010/main" val="211746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945" y="98569"/>
            <a:ext cx="7280564" cy="6440776"/>
          </a:xfrm>
        </p:spPr>
        <p:txBody>
          <a:bodyPr>
            <a:normAutofit fontScale="92500"/>
          </a:bodyPr>
          <a:lstStyle/>
          <a:p>
            <a:r>
              <a:rPr lang="en-US" dirty="0"/>
              <a:t>When we created our account on </a:t>
            </a:r>
            <a:r>
              <a:rPr lang="en-US" dirty="0" err="1"/>
              <a:t>Metamask</a:t>
            </a:r>
            <a:r>
              <a:rPr lang="en-US" dirty="0"/>
              <a:t>, </a:t>
            </a:r>
            <a:r>
              <a:rPr lang="en-US" dirty="0" err="1">
                <a:solidFill>
                  <a:srgbClr val="00B0F0"/>
                </a:solidFill>
              </a:rPr>
              <a:t>Metamask</a:t>
            </a:r>
            <a:r>
              <a:rPr lang="en-US" dirty="0">
                <a:solidFill>
                  <a:srgbClr val="00B0F0"/>
                </a:solidFill>
              </a:rPr>
              <a:t> provides the account with three different information</a:t>
            </a:r>
            <a:r>
              <a:rPr lang="en-US" dirty="0"/>
              <a:t>.</a:t>
            </a:r>
          </a:p>
          <a:p>
            <a:r>
              <a:rPr lang="en-US" dirty="0">
                <a:solidFill>
                  <a:srgbClr val="FF0000"/>
                </a:solidFill>
              </a:rPr>
              <a:t>The account address, public key, and private key </a:t>
            </a:r>
            <a:r>
              <a:rPr lang="en-US" dirty="0"/>
              <a:t>all stored as </a:t>
            </a:r>
            <a:r>
              <a:rPr lang="en-US" dirty="0">
                <a:solidFill>
                  <a:srgbClr val="00B0F0"/>
                </a:solidFill>
              </a:rPr>
              <a:t>hexadecimal numbers</a:t>
            </a:r>
            <a:r>
              <a:rPr lang="en-US" dirty="0"/>
              <a:t>.</a:t>
            </a:r>
          </a:p>
          <a:p>
            <a:r>
              <a:rPr lang="en-US" dirty="0"/>
              <a:t>The public key and the private key </a:t>
            </a:r>
            <a:r>
              <a:rPr lang="en-US" dirty="0">
                <a:solidFill>
                  <a:srgbClr val="FF0000"/>
                </a:solidFill>
              </a:rPr>
              <a:t>are used to authorize sending of funds from your account to other accounts.</a:t>
            </a:r>
          </a:p>
          <a:p>
            <a:r>
              <a:rPr lang="en-US" dirty="0"/>
              <a:t>If someone does not have the private key to an account, they don't have true access to any of the funds that are assigned to that account.</a:t>
            </a:r>
          </a:p>
          <a:p>
            <a:r>
              <a:rPr lang="en-US" dirty="0">
                <a:solidFill>
                  <a:srgbClr val="00B0F0"/>
                </a:solidFill>
              </a:rPr>
              <a:t>Account Address</a:t>
            </a:r>
            <a:r>
              <a:rPr lang="en-US" dirty="0"/>
              <a:t>: </a:t>
            </a:r>
            <a:r>
              <a:rPr lang="en-US" dirty="0">
                <a:solidFill>
                  <a:srgbClr val="FF0000"/>
                </a:solidFill>
              </a:rPr>
              <a:t>A unique identifier that can be shared with others and it identifies your account</a:t>
            </a:r>
            <a:r>
              <a:rPr lang="en-US" dirty="0"/>
              <a:t>.</a:t>
            </a:r>
          </a:p>
          <a:p>
            <a:r>
              <a:rPr lang="en-US" dirty="0"/>
              <a:t>In the </a:t>
            </a:r>
            <a:r>
              <a:rPr lang="en-US" dirty="0" err="1"/>
              <a:t>ethereum</a:t>
            </a:r>
            <a:r>
              <a:rPr lang="en-US" dirty="0"/>
              <a:t> world, one account is used across all different networks, main, </a:t>
            </a:r>
            <a:r>
              <a:rPr lang="en-US" dirty="0" err="1"/>
              <a:t>Ropsten</a:t>
            </a:r>
            <a:r>
              <a:rPr lang="en-US" dirty="0"/>
              <a:t>, </a:t>
            </a:r>
            <a:r>
              <a:rPr lang="en-US" dirty="0" err="1"/>
              <a:t>Kovan</a:t>
            </a:r>
            <a:r>
              <a:rPr lang="en-US" dirty="0"/>
              <a:t>, </a:t>
            </a:r>
            <a:r>
              <a:rPr lang="en-US" dirty="0" err="1"/>
              <a:t>Rinkeby</a:t>
            </a:r>
            <a:r>
              <a:rPr lang="en-US" dirty="0"/>
              <a:t>, etc. </a:t>
            </a:r>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8026400" y="0"/>
            <a:ext cx="4029075" cy="3516707"/>
          </a:xfrm>
          <a:prstGeom prst="rect">
            <a:avLst/>
          </a:prstGeom>
        </p:spPr>
      </p:pic>
      <p:cxnSp>
        <p:nvCxnSpPr>
          <p:cNvPr id="6" name="Straight Arrow Connector 5"/>
          <p:cNvCxnSpPr/>
          <p:nvPr/>
        </p:nvCxnSpPr>
        <p:spPr>
          <a:xfrm>
            <a:off x="8312727" y="2032000"/>
            <a:ext cx="1043709" cy="1080654"/>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730836" y="3703782"/>
            <a:ext cx="4324639" cy="300181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28242" y="3719905"/>
            <a:ext cx="4327233" cy="31410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Metamask</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7922204" y="4119416"/>
            <a:ext cx="3939309"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Times New Roman" panose="02020603050405020304" pitchFamily="18" charset="0"/>
                <a:cs typeface="Times New Roman" panose="02020603050405020304" pitchFamily="18" charset="0"/>
              </a:rPr>
              <a:t>Private Key</a:t>
            </a:r>
          </a:p>
        </p:txBody>
      </p:sp>
      <p:sp>
        <p:nvSpPr>
          <p:cNvPr id="10" name="Rectangle 9"/>
          <p:cNvSpPr/>
          <p:nvPr/>
        </p:nvSpPr>
        <p:spPr>
          <a:xfrm>
            <a:off x="7923499" y="5001485"/>
            <a:ext cx="3939309"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Times New Roman" panose="02020603050405020304" pitchFamily="18" charset="0"/>
                <a:cs typeface="Times New Roman" panose="02020603050405020304" pitchFamily="18" charset="0"/>
              </a:rPr>
              <a:t>Public Key</a:t>
            </a:r>
          </a:p>
        </p:txBody>
      </p:sp>
      <p:sp>
        <p:nvSpPr>
          <p:cNvPr id="11" name="Rectangle 10"/>
          <p:cNvSpPr/>
          <p:nvPr/>
        </p:nvSpPr>
        <p:spPr>
          <a:xfrm>
            <a:off x="7923499" y="5867433"/>
            <a:ext cx="3939309"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Times New Roman" panose="02020603050405020304" pitchFamily="18" charset="0"/>
                <a:cs typeface="Times New Roman" panose="02020603050405020304" pitchFamily="18" charset="0"/>
              </a:rPr>
              <a:t>Account Address</a:t>
            </a:r>
          </a:p>
        </p:txBody>
      </p:sp>
    </p:spTree>
    <p:extLst>
      <p:ext uri="{BB962C8B-B14F-4D97-AF65-F5344CB8AC3E}">
        <p14:creationId xmlns:p14="http://schemas.microsoft.com/office/powerpoint/2010/main" val="353933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and Receiving Ether</a:t>
            </a:r>
          </a:p>
        </p:txBody>
      </p:sp>
      <p:sp>
        <p:nvSpPr>
          <p:cNvPr id="3" name="Content Placeholder 2"/>
          <p:cNvSpPr>
            <a:spLocks noGrp="1"/>
          </p:cNvSpPr>
          <p:nvPr>
            <p:ph idx="1"/>
          </p:nvPr>
        </p:nvSpPr>
        <p:spPr/>
        <p:txBody>
          <a:bodyPr/>
          <a:lstStyle/>
          <a:p>
            <a:r>
              <a:rPr lang="en-US" dirty="0"/>
              <a:t>Go to </a:t>
            </a:r>
            <a:r>
              <a:rPr lang="en-US" dirty="0">
                <a:hlinkClick r:id="rId2"/>
              </a:rPr>
              <a:t>https://faucet.rinkeby.io/</a:t>
            </a:r>
            <a:endParaRPr lang="en-US" dirty="0"/>
          </a:p>
          <a:p>
            <a:r>
              <a:rPr lang="en-US" dirty="0"/>
              <a:t>Choose one of :</a:t>
            </a:r>
          </a:p>
          <a:p>
            <a:endParaRPr lang="en-US" dirty="0"/>
          </a:p>
        </p:txBody>
      </p:sp>
      <p:pic>
        <p:nvPicPr>
          <p:cNvPr id="4" name="Picture 3"/>
          <p:cNvPicPr>
            <a:picLocks noChangeAspect="1"/>
          </p:cNvPicPr>
          <p:nvPr/>
        </p:nvPicPr>
        <p:blipFill>
          <a:blip r:embed="rId3"/>
          <a:stretch>
            <a:fillRect/>
          </a:stretch>
        </p:blipFill>
        <p:spPr>
          <a:xfrm>
            <a:off x="452581" y="2817091"/>
            <a:ext cx="10640291" cy="3774786"/>
          </a:xfrm>
          <a:prstGeom prst="rect">
            <a:avLst/>
          </a:prstGeom>
        </p:spPr>
      </p:pic>
    </p:spTree>
    <p:extLst>
      <p:ext uri="{BB962C8B-B14F-4D97-AF65-F5344CB8AC3E}">
        <p14:creationId xmlns:p14="http://schemas.microsoft.com/office/powerpoint/2010/main" val="222367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1889" y="332509"/>
            <a:ext cx="11917891" cy="6423303"/>
          </a:xfrm>
          <a:prstGeom prst="rect">
            <a:avLst/>
          </a:prstGeom>
        </p:spPr>
      </p:pic>
    </p:spTree>
    <p:extLst>
      <p:ext uri="{BB962C8B-B14F-4D97-AF65-F5344CB8AC3E}">
        <p14:creationId xmlns:p14="http://schemas.microsoft.com/office/powerpoint/2010/main" val="228196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691" y="163080"/>
            <a:ext cx="10515600" cy="1859684"/>
          </a:xfrm>
        </p:spPr>
        <p:txBody>
          <a:bodyPr/>
          <a:lstStyle/>
          <a:p>
            <a:r>
              <a:rPr lang="en-US" u="sng" dirty="0">
                <a:solidFill>
                  <a:srgbClr val="00B0F0"/>
                </a:solidFill>
              </a:rPr>
              <a:t>Every account we make in the world of </a:t>
            </a:r>
            <a:r>
              <a:rPr lang="en-US" u="sng" dirty="0" err="1">
                <a:solidFill>
                  <a:srgbClr val="00B0F0"/>
                </a:solidFill>
              </a:rPr>
              <a:t>ethereum</a:t>
            </a:r>
            <a:r>
              <a:rPr lang="en-US" u="sng" dirty="0">
                <a:solidFill>
                  <a:srgbClr val="00B0F0"/>
                </a:solidFill>
              </a:rPr>
              <a:t> is totally separate from any of the different </a:t>
            </a:r>
            <a:r>
              <a:rPr lang="en-US" u="sng" dirty="0" err="1">
                <a:solidFill>
                  <a:srgbClr val="00B0F0"/>
                </a:solidFill>
              </a:rPr>
              <a:t>ethereum</a:t>
            </a:r>
            <a:r>
              <a:rPr lang="en-US" u="sng" dirty="0">
                <a:solidFill>
                  <a:srgbClr val="00B0F0"/>
                </a:solidFill>
              </a:rPr>
              <a:t> networks</a:t>
            </a:r>
            <a:r>
              <a:rPr lang="en-US" dirty="0"/>
              <a:t>.</a:t>
            </a:r>
          </a:p>
          <a:p>
            <a:r>
              <a:rPr lang="en-US" dirty="0"/>
              <a:t>Right now I have 18.75 ether in my account at </a:t>
            </a:r>
            <a:r>
              <a:rPr lang="en-US" dirty="0" err="1"/>
              <a:t>rinkeby</a:t>
            </a:r>
            <a:r>
              <a:rPr lang="en-US" dirty="0"/>
              <a:t> network, but on the other networks I have zero ethers.</a:t>
            </a:r>
          </a:p>
          <a:p>
            <a:endParaRPr lang="en-US" dirty="0"/>
          </a:p>
          <a:p>
            <a:endParaRPr lang="en-US" dirty="0"/>
          </a:p>
        </p:txBody>
      </p:sp>
      <p:pic>
        <p:nvPicPr>
          <p:cNvPr id="4" name="Picture 3"/>
          <p:cNvPicPr>
            <a:picLocks noChangeAspect="1"/>
          </p:cNvPicPr>
          <p:nvPr/>
        </p:nvPicPr>
        <p:blipFill>
          <a:blip r:embed="rId2"/>
          <a:stretch>
            <a:fillRect/>
          </a:stretch>
        </p:blipFill>
        <p:spPr>
          <a:xfrm>
            <a:off x="505691" y="2179782"/>
            <a:ext cx="11174989" cy="4560454"/>
          </a:xfrm>
          <a:prstGeom prst="rect">
            <a:avLst/>
          </a:prstGeom>
        </p:spPr>
      </p:pic>
    </p:spTree>
    <p:extLst>
      <p:ext uri="{BB962C8B-B14F-4D97-AF65-F5344CB8AC3E}">
        <p14:creationId xmlns:p14="http://schemas.microsoft.com/office/powerpoint/2010/main" val="207433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255"/>
            <a:ext cx="10515600" cy="4486708"/>
          </a:xfrm>
        </p:spPr>
        <p:txBody>
          <a:bodyPr>
            <a:normAutofit/>
          </a:bodyPr>
          <a:lstStyle/>
          <a:p>
            <a:pPr marL="514350" indent="-514350">
              <a:buFont typeface="+mj-lt"/>
              <a:buAutoNum type="arabicPeriod"/>
            </a:pPr>
            <a:r>
              <a:rPr lang="en-US" dirty="0"/>
              <a:t>Social network URL containing account address: Give me Ether.</a:t>
            </a:r>
          </a:p>
          <a:p>
            <a:pPr marL="514350" indent="-514350">
              <a:buFont typeface="+mj-lt"/>
              <a:buAutoNum type="arabicPeriod"/>
            </a:pPr>
            <a:r>
              <a:rPr lang="en-US" dirty="0"/>
              <a:t>Address sent to backend server. (web3 library is a tool used by developers to interact with any </a:t>
            </a:r>
            <a:r>
              <a:rPr lang="en-US" dirty="0" err="1"/>
              <a:t>ethereum</a:t>
            </a:r>
            <a:r>
              <a:rPr lang="en-US" dirty="0"/>
              <a:t> network)</a:t>
            </a:r>
          </a:p>
          <a:p>
            <a:pPr marL="514350" indent="-514350">
              <a:buFont typeface="+mj-lt"/>
              <a:buAutoNum type="arabicPeriod"/>
            </a:pPr>
            <a:r>
              <a:rPr lang="en-US" dirty="0"/>
              <a:t>Backend server used web3 library to create a transaction object</a:t>
            </a:r>
          </a:p>
          <a:p>
            <a:pPr marL="514350" indent="-514350">
              <a:buFont typeface="+mj-lt"/>
              <a:buAutoNum type="arabicPeriod"/>
            </a:pPr>
            <a:r>
              <a:rPr lang="en-US" dirty="0"/>
              <a:t>Backend server sent transaction object to the </a:t>
            </a:r>
            <a:r>
              <a:rPr lang="en-US" dirty="0" err="1"/>
              <a:t>Rinkeby</a:t>
            </a:r>
            <a:r>
              <a:rPr lang="en-US" dirty="0"/>
              <a:t> test network</a:t>
            </a:r>
          </a:p>
          <a:p>
            <a:pPr marL="514350" indent="-514350">
              <a:buFont typeface="+mj-lt"/>
              <a:buAutoNum type="arabicPeriod"/>
            </a:pPr>
            <a:r>
              <a:rPr lang="en-US" dirty="0"/>
              <a:t>Backend server waited for transaction to be confirmed</a:t>
            </a:r>
          </a:p>
          <a:p>
            <a:pPr marL="514350" indent="-514350">
              <a:buFont typeface="+mj-lt"/>
              <a:buAutoNum type="arabicPeriod"/>
            </a:pPr>
            <a:r>
              <a:rPr lang="en-US" dirty="0"/>
              <a:t>Backend server sent Ether sent message back to the browser</a:t>
            </a:r>
          </a:p>
          <a:p>
            <a:pPr marL="514350" indent="-514350">
              <a:buFont typeface="+mj-lt"/>
              <a:buAutoNum type="arabicPeriod"/>
            </a:pPr>
            <a:endParaRPr lang="en-US" dirty="0"/>
          </a:p>
        </p:txBody>
      </p:sp>
      <p:sp>
        <p:nvSpPr>
          <p:cNvPr id="4" name="Title 1"/>
          <p:cNvSpPr>
            <a:spLocks noGrp="1"/>
          </p:cNvSpPr>
          <p:nvPr>
            <p:ph type="title"/>
          </p:nvPr>
        </p:nvSpPr>
        <p:spPr>
          <a:xfrm>
            <a:off x="838200" y="143452"/>
            <a:ext cx="10515600" cy="1029565"/>
          </a:xfrm>
        </p:spPr>
        <p:txBody>
          <a:bodyPr>
            <a:normAutofit/>
          </a:bodyPr>
          <a:lstStyle/>
          <a:p>
            <a:r>
              <a:rPr lang="en-US" dirty="0"/>
              <a:t>Receiving Ether Procedure</a:t>
            </a:r>
          </a:p>
        </p:txBody>
      </p:sp>
    </p:spTree>
    <p:extLst>
      <p:ext uri="{BB962C8B-B14F-4D97-AF65-F5344CB8AC3E}">
        <p14:creationId xmlns:p14="http://schemas.microsoft.com/office/powerpoint/2010/main" val="30097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453"/>
            <a:ext cx="10515600" cy="373784"/>
          </a:xfrm>
        </p:spPr>
        <p:txBody>
          <a:bodyPr>
            <a:normAutofit fontScale="90000"/>
          </a:bodyPr>
          <a:lstStyle/>
          <a:p>
            <a:r>
              <a:rPr lang="en-US" dirty="0"/>
              <a:t>Transaction</a:t>
            </a:r>
          </a:p>
        </p:txBody>
      </p:sp>
      <p:sp>
        <p:nvSpPr>
          <p:cNvPr id="3" name="Content Placeholder 2"/>
          <p:cNvSpPr>
            <a:spLocks noGrp="1"/>
          </p:cNvSpPr>
          <p:nvPr>
            <p:ph idx="1"/>
          </p:nvPr>
        </p:nvSpPr>
        <p:spPr>
          <a:xfrm>
            <a:off x="838200" y="637308"/>
            <a:ext cx="10515600" cy="2290619"/>
          </a:xfrm>
        </p:spPr>
        <p:txBody>
          <a:bodyPr>
            <a:normAutofit fontScale="92500" lnSpcReduction="10000"/>
          </a:bodyPr>
          <a:lstStyle/>
          <a:p>
            <a:r>
              <a:rPr lang="en-US" dirty="0">
                <a:solidFill>
                  <a:srgbClr val="00B0F0"/>
                </a:solidFill>
              </a:rPr>
              <a:t>A transaction is a record that contains a description about one account trying to send money to another account.</a:t>
            </a:r>
          </a:p>
          <a:p>
            <a:endParaRPr lang="en-US" dirty="0"/>
          </a:p>
          <a:p>
            <a:r>
              <a:rPr lang="en-US" dirty="0">
                <a:solidFill>
                  <a:srgbClr val="FF0000"/>
                </a:solidFill>
              </a:rPr>
              <a:t>A transaction object is created whenever two accounts exchanged some amount of money, then the object is submitted to the </a:t>
            </a:r>
            <a:r>
              <a:rPr lang="en-US" dirty="0" err="1">
                <a:solidFill>
                  <a:srgbClr val="FF0000"/>
                </a:solidFill>
              </a:rPr>
              <a:t>ethereum</a:t>
            </a:r>
            <a:r>
              <a:rPr lang="en-US" dirty="0">
                <a:solidFill>
                  <a:srgbClr val="FF0000"/>
                </a:solidFill>
              </a:rPr>
              <a:t> network to be processed.</a:t>
            </a:r>
          </a:p>
          <a:p>
            <a:endParaRPr lang="en-US" dirty="0"/>
          </a:p>
          <a:p>
            <a:endParaRPr lang="en-US" dirty="0"/>
          </a:p>
          <a:p>
            <a:endParaRPr lang="en-US" dirty="0"/>
          </a:p>
        </p:txBody>
      </p:sp>
      <p:graphicFrame>
        <p:nvGraphicFramePr>
          <p:cNvPr id="5" name="Table 4"/>
          <p:cNvGraphicFramePr>
            <a:graphicFrameLocks noGrp="1"/>
          </p:cNvGraphicFramePr>
          <p:nvPr/>
        </p:nvGraphicFramePr>
        <p:xfrm>
          <a:off x="3639126" y="2650843"/>
          <a:ext cx="3897746" cy="4071457"/>
        </p:xfrm>
        <a:graphic>
          <a:graphicData uri="http://schemas.openxmlformats.org/drawingml/2006/table">
            <a:tbl>
              <a:tblPr firstRow="1" bandRow="1">
                <a:tableStyleId>{5C22544A-7EE6-4342-B048-85BDC9FD1C3A}</a:tableStyleId>
              </a:tblPr>
              <a:tblGrid>
                <a:gridCol w="3897746">
                  <a:extLst>
                    <a:ext uri="{9D8B030D-6E8A-4147-A177-3AD203B41FA5}">
                      <a16:colId xmlns:a16="http://schemas.microsoft.com/office/drawing/2014/main" val="753076088"/>
                    </a:ext>
                  </a:extLst>
                </a:gridCol>
              </a:tblGrid>
              <a:tr h="413857">
                <a:tc>
                  <a:txBody>
                    <a:bodyPr/>
                    <a:lstStyle/>
                    <a:p>
                      <a:pPr algn="ctr"/>
                      <a:r>
                        <a:rPr lang="en-US" dirty="0"/>
                        <a:t>Transaction</a:t>
                      </a:r>
                    </a:p>
                  </a:txBody>
                  <a:tcPr/>
                </a:tc>
                <a:extLst>
                  <a:ext uri="{0D108BD9-81ED-4DB2-BD59-A6C34878D82A}">
                    <a16:rowId xmlns:a16="http://schemas.microsoft.com/office/drawing/2014/main" val="1236913137"/>
                  </a:ext>
                </a:extLst>
              </a:tr>
              <a:tr h="413857">
                <a:tc>
                  <a:txBody>
                    <a:bodyPr/>
                    <a:lstStyle/>
                    <a:p>
                      <a:pPr algn="l"/>
                      <a:r>
                        <a:rPr lang="en-US" sz="2400" b="1" dirty="0"/>
                        <a:t>Nonce:</a:t>
                      </a:r>
                    </a:p>
                  </a:txBody>
                  <a:tcPr/>
                </a:tc>
                <a:extLst>
                  <a:ext uri="{0D108BD9-81ED-4DB2-BD59-A6C34878D82A}">
                    <a16:rowId xmlns:a16="http://schemas.microsoft.com/office/drawing/2014/main" val="2046666554"/>
                  </a:ext>
                </a:extLst>
              </a:tr>
              <a:tr h="413857">
                <a:tc>
                  <a:txBody>
                    <a:bodyPr/>
                    <a:lstStyle/>
                    <a:p>
                      <a:pPr algn="l"/>
                      <a:r>
                        <a:rPr lang="en-US" sz="2400" b="1" dirty="0"/>
                        <a:t>To:</a:t>
                      </a:r>
                    </a:p>
                  </a:txBody>
                  <a:tcPr/>
                </a:tc>
                <a:extLst>
                  <a:ext uri="{0D108BD9-81ED-4DB2-BD59-A6C34878D82A}">
                    <a16:rowId xmlns:a16="http://schemas.microsoft.com/office/drawing/2014/main" val="2591557389"/>
                  </a:ext>
                </a:extLst>
              </a:tr>
              <a:tr h="413857">
                <a:tc>
                  <a:txBody>
                    <a:bodyPr/>
                    <a:lstStyle/>
                    <a:p>
                      <a:pPr algn="l"/>
                      <a:r>
                        <a:rPr lang="en-US" sz="2400" b="1" dirty="0"/>
                        <a:t>Value:</a:t>
                      </a:r>
                    </a:p>
                  </a:txBody>
                  <a:tcPr/>
                </a:tc>
                <a:extLst>
                  <a:ext uri="{0D108BD9-81ED-4DB2-BD59-A6C34878D82A}">
                    <a16:rowId xmlns:a16="http://schemas.microsoft.com/office/drawing/2014/main" val="2677224766"/>
                  </a:ext>
                </a:extLst>
              </a:tr>
              <a:tr h="413857">
                <a:tc>
                  <a:txBody>
                    <a:bodyPr/>
                    <a:lstStyle/>
                    <a:p>
                      <a:pPr algn="l"/>
                      <a:r>
                        <a:rPr lang="en-US" sz="2400" b="1" dirty="0" err="1"/>
                        <a:t>gasPrice</a:t>
                      </a:r>
                      <a:r>
                        <a:rPr lang="en-US" sz="2400" b="1" dirty="0"/>
                        <a:t>:</a:t>
                      </a:r>
                    </a:p>
                  </a:txBody>
                  <a:tcPr/>
                </a:tc>
                <a:extLst>
                  <a:ext uri="{0D108BD9-81ED-4DB2-BD59-A6C34878D82A}">
                    <a16:rowId xmlns:a16="http://schemas.microsoft.com/office/drawing/2014/main" val="746534847"/>
                  </a:ext>
                </a:extLst>
              </a:tr>
              <a:tr h="413857">
                <a:tc>
                  <a:txBody>
                    <a:bodyPr/>
                    <a:lstStyle/>
                    <a:p>
                      <a:pPr algn="l"/>
                      <a:r>
                        <a:rPr lang="en-US" sz="2400" b="1" dirty="0" err="1"/>
                        <a:t>startGas</a:t>
                      </a:r>
                      <a:r>
                        <a:rPr lang="en-US" sz="2400" b="1" dirty="0"/>
                        <a:t>/</a:t>
                      </a:r>
                      <a:r>
                        <a:rPr lang="en-US" sz="2400" b="1" dirty="0" err="1"/>
                        <a:t>gasLimit</a:t>
                      </a:r>
                      <a:r>
                        <a:rPr lang="en-US" sz="2400" b="1" dirty="0"/>
                        <a:t>:</a:t>
                      </a:r>
                    </a:p>
                  </a:txBody>
                  <a:tcPr/>
                </a:tc>
                <a:extLst>
                  <a:ext uri="{0D108BD9-81ED-4DB2-BD59-A6C34878D82A}">
                    <a16:rowId xmlns:a16="http://schemas.microsoft.com/office/drawing/2014/main" val="2244684897"/>
                  </a:ext>
                </a:extLst>
              </a:tr>
              <a:tr h="413857">
                <a:tc>
                  <a:txBody>
                    <a:bodyPr/>
                    <a:lstStyle/>
                    <a:p>
                      <a:pPr algn="l"/>
                      <a:r>
                        <a:rPr lang="en-US" sz="2400" b="1" dirty="0"/>
                        <a:t>V:</a:t>
                      </a:r>
                    </a:p>
                  </a:txBody>
                  <a:tcPr/>
                </a:tc>
                <a:extLst>
                  <a:ext uri="{0D108BD9-81ED-4DB2-BD59-A6C34878D82A}">
                    <a16:rowId xmlns:a16="http://schemas.microsoft.com/office/drawing/2014/main" val="3515994725"/>
                  </a:ext>
                </a:extLst>
              </a:tr>
              <a:tr h="413857">
                <a:tc>
                  <a:txBody>
                    <a:bodyPr/>
                    <a:lstStyle/>
                    <a:p>
                      <a:pPr algn="l"/>
                      <a:r>
                        <a:rPr lang="en-US" sz="2400" b="1" dirty="0"/>
                        <a:t>R:</a:t>
                      </a:r>
                    </a:p>
                  </a:txBody>
                  <a:tcPr/>
                </a:tc>
                <a:extLst>
                  <a:ext uri="{0D108BD9-81ED-4DB2-BD59-A6C34878D82A}">
                    <a16:rowId xmlns:a16="http://schemas.microsoft.com/office/drawing/2014/main" val="2359540002"/>
                  </a:ext>
                </a:extLst>
              </a:tr>
              <a:tr h="413857">
                <a:tc>
                  <a:txBody>
                    <a:bodyPr/>
                    <a:lstStyle/>
                    <a:p>
                      <a:pPr algn="l"/>
                      <a:r>
                        <a:rPr lang="en-US" sz="2400" b="1" dirty="0"/>
                        <a:t>S:</a:t>
                      </a:r>
                    </a:p>
                  </a:txBody>
                  <a:tcPr/>
                </a:tc>
                <a:extLst>
                  <a:ext uri="{0D108BD9-81ED-4DB2-BD59-A6C34878D82A}">
                    <a16:rowId xmlns:a16="http://schemas.microsoft.com/office/drawing/2014/main" val="251228881"/>
                  </a:ext>
                </a:extLst>
              </a:tr>
            </a:tbl>
          </a:graphicData>
        </a:graphic>
      </p:graphicFrame>
    </p:spTree>
    <p:extLst>
      <p:ext uri="{BB962C8B-B14F-4D97-AF65-F5344CB8AC3E}">
        <p14:creationId xmlns:p14="http://schemas.microsoft.com/office/powerpoint/2010/main" val="3970432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94328" y="591127"/>
            <a:ext cx="10723418" cy="4832092"/>
          </a:xfrm>
          <a:prstGeom prst="rect">
            <a:avLst/>
          </a:prstGeom>
        </p:spPr>
        <p:txBody>
          <a:bodyPr wrap="square">
            <a:spAutoFit/>
          </a:bodyPr>
          <a:lstStyle/>
          <a:p>
            <a:r>
              <a:rPr lang="en-US" sz="2800" dirty="0"/>
              <a:t>The transaction object contains different fields assigned to it:</a:t>
            </a:r>
          </a:p>
          <a:p>
            <a:endParaRPr lang="en-US" sz="2800" dirty="0"/>
          </a:p>
          <a:p>
            <a:pPr marL="971550" lvl="1" indent="-514350">
              <a:buFont typeface="+mj-lt"/>
              <a:buAutoNum type="arabicParenR"/>
            </a:pPr>
            <a:r>
              <a:rPr lang="en-US" sz="2800" dirty="0">
                <a:solidFill>
                  <a:srgbClr val="FF0000"/>
                </a:solidFill>
              </a:rPr>
              <a:t>Nonce</a:t>
            </a:r>
            <a:r>
              <a:rPr lang="en-US" sz="2800" dirty="0"/>
              <a:t>: Number of times the sender sent a transaction.</a:t>
            </a:r>
          </a:p>
          <a:p>
            <a:pPr marL="971550" lvl="1" indent="-514350">
              <a:buFont typeface="+mj-lt"/>
              <a:buAutoNum type="arabicParenR"/>
            </a:pPr>
            <a:r>
              <a:rPr lang="en-US" sz="2800" dirty="0">
                <a:solidFill>
                  <a:srgbClr val="FF0000"/>
                </a:solidFill>
              </a:rPr>
              <a:t>To</a:t>
            </a:r>
            <a:r>
              <a:rPr lang="en-US" sz="2800" dirty="0"/>
              <a:t>: receiver’s account address.</a:t>
            </a:r>
          </a:p>
          <a:p>
            <a:pPr marL="971550" lvl="1" indent="-514350">
              <a:buFont typeface="+mj-lt"/>
              <a:buAutoNum type="arabicParenR"/>
            </a:pPr>
            <a:r>
              <a:rPr lang="en-US" sz="2800" dirty="0">
                <a:solidFill>
                  <a:srgbClr val="FF0000"/>
                </a:solidFill>
              </a:rPr>
              <a:t>Value</a:t>
            </a:r>
            <a:r>
              <a:rPr lang="en-US" sz="2800" dirty="0"/>
              <a:t>: amount of ether to be sent to the receiver.</a:t>
            </a:r>
          </a:p>
          <a:p>
            <a:pPr marL="971550" lvl="1" indent="-514350">
              <a:buFont typeface="+mj-lt"/>
              <a:buAutoNum type="arabicParenR"/>
            </a:pPr>
            <a:r>
              <a:rPr lang="en-US" sz="2800" dirty="0" err="1">
                <a:solidFill>
                  <a:srgbClr val="FF0000"/>
                </a:solidFill>
              </a:rPr>
              <a:t>gasPrice</a:t>
            </a:r>
            <a:r>
              <a:rPr lang="en-US" sz="2800" dirty="0"/>
              <a:t>: amount of ether the sender is willing </a:t>
            </a:r>
            <a:r>
              <a:rPr lang="en-US" sz="2800" u="sng" dirty="0">
                <a:solidFill>
                  <a:srgbClr val="0070C0"/>
                </a:solidFill>
              </a:rPr>
              <a:t>to pay per unit gas to get this transaction processed. </a:t>
            </a:r>
          </a:p>
          <a:p>
            <a:pPr marL="971550" lvl="1" indent="-514350">
              <a:buFont typeface="+mj-lt"/>
              <a:buAutoNum type="arabicParenR"/>
            </a:pPr>
            <a:r>
              <a:rPr lang="en-US" sz="2800" dirty="0" err="1">
                <a:solidFill>
                  <a:srgbClr val="FF0000"/>
                </a:solidFill>
              </a:rPr>
              <a:t>startGas</a:t>
            </a:r>
            <a:r>
              <a:rPr lang="en-US" sz="2800" dirty="0">
                <a:solidFill>
                  <a:srgbClr val="FF0000"/>
                </a:solidFill>
              </a:rPr>
              <a:t>/</a:t>
            </a:r>
            <a:r>
              <a:rPr lang="en-US" sz="2800" dirty="0" err="1">
                <a:solidFill>
                  <a:srgbClr val="FF0000"/>
                </a:solidFill>
              </a:rPr>
              <a:t>gasLimit</a:t>
            </a:r>
            <a:r>
              <a:rPr lang="en-US" sz="2800" dirty="0"/>
              <a:t>: units of gas this transaction can consume.</a:t>
            </a:r>
          </a:p>
          <a:p>
            <a:pPr marL="971550" lvl="1" indent="-514350">
              <a:buFont typeface="+mj-lt"/>
              <a:buAutoNum type="arabicParenR"/>
            </a:pPr>
            <a:r>
              <a:rPr lang="en-US" sz="2800" dirty="0">
                <a:solidFill>
                  <a:srgbClr val="FF0000"/>
                </a:solidFill>
              </a:rPr>
              <a:t>V, R, and S</a:t>
            </a:r>
            <a:r>
              <a:rPr lang="en-US" sz="2800" dirty="0"/>
              <a:t>: cryptographic data that can be used to generate the sender’s account address. v, s, and r are generated from the sender’s private key.</a:t>
            </a:r>
          </a:p>
        </p:txBody>
      </p:sp>
    </p:spTree>
    <p:extLst>
      <p:ext uri="{BB962C8B-B14F-4D97-AF65-F5344CB8AC3E}">
        <p14:creationId xmlns:p14="http://schemas.microsoft.com/office/powerpoint/2010/main" val="193616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FF0000"/>
                </a:solidFill>
              </a:rPr>
              <a:t>The senders will use their private key to generate the V, R, S values</a:t>
            </a:r>
            <a:r>
              <a:rPr lang="en-US" dirty="0"/>
              <a:t>.</a:t>
            </a:r>
          </a:p>
          <a:p>
            <a:r>
              <a:rPr lang="en-US" dirty="0">
                <a:solidFill>
                  <a:srgbClr val="00B0F0"/>
                </a:solidFill>
              </a:rPr>
              <a:t>Those three values can then be used to generate </a:t>
            </a:r>
            <a:r>
              <a:rPr lang="en-US" b="1" u="sng" dirty="0">
                <a:solidFill>
                  <a:srgbClr val="00B0F0"/>
                </a:solidFill>
                <a:effectLst>
                  <a:outerShdw blurRad="38100" dist="38100" dir="2700000" algn="tl">
                    <a:srgbClr val="000000">
                      <a:alpha val="43137"/>
                    </a:srgbClr>
                  </a:outerShdw>
                </a:effectLst>
              </a:rPr>
              <a:t>the account address of the sender.</a:t>
            </a:r>
          </a:p>
          <a:p>
            <a:r>
              <a:rPr lang="en-US" dirty="0">
                <a:solidFill>
                  <a:srgbClr val="FF0000"/>
                </a:solidFill>
              </a:rPr>
              <a:t>Generating the V, R and S from the private key is a one way process, which means if you have the private key you can generate V, R, S values but if you have the V, R, S values you can’t reverse engineer it to get back the private key.</a:t>
            </a:r>
          </a:p>
          <a:p>
            <a:r>
              <a:rPr lang="en-US" dirty="0">
                <a:solidFill>
                  <a:srgbClr val="00B0F0"/>
                </a:solidFill>
              </a:rPr>
              <a:t>And by this property we can verify if a transaction is legitimate or not. </a:t>
            </a:r>
            <a:r>
              <a:rPr lang="en-US" dirty="0"/>
              <a:t> </a:t>
            </a:r>
          </a:p>
        </p:txBody>
      </p:sp>
    </p:spTree>
    <p:extLst>
      <p:ext uri="{BB962C8B-B14F-4D97-AF65-F5344CB8AC3E}">
        <p14:creationId xmlns:p14="http://schemas.microsoft.com/office/powerpoint/2010/main" val="2731635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7"/>
            <a:ext cx="10515600" cy="646547"/>
          </a:xfrm>
        </p:spPr>
        <p:txBody>
          <a:bodyPr>
            <a:normAutofit fontScale="90000"/>
          </a:bodyPr>
          <a:lstStyle/>
          <a:p>
            <a:r>
              <a:rPr lang="en-US" dirty="0"/>
              <a:t>Transaction Confirmation</a:t>
            </a:r>
          </a:p>
        </p:txBody>
      </p:sp>
      <p:sp>
        <p:nvSpPr>
          <p:cNvPr id="3" name="Content Placeholder 2"/>
          <p:cNvSpPr>
            <a:spLocks noGrp="1"/>
          </p:cNvSpPr>
          <p:nvPr>
            <p:ph idx="1"/>
          </p:nvPr>
        </p:nvSpPr>
        <p:spPr>
          <a:xfrm>
            <a:off x="202737" y="1059873"/>
            <a:ext cx="4897120" cy="5527963"/>
          </a:xfrm>
        </p:spPr>
        <p:txBody>
          <a:bodyPr>
            <a:normAutofit/>
          </a:bodyPr>
          <a:lstStyle/>
          <a:p>
            <a:r>
              <a:rPr lang="en-US" dirty="0"/>
              <a:t>In receiving ether procedure,  after sending the transaction to </a:t>
            </a:r>
            <a:r>
              <a:rPr lang="en-US" dirty="0" err="1"/>
              <a:t>rinkeby</a:t>
            </a:r>
            <a:r>
              <a:rPr lang="en-US" dirty="0"/>
              <a:t> network, step 5 stated that the Backend server waited for transaction to be confirmed.</a:t>
            </a:r>
          </a:p>
          <a:p>
            <a:r>
              <a:rPr lang="en-US" dirty="0">
                <a:solidFill>
                  <a:srgbClr val="00B0F0"/>
                </a:solidFill>
              </a:rPr>
              <a:t>When the transaction was sent to the </a:t>
            </a:r>
            <a:r>
              <a:rPr lang="en-US" dirty="0" err="1">
                <a:solidFill>
                  <a:srgbClr val="00B0F0"/>
                </a:solidFill>
              </a:rPr>
              <a:t>rinkeby</a:t>
            </a:r>
            <a:r>
              <a:rPr lang="en-US" dirty="0">
                <a:solidFill>
                  <a:srgbClr val="00B0F0"/>
                </a:solidFill>
              </a:rPr>
              <a:t> network, it was sent to one node in that network and not all nodes there.</a:t>
            </a:r>
          </a:p>
          <a:p>
            <a:r>
              <a:rPr lang="en-US" dirty="0">
                <a:solidFill>
                  <a:srgbClr val="FF0000"/>
                </a:solidFill>
              </a:rPr>
              <a:t>And this node has an entire copy of the </a:t>
            </a:r>
            <a:r>
              <a:rPr lang="en-US" dirty="0" err="1">
                <a:solidFill>
                  <a:srgbClr val="FF0000"/>
                </a:solidFill>
              </a:rPr>
              <a:t>blockchain</a:t>
            </a:r>
            <a:r>
              <a:rPr lang="en-US" dirty="0">
                <a:solidFill>
                  <a:srgbClr val="FF0000"/>
                </a:solidFill>
              </a:rPr>
              <a:t>.</a:t>
            </a:r>
          </a:p>
          <a:p>
            <a:endParaRPr lang="en-US" dirty="0"/>
          </a:p>
          <a:p>
            <a:endParaRPr lang="en-US" dirty="0"/>
          </a:p>
          <a:p>
            <a:endParaRPr lang="en-US" dirty="0"/>
          </a:p>
          <a:p>
            <a:endParaRPr lang="en-US" dirty="0"/>
          </a:p>
          <a:p>
            <a:endParaRPr lang="en-US" dirty="0"/>
          </a:p>
        </p:txBody>
      </p:sp>
      <p:grpSp>
        <p:nvGrpSpPr>
          <p:cNvPr id="21" name="Group 20"/>
          <p:cNvGrpSpPr/>
          <p:nvPr/>
        </p:nvGrpSpPr>
        <p:grpSpPr>
          <a:xfrm>
            <a:off x="5213928" y="2013528"/>
            <a:ext cx="6650178" cy="4641272"/>
            <a:chOff x="5213928" y="2013528"/>
            <a:chExt cx="6650178" cy="4641272"/>
          </a:xfrm>
        </p:grpSpPr>
        <p:grpSp>
          <p:nvGrpSpPr>
            <p:cNvPr id="17" name="Group 16"/>
            <p:cNvGrpSpPr/>
            <p:nvPr/>
          </p:nvGrpSpPr>
          <p:grpSpPr>
            <a:xfrm>
              <a:off x="7536872" y="2013528"/>
              <a:ext cx="4327234" cy="4641272"/>
              <a:chOff x="7583054" y="840509"/>
              <a:chExt cx="4327234" cy="4641272"/>
            </a:xfrm>
          </p:grpSpPr>
          <p:sp>
            <p:nvSpPr>
              <p:cNvPr id="4" name="Rectangle 3"/>
              <p:cNvSpPr/>
              <p:nvPr/>
            </p:nvSpPr>
            <p:spPr>
              <a:xfrm>
                <a:off x="10363199" y="840509"/>
                <a:ext cx="1043709" cy="794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5" name="Rectangle 4"/>
              <p:cNvSpPr/>
              <p:nvPr/>
            </p:nvSpPr>
            <p:spPr>
              <a:xfrm>
                <a:off x="8626763" y="2849417"/>
                <a:ext cx="1043709" cy="794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6" name="Rectangle 5"/>
              <p:cNvSpPr/>
              <p:nvPr/>
            </p:nvSpPr>
            <p:spPr>
              <a:xfrm>
                <a:off x="10866579" y="3666836"/>
                <a:ext cx="1043709" cy="794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7" name="Rectangle 6"/>
              <p:cNvSpPr/>
              <p:nvPr/>
            </p:nvSpPr>
            <p:spPr>
              <a:xfrm>
                <a:off x="7583054" y="4687454"/>
                <a:ext cx="1043709" cy="794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8" name="Rectangle 7"/>
              <p:cNvSpPr/>
              <p:nvPr/>
            </p:nvSpPr>
            <p:spPr>
              <a:xfrm>
                <a:off x="7860144" y="992909"/>
                <a:ext cx="1043709" cy="794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cxnSp>
            <p:nvCxnSpPr>
              <p:cNvPr id="9" name="Straight Arrow Connector 8"/>
              <p:cNvCxnSpPr>
                <a:stCxn id="4" idx="2"/>
                <a:endCxn id="6" idx="0"/>
              </p:cNvCxnSpPr>
              <p:nvPr/>
            </p:nvCxnSpPr>
            <p:spPr>
              <a:xfrm>
                <a:off x="10885054" y="1634836"/>
                <a:ext cx="503380" cy="20320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8" idx="3"/>
              </p:cNvCxnSpPr>
              <p:nvPr/>
            </p:nvCxnSpPr>
            <p:spPr>
              <a:xfrm flipH="1">
                <a:off x="8903853" y="1390072"/>
                <a:ext cx="1459346" cy="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3"/>
              </p:cNvCxnSpPr>
              <p:nvPr/>
            </p:nvCxnSpPr>
            <p:spPr>
              <a:xfrm flipH="1">
                <a:off x="8626763" y="4188690"/>
                <a:ext cx="2258290" cy="89592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p:cNvCxnSpPr>
              <p:nvPr/>
            </p:nvCxnSpPr>
            <p:spPr>
              <a:xfrm flipH="1">
                <a:off x="7841670" y="1787236"/>
                <a:ext cx="540329" cy="29002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9670473" y="1634836"/>
                <a:ext cx="692726" cy="139930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5" idx="0"/>
              </p:cNvCxnSpPr>
              <p:nvPr/>
            </p:nvCxnSpPr>
            <p:spPr>
              <a:xfrm>
                <a:off x="8913090" y="1796935"/>
                <a:ext cx="235528" cy="10524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9705112" y="3549072"/>
                <a:ext cx="1142993" cy="39485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8381998" y="3671454"/>
                <a:ext cx="551412" cy="9652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5213928" y="2165928"/>
              <a:ext cx="1865745" cy="51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a:t>
              </a:r>
            </a:p>
          </p:txBody>
        </p:sp>
        <p:cxnSp>
          <p:nvCxnSpPr>
            <p:cNvPr id="20" name="Straight Arrow Connector 19"/>
            <p:cNvCxnSpPr>
              <a:stCxn id="18" idx="3"/>
            </p:cNvCxnSpPr>
            <p:nvPr/>
          </p:nvCxnSpPr>
          <p:spPr>
            <a:xfrm flipV="1">
              <a:off x="7079673" y="2410691"/>
              <a:ext cx="734289" cy="0"/>
            </a:xfrm>
            <a:prstGeom prst="straightConnector1">
              <a:avLst/>
            </a:prstGeom>
            <a:ln w="317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165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836" y="283153"/>
            <a:ext cx="4795982" cy="5886738"/>
          </a:xfrm>
        </p:spPr>
        <p:txBody>
          <a:bodyPr>
            <a:normAutofit lnSpcReduction="10000"/>
          </a:bodyPr>
          <a:lstStyle/>
          <a:p>
            <a:r>
              <a:rPr lang="en-US" dirty="0"/>
              <a:t>Ethereum networks  consist of computers which are used to transfer money and store data.</a:t>
            </a:r>
          </a:p>
          <a:p>
            <a:r>
              <a:rPr lang="en-US" dirty="0">
                <a:solidFill>
                  <a:srgbClr val="FF0000"/>
                </a:solidFill>
              </a:rPr>
              <a:t>There are different </a:t>
            </a:r>
            <a:r>
              <a:rPr lang="en-US" dirty="0" err="1">
                <a:solidFill>
                  <a:srgbClr val="FF0000"/>
                </a:solidFill>
              </a:rPr>
              <a:t>ethereum</a:t>
            </a:r>
            <a:r>
              <a:rPr lang="en-US" dirty="0">
                <a:solidFill>
                  <a:srgbClr val="FF0000"/>
                </a:solidFill>
              </a:rPr>
              <a:t> networks.</a:t>
            </a:r>
          </a:p>
          <a:p>
            <a:r>
              <a:rPr lang="en-US" dirty="0"/>
              <a:t>The networks consist of one ore more nodes.</a:t>
            </a:r>
          </a:p>
          <a:p>
            <a:r>
              <a:rPr lang="en-US" dirty="0"/>
              <a:t>Each node is a computer that is running as an </a:t>
            </a:r>
            <a:r>
              <a:rPr lang="en-US" dirty="0" err="1"/>
              <a:t>ethereum</a:t>
            </a:r>
            <a:r>
              <a:rPr lang="en-US" dirty="0"/>
              <a:t> client.</a:t>
            </a:r>
          </a:p>
          <a:p>
            <a:r>
              <a:rPr lang="en-US" dirty="0"/>
              <a:t>Any participant can run a node, and each node contains a copy of the </a:t>
            </a:r>
            <a:r>
              <a:rPr lang="en-US" dirty="0" err="1"/>
              <a:t>ethereum</a:t>
            </a:r>
            <a:r>
              <a:rPr lang="en-US" dirty="0"/>
              <a:t> blockchain.</a:t>
            </a:r>
          </a:p>
          <a:p>
            <a:endParaRPr lang="en-US" dirty="0"/>
          </a:p>
        </p:txBody>
      </p:sp>
      <p:sp>
        <p:nvSpPr>
          <p:cNvPr id="4" name="Rectangle 3"/>
          <p:cNvSpPr/>
          <p:nvPr/>
        </p:nvSpPr>
        <p:spPr>
          <a:xfrm>
            <a:off x="10363199" y="840509"/>
            <a:ext cx="1043709" cy="794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5" name="Rectangle 4"/>
          <p:cNvSpPr/>
          <p:nvPr/>
        </p:nvSpPr>
        <p:spPr>
          <a:xfrm>
            <a:off x="8626763" y="2849417"/>
            <a:ext cx="1043709" cy="794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6" name="Rectangle 5"/>
          <p:cNvSpPr/>
          <p:nvPr/>
        </p:nvSpPr>
        <p:spPr>
          <a:xfrm>
            <a:off x="10866579" y="3666836"/>
            <a:ext cx="1043709" cy="794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7" name="Rectangle 6"/>
          <p:cNvSpPr/>
          <p:nvPr/>
        </p:nvSpPr>
        <p:spPr>
          <a:xfrm>
            <a:off x="7583054" y="4687454"/>
            <a:ext cx="1043709" cy="794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8" name="Rectangle 7"/>
          <p:cNvSpPr/>
          <p:nvPr/>
        </p:nvSpPr>
        <p:spPr>
          <a:xfrm>
            <a:off x="7860144" y="992909"/>
            <a:ext cx="1043709" cy="794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cxnSp>
        <p:nvCxnSpPr>
          <p:cNvPr id="10" name="Straight Arrow Connector 9"/>
          <p:cNvCxnSpPr>
            <a:stCxn id="4" idx="2"/>
            <a:endCxn id="6" idx="0"/>
          </p:cNvCxnSpPr>
          <p:nvPr/>
        </p:nvCxnSpPr>
        <p:spPr>
          <a:xfrm>
            <a:off x="10885054" y="1634836"/>
            <a:ext cx="503380" cy="20320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3"/>
          </p:cNvCxnSpPr>
          <p:nvPr/>
        </p:nvCxnSpPr>
        <p:spPr>
          <a:xfrm flipH="1">
            <a:off x="8903853" y="1390072"/>
            <a:ext cx="1459346" cy="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3"/>
          </p:cNvCxnSpPr>
          <p:nvPr/>
        </p:nvCxnSpPr>
        <p:spPr>
          <a:xfrm flipH="1">
            <a:off x="8626763" y="4188690"/>
            <a:ext cx="2258290" cy="89592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p:cNvCxnSpPr>
          <p:nvPr/>
        </p:nvCxnSpPr>
        <p:spPr>
          <a:xfrm flipH="1">
            <a:off x="7841670" y="1787236"/>
            <a:ext cx="540329" cy="29002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9670473" y="1634836"/>
            <a:ext cx="692726" cy="139930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8913090" y="1796935"/>
            <a:ext cx="235528" cy="10524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9705112" y="3549072"/>
            <a:ext cx="1142993" cy="39485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8381998" y="3671454"/>
            <a:ext cx="551412" cy="9652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08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163" y="369145"/>
            <a:ext cx="10515600" cy="4351338"/>
          </a:xfrm>
        </p:spPr>
        <p:txBody>
          <a:bodyPr/>
          <a:lstStyle/>
          <a:p>
            <a:r>
              <a:rPr lang="en-US" dirty="0"/>
              <a:t>Since there are other users on the network, other transaction objects may be sent to the same node where our transaction was sent to too at the same exact time.</a:t>
            </a:r>
          </a:p>
          <a:p>
            <a:endParaRPr lang="en-US" dirty="0"/>
          </a:p>
        </p:txBody>
      </p:sp>
      <p:grpSp>
        <p:nvGrpSpPr>
          <p:cNvPr id="4" name="Group 3"/>
          <p:cNvGrpSpPr/>
          <p:nvPr/>
        </p:nvGrpSpPr>
        <p:grpSpPr>
          <a:xfrm>
            <a:off x="6263852" y="3872288"/>
            <a:ext cx="3018693" cy="258012"/>
            <a:chOff x="234355" y="3020897"/>
            <a:chExt cx="3878773" cy="392867"/>
          </a:xfrm>
        </p:grpSpPr>
        <p:sp>
          <p:nvSpPr>
            <p:cNvPr id="6" name="Rectangle 5"/>
            <p:cNvSpPr/>
            <p:nvPr/>
          </p:nvSpPr>
          <p:spPr>
            <a:xfrm>
              <a:off x="234355" y="3041367"/>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05226" y="3041367"/>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202505" y="3041367"/>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078" y="3222023"/>
              <a:ext cx="136943" cy="576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779" y="3222023"/>
              <a:ext cx="136943" cy="576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542" y="3215627"/>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699790" y="3020897"/>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7092" y="3222023"/>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2180883" y="3041366"/>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2063" y="3222023"/>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76627" y="3052451"/>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3664" y="3226711"/>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173912" y="3031981"/>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214" y="3233107"/>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3655005" y="3052450"/>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6185" y="3233107"/>
              <a:ext cx="136943" cy="57660"/>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Rectangle 35"/>
          <p:cNvSpPr/>
          <p:nvPr/>
        </p:nvSpPr>
        <p:spPr>
          <a:xfrm>
            <a:off x="5892800" y="3084945"/>
            <a:ext cx="3953164" cy="356523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210222" y="3454468"/>
            <a:ext cx="2641600" cy="400110"/>
          </a:xfrm>
          <a:prstGeom prst="rect">
            <a:avLst/>
          </a:prstGeom>
          <a:noFill/>
        </p:spPr>
        <p:txBody>
          <a:bodyPr wrap="square" rtlCol="0">
            <a:spAutoFit/>
          </a:bodyPr>
          <a:lstStyle/>
          <a:p>
            <a:r>
              <a:rPr lang="en-US" sz="2000" dirty="0"/>
              <a:t>Blockchain</a:t>
            </a:r>
          </a:p>
        </p:txBody>
      </p:sp>
      <p:sp>
        <p:nvSpPr>
          <p:cNvPr id="38" name="TextBox 37"/>
          <p:cNvSpPr txBox="1"/>
          <p:nvPr/>
        </p:nvSpPr>
        <p:spPr>
          <a:xfrm>
            <a:off x="7233617" y="2633126"/>
            <a:ext cx="1531376" cy="523220"/>
          </a:xfrm>
          <a:prstGeom prst="rect">
            <a:avLst/>
          </a:prstGeom>
          <a:noFill/>
        </p:spPr>
        <p:txBody>
          <a:bodyPr wrap="square" rtlCol="0">
            <a:spAutoFit/>
          </a:bodyPr>
          <a:lstStyle/>
          <a:p>
            <a:r>
              <a:rPr lang="en-US" sz="2800" b="1" dirty="0"/>
              <a:t>NODE</a:t>
            </a:r>
          </a:p>
        </p:txBody>
      </p:sp>
      <p:sp>
        <p:nvSpPr>
          <p:cNvPr id="39" name="Rectangle 38"/>
          <p:cNvSpPr/>
          <p:nvPr/>
        </p:nvSpPr>
        <p:spPr>
          <a:xfrm>
            <a:off x="3288146" y="3337342"/>
            <a:ext cx="1865745" cy="51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Transaction0</a:t>
            </a:r>
          </a:p>
        </p:txBody>
      </p:sp>
      <p:cxnSp>
        <p:nvCxnSpPr>
          <p:cNvPr id="40" name="Straight Arrow Connector 39"/>
          <p:cNvCxnSpPr>
            <a:stCxn id="39" idx="3"/>
          </p:cNvCxnSpPr>
          <p:nvPr/>
        </p:nvCxnSpPr>
        <p:spPr>
          <a:xfrm flipV="1">
            <a:off x="5153891" y="3582105"/>
            <a:ext cx="734289" cy="0"/>
          </a:xfrm>
          <a:prstGeom prst="straightConnector1">
            <a:avLst/>
          </a:prstGeom>
          <a:ln w="317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292767" y="4090103"/>
            <a:ext cx="1865745" cy="51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Transaction1</a:t>
            </a:r>
          </a:p>
        </p:txBody>
      </p:sp>
      <p:cxnSp>
        <p:nvCxnSpPr>
          <p:cNvPr id="42" name="Straight Arrow Connector 41"/>
          <p:cNvCxnSpPr>
            <a:stCxn id="41" idx="3"/>
          </p:cNvCxnSpPr>
          <p:nvPr/>
        </p:nvCxnSpPr>
        <p:spPr>
          <a:xfrm flipV="1">
            <a:off x="5158512" y="4334866"/>
            <a:ext cx="734289" cy="0"/>
          </a:xfrm>
          <a:prstGeom prst="straightConnector1">
            <a:avLst/>
          </a:prstGeom>
          <a:ln w="317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297388" y="4842864"/>
            <a:ext cx="1865745" cy="51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Transaction2</a:t>
            </a:r>
          </a:p>
        </p:txBody>
      </p:sp>
      <p:cxnSp>
        <p:nvCxnSpPr>
          <p:cNvPr id="44" name="Straight Arrow Connector 43"/>
          <p:cNvCxnSpPr>
            <a:stCxn id="43" idx="3"/>
          </p:cNvCxnSpPr>
          <p:nvPr/>
        </p:nvCxnSpPr>
        <p:spPr>
          <a:xfrm flipV="1">
            <a:off x="5163133" y="5087627"/>
            <a:ext cx="734289" cy="0"/>
          </a:xfrm>
          <a:prstGeom prst="straightConnector1">
            <a:avLst/>
          </a:prstGeom>
          <a:ln w="317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302009" y="5595625"/>
            <a:ext cx="1865745" cy="51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Transaction3</a:t>
            </a:r>
          </a:p>
        </p:txBody>
      </p:sp>
      <p:cxnSp>
        <p:nvCxnSpPr>
          <p:cNvPr id="46" name="Straight Arrow Connector 45"/>
          <p:cNvCxnSpPr>
            <a:stCxn id="45" idx="3"/>
          </p:cNvCxnSpPr>
          <p:nvPr/>
        </p:nvCxnSpPr>
        <p:spPr>
          <a:xfrm flipV="1">
            <a:off x="5167754" y="5840388"/>
            <a:ext cx="734289" cy="0"/>
          </a:xfrm>
          <a:prstGeom prst="straightConnector1">
            <a:avLst/>
          </a:prstGeom>
          <a:ln w="317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182514" y="3836106"/>
            <a:ext cx="3192396" cy="3572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486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55" y="70721"/>
            <a:ext cx="4888345" cy="6099169"/>
          </a:xfrm>
        </p:spPr>
        <p:txBody>
          <a:bodyPr>
            <a:normAutofit fontScale="85000" lnSpcReduction="20000"/>
          </a:bodyPr>
          <a:lstStyle/>
          <a:p>
            <a:r>
              <a:rPr lang="en-US" dirty="0"/>
              <a:t>This node will take those transactions and </a:t>
            </a:r>
            <a:r>
              <a:rPr lang="en-US" dirty="0">
                <a:solidFill>
                  <a:srgbClr val="FF0000"/>
                </a:solidFill>
              </a:rPr>
              <a:t>combine all four transactions into one list of transactions called a block</a:t>
            </a:r>
            <a:r>
              <a:rPr lang="en-US" dirty="0"/>
              <a:t>.  </a:t>
            </a:r>
          </a:p>
          <a:p>
            <a:r>
              <a:rPr lang="en-US" dirty="0">
                <a:solidFill>
                  <a:srgbClr val="00B0F0"/>
                </a:solidFill>
              </a:rPr>
              <a:t>The node then run some validation logic on this block and the validation logic takes some time</a:t>
            </a:r>
            <a:r>
              <a:rPr lang="en-US" dirty="0"/>
              <a:t>. In step 5 for receiving ether, we should wait some time to get confirmation for the sent transaction, </a:t>
            </a:r>
            <a:r>
              <a:rPr lang="en-US" dirty="0">
                <a:solidFill>
                  <a:srgbClr val="00B0F0"/>
                </a:solidFill>
              </a:rPr>
              <a:t>the waiting time is due to the validation logic inside the node.</a:t>
            </a:r>
          </a:p>
          <a:p>
            <a:r>
              <a:rPr lang="en-US" dirty="0"/>
              <a:t>So when the transactions get combined into the block the node starts running some calculations on the block and that process is referred to as mining. </a:t>
            </a:r>
          </a:p>
          <a:p>
            <a:r>
              <a:rPr lang="en-US" dirty="0">
                <a:solidFill>
                  <a:srgbClr val="FF0000"/>
                </a:solidFill>
              </a:rPr>
              <a:t>Validation logic refers to the mining process that occur inside the node</a:t>
            </a:r>
            <a:r>
              <a:rPr lang="en-US" dirty="0"/>
              <a:t>.</a:t>
            </a:r>
          </a:p>
          <a:p>
            <a:endParaRPr lang="en-US" u="sng" dirty="0"/>
          </a:p>
          <a:p>
            <a:endParaRPr lang="en-US" dirty="0"/>
          </a:p>
        </p:txBody>
      </p:sp>
      <p:grpSp>
        <p:nvGrpSpPr>
          <p:cNvPr id="39" name="Group 38"/>
          <p:cNvGrpSpPr/>
          <p:nvPr/>
        </p:nvGrpSpPr>
        <p:grpSpPr>
          <a:xfrm>
            <a:off x="6336145" y="324035"/>
            <a:ext cx="4812146" cy="5541056"/>
            <a:chOff x="6336145" y="324035"/>
            <a:chExt cx="4812146" cy="5541056"/>
          </a:xfrm>
        </p:grpSpPr>
        <p:grpSp>
          <p:nvGrpSpPr>
            <p:cNvPr id="25" name="Group 24"/>
            <p:cNvGrpSpPr/>
            <p:nvPr/>
          </p:nvGrpSpPr>
          <p:grpSpPr>
            <a:xfrm>
              <a:off x="6336145" y="324035"/>
              <a:ext cx="4812146" cy="5541056"/>
              <a:chOff x="5892800" y="2633126"/>
              <a:chExt cx="3953164" cy="4017056"/>
            </a:xfrm>
          </p:grpSpPr>
          <p:grpSp>
            <p:nvGrpSpPr>
              <p:cNvPr id="4" name="Group 3"/>
              <p:cNvGrpSpPr/>
              <p:nvPr/>
            </p:nvGrpSpPr>
            <p:grpSpPr>
              <a:xfrm>
                <a:off x="6263852" y="3872288"/>
                <a:ext cx="3018693" cy="258012"/>
                <a:chOff x="234355" y="3020897"/>
                <a:chExt cx="3878773" cy="392867"/>
              </a:xfrm>
            </p:grpSpPr>
            <p:sp>
              <p:nvSpPr>
                <p:cNvPr id="5" name="Rectangle 4"/>
                <p:cNvSpPr/>
                <p:nvPr/>
              </p:nvSpPr>
              <p:spPr>
                <a:xfrm>
                  <a:off x="234355" y="3041367"/>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705226" y="3041367"/>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202505" y="3041367"/>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078" y="3222023"/>
                  <a:ext cx="136943" cy="576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779" y="3222023"/>
                  <a:ext cx="136943" cy="576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542" y="3215627"/>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699790" y="3020897"/>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7092" y="3222023"/>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180883" y="3041366"/>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2063" y="3222023"/>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676627" y="3052451"/>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3664" y="3226711"/>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173912" y="3031981"/>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214" y="3233107"/>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3655005" y="3052450"/>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6185" y="3233107"/>
                  <a:ext cx="136943" cy="5766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5892800" y="3084945"/>
                <a:ext cx="3953164" cy="356523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210222" y="3454468"/>
                <a:ext cx="2641600" cy="400110"/>
              </a:xfrm>
              <a:prstGeom prst="rect">
                <a:avLst/>
              </a:prstGeom>
              <a:noFill/>
            </p:spPr>
            <p:txBody>
              <a:bodyPr wrap="square" rtlCol="0">
                <a:spAutoFit/>
              </a:bodyPr>
              <a:lstStyle/>
              <a:p>
                <a:r>
                  <a:rPr lang="en-US" sz="2000" dirty="0"/>
                  <a:t>Blockchain</a:t>
                </a:r>
              </a:p>
            </p:txBody>
          </p:sp>
          <p:sp>
            <p:nvSpPr>
              <p:cNvPr id="23" name="TextBox 22"/>
              <p:cNvSpPr txBox="1"/>
              <p:nvPr/>
            </p:nvSpPr>
            <p:spPr>
              <a:xfrm>
                <a:off x="7233617" y="2633126"/>
                <a:ext cx="1531376" cy="523220"/>
              </a:xfrm>
              <a:prstGeom prst="rect">
                <a:avLst/>
              </a:prstGeom>
              <a:noFill/>
            </p:spPr>
            <p:txBody>
              <a:bodyPr wrap="square" rtlCol="0">
                <a:spAutoFit/>
              </a:bodyPr>
              <a:lstStyle/>
              <a:p>
                <a:r>
                  <a:rPr lang="en-US" sz="2800" b="1" dirty="0"/>
                  <a:t>NODE</a:t>
                </a:r>
              </a:p>
            </p:txBody>
          </p:sp>
          <p:sp>
            <p:nvSpPr>
              <p:cNvPr id="24" name="Rectangle 23"/>
              <p:cNvSpPr/>
              <p:nvPr/>
            </p:nvSpPr>
            <p:spPr>
              <a:xfrm>
                <a:off x="6182514" y="3836106"/>
                <a:ext cx="3192396" cy="3572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6947892" y="2786567"/>
              <a:ext cx="823579" cy="6225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T0</a:t>
              </a:r>
            </a:p>
          </p:txBody>
        </p:sp>
        <p:sp>
          <p:nvSpPr>
            <p:cNvPr id="31" name="Rectangle 30"/>
            <p:cNvSpPr/>
            <p:nvPr/>
          </p:nvSpPr>
          <p:spPr>
            <a:xfrm>
              <a:off x="6952511" y="3456207"/>
              <a:ext cx="823579" cy="6225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32" name="Rectangle 31"/>
            <p:cNvSpPr/>
            <p:nvPr/>
          </p:nvSpPr>
          <p:spPr>
            <a:xfrm>
              <a:off x="6957130" y="4125847"/>
              <a:ext cx="823579" cy="6225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33" name="Rectangle 32"/>
            <p:cNvSpPr/>
            <p:nvPr/>
          </p:nvSpPr>
          <p:spPr>
            <a:xfrm>
              <a:off x="6961749" y="4795487"/>
              <a:ext cx="823579" cy="6225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sp>
          <p:nvSpPr>
            <p:cNvPr id="34" name="Rectangle 33"/>
            <p:cNvSpPr/>
            <p:nvPr/>
          </p:nvSpPr>
          <p:spPr>
            <a:xfrm>
              <a:off x="6456219" y="2613893"/>
              <a:ext cx="2020512" cy="2854035"/>
            </a:xfrm>
            <a:prstGeom prst="rect">
              <a:avLst/>
            </a:prstGeom>
            <a:noFill/>
            <a:ln w="158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795076" y="3661989"/>
              <a:ext cx="1355706" cy="369332"/>
            </a:xfrm>
            <a:prstGeom prst="rect">
              <a:avLst/>
            </a:prstGeom>
            <a:noFill/>
          </p:spPr>
          <p:txBody>
            <a:bodyPr wrap="square" rtlCol="0">
              <a:spAutoFit/>
            </a:bodyPr>
            <a:lstStyle/>
            <a:p>
              <a:r>
                <a:rPr lang="en-US" dirty="0"/>
                <a:t>Block</a:t>
              </a:r>
            </a:p>
          </p:txBody>
        </p:sp>
        <p:cxnSp>
          <p:nvCxnSpPr>
            <p:cNvPr id="37" name="Straight Arrow Connector 36"/>
            <p:cNvCxnSpPr/>
            <p:nvPr/>
          </p:nvCxnSpPr>
          <p:spPr>
            <a:xfrm>
              <a:off x="8522910" y="3849521"/>
              <a:ext cx="280942" cy="0"/>
            </a:xfrm>
            <a:prstGeom prst="straightConnector1">
              <a:avLst/>
            </a:prstGeom>
            <a:ln w="158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524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block time</a:t>
            </a:r>
            <a:r>
              <a:rPr lang="en-US" dirty="0"/>
              <a:t>: </a:t>
            </a:r>
            <a:r>
              <a:rPr lang="en-US" dirty="0">
                <a:solidFill>
                  <a:srgbClr val="00B0F0"/>
                </a:solidFill>
              </a:rPr>
              <a:t>the amount of time it takes to run the hash function many times until we find a valid value.</a:t>
            </a:r>
          </a:p>
          <a:p>
            <a:r>
              <a:rPr lang="en-US" dirty="0"/>
              <a:t>https://etherscan.io/chart/blocktime</a:t>
            </a:r>
          </a:p>
        </p:txBody>
      </p:sp>
    </p:spTree>
    <p:extLst>
      <p:ext uri="{BB962C8B-B14F-4D97-AF65-F5344CB8AC3E}">
        <p14:creationId xmlns:p14="http://schemas.microsoft.com/office/powerpoint/2010/main" val="165751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Contracts</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Smart contract </a:t>
            </a:r>
            <a:r>
              <a:rPr lang="en-US" dirty="0"/>
              <a:t>: </a:t>
            </a:r>
            <a:r>
              <a:rPr lang="en-US" dirty="0">
                <a:solidFill>
                  <a:srgbClr val="00B0F0"/>
                </a:solidFill>
              </a:rPr>
              <a:t>an account controlled by a code, the code instructs the smart contract how to behave</a:t>
            </a:r>
            <a:r>
              <a:rPr lang="en-US" dirty="0"/>
              <a:t>.</a:t>
            </a:r>
          </a:p>
          <a:p>
            <a:endParaRPr lang="en-US" dirty="0"/>
          </a:p>
          <a:p>
            <a:endParaRPr lang="en-US" dirty="0"/>
          </a:p>
          <a:p>
            <a:endParaRPr lang="en-US" dirty="0"/>
          </a:p>
          <a:p>
            <a:endParaRPr lang="en-US" dirty="0"/>
          </a:p>
          <a:p>
            <a:endParaRPr lang="en-US" dirty="0"/>
          </a:p>
          <a:p>
            <a:r>
              <a:rPr lang="en-US" dirty="0">
                <a:solidFill>
                  <a:srgbClr val="FF0000"/>
                </a:solidFill>
              </a:rPr>
              <a:t>The external account </a:t>
            </a:r>
            <a:r>
              <a:rPr lang="en-US" dirty="0">
                <a:solidFill>
                  <a:srgbClr val="00B0F0"/>
                </a:solidFill>
              </a:rPr>
              <a:t>is the account we created on </a:t>
            </a:r>
            <a:r>
              <a:rPr lang="en-US" dirty="0" err="1">
                <a:solidFill>
                  <a:srgbClr val="00B0F0"/>
                </a:solidFill>
              </a:rPr>
              <a:t>Metamask</a:t>
            </a:r>
            <a:r>
              <a:rPr lang="en-US" dirty="0">
                <a:solidFill>
                  <a:srgbClr val="00B0F0"/>
                </a:solidFill>
              </a:rPr>
              <a:t>, the external account can have different </a:t>
            </a:r>
            <a:r>
              <a:rPr lang="en-US" dirty="0">
                <a:solidFill>
                  <a:srgbClr val="FF0000"/>
                </a:solidFill>
              </a:rPr>
              <a:t>contract accounts</a:t>
            </a:r>
            <a:r>
              <a:rPr lang="en-US" dirty="0">
                <a:solidFill>
                  <a:srgbClr val="00B0F0"/>
                </a:solidFill>
              </a:rPr>
              <a:t>, each contract account belongs to one specific network(</a:t>
            </a:r>
            <a:r>
              <a:rPr lang="en-US" dirty="0" err="1">
                <a:solidFill>
                  <a:srgbClr val="00B0F0"/>
                </a:solidFill>
              </a:rPr>
              <a:t>Rinkeby</a:t>
            </a:r>
            <a:r>
              <a:rPr lang="en-US" dirty="0">
                <a:solidFill>
                  <a:srgbClr val="00B0F0"/>
                </a:solidFill>
              </a:rPr>
              <a:t> </a:t>
            </a:r>
            <a:r>
              <a:rPr lang="en-US" dirty="0" err="1">
                <a:solidFill>
                  <a:srgbClr val="00B0F0"/>
                </a:solidFill>
              </a:rPr>
              <a:t>etc</a:t>
            </a:r>
            <a:r>
              <a:rPr lang="en-US" dirty="0">
                <a:solidFill>
                  <a:srgbClr val="00B0F0"/>
                </a:solidFill>
              </a:rPr>
              <a:t>)</a:t>
            </a:r>
          </a:p>
          <a:p>
            <a:endParaRPr lang="en-US" dirty="0"/>
          </a:p>
        </p:txBody>
      </p:sp>
      <p:graphicFrame>
        <p:nvGraphicFramePr>
          <p:cNvPr id="4" name="Table 3"/>
          <p:cNvGraphicFramePr>
            <a:graphicFrameLocks noGrp="1"/>
          </p:cNvGraphicFramePr>
          <p:nvPr/>
        </p:nvGraphicFramePr>
        <p:xfrm>
          <a:off x="1690255" y="2939574"/>
          <a:ext cx="8128000" cy="212344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2999375487"/>
                    </a:ext>
                  </a:extLst>
                </a:gridCol>
                <a:gridCol w="4064000">
                  <a:extLst>
                    <a:ext uri="{9D8B030D-6E8A-4147-A177-3AD203B41FA5}">
                      <a16:colId xmlns:a16="http://schemas.microsoft.com/office/drawing/2014/main" val="3991812733"/>
                    </a:ext>
                  </a:extLst>
                </a:gridCol>
              </a:tblGrid>
              <a:tr h="370840">
                <a:tc gridSpan="2">
                  <a:txBody>
                    <a:bodyPr/>
                    <a:lstStyle/>
                    <a:p>
                      <a:r>
                        <a:rPr lang="en-US" dirty="0"/>
                        <a:t>Contract Account</a:t>
                      </a:r>
                    </a:p>
                  </a:txBody>
                  <a:tcPr/>
                </a:tc>
                <a:tc hMerge="1">
                  <a:txBody>
                    <a:bodyPr/>
                    <a:lstStyle/>
                    <a:p>
                      <a:endParaRPr lang="en-US" dirty="0"/>
                    </a:p>
                  </a:txBody>
                  <a:tcPr/>
                </a:tc>
                <a:extLst>
                  <a:ext uri="{0D108BD9-81ED-4DB2-BD59-A6C34878D82A}">
                    <a16:rowId xmlns:a16="http://schemas.microsoft.com/office/drawing/2014/main" val="2372454863"/>
                  </a:ext>
                </a:extLst>
              </a:tr>
              <a:tr h="370840">
                <a:tc>
                  <a:txBody>
                    <a:bodyPr/>
                    <a:lstStyle/>
                    <a:p>
                      <a:r>
                        <a:rPr lang="en-US" dirty="0"/>
                        <a:t>Field</a:t>
                      </a:r>
                    </a:p>
                  </a:txBody>
                  <a:tcPr/>
                </a:tc>
                <a:tc>
                  <a:txBody>
                    <a:bodyPr/>
                    <a:lstStyle/>
                    <a:p>
                      <a:r>
                        <a:rPr lang="en-US" dirty="0"/>
                        <a:t>Description</a:t>
                      </a:r>
                    </a:p>
                  </a:txBody>
                  <a:tcPr/>
                </a:tc>
                <a:extLst>
                  <a:ext uri="{0D108BD9-81ED-4DB2-BD59-A6C34878D82A}">
                    <a16:rowId xmlns:a16="http://schemas.microsoft.com/office/drawing/2014/main" val="2292733256"/>
                  </a:ext>
                </a:extLst>
              </a:tr>
              <a:tr h="370840">
                <a:tc>
                  <a:txBody>
                    <a:bodyPr/>
                    <a:lstStyle/>
                    <a:p>
                      <a:r>
                        <a:rPr lang="en-US" dirty="0"/>
                        <a:t>Balance</a:t>
                      </a:r>
                    </a:p>
                  </a:txBody>
                  <a:tcPr/>
                </a:tc>
                <a:tc>
                  <a:txBody>
                    <a:bodyPr/>
                    <a:lstStyle/>
                    <a:p>
                      <a:r>
                        <a:rPr lang="en-US" dirty="0"/>
                        <a:t>Amount of ether belongs</a:t>
                      </a:r>
                      <a:r>
                        <a:rPr lang="en-US" baseline="0" dirty="0"/>
                        <a:t> to this account</a:t>
                      </a:r>
                      <a:endParaRPr lang="en-US" dirty="0"/>
                    </a:p>
                  </a:txBody>
                  <a:tcPr/>
                </a:tc>
                <a:extLst>
                  <a:ext uri="{0D108BD9-81ED-4DB2-BD59-A6C34878D82A}">
                    <a16:rowId xmlns:a16="http://schemas.microsoft.com/office/drawing/2014/main" val="1540843192"/>
                  </a:ext>
                </a:extLst>
              </a:tr>
              <a:tr h="370840">
                <a:tc>
                  <a:txBody>
                    <a:bodyPr/>
                    <a:lstStyle/>
                    <a:p>
                      <a:r>
                        <a:rPr lang="en-US" dirty="0"/>
                        <a:t>Storage</a:t>
                      </a:r>
                    </a:p>
                  </a:txBody>
                  <a:tcPr/>
                </a:tc>
                <a:tc>
                  <a:txBody>
                    <a:bodyPr/>
                    <a:lstStyle/>
                    <a:p>
                      <a:r>
                        <a:rPr lang="en-US" dirty="0"/>
                        <a:t>Data storage for this contract (any data related to the application)</a:t>
                      </a:r>
                    </a:p>
                  </a:txBody>
                  <a:tcPr/>
                </a:tc>
                <a:extLst>
                  <a:ext uri="{0D108BD9-81ED-4DB2-BD59-A6C34878D82A}">
                    <a16:rowId xmlns:a16="http://schemas.microsoft.com/office/drawing/2014/main" val="1264104222"/>
                  </a:ext>
                </a:extLst>
              </a:tr>
              <a:tr h="370840">
                <a:tc>
                  <a:txBody>
                    <a:bodyPr/>
                    <a:lstStyle/>
                    <a:p>
                      <a:r>
                        <a:rPr lang="en-US" dirty="0"/>
                        <a:t>Code</a:t>
                      </a:r>
                    </a:p>
                  </a:txBody>
                  <a:tcPr/>
                </a:tc>
                <a:tc>
                  <a:txBody>
                    <a:bodyPr/>
                    <a:lstStyle/>
                    <a:p>
                      <a:r>
                        <a:rPr lang="en-US" dirty="0"/>
                        <a:t>Machine code for this contract</a:t>
                      </a:r>
                    </a:p>
                  </a:txBody>
                  <a:tcPr/>
                </a:tc>
                <a:extLst>
                  <a:ext uri="{0D108BD9-81ED-4DB2-BD59-A6C34878D82A}">
                    <a16:rowId xmlns:a16="http://schemas.microsoft.com/office/drawing/2014/main" val="2875174869"/>
                  </a:ext>
                </a:extLst>
              </a:tr>
            </a:tbl>
          </a:graphicData>
        </a:graphic>
      </p:graphicFrame>
    </p:spTree>
    <p:extLst>
      <p:ext uri="{BB962C8B-B14F-4D97-AF65-F5344CB8AC3E}">
        <p14:creationId xmlns:p14="http://schemas.microsoft.com/office/powerpoint/2010/main" val="109896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773381" y="488056"/>
            <a:ext cx="8312728" cy="3151072"/>
            <a:chOff x="387927" y="26237"/>
            <a:chExt cx="6971140" cy="3926931"/>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56" y="1276782"/>
              <a:ext cx="1198563" cy="1198563"/>
            </a:xfrm>
            <a:prstGeom prst="rect">
              <a:avLst/>
            </a:prstGeom>
          </p:spPr>
        </p:pic>
        <p:grpSp>
          <p:nvGrpSpPr>
            <p:cNvPr id="21" name="Group 20"/>
            <p:cNvGrpSpPr/>
            <p:nvPr/>
          </p:nvGrpSpPr>
          <p:grpSpPr>
            <a:xfrm>
              <a:off x="387927" y="26237"/>
              <a:ext cx="6971140" cy="3926931"/>
              <a:chOff x="387927" y="-75365"/>
              <a:chExt cx="6971140" cy="3926931"/>
            </a:xfrm>
          </p:grpSpPr>
          <p:sp>
            <p:nvSpPr>
              <p:cNvPr id="6" name="Rectangle 5"/>
              <p:cNvSpPr/>
              <p:nvPr/>
            </p:nvSpPr>
            <p:spPr>
              <a:xfrm>
                <a:off x="2068945" y="1191491"/>
                <a:ext cx="1468582" cy="135774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Contract Source</a:t>
                </a:r>
              </a:p>
            </p:txBody>
          </p:sp>
          <p:grpSp>
            <p:nvGrpSpPr>
              <p:cNvPr id="20" name="Group 19"/>
              <p:cNvGrpSpPr/>
              <p:nvPr/>
            </p:nvGrpSpPr>
            <p:grpSpPr>
              <a:xfrm>
                <a:off x="387927" y="-75365"/>
                <a:ext cx="6971140" cy="3926931"/>
                <a:chOff x="387927" y="-75365"/>
                <a:chExt cx="6971140" cy="3926931"/>
              </a:xfrm>
            </p:grpSpPr>
            <p:grpSp>
              <p:nvGrpSpPr>
                <p:cNvPr id="19" name="Group 18"/>
                <p:cNvGrpSpPr/>
                <p:nvPr/>
              </p:nvGrpSpPr>
              <p:grpSpPr>
                <a:xfrm>
                  <a:off x="387927" y="-75365"/>
                  <a:ext cx="6971140" cy="3926931"/>
                  <a:chOff x="387927" y="-75365"/>
                  <a:chExt cx="6971140" cy="3926931"/>
                </a:xfrm>
              </p:grpSpPr>
              <p:sp>
                <p:nvSpPr>
                  <p:cNvPr id="4" name="Rectangle 3"/>
                  <p:cNvSpPr/>
                  <p:nvPr/>
                </p:nvSpPr>
                <p:spPr>
                  <a:xfrm>
                    <a:off x="387927" y="572654"/>
                    <a:ext cx="3306618" cy="2733963"/>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3814614" y="-75365"/>
                    <a:ext cx="3544453" cy="3926931"/>
                    <a:chOff x="3195781" y="-75365"/>
                    <a:chExt cx="3544453" cy="3926931"/>
                  </a:xfrm>
                </p:grpSpPr>
                <p:sp>
                  <p:nvSpPr>
                    <p:cNvPr id="7" name="Rectangle 6"/>
                    <p:cNvSpPr/>
                    <p:nvPr/>
                  </p:nvSpPr>
                  <p:spPr>
                    <a:xfrm>
                      <a:off x="4717470" y="397165"/>
                      <a:ext cx="2022764" cy="345440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49273" y="891311"/>
                      <a:ext cx="1159163" cy="669634"/>
                    </a:xfrm>
                    <a:prstGeom prst="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Contract Instance</a:t>
                      </a:r>
                    </a:p>
                  </p:txBody>
                </p:sp>
                <p:sp>
                  <p:nvSpPr>
                    <p:cNvPr id="13" name="Rectangle 12"/>
                    <p:cNvSpPr/>
                    <p:nvPr/>
                  </p:nvSpPr>
                  <p:spPr>
                    <a:xfrm>
                      <a:off x="5149272" y="1789549"/>
                      <a:ext cx="1159163" cy="669634"/>
                    </a:xfrm>
                    <a:prstGeom prst="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Contract Instance</a:t>
                      </a:r>
                    </a:p>
                  </p:txBody>
                </p:sp>
                <p:sp>
                  <p:nvSpPr>
                    <p:cNvPr id="14" name="Rectangle 13"/>
                    <p:cNvSpPr/>
                    <p:nvPr/>
                  </p:nvSpPr>
                  <p:spPr>
                    <a:xfrm>
                      <a:off x="5149271" y="2687787"/>
                      <a:ext cx="1159163" cy="669634"/>
                    </a:xfrm>
                    <a:prstGeom prst="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Contract Instance</a:t>
                      </a:r>
                    </a:p>
                  </p:txBody>
                </p:sp>
                <p:sp>
                  <p:nvSpPr>
                    <p:cNvPr id="15" name="TextBox 14"/>
                    <p:cNvSpPr txBox="1"/>
                    <p:nvPr/>
                  </p:nvSpPr>
                  <p:spPr>
                    <a:xfrm>
                      <a:off x="5158507" y="-75365"/>
                      <a:ext cx="1159163" cy="400110"/>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Rinkeby</a:t>
                      </a:r>
                      <a:endParaRPr lang="en-US" sz="2000"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195781" y="1570303"/>
                      <a:ext cx="13854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Deployment</a:t>
                      </a:r>
                    </a:p>
                  </p:txBody>
                </p:sp>
              </p:grpSp>
            </p:grpSp>
            <p:sp>
              <p:nvSpPr>
                <p:cNvPr id="17" name="Right Arrow 16"/>
                <p:cNvSpPr/>
                <p:nvPr/>
              </p:nvSpPr>
              <p:spPr>
                <a:xfrm>
                  <a:off x="3823855" y="1930400"/>
                  <a:ext cx="1366981" cy="212436"/>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3" name="Content Placeholder 2"/>
          <p:cNvSpPr txBox="1">
            <a:spLocks/>
          </p:cNvSpPr>
          <p:nvPr/>
        </p:nvSpPr>
        <p:spPr>
          <a:xfrm>
            <a:off x="838200" y="3822564"/>
            <a:ext cx="10515600" cy="28830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FF0000"/>
                </a:solidFill>
              </a:rPr>
              <a:t>Using the contract source (source code) we can deploy multiple instances (contract accounts) in different networks. </a:t>
            </a:r>
          </a:p>
          <a:p>
            <a:r>
              <a:rPr lang="en-US" sz="2400" dirty="0"/>
              <a:t>The contract source acts like a class in object oriented, and the contract instance acts like an object (instance) of the class.</a:t>
            </a:r>
          </a:p>
          <a:p>
            <a:r>
              <a:rPr lang="en-US" sz="2400" dirty="0"/>
              <a:t>One of the languages used to write smart contracts is solidity, solidity is similar to java scripts.</a:t>
            </a:r>
          </a:p>
          <a:p>
            <a:r>
              <a:rPr lang="en-US" sz="2400" dirty="0">
                <a:solidFill>
                  <a:srgbClr val="00B0F0"/>
                </a:solidFill>
              </a:rPr>
              <a:t>Solidity files extension is .sol and its compatible with many code editors.</a:t>
            </a:r>
          </a:p>
        </p:txBody>
      </p:sp>
    </p:spTree>
    <p:extLst>
      <p:ext uri="{BB962C8B-B14F-4D97-AF65-F5344CB8AC3E}">
        <p14:creationId xmlns:p14="http://schemas.microsoft.com/office/powerpoint/2010/main" val="1496812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00B0F0"/>
                </a:solidFill>
              </a:rPr>
              <a:t>Solidity is a strongly typed language which means it has </a:t>
            </a:r>
            <a:r>
              <a:rPr lang="en-US" b="1" u="sng" dirty="0">
                <a:solidFill>
                  <a:srgbClr val="00B0F0"/>
                </a:solidFill>
              </a:rPr>
              <a:t>stricter typing rules at compile time, which implies that errors and exceptions are more likely to happen during compilation</a:t>
            </a:r>
            <a:r>
              <a:rPr lang="en-US" dirty="0">
                <a:solidFill>
                  <a:srgbClr val="00B0F0"/>
                </a:solidFill>
              </a:rPr>
              <a:t>. Most of these rules affect variable assignment, return values and function calling. </a:t>
            </a:r>
          </a:p>
          <a:p>
            <a:endParaRPr lang="en-US" dirty="0">
              <a:solidFill>
                <a:srgbClr val="00B0F0"/>
              </a:solidFill>
            </a:endParaRPr>
          </a:p>
          <a:p>
            <a:endParaRPr lang="en-US" dirty="0"/>
          </a:p>
        </p:txBody>
      </p:sp>
    </p:spTree>
    <p:extLst>
      <p:ext uri="{BB962C8B-B14F-4D97-AF65-F5344CB8AC3E}">
        <p14:creationId xmlns:p14="http://schemas.microsoft.com/office/powerpoint/2010/main" val="3941838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Solidity will be used to write contracts definition, then the definition will be compiled into two parts: </a:t>
            </a:r>
          </a:p>
          <a:p>
            <a:endParaRPr lang="en-US" dirty="0"/>
          </a:p>
          <a:p>
            <a:pPr marL="0" indent="0">
              <a:buNone/>
            </a:pPr>
            <a:r>
              <a:rPr lang="en-US" dirty="0">
                <a:solidFill>
                  <a:srgbClr val="00B0F0"/>
                </a:solidFill>
              </a:rPr>
              <a:t>a) byte code which will be deployed on the </a:t>
            </a:r>
            <a:r>
              <a:rPr lang="en-US" dirty="0" err="1">
                <a:solidFill>
                  <a:srgbClr val="00B0F0"/>
                </a:solidFill>
              </a:rPr>
              <a:t>ethereum</a:t>
            </a:r>
            <a:r>
              <a:rPr lang="en-US" dirty="0">
                <a:solidFill>
                  <a:srgbClr val="00B0F0"/>
                </a:solidFill>
              </a:rPr>
              <a:t> network, </a:t>
            </a:r>
          </a:p>
          <a:p>
            <a:endParaRPr lang="en-US" dirty="0">
              <a:solidFill>
                <a:srgbClr val="00B0F0"/>
              </a:solidFill>
            </a:endParaRPr>
          </a:p>
          <a:p>
            <a:pPr marL="0" indent="0">
              <a:buNone/>
            </a:pPr>
            <a:r>
              <a:rPr lang="en-US" dirty="0">
                <a:solidFill>
                  <a:srgbClr val="00B0F0"/>
                </a:solidFill>
              </a:rPr>
              <a:t>b) Application Binary Interface (ABI) which will act as an interface between applications and the deployed contracts.</a:t>
            </a:r>
          </a:p>
        </p:txBody>
      </p:sp>
    </p:spTree>
    <p:extLst>
      <p:ext uri="{BB962C8B-B14F-4D97-AF65-F5344CB8AC3E}">
        <p14:creationId xmlns:p14="http://schemas.microsoft.com/office/powerpoint/2010/main" val="3909199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967344" y="250193"/>
            <a:ext cx="6541689" cy="2653304"/>
            <a:chOff x="2050471" y="820380"/>
            <a:chExt cx="6541689" cy="2653304"/>
          </a:xfrm>
        </p:grpSpPr>
        <p:sp>
          <p:nvSpPr>
            <p:cNvPr id="8" name="Rectangle 7"/>
            <p:cNvSpPr/>
            <p:nvPr/>
          </p:nvSpPr>
          <p:spPr>
            <a:xfrm>
              <a:off x="4930871" y="1625599"/>
              <a:ext cx="1382243" cy="140392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75000"/>
                    </a:schemeClr>
                  </a:solidFill>
                  <a:effectLst>
                    <a:outerShdw blurRad="38100" dist="38100" dir="2700000" algn="tl">
                      <a:srgbClr val="000000">
                        <a:alpha val="43137"/>
                      </a:srgbClr>
                    </a:outerShdw>
                  </a:effectLst>
                </a:rPr>
                <a:t>ABI</a:t>
              </a:r>
            </a:p>
          </p:txBody>
        </p:sp>
        <p:sp>
          <p:nvSpPr>
            <p:cNvPr id="9" name="Rectangle 8"/>
            <p:cNvSpPr/>
            <p:nvPr/>
          </p:nvSpPr>
          <p:spPr>
            <a:xfrm>
              <a:off x="7209917" y="1228436"/>
              <a:ext cx="1382243" cy="2245248"/>
            </a:xfrm>
            <a:prstGeom prst="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Application</a:t>
              </a:r>
            </a:p>
            <a:p>
              <a:pPr algn="ctr"/>
              <a:r>
                <a:rPr lang="en-US" b="1" dirty="0">
                  <a:solidFill>
                    <a:schemeClr val="tx1">
                      <a:lumMod val="95000"/>
                      <a:lumOff val="5000"/>
                    </a:schemeClr>
                  </a:solidFill>
                </a:rPr>
                <a:t>(XML Code)</a:t>
              </a:r>
            </a:p>
          </p:txBody>
        </p:sp>
        <p:grpSp>
          <p:nvGrpSpPr>
            <p:cNvPr id="13" name="Group 12"/>
            <p:cNvGrpSpPr/>
            <p:nvPr/>
          </p:nvGrpSpPr>
          <p:grpSpPr>
            <a:xfrm>
              <a:off x="2050471" y="820380"/>
              <a:ext cx="2382982" cy="2440056"/>
              <a:chOff x="1930400" y="820380"/>
              <a:chExt cx="2382982" cy="2440056"/>
            </a:xfrm>
          </p:grpSpPr>
          <p:sp>
            <p:nvSpPr>
              <p:cNvPr id="6" name="Rectangle 5"/>
              <p:cNvSpPr/>
              <p:nvPr/>
            </p:nvSpPr>
            <p:spPr>
              <a:xfrm>
                <a:off x="1930400" y="1228436"/>
                <a:ext cx="2382982" cy="2032000"/>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53326" y="1907300"/>
                <a:ext cx="1382243" cy="904336"/>
              </a:xfrm>
              <a:prstGeom prst="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Contract Instance</a:t>
                </a:r>
              </a:p>
              <a:p>
                <a:pPr algn="ctr"/>
                <a:r>
                  <a:rPr lang="en-US" b="1" dirty="0">
                    <a:solidFill>
                      <a:srgbClr val="00B0F0"/>
                    </a:solidFill>
                  </a:rPr>
                  <a:t>(Byte Code)</a:t>
                </a:r>
              </a:p>
            </p:txBody>
          </p:sp>
          <p:sp>
            <p:nvSpPr>
              <p:cNvPr id="10" name="TextBox 9"/>
              <p:cNvSpPr txBox="1"/>
              <p:nvPr/>
            </p:nvSpPr>
            <p:spPr>
              <a:xfrm>
                <a:off x="2027382" y="820380"/>
                <a:ext cx="2189018" cy="369454"/>
              </a:xfrm>
              <a:prstGeom prst="rect">
                <a:avLst/>
              </a:prstGeom>
              <a:noFill/>
            </p:spPr>
            <p:txBody>
              <a:bodyPr wrap="square" rtlCol="0">
                <a:spAutoFit/>
              </a:bodyPr>
              <a:lstStyle/>
              <a:p>
                <a:r>
                  <a:rPr lang="en-US" dirty="0"/>
                  <a:t>Ethereum Network </a:t>
                </a:r>
              </a:p>
            </p:txBody>
          </p:sp>
        </p:grpSp>
        <p:sp>
          <p:nvSpPr>
            <p:cNvPr id="11" name="Left Arrow 10"/>
            <p:cNvSpPr/>
            <p:nvPr/>
          </p:nvSpPr>
          <p:spPr>
            <a:xfrm>
              <a:off x="6410041" y="2225135"/>
              <a:ext cx="665019" cy="268666"/>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4493433" y="2229755"/>
              <a:ext cx="304865" cy="264046"/>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Content Placeholder 15"/>
          <p:cNvSpPr>
            <a:spLocks noGrp="1"/>
          </p:cNvSpPr>
          <p:nvPr>
            <p:ph idx="1"/>
          </p:nvPr>
        </p:nvSpPr>
        <p:spPr>
          <a:xfrm>
            <a:off x="838200" y="3145296"/>
            <a:ext cx="10515600" cy="3234864"/>
          </a:xfrm>
        </p:spPr>
        <p:txBody>
          <a:bodyPr/>
          <a:lstStyle/>
          <a:p>
            <a:r>
              <a:rPr lang="en-US" dirty="0"/>
              <a:t>For writing the first smart contract, an online code editor called remix can be used. </a:t>
            </a:r>
            <a:r>
              <a:rPr lang="en-US" dirty="0">
                <a:hlinkClick r:id="rId2"/>
              </a:rPr>
              <a:t>https://remix.ethereum.org</a:t>
            </a:r>
            <a:endParaRPr lang="en-US" dirty="0"/>
          </a:p>
          <a:p>
            <a:endParaRPr lang="en-US" dirty="0"/>
          </a:p>
        </p:txBody>
      </p:sp>
    </p:spTree>
    <p:extLst>
      <p:ext uri="{BB962C8B-B14F-4D97-AF65-F5344CB8AC3E}">
        <p14:creationId xmlns:p14="http://schemas.microsoft.com/office/powerpoint/2010/main" val="1313708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2583" y="526475"/>
            <a:ext cx="11471564" cy="5761035"/>
          </a:xfrm>
          <a:prstGeom prst="rect">
            <a:avLst/>
          </a:prstGeom>
        </p:spPr>
      </p:pic>
    </p:spTree>
    <p:extLst>
      <p:ext uri="{BB962C8B-B14F-4D97-AF65-F5344CB8AC3E}">
        <p14:creationId xmlns:p14="http://schemas.microsoft.com/office/powerpoint/2010/main" val="3808494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pragma solidity ^0.4.17;</a:t>
            </a:r>
          </a:p>
          <a:p>
            <a:pPr marL="0" indent="0">
              <a:buNone/>
            </a:pPr>
            <a:r>
              <a:rPr lang="en-US" dirty="0"/>
              <a:t>contract Test {    </a:t>
            </a:r>
          </a:p>
          <a:p>
            <a:pPr marL="0" indent="0">
              <a:buNone/>
            </a:pPr>
            <a:r>
              <a:rPr lang="en-US" dirty="0"/>
              <a:t>string public message; // new variable            </a:t>
            </a:r>
          </a:p>
          <a:p>
            <a:pPr marL="0" indent="0">
              <a:buNone/>
            </a:pPr>
            <a:r>
              <a:rPr lang="en-US" dirty="0"/>
              <a:t> constructor(string </a:t>
            </a:r>
            <a:r>
              <a:rPr lang="en-US" dirty="0" err="1"/>
              <a:t>initialMessage</a:t>
            </a:r>
            <a:r>
              <a:rPr lang="en-US" dirty="0"/>
              <a:t>) public {        </a:t>
            </a:r>
          </a:p>
          <a:p>
            <a:pPr marL="0" indent="0">
              <a:buNone/>
            </a:pPr>
            <a:r>
              <a:rPr lang="en-US" dirty="0"/>
              <a:t>message = </a:t>
            </a:r>
            <a:r>
              <a:rPr lang="en-US" dirty="0" err="1"/>
              <a:t>initialMessage</a:t>
            </a:r>
            <a:r>
              <a:rPr lang="en-US" dirty="0"/>
              <a:t>;    </a:t>
            </a:r>
          </a:p>
          <a:p>
            <a:pPr marL="0" indent="0">
              <a:buNone/>
            </a:pPr>
            <a:r>
              <a:rPr lang="en-US" dirty="0"/>
              <a:t>}        </a:t>
            </a:r>
          </a:p>
          <a:p>
            <a:pPr marL="0" indent="0">
              <a:buNone/>
            </a:pPr>
            <a:r>
              <a:rPr lang="en-US" dirty="0"/>
              <a:t>function </a:t>
            </a:r>
            <a:r>
              <a:rPr lang="en-US" dirty="0" err="1"/>
              <a:t>setMessage</a:t>
            </a:r>
            <a:r>
              <a:rPr lang="en-US" dirty="0"/>
              <a:t>(string </a:t>
            </a:r>
            <a:r>
              <a:rPr lang="en-US" dirty="0" err="1"/>
              <a:t>newMessage</a:t>
            </a:r>
            <a:r>
              <a:rPr lang="en-US" dirty="0"/>
              <a:t>) public {        </a:t>
            </a:r>
          </a:p>
          <a:p>
            <a:pPr marL="0" indent="0">
              <a:buNone/>
            </a:pPr>
            <a:r>
              <a:rPr lang="en-US" dirty="0"/>
              <a:t>message = </a:t>
            </a:r>
            <a:r>
              <a:rPr lang="en-US" dirty="0" err="1"/>
              <a:t>newMessage</a:t>
            </a:r>
            <a:r>
              <a:rPr lang="en-US" dirty="0"/>
              <a:t>;    </a:t>
            </a:r>
          </a:p>
          <a:p>
            <a:pPr marL="0" indent="0">
              <a:buNone/>
            </a:pPr>
            <a:r>
              <a:rPr lang="en-US" dirty="0"/>
              <a:t>}        </a:t>
            </a:r>
          </a:p>
          <a:p>
            <a:pPr marL="0" indent="0">
              <a:buNone/>
            </a:pPr>
            <a:r>
              <a:rPr lang="en-US" dirty="0"/>
              <a:t>function </a:t>
            </a:r>
            <a:r>
              <a:rPr lang="en-US" dirty="0" err="1"/>
              <a:t>getMessage</a:t>
            </a:r>
            <a:r>
              <a:rPr lang="en-US" dirty="0"/>
              <a:t>() public view returns (string) {        return message;    }</a:t>
            </a:r>
          </a:p>
          <a:p>
            <a:pPr marL="0" indent="0">
              <a:buNone/>
            </a:pPr>
            <a:r>
              <a:rPr lang="en-US" dirty="0"/>
              <a:t>}</a:t>
            </a:r>
          </a:p>
        </p:txBody>
      </p:sp>
    </p:spTree>
    <p:extLst>
      <p:ext uri="{BB962C8B-B14F-4D97-AF65-F5344CB8AC3E}">
        <p14:creationId xmlns:p14="http://schemas.microsoft.com/office/powerpoint/2010/main" val="124987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There is </a:t>
            </a:r>
            <a:r>
              <a:rPr lang="en-US" dirty="0">
                <a:solidFill>
                  <a:srgbClr val="FF0000"/>
                </a:solidFill>
              </a:rPr>
              <a:t>one main </a:t>
            </a:r>
            <a:r>
              <a:rPr lang="en-US" dirty="0" err="1">
                <a:solidFill>
                  <a:srgbClr val="FF0000"/>
                </a:solidFill>
              </a:rPr>
              <a:t>ethereum</a:t>
            </a:r>
            <a:r>
              <a:rPr lang="en-US" dirty="0">
                <a:solidFill>
                  <a:srgbClr val="FF0000"/>
                </a:solidFill>
              </a:rPr>
              <a:t> network that everyone uses for their deployment of production applications</a:t>
            </a:r>
            <a:r>
              <a:rPr lang="en-US" dirty="0"/>
              <a:t>.</a:t>
            </a:r>
          </a:p>
          <a:p>
            <a:r>
              <a:rPr lang="en-US" dirty="0">
                <a:solidFill>
                  <a:srgbClr val="00B0F0"/>
                </a:solidFill>
              </a:rPr>
              <a:t>But, there are test networks used only for testing code and testing transactions.</a:t>
            </a:r>
          </a:p>
          <a:p>
            <a:r>
              <a:rPr lang="en-US" dirty="0">
                <a:solidFill>
                  <a:schemeClr val="accent6">
                    <a:lumMod val="75000"/>
                  </a:schemeClr>
                </a:solidFill>
              </a:rPr>
              <a:t>Anyone can create his/her own private </a:t>
            </a:r>
            <a:r>
              <a:rPr lang="en-US" dirty="0" err="1">
                <a:solidFill>
                  <a:schemeClr val="accent6">
                    <a:lumMod val="75000"/>
                  </a:schemeClr>
                </a:solidFill>
              </a:rPr>
              <a:t>ethereum</a:t>
            </a:r>
            <a:r>
              <a:rPr lang="en-US" dirty="0">
                <a:solidFill>
                  <a:schemeClr val="accent6">
                    <a:lumMod val="75000"/>
                  </a:schemeClr>
                </a:solidFill>
              </a:rPr>
              <a:t> network on his/her own computer that is restricted to the owner of the computer, or the owner of the computer can open his/her network to others</a:t>
            </a:r>
            <a:r>
              <a:rPr lang="en-US" dirty="0"/>
              <a:t>.</a:t>
            </a:r>
          </a:p>
          <a:p>
            <a:endParaRPr lang="en-US" dirty="0"/>
          </a:p>
          <a:p>
            <a:endParaRPr lang="en-US" dirty="0"/>
          </a:p>
        </p:txBody>
      </p:sp>
    </p:spTree>
    <p:extLst>
      <p:ext uri="{BB962C8B-B14F-4D97-AF65-F5344CB8AC3E}">
        <p14:creationId xmlns:p14="http://schemas.microsoft.com/office/powerpoint/2010/main" val="3218341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Click the drop down menu named </a:t>
            </a:r>
            <a:r>
              <a:rPr lang="en-US" b="1" dirty="0"/>
              <a:t>"Select new compiler version" </a:t>
            </a:r>
            <a:r>
              <a:rPr lang="en-US" dirty="0"/>
              <a:t>and scroll down to find a version less than 0.4.19, such as </a:t>
            </a:r>
            <a:r>
              <a:rPr lang="en-US" b="1" dirty="0"/>
              <a:t>0.4.17+commit.bdeb9e52</a:t>
            </a:r>
            <a:r>
              <a:rPr lang="en-US" dirty="0"/>
              <a:t> and select it.</a:t>
            </a:r>
          </a:p>
          <a:p>
            <a:r>
              <a:rPr lang="en-US" dirty="0"/>
              <a:t>This will tell Remix to re-compile with that version and your errors should go away.</a:t>
            </a:r>
          </a:p>
          <a:p>
            <a:r>
              <a:rPr lang="en-US" i="1" dirty="0"/>
              <a:t>Note: Anytime you exit the browser you will need reset the compiler version</a:t>
            </a:r>
            <a:endParaRPr lang="en-US" dirty="0"/>
          </a:p>
        </p:txBody>
      </p:sp>
    </p:spTree>
    <p:extLst>
      <p:ext uri="{BB962C8B-B14F-4D97-AF65-F5344CB8AC3E}">
        <p14:creationId xmlns:p14="http://schemas.microsoft.com/office/powerpoint/2010/main" val="3049644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84800" y="960581"/>
            <a:ext cx="6206836" cy="369332"/>
          </a:xfrm>
          <a:prstGeom prst="rect">
            <a:avLst/>
          </a:prstGeom>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Specifies the version of solidity that we are using inside this file.</a:t>
            </a:r>
          </a:p>
        </p:txBody>
      </p:sp>
      <p:sp>
        <p:nvSpPr>
          <p:cNvPr id="5" name="Rectangle 4"/>
          <p:cNvSpPr/>
          <p:nvPr/>
        </p:nvSpPr>
        <p:spPr>
          <a:xfrm>
            <a:off x="554907" y="960581"/>
            <a:ext cx="2436949" cy="369332"/>
          </a:xfrm>
          <a:prstGeom prst="rect">
            <a:avLst/>
          </a:prstGeom>
          <a:ln w="28575">
            <a:solidFill>
              <a:schemeClr val="accent2">
                <a:lumMod val="75000"/>
              </a:schemeClr>
            </a:solidFill>
          </a:ln>
        </p:spPr>
        <p:txBody>
          <a:bodyPr wrap="none">
            <a:spAutoFit/>
          </a:bodyPr>
          <a:lstStyle/>
          <a:p>
            <a:r>
              <a:rPr lang="en-US" dirty="0">
                <a:solidFill>
                  <a:srgbClr val="00B0F0"/>
                </a:solidFill>
              </a:rPr>
              <a:t>pragma solidity ^0.4.17;</a:t>
            </a:r>
          </a:p>
        </p:txBody>
      </p:sp>
      <p:sp>
        <p:nvSpPr>
          <p:cNvPr id="6" name="Left Arrow 5"/>
          <p:cNvSpPr/>
          <p:nvPr/>
        </p:nvSpPr>
        <p:spPr>
          <a:xfrm rot="10800000">
            <a:off x="3587961" y="1075569"/>
            <a:ext cx="1288837" cy="171341"/>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4907" y="1861126"/>
            <a:ext cx="1475276" cy="369332"/>
          </a:xfrm>
          <a:prstGeom prst="rect">
            <a:avLst/>
          </a:prstGeom>
          <a:ln w="28575">
            <a:solidFill>
              <a:schemeClr val="accent2">
                <a:lumMod val="75000"/>
              </a:schemeClr>
            </a:solidFill>
          </a:ln>
        </p:spPr>
        <p:txBody>
          <a:bodyPr wrap="none">
            <a:spAutoFit/>
          </a:bodyPr>
          <a:lstStyle/>
          <a:p>
            <a:r>
              <a:rPr lang="en-US" b="1" dirty="0">
                <a:solidFill>
                  <a:srgbClr val="00B0F0"/>
                </a:solidFill>
              </a:rPr>
              <a:t>Contract</a:t>
            </a:r>
            <a:r>
              <a:rPr lang="en-US" dirty="0">
                <a:solidFill>
                  <a:srgbClr val="00B0F0"/>
                </a:solidFill>
              </a:rPr>
              <a:t> </a:t>
            </a:r>
            <a:r>
              <a:rPr lang="en-US" dirty="0"/>
              <a:t>Test</a:t>
            </a:r>
            <a:r>
              <a:rPr lang="en-US" dirty="0">
                <a:solidFill>
                  <a:srgbClr val="00B0F0"/>
                </a:solidFill>
              </a:rPr>
              <a:t> </a:t>
            </a:r>
          </a:p>
        </p:txBody>
      </p:sp>
      <p:sp>
        <p:nvSpPr>
          <p:cNvPr id="8" name="Left Arrow 7"/>
          <p:cNvSpPr/>
          <p:nvPr/>
        </p:nvSpPr>
        <p:spPr>
          <a:xfrm rot="10800000">
            <a:off x="3587960" y="1960121"/>
            <a:ext cx="1288837" cy="171341"/>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72546" y="1861126"/>
            <a:ext cx="6206836" cy="369332"/>
          </a:xfrm>
          <a:prstGeom prst="rect">
            <a:avLst/>
          </a:prstGeom>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Define a contract, the contract has functions and variables</a:t>
            </a:r>
          </a:p>
        </p:txBody>
      </p:sp>
      <p:sp>
        <p:nvSpPr>
          <p:cNvPr id="10" name="Rectangle 9"/>
          <p:cNvSpPr/>
          <p:nvPr/>
        </p:nvSpPr>
        <p:spPr>
          <a:xfrm>
            <a:off x="554907" y="2761671"/>
            <a:ext cx="2218556" cy="369332"/>
          </a:xfrm>
          <a:prstGeom prst="rect">
            <a:avLst/>
          </a:prstGeom>
          <a:ln w="28575">
            <a:solidFill>
              <a:schemeClr val="accent2">
                <a:lumMod val="75000"/>
              </a:schemeClr>
            </a:solidFill>
          </a:ln>
        </p:spPr>
        <p:txBody>
          <a:bodyPr wrap="none">
            <a:spAutoFit/>
          </a:bodyPr>
          <a:lstStyle/>
          <a:p>
            <a:r>
              <a:rPr lang="en-US" dirty="0"/>
              <a:t>String </a:t>
            </a:r>
            <a:r>
              <a:rPr lang="en-US" b="1" dirty="0">
                <a:solidFill>
                  <a:srgbClr val="00B0F0"/>
                </a:solidFill>
              </a:rPr>
              <a:t>public</a:t>
            </a:r>
            <a:r>
              <a:rPr lang="en-US" dirty="0"/>
              <a:t> message</a:t>
            </a:r>
          </a:p>
        </p:txBody>
      </p:sp>
      <p:sp>
        <p:nvSpPr>
          <p:cNvPr id="11" name="Left Arrow 10"/>
          <p:cNvSpPr/>
          <p:nvPr/>
        </p:nvSpPr>
        <p:spPr>
          <a:xfrm rot="10800000">
            <a:off x="3587959" y="2844672"/>
            <a:ext cx="1288837" cy="171341"/>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72546" y="2761671"/>
            <a:ext cx="6206836" cy="646331"/>
          </a:xfrm>
          <a:prstGeom prst="rect">
            <a:avLst/>
          </a:prstGeom>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Declare data variable message and its type that will be used in the contract.</a:t>
            </a:r>
          </a:p>
        </p:txBody>
      </p:sp>
      <p:sp>
        <p:nvSpPr>
          <p:cNvPr id="13" name="Rectangle 12"/>
          <p:cNvSpPr/>
          <p:nvPr/>
        </p:nvSpPr>
        <p:spPr>
          <a:xfrm>
            <a:off x="554907" y="3530891"/>
            <a:ext cx="3915493" cy="1815882"/>
          </a:xfrm>
          <a:prstGeom prst="rect">
            <a:avLst/>
          </a:prstGeom>
          <a:ln w="28575">
            <a:solidFill>
              <a:schemeClr val="accent2">
                <a:lumMod val="75000"/>
              </a:schemeClr>
            </a:solidFill>
          </a:ln>
        </p:spPr>
        <p:txBody>
          <a:bodyPr wrap="square">
            <a:spAutoFit/>
          </a:bodyPr>
          <a:lstStyle/>
          <a:p>
            <a:r>
              <a:rPr lang="en-US" sz="1400" b="1" dirty="0">
                <a:solidFill>
                  <a:srgbClr val="00B0F0"/>
                </a:solidFill>
              </a:rPr>
              <a:t>constructor</a:t>
            </a:r>
            <a:r>
              <a:rPr lang="en-US" sz="1400" dirty="0"/>
              <a:t>(</a:t>
            </a:r>
            <a:r>
              <a:rPr lang="en-US" sz="1400" dirty="0">
                <a:solidFill>
                  <a:srgbClr val="00B0F0"/>
                </a:solidFill>
              </a:rPr>
              <a:t>string</a:t>
            </a:r>
            <a:r>
              <a:rPr lang="en-US" sz="1400" dirty="0"/>
              <a:t> </a:t>
            </a:r>
            <a:r>
              <a:rPr lang="en-US" sz="1400" dirty="0" err="1"/>
              <a:t>initialMessage</a:t>
            </a:r>
            <a:r>
              <a:rPr lang="en-US" sz="1400" dirty="0"/>
              <a:t>) </a:t>
            </a:r>
            <a:r>
              <a:rPr lang="en-US" sz="1400" dirty="0">
                <a:solidFill>
                  <a:srgbClr val="00B0F0"/>
                </a:solidFill>
              </a:rPr>
              <a:t>public</a:t>
            </a:r>
            <a:r>
              <a:rPr lang="en-US" sz="1400" dirty="0"/>
              <a:t> </a:t>
            </a:r>
            <a:r>
              <a:rPr lang="en-US" sz="1400" dirty="0">
                <a:solidFill>
                  <a:srgbClr val="00B0F0"/>
                </a:solidFill>
              </a:rPr>
              <a:t>{        </a:t>
            </a:r>
          </a:p>
          <a:p>
            <a:r>
              <a:rPr lang="en-US" sz="1400" dirty="0"/>
              <a:t>message = </a:t>
            </a:r>
            <a:r>
              <a:rPr lang="en-US" sz="1400" dirty="0" err="1"/>
              <a:t>initialMessage</a:t>
            </a:r>
            <a:r>
              <a:rPr lang="en-US" sz="1400" dirty="0"/>
              <a:t>;</a:t>
            </a:r>
            <a:r>
              <a:rPr lang="en-US" sz="1400" dirty="0">
                <a:solidFill>
                  <a:srgbClr val="00B0F0"/>
                </a:solidFill>
              </a:rPr>
              <a:t>    </a:t>
            </a:r>
          </a:p>
          <a:p>
            <a:r>
              <a:rPr lang="en-US" sz="1400" dirty="0">
                <a:solidFill>
                  <a:srgbClr val="00B0F0"/>
                </a:solidFill>
              </a:rPr>
              <a:t>}        </a:t>
            </a:r>
          </a:p>
          <a:p>
            <a:r>
              <a:rPr lang="en-US" sz="1400" b="1" dirty="0">
                <a:solidFill>
                  <a:srgbClr val="00B0F0"/>
                </a:solidFill>
              </a:rPr>
              <a:t>function</a:t>
            </a:r>
            <a:r>
              <a:rPr lang="en-US" sz="1400" dirty="0">
                <a:solidFill>
                  <a:srgbClr val="00B0F0"/>
                </a:solidFill>
              </a:rPr>
              <a:t> </a:t>
            </a:r>
            <a:r>
              <a:rPr lang="en-US" sz="1400" dirty="0" err="1"/>
              <a:t>setMessage</a:t>
            </a:r>
            <a:r>
              <a:rPr lang="en-US" sz="1400" dirty="0"/>
              <a:t>(string </a:t>
            </a:r>
            <a:r>
              <a:rPr lang="en-US" sz="1400" dirty="0" err="1"/>
              <a:t>newMessage</a:t>
            </a:r>
            <a:r>
              <a:rPr lang="en-US" sz="1400" dirty="0"/>
              <a:t>)</a:t>
            </a:r>
            <a:r>
              <a:rPr lang="en-US" sz="1400" dirty="0">
                <a:solidFill>
                  <a:srgbClr val="00B0F0"/>
                </a:solidFill>
              </a:rPr>
              <a:t> </a:t>
            </a:r>
            <a:r>
              <a:rPr lang="en-US" sz="1400" b="1" dirty="0">
                <a:solidFill>
                  <a:srgbClr val="00B0F0"/>
                </a:solidFill>
              </a:rPr>
              <a:t>public</a:t>
            </a:r>
            <a:r>
              <a:rPr lang="en-US" sz="1400" dirty="0">
                <a:solidFill>
                  <a:srgbClr val="00B0F0"/>
                </a:solidFill>
              </a:rPr>
              <a:t> {        </a:t>
            </a:r>
          </a:p>
          <a:p>
            <a:r>
              <a:rPr lang="en-US" sz="1400" dirty="0"/>
              <a:t>message = </a:t>
            </a:r>
            <a:r>
              <a:rPr lang="en-US" sz="1400" dirty="0" err="1"/>
              <a:t>newMessage</a:t>
            </a:r>
            <a:r>
              <a:rPr lang="en-US" sz="1400" dirty="0"/>
              <a:t>;    </a:t>
            </a:r>
          </a:p>
          <a:p>
            <a:r>
              <a:rPr lang="en-US" sz="1400" dirty="0">
                <a:solidFill>
                  <a:srgbClr val="00B0F0"/>
                </a:solidFill>
              </a:rPr>
              <a:t>}        </a:t>
            </a:r>
          </a:p>
          <a:p>
            <a:r>
              <a:rPr lang="en-US" sz="1400" b="1" dirty="0">
                <a:solidFill>
                  <a:srgbClr val="00B0F0"/>
                </a:solidFill>
              </a:rPr>
              <a:t>function</a:t>
            </a:r>
            <a:r>
              <a:rPr lang="en-US" sz="1400" dirty="0">
                <a:solidFill>
                  <a:srgbClr val="00B0F0"/>
                </a:solidFill>
              </a:rPr>
              <a:t> </a:t>
            </a:r>
            <a:r>
              <a:rPr lang="en-US" sz="1400" dirty="0" err="1"/>
              <a:t>getMessage</a:t>
            </a:r>
            <a:r>
              <a:rPr lang="en-US" sz="1400" dirty="0"/>
              <a:t>()</a:t>
            </a:r>
            <a:r>
              <a:rPr lang="en-US" sz="1400" dirty="0">
                <a:solidFill>
                  <a:srgbClr val="00B0F0"/>
                </a:solidFill>
              </a:rPr>
              <a:t> public </a:t>
            </a:r>
            <a:r>
              <a:rPr lang="en-US" sz="1400" dirty="0"/>
              <a:t>view</a:t>
            </a:r>
            <a:r>
              <a:rPr lang="en-US" sz="1400" dirty="0">
                <a:solidFill>
                  <a:srgbClr val="00B0F0"/>
                </a:solidFill>
              </a:rPr>
              <a:t> </a:t>
            </a:r>
            <a:r>
              <a:rPr lang="en-US" sz="1400" b="1" dirty="0">
                <a:solidFill>
                  <a:srgbClr val="00B0F0"/>
                </a:solidFill>
              </a:rPr>
              <a:t>returns </a:t>
            </a:r>
            <a:r>
              <a:rPr lang="en-US" sz="1400" dirty="0"/>
              <a:t>(string) </a:t>
            </a:r>
          </a:p>
          <a:p>
            <a:r>
              <a:rPr lang="en-US" sz="1400" dirty="0">
                <a:solidFill>
                  <a:srgbClr val="00B0F0"/>
                </a:solidFill>
              </a:rPr>
              <a:t>{        </a:t>
            </a:r>
            <a:r>
              <a:rPr lang="en-US" sz="1400" b="1" dirty="0">
                <a:solidFill>
                  <a:srgbClr val="00B0F0"/>
                </a:solidFill>
              </a:rPr>
              <a:t>return</a:t>
            </a:r>
            <a:r>
              <a:rPr lang="en-US" sz="1400" dirty="0">
                <a:solidFill>
                  <a:srgbClr val="00B0F0"/>
                </a:solidFill>
              </a:rPr>
              <a:t> </a:t>
            </a:r>
            <a:r>
              <a:rPr lang="en-US" sz="1400" dirty="0"/>
              <a:t>message;    </a:t>
            </a:r>
            <a:r>
              <a:rPr lang="en-US" sz="1400" dirty="0">
                <a:solidFill>
                  <a:srgbClr val="00B0F0"/>
                </a:solidFill>
              </a:rPr>
              <a:t>}</a:t>
            </a:r>
          </a:p>
        </p:txBody>
      </p:sp>
      <p:sp>
        <p:nvSpPr>
          <p:cNvPr id="14" name="Left Arrow 13"/>
          <p:cNvSpPr/>
          <p:nvPr/>
        </p:nvSpPr>
        <p:spPr>
          <a:xfrm rot="10800000">
            <a:off x="4562393" y="4353161"/>
            <a:ext cx="1288837" cy="171341"/>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99198" y="4254166"/>
            <a:ext cx="6206836" cy="369332"/>
          </a:xfrm>
          <a:prstGeom prst="rect">
            <a:avLst/>
          </a:prstGeom>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Member functions definitions.</a:t>
            </a:r>
          </a:p>
        </p:txBody>
      </p:sp>
      <p:sp>
        <p:nvSpPr>
          <p:cNvPr id="16" name="Rectangle 15"/>
          <p:cNvSpPr/>
          <p:nvPr/>
        </p:nvSpPr>
        <p:spPr>
          <a:xfrm>
            <a:off x="577253" y="5579581"/>
            <a:ext cx="6562455" cy="369332"/>
          </a:xfrm>
          <a:prstGeom prst="rect">
            <a:avLst/>
          </a:prstGeom>
        </p:spPr>
        <p:txBody>
          <a:bodyPr wrap="square">
            <a:spAutoFit/>
          </a:bodyPr>
          <a:lstStyle/>
          <a:p>
            <a:r>
              <a:rPr lang="en-US" dirty="0">
                <a:solidFill>
                  <a:srgbClr val="00B0F0"/>
                </a:solidFill>
                <a:latin typeface="Times New Roman" panose="02020603050405020304" pitchFamily="18" charset="0"/>
                <a:cs typeface="Times New Roman" panose="02020603050405020304" pitchFamily="18" charset="0"/>
              </a:rPr>
              <a:t>Contract, function, public, returns, return, string, view  </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keywords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554163" y="6064488"/>
            <a:ext cx="10751145" cy="646331"/>
          </a:xfrm>
          <a:prstGeom prst="rect">
            <a:avLst/>
          </a:prstGeom>
        </p:spPr>
        <p:txBody>
          <a:bodyPr wrap="square">
            <a:spAutoFit/>
          </a:bodyPr>
          <a:lstStyle/>
          <a:p>
            <a:r>
              <a:rPr lang="en-US" dirty="0">
                <a:solidFill>
                  <a:srgbClr val="00B0F0"/>
                </a:solidFill>
                <a:latin typeface="Times New Roman" panose="02020603050405020304" pitchFamily="18" charset="0"/>
                <a:cs typeface="Times New Roman" panose="02020603050405020304" pitchFamily="18" charset="0"/>
              </a:rPr>
              <a:t>Storage variable message </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all instances of the Test contract will have the same value for the variable message</a:t>
            </a:r>
          </a:p>
          <a:p>
            <a:r>
              <a:rPr lang="en-US" dirty="0">
                <a:solidFill>
                  <a:srgbClr val="00B0F0"/>
                </a:solidFill>
                <a:latin typeface="Times New Roman" panose="02020603050405020304" pitchFamily="18" charset="0"/>
                <a:cs typeface="Times New Roman" panose="02020603050405020304" pitchFamily="18" charset="0"/>
              </a:rPr>
              <a:t>Local variables</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exist for one instance only.</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5384800" y="3429737"/>
            <a:ext cx="6206836" cy="584775"/>
          </a:xfrm>
          <a:prstGeom prst="rect">
            <a:avLst/>
          </a:prstGeom>
        </p:spPr>
        <p:txBody>
          <a:bodyPr wrap="square">
            <a:spAutoFit/>
          </a:bodyPr>
          <a:lstStyle/>
          <a:p>
            <a:r>
              <a:rPr lang="en-US" sz="1600" dirty="0">
                <a:solidFill>
                  <a:srgbClr val="FF0000"/>
                </a:solidFill>
                <a:latin typeface="Times New Roman" panose="02020603050405020304" pitchFamily="18" charset="0"/>
                <a:cs typeface="Times New Roman" panose="02020603050405020304" pitchFamily="18" charset="0"/>
              </a:rPr>
              <a:t>Constructor function, called automatically once the contract is created (when the contract is deployed in the </a:t>
            </a:r>
            <a:r>
              <a:rPr lang="en-US" sz="1600" dirty="0" err="1">
                <a:solidFill>
                  <a:srgbClr val="FF0000"/>
                </a:solidFill>
                <a:latin typeface="Times New Roman" panose="02020603050405020304" pitchFamily="18" charset="0"/>
                <a:cs typeface="Times New Roman" panose="02020603050405020304" pitchFamily="18" charset="0"/>
              </a:rPr>
              <a:t>blockchain</a:t>
            </a:r>
            <a:r>
              <a:rPr lang="en-US" sz="1600" dirty="0">
                <a:solidFill>
                  <a:srgbClr val="FF0000"/>
                </a:solidFill>
                <a:latin typeface="Times New Roman" panose="02020603050405020304" pitchFamily="18" charset="0"/>
                <a:cs typeface="Times New Roman" panose="02020603050405020304" pitchFamily="18" charset="0"/>
              </a:rPr>
              <a:t>).</a:t>
            </a:r>
          </a:p>
        </p:txBody>
      </p:sp>
      <p:sp>
        <p:nvSpPr>
          <p:cNvPr id="19" name="Left Arrow 18"/>
          <p:cNvSpPr/>
          <p:nvPr/>
        </p:nvSpPr>
        <p:spPr>
          <a:xfrm rot="10800000">
            <a:off x="3961663" y="3606201"/>
            <a:ext cx="1423136" cy="192773"/>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307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3673" y="2006708"/>
            <a:ext cx="6096000" cy="646331"/>
          </a:xfrm>
          <a:prstGeom prst="rect">
            <a:avLst/>
          </a:prstGeom>
        </p:spPr>
        <p:txBody>
          <a:bodyPr>
            <a:spAutoFit/>
          </a:bodyPr>
          <a:lstStyle/>
          <a:p>
            <a:r>
              <a:rPr lang="en-US" b="1" dirty="0">
                <a:solidFill>
                  <a:srgbClr val="00B0F0"/>
                </a:solidFill>
              </a:rPr>
              <a:t>function</a:t>
            </a:r>
            <a:r>
              <a:rPr lang="en-US" dirty="0">
                <a:solidFill>
                  <a:srgbClr val="00B0F0"/>
                </a:solidFill>
              </a:rPr>
              <a:t> </a:t>
            </a:r>
            <a:r>
              <a:rPr lang="en-US" dirty="0" err="1"/>
              <a:t>getMessage</a:t>
            </a:r>
            <a:r>
              <a:rPr lang="en-US" dirty="0"/>
              <a:t>()</a:t>
            </a:r>
            <a:r>
              <a:rPr lang="en-US" dirty="0">
                <a:solidFill>
                  <a:srgbClr val="00B0F0"/>
                </a:solidFill>
              </a:rPr>
              <a:t> public </a:t>
            </a:r>
            <a:r>
              <a:rPr lang="en-US" dirty="0"/>
              <a:t>view</a:t>
            </a:r>
            <a:r>
              <a:rPr lang="en-US" dirty="0">
                <a:solidFill>
                  <a:srgbClr val="00B0F0"/>
                </a:solidFill>
              </a:rPr>
              <a:t> </a:t>
            </a:r>
            <a:r>
              <a:rPr lang="en-US" b="1" dirty="0">
                <a:solidFill>
                  <a:srgbClr val="00B0F0"/>
                </a:solidFill>
              </a:rPr>
              <a:t>returns </a:t>
            </a:r>
            <a:r>
              <a:rPr lang="en-US" dirty="0"/>
              <a:t>(string) </a:t>
            </a:r>
          </a:p>
          <a:p>
            <a:r>
              <a:rPr lang="en-US" dirty="0">
                <a:solidFill>
                  <a:srgbClr val="00B0F0"/>
                </a:solidFill>
              </a:rPr>
              <a:t>{        </a:t>
            </a:r>
            <a:r>
              <a:rPr lang="en-US" b="1" dirty="0">
                <a:solidFill>
                  <a:srgbClr val="00B0F0"/>
                </a:solidFill>
              </a:rPr>
              <a:t>return</a:t>
            </a:r>
            <a:r>
              <a:rPr lang="en-US" dirty="0">
                <a:solidFill>
                  <a:srgbClr val="00B0F0"/>
                </a:solidFill>
              </a:rPr>
              <a:t> </a:t>
            </a:r>
            <a:r>
              <a:rPr lang="en-US" dirty="0"/>
              <a:t>message;    </a:t>
            </a:r>
            <a:r>
              <a:rPr lang="en-US" dirty="0">
                <a:solidFill>
                  <a:srgbClr val="00B0F0"/>
                </a:solidFill>
              </a:rPr>
              <a:t>}</a:t>
            </a:r>
          </a:p>
        </p:txBody>
      </p:sp>
      <p:sp>
        <p:nvSpPr>
          <p:cNvPr id="5" name="Line Callout 2 4"/>
          <p:cNvSpPr/>
          <p:nvPr/>
        </p:nvSpPr>
        <p:spPr>
          <a:xfrm>
            <a:off x="1542472" y="473471"/>
            <a:ext cx="1237673" cy="1431637"/>
          </a:xfrm>
          <a:prstGeom prst="borderCallout2">
            <a:avLst>
              <a:gd name="adj1" fmla="val 38750"/>
              <a:gd name="adj2" fmla="val 102115"/>
              <a:gd name="adj3" fmla="val 37460"/>
              <a:gd name="adj4" fmla="val 155721"/>
              <a:gd name="adj5" fmla="val 111855"/>
              <a:gd name="adj6" fmla="val 156318"/>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Function Name</a:t>
            </a:r>
          </a:p>
        </p:txBody>
      </p:sp>
      <p:sp>
        <p:nvSpPr>
          <p:cNvPr id="6" name="Line Callout 2 5"/>
          <p:cNvSpPr/>
          <p:nvPr/>
        </p:nvSpPr>
        <p:spPr>
          <a:xfrm>
            <a:off x="3726867" y="394964"/>
            <a:ext cx="1237673" cy="1431637"/>
          </a:xfrm>
          <a:prstGeom prst="borderCallout2">
            <a:avLst>
              <a:gd name="adj1" fmla="val 38750"/>
              <a:gd name="adj2" fmla="val 102115"/>
              <a:gd name="adj3" fmla="val 39395"/>
              <a:gd name="adj4" fmla="val 116169"/>
              <a:gd name="adj5" fmla="val 109920"/>
              <a:gd name="adj6" fmla="val 116020"/>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Function Type</a:t>
            </a:r>
          </a:p>
        </p:txBody>
      </p:sp>
      <p:sp>
        <p:nvSpPr>
          <p:cNvPr id="7" name="Line Callout 2 6"/>
          <p:cNvSpPr/>
          <p:nvPr/>
        </p:nvSpPr>
        <p:spPr>
          <a:xfrm>
            <a:off x="5440204" y="242567"/>
            <a:ext cx="1394703" cy="1431637"/>
          </a:xfrm>
          <a:prstGeom prst="borderCallout2">
            <a:avLst>
              <a:gd name="adj1" fmla="val 99395"/>
              <a:gd name="adj2" fmla="val 49131"/>
              <a:gd name="adj3" fmla="val 109717"/>
              <a:gd name="adj4" fmla="val 49005"/>
              <a:gd name="adj5" fmla="val 108630"/>
              <a:gd name="adj6" fmla="val 49602"/>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Specify Return Type</a:t>
            </a:r>
          </a:p>
        </p:txBody>
      </p:sp>
      <p:sp>
        <p:nvSpPr>
          <p:cNvPr id="8" name="Content Placeholder 2"/>
          <p:cNvSpPr txBox="1">
            <a:spLocks/>
          </p:cNvSpPr>
          <p:nvPr/>
        </p:nvSpPr>
        <p:spPr>
          <a:xfrm>
            <a:off x="487218" y="3140363"/>
            <a:ext cx="10515600" cy="35109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Function Type Examples:</a:t>
            </a:r>
          </a:p>
          <a:p>
            <a:pPr lvl="1">
              <a:buFont typeface="Wingdings" panose="05000000000000000000" pitchFamily="2" charset="2"/>
              <a:buChar char="Ø"/>
            </a:pPr>
            <a:r>
              <a:rPr lang="en-US" dirty="0">
                <a:solidFill>
                  <a:srgbClr val="FF0000"/>
                </a:solidFill>
              </a:rPr>
              <a:t>Public:</a:t>
            </a:r>
            <a:r>
              <a:rPr lang="en-US" dirty="0"/>
              <a:t> Could be called by any account in the </a:t>
            </a:r>
            <a:r>
              <a:rPr lang="en-US" dirty="0" err="1"/>
              <a:t>ethereum</a:t>
            </a:r>
            <a:r>
              <a:rPr lang="en-US" dirty="0"/>
              <a:t> network.</a:t>
            </a:r>
          </a:p>
          <a:p>
            <a:pPr lvl="1">
              <a:buFont typeface="Wingdings" panose="05000000000000000000" pitchFamily="2" charset="2"/>
              <a:buChar char="Ø"/>
            </a:pPr>
            <a:r>
              <a:rPr lang="en-US" dirty="0">
                <a:solidFill>
                  <a:srgbClr val="0070C0"/>
                </a:solidFill>
              </a:rPr>
              <a:t>Private:</a:t>
            </a:r>
            <a:r>
              <a:rPr lang="en-US" dirty="0"/>
              <a:t> could be called only by the contract that has this function.</a:t>
            </a:r>
          </a:p>
          <a:p>
            <a:pPr lvl="1">
              <a:buFont typeface="Wingdings" panose="05000000000000000000" pitchFamily="2" charset="2"/>
              <a:buChar char="Ø"/>
            </a:pPr>
            <a:r>
              <a:rPr lang="en-US" dirty="0">
                <a:solidFill>
                  <a:srgbClr val="FF0000"/>
                </a:solidFill>
              </a:rPr>
              <a:t>View, constant</a:t>
            </a:r>
            <a:r>
              <a:rPr lang="en-US" dirty="0"/>
              <a:t>: acts like an </a:t>
            </a:r>
            <a:r>
              <a:rPr lang="en-US" dirty="0" err="1"/>
              <a:t>accessor</a:t>
            </a:r>
            <a:r>
              <a:rPr lang="en-US" dirty="0"/>
              <a:t> function, it reads the contract data but it doesn’t change it (used with view/constant functions).</a:t>
            </a:r>
          </a:p>
          <a:p>
            <a:pPr lvl="1">
              <a:buFont typeface="Wingdings" panose="05000000000000000000" pitchFamily="2" charset="2"/>
              <a:buChar char="Ø"/>
            </a:pPr>
            <a:r>
              <a:rPr lang="en-US" dirty="0">
                <a:solidFill>
                  <a:srgbClr val="0070C0"/>
                </a:solidFill>
              </a:rPr>
              <a:t>Pure:</a:t>
            </a:r>
            <a:r>
              <a:rPr lang="en-US" dirty="0"/>
              <a:t> the function does not access nor mutate the contract data.</a:t>
            </a:r>
          </a:p>
          <a:p>
            <a:pPr lvl="1">
              <a:buFont typeface="Wingdings" panose="05000000000000000000" pitchFamily="2" charset="2"/>
              <a:buChar char="Ø"/>
            </a:pPr>
            <a:r>
              <a:rPr lang="en-US" dirty="0">
                <a:solidFill>
                  <a:srgbClr val="FF0000"/>
                </a:solidFill>
              </a:rPr>
              <a:t>Payable</a:t>
            </a:r>
            <a:r>
              <a:rPr lang="en-US" dirty="0"/>
              <a:t>: when called, the caller may send ether.</a:t>
            </a:r>
          </a:p>
          <a:p>
            <a:endParaRPr lang="en-US" dirty="0"/>
          </a:p>
        </p:txBody>
      </p:sp>
      <p:sp>
        <p:nvSpPr>
          <p:cNvPr id="9" name="Left Bracket 8"/>
          <p:cNvSpPr/>
          <p:nvPr/>
        </p:nvSpPr>
        <p:spPr>
          <a:xfrm rot="5400000">
            <a:off x="6100615" y="1401728"/>
            <a:ext cx="267856" cy="1200727"/>
          </a:xfrm>
          <a:prstGeom prst="leftBracket">
            <a:avLst>
              <a:gd name="adj" fmla="val 66954"/>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ket 9"/>
          <p:cNvSpPr/>
          <p:nvPr/>
        </p:nvSpPr>
        <p:spPr>
          <a:xfrm rot="5400000">
            <a:off x="4941448" y="1572613"/>
            <a:ext cx="138541" cy="988274"/>
          </a:xfrm>
          <a:prstGeom prst="leftBracket">
            <a:avLst>
              <a:gd name="adj" fmla="val 66954"/>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75049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the Contract</a:t>
            </a:r>
          </a:p>
        </p:txBody>
      </p:sp>
      <p:sp>
        <p:nvSpPr>
          <p:cNvPr id="3" name="Content Placeholder 2"/>
          <p:cNvSpPr>
            <a:spLocks noGrp="1"/>
          </p:cNvSpPr>
          <p:nvPr>
            <p:ph idx="1"/>
          </p:nvPr>
        </p:nvSpPr>
        <p:spPr/>
        <p:txBody>
          <a:bodyPr/>
          <a:lstStyle/>
          <a:p>
            <a:r>
              <a:rPr lang="en-US" dirty="0"/>
              <a:t>Remix is a code editor but it also has a mini </a:t>
            </a:r>
            <a:r>
              <a:rPr lang="en-US" dirty="0" err="1"/>
              <a:t>ethereum</a:t>
            </a:r>
            <a:r>
              <a:rPr lang="en-US" dirty="0"/>
              <a:t> network simulator which can be used to simulate deploying and interacting with contracts (In browser network).</a:t>
            </a:r>
          </a:p>
        </p:txBody>
      </p:sp>
      <p:grpSp>
        <p:nvGrpSpPr>
          <p:cNvPr id="18" name="Group 17"/>
          <p:cNvGrpSpPr/>
          <p:nvPr/>
        </p:nvGrpSpPr>
        <p:grpSpPr>
          <a:xfrm>
            <a:off x="1108370" y="3529219"/>
            <a:ext cx="9764504" cy="2884496"/>
            <a:chOff x="1967344" y="3529219"/>
            <a:chExt cx="9764504" cy="2884496"/>
          </a:xfrm>
        </p:grpSpPr>
        <p:sp>
          <p:nvSpPr>
            <p:cNvPr id="5" name="Rectangle 4"/>
            <p:cNvSpPr/>
            <p:nvPr/>
          </p:nvSpPr>
          <p:spPr>
            <a:xfrm>
              <a:off x="4847744" y="4574466"/>
              <a:ext cx="1382243" cy="140392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lumMod val="75000"/>
                    </a:schemeClr>
                  </a:solidFill>
                </a:rPr>
                <a:t>Bytecode</a:t>
              </a:r>
            </a:p>
          </p:txBody>
        </p:sp>
        <p:sp>
          <p:nvSpPr>
            <p:cNvPr id="6" name="Rectangle 5"/>
            <p:cNvSpPr/>
            <p:nvPr/>
          </p:nvSpPr>
          <p:spPr>
            <a:xfrm>
              <a:off x="8984021" y="4168467"/>
              <a:ext cx="2747827" cy="2245248"/>
            </a:xfrm>
            <a:prstGeom prst="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7" name="Group 6"/>
            <p:cNvGrpSpPr/>
            <p:nvPr/>
          </p:nvGrpSpPr>
          <p:grpSpPr>
            <a:xfrm>
              <a:off x="1967344" y="3769247"/>
              <a:ext cx="6086765" cy="2440056"/>
              <a:chOff x="1930400" y="820380"/>
              <a:chExt cx="6086765" cy="2440056"/>
            </a:xfrm>
          </p:grpSpPr>
          <p:sp>
            <p:nvSpPr>
              <p:cNvPr id="10" name="Rectangle 9"/>
              <p:cNvSpPr/>
              <p:nvPr/>
            </p:nvSpPr>
            <p:spPr>
              <a:xfrm>
                <a:off x="1930400" y="1228436"/>
                <a:ext cx="2382982" cy="2032000"/>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53326" y="1907300"/>
                <a:ext cx="1382243" cy="904336"/>
              </a:xfrm>
              <a:prstGeom prst="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Contract Source</a:t>
                </a:r>
              </a:p>
            </p:txBody>
          </p:sp>
          <p:sp>
            <p:nvSpPr>
              <p:cNvPr id="12" name="TextBox 11"/>
              <p:cNvSpPr txBox="1"/>
              <p:nvPr/>
            </p:nvSpPr>
            <p:spPr>
              <a:xfrm>
                <a:off x="2027382" y="820380"/>
                <a:ext cx="2189018" cy="369454"/>
              </a:xfrm>
              <a:prstGeom prst="rect">
                <a:avLst/>
              </a:prstGeom>
              <a:noFill/>
            </p:spPr>
            <p:txBody>
              <a:bodyPr wrap="square" rtlCol="0">
                <a:spAutoFit/>
              </a:bodyPr>
              <a:lstStyle/>
              <a:p>
                <a:r>
                  <a:rPr lang="en-US" dirty="0"/>
                  <a:t>Remix Editor</a:t>
                </a:r>
              </a:p>
            </p:txBody>
          </p:sp>
          <p:sp>
            <p:nvSpPr>
              <p:cNvPr id="13" name="TextBox 12"/>
              <p:cNvSpPr txBox="1"/>
              <p:nvPr/>
            </p:nvSpPr>
            <p:spPr>
              <a:xfrm>
                <a:off x="7167419" y="2145797"/>
                <a:ext cx="849746" cy="369332"/>
              </a:xfrm>
              <a:prstGeom prst="rect">
                <a:avLst/>
              </a:prstGeom>
              <a:noFill/>
            </p:spPr>
            <p:txBody>
              <a:bodyPr wrap="square" rtlCol="0">
                <a:spAutoFit/>
              </a:bodyPr>
              <a:lstStyle/>
              <a:p>
                <a:r>
                  <a:rPr lang="en-US" dirty="0"/>
                  <a:t>Deploy</a:t>
                </a:r>
              </a:p>
            </p:txBody>
          </p:sp>
        </p:grpSp>
        <p:sp>
          <p:nvSpPr>
            <p:cNvPr id="8" name="Left Arrow 7"/>
            <p:cNvSpPr/>
            <p:nvPr/>
          </p:nvSpPr>
          <p:spPr>
            <a:xfrm rot="10800000">
              <a:off x="6394894" y="5148743"/>
              <a:ext cx="846414" cy="293925"/>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rot="10800000">
              <a:off x="4405308" y="5202523"/>
              <a:ext cx="375008" cy="240145"/>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rot="10800000">
              <a:off x="7997405" y="5144128"/>
              <a:ext cx="846414" cy="293925"/>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179505" y="4374664"/>
              <a:ext cx="1504499" cy="61331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Contract Instance</a:t>
              </a:r>
            </a:p>
          </p:txBody>
        </p:sp>
        <p:sp>
          <p:nvSpPr>
            <p:cNvPr id="17" name="Rectangle 16"/>
            <p:cNvSpPr/>
            <p:nvPr/>
          </p:nvSpPr>
          <p:spPr>
            <a:xfrm>
              <a:off x="9230189" y="3529219"/>
              <a:ext cx="2255489" cy="646331"/>
            </a:xfrm>
            <a:prstGeom prst="rect">
              <a:avLst/>
            </a:prstGeom>
          </p:spPr>
          <p:txBody>
            <a:bodyPr wrap="none">
              <a:spAutoFit/>
            </a:bodyPr>
            <a:lstStyle/>
            <a:p>
              <a:pPr algn="ctr"/>
              <a:r>
                <a:rPr lang="en-US" dirty="0">
                  <a:solidFill>
                    <a:srgbClr val="0070C0"/>
                  </a:solidFill>
                </a:rPr>
                <a:t>Remix mini </a:t>
              </a:r>
              <a:r>
                <a:rPr lang="en-US" dirty="0" err="1">
                  <a:solidFill>
                    <a:srgbClr val="0070C0"/>
                  </a:solidFill>
                </a:rPr>
                <a:t>ethereum</a:t>
              </a:r>
              <a:r>
                <a:rPr lang="en-US" dirty="0">
                  <a:solidFill>
                    <a:srgbClr val="0070C0"/>
                  </a:solidFill>
                </a:rPr>
                <a:t> </a:t>
              </a:r>
            </a:p>
            <a:p>
              <a:pPr algn="ctr"/>
              <a:r>
                <a:rPr lang="en-US" dirty="0">
                  <a:solidFill>
                    <a:srgbClr val="0070C0"/>
                  </a:solidFill>
                </a:rPr>
                <a:t>network simulator</a:t>
              </a:r>
              <a:endParaRPr lang="en-US" b="1" dirty="0">
                <a:solidFill>
                  <a:srgbClr val="0070C0"/>
                </a:solidFill>
              </a:endParaRPr>
            </a:p>
          </p:txBody>
        </p:sp>
      </p:grpSp>
    </p:spTree>
    <p:extLst>
      <p:ext uri="{BB962C8B-B14F-4D97-AF65-F5344CB8AC3E}">
        <p14:creationId xmlns:p14="http://schemas.microsoft.com/office/powerpoint/2010/main" val="109525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200" y="207528"/>
            <a:ext cx="11767127" cy="6492443"/>
          </a:xfrm>
          <a:prstGeom prst="rect">
            <a:avLst/>
          </a:prstGeom>
        </p:spPr>
      </p:pic>
    </p:spTree>
    <p:extLst>
      <p:ext uri="{BB962C8B-B14F-4D97-AF65-F5344CB8AC3E}">
        <p14:creationId xmlns:p14="http://schemas.microsoft.com/office/powerpoint/2010/main" val="2393657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Click on the </a:t>
            </a:r>
            <a:r>
              <a:rPr lang="en-US" dirty="0">
                <a:solidFill>
                  <a:srgbClr val="FF0000"/>
                </a:solidFill>
              </a:rPr>
              <a:t>Deploy and Run tab</a:t>
            </a:r>
            <a:r>
              <a:rPr lang="en-US" dirty="0"/>
              <a:t>.</a:t>
            </a:r>
          </a:p>
          <a:p>
            <a:r>
              <a:rPr lang="en-US" dirty="0"/>
              <a:t>The environment field: </a:t>
            </a:r>
            <a:r>
              <a:rPr lang="en-US" dirty="0" err="1">
                <a:solidFill>
                  <a:srgbClr val="00B0F0"/>
                </a:solidFill>
              </a:rPr>
              <a:t>javascript</a:t>
            </a:r>
            <a:r>
              <a:rPr lang="en-US" dirty="0">
                <a:solidFill>
                  <a:srgbClr val="00B0F0"/>
                </a:solidFill>
              </a:rPr>
              <a:t> VM, this allow us to deploy our contract to the in browser virtual </a:t>
            </a:r>
            <a:r>
              <a:rPr lang="en-US" dirty="0" err="1">
                <a:solidFill>
                  <a:srgbClr val="00B0F0"/>
                </a:solidFill>
              </a:rPr>
              <a:t>ethereum</a:t>
            </a:r>
            <a:r>
              <a:rPr lang="en-US" dirty="0">
                <a:solidFill>
                  <a:srgbClr val="00B0F0"/>
                </a:solidFill>
              </a:rPr>
              <a:t> network</a:t>
            </a:r>
            <a:r>
              <a:rPr lang="en-US" dirty="0"/>
              <a:t>.</a:t>
            </a:r>
          </a:p>
          <a:p>
            <a:r>
              <a:rPr lang="en-US" dirty="0">
                <a:solidFill>
                  <a:srgbClr val="FF0000"/>
                </a:solidFill>
              </a:rPr>
              <a:t>The account field contains different virtual accounts defined to be used in the in browser virtual </a:t>
            </a:r>
            <a:r>
              <a:rPr lang="en-US" dirty="0" err="1">
                <a:solidFill>
                  <a:srgbClr val="FF0000"/>
                </a:solidFill>
              </a:rPr>
              <a:t>ethereum</a:t>
            </a:r>
            <a:r>
              <a:rPr lang="en-US" dirty="0">
                <a:solidFill>
                  <a:srgbClr val="FF0000"/>
                </a:solidFill>
              </a:rPr>
              <a:t> network, each account is charged with 100 ether.</a:t>
            </a:r>
          </a:p>
          <a:p>
            <a:r>
              <a:rPr lang="en-US" dirty="0">
                <a:solidFill>
                  <a:srgbClr val="00B0F0"/>
                </a:solidFill>
              </a:rPr>
              <a:t>The value field is used to make a transaction and also to send some amount of ether with the transaction.</a:t>
            </a:r>
          </a:p>
          <a:p>
            <a:r>
              <a:rPr lang="en-US" dirty="0">
                <a:solidFill>
                  <a:srgbClr val="FF0000"/>
                </a:solidFill>
              </a:rPr>
              <a:t>Under the value field, there is a drop down menu which contains a list of contracts, we will select the Test contract to deploy it inside the in browser virtual </a:t>
            </a:r>
            <a:r>
              <a:rPr lang="en-US" dirty="0" err="1">
                <a:solidFill>
                  <a:srgbClr val="FF0000"/>
                </a:solidFill>
              </a:rPr>
              <a:t>ethereum</a:t>
            </a:r>
            <a:r>
              <a:rPr lang="en-US" dirty="0">
                <a:solidFill>
                  <a:srgbClr val="FF0000"/>
                </a:solidFill>
              </a:rPr>
              <a:t> network</a:t>
            </a:r>
            <a:r>
              <a:rPr lang="en-US" dirty="0"/>
              <a:t>.</a:t>
            </a:r>
          </a:p>
          <a:p>
            <a:endParaRPr lang="en-US" dirty="0"/>
          </a:p>
          <a:p>
            <a:endParaRPr lang="en-US" dirty="0"/>
          </a:p>
        </p:txBody>
      </p:sp>
    </p:spTree>
    <p:extLst>
      <p:ext uri="{BB962C8B-B14F-4D97-AF65-F5344CB8AC3E}">
        <p14:creationId xmlns:p14="http://schemas.microsoft.com/office/powerpoint/2010/main" val="4100034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Under the name of the contract field, there is a field to the right of it a </a:t>
            </a:r>
            <a:r>
              <a:rPr lang="en-US" dirty="0">
                <a:solidFill>
                  <a:srgbClr val="FF0000"/>
                </a:solidFill>
              </a:rPr>
              <a:t>button named Deploy, the field is used to initialize the constructor function parameter with some value</a:t>
            </a:r>
            <a:r>
              <a:rPr lang="en-US" dirty="0"/>
              <a:t>, after filling the field with some value, an instance of the Test contract will be automatically created and the constructor function will be called (use “” for a string value).</a:t>
            </a:r>
          </a:p>
          <a:p>
            <a:r>
              <a:rPr lang="en-US" dirty="0"/>
              <a:t>Click on Deploy.</a:t>
            </a:r>
          </a:p>
          <a:p>
            <a:r>
              <a:rPr lang="en-US" dirty="0">
                <a:solidFill>
                  <a:srgbClr val="00B0F0"/>
                </a:solidFill>
              </a:rPr>
              <a:t>A new entry appears at the bottom which represents an instance of the Test contract that we deployed to the local test network.</a:t>
            </a:r>
          </a:p>
          <a:p>
            <a:r>
              <a:rPr lang="en-US" dirty="0"/>
              <a:t>Under that we see a list of the Test contract functions (buttons), these functions are the way to interact with the contract, if you click any of them it will automatically invoke the corresponding function inside the contract .</a:t>
            </a:r>
          </a:p>
        </p:txBody>
      </p:sp>
    </p:spTree>
    <p:extLst>
      <p:ext uri="{BB962C8B-B14F-4D97-AF65-F5344CB8AC3E}">
        <p14:creationId xmlns:p14="http://schemas.microsoft.com/office/powerpoint/2010/main" val="4252002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lnSpcReduction="10000"/>
          </a:bodyPr>
          <a:lstStyle/>
          <a:p>
            <a:r>
              <a:rPr lang="en-US" dirty="0"/>
              <a:t>Message and </a:t>
            </a:r>
            <a:r>
              <a:rPr lang="en-US" dirty="0" err="1"/>
              <a:t>getMessage</a:t>
            </a:r>
            <a:r>
              <a:rPr lang="en-US" dirty="0"/>
              <a:t> are in blue because they are View or constant functions that can be called  and will return data.</a:t>
            </a:r>
          </a:p>
          <a:p>
            <a:endParaRPr lang="en-US" dirty="0"/>
          </a:p>
          <a:p>
            <a:r>
              <a:rPr lang="en-US" dirty="0"/>
              <a:t>If we click on </a:t>
            </a:r>
            <a:r>
              <a:rPr lang="en-US" dirty="0" err="1"/>
              <a:t>getMessage</a:t>
            </a:r>
            <a:r>
              <a:rPr lang="en-US" dirty="0"/>
              <a:t> function we see some output </a:t>
            </a:r>
            <a:r>
              <a:rPr lang="en-US" dirty="0" err="1"/>
              <a:t>preceeded</a:t>
            </a:r>
            <a:r>
              <a:rPr lang="en-US" dirty="0"/>
              <a:t> with 0: it means this is the first return value from the function, if multiple values are being returned, we will see 1:, 2:.</a:t>
            </a:r>
          </a:p>
          <a:p>
            <a:endParaRPr lang="en-US" dirty="0"/>
          </a:p>
          <a:p>
            <a:r>
              <a:rPr lang="en-US" dirty="0"/>
              <a:t>The </a:t>
            </a:r>
            <a:r>
              <a:rPr lang="en-US" dirty="0" err="1"/>
              <a:t>setMessage</a:t>
            </a:r>
            <a:r>
              <a:rPr lang="en-US" dirty="0"/>
              <a:t> function is used to modify the contents of our contract, the </a:t>
            </a:r>
            <a:r>
              <a:rPr lang="en-US" dirty="0" err="1"/>
              <a:t>setMessage</a:t>
            </a:r>
            <a:r>
              <a:rPr lang="en-US" dirty="0"/>
              <a:t> function also tells us what type of input is expected when we call it.</a:t>
            </a:r>
          </a:p>
          <a:p>
            <a:endParaRPr lang="en-US" dirty="0"/>
          </a:p>
          <a:p>
            <a:endParaRPr lang="en-US" dirty="0"/>
          </a:p>
        </p:txBody>
      </p:sp>
    </p:spTree>
    <p:extLst>
      <p:ext uri="{BB962C8B-B14F-4D97-AF65-F5344CB8AC3E}">
        <p14:creationId xmlns:p14="http://schemas.microsoft.com/office/powerpoint/2010/main" val="1784322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r>
              <a:rPr lang="en-US" dirty="0">
                <a:solidFill>
                  <a:srgbClr val="00B0F0"/>
                </a:solidFill>
              </a:rPr>
              <a:t>If you mark a variable with the public keyword then solidity will automatically create a new function for that variable, the function will have the exact same name as the variable. The blue button labeled with message is an example.</a:t>
            </a:r>
          </a:p>
          <a:p>
            <a:endParaRPr lang="en-US" dirty="0"/>
          </a:p>
          <a:p>
            <a:r>
              <a:rPr lang="en-US" dirty="0"/>
              <a:t>If you call that function it will return the variable itself.</a:t>
            </a:r>
          </a:p>
          <a:p>
            <a:endParaRPr lang="en-US" dirty="0"/>
          </a:p>
          <a:p>
            <a:r>
              <a:rPr lang="en-US" dirty="0"/>
              <a:t>In other words the get message function that we created is a duplicate of some existing functionality that we already got for free.</a:t>
            </a:r>
          </a:p>
        </p:txBody>
      </p:sp>
    </p:spTree>
    <p:extLst>
      <p:ext uri="{BB962C8B-B14F-4D97-AF65-F5344CB8AC3E}">
        <p14:creationId xmlns:p14="http://schemas.microsoft.com/office/powerpoint/2010/main" val="1556918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5446"/>
            <a:ext cx="10515600" cy="2940339"/>
          </a:xfrm>
        </p:spPr>
        <p:txBody>
          <a:bodyPr>
            <a:normAutofit lnSpcReduction="10000"/>
          </a:bodyPr>
          <a:lstStyle/>
          <a:p>
            <a:r>
              <a:rPr lang="en-US" dirty="0"/>
              <a:t>If we update the code inside the code editor, this update will not be reflected directly over the test instance of the contract that has been deployed before.</a:t>
            </a:r>
          </a:p>
          <a:p>
            <a:r>
              <a:rPr lang="en-US" dirty="0">
                <a:solidFill>
                  <a:srgbClr val="00B0F0"/>
                </a:solidFill>
              </a:rPr>
              <a:t>In order to get a new instance of the modified contract then we need to redeploy the contract.</a:t>
            </a:r>
          </a:p>
          <a:p>
            <a:r>
              <a:rPr lang="en-US" dirty="0">
                <a:solidFill>
                  <a:srgbClr val="FF0000"/>
                </a:solidFill>
              </a:rPr>
              <a:t>First delete the opened instance by clicking on the x button top right the instance name. </a:t>
            </a:r>
          </a:p>
        </p:txBody>
      </p:sp>
      <p:grpSp>
        <p:nvGrpSpPr>
          <p:cNvPr id="6" name="Group 5"/>
          <p:cNvGrpSpPr/>
          <p:nvPr/>
        </p:nvGrpSpPr>
        <p:grpSpPr>
          <a:xfrm>
            <a:off x="2614612" y="2946400"/>
            <a:ext cx="8247350" cy="3768436"/>
            <a:chOff x="2614612" y="2946400"/>
            <a:chExt cx="8247350" cy="3768436"/>
          </a:xfrm>
        </p:grpSpPr>
        <p:pic>
          <p:nvPicPr>
            <p:cNvPr id="4" name="Picture 3"/>
            <p:cNvPicPr>
              <a:picLocks noChangeAspect="1"/>
            </p:cNvPicPr>
            <p:nvPr/>
          </p:nvPicPr>
          <p:blipFill>
            <a:blip r:embed="rId2"/>
            <a:stretch>
              <a:fillRect/>
            </a:stretch>
          </p:blipFill>
          <p:spPr>
            <a:xfrm>
              <a:off x="2614612" y="2946400"/>
              <a:ext cx="6962775" cy="3768436"/>
            </a:xfrm>
            <a:prstGeom prst="rect">
              <a:avLst/>
            </a:prstGeom>
          </p:spPr>
        </p:pic>
        <p:sp>
          <p:nvSpPr>
            <p:cNvPr id="5" name="Left Arrow 4"/>
            <p:cNvSpPr/>
            <p:nvPr/>
          </p:nvSpPr>
          <p:spPr>
            <a:xfrm rot="19690156">
              <a:off x="9180944" y="4618182"/>
              <a:ext cx="1681018" cy="2032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5320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How people can connect to the </a:t>
            </a:r>
            <a:r>
              <a:rPr lang="en-US" dirty="0" err="1"/>
              <a:t>ethereum</a:t>
            </a:r>
            <a:r>
              <a:rPr lang="en-US" dirty="0"/>
              <a:t> network and make changes to it like sending money or storing data or anything else.</a:t>
            </a:r>
          </a:p>
          <a:p>
            <a:r>
              <a:rPr lang="en-US" dirty="0"/>
              <a:t>Generally, there is </a:t>
            </a:r>
            <a:r>
              <a:rPr lang="en-US" dirty="0">
                <a:solidFill>
                  <a:srgbClr val="FF0000"/>
                </a:solidFill>
              </a:rPr>
              <a:t>two different sets of technologies for getting connected to the network:</a:t>
            </a:r>
          </a:p>
          <a:p>
            <a:pPr marL="514350" indent="-514350">
              <a:buFont typeface="+mj-lt"/>
              <a:buAutoNum type="alphaUcPeriod"/>
            </a:pPr>
            <a:r>
              <a:rPr lang="en-US" dirty="0">
                <a:solidFill>
                  <a:srgbClr val="00B0F0"/>
                </a:solidFill>
              </a:rPr>
              <a:t>The first set of technologies are </a:t>
            </a:r>
            <a:r>
              <a:rPr lang="en-US" u="sng" dirty="0">
                <a:solidFill>
                  <a:srgbClr val="00B0F0"/>
                </a:solidFill>
              </a:rPr>
              <a:t>used by developers to create actual applications that talk to the network </a:t>
            </a:r>
            <a:r>
              <a:rPr lang="en-US" dirty="0">
                <a:solidFill>
                  <a:srgbClr val="00B0F0"/>
                </a:solidFill>
              </a:rPr>
              <a:t>by using a library called web3.js.</a:t>
            </a:r>
          </a:p>
          <a:p>
            <a:pPr marL="514350" indent="-514350">
              <a:buFont typeface="+mj-lt"/>
              <a:buAutoNum type="alphaUcPeriod"/>
            </a:pPr>
            <a:r>
              <a:rPr lang="en-US" dirty="0">
                <a:solidFill>
                  <a:schemeClr val="accent6">
                    <a:lumMod val="75000"/>
                  </a:schemeClr>
                </a:solidFill>
              </a:rPr>
              <a:t>The second set of technologies are </a:t>
            </a:r>
            <a:r>
              <a:rPr lang="en-US" u="sng" dirty="0">
                <a:solidFill>
                  <a:schemeClr val="accent6">
                    <a:lumMod val="75000"/>
                  </a:schemeClr>
                </a:solidFill>
              </a:rPr>
              <a:t>used by consumers </a:t>
            </a:r>
            <a:r>
              <a:rPr lang="en-US" dirty="0">
                <a:solidFill>
                  <a:schemeClr val="accent6">
                    <a:lumMod val="75000"/>
                  </a:schemeClr>
                </a:solidFill>
              </a:rPr>
              <a:t>(non programmers):</a:t>
            </a:r>
          </a:p>
          <a:p>
            <a:pPr marL="971550" lvl="1" indent="-514350">
              <a:buFont typeface="+mj-lt"/>
              <a:buAutoNum type="arabicPeriod"/>
            </a:pPr>
            <a:r>
              <a:rPr lang="en-US" dirty="0"/>
              <a:t> </a:t>
            </a:r>
            <a:r>
              <a:rPr lang="en-US" dirty="0" err="1">
                <a:solidFill>
                  <a:schemeClr val="accent6">
                    <a:lumMod val="75000"/>
                  </a:schemeClr>
                </a:solidFill>
              </a:rPr>
              <a:t>Metamask</a:t>
            </a:r>
            <a:r>
              <a:rPr lang="en-US" dirty="0">
                <a:solidFill>
                  <a:schemeClr val="accent6">
                    <a:lumMod val="75000"/>
                  </a:schemeClr>
                </a:solidFill>
              </a:rPr>
              <a:t> is a Chrome extension that allows  ordinary people to interact with the </a:t>
            </a:r>
            <a:r>
              <a:rPr lang="en-US" dirty="0" err="1">
                <a:solidFill>
                  <a:schemeClr val="accent6">
                    <a:lumMod val="75000"/>
                  </a:schemeClr>
                </a:solidFill>
              </a:rPr>
              <a:t>ethereumm</a:t>
            </a:r>
            <a:r>
              <a:rPr lang="en-US" dirty="0">
                <a:solidFill>
                  <a:schemeClr val="accent6">
                    <a:lumMod val="75000"/>
                  </a:schemeClr>
                </a:solidFill>
              </a:rPr>
              <a:t> network</a:t>
            </a:r>
            <a:r>
              <a:rPr lang="en-US" dirty="0"/>
              <a:t>.</a:t>
            </a:r>
          </a:p>
          <a:p>
            <a:pPr marL="971550" lvl="1" indent="-514350">
              <a:buFont typeface="+mj-lt"/>
              <a:buAutoNum type="arabicPeriod"/>
            </a:pPr>
            <a:r>
              <a:rPr lang="en-US" dirty="0"/>
              <a:t>Mist Browser is a full featured web browser that is used to browse different </a:t>
            </a:r>
            <a:r>
              <a:rPr lang="en-US" dirty="0" err="1"/>
              <a:t>ethereum</a:t>
            </a:r>
            <a:r>
              <a:rPr lang="en-US" dirty="0"/>
              <a:t> applications.</a:t>
            </a:r>
          </a:p>
          <a:p>
            <a:endParaRPr lang="en-US" dirty="0"/>
          </a:p>
          <a:p>
            <a:endParaRPr lang="en-US" dirty="0"/>
          </a:p>
          <a:p>
            <a:endParaRPr lang="en-US" dirty="0"/>
          </a:p>
        </p:txBody>
      </p:sp>
    </p:spTree>
    <p:extLst>
      <p:ext uri="{BB962C8B-B14F-4D97-AF65-F5344CB8AC3E}">
        <p14:creationId xmlns:p14="http://schemas.microsoft.com/office/powerpoint/2010/main" val="585806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256145"/>
            <a:ext cx="10515600" cy="5089236"/>
          </a:xfrm>
        </p:spPr>
        <p:txBody>
          <a:bodyPr>
            <a:normAutofit/>
          </a:bodyPr>
          <a:lstStyle/>
          <a:p>
            <a:r>
              <a:rPr lang="en-US" dirty="0">
                <a:solidFill>
                  <a:srgbClr val="FF0000"/>
                </a:solidFill>
              </a:rPr>
              <a:t>To deploy the modified version of the contract, write a new initial message into the string input, then click on create, and this will  create another instance of the contract.</a:t>
            </a:r>
          </a:p>
          <a:p>
            <a:endParaRPr lang="en-US" dirty="0">
              <a:solidFill>
                <a:srgbClr val="FF0000"/>
              </a:solidFill>
            </a:endParaRPr>
          </a:p>
          <a:p>
            <a:r>
              <a:rPr lang="en-US" dirty="0">
                <a:solidFill>
                  <a:srgbClr val="00B0F0"/>
                </a:solidFill>
              </a:rPr>
              <a:t>In </a:t>
            </a:r>
            <a:r>
              <a:rPr lang="en-US" dirty="0" err="1">
                <a:solidFill>
                  <a:srgbClr val="00B0F0"/>
                </a:solidFill>
              </a:rPr>
              <a:t>ethereum</a:t>
            </a:r>
            <a:r>
              <a:rPr lang="en-US" dirty="0">
                <a:solidFill>
                  <a:srgbClr val="00B0F0"/>
                </a:solidFill>
              </a:rPr>
              <a:t> sending and receiving  money between parties is represented by a transaction (Money sending transaction ), also </a:t>
            </a:r>
            <a:r>
              <a:rPr lang="en-US" b="1" u="sng" dirty="0">
                <a:solidFill>
                  <a:srgbClr val="00B0F0"/>
                </a:solidFill>
                <a:effectLst>
                  <a:outerShdw blurRad="38100" dist="38100" dir="2700000" algn="tl">
                    <a:srgbClr val="000000">
                      <a:alpha val="43137"/>
                    </a:srgbClr>
                  </a:outerShdw>
                </a:effectLst>
              </a:rPr>
              <a:t>creating a contract is represented by transaction (contract creation transaction).</a:t>
            </a:r>
          </a:p>
          <a:p>
            <a:endParaRPr lang="en-US" dirty="0"/>
          </a:p>
          <a:p>
            <a:endParaRPr lang="en-US" dirty="0"/>
          </a:p>
        </p:txBody>
      </p:sp>
    </p:spTree>
    <p:extLst>
      <p:ext uri="{BB962C8B-B14F-4D97-AF65-F5344CB8AC3E}">
        <p14:creationId xmlns:p14="http://schemas.microsoft.com/office/powerpoint/2010/main" val="3453727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4036"/>
            <a:ext cx="10515600" cy="6391564"/>
          </a:xfrm>
        </p:spPr>
        <p:txBody>
          <a:bodyPr>
            <a:normAutofit/>
          </a:bodyPr>
          <a:lstStyle/>
          <a:p>
            <a:r>
              <a:rPr lang="en-US" dirty="0">
                <a:solidFill>
                  <a:srgbClr val="00B0F0"/>
                </a:solidFill>
              </a:rPr>
              <a:t>Contract creation transaction is similar to normal transaction between different participants except for some difference (In red), using the external account, the following fields have to be filled to create a contract transaction:</a:t>
            </a:r>
          </a:p>
          <a:p>
            <a:pPr marL="971550" lvl="1" indent="-514350">
              <a:buFont typeface="+mj-lt"/>
              <a:buAutoNum type="arabicParenR"/>
            </a:pPr>
            <a:r>
              <a:rPr lang="en-US" sz="2800" dirty="0"/>
              <a:t>Nonce: Number of times the sender sent a transaction (The sender here is person who creates the contract).</a:t>
            </a:r>
          </a:p>
          <a:p>
            <a:pPr marL="971550" lvl="1" indent="-514350">
              <a:buFont typeface="+mj-lt"/>
              <a:buAutoNum type="arabicParenR"/>
            </a:pPr>
            <a:r>
              <a:rPr lang="en-US" sz="2800" dirty="0">
                <a:solidFill>
                  <a:srgbClr val="FF0000"/>
                </a:solidFill>
              </a:rPr>
              <a:t>To: Blank (different than money sending transaction).</a:t>
            </a:r>
          </a:p>
          <a:p>
            <a:pPr marL="971550" lvl="1" indent="-514350">
              <a:buFont typeface="+mj-lt"/>
              <a:buAutoNum type="arabicParenR"/>
            </a:pPr>
            <a:r>
              <a:rPr lang="en-US" sz="2800" dirty="0">
                <a:solidFill>
                  <a:srgbClr val="FF0000"/>
                </a:solidFill>
              </a:rPr>
              <a:t>Data: Compiled bytecode of the contract.</a:t>
            </a:r>
          </a:p>
          <a:p>
            <a:pPr marL="971550" lvl="1" indent="-514350">
              <a:buFont typeface="+mj-lt"/>
              <a:buAutoNum type="arabicParenR"/>
            </a:pPr>
            <a:r>
              <a:rPr lang="en-US" sz="2800" dirty="0"/>
              <a:t>Value: amount of ether to be sent to the receiver.</a:t>
            </a:r>
          </a:p>
          <a:p>
            <a:pPr marL="971550" lvl="1" indent="-514350">
              <a:buFont typeface="+mj-lt"/>
              <a:buAutoNum type="arabicParenR"/>
            </a:pPr>
            <a:r>
              <a:rPr lang="en-US" sz="2800" dirty="0" err="1"/>
              <a:t>gasPrice</a:t>
            </a:r>
            <a:r>
              <a:rPr lang="en-US" sz="2800" dirty="0"/>
              <a:t>: amount of ether the sender is willing to pay per unit gas to get this transaction processed. </a:t>
            </a:r>
          </a:p>
          <a:p>
            <a:pPr marL="971550" lvl="1" indent="-514350">
              <a:buFont typeface="+mj-lt"/>
              <a:buAutoNum type="arabicParenR"/>
            </a:pPr>
            <a:r>
              <a:rPr lang="en-US" sz="2800" dirty="0" err="1"/>
              <a:t>startGas</a:t>
            </a:r>
            <a:r>
              <a:rPr lang="en-US" sz="2800" dirty="0"/>
              <a:t>/</a:t>
            </a:r>
            <a:r>
              <a:rPr lang="en-US" sz="2800" dirty="0" err="1"/>
              <a:t>gasLimit</a:t>
            </a:r>
            <a:r>
              <a:rPr lang="en-US" sz="2800" dirty="0"/>
              <a:t>: units of gas this transaction can consume.</a:t>
            </a:r>
          </a:p>
          <a:p>
            <a:pPr marL="971550" lvl="1" indent="-514350">
              <a:buFont typeface="+mj-lt"/>
              <a:buAutoNum type="arabicParenR"/>
            </a:pPr>
            <a:r>
              <a:rPr lang="en-US" sz="2800" dirty="0"/>
              <a:t>V, R, and S: cryptographic data that can be used to generate the sender’s account address. And v, s, and r are generated from the sender’s private key.</a:t>
            </a:r>
          </a:p>
        </p:txBody>
      </p:sp>
    </p:spTree>
    <p:extLst>
      <p:ext uri="{BB962C8B-B14F-4D97-AF65-F5344CB8AC3E}">
        <p14:creationId xmlns:p14="http://schemas.microsoft.com/office/powerpoint/2010/main" val="4198480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309" y="264679"/>
            <a:ext cx="10515600" cy="6071465"/>
          </a:xfrm>
        </p:spPr>
        <p:txBody>
          <a:bodyPr>
            <a:normAutofit/>
          </a:bodyPr>
          <a:lstStyle/>
          <a:p>
            <a:r>
              <a:rPr lang="en-US" dirty="0">
                <a:solidFill>
                  <a:srgbClr val="00B0F0"/>
                </a:solidFill>
              </a:rPr>
              <a:t>Sending money from one account to another is done by submitting a transaction, this transaction will be recorded on the Blockchain, hence the content of the Blockchain will be changed</a:t>
            </a:r>
            <a:r>
              <a:rPr lang="en-US" dirty="0"/>
              <a:t>.</a:t>
            </a:r>
          </a:p>
          <a:p>
            <a:endParaRPr lang="en-US" dirty="0"/>
          </a:p>
          <a:p>
            <a:r>
              <a:rPr lang="en-US" dirty="0">
                <a:solidFill>
                  <a:srgbClr val="FF0000"/>
                </a:solidFill>
              </a:rPr>
              <a:t>To create a contract and deploy it to the network we have to submit a transaction, to have the deployed contract available on the Ethereum network </a:t>
            </a:r>
            <a:r>
              <a:rPr lang="en-US" u="sng" dirty="0">
                <a:solidFill>
                  <a:srgbClr val="FF0000"/>
                </a:solidFill>
              </a:rPr>
              <a:t>we need data storage to hold the contract instance and its variables data values, this process will change the content of the Ethereum Blockchain as well</a:t>
            </a:r>
            <a:r>
              <a:rPr lang="en-US" dirty="0"/>
              <a:t>.</a:t>
            </a:r>
          </a:p>
          <a:p>
            <a:endParaRPr lang="en-US" dirty="0"/>
          </a:p>
          <a:p>
            <a:r>
              <a:rPr lang="en-US" dirty="0">
                <a:solidFill>
                  <a:srgbClr val="00B0F0"/>
                </a:solidFill>
              </a:rPr>
              <a:t>To change the content of the Ethereum Blockchain, either for sending money or to create and deploy a contract, </a:t>
            </a:r>
            <a:r>
              <a:rPr lang="en-US" sz="3200" b="1" i="1" u="sng" dirty="0">
                <a:solidFill>
                  <a:srgbClr val="00B0F0"/>
                </a:solidFill>
                <a:effectLst>
                  <a:outerShdw blurRad="38100" dist="38100" dir="2700000" algn="tl">
                    <a:srgbClr val="000000">
                      <a:alpha val="43137"/>
                    </a:srgbClr>
                  </a:outerShdw>
                </a:effectLst>
              </a:rPr>
              <a:t>we need to create a transaction.</a:t>
            </a:r>
          </a:p>
        </p:txBody>
      </p:sp>
    </p:spTree>
    <p:extLst>
      <p:ext uri="{BB962C8B-B14F-4D97-AF65-F5344CB8AC3E}">
        <p14:creationId xmlns:p14="http://schemas.microsoft.com/office/powerpoint/2010/main" val="2326641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solidFill>
                  <a:srgbClr val="00B0F0"/>
                </a:solidFill>
              </a:rPr>
              <a:t>After creating the transaction, we need to wait for some time to make sure the transaction has been confirmed.</a:t>
            </a:r>
          </a:p>
          <a:p>
            <a:endParaRPr lang="en-US" dirty="0"/>
          </a:p>
          <a:p>
            <a:r>
              <a:rPr lang="en-US" dirty="0">
                <a:solidFill>
                  <a:srgbClr val="FF0000"/>
                </a:solidFill>
              </a:rPr>
              <a:t>After we created and deployed the Test contract, if someone used the </a:t>
            </a:r>
            <a:r>
              <a:rPr lang="en-US" dirty="0" err="1">
                <a:solidFill>
                  <a:srgbClr val="FF0000"/>
                </a:solidFill>
              </a:rPr>
              <a:t>setMessage</a:t>
            </a:r>
            <a:r>
              <a:rPr lang="en-US" dirty="0">
                <a:solidFill>
                  <a:srgbClr val="FF0000"/>
                </a:solidFill>
              </a:rPr>
              <a:t> function will that change the Blockchain? Is this happens as transaction too?</a:t>
            </a:r>
          </a:p>
          <a:p>
            <a:endParaRPr lang="en-US" dirty="0"/>
          </a:p>
          <a:p>
            <a:r>
              <a:rPr lang="en-US" dirty="0" err="1">
                <a:solidFill>
                  <a:srgbClr val="00B0F0"/>
                </a:solidFill>
              </a:rPr>
              <a:t>setMessage</a:t>
            </a:r>
            <a:r>
              <a:rPr lang="en-US" dirty="0">
                <a:solidFill>
                  <a:srgbClr val="00B0F0"/>
                </a:solidFill>
              </a:rPr>
              <a:t> is changing the Blockchain and so it is performed as a transaction, while </a:t>
            </a:r>
            <a:r>
              <a:rPr lang="en-US" dirty="0" err="1">
                <a:solidFill>
                  <a:srgbClr val="00B0F0"/>
                </a:solidFill>
              </a:rPr>
              <a:t>getMessage</a:t>
            </a:r>
            <a:r>
              <a:rPr lang="en-US" dirty="0">
                <a:solidFill>
                  <a:srgbClr val="00B0F0"/>
                </a:solidFill>
              </a:rPr>
              <a:t> does not change the Blockchain, hence it does not submit a transaction. </a:t>
            </a:r>
          </a:p>
        </p:txBody>
      </p:sp>
    </p:spTree>
    <p:extLst>
      <p:ext uri="{BB962C8B-B14F-4D97-AF65-F5344CB8AC3E}">
        <p14:creationId xmlns:p14="http://schemas.microsoft.com/office/powerpoint/2010/main" val="1673254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561"/>
            <a:ext cx="10515600" cy="641639"/>
          </a:xfrm>
        </p:spPr>
        <p:txBody>
          <a:bodyPr>
            <a:normAutofit fontScale="90000"/>
          </a:bodyPr>
          <a:lstStyle/>
          <a:p>
            <a:r>
              <a:rPr lang="en-US" dirty="0"/>
              <a:t>Contract Functions Invoking</a:t>
            </a:r>
          </a:p>
        </p:txBody>
      </p:sp>
      <p:sp>
        <p:nvSpPr>
          <p:cNvPr id="4" name="Content Placeholder 3"/>
          <p:cNvSpPr>
            <a:spLocks noGrp="1"/>
          </p:cNvSpPr>
          <p:nvPr>
            <p:ph sz="half" idx="1"/>
          </p:nvPr>
        </p:nvSpPr>
        <p:spPr>
          <a:xfrm>
            <a:off x="304800" y="816692"/>
            <a:ext cx="5558848" cy="5482508"/>
          </a:xfrm>
        </p:spPr>
        <p:txBody>
          <a:bodyPr>
            <a:normAutofit lnSpcReduction="10000"/>
          </a:bodyPr>
          <a:lstStyle/>
          <a:p>
            <a:r>
              <a:rPr lang="en-US" dirty="0">
                <a:solidFill>
                  <a:srgbClr val="FF0000"/>
                </a:solidFill>
              </a:rPr>
              <a:t>Calling a function does not need to be mined, and does not involve submitting a transaction.</a:t>
            </a:r>
          </a:p>
          <a:p>
            <a:endParaRPr lang="en-US" dirty="0"/>
          </a:p>
          <a:p>
            <a:r>
              <a:rPr lang="en-US" dirty="0">
                <a:solidFill>
                  <a:srgbClr val="00B0F0"/>
                </a:solidFill>
              </a:rPr>
              <a:t>Any function that modifies data is performed by submitting a transaction to the contract instance that contains the function we want to use.</a:t>
            </a:r>
          </a:p>
          <a:p>
            <a:endParaRPr lang="en-US" dirty="0"/>
          </a:p>
          <a:p>
            <a:r>
              <a:rPr lang="en-US" dirty="0"/>
              <a:t>A function that modifies the contract data is not returning a data, instead it will return the transaction hash.</a:t>
            </a:r>
          </a:p>
          <a:p>
            <a:endParaRPr lang="en-US" dirty="0"/>
          </a:p>
        </p:txBody>
      </p:sp>
      <p:graphicFrame>
        <p:nvGraphicFramePr>
          <p:cNvPr id="6" name="Content Placeholder 5"/>
          <p:cNvGraphicFramePr>
            <a:graphicFrameLocks noGrp="1"/>
          </p:cNvGraphicFramePr>
          <p:nvPr>
            <p:ph sz="half" idx="2"/>
          </p:nvPr>
        </p:nvGraphicFramePr>
        <p:xfrm>
          <a:off x="6096000" y="816692"/>
          <a:ext cx="5918202" cy="3097358"/>
        </p:xfrm>
        <a:graphic>
          <a:graphicData uri="http://schemas.openxmlformats.org/drawingml/2006/table">
            <a:tbl>
              <a:tblPr firstRow="1" bandRow="1">
                <a:tableStyleId>{68D230F3-CF80-4859-8CE7-A43EE81993B5}</a:tableStyleId>
              </a:tblPr>
              <a:tblGrid>
                <a:gridCol w="2959101">
                  <a:extLst>
                    <a:ext uri="{9D8B030D-6E8A-4147-A177-3AD203B41FA5}">
                      <a16:colId xmlns:a16="http://schemas.microsoft.com/office/drawing/2014/main" val="661771962"/>
                    </a:ext>
                  </a:extLst>
                </a:gridCol>
                <a:gridCol w="2959101">
                  <a:extLst>
                    <a:ext uri="{9D8B030D-6E8A-4147-A177-3AD203B41FA5}">
                      <a16:colId xmlns:a16="http://schemas.microsoft.com/office/drawing/2014/main" val="2762915035"/>
                    </a:ext>
                  </a:extLst>
                </a:gridCol>
              </a:tblGrid>
              <a:tr h="415638">
                <a:tc gridSpan="2">
                  <a:txBody>
                    <a:bodyPr/>
                    <a:lstStyle/>
                    <a:p>
                      <a:pPr algn="ctr"/>
                      <a:r>
                        <a:rPr lang="en-US" dirty="0"/>
                        <a:t>Using a contract functions</a:t>
                      </a:r>
                    </a:p>
                  </a:txBody>
                  <a:tcPr/>
                </a:tc>
                <a:tc hMerge="1">
                  <a:txBody>
                    <a:bodyPr/>
                    <a:lstStyle/>
                    <a:p>
                      <a:endParaRPr lang="en-US" dirty="0"/>
                    </a:p>
                  </a:txBody>
                  <a:tcPr/>
                </a:tc>
                <a:extLst>
                  <a:ext uri="{0D108BD9-81ED-4DB2-BD59-A6C34878D82A}">
                    <a16:rowId xmlns:a16="http://schemas.microsoft.com/office/drawing/2014/main" val="318129877"/>
                  </a:ext>
                </a:extLst>
              </a:tr>
              <a:tr h="717403">
                <a:tc>
                  <a:txBody>
                    <a:bodyPr/>
                    <a:lstStyle/>
                    <a:p>
                      <a:r>
                        <a:rPr lang="en-US" dirty="0"/>
                        <a:t>Calling Function</a:t>
                      </a:r>
                    </a:p>
                  </a:txBody>
                  <a:tcPr/>
                </a:tc>
                <a:tc>
                  <a:txBody>
                    <a:bodyPr/>
                    <a:lstStyle/>
                    <a:p>
                      <a:r>
                        <a:rPr lang="en-US" dirty="0"/>
                        <a:t>Sending a</a:t>
                      </a:r>
                      <a:r>
                        <a:rPr lang="en-US" baseline="0" dirty="0"/>
                        <a:t> transaction to a function </a:t>
                      </a:r>
                      <a:endParaRPr lang="en-US" dirty="0"/>
                    </a:p>
                  </a:txBody>
                  <a:tcPr/>
                </a:tc>
                <a:extLst>
                  <a:ext uri="{0D108BD9-81ED-4DB2-BD59-A6C34878D82A}">
                    <a16:rowId xmlns:a16="http://schemas.microsoft.com/office/drawing/2014/main" val="2030524865"/>
                  </a:ext>
                </a:extLst>
              </a:tr>
              <a:tr h="717403">
                <a:tc>
                  <a:txBody>
                    <a:bodyPr/>
                    <a:lstStyle/>
                    <a:p>
                      <a:r>
                        <a:rPr lang="en-US" dirty="0"/>
                        <a:t>Can’t modify contract’s data</a:t>
                      </a:r>
                    </a:p>
                  </a:txBody>
                  <a:tcPr/>
                </a:tc>
                <a:tc>
                  <a:txBody>
                    <a:bodyPr/>
                    <a:lstStyle/>
                    <a:p>
                      <a:r>
                        <a:rPr lang="en-US" dirty="0"/>
                        <a:t>Can modify contract’s data</a:t>
                      </a:r>
                    </a:p>
                  </a:txBody>
                  <a:tcPr/>
                </a:tc>
                <a:extLst>
                  <a:ext uri="{0D108BD9-81ED-4DB2-BD59-A6C34878D82A}">
                    <a16:rowId xmlns:a16="http://schemas.microsoft.com/office/drawing/2014/main" val="1333925733"/>
                  </a:ext>
                </a:extLst>
              </a:tr>
              <a:tr h="415638">
                <a:tc>
                  <a:txBody>
                    <a:bodyPr/>
                    <a:lstStyle/>
                    <a:p>
                      <a:r>
                        <a:rPr lang="en-US" dirty="0"/>
                        <a:t>Return data</a:t>
                      </a:r>
                    </a:p>
                  </a:txBody>
                  <a:tcPr/>
                </a:tc>
                <a:tc>
                  <a:txBody>
                    <a:bodyPr/>
                    <a:lstStyle/>
                    <a:p>
                      <a:r>
                        <a:rPr lang="en-US" dirty="0"/>
                        <a:t>Needs</a:t>
                      </a:r>
                      <a:r>
                        <a:rPr lang="en-US" baseline="0" dirty="0"/>
                        <a:t> time to execute</a:t>
                      </a:r>
                      <a:endParaRPr lang="en-US" dirty="0"/>
                    </a:p>
                  </a:txBody>
                  <a:tcPr/>
                </a:tc>
                <a:extLst>
                  <a:ext uri="{0D108BD9-81ED-4DB2-BD59-A6C34878D82A}">
                    <a16:rowId xmlns:a16="http://schemas.microsoft.com/office/drawing/2014/main" val="26387509"/>
                  </a:ext>
                </a:extLst>
              </a:tr>
              <a:tr h="415638">
                <a:tc>
                  <a:txBody>
                    <a:bodyPr/>
                    <a:lstStyle/>
                    <a:p>
                      <a:r>
                        <a:rPr lang="en-US" dirty="0"/>
                        <a:t>Executes immediately</a:t>
                      </a:r>
                    </a:p>
                  </a:txBody>
                  <a:tcPr/>
                </a:tc>
                <a:tc>
                  <a:txBody>
                    <a:bodyPr/>
                    <a:lstStyle/>
                    <a:p>
                      <a:r>
                        <a:rPr lang="en-US" dirty="0"/>
                        <a:t>Return transaction hash</a:t>
                      </a:r>
                    </a:p>
                  </a:txBody>
                  <a:tcPr/>
                </a:tc>
                <a:extLst>
                  <a:ext uri="{0D108BD9-81ED-4DB2-BD59-A6C34878D82A}">
                    <a16:rowId xmlns:a16="http://schemas.microsoft.com/office/drawing/2014/main" val="3953661535"/>
                  </a:ext>
                </a:extLst>
              </a:tr>
              <a:tr h="415638">
                <a:tc>
                  <a:txBody>
                    <a:bodyPr/>
                    <a:lstStyle/>
                    <a:p>
                      <a:r>
                        <a:rPr lang="en-US" dirty="0"/>
                        <a:t>No Cost</a:t>
                      </a:r>
                    </a:p>
                  </a:txBody>
                  <a:tcPr/>
                </a:tc>
                <a:tc>
                  <a:txBody>
                    <a:bodyPr/>
                    <a:lstStyle/>
                    <a:p>
                      <a:r>
                        <a:rPr lang="en-US" dirty="0"/>
                        <a:t>Not free</a:t>
                      </a:r>
                    </a:p>
                  </a:txBody>
                  <a:tcPr/>
                </a:tc>
                <a:extLst>
                  <a:ext uri="{0D108BD9-81ED-4DB2-BD59-A6C34878D82A}">
                    <a16:rowId xmlns:a16="http://schemas.microsoft.com/office/drawing/2014/main" val="3568084060"/>
                  </a:ext>
                </a:extLst>
              </a:tr>
            </a:tbl>
          </a:graphicData>
        </a:graphic>
      </p:graphicFrame>
      <p:pic>
        <p:nvPicPr>
          <p:cNvPr id="7" name="Picture 6"/>
          <p:cNvPicPr>
            <a:picLocks noChangeAspect="1"/>
          </p:cNvPicPr>
          <p:nvPr/>
        </p:nvPicPr>
        <p:blipFill>
          <a:blip r:embed="rId2"/>
          <a:stretch>
            <a:fillRect/>
          </a:stretch>
        </p:blipFill>
        <p:spPr>
          <a:xfrm>
            <a:off x="6056746" y="4133558"/>
            <a:ext cx="2533650" cy="809625"/>
          </a:xfrm>
          <a:prstGeom prst="rect">
            <a:avLst/>
          </a:prstGeom>
        </p:spPr>
      </p:pic>
      <p:pic>
        <p:nvPicPr>
          <p:cNvPr id="9" name="Picture 8"/>
          <p:cNvPicPr>
            <a:picLocks noChangeAspect="1"/>
          </p:cNvPicPr>
          <p:nvPr/>
        </p:nvPicPr>
        <p:blipFill>
          <a:blip r:embed="rId3"/>
          <a:stretch>
            <a:fillRect/>
          </a:stretch>
        </p:blipFill>
        <p:spPr>
          <a:xfrm>
            <a:off x="6056746" y="5157928"/>
            <a:ext cx="2667000" cy="962025"/>
          </a:xfrm>
          <a:prstGeom prst="rect">
            <a:avLst/>
          </a:prstGeom>
        </p:spPr>
      </p:pic>
      <p:pic>
        <p:nvPicPr>
          <p:cNvPr id="11" name="Picture 10"/>
          <p:cNvPicPr>
            <a:picLocks noChangeAspect="1"/>
          </p:cNvPicPr>
          <p:nvPr/>
        </p:nvPicPr>
        <p:blipFill>
          <a:blip r:embed="rId4"/>
          <a:stretch>
            <a:fillRect/>
          </a:stretch>
        </p:blipFill>
        <p:spPr>
          <a:xfrm>
            <a:off x="9055101" y="4028783"/>
            <a:ext cx="3025488" cy="914400"/>
          </a:xfrm>
          <a:prstGeom prst="rect">
            <a:avLst/>
          </a:prstGeom>
        </p:spPr>
      </p:pic>
      <p:pic>
        <p:nvPicPr>
          <p:cNvPr id="12" name="Picture 11"/>
          <p:cNvPicPr>
            <a:picLocks noChangeAspect="1"/>
          </p:cNvPicPr>
          <p:nvPr/>
        </p:nvPicPr>
        <p:blipFill>
          <a:blip r:embed="rId5"/>
          <a:stretch>
            <a:fillRect/>
          </a:stretch>
        </p:blipFill>
        <p:spPr>
          <a:xfrm>
            <a:off x="8922039" y="5410341"/>
            <a:ext cx="3269961" cy="457200"/>
          </a:xfrm>
          <a:prstGeom prst="rect">
            <a:avLst/>
          </a:prstGeom>
        </p:spPr>
      </p:pic>
    </p:spTree>
    <p:extLst>
      <p:ext uri="{BB962C8B-B14F-4D97-AF65-F5344CB8AC3E}">
        <p14:creationId xmlns:p14="http://schemas.microsoft.com/office/powerpoint/2010/main" val="483567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075054" y="2983345"/>
            <a:ext cx="5116946" cy="3657599"/>
          </a:xfrm>
        </p:spPr>
        <p:txBody>
          <a:bodyPr>
            <a:normAutofit/>
          </a:bodyPr>
          <a:lstStyle/>
          <a:p>
            <a:r>
              <a:rPr lang="en-US" dirty="0"/>
              <a:t>Under the run tab on remix, the value field has different options, </a:t>
            </a:r>
            <a:r>
              <a:rPr lang="en-US" dirty="0" err="1">
                <a:solidFill>
                  <a:srgbClr val="FF0000"/>
                </a:solidFill>
              </a:rPr>
              <a:t>wei</a:t>
            </a:r>
            <a:r>
              <a:rPr lang="en-US" dirty="0">
                <a:solidFill>
                  <a:srgbClr val="FF0000"/>
                </a:solidFill>
              </a:rPr>
              <a:t>, </a:t>
            </a:r>
            <a:r>
              <a:rPr lang="en-US" dirty="0" err="1">
                <a:solidFill>
                  <a:srgbClr val="FF0000"/>
                </a:solidFill>
              </a:rPr>
              <a:t>gwei</a:t>
            </a:r>
            <a:r>
              <a:rPr lang="en-US" dirty="0">
                <a:solidFill>
                  <a:srgbClr val="FF0000"/>
                </a:solidFill>
              </a:rPr>
              <a:t>, </a:t>
            </a:r>
            <a:r>
              <a:rPr lang="en-US" dirty="0" err="1">
                <a:solidFill>
                  <a:srgbClr val="FF0000"/>
                </a:solidFill>
              </a:rPr>
              <a:t>finney</a:t>
            </a:r>
            <a:r>
              <a:rPr lang="en-US" dirty="0">
                <a:solidFill>
                  <a:srgbClr val="FF0000"/>
                </a:solidFill>
              </a:rPr>
              <a:t>, and ether. These are units of measurement of the ether.</a:t>
            </a:r>
          </a:p>
          <a:p>
            <a:r>
              <a:rPr lang="en-US" dirty="0">
                <a:solidFill>
                  <a:srgbClr val="00B0F0"/>
                </a:solidFill>
              </a:rPr>
              <a:t>https://etherconverter.online/</a:t>
            </a:r>
          </a:p>
          <a:p>
            <a:r>
              <a:rPr lang="en-US" dirty="0"/>
              <a:t>1 ether = 10</a:t>
            </a:r>
            <a:r>
              <a:rPr lang="en-US" baseline="30000" dirty="0"/>
              <a:t>18</a:t>
            </a:r>
            <a:r>
              <a:rPr lang="en-US" dirty="0"/>
              <a:t> </a:t>
            </a:r>
            <a:r>
              <a:rPr lang="en-US" dirty="0" err="1"/>
              <a:t>wei</a:t>
            </a:r>
            <a:r>
              <a:rPr lang="en-US" dirty="0"/>
              <a:t> = 10</a:t>
            </a:r>
            <a:r>
              <a:rPr lang="en-US" baseline="30000" dirty="0"/>
              <a:t>9</a:t>
            </a:r>
            <a:r>
              <a:rPr lang="en-US" dirty="0"/>
              <a:t>gwei = 10</a:t>
            </a:r>
            <a:r>
              <a:rPr lang="en-US" baseline="30000" dirty="0"/>
              <a:t>3</a:t>
            </a:r>
            <a:r>
              <a:rPr lang="en-US" dirty="0"/>
              <a:t> </a:t>
            </a:r>
            <a:r>
              <a:rPr lang="en-US" dirty="0" err="1"/>
              <a:t>finney</a:t>
            </a:r>
            <a:r>
              <a:rPr lang="en-US" dirty="0"/>
              <a:t>.</a:t>
            </a:r>
          </a:p>
          <a:p>
            <a:endParaRPr lang="en-US" dirty="0"/>
          </a:p>
        </p:txBody>
      </p:sp>
      <p:pic>
        <p:nvPicPr>
          <p:cNvPr id="7" name="Picture 6"/>
          <p:cNvPicPr>
            <a:picLocks noChangeAspect="1"/>
          </p:cNvPicPr>
          <p:nvPr/>
        </p:nvPicPr>
        <p:blipFill>
          <a:blip r:embed="rId2"/>
          <a:stretch>
            <a:fillRect/>
          </a:stretch>
        </p:blipFill>
        <p:spPr>
          <a:xfrm>
            <a:off x="7333673" y="126134"/>
            <a:ext cx="3980872" cy="2743200"/>
          </a:xfrm>
          <a:prstGeom prst="rect">
            <a:avLst/>
          </a:prstGeom>
        </p:spPr>
      </p:pic>
      <p:pic>
        <p:nvPicPr>
          <p:cNvPr id="8" name="Picture 7"/>
          <p:cNvPicPr>
            <a:picLocks noChangeAspect="1"/>
          </p:cNvPicPr>
          <p:nvPr/>
        </p:nvPicPr>
        <p:blipFill>
          <a:blip r:embed="rId3"/>
          <a:stretch>
            <a:fillRect/>
          </a:stretch>
        </p:blipFill>
        <p:spPr>
          <a:xfrm>
            <a:off x="145473" y="126134"/>
            <a:ext cx="6343650" cy="4824557"/>
          </a:xfrm>
          <a:prstGeom prst="rect">
            <a:avLst/>
          </a:prstGeom>
        </p:spPr>
      </p:pic>
    </p:spTree>
    <p:extLst>
      <p:ext uri="{BB962C8B-B14F-4D97-AF65-F5344CB8AC3E}">
        <p14:creationId xmlns:p14="http://schemas.microsoft.com/office/powerpoint/2010/main" val="2758513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6327"/>
            <a:ext cx="10515600" cy="6289964"/>
          </a:xfrm>
        </p:spPr>
        <p:txBody>
          <a:bodyPr>
            <a:normAutofit/>
          </a:bodyPr>
          <a:lstStyle/>
          <a:p>
            <a:r>
              <a:rPr lang="en-US" dirty="0">
                <a:solidFill>
                  <a:srgbClr val="FF0000"/>
                </a:solidFill>
              </a:rPr>
              <a:t>Gas measures how much work we execute in our code</a:t>
            </a:r>
            <a:r>
              <a:rPr lang="en-US" dirty="0"/>
              <a:t>, if we want someone to run our contract then we need to compensate him for doing so, </a:t>
            </a:r>
            <a:r>
              <a:rPr lang="en-US" dirty="0">
                <a:solidFill>
                  <a:srgbClr val="FF0000"/>
                </a:solidFill>
              </a:rPr>
              <a:t>when we run/deploy a contract on the </a:t>
            </a:r>
            <a:r>
              <a:rPr lang="en-US" dirty="0" err="1">
                <a:solidFill>
                  <a:srgbClr val="FF0000"/>
                </a:solidFill>
              </a:rPr>
              <a:t>etheruem</a:t>
            </a:r>
            <a:r>
              <a:rPr lang="en-US" dirty="0">
                <a:solidFill>
                  <a:srgbClr val="FF0000"/>
                </a:solidFill>
              </a:rPr>
              <a:t> network there will be a gas price to run it.</a:t>
            </a:r>
          </a:p>
          <a:p>
            <a:endParaRPr lang="en-US" dirty="0"/>
          </a:p>
          <a:p>
            <a:r>
              <a:rPr lang="en-US" dirty="0"/>
              <a:t>If we add the following function to our Test program, then we need to know how much gas it will cost to run this function, and more specifically how much it cost for each operation in the function.</a:t>
            </a:r>
          </a:p>
          <a:p>
            <a:r>
              <a:rPr lang="es-ES" b="1" dirty="0" err="1">
                <a:solidFill>
                  <a:srgbClr val="00B0F0"/>
                </a:solidFill>
                <a:effectLst>
                  <a:outerShdw blurRad="38100" dist="38100" dir="2700000" algn="tl">
                    <a:srgbClr val="000000">
                      <a:alpha val="43137"/>
                    </a:srgbClr>
                  </a:outerShdw>
                </a:effectLst>
              </a:rPr>
              <a:t>function</a:t>
            </a:r>
            <a:r>
              <a:rPr lang="es-ES" b="1" dirty="0">
                <a:solidFill>
                  <a:srgbClr val="00B0F0"/>
                </a:solidFill>
                <a:effectLst>
                  <a:outerShdw blurRad="38100" dist="38100" dir="2700000" algn="tl">
                    <a:srgbClr val="000000">
                      <a:alpha val="43137"/>
                    </a:srgbClr>
                  </a:outerShdw>
                </a:effectLst>
              </a:rPr>
              <a:t> </a:t>
            </a:r>
            <a:r>
              <a:rPr lang="es-ES" b="1" dirty="0" err="1">
                <a:solidFill>
                  <a:srgbClr val="00B0F0"/>
                </a:solidFill>
                <a:effectLst>
                  <a:outerShdw blurRad="38100" dist="38100" dir="2700000" algn="tl">
                    <a:srgbClr val="000000">
                      <a:alpha val="43137"/>
                    </a:srgbClr>
                  </a:outerShdw>
                </a:effectLst>
              </a:rPr>
              <a:t>calculate</a:t>
            </a:r>
            <a:r>
              <a:rPr lang="es-ES" b="1" dirty="0">
                <a:solidFill>
                  <a:srgbClr val="00B0F0"/>
                </a:solidFill>
                <a:effectLst>
                  <a:outerShdw blurRad="38100" dist="38100" dir="2700000" algn="tl">
                    <a:srgbClr val="000000">
                      <a:alpha val="43137"/>
                    </a:srgbClr>
                  </a:outerShdw>
                </a:effectLst>
              </a:rPr>
              <a:t>(</a:t>
            </a:r>
            <a:r>
              <a:rPr lang="es-ES" b="1" dirty="0" err="1">
                <a:solidFill>
                  <a:srgbClr val="00B0F0"/>
                </a:solidFill>
                <a:effectLst>
                  <a:outerShdw blurRad="38100" dist="38100" dir="2700000" algn="tl">
                    <a:srgbClr val="000000">
                      <a:alpha val="43137"/>
                    </a:srgbClr>
                  </a:outerShdw>
                </a:effectLst>
              </a:rPr>
              <a:t>int</a:t>
            </a:r>
            <a:r>
              <a:rPr lang="es-ES" b="1" dirty="0">
                <a:solidFill>
                  <a:srgbClr val="00B0F0"/>
                </a:solidFill>
                <a:effectLst>
                  <a:outerShdw blurRad="38100" dist="38100" dir="2700000" algn="tl">
                    <a:srgbClr val="000000">
                      <a:alpha val="43137"/>
                    </a:srgbClr>
                  </a:outerShdw>
                </a:effectLst>
              </a:rPr>
              <a:t> x, </a:t>
            </a:r>
            <a:r>
              <a:rPr lang="es-ES" b="1" dirty="0" err="1">
                <a:solidFill>
                  <a:srgbClr val="00B0F0"/>
                </a:solidFill>
                <a:effectLst>
                  <a:outerShdw blurRad="38100" dist="38100" dir="2700000" algn="tl">
                    <a:srgbClr val="000000">
                      <a:alpha val="43137"/>
                    </a:srgbClr>
                  </a:outerShdw>
                </a:effectLst>
              </a:rPr>
              <a:t>int</a:t>
            </a:r>
            <a:r>
              <a:rPr lang="es-ES" b="1" dirty="0">
                <a:solidFill>
                  <a:srgbClr val="00B0F0"/>
                </a:solidFill>
                <a:effectLst>
                  <a:outerShdw blurRad="38100" dist="38100" dir="2700000" algn="tl">
                    <a:srgbClr val="000000">
                      <a:alpha val="43137"/>
                    </a:srgbClr>
                  </a:outerShdw>
                </a:effectLst>
              </a:rPr>
              <a:t> y) </a:t>
            </a:r>
            <a:r>
              <a:rPr lang="es-ES" b="1" dirty="0" err="1">
                <a:solidFill>
                  <a:srgbClr val="00B0F0"/>
                </a:solidFill>
                <a:effectLst>
                  <a:outerShdw blurRad="38100" dist="38100" dir="2700000" algn="tl">
                    <a:srgbClr val="000000">
                      <a:alpha val="43137"/>
                    </a:srgbClr>
                  </a:outerShdw>
                </a:effectLst>
              </a:rPr>
              <a:t>public</a:t>
            </a:r>
            <a:r>
              <a:rPr lang="es-ES" b="1" dirty="0">
                <a:solidFill>
                  <a:srgbClr val="00B0F0"/>
                </a:solidFill>
                <a:effectLst>
                  <a:outerShdw blurRad="38100" dist="38100" dir="2700000" algn="tl">
                    <a:srgbClr val="000000">
                      <a:alpha val="43137"/>
                    </a:srgbClr>
                  </a:outerShdw>
                </a:effectLst>
              </a:rPr>
              <a:t>    { x + y;   x - y;  x * y; x&gt; y;    }</a:t>
            </a:r>
          </a:p>
          <a:p>
            <a:endParaRPr lang="es-ES" b="1" dirty="0">
              <a:solidFill>
                <a:srgbClr val="00B0F0"/>
              </a:solidFill>
              <a:effectLst>
                <a:outerShdw blurRad="38100" dist="38100" dir="2700000" algn="tl">
                  <a:srgbClr val="000000">
                    <a:alpha val="43137"/>
                  </a:srgbClr>
                </a:outerShdw>
              </a:effectLst>
            </a:endParaRPr>
          </a:p>
          <a:p>
            <a:r>
              <a:rPr lang="en-US" dirty="0" err="1">
                <a:solidFill>
                  <a:srgbClr val="FF0000"/>
                </a:solidFill>
              </a:rPr>
              <a:t>gasPrice</a:t>
            </a:r>
            <a:r>
              <a:rPr lang="en-US" dirty="0"/>
              <a:t>: </a:t>
            </a:r>
            <a:r>
              <a:rPr lang="en-US" dirty="0">
                <a:solidFill>
                  <a:srgbClr val="00B0F0"/>
                </a:solidFill>
              </a:rPr>
              <a:t>amount of </a:t>
            </a:r>
            <a:r>
              <a:rPr lang="en-US" dirty="0" err="1">
                <a:solidFill>
                  <a:srgbClr val="00B0F0"/>
                </a:solidFill>
              </a:rPr>
              <a:t>wei</a:t>
            </a:r>
            <a:r>
              <a:rPr lang="en-US" dirty="0">
                <a:solidFill>
                  <a:srgbClr val="00B0F0"/>
                </a:solidFill>
              </a:rPr>
              <a:t> the sender is willing to pay per unit gas to get this transaction processed</a:t>
            </a:r>
            <a:r>
              <a:rPr lang="en-US" dirty="0"/>
              <a:t>. Ex. If you are adding two numbers in some function, if the add costs 3 gas units, and we are willing to pay 5 </a:t>
            </a:r>
            <a:r>
              <a:rPr lang="en-US" dirty="0" err="1"/>
              <a:t>weis</a:t>
            </a:r>
            <a:r>
              <a:rPr lang="en-US" dirty="0"/>
              <a:t>, then the total will be 3*5 = 15 </a:t>
            </a:r>
            <a:r>
              <a:rPr lang="en-US" dirty="0" err="1"/>
              <a:t>weis</a:t>
            </a:r>
            <a:r>
              <a:rPr lang="en-US" dirty="0"/>
              <a:t>.</a:t>
            </a:r>
          </a:p>
          <a:p>
            <a:endParaRPr lang="en-US" dirty="0"/>
          </a:p>
        </p:txBody>
      </p:sp>
    </p:spTree>
    <p:extLst>
      <p:ext uri="{BB962C8B-B14F-4D97-AF65-F5344CB8AC3E}">
        <p14:creationId xmlns:p14="http://schemas.microsoft.com/office/powerpoint/2010/main" val="15173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a:t>startGas</a:t>
            </a:r>
            <a:r>
              <a:rPr lang="en-US" dirty="0"/>
              <a:t>/</a:t>
            </a:r>
            <a:r>
              <a:rPr lang="en-US" dirty="0" err="1"/>
              <a:t>gasLimit</a:t>
            </a:r>
            <a:r>
              <a:rPr lang="en-US" dirty="0"/>
              <a:t>: Units of gas this transaction can consume. In calculate function its easy to know how many gas unites we need to run the function (using the spreadsheet below we need 3+3+5+3 = 14 gas units).</a:t>
            </a:r>
          </a:p>
          <a:p>
            <a:endParaRPr lang="en-US" dirty="0"/>
          </a:p>
          <a:p>
            <a:r>
              <a:rPr lang="en-US" dirty="0">
                <a:solidFill>
                  <a:srgbClr val="00B0F0"/>
                </a:solidFill>
              </a:rPr>
              <a:t>But for complex functions containing large number of complex operations, or if there are loops in the code, then its not easy to know the exact number of gas units needed, instead </a:t>
            </a:r>
            <a:r>
              <a:rPr lang="en-US" dirty="0">
                <a:solidFill>
                  <a:srgbClr val="FF0000"/>
                </a:solidFill>
              </a:rPr>
              <a:t>we use the </a:t>
            </a:r>
            <a:r>
              <a:rPr lang="en-US" dirty="0" err="1">
                <a:solidFill>
                  <a:srgbClr val="FF0000"/>
                </a:solidFill>
              </a:rPr>
              <a:t>startGas</a:t>
            </a:r>
            <a:r>
              <a:rPr lang="en-US" dirty="0">
                <a:solidFill>
                  <a:srgbClr val="FF0000"/>
                </a:solidFill>
              </a:rPr>
              <a:t>/</a:t>
            </a:r>
            <a:r>
              <a:rPr lang="en-US" dirty="0" err="1">
                <a:solidFill>
                  <a:srgbClr val="FF0000"/>
                </a:solidFill>
              </a:rPr>
              <a:t>gasLimit</a:t>
            </a:r>
            <a:r>
              <a:rPr lang="en-US" dirty="0">
                <a:solidFill>
                  <a:srgbClr val="FF0000"/>
                </a:solidFill>
              </a:rPr>
              <a:t> as the </a:t>
            </a:r>
            <a:r>
              <a:rPr lang="en-US" b="1" u="sng" dirty="0">
                <a:solidFill>
                  <a:srgbClr val="FF0000"/>
                </a:solidFill>
                <a:effectLst>
                  <a:outerShdw blurRad="38100" dist="38100" dir="2700000" algn="tl">
                    <a:srgbClr val="000000">
                      <a:alpha val="43137"/>
                    </a:srgbClr>
                  </a:outerShdw>
                </a:effectLst>
              </a:rPr>
              <a:t>maximum number of gas units </a:t>
            </a:r>
            <a:r>
              <a:rPr lang="en-US" dirty="0">
                <a:solidFill>
                  <a:srgbClr val="FF0000"/>
                </a:solidFill>
              </a:rPr>
              <a:t>we are willing to pay to run a function</a:t>
            </a:r>
            <a:r>
              <a:rPr lang="en-US" dirty="0">
                <a:solidFill>
                  <a:srgbClr val="00B0F0"/>
                </a:solidFill>
              </a:rPr>
              <a:t>. </a:t>
            </a:r>
          </a:p>
          <a:p>
            <a:endParaRPr lang="en-US" dirty="0"/>
          </a:p>
          <a:p>
            <a:r>
              <a:rPr lang="en-US" dirty="0"/>
              <a:t>https://docs.google.com/spreadsheets/d/1n6mRqkBz3iWcOlRem_mO09GtSKEKrAsfO7Frgx18pNU/edit#gid=0</a:t>
            </a:r>
          </a:p>
        </p:txBody>
      </p:sp>
    </p:spTree>
    <p:extLst>
      <p:ext uri="{BB962C8B-B14F-4D97-AF65-F5344CB8AC3E}">
        <p14:creationId xmlns:p14="http://schemas.microsoft.com/office/powerpoint/2010/main" val="12046819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723" y="259049"/>
            <a:ext cx="11907550" cy="6269406"/>
          </a:xfrm>
          <a:prstGeom prst="rect">
            <a:avLst/>
          </a:prstGeom>
        </p:spPr>
      </p:pic>
    </p:spTree>
    <p:extLst>
      <p:ext uri="{BB962C8B-B14F-4D97-AF65-F5344CB8AC3E}">
        <p14:creationId xmlns:p14="http://schemas.microsoft.com/office/powerpoint/2010/main" val="26521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514927" y="894081"/>
            <a:ext cx="11067473" cy="5200032"/>
            <a:chOff x="659567" y="975389"/>
            <a:chExt cx="10922833" cy="5118723"/>
          </a:xfrm>
        </p:grpSpPr>
        <p:sp>
          <p:nvSpPr>
            <p:cNvPr id="4" name="Rectangle 3"/>
            <p:cNvSpPr/>
            <p:nvPr/>
          </p:nvSpPr>
          <p:spPr>
            <a:xfrm>
              <a:off x="659567" y="3492708"/>
              <a:ext cx="3855705" cy="13067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accent2"/>
                  </a:solidFill>
                  <a:effectLst>
                    <a:outerShdw blurRad="38100" dist="38100" dir="2700000" algn="tl">
                      <a:srgbClr val="000000">
                        <a:alpha val="43137"/>
                      </a:srgbClr>
                    </a:outerShdw>
                  </a:effectLst>
                </a:rPr>
                <a:t>gasPrice</a:t>
              </a:r>
              <a:r>
                <a:rPr lang="en-US" sz="3200" dirty="0">
                  <a:solidFill>
                    <a:schemeClr val="accent2"/>
                  </a:solidFill>
                  <a:effectLst>
                    <a:outerShdw blurRad="38100" dist="38100" dir="2700000" algn="tl">
                      <a:srgbClr val="000000">
                        <a:alpha val="43137"/>
                      </a:srgbClr>
                    </a:outerShdw>
                  </a:effectLst>
                </a:rPr>
                <a:t>: 250</a:t>
              </a:r>
            </a:p>
            <a:p>
              <a:r>
                <a:rPr lang="en-US" sz="3200" dirty="0" err="1">
                  <a:solidFill>
                    <a:schemeClr val="accent2"/>
                  </a:solidFill>
                  <a:effectLst>
                    <a:outerShdw blurRad="38100" dist="38100" dir="2700000" algn="tl">
                      <a:srgbClr val="000000">
                        <a:alpha val="43137"/>
                      </a:srgbClr>
                    </a:outerShdw>
                  </a:effectLst>
                </a:rPr>
                <a:t>gasLimit</a:t>
              </a:r>
              <a:r>
                <a:rPr lang="en-US" sz="3200" dirty="0">
                  <a:solidFill>
                    <a:schemeClr val="accent2"/>
                  </a:solidFill>
                  <a:effectLst>
                    <a:outerShdw blurRad="38100" dist="38100" dir="2700000" algn="tl">
                      <a:srgbClr val="000000">
                        <a:alpha val="43137"/>
                      </a:srgbClr>
                    </a:outerShdw>
                  </a:effectLst>
                </a:rPr>
                <a:t>: 8</a:t>
              </a:r>
            </a:p>
          </p:txBody>
        </p:sp>
        <p:sp>
          <p:nvSpPr>
            <p:cNvPr id="5" name="TextBox 4"/>
            <p:cNvSpPr txBox="1"/>
            <p:nvPr/>
          </p:nvSpPr>
          <p:spPr>
            <a:xfrm>
              <a:off x="659567" y="3052256"/>
              <a:ext cx="4003873" cy="400110"/>
            </a:xfrm>
            <a:prstGeom prst="rect">
              <a:avLst/>
            </a:prstGeom>
            <a:noFill/>
          </p:spPr>
          <p:txBody>
            <a:bodyPr wrap="square" rtlCol="0">
              <a:spAutoFit/>
            </a:bodyPr>
            <a:lstStyle/>
            <a:p>
              <a:r>
                <a:rPr lang="en-US" sz="2000" b="1" u="sng" dirty="0"/>
                <a:t>Call function calculate transaction</a:t>
              </a:r>
            </a:p>
          </p:txBody>
        </p:sp>
        <p:sp>
          <p:nvSpPr>
            <p:cNvPr id="6" name="Rectangle 5"/>
            <p:cNvSpPr/>
            <p:nvPr/>
          </p:nvSpPr>
          <p:spPr>
            <a:xfrm>
              <a:off x="5719247" y="1493520"/>
              <a:ext cx="4107305" cy="45516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accent2"/>
                </a:solidFill>
                <a:effectLst>
                  <a:outerShdw blurRad="38100" dist="38100" dir="2700000" algn="tl">
                    <a:srgbClr val="000000">
                      <a:alpha val="43137"/>
                    </a:srgbClr>
                  </a:outerShdw>
                </a:effectLst>
              </a:endParaRPr>
            </a:p>
          </p:txBody>
        </p:sp>
        <p:sp>
          <p:nvSpPr>
            <p:cNvPr id="7" name="Rectangle 6"/>
            <p:cNvSpPr/>
            <p:nvPr/>
          </p:nvSpPr>
          <p:spPr>
            <a:xfrm>
              <a:off x="6425366" y="2387601"/>
              <a:ext cx="2695065" cy="3312160"/>
            </a:xfrm>
            <a:prstGeom prst="rect">
              <a:avLst/>
            </a:prstGeom>
            <a:solidFill>
              <a:schemeClr val="accent2">
                <a:lumMod val="60000"/>
                <a:lumOff val="40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accent2"/>
                </a:solidFill>
                <a:effectLst>
                  <a:outerShdw blurRad="38100" dist="38100" dir="2700000" algn="tl">
                    <a:srgbClr val="000000">
                      <a:alpha val="43137"/>
                    </a:srgbClr>
                  </a:outerShdw>
                </a:effectLst>
              </a:endParaRPr>
            </a:p>
          </p:txBody>
        </p:sp>
        <p:sp>
          <p:nvSpPr>
            <p:cNvPr id="8" name="Rectangle 7"/>
            <p:cNvSpPr/>
            <p:nvPr/>
          </p:nvSpPr>
          <p:spPr>
            <a:xfrm>
              <a:off x="6858079" y="2559789"/>
              <a:ext cx="1829635" cy="654374"/>
            </a:xfrm>
            <a:prstGeom prst="rect">
              <a:avLst/>
            </a:prstGeom>
            <a:solidFill>
              <a:schemeClr val="accent1">
                <a:lumMod val="60000"/>
                <a:lumOff val="40000"/>
              </a:scheme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add</a:t>
              </a:r>
              <a:endParaRPr lang="en-US" sz="3600" b="1" dirty="0">
                <a:solidFill>
                  <a:schemeClr val="tx1"/>
                </a:solidFill>
              </a:endParaRPr>
            </a:p>
          </p:txBody>
        </p:sp>
        <p:sp>
          <p:nvSpPr>
            <p:cNvPr id="9" name="Rectangle 8"/>
            <p:cNvSpPr/>
            <p:nvPr/>
          </p:nvSpPr>
          <p:spPr>
            <a:xfrm>
              <a:off x="6858078" y="3350620"/>
              <a:ext cx="1829635" cy="654374"/>
            </a:xfrm>
            <a:prstGeom prst="rect">
              <a:avLst/>
            </a:prstGeom>
            <a:solidFill>
              <a:schemeClr val="accent1">
                <a:lumMod val="60000"/>
                <a:lumOff val="40000"/>
              </a:scheme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sub</a:t>
              </a:r>
              <a:endParaRPr lang="en-US" sz="3600" b="1" dirty="0">
                <a:solidFill>
                  <a:schemeClr val="tx1"/>
                </a:solidFill>
              </a:endParaRPr>
            </a:p>
          </p:txBody>
        </p:sp>
        <p:sp>
          <p:nvSpPr>
            <p:cNvPr id="10" name="Rectangle 9"/>
            <p:cNvSpPr/>
            <p:nvPr/>
          </p:nvSpPr>
          <p:spPr>
            <a:xfrm>
              <a:off x="6858077" y="4145097"/>
              <a:ext cx="1829635" cy="654374"/>
            </a:xfrm>
            <a:prstGeom prst="rect">
              <a:avLst/>
            </a:prstGeom>
            <a:solidFill>
              <a:schemeClr val="accent1">
                <a:lumMod val="60000"/>
                <a:lumOff val="40000"/>
              </a:scheme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mul</a:t>
              </a:r>
              <a:endParaRPr lang="en-US" sz="3600" b="1" dirty="0">
                <a:solidFill>
                  <a:schemeClr val="tx1"/>
                </a:solidFill>
              </a:endParaRPr>
            </a:p>
          </p:txBody>
        </p:sp>
        <p:sp>
          <p:nvSpPr>
            <p:cNvPr id="11" name="Rectangle 10"/>
            <p:cNvSpPr/>
            <p:nvPr/>
          </p:nvSpPr>
          <p:spPr>
            <a:xfrm>
              <a:off x="6858076" y="4935928"/>
              <a:ext cx="1829635" cy="654374"/>
            </a:xfrm>
            <a:prstGeom prst="rect">
              <a:avLst/>
            </a:prstGeom>
            <a:solidFill>
              <a:schemeClr val="accent1">
                <a:lumMod val="60000"/>
                <a:lumOff val="40000"/>
              </a:scheme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GT</a:t>
              </a:r>
              <a:endParaRPr lang="en-US" sz="3600" b="1" dirty="0">
                <a:solidFill>
                  <a:schemeClr val="tx1"/>
                </a:solidFill>
              </a:endParaRPr>
            </a:p>
          </p:txBody>
        </p:sp>
        <p:cxnSp>
          <p:nvCxnSpPr>
            <p:cNvPr id="13" name="Straight Arrow Connector 12"/>
            <p:cNvCxnSpPr>
              <a:stCxn id="8" idx="3"/>
            </p:cNvCxnSpPr>
            <p:nvPr/>
          </p:nvCxnSpPr>
          <p:spPr>
            <a:xfrm>
              <a:off x="8687714" y="2886976"/>
              <a:ext cx="1655166" cy="0"/>
            </a:xfrm>
            <a:prstGeom prst="straightConnector1">
              <a:avLst/>
            </a:prstGeom>
            <a:ln w="444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687711" y="3677807"/>
              <a:ext cx="1655166" cy="0"/>
            </a:xfrm>
            <a:prstGeom prst="straightConnector1">
              <a:avLst/>
            </a:prstGeom>
            <a:ln w="444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687711" y="4459573"/>
              <a:ext cx="1655166" cy="0"/>
            </a:xfrm>
            <a:prstGeom prst="straightConnector1">
              <a:avLst/>
            </a:prstGeom>
            <a:ln w="444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687711" y="5263115"/>
              <a:ext cx="1655166" cy="0"/>
            </a:xfrm>
            <a:prstGeom prst="straightConnector1">
              <a:avLst/>
            </a:prstGeom>
            <a:ln w="444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459132" y="2643335"/>
              <a:ext cx="879427" cy="461665"/>
            </a:xfrm>
            <a:prstGeom prst="rect">
              <a:avLst/>
            </a:prstGeom>
            <a:noFill/>
          </p:spPr>
          <p:txBody>
            <a:bodyPr wrap="square" rtlCol="0">
              <a:spAutoFit/>
            </a:bodyPr>
            <a:lstStyle/>
            <a:p>
              <a:r>
                <a:rPr lang="en-US" sz="2400" b="1" dirty="0"/>
                <a:t>3 gas</a:t>
              </a:r>
            </a:p>
          </p:txBody>
        </p:sp>
        <p:sp>
          <p:nvSpPr>
            <p:cNvPr id="18" name="TextBox 17"/>
            <p:cNvSpPr txBox="1"/>
            <p:nvPr/>
          </p:nvSpPr>
          <p:spPr>
            <a:xfrm>
              <a:off x="10459132" y="3446974"/>
              <a:ext cx="879427" cy="461665"/>
            </a:xfrm>
            <a:prstGeom prst="rect">
              <a:avLst/>
            </a:prstGeom>
            <a:noFill/>
          </p:spPr>
          <p:txBody>
            <a:bodyPr wrap="square" rtlCol="0">
              <a:spAutoFit/>
            </a:bodyPr>
            <a:lstStyle/>
            <a:p>
              <a:r>
                <a:rPr lang="en-US" sz="2400" b="1" dirty="0"/>
                <a:t>3 gas</a:t>
              </a:r>
            </a:p>
          </p:txBody>
        </p:sp>
        <p:sp>
          <p:nvSpPr>
            <p:cNvPr id="19" name="TextBox 18"/>
            <p:cNvSpPr txBox="1"/>
            <p:nvPr/>
          </p:nvSpPr>
          <p:spPr>
            <a:xfrm>
              <a:off x="10459132" y="4250613"/>
              <a:ext cx="879427" cy="461665"/>
            </a:xfrm>
            <a:prstGeom prst="rect">
              <a:avLst/>
            </a:prstGeom>
            <a:noFill/>
          </p:spPr>
          <p:txBody>
            <a:bodyPr wrap="square" rtlCol="0">
              <a:spAutoFit/>
            </a:bodyPr>
            <a:lstStyle/>
            <a:p>
              <a:r>
                <a:rPr lang="en-US" sz="2400" b="1" dirty="0"/>
                <a:t>5 gas</a:t>
              </a:r>
            </a:p>
          </p:txBody>
        </p:sp>
        <p:sp>
          <p:nvSpPr>
            <p:cNvPr id="20" name="TextBox 19"/>
            <p:cNvSpPr txBox="1"/>
            <p:nvPr/>
          </p:nvSpPr>
          <p:spPr>
            <a:xfrm>
              <a:off x="10459132" y="5054252"/>
              <a:ext cx="879427" cy="461665"/>
            </a:xfrm>
            <a:prstGeom prst="rect">
              <a:avLst/>
            </a:prstGeom>
            <a:noFill/>
          </p:spPr>
          <p:txBody>
            <a:bodyPr wrap="square" rtlCol="0">
              <a:spAutoFit/>
            </a:bodyPr>
            <a:lstStyle/>
            <a:p>
              <a:r>
                <a:rPr lang="en-US" sz="2400" b="1" dirty="0"/>
                <a:t>3 gas</a:t>
              </a:r>
            </a:p>
          </p:txBody>
        </p:sp>
        <p:sp>
          <p:nvSpPr>
            <p:cNvPr id="21" name="TextBox 20"/>
            <p:cNvSpPr txBox="1"/>
            <p:nvPr/>
          </p:nvSpPr>
          <p:spPr>
            <a:xfrm>
              <a:off x="9826550" y="5263115"/>
              <a:ext cx="1755850" cy="830997"/>
            </a:xfrm>
            <a:prstGeom prst="rect">
              <a:avLst/>
            </a:prstGeom>
            <a:noFill/>
          </p:spPr>
          <p:txBody>
            <a:bodyPr wrap="square" rtlCol="0">
              <a:spAutoFit/>
            </a:bodyPr>
            <a:lstStyle/>
            <a:p>
              <a:r>
                <a:rPr lang="en-US" sz="2400" b="1" dirty="0"/>
                <a:t>-------------</a:t>
              </a:r>
            </a:p>
            <a:p>
              <a:r>
                <a:rPr lang="en-US" sz="2400" b="1" dirty="0"/>
                <a:t>Costs 14 gas</a:t>
              </a:r>
            </a:p>
          </p:txBody>
        </p:sp>
        <p:sp>
          <p:nvSpPr>
            <p:cNvPr id="22" name="TextBox 21"/>
            <p:cNvSpPr txBox="1"/>
            <p:nvPr/>
          </p:nvSpPr>
          <p:spPr>
            <a:xfrm>
              <a:off x="6492240" y="1839842"/>
              <a:ext cx="2557071" cy="461665"/>
            </a:xfrm>
            <a:prstGeom prst="rect">
              <a:avLst/>
            </a:prstGeom>
            <a:noFill/>
          </p:spPr>
          <p:txBody>
            <a:bodyPr wrap="square" rtlCol="0">
              <a:spAutoFit/>
            </a:bodyPr>
            <a:lstStyle/>
            <a:p>
              <a:r>
                <a:rPr lang="en-US" sz="2400" b="1" dirty="0"/>
                <a:t>Calculate function</a:t>
              </a:r>
            </a:p>
          </p:txBody>
        </p:sp>
        <p:sp>
          <p:nvSpPr>
            <p:cNvPr id="23" name="TextBox 22"/>
            <p:cNvSpPr txBox="1"/>
            <p:nvPr/>
          </p:nvSpPr>
          <p:spPr>
            <a:xfrm>
              <a:off x="6436948" y="975389"/>
              <a:ext cx="2625772" cy="461665"/>
            </a:xfrm>
            <a:prstGeom prst="rect">
              <a:avLst/>
            </a:prstGeom>
            <a:noFill/>
          </p:spPr>
          <p:txBody>
            <a:bodyPr wrap="square" rtlCol="0">
              <a:spAutoFit/>
            </a:bodyPr>
            <a:lstStyle/>
            <a:p>
              <a:r>
                <a:rPr lang="en-US" sz="2400" b="1" dirty="0"/>
                <a:t>Ethereum Network</a:t>
              </a:r>
            </a:p>
          </p:txBody>
        </p:sp>
        <p:cxnSp>
          <p:nvCxnSpPr>
            <p:cNvPr id="24" name="Straight Arrow Connector 23"/>
            <p:cNvCxnSpPr/>
            <p:nvPr/>
          </p:nvCxnSpPr>
          <p:spPr>
            <a:xfrm flipV="1">
              <a:off x="4633871" y="4145097"/>
              <a:ext cx="852529" cy="70"/>
            </a:xfrm>
            <a:prstGeom prst="straightConnector1">
              <a:avLst/>
            </a:prstGeom>
            <a:ln w="444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878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Metamask</a:t>
            </a:r>
            <a:r>
              <a:rPr lang="en-US" dirty="0"/>
              <a:t> Setup</a:t>
            </a:r>
          </a:p>
        </p:txBody>
      </p:sp>
      <p:sp>
        <p:nvSpPr>
          <p:cNvPr id="3" name="Content Placeholder 2"/>
          <p:cNvSpPr>
            <a:spLocks noGrp="1"/>
          </p:cNvSpPr>
          <p:nvPr>
            <p:ph idx="1"/>
          </p:nvPr>
        </p:nvSpPr>
        <p:spPr/>
        <p:txBody>
          <a:bodyPr/>
          <a:lstStyle/>
          <a:p>
            <a:r>
              <a:rPr lang="en-US" dirty="0"/>
              <a:t>Open a new tab in chrome and paste the following link:</a:t>
            </a:r>
          </a:p>
          <a:p>
            <a:r>
              <a:rPr lang="en-US" dirty="0">
                <a:hlinkClick r:id="rId2"/>
              </a:rPr>
              <a:t>https://chrome.google.com/webstore/category/extensions</a:t>
            </a:r>
            <a:endParaRPr lang="en-US" dirty="0"/>
          </a:p>
          <a:p>
            <a:r>
              <a:rPr lang="en-US" dirty="0"/>
              <a:t>In the search box search for </a:t>
            </a:r>
            <a:r>
              <a:rPr lang="en-US" dirty="0" err="1"/>
              <a:t>Metamask</a:t>
            </a:r>
            <a:r>
              <a:rPr lang="en-US" dirty="0"/>
              <a:t>, you will get the following:</a:t>
            </a:r>
          </a:p>
          <a:p>
            <a:endParaRPr lang="en-US" dirty="0"/>
          </a:p>
        </p:txBody>
      </p:sp>
      <p:pic>
        <p:nvPicPr>
          <p:cNvPr id="4" name="Picture 3"/>
          <p:cNvPicPr>
            <a:picLocks noChangeAspect="1"/>
          </p:cNvPicPr>
          <p:nvPr/>
        </p:nvPicPr>
        <p:blipFill>
          <a:blip r:embed="rId3"/>
          <a:stretch>
            <a:fillRect/>
          </a:stretch>
        </p:blipFill>
        <p:spPr>
          <a:xfrm>
            <a:off x="979054" y="3419042"/>
            <a:ext cx="8604474" cy="3216581"/>
          </a:xfrm>
          <a:prstGeom prst="rect">
            <a:avLst/>
          </a:prstGeom>
        </p:spPr>
      </p:pic>
    </p:spTree>
    <p:extLst>
      <p:ext uri="{BB962C8B-B14F-4D97-AF65-F5344CB8AC3E}">
        <p14:creationId xmlns:p14="http://schemas.microsoft.com/office/powerpoint/2010/main" val="1302502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080"/>
            <a:ext cx="10515600" cy="6573520"/>
          </a:xfrm>
        </p:spPr>
        <p:txBody>
          <a:bodyPr>
            <a:normAutofit/>
          </a:bodyPr>
          <a:lstStyle/>
          <a:p>
            <a:r>
              <a:rPr lang="en-US" dirty="0">
                <a:solidFill>
                  <a:srgbClr val="FF0000"/>
                </a:solidFill>
              </a:rPr>
              <a:t>What happens when the gas </a:t>
            </a:r>
            <a:r>
              <a:rPr lang="en-US" dirty="0" err="1">
                <a:solidFill>
                  <a:srgbClr val="FF0000"/>
                </a:solidFill>
              </a:rPr>
              <a:t>gasLimit</a:t>
            </a:r>
            <a:r>
              <a:rPr lang="en-US" dirty="0">
                <a:solidFill>
                  <a:srgbClr val="FF0000"/>
                </a:solidFill>
              </a:rPr>
              <a:t> is less than the number of gas units needed to execute a function? </a:t>
            </a:r>
          </a:p>
          <a:p>
            <a:endParaRPr lang="en-US" dirty="0"/>
          </a:p>
          <a:p>
            <a:r>
              <a:rPr lang="en-US" dirty="0"/>
              <a:t>Once the transaction has been submitted to the network, it will invoke the calculate function, all the operations inside the function will start executing one by one. </a:t>
            </a:r>
          </a:p>
          <a:p>
            <a:endParaRPr lang="en-US" dirty="0"/>
          </a:p>
          <a:p>
            <a:r>
              <a:rPr lang="en-US" dirty="0">
                <a:solidFill>
                  <a:srgbClr val="00B0F0"/>
                </a:solidFill>
              </a:rPr>
              <a:t>The person/node that runs the contract will check for each operation if the number of needed gas has an available gas units depending on the </a:t>
            </a:r>
            <a:r>
              <a:rPr lang="en-US" dirty="0" err="1">
                <a:solidFill>
                  <a:srgbClr val="00B0F0"/>
                </a:solidFill>
              </a:rPr>
              <a:t>gasLimit</a:t>
            </a:r>
            <a:r>
              <a:rPr lang="en-US" dirty="0">
                <a:solidFill>
                  <a:srgbClr val="00B0F0"/>
                </a:solidFill>
              </a:rPr>
              <a:t> value, so the add operation which needs 3 gas units will be executed, then sub needs another 3 gas also get executed, then </a:t>
            </a:r>
            <a:r>
              <a:rPr lang="en-US" dirty="0" err="1">
                <a:solidFill>
                  <a:srgbClr val="00B0F0"/>
                </a:solidFill>
              </a:rPr>
              <a:t>mul</a:t>
            </a:r>
            <a:r>
              <a:rPr lang="en-US" dirty="0">
                <a:solidFill>
                  <a:srgbClr val="00B0F0"/>
                </a:solidFill>
              </a:rPr>
              <a:t> needs 5 gas units but the available gas units are two, </a:t>
            </a:r>
            <a:r>
              <a:rPr lang="en-US" u="sng" dirty="0">
                <a:solidFill>
                  <a:srgbClr val="00B0F0"/>
                </a:solidFill>
              </a:rPr>
              <a:t>as result the execution will stop, meaning the first two operations only get executed.</a:t>
            </a:r>
          </a:p>
          <a:p>
            <a:endParaRPr lang="en-US" dirty="0"/>
          </a:p>
          <a:p>
            <a:endParaRPr lang="en-US" dirty="0"/>
          </a:p>
        </p:txBody>
      </p:sp>
    </p:spTree>
    <p:extLst>
      <p:ext uri="{BB962C8B-B14F-4D97-AF65-F5344CB8AC3E}">
        <p14:creationId xmlns:p14="http://schemas.microsoft.com/office/powerpoint/2010/main" val="1880314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320"/>
            <a:ext cx="10515600" cy="6156960"/>
          </a:xfrm>
        </p:spPr>
        <p:txBody>
          <a:bodyPr>
            <a:normAutofit/>
          </a:bodyPr>
          <a:lstStyle/>
          <a:p>
            <a:r>
              <a:rPr lang="en-US" dirty="0">
                <a:solidFill>
                  <a:srgbClr val="FF0000"/>
                </a:solidFill>
              </a:rPr>
              <a:t>To solve the previous problem, the person who created the transaction will offer a higher </a:t>
            </a:r>
            <a:r>
              <a:rPr lang="en-US" dirty="0" err="1">
                <a:solidFill>
                  <a:srgbClr val="FF0000"/>
                </a:solidFill>
              </a:rPr>
              <a:t>gasLimit</a:t>
            </a:r>
            <a:r>
              <a:rPr lang="en-US" dirty="0">
                <a:solidFill>
                  <a:srgbClr val="FF0000"/>
                </a:solidFill>
              </a:rPr>
              <a:t>, say 30 gas units, in this case the function needs only 14 gas units</a:t>
            </a:r>
            <a:r>
              <a:rPr lang="en-US" dirty="0"/>
              <a:t>, </a:t>
            </a:r>
            <a:r>
              <a:rPr lang="en-US" u="sng" dirty="0">
                <a:solidFill>
                  <a:srgbClr val="00B0F0"/>
                </a:solidFill>
              </a:rPr>
              <a:t>the rest will not be used and it will be sent back to the transaction creator.</a:t>
            </a:r>
          </a:p>
          <a:p>
            <a:endParaRPr lang="en-US" dirty="0"/>
          </a:p>
          <a:p>
            <a:r>
              <a:rPr lang="en-US" dirty="0"/>
              <a:t>The final cost for the previous transaction will be : 250 </a:t>
            </a:r>
            <a:r>
              <a:rPr lang="en-US" dirty="0" err="1"/>
              <a:t>wei</a:t>
            </a:r>
            <a:r>
              <a:rPr lang="en-US" dirty="0"/>
              <a:t>/gas x 14 gas = 3500 </a:t>
            </a:r>
            <a:r>
              <a:rPr lang="en-US" dirty="0" err="1"/>
              <a:t>wei</a:t>
            </a:r>
            <a:r>
              <a:rPr lang="en-US" dirty="0"/>
              <a:t>, this represents how much money to spend in order to execute the transaction.</a:t>
            </a:r>
          </a:p>
          <a:p>
            <a:endParaRPr lang="en-US" dirty="0"/>
          </a:p>
          <a:p>
            <a:r>
              <a:rPr lang="en-US" dirty="0"/>
              <a:t>Storing and modifying data costs money, this represents a challenge for Ethereum since users should design carefully their applications so that whatever contracts that will be used along with these applications it should not require a lot of money to execute. </a:t>
            </a:r>
          </a:p>
          <a:p>
            <a:endParaRPr lang="en-US" dirty="0"/>
          </a:p>
        </p:txBody>
      </p:sp>
    </p:spTree>
    <p:extLst>
      <p:ext uri="{BB962C8B-B14F-4D97-AF65-F5344CB8AC3E}">
        <p14:creationId xmlns:p14="http://schemas.microsoft.com/office/powerpoint/2010/main" val="40493863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solidFill>
                  <a:srgbClr val="FF0000"/>
                </a:solidFill>
              </a:rPr>
              <a:t>In Ethereum a user could have multiple accounts</a:t>
            </a:r>
            <a:r>
              <a:rPr lang="en-US" dirty="0"/>
              <a:t>, for example in </a:t>
            </a:r>
            <a:r>
              <a:rPr lang="en-US" dirty="0" err="1"/>
              <a:t>MetaMask</a:t>
            </a:r>
            <a:r>
              <a:rPr lang="en-US" dirty="0"/>
              <a:t> a user could have more than one account, where each account has it own account address, private key, and public key.</a:t>
            </a:r>
          </a:p>
          <a:p>
            <a:r>
              <a:rPr lang="en-US" dirty="0">
                <a:solidFill>
                  <a:srgbClr val="FF0000"/>
                </a:solidFill>
              </a:rPr>
              <a:t>If a user has multiple accounts and each account has its own account address, private key, and public key, it would be hard for the user to memorize all these information.</a:t>
            </a:r>
          </a:p>
          <a:p>
            <a:r>
              <a:rPr lang="en-US" dirty="0">
                <a:solidFill>
                  <a:srgbClr val="00B0F0"/>
                </a:solidFill>
              </a:rPr>
              <a:t>To make it easier for the users, Ethereum utilized the concept of a 12 word mnemonic, where a 12 word mnemonic allows the user to automatically generate a series of different accounts with a public key a private key and an address. This helps the user to manage his key efficiently</a:t>
            </a:r>
            <a:r>
              <a:rPr lang="en-US" dirty="0"/>
              <a:t>.</a:t>
            </a:r>
          </a:p>
          <a:p>
            <a:endParaRPr lang="en-US" dirty="0"/>
          </a:p>
          <a:p>
            <a:endParaRPr lang="en-US" dirty="0"/>
          </a:p>
        </p:txBody>
      </p:sp>
    </p:spTree>
    <p:extLst>
      <p:ext uri="{BB962C8B-B14F-4D97-AF65-F5344CB8AC3E}">
        <p14:creationId xmlns:p14="http://schemas.microsoft.com/office/powerpoint/2010/main" val="1462156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00B0F0"/>
                </a:solidFill>
              </a:rPr>
              <a:t>The 12 word mnemonic is a series of 12 random words easy to memorize, same like the 12 word phrase you saw when you created your account on </a:t>
            </a:r>
            <a:r>
              <a:rPr lang="en-US" dirty="0" err="1">
                <a:solidFill>
                  <a:srgbClr val="00B0F0"/>
                </a:solidFill>
              </a:rPr>
              <a:t>MetaMask</a:t>
            </a:r>
            <a:r>
              <a:rPr lang="en-US" dirty="0">
                <a:solidFill>
                  <a:srgbClr val="00B0F0"/>
                </a:solidFill>
              </a:rPr>
              <a:t>.</a:t>
            </a:r>
          </a:p>
          <a:p>
            <a:r>
              <a:rPr lang="en-US" dirty="0">
                <a:solidFill>
                  <a:srgbClr val="FF0000"/>
                </a:solidFill>
              </a:rPr>
              <a:t>The 12 words mnemonic is fed into the BIP32 mnemonic algorithm which will generate a series of different accounts each of which have their own public key private key and address</a:t>
            </a:r>
            <a:r>
              <a:rPr lang="en-US" dirty="0"/>
              <a:t>.</a:t>
            </a:r>
          </a:p>
          <a:p>
            <a:r>
              <a:rPr lang="en-US" dirty="0"/>
              <a:t>Instead of memorizing multiple different keys that belongs to different accounts, the user needs only to memorize the 12 word mnemonic.</a:t>
            </a:r>
          </a:p>
          <a:p>
            <a:endParaRPr lang="en-US" dirty="0"/>
          </a:p>
        </p:txBody>
      </p:sp>
    </p:spTree>
    <p:extLst>
      <p:ext uri="{BB962C8B-B14F-4D97-AF65-F5344CB8AC3E}">
        <p14:creationId xmlns:p14="http://schemas.microsoft.com/office/powerpoint/2010/main" val="33521291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480" y="142240"/>
            <a:ext cx="5552440" cy="5831523"/>
          </a:xfrm>
        </p:spPr>
        <p:txBody>
          <a:bodyPr>
            <a:normAutofit lnSpcReduction="10000"/>
          </a:bodyPr>
          <a:lstStyle/>
          <a:p>
            <a:r>
              <a:rPr lang="en-US" dirty="0">
                <a:solidFill>
                  <a:srgbClr val="00B0F0"/>
                </a:solidFill>
              </a:rPr>
              <a:t>In </a:t>
            </a:r>
            <a:r>
              <a:rPr lang="en-US" dirty="0" err="1">
                <a:solidFill>
                  <a:srgbClr val="00B0F0"/>
                </a:solidFill>
              </a:rPr>
              <a:t>MetaMask</a:t>
            </a:r>
            <a:r>
              <a:rPr lang="en-US" dirty="0">
                <a:solidFill>
                  <a:srgbClr val="00B0F0"/>
                </a:solidFill>
              </a:rPr>
              <a:t>, if you click on the blue circle, you can select between multiple accounts generated from the same mnemonic phrase, and you can create a new account generated from the same mnemonic phrase too.</a:t>
            </a:r>
          </a:p>
          <a:p>
            <a:r>
              <a:rPr lang="en-US" dirty="0"/>
              <a:t>To reset the account:</a:t>
            </a:r>
          </a:p>
          <a:p>
            <a:r>
              <a:rPr lang="en-US" dirty="0"/>
              <a:t>Open the “My Account” page by clicking the icon on the upper right corner, and select “Settings”</a:t>
            </a:r>
          </a:p>
          <a:p>
            <a:r>
              <a:rPr lang="en-US" dirty="0"/>
              <a:t>On the “Setting” page, scroll down to find “Reset Account”.</a:t>
            </a:r>
          </a:p>
          <a:p>
            <a:r>
              <a:rPr lang="en-US" dirty="0"/>
              <a:t>Click “Reset Account”</a:t>
            </a:r>
          </a:p>
          <a:p>
            <a:endParaRPr lang="en-US" dirty="0"/>
          </a:p>
        </p:txBody>
      </p:sp>
      <p:pic>
        <p:nvPicPr>
          <p:cNvPr id="5" name="Picture 4"/>
          <p:cNvPicPr>
            <a:picLocks noChangeAspect="1"/>
          </p:cNvPicPr>
          <p:nvPr/>
        </p:nvPicPr>
        <p:blipFill>
          <a:blip r:embed="rId2"/>
          <a:stretch>
            <a:fillRect/>
          </a:stretch>
        </p:blipFill>
        <p:spPr>
          <a:xfrm>
            <a:off x="5923280" y="142240"/>
            <a:ext cx="6167120" cy="4664393"/>
          </a:xfrm>
          <a:prstGeom prst="rect">
            <a:avLst/>
          </a:prstGeom>
        </p:spPr>
      </p:pic>
    </p:spTree>
    <p:extLst>
      <p:ext uri="{BB962C8B-B14F-4D97-AF65-F5344CB8AC3E}">
        <p14:creationId xmlns:p14="http://schemas.microsoft.com/office/powerpoint/2010/main" val="41311549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https://iancoleman.io/bip39/</a:t>
            </a:r>
            <a:endParaRPr lang="en-US" dirty="0"/>
          </a:p>
          <a:p>
            <a:r>
              <a:rPr lang="en-US" dirty="0"/>
              <a:t>This is a mnemonic code converter tool which can be used to either generate a new mnemonic or to restore all of the accounts from an existing one.</a:t>
            </a:r>
          </a:p>
          <a:p>
            <a:r>
              <a:rPr lang="en-US" dirty="0"/>
              <a:t>We need to have an up-to-date version of Node JS.  At least we need to have version 8.0.0 of Node JS.  To check the current version, run node –v  at the command prompt.</a:t>
            </a:r>
          </a:p>
          <a:p>
            <a:r>
              <a:rPr lang="en-US" dirty="0"/>
              <a:t>https://nodejs.org/en/download/</a:t>
            </a:r>
          </a:p>
          <a:p>
            <a:endParaRPr lang="en-US" dirty="0"/>
          </a:p>
        </p:txBody>
      </p:sp>
    </p:spTree>
    <p:extLst>
      <p:ext uri="{BB962C8B-B14F-4D97-AF65-F5344CB8AC3E}">
        <p14:creationId xmlns:p14="http://schemas.microsoft.com/office/powerpoint/2010/main" val="5048607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880" y="281305"/>
            <a:ext cx="10515600" cy="2797175"/>
          </a:xfrm>
        </p:spPr>
        <p:txBody>
          <a:bodyPr>
            <a:normAutofit fontScale="85000" lnSpcReduction="10000"/>
          </a:bodyPr>
          <a:lstStyle/>
          <a:p>
            <a:r>
              <a:rPr lang="en-US" dirty="0"/>
              <a:t>The Test contract we wrote before using Remix was deployed on VM JavaScript environment, we need to make some modification to the Test Contract if we want to deploy it in the </a:t>
            </a:r>
            <a:r>
              <a:rPr lang="en-US" dirty="0" err="1"/>
              <a:t>Rinkeby</a:t>
            </a:r>
            <a:r>
              <a:rPr lang="en-US" dirty="0"/>
              <a:t> or other test networks.</a:t>
            </a:r>
          </a:p>
          <a:p>
            <a:r>
              <a:rPr lang="en-US" dirty="0"/>
              <a:t>The Remix code editor contains the solidity compiler which provide us with two outputs, the ABI and the Contract Bytecode, we need to know how to deploy the Contract Bytecode of our Test contract over the </a:t>
            </a:r>
            <a:r>
              <a:rPr lang="en-US" dirty="0" err="1"/>
              <a:t>Rinkeby</a:t>
            </a:r>
            <a:r>
              <a:rPr lang="en-US" dirty="0"/>
              <a:t> network.</a:t>
            </a:r>
          </a:p>
          <a:p>
            <a:r>
              <a:rPr lang="en-US" dirty="0"/>
              <a:t>There is a tool called Truffle that is used for contract creation, local testing, and deployment.</a:t>
            </a:r>
          </a:p>
        </p:txBody>
      </p:sp>
      <p:grpSp>
        <p:nvGrpSpPr>
          <p:cNvPr id="4" name="Group 3"/>
          <p:cNvGrpSpPr/>
          <p:nvPr/>
        </p:nvGrpSpPr>
        <p:grpSpPr>
          <a:xfrm>
            <a:off x="3058160" y="3261360"/>
            <a:ext cx="5689600" cy="3434080"/>
            <a:chOff x="2468880" y="955040"/>
            <a:chExt cx="6421120" cy="4785360"/>
          </a:xfrm>
        </p:grpSpPr>
        <p:sp>
          <p:nvSpPr>
            <p:cNvPr id="5" name="Rectangle 4"/>
            <p:cNvSpPr/>
            <p:nvPr/>
          </p:nvSpPr>
          <p:spPr>
            <a:xfrm>
              <a:off x="4511040" y="955040"/>
              <a:ext cx="2661920" cy="690880"/>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Source</a:t>
              </a:r>
            </a:p>
          </p:txBody>
        </p:sp>
        <p:sp>
          <p:nvSpPr>
            <p:cNvPr id="6" name="Rectangle 5"/>
            <p:cNvSpPr/>
            <p:nvPr/>
          </p:nvSpPr>
          <p:spPr>
            <a:xfrm>
              <a:off x="4145280" y="2397760"/>
              <a:ext cx="3261360" cy="731520"/>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Solidity Compiler</a:t>
              </a:r>
            </a:p>
          </p:txBody>
        </p:sp>
        <p:sp>
          <p:nvSpPr>
            <p:cNvPr id="7" name="Rectangle 6"/>
            <p:cNvSpPr/>
            <p:nvPr/>
          </p:nvSpPr>
          <p:spPr>
            <a:xfrm>
              <a:off x="6228080" y="3769360"/>
              <a:ext cx="2661920" cy="690880"/>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Bytecode</a:t>
              </a:r>
            </a:p>
          </p:txBody>
        </p:sp>
        <p:sp>
          <p:nvSpPr>
            <p:cNvPr id="8" name="Rectangle 7"/>
            <p:cNvSpPr/>
            <p:nvPr/>
          </p:nvSpPr>
          <p:spPr>
            <a:xfrm>
              <a:off x="2468880" y="3769360"/>
              <a:ext cx="2661920" cy="690880"/>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ABI</a:t>
              </a:r>
            </a:p>
          </p:txBody>
        </p:sp>
        <p:sp>
          <p:nvSpPr>
            <p:cNvPr id="9" name="Rectangle 8"/>
            <p:cNvSpPr/>
            <p:nvPr/>
          </p:nvSpPr>
          <p:spPr>
            <a:xfrm>
              <a:off x="6228080" y="5049520"/>
              <a:ext cx="2661920" cy="690880"/>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Rinkeby</a:t>
              </a:r>
              <a:endParaRPr lang="en-US" dirty="0">
                <a:solidFill>
                  <a:schemeClr val="tx1"/>
                </a:solidFill>
              </a:endParaRPr>
            </a:p>
          </p:txBody>
        </p:sp>
        <p:grpSp>
          <p:nvGrpSpPr>
            <p:cNvPr id="10" name="Group 9"/>
            <p:cNvGrpSpPr/>
            <p:nvPr/>
          </p:nvGrpSpPr>
          <p:grpSpPr>
            <a:xfrm>
              <a:off x="4632960" y="3114039"/>
              <a:ext cx="2072640" cy="497841"/>
              <a:chOff x="4632960" y="3114039"/>
              <a:chExt cx="2072640" cy="497841"/>
            </a:xfrm>
          </p:grpSpPr>
          <p:sp>
            <p:nvSpPr>
              <p:cNvPr id="13" name="Bent Arrow 12"/>
              <p:cNvSpPr/>
              <p:nvPr/>
            </p:nvSpPr>
            <p:spPr>
              <a:xfrm rot="5400000">
                <a:off x="6248400" y="3154680"/>
                <a:ext cx="274320" cy="640080"/>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p:cNvSpPr/>
              <p:nvPr/>
            </p:nvSpPr>
            <p:spPr>
              <a:xfrm rot="16200000" flipH="1">
                <a:off x="4815840" y="3154680"/>
                <a:ext cx="274320" cy="640080"/>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Minus 14"/>
              <p:cNvSpPr/>
              <p:nvPr/>
            </p:nvSpPr>
            <p:spPr>
              <a:xfrm>
                <a:off x="5130800" y="3241040"/>
                <a:ext cx="1097280" cy="274319"/>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inus 15"/>
              <p:cNvSpPr/>
              <p:nvPr/>
            </p:nvSpPr>
            <p:spPr>
              <a:xfrm rot="5400000">
                <a:off x="5567680" y="3114039"/>
                <a:ext cx="274320" cy="274320"/>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Down Arrow 10"/>
            <p:cNvSpPr/>
            <p:nvPr/>
          </p:nvSpPr>
          <p:spPr>
            <a:xfrm>
              <a:off x="5613400" y="1706880"/>
              <a:ext cx="182880" cy="57912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7406640" y="4551680"/>
              <a:ext cx="18288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283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Choose the first option (fox icon) by clicking on add to chrome, it will be downloaded, and you will see the fox icon on your chrome browser right the search box.</a:t>
            </a:r>
          </a:p>
        </p:txBody>
      </p:sp>
      <p:pic>
        <p:nvPicPr>
          <p:cNvPr id="4" name="Picture 3"/>
          <p:cNvPicPr>
            <a:picLocks noChangeAspect="1"/>
          </p:cNvPicPr>
          <p:nvPr/>
        </p:nvPicPr>
        <p:blipFill>
          <a:blip r:embed="rId2"/>
          <a:stretch>
            <a:fillRect/>
          </a:stretch>
        </p:blipFill>
        <p:spPr>
          <a:xfrm>
            <a:off x="2714625" y="3537527"/>
            <a:ext cx="7011266" cy="2877560"/>
          </a:xfrm>
          <a:prstGeom prst="rect">
            <a:avLst/>
          </a:prstGeom>
        </p:spPr>
      </p:pic>
    </p:spTree>
    <p:extLst>
      <p:ext uri="{BB962C8B-B14F-4D97-AF65-F5344CB8AC3E}">
        <p14:creationId xmlns:p14="http://schemas.microsoft.com/office/powerpoint/2010/main" val="402017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Click on get started and you will get </a:t>
            </a:r>
          </a:p>
          <a:p>
            <a:endParaRPr lang="en-US" dirty="0"/>
          </a:p>
        </p:txBody>
      </p:sp>
      <p:pic>
        <p:nvPicPr>
          <p:cNvPr id="5" name="Picture 4"/>
          <p:cNvPicPr>
            <a:picLocks noChangeAspect="1"/>
          </p:cNvPicPr>
          <p:nvPr/>
        </p:nvPicPr>
        <p:blipFill>
          <a:blip r:embed="rId2"/>
          <a:stretch>
            <a:fillRect/>
          </a:stretch>
        </p:blipFill>
        <p:spPr>
          <a:xfrm>
            <a:off x="1801380" y="2287797"/>
            <a:ext cx="7924511" cy="4402506"/>
          </a:xfrm>
          <a:prstGeom prst="rect">
            <a:avLst/>
          </a:prstGeom>
        </p:spPr>
      </p:pic>
    </p:spTree>
    <p:extLst>
      <p:ext uri="{BB962C8B-B14F-4D97-AF65-F5344CB8AC3E}">
        <p14:creationId xmlns:p14="http://schemas.microsoft.com/office/powerpoint/2010/main" val="286677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219075"/>
            <a:ext cx="10515600" cy="2514889"/>
          </a:xfrm>
        </p:spPr>
        <p:txBody>
          <a:bodyPr/>
          <a:lstStyle/>
          <a:p>
            <a:r>
              <a:rPr lang="en-US" dirty="0"/>
              <a:t>If you are using </a:t>
            </a:r>
            <a:r>
              <a:rPr lang="en-US" dirty="0" err="1"/>
              <a:t>Metamask</a:t>
            </a:r>
            <a:r>
              <a:rPr lang="en-US" dirty="0"/>
              <a:t> for the first time choose create wallet, otherwise choose import wallet.</a:t>
            </a:r>
          </a:p>
          <a:p>
            <a:r>
              <a:rPr lang="en-US" dirty="0"/>
              <a:t>Then it will ask you to create a password</a:t>
            </a:r>
          </a:p>
          <a:p>
            <a:pPr marL="0" indent="0">
              <a:buNone/>
            </a:pPr>
            <a:r>
              <a:rPr lang="en-US" dirty="0"/>
              <a:t> </a:t>
            </a:r>
          </a:p>
        </p:txBody>
      </p:sp>
      <p:pic>
        <p:nvPicPr>
          <p:cNvPr id="4" name="Picture 3"/>
          <p:cNvPicPr>
            <a:picLocks noChangeAspect="1"/>
          </p:cNvPicPr>
          <p:nvPr/>
        </p:nvPicPr>
        <p:blipFill>
          <a:blip r:embed="rId2"/>
          <a:stretch>
            <a:fillRect/>
          </a:stretch>
        </p:blipFill>
        <p:spPr>
          <a:xfrm>
            <a:off x="2290618" y="1884217"/>
            <a:ext cx="6696219" cy="4754707"/>
          </a:xfrm>
          <a:prstGeom prst="rect">
            <a:avLst/>
          </a:prstGeom>
        </p:spPr>
      </p:pic>
    </p:spTree>
    <p:extLst>
      <p:ext uri="{BB962C8B-B14F-4D97-AF65-F5344CB8AC3E}">
        <p14:creationId xmlns:p14="http://schemas.microsoft.com/office/powerpoint/2010/main" val="293749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Tips on storing </a:t>
            </a:r>
            <a:r>
              <a:rPr lang="en-US" dirty="0"/>
              <a:t>seed phrase (</a:t>
            </a:r>
            <a:r>
              <a:rPr lang="en-US" u="sng" dirty="0"/>
              <a:t>mnemonic</a:t>
            </a:r>
            <a:r>
              <a:rPr lang="en-US" dirty="0"/>
              <a:t>)</a:t>
            </a:r>
            <a:r>
              <a:rPr lang="en-US" b="1" dirty="0"/>
              <a:t> safely</a:t>
            </a:r>
          </a:p>
          <a:p>
            <a:pPr marL="0" indent="0" fontAlgn="base">
              <a:buNone/>
            </a:pPr>
            <a:r>
              <a:rPr lang="en-US" dirty="0"/>
              <a:t>• Save a backup in multiple places.</a:t>
            </a:r>
          </a:p>
          <a:p>
            <a:pPr marL="0" indent="0" fontAlgn="base">
              <a:buNone/>
            </a:pPr>
            <a:r>
              <a:rPr lang="en-US" dirty="0"/>
              <a:t>• Never share the phrase with anyone.</a:t>
            </a:r>
          </a:p>
          <a:p>
            <a:pPr marL="0" indent="0" fontAlgn="base">
              <a:buNone/>
            </a:pPr>
            <a:r>
              <a:rPr lang="en-US" dirty="0"/>
              <a:t>• Be careful of phishing! </a:t>
            </a:r>
            <a:r>
              <a:rPr lang="en-US" dirty="0" err="1"/>
              <a:t>MetaMask</a:t>
            </a:r>
            <a:r>
              <a:rPr lang="en-US" dirty="0"/>
              <a:t> will never spontaneously ask for your seed phrase.</a:t>
            </a:r>
          </a:p>
          <a:p>
            <a:pPr marL="0" indent="0" fontAlgn="base">
              <a:buNone/>
            </a:pPr>
            <a:r>
              <a:rPr lang="en-US" dirty="0"/>
              <a:t>• If you need to back your up seed phrase again, you can find it in Settings -&gt; Security.</a:t>
            </a:r>
          </a:p>
          <a:p>
            <a:pPr marL="0" indent="0" fontAlgn="base">
              <a:buNone/>
            </a:pPr>
            <a:r>
              <a:rPr lang="en-US" dirty="0"/>
              <a:t>• If you ever have questions or see something fishy, email support@metamask.io.</a:t>
            </a:r>
          </a:p>
        </p:txBody>
      </p:sp>
    </p:spTree>
    <p:extLst>
      <p:ext uri="{BB962C8B-B14F-4D97-AF65-F5344CB8AC3E}">
        <p14:creationId xmlns:p14="http://schemas.microsoft.com/office/powerpoint/2010/main" val="3254129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4825</TotalTime>
  <Words>4249</Words>
  <Application>Microsoft Office PowerPoint</Application>
  <PresentationFormat>Widescreen</PresentationFormat>
  <Paragraphs>340</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Times New Roman</vt:lpstr>
      <vt:lpstr>Wingdings</vt:lpstr>
      <vt:lpstr>Office Theme</vt:lpstr>
      <vt:lpstr>Solidity and More About Ethereum</vt:lpstr>
      <vt:lpstr>PowerPoint Presentation</vt:lpstr>
      <vt:lpstr>PowerPoint Presentation</vt:lpstr>
      <vt:lpstr>PowerPoint Presentation</vt:lpstr>
      <vt:lpstr>Metamask Setup</vt:lpstr>
      <vt:lpstr>PowerPoint Presentation</vt:lpstr>
      <vt:lpstr>PowerPoint Presentation</vt:lpstr>
      <vt:lpstr>PowerPoint Presentation</vt:lpstr>
      <vt:lpstr>PowerPoint Presentation</vt:lpstr>
      <vt:lpstr>PowerPoint Presentation</vt:lpstr>
      <vt:lpstr>PowerPoint Presentation</vt:lpstr>
      <vt:lpstr>Sending and Receiving Ether</vt:lpstr>
      <vt:lpstr>PowerPoint Presentation</vt:lpstr>
      <vt:lpstr>PowerPoint Presentation</vt:lpstr>
      <vt:lpstr>Receiving Ether Procedure</vt:lpstr>
      <vt:lpstr>Transaction</vt:lpstr>
      <vt:lpstr>PowerPoint Presentation</vt:lpstr>
      <vt:lpstr>PowerPoint Presentation</vt:lpstr>
      <vt:lpstr>Transaction Confirmation</vt:lpstr>
      <vt:lpstr>PowerPoint Presentation</vt:lpstr>
      <vt:lpstr>PowerPoint Presentation</vt:lpstr>
      <vt:lpstr>PowerPoint Presentation</vt:lpstr>
      <vt:lpstr>Smart Contracts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the Contract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Contract Functions Invoking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Solidity and More About Ethereum</dc:title>
  <dc:creator>Windows User</dc:creator>
  <cp:lastModifiedBy>Ari Zaravelis</cp:lastModifiedBy>
  <cp:revision>22</cp:revision>
  <dcterms:created xsi:type="dcterms:W3CDTF">2019-03-28T01:57:02Z</dcterms:created>
  <dcterms:modified xsi:type="dcterms:W3CDTF">2021-05-10T23:51:02Z</dcterms:modified>
</cp:coreProperties>
</file>