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0" r:id="rId3"/>
    <p:sldId id="301" r:id="rId4"/>
    <p:sldId id="302" r:id="rId5"/>
    <p:sldId id="303" r:id="rId6"/>
    <p:sldId id="304" r:id="rId7"/>
    <p:sldId id="305" r:id="rId8"/>
    <p:sldId id="306" r:id="rId9"/>
    <p:sldId id="307" r:id="rId10"/>
    <p:sldId id="310" r:id="rId11"/>
    <p:sldId id="311" r:id="rId12"/>
    <p:sldId id="312" r:id="rId13"/>
    <p:sldId id="313" r:id="rId14"/>
    <p:sldId id="314" r:id="rId15"/>
    <p:sldId id="315" r:id="rId16"/>
    <p:sldId id="308" r:id="rId17"/>
    <p:sldId id="309" r:id="rId18"/>
    <p:sldId id="266" r:id="rId19"/>
    <p:sldId id="267" r:id="rId20"/>
    <p:sldId id="268" r:id="rId21"/>
    <p:sldId id="269" r:id="rId22"/>
    <p:sldId id="270" r:id="rId23"/>
    <p:sldId id="271" r:id="rId24"/>
    <p:sldId id="272" r:id="rId25"/>
    <p:sldId id="273" r:id="rId26"/>
    <p:sldId id="283" r:id="rId27"/>
    <p:sldId id="274" r:id="rId28"/>
    <p:sldId id="284"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5" d="100"/>
          <a:sy n="105" d="100"/>
        </p:scale>
        <p:origin x="54"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931834C-D0D2-4B87-B8C6-68C33780AB9B}"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02176-A341-4083-9E1E-32B388A35AD4}" type="slidenum">
              <a:rPr lang="en-US" smtClean="0"/>
              <a:t>‹#›</a:t>
            </a:fld>
            <a:endParaRPr lang="en-US"/>
          </a:p>
        </p:txBody>
      </p:sp>
    </p:spTree>
    <p:extLst>
      <p:ext uri="{BB962C8B-B14F-4D97-AF65-F5344CB8AC3E}">
        <p14:creationId xmlns:p14="http://schemas.microsoft.com/office/powerpoint/2010/main" val="3130809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31834C-D0D2-4B87-B8C6-68C33780AB9B}"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02176-A341-4083-9E1E-32B388A35AD4}" type="slidenum">
              <a:rPr lang="en-US" smtClean="0"/>
              <a:t>‹#›</a:t>
            </a:fld>
            <a:endParaRPr lang="en-US"/>
          </a:p>
        </p:txBody>
      </p:sp>
    </p:spTree>
    <p:extLst>
      <p:ext uri="{BB962C8B-B14F-4D97-AF65-F5344CB8AC3E}">
        <p14:creationId xmlns:p14="http://schemas.microsoft.com/office/powerpoint/2010/main" val="3306391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31834C-D0D2-4B87-B8C6-68C33780AB9B}"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02176-A341-4083-9E1E-32B388A35AD4}" type="slidenum">
              <a:rPr lang="en-US" smtClean="0"/>
              <a:t>‹#›</a:t>
            </a:fld>
            <a:endParaRPr lang="en-US"/>
          </a:p>
        </p:txBody>
      </p:sp>
    </p:spTree>
    <p:extLst>
      <p:ext uri="{BB962C8B-B14F-4D97-AF65-F5344CB8AC3E}">
        <p14:creationId xmlns:p14="http://schemas.microsoft.com/office/powerpoint/2010/main" val="91691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31834C-D0D2-4B87-B8C6-68C33780AB9B}"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02176-A341-4083-9E1E-32B388A35AD4}" type="slidenum">
              <a:rPr lang="en-US" smtClean="0"/>
              <a:t>‹#›</a:t>
            </a:fld>
            <a:endParaRPr lang="en-US"/>
          </a:p>
        </p:txBody>
      </p:sp>
    </p:spTree>
    <p:extLst>
      <p:ext uri="{BB962C8B-B14F-4D97-AF65-F5344CB8AC3E}">
        <p14:creationId xmlns:p14="http://schemas.microsoft.com/office/powerpoint/2010/main" val="3498811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31834C-D0D2-4B87-B8C6-68C33780AB9B}"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02176-A341-4083-9E1E-32B388A35AD4}" type="slidenum">
              <a:rPr lang="en-US" smtClean="0"/>
              <a:t>‹#›</a:t>
            </a:fld>
            <a:endParaRPr lang="en-US"/>
          </a:p>
        </p:txBody>
      </p:sp>
    </p:spTree>
    <p:extLst>
      <p:ext uri="{BB962C8B-B14F-4D97-AF65-F5344CB8AC3E}">
        <p14:creationId xmlns:p14="http://schemas.microsoft.com/office/powerpoint/2010/main" val="79989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31834C-D0D2-4B87-B8C6-68C33780AB9B}"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302176-A341-4083-9E1E-32B388A35AD4}" type="slidenum">
              <a:rPr lang="en-US" smtClean="0"/>
              <a:t>‹#›</a:t>
            </a:fld>
            <a:endParaRPr lang="en-US"/>
          </a:p>
        </p:txBody>
      </p:sp>
    </p:spTree>
    <p:extLst>
      <p:ext uri="{BB962C8B-B14F-4D97-AF65-F5344CB8AC3E}">
        <p14:creationId xmlns:p14="http://schemas.microsoft.com/office/powerpoint/2010/main" val="1579801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31834C-D0D2-4B87-B8C6-68C33780AB9B}" type="datetimeFigureOut">
              <a:rPr lang="en-US" smtClean="0"/>
              <a:t>5/10/2021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302176-A341-4083-9E1E-32B388A35AD4}" type="slidenum">
              <a:rPr lang="en-US" smtClean="0"/>
              <a:t>‹#›</a:t>
            </a:fld>
            <a:endParaRPr lang="en-US"/>
          </a:p>
        </p:txBody>
      </p:sp>
    </p:spTree>
    <p:extLst>
      <p:ext uri="{BB962C8B-B14F-4D97-AF65-F5344CB8AC3E}">
        <p14:creationId xmlns:p14="http://schemas.microsoft.com/office/powerpoint/2010/main" val="215350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931834C-D0D2-4B87-B8C6-68C33780AB9B}" type="datetimeFigureOut">
              <a:rPr lang="en-US" smtClean="0"/>
              <a:t>5/10/2021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302176-A341-4083-9E1E-32B388A35AD4}" type="slidenum">
              <a:rPr lang="en-US" smtClean="0"/>
              <a:t>‹#›</a:t>
            </a:fld>
            <a:endParaRPr lang="en-US"/>
          </a:p>
        </p:txBody>
      </p:sp>
    </p:spTree>
    <p:extLst>
      <p:ext uri="{BB962C8B-B14F-4D97-AF65-F5344CB8AC3E}">
        <p14:creationId xmlns:p14="http://schemas.microsoft.com/office/powerpoint/2010/main" val="2420995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31834C-D0D2-4B87-B8C6-68C33780AB9B}" type="datetimeFigureOut">
              <a:rPr lang="en-US" smtClean="0"/>
              <a:t>5/10/2021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302176-A341-4083-9E1E-32B388A35AD4}" type="slidenum">
              <a:rPr lang="en-US" smtClean="0"/>
              <a:t>‹#›</a:t>
            </a:fld>
            <a:endParaRPr lang="en-US"/>
          </a:p>
        </p:txBody>
      </p:sp>
    </p:spTree>
    <p:extLst>
      <p:ext uri="{BB962C8B-B14F-4D97-AF65-F5344CB8AC3E}">
        <p14:creationId xmlns:p14="http://schemas.microsoft.com/office/powerpoint/2010/main" val="1751582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31834C-D0D2-4B87-B8C6-68C33780AB9B}"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302176-A341-4083-9E1E-32B388A35AD4}" type="slidenum">
              <a:rPr lang="en-US" smtClean="0"/>
              <a:t>‹#›</a:t>
            </a:fld>
            <a:endParaRPr lang="en-US"/>
          </a:p>
        </p:txBody>
      </p:sp>
    </p:spTree>
    <p:extLst>
      <p:ext uri="{BB962C8B-B14F-4D97-AF65-F5344CB8AC3E}">
        <p14:creationId xmlns:p14="http://schemas.microsoft.com/office/powerpoint/2010/main" val="2980605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31834C-D0D2-4B87-B8C6-68C33780AB9B}"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302176-A341-4083-9E1E-32B388A35AD4}" type="slidenum">
              <a:rPr lang="en-US" smtClean="0"/>
              <a:t>‹#›</a:t>
            </a:fld>
            <a:endParaRPr lang="en-US"/>
          </a:p>
        </p:txBody>
      </p:sp>
    </p:spTree>
    <p:extLst>
      <p:ext uri="{BB962C8B-B14F-4D97-AF65-F5344CB8AC3E}">
        <p14:creationId xmlns:p14="http://schemas.microsoft.com/office/powerpoint/2010/main" val="420588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31834C-D0D2-4B87-B8C6-68C33780AB9B}" type="datetimeFigureOut">
              <a:rPr lang="en-US" smtClean="0"/>
              <a:t>5/10/2021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02176-A341-4083-9E1E-32B388A35AD4}" type="slidenum">
              <a:rPr lang="en-US" smtClean="0"/>
              <a:t>‹#›</a:t>
            </a:fld>
            <a:endParaRPr lang="en-US"/>
          </a:p>
        </p:txBody>
      </p:sp>
    </p:spTree>
    <p:extLst>
      <p:ext uri="{BB962C8B-B14F-4D97-AF65-F5344CB8AC3E}">
        <p14:creationId xmlns:p14="http://schemas.microsoft.com/office/powerpoint/2010/main" val="1235197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ia.tech/" TargetMode="External"/><Relationship Id="rId2" Type="http://schemas.openxmlformats.org/officeDocument/2006/relationships/hyperlink" Target="https://coinmarketcap.com/" TargetMode="External"/><Relationship Id="rId1" Type="http://schemas.openxmlformats.org/officeDocument/2006/relationships/slideLayout" Target="../slideLayouts/slideLayout2.xml"/><Relationship Id="rId6" Type="http://schemas.openxmlformats.org/officeDocument/2006/relationships/hyperlink" Target="https://www.provenance.org/" TargetMode="External"/><Relationship Id="rId5" Type="http://schemas.openxmlformats.org/officeDocument/2006/relationships/hyperlink" Target="https://www.powerledger.io/" TargetMode="External"/><Relationship Id="rId4" Type="http://schemas.openxmlformats.org/officeDocument/2006/relationships/hyperlink" Target="https://sia.tech/sia.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DAOs, </a:t>
            </a:r>
            <a:r>
              <a:rPr lang="en-US" dirty="0" err="1"/>
              <a:t>Softforks</a:t>
            </a:r>
            <a:r>
              <a:rPr lang="en-US" dirty="0"/>
              <a:t>, </a:t>
            </a:r>
            <a:r>
              <a:rPr lang="en-US" dirty="0" err="1"/>
              <a:t>Hardforks</a:t>
            </a:r>
            <a:r>
              <a:rPr lang="en-US" dirty="0"/>
              <a:t>, and ICOs</a:t>
            </a:r>
          </a:p>
        </p:txBody>
      </p:sp>
    </p:spTree>
    <p:extLst>
      <p:ext uri="{BB962C8B-B14F-4D97-AF65-F5344CB8AC3E}">
        <p14:creationId xmlns:p14="http://schemas.microsoft.com/office/powerpoint/2010/main" val="2561527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TOKENS</a:t>
            </a:r>
          </a:p>
        </p:txBody>
      </p:sp>
      <p:sp>
        <p:nvSpPr>
          <p:cNvPr id="3" name="Content Placeholder 2"/>
          <p:cNvSpPr>
            <a:spLocks noGrp="1"/>
          </p:cNvSpPr>
          <p:nvPr>
            <p:ph idx="1"/>
          </p:nvPr>
        </p:nvSpPr>
        <p:spPr/>
        <p:txBody>
          <a:bodyPr>
            <a:normAutofit/>
          </a:bodyPr>
          <a:lstStyle/>
          <a:p>
            <a:r>
              <a:rPr lang="en-US" dirty="0">
                <a:solidFill>
                  <a:srgbClr val="FF0000"/>
                </a:solidFill>
              </a:rPr>
              <a:t>Blockchain-based abstractions that can be owned and that represent assets, currency, or access rights.</a:t>
            </a:r>
          </a:p>
          <a:p>
            <a:endParaRPr lang="en-US" dirty="0">
              <a:solidFill>
                <a:srgbClr val="FF0000"/>
              </a:solidFill>
            </a:endParaRPr>
          </a:p>
          <a:p>
            <a:r>
              <a:rPr lang="en-US" dirty="0">
                <a:solidFill>
                  <a:srgbClr val="0070C0"/>
                </a:solidFill>
              </a:rPr>
              <a:t>The most obvious use of tokens is as digital private currencies.  However, this is only one possible use. </a:t>
            </a:r>
          </a:p>
          <a:p>
            <a:endParaRPr lang="en-US" dirty="0">
              <a:solidFill>
                <a:srgbClr val="0070C0"/>
              </a:solidFill>
            </a:endParaRPr>
          </a:p>
          <a:p>
            <a:r>
              <a:rPr lang="en-US" dirty="0">
                <a:solidFill>
                  <a:srgbClr val="FF0000"/>
                </a:solidFill>
              </a:rPr>
              <a:t>Tokens can be programmed to serve many different functions, often overlapping. </a:t>
            </a:r>
          </a:p>
        </p:txBody>
      </p:sp>
      <p:sp>
        <p:nvSpPr>
          <p:cNvPr id="4" name="Rectangle 3"/>
          <p:cNvSpPr/>
          <p:nvPr/>
        </p:nvSpPr>
        <p:spPr>
          <a:xfrm>
            <a:off x="247073"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15833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How Tokens Are Used</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i="1" dirty="0">
                <a:solidFill>
                  <a:srgbClr val="FF0000"/>
                </a:solidFill>
              </a:rPr>
              <a:t>Currency</a:t>
            </a:r>
            <a:r>
              <a:rPr lang="en-US" i="1" dirty="0"/>
              <a:t>: </a:t>
            </a:r>
            <a:r>
              <a:rPr lang="en-US" dirty="0">
                <a:solidFill>
                  <a:srgbClr val="0070C0"/>
                </a:solidFill>
              </a:rPr>
              <a:t>A token can serve as a form of currency, with a value determined through private trade.</a:t>
            </a:r>
          </a:p>
          <a:p>
            <a:r>
              <a:rPr lang="en-US" i="1" dirty="0">
                <a:solidFill>
                  <a:srgbClr val="FF0000"/>
                </a:solidFill>
              </a:rPr>
              <a:t>Resource: </a:t>
            </a:r>
            <a:r>
              <a:rPr lang="en-US" dirty="0">
                <a:solidFill>
                  <a:srgbClr val="0070C0"/>
                </a:solidFill>
              </a:rPr>
              <a:t>A token can represent a resource earned or produced in a sharing economy or resource-sharing environment; for example, a storage or CPU token representing resources that can be shared over a network.</a:t>
            </a:r>
          </a:p>
          <a:p>
            <a:r>
              <a:rPr lang="en-US" i="1" dirty="0">
                <a:solidFill>
                  <a:srgbClr val="FF0000"/>
                </a:solidFill>
              </a:rPr>
              <a:t>Asset:</a:t>
            </a:r>
            <a:r>
              <a:rPr lang="en-US" i="1" dirty="0"/>
              <a:t> </a:t>
            </a:r>
            <a:r>
              <a:rPr lang="en-US" dirty="0">
                <a:solidFill>
                  <a:srgbClr val="0070C0"/>
                </a:solidFill>
              </a:rPr>
              <a:t>A token can represent ownership of an intrinsic or extrinsic, tangible or intangible asset; for example, gold, real estate, a car, oil, energy, etc.</a:t>
            </a:r>
          </a:p>
        </p:txBody>
      </p:sp>
      <p:sp>
        <p:nvSpPr>
          <p:cNvPr id="4" name="Rectangle 3"/>
          <p:cNvSpPr/>
          <p:nvPr/>
        </p:nvSpPr>
        <p:spPr>
          <a:xfrm>
            <a:off x="247073"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103697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i="1" dirty="0">
                <a:solidFill>
                  <a:srgbClr val="FF0000"/>
                </a:solidFill>
              </a:rPr>
              <a:t>Access: </a:t>
            </a:r>
            <a:r>
              <a:rPr lang="en-US" dirty="0">
                <a:solidFill>
                  <a:srgbClr val="0070C0"/>
                </a:solidFill>
              </a:rPr>
              <a:t>A token can represent access rights and grant access to a digital or physical property, such as a discussion forum, an exclusive website, a hotel room, or a rental car.</a:t>
            </a:r>
          </a:p>
          <a:p>
            <a:r>
              <a:rPr lang="en-US" i="1" dirty="0">
                <a:solidFill>
                  <a:srgbClr val="FF0000"/>
                </a:solidFill>
              </a:rPr>
              <a:t>Equity:</a:t>
            </a:r>
            <a:r>
              <a:rPr lang="en-US" i="1" dirty="0"/>
              <a:t> </a:t>
            </a:r>
            <a:r>
              <a:rPr lang="en-US" dirty="0">
                <a:solidFill>
                  <a:srgbClr val="0070C0"/>
                </a:solidFill>
              </a:rPr>
              <a:t>A token can represent shareholder equity in a digital organization (e.g., a DAO) or legal entity (e.g., a corporation</a:t>
            </a:r>
            <a:r>
              <a:rPr lang="en-US" dirty="0"/>
              <a:t>).</a:t>
            </a:r>
          </a:p>
          <a:p>
            <a:r>
              <a:rPr lang="en-US" i="1" dirty="0">
                <a:solidFill>
                  <a:srgbClr val="FF0000"/>
                </a:solidFill>
              </a:rPr>
              <a:t>Voting:</a:t>
            </a:r>
            <a:r>
              <a:rPr lang="en-US" i="1" dirty="0"/>
              <a:t> </a:t>
            </a:r>
            <a:r>
              <a:rPr lang="en-US" dirty="0">
                <a:solidFill>
                  <a:srgbClr val="0070C0"/>
                </a:solidFill>
              </a:rPr>
              <a:t>A token can represent voting rights in a digital or legal system.</a:t>
            </a:r>
          </a:p>
          <a:p>
            <a:r>
              <a:rPr lang="en-US" i="1" dirty="0">
                <a:solidFill>
                  <a:srgbClr val="FF0000"/>
                </a:solidFill>
              </a:rPr>
              <a:t>Collectible:</a:t>
            </a:r>
            <a:r>
              <a:rPr lang="en-US" i="1" dirty="0"/>
              <a:t> </a:t>
            </a:r>
            <a:r>
              <a:rPr lang="en-US" dirty="0">
                <a:solidFill>
                  <a:srgbClr val="0070C0"/>
                </a:solidFill>
              </a:rPr>
              <a:t>A token can represent a digital collectible (e.g., </a:t>
            </a:r>
            <a:r>
              <a:rPr lang="en-US" dirty="0" err="1">
                <a:solidFill>
                  <a:srgbClr val="0070C0"/>
                </a:solidFill>
              </a:rPr>
              <a:t>CryptoPunks</a:t>
            </a:r>
            <a:r>
              <a:rPr lang="en-US" dirty="0">
                <a:solidFill>
                  <a:srgbClr val="0070C0"/>
                </a:solidFill>
              </a:rPr>
              <a:t>) or physical collectible (e.g., a painting).</a:t>
            </a:r>
          </a:p>
        </p:txBody>
      </p:sp>
      <p:sp>
        <p:nvSpPr>
          <p:cNvPr id="4" name="Rectangle 3"/>
          <p:cNvSpPr/>
          <p:nvPr/>
        </p:nvSpPr>
        <p:spPr>
          <a:xfrm>
            <a:off x="247073"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2081688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solidFill>
                  <a:srgbClr val="FF0000"/>
                </a:solidFill>
              </a:rPr>
              <a:t>Intrinsic (“from within”) Tokens:  </a:t>
            </a:r>
            <a:r>
              <a:rPr lang="en-US" dirty="0">
                <a:solidFill>
                  <a:srgbClr val="0070C0"/>
                </a:solidFill>
              </a:rPr>
              <a:t>represent digital items that are intrinsic to the blockchain. Those digital assets are governed by consensus rules, just like the tokens themselves. </a:t>
            </a:r>
          </a:p>
          <a:p>
            <a:endParaRPr lang="en-US" dirty="0"/>
          </a:p>
          <a:p>
            <a:r>
              <a:rPr lang="en-US" dirty="0">
                <a:solidFill>
                  <a:srgbClr val="FF0000"/>
                </a:solidFill>
              </a:rPr>
              <a:t>Extrinsic Tokens: </a:t>
            </a:r>
            <a:r>
              <a:rPr lang="en-US" dirty="0">
                <a:solidFill>
                  <a:srgbClr val="0070C0"/>
                </a:solidFill>
              </a:rPr>
              <a:t>represent </a:t>
            </a:r>
            <a:r>
              <a:rPr lang="en-US" i="1" dirty="0">
                <a:solidFill>
                  <a:srgbClr val="0070C0"/>
                </a:solidFill>
              </a:rPr>
              <a:t>extrinsic </a:t>
            </a:r>
            <a:r>
              <a:rPr lang="en-US" dirty="0">
                <a:solidFill>
                  <a:srgbClr val="0070C0"/>
                </a:solidFill>
              </a:rPr>
              <a:t>things, such as real estate, corporate voting shares, trademarks, and gold bars. The ownership of these items, which are not “within” the blockchain, is governed by law, custom, and policy, separate from the consensus rules that govern the token. Token issuers and owners may still depend on real-world </a:t>
            </a:r>
            <a:r>
              <a:rPr lang="en-US" dirty="0" err="1">
                <a:solidFill>
                  <a:srgbClr val="0070C0"/>
                </a:solidFill>
              </a:rPr>
              <a:t>nonsmart</a:t>
            </a:r>
            <a:r>
              <a:rPr lang="en-US" dirty="0">
                <a:solidFill>
                  <a:srgbClr val="0070C0"/>
                </a:solidFill>
              </a:rPr>
              <a:t> contracts. </a:t>
            </a:r>
          </a:p>
          <a:p>
            <a:endParaRPr lang="en-US" dirty="0"/>
          </a:p>
        </p:txBody>
      </p:sp>
    </p:spTree>
    <p:extLst>
      <p:ext uri="{BB962C8B-B14F-4D97-AF65-F5344CB8AC3E}">
        <p14:creationId xmlns:p14="http://schemas.microsoft.com/office/powerpoint/2010/main" val="2038830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solidFill>
                  <a:srgbClr val="0070C0"/>
                </a:solidFill>
              </a:rPr>
              <a:t>The extrinsic assets carry additional counterparty risk because they are held by custodians, recorded in external registries, or controlled by laws and policies outside the blockchain environment.</a:t>
            </a:r>
          </a:p>
          <a:p>
            <a:endParaRPr lang="en-US" dirty="0"/>
          </a:p>
          <a:p>
            <a:r>
              <a:rPr lang="en-US" dirty="0">
                <a:solidFill>
                  <a:srgbClr val="FF0000"/>
                </a:solidFill>
              </a:rPr>
              <a:t>One of the most important ramifications of blockchain-based tokens is the ability to convert extrinsic assets into intrinsic assets and thereby remove counterparty risk. Example is moving from equity in a corporation (extrinsic) to an equity or voting token in a </a:t>
            </a:r>
            <a:r>
              <a:rPr lang="en-US" i="1" dirty="0">
                <a:solidFill>
                  <a:srgbClr val="FF0000"/>
                </a:solidFill>
              </a:rPr>
              <a:t>DAO </a:t>
            </a:r>
            <a:r>
              <a:rPr lang="en-US" dirty="0">
                <a:solidFill>
                  <a:srgbClr val="FF0000"/>
                </a:solidFill>
              </a:rPr>
              <a:t>or similar (intrinsic) organization.</a:t>
            </a:r>
          </a:p>
        </p:txBody>
      </p:sp>
      <p:sp>
        <p:nvSpPr>
          <p:cNvPr id="4" name="Rectangle 3"/>
          <p:cNvSpPr/>
          <p:nvPr/>
        </p:nvSpPr>
        <p:spPr>
          <a:xfrm>
            <a:off x="247073"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1281811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The Role of a Token in a New Project</a:t>
            </a:r>
          </a:p>
        </p:txBody>
      </p:sp>
      <p:sp>
        <p:nvSpPr>
          <p:cNvPr id="3" name="Content Placeholder 2"/>
          <p:cNvSpPr>
            <a:spLocks noGrp="1"/>
          </p:cNvSpPr>
          <p:nvPr>
            <p:ph idx="1"/>
          </p:nvPr>
        </p:nvSpPr>
        <p:spPr/>
        <p:txBody>
          <a:bodyPr>
            <a:normAutofit/>
          </a:bodyPr>
          <a:lstStyle/>
          <a:p>
            <a:r>
              <a:rPr lang="en-US" dirty="0">
                <a:solidFill>
                  <a:srgbClr val="FF0000"/>
                </a:solidFill>
              </a:rPr>
              <a:t>Utility tokens: </a:t>
            </a:r>
            <a:r>
              <a:rPr lang="en-US" dirty="0">
                <a:solidFill>
                  <a:srgbClr val="0070C0"/>
                </a:solidFill>
              </a:rPr>
              <a:t>are those where the use of the </a:t>
            </a:r>
            <a:r>
              <a:rPr lang="en-US" u="sng" dirty="0">
                <a:solidFill>
                  <a:srgbClr val="0070C0"/>
                </a:solidFill>
              </a:rPr>
              <a:t>token is required to gain access to a service, application, or resource. Examples, tokens that represent resources such as shared storage</a:t>
            </a:r>
            <a:r>
              <a:rPr lang="en-US" dirty="0">
                <a:solidFill>
                  <a:srgbClr val="0070C0"/>
                </a:solidFill>
              </a:rPr>
              <a:t>, or access to services such as social media networks.</a:t>
            </a:r>
          </a:p>
          <a:p>
            <a:r>
              <a:rPr lang="en-US" dirty="0">
                <a:solidFill>
                  <a:srgbClr val="FF0000"/>
                </a:solidFill>
              </a:rPr>
              <a:t>Equity tokens: </a:t>
            </a:r>
            <a:r>
              <a:rPr lang="en-US" dirty="0">
                <a:solidFill>
                  <a:srgbClr val="0070C0"/>
                </a:solidFill>
              </a:rPr>
              <a:t>are those that </a:t>
            </a:r>
            <a:r>
              <a:rPr lang="en-US" u="sng" dirty="0">
                <a:solidFill>
                  <a:srgbClr val="0070C0"/>
                </a:solidFill>
              </a:rPr>
              <a:t>represent shares in the control or ownership of something. Can be as limited as nonvoting shares for distribution profits, or as expansive as voting shares in a decentralized autonomous organization</a:t>
            </a:r>
            <a:r>
              <a:rPr lang="en-US" dirty="0">
                <a:solidFill>
                  <a:srgbClr val="0070C0"/>
                </a:solidFill>
              </a:rPr>
              <a:t>, where management of the platform is through some complex governance system based on votes by the token holders.</a:t>
            </a:r>
          </a:p>
        </p:txBody>
      </p:sp>
      <p:sp>
        <p:nvSpPr>
          <p:cNvPr id="4" name="Rectangle 3"/>
          <p:cNvSpPr/>
          <p:nvPr/>
        </p:nvSpPr>
        <p:spPr>
          <a:xfrm>
            <a:off x="247073"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2398113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 and Hard Forks</a:t>
            </a:r>
          </a:p>
        </p:txBody>
      </p:sp>
      <p:sp>
        <p:nvSpPr>
          <p:cNvPr id="3" name="Content Placeholder 2"/>
          <p:cNvSpPr>
            <a:spLocks noGrp="1"/>
          </p:cNvSpPr>
          <p:nvPr>
            <p:ph idx="1"/>
          </p:nvPr>
        </p:nvSpPr>
        <p:spPr/>
        <p:txBody>
          <a:bodyPr>
            <a:normAutofit/>
          </a:bodyPr>
          <a:lstStyle/>
          <a:p>
            <a:r>
              <a:rPr lang="en-US" dirty="0">
                <a:solidFill>
                  <a:srgbClr val="FF0000"/>
                </a:solidFill>
              </a:rPr>
              <a:t>Hard Fork </a:t>
            </a:r>
            <a:r>
              <a:rPr lang="en-US" dirty="0"/>
              <a:t>: </a:t>
            </a:r>
          </a:p>
          <a:p>
            <a:pPr marL="514350" indent="-514350">
              <a:buFont typeface="+mj-lt"/>
              <a:buAutoNum type="arabicPeriod"/>
            </a:pPr>
            <a:r>
              <a:rPr lang="en-US" dirty="0">
                <a:solidFill>
                  <a:srgbClr val="00B0F0"/>
                </a:solidFill>
              </a:rPr>
              <a:t>A new upgrade to the blockchain software. </a:t>
            </a:r>
          </a:p>
          <a:p>
            <a:pPr marL="514350" indent="-514350">
              <a:buFont typeface="+mj-lt"/>
              <a:buAutoNum type="arabicPeriod"/>
            </a:pPr>
            <a:r>
              <a:rPr lang="en-US" dirty="0">
                <a:solidFill>
                  <a:srgbClr val="00B0F0"/>
                </a:solidFill>
              </a:rPr>
              <a:t>This upgrade makes some features possible which were previously not allowed. </a:t>
            </a:r>
          </a:p>
          <a:p>
            <a:pPr marL="514350" indent="-514350">
              <a:buFont typeface="+mj-lt"/>
              <a:buAutoNum type="arabicPeriod"/>
            </a:pPr>
            <a:r>
              <a:rPr lang="en-US" dirty="0">
                <a:solidFill>
                  <a:srgbClr val="00B0F0"/>
                </a:solidFill>
              </a:rPr>
              <a:t>Part of the nodes which participate in the network will accept and follow the upgrade, while other nodes will not, </a:t>
            </a:r>
          </a:p>
          <a:p>
            <a:pPr marL="514350" indent="-514350">
              <a:buFont typeface="+mj-lt"/>
              <a:buAutoNum type="arabicPeriod"/>
            </a:pPr>
            <a:r>
              <a:rPr lang="en-US" dirty="0">
                <a:solidFill>
                  <a:srgbClr val="00B0F0"/>
                </a:solidFill>
              </a:rPr>
              <a:t>This results in two </a:t>
            </a:r>
            <a:r>
              <a:rPr lang="en-US" dirty="0" err="1">
                <a:solidFill>
                  <a:srgbClr val="00B0F0"/>
                </a:solidFill>
              </a:rPr>
              <a:t>blockchains</a:t>
            </a:r>
            <a:r>
              <a:rPr lang="en-US" dirty="0">
                <a:solidFill>
                  <a:srgbClr val="00B0F0"/>
                </a:solidFill>
              </a:rPr>
              <a:t>, one continue using the previous version of the software, and the other chain adopts the new upgrade.</a:t>
            </a:r>
          </a:p>
          <a:p>
            <a:endParaRPr lang="en-US" dirty="0"/>
          </a:p>
          <a:p>
            <a:endParaRPr lang="en-US" dirty="0"/>
          </a:p>
          <a:p>
            <a:endParaRPr lang="en-US" dirty="0"/>
          </a:p>
        </p:txBody>
      </p:sp>
    </p:spTree>
    <p:extLst>
      <p:ext uri="{BB962C8B-B14F-4D97-AF65-F5344CB8AC3E}">
        <p14:creationId xmlns:p14="http://schemas.microsoft.com/office/powerpoint/2010/main" val="2669870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6400"/>
            <a:ext cx="10515600" cy="6243782"/>
          </a:xfrm>
        </p:spPr>
        <p:txBody>
          <a:bodyPr>
            <a:normAutofit/>
          </a:bodyPr>
          <a:lstStyle/>
          <a:p>
            <a:r>
              <a:rPr lang="en-US" b="1" dirty="0">
                <a:solidFill>
                  <a:schemeClr val="accent6">
                    <a:lumMod val="75000"/>
                  </a:schemeClr>
                </a:solidFill>
                <a:effectLst>
                  <a:outerShdw blurRad="38100" dist="38100" dir="2700000" algn="tl">
                    <a:srgbClr val="000000">
                      <a:alpha val="43137"/>
                    </a:srgbClr>
                  </a:outerShdw>
                </a:effectLst>
              </a:rPr>
              <a:t>In July 2016 at block number 1,919,999 new rules were introduced that would allow to reverse the logic in the smart contract that allows the attacker to steal either from the DAO. So a </a:t>
            </a:r>
            <a:r>
              <a:rPr lang="en-US" b="1" dirty="0" err="1">
                <a:solidFill>
                  <a:schemeClr val="accent6">
                    <a:lumMod val="75000"/>
                  </a:schemeClr>
                </a:solidFill>
                <a:effectLst>
                  <a:outerShdw blurRad="38100" dist="38100" dir="2700000" algn="tl">
                    <a:srgbClr val="000000">
                      <a:alpha val="43137"/>
                    </a:srgbClr>
                  </a:outerShdw>
                </a:effectLst>
              </a:rPr>
              <a:t>hardfork</a:t>
            </a:r>
            <a:r>
              <a:rPr lang="en-US" b="1" dirty="0">
                <a:solidFill>
                  <a:schemeClr val="accent6">
                    <a:lumMod val="75000"/>
                  </a:schemeClr>
                </a:solidFill>
                <a:effectLst>
                  <a:outerShdw blurRad="38100" dist="38100" dir="2700000" algn="tl">
                    <a:srgbClr val="000000">
                      <a:alpha val="43137"/>
                    </a:srgbClr>
                  </a:outerShdw>
                </a:effectLst>
              </a:rPr>
              <a:t> happened.</a:t>
            </a:r>
          </a:p>
          <a:p>
            <a:endParaRPr lang="en-US" dirty="0"/>
          </a:p>
          <a:p>
            <a:r>
              <a:rPr lang="en-US" dirty="0">
                <a:solidFill>
                  <a:srgbClr val="00B0F0"/>
                </a:solidFill>
              </a:rPr>
              <a:t>The Ethereum blockchain continued and they reversed the funds and returned them back to the real owners and close down the DAO.</a:t>
            </a:r>
          </a:p>
          <a:p>
            <a:endParaRPr lang="en-US" dirty="0"/>
          </a:p>
          <a:p>
            <a:r>
              <a:rPr lang="en-US" dirty="0">
                <a:solidFill>
                  <a:srgbClr val="FF0000"/>
                </a:solidFill>
              </a:rPr>
              <a:t>On the other hand, part of the Ethereum community didn’t agree with that decision because contract is a contract and rules are rules. Those nodes continued mining using the old software and they didn't upgrade, they split off into their own version and that version is now called Ethereum Classic (ETC).</a:t>
            </a:r>
          </a:p>
        </p:txBody>
      </p:sp>
    </p:spTree>
    <p:extLst>
      <p:ext uri="{BB962C8B-B14F-4D97-AF65-F5344CB8AC3E}">
        <p14:creationId xmlns:p14="http://schemas.microsoft.com/office/powerpoint/2010/main" val="3765750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2994180" y="1607639"/>
            <a:ext cx="5437067" cy="3304702"/>
            <a:chOff x="234355" y="859494"/>
            <a:chExt cx="5437067" cy="3304702"/>
          </a:xfrm>
        </p:grpSpPr>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2826" y="2840719"/>
              <a:ext cx="784774" cy="784774"/>
            </a:xfrm>
            <a:prstGeom prst="rect">
              <a:avLst/>
            </a:prstGeom>
          </p:spPr>
        </p:pic>
        <p:sp>
          <p:nvSpPr>
            <p:cNvPr id="4" name="Rectangle 3"/>
            <p:cNvSpPr/>
            <p:nvPr/>
          </p:nvSpPr>
          <p:spPr>
            <a:xfrm>
              <a:off x="234355" y="3041367"/>
              <a:ext cx="265518" cy="36131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705226" y="3041367"/>
              <a:ext cx="265518" cy="36131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202505" y="3041367"/>
              <a:ext cx="265518" cy="36131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4078" y="3222023"/>
              <a:ext cx="136943" cy="576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4779" y="3222023"/>
              <a:ext cx="136943" cy="576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9542" y="3215627"/>
              <a:ext cx="136943" cy="5766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699790" y="3020897"/>
              <a:ext cx="265518" cy="36131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7092" y="3222023"/>
              <a:ext cx="136943" cy="5766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180883" y="3041366"/>
              <a:ext cx="265518" cy="36131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063" y="3222023"/>
              <a:ext cx="136943" cy="5766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2676627" y="3052451"/>
              <a:ext cx="265518" cy="36131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3664" y="3226711"/>
              <a:ext cx="136943" cy="5766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173912" y="3031981"/>
              <a:ext cx="265518" cy="36131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214" y="3233107"/>
              <a:ext cx="136943" cy="5766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3655005" y="3052450"/>
              <a:ext cx="265518" cy="36131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6185" y="3233107"/>
              <a:ext cx="136943" cy="57660"/>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p:cNvGrpSpPr/>
            <p:nvPr/>
          </p:nvGrpSpPr>
          <p:grpSpPr>
            <a:xfrm rot="19938043">
              <a:off x="2010265" y="2232375"/>
              <a:ext cx="1932245" cy="381783"/>
              <a:chOff x="2333283" y="4090468"/>
              <a:chExt cx="1932245" cy="381783"/>
            </a:xfrm>
          </p:grpSpPr>
          <p:sp>
            <p:nvSpPr>
              <p:cNvPr id="20" name="Rectangle 19"/>
              <p:cNvSpPr/>
              <p:nvPr/>
            </p:nvSpPr>
            <p:spPr>
              <a:xfrm>
                <a:off x="2333283" y="4099853"/>
                <a:ext cx="265518" cy="36131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4463" y="4280510"/>
                <a:ext cx="136943" cy="5766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2829027" y="4110938"/>
                <a:ext cx="265518" cy="36131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064" y="4285198"/>
                <a:ext cx="136943" cy="5766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3326312" y="4090468"/>
                <a:ext cx="265518" cy="36131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3614" y="4291594"/>
                <a:ext cx="136943" cy="57660"/>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3807405" y="4110937"/>
                <a:ext cx="265518" cy="36131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8585" y="4291594"/>
                <a:ext cx="136943" cy="57660"/>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Down Arrow 28"/>
            <p:cNvSpPr/>
            <p:nvPr/>
          </p:nvSpPr>
          <p:spPr>
            <a:xfrm>
              <a:off x="1832549" y="3460870"/>
              <a:ext cx="45719" cy="180106"/>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529542" y="3640976"/>
              <a:ext cx="916859" cy="523220"/>
            </a:xfrm>
            <a:prstGeom prst="rect">
              <a:avLst/>
            </a:prstGeom>
            <a:noFill/>
          </p:spPr>
          <p:txBody>
            <a:bodyPr wrap="square" rtlCol="0">
              <a:spAutoFit/>
            </a:bodyPr>
            <a:lstStyle/>
            <a:p>
              <a:r>
                <a:rPr lang="en-US" sz="1400" dirty="0"/>
                <a:t>Block# 1,919,999</a:t>
              </a:r>
            </a:p>
          </p:txBody>
        </p:sp>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6604" y="1690034"/>
              <a:ext cx="394855" cy="641639"/>
            </a:xfrm>
            <a:prstGeom prst="rect">
              <a:avLst/>
            </a:prstGeom>
          </p:spPr>
        </p:pic>
        <p:sp>
          <p:nvSpPr>
            <p:cNvPr id="33" name="Oval Callout 32"/>
            <p:cNvSpPr/>
            <p:nvPr/>
          </p:nvSpPr>
          <p:spPr>
            <a:xfrm>
              <a:off x="3878976" y="859494"/>
              <a:ext cx="1233351" cy="706582"/>
            </a:xfrm>
            <a:prstGeom prst="wedgeEllipseCallout">
              <a:avLst>
                <a:gd name="adj1" fmla="val -23529"/>
                <a:gd name="adj2" fmla="val 8014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Classic ETC</a:t>
              </a:r>
            </a:p>
          </p:txBody>
        </p:sp>
        <p:sp>
          <p:nvSpPr>
            <p:cNvPr id="34" name="Oval Callout 33"/>
            <p:cNvSpPr/>
            <p:nvPr/>
          </p:nvSpPr>
          <p:spPr>
            <a:xfrm>
              <a:off x="4438071" y="2118322"/>
              <a:ext cx="1233351" cy="706582"/>
            </a:xfrm>
            <a:prstGeom prst="wedgeEllipseCallout">
              <a:avLst>
                <a:gd name="adj1" fmla="val -35661"/>
                <a:gd name="adj2" fmla="val 73088"/>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a:t>
              </a:r>
            </a:p>
          </p:txBody>
        </p:sp>
      </p:grpSp>
      <p:sp>
        <p:nvSpPr>
          <p:cNvPr id="36" name="Rectangle 35"/>
          <p:cNvSpPr/>
          <p:nvPr/>
        </p:nvSpPr>
        <p:spPr>
          <a:xfrm>
            <a:off x="1097280" y="2136371"/>
            <a:ext cx="2261062" cy="5950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Ethereum</a:t>
            </a:r>
            <a:r>
              <a:rPr lang="en-US" dirty="0">
                <a:solidFill>
                  <a:schemeClr val="tx1"/>
                </a:solidFill>
              </a:rPr>
              <a:t> July  2016</a:t>
            </a:r>
          </a:p>
        </p:txBody>
      </p:sp>
    </p:spTree>
    <p:extLst>
      <p:ext uri="{BB962C8B-B14F-4D97-AF65-F5344CB8AC3E}">
        <p14:creationId xmlns:p14="http://schemas.microsoft.com/office/powerpoint/2010/main" val="3142818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3702"/>
            <a:ext cx="10515600" cy="6117243"/>
          </a:xfrm>
        </p:spPr>
        <p:txBody>
          <a:bodyPr>
            <a:normAutofit/>
          </a:bodyPr>
          <a:lstStyle/>
          <a:p>
            <a:r>
              <a:rPr lang="en-US" dirty="0"/>
              <a:t>The majority of the Ethereum community accepted the new upgrade and they adopted the upgraded version (Ether).</a:t>
            </a:r>
          </a:p>
          <a:p>
            <a:r>
              <a:rPr lang="en-US" dirty="0"/>
              <a:t>Bitcoin accepted segregated witness but that happened as a </a:t>
            </a:r>
            <a:r>
              <a:rPr lang="en-US" dirty="0" err="1"/>
              <a:t>softfork</a:t>
            </a:r>
            <a:r>
              <a:rPr lang="en-US" dirty="0"/>
              <a:t> on block# 476768. </a:t>
            </a:r>
          </a:p>
          <a:p>
            <a:r>
              <a:rPr lang="en-US" dirty="0">
                <a:solidFill>
                  <a:srgbClr val="FF0000"/>
                </a:solidFill>
              </a:rPr>
              <a:t>In </a:t>
            </a:r>
            <a:r>
              <a:rPr lang="en-US" dirty="0" err="1">
                <a:solidFill>
                  <a:srgbClr val="FF0000"/>
                </a:solidFill>
              </a:rPr>
              <a:t>softfork</a:t>
            </a:r>
            <a:r>
              <a:rPr lang="en-US" dirty="0">
                <a:solidFill>
                  <a:srgbClr val="FF0000"/>
                </a:solidFill>
              </a:rPr>
              <a:t> there is no different currencies and the there is no forking in the chain.</a:t>
            </a:r>
          </a:p>
          <a:p>
            <a:r>
              <a:rPr lang="en-US" dirty="0"/>
              <a:t>Some users (nodes) didn’t like the idea of segregated witness (removing the signature to increase the space for transactions), while other nodes did.</a:t>
            </a:r>
          </a:p>
          <a:p>
            <a:r>
              <a:rPr lang="en-US" dirty="0">
                <a:solidFill>
                  <a:srgbClr val="FF0000"/>
                </a:solidFill>
              </a:rPr>
              <a:t>Some nodes claimed that </a:t>
            </a:r>
            <a:r>
              <a:rPr lang="en-US" dirty="0" err="1">
                <a:solidFill>
                  <a:srgbClr val="FF0000"/>
                </a:solidFill>
              </a:rPr>
              <a:t>segwits</a:t>
            </a:r>
            <a:r>
              <a:rPr lang="en-US" dirty="0">
                <a:solidFill>
                  <a:srgbClr val="FF0000"/>
                </a:solidFill>
              </a:rPr>
              <a:t> is a temporary solution, so they decided to move on with a </a:t>
            </a:r>
            <a:r>
              <a:rPr lang="en-US" dirty="0" err="1">
                <a:solidFill>
                  <a:srgbClr val="FF0000"/>
                </a:solidFill>
              </a:rPr>
              <a:t>hardfork</a:t>
            </a:r>
            <a:r>
              <a:rPr lang="en-US" dirty="0">
                <a:solidFill>
                  <a:srgbClr val="FF0000"/>
                </a:solidFill>
              </a:rPr>
              <a:t> where the block size is set to 8 MB, and that took place on August 2017 and on block# 478558 resulted in </a:t>
            </a:r>
            <a:r>
              <a:rPr lang="en-US" dirty="0" err="1">
                <a:solidFill>
                  <a:srgbClr val="FF0000"/>
                </a:solidFill>
              </a:rPr>
              <a:t>BitcoinCash</a:t>
            </a:r>
            <a:r>
              <a:rPr lang="en-US" dirty="0">
                <a:solidFill>
                  <a:srgbClr val="FF0000"/>
                </a:solidFill>
              </a:rPr>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06305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Coin Offerings (ICOs)</a:t>
            </a:r>
          </a:p>
        </p:txBody>
      </p:sp>
      <p:sp>
        <p:nvSpPr>
          <p:cNvPr id="3" name="Content Placeholder 2"/>
          <p:cNvSpPr>
            <a:spLocks noGrp="1"/>
          </p:cNvSpPr>
          <p:nvPr>
            <p:ph idx="1"/>
          </p:nvPr>
        </p:nvSpPr>
        <p:spPr/>
        <p:txBody>
          <a:bodyPr>
            <a:normAutofit/>
          </a:bodyPr>
          <a:lstStyle/>
          <a:p>
            <a:r>
              <a:rPr lang="en-US" dirty="0"/>
              <a:t>Initial Public Offerings (IPOs): </a:t>
            </a:r>
            <a:r>
              <a:rPr lang="en-US" dirty="0">
                <a:solidFill>
                  <a:srgbClr val="00B0F0"/>
                </a:solidFill>
              </a:rPr>
              <a:t>is the sale of stock issued by a company to the public</a:t>
            </a:r>
            <a:r>
              <a:rPr lang="en-US" dirty="0"/>
              <a:t>, before the IPO the company is considered private (small number of owners or investors), after the IPO, the company become public where </a:t>
            </a:r>
            <a:r>
              <a:rPr lang="en-US" dirty="0">
                <a:solidFill>
                  <a:srgbClr val="FF0000"/>
                </a:solidFill>
              </a:rPr>
              <a:t>any individual investor who is interested can buy shares of the company.</a:t>
            </a:r>
          </a:p>
          <a:p>
            <a:r>
              <a:rPr lang="en-US" dirty="0"/>
              <a:t>IPOs can raise huge amount of money for the company in order for it </a:t>
            </a:r>
            <a:r>
              <a:rPr lang="en-US" dirty="0">
                <a:solidFill>
                  <a:srgbClr val="00B0F0"/>
                </a:solidFill>
              </a:rPr>
              <a:t>to grow and expand</a:t>
            </a:r>
            <a:r>
              <a:rPr lang="en-US" dirty="0"/>
              <a:t>. </a:t>
            </a:r>
          </a:p>
          <a:p>
            <a:r>
              <a:rPr lang="en-US" dirty="0">
                <a:solidFill>
                  <a:srgbClr val="FF0000"/>
                </a:solidFill>
              </a:rPr>
              <a:t>The public gives cash to the company and in return they get shares in that company</a:t>
            </a:r>
            <a:r>
              <a:rPr lang="en-US" dirty="0"/>
              <a:t>.</a:t>
            </a:r>
          </a:p>
          <a:p>
            <a:endParaRPr lang="en-US" dirty="0"/>
          </a:p>
        </p:txBody>
      </p:sp>
    </p:spTree>
    <p:extLst>
      <p:ext uri="{BB962C8B-B14F-4D97-AF65-F5344CB8AC3E}">
        <p14:creationId xmlns:p14="http://schemas.microsoft.com/office/powerpoint/2010/main" val="772677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1034473" y="397164"/>
            <a:ext cx="9679709" cy="6151417"/>
            <a:chOff x="3395096" y="1503732"/>
            <a:chExt cx="6252663" cy="3638172"/>
          </a:xfrm>
        </p:grpSpPr>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0069" y="1902467"/>
              <a:ext cx="1209195" cy="833001"/>
            </a:xfrm>
            <a:prstGeom prst="rect">
              <a:avLst/>
            </a:prstGeom>
          </p:spPr>
        </p:pic>
        <p:sp>
          <p:nvSpPr>
            <p:cNvPr id="5" name="Rectangle 4"/>
            <p:cNvSpPr/>
            <p:nvPr/>
          </p:nvSpPr>
          <p:spPr>
            <a:xfrm>
              <a:off x="3925205" y="3743472"/>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4396076" y="3743472"/>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4893355" y="3743472"/>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4928" y="3901374"/>
              <a:ext cx="136943" cy="503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5629" y="3901374"/>
              <a:ext cx="136943" cy="5039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392" y="3895783"/>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390640" y="3725580"/>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7942" y="3901374"/>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5871733" y="3743471"/>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2913" y="3901374"/>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6367477" y="3753160"/>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4514" y="3905471"/>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6864762" y="3735268"/>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2064" y="3911062"/>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345855" y="3753159"/>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7035" y="3911062"/>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21" name="Down Arrow 20"/>
            <p:cNvSpPr/>
            <p:nvPr/>
          </p:nvSpPr>
          <p:spPr>
            <a:xfrm>
              <a:off x="5016325" y="4110138"/>
              <a:ext cx="45719" cy="157421"/>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395096" y="4318420"/>
              <a:ext cx="2261062" cy="8234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Bitcoin July  2017</a:t>
              </a:r>
            </a:p>
            <a:p>
              <a:pPr algn="ctr"/>
              <a:r>
                <a:rPr lang="en-US" sz="1400" dirty="0">
                  <a:solidFill>
                    <a:schemeClr val="tx1"/>
                  </a:solidFill>
                </a:rPr>
                <a:t>Block# 476768</a:t>
              </a:r>
            </a:p>
            <a:p>
              <a:pPr algn="ctr"/>
              <a:r>
                <a:rPr lang="en-US" sz="1400" b="1" dirty="0" err="1">
                  <a:solidFill>
                    <a:schemeClr val="tx1"/>
                  </a:solidFill>
                </a:rPr>
                <a:t>Softfork</a:t>
              </a:r>
              <a:endParaRPr lang="en-US" sz="1400" b="1" dirty="0">
                <a:solidFill>
                  <a:schemeClr val="tx1"/>
                </a:solidFill>
              </a:endParaRPr>
            </a:p>
            <a:p>
              <a:pPr algn="ctr"/>
              <a:endParaRPr lang="en-US" sz="1400" dirty="0">
                <a:solidFill>
                  <a:schemeClr val="tx1"/>
                </a:solidFill>
              </a:endParaRPr>
            </a:p>
          </p:txBody>
        </p:sp>
        <p:sp>
          <p:nvSpPr>
            <p:cNvPr id="24" name="Oval Callout 23"/>
            <p:cNvSpPr/>
            <p:nvPr/>
          </p:nvSpPr>
          <p:spPr>
            <a:xfrm rot="1325052">
              <a:off x="8723218" y="4001110"/>
              <a:ext cx="924541" cy="438684"/>
            </a:xfrm>
            <a:prstGeom prst="wedgeEllipseCallout">
              <a:avLst>
                <a:gd name="adj1" fmla="val -76605"/>
                <a:gd name="adj2" fmla="val 866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Bitcoin</a:t>
              </a:r>
            </a:p>
          </p:txBody>
        </p:sp>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9646" y="3671510"/>
              <a:ext cx="616964" cy="539257"/>
            </a:xfrm>
            <a:prstGeom prst="rect">
              <a:avLst/>
            </a:prstGeom>
          </p:spPr>
        </p:pic>
        <p:grpSp>
          <p:nvGrpSpPr>
            <p:cNvPr id="35" name="Group 34"/>
            <p:cNvGrpSpPr/>
            <p:nvPr/>
          </p:nvGrpSpPr>
          <p:grpSpPr>
            <a:xfrm rot="19698387">
              <a:off x="6286030" y="2893741"/>
              <a:ext cx="2096036" cy="333697"/>
              <a:chOff x="5860342" y="2815327"/>
              <a:chExt cx="2096036" cy="333697"/>
            </a:xfrm>
          </p:grpSpPr>
          <p:pic>
            <p:nvPicPr>
              <p:cNvPr id="26"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0342" y="2981433"/>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6024133" y="2823530"/>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5313" y="2981433"/>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a:xfrm>
                <a:off x="6519877" y="2833219"/>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6914" y="2985530"/>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a:xfrm>
                <a:off x="7017162" y="2815327"/>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4464" y="2991121"/>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7498255" y="2833218"/>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9435" y="2991121"/>
                <a:ext cx="136943" cy="50398"/>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Up Arrow 36"/>
            <p:cNvSpPr/>
            <p:nvPr/>
          </p:nvSpPr>
          <p:spPr>
            <a:xfrm>
              <a:off x="5943600" y="3308761"/>
              <a:ext cx="87283" cy="387688"/>
            </a:xfrm>
            <a:prstGeom prst="up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064924" y="2302625"/>
              <a:ext cx="2264931" cy="9811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Bitcoin August  2017</a:t>
              </a:r>
            </a:p>
            <a:p>
              <a:pPr algn="ctr"/>
              <a:r>
                <a:rPr lang="en-US" sz="1400" dirty="0">
                  <a:solidFill>
                    <a:schemeClr val="tx1"/>
                  </a:solidFill>
                </a:rPr>
                <a:t>Block# 478558</a:t>
              </a:r>
            </a:p>
            <a:p>
              <a:pPr algn="ctr"/>
              <a:r>
                <a:rPr lang="en-US" sz="1400" b="1" dirty="0" err="1">
                  <a:solidFill>
                    <a:schemeClr val="tx1"/>
                  </a:solidFill>
                </a:rPr>
                <a:t>Hardfork</a:t>
              </a:r>
              <a:endParaRPr lang="en-US" sz="1400" b="1" dirty="0">
                <a:solidFill>
                  <a:schemeClr val="tx1"/>
                </a:solidFill>
              </a:endParaRPr>
            </a:p>
            <a:p>
              <a:pPr algn="ctr"/>
              <a:endParaRPr lang="en-US" sz="1400" dirty="0">
                <a:solidFill>
                  <a:schemeClr val="tx1"/>
                </a:solidFill>
              </a:endParaRPr>
            </a:p>
          </p:txBody>
        </p:sp>
        <p:sp>
          <p:nvSpPr>
            <p:cNvPr id="41" name="Oval Callout 40"/>
            <p:cNvSpPr/>
            <p:nvPr/>
          </p:nvSpPr>
          <p:spPr>
            <a:xfrm>
              <a:off x="6543877" y="1503732"/>
              <a:ext cx="1414025" cy="438684"/>
            </a:xfrm>
            <a:prstGeom prst="wedgeEllipseCallout">
              <a:avLst>
                <a:gd name="adj1" fmla="val 68647"/>
                <a:gd name="adj2" fmla="val 8302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BitcoinCash</a:t>
              </a:r>
              <a:endParaRPr lang="en-US" sz="1200" dirty="0"/>
            </a:p>
          </p:txBody>
        </p:sp>
      </p:grpSp>
    </p:spTree>
    <p:extLst>
      <p:ext uri="{BB962C8B-B14F-4D97-AF65-F5344CB8AC3E}">
        <p14:creationId xmlns:p14="http://schemas.microsoft.com/office/powerpoint/2010/main" val="1039081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FF0000"/>
                </a:solidFill>
              </a:rPr>
              <a:t>Another </a:t>
            </a:r>
            <a:r>
              <a:rPr lang="en-US" dirty="0" err="1">
                <a:solidFill>
                  <a:srgbClr val="FF0000"/>
                </a:solidFill>
              </a:rPr>
              <a:t>hardfork</a:t>
            </a:r>
            <a:r>
              <a:rPr lang="en-US" dirty="0">
                <a:solidFill>
                  <a:srgbClr val="FF0000"/>
                </a:solidFill>
              </a:rPr>
              <a:t> happened in the Bitcoin network on 24th of October 2017 at block# 491407. Some users didn’t like the usage of ASICs for mining new block, they wanted to continue using GPUs instead.</a:t>
            </a:r>
          </a:p>
          <a:p>
            <a:r>
              <a:rPr lang="en-US" dirty="0"/>
              <a:t>Those users changed their software so that their blocks can be mined only using GPUs, and ASICs is not allowed to mine such blocks, so they moved to Bitcoin gold.</a:t>
            </a:r>
          </a:p>
          <a:p>
            <a:endParaRPr lang="en-US" dirty="0"/>
          </a:p>
          <a:p>
            <a:endParaRPr lang="en-US" dirty="0"/>
          </a:p>
        </p:txBody>
      </p:sp>
    </p:spTree>
    <p:extLst>
      <p:ext uri="{BB962C8B-B14F-4D97-AF65-F5344CB8AC3E}">
        <p14:creationId xmlns:p14="http://schemas.microsoft.com/office/powerpoint/2010/main" val="2236744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p:cNvGrpSpPr/>
          <p:nvPr/>
        </p:nvGrpSpPr>
        <p:grpSpPr>
          <a:xfrm>
            <a:off x="1466542" y="1536983"/>
            <a:ext cx="8675833" cy="3640942"/>
            <a:chOff x="161445" y="1403980"/>
            <a:chExt cx="8675833" cy="3640942"/>
          </a:xfrm>
        </p:grpSpPr>
        <p:pic>
          <p:nvPicPr>
            <p:cNvPr id="64" name="Picture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85656" y="2271244"/>
              <a:ext cx="802785" cy="80278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6418" y="1802715"/>
              <a:ext cx="1209195" cy="833001"/>
            </a:xfrm>
            <a:prstGeom prst="rect">
              <a:avLst/>
            </a:prstGeom>
          </p:spPr>
        </p:pic>
        <p:sp>
          <p:nvSpPr>
            <p:cNvPr id="6" name="Rectangle 5"/>
            <p:cNvSpPr/>
            <p:nvPr/>
          </p:nvSpPr>
          <p:spPr>
            <a:xfrm>
              <a:off x="691554" y="3643720"/>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162425" y="3643720"/>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659704" y="3643720"/>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1277" y="3801622"/>
              <a:ext cx="136943" cy="5039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1978" y="3801622"/>
              <a:ext cx="136943" cy="5039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6741" y="3796031"/>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156989" y="3625828"/>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4291" y="3801622"/>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2638082" y="3643719"/>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59262" y="3801622"/>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133826" y="3653408"/>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0863" y="3805719"/>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3631111" y="3635516"/>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48413" y="3811310"/>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4112204" y="3653407"/>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33384" y="3811310"/>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22" name="Down Arrow 21"/>
            <p:cNvSpPr/>
            <p:nvPr/>
          </p:nvSpPr>
          <p:spPr>
            <a:xfrm>
              <a:off x="1782674" y="4010386"/>
              <a:ext cx="45719" cy="157421"/>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61445" y="4218668"/>
              <a:ext cx="2261062" cy="8234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Bitcoin July  2017</a:t>
              </a:r>
            </a:p>
            <a:p>
              <a:pPr algn="ctr"/>
              <a:r>
                <a:rPr lang="en-US" sz="1400" dirty="0">
                  <a:solidFill>
                    <a:schemeClr val="tx1"/>
                  </a:solidFill>
                </a:rPr>
                <a:t>Block# 476768</a:t>
              </a:r>
            </a:p>
            <a:p>
              <a:pPr algn="ctr"/>
              <a:r>
                <a:rPr lang="en-US" sz="1400" b="1" dirty="0" err="1">
                  <a:solidFill>
                    <a:schemeClr val="tx1"/>
                  </a:solidFill>
                </a:rPr>
                <a:t>Softfork</a:t>
              </a:r>
              <a:endParaRPr lang="en-US" sz="1400" b="1" dirty="0">
                <a:solidFill>
                  <a:schemeClr val="tx1"/>
                </a:solidFill>
              </a:endParaRPr>
            </a:p>
            <a:p>
              <a:pPr algn="ctr"/>
              <a:endParaRPr lang="en-US" sz="1400" dirty="0">
                <a:solidFill>
                  <a:schemeClr val="tx1"/>
                </a:solidFill>
              </a:endParaRPr>
            </a:p>
          </p:txBody>
        </p:sp>
        <p:grpSp>
          <p:nvGrpSpPr>
            <p:cNvPr id="50" name="Group 49"/>
            <p:cNvGrpSpPr/>
            <p:nvPr/>
          </p:nvGrpSpPr>
          <p:grpSpPr>
            <a:xfrm>
              <a:off x="7079165" y="3596697"/>
              <a:ext cx="1758113" cy="768284"/>
              <a:chOff x="9884700" y="5201053"/>
              <a:chExt cx="1758113" cy="768284"/>
            </a:xfrm>
          </p:grpSpPr>
          <p:sp>
            <p:nvSpPr>
              <p:cNvPr id="24" name="Oval Callout 23"/>
              <p:cNvSpPr/>
              <p:nvPr/>
            </p:nvSpPr>
            <p:spPr>
              <a:xfrm rot="1325052">
                <a:off x="10718272" y="5530653"/>
                <a:ext cx="924541" cy="438684"/>
              </a:xfrm>
              <a:prstGeom prst="wedgeEllipseCallout">
                <a:avLst>
                  <a:gd name="adj1" fmla="val -76605"/>
                  <a:gd name="adj2" fmla="val 866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Bitcoin</a:t>
                </a:r>
              </a:p>
            </p:txBody>
          </p:sp>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84700" y="5201053"/>
                <a:ext cx="616964" cy="539257"/>
              </a:xfrm>
              <a:prstGeom prst="rect">
                <a:avLst/>
              </a:prstGeom>
            </p:spPr>
          </p:pic>
        </p:grpSp>
        <p:grpSp>
          <p:nvGrpSpPr>
            <p:cNvPr id="26" name="Group 25"/>
            <p:cNvGrpSpPr/>
            <p:nvPr/>
          </p:nvGrpSpPr>
          <p:grpSpPr>
            <a:xfrm rot="19698387">
              <a:off x="3052379" y="2793989"/>
              <a:ext cx="2096036" cy="333697"/>
              <a:chOff x="5860342" y="2815327"/>
              <a:chExt cx="2096036" cy="333697"/>
            </a:xfrm>
          </p:grpSpPr>
          <p:pic>
            <p:nvPicPr>
              <p:cNvPr id="3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0342" y="2981433"/>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a:xfrm>
                <a:off x="6024133" y="2823530"/>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45313" y="2981433"/>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6519877" y="2833219"/>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6914" y="2985530"/>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7017162" y="2815327"/>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4464" y="2991121"/>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p:cNvSpPr/>
              <p:nvPr/>
            </p:nvSpPr>
            <p:spPr>
              <a:xfrm>
                <a:off x="7498255" y="2833218"/>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9435" y="2991121"/>
                <a:ext cx="136943" cy="50398"/>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Up Arrow 26"/>
            <p:cNvSpPr/>
            <p:nvPr/>
          </p:nvSpPr>
          <p:spPr>
            <a:xfrm>
              <a:off x="2709949" y="3209009"/>
              <a:ext cx="87283" cy="387688"/>
            </a:xfrm>
            <a:prstGeom prst="up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31273" y="2202873"/>
              <a:ext cx="2264931" cy="9811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Bitcoin August  2017</a:t>
              </a:r>
            </a:p>
            <a:p>
              <a:pPr algn="ctr"/>
              <a:r>
                <a:rPr lang="en-US" sz="1400" dirty="0">
                  <a:solidFill>
                    <a:schemeClr val="tx1"/>
                  </a:solidFill>
                </a:rPr>
                <a:t>Block# 478558</a:t>
              </a:r>
            </a:p>
            <a:p>
              <a:pPr algn="ctr"/>
              <a:r>
                <a:rPr lang="en-US" sz="1400" b="1" dirty="0" err="1">
                  <a:solidFill>
                    <a:schemeClr val="tx1"/>
                  </a:solidFill>
                </a:rPr>
                <a:t>Hardfork</a:t>
              </a:r>
              <a:endParaRPr lang="en-US" sz="1400" b="1" dirty="0">
                <a:solidFill>
                  <a:schemeClr val="tx1"/>
                </a:solidFill>
              </a:endParaRPr>
            </a:p>
            <a:p>
              <a:pPr algn="ctr"/>
              <a:endParaRPr lang="en-US" sz="1400" dirty="0">
                <a:solidFill>
                  <a:schemeClr val="tx1"/>
                </a:solidFill>
              </a:endParaRPr>
            </a:p>
          </p:txBody>
        </p:sp>
        <p:sp>
          <p:nvSpPr>
            <p:cNvPr id="29" name="Oval Callout 28"/>
            <p:cNvSpPr/>
            <p:nvPr/>
          </p:nvSpPr>
          <p:spPr>
            <a:xfrm>
              <a:off x="3310226" y="1403980"/>
              <a:ext cx="1414025" cy="438684"/>
            </a:xfrm>
            <a:prstGeom prst="wedgeEllipseCallout">
              <a:avLst>
                <a:gd name="adj1" fmla="val 68647"/>
                <a:gd name="adj2" fmla="val 8302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BitcoinCash</a:t>
              </a:r>
              <a:endParaRPr lang="en-US" sz="1200" dirty="0"/>
            </a:p>
          </p:txBody>
        </p:sp>
        <p:grpSp>
          <p:nvGrpSpPr>
            <p:cNvPr id="49" name="Group 48"/>
            <p:cNvGrpSpPr/>
            <p:nvPr/>
          </p:nvGrpSpPr>
          <p:grpSpPr>
            <a:xfrm>
              <a:off x="4612014" y="3628597"/>
              <a:ext cx="2413338" cy="343385"/>
              <a:chOff x="4578762" y="3620284"/>
              <a:chExt cx="2413338" cy="343385"/>
            </a:xfrm>
          </p:grpSpPr>
          <p:sp>
            <p:nvSpPr>
              <p:cNvPr id="39" name="Rectangle 38"/>
              <p:cNvSpPr/>
              <p:nvPr/>
            </p:nvSpPr>
            <p:spPr>
              <a:xfrm>
                <a:off x="4578762" y="3620284"/>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96064" y="3796078"/>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p:cNvSpPr/>
              <p:nvPr/>
            </p:nvSpPr>
            <p:spPr>
              <a:xfrm>
                <a:off x="5059855" y="3638175"/>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81035" y="3796078"/>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5555599" y="3647864"/>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2636" y="3800175"/>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p:cNvSpPr/>
              <p:nvPr/>
            </p:nvSpPr>
            <p:spPr>
              <a:xfrm>
                <a:off x="6052884" y="3629972"/>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0186" y="3805766"/>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p:cNvSpPr/>
              <p:nvPr/>
            </p:nvSpPr>
            <p:spPr>
              <a:xfrm>
                <a:off x="6533977" y="3647863"/>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5157" y="3805766"/>
                <a:ext cx="136943" cy="50398"/>
              </a:xfrm>
              <a:prstGeom prst="rect">
                <a:avLst/>
              </a:prstGeom>
              <a:noFill/>
              <a:extLst>
                <a:ext uri="{909E8E84-426E-40DD-AFC4-6F175D3DCCD1}">
                  <a14:hiddenFill xmlns:a14="http://schemas.microsoft.com/office/drawing/2010/main">
                    <a:solidFill>
                      <a:srgbClr val="FFFFFF"/>
                    </a:solidFill>
                  </a14:hiddenFill>
                </a:ext>
              </a:extLst>
            </p:spPr>
          </p:pic>
        </p:grpSp>
        <p:sp>
          <p:nvSpPr>
            <p:cNvPr id="51" name="Down Arrow 50"/>
            <p:cNvSpPr/>
            <p:nvPr/>
          </p:nvSpPr>
          <p:spPr>
            <a:xfrm>
              <a:off x="4179507" y="3996530"/>
              <a:ext cx="148337" cy="199844"/>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106919" y="4221438"/>
              <a:ext cx="1857930" cy="8234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Bitcoin October 2017</a:t>
              </a:r>
            </a:p>
            <a:p>
              <a:pPr algn="ctr"/>
              <a:r>
                <a:rPr lang="en-US" sz="1400" dirty="0">
                  <a:solidFill>
                    <a:schemeClr val="tx1"/>
                  </a:solidFill>
                </a:rPr>
                <a:t>Block# 491407</a:t>
              </a:r>
            </a:p>
            <a:p>
              <a:pPr algn="ctr"/>
              <a:r>
                <a:rPr lang="en-US" sz="1400" b="1" dirty="0" err="1">
                  <a:solidFill>
                    <a:schemeClr val="tx1"/>
                  </a:solidFill>
                </a:rPr>
                <a:t>Hardfork</a:t>
              </a:r>
              <a:endParaRPr lang="en-US" sz="1400" b="1" dirty="0">
                <a:solidFill>
                  <a:schemeClr val="tx1"/>
                </a:solidFill>
              </a:endParaRPr>
            </a:p>
            <a:p>
              <a:pPr algn="ctr"/>
              <a:endParaRPr lang="en-US" sz="1400" dirty="0">
                <a:solidFill>
                  <a:schemeClr val="tx1"/>
                </a:solidFill>
              </a:endParaRPr>
            </a:p>
          </p:txBody>
        </p:sp>
        <p:grpSp>
          <p:nvGrpSpPr>
            <p:cNvPr id="53" name="Group 52"/>
            <p:cNvGrpSpPr/>
            <p:nvPr/>
          </p:nvGrpSpPr>
          <p:grpSpPr>
            <a:xfrm rot="20350155">
              <a:off x="4703558" y="2994391"/>
              <a:ext cx="2096036" cy="333697"/>
              <a:chOff x="5860342" y="2815327"/>
              <a:chExt cx="2096036" cy="333697"/>
            </a:xfrm>
          </p:grpSpPr>
          <p:pic>
            <p:nvPicPr>
              <p:cNvPr id="5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0342" y="2981433"/>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p:cNvSpPr/>
              <p:nvPr/>
            </p:nvSpPr>
            <p:spPr>
              <a:xfrm>
                <a:off x="6024133" y="2823530"/>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45313" y="2981433"/>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p:cNvSpPr/>
              <p:nvPr/>
            </p:nvSpPr>
            <p:spPr>
              <a:xfrm>
                <a:off x="6519877" y="2833219"/>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6914" y="2985530"/>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p:cNvSpPr/>
              <p:nvPr/>
            </p:nvSpPr>
            <p:spPr>
              <a:xfrm>
                <a:off x="7017162" y="2815327"/>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4464" y="2991121"/>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p:cNvSpPr/>
              <p:nvPr/>
            </p:nvSpPr>
            <p:spPr>
              <a:xfrm>
                <a:off x="7498255" y="2833218"/>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9435" y="2991121"/>
                <a:ext cx="136943" cy="50398"/>
              </a:xfrm>
              <a:prstGeom prst="rect">
                <a:avLst/>
              </a:prstGeom>
              <a:noFill/>
              <a:extLst>
                <a:ext uri="{909E8E84-426E-40DD-AFC4-6F175D3DCCD1}">
                  <a14:hiddenFill xmlns:a14="http://schemas.microsoft.com/office/drawing/2010/main">
                    <a:solidFill>
                      <a:srgbClr val="FFFFFF"/>
                    </a:solidFill>
                  </a14:hiddenFill>
                </a:ext>
              </a:extLst>
            </p:spPr>
          </p:pic>
        </p:grpSp>
        <p:sp>
          <p:nvSpPr>
            <p:cNvPr id="63" name="Oval Callout 62"/>
            <p:cNvSpPr/>
            <p:nvPr/>
          </p:nvSpPr>
          <p:spPr>
            <a:xfrm>
              <a:off x="7047205" y="1514816"/>
              <a:ext cx="1414025" cy="438684"/>
            </a:xfrm>
            <a:prstGeom prst="wedgeEllipseCallout">
              <a:avLst>
                <a:gd name="adj1" fmla="val -36583"/>
                <a:gd name="adj2" fmla="val 13419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BitcoinGold</a:t>
              </a:r>
              <a:endParaRPr lang="en-US" sz="1200" dirty="0"/>
            </a:p>
          </p:txBody>
        </p:sp>
      </p:grpSp>
    </p:spTree>
    <p:extLst>
      <p:ext uri="{BB962C8B-B14F-4D97-AF65-F5344CB8AC3E}">
        <p14:creationId xmlns:p14="http://schemas.microsoft.com/office/powerpoint/2010/main" val="3180449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solidFill>
                  <a:srgbClr val="FF0000"/>
                </a:solidFill>
              </a:rPr>
              <a:t>In such distributed systems (no central authority ) soft and hard forks could happen easily. </a:t>
            </a:r>
          </a:p>
          <a:p>
            <a:r>
              <a:rPr lang="en-US" dirty="0">
                <a:solidFill>
                  <a:srgbClr val="00B0F0"/>
                </a:solidFill>
              </a:rPr>
              <a:t>The participants can decide how to move on with current or coming updates </a:t>
            </a:r>
            <a:r>
              <a:rPr lang="en-US" b="1" u="sng" dirty="0">
                <a:solidFill>
                  <a:srgbClr val="00B0F0"/>
                </a:solidFill>
              </a:rPr>
              <a:t>as long as there is sufficient number of users who support that choice, in such cases this group of participants can split off into their own network</a:t>
            </a:r>
            <a:r>
              <a:rPr lang="en-US" dirty="0">
                <a:solidFill>
                  <a:srgbClr val="00B0F0"/>
                </a:solidFill>
              </a:rPr>
              <a:t>.</a:t>
            </a:r>
            <a:r>
              <a:rPr lang="en-US" dirty="0"/>
              <a:t> </a:t>
            </a:r>
          </a:p>
          <a:p>
            <a:r>
              <a:rPr lang="en-US" dirty="0" err="1">
                <a:solidFill>
                  <a:srgbClr val="FF0000"/>
                </a:solidFill>
              </a:rPr>
              <a:t>Hardfork</a:t>
            </a:r>
            <a:r>
              <a:rPr lang="en-US" dirty="0">
                <a:solidFill>
                  <a:srgbClr val="FF0000"/>
                </a:solidFill>
              </a:rPr>
              <a:t> does not always result in a split, if all users agree on some update, the </a:t>
            </a:r>
            <a:r>
              <a:rPr lang="en-US" dirty="0" err="1">
                <a:solidFill>
                  <a:srgbClr val="FF0000"/>
                </a:solidFill>
              </a:rPr>
              <a:t>blockchain</a:t>
            </a:r>
            <a:r>
              <a:rPr lang="en-US" dirty="0">
                <a:solidFill>
                  <a:srgbClr val="FF0000"/>
                </a:solidFill>
              </a:rPr>
              <a:t> will continue without splitting.</a:t>
            </a:r>
          </a:p>
          <a:p>
            <a:r>
              <a:rPr lang="en-US" dirty="0">
                <a:solidFill>
                  <a:srgbClr val="00B0F0"/>
                </a:solidFill>
              </a:rPr>
              <a:t>Forking starts on the software and then could lead to physical split in the chain.</a:t>
            </a:r>
          </a:p>
          <a:p>
            <a:endParaRPr lang="en-US" dirty="0"/>
          </a:p>
          <a:p>
            <a:endParaRPr lang="en-US" dirty="0"/>
          </a:p>
        </p:txBody>
      </p:sp>
    </p:spTree>
    <p:extLst>
      <p:ext uri="{BB962C8B-B14F-4D97-AF65-F5344CB8AC3E}">
        <p14:creationId xmlns:p14="http://schemas.microsoft.com/office/powerpoint/2010/main" val="1318900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bitcoin, if you owned a bitcoin before August  2017 (the first hard fork), then you will be having a bitcoin, </a:t>
            </a:r>
            <a:r>
              <a:rPr lang="en-US" dirty="0" err="1"/>
              <a:t>BitcoinCash</a:t>
            </a:r>
            <a:r>
              <a:rPr lang="en-US" dirty="0"/>
              <a:t>, and </a:t>
            </a:r>
            <a:r>
              <a:rPr lang="en-US" dirty="0" err="1"/>
              <a:t>BitcoinGold</a:t>
            </a:r>
            <a:r>
              <a:rPr lang="en-US" dirty="0"/>
              <a:t>.</a:t>
            </a:r>
          </a:p>
          <a:p>
            <a:r>
              <a:rPr lang="en-US" dirty="0"/>
              <a:t>If you owned a bitcoin after August  2017 (the first hard fork) and before October  2017 (the second hard fork)  then you will be having one Bitcoin and one </a:t>
            </a:r>
            <a:r>
              <a:rPr lang="en-US" dirty="0" err="1"/>
              <a:t>BitcoinGold</a:t>
            </a:r>
            <a:r>
              <a:rPr lang="en-US" dirty="0"/>
              <a:t>.</a:t>
            </a:r>
          </a:p>
          <a:p>
            <a:r>
              <a:rPr lang="en-US" dirty="0"/>
              <a:t>If you owned one ether before August  2017, then you will have the same amount in ETH and ETC, and that’s how </a:t>
            </a:r>
            <a:r>
              <a:rPr lang="en-US"/>
              <a:t>the amount </a:t>
            </a:r>
            <a:r>
              <a:rPr lang="en-US" dirty="0"/>
              <a:t>stolen by the attacker exist in both chains.</a:t>
            </a:r>
          </a:p>
        </p:txBody>
      </p:sp>
    </p:spTree>
    <p:extLst>
      <p:ext uri="{BB962C8B-B14F-4D97-AF65-F5344CB8AC3E}">
        <p14:creationId xmlns:p14="http://schemas.microsoft.com/office/powerpoint/2010/main" val="3238593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Hard and Soft Forks</a:t>
            </a:r>
          </a:p>
        </p:txBody>
      </p:sp>
      <p:sp>
        <p:nvSpPr>
          <p:cNvPr id="3" name="Content Placeholder 2"/>
          <p:cNvSpPr>
            <a:spLocks noGrp="1"/>
          </p:cNvSpPr>
          <p:nvPr>
            <p:ph idx="1"/>
          </p:nvPr>
        </p:nvSpPr>
        <p:spPr/>
        <p:txBody>
          <a:bodyPr>
            <a:normAutofit fontScale="85000" lnSpcReduction="20000"/>
          </a:bodyPr>
          <a:lstStyle/>
          <a:p>
            <a:r>
              <a:rPr lang="en-US" dirty="0">
                <a:solidFill>
                  <a:srgbClr val="FF0000"/>
                </a:solidFill>
              </a:rPr>
              <a:t>Hard Forks: Loosen Rules</a:t>
            </a:r>
          </a:p>
          <a:p>
            <a:r>
              <a:rPr lang="en-US" dirty="0">
                <a:solidFill>
                  <a:schemeClr val="accent6">
                    <a:lumMod val="75000"/>
                  </a:schemeClr>
                </a:solidFill>
              </a:rPr>
              <a:t>For example the hard fork that happened in the bitcoin chain resulted in </a:t>
            </a:r>
            <a:r>
              <a:rPr lang="en-US" dirty="0" err="1">
                <a:solidFill>
                  <a:schemeClr val="accent6">
                    <a:lumMod val="75000"/>
                  </a:schemeClr>
                </a:solidFill>
              </a:rPr>
              <a:t>bitcoinchash</a:t>
            </a:r>
            <a:r>
              <a:rPr lang="en-US" dirty="0">
                <a:solidFill>
                  <a:schemeClr val="accent6">
                    <a:lumMod val="75000"/>
                  </a:schemeClr>
                </a:solidFill>
              </a:rPr>
              <a:t> chain, this hard fork loosened the rule about the block size, instead of 1 MB block the new chain make it 8 MB.</a:t>
            </a:r>
          </a:p>
          <a:p>
            <a:r>
              <a:rPr lang="en-US" dirty="0"/>
              <a:t>Examples of rules that might loosen in a hard fork: </a:t>
            </a:r>
            <a:r>
              <a:rPr lang="en-US" u="sng" dirty="0"/>
              <a:t>increasing the block reward, changing the proof of work function, etc.</a:t>
            </a:r>
          </a:p>
          <a:p>
            <a:r>
              <a:rPr lang="en-US" dirty="0"/>
              <a:t>After this hard fork, we have two types of miners, miners who follow the old rules (1MB) and miners who follow the new rule (8 MB).</a:t>
            </a:r>
          </a:p>
          <a:p>
            <a:r>
              <a:rPr lang="en-US" dirty="0">
                <a:solidFill>
                  <a:srgbClr val="00B0F0"/>
                </a:solidFill>
              </a:rPr>
              <a:t>If a miner mined a block of size less than or equal to 1 MB, then this block could fit into the two chains, bitcoin and </a:t>
            </a:r>
            <a:r>
              <a:rPr lang="en-US" dirty="0" err="1">
                <a:solidFill>
                  <a:srgbClr val="00B0F0"/>
                </a:solidFill>
              </a:rPr>
              <a:t>bitcoinchash</a:t>
            </a:r>
            <a:r>
              <a:rPr lang="en-US" dirty="0">
                <a:solidFill>
                  <a:srgbClr val="00B0F0"/>
                </a:solidFill>
              </a:rPr>
              <a:t> because this size fits both chains, on the other hand, if a miner mines a block of size greater than 1 MB and less than or equal to 8 MB, then this block can be accepted only in the </a:t>
            </a:r>
            <a:r>
              <a:rPr lang="en-US" dirty="0" err="1">
                <a:solidFill>
                  <a:srgbClr val="00B0F0"/>
                </a:solidFill>
              </a:rPr>
              <a:t>bitcoincash</a:t>
            </a:r>
            <a:r>
              <a:rPr lang="en-US" dirty="0">
                <a:solidFill>
                  <a:srgbClr val="00B0F0"/>
                </a:solidFill>
              </a:rPr>
              <a:t> chain.</a:t>
            </a:r>
          </a:p>
          <a:p>
            <a:endParaRPr lang="en-US" dirty="0"/>
          </a:p>
        </p:txBody>
      </p:sp>
    </p:spTree>
    <p:extLst>
      <p:ext uri="{BB962C8B-B14F-4D97-AF65-F5344CB8AC3E}">
        <p14:creationId xmlns:p14="http://schemas.microsoft.com/office/powerpoint/2010/main" val="1829645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From this scenario we can see how </a:t>
            </a:r>
            <a:r>
              <a:rPr lang="en-US" dirty="0">
                <a:solidFill>
                  <a:srgbClr val="00B0F0"/>
                </a:solidFill>
              </a:rPr>
              <a:t>hard forks make the rule regarding the size looser, if a block does not fit in the first chain, then it can be accepted in the loosed rule chain</a:t>
            </a:r>
            <a:r>
              <a:rPr lang="en-US" dirty="0"/>
              <a:t>, and this where the split from the first chain happens.</a:t>
            </a:r>
          </a:p>
          <a:p>
            <a:r>
              <a:rPr lang="en-US" u="sng" dirty="0">
                <a:solidFill>
                  <a:srgbClr val="FF0000"/>
                </a:solidFill>
              </a:rPr>
              <a:t>Hard fork is described as not backward compatible</a:t>
            </a:r>
            <a:r>
              <a:rPr lang="en-US" dirty="0">
                <a:solidFill>
                  <a:srgbClr val="FF0000"/>
                </a:solidFill>
              </a:rPr>
              <a:t>, this means after the rules changed, the blocks that get mined by miners who upgraded to the new rules are not compatible anymore with previous blocks that were mined under the old rules. </a:t>
            </a:r>
          </a:p>
        </p:txBody>
      </p:sp>
    </p:spTree>
    <p:extLst>
      <p:ext uri="{BB962C8B-B14F-4D97-AF65-F5344CB8AC3E}">
        <p14:creationId xmlns:p14="http://schemas.microsoft.com/office/powerpoint/2010/main" val="3093016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err="1">
                <a:solidFill>
                  <a:srgbClr val="FF0000"/>
                </a:solidFill>
              </a:rPr>
              <a:t>SoftForks</a:t>
            </a:r>
            <a:r>
              <a:rPr lang="en-US" dirty="0">
                <a:solidFill>
                  <a:srgbClr val="FF0000"/>
                </a:solidFill>
              </a:rPr>
              <a:t>: Tighten Rules</a:t>
            </a:r>
          </a:p>
          <a:p>
            <a:r>
              <a:rPr lang="en-US" dirty="0">
                <a:solidFill>
                  <a:srgbClr val="00B0F0"/>
                </a:solidFill>
              </a:rPr>
              <a:t>In </a:t>
            </a:r>
            <a:r>
              <a:rPr lang="en-US" dirty="0" err="1">
                <a:solidFill>
                  <a:srgbClr val="00B0F0"/>
                </a:solidFill>
              </a:rPr>
              <a:t>softfork</a:t>
            </a:r>
            <a:r>
              <a:rPr lang="en-US" dirty="0">
                <a:solidFill>
                  <a:srgbClr val="00B0F0"/>
                </a:solidFill>
              </a:rPr>
              <a:t> there is no split in the chain.</a:t>
            </a:r>
          </a:p>
          <a:p>
            <a:r>
              <a:rPr lang="en-US" dirty="0"/>
              <a:t>Examples of what rules might tighten in a soft fork: </a:t>
            </a:r>
            <a:r>
              <a:rPr lang="en-US" dirty="0">
                <a:solidFill>
                  <a:srgbClr val="0070C0"/>
                </a:solidFill>
              </a:rPr>
              <a:t>reducing rewards, reducing maximum block size, etc.</a:t>
            </a:r>
          </a:p>
          <a:p>
            <a:r>
              <a:rPr lang="en-US" dirty="0"/>
              <a:t>When there is an update (upgrade) on some rules, most of the miners (the majority) will follow the new rules, because the soft fork would not happen if there was no agreement or consensus in advance between the users about the update (upgrade). A minority of users will keep following the old rules after the soft fork.</a:t>
            </a:r>
          </a:p>
          <a:p>
            <a:endParaRPr lang="en-US" dirty="0"/>
          </a:p>
          <a:p>
            <a:endParaRPr lang="en-US" dirty="0"/>
          </a:p>
        </p:txBody>
      </p:sp>
    </p:spTree>
    <p:extLst>
      <p:ext uri="{BB962C8B-B14F-4D97-AF65-F5344CB8AC3E}">
        <p14:creationId xmlns:p14="http://schemas.microsoft.com/office/powerpoint/2010/main" val="1582498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8691"/>
            <a:ext cx="10515600" cy="6151418"/>
          </a:xfrm>
        </p:spPr>
        <p:txBody>
          <a:bodyPr>
            <a:normAutofit/>
          </a:bodyPr>
          <a:lstStyle/>
          <a:p>
            <a:r>
              <a:rPr lang="en-US" u="sng" dirty="0">
                <a:solidFill>
                  <a:srgbClr val="00B0F0"/>
                </a:solidFill>
              </a:rPr>
              <a:t>Soft fork is backward compatible </a:t>
            </a:r>
            <a:r>
              <a:rPr lang="en-US" dirty="0">
                <a:solidFill>
                  <a:srgbClr val="00B0F0"/>
                </a:solidFill>
              </a:rPr>
              <a:t>since any new block that is mined by miners who follow the new rules is also compatible with previous rules before the soft fork (old software is still compatible under new rules).</a:t>
            </a:r>
          </a:p>
          <a:p>
            <a:r>
              <a:rPr lang="en-US" dirty="0"/>
              <a:t>There is no split into 2 separate </a:t>
            </a:r>
            <a:r>
              <a:rPr lang="en-US" dirty="0" err="1"/>
              <a:t>blockchains</a:t>
            </a:r>
            <a:r>
              <a:rPr lang="en-US" dirty="0"/>
              <a:t>, because the majority of miners (hash power) enforces the new rules.</a:t>
            </a:r>
          </a:p>
          <a:p>
            <a:r>
              <a:rPr lang="en-US" dirty="0">
                <a:solidFill>
                  <a:schemeClr val="accent6">
                    <a:lumMod val="75000"/>
                  </a:schemeClr>
                </a:solidFill>
              </a:rPr>
              <a:t>Tighten means new strict rules, and whatever the new rule or the update is, the old blocks didn’t break any law</a:t>
            </a:r>
            <a:r>
              <a:rPr lang="en-US" dirty="0"/>
              <a:t>  and the chain shall accept blocks which mined by both, miners who upgraded and those who didn’t, but since the minority follow the old rules their chance to mine a new block is small given the majority follow the new rules.</a:t>
            </a:r>
          </a:p>
        </p:txBody>
      </p:sp>
    </p:spTree>
    <p:extLst>
      <p:ext uri="{BB962C8B-B14F-4D97-AF65-F5344CB8AC3E}">
        <p14:creationId xmlns:p14="http://schemas.microsoft.com/office/powerpoint/2010/main" val="4131822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4056"/>
            <a:ext cx="10515600" cy="407959"/>
          </a:xfrm>
        </p:spPr>
        <p:txBody>
          <a:bodyPr>
            <a:normAutofit fontScale="90000"/>
          </a:bodyPr>
          <a:lstStyle/>
          <a:p>
            <a:r>
              <a:rPr lang="en-US" dirty="0"/>
              <a:t>Decentralized Autonomous Organizations (DAOs)</a:t>
            </a:r>
          </a:p>
        </p:txBody>
      </p:sp>
      <p:sp>
        <p:nvSpPr>
          <p:cNvPr id="3" name="Content Placeholder 2"/>
          <p:cNvSpPr>
            <a:spLocks noGrp="1"/>
          </p:cNvSpPr>
          <p:nvPr>
            <p:ph idx="1"/>
          </p:nvPr>
        </p:nvSpPr>
        <p:spPr>
          <a:xfrm>
            <a:off x="838200" y="1291759"/>
            <a:ext cx="10515600" cy="4850420"/>
          </a:xfrm>
        </p:spPr>
        <p:txBody>
          <a:bodyPr>
            <a:normAutofit/>
          </a:bodyPr>
          <a:lstStyle/>
          <a:p>
            <a:r>
              <a:rPr lang="en-US" dirty="0"/>
              <a:t>Usually, </a:t>
            </a:r>
            <a:r>
              <a:rPr lang="en-US" dirty="0">
                <a:solidFill>
                  <a:srgbClr val="FF0000"/>
                </a:solidFill>
              </a:rPr>
              <a:t>organizations have a hierarchal structures which </a:t>
            </a:r>
            <a:r>
              <a:rPr lang="en-US" u="sng" dirty="0">
                <a:solidFill>
                  <a:srgbClr val="FF0000"/>
                </a:solidFill>
              </a:rPr>
              <a:t>divide the organization into different layers or clusters</a:t>
            </a:r>
            <a:r>
              <a:rPr lang="en-US" dirty="0"/>
              <a:t>. For example, an organization may consist of Directors, Managers, Team Leaders, Employees and so on.</a:t>
            </a:r>
          </a:p>
          <a:p>
            <a:r>
              <a:rPr lang="en-US" dirty="0"/>
              <a:t>This hierarchal structure </a:t>
            </a:r>
            <a:r>
              <a:rPr lang="en-US" dirty="0">
                <a:solidFill>
                  <a:srgbClr val="0070C0"/>
                </a:solidFill>
              </a:rPr>
              <a:t>helps the organization to perform its tasks and to achieve its goals.</a:t>
            </a:r>
          </a:p>
          <a:p>
            <a:r>
              <a:rPr lang="en-US" dirty="0">
                <a:solidFill>
                  <a:srgbClr val="FF0000"/>
                </a:solidFill>
              </a:rPr>
              <a:t>Inside the organization, people with different roles follow protocols and certain procedures in order to make their company operate successfully.</a:t>
            </a:r>
          </a:p>
          <a:p>
            <a:endParaRPr lang="en-US" dirty="0"/>
          </a:p>
          <a:p>
            <a:endParaRPr lang="en-US" dirty="0"/>
          </a:p>
        </p:txBody>
      </p:sp>
    </p:spTree>
    <p:extLst>
      <p:ext uri="{BB962C8B-B14F-4D97-AF65-F5344CB8AC3E}">
        <p14:creationId xmlns:p14="http://schemas.microsoft.com/office/powerpoint/2010/main" val="176672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4196521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230" y="1190566"/>
            <a:ext cx="9008628" cy="4480561"/>
          </a:xfrm>
          <a:prstGeom prst="rect">
            <a:avLst/>
          </a:prstGeom>
        </p:spPr>
      </p:pic>
    </p:spTree>
    <p:extLst>
      <p:ext uri="{BB962C8B-B14F-4D97-AF65-F5344CB8AC3E}">
        <p14:creationId xmlns:p14="http://schemas.microsoft.com/office/powerpoint/2010/main" val="1206000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Different people with different roles inside an organization learn about the protocols and procedures that they should follow either by </a:t>
            </a:r>
            <a:r>
              <a:rPr lang="en-US" dirty="0">
                <a:solidFill>
                  <a:srgbClr val="FF0000"/>
                </a:solidFill>
              </a:rPr>
              <a:t>training</a:t>
            </a:r>
            <a:r>
              <a:rPr lang="en-US" dirty="0"/>
              <a:t>, </a:t>
            </a:r>
            <a:r>
              <a:rPr lang="en-US" dirty="0">
                <a:solidFill>
                  <a:srgbClr val="FF0000"/>
                </a:solidFill>
              </a:rPr>
              <a:t>or these protocols and procedures are written in details either in the contract of the employee or as a separate document.</a:t>
            </a:r>
          </a:p>
          <a:p>
            <a:endParaRPr lang="en-US" dirty="0"/>
          </a:p>
          <a:p>
            <a:r>
              <a:rPr lang="en-US" dirty="0"/>
              <a:t>If we can create </a:t>
            </a:r>
            <a:r>
              <a:rPr lang="en-US" u="sng" dirty="0">
                <a:solidFill>
                  <a:srgbClr val="FF0000"/>
                </a:solidFill>
              </a:rPr>
              <a:t>an organization where people with different roles are replaced by a computerized tools</a:t>
            </a:r>
            <a:r>
              <a:rPr lang="en-US" dirty="0">
                <a:solidFill>
                  <a:srgbClr val="FF0000"/>
                </a:solidFill>
              </a:rPr>
              <a:t>,  then these tools will perform the tasks and duties of different people automatically, and hence time and cost could be saved along with accurate results.</a:t>
            </a:r>
          </a:p>
        </p:txBody>
      </p:sp>
    </p:spTree>
    <p:extLst>
      <p:ext uri="{BB962C8B-B14F-4D97-AF65-F5344CB8AC3E}">
        <p14:creationId xmlns:p14="http://schemas.microsoft.com/office/powerpoint/2010/main" val="3625615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FF0000"/>
                </a:solidFill>
              </a:rPr>
              <a:t>The appropriate candidate for such tools are the smart contracts, </a:t>
            </a:r>
            <a:r>
              <a:rPr lang="en-US" dirty="0"/>
              <a:t>smart contracts could replace people with different roles inside organizations.</a:t>
            </a:r>
          </a:p>
          <a:p>
            <a:r>
              <a:rPr lang="en-US" u="sng" dirty="0">
                <a:solidFill>
                  <a:srgbClr val="00B0F0"/>
                </a:solidFill>
              </a:rPr>
              <a:t>The smart contracts are triggered by specific conditions, if some condition happens then a set of actions will be performed.</a:t>
            </a:r>
          </a:p>
        </p:txBody>
      </p:sp>
    </p:spTree>
    <p:extLst>
      <p:ext uri="{BB962C8B-B14F-4D97-AF65-F5344CB8AC3E}">
        <p14:creationId xmlns:p14="http://schemas.microsoft.com/office/powerpoint/2010/main" val="287329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p:cNvGrpSpPr/>
          <p:nvPr/>
        </p:nvGrpSpPr>
        <p:grpSpPr>
          <a:xfrm>
            <a:off x="2301638" y="119154"/>
            <a:ext cx="5894712" cy="2610197"/>
            <a:chOff x="1744684" y="781396"/>
            <a:chExt cx="7954485" cy="4416121"/>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684" y="955963"/>
              <a:ext cx="7954485" cy="3956269"/>
            </a:xfrm>
            <a:prstGeom prst="rect">
              <a:avLst/>
            </a:prstGeom>
          </p:spPr>
        </p:pic>
        <p:grpSp>
          <p:nvGrpSpPr>
            <p:cNvPr id="9" name="Group 8"/>
            <p:cNvGrpSpPr/>
            <p:nvPr/>
          </p:nvGrpSpPr>
          <p:grpSpPr>
            <a:xfrm>
              <a:off x="5261956" y="781396"/>
              <a:ext cx="781397" cy="947651"/>
              <a:chOff x="665018" y="955963"/>
              <a:chExt cx="781397" cy="947651"/>
            </a:xfrm>
          </p:grpSpPr>
          <p:grpSp>
            <p:nvGrpSpPr>
              <p:cNvPr id="7" name="Group 6"/>
              <p:cNvGrpSpPr/>
              <p:nvPr/>
            </p:nvGrpSpPr>
            <p:grpSpPr>
              <a:xfrm>
                <a:off x="665018" y="955963"/>
                <a:ext cx="781397" cy="947651"/>
                <a:chOff x="665018" y="955963"/>
                <a:chExt cx="781397" cy="947651"/>
              </a:xfrm>
            </p:grpSpPr>
            <p:sp>
              <p:nvSpPr>
                <p:cNvPr id="5" name="Vertical Scroll 4"/>
                <p:cNvSpPr/>
                <p:nvPr/>
              </p:nvSpPr>
              <p:spPr>
                <a:xfrm>
                  <a:off x="665018" y="955963"/>
                  <a:ext cx="781397" cy="947651"/>
                </a:xfrm>
                <a:prstGeom prst="vertic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endParaRPr lang="en-US" sz="10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62388" y="1539273"/>
                  <a:ext cx="403279" cy="339405"/>
                </a:xfrm>
                <a:prstGeom prst="rect">
                  <a:avLst/>
                </a:prstGeom>
              </p:spPr>
            </p:pic>
          </p:grpSp>
          <p:pic>
            <p:nvPicPr>
              <p:cNvPr id="8" name="Picture 7"/>
              <p:cNvPicPr>
                <a:picLocks noChangeAspect="1"/>
              </p:cNvPicPr>
              <p:nvPr/>
            </p:nvPicPr>
            <p:blipFill>
              <a:blip r:embed="rId4"/>
              <a:stretch>
                <a:fillRect/>
              </a:stretch>
            </p:blipFill>
            <p:spPr>
              <a:xfrm>
                <a:off x="845041" y="1107826"/>
                <a:ext cx="437972" cy="431447"/>
              </a:xfrm>
              <a:prstGeom prst="rect">
                <a:avLst/>
              </a:prstGeom>
            </p:spPr>
          </p:pic>
        </p:grpSp>
        <p:grpSp>
          <p:nvGrpSpPr>
            <p:cNvPr id="10" name="Group 9"/>
            <p:cNvGrpSpPr/>
            <p:nvPr/>
          </p:nvGrpSpPr>
          <p:grpSpPr>
            <a:xfrm>
              <a:off x="3219796" y="2006724"/>
              <a:ext cx="781397" cy="947651"/>
              <a:chOff x="665018" y="955963"/>
              <a:chExt cx="781397" cy="947651"/>
            </a:xfrm>
          </p:grpSpPr>
          <p:grpSp>
            <p:nvGrpSpPr>
              <p:cNvPr id="11" name="Group 10"/>
              <p:cNvGrpSpPr/>
              <p:nvPr/>
            </p:nvGrpSpPr>
            <p:grpSpPr>
              <a:xfrm>
                <a:off x="665018" y="955963"/>
                <a:ext cx="781397" cy="947651"/>
                <a:chOff x="665018" y="955963"/>
                <a:chExt cx="781397" cy="947651"/>
              </a:xfrm>
            </p:grpSpPr>
            <p:sp>
              <p:nvSpPr>
                <p:cNvPr id="13" name="Vertical Scroll 12"/>
                <p:cNvSpPr/>
                <p:nvPr/>
              </p:nvSpPr>
              <p:spPr>
                <a:xfrm>
                  <a:off x="665018" y="955963"/>
                  <a:ext cx="781397" cy="947651"/>
                </a:xfrm>
                <a:prstGeom prst="vertic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endParaRPr lang="en-US" sz="1000" dirty="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62388" y="1539273"/>
                  <a:ext cx="403279" cy="339405"/>
                </a:xfrm>
                <a:prstGeom prst="rect">
                  <a:avLst/>
                </a:prstGeom>
              </p:spPr>
            </p:pic>
          </p:grpSp>
          <p:pic>
            <p:nvPicPr>
              <p:cNvPr id="12" name="Picture 11"/>
              <p:cNvPicPr>
                <a:picLocks noChangeAspect="1"/>
              </p:cNvPicPr>
              <p:nvPr/>
            </p:nvPicPr>
            <p:blipFill>
              <a:blip r:embed="rId4"/>
              <a:stretch>
                <a:fillRect/>
              </a:stretch>
            </p:blipFill>
            <p:spPr>
              <a:xfrm>
                <a:off x="845041" y="1107826"/>
                <a:ext cx="437972" cy="431447"/>
              </a:xfrm>
              <a:prstGeom prst="rect">
                <a:avLst/>
              </a:prstGeom>
            </p:spPr>
          </p:pic>
        </p:grpSp>
        <p:grpSp>
          <p:nvGrpSpPr>
            <p:cNvPr id="15" name="Group 14"/>
            <p:cNvGrpSpPr/>
            <p:nvPr/>
          </p:nvGrpSpPr>
          <p:grpSpPr>
            <a:xfrm>
              <a:off x="7478683" y="2006724"/>
              <a:ext cx="781397" cy="947651"/>
              <a:chOff x="665018" y="955963"/>
              <a:chExt cx="781397" cy="947651"/>
            </a:xfrm>
          </p:grpSpPr>
          <p:grpSp>
            <p:nvGrpSpPr>
              <p:cNvPr id="16" name="Group 15"/>
              <p:cNvGrpSpPr/>
              <p:nvPr/>
            </p:nvGrpSpPr>
            <p:grpSpPr>
              <a:xfrm>
                <a:off x="665018" y="955963"/>
                <a:ext cx="781397" cy="947651"/>
                <a:chOff x="665018" y="955963"/>
                <a:chExt cx="781397" cy="947651"/>
              </a:xfrm>
            </p:grpSpPr>
            <p:sp>
              <p:nvSpPr>
                <p:cNvPr id="18" name="Vertical Scroll 17"/>
                <p:cNvSpPr/>
                <p:nvPr/>
              </p:nvSpPr>
              <p:spPr>
                <a:xfrm>
                  <a:off x="665018" y="955963"/>
                  <a:ext cx="781397" cy="947651"/>
                </a:xfrm>
                <a:prstGeom prst="vertic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endParaRPr lang="en-US" sz="1000" dirty="0"/>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62388" y="1539273"/>
                  <a:ext cx="403279" cy="339405"/>
                </a:xfrm>
                <a:prstGeom prst="rect">
                  <a:avLst/>
                </a:prstGeom>
              </p:spPr>
            </p:pic>
          </p:grpSp>
          <p:pic>
            <p:nvPicPr>
              <p:cNvPr id="17" name="Picture 16"/>
              <p:cNvPicPr>
                <a:picLocks noChangeAspect="1"/>
              </p:cNvPicPr>
              <p:nvPr/>
            </p:nvPicPr>
            <p:blipFill>
              <a:blip r:embed="rId4"/>
              <a:stretch>
                <a:fillRect/>
              </a:stretch>
            </p:blipFill>
            <p:spPr>
              <a:xfrm>
                <a:off x="845041" y="1107826"/>
                <a:ext cx="437972" cy="431447"/>
              </a:xfrm>
              <a:prstGeom prst="rect">
                <a:avLst/>
              </a:prstGeom>
            </p:spPr>
          </p:pic>
        </p:grpSp>
        <p:grpSp>
          <p:nvGrpSpPr>
            <p:cNvPr id="20" name="Group 19"/>
            <p:cNvGrpSpPr/>
            <p:nvPr/>
          </p:nvGrpSpPr>
          <p:grpSpPr>
            <a:xfrm>
              <a:off x="8420792" y="3187131"/>
              <a:ext cx="781397" cy="947651"/>
              <a:chOff x="665018" y="955963"/>
              <a:chExt cx="781397" cy="947651"/>
            </a:xfrm>
          </p:grpSpPr>
          <p:grpSp>
            <p:nvGrpSpPr>
              <p:cNvPr id="21" name="Group 20"/>
              <p:cNvGrpSpPr/>
              <p:nvPr/>
            </p:nvGrpSpPr>
            <p:grpSpPr>
              <a:xfrm>
                <a:off x="665018" y="955963"/>
                <a:ext cx="781397" cy="947651"/>
                <a:chOff x="665018" y="955963"/>
                <a:chExt cx="781397" cy="947651"/>
              </a:xfrm>
            </p:grpSpPr>
            <p:sp>
              <p:nvSpPr>
                <p:cNvPr id="23" name="Vertical Scroll 22"/>
                <p:cNvSpPr/>
                <p:nvPr/>
              </p:nvSpPr>
              <p:spPr>
                <a:xfrm>
                  <a:off x="665018" y="955963"/>
                  <a:ext cx="781397" cy="947651"/>
                </a:xfrm>
                <a:prstGeom prst="vertic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endParaRPr lang="en-US" sz="1000" dirty="0"/>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62388" y="1539273"/>
                  <a:ext cx="403279" cy="339405"/>
                </a:xfrm>
                <a:prstGeom prst="rect">
                  <a:avLst/>
                </a:prstGeom>
              </p:spPr>
            </p:pic>
          </p:grpSp>
          <p:pic>
            <p:nvPicPr>
              <p:cNvPr id="22" name="Picture 21"/>
              <p:cNvPicPr>
                <a:picLocks noChangeAspect="1"/>
              </p:cNvPicPr>
              <p:nvPr/>
            </p:nvPicPr>
            <p:blipFill>
              <a:blip r:embed="rId4"/>
              <a:stretch>
                <a:fillRect/>
              </a:stretch>
            </p:blipFill>
            <p:spPr>
              <a:xfrm>
                <a:off x="845041" y="1107826"/>
                <a:ext cx="437972" cy="431447"/>
              </a:xfrm>
              <a:prstGeom prst="rect">
                <a:avLst/>
              </a:prstGeom>
            </p:spPr>
          </p:pic>
        </p:grpSp>
        <p:grpSp>
          <p:nvGrpSpPr>
            <p:cNvPr id="25" name="Group 24"/>
            <p:cNvGrpSpPr/>
            <p:nvPr/>
          </p:nvGrpSpPr>
          <p:grpSpPr>
            <a:xfrm>
              <a:off x="6403570" y="3162195"/>
              <a:ext cx="781397" cy="947651"/>
              <a:chOff x="665018" y="955963"/>
              <a:chExt cx="781397" cy="947651"/>
            </a:xfrm>
          </p:grpSpPr>
          <p:grpSp>
            <p:nvGrpSpPr>
              <p:cNvPr id="26" name="Group 25"/>
              <p:cNvGrpSpPr/>
              <p:nvPr/>
            </p:nvGrpSpPr>
            <p:grpSpPr>
              <a:xfrm>
                <a:off x="665018" y="955963"/>
                <a:ext cx="781397" cy="947651"/>
                <a:chOff x="665018" y="955963"/>
                <a:chExt cx="781397" cy="947651"/>
              </a:xfrm>
            </p:grpSpPr>
            <p:sp>
              <p:nvSpPr>
                <p:cNvPr id="28" name="Vertical Scroll 27"/>
                <p:cNvSpPr/>
                <p:nvPr/>
              </p:nvSpPr>
              <p:spPr>
                <a:xfrm>
                  <a:off x="665018" y="955963"/>
                  <a:ext cx="781397" cy="947651"/>
                </a:xfrm>
                <a:prstGeom prst="vertic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endParaRPr lang="en-US" sz="1000" dirty="0"/>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62388" y="1539273"/>
                  <a:ext cx="403279" cy="339405"/>
                </a:xfrm>
                <a:prstGeom prst="rect">
                  <a:avLst/>
                </a:prstGeom>
              </p:spPr>
            </p:pic>
          </p:grpSp>
          <p:pic>
            <p:nvPicPr>
              <p:cNvPr id="27" name="Picture 26"/>
              <p:cNvPicPr>
                <a:picLocks noChangeAspect="1"/>
              </p:cNvPicPr>
              <p:nvPr/>
            </p:nvPicPr>
            <p:blipFill>
              <a:blip r:embed="rId4"/>
              <a:stretch>
                <a:fillRect/>
              </a:stretch>
            </p:blipFill>
            <p:spPr>
              <a:xfrm>
                <a:off x="845041" y="1107826"/>
                <a:ext cx="437972" cy="431447"/>
              </a:xfrm>
              <a:prstGeom prst="rect">
                <a:avLst/>
              </a:prstGeom>
            </p:spPr>
          </p:pic>
        </p:grpSp>
        <p:grpSp>
          <p:nvGrpSpPr>
            <p:cNvPr id="30" name="Group 29"/>
            <p:cNvGrpSpPr/>
            <p:nvPr/>
          </p:nvGrpSpPr>
          <p:grpSpPr>
            <a:xfrm>
              <a:off x="4386348" y="3137259"/>
              <a:ext cx="781397" cy="947651"/>
              <a:chOff x="665018" y="955963"/>
              <a:chExt cx="781397" cy="947651"/>
            </a:xfrm>
          </p:grpSpPr>
          <p:grpSp>
            <p:nvGrpSpPr>
              <p:cNvPr id="31" name="Group 30"/>
              <p:cNvGrpSpPr/>
              <p:nvPr/>
            </p:nvGrpSpPr>
            <p:grpSpPr>
              <a:xfrm>
                <a:off x="665018" y="955963"/>
                <a:ext cx="781397" cy="947651"/>
                <a:chOff x="665018" y="955963"/>
                <a:chExt cx="781397" cy="947651"/>
              </a:xfrm>
            </p:grpSpPr>
            <p:sp>
              <p:nvSpPr>
                <p:cNvPr id="33" name="Vertical Scroll 32"/>
                <p:cNvSpPr/>
                <p:nvPr/>
              </p:nvSpPr>
              <p:spPr>
                <a:xfrm>
                  <a:off x="665018" y="955963"/>
                  <a:ext cx="781397" cy="947651"/>
                </a:xfrm>
                <a:prstGeom prst="vertic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endParaRPr lang="en-US" sz="1000"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62388" y="1539273"/>
                  <a:ext cx="403279" cy="339405"/>
                </a:xfrm>
                <a:prstGeom prst="rect">
                  <a:avLst/>
                </a:prstGeom>
              </p:spPr>
            </p:pic>
          </p:grpSp>
          <p:pic>
            <p:nvPicPr>
              <p:cNvPr id="32" name="Picture 31"/>
              <p:cNvPicPr>
                <a:picLocks noChangeAspect="1"/>
              </p:cNvPicPr>
              <p:nvPr/>
            </p:nvPicPr>
            <p:blipFill>
              <a:blip r:embed="rId4"/>
              <a:stretch>
                <a:fillRect/>
              </a:stretch>
            </p:blipFill>
            <p:spPr>
              <a:xfrm>
                <a:off x="845041" y="1107826"/>
                <a:ext cx="437972" cy="431447"/>
              </a:xfrm>
              <a:prstGeom prst="rect">
                <a:avLst/>
              </a:prstGeom>
            </p:spPr>
          </p:pic>
        </p:grpSp>
        <p:grpSp>
          <p:nvGrpSpPr>
            <p:cNvPr id="35" name="Group 34"/>
            <p:cNvGrpSpPr/>
            <p:nvPr/>
          </p:nvGrpSpPr>
          <p:grpSpPr>
            <a:xfrm>
              <a:off x="2211184" y="3137259"/>
              <a:ext cx="781397" cy="947651"/>
              <a:chOff x="665018" y="955963"/>
              <a:chExt cx="781397" cy="947651"/>
            </a:xfrm>
          </p:grpSpPr>
          <p:grpSp>
            <p:nvGrpSpPr>
              <p:cNvPr id="36" name="Group 35"/>
              <p:cNvGrpSpPr/>
              <p:nvPr/>
            </p:nvGrpSpPr>
            <p:grpSpPr>
              <a:xfrm>
                <a:off x="665018" y="955963"/>
                <a:ext cx="781397" cy="947651"/>
                <a:chOff x="665018" y="955963"/>
                <a:chExt cx="781397" cy="947651"/>
              </a:xfrm>
            </p:grpSpPr>
            <p:sp>
              <p:nvSpPr>
                <p:cNvPr id="38" name="Vertical Scroll 37"/>
                <p:cNvSpPr/>
                <p:nvPr/>
              </p:nvSpPr>
              <p:spPr>
                <a:xfrm>
                  <a:off x="665018" y="955963"/>
                  <a:ext cx="781397" cy="947651"/>
                </a:xfrm>
                <a:prstGeom prst="vertic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endParaRPr lang="en-US" sz="1000" dirty="0"/>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62388" y="1539273"/>
                  <a:ext cx="403279" cy="339405"/>
                </a:xfrm>
                <a:prstGeom prst="rect">
                  <a:avLst/>
                </a:prstGeom>
              </p:spPr>
            </p:pic>
          </p:grpSp>
          <p:pic>
            <p:nvPicPr>
              <p:cNvPr id="37" name="Picture 36"/>
              <p:cNvPicPr>
                <a:picLocks noChangeAspect="1"/>
              </p:cNvPicPr>
              <p:nvPr/>
            </p:nvPicPr>
            <p:blipFill>
              <a:blip r:embed="rId4"/>
              <a:stretch>
                <a:fillRect/>
              </a:stretch>
            </p:blipFill>
            <p:spPr>
              <a:xfrm>
                <a:off x="845041" y="1107826"/>
                <a:ext cx="437972" cy="431447"/>
              </a:xfrm>
              <a:prstGeom prst="rect">
                <a:avLst/>
              </a:prstGeom>
            </p:spPr>
          </p:pic>
        </p:grpSp>
        <p:grpSp>
          <p:nvGrpSpPr>
            <p:cNvPr id="40" name="Group 39"/>
            <p:cNvGrpSpPr/>
            <p:nvPr/>
          </p:nvGrpSpPr>
          <p:grpSpPr>
            <a:xfrm>
              <a:off x="2209304" y="4249866"/>
              <a:ext cx="781397" cy="947651"/>
              <a:chOff x="665018" y="955963"/>
              <a:chExt cx="781397" cy="947651"/>
            </a:xfrm>
          </p:grpSpPr>
          <p:grpSp>
            <p:nvGrpSpPr>
              <p:cNvPr id="41" name="Group 40"/>
              <p:cNvGrpSpPr/>
              <p:nvPr/>
            </p:nvGrpSpPr>
            <p:grpSpPr>
              <a:xfrm>
                <a:off x="665018" y="955963"/>
                <a:ext cx="781397" cy="947651"/>
                <a:chOff x="665018" y="955963"/>
                <a:chExt cx="781397" cy="947651"/>
              </a:xfrm>
            </p:grpSpPr>
            <p:sp>
              <p:nvSpPr>
                <p:cNvPr id="43" name="Vertical Scroll 42"/>
                <p:cNvSpPr/>
                <p:nvPr/>
              </p:nvSpPr>
              <p:spPr>
                <a:xfrm>
                  <a:off x="665018" y="955963"/>
                  <a:ext cx="781397" cy="947651"/>
                </a:xfrm>
                <a:prstGeom prst="vertic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endParaRPr lang="en-US" sz="1000" dirty="0"/>
                </a:p>
              </p:txBody>
            </p:sp>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62388" y="1539273"/>
                  <a:ext cx="403279" cy="339405"/>
                </a:xfrm>
                <a:prstGeom prst="rect">
                  <a:avLst/>
                </a:prstGeom>
              </p:spPr>
            </p:pic>
          </p:grpSp>
          <p:pic>
            <p:nvPicPr>
              <p:cNvPr id="42" name="Picture 41"/>
              <p:cNvPicPr>
                <a:picLocks noChangeAspect="1"/>
              </p:cNvPicPr>
              <p:nvPr/>
            </p:nvPicPr>
            <p:blipFill>
              <a:blip r:embed="rId4"/>
              <a:stretch>
                <a:fillRect/>
              </a:stretch>
            </p:blipFill>
            <p:spPr>
              <a:xfrm>
                <a:off x="845041" y="1107826"/>
                <a:ext cx="437972" cy="431447"/>
              </a:xfrm>
              <a:prstGeom prst="rect">
                <a:avLst/>
              </a:prstGeom>
            </p:spPr>
          </p:pic>
        </p:grpSp>
        <p:grpSp>
          <p:nvGrpSpPr>
            <p:cNvPr id="45" name="Group 44"/>
            <p:cNvGrpSpPr/>
            <p:nvPr/>
          </p:nvGrpSpPr>
          <p:grpSpPr>
            <a:xfrm>
              <a:off x="4394658" y="4224930"/>
              <a:ext cx="781397" cy="947651"/>
              <a:chOff x="665018" y="955963"/>
              <a:chExt cx="781397" cy="947651"/>
            </a:xfrm>
          </p:grpSpPr>
          <p:grpSp>
            <p:nvGrpSpPr>
              <p:cNvPr id="46" name="Group 45"/>
              <p:cNvGrpSpPr/>
              <p:nvPr/>
            </p:nvGrpSpPr>
            <p:grpSpPr>
              <a:xfrm>
                <a:off x="665018" y="955963"/>
                <a:ext cx="781397" cy="947651"/>
                <a:chOff x="665018" y="955963"/>
                <a:chExt cx="781397" cy="947651"/>
              </a:xfrm>
            </p:grpSpPr>
            <p:sp>
              <p:nvSpPr>
                <p:cNvPr id="48" name="Vertical Scroll 47"/>
                <p:cNvSpPr/>
                <p:nvPr/>
              </p:nvSpPr>
              <p:spPr>
                <a:xfrm>
                  <a:off x="665018" y="955963"/>
                  <a:ext cx="781397" cy="947651"/>
                </a:xfrm>
                <a:prstGeom prst="vertic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endParaRPr lang="en-US" sz="1000" dirty="0"/>
                </a:p>
              </p:txBody>
            </p:sp>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62388" y="1539273"/>
                  <a:ext cx="403279" cy="339405"/>
                </a:xfrm>
                <a:prstGeom prst="rect">
                  <a:avLst/>
                </a:prstGeom>
              </p:spPr>
            </p:pic>
          </p:grpSp>
          <p:pic>
            <p:nvPicPr>
              <p:cNvPr id="47" name="Picture 46"/>
              <p:cNvPicPr>
                <a:picLocks noChangeAspect="1"/>
              </p:cNvPicPr>
              <p:nvPr/>
            </p:nvPicPr>
            <p:blipFill>
              <a:blip r:embed="rId4"/>
              <a:stretch>
                <a:fillRect/>
              </a:stretch>
            </p:blipFill>
            <p:spPr>
              <a:xfrm>
                <a:off x="845041" y="1107826"/>
                <a:ext cx="437972" cy="431447"/>
              </a:xfrm>
              <a:prstGeom prst="rect">
                <a:avLst/>
              </a:prstGeom>
            </p:spPr>
          </p:pic>
        </p:grpSp>
        <p:grpSp>
          <p:nvGrpSpPr>
            <p:cNvPr id="50" name="Group 49"/>
            <p:cNvGrpSpPr/>
            <p:nvPr/>
          </p:nvGrpSpPr>
          <p:grpSpPr>
            <a:xfrm>
              <a:off x="6368039" y="4224929"/>
              <a:ext cx="781397" cy="947651"/>
              <a:chOff x="665018" y="955963"/>
              <a:chExt cx="781397" cy="947651"/>
            </a:xfrm>
          </p:grpSpPr>
          <p:grpSp>
            <p:nvGrpSpPr>
              <p:cNvPr id="51" name="Group 50"/>
              <p:cNvGrpSpPr/>
              <p:nvPr/>
            </p:nvGrpSpPr>
            <p:grpSpPr>
              <a:xfrm>
                <a:off x="665018" y="955963"/>
                <a:ext cx="781397" cy="947651"/>
                <a:chOff x="665018" y="955963"/>
                <a:chExt cx="781397" cy="947651"/>
              </a:xfrm>
            </p:grpSpPr>
            <p:sp>
              <p:nvSpPr>
                <p:cNvPr id="53" name="Vertical Scroll 52"/>
                <p:cNvSpPr/>
                <p:nvPr/>
              </p:nvSpPr>
              <p:spPr>
                <a:xfrm>
                  <a:off x="665018" y="955963"/>
                  <a:ext cx="781397" cy="947651"/>
                </a:xfrm>
                <a:prstGeom prst="vertic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endParaRPr lang="en-US" sz="1000" dirty="0"/>
                </a:p>
              </p:txBody>
            </p:sp>
            <p:pic>
              <p:nvPicPr>
                <p:cNvPr id="54" name="Picture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62388" y="1539273"/>
                  <a:ext cx="403279" cy="339405"/>
                </a:xfrm>
                <a:prstGeom prst="rect">
                  <a:avLst/>
                </a:prstGeom>
              </p:spPr>
            </p:pic>
          </p:grpSp>
          <p:pic>
            <p:nvPicPr>
              <p:cNvPr id="52" name="Picture 51"/>
              <p:cNvPicPr>
                <a:picLocks noChangeAspect="1"/>
              </p:cNvPicPr>
              <p:nvPr/>
            </p:nvPicPr>
            <p:blipFill>
              <a:blip r:embed="rId4"/>
              <a:stretch>
                <a:fillRect/>
              </a:stretch>
            </p:blipFill>
            <p:spPr>
              <a:xfrm>
                <a:off x="845041" y="1107826"/>
                <a:ext cx="437972" cy="431447"/>
              </a:xfrm>
              <a:prstGeom prst="rect">
                <a:avLst/>
              </a:prstGeom>
            </p:spPr>
          </p:pic>
        </p:grpSp>
        <p:grpSp>
          <p:nvGrpSpPr>
            <p:cNvPr id="55" name="Group 54"/>
            <p:cNvGrpSpPr/>
            <p:nvPr/>
          </p:nvGrpSpPr>
          <p:grpSpPr>
            <a:xfrm>
              <a:off x="8420791" y="4224928"/>
              <a:ext cx="781397" cy="947651"/>
              <a:chOff x="665018" y="955963"/>
              <a:chExt cx="781397" cy="947651"/>
            </a:xfrm>
          </p:grpSpPr>
          <p:grpSp>
            <p:nvGrpSpPr>
              <p:cNvPr id="56" name="Group 55"/>
              <p:cNvGrpSpPr/>
              <p:nvPr/>
            </p:nvGrpSpPr>
            <p:grpSpPr>
              <a:xfrm>
                <a:off x="665018" y="955963"/>
                <a:ext cx="781397" cy="947651"/>
                <a:chOff x="665018" y="955963"/>
                <a:chExt cx="781397" cy="947651"/>
              </a:xfrm>
            </p:grpSpPr>
            <p:sp>
              <p:nvSpPr>
                <p:cNvPr id="58" name="Vertical Scroll 57"/>
                <p:cNvSpPr/>
                <p:nvPr/>
              </p:nvSpPr>
              <p:spPr>
                <a:xfrm>
                  <a:off x="665018" y="955963"/>
                  <a:ext cx="781397" cy="947651"/>
                </a:xfrm>
                <a:prstGeom prst="vertic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endParaRPr lang="en-US" sz="1000" dirty="0"/>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62388" y="1539273"/>
                  <a:ext cx="403279" cy="339405"/>
                </a:xfrm>
                <a:prstGeom prst="rect">
                  <a:avLst/>
                </a:prstGeom>
              </p:spPr>
            </p:pic>
          </p:grpSp>
          <p:pic>
            <p:nvPicPr>
              <p:cNvPr id="57" name="Picture 56"/>
              <p:cNvPicPr>
                <a:picLocks noChangeAspect="1"/>
              </p:cNvPicPr>
              <p:nvPr/>
            </p:nvPicPr>
            <p:blipFill>
              <a:blip r:embed="rId4"/>
              <a:stretch>
                <a:fillRect/>
              </a:stretch>
            </p:blipFill>
            <p:spPr>
              <a:xfrm>
                <a:off x="845041" y="1107826"/>
                <a:ext cx="437972" cy="431447"/>
              </a:xfrm>
              <a:prstGeom prst="rect">
                <a:avLst/>
              </a:prstGeom>
            </p:spPr>
          </p:pic>
        </p:grpSp>
      </p:grpSp>
      <p:sp>
        <p:nvSpPr>
          <p:cNvPr id="61" name="Content Placeholder 2"/>
          <p:cNvSpPr txBox="1">
            <a:spLocks/>
          </p:cNvSpPr>
          <p:nvPr/>
        </p:nvSpPr>
        <p:spPr>
          <a:xfrm>
            <a:off x="848611" y="3122902"/>
            <a:ext cx="10515600" cy="36020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Since we have a </a:t>
            </a:r>
            <a:r>
              <a:rPr lang="en-US" dirty="0">
                <a:solidFill>
                  <a:srgbClr val="00B0F0"/>
                </a:solidFill>
              </a:rPr>
              <a:t>complete Turing languages</a:t>
            </a:r>
            <a:r>
              <a:rPr lang="en-US" dirty="0"/>
              <a:t>, </a:t>
            </a:r>
            <a:r>
              <a:rPr lang="en-US" dirty="0">
                <a:solidFill>
                  <a:schemeClr val="accent6">
                    <a:lumMod val="75000"/>
                  </a:schemeClr>
                </a:solidFill>
              </a:rPr>
              <a:t>we can code any logic of each role inside the organization and store these codes and programs  by using smart contracts.</a:t>
            </a:r>
          </a:p>
          <a:p>
            <a:r>
              <a:rPr lang="en-US" dirty="0"/>
              <a:t>By doing so, </a:t>
            </a:r>
            <a:r>
              <a:rPr lang="en-US" dirty="0">
                <a:solidFill>
                  <a:srgbClr val="FF0000"/>
                </a:solidFill>
              </a:rPr>
              <a:t>the organization will be running itself, and this is the idea behind DAOs. </a:t>
            </a:r>
          </a:p>
          <a:p>
            <a:r>
              <a:rPr lang="en-US" dirty="0">
                <a:solidFill>
                  <a:srgbClr val="00B0F0"/>
                </a:solidFill>
              </a:rPr>
              <a:t>The smart contracts will be running on the blockchain so its decentralized, and depending on the code written for these smart contracts there will be no need for human intervention, and that’s why its autonomous.</a:t>
            </a:r>
          </a:p>
          <a:p>
            <a:endParaRPr lang="en-US" dirty="0"/>
          </a:p>
          <a:p>
            <a:endParaRPr lang="en-US" dirty="0"/>
          </a:p>
          <a:p>
            <a:endParaRPr lang="en-US" dirty="0"/>
          </a:p>
        </p:txBody>
      </p:sp>
    </p:spTree>
    <p:extLst>
      <p:ext uri="{BB962C8B-B14F-4D97-AF65-F5344CB8AC3E}">
        <p14:creationId xmlns:p14="http://schemas.microsoft.com/office/powerpoint/2010/main" val="3325868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5218"/>
            <a:ext cx="10515600" cy="5481262"/>
          </a:xfrm>
        </p:spPr>
        <p:txBody>
          <a:bodyPr>
            <a:normAutofit/>
          </a:bodyPr>
          <a:lstStyle/>
          <a:p>
            <a:r>
              <a:rPr lang="en-US" dirty="0"/>
              <a:t>DAOs could collectively make decisions and govern organizations.</a:t>
            </a:r>
          </a:p>
          <a:p>
            <a:r>
              <a:rPr lang="en-US" dirty="0">
                <a:solidFill>
                  <a:srgbClr val="00B0F0"/>
                </a:solidFill>
              </a:rPr>
              <a:t>DAOs could solve problems and increase productivity at high scales.</a:t>
            </a:r>
          </a:p>
          <a:p>
            <a:r>
              <a:rPr lang="en-US" dirty="0">
                <a:solidFill>
                  <a:srgbClr val="FF0000"/>
                </a:solidFill>
              </a:rPr>
              <a:t>DAOs focuses on the collaboration and collective decision-making between the autonomous agents. </a:t>
            </a:r>
          </a:p>
          <a:p>
            <a:r>
              <a:rPr lang="en-US" dirty="0"/>
              <a:t>DAOs could be deployed in different hierarchies, collaborative or top down hierarchies.</a:t>
            </a:r>
          </a:p>
          <a:p>
            <a:r>
              <a:rPr lang="en-US" dirty="0">
                <a:solidFill>
                  <a:srgbClr val="00B0F0"/>
                </a:solidFill>
              </a:rPr>
              <a:t>Example: </a:t>
            </a:r>
            <a:r>
              <a:rPr lang="en-US" dirty="0" err="1">
                <a:solidFill>
                  <a:srgbClr val="00B0F0"/>
                </a:solidFill>
              </a:rPr>
              <a:t>DAOStack</a:t>
            </a:r>
            <a:r>
              <a:rPr lang="en-US" dirty="0">
                <a:solidFill>
                  <a:srgbClr val="00B0F0"/>
                </a:solidFill>
              </a:rPr>
              <a:t> is applying this approach of collective intelligence and the governance of organizations. </a:t>
            </a:r>
          </a:p>
          <a:p>
            <a:pPr lvl="1">
              <a:buFont typeface="Wingdings" panose="05000000000000000000" pitchFamily="2" charset="2"/>
              <a:buChar char="Ø"/>
            </a:pPr>
            <a:r>
              <a:rPr lang="en-US" dirty="0"/>
              <a:t>Workers can contribute proposals on how to run or direct an organization. </a:t>
            </a:r>
          </a:p>
          <a:p>
            <a:pPr lvl="1">
              <a:buFont typeface="Wingdings" panose="05000000000000000000" pitchFamily="2" charset="2"/>
              <a:buChar char="Ø"/>
            </a:pPr>
            <a:r>
              <a:rPr lang="en-US" dirty="0"/>
              <a:t>Workers participate in a process of voting or collective decision-making to reach a consensus. </a:t>
            </a:r>
          </a:p>
        </p:txBody>
      </p:sp>
    </p:spTree>
    <p:extLst>
      <p:ext uri="{BB962C8B-B14F-4D97-AF65-F5344CB8AC3E}">
        <p14:creationId xmlns:p14="http://schemas.microsoft.com/office/powerpoint/2010/main" val="2528301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DAO</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solidFill>
                  <a:srgbClr val="FF0000"/>
                </a:solidFill>
              </a:rPr>
              <a:t>Autonomy</a:t>
            </a:r>
          </a:p>
          <a:p>
            <a:pPr lvl="1"/>
            <a:r>
              <a:rPr lang="en-US" dirty="0"/>
              <a:t>Functionalities are carried out  based on the </a:t>
            </a:r>
            <a:r>
              <a:rPr lang="en-US" dirty="0" err="1"/>
              <a:t>blockchain</a:t>
            </a:r>
            <a:r>
              <a:rPr lang="en-US" dirty="0"/>
              <a:t> and its mechanisms.</a:t>
            </a:r>
          </a:p>
          <a:p>
            <a:pPr lvl="1"/>
            <a:r>
              <a:rPr lang="en-US" dirty="0">
                <a:solidFill>
                  <a:srgbClr val="00B0F0"/>
                </a:solidFill>
              </a:rPr>
              <a:t>There is no central administrative body. </a:t>
            </a:r>
          </a:p>
          <a:p>
            <a:r>
              <a:rPr lang="en-US" dirty="0">
                <a:solidFill>
                  <a:srgbClr val="FF0000"/>
                </a:solidFill>
              </a:rPr>
              <a:t>Currency</a:t>
            </a:r>
          </a:p>
          <a:p>
            <a:pPr lvl="1"/>
            <a:r>
              <a:rPr lang="en-US" dirty="0"/>
              <a:t>The DAO ecosystem </a:t>
            </a:r>
            <a:r>
              <a:rPr lang="en-US" dirty="0">
                <a:solidFill>
                  <a:srgbClr val="00B0F0"/>
                </a:solidFill>
              </a:rPr>
              <a:t>should have its own currency (tokens)</a:t>
            </a:r>
            <a:r>
              <a:rPr lang="en-US" dirty="0"/>
              <a:t>. This is used for payment and  external investments.</a:t>
            </a:r>
          </a:p>
          <a:p>
            <a:r>
              <a:rPr lang="en-US" dirty="0">
                <a:solidFill>
                  <a:srgbClr val="FF0000"/>
                </a:solidFill>
              </a:rPr>
              <a:t>Proposals</a:t>
            </a:r>
          </a:p>
          <a:p>
            <a:pPr lvl="1"/>
            <a:r>
              <a:rPr lang="en-US" dirty="0"/>
              <a:t>Decisions about the future of the organization be discussed between members, also </a:t>
            </a:r>
            <a:r>
              <a:rPr lang="en-US" dirty="0">
                <a:solidFill>
                  <a:srgbClr val="00B0F0"/>
                </a:solidFill>
              </a:rPr>
              <a:t>members can submit new ideas using proposals</a:t>
            </a:r>
            <a:r>
              <a:rPr lang="en-US" dirty="0"/>
              <a:t> where other members of the organization (or a particular role) can vote on.</a:t>
            </a:r>
          </a:p>
          <a:p>
            <a:r>
              <a:rPr lang="en-US" dirty="0">
                <a:solidFill>
                  <a:srgbClr val="FF0000"/>
                </a:solidFill>
              </a:rPr>
              <a:t>Transparency</a:t>
            </a:r>
          </a:p>
          <a:p>
            <a:pPr lvl="1"/>
            <a:r>
              <a:rPr lang="en-US" dirty="0"/>
              <a:t>All processes and mechanisms must be </a:t>
            </a:r>
            <a:r>
              <a:rPr lang="en-US" dirty="0">
                <a:solidFill>
                  <a:srgbClr val="00B0F0"/>
                </a:solidFill>
              </a:rPr>
              <a:t>completely transparent</a:t>
            </a:r>
            <a:r>
              <a:rPr lang="en-US" dirty="0"/>
              <a:t>, so everyone can participate and work together on a proposal. </a:t>
            </a:r>
            <a:r>
              <a:rPr lang="en-US" dirty="0">
                <a:solidFill>
                  <a:srgbClr val="00B0F0"/>
                </a:solidFill>
              </a:rPr>
              <a:t>The result is trust within the entire organization.</a:t>
            </a:r>
          </a:p>
          <a:p>
            <a:pPr lvl="1"/>
            <a:endParaRPr lang="en-US" dirty="0"/>
          </a:p>
          <a:p>
            <a:endParaRPr lang="en-US" dirty="0"/>
          </a:p>
        </p:txBody>
      </p:sp>
    </p:spTree>
    <p:extLst>
      <p:ext uri="{BB962C8B-B14F-4D97-AF65-F5344CB8AC3E}">
        <p14:creationId xmlns:p14="http://schemas.microsoft.com/office/powerpoint/2010/main" val="3866302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solidFill>
                  <a:srgbClr val="FF0000"/>
                </a:solidFill>
              </a:rPr>
              <a:t>Vote and consensus</a:t>
            </a:r>
          </a:p>
          <a:p>
            <a:pPr lvl="1"/>
            <a:r>
              <a:rPr lang="en-US" dirty="0"/>
              <a:t>Members are also allowed to vote democratically on budget, implementation, and ideas from the community. Members must reach a consensus. </a:t>
            </a:r>
          </a:p>
          <a:p>
            <a:pPr lvl="1"/>
            <a:endParaRPr lang="en-US" dirty="0"/>
          </a:p>
          <a:p>
            <a:r>
              <a:rPr lang="en-US" dirty="0">
                <a:solidFill>
                  <a:srgbClr val="FF0000"/>
                </a:solidFill>
              </a:rPr>
              <a:t>External Contractor</a:t>
            </a:r>
          </a:p>
          <a:p>
            <a:pPr lvl="1"/>
            <a:r>
              <a:rPr lang="en-US" dirty="0"/>
              <a:t>It is likely that the organization needs help with the implementation of software development, marketing and other areas in their business. External service providers from the “central world” are probably unavoidable. Payment may be made either in its own currency or by partial liquidation into fiat currencies.</a:t>
            </a:r>
          </a:p>
        </p:txBody>
      </p:sp>
    </p:spTree>
    <p:extLst>
      <p:ext uri="{BB962C8B-B14F-4D97-AF65-F5344CB8AC3E}">
        <p14:creationId xmlns:p14="http://schemas.microsoft.com/office/powerpoint/2010/main" val="322341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DAO Attack</a:t>
            </a:r>
          </a:p>
        </p:txBody>
      </p:sp>
      <p:sp>
        <p:nvSpPr>
          <p:cNvPr id="3" name="Content Placeholder 2"/>
          <p:cNvSpPr>
            <a:spLocks noGrp="1"/>
          </p:cNvSpPr>
          <p:nvPr>
            <p:ph idx="1"/>
          </p:nvPr>
        </p:nvSpPr>
        <p:spPr/>
        <p:txBody>
          <a:bodyPr>
            <a:normAutofit/>
          </a:bodyPr>
          <a:lstStyle/>
          <a:p>
            <a:r>
              <a:rPr lang="en-US" dirty="0"/>
              <a:t>There was an error in the code of the DAO.</a:t>
            </a:r>
          </a:p>
          <a:p>
            <a:r>
              <a:rPr lang="en-US" dirty="0">
                <a:solidFill>
                  <a:srgbClr val="FF0000"/>
                </a:solidFill>
              </a:rPr>
              <a:t>DAOs are governed entirely by smart contracts rather than people.</a:t>
            </a:r>
          </a:p>
          <a:p>
            <a:r>
              <a:rPr lang="en-US" dirty="0">
                <a:solidFill>
                  <a:srgbClr val="00B0F0"/>
                </a:solidFill>
              </a:rPr>
              <a:t>The DAO was attacked on June 2016 for 50 million dollars. The attackers didn't do anything illegal, they just found this flaw in the code and they used it to leak money out of the DAO account into their own account</a:t>
            </a:r>
            <a:r>
              <a:rPr lang="en-US" dirty="0"/>
              <a:t>.</a:t>
            </a:r>
          </a:p>
          <a:p>
            <a:r>
              <a:rPr lang="en-US" dirty="0"/>
              <a:t> </a:t>
            </a:r>
            <a:r>
              <a:rPr lang="en-US" dirty="0">
                <a:solidFill>
                  <a:srgbClr val="FF0000"/>
                </a:solidFill>
              </a:rPr>
              <a:t>Everybody saw this happening they saw the money moving from one account to the other and </a:t>
            </a:r>
            <a:r>
              <a:rPr lang="en-US" u="sng" dirty="0">
                <a:solidFill>
                  <a:srgbClr val="FF0000"/>
                </a:solidFill>
              </a:rPr>
              <a:t>nobody could do anything about it because the DAO is autonomous, it does things on its own and it's governed by its own code.</a:t>
            </a:r>
          </a:p>
          <a:p>
            <a:endParaRPr lang="en-US" dirty="0"/>
          </a:p>
          <a:p>
            <a:endParaRPr lang="en-US" dirty="0"/>
          </a:p>
          <a:p>
            <a:endParaRPr lang="en-US" dirty="0"/>
          </a:p>
        </p:txBody>
      </p:sp>
    </p:spTree>
    <p:extLst>
      <p:ext uri="{BB962C8B-B14F-4D97-AF65-F5344CB8AC3E}">
        <p14:creationId xmlns:p14="http://schemas.microsoft.com/office/powerpoint/2010/main" val="4206569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The flaw in the contract allows the attacker to perform the attack as a valid part of the contract.</a:t>
            </a:r>
          </a:p>
          <a:p>
            <a:r>
              <a:rPr lang="en-US" dirty="0">
                <a:solidFill>
                  <a:srgbClr val="FF0000"/>
                </a:solidFill>
              </a:rPr>
              <a:t>The code was new and no one knew what to expect.</a:t>
            </a:r>
          </a:p>
          <a:p>
            <a:r>
              <a:rPr lang="en-US" dirty="0">
                <a:solidFill>
                  <a:srgbClr val="00B0F0"/>
                </a:solidFill>
              </a:rPr>
              <a:t>The contract is immutable, it cannot be changed, because once it's on the block chain no one can go and change it.</a:t>
            </a:r>
          </a:p>
          <a:p>
            <a:r>
              <a:rPr lang="en-US" dirty="0">
                <a:solidFill>
                  <a:srgbClr val="FF0000"/>
                </a:solidFill>
              </a:rPr>
              <a:t>There is a failsafe mechanism in DAOs which prevent funds from being taken out entirely.</a:t>
            </a:r>
          </a:p>
          <a:p>
            <a:r>
              <a:rPr lang="en-US" dirty="0">
                <a:solidFill>
                  <a:srgbClr val="00B0F0"/>
                </a:solidFill>
              </a:rPr>
              <a:t>The attackers was able to move the funds to another account which was a child company of the DAO and then they will have to wait around 30 days before they could move them out to their own account</a:t>
            </a:r>
            <a:r>
              <a:rPr lang="en-US" dirty="0"/>
              <a:t>.</a:t>
            </a:r>
          </a:p>
          <a:p>
            <a:endParaRPr lang="en-US" dirty="0"/>
          </a:p>
          <a:p>
            <a:r>
              <a:rPr lang="en-US" dirty="0"/>
              <a:t>During the waiting time, the whole community had a chance to resolve the issue.</a:t>
            </a:r>
          </a:p>
          <a:p>
            <a:endParaRPr lang="en-US" dirty="0"/>
          </a:p>
        </p:txBody>
      </p:sp>
    </p:spTree>
    <p:extLst>
      <p:ext uri="{BB962C8B-B14F-4D97-AF65-F5344CB8AC3E}">
        <p14:creationId xmlns:p14="http://schemas.microsoft.com/office/powerpoint/2010/main" val="3689198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There was a debate about whether code is law or not??</a:t>
            </a:r>
          </a:p>
          <a:p>
            <a:r>
              <a:rPr lang="en-US" u="sng" dirty="0">
                <a:solidFill>
                  <a:srgbClr val="00B0F0"/>
                </a:solidFill>
              </a:rPr>
              <a:t>Some argued that we cannot change the code to retrieve the hacked money, while the other party argued that the code of the contract should be changed.  They wanted to change the rules of the contract so that they give the money back to the owners.</a:t>
            </a:r>
          </a:p>
          <a:p>
            <a:r>
              <a:rPr lang="en-US" dirty="0">
                <a:solidFill>
                  <a:srgbClr val="FF0000"/>
                </a:solidFill>
              </a:rPr>
              <a:t>Finally, they ended up doing a hard fork resulted in a split.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52730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u="sng" dirty="0">
                <a:solidFill>
                  <a:srgbClr val="FF0000"/>
                </a:solidFill>
              </a:rPr>
              <a:t>ICO: is a way to raise money in order for some business to fund its operations and scale it up.</a:t>
            </a:r>
          </a:p>
          <a:p>
            <a:r>
              <a:rPr lang="en-US" dirty="0"/>
              <a:t>At the beginning there is a company which started with some initial capital and there is shares between the founders, the company has some products or services for trade. Then the company starts </a:t>
            </a:r>
            <a:r>
              <a:rPr lang="en-US" u="sng" dirty="0"/>
              <a:t>to scale up by:</a:t>
            </a:r>
          </a:p>
          <a:p>
            <a:pPr lvl="1"/>
            <a:r>
              <a:rPr lang="en-US" dirty="0">
                <a:solidFill>
                  <a:srgbClr val="FF0000"/>
                </a:solidFill>
              </a:rPr>
              <a:t>Most commonly on the Token layer </a:t>
            </a:r>
            <a:r>
              <a:rPr lang="en-US" dirty="0"/>
              <a:t>: </a:t>
            </a:r>
            <a:r>
              <a:rPr lang="en-US" dirty="0">
                <a:solidFill>
                  <a:srgbClr val="00B0F0"/>
                </a:solidFill>
              </a:rPr>
              <a:t>based on the blockchain technology new industrial projects could be created and use ICOs to fund these projects.</a:t>
            </a:r>
          </a:p>
          <a:p>
            <a:pPr lvl="1"/>
            <a:r>
              <a:rPr lang="en-US" dirty="0">
                <a:solidFill>
                  <a:srgbClr val="FF0000"/>
                </a:solidFill>
              </a:rPr>
              <a:t>Protocol layer</a:t>
            </a:r>
            <a:r>
              <a:rPr lang="en-US" dirty="0"/>
              <a:t>: </a:t>
            </a:r>
            <a:r>
              <a:rPr lang="en-US" dirty="0">
                <a:solidFill>
                  <a:srgbClr val="00B0F0"/>
                </a:solidFill>
              </a:rPr>
              <a:t>New protocols could be created with their associated coins issued and used in ICOs.</a:t>
            </a:r>
          </a:p>
          <a:p>
            <a:endParaRPr lang="en-US" dirty="0"/>
          </a:p>
        </p:txBody>
      </p:sp>
    </p:spTree>
    <p:extLst>
      <p:ext uri="{BB962C8B-B14F-4D97-AF65-F5344CB8AC3E}">
        <p14:creationId xmlns:p14="http://schemas.microsoft.com/office/powerpoint/2010/main" val="20544493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00B0F0"/>
                </a:solidFill>
              </a:rPr>
              <a:t>Ethereum split into ETH and ETC (Ethereum Classic), ETH where the hacked money returned back to original owners, and ETC where the hacked money remained in the attackers account.</a:t>
            </a:r>
          </a:p>
          <a:p>
            <a:endParaRPr lang="en-US" dirty="0"/>
          </a:p>
          <a:p>
            <a:r>
              <a:rPr lang="en-US" b="1" u="sng" dirty="0">
                <a:solidFill>
                  <a:srgbClr val="FF0000"/>
                </a:solidFill>
                <a:effectLst>
                  <a:outerShdw blurRad="38100" dist="38100" dir="2700000" algn="tl">
                    <a:srgbClr val="000000">
                      <a:alpha val="43137"/>
                    </a:srgbClr>
                  </a:outerShdw>
                </a:effectLst>
              </a:rPr>
              <a:t>Notice that the problem was in the DAO code not in the Ethereum itself, which means the problem was in how the smart contract was coded not the platform.</a:t>
            </a:r>
          </a:p>
        </p:txBody>
      </p:sp>
    </p:spTree>
    <p:extLst>
      <p:ext uri="{BB962C8B-B14F-4D97-AF65-F5344CB8AC3E}">
        <p14:creationId xmlns:p14="http://schemas.microsoft.com/office/powerpoint/2010/main" val="248316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FF0000"/>
                </a:solidFill>
              </a:rPr>
              <a:t>Either way, the company will start performing the business using these ways, such as selling the products or providing services. </a:t>
            </a:r>
          </a:p>
          <a:p>
            <a:r>
              <a:rPr lang="en-US" dirty="0"/>
              <a:t>Basically, </a:t>
            </a:r>
            <a:r>
              <a:rPr lang="en-US" dirty="0">
                <a:solidFill>
                  <a:srgbClr val="00B0F0"/>
                </a:solidFill>
              </a:rPr>
              <a:t>either way will be the main way for doing business with this company.</a:t>
            </a:r>
          </a:p>
          <a:p>
            <a:r>
              <a:rPr lang="en-US" dirty="0"/>
              <a:t>As soon as the ICO is offered for the public and </a:t>
            </a:r>
            <a:r>
              <a:rPr lang="en-US" dirty="0">
                <a:solidFill>
                  <a:srgbClr val="FF0000"/>
                </a:solidFill>
              </a:rPr>
              <a:t>people see that this company is successful and gaining profit, the people will invest in this company by buying their coin or token.  </a:t>
            </a:r>
          </a:p>
        </p:txBody>
      </p:sp>
    </p:spTree>
    <p:extLst>
      <p:ext uri="{BB962C8B-B14F-4D97-AF65-F5344CB8AC3E}">
        <p14:creationId xmlns:p14="http://schemas.microsoft.com/office/powerpoint/2010/main" val="281262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p:cNvGrpSpPr/>
          <p:nvPr/>
        </p:nvGrpSpPr>
        <p:grpSpPr>
          <a:xfrm>
            <a:off x="572076" y="138553"/>
            <a:ext cx="11201282" cy="6493257"/>
            <a:chOff x="91786" y="360224"/>
            <a:chExt cx="11201282" cy="6493257"/>
          </a:xfrm>
        </p:grpSpPr>
        <p:sp>
          <p:nvSpPr>
            <p:cNvPr id="29" name="TextBox 28"/>
            <p:cNvSpPr txBox="1"/>
            <p:nvPr/>
          </p:nvSpPr>
          <p:spPr>
            <a:xfrm>
              <a:off x="7835204" y="6484149"/>
              <a:ext cx="3457864" cy="369332"/>
            </a:xfrm>
            <a:prstGeom prst="rect">
              <a:avLst/>
            </a:prstGeom>
            <a:noFill/>
          </p:spPr>
          <p:txBody>
            <a:bodyPr wrap="square" rtlCol="0">
              <a:spAutoFit/>
            </a:bodyPr>
            <a:lstStyle/>
            <a:p>
              <a:r>
                <a:rPr lang="en-US" dirty="0"/>
                <a:t>Project Fund</a:t>
              </a:r>
            </a:p>
          </p:txBody>
        </p:sp>
        <p:grpSp>
          <p:nvGrpSpPr>
            <p:cNvPr id="51" name="Group 50"/>
            <p:cNvGrpSpPr/>
            <p:nvPr/>
          </p:nvGrpSpPr>
          <p:grpSpPr>
            <a:xfrm>
              <a:off x="91786" y="360224"/>
              <a:ext cx="9603391" cy="6428605"/>
              <a:chOff x="91786" y="360224"/>
              <a:chExt cx="9603391" cy="6428605"/>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204" y="4703482"/>
                <a:ext cx="1212589" cy="121258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86" y="2725737"/>
                <a:ext cx="958060" cy="103346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1825" y="360224"/>
                <a:ext cx="765320" cy="1179692"/>
              </a:xfrm>
              <a:prstGeom prst="rect">
                <a:avLst/>
              </a:prstGeom>
            </p:spPr>
          </p:pic>
          <p:grpSp>
            <p:nvGrpSpPr>
              <p:cNvPr id="14" name="Group 13"/>
              <p:cNvGrpSpPr/>
              <p:nvPr/>
            </p:nvGrpSpPr>
            <p:grpSpPr>
              <a:xfrm>
                <a:off x="2270180" y="2847935"/>
                <a:ext cx="1896413" cy="966642"/>
                <a:chOff x="4287982" y="5060226"/>
                <a:chExt cx="1896413" cy="966642"/>
              </a:xfrm>
            </p:grpSpPr>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677" y="5060226"/>
                  <a:ext cx="1192718" cy="966642"/>
                </a:xfrm>
                <a:prstGeom prst="rect">
                  <a:avLst/>
                </a:prstGeom>
              </p:spPr>
            </p:pic>
            <p:pic>
              <p:nvPicPr>
                <p:cNvPr id="7" name="Picture 6"/>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4287982" y="5115211"/>
                  <a:ext cx="856673" cy="856673"/>
                </a:xfrm>
                <a:prstGeom prst="rect">
                  <a:avLst/>
                </a:prstGeom>
              </p:spPr>
            </p:pic>
          </p:grpSp>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09938" y="4710599"/>
                <a:ext cx="1205472" cy="1205472"/>
              </a:xfrm>
              <a:prstGeom prst="rect">
                <a:avLst/>
              </a:prstGeom>
            </p:spPr>
          </p:pic>
          <p:grpSp>
            <p:nvGrpSpPr>
              <p:cNvPr id="11" name="Group 10"/>
              <p:cNvGrpSpPr/>
              <p:nvPr/>
            </p:nvGrpSpPr>
            <p:grpSpPr>
              <a:xfrm>
                <a:off x="735957" y="489527"/>
                <a:ext cx="1966831" cy="1565816"/>
                <a:chOff x="735957" y="489527"/>
                <a:chExt cx="1966831" cy="1565816"/>
              </a:xfrm>
            </p:grpSpPr>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4969" y="526215"/>
                  <a:ext cx="1450254" cy="1450254"/>
                </a:xfrm>
                <a:prstGeom prst="rect">
                  <a:avLst/>
                </a:prstGeom>
              </p:spPr>
            </p:pic>
            <p:sp>
              <p:nvSpPr>
                <p:cNvPr id="10" name="Oval 9"/>
                <p:cNvSpPr/>
                <p:nvPr/>
              </p:nvSpPr>
              <p:spPr>
                <a:xfrm>
                  <a:off x="735957" y="489527"/>
                  <a:ext cx="1966831" cy="15658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3534063" y="1107187"/>
                <a:ext cx="1533237" cy="378568"/>
              </a:xfrm>
              <a:prstGeom prst="rect">
                <a:avLst/>
              </a:prstGeom>
              <a:noFill/>
            </p:spPr>
            <p:txBody>
              <a:bodyPr wrap="square" rtlCol="0">
                <a:spAutoFit/>
              </a:bodyPr>
              <a:lstStyle/>
              <a:p>
                <a:r>
                  <a:rPr lang="en-US" dirty="0"/>
                  <a:t>The Public</a:t>
                </a:r>
              </a:p>
            </p:txBody>
          </p:sp>
          <p:sp>
            <p:nvSpPr>
              <p:cNvPr id="13" name="Left Arrow 12"/>
              <p:cNvSpPr/>
              <p:nvPr/>
            </p:nvSpPr>
            <p:spPr>
              <a:xfrm>
                <a:off x="2902711" y="1243764"/>
                <a:ext cx="631352" cy="105413"/>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Arrow 15"/>
              <p:cNvSpPr/>
              <p:nvPr/>
            </p:nvSpPr>
            <p:spPr>
              <a:xfrm rot="18911572" flipV="1">
                <a:off x="376670" y="2410314"/>
                <a:ext cx="1175356" cy="116981"/>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Arrow 16"/>
              <p:cNvSpPr/>
              <p:nvPr/>
            </p:nvSpPr>
            <p:spPr>
              <a:xfrm rot="13533502" flipV="1">
                <a:off x="2039428" y="2323823"/>
                <a:ext cx="1175356" cy="116981"/>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 Arrow 17"/>
              <p:cNvSpPr/>
              <p:nvPr/>
            </p:nvSpPr>
            <p:spPr>
              <a:xfrm rot="13717048" flipV="1">
                <a:off x="462169" y="4259154"/>
                <a:ext cx="1175356" cy="116981"/>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 Arrow 18"/>
              <p:cNvSpPr/>
              <p:nvPr/>
            </p:nvSpPr>
            <p:spPr>
              <a:xfrm rot="18911572" flipV="1">
                <a:off x="2110838" y="4283115"/>
                <a:ext cx="1175356" cy="116981"/>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Decision 19"/>
              <p:cNvSpPr/>
              <p:nvPr/>
            </p:nvSpPr>
            <p:spPr>
              <a:xfrm>
                <a:off x="1095032" y="4638675"/>
                <a:ext cx="1532522" cy="149629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BUY</a:t>
                </a:r>
              </a:p>
            </p:txBody>
          </p:sp>
          <p:sp>
            <p:nvSpPr>
              <p:cNvPr id="21" name="Left Arrow 20"/>
              <p:cNvSpPr/>
              <p:nvPr/>
            </p:nvSpPr>
            <p:spPr>
              <a:xfrm rot="10800000" flipV="1">
                <a:off x="2698516" y="5328329"/>
                <a:ext cx="1175356" cy="116981"/>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045247" y="4530427"/>
                <a:ext cx="1966831" cy="15658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299730" y="6419497"/>
                <a:ext cx="3457864" cy="369332"/>
              </a:xfrm>
              <a:prstGeom prst="rect">
                <a:avLst/>
              </a:prstGeom>
              <a:noFill/>
            </p:spPr>
            <p:txBody>
              <a:bodyPr wrap="square" rtlCol="0">
                <a:spAutoFit/>
              </a:bodyPr>
              <a:lstStyle/>
              <a:p>
                <a:r>
                  <a:rPr lang="en-US" dirty="0"/>
                  <a:t>Token Sale Offered by Project ICO</a:t>
                </a:r>
              </a:p>
            </p:txBody>
          </p:sp>
          <p:sp>
            <p:nvSpPr>
              <p:cNvPr id="26" name="Left Arrow 25"/>
              <p:cNvSpPr/>
              <p:nvPr/>
            </p:nvSpPr>
            <p:spPr>
              <a:xfrm rot="16200000">
                <a:off x="4838584" y="6261350"/>
                <a:ext cx="346555" cy="99337"/>
              </a:xfrm>
              <a:prstGeom prst="lef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eft Arrow 26"/>
              <p:cNvSpPr/>
              <p:nvPr/>
            </p:nvSpPr>
            <p:spPr>
              <a:xfrm rot="10800000" flipV="1">
                <a:off x="6157541" y="5111277"/>
                <a:ext cx="1175356" cy="116981"/>
              </a:xfrm>
              <a:prstGeom prst="lef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458084" y="4599701"/>
                <a:ext cx="1966831" cy="15658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Left Arrow 29"/>
              <p:cNvSpPr/>
              <p:nvPr/>
            </p:nvSpPr>
            <p:spPr>
              <a:xfrm rot="16200000">
                <a:off x="8316079" y="6321390"/>
                <a:ext cx="346555" cy="99337"/>
              </a:xfrm>
              <a:prstGeom prst="lef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24" idx="0"/>
              </p:cNvCxnSpPr>
              <p:nvPr/>
            </p:nvCxnSpPr>
            <p:spPr>
              <a:xfrm flipH="1" flipV="1">
                <a:off x="5004377" y="2169270"/>
                <a:ext cx="0" cy="236115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5002428" y="2169270"/>
                <a:ext cx="10096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5000479" y="2169270"/>
                <a:ext cx="10096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012078" y="979055"/>
                <a:ext cx="5007" cy="119021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6007848" y="950070"/>
                <a:ext cx="1009650" cy="0"/>
              </a:xfrm>
              <a:prstGeom prst="line">
                <a:avLst/>
              </a:prstGeom>
              <a:ln w="38100">
                <a:head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6010129" y="2184397"/>
                <a:ext cx="0" cy="116545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6007848" y="3349848"/>
                <a:ext cx="1009650" cy="0"/>
              </a:xfrm>
              <a:prstGeom prst="line">
                <a:avLst/>
              </a:prstGeom>
              <a:ln w="38100">
                <a:headEnd type="triangle"/>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7379077" y="2856858"/>
                <a:ext cx="1896413" cy="966642"/>
                <a:chOff x="4287982" y="5060226"/>
                <a:chExt cx="1896413" cy="966642"/>
              </a:xfrm>
            </p:grpSpPr>
            <p:pic>
              <p:nvPicPr>
                <p:cNvPr id="45" name="Picture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677" y="5060226"/>
                  <a:ext cx="1192718" cy="966642"/>
                </a:xfrm>
                <a:prstGeom prst="rect">
                  <a:avLst/>
                </a:prstGeom>
              </p:spPr>
            </p:pic>
            <p:pic>
              <p:nvPicPr>
                <p:cNvPr id="46" name="Picture 45"/>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4287982" y="5115211"/>
                  <a:ext cx="856673" cy="856673"/>
                </a:xfrm>
                <a:prstGeom prst="rect">
                  <a:avLst/>
                </a:prstGeom>
              </p:spPr>
            </p:pic>
          </p:grpSp>
          <p:sp>
            <p:nvSpPr>
              <p:cNvPr id="47" name="TextBox 46"/>
              <p:cNvSpPr txBox="1"/>
              <p:nvPr/>
            </p:nvSpPr>
            <p:spPr>
              <a:xfrm>
                <a:off x="6177276" y="2978938"/>
                <a:ext cx="3457864" cy="369332"/>
              </a:xfrm>
              <a:prstGeom prst="rect">
                <a:avLst/>
              </a:prstGeom>
              <a:noFill/>
            </p:spPr>
            <p:txBody>
              <a:bodyPr wrap="square" rtlCol="0">
                <a:spAutoFit/>
              </a:bodyPr>
              <a:lstStyle/>
              <a:p>
                <a:r>
                  <a:rPr lang="en-US" dirty="0"/>
                  <a:t>Sell &amp; buy</a:t>
                </a:r>
              </a:p>
            </p:txBody>
          </p:sp>
          <p:sp>
            <p:nvSpPr>
              <p:cNvPr id="48" name="TextBox 47"/>
              <p:cNvSpPr txBox="1"/>
              <p:nvPr/>
            </p:nvSpPr>
            <p:spPr>
              <a:xfrm>
                <a:off x="6237313" y="582098"/>
                <a:ext cx="3457864" cy="369332"/>
              </a:xfrm>
              <a:prstGeom prst="rect">
                <a:avLst/>
              </a:prstGeom>
              <a:noFill/>
            </p:spPr>
            <p:txBody>
              <a:bodyPr wrap="square" rtlCol="0">
                <a:spAutoFit/>
              </a:bodyPr>
              <a:lstStyle/>
              <a:p>
                <a:r>
                  <a:rPr lang="en-US" dirty="0"/>
                  <a:t>Sell &amp; get</a:t>
                </a:r>
              </a:p>
            </p:txBody>
          </p:sp>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6200" y="433338"/>
                <a:ext cx="958060" cy="1033463"/>
              </a:xfrm>
              <a:prstGeom prst="rect">
                <a:avLst/>
              </a:prstGeom>
            </p:spPr>
          </p:pic>
          <p:sp>
            <p:nvSpPr>
              <p:cNvPr id="50" name="Left Arrow 49"/>
              <p:cNvSpPr/>
              <p:nvPr/>
            </p:nvSpPr>
            <p:spPr>
              <a:xfrm flipV="1">
                <a:off x="6157540" y="5510016"/>
                <a:ext cx="1175356" cy="116981"/>
              </a:xfrm>
              <a:prstGeom prst="lef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518737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The difference between IPO and ICO</a:t>
            </a:r>
            <a:endParaRPr lang="en-US" dirty="0"/>
          </a:p>
        </p:txBody>
      </p:sp>
      <p:sp>
        <p:nvSpPr>
          <p:cNvPr id="3" name="Content Placeholder 2"/>
          <p:cNvSpPr>
            <a:spLocks noGrp="1"/>
          </p:cNvSpPr>
          <p:nvPr>
            <p:ph idx="1"/>
          </p:nvPr>
        </p:nvSpPr>
        <p:spPr/>
        <p:txBody>
          <a:bodyPr>
            <a:normAutofit/>
          </a:bodyPr>
          <a:lstStyle/>
          <a:p>
            <a:r>
              <a:rPr lang="en-US" dirty="0">
                <a:solidFill>
                  <a:srgbClr val="FF0000"/>
                </a:solidFill>
              </a:rPr>
              <a:t>In case of IPO the public receives shares of the profits and gets some kind of control over the company</a:t>
            </a:r>
            <a:r>
              <a:rPr lang="en-US" dirty="0"/>
              <a:t>, </a:t>
            </a:r>
            <a:r>
              <a:rPr lang="en-US" dirty="0">
                <a:solidFill>
                  <a:srgbClr val="00B0F0"/>
                </a:solidFill>
              </a:rPr>
              <a:t>whereas in ICO the public gets only coins\tokens that they can later on spend on the products and services of the company or they can later wait for these coins\tokens to reach some higher value and then sell them.</a:t>
            </a:r>
          </a:p>
          <a:p>
            <a:r>
              <a:rPr lang="en-US" b="1" u="sng" dirty="0">
                <a:solidFill>
                  <a:schemeClr val="accent6">
                    <a:lumMod val="75000"/>
                  </a:schemeClr>
                </a:solidFill>
              </a:rPr>
              <a:t>In ICO’s, the public will not get any control over the company and they will not get shares of the profits, only the founders have the control and get shares of the profit.</a:t>
            </a:r>
          </a:p>
        </p:txBody>
      </p:sp>
    </p:spTree>
    <p:extLst>
      <p:ext uri="{BB962C8B-B14F-4D97-AF65-F5344CB8AC3E}">
        <p14:creationId xmlns:p14="http://schemas.microsoft.com/office/powerpoint/2010/main" val="1474234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FF0000"/>
                </a:solidFill>
              </a:rPr>
              <a:t>IPOs, needs a lot of work in order to be qualified and authorized by the government.</a:t>
            </a:r>
          </a:p>
          <a:p>
            <a:r>
              <a:rPr lang="en-US" dirty="0">
                <a:solidFill>
                  <a:srgbClr val="00B0F0"/>
                </a:solidFill>
              </a:rPr>
              <a:t>The companies need to follow many rules and meet many conditions before being approved to offer their shares to the public, while ICOs is not constrained like IPOs.</a:t>
            </a:r>
          </a:p>
        </p:txBody>
      </p:sp>
    </p:spTree>
    <p:extLst>
      <p:ext uri="{BB962C8B-B14F-4D97-AF65-F5344CB8AC3E}">
        <p14:creationId xmlns:p14="http://schemas.microsoft.com/office/powerpoint/2010/main" val="3696526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Blockchain</a:t>
            </a:r>
            <a:r>
              <a:rPr lang="en-US" dirty="0"/>
              <a:t> Startups: White papers</a:t>
            </a:r>
          </a:p>
        </p:txBody>
      </p:sp>
      <p:sp>
        <p:nvSpPr>
          <p:cNvPr id="3" name="Content Placeholder 2"/>
          <p:cNvSpPr>
            <a:spLocks noGrp="1"/>
          </p:cNvSpPr>
          <p:nvPr>
            <p:ph idx="1"/>
          </p:nvPr>
        </p:nvSpPr>
        <p:spPr/>
        <p:txBody>
          <a:bodyPr/>
          <a:lstStyle/>
          <a:p>
            <a:r>
              <a:rPr lang="en-US" dirty="0">
                <a:hlinkClick r:id="rId2"/>
              </a:rPr>
              <a:t>https://coinmarketcap.com/</a:t>
            </a:r>
            <a:endParaRPr lang="en-US" dirty="0"/>
          </a:p>
          <a:p>
            <a:r>
              <a:rPr lang="en-US" b="1" u="sng" dirty="0">
                <a:solidFill>
                  <a:srgbClr val="FF0000"/>
                </a:solidFill>
              </a:rPr>
              <a:t>Each project that issues an ICO shall have a white paper that provides enough details about the project, if they use coins or tokens and why.</a:t>
            </a:r>
          </a:p>
          <a:p>
            <a:r>
              <a:rPr lang="en-US" dirty="0">
                <a:hlinkClick r:id="rId3"/>
              </a:rPr>
              <a:t>https://sia.tech</a:t>
            </a:r>
            <a:r>
              <a:rPr lang="en-US" dirty="0"/>
              <a:t>, </a:t>
            </a:r>
            <a:r>
              <a:rPr lang="en-US" dirty="0">
                <a:hlinkClick r:id="rId4"/>
              </a:rPr>
              <a:t>https://sia.tech/sia.pdf</a:t>
            </a:r>
            <a:endParaRPr lang="en-US" dirty="0"/>
          </a:p>
          <a:p>
            <a:r>
              <a:rPr lang="en-US" dirty="0">
                <a:hlinkClick r:id="rId5"/>
              </a:rPr>
              <a:t>https://www.powerledger.io/</a:t>
            </a:r>
            <a:endParaRPr lang="en-US" dirty="0"/>
          </a:p>
          <a:p>
            <a:r>
              <a:rPr lang="en-US" dirty="0">
                <a:hlinkClick r:id="rId6"/>
              </a:rPr>
              <a:t>https://www.provenance.org/</a:t>
            </a:r>
            <a:endParaRPr lang="en-US" dirty="0"/>
          </a:p>
          <a:p>
            <a:endParaRPr lang="en-US" dirty="0"/>
          </a:p>
          <a:p>
            <a:endParaRPr lang="en-US" dirty="0"/>
          </a:p>
        </p:txBody>
      </p:sp>
    </p:spTree>
    <p:extLst>
      <p:ext uri="{BB962C8B-B14F-4D97-AF65-F5344CB8AC3E}">
        <p14:creationId xmlns:p14="http://schemas.microsoft.com/office/powerpoint/2010/main" val="4203842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977</TotalTime>
  <Words>3331</Words>
  <Application>Microsoft Office PowerPoint</Application>
  <PresentationFormat>Widescreen</PresentationFormat>
  <Paragraphs>179</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Wingdings</vt:lpstr>
      <vt:lpstr>Office Theme</vt:lpstr>
      <vt:lpstr>DAOs, Softforks, Hardforks, and ICOs</vt:lpstr>
      <vt:lpstr>Initial Coin Offerings (ICOs)</vt:lpstr>
      <vt:lpstr>PowerPoint Presentation</vt:lpstr>
      <vt:lpstr>PowerPoint Presentation</vt:lpstr>
      <vt:lpstr>PowerPoint Presentation</vt:lpstr>
      <vt:lpstr>PowerPoint Presentation</vt:lpstr>
      <vt:lpstr>The difference between IPO and ICO</vt:lpstr>
      <vt:lpstr>PowerPoint Presentation</vt:lpstr>
      <vt:lpstr>Blockchain Startups: White papers</vt:lpstr>
      <vt:lpstr>TOKENS</vt:lpstr>
      <vt:lpstr>How Tokens Are Used</vt:lpstr>
      <vt:lpstr>PowerPoint Presentation</vt:lpstr>
      <vt:lpstr>PowerPoint Presentation</vt:lpstr>
      <vt:lpstr>PowerPoint Presentation</vt:lpstr>
      <vt:lpstr>The Role of a Token in a New Project</vt:lpstr>
      <vt:lpstr>Soft and Hard Forks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Difference Between Hard and Soft Forks</vt:lpstr>
      <vt:lpstr>PowerPoint Presentation</vt:lpstr>
      <vt:lpstr>PowerPoint Presentation</vt:lpstr>
      <vt:lpstr>PowerPoint Presentation</vt:lpstr>
      <vt:lpstr>Decentralized Autonomous Organizations (DAOs)</vt:lpstr>
      <vt:lpstr>PowerPoint Presentation</vt:lpstr>
      <vt:lpstr>PowerPoint Presentation</vt:lpstr>
      <vt:lpstr>PowerPoint Presentation</vt:lpstr>
      <vt:lpstr>PowerPoint Presentation</vt:lpstr>
      <vt:lpstr>PowerPoint Presentation</vt:lpstr>
      <vt:lpstr>Components of a DAO </vt:lpstr>
      <vt:lpstr>PowerPoint Presentation</vt:lpstr>
      <vt:lpstr>The DAO Attack</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Ari Zaravelis</cp:lastModifiedBy>
  <cp:revision>23</cp:revision>
  <dcterms:created xsi:type="dcterms:W3CDTF">2019-04-28T21:25:24Z</dcterms:created>
  <dcterms:modified xsi:type="dcterms:W3CDTF">2021-05-10T23:52:13Z</dcterms:modified>
</cp:coreProperties>
</file>