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316" r:id="rId2"/>
    <p:sldId id="317" r:id="rId3"/>
    <p:sldId id="333" r:id="rId4"/>
    <p:sldId id="334" r:id="rId5"/>
    <p:sldId id="318" r:id="rId6"/>
    <p:sldId id="319" r:id="rId7"/>
    <p:sldId id="320" r:id="rId8"/>
    <p:sldId id="321" r:id="rId9"/>
    <p:sldId id="322" r:id="rId10"/>
    <p:sldId id="323" r:id="rId11"/>
    <p:sldId id="324" r:id="rId12"/>
    <p:sldId id="326" r:id="rId13"/>
    <p:sldId id="327" r:id="rId14"/>
    <p:sldId id="328" r:id="rId15"/>
    <p:sldId id="329" r:id="rId16"/>
    <p:sldId id="331" r:id="rId17"/>
    <p:sldId id="332" r:id="rId18"/>
    <p:sldId id="256" r:id="rId19"/>
    <p:sldId id="257" r:id="rId20"/>
    <p:sldId id="258" r:id="rId21"/>
    <p:sldId id="259" r:id="rId22"/>
    <p:sldId id="260" r:id="rId23"/>
    <p:sldId id="261" r:id="rId24"/>
    <p:sldId id="262" r:id="rId25"/>
    <p:sldId id="263" r:id="rId26"/>
    <p:sldId id="284" r:id="rId27"/>
    <p:sldId id="285" r:id="rId28"/>
    <p:sldId id="264" r:id="rId29"/>
    <p:sldId id="286" r:id="rId30"/>
    <p:sldId id="299" r:id="rId31"/>
    <p:sldId id="287" r:id="rId32"/>
    <p:sldId id="265" r:id="rId33"/>
    <p:sldId id="266" r:id="rId34"/>
    <p:sldId id="267" r:id="rId35"/>
    <p:sldId id="268" r:id="rId36"/>
    <p:sldId id="289" r:id="rId37"/>
    <p:sldId id="269" r:id="rId38"/>
    <p:sldId id="270" r:id="rId39"/>
    <p:sldId id="291" r:id="rId40"/>
    <p:sldId id="292" r:id="rId41"/>
    <p:sldId id="271" r:id="rId42"/>
    <p:sldId id="288" r:id="rId43"/>
    <p:sldId id="293" r:id="rId44"/>
    <p:sldId id="272" r:id="rId45"/>
    <p:sldId id="294" r:id="rId46"/>
    <p:sldId id="273" r:id="rId47"/>
    <p:sldId id="274" r:id="rId48"/>
    <p:sldId id="275" r:id="rId49"/>
    <p:sldId id="297" r:id="rId50"/>
    <p:sldId id="295" r:id="rId51"/>
    <p:sldId id="296" r:id="rId52"/>
    <p:sldId id="298" r:id="rId53"/>
    <p:sldId id="276" r:id="rId54"/>
    <p:sldId id="277" r:id="rId55"/>
    <p:sldId id="300" r:id="rId56"/>
    <p:sldId id="315"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63" y="45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CD9D7E-8E7C-41EC-BC6E-7C67AB22B8E3}" type="datetimeFigureOut">
              <a:rPr lang="en-US" smtClean="0"/>
              <a:t>3/11/2021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3DF88B-EE69-4B11-A56C-BB9BD56B422F}" type="slidenum">
              <a:rPr lang="en-US" smtClean="0"/>
              <a:t>‹#›</a:t>
            </a:fld>
            <a:endParaRPr lang="en-US"/>
          </a:p>
        </p:txBody>
      </p:sp>
    </p:spTree>
    <p:extLst>
      <p:ext uri="{BB962C8B-B14F-4D97-AF65-F5344CB8AC3E}">
        <p14:creationId xmlns:p14="http://schemas.microsoft.com/office/powerpoint/2010/main" val="2856670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Source: The Blockchain Developer, by </a:t>
            </a:r>
            <a:r>
              <a:rPr lang="en-US" dirty="0" err="1"/>
              <a:t>Elad</a:t>
            </a:r>
            <a:r>
              <a:rPr lang="en-US" dirty="0"/>
              <a:t> </a:t>
            </a:r>
            <a:r>
              <a:rPr lang="en-US" dirty="0" err="1"/>
              <a:t>Elrom</a:t>
            </a:r>
            <a:r>
              <a:rPr lang="en-US" dirty="0"/>
              <a:t>.</a:t>
            </a:r>
          </a:p>
          <a:p>
            <a:endParaRPr lang="en-US" dirty="0"/>
          </a:p>
        </p:txBody>
      </p:sp>
      <p:sp>
        <p:nvSpPr>
          <p:cNvPr id="4" name="Slide Number Placeholder 3"/>
          <p:cNvSpPr>
            <a:spLocks noGrp="1"/>
          </p:cNvSpPr>
          <p:nvPr>
            <p:ph type="sldNum" sz="quarter" idx="10"/>
          </p:nvPr>
        </p:nvSpPr>
        <p:spPr/>
        <p:txBody>
          <a:bodyPr/>
          <a:lstStyle/>
          <a:p>
            <a:fld id="{32E923E2-3D09-4368-A952-0FA1B26D958A}" type="slidenum">
              <a:rPr lang="en-US" smtClean="0"/>
              <a:t>2</a:t>
            </a:fld>
            <a:endParaRPr lang="en-US"/>
          </a:p>
        </p:txBody>
      </p:sp>
    </p:spTree>
    <p:extLst>
      <p:ext uri="{BB962C8B-B14F-4D97-AF65-F5344CB8AC3E}">
        <p14:creationId xmlns:p14="http://schemas.microsoft.com/office/powerpoint/2010/main" val="1381100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Source: The Blockchain Developer, by </a:t>
            </a:r>
            <a:r>
              <a:rPr lang="en-US" dirty="0" err="1"/>
              <a:t>Elad</a:t>
            </a:r>
            <a:r>
              <a:rPr lang="en-US" dirty="0"/>
              <a:t> </a:t>
            </a:r>
            <a:r>
              <a:rPr lang="en-US" dirty="0" err="1"/>
              <a:t>Elrom</a:t>
            </a:r>
            <a:r>
              <a:rPr lang="en-US" dirty="0"/>
              <a:t>.</a:t>
            </a:r>
          </a:p>
          <a:p>
            <a:endParaRPr lang="en-US" dirty="0"/>
          </a:p>
        </p:txBody>
      </p:sp>
      <p:sp>
        <p:nvSpPr>
          <p:cNvPr id="4" name="Slide Number Placeholder 3"/>
          <p:cNvSpPr>
            <a:spLocks noGrp="1"/>
          </p:cNvSpPr>
          <p:nvPr>
            <p:ph type="sldNum" sz="quarter" idx="10"/>
          </p:nvPr>
        </p:nvSpPr>
        <p:spPr/>
        <p:txBody>
          <a:bodyPr/>
          <a:lstStyle/>
          <a:p>
            <a:fld id="{32E923E2-3D09-4368-A952-0FA1B26D958A}" type="slidenum">
              <a:rPr lang="en-US" smtClean="0"/>
              <a:t>13</a:t>
            </a:fld>
            <a:endParaRPr lang="en-US"/>
          </a:p>
        </p:txBody>
      </p:sp>
    </p:spTree>
    <p:extLst>
      <p:ext uri="{BB962C8B-B14F-4D97-AF65-F5344CB8AC3E}">
        <p14:creationId xmlns:p14="http://schemas.microsoft.com/office/powerpoint/2010/main" val="702187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Source: The Blockchain Developer, by </a:t>
            </a:r>
            <a:r>
              <a:rPr lang="en-US" dirty="0" err="1"/>
              <a:t>Elad</a:t>
            </a:r>
            <a:r>
              <a:rPr lang="en-US" dirty="0"/>
              <a:t> </a:t>
            </a:r>
            <a:r>
              <a:rPr lang="en-US" dirty="0" err="1"/>
              <a:t>Elrom</a:t>
            </a:r>
            <a:r>
              <a:rPr lang="en-US" dirty="0"/>
              <a:t>.</a:t>
            </a:r>
          </a:p>
          <a:p>
            <a:endParaRPr lang="en-US" dirty="0"/>
          </a:p>
        </p:txBody>
      </p:sp>
      <p:sp>
        <p:nvSpPr>
          <p:cNvPr id="4" name="Slide Number Placeholder 3"/>
          <p:cNvSpPr>
            <a:spLocks noGrp="1"/>
          </p:cNvSpPr>
          <p:nvPr>
            <p:ph type="sldNum" sz="quarter" idx="10"/>
          </p:nvPr>
        </p:nvSpPr>
        <p:spPr/>
        <p:txBody>
          <a:bodyPr/>
          <a:lstStyle/>
          <a:p>
            <a:fld id="{32E923E2-3D09-4368-A952-0FA1B26D958A}" type="slidenum">
              <a:rPr lang="en-US" smtClean="0"/>
              <a:t>14</a:t>
            </a:fld>
            <a:endParaRPr lang="en-US"/>
          </a:p>
        </p:txBody>
      </p:sp>
    </p:spTree>
    <p:extLst>
      <p:ext uri="{BB962C8B-B14F-4D97-AF65-F5344CB8AC3E}">
        <p14:creationId xmlns:p14="http://schemas.microsoft.com/office/powerpoint/2010/main" val="333091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Source: The Blockchain Developer, by </a:t>
            </a:r>
            <a:r>
              <a:rPr lang="en-US" dirty="0" err="1"/>
              <a:t>Elad</a:t>
            </a:r>
            <a:r>
              <a:rPr lang="en-US" dirty="0"/>
              <a:t> </a:t>
            </a:r>
            <a:r>
              <a:rPr lang="en-US" dirty="0" err="1"/>
              <a:t>Elrom</a:t>
            </a:r>
            <a:r>
              <a:rPr lang="en-US" dirty="0"/>
              <a:t>.</a:t>
            </a:r>
          </a:p>
          <a:p>
            <a:endParaRPr lang="en-US" dirty="0"/>
          </a:p>
        </p:txBody>
      </p:sp>
      <p:sp>
        <p:nvSpPr>
          <p:cNvPr id="4" name="Slide Number Placeholder 3"/>
          <p:cNvSpPr>
            <a:spLocks noGrp="1"/>
          </p:cNvSpPr>
          <p:nvPr>
            <p:ph type="sldNum" sz="quarter" idx="10"/>
          </p:nvPr>
        </p:nvSpPr>
        <p:spPr/>
        <p:txBody>
          <a:bodyPr/>
          <a:lstStyle/>
          <a:p>
            <a:fld id="{32E923E2-3D09-4368-A952-0FA1B26D958A}" type="slidenum">
              <a:rPr lang="en-US" smtClean="0"/>
              <a:t>15</a:t>
            </a:fld>
            <a:endParaRPr lang="en-US"/>
          </a:p>
        </p:txBody>
      </p:sp>
    </p:spTree>
    <p:extLst>
      <p:ext uri="{BB962C8B-B14F-4D97-AF65-F5344CB8AC3E}">
        <p14:creationId xmlns:p14="http://schemas.microsoft.com/office/powerpoint/2010/main" val="2061428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Source: The Blockchain Developer, by </a:t>
            </a:r>
            <a:r>
              <a:rPr lang="en-US" dirty="0" err="1"/>
              <a:t>Elad</a:t>
            </a:r>
            <a:r>
              <a:rPr lang="en-US" dirty="0"/>
              <a:t> </a:t>
            </a:r>
            <a:r>
              <a:rPr lang="en-US" dirty="0" err="1"/>
              <a:t>Elrom</a:t>
            </a:r>
            <a:r>
              <a:rPr lang="en-US" dirty="0"/>
              <a:t>.</a:t>
            </a:r>
          </a:p>
          <a:p>
            <a:endParaRPr lang="en-US" dirty="0"/>
          </a:p>
        </p:txBody>
      </p:sp>
      <p:sp>
        <p:nvSpPr>
          <p:cNvPr id="4" name="Slide Number Placeholder 3"/>
          <p:cNvSpPr>
            <a:spLocks noGrp="1"/>
          </p:cNvSpPr>
          <p:nvPr>
            <p:ph type="sldNum" sz="quarter" idx="10"/>
          </p:nvPr>
        </p:nvSpPr>
        <p:spPr/>
        <p:txBody>
          <a:bodyPr/>
          <a:lstStyle/>
          <a:p>
            <a:fld id="{32E923E2-3D09-4368-A952-0FA1B26D958A}" type="slidenum">
              <a:rPr lang="en-US" smtClean="0"/>
              <a:t>16</a:t>
            </a:fld>
            <a:endParaRPr lang="en-US"/>
          </a:p>
        </p:txBody>
      </p:sp>
    </p:spTree>
    <p:extLst>
      <p:ext uri="{BB962C8B-B14F-4D97-AF65-F5344CB8AC3E}">
        <p14:creationId xmlns:p14="http://schemas.microsoft.com/office/powerpoint/2010/main" val="1473123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Source: The Blockchain Developer, by </a:t>
            </a:r>
            <a:r>
              <a:rPr lang="en-US" dirty="0" err="1"/>
              <a:t>Elad</a:t>
            </a:r>
            <a:r>
              <a:rPr lang="en-US" dirty="0"/>
              <a:t> </a:t>
            </a:r>
            <a:r>
              <a:rPr lang="en-US" dirty="0" err="1"/>
              <a:t>Elrom</a:t>
            </a:r>
            <a:r>
              <a:rPr lang="en-US" dirty="0"/>
              <a:t>.</a:t>
            </a:r>
          </a:p>
          <a:p>
            <a:endParaRPr lang="en-US" dirty="0"/>
          </a:p>
        </p:txBody>
      </p:sp>
      <p:sp>
        <p:nvSpPr>
          <p:cNvPr id="4" name="Slide Number Placeholder 3"/>
          <p:cNvSpPr>
            <a:spLocks noGrp="1"/>
          </p:cNvSpPr>
          <p:nvPr>
            <p:ph type="sldNum" sz="quarter" idx="10"/>
          </p:nvPr>
        </p:nvSpPr>
        <p:spPr/>
        <p:txBody>
          <a:bodyPr/>
          <a:lstStyle/>
          <a:p>
            <a:fld id="{32E923E2-3D09-4368-A952-0FA1B26D958A}" type="slidenum">
              <a:rPr lang="en-US" smtClean="0"/>
              <a:t>17</a:t>
            </a:fld>
            <a:endParaRPr lang="en-US"/>
          </a:p>
        </p:txBody>
      </p:sp>
    </p:spTree>
    <p:extLst>
      <p:ext uri="{BB962C8B-B14F-4D97-AF65-F5344CB8AC3E}">
        <p14:creationId xmlns:p14="http://schemas.microsoft.com/office/powerpoint/2010/main" val="132799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EB793-43A4-4094-8DD8-56D15D44D635}" type="slidenum">
              <a:rPr lang="en-US" smtClean="0"/>
              <a:t>35</a:t>
            </a:fld>
            <a:endParaRPr lang="en-US"/>
          </a:p>
        </p:txBody>
      </p:sp>
    </p:spTree>
    <p:extLst>
      <p:ext uri="{BB962C8B-B14F-4D97-AF65-F5344CB8AC3E}">
        <p14:creationId xmlns:p14="http://schemas.microsoft.com/office/powerpoint/2010/main" val="20096284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EB793-43A4-4094-8DD8-56D15D44D635}" type="slidenum">
              <a:rPr lang="en-US" smtClean="0"/>
              <a:t>41</a:t>
            </a:fld>
            <a:endParaRPr lang="en-US"/>
          </a:p>
        </p:txBody>
      </p:sp>
    </p:spTree>
    <p:extLst>
      <p:ext uri="{BB962C8B-B14F-4D97-AF65-F5344CB8AC3E}">
        <p14:creationId xmlns:p14="http://schemas.microsoft.com/office/powerpoint/2010/main" val="22321400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2EB793-43A4-4094-8DD8-56D15D44D635}" type="slidenum">
              <a:rPr lang="en-US" smtClean="0"/>
              <a:t>54</a:t>
            </a:fld>
            <a:endParaRPr lang="en-US"/>
          </a:p>
        </p:txBody>
      </p:sp>
    </p:spTree>
    <p:extLst>
      <p:ext uri="{BB962C8B-B14F-4D97-AF65-F5344CB8AC3E}">
        <p14:creationId xmlns:p14="http://schemas.microsoft.com/office/powerpoint/2010/main" val="2116274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Source: The Blockchain Developer, by </a:t>
            </a:r>
            <a:r>
              <a:rPr lang="en-US" dirty="0" err="1"/>
              <a:t>Elad</a:t>
            </a:r>
            <a:r>
              <a:rPr lang="en-US" dirty="0"/>
              <a:t> </a:t>
            </a:r>
            <a:r>
              <a:rPr lang="en-US" dirty="0" err="1"/>
              <a:t>Elrom</a:t>
            </a:r>
            <a:r>
              <a:rPr lang="en-US" dirty="0"/>
              <a:t>.</a:t>
            </a:r>
          </a:p>
          <a:p>
            <a:endParaRPr lang="en-US" dirty="0"/>
          </a:p>
        </p:txBody>
      </p:sp>
      <p:sp>
        <p:nvSpPr>
          <p:cNvPr id="4" name="Slide Number Placeholder 3"/>
          <p:cNvSpPr>
            <a:spLocks noGrp="1"/>
          </p:cNvSpPr>
          <p:nvPr>
            <p:ph type="sldNum" sz="quarter" idx="10"/>
          </p:nvPr>
        </p:nvSpPr>
        <p:spPr/>
        <p:txBody>
          <a:bodyPr/>
          <a:lstStyle/>
          <a:p>
            <a:fld id="{32E923E2-3D09-4368-A952-0FA1B26D958A}" type="slidenum">
              <a:rPr lang="en-US" smtClean="0"/>
              <a:t>5</a:t>
            </a:fld>
            <a:endParaRPr lang="en-US"/>
          </a:p>
        </p:txBody>
      </p:sp>
    </p:spTree>
    <p:extLst>
      <p:ext uri="{BB962C8B-B14F-4D97-AF65-F5344CB8AC3E}">
        <p14:creationId xmlns:p14="http://schemas.microsoft.com/office/powerpoint/2010/main" val="1978588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a:t>
            </a:r>
            <a:r>
              <a:rPr lang="en-US" baseline="0" dirty="0"/>
              <a:t> https://www.investopedia.com/</a:t>
            </a:r>
            <a:endParaRPr lang="en-US" dirty="0"/>
          </a:p>
        </p:txBody>
      </p:sp>
      <p:sp>
        <p:nvSpPr>
          <p:cNvPr id="4" name="Slide Number Placeholder 3"/>
          <p:cNvSpPr>
            <a:spLocks noGrp="1"/>
          </p:cNvSpPr>
          <p:nvPr>
            <p:ph type="sldNum" sz="quarter" idx="10"/>
          </p:nvPr>
        </p:nvSpPr>
        <p:spPr/>
        <p:txBody>
          <a:bodyPr/>
          <a:lstStyle/>
          <a:p>
            <a:fld id="{32E923E2-3D09-4368-A952-0FA1B26D958A}" type="slidenum">
              <a:rPr lang="en-US" smtClean="0"/>
              <a:t>6</a:t>
            </a:fld>
            <a:endParaRPr lang="en-US"/>
          </a:p>
        </p:txBody>
      </p:sp>
    </p:spTree>
    <p:extLst>
      <p:ext uri="{BB962C8B-B14F-4D97-AF65-F5344CB8AC3E}">
        <p14:creationId xmlns:p14="http://schemas.microsoft.com/office/powerpoint/2010/main" val="3978093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Source: The Blockchain Developer, by </a:t>
            </a:r>
            <a:r>
              <a:rPr lang="en-US" dirty="0" err="1"/>
              <a:t>Elad</a:t>
            </a:r>
            <a:r>
              <a:rPr lang="en-US" dirty="0"/>
              <a:t> </a:t>
            </a:r>
            <a:r>
              <a:rPr lang="en-US" dirty="0" err="1"/>
              <a:t>Elrom</a:t>
            </a:r>
            <a:r>
              <a:rPr lang="en-US" dirty="0"/>
              <a:t>.</a:t>
            </a:r>
          </a:p>
          <a:p>
            <a:endParaRPr lang="en-US" dirty="0"/>
          </a:p>
        </p:txBody>
      </p:sp>
      <p:sp>
        <p:nvSpPr>
          <p:cNvPr id="4" name="Slide Number Placeholder 3"/>
          <p:cNvSpPr>
            <a:spLocks noGrp="1"/>
          </p:cNvSpPr>
          <p:nvPr>
            <p:ph type="sldNum" sz="quarter" idx="10"/>
          </p:nvPr>
        </p:nvSpPr>
        <p:spPr/>
        <p:txBody>
          <a:bodyPr/>
          <a:lstStyle/>
          <a:p>
            <a:fld id="{32E923E2-3D09-4368-A952-0FA1B26D958A}" type="slidenum">
              <a:rPr lang="en-US" smtClean="0"/>
              <a:t>7</a:t>
            </a:fld>
            <a:endParaRPr lang="en-US"/>
          </a:p>
        </p:txBody>
      </p:sp>
    </p:spTree>
    <p:extLst>
      <p:ext uri="{BB962C8B-B14F-4D97-AF65-F5344CB8AC3E}">
        <p14:creationId xmlns:p14="http://schemas.microsoft.com/office/powerpoint/2010/main" val="953024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Source: The Blockchain Developer, by </a:t>
            </a:r>
            <a:r>
              <a:rPr lang="en-US" dirty="0" err="1"/>
              <a:t>Elad</a:t>
            </a:r>
            <a:r>
              <a:rPr lang="en-US" dirty="0"/>
              <a:t> </a:t>
            </a:r>
            <a:r>
              <a:rPr lang="en-US" dirty="0" err="1"/>
              <a:t>Elrom</a:t>
            </a:r>
            <a:r>
              <a:rPr lang="en-US" dirty="0"/>
              <a:t>.</a:t>
            </a:r>
          </a:p>
          <a:p>
            <a:endParaRPr lang="en-US" dirty="0"/>
          </a:p>
        </p:txBody>
      </p:sp>
      <p:sp>
        <p:nvSpPr>
          <p:cNvPr id="4" name="Slide Number Placeholder 3"/>
          <p:cNvSpPr>
            <a:spLocks noGrp="1"/>
          </p:cNvSpPr>
          <p:nvPr>
            <p:ph type="sldNum" sz="quarter" idx="10"/>
          </p:nvPr>
        </p:nvSpPr>
        <p:spPr/>
        <p:txBody>
          <a:bodyPr/>
          <a:lstStyle/>
          <a:p>
            <a:fld id="{32E923E2-3D09-4368-A952-0FA1B26D958A}" type="slidenum">
              <a:rPr lang="en-US" smtClean="0"/>
              <a:t>8</a:t>
            </a:fld>
            <a:endParaRPr lang="en-US"/>
          </a:p>
        </p:txBody>
      </p:sp>
    </p:spTree>
    <p:extLst>
      <p:ext uri="{BB962C8B-B14F-4D97-AF65-F5344CB8AC3E}">
        <p14:creationId xmlns:p14="http://schemas.microsoft.com/office/powerpoint/2010/main" val="791555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source:</a:t>
            </a:r>
            <a:r>
              <a:rPr lang="en-US" baseline="0" dirty="0"/>
              <a:t> https://www.investopedia.com/</a:t>
            </a:r>
            <a:endParaRPr lang="en-US" dirty="0"/>
          </a:p>
          <a:p>
            <a:endParaRPr lang="en-US" dirty="0"/>
          </a:p>
        </p:txBody>
      </p:sp>
      <p:sp>
        <p:nvSpPr>
          <p:cNvPr id="4" name="Slide Number Placeholder 3"/>
          <p:cNvSpPr>
            <a:spLocks noGrp="1"/>
          </p:cNvSpPr>
          <p:nvPr>
            <p:ph type="sldNum" sz="quarter" idx="10"/>
          </p:nvPr>
        </p:nvSpPr>
        <p:spPr/>
        <p:txBody>
          <a:bodyPr/>
          <a:lstStyle/>
          <a:p>
            <a:fld id="{32E923E2-3D09-4368-A952-0FA1B26D958A}" type="slidenum">
              <a:rPr lang="en-US" smtClean="0"/>
              <a:t>9</a:t>
            </a:fld>
            <a:endParaRPr lang="en-US"/>
          </a:p>
        </p:txBody>
      </p:sp>
    </p:spTree>
    <p:extLst>
      <p:ext uri="{BB962C8B-B14F-4D97-AF65-F5344CB8AC3E}">
        <p14:creationId xmlns:p14="http://schemas.microsoft.com/office/powerpoint/2010/main" val="2115213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source:</a:t>
            </a:r>
            <a:r>
              <a:rPr lang="en-US" baseline="0" dirty="0"/>
              <a:t> https://www.investopedia.com/</a:t>
            </a:r>
            <a:endParaRPr lang="en-US" dirty="0"/>
          </a:p>
          <a:p>
            <a:endParaRPr lang="en-US" dirty="0"/>
          </a:p>
        </p:txBody>
      </p:sp>
      <p:sp>
        <p:nvSpPr>
          <p:cNvPr id="4" name="Slide Number Placeholder 3"/>
          <p:cNvSpPr>
            <a:spLocks noGrp="1"/>
          </p:cNvSpPr>
          <p:nvPr>
            <p:ph type="sldNum" sz="quarter" idx="10"/>
          </p:nvPr>
        </p:nvSpPr>
        <p:spPr/>
        <p:txBody>
          <a:bodyPr/>
          <a:lstStyle/>
          <a:p>
            <a:fld id="{32E923E2-3D09-4368-A952-0FA1B26D958A}" type="slidenum">
              <a:rPr lang="en-US" smtClean="0"/>
              <a:t>10</a:t>
            </a:fld>
            <a:endParaRPr lang="en-US"/>
          </a:p>
        </p:txBody>
      </p:sp>
    </p:spTree>
    <p:extLst>
      <p:ext uri="{BB962C8B-B14F-4D97-AF65-F5344CB8AC3E}">
        <p14:creationId xmlns:p14="http://schemas.microsoft.com/office/powerpoint/2010/main" val="987613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Source: The Blockchain Developer, by </a:t>
            </a:r>
            <a:r>
              <a:rPr lang="en-US" dirty="0" err="1"/>
              <a:t>Elad</a:t>
            </a:r>
            <a:r>
              <a:rPr lang="en-US" dirty="0"/>
              <a:t> </a:t>
            </a:r>
            <a:r>
              <a:rPr lang="en-US" dirty="0" err="1"/>
              <a:t>Elrom</a:t>
            </a:r>
            <a:r>
              <a:rPr lang="en-US" dirty="0"/>
              <a:t>.</a:t>
            </a:r>
          </a:p>
          <a:p>
            <a:endParaRPr lang="en-US" dirty="0"/>
          </a:p>
        </p:txBody>
      </p:sp>
      <p:sp>
        <p:nvSpPr>
          <p:cNvPr id="4" name="Slide Number Placeholder 3"/>
          <p:cNvSpPr>
            <a:spLocks noGrp="1"/>
          </p:cNvSpPr>
          <p:nvPr>
            <p:ph type="sldNum" sz="quarter" idx="10"/>
          </p:nvPr>
        </p:nvSpPr>
        <p:spPr/>
        <p:txBody>
          <a:bodyPr/>
          <a:lstStyle/>
          <a:p>
            <a:fld id="{32E923E2-3D09-4368-A952-0FA1B26D958A}" type="slidenum">
              <a:rPr lang="en-US" smtClean="0"/>
              <a:t>11</a:t>
            </a:fld>
            <a:endParaRPr lang="en-US"/>
          </a:p>
        </p:txBody>
      </p:sp>
    </p:spTree>
    <p:extLst>
      <p:ext uri="{BB962C8B-B14F-4D97-AF65-F5344CB8AC3E}">
        <p14:creationId xmlns:p14="http://schemas.microsoft.com/office/powerpoint/2010/main" val="354978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Source: The Blockchain Developer, by </a:t>
            </a:r>
            <a:r>
              <a:rPr lang="en-US" dirty="0" err="1"/>
              <a:t>Elad</a:t>
            </a:r>
            <a:r>
              <a:rPr lang="en-US" dirty="0"/>
              <a:t> </a:t>
            </a:r>
            <a:r>
              <a:rPr lang="en-US" dirty="0" err="1"/>
              <a:t>Elrom</a:t>
            </a:r>
            <a:r>
              <a:rPr lang="en-US" dirty="0"/>
              <a:t>.</a:t>
            </a:r>
          </a:p>
          <a:p>
            <a:endParaRPr lang="en-US" dirty="0"/>
          </a:p>
        </p:txBody>
      </p:sp>
      <p:sp>
        <p:nvSpPr>
          <p:cNvPr id="4" name="Slide Number Placeholder 3"/>
          <p:cNvSpPr>
            <a:spLocks noGrp="1"/>
          </p:cNvSpPr>
          <p:nvPr>
            <p:ph type="sldNum" sz="quarter" idx="10"/>
          </p:nvPr>
        </p:nvSpPr>
        <p:spPr/>
        <p:txBody>
          <a:bodyPr/>
          <a:lstStyle/>
          <a:p>
            <a:fld id="{32E923E2-3D09-4368-A952-0FA1B26D958A}" type="slidenum">
              <a:rPr lang="en-US" smtClean="0"/>
              <a:t>12</a:t>
            </a:fld>
            <a:endParaRPr lang="en-US"/>
          </a:p>
        </p:txBody>
      </p:sp>
    </p:spTree>
    <p:extLst>
      <p:ext uri="{BB962C8B-B14F-4D97-AF65-F5344CB8AC3E}">
        <p14:creationId xmlns:p14="http://schemas.microsoft.com/office/powerpoint/2010/main" val="3161503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1A6C1C2-E15A-4CBE-AA5D-82E58F572BFA}"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C00E3-7952-459D-9FF1-3B1E8E1E2955}" type="slidenum">
              <a:rPr lang="en-US" smtClean="0"/>
              <a:t>‹#›</a:t>
            </a:fld>
            <a:endParaRPr lang="en-US"/>
          </a:p>
        </p:txBody>
      </p:sp>
    </p:spTree>
    <p:extLst>
      <p:ext uri="{BB962C8B-B14F-4D97-AF65-F5344CB8AC3E}">
        <p14:creationId xmlns:p14="http://schemas.microsoft.com/office/powerpoint/2010/main" val="1902015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A6C1C2-E15A-4CBE-AA5D-82E58F572BFA}"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C00E3-7952-459D-9FF1-3B1E8E1E2955}" type="slidenum">
              <a:rPr lang="en-US" smtClean="0"/>
              <a:t>‹#›</a:t>
            </a:fld>
            <a:endParaRPr lang="en-US"/>
          </a:p>
        </p:txBody>
      </p:sp>
    </p:spTree>
    <p:extLst>
      <p:ext uri="{BB962C8B-B14F-4D97-AF65-F5344CB8AC3E}">
        <p14:creationId xmlns:p14="http://schemas.microsoft.com/office/powerpoint/2010/main" val="3172333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A6C1C2-E15A-4CBE-AA5D-82E58F572BFA}"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C00E3-7952-459D-9FF1-3B1E8E1E2955}" type="slidenum">
              <a:rPr lang="en-US" smtClean="0"/>
              <a:t>‹#›</a:t>
            </a:fld>
            <a:endParaRPr lang="en-US"/>
          </a:p>
        </p:txBody>
      </p:sp>
    </p:spTree>
    <p:extLst>
      <p:ext uri="{BB962C8B-B14F-4D97-AF65-F5344CB8AC3E}">
        <p14:creationId xmlns:p14="http://schemas.microsoft.com/office/powerpoint/2010/main" val="1903471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A6C1C2-E15A-4CBE-AA5D-82E58F572BFA}"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C00E3-7952-459D-9FF1-3B1E8E1E2955}" type="slidenum">
              <a:rPr lang="en-US" smtClean="0"/>
              <a:t>‹#›</a:t>
            </a:fld>
            <a:endParaRPr lang="en-US"/>
          </a:p>
        </p:txBody>
      </p:sp>
    </p:spTree>
    <p:extLst>
      <p:ext uri="{BB962C8B-B14F-4D97-AF65-F5344CB8AC3E}">
        <p14:creationId xmlns:p14="http://schemas.microsoft.com/office/powerpoint/2010/main" val="1870739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1A6C1C2-E15A-4CBE-AA5D-82E58F572BFA}"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C00E3-7952-459D-9FF1-3B1E8E1E2955}" type="slidenum">
              <a:rPr lang="en-US" smtClean="0"/>
              <a:t>‹#›</a:t>
            </a:fld>
            <a:endParaRPr lang="en-US"/>
          </a:p>
        </p:txBody>
      </p:sp>
    </p:spTree>
    <p:extLst>
      <p:ext uri="{BB962C8B-B14F-4D97-AF65-F5344CB8AC3E}">
        <p14:creationId xmlns:p14="http://schemas.microsoft.com/office/powerpoint/2010/main" val="1131173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A6C1C2-E15A-4CBE-AA5D-82E58F572BFA}" type="datetimeFigureOut">
              <a:rPr lang="en-US" smtClean="0"/>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AC00E3-7952-459D-9FF1-3B1E8E1E2955}" type="slidenum">
              <a:rPr lang="en-US" smtClean="0"/>
              <a:t>‹#›</a:t>
            </a:fld>
            <a:endParaRPr lang="en-US"/>
          </a:p>
        </p:txBody>
      </p:sp>
    </p:spTree>
    <p:extLst>
      <p:ext uri="{BB962C8B-B14F-4D97-AF65-F5344CB8AC3E}">
        <p14:creationId xmlns:p14="http://schemas.microsoft.com/office/powerpoint/2010/main" val="702678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A6C1C2-E15A-4CBE-AA5D-82E58F572BFA}" type="datetimeFigureOut">
              <a:rPr lang="en-US" smtClean="0"/>
              <a:t>3/11/2021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AC00E3-7952-459D-9FF1-3B1E8E1E2955}" type="slidenum">
              <a:rPr lang="en-US" smtClean="0"/>
              <a:t>‹#›</a:t>
            </a:fld>
            <a:endParaRPr lang="en-US"/>
          </a:p>
        </p:txBody>
      </p:sp>
    </p:spTree>
    <p:extLst>
      <p:ext uri="{BB962C8B-B14F-4D97-AF65-F5344CB8AC3E}">
        <p14:creationId xmlns:p14="http://schemas.microsoft.com/office/powerpoint/2010/main" val="1885780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A6C1C2-E15A-4CBE-AA5D-82E58F572BFA}" type="datetimeFigureOut">
              <a:rPr lang="en-US" smtClean="0"/>
              <a:t>3/11/2021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AC00E3-7952-459D-9FF1-3B1E8E1E2955}" type="slidenum">
              <a:rPr lang="en-US" smtClean="0"/>
              <a:t>‹#›</a:t>
            </a:fld>
            <a:endParaRPr lang="en-US"/>
          </a:p>
        </p:txBody>
      </p:sp>
    </p:spTree>
    <p:extLst>
      <p:ext uri="{BB962C8B-B14F-4D97-AF65-F5344CB8AC3E}">
        <p14:creationId xmlns:p14="http://schemas.microsoft.com/office/powerpoint/2010/main" val="2039256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A6C1C2-E15A-4CBE-AA5D-82E58F572BFA}" type="datetimeFigureOut">
              <a:rPr lang="en-US" smtClean="0"/>
              <a:t>3/11/2021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AC00E3-7952-459D-9FF1-3B1E8E1E2955}" type="slidenum">
              <a:rPr lang="en-US" smtClean="0"/>
              <a:t>‹#›</a:t>
            </a:fld>
            <a:endParaRPr lang="en-US"/>
          </a:p>
        </p:txBody>
      </p:sp>
    </p:spTree>
    <p:extLst>
      <p:ext uri="{BB962C8B-B14F-4D97-AF65-F5344CB8AC3E}">
        <p14:creationId xmlns:p14="http://schemas.microsoft.com/office/powerpoint/2010/main" val="1916357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A6C1C2-E15A-4CBE-AA5D-82E58F572BFA}" type="datetimeFigureOut">
              <a:rPr lang="en-US" smtClean="0"/>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AC00E3-7952-459D-9FF1-3B1E8E1E2955}" type="slidenum">
              <a:rPr lang="en-US" smtClean="0"/>
              <a:t>‹#›</a:t>
            </a:fld>
            <a:endParaRPr lang="en-US"/>
          </a:p>
        </p:txBody>
      </p:sp>
    </p:spTree>
    <p:extLst>
      <p:ext uri="{BB962C8B-B14F-4D97-AF65-F5344CB8AC3E}">
        <p14:creationId xmlns:p14="http://schemas.microsoft.com/office/powerpoint/2010/main" val="2829662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A6C1C2-E15A-4CBE-AA5D-82E58F572BFA}" type="datetimeFigureOut">
              <a:rPr lang="en-US" smtClean="0"/>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AC00E3-7952-459D-9FF1-3B1E8E1E2955}" type="slidenum">
              <a:rPr lang="en-US" smtClean="0"/>
              <a:t>‹#›</a:t>
            </a:fld>
            <a:endParaRPr lang="en-US"/>
          </a:p>
        </p:txBody>
      </p:sp>
    </p:spTree>
    <p:extLst>
      <p:ext uri="{BB962C8B-B14F-4D97-AF65-F5344CB8AC3E}">
        <p14:creationId xmlns:p14="http://schemas.microsoft.com/office/powerpoint/2010/main" val="2025276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A6C1C2-E15A-4CBE-AA5D-82E58F572BFA}" type="datetimeFigureOut">
              <a:rPr lang="en-US" smtClean="0"/>
              <a:t>3/11/2021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C00E3-7952-459D-9FF1-3B1E8E1E2955}" type="slidenum">
              <a:rPr lang="en-US" smtClean="0"/>
              <a:t>‹#›</a:t>
            </a:fld>
            <a:endParaRPr lang="en-US"/>
          </a:p>
        </p:txBody>
      </p:sp>
    </p:spTree>
    <p:extLst>
      <p:ext uri="{BB962C8B-B14F-4D97-AF65-F5344CB8AC3E}">
        <p14:creationId xmlns:p14="http://schemas.microsoft.com/office/powerpoint/2010/main" val="3254778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coinmarketcap.co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FF0000"/>
                </a:solidFill>
              </a:rPr>
              <a:t>Other Consensus Protocols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64161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solidFill>
                  <a:srgbClr val="0070C0"/>
                </a:solidFill>
              </a:rPr>
              <a:t>If the value of the cryptocurrency falls, this means that the value of his holdings would also fall, and so the majority stake owner would be more incentivized to maintain a secure network.</a:t>
            </a:r>
          </a:p>
          <a:p>
            <a:endParaRPr lang="en-US" dirty="0"/>
          </a:p>
          <a:p>
            <a:r>
              <a:rPr lang="en-US" dirty="0"/>
              <a:t>In addition to Bitcoin, </a:t>
            </a:r>
            <a:r>
              <a:rPr lang="en-US" u="sng" dirty="0"/>
              <a:t>Litecoin</a:t>
            </a:r>
            <a:r>
              <a:rPr lang="en-US" dirty="0"/>
              <a:t> (LTC) also uses the </a:t>
            </a:r>
            <a:r>
              <a:rPr lang="en-US" dirty="0" err="1"/>
              <a:t>PoW</a:t>
            </a:r>
            <a:r>
              <a:rPr lang="en-US" dirty="0"/>
              <a:t> method. </a:t>
            </a:r>
          </a:p>
          <a:p>
            <a:r>
              <a:rPr lang="en-US" dirty="0"/>
              <a:t>(NXT) is an example of a </a:t>
            </a:r>
            <a:r>
              <a:rPr lang="en-US" dirty="0" err="1"/>
              <a:t>cryptocoin</a:t>
            </a:r>
            <a:r>
              <a:rPr lang="en-US" dirty="0"/>
              <a:t> that uses the </a:t>
            </a:r>
            <a:r>
              <a:rPr lang="en-US" dirty="0" err="1"/>
              <a:t>PoS</a:t>
            </a:r>
            <a:r>
              <a:rPr lang="en-US" dirty="0"/>
              <a:t> method. </a:t>
            </a:r>
          </a:p>
          <a:p>
            <a:r>
              <a:rPr lang="en-US" dirty="0"/>
              <a:t>Some coins like </a:t>
            </a:r>
            <a:r>
              <a:rPr lang="en-US" u="sng" dirty="0"/>
              <a:t>Peercoin</a:t>
            </a:r>
            <a:r>
              <a:rPr lang="en-US" dirty="0"/>
              <a:t> (PPC) use a mixed system where both methods are incorporated. </a:t>
            </a:r>
          </a:p>
          <a:p>
            <a:r>
              <a:rPr lang="en-US" dirty="0"/>
              <a:t>Currently, Ethereum (ETH) is in the process of switching to a </a:t>
            </a:r>
            <a:r>
              <a:rPr lang="en-US" dirty="0" err="1"/>
              <a:t>PoS</a:t>
            </a:r>
            <a:r>
              <a:rPr lang="en-US" dirty="0"/>
              <a:t> system.</a:t>
            </a:r>
          </a:p>
        </p:txBody>
      </p:sp>
    </p:spTree>
    <p:extLst>
      <p:ext uri="{BB962C8B-B14F-4D97-AF65-F5344CB8AC3E}">
        <p14:creationId xmlns:p14="http://schemas.microsoft.com/office/powerpoint/2010/main" val="453295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Mining under </a:t>
            </a:r>
            <a:r>
              <a:rPr lang="en-US" dirty="0" err="1"/>
              <a:t>PoS</a:t>
            </a:r>
            <a:endParaRPr lang="en-US" dirty="0"/>
          </a:p>
        </p:txBody>
      </p:sp>
      <p:sp>
        <p:nvSpPr>
          <p:cNvPr id="3" name="Content Placeholder 2"/>
          <p:cNvSpPr>
            <a:spLocks noGrp="1"/>
          </p:cNvSpPr>
          <p:nvPr>
            <p:ph idx="1"/>
          </p:nvPr>
        </p:nvSpPr>
        <p:spPr/>
        <p:txBody>
          <a:bodyPr>
            <a:normAutofit/>
          </a:bodyPr>
          <a:lstStyle/>
          <a:p>
            <a:r>
              <a:rPr lang="en-US" dirty="0">
                <a:solidFill>
                  <a:srgbClr val="FF0000"/>
                </a:solidFill>
              </a:rPr>
              <a:t>Any peer can participate in the mining process by staking coins in order to validate a new transaction.</a:t>
            </a:r>
            <a:r>
              <a:rPr lang="en-US" dirty="0"/>
              <a:t> </a:t>
            </a:r>
          </a:p>
          <a:p>
            <a:endParaRPr lang="en-US" dirty="0"/>
          </a:p>
          <a:p>
            <a:r>
              <a:rPr lang="en-US" dirty="0"/>
              <a:t>To become a miner, there are two options; </a:t>
            </a:r>
          </a:p>
          <a:p>
            <a:pPr marL="971550" lvl="1" indent="-514350">
              <a:buFont typeface="+mj-lt"/>
              <a:buAutoNum type="arabicPeriod"/>
            </a:pPr>
            <a:r>
              <a:rPr lang="en-US" dirty="0">
                <a:solidFill>
                  <a:srgbClr val="0070C0"/>
                </a:solidFill>
              </a:rPr>
              <a:t>You can stake your coins to be used by a trustworthy node </a:t>
            </a:r>
            <a:r>
              <a:rPr lang="en-US" dirty="0"/>
              <a:t>(but you can lose your coin via a fraud of the </a:t>
            </a:r>
            <a:r>
              <a:rPr lang="en-US" dirty="0" err="1"/>
              <a:t>PoS</a:t>
            </a:r>
            <a:r>
              <a:rPr lang="en-US" dirty="0"/>
              <a:t> network by the node). </a:t>
            </a:r>
          </a:p>
          <a:p>
            <a:pPr marL="971550" lvl="1" indent="-514350">
              <a:buFont typeface="+mj-lt"/>
              <a:buAutoNum type="arabicPeriod"/>
            </a:pPr>
            <a:r>
              <a:rPr lang="en-US" dirty="0">
                <a:solidFill>
                  <a:srgbClr val="0070C0"/>
                </a:solidFill>
              </a:rPr>
              <a:t>You can submit a full node to be selected as a miner</a:t>
            </a:r>
            <a:r>
              <a:rPr lang="en-US" dirty="0"/>
              <a:t>. </a:t>
            </a:r>
          </a:p>
          <a:p>
            <a:endParaRPr lang="en-US" dirty="0"/>
          </a:p>
          <a:p>
            <a:r>
              <a:rPr lang="en-US" dirty="0">
                <a:solidFill>
                  <a:srgbClr val="FF0000"/>
                </a:solidFill>
              </a:rPr>
              <a:t>Each miner gets selected randomly; it’s not based on solving a puzzle.</a:t>
            </a:r>
          </a:p>
          <a:p>
            <a:pPr marL="514350" indent="-514350">
              <a:buFont typeface="+mj-lt"/>
              <a:buAutoNum type="arabicPeriod"/>
            </a:pPr>
            <a:endParaRPr lang="en-US" dirty="0"/>
          </a:p>
        </p:txBody>
      </p:sp>
    </p:spTree>
    <p:extLst>
      <p:ext uri="{BB962C8B-B14F-4D97-AF65-F5344CB8AC3E}">
        <p14:creationId xmlns:p14="http://schemas.microsoft.com/office/powerpoint/2010/main" val="1224321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0000"/>
                </a:solidFill>
              </a:rPr>
              <a:t>Comparison, </a:t>
            </a:r>
            <a:r>
              <a:rPr lang="en-US" dirty="0" err="1">
                <a:solidFill>
                  <a:srgbClr val="FF0000"/>
                </a:solidFill>
              </a:rPr>
              <a:t>PoW</a:t>
            </a:r>
            <a:r>
              <a:rPr lang="en-US" dirty="0">
                <a:solidFill>
                  <a:srgbClr val="FF0000"/>
                </a:solidFill>
              </a:rPr>
              <a:t> vs </a:t>
            </a:r>
            <a:r>
              <a:rPr lang="en-US" dirty="0" err="1">
                <a:solidFill>
                  <a:srgbClr val="FF0000"/>
                </a:solidFill>
              </a:rPr>
              <a:t>PoS</a:t>
            </a:r>
            <a:endParaRPr lang="en-US" dirty="0">
              <a:solidFill>
                <a:srgbClr val="FF0000"/>
              </a:solidFill>
            </a:endParaRP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3602438307"/>
              </p:ext>
            </p:extLst>
          </p:nvPr>
        </p:nvGraphicFramePr>
        <p:xfrm>
          <a:off x="289898" y="2064314"/>
          <a:ext cx="11578281" cy="3696857"/>
        </p:xfrm>
        <a:graphic>
          <a:graphicData uri="http://schemas.openxmlformats.org/drawingml/2006/table">
            <a:tbl>
              <a:tblPr firstRow="1" bandRow="1">
                <a:tableStyleId>{5C22544A-7EE6-4342-B048-85BDC9FD1C3A}</a:tableStyleId>
              </a:tblPr>
              <a:tblGrid>
                <a:gridCol w="3859427">
                  <a:extLst>
                    <a:ext uri="{9D8B030D-6E8A-4147-A177-3AD203B41FA5}">
                      <a16:colId xmlns:a16="http://schemas.microsoft.com/office/drawing/2014/main" val="3945950235"/>
                    </a:ext>
                  </a:extLst>
                </a:gridCol>
                <a:gridCol w="3859427">
                  <a:extLst>
                    <a:ext uri="{9D8B030D-6E8A-4147-A177-3AD203B41FA5}">
                      <a16:colId xmlns:a16="http://schemas.microsoft.com/office/drawing/2014/main" val="850870665"/>
                    </a:ext>
                  </a:extLst>
                </a:gridCol>
                <a:gridCol w="3859427">
                  <a:extLst>
                    <a:ext uri="{9D8B030D-6E8A-4147-A177-3AD203B41FA5}">
                      <a16:colId xmlns:a16="http://schemas.microsoft.com/office/drawing/2014/main" val="532525131"/>
                    </a:ext>
                  </a:extLst>
                </a:gridCol>
              </a:tblGrid>
              <a:tr h="597058">
                <a:tc>
                  <a:txBody>
                    <a:bodyPr/>
                    <a:lstStyle/>
                    <a:p>
                      <a:r>
                        <a:rPr lang="en-US" sz="2400" b="1" i="0" u="none" strike="noStrike" baseline="0" dirty="0">
                          <a:latin typeface="PggrwrNkhthfJrhrptHelveticaNeueLTStd-BdCn"/>
                        </a:rPr>
                        <a:t>Category </a:t>
                      </a:r>
                      <a:endParaRPr lang="en-US" sz="4000" b="1" dirty="0"/>
                    </a:p>
                  </a:txBody>
                  <a:tcPr/>
                </a:tc>
                <a:tc>
                  <a:txBody>
                    <a:bodyPr/>
                    <a:lstStyle/>
                    <a:p>
                      <a:r>
                        <a:rPr lang="en-US" sz="2400" b="1" i="0" u="none" strike="noStrike" baseline="0" dirty="0">
                          <a:latin typeface="PggrwrNkhthfJrhrptHelveticaNeueLTStd-BdCn"/>
                        </a:rPr>
                        <a:t> </a:t>
                      </a:r>
                      <a:r>
                        <a:rPr lang="en-US" sz="2400" b="1" i="0" u="none" strike="noStrike" baseline="0" dirty="0" err="1">
                          <a:latin typeface="PggrwrNkhthfJrhrptHelveticaNeueLTStd-BdCn"/>
                        </a:rPr>
                        <a:t>PoW</a:t>
                      </a:r>
                      <a:endParaRPr lang="en-US" sz="4000" b="1" dirty="0"/>
                    </a:p>
                  </a:txBody>
                  <a:tcPr/>
                </a:tc>
                <a:tc>
                  <a:txBody>
                    <a:bodyPr/>
                    <a:lstStyle/>
                    <a:p>
                      <a:r>
                        <a:rPr lang="en-US" sz="2400" b="1" i="0" u="none" strike="noStrike" baseline="0" dirty="0" err="1">
                          <a:latin typeface="PggrwrNkhthfJrhrptHelveticaNeueLTStd-BdCn"/>
                        </a:rPr>
                        <a:t>PoS</a:t>
                      </a:r>
                      <a:endParaRPr lang="en-US" sz="4000" b="1" dirty="0"/>
                    </a:p>
                  </a:txBody>
                  <a:tcPr/>
                </a:tc>
                <a:extLst>
                  <a:ext uri="{0D108BD9-81ED-4DB2-BD59-A6C34878D82A}">
                    <a16:rowId xmlns:a16="http://schemas.microsoft.com/office/drawing/2014/main" val="544904707"/>
                  </a:ext>
                </a:extLst>
              </a:tr>
              <a:tr h="1472200">
                <a:tc>
                  <a:txBody>
                    <a:bodyPr/>
                    <a:lstStyle/>
                    <a:p>
                      <a:r>
                        <a:rPr lang="en-US" sz="2000" b="1" i="0" u="none" strike="noStrike" kern="1200" baseline="0" dirty="0">
                          <a:solidFill>
                            <a:schemeClr val="dk1"/>
                          </a:solidFill>
                          <a:latin typeface="+mn-lt"/>
                          <a:ea typeface="+mn-ea"/>
                          <a:cs typeface="+mn-cs"/>
                        </a:rPr>
                        <a:t>Generating new blocks</a:t>
                      </a:r>
                      <a:endParaRPr lang="en-US" sz="2000" b="1" dirty="0"/>
                    </a:p>
                  </a:txBody>
                  <a:tcPr/>
                </a:tc>
                <a:tc>
                  <a:txBody>
                    <a:bodyPr/>
                    <a:lstStyle/>
                    <a:p>
                      <a:r>
                        <a:rPr lang="en-US" sz="2000" b="1" i="0" u="none" strike="noStrike" kern="1200" baseline="0" dirty="0">
                          <a:solidFill>
                            <a:schemeClr val="dk1"/>
                          </a:solidFill>
                          <a:latin typeface="+mn-lt"/>
                          <a:ea typeface="+mn-ea"/>
                          <a:cs typeface="+mn-cs"/>
                        </a:rPr>
                        <a:t>First miner to solve problem selected based on hashing power</a:t>
                      </a:r>
                      <a:endParaRPr lang="en-US" sz="2000" b="1" dirty="0"/>
                    </a:p>
                  </a:txBody>
                  <a:tcPr/>
                </a:tc>
                <a:tc>
                  <a:txBody>
                    <a:bodyPr/>
                    <a:lstStyle/>
                    <a:p>
                      <a:r>
                        <a:rPr lang="en-US" sz="2000" b="1" i="0" u="none" strike="noStrike" kern="1200" baseline="0" dirty="0">
                          <a:solidFill>
                            <a:schemeClr val="dk1"/>
                          </a:solidFill>
                          <a:latin typeface="+mn-lt"/>
                          <a:ea typeface="+mn-ea"/>
                          <a:cs typeface="+mn-cs"/>
                        </a:rPr>
                        <a:t>Random selection based on stake</a:t>
                      </a:r>
                    </a:p>
                    <a:p>
                      <a:r>
                        <a:rPr lang="en-US" sz="2000" b="1" i="0" u="none" strike="noStrike" kern="1200" baseline="0" dirty="0">
                          <a:solidFill>
                            <a:schemeClr val="dk1"/>
                          </a:solidFill>
                          <a:latin typeface="+mn-lt"/>
                          <a:ea typeface="+mn-ea"/>
                          <a:cs typeface="+mn-cs"/>
                        </a:rPr>
                        <a:t>power (how many coins a peer holds)</a:t>
                      </a:r>
                      <a:endParaRPr lang="en-US" sz="2000" b="1" dirty="0"/>
                    </a:p>
                  </a:txBody>
                  <a:tcPr/>
                </a:tc>
                <a:extLst>
                  <a:ext uri="{0D108BD9-81ED-4DB2-BD59-A6C34878D82A}">
                    <a16:rowId xmlns:a16="http://schemas.microsoft.com/office/drawing/2014/main" val="2724056534"/>
                  </a:ext>
                </a:extLst>
              </a:tr>
              <a:tr h="597058">
                <a:tc>
                  <a:txBody>
                    <a:bodyPr/>
                    <a:lstStyle/>
                    <a:p>
                      <a:r>
                        <a:rPr lang="en-US" sz="2000" b="1" dirty="0"/>
                        <a:t>Reward</a:t>
                      </a:r>
                    </a:p>
                  </a:txBody>
                  <a:tcPr/>
                </a:tc>
                <a:tc>
                  <a:txBody>
                    <a:bodyPr/>
                    <a:lstStyle/>
                    <a:p>
                      <a:r>
                        <a:rPr lang="en-US" sz="2000" b="1" dirty="0"/>
                        <a:t>Block reward</a:t>
                      </a:r>
                    </a:p>
                  </a:txBody>
                  <a:tcPr/>
                </a:tc>
                <a:tc>
                  <a:txBody>
                    <a:bodyPr/>
                    <a:lstStyle/>
                    <a:p>
                      <a:r>
                        <a:rPr lang="en-US" sz="2000" b="1" i="0" u="none" strike="noStrike" kern="1200" baseline="0" dirty="0">
                          <a:solidFill>
                            <a:schemeClr val="dk1"/>
                          </a:solidFill>
                          <a:latin typeface="+mn-lt"/>
                          <a:ea typeface="+mn-ea"/>
                          <a:cs typeface="+mn-cs"/>
                        </a:rPr>
                        <a:t>Network fees</a:t>
                      </a:r>
                      <a:endParaRPr lang="en-US" sz="2000" b="1" dirty="0"/>
                    </a:p>
                  </a:txBody>
                  <a:tcPr/>
                </a:tc>
                <a:extLst>
                  <a:ext uri="{0D108BD9-81ED-4DB2-BD59-A6C34878D82A}">
                    <a16:rowId xmlns:a16="http://schemas.microsoft.com/office/drawing/2014/main" val="976003926"/>
                  </a:ext>
                </a:extLst>
              </a:tr>
              <a:tr h="1030541">
                <a:tc>
                  <a:txBody>
                    <a:bodyPr/>
                    <a:lstStyle/>
                    <a:p>
                      <a:r>
                        <a:rPr lang="en-US" sz="2000" b="1" i="0" u="none" strike="noStrike" kern="1200" baseline="0" dirty="0">
                          <a:solidFill>
                            <a:schemeClr val="dk1"/>
                          </a:solidFill>
                          <a:latin typeface="+mn-lt"/>
                          <a:ea typeface="+mn-ea"/>
                          <a:cs typeface="+mn-cs"/>
                        </a:rPr>
                        <a:t>Energy and resource consumption</a:t>
                      </a:r>
                      <a:endParaRPr lang="en-US" sz="2000" b="1" dirty="0"/>
                    </a:p>
                  </a:txBody>
                  <a:tcPr/>
                </a:tc>
                <a:tc>
                  <a:txBody>
                    <a:bodyPr/>
                    <a:lstStyle/>
                    <a:p>
                      <a:r>
                        <a:rPr lang="en-US" sz="2000" b="1" i="0" u="none" strike="noStrike" kern="1200" baseline="0" dirty="0">
                          <a:solidFill>
                            <a:schemeClr val="dk1"/>
                          </a:solidFill>
                          <a:latin typeface="+mn-lt"/>
                          <a:ea typeface="+mn-ea"/>
                          <a:cs typeface="+mn-cs"/>
                        </a:rPr>
                        <a:t>ASIC miner and large footprint</a:t>
                      </a:r>
                      <a:endParaRPr lang="en-US" sz="2000" b="1" dirty="0"/>
                    </a:p>
                  </a:txBody>
                  <a:tcPr/>
                </a:tc>
                <a:tc>
                  <a:txBody>
                    <a:bodyPr/>
                    <a:lstStyle/>
                    <a:p>
                      <a:r>
                        <a:rPr lang="en-US" sz="2000" b="1" i="0" u="none" strike="noStrike" kern="1200" baseline="0" dirty="0">
                          <a:solidFill>
                            <a:schemeClr val="dk1"/>
                          </a:solidFill>
                          <a:latin typeface="+mn-lt"/>
                          <a:ea typeface="+mn-ea"/>
                          <a:cs typeface="+mn-cs"/>
                        </a:rPr>
                        <a:t>Little resource and low energy</a:t>
                      </a:r>
                    </a:p>
                    <a:p>
                      <a:r>
                        <a:rPr lang="en-US" sz="2000" b="1" i="0" u="none" strike="noStrike" kern="1200" baseline="0" dirty="0">
                          <a:solidFill>
                            <a:schemeClr val="dk1"/>
                          </a:solidFill>
                          <a:latin typeface="+mn-lt"/>
                          <a:ea typeface="+mn-ea"/>
                          <a:cs typeface="+mn-cs"/>
                        </a:rPr>
                        <a:t>consumption</a:t>
                      </a:r>
                      <a:endParaRPr lang="en-US" sz="2000" b="1" dirty="0"/>
                    </a:p>
                  </a:txBody>
                  <a:tcPr/>
                </a:tc>
                <a:extLst>
                  <a:ext uri="{0D108BD9-81ED-4DB2-BD59-A6C34878D82A}">
                    <a16:rowId xmlns:a16="http://schemas.microsoft.com/office/drawing/2014/main" val="1838866464"/>
                  </a:ext>
                </a:extLst>
              </a:tr>
            </a:tbl>
          </a:graphicData>
        </a:graphic>
      </p:graphicFrame>
    </p:spTree>
    <p:extLst>
      <p:ext uri="{BB962C8B-B14F-4D97-AF65-F5344CB8AC3E}">
        <p14:creationId xmlns:p14="http://schemas.microsoft.com/office/powerpoint/2010/main" val="2705772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Delegated Proof of Stake (</a:t>
            </a:r>
            <a:r>
              <a:rPr lang="en-US" dirty="0" err="1">
                <a:solidFill>
                  <a:srgbClr val="FF0000"/>
                </a:solidFill>
              </a:rPr>
              <a:t>DPoS</a:t>
            </a:r>
            <a:r>
              <a:rPr lang="en-US" dirty="0">
                <a:solidFill>
                  <a:srgbClr val="FF0000"/>
                </a:solidFill>
              </a:rPr>
              <a:t>)</a:t>
            </a:r>
          </a:p>
        </p:txBody>
      </p:sp>
      <p:sp>
        <p:nvSpPr>
          <p:cNvPr id="3" name="Content Placeholder 2"/>
          <p:cNvSpPr>
            <a:spLocks noGrp="1"/>
          </p:cNvSpPr>
          <p:nvPr>
            <p:ph idx="1"/>
          </p:nvPr>
        </p:nvSpPr>
        <p:spPr/>
        <p:txBody>
          <a:bodyPr/>
          <a:lstStyle/>
          <a:p>
            <a:r>
              <a:rPr lang="en-US" dirty="0"/>
              <a:t>Delegated proof of stake is </a:t>
            </a:r>
            <a:r>
              <a:rPr lang="en-US" dirty="0">
                <a:solidFill>
                  <a:srgbClr val="0070C0"/>
                </a:solidFill>
              </a:rPr>
              <a:t>a census algorithm</a:t>
            </a:r>
            <a:r>
              <a:rPr lang="en-US" dirty="0"/>
              <a:t> method invented by Dan Larimer discussed in the white paper. </a:t>
            </a:r>
          </a:p>
          <a:p>
            <a:endParaRPr lang="en-US" dirty="0"/>
          </a:p>
          <a:p>
            <a:r>
              <a:rPr lang="en-US" dirty="0" err="1">
                <a:solidFill>
                  <a:srgbClr val="FF0000"/>
                </a:solidFill>
              </a:rPr>
              <a:t>DPoS</a:t>
            </a:r>
            <a:r>
              <a:rPr lang="en-US" dirty="0">
                <a:solidFill>
                  <a:srgbClr val="FF0000"/>
                </a:solidFill>
              </a:rPr>
              <a:t> is aimed to improve </a:t>
            </a:r>
            <a:r>
              <a:rPr lang="en-US" dirty="0" err="1">
                <a:solidFill>
                  <a:srgbClr val="FF0000"/>
                </a:solidFill>
              </a:rPr>
              <a:t>PoS</a:t>
            </a:r>
            <a:r>
              <a:rPr lang="en-US" dirty="0">
                <a:solidFill>
                  <a:srgbClr val="FF0000"/>
                </a:solidFill>
              </a:rPr>
              <a:t> cons by providing a democracy instead of the random process of selecting a miner.</a:t>
            </a:r>
          </a:p>
          <a:p>
            <a:endParaRPr lang="en-US" dirty="0"/>
          </a:p>
          <a:p>
            <a:r>
              <a:rPr lang="en-US" dirty="0"/>
              <a:t>In </a:t>
            </a:r>
            <a:r>
              <a:rPr lang="en-US" dirty="0" err="1"/>
              <a:t>DPoS</a:t>
            </a:r>
            <a:r>
              <a:rPr lang="en-US" dirty="0"/>
              <a:t>, the miners are called </a:t>
            </a:r>
            <a:r>
              <a:rPr lang="en-US" i="1" dirty="0"/>
              <a:t>block producers</a:t>
            </a:r>
            <a:r>
              <a:rPr lang="en-US" dirty="0"/>
              <a:t>.</a:t>
            </a:r>
          </a:p>
          <a:p>
            <a:endParaRPr lang="en-US" dirty="0"/>
          </a:p>
        </p:txBody>
      </p:sp>
    </p:spTree>
    <p:extLst>
      <p:ext uri="{BB962C8B-B14F-4D97-AF65-F5344CB8AC3E}">
        <p14:creationId xmlns:p14="http://schemas.microsoft.com/office/powerpoint/2010/main" val="756821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err="1">
                <a:solidFill>
                  <a:srgbClr val="FF0000"/>
                </a:solidFill>
              </a:rPr>
              <a:t>DPoS</a:t>
            </a:r>
            <a:r>
              <a:rPr lang="en-US" dirty="0">
                <a:solidFill>
                  <a:srgbClr val="FF0000"/>
                </a:solidFill>
              </a:rPr>
              <a:t> achieves a technological democracy by splitting the process of mining into two parts:</a:t>
            </a:r>
          </a:p>
          <a:p>
            <a:pPr marL="971550" lvl="1" indent="-514350">
              <a:buFont typeface="+mj-lt"/>
              <a:buAutoNum type="arabicPeriod"/>
            </a:pPr>
            <a:r>
              <a:rPr lang="en-US" dirty="0"/>
              <a:t> </a:t>
            </a:r>
            <a:r>
              <a:rPr lang="en-US" b="1" dirty="0">
                <a:solidFill>
                  <a:srgbClr val="0070C0"/>
                </a:solidFill>
              </a:rPr>
              <a:t>Election</a:t>
            </a:r>
            <a:r>
              <a:rPr lang="en-US" dirty="0"/>
              <a:t>: When electing a group of block producers, there are </a:t>
            </a:r>
            <a:r>
              <a:rPr lang="en-US" dirty="0">
                <a:solidFill>
                  <a:srgbClr val="FF0000"/>
                </a:solidFill>
              </a:rPr>
              <a:t>only 21 block producers instead of unlimited as with </a:t>
            </a:r>
            <a:r>
              <a:rPr lang="en-US" dirty="0" err="1">
                <a:solidFill>
                  <a:srgbClr val="FF0000"/>
                </a:solidFill>
              </a:rPr>
              <a:t>PoW</a:t>
            </a:r>
            <a:r>
              <a:rPr lang="en-US" dirty="0">
                <a:solidFill>
                  <a:srgbClr val="FF0000"/>
                </a:solidFill>
              </a:rPr>
              <a:t>.</a:t>
            </a:r>
          </a:p>
          <a:p>
            <a:pPr marL="971550" lvl="1" indent="-514350">
              <a:buFont typeface="+mj-lt"/>
              <a:buAutoNum type="arabicPeriod"/>
            </a:pPr>
            <a:r>
              <a:rPr lang="en-US" b="1" dirty="0">
                <a:solidFill>
                  <a:srgbClr val="0070C0"/>
                </a:solidFill>
              </a:rPr>
              <a:t>Scheduling production</a:t>
            </a:r>
            <a:r>
              <a:rPr lang="en-US" dirty="0"/>
              <a:t>: </a:t>
            </a:r>
            <a:r>
              <a:rPr lang="en-US" dirty="0">
                <a:solidFill>
                  <a:srgbClr val="FF0000"/>
                </a:solidFill>
              </a:rPr>
              <a:t>Each one of the 21 block producers takes turns to produce a block </a:t>
            </a:r>
            <a:r>
              <a:rPr lang="en-US" dirty="0"/>
              <a:t>every 3 seconds.</a:t>
            </a:r>
          </a:p>
          <a:p>
            <a:r>
              <a:rPr lang="en-US" dirty="0"/>
              <a:t>The election process provides a technological democracy and ensures stakeholders are in control because large stakeholders have the most to lose if a network fails.</a:t>
            </a:r>
          </a:p>
        </p:txBody>
      </p:sp>
    </p:spTree>
    <p:extLst>
      <p:ext uri="{BB962C8B-B14F-4D97-AF65-F5344CB8AC3E}">
        <p14:creationId xmlns:p14="http://schemas.microsoft.com/office/powerpoint/2010/main" val="4144458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solidFill>
                  <a:srgbClr val="FF0000"/>
                </a:solidFill>
              </a:rPr>
              <a:t>Each block producer takes a turn at producing a block, and the longest possible chain gets adopted (just like in </a:t>
            </a:r>
            <a:r>
              <a:rPr lang="en-US" dirty="0" err="1">
                <a:solidFill>
                  <a:srgbClr val="FF0000"/>
                </a:solidFill>
              </a:rPr>
              <a:t>PoW</a:t>
            </a:r>
            <a:r>
              <a:rPr lang="en-US" dirty="0">
                <a:solidFill>
                  <a:srgbClr val="FF0000"/>
                </a:solidFill>
              </a:rPr>
              <a:t>).</a:t>
            </a:r>
            <a:r>
              <a:rPr lang="en-US" dirty="0"/>
              <a:t> </a:t>
            </a:r>
          </a:p>
          <a:p>
            <a:r>
              <a:rPr lang="en-US" dirty="0"/>
              <a:t>Each peer, 1 through 3 gets its turn to produce the longest chain block. </a:t>
            </a:r>
          </a:p>
          <a:p>
            <a:r>
              <a:rPr lang="en-US" dirty="0"/>
              <a:t>Anytime an honest peer node sees a valid strictly longer chain, it will switch from its current chain (copy) to the longer one.</a:t>
            </a:r>
          </a:p>
          <a:p>
            <a:endParaRPr lang="en-US" dirty="0"/>
          </a:p>
        </p:txBody>
      </p:sp>
      <p:pic>
        <p:nvPicPr>
          <p:cNvPr id="4" name="Picture 3"/>
          <p:cNvPicPr>
            <a:picLocks noChangeAspect="1"/>
          </p:cNvPicPr>
          <p:nvPr/>
        </p:nvPicPr>
        <p:blipFill>
          <a:blip r:embed="rId3"/>
          <a:stretch>
            <a:fillRect/>
          </a:stretch>
        </p:blipFill>
        <p:spPr>
          <a:xfrm>
            <a:off x="1260288" y="5068819"/>
            <a:ext cx="9292116" cy="1432893"/>
          </a:xfrm>
          <a:prstGeom prst="rect">
            <a:avLst/>
          </a:prstGeom>
        </p:spPr>
      </p:pic>
    </p:spTree>
    <p:extLst>
      <p:ext uri="{BB962C8B-B14F-4D97-AF65-F5344CB8AC3E}">
        <p14:creationId xmlns:p14="http://schemas.microsoft.com/office/powerpoint/2010/main" val="3998767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solidFill>
                  <a:srgbClr val="FF0000"/>
                </a:solidFill>
              </a:rPr>
              <a:t>DPoS</a:t>
            </a:r>
            <a:r>
              <a:rPr lang="en-US" dirty="0">
                <a:solidFill>
                  <a:srgbClr val="FF0000"/>
                </a:solidFill>
              </a:rPr>
              <a:t> is able to continue and function even when most of the producers fail. </a:t>
            </a:r>
          </a:p>
          <a:p>
            <a:r>
              <a:rPr lang="en-US" dirty="0"/>
              <a:t>The Figure below shows a minority fork, where peer 2 only gets to post the longest chain once during a cycle. </a:t>
            </a:r>
          </a:p>
          <a:p>
            <a:r>
              <a:rPr lang="en-US" dirty="0">
                <a:solidFill>
                  <a:srgbClr val="FF0000"/>
                </a:solidFill>
              </a:rPr>
              <a:t>During a fail process, the community can vote and replace a failed peer producer</a:t>
            </a:r>
            <a:r>
              <a:rPr lang="en-US" dirty="0"/>
              <a:t>, in this case peer 1, or peer producers until the network resumes to normal operation.</a:t>
            </a:r>
          </a:p>
        </p:txBody>
      </p:sp>
      <p:pic>
        <p:nvPicPr>
          <p:cNvPr id="4" name="Picture 3"/>
          <p:cNvPicPr>
            <a:picLocks noChangeAspect="1"/>
          </p:cNvPicPr>
          <p:nvPr/>
        </p:nvPicPr>
        <p:blipFill>
          <a:blip r:embed="rId3"/>
          <a:stretch>
            <a:fillRect/>
          </a:stretch>
        </p:blipFill>
        <p:spPr>
          <a:xfrm>
            <a:off x="928510" y="5245067"/>
            <a:ext cx="9636517" cy="1489365"/>
          </a:xfrm>
          <a:prstGeom prst="rect">
            <a:avLst/>
          </a:prstGeom>
        </p:spPr>
      </p:pic>
    </p:spTree>
    <p:extLst>
      <p:ext uri="{BB962C8B-B14F-4D97-AF65-F5344CB8AC3E}">
        <p14:creationId xmlns:p14="http://schemas.microsoft.com/office/powerpoint/2010/main" val="3338635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err="1">
                <a:solidFill>
                  <a:srgbClr val="FF0000"/>
                </a:solidFill>
              </a:rPr>
              <a:t>DPoS</a:t>
            </a:r>
            <a:r>
              <a:rPr lang="en-US" dirty="0">
                <a:solidFill>
                  <a:srgbClr val="FF0000"/>
                </a:solidFill>
              </a:rPr>
              <a:t> uses the power of stakeholders to approve voting of the consensus algorithm rules </a:t>
            </a:r>
            <a:r>
              <a:rPr lang="en-US" dirty="0"/>
              <a:t>such as incentive fees, block intervals, forks, and transaction sizes.</a:t>
            </a:r>
          </a:p>
          <a:p>
            <a:endParaRPr lang="en-US" dirty="0"/>
          </a:p>
          <a:p>
            <a:r>
              <a:rPr lang="en-US" dirty="0">
                <a:solidFill>
                  <a:srgbClr val="0070C0"/>
                </a:solidFill>
              </a:rPr>
              <a:t>The elected delegates can reach to a consensus to decrease the transaction time significantly (1 second versus 10 minutes for </a:t>
            </a:r>
            <a:r>
              <a:rPr lang="en-US" dirty="0" err="1">
                <a:solidFill>
                  <a:srgbClr val="0070C0"/>
                </a:solidFill>
              </a:rPr>
              <a:t>PoW</a:t>
            </a:r>
            <a:r>
              <a:rPr lang="en-US" dirty="0">
                <a:solidFill>
                  <a:srgbClr val="0070C0"/>
                </a:solidFill>
              </a:rPr>
              <a:t>). </a:t>
            </a:r>
          </a:p>
          <a:p>
            <a:endParaRPr lang="en-US" dirty="0">
              <a:solidFill>
                <a:srgbClr val="0070C0"/>
              </a:solidFill>
            </a:endParaRPr>
          </a:p>
          <a:p>
            <a:r>
              <a:rPr lang="en-US" dirty="0">
                <a:solidFill>
                  <a:srgbClr val="0070C0"/>
                </a:solidFill>
              </a:rPr>
              <a:t>Examples of popular DPOS </a:t>
            </a:r>
            <a:r>
              <a:rPr lang="en-US" dirty="0" err="1">
                <a:solidFill>
                  <a:srgbClr val="0070C0"/>
                </a:solidFill>
              </a:rPr>
              <a:t>blockchains</a:t>
            </a:r>
            <a:r>
              <a:rPr lang="en-US" dirty="0">
                <a:solidFill>
                  <a:srgbClr val="0070C0"/>
                </a:solidFill>
              </a:rPr>
              <a:t> are </a:t>
            </a:r>
            <a:r>
              <a:rPr lang="en-US" dirty="0" err="1">
                <a:solidFill>
                  <a:srgbClr val="0070C0"/>
                </a:solidFill>
              </a:rPr>
              <a:t>Bitshares</a:t>
            </a:r>
            <a:r>
              <a:rPr lang="en-US" dirty="0">
                <a:solidFill>
                  <a:srgbClr val="0070C0"/>
                </a:solidFill>
              </a:rPr>
              <a:t>, </a:t>
            </a:r>
            <a:r>
              <a:rPr lang="en-US" dirty="0" err="1">
                <a:solidFill>
                  <a:srgbClr val="0070C0"/>
                </a:solidFill>
              </a:rPr>
              <a:t>Steem</a:t>
            </a:r>
            <a:r>
              <a:rPr lang="en-US" dirty="0">
                <a:solidFill>
                  <a:srgbClr val="0070C0"/>
                </a:solidFill>
              </a:rPr>
              <a:t>, and EOS.</a:t>
            </a:r>
          </a:p>
        </p:txBody>
      </p:sp>
    </p:spTree>
    <p:extLst>
      <p:ext uri="{BB962C8B-B14F-4D97-AF65-F5344CB8AC3E}">
        <p14:creationId xmlns:p14="http://schemas.microsoft.com/office/powerpoint/2010/main" val="1647392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89085" y="1512278"/>
            <a:ext cx="10078915" cy="4826977"/>
          </a:xfrm>
        </p:spPr>
        <p:txBody>
          <a:bodyPr>
            <a:normAutofit/>
          </a:bodyPr>
          <a:lstStyle/>
          <a:p>
            <a:pPr algn="just"/>
            <a:r>
              <a:rPr lang="en-US" dirty="0"/>
              <a:t>“</a:t>
            </a:r>
            <a:r>
              <a:rPr lang="en-US" b="1" dirty="0"/>
              <a:t>Bitcoin is a cryptocurrency, a form of electronic cash. It is a decentralized digital currency without a central bank or single administrator that can be sent from user-to-user on the peer-to-peer bitcoin network without the need for intermediaries. Transactions are verified by a network of nodes through cryptography and recorded in a public distributed ledger called a Blockchain</a:t>
            </a:r>
            <a:r>
              <a:rPr lang="en-US" dirty="0"/>
              <a:t>.”</a:t>
            </a:r>
          </a:p>
          <a:p>
            <a:pPr algn="just"/>
            <a:endParaRPr lang="en-US" dirty="0"/>
          </a:p>
          <a:p>
            <a:pPr algn="l"/>
            <a:endParaRPr lang="en-US" dirty="0"/>
          </a:p>
        </p:txBody>
      </p:sp>
      <p:sp>
        <p:nvSpPr>
          <p:cNvPr id="5" name="TextBox 4"/>
          <p:cNvSpPr txBox="1"/>
          <p:nvPr/>
        </p:nvSpPr>
        <p:spPr>
          <a:xfrm>
            <a:off x="205154" y="0"/>
            <a:ext cx="10383715" cy="861774"/>
          </a:xfrm>
          <a:prstGeom prst="rect">
            <a:avLst/>
          </a:prstGeom>
          <a:noFill/>
        </p:spPr>
        <p:txBody>
          <a:bodyPr wrap="square" rtlCol="0">
            <a:spAutoFit/>
          </a:bodyPr>
          <a:lstStyle/>
          <a:p>
            <a:r>
              <a:rPr lang="en-US" sz="5000" dirty="0">
                <a:solidFill>
                  <a:schemeClr val="accent1">
                    <a:lumMod val="75000"/>
                  </a:schemeClr>
                </a:solidFill>
                <a:latin typeface="Arial" panose="020B0604020202020204" pitchFamily="34" charset="0"/>
                <a:cs typeface="Arial" panose="020B0604020202020204" pitchFamily="34" charset="0"/>
              </a:rPr>
              <a:t>What is Bitcoin</a:t>
            </a:r>
          </a:p>
        </p:txBody>
      </p:sp>
    </p:spTree>
    <p:extLst>
      <p:ext uri="{BB962C8B-B14F-4D97-AF65-F5344CB8AC3E}">
        <p14:creationId xmlns:p14="http://schemas.microsoft.com/office/powerpoint/2010/main" val="1128022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644CD-8722-4DCE-AEDD-1D64AD67E088}"/>
              </a:ext>
            </a:extLst>
          </p:cNvPr>
          <p:cNvSpPr>
            <a:spLocks noGrp="1"/>
          </p:cNvSpPr>
          <p:nvPr>
            <p:ph type="title"/>
          </p:nvPr>
        </p:nvSpPr>
        <p:spPr>
          <a:xfrm>
            <a:off x="0" y="0"/>
            <a:ext cx="12192000" cy="1325563"/>
          </a:xfrm>
        </p:spPr>
        <p:txBody>
          <a:bodyPr>
            <a:normAutofit/>
          </a:bodyPr>
          <a:lstStyle/>
          <a:p>
            <a:r>
              <a:rPr lang="en-US" b="1" dirty="0">
                <a:solidFill>
                  <a:schemeClr val="accent1"/>
                </a:solidFill>
                <a:latin typeface="Arial Black" panose="020B0A04020102020204" pitchFamily="34" charset="0"/>
              </a:rPr>
              <a:t>What is Bitcoin?</a:t>
            </a:r>
            <a:endParaRPr lang="en-IN" b="1" dirty="0">
              <a:solidFill>
                <a:schemeClr val="accent1"/>
              </a:solidFill>
              <a:latin typeface="Arial Black" panose="020B0A04020102020204" pitchFamily="34" charset="0"/>
            </a:endParaRPr>
          </a:p>
        </p:txBody>
      </p:sp>
      <p:sp>
        <p:nvSpPr>
          <p:cNvPr id="4" name="Content Placeholder 3">
            <a:extLst>
              <a:ext uri="{FF2B5EF4-FFF2-40B4-BE49-F238E27FC236}">
                <a16:creationId xmlns:a16="http://schemas.microsoft.com/office/drawing/2014/main" id="{9B76CCEA-695E-48EE-98B5-CC694BF9E84A}"/>
              </a:ext>
            </a:extLst>
          </p:cNvPr>
          <p:cNvSpPr>
            <a:spLocks noGrp="1"/>
          </p:cNvSpPr>
          <p:nvPr>
            <p:ph idx="1"/>
          </p:nvPr>
        </p:nvSpPr>
        <p:spPr>
          <a:xfrm>
            <a:off x="0" y="1090247"/>
            <a:ext cx="12192000" cy="5767753"/>
          </a:xfrm>
        </p:spPr>
        <p:txBody>
          <a:bodyPr/>
          <a:lstStyle/>
          <a:p>
            <a:pPr marL="0" indent="0">
              <a:buNone/>
            </a:pPr>
            <a:endParaRPr lang="en-IN" dirty="0"/>
          </a:p>
        </p:txBody>
      </p:sp>
      <p:sp>
        <p:nvSpPr>
          <p:cNvPr id="5" name="Rectangle 4">
            <a:extLst>
              <a:ext uri="{FF2B5EF4-FFF2-40B4-BE49-F238E27FC236}">
                <a16:creationId xmlns:a16="http://schemas.microsoft.com/office/drawing/2014/main" id="{DD372DDE-5DC1-479C-9681-EC042AA7A514}"/>
              </a:ext>
            </a:extLst>
          </p:cNvPr>
          <p:cNvSpPr/>
          <p:nvPr/>
        </p:nvSpPr>
        <p:spPr>
          <a:xfrm>
            <a:off x="0" y="1028701"/>
            <a:ext cx="12192000" cy="61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24E6D268-AA78-4F30-8675-64CF872B60B8}"/>
              </a:ext>
            </a:extLst>
          </p:cNvPr>
          <p:cNvSpPr/>
          <p:nvPr/>
        </p:nvSpPr>
        <p:spPr>
          <a:xfrm>
            <a:off x="10258" y="1090247"/>
            <a:ext cx="12192000" cy="1802423"/>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Rectangle 10">
            <a:extLst>
              <a:ext uri="{FF2B5EF4-FFF2-40B4-BE49-F238E27FC236}">
                <a16:creationId xmlns:a16="http://schemas.microsoft.com/office/drawing/2014/main" id="{09C69F0C-7C1F-4CFA-89B9-6DC3462F9427}"/>
              </a:ext>
            </a:extLst>
          </p:cNvPr>
          <p:cNvSpPr/>
          <p:nvPr/>
        </p:nvSpPr>
        <p:spPr>
          <a:xfrm>
            <a:off x="237392" y="1233854"/>
            <a:ext cx="325316" cy="144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solidFill>
                  <a:schemeClr val="bg1"/>
                </a:solidFill>
              </a:rPr>
              <a:t>TECHNOLOGY</a:t>
            </a:r>
            <a:endParaRPr lang="en-IN" b="1" dirty="0">
              <a:solidFill>
                <a:schemeClr val="bg1"/>
              </a:solidFill>
            </a:endParaRPr>
          </a:p>
        </p:txBody>
      </p:sp>
      <p:sp>
        <p:nvSpPr>
          <p:cNvPr id="13" name="Rectangle 12">
            <a:extLst>
              <a:ext uri="{FF2B5EF4-FFF2-40B4-BE49-F238E27FC236}">
                <a16:creationId xmlns:a16="http://schemas.microsoft.com/office/drawing/2014/main" id="{6D8C809E-4269-43AA-859E-EE707E9DF392}"/>
              </a:ext>
            </a:extLst>
          </p:cNvPr>
          <p:cNvSpPr/>
          <p:nvPr/>
        </p:nvSpPr>
        <p:spPr>
          <a:xfrm>
            <a:off x="237392" y="3190141"/>
            <a:ext cx="325316" cy="144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solidFill>
                  <a:schemeClr val="bg1"/>
                </a:solidFill>
              </a:rPr>
              <a:t>PROTOCOL</a:t>
            </a:r>
          </a:p>
          <a:p>
            <a:pPr algn="ctr"/>
            <a:r>
              <a:rPr lang="en-US" b="1" dirty="0">
                <a:solidFill>
                  <a:schemeClr val="bg1"/>
                </a:solidFill>
              </a:rPr>
              <a:t>/ COIN /</a:t>
            </a:r>
            <a:endParaRPr lang="en-IN" b="1" dirty="0">
              <a:solidFill>
                <a:schemeClr val="bg1"/>
              </a:solidFill>
            </a:endParaRPr>
          </a:p>
        </p:txBody>
      </p:sp>
      <p:sp>
        <p:nvSpPr>
          <p:cNvPr id="14" name="Rectangle 13">
            <a:extLst>
              <a:ext uri="{FF2B5EF4-FFF2-40B4-BE49-F238E27FC236}">
                <a16:creationId xmlns:a16="http://schemas.microsoft.com/office/drawing/2014/main" id="{89148D2D-960F-4D48-B6D3-05509089C90E}"/>
              </a:ext>
            </a:extLst>
          </p:cNvPr>
          <p:cNvSpPr/>
          <p:nvPr/>
        </p:nvSpPr>
        <p:spPr>
          <a:xfrm>
            <a:off x="206618" y="5136171"/>
            <a:ext cx="325316" cy="144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solidFill>
                  <a:schemeClr val="bg1"/>
                </a:solidFill>
              </a:rPr>
              <a:t>TOKEN</a:t>
            </a:r>
            <a:endParaRPr lang="en-IN" b="1" dirty="0">
              <a:solidFill>
                <a:schemeClr val="bg1"/>
              </a:solidFill>
            </a:endParaRPr>
          </a:p>
        </p:txBody>
      </p:sp>
    </p:spTree>
    <p:extLst>
      <p:ext uri="{BB962C8B-B14F-4D97-AF65-F5344CB8AC3E}">
        <p14:creationId xmlns:p14="http://schemas.microsoft.com/office/powerpoint/2010/main" val="3434474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PoW</a:t>
            </a:r>
            <a:r>
              <a:rPr lang="en-US" dirty="0"/>
              <a:t> Disadvantages</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solidFill>
                  <a:srgbClr val="FF0000"/>
                </a:solidFill>
              </a:rPr>
              <a:t>If one mining pool controls more than 51 percent of the total mining power, the entire blockchain security is at risk as you have one central collective (Like one central computer/server).</a:t>
            </a:r>
          </a:p>
          <a:p>
            <a:endParaRPr lang="en-US" dirty="0"/>
          </a:p>
          <a:p>
            <a:pPr>
              <a:buFont typeface="Wingdings" panose="05000000000000000000" pitchFamily="2" charset="2"/>
              <a:buChar char="Ø"/>
            </a:pPr>
            <a:r>
              <a:rPr lang="en-US" dirty="0">
                <a:solidFill>
                  <a:srgbClr val="0070C0"/>
                </a:solidFill>
              </a:rPr>
              <a:t> A DDOS attack against the network can put the entire trustworthiness of the network at risk.</a:t>
            </a:r>
          </a:p>
          <a:p>
            <a:endParaRPr lang="en-US" dirty="0"/>
          </a:p>
          <a:p>
            <a:endParaRPr lang="en-US" dirty="0"/>
          </a:p>
        </p:txBody>
      </p:sp>
    </p:spTree>
    <p:extLst>
      <p:ext uri="{BB962C8B-B14F-4D97-AF65-F5344CB8AC3E}">
        <p14:creationId xmlns:p14="http://schemas.microsoft.com/office/powerpoint/2010/main" val="3576282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644CD-8722-4DCE-AEDD-1D64AD67E088}"/>
              </a:ext>
            </a:extLst>
          </p:cNvPr>
          <p:cNvSpPr>
            <a:spLocks noGrp="1"/>
          </p:cNvSpPr>
          <p:nvPr>
            <p:ph type="title"/>
          </p:nvPr>
        </p:nvSpPr>
        <p:spPr>
          <a:xfrm>
            <a:off x="0" y="0"/>
            <a:ext cx="12192000" cy="1325563"/>
          </a:xfrm>
        </p:spPr>
        <p:txBody>
          <a:bodyPr>
            <a:normAutofit/>
          </a:bodyPr>
          <a:lstStyle/>
          <a:p>
            <a:r>
              <a:rPr lang="en-US" b="1" dirty="0">
                <a:solidFill>
                  <a:schemeClr val="accent1"/>
                </a:solidFill>
                <a:latin typeface="Arial Black" panose="020B0A04020102020204" pitchFamily="34" charset="0"/>
              </a:rPr>
              <a:t>What is Bitcoin?</a:t>
            </a:r>
            <a:endParaRPr lang="en-IN" b="1" dirty="0">
              <a:solidFill>
                <a:schemeClr val="accent1"/>
              </a:solidFill>
              <a:latin typeface="Arial Black" panose="020B0A04020102020204" pitchFamily="34" charset="0"/>
            </a:endParaRPr>
          </a:p>
        </p:txBody>
      </p:sp>
      <p:sp>
        <p:nvSpPr>
          <p:cNvPr id="4" name="Content Placeholder 3">
            <a:extLst>
              <a:ext uri="{FF2B5EF4-FFF2-40B4-BE49-F238E27FC236}">
                <a16:creationId xmlns:a16="http://schemas.microsoft.com/office/drawing/2014/main" id="{9B76CCEA-695E-48EE-98B5-CC694BF9E84A}"/>
              </a:ext>
            </a:extLst>
          </p:cNvPr>
          <p:cNvSpPr>
            <a:spLocks noGrp="1"/>
          </p:cNvSpPr>
          <p:nvPr>
            <p:ph idx="1"/>
          </p:nvPr>
        </p:nvSpPr>
        <p:spPr>
          <a:xfrm>
            <a:off x="0" y="1090247"/>
            <a:ext cx="12192000" cy="5767753"/>
          </a:xfrm>
        </p:spPr>
        <p:txBody>
          <a:bodyPr/>
          <a:lstStyle/>
          <a:p>
            <a:pPr marL="0" indent="0">
              <a:buNone/>
            </a:pPr>
            <a:endParaRPr lang="en-IN" dirty="0"/>
          </a:p>
        </p:txBody>
      </p:sp>
      <p:sp>
        <p:nvSpPr>
          <p:cNvPr id="5" name="Rectangle 4">
            <a:extLst>
              <a:ext uri="{FF2B5EF4-FFF2-40B4-BE49-F238E27FC236}">
                <a16:creationId xmlns:a16="http://schemas.microsoft.com/office/drawing/2014/main" id="{DD372DDE-5DC1-479C-9681-EC042AA7A514}"/>
              </a:ext>
            </a:extLst>
          </p:cNvPr>
          <p:cNvSpPr/>
          <p:nvPr/>
        </p:nvSpPr>
        <p:spPr>
          <a:xfrm>
            <a:off x="0" y="1028701"/>
            <a:ext cx="12192000" cy="61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24E6D268-AA78-4F30-8675-64CF872B60B8}"/>
              </a:ext>
            </a:extLst>
          </p:cNvPr>
          <p:cNvSpPr/>
          <p:nvPr/>
        </p:nvSpPr>
        <p:spPr>
          <a:xfrm>
            <a:off x="10258" y="1090247"/>
            <a:ext cx="12192000" cy="1802423"/>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a:extLst>
              <a:ext uri="{FF2B5EF4-FFF2-40B4-BE49-F238E27FC236}">
                <a16:creationId xmlns:a16="http://schemas.microsoft.com/office/drawing/2014/main" id="{FF0AF9DA-6414-4D17-8A64-980A1CFBC81E}"/>
              </a:ext>
            </a:extLst>
          </p:cNvPr>
          <p:cNvSpPr/>
          <p:nvPr/>
        </p:nvSpPr>
        <p:spPr>
          <a:xfrm>
            <a:off x="0" y="3012830"/>
            <a:ext cx="12192000" cy="1802423"/>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lumMod val="20000"/>
                  <a:lumOff val="80000"/>
                </a:schemeClr>
              </a:solidFill>
            </a:endParaRPr>
          </a:p>
        </p:txBody>
      </p:sp>
      <p:sp>
        <p:nvSpPr>
          <p:cNvPr id="11" name="Rectangle 10">
            <a:extLst>
              <a:ext uri="{FF2B5EF4-FFF2-40B4-BE49-F238E27FC236}">
                <a16:creationId xmlns:a16="http://schemas.microsoft.com/office/drawing/2014/main" id="{09C69F0C-7C1F-4CFA-89B9-6DC3462F9427}"/>
              </a:ext>
            </a:extLst>
          </p:cNvPr>
          <p:cNvSpPr/>
          <p:nvPr/>
        </p:nvSpPr>
        <p:spPr>
          <a:xfrm>
            <a:off x="237392" y="1233854"/>
            <a:ext cx="325316" cy="144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solidFill>
                  <a:schemeClr val="bg1"/>
                </a:solidFill>
              </a:rPr>
              <a:t>TECHNOLOGY</a:t>
            </a:r>
            <a:endParaRPr lang="en-IN" b="1" dirty="0">
              <a:solidFill>
                <a:schemeClr val="bg1"/>
              </a:solidFill>
            </a:endParaRPr>
          </a:p>
        </p:txBody>
      </p:sp>
      <p:sp>
        <p:nvSpPr>
          <p:cNvPr id="13" name="Rectangle 12">
            <a:extLst>
              <a:ext uri="{FF2B5EF4-FFF2-40B4-BE49-F238E27FC236}">
                <a16:creationId xmlns:a16="http://schemas.microsoft.com/office/drawing/2014/main" id="{6D8C809E-4269-43AA-859E-EE707E9DF392}"/>
              </a:ext>
            </a:extLst>
          </p:cNvPr>
          <p:cNvSpPr/>
          <p:nvPr/>
        </p:nvSpPr>
        <p:spPr>
          <a:xfrm>
            <a:off x="237392" y="3190141"/>
            <a:ext cx="325316" cy="144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solidFill>
                  <a:schemeClr val="bg1"/>
                </a:solidFill>
              </a:rPr>
              <a:t>PROTOCOL</a:t>
            </a:r>
          </a:p>
          <a:p>
            <a:pPr algn="ctr"/>
            <a:r>
              <a:rPr lang="en-US" b="1" dirty="0">
                <a:solidFill>
                  <a:schemeClr val="bg1"/>
                </a:solidFill>
              </a:rPr>
              <a:t>/ COIN /</a:t>
            </a:r>
            <a:endParaRPr lang="en-IN" b="1" dirty="0">
              <a:solidFill>
                <a:schemeClr val="bg1"/>
              </a:solidFill>
            </a:endParaRPr>
          </a:p>
        </p:txBody>
      </p:sp>
      <p:sp>
        <p:nvSpPr>
          <p:cNvPr id="14" name="Rectangle 13">
            <a:extLst>
              <a:ext uri="{FF2B5EF4-FFF2-40B4-BE49-F238E27FC236}">
                <a16:creationId xmlns:a16="http://schemas.microsoft.com/office/drawing/2014/main" id="{89148D2D-960F-4D48-B6D3-05509089C90E}"/>
              </a:ext>
            </a:extLst>
          </p:cNvPr>
          <p:cNvSpPr/>
          <p:nvPr/>
        </p:nvSpPr>
        <p:spPr>
          <a:xfrm>
            <a:off x="206618" y="5136171"/>
            <a:ext cx="325316" cy="144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solidFill>
                  <a:schemeClr val="bg1"/>
                </a:solidFill>
              </a:rPr>
              <a:t>TOKEN</a:t>
            </a:r>
            <a:endParaRPr lang="en-IN" b="1" dirty="0">
              <a:solidFill>
                <a:schemeClr val="bg1"/>
              </a:solidFill>
            </a:endParaRPr>
          </a:p>
        </p:txBody>
      </p:sp>
    </p:spTree>
    <p:extLst>
      <p:ext uri="{BB962C8B-B14F-4D97-AF65-F5344CB8AC3E}">
        <p14:creationId xmlns:p14="http://schemas.microsoft.com/office/powerpoint/2010/main" val="3966086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644CD-8722-4DCE-AEDD-1D64AD67E088}"/>
              </a:ext>
            </a:extLst>
          </p:cNvPr>
          <p:cNvSpPr>
            <a:spLocks noGrp="1"/>
          </p:cNvSpPr>
          <p:nvPr>
            <p:ph type="title"/>
          </p:nvPr>
        </p:nvSpPr>
        <p:spPr>
          <a:xfrm>
            <a:off x="0" y="0"/>
            <a:ext cx="12192000" cy="1325563"/>
          </a:xfrm>
        </p:spPr>
        <p:txBody>
          <a:bodyPr>
            <a:normAutofit/>
          </a:bodyPr>
          <a:lstStyle/>
          <a:p>
            <a:r>
              <a:rPr lang="en-US" b="1" dirty="0">
                <a:solidFill>
                  <a:schemeClr val="accent1"/>
                </a:solidFill>
                <a:latin typeface="Arial Black" panose="020B0A04020102020204" pitchFamily="34" charset="0"/>
              </a:rPr>
              <a:t>What is Bitcoin?</a:t>
            </a:r>
            <a:endParaRPr lang="en-IN" b="1" dirty="0">
              <a:solidFill>
                <a:schemeClr val="accent1"/>
              </a:solidFill>
              <a:latin typeface="Arial Black" panose="020B0A04020102020204" pitchFamily="34" charset="0"/>
            </a:endParaRPr>
          </a:p>
        </p:txBody>
      </p:sp>
      <p:sp>
        <p:nvSpPr>
          <p:cNvPr id="4" name="Content Placeholder 3">
            <a:extLst>
              <a:ext uri="{FF2B5EF4-FFF2-40B4-BE49-F238E27FC236}">
                <a16:creationId xmlns:a16="http://schemas.microsoft.com/office/drawing/2014/main" id="{9B76CCEA-695E-48EE-98B5-CC694BF9E84A}"/>
              </a:ext>
            </a:extLst>
          </p:cNvPr>
          <p:cNvSpPr>
            <a:spLocks noGrp="1"/>
          </p:cNvSpPr>
          <p:nvPr>
            <p:ph idx="1"/>
          </p:nvPr>
        </p:nvSpPr>
        <p:spPr>
          <a:xfrm>
            <a:off x="0" y="1090247"/>
            <a:ext cx="12192000" cy="5767753"/>
          </a:xfrm>
        </p:spPr>
        <p:txBody>
          <a:bodyPr/>
          <a:lstStyle/>
          <a:p>
            <a:pPr marL="0" indent="0">
              <a:buNone/>
            </a:pPr>
            <a:endParaRPr lang="en-IN" dirty="0"/>
          </a:p>
        </p:txBody>
      </p:sp>
      <p:sp>
        <p:nvSpPr>
          <p:cNvPr id="5" name="Rectangle 4">
            <a:extLst>
              <a:ext uri="{FF2B5EF4-FFF2-40B4-BE49-F238E27FC236}">
                <a16:creationId xmlns:a16="http://schemas.microsoft.com/office/drawing/2014/main" id="{DD372DDE-5DC1-479C-9681-EC042AA7A514}"/>
              </a:ext>
            </a:extLst>
          </p:cNvPr>
          <p:cNvSpPr/>
          <p:nvPr/>
        </p:nvSpPr>
        <p:spPr>
          <a:xfrm>
            <a:off x="0" y="1028701"/>
            <a:ext cx="12192000" cy="61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24E6D268-AA78-4F30-8675-64CF872B60B8}"/>
              </a:ext>
            </a:extLst>
          </p:cNvPr>
          <p:cNvSpPr/>
          <p:nvPr/>
        </p:nvSpPr>
        <p:spPr>
          <a:xfrm>
            <a:off x="10258" y="1090247"/>
            <a:ext cx="12192000" cy="1802423"/>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Rectangle 6">
            <a:extLst>
              <a:ext uri="{FF2B5EF4-FFF2-40B4-BE49-F238E27FC236}">
                <a16:creationId xmlns:a16="http://schemas.microsoft.com/office/drawing/2014/main" id="{1E58565C-ABF4-4F4C-8E97-F6C076A7412C}"/>
              </a:ext>
            </a:extLst>
          </p:cNvPr>
          <p:cNvSpPr/>
          <p:nvPr/>
        </p:nvSpPr>
        <p:spPr>
          <a:xfrm>
            <a:off x="0" y="4958860"/>
            <a:ext cx="12192000" cy="1802423"/>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lumMod val="20000"/>
                  <a:lumOff val="80000"/>
                </a:schemeClr>
              </a:solidFill>
            </a:endParaRPr>
          </a:p>
        </p:txBody>
      </p:sp>
      <p:sp>
        <p:nvSpPr>
          <p:cNvPr id="8" name="Rectangle 7">
            <a:extLst>
              <a:ext uri="{FF2B5EF4-FFF2-40B4-BE49-F238E27FC236}">
                <a16:creationId xmlns:a16="http://schemas.microsoft.com/office/drawing/2014/main" id="{FF0AF9DA-6414-4D17-8A64-980A1CFBC81E}"/>
              </a:ext>
            </a:extLst>
          </p:cNvPr>
          <p:cNvSpPr/>
          <p:nvPr/>
        </p:nvSpPr>
        <p:spPr>
          <a:xfrm>
            <a:off x="0" y="3012830"/>
            <a:ext cx="12192000" cy="1802423"/>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lumMod val="20000"/>
                  <a:lumOff val="80000"/>
                </a:schemeClr>
              </a:solidFill>
            </a:endParaRPr>
          </a:p>
        </p:txBody>
      </p:sp>
      <p:sp>
        <p:nvSpPr>
          <p:cNvPr id="11" name="Rectangle 10">
            <a:extLst>
              <a:ext uri="{FF2B5EF4-FFF2-40B4-BE49-F238E27FC236}">
                <a16:creationId xmlns:a16="http://schemas.microsoft.com/office/drawing/2014/main" id="{09C69F0C-7C1F-4CFA-89B9-6DC3462F9427}"/>
              </a:ext>
            </a:extLst>
          </p:cNvPr>
          <p:cNvSpPr/>
          <p:nvPr/>
        </p:nvSpPr>
        <p:spPr>
          <a:xfrm>
            <a:off x="237392" y="1233854"/>
            <a:ext cx="325316" cy="144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solidFill>
                  <a:schemeClr val="bg1"/>
                </a:solidFill>
              </a:rPr>
              <a:t>TECHNOLOGY</a:t>
            </a:r>
            <a:endParaRPr lang="en-IN" b="1" dirty="0">
              <a:solidFill>
                <a:schemeClr val="bg1"/>
              </a:solidFill>
            </a:endParaRPr>
          </a:p>
        </p:txBody>
      </p:sp>
      <p:sp>
        <p:nvSpPr>
          <p:cNvPr id="13" name="Rectangle 12">
            <a:extLst>
              <a:ext uri="{FF2B5EF4-FFF2-40B4-BE49-F238E27FC236}">
                <a16:creationId xmlns:a16="http://schemas.microsoft.com/office/drawing/2014/main" id="{6D8C809E-4269-43AA-859E-EE707E9DF392}"/>
              </a:ext>
            </a:extLst>
          </p:cNvPr>
          <p:cNvSpPr/>
          <p:nvPr/>
        </p:nvSpPr>
        <p:spPr>
          <a:xfrm>
            <a:off x="237392" y="3190141"/>
            <a:ext cx="325316" cy="144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solidFill>
                  <a:schemeClr val="bg1"/>
                </a:solidFill>
              </a:rPr>
              <a:t>PROTOCOL</a:t>
            </a:r>
          </a:p>
          <a:p>
            <a:pPr algn="ctr"/>
            <a:r>
              <a:rPr lang="en-US" b="1" dirty="0">
                <a:solidFill>
                  <a:schemeClr val="bg1"/>
                </a:solidFill>
              </a:rPr>
              <a:t>/ COIN /</a:t>
            </a:r>
            <a:endParaRPr lang="en-IN" b="1" dirty="0">
              <a:solidFill>
                <a:schemeClr val="bg1"/>
              </a:solidFill>
            </a:endParaRPr>
          </a:p>
        </p:txBody>
      </p:sp>
      <p:sp>
        <p:nvSpPr>
          <p:cNvPr id="14" name="Rectangle 13">
            <a:extLst>
              <a:ext uri="{FF2B5EF4-FFF2-40B4-BE49-F238E27FC236}">
                <a16:creationId xmlns:a16="http://schemas.microsoft.com/office/drawing/2014/main" id="{89148D2D-960F-4D48-B6D3-05509089C90E}"/>
              </a:ext>
            </a:extLst>
          </p:cNvPr>
          <p:cNvSpPr/>
          <p:nvPr/>
        </p:nvSpPr>
        <p:spPr>
          <a:xfrm>
            <a:off x="206618" y="5136171"/>
            <a:ext cx="325316" cy="144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solidFill>
                  <a:schemeClr val="bg1"/>
                </a:solidFill>
              </a:rPr>
              <a:t>TOKEN</a:t>
            </a:r>
            <a:endParaRPr lang="en-IN" b="1" dirty="0">
              <a:solidFill>
                <a:schemeClr val="bg1"/>
              </a:solidFill>
            </a:endParaRPr>
          </a:p>
        </p:txBody>
      </p:sp>
    </p:spTree>
    <p:extLst>
      <p:ext uri="{BB962C8B-B14F-4D97-AF65-F5344CB8AC3E}">
        <p14:creationId xmlns:p14="http://schemas.microsoft.com/office/powerpoint/2010/main" val="3354318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644CD-8722-4DCE-AEDD-1D64AD67E088}"/>
              </a:ext>
            </a:extLst>
          </p:cNvPr>
          <p:cNvSpPr>
            <a:spLocks noGrp="1"/>
          </p:cNvSpPr>
          <p:nvPr>
            <p:ph type="title"/>
          </p:nvPr>
        </p:nvSpPr>
        <p:spPr>
          <a:xfrm>
            <a:off x="0" y="0"/>
            <a:ext cx="12192000" cy="1325563"/>
          </a:xfrm>
        </p:spPr>
        <p:txBody>
          <a:bodyPr>
            <a:normAutofit/>
          </a:bodyPr>
          <a:lstStyle/>
          <a:p>
            <a:r>
              <a:rPr lang="en-US" b="1" dirty="0">
                <a:solidFill>
                  <a:schemeClr val="accent1"/>
                </a:solidFill>
                <a:latin typeface="Arial Black" panose="020B0A04020102020204" pitchFamily="34" charset="0"/>
              </a:rPr>
              <a:t>What is Bitcoin?</a:t>
            </a:r>
            <a:endParaRPr lang="en-IN" b="1" dirty="0">
              <a:solidFill>
                <a:schemeClr val="accent1"/>
              </a:solidFill>
              <a:latin typeface="Arial Black" panose="020B0A04020102020204" pitchFamily="34" charset="0"/>
            </a:endParaRPr>
          </a:p>
        </p:txBody>
      </p:sp>
      <p:sp>
        <p:nvSpPr>
          <p:cNvPr id="4" name="Content Placeholder 3">
            <a:extLst>
              <a:ext uri="{FF2B5EF4-FFF2-40B4-BE49-F238E27FC236}">
                <a16:creationId xmlns:a16="http://schemas.microsoft.com/office/drawing/2014/main" id="{9B76CCEA-695E-48EE-98B5-CC694BF9E84A}"/>
              </a:ext>
            </a:extLst>
          </p:cNvPr>
          <p:cNvSpPr>
            <a:spLocks noGrp="1"/>
          </p:cNvSpPr>
          <p:nvPr>
            <p:ph idx="1"/>
          </p:nvPr>
        </p:nvSpPr>
        <p:spPr>
          <a:xfrm>
            <a:off x="0" y="1090247"/>
            <a:ext cx="12192000" cy="5767753"/>
          </a:xfrm>
        </p:spPr>
        <p:txBody>
          <a:bodyPr/>
          <a:lstStyle/>
          <a:p>
            <a:pPr marL="0" indent="0">
              <a:buNone/>
            </a:pPr>
            <a:endParaRPr lang="en-IN" dirty="0"/>
          </a:p>
        </p:txBody>
      </p:sp>
      <p:sp>
        <p:nvSpPr>
          <p:cNvPr id="5" name="Rectangle 4">
            <a:extLst>
              <a:ext uri="{FF2B5EF4-FFF2-40B4-BE49-F238E27FC236}">
                <a16:creationId xmlns:a16="http://schemas.microsoft.com/office/drawing/2014/main" id="{DD372DDE-5DC1-479C-9681-EC042AA7A514}"/>
              </a:ext>
            </a:extLst>
          </p:cNvPr>
          <p:cNvSpPr/>
          <p:nvPr/>
        </p:nvSpPr>
        <p:spPr>
          <a:xfrm>
            <a:off x="0" y="1028701"/>
            <a:ext cx="12192000" cy="61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24E6D268-AA78-4F30-8675-64CF872B60B8}"/>
              </a:ext>
            </a:extLst>
          </p:cNvPr>
          <p:cNvSpPr/>
          <p:nvPr/>
        </p:nvSpPr>
        <p:spPr>
          <a:xfrm>
            <a:off x="10258" y="1090247"/>
            <a:ext cx="12192000" cy="1802423"/>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Rectangle 6">
            <a:extLst>
              <a:ext uri="{FF2B5EF4-FFF2-40B4-BE49-F238E27FC236}">
                <a16:creationId xmlns:a16="http://schemas.microsoft.com/office/drawing/2014/main" id="{1E58565C-ABF4-4F4C-8E97-F6C076A7412C}"/>
              </a:ext>
            </a:extLst>
          </p:cNvPr>
          <p:cNvSpPr/>
          <p:nvPr/>
        </p:nvSpPr>
        <p:spPr>
          <a:xfrm>
            <a:off x="0" y="4958860"/>
            <a:ext cx="12192000" cy="1802423"/>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lumMod val="20000"/>
                  <a:lumOff val="80000"/>
                </a:schemeClr>
              </a:solidFill>
            </a:endParaRPr>
          </a:p>
        </p:txBody>
      </p:sp>
      <p:sp>
        <p:nvSpPr>
          <p:cNvPr id="8" name="Rectangle 7">
            <a:extLst>
              <a:ext uri="{FF2B5EF4-FFF2-40B4-BE49-F238E27FC236}">
                <a16:creationId xmlns:a16="http://schemas.microsoft.com/office/drawing/2014/main" id="{FF0AF9DA-6414-4D17-8A64-980A1CFBC81E}"/>
              </a:ext>
            </a:extLst>
          </p:cNvPr>
          <p:cNvSpPr/>
          <p:nvPr/>
        </p:nvSpPr>
        <p:spPr>
          <a:xfrm>
            <a:off x="0" y="3012830"/>
            <a:ext cx="12192000" cy="1802423"/>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lumMod val="20000"/>
                  <a:lumOff val="80000"/>
                </a:schemeClr>
              </a:solidFill>
            </a:endParaRPr>
          </a:p>
        </p:txBody>
      </p:sp>
      <p:sp>
        <p:nvSpPr>
          <p:cNvPr id="10" name="Rectangle: Rounded Corners 9">
            <a:extLst>
              <a:ext uri="{FF2B5EF4-FFF2-40B4-BE49-F238E27FC236}">
                <a16:creationId xmlns:a16="http://schemas.microsoft.com/office/drawing/2014/main" id="{88A65F60-A5CF-40A8-8C3E-EFDFC9B088FD}"/>
              </a:ext>
            </a:extLst>
          </p:cNvPr>
          <p:cNvSpPr/>
          <p:nvPr/>
        </p:nvSpPr>
        <p:spPr>
          <a:xfrm>
            <a:off x="4703885" y="1326418"/>
            <a:ext cx="2804746" cy="11802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Blockchain</a:t>
            </a:r>
            <a:endParaRPr lang="en-IN" dirty="0"/>
          </a:p>
        </p:txBody>
      </p:sp>
      <p:sp>
        <p:nvSpPr>
          <p:cNvPr id="11" name="Rectangle 10">
            <a:extLst>
              <a:ext uri="{FF2B5EF4-FFF2-40B4-BE49-F238E27FC236}">
                <a16:creationId xmlns:a16="http://schemas.microsoft.com/office/drawing/2014/main" id="{09C69F0C-7C1F-4CFA-89B9-6DC3462F9427}"/>
              </a:ext>
            </a:extLst>
          </p:cNvPr>
          <p:cNvSpPr/>
          <p:nvPr/>
        </p:nvSpPr>
        <p:spPr>
          <a:xfrm>
            <a:off x="237392" y="1233854"/>
            <a:ext cx="325316" cy="144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solidFill>
                  <a:schemeClr val="bg1"/>
                </a:solidFill>
              </a:rPr>
              <a:t>TECHNOLOGY</a:t>
            </a:r>
            <a:endParaRPr lang="en-IN" b="1" dirty="0">
              <a:solidFill>
                <a:schemeClr val="bg1"/>
              </a:solidFill>
            </a:endParaRPr>
          </a:p>
        </p:txBody>
      </p:sp>
      <p:sp>
        <p:nvSpPr>
          <p:cNvPr id="13" name="Rectangle 12">
            <a:extLst>
              <a:ext uri="{FF2B5EF4-FFF2-40B4-BE49-F238E27FC236}">
                <a16:creationId xmlns:a16="http://schemas.microsoft.com/office/drawing/2014/main" id="{6D8C809E-4269-43AA-859E-EE707E9DF392}"/>
              </a:ext>
            </a:extLst>
          </p:cNvPr>
          <p:cNvSpPr/>
          <p:nvPr/>
        </p:nvSpPr>
        <p:spPr>
          <a:xfrm>
            <a:off x="237392" y="3190141"/>
            <a:ext cx="325316" cy="144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solidFill>
                  <a:schemeClr val="bg1"/>
                </a:solidFill>
              </a:rPr>
              <a:t>PROTOCOL</a:t>
            </a:r>
          </a:p>
          <a:p>
            <a:pPr algn="ctr"/>
            <a:r>
              <a:rPr lang="en-US" b="1" dirty="0">
                <a:solidFill>
                  <a:schemeClr val="bg1"/>
                </a:solidFill>
              </a:rPr>
              <a:t>/ COIN /</a:t>
            </a:r>
            <a:endParaRPr lang="en-IN" b="1" dirty="0">
              <a:solidFill>
                <a:schemeClr val="bg1"/>
              </a:solidFill>
            </a:endParaRPr>
          </a:p>
        </p:txBody>
      </p:sp>
      <p:sp>
        <p:nvSpPr>
          <p:cNvPr id="14" name="Rectangle 13">
            <a:extLst>
              <a:ext uri="{FF2B5EF4-FFF2-40B4-BE49-F238E27FC236}">
                <a16:creationId xmlns:a16="http://schemas.microsoft.com/office/drawing/2014/main" id="{89148D2D-960F-4D48-B6D3-05509089C90E}"/>
              </a:ext>
            </a:extLst>
          </p:cNvPr>
          <p:cNvSpPr/>
          <p:nvPr/>
        </p:nvSpPr>
        <p:spPr>
          <a:xfrm>
            <a:off x="206618" y="5136171"/>
            <a:ext cx="325316" cy="144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solidFill>
                  <a:schemeClr val="bg1"/>
                </a:solidFill>
              </a:rPr>
              <a:t>TOKEN</a:t>
            </a:r>
            <a:endParaRPr lang="en-IN" b="1" dirty="0">
              <a:solidFill>
                <a:schemeClr val="bg1"/>
              </a:solidFill>
            </a:endParaRPr>
          </a:p>
        </p:txBody>
      </p:sp>
    </p:spTree>
    <p:extLst>
      <p:ext uri="{BB962C8B-B14F-4D97-AF65-F5344CB8AC3E}">
        <p14:creationId xmlns:p14="http://schemas.microsoft.com/office/powerpoint/2010/main" val="2320468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644CD-8722-4DCE-AEDD-1D64AD67E088}"/>
              </a:ext>
            </a:extLst>
          </p:cNvPr>
          <p:cNvSpPr>
            <a:spLocks noGrp="1"/>
          </p:cNvSpPr>
          <p:nvPr>
            <p:ph type="title"/>
          </p:nvPr>
        </p:nvSpPr>
        <p:spPr>
          <a:xfrm>
            <a:off x="0" y="0"/>
            <a:ext cx="12192000" cy="1325563"/>
          </a:xfrm>
        </p:spPr>
        <p:txBody>
          <a:bodyPr>
            <a:normAutofit/>
          </a:bodyPr>
          <a:lstStyle/>
          <a:p>
            <a:r>
              <a:rPr lang="en-US" b="1" dirty="0">
                <a:solidFill>
                  <a:schemeClr val="accent1"/>
                </a:solidFill>
                <a:latin typeface="Arial Black" panose="020B0A04020102020204" pitchFamily="34" charset="0"/>
              </a:rPr>
              <a:t>What is Bitcoin?</a:t>
            </a:r>
            <a:endParaRPr lang="en-IN" b="1" dirty="0">
              <a:solidFill>
                <a:schemeClr val="accent1"/>
              </a:solidFill>
              <a:latin typeface="Arial Black" panose="020B0A04020102020204" pitchFamily="34" charset="0"/>
            </a:endParaRPr>
          </a:p>
        </p:txBody>
      </p:sp>
      <p:sp>
        <p:nvSpPr>
          <p:cNvPr id="4" name="Content Placeholder 3">
            <a:extLst>
              <a:ext uri="{FF2B5EF4-FFF2-40B4-BE49-F238E27FC236}">
                <a16:creationId xmlns:a16="http://schemas.microsoft.com/office/drawing/2014/main" id="{9B76CCEA-695E-48EE-98B5-CC694BF9E84A}"/>
              </a:ext>
            </a:extLst>
          </p:cNvPr>
          <p:cNvSpPr>
            <a:spLocks noGrp="1"/>
          </p:cNvSpPr>
          <p:nvPr>
            <p:ph idx="1"/>
          </p:nvPr>
        </p:nvSpPr>
        <p:spPr>
          <a:xfrm>
            <a:off x="0" y="1090247"/>
            <a:ext cx="12192000" cy="5767753"/>
          </a:xfrm>
        </p:spPr>
        <p:txBody>
          <a:bodyPr/>
          <a:lstStyle/>
          <a:p>
            <a:pPr marL="0" indent="0">
              <a:buNone/>
            </a:pPr>
            <a:endParaRPr lang="en-IN" dirty="0"/>
          </a:p>
        </p:txBody>
      </p:sp>
      <p:sp>
        <p:nvSpPr>
          <p:cNvPr id="5" name="Rectangle 4">
            <a:extLst>
              <a:ext uri="{FF2B5EF4-FFF2-40B4-BE49-F238E27FC236}">
                <a16:creationId xmlns:a16="http://schemas.microsoft.com/office/drawing/2014/main" id="{DD372DDE-5DC1-479C-9681-EC042AA7A514}"/>
              </a:ext>
            </a:extLst>
          </p:cNvPr>
          <p:cNvSpPr/>
          <p:nvPr/>
        </p:nvSpPr>
        <p:spPr>
          <a:xfrm>
            <a:off x="0" y="1028701"/>
            <a:ext cx="12192000" cy="61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24E6D268-AA78-4F30-8675-64CF872B60B8}"/>
              </a:ext>
            </a:extLst>
          </p:cNvPr>
          <p:cNvSpPr/>
          <p:nvPr/>
        </p:nvSpPr>
        <p:spPr>
          <a:xfrm>
            <a:off x="10258" y="1090247"/>
            <a:ext cx="12192000" cy="1802423"/>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Rectangle 6">
            <a:extLst>
              <a:ext uri="{FF2B5EF4-FFF2-40B4-BE49-F238E27FC236}">
                <a16:creationId xmlns:a16="http://schemas.microsoft.com/office/drawing/2014/main" id="{1E58565C-ABF4-4F4C-8E97-F6C076A7412C}"/>
              </a:ext>
            </a:extLst>
          </p:cNvPr>
          <p:cNvSpPr/>
          <p:nvPr/>
        </p:nvSpPr>
        <p:spPr>
          <a:xfrm>
            <a:off x="0" y="4958860"/>
            <a:ext cx="12192000" cy="1802423"/>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lumMod val="20000"/>
                  <a:lumOff val="80000"/>
                </a:schemeClr>
              </a:solidFill>
            </a:endParaRPr>
          </a:p>
        </p:txBody>
      </p:sp>
      <p:sp>
        <p:nvSpPr>
          <p:cNvPr id="8" name="Rectangle 7">
            <a:extLst>
              <a:ext uri="{FF2B5EF4-FFF2-40B4-BE49-F238E27FC236}">
                <a16:creationId xmlns:a16="http://schemas.microsoft.com/office/drawing/2014/main" id="{FF0AF9DA-6414-4D17-8A64-980A1CFBC81E}"/>
              </a:ext>
            </a:extLst>
          </p:cNvPr>
          <p:cNvSpPr/>
          <p:nvPr/>
        </p:nvSpPr>
        <p:spPr>
          <a:xfrm>
            <a:off x="0" y="3012830"/>
            <a:ext cx="12192000" cy="1802423"/>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lumMod val="20000"/>
                  <a:lumOff val="80000"/>
                </a:schemeClr>
              </a:solidFill>
            </a:endParaRPr>
          </a:p>
        </p:txBody>
      </p:sp>
      <p:sp>
        <p:nvSpPr>
          <p:cNvPr id="10" name="Rectangle: Rounded Corners 9">
            <a:extLst>
              <a:ext uri="{FF2B5EF4-FFF2-40B4-BE49-F238E27FC236}">
                <a16:creationId xmlns:a16="http://schemas.microsoft.com/office/drawing/2014/main" id="{88A65F60-A5CF-40A8-8C3E-EFDFC9B088FD}"/>
              </a:ext>
            </a:extLst>
          </p:cNvPr>
          <p:cNvSpPr/>
          <p:nvPr/>
        </p:nvSpPr>
        <p:spPr>
          <a:xfrm>
            <a:off x="4703885" y="1326418"/>
            <a:ext cx="2804746" cy="11802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Blockchain</a:t>
            </a:r>
            <a:endParaRPr lang="en-IN" dirty="0"/>
          </a:p>
        </p:txBody>
      </p:sp>
      <p:sp>
        <p:nvSpPr>
          <p:cNvPr id="11" name="Rectangle 10">
            <a:extLst>
              <a:ext uri="{FF2B5EF4-FFF2-40B4-BE49-F238E27FC236}">
                <a16:creationId xmlns:a16="http://schemas.microsoft.com/office/drawing/2014/main" id="{09C69F0C-7C1F-4CFA-89B9-6DC3462F9427}"/>
              </a:ext>
            </a:extLst>
          </p:cNvPr>
          <p:cNvSpPr/>
          <p:nvPr/>
        </p:nvSpPr>
        <p:spPr>
          <a:xfrm>
            <a:off x="237392" y="1233854"/>
            <a:ext cx="325316" cy="144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solidFill>
                  <a:schemeClr val="bg1"/>
                </a:solidFill>
              </a:rPr>
              <a:t>TECHNOLOGY</a:t>
            </a:r>
            <a:endParaRPr lang="en-IN" b="1" dirty="0">
              <a:solidFill>
                <a:schemeClr val="bg1"/>
              </a:solidFill>
            </a:endParaRPr>
          </a:p>
        </p:txBody>
      </p:sp>
      <p:sp>
        <p:nvSpPr>
          <p:cNvPr id="13" name="Rectangle 12">
            <a:extLst>
              <a:ext uri="{FF2B5EF4-FFF2-40B4-BE49-F238E27FC236}">
                <a16:creationId xmlns:a16="http://schemas.microsoft.com/office/drawing/2014/main" id="{6D8C809E-4269-43AA-859E-EE707E9DF392}"/>
              </a:ext>
            </a:extLst>
          </p:cNvPr>
          <p:cNvSpPr/>
          <p:nvPr/>
        </p:nvSpPr>
        <p:spPr>
          <a:xfrm>
            <a:off x="237392" y="3190141"/>
            <a:ext cx="325316" cy="144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solidFill>
                  <a:schemeClr val="bg1"/>
                </a:solidFill>
              </a:rPr>
              <a:t>PROTOCOL</a:t>
            </a:r>
          </a:p>
          <a:p>
            <a:pPr algn="ctr"/>
            <a:r>
              <a:rPr lang="en-US" b="1" dirty="0">
                <a:solidFill>
                  <a:schemeClr val="bg1"/>
                </a:solidFill>
              </a:rPr>
              <a:t>/ COIN /</a:t>
            </a:r>
            <a:endParaRPr lang="en-IN" b="1" dirty="0">
              <a:solidFill>
                <a:schemeClr val="bg1"/>
              </a:solidFill>
            </a:endParaRPr>
          </a:p>
        </p:txBody>
      </p:sp>
      <p:sp>
        <p:nvSpPr>
          <p:cNvPr id="14" name="Rectangle 13">
            <a:extLst>
              <a:ext uri="{FF2B5EF4-FFF2-40B4-BE49-F238E27FC236}">
                <a16:creationId xmlns:a16="http://schemas.microsoft.com/office/drawing/2014/main" id="{89148D2D-960F-4D48-B6D3-05509089C90E}"/>
              </a:ext>
            </a:extLst>
          </p:cNvPr>
          <p:cNvSpPr/>
          <p:nvPr/>
        </p:nvSpPr>
        <p:spPr>
          <a:xfrm>
            <a:off x="206618" y="5136171"/>
            <a:ext cx="325316" cy="144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solidFill>
                  <a:schemeClr val="bg1"/>
                </a:solidFill>
              </a:rPr>
              <a:t>TOKEN</a:t>
            </a:r>
            <a:endParaRPr lang="en-IN" b="1" dirty="0">
              <a:solidFill>
                <a:schemeClr val="bg1"/>
              </a:solidFill>
            </a:endParaRPr>
          </a:p>
        </p:txBody>
      </p:sp>
      <p:sp>
        <p:nvSpPr>
          <p:cNvPr id="17" name="Rectangle: Rounded Corners 16">
            <a:extLst>
              <a:ext uri="{FF2B5EF4-FFF2-40B4-BE49-F238E27FC236}">
                <a16:creationId xmlns:a16="http://schemas.microsoft.com/office/drawing/2014/main" id="{CD1B1EEA-9943-4F98-9DEB-2219632E9049}"/>
              </a:ext>
            </a:extLst>
          </p:cNvPr>
          <p:cNvSpPr/>
          <p:nvPr/>
        </p:nvSpPr>
        <p:spPr>
          <a:xfrm>
            <a:off x="5360375" y="3377955"/>
            <a:ext cx="1628042" cy="11802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Bitcoin</a:t>
            </a:r>
            <a:endParaRPr lang="en-IN" dirty="0">
              <a:solidFill>
                <a:schemeClr val="tx1"/>
              </a:solidFill>
            </a:endParaRPr>
          </a:p>
        </p:txBody>
      </p:sp>
    </p:spTree>
    <p:extLst>
      <p:ext uri="{BB962C8B-B14F-4D97-AF65-F5344CB8AC3E}">
        <p14:creationId xmlns:p14="http://schemas.microsoft.com/office/powerpoint/2010/main" val="1834826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644CD-8722-4DCE-AEDD-1D64AD67E088}"/>
              </a:ext>
            </a:extLst>
          </p:cNvPr>
          <p:cNvSpPr>
            <a:spLocks noGrp="1"/>
          </p:cNvSpPr>
          <p:nvPr>
            <p:ph type="title"/>
          </p:nvPr>
        </p:nvSpPr>
        <p:spPr>
          <a:xfrm>
            <a:off x="0" y="0"/>
            <a:ext cx="12192000" cy="1325563"/>
          </a:xfrm>
        </p:spPr>
        <p:txBody>
          <a:bodyPr>
            <a:normAutofit/>
          </a:bodyPr>
          <a:lstStyle/>
          <a:p>
            <a:r>
              <a:rPr lang="en-US" b="1" dirty="0">
                <a:solidFill>
                  <a:schemeClr val="accent1"/>
                </a:solidFill>
                <a:latin typeface="Arial Black" panose="020B0A04020102020204" pitchFamily="34" charset="0"/>
              </a:rPr>
              <a:t>What is Bitcoin?</a:t>
            </a:r>
            <a:endParaRPr lang="en-IN" b="1" dirty="0">
              <a:solidFill>
                <a:schemeClr val="accent1"/>
              </a:solidFill>
              <a:latin typeface="Arial Black" panose="020B0A04020102020204" pitchFamily="34" charset="0"/>
            </a:endParaRPr>
          </a:p>
        </p:txBody>
      </p:sp>
      <p:sp>
        <p:nvSpPr>
          <p:cNvPr id="4" name="Content Placeholder 3">
            <a:extLst>
              <a:ext uri="{FF2B5EF4-FFF2-40B4-BE49-F238E27FC236}">
                <a16:creationId xmlns:a16="http://schemas.microsoft.com/office/drawing/2014/main" id="{9B76CCEA-695E-48EE-98B5-CC694BF9E84A}"/>
              </a:ext>
            </a:extLst>
          </p:cNvPr>
          <p:cNvSpPr>
            <a:spLocks noGrp="1"/>
          </p:cNvSpPr>
          <p:nvPr>
            <p:ph idx="1"/>
          </p:nvPr>
        </p:nvSpPr>
        <p:spPr>
          <a:xfrm>
            <a:off x="0" y="1090247"/>
            <a:ext cx="12192000" cy="5767753"/>
          </a:xfrm>
        </p:spPr>
        <p:txBody>
          <a:bodyPr/>
          <a:lstStyle/>
          <a:p>
            <a:pPr marL="0" indent="0">
              <a:buNone/>
            </a:pPr>
            <a:endParaRPr lang="en-IN" dirty="0"/>
          </a:p>
        </p:txBody>
      </p:sp>
      <p:sp>
        <p:nvSpPr>
          <p:cNvPr id="5" name="Rectangle 4">
            <a:extLst>
              <a:ext uri="{FF2B5EF4-FFF2-40B4-BE49-F238E27FC236}">
                <a16:creationId xmlns:a16="http://schemas.microsoft.com/office/drawing/2014/main" id="{DD372DDE-5DC1-479C-9681-EC042AA7A514}"/>
              </a:ext>
            </a:extLst>
          </p:cNvPr>
          <p:cNvSpPr/>
          <p:nvPr/>
        </p:nvSpPr>
        <p:spPr>
          <a:xfrm>
            <a:off x="0" y="1028701"/>
            <a:ext cx="12192000" cy="61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24E6D268-AA78-4F30-8675-64CF872B60B8}"/>
              </a:ext>
            </a:extLst>
          </p:cNvPr>
          <p:cNvSpPr/>
          <p:nvPr/>
        </p:nvSpPr>
        <p:spPr>
          <a:xfrm>
            <a:off x="10258" y="1090247"/>
            <a:ext cx="12192000" cy="1802423"/>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Rectangle 6">
            <a:extLst>
              <a:ext uri="{FF2B5EF4-FFF2-40B4-BE49-F238E27FC236}">
                <a16:creationId xmlns:a16="http://schemas.microsoft.com/office/drawing/2014/main" id="{1E58565C-ABF4-4F4C-8E97-F6C076A7412C}"/>
              </a:ext>
            </a:extLst>
          </p:cNvPr>
          <p:cNvSpPr/>
          <p:nvPr/>
        </p:nvSpPr>
        <p:spPr>
          <a:xfrm>
            <a:off x="0" y="4958860"/>
            <a:ext cx="12192000" cy="1802423"/>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lumMod val="20000"/>
                  <a:lumOff val="80000"/>
                </a:schemeClr>
              </a:solidFill>
            </a:endParaRPr>
          </a:p>
        </p:txBody>
      </p:sp>
      <p:sp>
        <p:nvSpPr>
          <p:cNvPr id="8" name="Rectangle 7">
            <a:extLst>
              <a:ext uri="{FF2B5EF4-FFF2-40B4-BE49-F238E27FC236}">
                <a16:creationId xmlns:a16="http://schemas.microsoft.com/office/drawing/2014/main" id="{FF0AF9DA-6414-4D17-8A64-980A1CFBC81E}"/>
              </a:ext>
            </a:extLst>
          </p:cNvPr>
          <p:cNvSpPr/>
          <p:nvPr/>
        </p:nvSpPr>
        <p:spPr>
          <a:xfrm>
            <a:off x="0" y="3012830"/>
            <a:ext cx="12192000" cy="1802423"/>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lumMod val="20000"/>
                  <a:lumOff val="80000"/>
                </a:schemeClr>
              </a:solidFill>
            </a:endParaRPr>
          </a:p>
        </p:txBody>
      </p:sp>
      <p:sp>
        <p:nvSpPr>
          <p:cNvPr id="10" name="Rectangle: Rounded Corners 9">
            <a:extLst>
              <a:ext uri="{FF2B5EF4-FFF2-40B4-BE49-F238E27FC236}">
                <a16:creationId xmlns:a16="http://schemas.microsoft.com/office/drawing/2014/main" id="{88A65F60-A5CF-40A8-8C3E-EFDFC9B088FD}"/>
              </a:ext>
            </a:extLst>
          </p:cNvPr>
          <p:cNvSpPr/>
          <p:nvPr/>
        </p:nvSpPr>
        <p:spPr>
          <a:xfrm>
            <a:off x="4703885" y="1326418"/>
            <a:ext cx="2804746" cy="11802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Blockchain</a:t>
            </a:r>
            <a:endParaRPr lang="en-IN" dirty="0"/>
          </a:p>
        </p:txBody>
      </p:sp>
      <p:sp>
        <p:nvSpPr>
          <p:cNvPr id="11" name="Rectangle 10">
            <a:extLst>
              <a:ext uri="{FF2B5EF4-FFF2-40B4-BE49-F238E27FC236}">
                <a16:creationId xmlns:a16="http://schemas.microsoft.com/office/drawing/2014/main" id="{09C69F0C-7C1F-4CFA-89B9-6DC3462F9427}"/>
              </a:ext>
            </a:extLst>
          </p:cNvPr>
          <p:cNvSpPr/>
          <p:nvPr/>
        </p:nvSpPr>
        <p:spPr>
          <a:xfrm>
            <a:off x="237392" y="1233854"/>
            <a:ext cx="325316" cy="144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solidFill>
                  <a:schemeClr val="bg1"/>
                </a:solidFill>
              </a:rPr>
              <a:t>TECHNOLOGY</a:t>
            </a:r>
            <a:endParaRPr lang="en-IN" b="1" dirty="0">
              <a:solidFill>
                <a:schemeClr val="bg1"/>
              </a:solidFill>
            </a:endParaRPr>
          </a:p>
        </p:txBody>
      </p:sp>
      <p:sp>
        <p:nvSpPr>
          <p:cNvPr id="13" name="Rectangle 12">
            <a:extLst>
              <a:ext uri="{FF2B5EF4-FFF2-40B4-BE49-F238E27FC236}">
                <a16:creationId xmlns:a16="http://schemas.microsoft.com/office/drawing/2014/main" id="{6D8C809E-4269-43AA-859E-EE707E9DF392}"/>
              </a:ext>
            </a:extLst>
          </p:cNvPr>
          <p:cNvSpPr/>
          <p:nvPr/>
        </p:nvSpPr>
        <p:spPr>
          <a:xfrm>
            <a:off x="237392" y="3190141"/>
            <a:ext cx="325316" cy="144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solidFill>
                  <a:schemeClr val="bg1"/>
                </a:solidFill>
              </a:rPr>
              <a:t>PROTOCOL</a:t>
            </a:r>
          </a:p>
          <a:p>
            <a:pPr algn="ctr"/>
            <a:r>
              <a:rPr lang="en-US" b="1" dirty="0">
                <a:solidFill>
                  <a:schemeClr val="bg1"/>
                </a:solidFill>
              </a:rPr>
              <a:t>/ COIN /</a:t>
            </a:r>
            <a:endParaRPr lang="en-IN" b="1" dirty="0">
              <a:solidFill>
                <a:schemeClr val="bg1"/>
              </a:solidFill>
            </a:endParaRPr>
          </a:p>
        </p:txBody>
      </p:sp>
      <p:sp>
        <p:nvSpPr>
          <p:cNvPr id="14" name="Rectangle 13">
            <a:extLst>
              <a:ext uri="{FF2B5EF4-FFF2-40B4-BE49-F238E27FC236}">
                <a16:creationId xmlns:a16="http://schemas.microsoft.com/office/drawing/2014/main" id="{89148D2D-960F-4D48-B6D3-05509089C90E}"/>
              </a:ext>
            </a:extLst>
          </p:cNvPr>
          <p:cNvSpPr/>
          <p:nvPr/>
        </p:nvSpPr>
        <p:spPr>
          <a:xfrm>
            <a:off x="206618" y="5136171"/>
            <a:ext cx="325316" cy="144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solidFill>
                  <a:schemeClr val="bg1"/>
                </a:solidFill>
              </a:rPr>
              <a:t>TOKEN</a:t>
            </a:r>
            <a:endParaRPr lang="en-IN" b="1" dirty="0">
              <a:solidFill>
                <a:schemeClr val="bg1"/>
              </a:solidFill>
            </a:endParaRPr>
          </a:p>
        </p:txBody>
      </p:sp>
      <p:sp>
        <p:nvSpPr>
          <p:cNvPr id="15" name="Rectangle: Rounded Corners 14">
            <a:extLst>
              <a:ext uri="{FF2B5EF4-FFF2-40B4-BE49-F238E27FC236}">
                <a16:creationId xmlns:a16="http://schemas.microsoft.com/office/drawing/2014/main" id="{CC6682EC-9253-44EE-B61C-E894AC294A70}"/>
              </a:ext>
            </a:extLst>
          </p:cNvPr>
          <p:cNvSpPr/>
          <p:nvPr/>
        </p:nvSpPr>
        <p:spPr>
          <a:xfrm>
            <a:off x="983275" y="3377955"/>
            <a:ext cx="1628042" cy="11802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Waves</a:t>
            </a:r>
            <a:endParaRPr lang="en-IN" sz="2000" dirty="0"/>
          </a:p>
        </p:txBody>
      </p:sp>
      <p:sp>
        <p:nvSpPr>
          <p:cNvPr id="16" name="Rectangle: Rounded Corners 15">
            <a:extLst>
              <a:ext uri="{FF2B5EF4-FFF2-40B4-BE49-F238E27FC236}">
                <a16:creationId xmlns:a16="http://schemas.microsoft.com/office/drawing/2014/main" id="{99F30231-3720-4291-8369-24A2EFBA83EE}"/>
              </a:ext>
            </a:extLst>
          </p:cNvPr>
          <p:cNvSpPr/>
          <p:nvPr/>
        </p:nvSpPr>
        <p:spPr>
          <a:xfrm>
            <a:off x="3171825" y="3377955"/>
            <a:ext cx="1628042" cy="11802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Ethereum</a:t>
            </a:r>
            <a:endParaRPr lang="en-IN" sz="2000" dirty="0">
              <a:solidFill>
                <a:schemeClr val="tx1"/>
              </a:solidFill>
            </a:endParaRPr>
          </a:p>
        </p:txBody>
      </p:sp>
      <p:sp>
        <p:nvSpPr>
          <p:cNvPr id="17" name="Rectangle: Rounded Corners 16">
            <a:extLst>
              <a:ext uri="{FF2B5EF4-FFF2-40B4-BE49-F238E27FC236}">
                <a16:creationId xmlns:a16="http://schemas.microsoft.com/office/drawing/2014/main" id="{CD1B1EEA-9943-4F98-9DEB-2219632E9049}"/>
              </a:ext>
            </a:extLst>
          </p:cNvPr>
          <p:cNvSpPr/>
          <p:nvPr/>
        </p:nvSpPr>
        <p:spPr>
          <a:xfrm>
            <a:off x="5360375" y="3377955"/>
            <a:ext cx="1628042" cy="11802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Bitcoin</a:t>
            </a:r>
            <a:endParaRPr lang="en-IN" dirty="0">
              <a:solidFill>
                <a:schemeClr val="tx1"/>
              </a:solidFill>
            </a:endParaRPr>
          </a:p>
        </p:txBody>
      </p:sp>
      <p:sp>
        <p:nvSpPr>
          <p:cNvPr id="19" name="Rectangle: Rounded Corners 18">
            <a:extLst>
              <a:ext uri="{FF2B5EF4-FFF2-40B4-BE49-F238E27FC236}">
                <a16:creationId xmlns:a16="http://schemas.microsoft.com/office/drawing/2014/main" id="{08ECFC91-858E-4FA9-A0DB-2F57114BB360}"/>
              </a:ext>
            </a:extLst>
          </p:cNvPr>
          <p:cNvSpPr/>
          <p:nvPr/>
        </p:nvSpPr>
        <p:spPr>
          <a:xfrm>
            <a:off x="7548197" y="3377955"/>
            <a:ext cx="1628043" cy="11802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Neo</a:t>
            </a:r>
            <a:endParaRPr lang="en-IN" dirty="0">
              <a:solidFill>
                <a:schemeClr val="tx1"/>
              </a:solidFill>
            </a:endParaRPr>
          </a:p>
        </p:txBody>
      </p:sp>
      <p:sp>
        <p:nvSpPr>
          <p:cNvPr id="20" name="Rectangle: Rounded Corners 19">
            <a:extLst>
              <a:ext uri="{FF2B5EF4-FFF2-40B4-BE49-F238E27FC236}">
                <a16:creationId xmlns:a16="http://schemas.microsoft.com/office/drawing/2014/main" id="{E012D7A3-2954-4FF5-8B60-7BEA3BBBF930}"/>
              </a:ext>
            </a:extLst>
          </p:cNvPr>
          <p:cNvSpPr/>
          <p:nvPr/>
        </p:nvSpPr>
        <p:spPr>
          <a:xfrm>
            <a:off x="9736020" y="3377954"/>
            <a:ext cx="1556238" cy="11802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Ripple</a:t>
            </a:r>
            <a:endParaRPr lang="en-IN" dirty="0">
              <a:solidFill>
                <a:schemeClr val="tx1"/>
              </a:solidFill>
            </a:endParaRPr>
          </a:p>
        </p:txBody>
      </p:sp>
    </p:spTree>
    <p:extLst>
      <p:ext uri="{BB962C8B-B14F-4D97-AF65-F5344CB8AC3E}">
        <p14:creationId xmlns:p14="http://schemas.microsoft.com/office/powerpoint/2010/main" val="2690798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644CD-8722-4DCE-AEDD-1D64AD67E088}"/>
              </a:ext>
            </a:extLst>
          </p:cNvPr>
          <p:cNvSpPr>
            <a:spLocks noGrp="1"/>
          </p:cNvSpPr>
          <p:nvPr>
            <p:ph type="title"/>
          </p:nvPr>
        </p:nvSpPr>
        <p:spPr>
          <a:xfrm>
            <a:off x="0" y="0"/>
            <a:ext cx="12192000" cy="1325563"/>
          </a:xfrm>
        </p:spPr>
        <p:txBody>
          <a:bodyPr>
            <a:normAutofit/>
          </a:bodyPr>
          <a:lstStyle/>
          <a:p>
            <a:r>
              <a:rPr lang="en-US" b="1" dirty="0">
                <a:solidFill>
                  <a:schemeClr val="accent1"/>
                </a:solidFill>
                <a:latin typeface="Arial Black" panose="020B0A04020102020204" pitchFamily="34" charset="0"/>
              </a:rPr>
              <a:t>What is Bitcoin?</a:t>
            </a:r>
            <a:endParaRPr lang="en-IN" b="1" dirty="0">
              <a:solidFill>
                <a:schemeClr val="accent1"/>
              </a:solidFill>
              <a:latin typeface="Arial Black" panose="020B0A04020102020204" pitchFamily="34" charset="0"/>
            </a:endParaRPr>
          </a:p>
        </p:txBody>
      </p:sp>
      <p:sp>
        <p:nvSpPr>
          <p:cNvPr id="4" name="Content Placeholder 3">
            <a:extLst>
              <a:ext uri="{FF2B5EF4-FFF2-40B4-BE49-F238E27FC236}">
                <a16:creationId xmlns:a16="http://schemas.microsoft.com/office/drawing/2014/main" id="{9B76CCEA-695E-48EE-98B5-CC694BF9E84A}"/>
              </a:ext>
            </a:extLst>
          </p:cNvPr>
          <p:cNvSpPr>
            <a:spLocks noGrp="1"/>
          </p:cNvSpPr>
          <p:nvPr>
            <p:ph idx="1"/>
          </p:nvPr>
        </p:nvSpPr>
        <p:spPr>
          <a:xfrm>
            <a:off x="0" y="1090247"/>
            <a:ext cx="12192000" cy="5767753"/>
          </a:xfrm>
        </p:spPr>
        <p:txBody>
          <a:bodyPr/>
          <a:lstStyle/>
          <a:p>
            <a:pPr marL="0" indent="0">
              <a:buNone/>
            </a:pPr>
            <a:endParaRPr lang="en-IN" dirty="0"/>
          </a:p>
        </p:txBody>
      </p:sp>
      <p:sp>
        <p:nvSpPr>
          <p:cNvPr id="5" name="Rectangle 4">
            <a:extLst>
              <a:ext uri="{FF2B5EF4-FFF2-40B4-BE49-F238E27FC236}">
                <a16:creationId xmlns:a16="http://schemas.microsoft.com/office/drawing/2014/main" id="{DD372DDE-5DC1-479C-9681-EC042AA7A514}"/>
              </a:ext>
            </a:extLst>
          </p:cNvPr>
          <p:cNvSpPr/>
          <p:nvPr/>
        </p:nvSpPr>
        <p:spPr>
          <a:xfrm>
            <a:off x="0" y="1028701"/>
            <a:ext cx="12192000" cy="61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24E6D268-AA78-4F30-8675-64CF872B60B8}"/>
              </a:ext>
            </a:extLst>
          </p:cNvPr>
          <p:cNvSpPr/>
          <p:nvPr/>
        </p:nvSpPr>
        <p:spPr>
          <a:xfrm>
            <a:off x="10258" y="1090247"/>
            <a:ext cx="12192000" cy="1802423"/>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Rectangle 6">
            <a:extLst>
              <a:ext uri="{FF2B5EF4-FFF2-40B4-BE49-F238E27FC236}">
                <a16:creationId xmlns:a16="http://schemas.microsoft.com/office/drawing/2014/main" id="{1E58565C-ABF4-4F4C-8E97-F6C076A7412C}"/>
              </a:ext>
            </a:extLst>
          </p:cNvPr>
          <p:cNvSpPr/>
          <p:nvPr/>
        </p:nvSpPr>
        <p:spPr>
          <a:xfrm>
            <a:off x="0" y="4958860"/>
            <a:ext cx="12192000" cy="1802423"/>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lumMod val="20000"/>
                  <a:lumOff val="80000"/>
                </a:schemeClr>
              </a:solidFill>
            </a:endParaRPr>
          </a:p>
        </p:txBody>
      </p:sp>
      <p:sp>
        <p:nvSpPr>
          <p:cNvPr id="8" name="Rectangle 7">
            <a:extLst>
              <a:ext uri="{FF2B5EF4-FFF2-40B4-BE49-F238E27FC236}">
                <a16:creationId xmlns:a16="http://schemas.microsoft.com/office/drawing/2014/main" id="{FF0AF9DA-6414-4D17-8A64-980A1CFBC81E}"/>
              </a:ext>
            </a:extLst>
          </p:cNvPr>
          <p:cNvSpPr/>
          <p:nvPr/>
        </p:nvSpPr>
        <p:spPr>
          <a:xfrm>
            <a:off x="0" y="3012830"/>
            <a:ext cx="12192000" cy="1802423"/>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lumMod val="20000"/>
                  <a:lumOff val="80000"/>
                </a:schemeClr>
              </a:solidFill>
            </a:endParaRPr>
          </a:p>
        </p:txBody>
      </p:sp>
      <p:sp>
        <p:nvSpPr>
          <p:cNvPr id="10" name="Rectangle: Rounded Corners 9">
            <a:extLst>
              <a:ext uri="{FF2B5EF4-FFF2-40B4-BE49-F238E27FC236}">
                <a16:creationId xmlns:a16="http://schemas.microsoft.com/office/drawing/2014/main" id="{88A65F60-A5CF-40A8-8C3E-EFDFC9B088FD}"/>
              </a:ext>
            </a:extLst>
          </p:cNvPr>
          <p:cNvSpPr/>
          <p:nvPr/>
        </p:nvSpPr>
        <p:spPr>
          <a:xfrm>
            <a:off x="4703885" y="1326418"/>
            <a:ext cx="2804746" cy="11802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Blockchain</a:t>
            </a:r>
            <a:endParaRPr lang="en-IN" dirty="0"/>
          </a:p>
        </p:txBody>
      </p:sp>
      <p:sp>
        <p:nvSpPr>
          <p:cNvPr id="11" name="Rectangle 10">
            <a:extLst>
              <a:ext uri="{FF2B5EF4-FFF2-40B4-BE49-F238E27FC236}">
                <a16:creationId xmlns:a16="http://schemas.microsoft.com/office/drawing/2014/main" id="{09C69F0C-7C1F-4CFA-89B9-6DC3462F9427}"/>
              </a:ext>
            </a:extLst>
          </p:cNvPr>
          <p:cNvSpPr/>
          <p:nvPr/>
        </p:nvSpPr>
        <p:spPr>
          <a:xfrm>
            <a:off x="237392" y="1233854"/>
            <a:ext cx="325316" cy="144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solidFill>
                  <a:schemeClr val="bg1"/>
                </a:solidFill>
              </a:rPr>
              <a:t>TECHNOLOGY</a:t>
            </a:r>
            <a:endParaRPr lang="en-IN" b="1" dirty="0">
              <a:solidFill>
                <a:schemeClr val="bg1"/>
              </a:solidFill>
            </a:endParaRPr>
          </a:p>
        </p:txBody>
      </p:sp>
      <p:sp>
        <p:nvSpPr>
          <p:cNvPr id="13" name="Rectangle 12">
            <a:extLst>
              <a:ext uri="{FF2B5EF4-FFF2-40B4-BE49-F238E27FC236}">
                <a16:creationId xmlns:a16="http://schemas.microsoft.com/office/drawing/2014/main" id="{6D8C809E-4269-43AA-859E-EE707E9DF392}"/>
              </a:ext>
            </a:extLst>
          </p:cNvPr>
          <p:cNvSpPr/>
          <p:nvPr/>
        </p:nvSpPr>
        <p:spPr>
          <a:xfrm>
            <a:off x="237392" y="3190141"/>
            <a:ext cx="325316" cy="144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solidFill>
                  <a:schemeClr val="bg1"/>
                </a:solidFill>
              </a:rPr>
              <a:t>PROTOCOL</a:t>
            </a:r>
          </a:p>
          <a:p>
            <a:pPr algn="ctr"/>
            <a:r>
              <a:rPr lang="en-US" b="1" dirty="0">
                <a:solidFill>
                  <a:schemeClr val="bg1"/>
                </a:solidFill>
              </a:rPr>
              <a:t>/ COIN /</a:t>
            </a:r>
            <a:endParaRPr lang="en-IN" b="1" dirty="0">
              <a:solidFill>
                <a:schemeClr val="bg1"/>
              </a:solidFill>
            </a:endParaRPr>
          </a:p>
        </p:txBody>
      </p:sp>
      <p:sp>
        <p:nvSpPr>
          <p:cNvPr id="14" name="Rectangle 13">
            <a:extLst>
              <a:ext uri="{FF2B5EF4-FFF2-40B4-BE49-F238E27FC236}">
                <a16:creationId xmlns:a16="http://schemas.microsoft.com/office/drawing/2014/main" id="{89148D2D-960F-4D48-B6D3-05509089C90E}"/>
              </a:ext>
            </a:extLst>
          </p:cNvPr>
          <p:cNvSpPr/>
          <p:nvPr/>
        </p:nvSpPr>
        <p:spPr>
          <a:xfrm>
            <a:off x="206618" y="5136171"/>
            <a:ext cx="325316" cy="144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solidFill>
                  <a:schemeClr val="bg1"/>
                </a:solidFill>
              </a:rPr>
              <a:t>TOKEN</a:t>
            </a:r>
            <a:endParaRPr lang="en-IN" b="1" dirty="0">
              <a:solidFill>
                <a:schemeClr val="bg1"/>
              </a:solidFill>
            </a:endParaRPr>
          </a:p>
        </p:txBody>
      </p:sp>
      <p:sp>
        <p:nvSpPr>
          <p:cNvPr id="15" name="Rectangle: Rounded Corners 14">
            <a:extLst>
              <a:ext uri="{FF2B5EF4-FFF2-40B4-BE49-F238E27FC236}">
                <a16:creationId xmlns:a16="http://schemas.microsoft.com/office/drawing/2014/main" id="{CC6682EC-9253-44EE-B61C-E894AC294A70}"/>
              </a:ext>
            </a:extLst>
          </p:cNvPr>
          <p:cNvSpPr/>
          <p:nvPr/>
        </p:nvSpPr>
        <p:spPr>
          <a:xfrm>
            <a:off x="983275" y="3377955"/>
            <a:ext cx="1628042" cy="11802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Waves</a:t>
            </a:r>
          </a:p>
          <a:p>
            <a:pPr algn="ctr"/>
            <a:endParaRPr lang="en-IN" sz="2000" dirty="0"/>
          </a:p>
        </p:txBody>
      </p:sp>
      <p:sp>
        <p:nvSpPr>
          <p:cNvPr id="16" name="Rectangle: Rounded Corners 15">
            <a:extLst>
              <a:ext uri="{FF2B5EF4-FFF2-40B4-BE49-F238E27FC236}">
                <a16:creationId xmlns:a16="http://schemas.microsoft.com/office/drawing/2014/main" id="{99F30231-3720-4291-8369-24A2EFBA83EE}"/>
              </a:ext>
            </a:extLst>
          </p:cNvPr>
          <p:cNvSpPr/>
          <p:nvPr/>
        </p:nvSpPr>
        <p:spPr>
          <a:xfrm>
            <a:off x="3171825" y="3377955"/>
            <a:ext cx="1628042" cy="11802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rPr>
              <a:t>Ethereum</a:t>
            </a:r>
            <a:endParaRPr lang="en-US" sz="2000" dirty="0">
              <a:solidFill>
                <a:schemeClr val="tx1"/>
              </a:solidFill>
            </a:endParaRPr>
          </a:p>
          <a:p>
            <a:pPr algn="ctr"/>
            <a:endParaRPr lang="en-IN" sz="2000" dirty="0">
              <a:solidFill>
                <a:schemeClr val="tx1"/>
              </a:solidFill>
            </a:endParaRPr>
          </a:p>
        </p:txBody>
      </p:sp>
      <p:sp>
        <p:nvSpPr>
          <p:cNvPr id="17" name="Rectangle: Rounded Corners 16">
            <a:extLst>
              <a:ext uri="{FF2B5EF4-FFF2-40B4-BE49-F238E27FC236}">
                <a16:creationId xmlns:a16="http://schemas.microsoft.com/office/drawing/2014/main" id="{CD1B1EEA-9943-4F98-9DEB-2219632E9049}"/>
              </a:ext>
            </a:extLst>
          </p:cNvPr>
          <p:cNvSpPr/>
          <p:nvPr/>
        </p:nvSpPr>
        <p:spPr>
          <a:xfrm>
            <a:off x="5360375" y="3377955"/>
            <a:ext cx="1628042" cy="11802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Bitcoin</a:t>
            </a:r>
          </a:p>
          <a:p>
            <a:pPr algn="ctr"/>
            <a:endParaRPr lang="en-IN" dirty="0">
              <a:solidFill>
                <a:schemeClr val="tx1"/>
              </a:solidFill>
            </a:endParaRPr>
          </a:p>
        </p:txBody>
      </p:sp>
      <p:sp>
        <p:nvSpPr>
          <p:cNvPr id="19" name="Rectangle: Rounded Corners 18">
            <a:extLst>
              <a:ext uri="{FF2B5EF4-FFF2-40B4-BE49-F238E27FC236}">
                <a16:creationId xmlns:a16="http://schemas.microsoft.com/office/drawing/2014/main" id="{08ECFC91-858E-4FA9-A0DB-2F57114BB360}"/>
              </a:ext>
            </a:extLst>
          </p:cNvPr>
          <p:cNvSpPr/>
          <p:nvPr/>
        </p:nvSpPr>
        <p:spPr>
          <a:xfrm>
            <a:off x="7548197" y="3377955"/>
            <a:ext cx="1628043" cy="11802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Neo</a:t>
            </a:r>
          </a:p>
          <a:p>
            <a:pPr algn="ctr"/>
            <a:endParaRPr lang="en-IN" dirty="0">
              <a:solidFill>
                <a:schemeClr val="tx1"/>
              </a:solidFill>
            </a:endParaRPr>
          </a:p>
        </p:txBody>
      </p:sp>
      <p:sp>
        <p:nvSpPr>
          <p:cNvPr id="20" name="Rectangle: Rounded Corners 19">
            <a:extLst>
              <a:ext uri="{FF2B5EF4-FFF2-40B4-BE49-F238E27FC236}">
                <a16:creationId xmlns:a16="http://schemas.microsoft.com/office/drawing/2014/main" id="{E012D7A3-2954-4FF5-8B60-7BEA3BBBF930}"/>
              </a:ext>
            </a:extLst>
          </p:cNvPr>
          <p:cNvSpPr/>
          <p:nvPr/>
        </p:nvSpPr>
        <p:spPr>
          <a:xfrm>
            <a:off x="9736020" y="3377954"/>
            <a:ext cx="1556238" cy="11802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Ripple</a:t>
            </a:r>
          </a:p>
          <a:p>
            <a:pPr algn="ctr"/>
            <a:endParaRPr lang="en-IN" dirty="0">
              <a:solidFill>
                <a:schemeClr val="tx1"/>
              </a:solidFill>
            </a:endParaRPr>
          </a:p>
        </p:txBody>
      </p:sp>
      <p:pic>
        <p:nvPicPr>
          <p:cNvPr id="18" name="Picture 17"/>
          <p:cNvPicPr>
            <a:picLocks noChangeAspect="1"/>
          </p:cNvPicPr>
          <p:nvPr/>
        </p:nvPicPr>
        <p:blipFill>
          <a:blip r:embed="rId2"/>
          <a:stretch>
            <a:fillRect/>
          </a:stretch>
        </p:blipFill>
        <p:spPr>
          <a:xfrm>
            <a:off x="1380255" y="3982917"/>
            <a:ext cx="835537" cy="436683"/>
          </a:xfrm>
          <a:prstGeom prst="rect">
            <a:avLst/>
          </a:prstGeom>
        </p:spPr>
      </p:pic>
      <p:pic>
        <p:nvPicPr>
          <p:cNvPr id="3" name="Picture 2"/>
          <p:cNvPicPr>
            <a:picLocks noChangeAspect="1"/>
          </p:cNvPicPr>
          <p:nvPr/>
        </p:nvPicPr>
        <p:blipFill>
          <a:blip r:embed="rId3"/>
          <a:stretch>
            <a:fillRect/>
          </a:stretch>
        </p:blipFill>
        <p:spPr>
          <a:xfrm>
            <a:off x="3736936" y="3982917"/>
            <a:ext cx="498147" cy="498147"/>
          </a:xfrm>
          <a:prstGeom prst="rect">
            <a:avLst/>
          </a:prstGeom>
        </p:spPr>
      </p:pic>
      <p:pic>
        <p:nvPicPr>
          <p:cNvPr id="3074" name="Picture 2" descr="Image result for bitco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27835" y="3963435"/>
            <a:ext cx="499859" cy="49985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5"/>
          <a:stretch>
            <a:fillRect/>
          </a:stretch>
        </p:blipFill>
        <p:spPr>
          <a:xfrm>
            <a:off x="7940391" y="3982917"/>
            <a:ext cx="833133" cy="478489"/>
          </a:xfrm>
          <a:prstGeom prst="rect">
            <a:avLst/>
          </a:prstGeom>
        </p:spPr>
      </p:pic>
      <p:pic>
        <p:nvPicPr>
          <p:cNvPr id="12" name="Picture 11"/>
          <p:cNvPicPr>
            <a:picLocks noChangeAspect="1"/>
          </p:cNvPicPr>
          <p:nvPr/>
        </p:nvPicPr>
        <p:blipFill>
          <a:blip r:embed="rId6"/>
          <a:stretch>
            <a:fillRect/>
          </a:stretch>
        </p:blipFill>
        <p:spPr>
          <a:xfrm>
            <a:off x="10257481" y="3939638"/>
            <a:ext cx="536025" cy="536025"/>
          </a:xfrm>
          <a:prstGeom prst="rect">
            <a:avLst/>
          </a:prstGeom>
        </p:spPr>
      </p:pic>
    </p:spTree>
    <p:extLst>
      <p:ext uri="{BB962C8B-B14F-4D97-AF65-F5344CB8AC3E}">
        <p14:creationId xmlns:p14="http://schemas.microsoft.com/office/powerpoint/2010/main" val="2055952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F7B8F34-EFDF-4B0E-8C50-4D3E2C1BF4F0}"/>
              </a:ext>
            </a:extLst>
          </p:cNvPr>
          <p:cNvSpPr>
            <a:spLocks noGrp="1"/>
          </p:cNvSpPr>
          <p:nvPr>
            <p:ph idx="1"/>
          </p:nvPr>
        </p:nvSpPr>
        <p:spPr>
          <a:xfrm>
            <a:off x="838200" y="845574"/>
            <a:ext cx="10515600" cy="5331389"/>
          </a:xfrm>
        </p:spPr>
        <p:txBody>
          <a:bodyPr>
            <a:normAutofit fontScale="70000" lnSpcReduction="20000"/>
          </a:bodyPr>
          <a:lstStyle/>
          <a:p>
            <a:r>
              <a:rPr lang="en-US" dirty="0"/>
              <a:t>There are three important layers.</a:t>
            </a:r>
          </a:p>
          <a:p>
            <a:r>
              <a:rPr lang="en-US" dirty="0"/>
              <a:t>Layer one is technology, Then layer two is protocol, and layer three is token.</a:t>
            </a:r>
          </a:p>
          <a:p>
            <a:pPr marL="0" indent="0">
              <a:buNone/>
            </a:pPr>
            <a:endParaRPr lang="en-US" dirty="0"/>
          </a:p>
          <a:p>
            <a:r>
              <a:rPr lang="en-US" dirty="0"/>
              <a:t>Layer 2 is the protocol where we have applications like Bitcoin and it's very important to understand that </a:t>
            </a:r>
            <a:r>
              <a:rPr lang="en-US" b="1" u="sng" dirty="0">
                <a:solidFill>
                  <a:srgbClr val="FF0000"/>
                </a:solidFill>
              </a:rPr>
              <a:t>Bitcoin is not just a currency it's an actual protocol.</a:t>
            </a:r>
          </a:p>
          <a:p>
            <a:endParaRPr lang="en-US" dirty="0"/>
          </a:p>
          <a:p>
            <a:r>
              <a:rPr lang="en-US" dirty="0">
                <a:solidFill>
                  <a:srgbClr val="FF0000"/>
                </a:solidFill>
              </a:rPr>
              <a:t>A protocol is a set of rules that guide how participants over a network communicate with each other</a:t>
            </a:r>
            <a:r>
              <a:rPr lang="en-US" dirty="0"/>
              <a:t>.</a:t>
            </a:r>
          </a:p>
          <a:p>
            <a:endParaRPr lang="en-US" dirty="0"/>
          </a:p>
          <a:p>
            <a:r>
              <a:rPr lang="en-US" dirty="0"/>
              <a:t>For example TCP or IP or HTTP, those are all protocols because they allow participants in the networks to communicate with each other.</a:t>
            </a:r>
          </a:p>
          <a:p>
            <a:endParaRPr lang="en-US" dirty="0"/>
          </a:p>
          <a:p>
            <a:r>
              <a:rPr lang="en-US" dirty="0"/>
              <a:t>The IP is the internet protocol which allows us all to participate in the Internet.</a:t>
            </a:r>
          </a:p>
          <a:p>
            <a:endParaRPr lang="en-US" dirty="0"/>
          </a:p>
          <a:p>
            <a:r>
              <a:rPr lang="en-US" dirty="0"/>
              <a:t>HTTP is a hypertext transfer protocol. Is used to transfer data over the web, it is a part of the Internet protocol suite and defines commands and services used for transmitting webpage data.</a:t>
            </a:r>
          </a:p>
          <a:p>
            <a:pPr marL="0" indent="0">
              <a:buNone/>
            </a:pPr>
            <a:endParaRPr lang="en-US" dirty="0"/>
          </a:p>
        </p:txBody>
      </p:sp>
    </p:spTree>
    <p:extLst>
      <p:ext uri="{BB962C8B-B14F-4D97-AF65-F5344CB8AC3E}">
        <p14:creationId xmlns:p14="http://schemas.microsoft.com/office/powerpoint/2010/main" val="1505669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838200" y="255639"/>
            <a:ext cx="10515600" cy="5921324"/>
          </a:xfrm>
        </p:spPr>
        <p:txBody>
          <a:bodyPr>
            <a:normAutofit/>
          </a:bodyPr>
          <a:lstStyle/>
          <a:p>
            <a:r>
              <a:rPr lang="en-US" dirty="0"/>
              <a:t>Bitcoin is no different. </a:t>
            </a:r>
            <a:r>
              <a:rPr lang="en-US" dirty="0">
                <a:solidFill>
                  <a:srgbClr val="FF0000"/>
                </a:solidFill>
              </a:rPr>
              <a:t>It is a protocol of a set of rules on how participants of the bitcoin network will communicate with each other and agree on things.</a:t>
            </a:r>
          </a:p>
          <a:p>
            <a:r>
              <a:rPr lang="en-US" dirty="0"/>
              <a:t>For example the protocol dictates how they should come to consensus on things.</a:t>
            </a:r>
          </a:p>
          <a:p>
            <a:r>
              <a:rPr lang="en-US" dirty="0"/>
              <a:t>The protocol also dictates how public keys and signatures should be used for authentication.</a:t>
            </a:r>
          </a:p>
          <a:p>
            <a:r>
              <a:rPr lang="en-US" dirty="0"/>
              <a:t>The protocol also dictates on how they agree on updates to the protocol itself and many more other things.</a:t>
            </a:r>
          </a:p>
          <a:p>
            <a:r>
              <a:rPr lang="en-US" dirty="0"/>
              <a:t>There are other  protocols such as </a:t>
            </a:r>
            <a:r>
              <a:rPr lang="en-US" dirty="0" err="1"/>
              <a:t>Ethereum</a:t>
            </a:r>
            <a:r>
              <a:rPr lang="en-US" dirty="0"/>
              <a:t>, Ripple, Neo, and Waves. Each protocol has its coin.</a:t>
            </a:r>
          </a:p>
          <a:p>
            <a:r>
              <a:rPr lang="en-US" dirty="0">
                <a:solidFill>
                  <a:srgbClr val="FF0000"/>
                </a:solidFill>
              </a:rPr>
              <a:t>The world of cryptocurrencies rely on the same technology which is the </a:t>
            </a:r>
            <a:r>
              <a:rPr lang="en-US" dirty="0" err="1">
                <a:solidFill>
                  <a:srgbClr val="FF0000"/>
                </a:solidFill>
              </a:rPr>
              <a:t>blockchain</a:t>
            </a:r>
            <a:r>
              <a:rPr lang="en-US" dirty="0">
                <a:solidFill>
                  <a:srgbClr val="FF0000"/>
                </a:solidFill>
              </a:rPr>
              <a:t> technology</a:t>
            </a:r>
            <a:r>
              <a:rPr lang="en-US" dirty="0"/>
              <a:t>.</a:t>
            </a:r>
          </a:p>
        </p:txBody>
      </p:sp>
    </p:spTree>
    <p:extLst>
      <p:ext uri="{BB962C8B-B14F-4D97-AF65-F5344CB8AC3E}">
        <p14:creationId xmlns:p14="http://schemas.microsoft.com/office/powerpoint/2010/main" val="476651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644CD-8722-4DCE-AEDD-1D64AD67E088}"/>
              </a:ext>
            </a:extLst>
          </p:cNvPr>
          <p:cNvSpPr>
            <a:spLocks noGrp="1"/>
          </p:cNvSpPr>
          <p:nvPr>
            <p:ph type="title"/>
          </p:nvPr>
        </p:nvSpPr>
        <p:spPr>
          <a:xfrm>
            <a:off x="0" y="0"/>
            <a:ext cx="12192000" cy="1325563"/>
          </a:xfrm>
        </p:spPr>
        <p:txBody>
          <a:bodyPr>
            <a:normAutofit/>
          </a:bodyPr>
          <a:lstStyle/>
          <a:p>
            <a:r>
              <a:rPr lang="en-US" b="1" dirty="0">
                <a:solidFill>
                  <a:schemeClr val="accent1"/>
                </a:solidFill>
                <a:latin typeface="Arial Black" panose="020B0A04020102020204" pitchFamily="34" charset="0"/>
              </a:rPr>
              <a:t>What is Bitcoin?</a:t>
            </a:r>
            <a:endParaRPr lang="en-IN" b="1" dirty="0">
              <a:solidFill>
                <a:schemeClr val="accent1"/>
              </a:solidFill>
              <a:latin typeface="Arial Black" panose="020B0A04020102020204" pitchFamily="34" charset="0"/>
            </a:endParaRPr>
          </a:p>
        </p:txBody>
      </p:sp>
      <p:sp>
        <p:nvSpPr>
          <p:cNvPr id="4" name="Content Placeholder 3">
            <a:extLst>
              <a:ext uri="{FF2B5EF4-FFF2-40B4-BE49-F238E27FC236}">
                <a16:creationId xmlns:a16="http://schemas.microsoft.com/office/drawing/2014/main" id="{9B76CCEA-695E-48EE-98B5-CC694BF9E84A}"/>
              </a:ext>
            </a:extLst>
          </p:cNvPr>
          <p:cNvSpPr>
            <a:spLocks noGrp="1"/>
          </p:cNvSpPr>
          <p:nvPr>
            <p:ph idx="1"/>
          </p:nvPr>
        </p:nvSpPr>
        <p:spPr>
          <a:xfrm>
            <a:off x="0" y="1090247"/>
            <a:ext cx="12192000" cy="5767753"/>
          </a:xfrm>
        </p:spPr>
        <p:txBody>
          <a:bodyPr/>
          <a:lstStyle/>
          <a:p>
            <a:pPr marL="0" indent="0">
              <a:buNone/>
            </a:pPr>
            <a:endParaRPr lang="en-IN" dirty="0"/>
          </a:p>
        </p:txBody>
      </p:sp>
      <p:sp>
        <p:nvSpPr>
          <p:cNvPr id="5" name="Rectangle 4">
            <a:extLst>
              <a:ext uri="{FF2B5EF4-FFF2-40B4-BE49-F238E27FC236}">
                <a16:creationId xmlns:a16="http://schemas.microsoft.com/office/drawing/2014/main" id="{DD372DDE-5DC1-479C-9681-EC042AA7A514}"/>
              </a:ext>
            </a:extLst>
          </p:cNvPr>
          <p:cNvSpPr/>
          <p:nvPr/>
        </p:nvSpPr>
        <p:spPr>
          <a:xfrm>
            <a:off x="0" y="1028701"/>
            <a:ext cx="12192000" cy="61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24E6D268-AA78-4F30-8675-64CF872B60B8}"/>
              </a:ext>
            </a:extLst>
          </p:cNvPr>
          <p:cNvSpPr/>
          <p:nvPr/>
        </p:nvSpPr>
        <p:spPr>
          <a:xfrm>
            <a:off x="10258" y="1090247"/>
            <a:ext cx="12192000" cy="1802423"/>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Rectangle 6">
            <a:extLst>
              <a:ext uri="{FF2B5EF4-FFF2-40B4-BE49-F238E27FC236}">
                <a16:creationId xmlns:a16="http://schemas.microsoft.com/office/drawing/2014/main" id="{1E58565C-ABF4-4F4C-8E97-F6C076A7412C}"/>
              </a:ext>
            </a:extLst>
          </p:cNvPr>
          <p:cNvSpPr/>
          <p:nvPr/>
        </p:nvSpPr>
        <p:spPr>
          <a:xfrm>
            <a:off x="0" y="4958860"/>
            <a:ext cx="12192000" cy="1802423"/>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lumMod val="20000"/>
                  <a:lumOff val="80000"/>
                </a:schemeClr>
              </a:solidFill>
            </a:endParaRPr>
          </a:p>
        </p:txBody>
      </p:sp>
      <p:sp>
        <p:nvSpPr>
          <p:cNvPr id="8" name="Rectangle 7">
            <a:extLst>
              <a:ext uri="{FF2B5EF4-FFF2-40B4-BE49-F238E27FC236}">
                <a16:creationId xmlns:a16="http://schemas.microsoft.com/office/drawing/2014/main" id="{FF0AF9DA-6414-4D17-8A64-980A1CFBC81E}"/>
              </a:ext>
            </a:extLst>
          </p:cNvPr>
          <p:cNvSpPr/>
          <p:nvPr/>
        </p:nvSpPr>
        <p:spPr>
          <a:xfrm>
            <a:off x="0" y="3012830"/>
            <a:ext cx="12192000" cy="1802423"/>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lumMod val="20000"/>
                  <a:lumOff val="80000"/>
                </a:schemeClr>
              </a:solidFill>
            </a:endParaRPr>
          </a:p>
        </p:txBody>
      </p:sp>
      <p:sp>
        <p:nvSpPr>
          <p:cNvPr id="10" name="Rectangle: Rounded Corners 9">
            <a:extLst>
              <a:ext uri="{FF2B5EF4-FFF2-40B4-BE49-F238E27FC236}">
                <a16:creationId xmlns:a16="http://schemas.microsoft.com/office/drawing/2014/main" id="{88A65F60-A5CF-40A8-8C3E-EFDFC9B088FD}"/>
              </a:ext>
            </a:extLst>
          </p:cNvPr>
          <p:cNvSpPr/>
          <p:nvPr/>
        </p:nvSpPr>
        <p:spPr>
          <a:xfrm>
            <a:off x="4703885" y="1326418"/>
            <a:ext cx="2804746" cy="11802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Blockchain</a:t>
            </a:r>
            <a:endParaRPr lang="en-IN" dirty="0"/>
          </a:p>
        </p:txBody>
      </p:sp>
      <p:sp>
        <p:nvSpPr>
          <p:cNvPr id="11" name="Rectangle 10">
            <a:extLst>
              <a:ext uri="{FF2B5EF4-FFF2-40B4-BE49-F238E27FC236}">
                <a16:creationId xmlns:a16="http://schemas.microsoft.com/office/drawing/2014/main" id="{09C69F0C-7C1F-4CFA-89B9-6DC3462F9427}"/>
              </a:ext>
            </a:extLst>
          </p:cNvPr>
          <p:cNvSpPr/>
          <p:nvPr/>
        </p:nvSpPr>
        <p:spPr>
          <a:xfrm>
            <a:off x="237392" y="1233854"/>
            <a:ext cx="325316" cy="144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solidFill>
                  <a:schemeClr val="bg1"/>
                </a:solidFill>
              </a:rPr>
              <a:t>TECHNOLOGY</a:t>
            </a:r>
            <a:endParaRPr lang="en-IN" b="1" dirty="0">
              <a:solidFill>
                <a:schemeClr val="bg1"/>
              </a:solidFill>
            </a:endParaRPr>
          </a:p>
        </p:txBody>
      </p:sp>
      <p:sp>
        <p:nvSpPr>
          <p:cNvPr id="13" name="Rectangle 12">
            <a:extLst>
              <a:ext uri="{FF2B5EF4-FFF2-40B4-BE49-F238E27FC236}">
                <a16:creationId xmlns:a16="http://schemas.microsoft.com/office/drawing/2014/main" id="{6D8C809E-4269-43AA-859E-EE707E9DF392}"/>
              </a:ext>
            </a:extLst>
          </p:cNvPr>
          <p:cNvSpPr/>
          <p:nvPr/>
        </p:nvSpPr>
        <p:spPr>
          <a:xfrm>
            <a:off x="237392" y="3190141"/>
            <a:ext cx="325316" cy="144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solidFill>
                  <a:schemeClr val="bg1"/>
                </a:solidFill>
              </a:rPr>
              <a:t>PROTOCOL</a:t>
            </a:r>
          </a:p>
          <a:p>
            <a:pPr algn="ctr"/>
            <a:r>
              <a:rPr lang="en-US" b="1" dirty="0">
                <a:solidFill>
                  <a:schemeClr val="bg1"/>
                </a:solidFill>
              </a:rPr>
              <a:t>/ COIN /</a:t>
            </a:r>
            <a:endParaRPr lang="en-IN" b="1" dirty="0">
              <a:solidFill>
                <a:schemeClr val="bg1"/>
              </a:solidFill>
            </a:endParaRPr>
          </a:p>
        </p:txBody>
      </p:sp>
      <p:sp>
        <p:nvSpPr>
          <p:cNvPr id="14" name="Rectangle 13">
            <a:extLst>
              <a:ext uri="{FF2B5EF4-FFF2-40B4-BE49-F238E27FC236}">
                <a16:creationId xmlns:a16="http://schemas.microsoft.com/office/drawing/2014/main" id="{89148D2D-960F-4D48-B6D3-05509089C90E}"/>
              </a:ext>
            </a:extLst>
          </p:cNvPr>
          <p:cNvSpPr/>
          <p:nvPr/>
        </p:nvSpPr>
        <p:spPr>
          <a:xfrm>
            <a:off x="206618" y="5136171"/>
            <a:ext cx="325316" cy="144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solidFill>
                  <a:schemeClr val="bg1"/>
                </a:solidFill>
              </a:rPr>
              <a:t>TOKEN</a:t>
            </a:r>
            <a:endParaRPr lang="en-IN" b="1" dirty="0">
              <a:solidFill>
                <a:schemeClr val="bg1"/>
              </a:solidFill>
            </a:endParaRPr>
          </a:p>
        </p:txBody>
      </p:sp>
      <p:sp>
        <p:nvSpPr>
          <p:cNvPr id="15" name="Rectangle: Rounded Corners 14">
            <a:extLst>
              <a:ext uri="{FF2B5EF4-FFF2-40B4-BE49-F238E27FC236}">
                <a16:creationId xmlns:a16="http://schemas.microsoft.com/office/drawing/2014/main" id="{CC6682EC-9253-44EE-B61C-E894AC294A70}"/>
              </a:ext>
            </a:extLst>
          </p:cNvPr>
          <p:cNvSpPr/>
          <p:nvPr/>
        </p:nvSpPr>
        <p:spPr>
          <a:xfrm>
            <a:off x="983275" y="3377955"/>
            <a:ext cx="1628042" cy="11802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Waves</a:t>
            </a:r>
          </a:p>
          <a:p>
            <a:pPr algn="ctr"/>
            <a:endParaRPr lang="en-IN" sz="2000" dirty="0"/>
          </a:p>
        </p:txBody>
      </p:sp>
      <p:sp>
        <p:nvSpPr>
          <p:cNvPr id="16" name="Rectangle: Rounded Corners 15">
            <a:extLst>
              <a:ext uri="{FF2B5EF4-FFF2-40B4-BE49-F238E27FC236}">
                <a16:creationId xmlns:a16="http://schemas.microsoft.com/office/drawing/2014/main" id="{99F30231-3720-4291-8369-24A2EFBA83EE}"/>
              </a:ext>
            </a:extLst>
          </p:cNvPr>
          <p:cNvSpPr/>
          <p:nvPr/>
        </p:nvSpPr>
        <p:spPr>
          <a:xfrm>
            <a:off x="3171825" y="3377955"/>
            <a:ext cx="1628042" cy="11802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rPr>
              <a:t>Ethereum</a:t>
            </a:r>
            <a:endParaRPr lang="en-US" sz="2000" dirty="0">
              <a:solidFill>
                <a:schemeClr val="tx1"/>
              </a:solidFill>
            </a:endParaRPr>
          </a:p>
          <a:p>
            <a:pPr algn="ctr"/>
            <a:endParaRPr lang="en-IN" sz="2000" dirty="0">
              <a:solidFill>
                <a:schemeClr val="tx1"/>
              </a:solidFill>
            </a:endParaRPr>
          </a:p>
        </p:txBody>
      </p:sp>
      <p:sp>
        <p:nvSpPr>
          <p:cNvPr id="17" name="Rectangle: Rounded Corners 16">
            <a:extLst>
              <a:ext uri="{FF2B5EF4-FFF2-40B4-BE49-F238E27FC236}">
                <a16:creationId xmlns:a16="http://schemas.microsoft.com/office/drawing/2014/main" id="{CD1B1EEA-9943-4F98-9DEB-2219632E9049}"/>
              </a:ext>
            </a:extLst>
          </p:cNvPr>
          <p:cNvSpPr/>
          <p:nvPr/>
        </p:nvSpPr>
        <p:spPr>
          <a:xfrm>
            <a:off x="5360375" y="3377955"/>
            <a:ext cx="1628042" cy="11802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Bitcoin</a:t>
            </a:r>
          </a:p>
          <a:p>
            <a:pPr algn="ctr"/>
            <a:endParaRPr lang="en-IN" dirty="0">
              <a:solidFill>
                <a:schemeClr val="tx1"/>
              </a:solidFill>
            </a:endParaRPr>
          </a:p>
        </p:txBody>
      </p:sp>
      <p:sp>
        <p:nvSpPr>
          <p:cNvPr id="19" name="Rectangle: Rounded Corners 18">
            <a:extLst>
              <a:ext uri="{FF2B5EF4-FFF2-40B4-BE49-F238E27FC236}">
                <a16:creationId xmlns:a16="http://schemas.microsoft.com/office/drawing/2014/main" id="{08ECFC91-858E-4FA9-A0DB-2F57114BB360}"/>
              </a:ext>
            </a:extLst>
          </p:cNvPr>
          <p:cNvSpPr/>
          <p:nvPr/>
        </p:nvSpPr>
        <p:spPr>
          <a:xfrm>
            <a:off x="7548197" y="3377955"/>
            <a:ext cx="1628043" cy="11802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Neo</a:t>
            </a:r>
          </a:p>
          <a:p>
            <a:pPr algn="ctr"/>
            <a:endParaRPr lang="en-IN" dirty="0">
              <a:solidFill>
                <a:schemeClr val="tx1"/>
              </a:solidFill>
            </a:endParaRPr>
          </a:p>
        </p:txBody>
      </p:sp>
      <p:sp>
        <p:nvSpPr>
          <p:cNvPr id="20" name="Rectangle: Rounded Corners 19">
            <a:extLst>
              <a:ext uri="{FF2B5EF4-FFF2-40B4-BE49-F238E27FC236}">
                <a16:creationId xmlns:a16="http://schemas.microsoft.com/office/drawing/2014/main" id="{E012D7A3-2954-4FF5-8B60-7BEA3BBBF930}"/>
              </a:ext>
            </a:extLst>
          </p:cNvPr>
          <p:cNvSpPr/>
          <p:nvPr/>
        </p:nvSpPr>
        <p:spPr>
          <a:xfrm>
            <a:off x="9736020" y="3377954"/>
            <a:ext cx="1556238" cy="11802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Ripple</a:t>
            </a:r>
          </a:p>
          <a:p>
            <a:pPr algn="ctr"/>
            <a:endParaRPr lang="en-IN" dirty="0">
              <a:solidFill>
                <a:schemeClr val="tx1"/>
              </a:solidFill>
            </a:endParaRPr>
          </a:p>
        </p:txBody>
      </p:sp>
      <p:pic>
        <p:nvPicPr>
          <p:cNvPr id="18" name="Picture 17"/>
          <p:cNvPicPr>
            <a:picLocks noChangeAspect="1"/>
          </p:cNvPicPr>
          <p:nvPr/>
        </p:nvPicPr>
        <p:blipFill>
          <a:blip r:embed="rId2"/>
          <a:stretch>
            <a:fillRect/>
          </a:stretch>
        </p:blipFill>
        <p:spPr>
          <a:xfrm>
            <a:off x="1380255" y="3982917"/>
            <a:ext cx="835537" cy="436683"/>
          </a:xfrm>
          <a:prstGeom prst="rect">
            <a:avLst/>
          </a:prstGeom>
        </p:spPr>
      </p:pic>
      <p:pic>
        <p:nvPicPr>
          <p:cNvPr id="3" name="Picture 2"/>
          <p:cNvPicPr>
            <a:picLocks noChangeAspect="1"/>
          </p:cNvPicPr>
          <p:nvPr/>
        </p:nvPicPr>
        <p:blipFill>
          <a:blip r:embed="rId3"/>
          <a:stretch>
            <a:fillRect/>
          </a:stretch>
        </p:blipFill>
        <p:spPr>
          <a:xfrm>
            <a:off x="3736936" y="3982917"/>
            <a:ext cx="498147" cy="498147"/>
          </a:xfrm>
          <a:prstGeom prst="rect">
            <a:avLst/>
          </a:prstGeom>
        </p:spPr>
      </p:pic>
      <p:pic>
        <p:nvPicPr>
          <p:cNvPr id="3074" name="Picture 2" descr="Image result for bitco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27835" y="3963435"/>
            <a:ext cx="499859" cy="49985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5"/>
          <a:stretch>
            <a:fillRect/>
          </a:stretch>
        </p:blipFill>
        <p:spPr>
          <a:xfrm>
            <a:off x="7940391" y="3982917"/>
            <a:ext cx="833133" cy="478489"/>
          </a:xfrm>
          <a:prstGeom prst="rect">
            <a:avLst/>
          </a:prstGeom>
        </p:spPr>
      </p:pic>
      <p:pic>
        <p:nvPicPr>
          <p:cNvPr id="12" name="Picture 11"/>
          <p:cNvPicPr>
            <a:picLocks noChangeAspect="1"/>
          </p:cNvPicPr>
          <p:nvPr/>
        </p:nvPicPr>
        <p:blipFill>
          <a:blip r:embed="rId6"/>
          <a:stretch>
            <a:fillRect/>
          </a:stretch>
        </p:blipFill>
        <p:spPr>
          <a:xfrm>
            <a:off x="10257481" y="3939638"/>
            <a:ext cx="536025" cy="536025"/>
          </a:xfrm>
          <a:prstGeom prst="rect">
            <a:avLst/>
          </a:prstGeom>
        </p:spPr>
      </p:pic>
      <p:sp>
        <p:nvSpPr>
          <p:cNvPr id="22" name="Rectangle: Rounded Corners 17">
            <a:extLst>
              <a:ext uri="{FF2B5EF4-FFF2-40B4-BE49-F238E27FC236}">
                <a16:creationId xmlns:a16="http://schemas.microsoft.com/office/drawing/2014/main" id="{78F437C0-E4B8-4F59-89DD-3A465274954E}"/>
              </a:ext>
            </a:extLst>
          </p:cNvPr>
          <p:cNvSpPr/>
          <p:nvPr/>
        </p:nvSpPr>
        <p:spPr>
          <a:xfrm>
            <a:off x="2872153" y="5005172"/>
            <a:ext cx="794239" cy="3933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TRX</a:t>
            </a:r>
            <a:endParaRPr lang="en-IN" dirty="0"/>
          </a:p>
        </p:txBody>
      </p:sp>
      <p:sp>
        <p:nvSpPr>
          <p:cNvPr id="23" name="Rectangle: Rounded Corners 23">
            <a:extLst>
              <a:ext uri="{FF2B5EF4-FFF2-40B4-BE49-F238E27FC236}">
                <a16:creationId xmlns:a16="http://schemas.microsoft.com/office/drawing/2014/main" id="{F59E4296-6025-4825-B38C-EB085402C817}"/>
              </a:ext>
            </a:extLst>
          </p:cNvPr>
          <p:cNvSpPr/>
          <p:nvPr/>
        </p:nvSpPr>
        <p:spPr>
          <a:xfrm>
            <a:off x="2872153" y="5456525"/>
            <a:ext cx="794239" cy="3933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REP</a:t>
            </a:r>
            <a:endParaRPr lang="en-IN" dirty="0"/>
          </a:p>
        </p:txBody>
      </p:sp>
      <p:sp>
        <p:nvSpPr>
          <p:cNvPr id="24" name="Rectangle: Rounded Corners 24">
            <a:extLst>
              <a:ext uri="{FF2B5EF4-FFF2-40B4-BE49-F238E27FC236}">
                <a16:creationId xmlns:a16="http://schemas.microsoft.com/office/drawing/2014/main" id="{567E5C4D-19B5-4D61-9FF8-E7BC14DA1D4D}"/>
              </a:ext>
            </a:extLst>
          </p:cNvPr>
          <p:cNvSpPr/>
          <p:nvPr/>
        </p:nvSpPr>
        <p:spPr>
          <a:xfrm>
            <a:off x="3878872" y="5005172"/>
            <a:ext cx="794239" cy="3933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AE</a:t>
            </a:r>
            <a:endParaRPr lang="en-IN" dirty="0"/>
          </a:p>
        </p:txBody>
      </p:sp>
      <p:sp>
        <p:nvSpPr>
          <p:cNvPr id="25" name="Rectangle: Rounded Corners 25">
            <a:extLst>
              <a:ext uri="{FF2B5EF4-FFF2-40B4-BE49-F238E27FC236}">
                <a16:creationId xmlns:a16="http://schemas.microsoft.com/office/drawing/2014/main" id="{F3838708-B427-4FCD-A98D-D8DFBE8501C6}"/>
              </a:ext>
            </a:extLst>
          </p:cNvPr>
          <p:cNvSpPr/>
          <p:nvPr/>
        </p:nvSpPr>
        <p:spPr>
          <a:xfrm>
            <a:off x="3878870" y="5456525"/>
            <a:ext cx="794239" cy="3933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SNT</a:t>
            </a:r>
            <a:endParaRPr lang="en-IN" dirty="0"/>
          </a:p>
        </p:txBody>
      </p:sp>
      <p:sp>
        <p:nvSpPr>
          <p:cNvPr id="26" name="Rectangle: Rounded Corners 26">
            <a:extLst>
              <a:ext uri="{FF2B5EF4-FFF2-40B4-BE49-F238E27FC236}">
                <a16:creationId xmlns:a16="http://schemas.microsoft.com/office/drawing/2014/main" id="{03F9E765-4650-4928-8C18-D9A7AA6C8A7F}"/>
              </a:ext>
            </a:extLst>
          </p:cNvPr>
          <p:cNvSpPr/>
          <p:nvPr/>
        </p:nvSpPr>
        <p:spPr>
          <a:xfrm>
            <a:off x="2872153" y="5907878"/>
            <a:ext cx="794239" cy="3933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RHOC</a:t>
            </a:r>
            <a:endParaRPr lang="en-IN" dirty="0"/>
          </a:p>
        </p:txBody>
      </p:sp>
      <p:sp>
        <p:nvSpPr>
          <p:cNvPr id="27" name="Rectangle: Rounded Corners 27">
            <a:extLst>
              <a:ext uri="{FF2B5EF4-FFF2-40B4-BE49-F238E27FC236}">
                <a16:creationId xmlns:a16="http://schemas.microsoft.com/office/drawing/2014/main" id="{67A7E800-CED5-4349-BF3A-F6E249F949BB}"/>
              </a:ext>
            </a:extLst>
          </p:cNvPr>
          <p:cNvSpPr/>
          <p:nvPr/>
        </p:nvSpPr>
        <p:spPr>
          <a:xfrm>
            <a:off x="3878870" y="5907878"/>
            <a:ext cx="794239" cy="3933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MKR</a:t>
            </a:r>
            <a:endParaRPr lang="en-IN" dirty="0"/>
          </a:p>
        </p:txBody>
      </p:sp>
      <p:sp>
        <p:nvSpPr>
          <p:cNvPr id="28" name="Rectangle: Rounded Corners 28">
            <a:extLst>
              <a:ext uri="{FF2B5EF4-FFF2-40B4-BE49-F238E27FC236}">
                <a16:creationId xmlns:a16="http://schemas.microsoft.com/office/drawing/2014/main" id="{656CE4BB-FAE9-4255-9389-929D806EF64F}"/>
              </a:ext>
            </a:extLst>
          </p:cNvPr>
          <p:cNvSpPr/>
          <p:nvPr/>
        </p:nvSpPr>
        <p:spPr>
          <a:xfrm>
            <a:off x="2872153" y="6359231"/>
            <a:ext cx="794239" cy="3933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PPT</a:t>
            </a:r>
            <a:endParaRPr lang="en-IN" dirty="0"/>
          </a:p>
        </p:txBody>
      </p:sp>
      <p:sp>
        <p:nvSpPr>
          <p:cNvPr id="29" name="Rectangle: Rounded Corners 29">
            <a:extLst>
              <a:ext uri="{FF2B5EF4-FFF2-40B4-BE49-F238E27FC236}">
                <a16:creationId xmlns:a16="http://schemas.microsoft.com/office/drawing/2014/main" id="{4428373A-FBB6-4786-A27F-2F9C8F2A828D}"/>
              </a:ext>
            </a:extLst>
          </p:cNvPr>
          <p:cNvSpPr/>
          <p:nvPr/>
        </p:nvSpPr>
        <p:spPr>
          <a:xfrm>
            <a:off x="3878869" y="6360940"/>
            <a:ext cx="794239" cy="3933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BNB</a:t>
            </a:r>
            <a:endParaRPr lang="en-IN" dirty="0"/>
          </a:p>
        </p:txBody>
      </p:sp>
    </p:spTree>
    <p:extLst>
      <p:ext uri="{BB962C8B-B14F-4D97-AF65-F5344CB8AC3E}">
        <p14:creationId xmlns:p14="http://schemas.microsoft.com/office/powerpoint/2010/main" val="41297909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E32C76-217A-4436-B0B7-08CD438E2374}"/>
              </a:ext>
            </a:extLst>
          </p:cNvPr>
          <p:cNvSpPr>
            <a:spLocks noGrp="1"/>
          </p:cNvSpPr>
          <p:nvPr>
            <p:ph idx="1"/>
          </p:nvPr>
        </p:nvSpPr>
        <p:spPr>
          <a:xfrm>
            <a:off x="838200" y="233363"/>
            <a:ext cx="10515600" cy="6295256"/>
          </a:xfrm>
        </p:spPr>
        <p:txBody>
          <a:bodyPr>
            <a:normAutofit/>
          </a:bodyPr>
          <a:lstStyle/>
          <a:p>
            <a:r>
              <a:rPr lang="en-US" dirty="0"/>
              <a:t>There's only one coin attached to every protocol.</a:t>
            </a:r>
          </a:p>
          <a:p>
            <a:r>
              <a:rPr lang="en-US" dirty="0"/>
              <a:t>The coin is an innate asset of the protocol which facilitates the interaction of players which is used to reward people for mining the blockchain and adding blocks. It is also used for people to be able to purchase things from each other and so on.</a:t>
            </a:r>
          </a:p>
          <a:p>
            <a:r>
              <a:rPr lang="en-US" dirty="0"/>
              <a:t>Layer three is the token.</a:t>
            </a:r>
          </a:p>
          <a:p>
            <a:r>
              <a:rPr lang="en-US" dirty="0"/>
              <a:t> </a:t>
            </a:r>
            <a:r>
              <a:rPr lang="en-US" dirty="0">
                <a:solidFill>
                  <a:srgbClr val="FF0000"/>
                </a:solidFill>
              </a:rPr>
              <a:t>ICO (Initial Coin offer): It's a very misleading term </a:t>
            </a:r>
            <a:r>
              <a:rPr lang="en-US" u="sng" dirty="0">
                <a:solidFill>
                  <a:srgbClr val="FF0000"/>
                </a:solidFill>
              </a:rPr>
              <a:t>because ICO is actually about tokens.</a:t>
            </a:r>
          </a:p>
          <a:p>
            <a:r>
              <a:rPr lang="en-US" dirty="0">
                <a:solidFill>
                  <a:srgbClr val="FF0000"/>
                </a:solidFill>
              </a:rPr>
              <a:t>Tokens rely on smart contracts which are built on top of the different protocols we see in Layer 2.</a:t>
            </a:r>
          </a:p>
          <a:p>
            <a:endParaRPr lang="en-US" dirty="0"/>
          </a:p>
        </p:txBody>
      </p:sp>
      <p:sp>
        <p:nvSpPr>
          <p:cNvPr id="4" name="Content Placeholder 3">
            <a:extLst>
              <a:ext uri="{FF2B5EF4-FFF2-40B4-BE49-F238E27FC236}">
                <a16:creationId xmlns:a16="http://schemas.microsoft.com/office/drawing/2014/main" id="{EBD7E197-F458-4AD3-BFC6-54D0D2A33B39}"/>
              </a:ext>
            </a:extLst>
          </p:cNvPr>
          <p:cNvSpPr>
            <a:spLocks noGrp="1"/>
          </p:cNvSpPr>
          <p:nvPr>
            <p:ph sz="half" idx="4294967295"/>
          </p:nvPr>
        </p:nvSpPr>
        <p:spPr>
          <a:xfrm>
            <a:off x="7010400" y="233363"/>
            <a:ext cx="5181600" cy="6400800"/>
          </a:xfrm>
        </p:spPr>
        <p:txBody>
          <a:bodyPr>
            <a:normAutofit/>
          </a:bodyPr>
          <a:lstStyle/>
          <a:p>
            <a:endParaRPr lang="en-US" u="sng" dirty="0"/>
          </a:p>
          <a:p>
            <a:endParaRPr lang="en-US" dirty="0"/>
          </a:p>
        </p:txBody>
      </p:sp>
    </p:spTree>
    <p:extLst>
      <p:ext uri="{BB962C8B-B14F-4D97-AF65-F5344CB8AC3E}">
        <p14:creationId xmlns:p14="http://schemas.microsoft.com/office/powerpoint/2010/main" val="3404547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14350" indent="-514350">
              <a:buFont typeface="+mj-lt"/>
              <a:buAutoNum type="arabicPeriod" startAt="2"/>
            </a:pPr>
            <a:r>
              <a:rPr lang="en-US" dirty="0">
                <a:solidFill>
                  <a:srgbClr val="FF0000"/>
                </a:solidFill>
              </a:rPr>
              <a:t>On </a:t>
            </a:r>
            <a:r>
              <a:rPr lang="en-US" dirty="0" err="1">
                <a:solidFill>
                  <a:srgbClr val="FF0000"/>
                </a:solidFill>
              </a:rPr>
              <a:t>PoW</a:t>
            </a:r>
            <a:r>
              <a:rPr lang="en-US" dirty="0">
                <a:solidFill>
                  <a:srgbClr val="FF0000"/>
                </a:solidFill>
              </a:rPr>
              <a:t>, as the difficulty goes up, that means less profit. </a:t>
            </a:r>
          </a:p>
          <a:p>
            <a:pPr marL="514350" indent="-514350">
              <a:buFont typeface="+mj-lt"/>
              <a:buAutoNum type="arabicPeriod" startAt="2"/>
            </a:pPr>
            <a:endParaRPr lang="en-US" dirty="0"/>
          </a:p>
          <a:p>
            <a:pPr>
              <a:buFont typeface="Wingdings" panose="05000000000000000000" pitchFamily="2" charset="2"/>
              <a:buChar char="Ø"/>
            </a:pPr>
            <a:r>
              <a:rPr lang="en-US" dirty="0">
                <a:solidFill>
                  <a:srgbClr val="0070C0"/>
                </a:solidFill>
              </a:rPr>
              <a:t>Less profit results in less incentive to mine coins. </a:t>
            </a:r>
          </a:p>
          <a:p>
            <a:pPr>
              <a:buFont typeface="Wingdings" panose="05000000000000000000" pitchFamily="2" charset="2"/>
              <a:buChar char="Ø"/>
            </a:pPr>
            <a:endParaRPr lang="en-US" dirty="0"/>
          </a:p>
          <a:p>
            <a:pPr>
              <a:buFont typeface="Wingdings" panose="05000000000000000000" pitchFamily="2" charset="2"/>
              <a:buChar char="Ø"/>
            </a:pPr>
            <a:r>
              <a:rPr lang="en-US" dirty="0"/>
              <a:t>Ethereum cryptocurrency is facing a problem of reduced miners in the network, and in 2018 Ethereum had to plan a “difficulty bomb,” which reduced the difficulty (raising profit for miners), as well as switch from </a:t>
            </a:r>
            <a:r>
              <a:rPr lang="en-US" dirty="0" err="1"/>
              <a:t>PoW</a:t>
            </a:r>
            <a:r>
              <a:rPr lang="en-US" dirty="0"/>
              <a:t> to </a:t>
            </a:r>
            <a:r>
              <a:rPr lang="en-US" dirty="0" err="1"/>
              <a:t>PoS</a:t>
            </a:r>
            <a:r>
              <a:rPr lang="en-US" dirty="0"/>
              <a:t> (Proof of stake) to increase scalability.</a:t>
            </a:r>
          </a:p>
        </p:txBody>
      </p:sp>
    </p:spTree>
    <p:extLst>
      <p:ext uri="{BB962C8B-B14F-4D97-AF65-F5344CB8AC3E}">
        <p14:creationId xmlns:p14="http://schemas.microsoft.com/office/powerpoint/2010/main" val="25386746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err="1"/>
              <a:t>Ethereum</a:t>
            </a:r>
            <a:r>
              <a:rPr lang="en-US" dirty="0"/>
              <a:t> is the most popular protocol for creating smart contracts and for creating tokens, it has the highest number of tokens as hundreds of tokens.</a:t>
            </a:r>
          </a:p>
          <a:p>
            <a:r>
              <a:rPr lang="en-US" dirty="0">
                <a:solidFill>
                  <a:srgbClr val="FF0000"/>
                </a:solidFill>
              </a:rPr>
              <a:t>Bitcoin has no tokens on it because it does not facilitate that concept of creating smart contracts and therefore nobody creates tokens on Bitcoins. </a:t>
            </a:r>
          </a:p>
          <a:p>
            <a:r>
              <a:rPr lang="en-US" dirty="0"/>
              <a:t>Ripple also doesn't have any tokens on it.</a:t>
            </a:r>
          </a:p>
          <a:p>
            <a:r>
              <a:rPr lang="en-US" dirty="0"/>
              <a:t>Neo on the other hand has quite a lot of tokens in it. Waves has a couple of tokens on it as well.</a:t>
            </a:r>
          </a:p>
          <a:p>
            <a:r>
              <a:rPr lang="en-US" dirty="0">
                <a:solidFill>
                  <a:srgbClr val="FF0000"/>
                </a:solidFill>
              </a:rPr>
              <a:t>ICO’s refer to tokens not coins.</a:t>
            </a:r>
          </a:p>
        </p:txBody>
      </p:sp>
    </p:spTree>
    <p:extLst>
      <p:ext uri="{BB962C8B-B14F-4D97-AF65-F5344CB8AC3E}">
        <p14:creationId xmlns:p14="http://schemas.microsoft.com/office/powerpoint/2010/main" val="21083350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C26BB95-7098-4EDE-B0E8-D3748405DB30}"/>
              </a:ext>
            </a:extLst>
          </p:cNvPr>
          <p:cNvSpPr>
            <a:spLocks noGrp="1"/>
          </p:cNvSpPr>
          <p:nvPr>
            <p:ph idx="1"/>
          </p:nvPr>
        </p:nvSpPr>
        <p:spPr/>
        <p:txBody>
          <a:bodyPr>
            <a:normAutofit/>
          </a:bodyPr>
          <a:lstStyle/>
          <a:p>
            <a:r>
              <a:rPr lang="en-US" dirty="0">
                <a:hlinkClick r:id="rId2"/>
              </a:rPr>
              <a:t>https://coinmarketcap.com</a:t>
            </a:r>
            <a:endParaRPr lang="en-US" dirty="0"/>
          </a:p>
          <a:p>
            <a:r>
              <a:rPr lang="en-US" dirty="0"/>
              <a:t>To explore things like the volume or the trading volume, the market capitalization of currency, the graphs, the prices and so on.</a:t>
            </a:r>
          </a:p>
          <a:p>
            <a:r>
              <a:rPr lang="en-US" u="sng" dirty="0"/>
              <a:t>There's like hundreds and hundreds of Crypto currencies.</a:t>
            </a:r>
          </a:p>
          <a:p>
            <a:endParaRPr lang="en-US" u="sng" dirty="0"/>
          </a:p>
          <a:p>
            <a:endParaRPr lang="en-US" dirty="0"/>
          </a:p>
        </p:txBody>
      </p:sp>
    </p:spTree>
    <p:extLst>
      <p:ext uri="{BB962C8B-B14F-4D97-AF65-F5344CB8AC3E}">
        <p14:creationId xmlns:p14="http://schemas.microsoft.com/office/powerpoint/2010/main" val="757293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644CD-8722-4DCE-AEDD-1D64AD67E088}"/>
              </a:ext>
            </a:extLst>
          </p:cNvPr>
          <p:cNvSpPr>
            <a:spLocks noGrp="1"/>
          </p:cNvSpPr>
          <p:nvPr>
            <p:ph type="title"/>
          </p:nvPr>
        </p:nvSpPr>
        <p:spPr>
          <a:xfrm>
            <a:off x="0" y="0"/>
            <a:ext cx="12192000" cy="1325563"/>
          </a:xfrm>
        </p:spPr>
        <p:txBody>
          <a:bodyPr>
            <a:normAutofit/>
          </a:bodyPr>
          <a:lstStyle/>
          <a:p>
            <a:r>
              <a:rPr lang="en-US" b="1" dirty="0">
                <a:solidFill>
                  <a:schemeClr val="accent1"/>
                </a:solidFill>
                <a:latin typeface="Arial Black" panose="020B0A04020102020204" pitchFamily="34" charset="0"/>
              </a:rPr>
              <a:t>What is Bitcoin?</a:t>
            </a:r>
            <a:endParaRPr lang="en-IN" b="1" dirty="0">
              <a:solidFill>
                <a:schemeClr val="accent1"/>
              </a:solidFill>
              <a:latin typeface="Arial Black" panose="020B0A04020102020204" pitchFamily="34" charset="0"/>
            </a:endParaRPr>
          </a:p>
        </p:txBody>
      </p:sp>
      <p:sp>
        <p:nvSpPr>
          <p:cNvPr id="4" name="Content Placeholder 3">
            <a:extLst>
              <a:ext uri="{FF2B5EF4-FFF2-40B4-BE49-F238E27FC236}">
                <a16:creationId xmlns:a16="http://schemas.microsoft.com/office/drawing/2014/main" id="{9B76CCEA-695E-48EE-98B5-CC694BF9E84A}"/>
              </a:ext>
            </a:extLst>
          </p:cNvPr>
          <p:cNvSpPr>
            <a:spLocks noGrp="1"/>
          </p:cNvSpPr>
          <p:nvPr>
            <p:ph idx="1"/>
          </p:nvPr>
        </p:nvSpPr>
        <p:spPr>
          <a:xfrm>
            <a:off x="0" y="1090247"/>
            <a:ext cx="12192000" cy="5767753"/>
          </a:xfrm>
        </p:spPr>
        <p:txBody>
          <a:bodyPr/>
          <a:lstStyle/>
          <a:p>
            <a:pPr marL="0" indent="0">
              <a:buNone/>
            </a:pPr>
            <a:endParaRPr lang="en-IN" dirty="0"/>
          </a:p>
        </p:txBody>
      </p:sp>
      <p:sp>
        <p:nvSpPr>
          <p:cNvPr id="5" name="Rectangle 4">
            <a:extLst>
              <a:ext uri="{FF2B5EF4-FFF2-40B4-BE49-F238E27FC236}">
                <a16:creationId xmlns:a16="http://schemas.microsoft.com/office/drawing/2014/main" id="{DD372DDE-5DC1-479C-9681-EC042AA7A514}"/>
              </a:ext>
            </a:extLst>
          </p:cNvPr>
          <p:cNvSpPr/>
          <p:nvPr/>
        </p:nvSpPr>
        <p:spPr>
          <a:xfrm>
            <a:off x="0" y="1028701"/>
            <a:ext cx="12192000" cy="61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24E6D268-AA78-4F30-8675-64CF872B60B8}"/>
              </a:ext>
            </a:extLst>
          </p:cNvPr>
          <p:cNvSpPr/>
          <p:nvPr/>
        </p:nvSpPr>
        <p:spPr>
          <a:xfrm>
            <a:off x="10258" y="1090247"/>
            <a:ext cx="12192000" cy="1802423"/>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Rectangle 6">
            <a:extLst>
              <a:ext uri="{FF2B5EF4-FFF2-40B4-BE49-F238E27FC236}">
                <a16:creationId xmlns:a16="http://schemas.microsoft.com/office/drawing/2014/main" id="{1E58565C-ABF4-4F4C-8E97-F6C076A7412C}"/>
              </a:ext>
            </a:extLst>
          </p:cNvPr>
          <p:cNvSpPr/>
          <p:nvPr/>
        </p:nvSpPr>
        <p:spPr>
          <a:xfrm>
            <a:off x="0" y="4958860"/>
            <a:ext cx="12192000" cy="1802423"/>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lumMod val="20000"/>
                  <a:lumOff val="80000"/>
                </a:schemeClr>
              </a:solidFill>
            </a:endParaRPr>
          </a:p>
        </p:txBody>
      </p:sp>
      <p:sp>
        <p:nvSpPr>
          <p:cNvPr id="8" name="Rectangle 7">
            <a:extLst>
              <a:ext uri="{FF2B5EF4-FFF2-40B4-BE49-F238E27FC236}">
                <a16:creationId xmlns:a16="http://schemas.microsoft.com/office/drawing/2014/main" id="{FF0AF9DA-6414-4D17-8A64-980A1CFBC81E}"/>
              </a:ext>
            </a:extLst>
          </p:cNvPr>
          <p:cNvSpPr/>
          <p:nvPr/>
        </p:nvSpPr>
        <p:spPr>
          <a:xfrm>
            <a:off x="0" y="3012830"/>
            <a:ext cx="12192000" cy="1802423"/>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lumMod val="20000"/>
                  <a:lumOff val="80000"/>
                </a:schemeClr>
              </a:solidFill>
            </a:endParaRPr>
          </a:p>
        </p:txBody>
      </p:sp>
      <p:sp>
        <p:nvSpPr>
          <p:cNvPr id="10" name="Rectangle: Rounded Corners 9">
            <a:extLst>
              <a:ext uri="{FF2B5EF4-FFF2-40B4-BE49-F238E27FC236}">
                <a16:creationId xmlns:a16="http://schemas.microsoft.com/office/drawing/2014/main" id="{88A65F60-A5CF-40A8-8C3E-EFDFC9B088FD}"/>
              </a:ext>
            </a:extLst>
          </p:cNvPr>
          <p:cNvSpPr/>
          <p:nvPr/>
        </p:nvSpPr>
        <p:spPr>
          <a:xfrm>
            <a:off x="4703885" y="1326418"/>
            <a:ext cx="2804746" cy="11802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Blockchain</a:t>
            </a:r>
            <a:endParaRPr lang="en-IN" dirty="0"/>
          </a:p>
        </p:txBody>
      </p:sp>
      <p:sp>
        <p:nvSpPr>
          <p:cNvPr id="11" name="Rectangle 10">
            <a:extLst>
              <a:ext uri="{FF2B5EF4-FFF2-40B4-BE49-F238E27FC236}">
                <a16:creationId xmlns:a16="http://schemas.microsoft.com/office/drawing/2014/main" id="{09C69F0C-7C1F-4CFA-89B9-6DC3462F9427}"/>
              </a:ext>
            </a:extLst>
          </p:cNvPr>
          <p:cNvSpPr/>
          <p:nvPr/>
        </p:nvSpPr>
        <p:spPr>
          <a:xfrm>
            <a:off x="237392" y="1233854"/>
            <a:ext cx="325316" cy="144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solidFill>
                  <a:schemeClr val="bg1"/>
                </a:solidFill>
              </a:rPr>
              <a:t>TECHNOLOGY</a:t>
            </a:r>
            <a:endParaRPr lang="en-IN" b="1" dirty="0">
              <a:solidFill>
                <a:schemeClr val="bg1"/>
              </a:solidFill>
            </a:endParaRPr>
          </a:p>
        </p:txBody>
      </p:sp>
      <p:sp>
        <p:nvSpPr>
          <p:cNvPr id="13" name="Rectangle 12">
            <a:extLst>
              <a:ext uri="{FF2B5EF4-FFF2-40B4-BE49-F238E27FC236}">
                <a16:creationId xmlns:a16="http://schemas.microsoft.com/office/drawing/2014/main" id="{6D8C809E-4269-43AA-859E-EE707E9DF392}"/>
              </a:ext>
            </a:extLst>
          </p:cNvPr>
          <p:cNvSpPr/>
          <p:nvPr/>
        </p:nvSpPr>
        <p:spPr>
          <a:xfrm>
            <a:off x="237392" y="3190141"/>
            <a:ext cx="325316" cy="144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solidFill>
                  <a:schemeClr val="bg1"/>
                </a:solidFill>
              </a:rPr>
              <a:t>PROTOCOL</a:t>
            </a:r>
          </a:p>
          <a:p>
            <a:pPr algn="ctr"/>
            <a:r>
              <a:rPr lang="en-US" b="1" dirty="0">
                <a:solidFill>
                  <a:schemeClr val="bg1"/>
                </a:solidFill>
              </a:rPr>
              <a:t>/ COIN /</a:t>
            </a:r>
            <a:endParaRPr lang="en-IN" b="1" dirty="0">
              <a:solidFill>
                <a:schemeClr val="bg1"/>
              </a:solidFill>
            </a:endParaRPr>
          </a:p>
        </p:txBody>
      </p:sp>
      <p:sp>
        <p:nvSpPr>
          <p:cNvPr id="14" name="Rectangle 13">
            <a:extLst>
              <a:ext uri="{FF2B5EF4-FFF2-40B4-BE49-F238E27FC236}">
                <a16:creationId xmlns:a16="http://schemas.microsoft.com/office/drawing/2014/main" id="{89148D2D-960F-4D48-B6D3-05509089C90E}"/>
              </a:ext>
            </a:extLst>
          </p:cNvPr>
          <p:cNvSpPr/>
          <p:nvPr/>
        </p:nvSpPr>
        <p:spPr>
          <a:xfrm>
            <a:off x="206618" y="5136171"/>
            <a:ext cx="325316" cy="144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solidFill>
                  <a:schemeClr val="bg1"/>
                </a:solidFill>
              </a:rPr>
              <a:t>TOKEN</a:t>
            </a:r>
            <a:endParaRPr lang="en-IN" b="1" dirty="0">
              <a:solidFill>
                <a:schemeClr val="bg1"/>
              </a:solidFill>
            </a:endParaRPr>
          </a:p>
        </p:txBody>
      </p:sp>
      <p:sp>
        <p:nvSpPr>
          <p:cNvPr id="15" name="Rectangle: Rounded Corners 14">
            <a:extLst>
              <a:ext uri="{FF2B5EF4-FFF2-40B4-BE49-F238E27FC236}">
                <a16:creationId xmlns:a16="http://schemas.microsoft.com/office/drawing/2014/main" id="{CC6682EC-9253-44EE-B61C-E894AC294A70}"/>
              </a:ext>
            </a:extLst>
          </p:cNvPr>
          <p:cNvSpPr/>
          <p:nvPr/>
        </p:nvSpPr>
        <p:spPr>
          <a:xfrm>
            <a:off x="983275" y="3377955"/>
            <a:ext cx="1628042" cy="11802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Waves</a:t>
            </a:r>
          </a:p>
          <a:p>
            <a:pPr algn="ctr"/>
            <a:endParaRPr lang="en-IN" sz="2000" dirty="0"/>
          </a:p>
        </p:txBody>
      </p:sp>
      <p:sp>
        <p:nvSpPr>
          <p:cNvPr id="16" name="Rectangle: Rounded Corners 15">
            <a:extLst>
              <a:ext uri="{FF2B5EF4-FFF2-40B4-BE49-F238E27FC236}">
                <a16:creationId xmlns:a16="http://schemas.microsoft.com/office/drawing/2014/main" id="{99F30231-3720-4291-8369-24A2EFBA83EE}"/>
              </a:ext>
            </a:extLst>
          </p:cNvPr>
          <p:cNvSpPr/>
          <p:nvPr/>
        </p:nvSpPr>
        <p:spPr>
          <a:xfrm>
            <a:off x="3171825" y="3377955"/>
            <a:ext cx="1628042" cy="11802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rPr>
              <a:t>Ethereum</a:t>
            </a:r>
            <a:endParaRPr lang="en-US" sz="2000" dirty="0">
              <a:solidFill>
                <a:schemeClr val="tx1"/>
              </a:solidFill>
            </a:endParaRPr>
          </a:p>
          <a:p>
            <a:pPr algn="ctr"/>
            <a:endParaRPr lang="en-IN" sz="2000" dirty="0">
              <a:solidFill>
                <a:schemeClr val="tx1"/>
              </a:solidFill>
            </a:endParaRPr>
          </a:p>
        </p:txBody>
      </p:sp>
      <p:sp>
        <p:nvSpPr>
          <p:cNvPr id="17" name="Rectangle: Rounded Corners 16">
            <a:extLst>
              <a:ext uri="{FF2B5EF4-FFF2-40B4-BE49-F238E27FC236}">
                <a16:creationId xmlns:a16="http://schemas.microsoft.com/office/drawing/2014/main" id="{CD1B1EEA-9943-4F98-9DEB-2219632E9049}"/>
              </a:ext>
            </a:extLst>
          </p:cNvPr>
          <p:cNvSpPr/>
          <p:nvPr/>
        </p:nvSpPr>
        <p:spPr>
          <a:xfrm>
            <a:off x="5360375" y="3377955"/>
            <a:ext cx="1628042" cy="11802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Bitcoin</a:t>
            </a:r>
          </a:p>
          <a:p>
            <a:pPr algn="ctr"/>
            <a:endParaRPr lang="en-IN" dirty="0">
              <a:solidFill>
                <a:schemeClr val="tx1"/>
              </a:solidFill>
            </a:endParaRPr>
          </a:p>
        </p:txBody>
      </p:sp>
      <p:sp>
        <p:nvSpPr>
          <p:cNvPr id="19" name="Rectangle: Rounded Corners 18">
            <a:extLst>
              <a:ext uri="{FF2B5EF4-FFF2-40B4-BE49-F238E27FC236}">
                <a16:creationId xmlns:a16="http://schemas.microsoft.com/office/drawing/2014/main" id="{08ECFC91-858E-4FA9-A0DB-2F57114BB360}"/>
              </a:ext>
            </a:extLst>
          </p:cNvPr>
          <p:cNvSpPr/>
          <p:nvPr/>
        </p:nvSpPr>
        <p:spPr>
          <a:xfrm>
            <a:off x="7548197" y="3377955"/>
            <a:ext cx="1628043" cy="11802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Neo</a:t>
            </a:r>
          </a:p>
          <a:p>
            <a:pPr algn="ctr"/>
            <a:endParaRPr lang="en-IN" dirty="0">
              <a:solidFill>
                <a:schemeClr val="tx1"/>
              </a:solidFill>
            </a:endParaRPr>
          </a:p>
        </p:txBody>
      </p:sp>
      <p:sp>
        <p:nvSpPr>
          <p:cNvPr id="20" name="Rectangle: Rounded Corners 19">
            <a:extLst>
              <a:ext uri="{FF2B5EF4-FFF2-40B4-BE49-F238E27FC236}">
                <a16:creationId xmlns:a16="http://schemas.microsoft.com/office/drawing/2014/main" id="{E012D7A3-2954-4FF5-8B60-7BEA3BBBF930}"/>
              </a:ext>
            </a:extLst>
          </p:cNvPr>
          <p:cNvSpPr/>
          <p:nvPr/>
        </p:nvSpPr>
        <p:spPr>
          <a:xfrm>
            <a:off x="9736020" y="3377954"/>
            <a:ext cx="1556238" cy="11802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Ripple</a:t>
            </a:r>
          </a:p>
          <a:p>
            <a:pPr algn="ctr"/>
            <a:endParaRPr lang="en-IN" dirty="0">
              <a:solidFill>
                <a:schemeClr val="tx1"/>
              </a:solidFill>
            </a:endParaRPr>
          </a:p>
        </p:txBody>
      </p:sp>
      <p:pic>
        <p:nvPicPr>
          <p:cNvPr id="18" name="Picture 17"/>
          <p:cNvPicPr>
            <a:picLocks noChangeAspect="1"/>
          </p:cNvPicPr>
          <p:nvPr/>
        </p:nvPicPr>
        <p:blipFill>
          <a:blip r:embed="rId2"/>
          <a:stretch>
            <a:fillRect/>
          </a:stretch>
        </p:blipFill>
        <p:spPr>
          <a:xfrm>
            <a:off x="1380255" y="3982917"/>
            <a:ext cx="835537" cy="436683"/>
          </a:xfrm>
          <a:prstGeom prst="rect">
            <a:avLst/>
          </a:prstGeom>
        </p:spPr>
      </p:pic>
      <p:pic>
        <p:nvPicPr>
          <p:cNvPr id="3" name="Picture 2"/>
          <p:cNvPicPr>
            <a:picLocks noChangeAspect="1"/>
          </p:cNvPicPr>
          <p:nvPr/>
        </p:nvPicPr>
        <p:blipFill>
          <a:blip r:embed="rId3"/>
          <a:stretch>
            <a:fillRect/>
          </a:stretch>
        </p:blipFill>
        <p:spPr>
          <a:xfrm>
            <a:off x="3736936" y="3982917"/>
            <a:ext cx="498147" cy="498147"/>
          </a:xfrm>
          <a:prstGeom prst="rect">
            <a:avLst/>
          </a:prstGeom>
        </p:spPr>
      </p:pic>
      <p:pic>
        <p:nvPicPr>
          <p:cNvPr id="3074" name="Picture 2" descr="Image result for bitco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27835" y="3963435"/>
            <a:ext cx="499859" cy="49985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5"/>
          <a:stretch>
            <a:fillRect/>
          </a:stretch>
        </p:blipFill>
        <p:spPr>
          <a:xfrm>
            <a:off x="7940391" y="3982917"/>
            <a:ext cx="833133" cy="478489"/>
          </a:xfrm>
          <a:prstGeom prst="rect">
            <a:avLst/>
          </a:prstGeom>
        </p:spPr>
      </p:pic>
      <p:pic>
        <p:nvPicPr>
          <p:cNvPr id="12" name="Picture 11"/>
          <p:cNvPicPr>
            <a:picLocks noChangeAspect="1"/>
          </p:cNvPicPr>
          <p:nvPr/>
        </p:nvPicPr>
        <p:blipFill>
          <a:blip r:embed="rId6"/>
          <a:stretch>
            <a:fillRect/>
          </a:stretch>
        </p:blipFill>
        <p:spPr>
          <a:xfrm>
            <a:off x="10257481" y="3939638"/>
            <a:ext cx="536025" cy="536025"/>
          </a:xfrm>
          <a:prstGeom prst="rect">
            <a:avLst/>
          </a:prstGeom>
        </p:spPr>
      </p:pic>
      <p:sp>
        <p:nvSpPr>
          <p:cNvPr id="22" name="Rectangle: Rounded Corners 17">
            <a:extLst>
              <a:ext uri="{FF2B5EF4-FFF2-40B4-BE49-F238E27FC236}">
                <a16:creationId xmlns:a16="http://schemas.microsoft.com/office/drawing/2014/main" id="{78F437C0-E4B8-4F59-89DD-3A465274954E}"/>
              </a:ext>
            </a:extLst>
          </p:cNvPr>
          <p:cNvSpPr/>
          <p:nvPr/>
        </p:nvSpPr>
        <p:spPr>
          <a:xfrm>
            <a:off x="2872153" y="5005172"/>
            <a:ext cx="794239" cy="3933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TRX</a:t>
            </a:r>
            <a:endParaRPr lang="en-IN" dirty="0"/>
          </a:p>
        </p:txBody>
      </p:sp>
      <p:sp>
        <p:nvSpPr>
          <p:cNvPr id="23" name="Rectangle: Rounded Corners 23">
            <a:extLst>
              <a:ext uri="{FF2B5EF4-FFF2-40B4-BE49-F238E27FC236}">
                <a16:creationId xmlns:a16="http://schemas.microsoft.com/office/drawing/2014/main" id="{F59E4296-6025-4825-B38C-EB085402C817}"/>
              </a:ext>
            </a:extLst>
          </p:cNvPr>
          <p:cNvSpPr/>
          <p:nvPr/>
        </p:nvSpPr>
        <p:spPr>
          <a:xfrm>
            <a:off x="2872153" y="5456525"/>
            <a:ext cx="794239" cy="3933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REP</a:t>
            </a:r>
            <a:endParaRPr lang="en-IN" dirty="0"/>
          </a:p>
        </p:txBody>
      </p:sp>
      <p:sp>
        <p:nvSpPr>
          <p:cNvPr id="24" name="Rectangle: Rounded Corners 24">
            <a:extLst>
              <a:ext uri="{FF2B5EF4-FFF2-40B4-BE49-F238E27FC236}">
                <a16:creationId xmlns:a16="http://schemas.microsoft.com/office/drawing/2014/main" id="{567E5C4D-19B5-4D61-9FF8-E7BC14DA1D4D}"/>
              </a:ext>
            </a:extLst>
          </p:cNvPr>
          <p:cNvSpPr/>
          <p:nvPr/>
        </p:nvSpPr>
        <p:spPr>
          <a:xfrm>
            <a:off x="3878872" y="5005172"/>
            <a:ext cx="794239" cy="3933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AE</a:t>
            </a:r>
            <a:endParaRPr lang="en-IN" dirty="0"/>
          </a:p>
        </p:txBody>
      </p:sp>
      <p:sp>
        <p:nvSpPr>
          <p:cNvPr id="25" name="Rectangle: Rounded Corners 25">
            <a:extLst>
              <a:ext uri="{FF2B5EF4-FFF2-40B4-BE49-F238E27FC236}">
                <a16:creationId xmlns:a16="http://schemas.microsoft.com/office/drawing/2014/main" id="{F3838708-B427-4FCD-A98D-D8DFBE8501C6}"/>
              </a:ext>
            </a:extLst>
          </p:cNvPr>
          <p:cNvSpPr/>
          <p:nvPr/>
        </p:nvSpPr>
        <p:spPr>
          <a:xfrm>
            <a:off x="3878870" y="5456525"/>
            <a:ext cx="794239" cy="3933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SNT</a:t>
            </a:r>
            <a:endParaRPr lang="en-IN" dirty="0"/>
          </a:p>
        </p:txBody>
      </p:sp>
      <p:sp>
        <p:nvSpPr>
          <p:cNvPr id="26" name="Rectangle: Rounded Corners 26">
            <a:extLst>
              <a:ext uri="{FF2B5EF4-FFF2-40B4-BE49-F238E27FC236}">
                <a16:creationId xmlns:a16="http://schemas.microsoft.com/office/drawing/2014/main" id="{03F9E765-4650-4928-8C18-D9A7AA6C8A7F}"/>
              </a:ext>
            </a:extLst>
          </p:cNvPr>
          <p:cNvSpPr/>
          <p:nvPr/>
        </p:nvSpPr>
        <p:spPr>
          <a:xfrm>
            <a:off x="2872153" y="5907878"/>
            <a:ext cx="794239" cy="3933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RHOC</a:t>
            </a:r>
            <a:endParaRPr lang="en-IN" dirty="0"/>
          </a:p>
        </p:txBody>
      </p:sp>
      <p:sp>
        <p:nvSpPr>
          <p:cNvPr id="27" name="Rectangle: Rounded Corners 27">
            <a:extLst>
              <a:ext uri="{FF2B5EF4-FFF2-40B4-BE49-F238E27FC236}">
                <a16:creationId xmlns:a16="http://schemas.microsoft.com/office/drawing/2014/main" id="{67A7E800-CED5-4349-BF3A-F6E249F949BB}"/>
              </a:ext>
            </a:extLst>
          </p:cNvPr>
          <p:cNvSpPr/>
          <p:nvPr/>
        </p:nvSpPr>
        <p:spPr>
          <a:xfrm>
            <a:off x="3878870" y="5907878"/>
            <a:ext cx="794239" cy="3933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MKR</a:t>
            </a:r>
            <a:endParaRPr lang="en-IN" dirty="0"/>
          </a:p>
        </p:txBody>
      </p:sp>
      <p:sp>
        <p:nvSpPr>
          <p:cNvPr id="28" name="Rectangle: Rounded Corners 28">
            <a:extLst>
              <a:ext uri="{FF2B5EF4-FFF2-40B4-BE49-F238E27FC236}">
                <a16:creationId xmlns:a16="http://schemas.microsoft.com/office/drawing/2014/main" id="{656CE4BB-FAE9-4255-9389-929D806EF64F}"/>
              </a:ext>
            </a:extLst>
          </p:cNvPr>
          <p:cNvSpPr/>
          <p:nvPr/>
        </p:nvSpPr>
        <p:spPr>
          <a:xfrm>
            <a:off x="2872153" y="6359231"/>
            <a:ext cx="794239" cy="3933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PPT</a:t>
            </a:r>
            <a:endParaRPr lang="en-IN" dirty="0"/>
          </a:p>
        </p:txBody>
      </p:sp>
      <p:sp>
        <p:nvSpPr>
          <p:cNvPr id="29" name="Rectangle: Rounded Corners 29">
            <a:extLst>
              <a:ext uri="{FF2B5EF4-FFF2-40B4-BE49-F238E27FC236}">
                <a16:creationId xmlns:a16="http://schemas.microsoft.com/office/drawing/2014/main" id="{4428373A-FBB6-4786-A27F-2F9C8F2A828D}"/>
              </a:ext>
            </a:extLst>
          </p:cNvPr>
          <p:cNvSpPr/>
          <p:nvPr/>
        </p:nvSpPr>
        <p:spPr>
          <a:xfrm>
            <a:off x="3878869" y="6360940"/>
            <a:ext cx="794239" cy="3933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BNB</a:t>
            </a:r>
            <a:endParaRPr lang="en-IN" dirty="0"/>
          </a:p>
        </p:txBody>
      </p:sp>
      <p:sp>
        <p:nvSpPr>
          <p:cNvPr id="30" name="Multiplication Sign 2">
            <a:extLst>
              <a:ext uri="{FF2B5EF4-FFF2-40B4-BE49-F238E27FC236}">
                <a16:creationId xmlns:a16="http://schemas.microsoft.com/office/drawing/2014/main" id="{AAB8C692-DB80-4663-A6EA-858BD81E2EA9}"/>
              </a:ext>
            </a:extLst>
          </p:cNvPr>
          <p:cNvSpPr/>
          <p:nvPr/>
        </p:nvSpPr>
        <p:spPr>
          <a:xfrm>
            <a:off x="6013938" y="5565531"/>
            <a:ext cx="794239" cy="735652"/>
          </a:xfrm>
          <a:prstGeom prst="mathMultiply">
            <a:avLst>
              <a:gd name="adj1" fmla="val 16208"/>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617303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644CD-8722-4DCE-AEDD-1D64AD67E088}"/>
              </a:ext>
            </a:extLst>
          </p:cNvPr>
          <p:cNvSpPr>
            <a:spLocks noGrp="1"/>
          </p:cNvSpPr>
          <p:nvPr>
            <p:ph type="title"/>
          </p:nvPr>
        </p:nvSpPr>
        <p:spPr>
          <a:xfrm>
            <a:off x="0" y="0"/>
            <a:ext cx="12192000" cy="1325563"/>
          </a:xfrm>
        </p:spPr>
        <p:txBody>
          <a:bodyPr>
            <a:normAutofit/>
          </a:bodyPr>
          <a:lstStyle/>
          <a:p>
            <a:r>
              <a:rPr lang="en-US" b="1" dirty="0">
                <a:solidFill>
                  <a:schemeClr val="accent1"/>
                </a:solidFill>
                <a:latin typeface="Arial Black" panose="020B0A04020102020204" pitchFamily="34" charset="0"/>
              </a:rPr>
              <a:t>What is Bitcoin?</a:t>
            </a:r>
            <a:endParaRPr lang="en-IN" b="1" dirty="0">
              <a:solidFill>
                <a:schemeClr val="accent1"/>
              </a:solidFill>
              <a:latin typeface="Arial Black" panose="020B0A04020102020204" pitchFamily="34" charset="0"/>
            </a:endParaRPr>
          </a:p>
        </p:txBody>
      </p:sp>
      <p:sp>
        <p:nvSpPr>
          <p:cNvPr id="4" name="Content Placeholder 3">
            <a:extLst>
              <a:ext uri="{FF2B5EF4-FFF2-40B4-BE49-F238E27FC236}">
                <a16:creationId xmlns:a16="http://schemas.microsoft.com/office/drawing/2014/main" id="{9B76CCEA-695E-48EE-98B5-CC694BF9E84A}"/>
              </a:ext>
            </a:extLst>
          </p:cNvPr>
          <p:cNvSpPr>
            <a:spLocks noGrp="1"/>
          </p:cNvSpPr>
          <p:nvPr>
            <p:ph idx="1"/>
          </p:nvPr>
        </p:nvSpPr>
        <p:spPr>
          <a:xfrm>
            <a:off x="0" y="1090247"/>
            <a:ext cx="12192000" cy="5767753"/>
          </a:xfrm>
        </p:spPr>
        <p:txBody>
          <a:bodyPr/>
          <a:lstStyle/>
          <a:p>
            <a:pPr marL="0" indent="0">
              <a:buNone/>
            </a:pPr>
            <a:endParaRPr lang="en-IN" dirty="0"/>
          </a:p>
        </p:txBody>
      </p:sp>
      <p:sp>
        <p:nvSpPr>
          <p:cNvPr id="5" name="Rectangle 4">
            <a:extLst>
              <a:ext uri="{FF2B5EF4-FFF2-40B4-BE49-F238E27FC236}">
                <a16:creationId xmlns:a16="http://schemas.microsoft.com/office/drawing/2014/main" id="{DD372DDE-5DC1-479C-9681-EC042AA7A514}"/>
              </a:ext>
            </a:extLst>
          </p:cNvPr>
          <p:cNvSpPr/>
          <p:nvPr/>
        </p:nvSpPr>
        <p:spPr>
          <a:xfrm>
            <a:off x="0" y="1028701"/>
            <a:ext cx="12192000" cy="61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24E6D268-AA78-4F30-8675-64CF872B60B8}"/>
              </a:ext>
            </a:extLst>
          </p:cNvPr>
          <p:cNvSpPr/>
          <p:nvPr/>
        </p:nvSpPr>
        <p:spPr>
          <a:xfrm>
            <a:off x="10258" y="1090247"/>
            <a:ext cx="12192000" cy="1802423"/>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Rectangle 6">
            <a:extLst>
              <a:ext uri="{FF2B5EF4-FFF2-40B4-BE49-F238E27FC236}">
                <a16:creationId xmlns:a16="http://schemas.microsoft.com/office/drawing/2014/main" id="{1E58565C-ABF4-4F4C-8E97-F6C076A7412C}"/>
              </a:ext>
            </a:extLst>
          </p:cNvPr>
          <p:cNvSpPr/>
          <p:nvPr/>
        </p:nvSpPr>
        <p:spPr>
          <a:xfrm>
            <a:off x="0" y="4958860"/>
            <a:ext cx="12192000" cy="1802423"/>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lumMod val="20000"/>
                  <a:lumOff val="80000"/>
                </a:schemeClr>
              </a:solidFill>
            </a:endParaRPr>
          </a:p>
        </p:txBody>
      </p:sp>
      <p:sp>
        <p:nvSpPr>
          <p:cNvPr id="8" name="Rectangle 7">
            <a:extLst>
              <a:ext uri="{FF2B5EF4-FFF2-40B4-BE49-F238E27FC236}">
                <a16:creationId xmlns:a16="http://schemas.microsoft.com/office/drawing/2014/main" id="{FF0AF9DA-6414-4D17-8A64-980A1CFBC81E}"/>
              </a:ext>
            </a:extLst>
          </p:cNvPr>
          <p:cNvSpPr/>
          <p:nvPr/>
        </p:nvSpPr>
        <p:spPr>
          <a:xfrm>
            <a:off x="0" y="3012830"/>
            <a:ext cx="12192000" cy="1802423"/>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lumMod val="20000"/>
                  <a:lumOff val="80000"/>
                </a:schemeClr>
              </a:solidFill>
            </a:endParaRPr>
          </a:p>
        </p:txBody>
      </p:sp>
      <p:sp>
        <p:nvSpPr>
          <p:cNvPr id="10" name="Rectangle: Rounded Corners 9">
            <a:extLst>
              <a:ext uri="{FF2B5EF4-FFF2-40B4-BE49-F238E27FC236}">
                <a16:creationId xmlns:a16="http://schemas.microsoft.com/office/drawing/2014/main" id="{88A65F60-A5CF-40A8-8C3E-EFDFC9B088FD}"/>
              </a:ext>
            </a:extLst>
          </p:cNvPr>
          <p:cNvSpPr/>
          <p:nvPr/>
        </p:nvSpPr>
        <p:spPr>
          <a:xfrm>
            <a:off x="4703885" y="1326418"/>
            <a:ext cx="2804746" cy="11802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Blockchain</a:t>
            </a:r>
            <a:endParaRPr lang="en-IN" dirty="0"/>
          </a:p>
        </p:txBody>
      </p:sp>
      <p:sp>
        <p:nvSpPr>
          <p:cNvPr id="11" name="Rectangle 10">
            <a:extLst>
              <a:ext uri="{FF2B5EF4-FFF2-40B4-BE49-F238E27FC236}">
                <a16:creationId xmlns:a16="http://schemas.microsoft.com/office/drawing/2014/main" id="{09C69F0C-7C1F-4CFA-89B9-6DC3462F9427}"/>
              </a:ext>
            </a:extLst>
          </p:cNvPr>
          <p:cNvSpPr/>
          <p:nvPr/>
        </p:nvSpPr>
        <p:spPr>
          <a:xfrm>
            <a:off x="237392" y="1233854"/>
            <a:ext cx="325316" cy="144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solidFill>
                  <a:schemeClr val="bg1"/>
                </a:solidFill>
              </a:rPr>
              <a:t>TECHNOLOGY</a:t>
            </a:r>
            <a:endParaRPr lang="en-IN" b="1" dirty="0">
              <a:solidFill>
                <a:schemeClr val="bg1"/>
              </a:solidFill>
            </a:endParaRPr>
          </a:p>
        </p:txBody>
      </p:sp>
      <p:sp>
        <p:nvSpPr>
          <p:cNvPr id="13" name="Rectangle 12">
            <a:extLst>
              <a:ext uri="{FF2B5EF4-FFF2-40B4-BE49-F238E27FC236}">
                <a16:creationId xmlns:a16="http://schemas.microsoft.com/office/drawing/2014/main" id="{6D8C809E-4269-43AA-859E-EE707E9DF392}"/>
              </a:ext>
            </a:extLst>
          </p:cNvPr>
          <p:cNvSpPr/>
          <p:nvPr/>
        </p:nvSpPr>
        <p:spPr>
          <a:xfrm>
            <a:off x="237392" y="3190141"/>
            <a:ext cx="325316" cy="144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solidFill>
                  <a:schemeClr val="bg1"/>
                </a:solidFill>
              </a:rPr>
              <a:t>PROTOCOL</a:t>
            </a:r>
          </a:p>
          <a:p>
            <a:pPr algn="ctr"/>
            <a:r>
              <a:rPr lang="en-US" b="1" dirty="0">
                <a:solidFill>
                  <a:schemeClr val="bg1"/>
                </a:solidFill>
              </a:rPr>
              <a:t>/ COIN /</a:t>
            </a:r>
            <a:endParaRPr lang="en-IN" b="1" dirty="0">
              <a:solidFill>
                <a:schemeClr val="bg1"/>
              </a:solidFill>
            </a:endParaRPr>
          </a:p>
        </p:txBody>
      </p:sp>
      <p:sp>
        <p:nvSpPr>
          <p:cNvPr id="14" name="Rectangle 13">
            <a:extLst>
              <a:ext uri="{FF2B5EF4-FFF2-40B4-BE49-F238E27FC236}">
                <a16:creationId xmlns:a16="http://schemas.microsoft.com/office/drawing/2014/main" id="{89148D2D-960F-4D48-B6D3-05509089C90E}"/>
              </a:ext>
            </a:extLst>
          </p:cNvPr>
          <p:cNvSpPr/>
          <p:nvPr/>
        </p:nvSpPr>
        <p:spPr>
          <a:xfrm>
            <a:off x="206618" y="5136171"/>
            <a:ext cx="325316" cy="144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solidFill>
                  <a:schemeClr val="bg1"/>
                </a:solidFill>
              </a:rPr>
              <a:t>TOKEN</a:t>
            </a:r>
            <a:endParaRPr lang="en-IN" b="1" dirty="0">
              <a:solidFill>
                <a:schemeClr val="bg1"/>
              </a:solidFill>
            </a:endParaRPr>
          </a:p>
        </p:txBody>
      </p:sp>
      <p:sp>
        <p:nvSpPr>
          <p:cNvPr id="18" name="Rectangle: Rounded Corners 17">
            <a:extLst>
              <a:ext uri="{FF2B5EF4-FFF2-40B4-BE49-F238E27FC236}">
                <a16:creationId xmlns:a16="http://schemas.microsoft.com/office/drawing/2014/main" id="{78F437C0-E4B8-4F59-89DD-3A465274954E}"/>
              </a:ext>
            </a:extLst>
          </p:cNvPr>
          <p:cNvSpPr/>
          <p:nvPr/>
        </p:nvSpPr>
        <p:spPr>
          <a:xfrm>
            <a:off x="2872153" y="5005172"/>
            <a:ext cx="794239" cy="3933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TRX</a:t>
            </a:r>
            <a:endParaRPr lang="en-IN" dirty="0"/>
          </a:p>
        </p:txBody>
      </p:sp>
      <p:sp>
        <p:nvSpPr>
          <p:cNvPr id="24" name="Rectangle: Rounded Corners 23">
            <a:extLst>
              <a:ext uri="{FF2B5EF4-FFF2-40B4-BE49-F238E27FC236}">
                <a16:creationId xmlns:a16="http://schemas.microsoft.com/office/drawing/2014/main" id="{F59E4296-6025-4825-B38C-EB085402C817}"/>
              </a:ext>
            </a:extLst>
          </p:cNvPr>
          <p:cNvSpPr/>
          <p:nvPr/>
        </p:nvSpPr>
        <p:spPr>
          <a:xfrm>
            <a:off x="2872153" y="5456525"/>
            <a:ext cx="794239" cy="3933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REP</a:t>
            </a:r>
            <a:endParaRPr lang="en-IN" dirty="0"/>
          </a:p>
        </p:txBody>
      </p:sp>
      <p:sp>
        <p:nvSpPr>
          <p:cNvPr id="25" name="Rectangle: Rounded Corners 24">
            <a:extLst>
              <a:ext uri="{FF2B5EF4-FFF2-40B4-BE49-F238E27FC236}">
                <a16:creationId xmlns:a16="http://schemas.microsoft.com/office/drawing/2014/main" id="{567E5C4D-19B5-4D61-9FF8-E7BC14DA1D4D}"/>
              </a:ext>
            </a:extLst>
          </p:cNvPr>
          <p:cNvSpPr/>
          <p:nvPr/>
        </p:nvSpPr>
        <p:spPr>
          <a:xfrm>
            <a:off x="3878872" y="5005172"/>
            <a:ext cx="794239" cy="3933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AE</a:t>
            </a:r>
            <a:endParaRPr lang="en-IN" dirty="0"/>
          </a:p>
        </p:txBody>
      </p:sp>
      <p:sp>
        <p:nvSpPr>
          <p:cNvPr id="26" name="Rectangle: Rounded Corners 25">
            <a:extLst>
              <a:ext uri="{FF2B5EF4-FFF2-40B4-BE49-F238E27FC236}">
                <a16:creationId xmlns:a16="http://schemas.microsoft.com/office/drawing/2014/main" id="{F3838708-B427-4FCD-A98D-D8DFBE8501C6}"/>
              </a:ext>
            </a:extLst>
          </p:cNvPr>
          <p:cNvSpPr/>
          <p:nvPr/>
        </p:nvSpPr>
        <p:spPr>
          <a:xfrm>
            <a:off x="3878870" y="5456525"/>
            <a:ext cx="794239" cy="3933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SNT</a:t>
            </a:r>
            <a:endParaRPr lang="en-IN" dirty="0"/>
          </a:p>
        </p:txBody>
      </p:sp>
      <p:sp>
        <p:nvSpPr>
          <p:cNvPr id="27" name="Rectangle: Rounded Corners 26">
            <a:extLst>
              <a:ext uri="{FF2B5EF4-FFF2-40B4-BE49-F238E27FC236}">
                <a16:creationId xmlns:a16="http://schemas.microsoft.com/office/drawing/2014/main" id="{03F9E765-4650-4928-8C18-D9A7AA6C8A7F}"/>
              </a:ext>
            </a:extLst>
          </p:cNvPr>
          <p:cNvSpPr/>
          <p:nvPr/>
        </p:nvSpPr>
        <p:spPr>
          <a:xfrm>
            <a:off x="2872153" y="5907878"/>
            <a:ext cx="794239" cy="3933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RHOC</a:t>
            </a:r>
            <a:endParaRPr lang="en-IN" dirty="0"/>
          </a:p>
        </p:txBody>
      </p:sp>
      <p:sp>
        <p:nvSpPr>
          <p:cNvPr id="28" name="Rectangle: Rounded Corners 27">
            <a:extLst>
              <a:ext uri="{FF2B5EF4-FFF2-40B4-BE49-F238E27FC236}">
                <a16:creationId xmlns:a16="http://schemas.microsoft.com/office/drawing/2014/main" id="{67A7E800-CED5-4349-BF3A-F6E249F949BB}"/>
              </a:ext>
            </a:extLst>
          </p:cNvPr>
          <p:cNvSpPr/>
          <p:nvPr/>
        </p:nvSpPr>
        <p:spPr>
          <a:xfrm>
            <a:off x="3878870" y="5907878"/>
            <a:ext cx="794239" cy="3933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MKR</a:t>
            </a:r>
            <a:endParaRPr lang="en-IN" dirty="0"/>
          </a:p>
        </p:txBody>
      </p:sp>
      <p:sp>
        <p:nvSpPr>
          <p:cNvPr id="29" name="Rectangle: Rounded Corners 28">
            <a:extLst>
              <a:ext uri="{FF2B5EF4-FFF2-40B4-BE49-F238E27FC236}">
                <a16:creationId xmlns:a16="http://schemas.microsoft.com/office/drawing/2014/main" id="{656CE4BB-FAE9-4255-9389-929D806EF64F}"/>
              </a:ext>
            </a:extLst>
          </p:cNvPr>
          <p:cNvSpPr/>
          <p:nvPr/>
        </p:nvSpPr>
        <p:spPr>
          <a:xfrm>
            <a:off x="2872153" y="6359231"/>
            <a:ext cx="794239" cy="3933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PPT</a:t>
            </a:r>
            <a:endParaRPr lang="en-IN" dirty="0"/>
          </a:p>
        </p:txBody>
      </p:sp>
      <p:sp>
        <p:nvSpPr>
          <p:cNvPr id="30" name="Rectangle: Rounded Corners 29">
            <a:extLst>
              <a:ext uri="{FF2B5EF4-FFF2-40B4-BE49-F238E27FC236}">
                <a16:creationId xmlns:a16="http://schemas.microsoft.com/office/drawing/2014/main" id="{4428373A-FBB6-4786-A27F-2F9C8F2A828D}"/>
              </a:ext>
            </a:extLst>
          </p:cNvPr>
          <p:cNvSpPr/>
          <p:nvPr/>
        </p:nvSpPr>
        <p:spPr>
          <a:xfrm>
            <a:off x="3878869" y="6360940"/>
            <a:ext cx="794239" cy="3933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BNB</a:t>
            </a:r>
            <a:endParaRPr lang="en-IN" dirty="0"/>
          </a:p>
        </p:txBody>
      </p:sp>
      <p:sp>
        <p:nvSpPr>
          <p:cNvPr id="3" name="Multiplication Sign 2">
            <a:extLst>
              <a:ext uri="{FF2B5EF4-FFF2-40B4-BE49-F238E27FC236}">
                <a16:creationId xmlns:a16="http://schemas.microsoft.com/office/drawing/2014/main" id="{AAB8C692-DB80-4663-A6EA-858BD81E2EA9}"/>
              </a:ext>
            </a:extLst>
          </p:cNvPr>
          <p:cNvSpPr/>
          <p:nvPr/>
        </p:nvSpPr>
        <p:spPr>
          <a:xfrm>
            <a:off x="6013938" y="5565531"/>
            <a:ext cx="794239" cy="735652"/>
          </a:xfrm>
          <a:prstGeom prst="mathMultiply">
            <a:avLst>
              <a:gd name="adj1" fmla="val 16349"/>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Rounded Corners 30">
            <a:extLst>
              <a:ext uri="{FF2B5EF4-FFF2-40B4-BE49-F238E27FC236}">
                <a16:creationId xmlns:a16="http://schemas.microsoft.com/office/drawing/2014/main" id="{867B99A6-428B-4B3E-B52E-B9BD5A8E8A6F}"/>
              </a:ext>
            </a:extLst>
          </p:cNvPr>
          <p:cNvSpPr/>
          <p:nvPr/>
        </p:nvSpPr>
        <p:spPr>
          <a:xfrm>
            <a:off x="7752618" y="5006920"/>
            <a:ext cx="794239" cy="3933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ACAT</a:t>
            </a:r>
            <a:endParaRPr lang="en-IN" dirty="0"/>
          </a:p>
        </p:txBody>
      </p:sp>
      <p:sp>
        <p:nvSpPr>
          <p:cNvPr id="32" name="Rectangle: Rounded Corners 31">
            <a:extLst>
              <a:ext uri="{FF2B5EF4-FFF2-40B4-BE49-F238E27FC236}">
                <a16:creationId xmlns:a16="http://schemas.microsoft.com/office/drawing/2014/main" id="{CB920176-FB48-434B-BC02-698750DA0E20}"/>
              </a:ext>
            </a:extLst>
          </p:cNvPr>
          <p:cNvSpPr/>
          <p:nvPr/>
        </p:nvSpPr>
        <p:spPr>
          <a:xfrm>
            <a:off x="7752618" y="5458273"/>
            <a:ext cx="794239" cy="3933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DBC</a:t>
            </a:r>
            <a:endParaRPr lang="en-IN" dirty="0"/>
          </a:p>
        </p:txBody>
      </p:sp>
      <p:sp>
        <p:nvSpPr>
          <p:cNvPr id="33" name="Rectangle: Rounded Corners 32">
            <a:extLst>
              <a:ext uri="{FF2B5EF4-FFF2-40B4-BE49-F238E27FC236}">
                <a16:creationId xmlns:a16="http://schemas.microsoft.com/office/drawing/2014/main" id="{E5189BBA-DE72-4A6C-B64E-07EBAB370434}"/>
              </a:ext>
            </a:extLst>
          </p:cNvPr>
          <p:cNvSpPr/>
          <p:nvPr/>
        </p:nvSpPr>
        <p:spPr>
          <a:xfrm>
            <a:off x="8759337" y="5006920"/>
            <a:ext cx="794239" cy="3933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TNC</a:t>
            </a:r>
            <a:endParaRPr lang="en-IN" dirty="0"/>
          </a:p>
        </p:txBody>
      </p:sp>
      <p:sp>
        <p:nvSpPr>
          <p:cNvPr id="34" name="Rectangle: Rounded Corners 33">
            <a:extLst>
              <a:ext uri="{FF2B5EF4-FFF2-40B4-BE49-F238E27FC236}">
                <a16:creationId xmlns:a16="http://schemas.microsoft.com/office/drawing/2014/main" id="{2E2FF2A6-EE8C-43BF-B56F-FF1FD2C35EE0}"/>
              </a:ext>
            </a:extLst>
          </p:cNvPr>
          <p:cNvSpPr/>
          <p:nvPr/>
        </p:nvSpPr>
        <p:spPr>
          <a:xfrm>
            <a:off x="8759335" y="5458273"/>
            <a:ext cx="794239" cy="3933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RPX</a:t>
            </a:r>
            <a:endParaRPr lang="en-IN" dirty="0"/>
          </a:p>
        </p:txBody>
      </p:sp>
      <p:sp>
        <p:nvSpPr>
          <p:cNvPr id="35" name="Rectangle: Rounded Corners 34">
            <a:extLst>
              <a:ext uri="{FF2B5EF4-FFF2-40B4-BE49-F238E27FC236}">
                <a16:creationId xmlns:a16="http://schemas.microsoft.com/office/drawing/2014/main" id="{D0E2EE1A-3021-4462-95BA-2E0E63E7B108}"/>
              </a:ext>
            </a:extLst>
          </p:cNvPr>
          <p:cNvSpPr/>
          <p:nvPr/>
        </p:nvSpPr>
        <p:spPr>
          <a:xfrm>
            <a:off x="7752618" y="5909626"/>
            <a:ext cx="794239" cy="3933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QLC</a:t>
            </a:r>
            <a:endParaRPr lang="en-IN" dirty="0"/>
          </a:p>
        </p:txBody>
      </p:sp>
      <p:sp>
        <p:nvSpPr>
          <p:cNvPr id="36" name="Rectangle: Rounded Corners 35">
            <a:extLst>
              <a:ext uri="{FF2B5EF4-FFF2-40B4-BE49-F238E27FC236}">
                <a16:creationId xmlns:a16="http://schemas.microsoft.com/office/drawing/2014/main" id="{9A20822D-9D65-4BC5-95CB-9FDEBEB4615A}"/>
              </a:ext>
            </a:extLst>
          </p:cNvPr>
          <p:cNvSpPr/>
          <p:nvPr/>
        </p:nvSpPr>
        <p:spPr>
          <a:xfrm>
            <a:off x="8759335" y="5909626"/>
            <a:ext cx="794239" cy="3933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TKY</a:t>
            </a:r>
            <a:endParaRPr lang="en-IN" dirty="0"/>
          </a:p>
        </p:txBody>
      </p:sp>
      <p:sp>
        <p:nvSpPr>
          <p:cNvPr id="37" name="Rectangle: Rounded Corners 36">
            <a:extLst>
              <a:ext uri="{FF2B5EF4-FFF2-40B4-BE49-F238E27FC236}">
                <a16:creationId xmlns:a16="http://schemas.microsoft.com/office/drawing/2014/main" id="{25B0AFCB-7F7B-47E2-8795-8C1FC1FEC1A2}"/>
              </a:ext>
            </a:extLst>
          </p:cNvPr>
          <p:cNvSpPr/>
          <p:nvPr/>
        </p:nvSpPr>
        <p:spPr>
          <a:xfrm>
            <a:off x="7752618" y="6360979"/>
            <a:ext cx="794239" cy="3933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ONT</a:t>
            </a:r>
            <a:endParaRPr lang="en-IN" dirty="0"/>
          </a:p>
        </p:txBody>
      </p:sp>
      <p:sp>
        <p:nvSpPr>
          <p:cNvPr id="38" name="Rectangle: Rounded Corners 37">
            <a:extLst>
              <a:ext uri="{FF2B5EF4-FFF2-40B4-BE49-F238E27FC236}">
                <a16:creationId xmlns:a16="http://schemas.microsoft.com/office/drawing/2014/main" id="{B5426C36-3DE4-47AA-BD41-9A357737E7BD}"/>
              </a:ext>
            </a:extLst>
          </p:cNvPr>
          <p:cNvSpPr/>
          <p:nvPr/>
        </p:nvSpPr>
        <p:spPr>
          <a:xfrm>
            <a:off x="8759334" y="6362688"/>
            <a:ext cx="794239" cy="3933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IAM</a:t>
            </a:r>
            <a:endParaRPr lang="en-IN" dirty="0"/>
          </a:p>
        </p:txBody>
      </p:sp>
      <p:sp>
        <p:nvSpPr>
          <p:cNvPr id="39" name="Multiplication Sign 38">
            <a:extLst>
              <a:ext uri="{FF2B5EF4-FFF2-40B4-BE49-F238E27FC236}">
                <a16:creationId xmlns:a16="http://schemas.microsoft.com/office/drawing/2014/main" id="{18080183-486E-49FB-A8C8-98C99C92119C}"/>
              </a:ext>
            </a:extLst>
          </p:cNvPr>
          <p:cNvSpPr/>
          <p:nvPr/>
        </p:nvSpPr>
        <p:spPr>
          <a:xfrm>
            <a:off x="10894403" y="5567279"/>
            <a:ext cx="794239" cy="735652"/>
          </a:xfrm>
          <a:prstGeom prst="mathMultiply">
            <a:avLst>
              <a:gd name="adj1" fmla="val 15154"/>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Rounded Corners 39">
            <a:extLst>
              <a:ext uri="{FF2B5EF4-FFF2-40B4-BE49-F238E27FC236}">
                <a16:creationId xmlns:a16="http://schemas.microsoft.com/office/drawing/2014/main" id="{B2C72363-FA85-4705-A75F-D936B4D0B945}"/>
              </a:ext>
            </a:extLst>
          </p:cNvPr>
          <p:cNvSpPr/>
          <p:nvPr/>
        </p:nvSpPr>
        <p:spPr>
          <a:xfrm>
            <a:off x="843324" y="5008717"/>
            <a:ext cx="794239" cy="3933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WCT</a:t>
            </a:r>
            <a:endParaRPr lang="en-IN" dirty="0"/>
          </a:p>
        </p:txBody>
      </p:sp>
      <p:sp>
        <p:nvSpPr>
          <p:cNvPr id="41" name="Rectangle: Rounded Corners 40">
            <a:extLst>
              <a:ext uri="{FF2B5EF4-FFF2-40B4-BE49-F238E27FC236}">
                <a16:creationId xmlns:a16="http://schemas.microsoft.com/office/drawing/2014/main" id="{2E1F28FF-35F1-4049-992B-F3E32709DE54}"/>
              </a:ext>
            </a:extLst>
          </p:cNvPr>
          <p:cNvSpPr/>
          <p:nvPr/>
        </p:nvSpPr>
        <p:spPr>
          <a:xfrm>
            <a:off x="843324" y="5460070"/>
            <a:ext cx="794239" cy="3933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WGR</a:t>
            </a:r>
            <a:endParaRPr lang="en-IN" dirty="0"/>
          </a:p>
        </p:txBody>
      </p:sp>
      <p:sp>
        <p:nvSpPr>
          <p:cNvPr id="42" name="Rectangle: Rounded Corners 41">
            <a:extLst>
              <a:ext uri="{FF2B5EF4-FFF2-40B4-BE49-F238E27FC236}">
                <a16:creationId xmlns:a16="http://schemas.microsoft.com/office/drawing/2014/main" id="{470C68CF-19E3-4ECD-923D-13867D7208AF}"/>
              </a:ext>
            </a:extLst>
          </p:cNvPr>
          <p:cNvSpPr/>
          <p:nvPr/>
        </p:nvSpPr>
        <p:spPr>
          <a:xfrm>
            <a:off x="1850043" y="5008717"/>
            <a:ext cx="794239" cy="3933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BL</a:t>
            </a:r>
            <a:endParaRPr lang="en-IN" dirty="0"/>
          </a:p>
        </p:txBody>
      </p:sp>
      <p:sp>
        <p:nvSpPr>
          <p:cNvPr id="43" name="Rectangle: Rounded Corners 42">
            <a:extLst>
              <a:ext uri="{FF2B5EF4-FFF2-40B4-BE49-F238E27FC236}">
                <a16:creationId xmlns:a16="http://schemas.microsoft.com/office/drawing/2014/main" id="{930E0125-14DE-46DD-A8E3-0AFB5B8A0D49}"/>
              </a:ext>
            </a:extLst>
          </p:cNvPr>
          <p:cNvSpPr/>
          <p:nvPr/>
        </p:nvSpPr>
        <p:spPr>
          <a:xfrm>
            <a:off x="1850041" y="5460070"/>
            <a:ext cx="794239" cy="3933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INTL</a:t>
            </a:r>
            <a:endParaRPr lang="en-IN" dirty="0"/>
          </a:p>
        </p:txBody>
      </p:sp>
      <p:sp>
        <p:nvSpPr>
          <p:cNvPr id="44" name="Rectangle: Rounded Corners 14">
            <a:extLst>
              <a:ext uri="{FF2B5EF4-FFF2-40B4-BE49-F238E27FC236}">
                <a16:creationId xmlns:a16="http://schemas.microsoft.com/office/drawing/2014/main" id="{CC6682EC-9253-44EE-B61C-E894AC294A70}"/>
              </a:ext>
            </a:extLst>
          </p:cNvPr>
          <p:cNvSpPr/>
          <p:nvPr/>
        </p:nvSpPr>
        <p:spPr>
          <a:xfrm>
            <a:off x="983275" y="3377955"/>
            <a:ext cx="1628042" cy="11802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Waves</a:t>
            </a:r>
          </a:p>
          <a:p>
            <a:pPr algn="ctr"/>
            <a:endParaRPr lang="en-IN" sz="2000" dirty="0"/>
          </a:p>
        </p:txBody>
      </p:sp>
      <p:sp>
        <p:nvSpPr>
          <p:cNvPr id="45" name="Rectangle: Rounded Corners 15">
            <a:extLst>
              <a:ext uri="{FF2B5EF4-FFF2-40B4-BE49-F238E27FC236}">
                <a16:creationId xmlns:a16="http://schemas.microsoft.com/office/drawing/2014/main" id="{99F30231-3720-4291-8369-24A2EFBA83EE}"/>
              </a:ext>
            </a:extLst>
          </p:cNvPr>
          <p:cNvSpPr/>
          <p:nvPr/>
        </p:nvSpPr>
        <p:spPr>
          <a:xfrm>
            <a:off x="3171825" y="3377955"/>
            <a:ext cx="1628042" cy="11802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rPr>
              <a:t>Ethereum</a:t>
            </a:r>
            <a:endParaRPr lang="en-US" sz="2000" dirty="0">
              <a:solidFill>
                <a:schemeClr val="tx1"/>
              </a:solidFill>
            </a:endParaRPr>
          </a:p>
          <a:p>
            <a:pPr algn="ctr"/>
            <a:endParaRPr lang="en-IN" sz="2000" dirty="0">
              <a:solidFill>
                <a:schemeClr val="tx1"/>
              </a:solidFill>
            </a:endParaRPr>
          </a:p>
        </p:txBody>
      </p:sp>
      <p:sp>
        <p:nvSpPr>
          <p:cNvPr id="46" name="Rectangle: Rounded Corners 16">
            <a:extLst>
              <a:ext uri="{FF2B5EF4-FFF2-40B4-BE49-F238E27FC236}">
                <a16:creationId xmlns:a16="http://schemas.microsoft.com/office/drawing/2014/main" id="{CD1B1EEA-9943-4F98-9DEB-2219632E9049}"/>
              </a:ext>
            </a:extLst>
          </p:cNvPr>
          <p:cNvSpPr/>
          <p:nvPr/>
        </p:nvSpPr>
        <p:spPr>
          <a:xfrm>
            <a:off x="5360375" y="3377955"/>
            <a:ext cx="1628042" cy="11802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Bitcoin</a:t>
            </a:r>
          </a:p>
          <a:p>
            <a:pPr algn="ctr"/>
            <a:endParaRPr lang="en-IN" dirty="0">
              <a:solidFill>
                <a:schemeClr val="tx1"/>
              </a:solidFill>
            </a:endParaRPr>
          </a:p>
        </p:txBody>
      </p:sp>
      <p:sp>
        <p:nvSpPr>
          <p:cNvPr id="47" name="Rectangle: Rounded Corners 18">
            <a:extLst>
              <a:ext uri="{FF2B5EF4-FFF2-40B4-BE49-F238E27FC236}">
                <a16:creationId xmlns:a16="http://schemas.microsoft.com/office/drawing/2014/main" id="{08ECFC91-858E-4FA9-A0DB-2F57114BB360}"/>
              </a:ext>
            </a:extLst>
          </p:cNvPr>
          <p:cNvSpPr/>
          <p:nvPr/>
        </p:nvSpPr>
        <p:spPr>
          <a:xfrm>
            <a:off x="7548197" y="3377955"/>
            <a:ext cx="1628043" cy="11802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Neo</a:t>
            </a:r>
          </a:p>
          <a:p>
            <a:pPr algn="ctr"/>
            <a:endParaRPr lang="en-IN" dirty="0">
              <a:solidFill>
                <a:schemeClr val="tx1"/>
              </a:solidFill>
            </a:endParaRPr>
          </a:p>
        </p:txBody>
      </p:sp>
      <p:sp>
        <p:nvSpPr>
          <p:cNvPr id="48" name="Rectangle: Rounded Corners 19">
            <a:extLst>
              <a:ext uri="{FF2B5EF4-FFF2-40B4-BE49-F238E27FC236}">
                <a16:creationId xmlns:a16="http://schemas.microsoft.com/office/drawing/2014/main" id="{E012D7A3-2954-4FF5-8B60-7BEA3BBBF930}"/>
              </a:ext>
            </a:extLst>
          </p:cNvPr>
          <p:cNvSpPr/>
          <p:nvPr/>
        </p:nvSpPr>
        <p:spPr>
          <a:xfrm>
            <a:off x="9736020" y="3377954"/>
            <a:ext cx="1556238" cy="11802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Ripple</a:t>
            </a:r>
          </a:p>
          <a:p>
            <a:pPr algn="ctr"/>
            <a:endParaRPr lang="en-IN" dirty="0">
              <a:solidFill>
                <a:schemeClr val="tx1"/>
              </a:solidFill>
            </a:endParaRPr>
          </a:p>
        </p:txBody>
      </p:sp>
      <p:pic>
        <p:nvPicPr>
          <p:cNvPr id="49" name="Picture 48"/>
          <p:cNvPicPr>
            <a:picLocks noChangeAspect="1"/>
          </p:cNvPicPr>
          <p:nvPr/>
        </p:nvPicPr>
        <p:blipFill>
          <a:blip r:embed="rId2"/>
          <a:stretch>
            <a:fillRect/>
          </a:stretch>
        </p:blipFill>
        <p:spPr>
          <a:xfrm>
            <a:off x="1380255" y="3982917"/>
            <a:ext cx="835537" cy="436683"/>
          </a:xfrm>
          <a:prstGeom prst="rect">
            <a:avLst/>
          </a:prstGeom>
        </p:spPr>
      </p:pic>
      <p:pic>
        <p:nvPicPr>
          <p:cNvPr id="50" name="Picture 49"/>
          <p:cNvPicPr>
            <a:picLocks noChangeAspect="1"/>
          </p:cNvPicPr>
          <p:nvPr/>
        </p:nvPicPr>
        <p:blipFill>
          <a:blip r:embed="rId3"/>
          <a:stretch>
            <a:fillRect/>
          </a:stretch>
        </p:blipFill>
        <p:spPr>
          <a:xfrm>
            <a:off x="3736936" y="3982917"/>
            <a:ext cx="498147" cy="498147"/>
          </a:xfrm>
          <a:prstGeom prst="rect">
            <a:avLst/>
          </a:prstGeom>
        </p:spPr>
      </p:pic>
      <p:pic>
        <p:nvPicPr>
          <p:cNvPr id="51" name="Picture 2" descr="Image result for bitco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27835" y="3963435"/>
            <a:ext cx="499859" cy="499859"/>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51"/>
          <p:cNvPicPr>
            <a:picLocks noChangeAspect="1"/>
          </p:cNvPicPr>
          <p:nvPr/>
        </p:nvPicPr>
        <p:blipFill>
          <a:blip r:embed="rId5"/>
          <a:stretch>
            <a:fillRect/>
          </a:stretch>
        </p:blipFill>
        <p:spPr>
          <a:xfrm>
            <a:off x="7940391" y="3982917"/>
            <a:ext cx="833133" cy="478489"/>
          </a:xfrm>
          <a:prstGeom prst="rect">
            <a:avLst/>
          </a:prstGeom>
        </p:spPr>
      </p:pic>
      <p:pic>
        <p:nvPicPr>
          <p:cNvPr id="53" name="Picture 52"/>
          <p:cNvPicPr>
            <a:picLocks noChangeAspect="1"/>
          </p:cNvPicPr>
          <p:nvPr/>
        </p:nvPicPr>
        <p:blipFill>
          <a:blip r:embed="rId6"/>
          <a:stretch>
            <a:fillRect/>
          </a:stretch>
        </p:blipFill>
        <p:spPr>
          <a:xfrm>
            <a:off x="10257481" y="3939638"/>
            <a:ext cx="536025" cy="536025"/>
          </a:xfrm>
          <a:prstGeom prst="rect">
            <a:avLst/>
          </a:prstGeom>
        </p:spPr>
      </p:pic>
    </p:spTree>
    <p:extLst>
      <p:ext uri="{BB962C8B-B14F-4D97-AF65-F5344CB8AC3E}">
        <p14:creationId xmlns:p14="http://schemas.microsoft.com/office/powerpoint/2010/main" val="3139384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644CD-8722-4DCE-AEDD-1D64AD67E088}"/>
              </a:ext>
            </a:extLst>
          </p:cNvPr>
          <p:cNvSpPr>
            <a:spLocks noGrp="1"/>
          </p:cNvSpPr>
          <p:nvPr>
            <p:ph type="title"/>
          </p:nvPr>
        </p:nvSpPr>
        <p:spPr>
          <a:xfrm>
            <a:off x="0" y="0"/>
            <a:ext cx="12192000" cy="1325563"/>
          </a:xfrm>
        </p:spPr>
        <p:txBody>
          <a:bodyPr>
            <a:normAutofit/>
          </a:bodyPr>
          <a:lstStyle/>
          <a:p>
            <a:r>
              <a:rPr lang="en-US" b="1" dirty="0">
                <a:solidFill>
                  <a:schemeClr val="accent1"/>
                </a:solidFill>
                <a:latin typeface="Arial Black" panose="020B0A04020102020204" pitchFamily="34" charset="0"/>
              </a:rPr>
              <a:t>What is Bitcoin?</a:t>
            </a:r>
            <a:endParaRPr lang="en-IN" b="1" dirty="0">
              <a:solidFill>
                <a:schemeClr val="accent1"/>
              </a:solidFill>
              <a:latin typeface="Arial Black" panose="020B0A04020102020204" pitchFamily="34" charset="0"/>
            </a:endParaRPr>
          </a:p>
        </p:txBody>
      </p:sp>
      <p:sp>
        <p:nvSpPr>
          <p:cNvPr id="5" name="Rectangle 4">
            <a:extLst>
              <a:ext uri="{FF2B5EF4-FFF2-40B4-BE49-F238E27FC236}">
                <a16:creationId xmlns:a16="http://schemas.microsoft.com/office/drawing/2014/main" id="{DD372DDE-5DC1-479C-9681-EC042AA7A514}"/>
              </a:ext>
            </a:extLst>
          </p:cNvPr>
          <p:cNvSpPr/>
          <p:nvPr/>
        </p:nvSpPr>
        <p:spPr>
          <a:xfrm>
            <a:off x="0" y="1028701"/>
            <a:ext cx="12192000" cy="61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6D8C809E-4269-43AA-859E-EE707E9DF392}"/>
              </a:ext>
            </a:extLst>
          </p:cNvPr>
          <p:cNvSpPr/>
          <p:nvPr/>
        </p:nvSpPr>
        <p:spPr>
          <a:xfrm>
            <a:off x="237392" y="3190141"/>
            <a:ext cx="325316" cy="144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solidFill>
                  <a:schemeClr val="bg1"/>
                </a:solidFill>
              </a:rPr>
              <a:t>PROTOCOL</a:t>
            </a:r>
          </a:p>
          <a:p>
            <a:pPr algn="ctr"/>
            <a:r>
              <a:rPr lang="en-US" b="1" dirty="0">
                <a:solidFill>
                  <a:schemeClr val="bg1"/>
                </a:solidFill>
              </a:rPr>
              <a:t>/ COIN /</a:t>
            </a:r>
            <a:endParaRPr lang="en-IN" b="1" dirty="0">
              <a:solidFill>
                <a:schemeClr val="bg1"/>
              </a:solidFill>
            </a:endParaRPr>
          </a:p>
        </p:txBody>
      </p:sp>
      <p:sp>
        <p:nvSpPr>
          <p:cNvPr id="14" name="Rectangle 13">
            <a:extLst>
              <a:ext uri="{FF2B5EF4-FFF2-40B4-BE49-F238E27FC236}">
                <a16:creationId xmlns:a16="http://schemas.microsoft.com/office/drawing/2014/main" id="{89148D2D-960F-4D48-B6D3-05509089C90E}"/>
              </a:ext>
            </a:extLst>
          </p:cNvPr>
          <p:cNvSpPr/>
          <p:nvPr/>
        </p:nvSpPr>
        <p:spPr>
          <a:xfrm>
            <a:off x="206618" y="5136171"/>
            <a:ext cx="325316" cy="144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solidFill>
                  <a:schemeClr val="bg1"/>
                </a:solidFill>
              </a:rPr>
              <a:t>TOKEN</a:t>
            </a:r>
            <a:endParaRPr lang="en-IN" b="1" dirty="0">
              <a:solidFill>
                <a:schemeClr val="bg1"/>
              </a:solidFill>
            </a:endParaRPr>
          </a:p>
        </p:txBody>
      </p:sp>
      <p:pic>
        <p:nvPicPr>
          <p:cNvPr id="3" name="Picture 2"/>
          <p:cNvPicPr>
            <a:picLocks noChangeAspect="1"/>
          </p:cNvPicPr>
          <p:nvPr/>
        </p:nvPicPr>
        <p:blipFill>
          <a:blip r:embed="rId2"/>
          <a:stretch>
            <a:fillRect/>
          </a:stretch>
        </p:blipFill>
        <p:spPr>
          <a:xfrm>
            <a:off x="7480789" y="1574922"/>
            <a:ext cx="3314700" cy="3743325"/>
          </a:xfrm>
          <a:prstGeom prst="rect">
            <a:avLst/>
          </a:prstGeom>
        </p:spPr>
      </p:pic>
      <p:sp>
        <p:nvSpPr>
          <p:cNvPr id="6" name="TextBox 5"/>
          <p:cNvSpPr txBox="1"/>
          <p:nvPr/>
        </p:nvSpPr>
        <p:spPr>
          <a:xfrm>
            <a:off x="8027377" y="5318247"/>
            <a:ext cx="2400300" cy="430887"/>
          </a:xfrm>
          <a:prstGeom prst="rect">
            <a:avLst/>
          </a:prstGeom>
          <a:noFill/>
        </p:spPr>
        <p:txBody>
          <a:bodyPr wrap="square" rtlCol="0">
            <a:spAutoFit/>
          </a:bodyPr>
          <a:lstStyle/>
          <a:p>
            <a:r>
              <a:rPr lang="en-US" sz="2200" b="1" dirty="0"/>
              <a:t>Satoshi Nakamoto</a:t>
            </a:r>
          </a:p>
        </p:txBody>
      </p:sp>
      <p:sp>
        <p:nvSpPr>
          <p:cNvPr id="7" name="TextBox 6"/>
          <p:cNvSpPr txBox="1"/>
          <p:nvPr/>
        </p:nvSpPr>
        <p:spPr>
          <a:xfrm>
            <a:off x="307730" y="2118948"/>
            <a:ext cx="6154616" cy="2585323"/>
          </a:xfrm>
          <a:prstGeom prst="rect">
            <a:avLst/>
          </a:prstGeom>
          <a:noFill/>
        </p:spPr>
        <p:txBody>
          <a:bodyPr wrap="square" rtlCol="0">
            <a:spAutoFit/>
          </a:bodyPr>
          <a:lstStyle/>
          <a:p>
            <a:r>
              <a:rPr lang="en-US" b="1" dirty="0"/>
              <a:t>Satoshi Nakamoto </a:t>
            </a:r>
            <a:r>
              <a:rPr lang="en-US" dirty="0"/>
              <a:t>is the name used by the unknown person or people who developed bitcoin</a:t>
            </a:r>
          </a:p>
          <a:p>
            <a:endParaRPr lang="en-US" dirty="0"/>
          </a:p>
          <a:p>
            <a:r>
              <a:rPr lang="en-US" dirty="0"/>
              <a:t>In </a:t>
            </a:r>
            <a:r>
              <a:rPr lang="en-US" b="1" dirty="0"/>
              <a:t>October 2008</a:t>
            </a:r>
            <a:r>
              <a:rPr lang="en-US" dirty="0"/>
              <a:t>, Nakamoto published a paper titled </a:t>
            </a:r>
          </a:p>
          <a:p>
            <a:r>
              <a:rPr lang="en-US" i="1" dirty="0"/>
              <a:t>"Bitcoin: A Peer-to-Peer Electronic Cash System"</a:t>
            </a:r>
          </a:p>
          <a:p>
            <a:endParaRPr lang="en-US" dirty="0"/>
          </a:p>
          <a:p>
            <a:r>
              <a:rPr lang="en-US" dirty="0"/>
              <a:t>In </a:t>
            </a:r>
            <a:r>
              <a:rPr lang="en-US" b="1" dirty="0"/>
              <a:t>January 2009</a:t>
            </a:r>
            <a:r>
              <a:rPr lang="en-US" dirty="0"/>
              <a:t>, the bitcoin network came into existence with Satoshi Nakamoto mining the genesis block of bitcoin (block number 0), which had a reward of 50 bitcoins.</a:t>
            </a:r>
          </a:p>
        </p:txBody>
      </p:sp>
      <p:sp>
        <p:nvSpPr>
          <p:cNvPr id="8" name="TextBox 7"/>
          <p:cNvSpPr txBox="1"/>
          <p:nvPr/>
        </p:nvSpPr>
        <p:spPr>
          <a:xfrm>
            <a:off x="2013438" y="201343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5861956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644CD-8722-4DCE-AEDD-1D64AD67E088}"/>
              </a:ext>
            </a:extLst>
          </p:cNvPr>
          <p:cNvSpPr>
            <a:spLocks noGrp="1"/>
          </p:cNvSpPr>
          <p:nvPr>
            <p:ph type="title"/>
          </p:nvPr>
        </p:nvSpPr>
        <p:spPr>
          <a:xfrm>
            <a:off x="0" y="0"/>
            <a:ext cx="12192000" cy="1325563"/>
          </a:xfrm>
        </p:spPr>
        <p:txBody>
          <a:bodyPr>
            <a:normAutofit/>
          </a:bodyPr>
          <a:lstStyle/>
          <a:p>
            <a:r>
              <a:rPr lang="en-US" b="1" dirty="0">
                <a:solidFill>
                  <a:schemeClr val="accent1"/>
                </a:solidFill>
                <a:latin typeface="Arial Black" panose="020B0A04020102020204" pitchFamily="34" charset="0"/>
              </a:rPr>
              <a:t>What is Bitcoin?</a:t>
            </a:r>
            <a:endParaRPr lang="en-IN" b="1" dirty="0">
              <a:solidFill>
                <a:schemeClr val="accent1"/>
              </a:solidFill>
              <a:latin typeface="Arial Black" panose="020B0A04020102020204" pitchFamily="34" charset="0"/>
            </a:endParaRPr>
          </a:p>
        </p:txBody>
      </p:sp>
      <p:sp>
        <p:nvSpPr>
          <p:cNvPr id="4" name="Content Placeholder 3">
            <a:extLst>
              <a:ext uri="{FF2B5EF4-FFF2-40B4-BE49-F238E27FC236}">
                <a16:creationId xmlns:a16="http://schemas.microsoft.com/office/drawing/2014/main" id="{9B76CCEA-695E-48EE-98B5-CC694BF9E84A}"/>
              </a:ext>
            </a:extLst>
          </p:cNvPr>
          <p:cNvSpPr>
            <a:spLocks noGrp="1"/>
          </p:cNvSpPr>
          <p:nvPr>
            <p:ph idx="1"/>
          </p:nvPr>
        </p:nvSpPr>
        <p:spPr>
          <a:xfrm>
            <a:off x="0" y="1090247"/>
            <a:ext cx="12192000" cy="5767753"/>
          </a:xfrm>
        </p:spPr>
        <p:txBody>
          <a:bodyPr/>
          <a:lstStyle/>
          <a:p>
            <a:pPr marL="0" indent="0">
              <a:buNone/>
            </a:pPr>
            <a:endParaRPr lang="en-IN" dirty="0"/>
          </a:p>
        </p:txBody>
      </p:sp>
      <p:sp>
        <p:nvSpPr>
          <p:cNvPr id="5" name="Rectangle 4">
            <a:extLst>
              <a:ext uri="{FF2B5EF4-FFF2-40B4-BE49-F238E27FC236}">
                <a16:creationId xmlns:a16="http://schemas.microsoft.com/office/drawing/2014/main" id="{DD372DDE-5DC1-479C-9681-EC042AA7A514}"/>
              </a:ext>
            </a:extLst>
          </p:cNvPr>
          <p:cNvSpPr/>
          <p:nvPr/>
        </p:nvSpPr>
        <p:spPr>
          <a:xfrm>
            <a:off x="0" y="1028701"/>
            <a:ext cx="12192000" cy="61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6D8C809E-4269-43AA-859E-EE707E9DF392}"/>
              </a:ext>
            </a:extLst>
          </p:cNvPr>
          <p:cNvSpPr/>
          <p:nvPr/>
        </p:nvSpPr>
        <p:spPr>
          <a:xfrm>
            <a:off x="237392" y="3190141"/>
            <a:ext cx="325316" cy="144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solidFill>
                  <a:schemeClr val="bg1"/>
                </a:solidFill>
              </a:rPr>
              <a:t>PROTOCOL</a:t>
            </a:r>
          </a:p>
          <a:p>
            <a:pPr algn="ctr"/>
            <a:r>
              <a:rPr lang="en-US" b="1" dirty="0">
                <a:solidFill>
                  <a:schemeClr val="bg1"/>
                </a:solidFill>
              </a:rPr>
              <a:t>/ COIN /</a:t>
            </a:r>
            <a:endParaRPr lang="en-IN" b="1" dirty="0">
              <a:solidFill>
                <a:schemeClr val="bg1"/>
              </a:solidFill>
            </a:endParaRPr>
          </a:p>
        </p:txBody>
      </p:sp>
      <p:sp>
        <p:nvSpPr>
          <p:cNvPr id="14" name="Rectangle 13">
            <a:extLst>
              <a:ext uri="{FF2B5EF4-FFF2-40B4-BE49-F238E27FC236}">
                <a16:creationId xmlns:a16="http://schemas.microsoft.com/office/drawing/2014/main" id="{89148D2D-960F-4D48-B6D3-05509089C90E}"/>
              </a:ext>
            </a:extLst>
          </p:cNvPr>
          <p:cNvSpPr/>
          <p:nvPr/>
        </p:nvSpPr>
        <p:spPr>
          <a:xfrm>
            <a:off x="206618" y="5136171"/>
            <a:ext cx="325316" cy="144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solidFill>
                  <a:schemeClr val="bg1"/>
                </a:solidFill>
              </a:rPr>
              <a:t>TOKEN</a:t>
            </a:r>
            <a:endParaRPr lang="en-IN" b="1" dirty="0">
              <a:solidFill>
                <a:schemeClr val="bg1"/>
              </a:solidFill>
            </a:endParaRPr>
          </a:p>
        </p:txBody>
      </p:sp>
      <p:pic>
        <p:nvPicPr>
          <p:cNvPr id="9"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82599" y="2354264"/>
            <a:ext cx="417242" cy="18632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800100" y="2025096"/>
            <a:ext cx="845820" cy="8038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19019" y="2359471"/>
            <a:ext cx="417242" cy="186325"/>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2336520" y="2030303"/>
            <a:ext cx="845820" cy="8038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55439" y="2354264"/>
            <a:ext cx="417242" cy="186325"/>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872940" y="2025096"/>
            <a:ext cx="845820" cy="8038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91859" y="2354264"/>
            <a:ext cx="417242" cy="186325"/>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5409360" y="2025096"/>
            <a:ext cx="845820" cy="8038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8279" y="2354264"/>
            <a:ext cx="417242" cy="186325"/>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6945780" y="2025096"/>
            <a:ext cx="845820" cy="8038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64699" y="2342846"/>
            <a:ext cx="417242" cy="186325"/>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8482200" y="2013678"/>
            <a:ext cx="845820" cy="8038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1002890" y="4935794"/>
            <a:ext cx="10579510" cy="923330"/>
          </a:xfrm>
          <a:prstGeom prst="rect">
            <a:avLst/>
          </a:prstGeom>
          <a:noFill/>
        </p:spPr>
        <p:txBody>
          <a:bodyPr wrap="square" rtlCol="0">
            <a:spAutoFit/>
          </a:bodyPr>
          <a:lstStyle/>
          <a:p>
            <a:r>
              <a:rPr lang="en-US" b="1" dirty="0"/>
              <a:t>Bitcoin is the first application project that successfully transferred the </a:t>
            </a:r>
            <a:r>
              <a:rPr lang="en-US" b="1" dirty="0" err="1"/>
              <a:t>Blockchain</a:t>
            </a:r>
            <a:r>
              <a:rPr lang="en-US" b="1" dirty="0"/>
              <a:t> technology from theory to</a:t>
            </a:r>
            <a:r>
              <a:rPr lang="en-US" b="1" baseline="0" dirty="0"/>
              <a:t> a useful application.</a:t>
            </a:r>
            <a:endParaRPr lang="en-US" b="1" dirty="0"/>
          </a:p>
          <a:p>
            <a:endParaRPr lang="en-US" b="1" dirty="0"/>
          </a:p>
        </p:txBody>
      </p:sp>
    </p:spTree>
    <p:extLst>
      <p:ext uri="{BB962C8B-B14F-4D97-AF65-F5344CB8AC3E}">
        <p14:creationId xmlns:p14="http://schemas.microsoft.com/office/powerpoint/2010/main" val="2576842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Bitcoin is about taking that </a:t>
            </a:r>
            <a:r>
              <a:rPr lang="en-US" dirty="0" err="1"/>
              <a:t>blockchain</a:t>
            </a:r>
            <a:r>
              <a:rPr lang="en-US" dirty="0"/>
              <a:t> technology from theory and moving into practice so that a network of people can transact with each other using this technology.</a:t>
            </a:r>
          </a:p>
          <a:p>
            <a:endParaRPr lang="en-US" dirty="0"/>
          </a:p>
          <a:p>
            <a:endParaRPr lang="en-US" dirty="0"/>
          </a:p>
          <a:p>
            <a:r>
              <a:rPr lang="en-US" dirty="0">
                <a:solidFill>
                  <a:srgbClr val="FF0000"/>
                </a:solidFill>
              </a:rPr>
              <a:t>The bitcoin users don't need intermediaries between them even though they never met before, they can still trust each other because they trust the technology behind it and this cancels the need for different intermediaries such as banks.</a:t>
            </a:r>
          </a:p>
          <a:p>
            <a:endParaRPr lang="en-US" dirty="0"/>
          </a:p>
        </p:txBody>
      </p:sp>
    </p:spTree>
    <p:extLst>
      <p:ext uri="{BB962C8B-B14F-4D97-AF65-F5344CB8AC3E}">
        <p14:creationId xmlns:p14="http://schemas.microsoft.com/office/powerpoint/2010/main" val="8341379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644CD-8722-4DCE-AEDD-1D64AD67E088}"/>
              </a:ext>
            </a:extLst>
          </p:cNvPr>
          <p:cNvSpPr>
            <a:spLocks noGrp="1"/>
          </p:cNvSpPr>
          <p:nvPr>
            <p:ph type="title"/>
          </p:nvPr>
        </p:nvSpPr>
        <p:spPr>
          <a:xfrm>
            <a:off x="0" y="7937"/>
            <a:ext cx="12192000" cy="1325563"/>
          </a:xfrm>
        </p:spPr>
        <p:txBody>
          <a:bodyPr>
            <a:normAutofit/>
          </a:bodyPr>
          <a:lstStyle/>
          <a:p>
            <a:r>
              <a:rPr lang="en-US" b="1" dirty="0">
                <a:solidFill>
                  <a:schemeClr val="accent1"/>
                </a:solidFill>
                <a:latin typeface="Arial Black" panose="020B0A04020102020204" pitchFamily="34" charset="0"/>
              </a:rPr>
              <a:t>What is Bitcoin?</a:t>
            </a:r>
            <a:endParaRPr lang="en-IN" b="1" dirty="0">
              <a:solidFill>
                <a:schemeClr val="accent1"/>
              </a:solidFill>
              <a:latin typeface="Arial Black" panose="020B0A04020102020204" pitchFamily="34" charset="0"/>
            </a:endParaRPr>
          </a:p>
        </p:txBody>
      </p:sp>
      <p:sp>
        <p:nvSpPr>
          <p:cNvPr id="5" name="Rectangle 4">
            <a:extLst>
              <a:ext uri="{FF2B5EF4-FFF2-40B4-BE49-F238E27FC236}">
                <a16:creationId xmlns:a16="http://schemas.microsoft.com/office/drawing/2014/main" id="{DD372DDE-5DC1-479C-9681-EC042AA7A514}"/>
              </a:ext>
            </a:extLst>
          </p:cNvPr>
          <p:cNvSpPr/>
          <p:nvPr/>
        </p:nvSpPr>
        <p:spPr>
          <a:xfrm>
            <a:off x="0" y="1028701"/>
            <a:ext cx="12192000" cy="61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6D8C809E-4269-43AA-859E-EE707E9DF392}"/>
              </a:ext>
            </a:extLst>
          </p:cNvPr>
          <p:cNvSpPr/>
          <p:nvPr/>
        </p:nvSpPr>
        <p:spPr>
          <a:xfrm>
            <a:off x="237392" y="3190141"/>
            <a:ext cx="325316" cy="144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solidFill>
                  <a:schemeClr val="bg1"/>
                </a:solidFill>
              </a:rPr>
              <a:t>PROTOCOL</a:t>
            </a:r>
          </a:p>
          <a:p>
            <a:pPr algn="ctr"/>
            <a:r>
              <a:rPr lang="en-US" b="1" dirty="0">
                <a:solidFill>
                  <a:schemeClr val="bg1"/>
                </a:solidFill>
              </a:rPr>
              <a:t>/ COIN /</a:t>
            </a:r>
            <a:endParaRPr lang="en-IN" b="1" dirty="0">
              <a:solidFill>
                <a:schemeClr val="bg1"/>
              </a:solidFill>
            </a:endParaRPr>
          </a:p>
        </p:txBody>
      </p:sp>
      <p:sp>
        <p:nvSpPr>
          <p:cNvPr id="14" name="Rectangle 13">
            <a:extLst>
              <a:ext uri="{FF2B5EF4-FFF2-40B4-BE49-F238E27FC236}">
                <a16:creationId xmlns:a16="http://schemas.microsoft.com/office/drawing/2014/main" id="{89148D2D-960F-4D48-B6D3-05509089C90E}"/>
              </a:ext>
            </a:extLst>
          </p:cNvPr>
          <p:cNvSpPr/>
          <p:nvPr/>
        </p:nvSpPr>
        <p:spPr>
          <a:xfrm>
            <a:off x="206618" y="5136171"/>
            <a:ext cx="325316" cy="144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solidFill>
                  <a:schemeClr val="bg1"/>
                </a:solidFill>
              </a:rPr>
              <a:t>TOKEN</a:t>
            </a:r>
            <a:endParaRPr lang="en-IN" b="1" dirty="0">
              <a:solidFill>
                <a:schemeClr val="bg1"/>
              </a:solidFill>
            </a:endParaRPr>
          </a:p>
        </p:txBody>
      </p:sp>
      <p:pic>
        <p:nvPicPr>
          <p:cNvPr id="9"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82599" y="2354264"/>
            <a:ext cx="417242" cy="18632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800100" y="2025096"/>
            <a:ext cx="845820" cy="8038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19019" y="2359471"/>
            <a:ext cx="417242" cy="186325"/>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2336520" y="2030303"/>
            <a:ext cx="845820" cy="8038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55439" y="2354264"/>
            <a:ext cx="417242" cy="186325"/>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872940" y="2025096"/>
            <a:ext cx="845820" cy="8038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91859" y="2354264"/>
            <a:ext cx="417242" cy="186325"/>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5409360" y="2025096"/>
            <a:ext cx="845820" cy="8038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28279" y="2354264"/>
            <a:ext cx="417242" cy="186325"/>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6945780" y="2025096"/>
            <a:ext cx="845820" cy="8038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64699" y="2342846"/>
            <a:ext cx="417242" cy="186325"/>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8482200" y="2013678"/>
            <a:ext cx="845820" cy="8038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2" descr="Image result for men graphi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Related image"/>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782599" y="3307648"/>
            <a:ext cx="496303" cy="5253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34495" y="4208640"/>
            <a:ext cx="288570" cy="4659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Connector 23"/>
          <p:cNvCxnSpPr/>
          <p:nvPr/>
        </p:nvCxnSpPr>
        <p:spPr>
          <a:xfrm flipH="1" flipV="1">
            <a:off x="2289931" y="3771623"/>
            <a:ext cx="392896" cy="482172"/>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1307540" y="3701635"/>
            <a:ext cx="578466" cy="1169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1534850" y="4505772"/>
            <a:ext cx="1133066" cy="68549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37" idx="1"/>
          </p:cNvCxnSpPr>
          <p:nvPr/>
        </p:nvCxnSpPr>
        <p:spPr>
          <a:xfrm flipH="1">
            <a:off x="2255448" y="3280028"/>
            <a:ext cx="1191970" cy="337773"/>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3929487" y="3280028"/>
            <a:ext cx="1456491" cy="91340"/>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3227391" y="3658970"/>
            <a:ext cx="346359" cy="523571"/>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978781" y="4747281"/>
            <a:ext cx="203559" cy="506212"/>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1458110" y="5443245"/>
            <a:ext cx="1533979" cy="204521"/>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3448381" y="4686023"/>
            <a:ext cx="1113332" cy="84367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5927210" y="3239957"/>
            <a:ext cx="1787813" cy="67273"/>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6771877" y="3669167"/>
            <a:ext cx="943147" cy="432228"/>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964152" y="3658970"/>
            <a:ext cx="381369" cy="1477201"/>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36"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71745" y="4188103"/>
            <a:ext cx="496303" cy="52534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7418" y="3017358"/>
            <a:ext cx="496303" cy="52534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1807" y="4990823"/>
            <a:ext cx="496303" cy="52534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79681" y="5048385"/>
            <a:ext cx="496303" cy="52534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12000" y="5331379"/>
            <a:ext cx="288570" cy="46590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8"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12309" y="3074280"/>
            <a:ext cx="288570" cy="465900"/>
          </a:xfrm>
          <a:prstGeom prst="rect">
            <a:avLst/>
          </a:prstGeom>
          <a:noFill/>
          <a:extLst>
            <a:ext uri="{909E8E84-426E-40DD-AFC4-6F175D3DCCD1}">
              <a14:hiddenFill xmlns:a14="http://schemas.microsoft.com/office/drawing/2010/main">
                <a:solidFill>
                  <a:srgbClr val="FFFFFF"/>
                </a:solidFill>
              </a14:hiddenFill>
            </a:ext>
          </a:extLst>
        </p:spPr>
      </p:pic>
      <p:cxnSp>
        <p:nvCxnSpPr>
          <p:cNvPr id="57" name="Straight Connector 56"/>
          <p:cNvCxnSpPr/>
          <p:nvPr/>
        </p:nvCxnSpPr>
        <p:spPr>
          <a:xfrm flipH="1">
            <a:off x="3156059" y="4542521"/>
            <a:ext cx="1239848" cy="5481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4931866" y="3561353"/>
            <a:ext cx="514941" cy="621188"/>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flipV="1">
            <a:off x="4955203" y="4575893"/>
            <a:ext cx="955190" cy="615375"/>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flipV="1">
            <a:off x="5829861" y="3448914"/>
            <a:ext cx="496303" cy="652481"/>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67" name="Picture 8"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83666" y="4012709"/>
            <a:ext cx="288570" cy="465900"/>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8"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61189" y="5191268"/>
            <a:ext cx="288570" cy="465900"/>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6001" y="3041551"/>
            <a:ext cx="496303" cy="525340"/>
          </a:xfrm>
          <a:prstGeom prst="rect">
            <a:avLst/>
          </a:prstGeom>
          <a:noFill/>
          <a:extLst>
            <a:ext uri="{909E8E84-426E-40DD-AFC4-6F175D3DCCD1}">
              <a14:hiddenFill xmlns:a14="http://schemas.microsoft.com/office/drawing/2010/main">
                <a:solidFill>
                  <a:srgbClr val="FFFFFF"/>
                </a:solidFill>
              </a14:hiddenFill>
            </a:ext>
          </a:extLst>
        </p:spPr>
      </p:pic>
      <p:cxnSp>
        <p:nvCxnSpPr>
          <p:cNvPr id="78" name="Straight Connector 77"/>
          <p:cNvCxnSpPr/>
          <p:nvPr/>
        </p:nvCxnSpPr>
        <p:spPr>
          <a:xfrm flipH="1" flipV="1">
            <a:off x="6709219" y="4397570"/>
            <a:ext cx="1486524" cy="855923"/>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endCxn id="39" idx="3"/>
          </p:cNvCxnSpPr>
          <p:nvPr/>
        </p:nvCxnSpPr>
        <p:spPr>
          <a:xfrm flipH="1" flipV="1">
            <a:off x="6375984" y="5311055"/>
            <a:ext cx="1696255" cy="262670"/>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flipV="1">
            <a:off x="5715381" y="3658971"/>
            <a:ext cx="386122" cy="1331852"/>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a:off x="6324649" y="4542065"/>
            <a:ext cx="102670" cy="506320"/>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H="1" flipV="1">
            <a:off x="3852212" y="3548260"/>
            <a:ext cx="716756" cy="634281"/>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46797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644CD-8722-4DCE-AEDD-1D64AD67E088}"/>
              </a:ext>
            </a:extLst>
          </p:cNvPr>
          <p:cNvSpPr>
            <a:spLocks noGrp="1"/>
          </p:cNvSpPr>
          <p:nvPr>
            <p:ph type="title"/>
          </p:nvPr>
        </p:nvSpPr>
        <p:spPr>
          <a:xfrm>
            <a:off x="0" y="0"/>
            <a:ext cx="12192000" cy="1325563"/>
          </a:xfrm>
        </p:spPr>
        <p:txBody>
          <a:bodyPr>
            <a:normAutofit/>
          </a:bodyPr>
          <a:lstStyle/>
          <a:p>
            <a:r>
              <a:rPr lang="en-US" b="1" dirty="0">
                <a:solidFill>
                  <a:schemeClr val="accent1"/>
                </a:solidFill>
                <a:latin typeface="Arial Black" panose="020B0A04020102020204" pitchFamily="34" charset="0"/>
              </a:rPr>
              <a:t>What is Bitcoin?</a:t>
            </a:r>
            <a:endParaRPr lang="en-IN" b="1" dirty="0">
              <a:solidFill>
                <a:schemeClr val="accent1"/>
              </a:solidFill>
              <a:latin typeface="Arial Black" panose="020B0A04020102020204" pitchFamily="34" charset="0"/>
            </a:endParaRPr>
          </a:p>
        </p:txBody>
      </p:sp>
      <p:sp>
        <p:nvSpPr>
          <p:cNvPr id="4" name="Content Placeholder 3">
            <a:extLst>
              <a:ext uri="{FF2B5EF4-FFF2-40B4-BE49-F238E27FC236}">
                <a16:creationId xmlns:a16="http://schemas.microsoft.com/office/drawing/2014/main" id="{9B76CCEA-695E-48EE-98B5-CC694BF9E84A}"/>
              </a:ext>
            </a:extLst>
          </p:cNvPr>
          <p:cNvSpPr>
            <a:spLocks noGrp="1"/>
          </p:cNvSpPr>
          <p:nvPr>
            <p:ph idx="1"/>
          </p:nvPr>
        </p:nvSpPr>
        <p:spPr>
          <a:xfrm>
            <a:off x="237392" y="1169584"/>
            <a:ext cx="6814125" cy="4615753"/>
          </a:xfrm>
        </p:spPr>
        <p:txBody>
          <a:bodyPr>
            <a:normAutofit/>
          </a:bodyPr>
          <a:lstStyle/>
          <a:p>
            <a:pPr marL="0" indent="0">
              <a:buNone/>
            </a:pPr>
            <a:endParaRPr lang="en-IN" dirty="0"/>
          </a:p>
          <a:p>
            <a:pPr marL="0" indent="0">
              <a:buNone/>
            </a:pPr>
            <a:r>
              <a:rPr lang="en-IN" dirty="0"/>
              <a:t>The Bitcoin Ecosystem:</a:t>
            </a:r>
          </a:p>
          <a:p>
            <a:pPr marL="0" indent="0">
              <a:buNone/>
            </a:pPr>
            <a:endParaRPr lang="en-IN" dirty="0"/>
          </a:p>
          <a:p>
            <a:r>
              <a:rPr lang="en-IN" dirty="0"/>
              <a:t> </a:t>
            </a:r>
            <a:r>
              <a:rPr lang="en-IN" sz="2400" b="1" dirty="0"/>
              <a:t>Nodes</a:t>
            </a:r>
          </a:p>
          <a:p>
            <a:pPr marL="0" indent="0">
              <a:buNone/>
            </a:pPr>
            <a:endParaRPr lang="en-IN" dirty="0"/>
          </a:p>
          <a:p>
            <a:endParaRPr lang="en-IN" dirty="0"/>
          </a:p>
          <a:p>
            <a:endParaRPr lang="en-IN" dirty="0"/>
          </a:p>
          <a:p>
            <a:endParaRPr lang="en-IN" dirty="0"/>
          </a:p>
          <a:p>
            <a:r>
              <a:rPr lang="en-IN" sz="2400" b="1" dirty="0"/>
              <a:t>Miners</a:t>
            </a:r>
            <a:r>
              <a:rPr lang="en-IN" dirty="0"/>
              <a:t>  </a:t>
            </a:r>
          </a:p>
        </p:txBody>
      </p:sp>
      <p:sp>
        <p:nvSpPr>
          <p:cNvPr id="5" name="Rectangle 4">
            <a:extLst>
              <a:ext uri="{FF2B5EF4-FFF2-40B4-BE49-F238E27FC236}">
                <a16:creationId xmlns:a16="http://schemas.microsoft.com/office/drawing/2014/main" id="{DD372DDE-5DC1-479C-9681-EC042AA7A514}"/>
              </a:ext>
            </a:extLst>
          </p:cNvPr>
          <p:cNvSpPr/>
          <p:nvPr/>
        </p:nvSpPr>
        <p:spPr>
          <a:xfrm>
            <a:off x="0" y="1028701"/>
            <a:ext cx="12192000" cy="61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6D8C809E-4269-43AA-859E-EE707E9DF392}"/>
              </a:ext>
            </a:extLst>
          </p:cNvPr>
          <p:cNvSpPr/>
          <p:nvPr/>
        </p:nvSpPr>
        <p:spPr>
          <a:xfrm>
            <a:off x="237392" y="3190141"/>
            <a:ext cx="325316" cy="144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solidFill>
                  <a:schemeClr val="bg1"/>
                </a:solidFill>
              </a:rPr>
              <a:t>PROTOCOL</a:t>
            </a:r>
          </a:p>
          <a:p>
            <a:pPr algn="ctr"/>
            <a:r>
              <a:rPr lang="en-US" b="1" dirty="0">
                <a:solidFill>
                  <a:schemeClr val="bg1"/>
                </a:solidFill>
              </a:rPr>
              <a:t>/ COIN /</a:t>
            </a:r>
            <a:endParaRPr lang="en-IN" b="1" dirty="0">
              <a:solidFill>
                <a:schemeClr val="bg1"/>
              </a:solidFill>
            </a:endParaRPr>
          </a:p>
        </p:txBody>
      </p:sp>
      <p:sp>
        <p:nvSpPr>
          <p:cNvPr id="14" name="Rectangle 13">
            <a:extLst>
              <a:ext uri="{FF2B5EF4-FFF2-40B4-BE49-F238E27FC236}">
                <a16:creationId xmlns:a16="http://schemas.microsoft.com/office/drawing/2014/main" id="{89148D2D-960F-4D48-B6D3-05509089C90E}"/>
              </a:ext>
            </a:extLst>
          </p:cNvPr>
          <p:cNvSpPr/>
          <p:nvPr/>
        </p:nvSpPr>
        <p:spPr>
          <a:xfrm>
            <a:off x="206618" y="5136171"/>
            <a:ext cx="325316" cy="144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solidFill>
                  <a:schemeClr val="bg1"/>
                </a:solidFill>
              </a:rPr>
              <a:t>TOKEN</a:t>
            </a:r>
            <a:endParaRPr lang="en-IN" b="1" dirty="0">
              <a:solidFill>
                <a:schemeClr val="bg1"/>
              </a:solidFill>
            </a:endParaRPr>
          </a:p>
        </p:txBody>
      </p:sp>
      <p:pic>
        <p:nvPicPr>
          <p:cNvPr id="24" name="Picture 6"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28811" y="2664801"/>
            <a:ext cx="496303" cy="52534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6605" y="2664802"/>
            <a:ext cx="329827" cy="52534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stretch>
            <a:fillRect/>
          </a:stretch>
        </p:blipFill>
        <p:spPr>
          <a:xfrm>
            <a:off x="1647215" y="4712621"/>
            <a:ext cx="1618434" cy="1580209"/>
          </a:xfrm>
          <a:prstGeom prst="rect">
            <a:avLst/>
          </a:prstGeom>
        </p:spPr>
      </p:pic>
      <p:sp>
        <p:nvSpPr>
          <p:cNvPr id="6" name="TextBox 5"/>
          <p:cNvSpPr txBox="1"/>
          <p:nvPr/>
        </p:nvSpPr>
        <p:spPr>
          <a:xfrm>
            <a:off x="5660390" y="2742152"/>
            <a:ext cx="2066078" cy="461665"/>
          </a:xfrm>
          <a:prstGeom prst="rect">
            <a:avLst/>
          </a:prstGeom>
          <a:noFill/>
        </p:spPr>
        <p:txBody>
          <a:bodyPr wrap="none" rtlCol="0">
            <a:spAutoFit/>
          </a:bodyPr>
          <a:lstStyle/>
          <a:p>
            <a:pPr marL="285750" indent="-285750">
              <a:buFont typeface="Arial" panose="020B0604020202020204" pitchFamily="34" charset="0"/>
              <a:buChar char="•"/>
            </a:pPr>
            <a:r>
              <a:rPr lang="en-US" sz="2400" b="1" dirty="0"/>
              <a:t>Large mines </a:t>
            </a:r>
          </a:p>
        </p:txBody>
      </p:sp>
      <p:pic>
        <p:nvPicPr>
          <p:cNvPr id="7" name="Picture 6"/>
          <p:cNvPicPr>
            <a:picLocks noChangeAspect="1"/>
          </p:cNvPicPr>
          <p:nvPr/>
        </p:nvPicPr>
        <p:blipFill>
          <a:blip r:embed="rId5"/>
          <a:stretch>
            <a:fillRect/>
          </a:stretch>
        </p:blipFill>
        <p:spPr>
          <a:xfrm>
            <a:off x="7983543" y="1812693"/>
            <a:ext cx="1547028" cy="1675947"/>
          </a:xfrm>
          <a:prstGeom prst="rect">
            <a:avLst/>
          </a:prstGeom>
        </p:spPr>
      </p:pic>
      <p:pic>
        <p:nvPicPr>
          <p:cNvPr id="15" name="Picture 14"/>
          <p:cNvPicPr>
            <a:picLocks noChangeAspect="1"/>
          </p:cNvPicPr>
          <p:nvPr/>
        </p:nvPicPr>
        <p:blipFill>
          <a:blip r:embed="rId4"/>
          <a:stretch>
            <a:fillRect/>
          </a:stretch>
        </p:blipFill>
        <p:spPr>
          <a:xfrm>
            <a:off x="9737867" y="4078399"/>
            <a:ext cx="759928" cy="741980"/>
          </a:xfrm>
          <a:prstGeom prst="rect">
            <a:avLst/>
          </a:prstGeom>
        </p:spPr>
      </p:pic>
      <p:pic>
        <p:nvPicPr>
          <p:cNvPr id="16" name="Picture 15"/>
          <p:cNvPicPr>
            <a:picLocks noChangeAspect="1"/>
          </p:cNvPicPr>
          <p:nvPr/>
        </p:nvPicPr>
        <p:blipFill>
          <a:blip r:embed="rId4"/>
          <a:stretch>
            <a:fillRect/>
          </a:stretch>
        </p:blipFill>
        <p:spPr>
          <a:xfrm>
            <a:off x="9981357" y="4684477"/>
            <a:ext cx="759928" cy="741980"/>
          </a:xfrm>
          <a:prstGeom prst="rect">
            <a:avLst/>
          </a:prstGeom>
        </p:spPr>
      </p:pic>
      <p:pic>
        <p:nvPicPr>
          <p:cNvPr id="17" name="Picture 16"/>
          <p:cNvPicPr>
            <a:picLocks noChangeAspect="1"/>
          </p:cNvPicPr>
          <p:nvPr/>
        </p:nvPicPr>
        <p:blipFill>
          <a:blip r:embed="rId4"/>
          <a:stretch>
            <a:fillRect/>
          </a:stretch>
        </p:blipFill>
        <p:spPr>
          <a:xfrm>
            <a:off x="9017345" y="4548575"/>
            <a:ext cx="759928" cy="741980"/>
          </a:xfrm>
          <a:prstGeom prst="rect">
            <a:avLst/>
          </a:prstGeom>
        </p:spPr>
      </p:pic>
      <p:pic>
        <p:nvPicPr>
          <p:cNvPr id="18" name="Picture 17"/>
          <p:cNvPicPr>
            <a:picLocks noChangeAspect="1"/>
          </p:cNvPicPr>
          <p:nvPr/>
        </p:nvPicPr>
        <p:blipFill>
          <a:blip r:embed="rId4"/>
          <a:stretch>
            <a:fillRect/>
          </a:stretch>
        </p:blipFill>
        <p:spPr>
          <a:xfrm>
            <a:off x="8255231" y="4082796"/>
            <a:ext cx="759928" cy="741980"/>
          </a:xfrm>
          <a:prstGeom prst="rect">
            <a:avLst/>
          </a:prstGeom>
        </p:spPr>
      </p:pic>
      <p:pic>
        <p:nvPicPr>
          <p:cNvPr id="19" name="Picture 18"/>
          <p:cNvPicPr>
            <a:picLocks noChangeAspect="1"/>
          </p:cNvPicPr>
          <p:nvPr/>
        </p:nvPicPr>
        <p:blipFill>
          <a:blip r:embed="rId4"/>
          <a:stretch>
            <a:fillRect/>
          </a:stretch>
        </p:blipFill>
        <p:spPr>
          <a:xfrm>
            <a:off x="8377093" y="5290555"/>
            <a:ext cx="759928" cy="741980"/>
          </a:xfrm>
          <a:prstGeom prst="rect">
            <a:avLst/>
          </a:prstGeom>
        </p:spPr>
      </p:pic>
      <p:pic>
        <p:nvPicPr>
          <p:cNvPr id="20" name="Picture 19"/>
          <p:cNvPicPr>
            <a:picLocks noChangeAspect="1"/>
          </p:cNvPicPr>
          <p:nvPr/>
        </p:nvPicPr>
        <p:blipFill>
          <a:blip r:embed="rId4"/>
          <a:stretch>
            <a:fillRect/>
          </a:stretch>
        </p:blipFill>
        <p:spPr>
          <a:xfrm>
            <a:off x="9441393" y="5290555"/>
            <a:ext cx="759928" cy="741980"/>
          </a:xfrm>
          <a:prstGeom prst="rect">
            <a:avLst/>
          </a:prstGeom>
        </p:spPr>
      </p:pic>
      <p:sp>
        <p:nvSpPr>
          <p:cNvPr id="8" name="Oval 7"/>
          <p:cNvSpPr/>
          <p:nvPr/>
        </p:nvSpPr>
        <p:spPr>
          <a:xfrm>
            <a:off x="7889674" y="3730135"/>
            <a:ext cx="3464169" cy="28120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692916" y="4993269"/>
            <a:ext cx="2125775" cy="461665"/>
          </a:xfrm>
          <a:prstGeom prst="rect">
            <a:avLst/>
          </a:prstGeom>
          <a:noFill/>
        </p:spPr>
        <p:txBody>
          <a:bodyPr wrap="none" rtlCol="0">
            <a:spAutoFit/>
          </a:bodyPr>
          <a:lstStyle/>
          <a:p>
            <a:pPr marL="285750" indent="-285750">
              <a:buFont typeface="Arial" panose="020B0604020202020204" pitchFamily="34" charset="0"/>
              <a:buChar char="•"/>
            </a:pPr>
            <a:r>
              <a:rPr lang="en-US" sz="2400" b="1" dirty="0"/>
              <a:t>Mining Pools</a:t>
            </a:r>
          </a:p>
        </p:txBody>
      </p:sp>
    </p:spTree>
    <p:extLst>
      <p:ext uri="{BB962C8B-B14F-4D97-AF65-F5344CB8AC3E}">
        <p14:creationId xmlns:p14="http://schemas.microsoft.com/office/powerpoint/2010/main" val="11073678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368063-7287-4DFC-9D02-EFFF23613DBC}"/>
              </a:ext>
            </a:extLst>
          </p:cNvPr>
          <p:cNvSpPr>
            <a:spLocks noGrp="1"/>
          </p:cNvSpPr>
          <p:nvPr>
            <p:ph sz="half" idx="1"/>
          </p:nvPr>
        </p:nvSpPr>
        <p:spPr>
          <a:xfrm>
            <a:off x="838200" y="414670"/>
            <a:ext cx="5181600" cy="5762293"/>
          </a:xfrm>
        </p:spPr>
        <p:txBody>
          <a:bodyPr>
            <a:normAutofit/>
          </a:bodyPr>
          <a:lstStyle/>
          <a:p>
            <a:r>
              <a:rPr lang="en-US" dirty="0"/>
              <a:t>The Bitcoin ecosystem includes :</a:t>
            </a:r>
          </a:p>
          <a:p>
            <a:pPr marL="514350" indent="-514350">
              <a:buFont typeface="+mj-lt"/>
              <a:buAutoNum type="arabicPeriod"/>
            </a:pPr>
            <a:r>
              <a:rPr lang="en-US" dirty="0"/>
              <a:t>Nodes and it's not a term for people, it's a term for the devices that people use to transact with each other on this network, and usually these devices are not used for mining the network.</a:t>
            </a:r>
          </a:p>
          <a:p>
            <a:pPr marL="514350" indent="-514350">
              <a:buFont typeface="+mj-lt"/>
              <a:buAutoNum type="arabicPeriod"/>
            </a:pPr>
            <a:r>
              <a:rPr lang="en-US" dirty="0"/>
              <a:t>Miners are the participants who actually enable the </a:t>
            </a:r>
            <a:r>
              <a:rPr lang="en-US" dirty="0" err="1"/>
              <a:t>blockchain</a:t>
            </a:r>
            <a:r>
              <a:rPr lang="en-US" dirty="0"/>
              <a:t> to grow by adding transactions into blocks and adding blocks into the </a:t>
            </a:r>
            <a:r>
              <a:rPr lang="en-US" dirty="0" err="1"/>
              <a:t>blockchain</a:t>
            </a:r>
            <a:r>
              <a:rPr lang="en-US" dirty="0"/>
              <a:t>.</a:t>
            </a:r>
          </a:p>
          <a:p>
            <a:endParaRPr lang="en-US" u="sng" dirty="0"/>
          </a:p>
          <a:p>
            <a:pPr marL="0" indent="0">
              <a:buNone/>
            </a:pPr>
            <a:endParaRPr lang="en-US" dirty="0"/>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35BD030B-2874-4F34-A548-D4739F0B3D92}"/>
              </a:ext>
            </a:extLst>
          </p:cNvPr>
          <p:cNvSpPr>
            <a:spLocks noGrp="1"/>
          </p:cNvSpPr>
          <p:nvPr>
            <p:ph sz="half" idx="2"/>
          </p:nvPr>
        </p:nvSpPr>
        <p:spPr>
          <a:xfrm>
            <a:off x="6172200" y="414670"/>
            <a:ext cx="5181600" cy="5762293"/>
          </a:xfrm>
        </p:spPr>
        <p:txBody>
          <a:bodyPr>
            <a:normAutofit/>
          </a:bodyPr>
          <a:lstStyle/>
          <a:p>
            <a:pPr marL="514350" indent="-514350">
              <a:buFont typeface="+mj-lt"/>
              <a:buAutoNum type="arabicPeriod" startAt="3"/>
            </a:pPr>
            <a:r>
              <a:rPr lang="en-US" dirty="0"/>
              <a:t>Large Miners are miners with huge computation power and a big number of devices and equipment, and they play a major role  in the fast growth of the </a:t>
            </a:r>
            <a:r>
              <a:rPr lang="en-US" dirty="0" err="1"/>
              <a:t>blockchain</a:t>
            </a:r>
            <a:r>
              <a:rPr lang="en-US" dirty="0"/>
              <a:t>.</a:t>
            </a:r>
          </a:p>
          <a:p>
            <a:pPr marL="514350" indent="-514350">
              <a:buFont typeface="+mj-lt"/>
              <a:buAutoNum type="arabicPeriod" startAt="3"/>
            </a:pPr>
            <a:r>
              <a:rPr lang="en-US" dirty="0"/>
              <a:t>Mining pools, when miners gather their computation power and coordinate the mining process.</a:t>
            </a:r>
          </a:p>
          <a:p>
            <a:endParaRPr lang="en-US" dirty="0"/>
          </a:p>
        </p:txBody>
      </p:sp>
    </p:spTree>
    <p:extLst>
      <p:ext uri="{BB962C8B-B14F-4D97-AF65-F5344CB8AC3E}">
        <p14:creationId xmlns:p14="http://schemas.microsoft.com/office/powerpoint/2010/main" val="174566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14350" indent="-514350">
              <a:buFont typeface="+mj-lt"/>
              <a:buAutoNum type="arabicPeriod" startAt="3"/>
            </a:pPr>
            <a:r>
              <a:rPr lang="en-US" dirty="0">
                <a:solidFill>
                  <a:srgbClr val="0070C0"/>
                </a:solidFill>
              </a:rPr>
              <a:t>Many view </a:t>
            </a:r>
            <a:r>
              <a:rPr lang="en-US" dirty="0" err="1">
                <a:solidFill>
                  <a:srgbClr val="0070C0"/>
                </a:solidFill>
              </a:rPr>
              <a:t>PoW</a:t>
            </a:r>
            <a:r>
              <a:rPr lang="en-US" dirty="0">
                <a:solidFill>
                  <a:srgbClr val="0070C0"/>
                </a:solidFill>
              </a:rPr>
              <a:t> as unsustainable and insufficient </a:t>
            </a:r>
            <a:r>
              <a:rPr lang="en-US" dirty="0">
                <a:solidFill>
                  <a:srgbClr val="FF0000"/>
                </a:solidFill>
              </a:rPr>
              <a:t>because of the amount of electricity a miner uses and the slow transaction speed compared to other algorithms.</a:t>
            </a:r>
          </a:p>
        </p:txBody>
      </p:sp>
    </p:spTree>
    <p:extLst>
      <p:ext uri="{BB962C8B-B14F-4D97-AF65-F5344CB8AC3E}">
        <p14:creationId xmlns:p14="http://schemas.microsoft.com/office/powerpoint/2010/main" val="2005562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Monetary policy: the central banks of the governments have their own monetary policies which represents the financial system of these banks.</a:t>
            </a:r>
          </a:p>
          <a:p>
            <a:r>
              <a:rPr lang="en-US" u="sng" dirty="0"/>
              <a:t>Bitcoin also has a monetary policy.</a:t>
            </a:r>
          </a:p>
          <a:p>
            <a:r>
              <a:rPr lang="en-US" dirty="0">
                <a:solidFill>
                  <a:srgbClr val="FF0000"/>
                </a:solidFill>
              </a:rPr>
              <a:t>Bitcoins monetary policy consist of two main parts:</a:t>
            </a:r>
          </a:p>
        </p:txBody>
      </p:sp>
      <p:sp>
        <p:nvSpPr>
          <p:cNvPr id="4" name="Title 1">
            <a:extLst>
              <a:ext uri="{FF2B5EF4-FFF2-40B4-BE49-F238E27FC236}">
                <a16:creationId xmlns:a16="http://schemas.microsoft.com/office/drawing/2014/main" id="{F48644CD-8722-4DCE-AEDD-1D64AD67E088}"/>
              </a:ext>
            </a:extLst>
          </p:cNvPr>
          <p:cNvSpPr>
            <a:spLocks noGrp="1"/>
          </p:cNvSpPr>
          <p:nvPr>
            <p:ph type="title"/>
          </p:nvPr>
        </p:nvSpPr>
        <p:spPr>
          <a:xfrm>
            <a:off x="0" y="0"/>
            <a:ext cx="12192000" cy="1325563"/>
          </a:xfrm>
        </p:spPr>
        <p:txBody>
          <a:bodyPr>
            <a:normAutofit/>
          </a:bodyPr>
          <a:lstStyle/>
          <a:p>
            <a:r>
              <a:rPr lang="en-US" b="1" dirty="0">
                <a:solidFill>
                  <a:schemeClr val="accent1"/>
                </a:solidFill>
                <a:latin typeface="Arial Black" panose="020B0A04020102020204" pitchFamily="34" charset="0"/>
              </a:rPr>
              <a:t>Bitcoin Monetary Policy</a:t>
            </a:r>
            <a:endParaRPr lang="en-IN" b="1" dirty="0">
              <a:solidFill>
                <a:schemeClr val="accent1"/>
              </a:solidFill>
              <a:latin typeface="Arial Black" panose="020B0A04020102020204" pitchFamily="34" charset="0"/>
            </a:endParaRPr>
          </a:p>
        </p:txBody>
      </p:sp>
    </p:spTree>
    <p:extLst>
      <p:ext uri="{BB962C8B-B14F-4D97-AF65-F5344CB8AC3E}">
        <p14:creationId xmlns:p14="http://schemas.microsoft.com/office/powerpoint/2010/main" val="37352802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644CD-8722-4DCE-AEDD-1D64AD67E088}"/>
              </a:ext>
            </a:extLst>
          </p:cNvPr>
          <p:cNvSpPr>
            <a:spLocks noGrp="1"/>
          </p:cNvSpPr>
          <p:nvPr>
            <p:ph type="title"/>
          </p:nvPr>
        </p:nvSpPr>
        <p:spPr>
          <a:xfrm>
            <a:off x="0" y="0"/>
            <a:ext cx="12192000" cy="1325563"/>
          </a:xfrm>
        </p:spPr>
        <p:txBody>
          <a:bodyPr>
            <a:normAutofit/>
          </a:bodyPr>
          <a:lstStyle/>
          <a:p>
            <a:r>
              <a:rPr lang="en-US" b="1" dirty="0">
                <a:solidFill>
                  <a:schemeClr val="accent1"/>
                </a:solidFill>
                <a:latin typeface="Arial Black" panose="020B0A04020102020204" pitchFamily="34" charset="0"/>
              </a:rPr>
              <a:t>Bitcoin Monetary Policy</a:t>
            </a:r>
            <a:endParaRPr lang="en-IN" b="1" dirty="0">
              <a:solidFill>
                <a:schemeClr val="accent1"/>
              </a:solidFill>
              <a:latin typeface="Arial Black" panose="020B0A04020102020204" pitchFamily="34" charset="0"/>
            </a:endParaRPr>
          </a:p>
        </p:txBody>
      </p:sp>
      <p:sp>
        <p:nvSpPr>
          <p:cNvPr id="5" name="Rectangle 4">
            <a:extLst>
              <a:ext uri="{FF2B5EF4-FFF2-40B4-BE49-F238E27FC236}">
                <a16:creationId xmlns:a16="http://schemas.microsoft.com/office/drawing/2014/main" id="{DD372DDE-5DC1-479C-9681-EC042AA7A514}"/>
              </a:ext>
            </a:extLst>
          </p:cNvPr>
          <p:cNvSpPr/>
          <p:nvPr/>
        </p:nvSpPr>
        <p:spPr>
          <a:xfrm>
            <a:off x="0" y="1028701"/>
            <a:ext cx="12192000" cy="61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p:cNvPicPr>
          <p:nvPr/>
        </p:nvPicPr>
        <p:blipFill>
          <a:blip r:embed="rId3"/>
          <a:stretch>
            <a:fillRect/>
          </a:stretch>
        </p:blipFill>
        <p:spPr>
          <a:xfrm>
            <a:off x="2043952" y="2118948"/>
            <a:ext cx="7744385" cy="2135043"/>
          </a:xfrm>
          <a:prstGeom prst="rect">
            <a:avLst/>
          </a:prstGeom>
        </p:spPr>
      </p:pic>
    </p:spTree>
    <p:extLst>
      <p:ext uri="{BB962C8B-B14F-4D97-AF65-F5344CB8AC3E}">
        <p14:creationId xmlns:p14="http://schemas.microsoft.com/office/powerpoint/2010/main" val="36742796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 bitcoin and other cryptocurrencies, mining requires computers to compete with each other to solve a complicated math problem. Once solved, a new block can be added to the chain of blocks and a reward of brand new bitcoin is given to the computer that solved the math problem first. </a:t>
            </a:r>
          </a:p>
          <a:p>
            <a:r>
              <a:rPr lang="en-US" dirty="0">
                <a:solidFill>
                  <a:srgbClr val="FF0000"/>
                </a:solidFill>
              </a:rPr>
              <a:t>Halving is the reduction of the bitcoin mining reward by half.</a:t>
            </a:r>
          </a:p>
        </p:txBody>
      </p:sp>
    </p:spTree>
    <p:extLst>
      <p:ext uri="{BB962C8B-B14F-4D97-AF65-F5344CB8AC3E}">
        <p14:creationId xmlns:p14="http://schemas.microsoft.com/office/powerpoint/2010/main" val="16542199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rgbClr val="FF0000"/>
                </a:solidFill>
              </a:rPr>
              <a:t>This principle states that the number of bitcoins released into the system is halved every single four years. </a:t>
            </a:r>
          </a:p>
          <a:p>
            <a:r>
              <a:rPr lang="en-US" dirty="0">
                <a:solidFill>
                  <a:srgbClr val="FF0000"/>
                </a:solidFill>
              </a:rPr>
              <a:t>Or every two hundred and ten thousand blocks.</a:t>
            </a:r>
          </a:p>
          <a:p>
            <a:r>
              <a:rPr lang="en-US" dirty="0"/>
              <a:t>So you can see here that every 210000 blocks the number of bitcoins per block is reduced by half.</a:t>
            </a:r>
          </a:p>
          <a:p>
            <a:r>
              <a:rPr lang="en-US" dirty="0"/>
              <a:t>At the start it was 50 BTC per block, then from 2012 it was reduced to 25 BTC per block.</a:t>
            </a:r>
          </a:p>
        </p:txBody>
      </p:sp>
    </p:spTree>
    <p:extLst>
      <p:ext uri="{BB962C8B-B14F-4D97-AF65-F5344CB8AC3E}">
        <p14:creationId xmlns:p14="http://schemas.microsoft.com/office/powerpoint/2010/main" val="30807841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644CD-8722-4DCE-AEDD-1D64AD67E088}"/>
              </a:ext>
            </a:extLst>
          </p:cNvPr>
          <p:cNvSpPr>
            <a:spLocks noGrp="1"/>
          </p:cNvSpPr>
          <p:nvPr>
            <p:ph type="title"/>
          </p:nvPr>
        </p:nvSpPr>
        <p:spPr>
          <a:xfrm>
            <a:off x="0" y="0"/>
            <a:ext cx="12192000" cy="1325563"/>
          </a:xfrm>
        </p:spPr>
        <p:txBody>
          <a:bodyPr>
            <a:normAutofit/>
          </a:bodyPr>
          <a:lstStyle/>
          <a:p>
            <a:r>
              <a:rPr lang="en-US" b="1" dirty="0">
                <a:solidFill>
                  <a:schemeClr val="accent1"/>
                </a:solidFill>
                <a:latin typeface="Arial Black" panose="020B0A04020102020204" pitchFamily="34" charset="0"/>
              </a:rPr>
              <a:t>Bitcoin Monetary Policy</a:t>
            </a:r>
            <a:endParaRPr lang="en-IN" b="1" dirty="0">
              <a:solidFill>
                <a:schemeClr val="accent1"/>
              </a:solidFill>
              <a:latin typeface="Arial Black" panose="020B0A04020102020204" pitchFamily="34" charset="0"/>
            </a:endParaRPr>
          </a:p>
        </p:txBody>
      </p:sp>
      <p:sp>
        <p:nvSpPr>
          <p:cNvPr id="5" name="Rectangle 4">
            <a:extLst>
              <a:ext uri="{FF2B5EF4-FFF2-40B4-BE49-F238E27FC236}">
                <a16:creationId xmlns:a16="http://schemas.microsoft.com/office/drawing/2014/main" id="{DD372DDE-5DC1-479C-9681-EC042AA7A514}"/>
              </a:ext>
            </a:extLst>
          </p:cNvPr>
          <p:cNvSpPr/>
          <p:nvPr/>
        </p:nvSpPr>
        <p:spPr>
          <a:xfrm>
            <a:off x="0" y="1028701"/>
            <a:ext cx="12192000" cy="61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p:cNvPicPr>
            <a:picLocks noChangeAspect="1"/>
          </p:cNvPicPr>
          <p:nvPr/>
        </p:nvPicPr>
        <p:blipFill>
          <a:blip r:embed="rId2"/>
          <a:stretch>
            <a:fillRect/>
          </a:stretch>
        </p:blipFill>
        <p:spPr>
          <a:xfrm>
            <a:off x="797859" y="1243199"/>
            <a:ext cx="10930498" cy="4953934"/>
          </a:xfrm>
          <a:prstGeom prst="rect">
            <a:avLst/>
          </a:prstGeom>
        </p:spPr>
      </p:pic>
    </p:spTree>
    <p:extLst>
      <p:ext uri="{BB962C8B-B14F-4D97-AF65-F5344CB8AC3E}">
        <p14:creationId xmlns:p14="http://schemas.microsoft.com/office/powerpoint/2010/main" val="6881732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2116-DFDC-4B24-8820-36DB74AA76F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CEBBEDA-AC9D-4546-9E91-9D3CA0AFE345}"/>
              </a:ext>
            </a:extLst>
          </p:cNvPr>
          <p:cNvSpPr>
            <a:spLocks noGrp="1"/>
          </p:cNvSpPr>
          <p:nvPr>
            <p:ph idx="1"/>
          </p:nvPr>
        </p:nvSpPr>
        <p:spPr/>
        <p:txBody>
          <a:bodyPr/>
          <a:lstStyle/>
          <a:p>
            <a:r>
              <a:rPr lang="en-US" dirty="0">
                <a:solidFill>
                  <a:srgbClr val="FF0000"/>
                </a:solidFill>
              </a:rPr>
              <a:t>The monetary policy of BTC is entirely controlled by its software (the algorithm or the protocol that belongs to the bitcoins). </a:t>
            </a:r>
          </a:p>
          <a:p>
            <a:r>
              <a:rPr lang="en-US" dirty="0"/>
              <a:t>Its not a person who is going to change the number of bitcoins released this year to this amount.</a:t>
            </a:r>
          </a:p>
          <a:p>
            <a:r>
              <a:rPr lang="en-US" dirty="0"/>
              <a:t>It is considered as an effective policy which is able to keep things under control such as inflation control. </a:t>
            </a:r>
          </a:p>
          <a:p>
            <a:r>
              <a:rPr lang="en-US" dirty="0">
                <a:solidFill>
                  <a:srgbClr val="FF0000"/>
                </a:solidFill>
              </a:rPr>
              <a:t>BTCs are released every single time there is a block created, the halving principle controls the quantity of released BTCs.  </a:t>
            </a:r>
          </a:p>
          <a:p>
            <a:endParaRPr lang="en-US" dirty="0"/>
          </a:p>
        </p:txBody>
      </p:sp>
    </p:spTree>
    <p:extLst>
      <p:ext uri="{BB962C8B-B14F-4D97-AF65-F5344CB8AC3E}">
        <p14:creationId xmlns:p14="http://schemas.microsoft.com/office/powerpoint/2010/main" val="16837404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644CD-8722-4DCE-AEDD-1D64AD67E088}"/>
              </a:ext>
            </a:extLst>
          </p:cNvPr>
          <p:cNvSpPr>
            <a:spLocks noGrp="1"/>
          </p:cNvSpPr>
          <p:nvPr>
            <p:ph type="title"/>
          </p:nvPr>
        </p:nvSpPr>
        <p:spPr>
          <a:xfrm>
            <a:off x="0" y="0"/>
            <a:ext cx="12192000" cy="1325563"/>
          </a:xfrm>
        </p:spPr>
        <p:txBody>
          <a:bodyPr>
            <a:normAutofit/>
          </a:bodyPr>
          <a:lstStyle/>
          <a:p>
            <a:r>
              <a:rPr lang="en-US" b="1" dirty="0">
                <a:solidFill>
                  <a:schemeClr val="accent1"/>
                </a:solidFill>
                <a:latin typeface="Arial Black" panose="020B0A04020102020204" pitchFamily="34" charset="0"/>
              </a:rPr>
              <a:t>Bitcoin Monetary Policy</a:t>
            </a:r>
            <a:endParaRPr lang="en-IN" b="1" dirty="0">
              <a:solidFill>
                <a:schemeClr val="accent1"/>
              </a:solidFill>
              <a:latin typeface="Arial Black" panose="020B0A04020102020204" pitchFamily="34" charset="0"/>
            </a:endParaRPr>
          </a:p>
        </p:txBody>
      </p:sp>
      <p:sp>
        <p:nvSpPr>
          <p:cNvPr id="5" name="Rectangle 4">
            <a:extLst>
              <a:ext uri="{FF2B5EF4-FFF2-40B4-BE49-F238E27FC236}">
                <a16:creationId xmlns:a16="http://schemas.microsoft.com/office/drawing/2014/main" id="{DD372DDE-5DC1-479C-9681-EC042AA7A514}"/>
              </a:ext>
            </a:extLst>
          </p:cNvPr>
          <p:cNvSpPr/>
          <p:nvPr/>
        </p:nvSpPr>
        <p:spPr>
          <a:xfrm>
            <a:off x="0" y="1028701"/>
            <a:ext cx="12192000" cy="61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74" name="Picture 2" descr="File:Controlled supply-supply over block heigh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233" y="1202471"/>
            <a:ext cx="10509128" cy="5368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4710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644CD-8722-4DCE-AEDD-1D64AD67E088}"/>
              </a:ext>
            </a:extLst>
          </p:cNvPr>
          <p:cNvSpPr>
            <a:spLocks noGrp="1"/>
          </p:cNvSpPr>
          <p:nvPr>
            <p:ph type="title"/>
          </p:nvPr>
        </p:nvSpPr>
        <p:spPr>
          <a:xfrm>
            <a:off x="0" y="0"/>
            <a:ext cx="12192000" cy="1325563"/>
          </a:xfrm>
        </p:spPr>
        <p:txBody>
          <a:bodyPr>
            <a:normAutofit/>
          </a:bodyPr>
          <a:lstStyle/>
          <a:p>
            <a:r>
              <a:rPr lang="en-US" b="1" dirty="0">
                <a:solidFill>
                  <a:schemeClr val="accent1"/>
                </a:solidFill>
                <a:latin typeface="Arial Black" panose="020B0A04020102020204" pitchFamily="34" charset="0"/>
              </a:rPr>
              <a:t>Bitcoin Monetary Policy</a:t>
            </a:r>
            <a:endParaRPr lang="en-IN" b="1" dirty="0">
              <a:solidFill>
                <a:schemeClr val="accent1"/>
              </a:solidFill>
              <a:latin typeface="Arial Black" panose="020B0A04020102020204" pitchFamily="34" charset="0"/>
            </a:endParaRPr>
          </a:p>
        </p:txBody>
      </p:sp>
      <p:sp>
        <p:nvSpPr>
          <p:cNvPr id="5" name="Rectangle 4">
            <a:extLst>
              <a:ext uri="{FF2B5EF4-FFF2-40B4-BE49-F238E27FC236}">
                <a16:creationId xmlns:a16="http://schemas.microsoft.com/office/drawing/2014/main" id="{DD372DDE-5DC1-479C-9681-EC042AA7A514}"/>
              </a:ext>
            </a:extLst>
          </p:cNvPr>
          <p:cNvSpPr/>
          <p:nvPr/>
        </p:nvSpPr>
        <p:spPr>
          <a:xfrm>
            <a:off x="0" y="1028701"/>
            <a:ext cx="12192000" cy="61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74" name="Picture 2" descr="File:Controlled supply-supply over block heigh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233" y="1202471"/>
            <a:ext cx="10509128" cy="536827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919047" y="2567355"/>
            <a:ext cx="6840416" cy="18815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Times New Roman" panose="02020603050405020304" pitchFamily="18" charset="0"/>
                <a:cs typeface="Times New Roman" panose="02020603050405020304" pitchFamily="18" charset="0"/>
              </a:rPr>
              <a:t>21 Million Bitcoins By 2140</a:t>
            </a:r>
          </a:p>
        </p:txBody>
      </p:sp>
    </p:spTree>
    <p:extLst>
      <p:ext uri="{BB962C8B-B14F-4D97-AF65-F5344CB8AC3E}">
        <p14:creationId xmlns:p14="http://schemas.microsoft.com/office/powerpoint/2010/main" val="35074333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644CD-8722-4DCE-AEDD-1D64AD67E088}"/>
              </a:ext>
            </a:extLst>
          </p:cNvPr>
          <p:cNvSpPr>
            <a:spLocks noGrp="1"/>
          </p:cNvSpPr>
          <p:nvPr>
            <p:ph type="title"/>
          </p:nvPr>
        </p:nvSpPr>
        <p:spPr>
          <a:xfrm>
            <a:off x="0" y="0"/>
            <a:ext cx="12192000" cy="1325563"/>
          </a:xfrm>
        </p:spPr>
        <p:txBody>
          <a:bodyPr>
            <a:normAutofit/>
          </a:bodyPr>
          <a:lstStyle/>
          <a:p>
            <a:r>
              <a:rPr lang="en-US" b="1" dirty="0">
                <a:solidFill>
                  <a:schemeClr val="accent1"/>
                </a:solidFill>
                <a:latin typeface="Arial Black" panose="020B0A04020102020204" pitchFamily="34" charset="0"/>
              </a:rPr>
              <a:t>Bitcoin Monetary Policy</a:t>
            </a:r>
            <a:endParaRPr lang="en-IN" b="1" dirty="0">
              <a:solidFill>
                <a:schemeClr val="accent1"/>
              </a:solidFill>
              <a:latin typeface="Arial Black" panose="020B0A04020102020204" pitchFamily="34" charset="0"/>
            </a:endParaRPr>
          </a:p>
        </p:txBody>
      </p:sp>
      <p:sp>
        <p:nvSpPr>
          <p:cNvPr id="5" name="Rectangle 4">
            <a:extLst>
              <a:ext uri="{FF2B5EF4-FFF2-40B4-BE49-F238E27FC236}">
                <a16:creationId xmlns:a16="http://schemas.microsoft.com/office/drawing/2014/main" id="{DD372DDE-5DC1-479C-9681-EC042AA7A514}"/>
              </a:ext>
            </a:extLst>
          </p:cNvPr>
          <p:cNvSpPr/>
          <p:nvPr/>
        </p:nvSpPr>
        <p:spPr>
          <a:xfrm>
            <a:off x="0" y="1028701"/>
            <a:ext cx="12192000" cy="61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p:cNvPicPr>
            <a:picLocks noChangeAspect="1"/>
          </p:cNvPicPr>
          <p:nvPr/>
        </p:nvPicPr>
        <p:blipFill>
          <a:blip r:embed="rId2"/>
          <a:stretch>
            <a:fillRect/>
          </a:stretch>
        </p:blipFill>
        <p:spPr>
          <a:xfrm>
            <a:off x="580292" y="1325563"/>
            <a:ext cx="10483728" cy="5440252"/>
          </a:xfrm>
          <a:prstGeom prst="rect">
            <a:avLst/>
          </a:prstGeom>
        </p:spPr>
      </p:pic>
    </p:spTree>
    <p:extLst>
      <p:ext uri="{BB962C8B-B14F-4D97-AF65-F5344CB8AC3E}">
        <p14:creationId xmlns:p14="http://schemas.microsoft.com/office/powerpoint/2010/main" val="6943323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D73DA-ECFA-4D42-BCCD-699809669D8A}"/>
              </a:ext>
            </a:extLst>
          </p:cNvPr>
          <p:cNvSpPr>
            <a:spLocks noGrp="1"/>
          </p:cNvSpPr>
          <p:nvPr>
            <p:ph type="title"/>
          </p:nvPr>
        </p:nvSpPr>
        <p:spPr/>
        <p:txBody>
          <a:bodyPr/>
          <a:lstStyle/>
          <a:p>
            <a:r>
              <a:rPr lang="en-US" dirty="0"/>
              <a:t>BTC monetary inflation</a:t>
            </a:r>
          </a:p>
        </p:txBody>
      </p:sp>
      <p:sp>
        <p:nvSpPr>
          <p:cNvPr id="4" name="Text Placeholder 3">
            <a:extLst>
              <a:ext uri="{FF2B5EF4-FFF2-40B4-BE49-F238E27FC236}">
                <a16:creationId xmlns:a16="http://schemas.microsoft.com/office/drawing/2014/main" id="{59B824A1-89A3-4B81-962E-1F4347C8D249}"/>
              </a:ext>
            </a:extLst>
          </p:cNvPr>
          <p:cNvSpPr>
            <a:spLocks noGrp="1"/>
          </p:cNvSpPr>
          <p:nvPr>
            <p:ph idx="1"/>
          </p:nvPr>
        </p:nvSpPr>
        <p:spPr/>
        <p:txBody>
          <a:bodyPr/>
          <a:lstStyle/>
          <a:p>
            <a:r>
              <a:rPr lang="en-US" dirty="0"/>
              <a:t>The blue line is the total number of bitcoins in circulation.</a:t>
            </a:r>
          </a:p>
          <a:p>
            <a:r>
              <a:rPr lang="en-US" dirty="0">
                <a:solidFill>
                  <a:srgbClr val="FF0000"/>
                </a:solidFill>
              </a:rPr>
              <a:t>The orange line that drops is the inflation (how prices increase in a certain currency).</a:t>
            </a:r>
          </a:p>
          <a:p>
            <a:r>
              <a:rPr lang="en-US" dirty="0"/>
              <a:t>Inflation = </a:t>
            </a:r>
            <a:r>
              <a:rPr lang="en-US" dirty="0" err="1"/>
              <a:t>coinbase</a:t>
            </a:r>
            <a:r>
              <a:rPr lang="en-US" dirty="0"/>
              <a:t>*Blocks per Year/existing coins</a:t>
            </a:r>
          </a:p>
          <a:p>
            <a:r>
              <a:rPr lang="en-US" dirty="0" err="1"/>
              <a:t>Coinebase</a:t>
            </a:r>
            <a:r>
              <a:rPr lang="en-US" dirty="0"/>
              <a:t>= how much money is being released(50,25,12.5,….).</a:t>
            </a:r>
          </a:p>
          <a:p>
            <a:r>
              <a:rPr lang="en-US" dirty="0">
                <a:solidFill>
                  <a:srgbClr val="FF0000"/>
                </a:solidFill>
              </a:rPr>
              <a:t>For BTC, there is deflation, that's because more supply is limited and less blocks have been released into the system.</a:t>
            </a:r>
          </a:p>
          <a:p>
            <a:r>
              <a:rPr lang="en-US" dirty="0">
                <a:solidFill>
                  <a:srgbClr val="FF0000"/>
                </a:solidFill>
              </a:rPr>
              <a:t>So Bitcoin is a deflationary type of currency.</a:t>
            </a:r>
          </a:p>
          <a:p>
            <a:endParaRPr lang="en-US" dirty="0"/>
          </a:p>
          <a:p>
            <a:endParaRPr lang="en-US" dirty="0"/>
          </a:p>
        </p:txBody>
      </p:sp>
    </p:spTree>
    <p:extLst>
      <p:ext uri="{BB962C8B-B14F-4D97-AF65-F5344CB8AC3E}">
        <p14:creationId xmlns:p14="http://schemas.microsoft.com/office/powerpoint/2010/main" val="2140785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solidFill>
                <a:srgbClr val="0070C0"/>
              </a:solidFill>
            </a:endParaRPr>
          </a:p>
        </p:txBody>
      </p:sp>
      <p:sp>
        <p:nvSpPr>
          <p:cNvPr id="3" name="Content Placeholder 2"/>
          <p:cNvSpPr>
            <a:spLocks noGrp="1"/>
          </p:cNvSpPr>
          <p:nvPr>
            <p:ph idx="1"/>
          </p:nvPr>
        </p:nvSpPr>
        <p:spPr/>
        <p:txBody>
          <a:bodyPr>
            <a:normAutofit/>
          </a:bodyPr>
          <a:lstStyle/>
          <a:p>
            <a:pPr marL="514350" indent="-514350">
              <a:buFont typeface="+mj-lt"/>
              <a:buAutoNum type="arabicPeriod" startAt="4"/>
            </a:pPr>
            <a:r>
              <a:rPr lang="en-US" dirty="0">
                <a:solidFill>
                  <a:srgbClr val="FF0000"/>
                </a:solidFill>
              </a:rPr>
              <a:t>A pool that accounts for 51 percent of the network’s hashing power is able to create its own block and post it faster than the main blockchain updates. </a:t>
            </a:r>
          </a:p>
          <a:p>
            <a:endParaRPr lang="en-US" dirty="0"/>
          </a:p>
          <a:p>
            <a:pPr>
              <a:buFont typeface="Wingdings" panose="05000000000000000000" pitchFamily="2" charset="2"/>
              <a:buChar char="Ø"/>
            </a:pPr>
            <a:r>
              <a:rPr lang="en-US" dirty="0"/>
              <a:t>The block holds 51 percent of the network and is able to </a:t>
            </a:r>
            <a:r>
              <a:rPr lang="en-US" b="1" i="1" u="sng" dirty="0">
                <a:solidFill>
                  <a:srgbClr val="0070C0"/>
                </a:solidFill>
              </a:rPr>
              <a:t>double spend</a:t>
            </a:r>
            <a:r>
              <a:rPr lang="en-US" b="1" i="1" u="sng" dirty="0"/>
              <a:t> </a:t>
            </a:r>
            <a:r>
              <a:rPr lang="en-US" dirty="0"/>
              <a:t>coins by removing transactions after spending so that the coins are not taken from the originating wallet.</a:t>
            </a:r>
          </a:p>
          <a:p>
            <a:endParaRPr lang="en-US" dirty="0"/>
          </a:p>
          <a:p>
            <a:endParaRPr lang="en-US" dirty="0"/>
          </a:p>
        </p:txBody>
      </p:sp>
    </p:spTree>
    <p:extLst>
      <p:ext uri="{BB962C8B-B14F-4D97-AF65-F5344CB8AC3E}">
        <p14:creationId xmlns:p14="http://schemas.microsoft.com/office/powerpoint/2010/main" val="15441521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7BD7A-93EA-4F7E-AD3D-2951BBA7C92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F3B664-B574-4992-B44F-5807C4F9DEB6}"/>
              </a:ext>
            </a:extLst>
          </p:cNvPr>
          <p:cNvSpPr>
            <a:spLocks noGrp="1"/>
          </p:cNvSpPr>
          <p:nvPr>
            <p:ph idx="1"/>
          </p:nvPr>
        </p:nvSpPr>
        <p:spPr/>
        <p:txBody>
          <a:bodyPr>
            <a:normAutofit fontScale="92500" lnSpcReduction="10000"/>
          </a:bodyPr>
          <a:lstStyle/>
          <a:p>
            <a:r>
              <a:rPr lang="en-US" dirty="0">
                <a:solidFill>
                  <a:srgbClr val="FF0000"/>
                </a:solidFill>
              </a:rPr>
              <a:t>The number of BTCs </a:t>
            </a:r>
            <a:r>
              <a:rPr lang="en-US" u="sng" dirty="0">
                <a:solidFill>
                  <a:srgbClr val="FF0000"/>
                </a:solidFill>
              </a:rPr>
              <a:t>will not keep increasing forever it will converge </a:t>
            </a:r>
            <a:r>
              <a:rPr lang="en-US" dirty="0">
                <a:solidFill>
                  <a:srgbClr val="FF0000"/>
                </a:solidFill>
              </a:rPr>
              <a:t>to a certain amount, because there is a limitation in the accuracy of how much you can divide a single bitcoin.</a:t>
            </a:r>
          </a:p>
          <a:p>
            <a:endParaRPr lang="en-US" dirty="0"/>
          </a:p>
          <a:p>
            <a:r>
              <a:rPr lang="en-US" dirty="0"/>
              <a:t>So theoretically it could keep halving until infinity but because there is a certain number of decimal points after the comma it will stop at some point.</a:t>
            </a:r>
          </a:p>
          <a:p>
            <a:endParaRPr lang="en-US" dirty="0"/>
          </a:p>
          <a:p>
            <a:r>
              <a:rPr lang="en-US" dirty="0"/>
              <a:t>The final block and the final bitcoin that will be released as a block reward will happen in 2140 and the total number of bitcoins in circulation ever will be 21 million.</a:t>
            </a:r>
          </a:p>
          <a:p>
            <a:endParaRPr lang="en-US" dirty="0"/>
          </a:p>
        </p:txBody>
      </p:sp>
    </p:spTree>
    <p:extLst>
      <p:ext uri="{BB962C8B-B14F-4D97-AF65-F5344CB8AC3E}">
        <p14:creationId xmlns:p14="http://schemas.microsoft.com/office/powerpoint/2010/main" val="272953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0B67A3-9711-42F3-9CF7-AB659E455CB3}"/>
              </a:ext>
            </a:extLst>
          </p:cNvPr>
          <p:cNvSpPr>
            <a:spLocks noGrp="1"/>
          </p:cNvSpPr>
          <p:nvPr>
            <p:ph type="title"/>
          </p:nvPr>
        </p:nvSpPr>
        <p:spPr>
          <a:xfrm>
            <a:off x="839788" y="137652"/>
            <a:ext cx="9572573" cy="1061883"/>
          </a:xfrm>
        </p:spPr>
        <p:txBody>
          <a:bodyPr>
            <a:normAutofit/>
          </a:bodyPr>
          <a:lstStyle/>
          <a:p>
            <a:r>
              <a:rPr lang="en-US" dirty="0"/>
              <a:t>Transactions Fees are Meant to Replace Block Rewards</a:t>
            </a:r>
            <a:br>
              <a:rPr lang="en-US" dirty="0"/>
            </a:br>
            <a:endParaRPr lang="en-US" dirty="0"/>
          </a:p>
        </p:txBody>
      </p:sp>
      <p:sp>
        <p:nvSpPr>
          <p:cNvPr id="6" name="Text Placeholder 5">
            <a:extLst>
              <a:ext uri="{FF2B5EF4-FFF2-40B4-BE49-F238E27FC236}">
                <a16:creationId xmlns:a16="http://schemas.microsoft.com/office/drawing/2014/main" id="{E805C511-6DF9-4D1C-B01A-17EE72D3BE8F}"/>
              </a:ext>
            </a:extLst>
          </p:cNvPr>
          <p:cNvSpPr>
            <a:spLocks noGrp="1"/>
          </p:cNvSpPr>
          <p:nvPr>
            <p:ph type="body" sz="half" idx="2"/>
          </p:nvPr>
        </p:nvSpPr>
        <p:spPr>
          <a:xfrm>
            <a:off x="255181" y="1425677"/>
            <a:ext cx="11592689" cy="4532671"/>
          </a:xfrm>
        </p:spPr>
        <p:txBody>
          <a:bodyPr>
            <a:normAutofit lnSpcReduction="10000"/>
          </a:bodyPr>
          <a:lstStyle/>
          <a:p>
            <a:pPr marL="342900" indent="-342900">
              <a:buFont typeface="Arial" panose="020B0604020202020204" pitchFamily="34" charset="0"/>
              <a:buChar char="•"/>
            </a:pPr>
            <a:r>
              <a:rPr lang="en-US" sz="2400" dirty="0"/>
              <a:t>If miners are getting less and less reward by time; then after some time if it gets below one BTC per Block, what's the point of mining? Will the whole system collapse?</a:t>
            </a:r>
          </a:p>
          <a:p>
            <a:pPr marL="342900" indent="-342900">
              <a:buFont typeface="Arial" panose="020B0604020202020204" pitchFamily="34" charset="0"/>
              <a:buChar char="•"/>
            </a:pPr>
            <a:r>
              <a:rPr lang="en-US" sz="2400" dirty="0"/>
              <a:t>Well, its not expected to collapse because the fees should increase.</a:t>
            </a:r>
          </a:p>
          <a:p>
            <a:pPr marL="342900" indent="-342900">
              <a:buFont typeface="Arial" panose="020B0604020202020204" pitchFamily="34" charset="0"/>
              <a:buChar char="•"/>
            </a:pPr>
            <a:r>
              <a:rPr lang="en-US" sz="2400" dirty="0">
                <a:solidFill>
                  <a:srgbClr val="FF0000"/>
                </a:solidFill>
              </a:rPr>
              <a:t>As time passes more and more people will be using bitcoins and therefore more transactions will be required to be processed and therefore miners will be getting more fees.</a:t>
            </a:r>
          </a:p>
          <a:p>
            <a:pPr marL="342900" indent="-342900">
              <a:buFont typeface="Arial" panose="020B0604020202020204" pitchFamily="34" charset="0"/>
              <a:buChar char="•"/>
            </a:pPr>
            <a:r>
              <a:rPr lang="en-US" sz="2400" dirty="0">
                <a:solidFill>
                  <a:srgbClr val="FF0000"/>
                </a:solidFill>
              </a:rPr>
              <a:t>People will be paying higher fees for their transactions to go through because there will be more demand for transactions to go through.</a:t>
            </a:r>
          </a:p>
          <a:p>
            <a:pPr marL="342900" indent="-342900">
              <a:buFont typeface="Arial" panose="020B0604020202020204" pitchFamily="34" charset="0"/>
              <a:buChar char="•"/>
            </a:pPr>
            <a:r>
              <a:rPr lang="en-US" sz="2400" dirty="0">
                <a:solidFill>
                  <a:srgbClr val="0070C0"/>
                </a:solidFill>
              </a:rPr>
              <a:t>There's a limit on how much transactions can go through and it will be a competitive market.</a:t>
            </a:r>
          </a:p>
          <a:p>
            <a:pPr marL="342900" indent="-342900">
              <a:buFont typeface="Arial" panose="020B0604020202020204" pitchFamily="34" charset="0"/>
              <a:buChar char="•"/>
            </a:pPr>
            <a:r>
              <a:rPr lang="en-US" sz="2400" dirty="0">
                <a:solidFill>
                  <a:srgbClr val="FF0000"/>
                </a:solidFill>
              </a:rPr>
              <a:t>So if you want a transaction to go through you'll pay more fees and therefore the fees will go up and miners will be compensated.</a:t>
            </a:r>
          </a:p>
          <a:p>
            <a:endParaRPr lang="en-US" sz="2400" dirty="0"/>
          </a:p>
          <a:p>
            <a:endParaRPr lang="en-US" sz="2400" dirty="0"/>
          </a:p>
        </p:txBody>
      </p:sp>
    </p:spTree>
    <p:extLst>
      <p:ext uri="{BB962C8B-B14F-4D97-AF65-F5344CB8AC3E}">
        <p14:creationId xmlns:p14="http://schemas.microsoft.com/office/powerpoint/2010/main" val="38392667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6">
            <a:extLst>
              <a:ext uri="{FF2B5EF4-FFF2-40B4-BE49-F238E27FC236}">
                <a16:creationId xmlns:a16="http://schemas.microsoft.com/office/drawing/2014/main" id="{33A4439D-9982-4DCA-AB2B-3AFEF2DCC5D9}"/>
              </a:ext>
            </a:extLst>
          </p:cNvPr>
          <p:cNvPicPr>
            <a:picLocks noChangeAspect="1"/>
          </p:cNvPicPr>
          <p:nvPr/>
        </p:nvPicPr>
        <p:blipFill>
          <a:blip r:embed="rId2"/>
          <a:stretch>
            <a:fillRect/>
          </a:stretch>
        </p:blipFill>
        <p:spPr>
          <a:xfrm>
            <a:off x="437872" y="688258"/>
            <a:ext cx="10930055" cy="5014117"/>
          </a:xfrm>
          <a:prstGeom prst="rect">
            <a:avLst/>
          </a:prstGeom>
        </p:spPr>
      </p:pic>
    </p:spTree>
    <p:extLst>
      <p:ext uri="{BB962C8B-B14F-4D97-AF65-F5344CB8AC3E}">
        <p14:creationId xmlns:p14="http://schemas.microsoft.com/office/powerpoint/2010/main" val="3833377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644CD-8722-4DCE-AEDD-1D64AD67E088}"/>
              </a:ext>
            </a:extLst>
          </p:cNvPr>
          <p:cNvSpPr>
            <a:spLocks noGrp="1"/>
          </p:cNvSpPr>
          <p:nvPr>
            <p:ph type="title"/>
          </p:nvPr>
        </p:nvSpPr>
        <p:spPr>
          <a:xfrm>
            <a:off x="0" y="0"/>
            <a:ext cx="12192000" cy="1325563"/>
          </a:xfrm>
        </p:spPr>
        <p:txBody>
          <a:bodyPr>
            <a:normAutofit/>
          </a:bodyPr>
          <a:lstStyle/>
          <a:p>
            <a:r>
              <a:rPr lang="en-US" b="1" dirty="0">
                <a:solidFill>
                  <a:schemeClr val="accent1"/>
                </a:solidFill>
                <a:latin typeface="Arial Black" panose="020B0A04020102020204" pitchFamily="34" charset="0"/>
              </a:rPr>
              <a:t>Bitcoin Monetary Policy</a:t>
            </a:r>
            <a:endParaRPr lang="en-IN" b="1" dirty="0">
              <a:solidFill>
                <a:schemeClr val="accent1"/>
              </a:solidFill>
              <a:latin typeface="Arial Black" panose="020B0A04020102020204" pitchFamily="34" charset="0"/>
            </a:endParaRPr>
          </a:p>
        </p:txBody>
      </p:sp>
      <p:sp>
        <p:nvSpPr>
          <p:cNvPr id="5" name="Rectangle 4">
            <a:extLst>
              <a:ext uri="{FF2B5EF4-FFF2-40B4-BE49-F238E27FC236}">
                <a16:creationId xmlns:a16="http://schemas.microsoft.com/office/drawing/2014/main" id="{DD372DDE-5DC1-479C-9681-EC042AA7A514}"/>
              </a:ext>
            </a:extLst>
          </p:cNvPr>
          <p:cNvSpPr/>
          <p:nvPr/>
        </p:nvSpPr>
        <p:spPr>
          <a:xfrm>
            <a:off x="0" y="1028701"/>
            <a:ext cx="12192000" cy="61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B3C7B13C-12F3-4ACE-96CE-AE8E59A5F841}"/>
              </a:ext>
            </a:extLst>
          </p:cNvPr>
          <p:cNvPicPr>
            <a:picLocks noChangeAspect="1"/>
          </p:cNvPicPr>
          <p:nvPr/>
        </p:nvPicPr>
        <p:blipFill>
          <a:blip r:embed="rId2"/>
          <a:stretch>
            <a:fillRect/>
          </a:stretch>
        </p:blipFill>
        <p:spPr>
          <a:xfrm>
            <a:off x="0" y="1325563"/>
            <a:ext cx="12192000" cy="5461613"/>
          </a:xfrm>
          <a:prstGeom prst="rect">
            <a:avLst/>
          </a:prstGeom>
        </p:spPr>
      </p:pic>
      <p:sp>
        <p:nvSpPr>
          <p:cNvPr id="4" name="Rectangle 3"/>
          <p:cNvSpPr/>
          <p:nvPr/>
        </p:nvSpPr>
        <p:spPr>
          <a:xfrm>
            <a:off x="127820" y="2580486"/>
            <a:ext cx="3991896" cy="2308324"/>
          </a:xfrm>
          <a:prstGeom prst="rect">
            <a:avLst/>
          </a:prstGeom>
        </p:spPr>
        <p:txBody>
          <a:bodyPr wrap="square">
            <a:spAutoFit/>
          </a:bodyPr>
          <a:lstStyle/>
          <a:p>
            <a:r>
              <a:rPr lang="en-US" dirty="0"/>
              <a:t>How often do these blocks come in?</a:t>
            </a:r>
          </a:p>
          <a:p>
            <a:endParaRPr lang="en-US" dirty="0"/>
          </a:p>
          <a:p>
            <a:r>
              <a:rPr lang="en-US" dirty="0"/>
              <a:t>Right now the reward is 12.5 BTC, so </a:t>
            </a:r>
            <a:r>
              <a:rPr lang="en-US" u="sng" dirty="0"/>
              <a:t>How often do they come in?</a:t>
            </a:r>
          </a:p>
          <a:p>
            <a:endParaRPr lang="en-US" u="sng" dirty="0"/>
          </a:p>
          <a:p>
            <a:r>
              <a:rPr lang="en-US" dirty="0"/>
              <a:t>It depends on the cryptocurrency.</a:t>
            </a:r>
          </a:p>
          <a:p>
            <a:r>
              <a:rPr lang="en-US" dirty="0"/>
              <a:t>So it depends on the design of the system.</a:t>
            </a:r>
          </a:p>
        </p:txBody>
      </p:sp>
    </p:spTree>
    <p:extLst>
      <p:ext uri="{BB962C8B-B14F-4D97-AF65-F5344CB8AC3E}">
        <p14:creationId xmlns:p14="http://schemas.microsoft.com/office/powerpoint/2010/main" val="11370416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644CD-8722-4DCE-AEDD-1D64AD67E088}"/>
              </a:ext>
            </a:extLst>
          </p:cNvPr>
          <p:cNvSpPr>
            <a:spLocks noGrp="1"/>
          </p:cNvSpPr>
          <p:nvPr>
            <p:ph type="title"/>
          </p:nvPr>
        </p:nvSpPr>
        <p:spPr>
          <a:xfrm>
            <a:off x="0" y="0"/>
            <a:ext cx="12192000" cy="1325563"/>
          </a:xfrm>
        </p:spPr>
        <p:txBody>
          <a:bodyPr>
            <a:normAutofit/>
          </a:bodyPr>
          <a:lstStyle/>
          <a:p>
            <a:r>
              <a:rPr lang="en-US" b="1" dirty="0">
                <a:solidFill>
                  <a:schemeClr val="accent1"/>
                </a:solidFill>
                <a:latin typeface="Arial Black" panose="020B0A04020102020204" pitchFamily="34" charset="0"/>
              </a:rPr>
              <a:t>Common Misconceptions</a:t>
            </a:r>
            <a:endParaRPr lang="en-IN" b="1" dirty="0">
              <a:solidFill>
                <a:schemeClr val="accent1"/>
              </a:solidFill>
              <a:latin typeface="Arial Black" panose="020B0A04020102020204" pitchFamily="34" charset="0"/>
            </a:endParaRPr>
          </a:p>
        </p:txBody>
      </p:sp>
      <p:sp>
        <p:nvSpPr>
          <p:cNvPr id="5" name="Rectangle 4">
            <a:extLst>
              <a:ext uri="{FF2B5EF4-FFF2-40B4-BE49-F238E27FC236}">
                <a16:creationId xmlns:a16="http://schemas.microsoft.com/office/drawing/2014/main" id="{DD372DDE-5DC1-479C-9681-EC042AA7A514}"/>
              </a:ext>
            </a:extLst>
          </p:cNvPr>
          <p:cNvSpPr/>
          <p:nvPr/>
        </p:nvSpPr>
        <p:spPr>
          <a:xfrm>
            <a:off x="0" y="1028701"/>
            <a:ext cx="12192000" cy="61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972DDEBB-E7EA-44FD-A45E-5A471D3D761E}"/>
              </a:ext>
            </a:extLst>
          </p:cNvPr>
          <p:cNvSpPr txBox="1"/>
          <p:nvPr/>
        </p:nvSpPr>
        <p:spPr>
          <a:xfrm>
            <a:off x="609600" y="1651590"/>
            <a:ext cx="8087470" cy="3554819"/>
          </a:xfrm>
          <a:prstGeom prst="rect">
            <a:avLst/>
          </a:prstGeom>
          <a:noFill/>
        </p:spPr>
        <p:txBody>
          <a:bodyPr wrap="none" rtlCol="0">
            <a:spAutoFit/>
          </a:bodyPr>
          <a:lstStyle/>
          <a:p>
            <a:pPr marL="285750" indent="-285750">
              <a:buFont typeface="Arial" panose="020B0604020202020204" pitchFamily="34" charset="0"/>
              <a:buChar char="•"/>
            </a:pPr>
            <a:r>
              <a:rPr lang="en-US" sz="4500" dirty="0">
                <a:latin typeface="Times New Roman" panose="02020603050405020304" pitchFamily="18" charset="0"/>
                <a:cs typeface="Times New Roman" panose="02020603050405020304" pitchFamily="18" charset="0"/>
              </a:rPr>
              <a:t>Bitcoin is Anonymous</a:t>
            </a:r>
          </a:p>
          <a:p>
            <a:pPr marL="285750" indent="-285750">
              <a:buFont typeface="Arial" panose="020B0604020202020204" pitchFamily="34" charset="0"/>
              <a:buChar char="•"/>
            </a:pPr>
            <a:r>
              <a:rPr lang="en-US" sz="4500" dirty="0">
                <a:latin typeface="Times New Roman" panose="02020603050405020304" pitchFamily="18" charset="0"/>
                <a:cs typeface="Times New Roman" panose="02020603050405020304" pitchFamily="18" charset="0"/>
              </a:rPr>
              <a:t>Bitcoin is used to launder money</a:t>
            </a:r>
          </a:p>
          <a:p>
            <a:pPr marL="285750" indent="-285750">
              <a:buFont typeface="Arial" panose="020B0604020202020204" pitchFamily="34" charset="0"/>
              <a:buChar char="•"/>
            </a:pPr>
            <a:r>
              <a:rPr lang="en-US" sz="4500" dirty="0">
                <a:latin typeface="Times New Roman" panose="02020603050405020304" pitchFamily="18" charset="0"/>
                <a:cs typeface="Times New Roman" panose="02020603050405020304" pitchFamily="18" charset="0"/>
              </a:rPr>
              <a:t>Blockchain is a better Database</a:t>
            </a:r>
          </a:p>
          <a:p>
            <a:pPr marL="285750" indent="-285750">
              <a:buFont typeface="Arial" panose="020B0604020202020204" pitchFamily="34" charset="0"/>
              <a:buChar char="•"/>
            </a:pPr>
            <a:r>
              <a:rPr lang="en-US" sz="4500" dirty="0">
                <a:latin typeface="Times New Roman" panose="02020603050405020304" pitchFamily="18" charset="0"/>
                <a:cs typeface="Times New Roman" panose="02020603050405020304" pitchFamily="18" charset="0"/>
              </a:rPr>
              <a:t>Blockchain is Bitcoin</a:t>
            </a:r>
          </a:p>
          <a:p>
            <a:pPr marL="285750" indent="-285750">
              <a:buFont typeface="Arial" panose="020B0604020202020204" pitchFamily="34" charset="0"/>
              <a:buChar char="•"/>
            </a:pPr>
            <a:r>
              <a:rPr lang="en-US" sz="4500" dirty="0">
                <a:latin typeface="Times New Roman" panose="02020603050405020304" pitchFamily="18" charset="0"/>
                <a:cs typeface="Times New Roman" panose="02020603050405020304" pitchFamily="18" charset="0"/>
              </a:rPr>
              <a:t>You need to buy a full bitcoin</a:t>
            </a:r>
          </a:p>
        </p:txBody>
      </p:sp>
    </p:spTree>
    <p:extLst>
      <p:ext uri="{BB962C8B-B14F-4D97-AF65-F5344CB8AC3E}">
        <p14:creationId xmlns:p14="http://schemas.microsoft.com/office/powerpoint/2010/main" val="9896510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The first misconception you'll hear is that Bitcoin is anonymous. </a:t>
            </a:r>
          </a:p>
          <a:p>
            <a:r>
              <a:rPr lang="en-US" dirty="0">
                <a:solidFill>
                  <a:srgbClr val="0070C0"/>
                </a:solidFill>
              </a:rPr>
              <a:t>Bitcoin is actually what's known as pseudonymous because when you're in the bitcoin network your bitcoin address is your identity, Bitcoin </a:t>
            </a:r>
            <a:r>
              <a:rPr lang="en-US" dirty="0" err="1">
                <a:solidFill>
                  <a:srgbClr val="0070C0"/>
                </a:solidFill>
              </a:rPr>
              <a:t>blockchain</a:t>
            </a:r>
            <a:r>
              <a:rPr lang="en-US" dirty="0">
                <a:solidFill>
                  <a:srgbClr val="0070C0"/>
                </a:solidFill>
              </a:rPr>
              <a:t> is open, every transaction done on the Bitcoin network keeps a permanent record on the public open </a:t>
            </a:r>
            <a:r>
              <a:rPr lang="en-US" dirty="0" err="1">
                <a:solidFill>
                  <a:srgbClr val="0070C0"/>
                </a:solidFill>
              </a:rPr>
              <a:t>blockchain</a:t>
            </a:r>
            <a:r>
              <a:rPr lang="en-US" dirty="0">
                <a:solidFill>
                  <a:srgbClr val="0070C0"/>
                </a:solidFill>
              </a:rPr>
              <a:t>.</a:t>
            </a:r>
          </a:p>
          <a:p>
            <a:r>
              <a:rPr lang="en-US" dirty="0"/>
              <a:t>So whenever you move money around with your bitcoin address, the rest of the world can see it and it's a permanent record.</a:t>
            </a:r>
          </a:p>
          <a:p>
            <a:r>
              <a:rPr lang="en-US" dirty="0"/>
              <a:t>It's very similar to a stage name for an artist. When an artist has a stage name people don't know his real name. But if at some point they find out their real name, there will be no cover anymore.</a:t>
            </a:r>
          </a:p>
          <a:p>
            <a:endParaRPr lang="en-US" dirty="0"/>
          </a:p>
        </p:txBody>
      </p:sp>
    </p:spTree>
    <p:extLst>
      <p:ext uri="{BB962C8B-B14F-4D97-AF65-F5344CB8AC3E}">
        <p14:creationId xmlns:p14="http://schemas.microsoft.com/office/powerpoint/2010/main" val="11118780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It's the same thing with Bitcoin, when you have a bitcoin address, nobody needs to know your name but at anytime you come in contact with the real world say for example you're going to exchange Bitcoins for currency, the exchange employee needs t verify the customer identity in order to give you regular fiat currency.</a:t>
            </a:r>
          </a:p>
          <a:p>
            <a:r>
              <a:rPr lang="en-US" dirty="0">
                <a:solidFill>
                  <a:srgbClr val="FF0000"/>
                </a:solidFill>
              </a:rPr>
              <a:t>So at that point your bitcoin address gets matched with your real identity and you are no longer anonymous, you are actually Pseudonymous.</a:t>
            </a:r>
          </a:p>
          <a:p>
            <a:endParaRPr lang="en-US" dirty="0"/>
          </a:p>
        </p:txBody>
      </p:sp>
    </p:spTree>
    <p:extLst>
      <p:ext uri="{BB962C8B-B14F-4D97-AF65-F5344CB8AC3E}">
        <p14:creationId xmlns:p14="http://schemas.microsoft.com/office/powerpoint/2010/main" val="2834598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51 percent of the network’s hashing power!?</a:t>
            </a:r>
            <a:endParaRPr lang="en-US" dirty="0"/>
          </a:p>
        </p:txBody>
      </p:sp>
      <p:sp>
        <p:nvSpPr>
          <p:cNvPr id="3" name="Content Placeholder 2"/>
          <p:cNvSpPr>
            <a:spLocks noGrp="1"/>
          </p:cNvSpPr>
          <p:nvPr>
            <p:ph idx="1"/>
          </p:nvPr>
        </p:nvSpPr>
        <p:spPr/>
        <p:txBody>
          <a:bodyPr>
            <a:normAutofit fontScale="92500" lnSpcReduction="10000"/>
          </a:bodyPr>
          <a:lstStyle/>
          <a:p>
            <a:r>
              <a:rPr lang="en-US" dirty="0"/>
              <a:t>Bitcoin uses a </a:t>
            </a:r>
            <a:r>
              <a:rPr lang="en-US" dirty="0" err="1"/>
              <a:t>PoW</a:t>
            </a:r>
            <a:r>
              <a:rPr lang="en-US" dirty="0"/>
              <a:t> system and as such is susceptible to a potential </a:t>
            </a:r>
            <a:r>
              <a:rPr lang="en-US" u="sng" dirty="0"/>
              <a:t>Tragedy of Commons</a:t>
            </a:r>
            <a:r>
              <a:rPr lang="en-US" dirty="0"/>
              <a:t>. </a:t>
            </a:r>
          </a:p>
          <a:p>
            <a:r>
              <a:rPr lang="en-US" dirty="0"/>
              <a:t>The Tragedy of Commons refers to a future point in time when there will be fewer bitcoin miners available due to little to no block reward from mining. </a:t>
            </a:r>
          </a:p>
          <a:p>
            <a:r>
              <a:rPr lang="en-US" dirty="0"/>
              <a:t>The only fees that will be earned will come from transaction fees which will also diminish over time as users opt to pay lower fees for their transactions. </a:t>
            </a:r>
          </a:p>
          <a:p>
            <a:r>
              <a:rPr lang="en-US" dirty="0">
                <a:solidFill>
                  <a:srgbClr val="0070C0"/>
                </a:solidFill>
              </a:rPr>
              <a:t>With fewer miners than required mining for coins, the network becomes more vulnerable to a 51% attack. A 51% attack is when a miner or mining pool controls 51% of the computational power of the network and creates fraudulent blocks of transactions for himself while invalidating the transactions of others in the network.</a:t>
            </a:r>
          </a:p>
        </p:txBody>
      </p:sp>
    </p:spTree>
    <p:extLst>
      <p:ext uri="{BB962C8B-B14F-4D97-AF65-F5344CB8AC3E}">
        <p14:creationId xmlns:p14="http://schemas.microsoft.com/office/powerpoint/2010/main" val="301997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Proof of Stake (</a:t>
            </a:r>
            <a:r>
              <a:rPr lang="en-US" dirty="0" err="1">
                <a:solidFill>
                  <a:srgbClr val="FF0000"/>
                </a:solidFill>
              </a:rPr>
              <a:t>PoS</a:t>
            </a:r>
            <a:r>
              <a:rPr lang="en-US" dirty="0">
                <a:solidFill>
                  <a:srgbClr val="FF0000"/>
                </a:solidFill>
              </a:rPr>
              <a:t>)</a:t>
            </a:r>
          </a:p>
        </p:txBody>
      </p:sp>
      <p:sp>
        <p:nvSpPr>
          <p:cNvPr id="3" name="Content Placeholder 2"/>
          <p:cNvSpPr>
            <a:spLocks noGrp="1"/>
          </p:cNvSpPr>
          <p:nvPr>
            <p:ph idx="1"/>
          </p:nvPr>
        </p:nvSpPr>
        <p:spPr/>
        <p:txBody>
          <a:bodyPr>
            <a:normAutofit/>
          </a:bodyPr>
          <a:lstStyle/>
          <a:p>
            <a:r>
              <a:rPr lang="en-US" dirty="0" err="1"/>
              <a:t>PoS</a:t>
            </a:r>
            <a:r>
              <a:rPr lang="en-US" dirty="0"/>
              <a:t> was created by Sunny King and Scott Nadal in 2012 as </a:t>
            </a:r>
            <a:r>
              <a:rPr lang="en-US" dirty="0">
                <a:solidFill>
                  <a:srgbClr val="0070C0"/>
                </a:solidFill>
              </a:rPr>
              <a:t>an alternative to solve the </a:t>
            </a:r>
            <a:r>
              <a:rPr lang="en-US" dirty="0" err="1">
                <a:solidFill>
                  <a:srgbClr val="0070C0"/>
                </a:solidFill>
              </a:rPr>
              <a:t>PoW</a:t>
            </a:r>
            <a:r>
              <a:rPr lang="en-US" dirty="0">
                <a:solidFill>
                  <a:srgbClr val="0070C0"/>
                </a:solidFill>
              </a:rPr>
              <a:t> cons mentioned earlier.</a:t>
            </a:r>
          </a:p>
          <a:p>
            <a:r>
              <a:rPr lang="en-US" dirty="0" err="1">
                <a:solidFill>
                  <a:srgbClr val="FF0000"/>
                </a:solidFill>
              </a:rPr>
              <a:t>PoS</a:t>
            </a:r>
            <a:r>
              <a:rPr lang="en-US" dirty="0">
                <a:solidFill>
                  <a:srgbClr val="FF0000"/>
                </a:solidFill>
              </a:rPr>
              <a:t> relies on how many coins a peer holds. The peer needs to stake the number of coins it wants to mine.</a:t>
            </a:r>
          </a:p>
          <a:p>
            <a:r>
              <a:rPr lang="en-US" dirty="0">
                <a:solidFill>
                  <a:srgbClr val="0070C0"/>
                </a:solidFill>
              </a:rPr>
              <a:t>Instead of hashing power, we have stake power, and there is no dependency on energy consumption because there is no puzzle to solve.</a:t>
            </a:r>
          </a:p>
          <a:p>
            <a:r>
              <a:rPr lang="en-US" dirty="0" err="1"/>
              <a:t>PoS</a:t>
            </a:r>
            <a:r>
              <a:rPr lang="en-US" dirty="0"/>
              <a:t> provides a similar hashing block scheme to bitcoin’s </a:t>
            </a:r>
            <a:r>
              <a:rPr lang="en-US" dirty="0" err="1"/>
              <a:t>PoW</a:t>
            </a:r>
            <a:r>
              <a:rPr lang="en-US" dirty="0"/>
              <a:t>, but it limits the number of peers. This provides the needed security yet lowers the cost and power consumption. </a:t>
            </a:r>
          </a:p>
          <a:p>
            <a:endParaRPr lang="en-US" dirty="0"/>
          </a:p>
        </p:txBody>
      </p:sp>
    </p:spTree>
    <p:extLst>
      <p:ext uri="{BB962C8B-B14F-4D97-AF65-F5344CB8AC3E}">
        <p14:creationId xmlns:p14="http://schemas.microsoft.com/office/powerpoint/2010/main" val="2308980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rgbClr val="0070C0"/>
                </a:solidFill>
              </a:rPr>
              <a:t>A network fee is provided to peers instead of giving a reward for solving a mathematical puzzle as in </a:t>
            </a:r>
            <a:r>
              <a:rPr lang="en-US" dirty="0" err="1">
                <a:solidFill>
                  <a:srgbClr val="0070C0"/>
                </a:solidFill>
              </a:rPr>
              <a:t>PoW</a:t>
            </a:r>
            <a:r>
              <a:rPr lang="en-US" dirty="0">
                <a:solidFill>
                  <a:srgbClr val="0070C0"/>
                </a:solidFill>
              </a:rPr>
              <a:t>.</a:t>
            </a:r>
          </a:p>
          <a:p>
            <a:r>
              <a:rPr lang="en-US" dirty="0" err="1">
                <a:solidFill>
                  <a:srgbClr val="FF0000"/>
                </a:solidFill>
              </a:rPr>
              <a:t>PoS</a:t>
            </a:r>
            <a:r>
              <a:rPr lang="en-US" dirty="0">
                <a:solidFill>
                  <a:srgbClr val="FF0000"/>
                </a:solidFill>
              </a:rPr>
              <a:t> determines what peer does the work by the size of the stake the peer holds. This achieves a distributed consensus at less energy and less cost. </a:t>
            </a:r>
          </a:p>
          <a:p>
            <a:r>
              <a:rPr lang="en-US" dirty="0">
                <a:solidFill>
                  <a:srgbClr val="0070C0"/>
                </a:solidFill>
              </a:rPr>
              <a:t>DDOS attacks and frauds are still possible. However, attackers cannot transact more digital currency than they are staking and they would lose their deposits, so the chances are lower for an attack.</a:t>
            </a:r>
          </a:p>
        </p:txBody>
      </p:sp>
    </p:spTree>
    <p:extLst>
      <p:ext uri="{BB962C8B-B14F-4D97-AF65-F5344CB8AC3E}">
        <p14:creationId xmlns:p14="http://schemas.microsoft.com/office/powerpoint/2010/main" val="2004767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solidFill>
                  <a:srgbClr val="FF0000"/>
                </a:solidFill>
              </a:rPr>
              <a:t>With a </a:t>
            </a:r>
            <a:r>
              <a:rPr lang="en-US" dirty="0" err="1">
                <a:solidFill>
                  <a:srgbClr val="FF0000"/>
                </a:solidFill>
              </a:rPr>
              <a:t>PoS</a:t>
            </a:r>
            <a:r>
              <a:rPr lang="en-US" dirty="0">
                <a:solidFill>
                  <a:srgbClr val="FF0000"/>
                </a:solidFill>
              </a:rPr>
              <a:t>, the attacker would need to obtain </a:t>
            </a:r>
            <a:r>
              <a:rPr lang="en-US" u="sng" dirty="0">
                <a:solidFill>
                  <a:srgbClr val="FF0000"/>
                </a:solidFill>
              </a:rPr>
              <a:t>51</a:t>
            </a:r>
            <a:r>
              <a:rPr lang="en-US" dirty="0">
                <a:solidFill>
                  <a:srgbClr val="FF0000"/>
                </a:solidFill>
              </a:rPr>
              <a:t>% of the cryptocurrency to carry out a 51% attack. </a:t>
            </a:r>
          </a:p>
          <a:p>
            <a:endParaRPr lang="en-US" dirty="0"/>
          </a:p>
          <a:p>
            <a:r>
              <a:rPr lang="en-US" dirty="0">
                <a:solidFill>
                  <a:srgbClr val="0070C0"/>
                </a:solidFill>
              </a:rPr>
              <a:t>The proof of stake avoids this ‘tragedy’ by making it disadvantageous for a miner with a 51% stake in a cryptocurrency to attack the network. </a:t>
            </a:r>
          </a:p>
          <a:p>
            <a:r>
              <a:rPr lang="en-US" dirty="0">
                <a:solidFill>
                  <a:srgbClr val="FF0000"/>
                </a:solidFill>
              </a:rPr>
              <a:t>Although it would be difficult and expensive to accumulate 51% of a reputable </a:t>
            </a:r>
            <a:r>
              <a:rPr lang="en-US" u="sng" dirty="0">
                <a:solidFill>
                  <a:srgbClr val="FF0000"/>
                </a:solidFill>
              </a:rPr>
              <a:t>digital coin</a:t>
            </a:r>
            <a:r>
              <a:rPr lang="en-US" dirty="0">
                <a:solidFill>
                  <a:srgbClr val="FF0000"/>
                </a:solidFill>
              </a:rPr>
              <a:t>, a miner with 51% stake in the coin would not have it in his best interest to attack a network which he holds a majority share. </a:t>
            </a:r>
          </a:p>
          <a:p>
            <a:endParaRPr lang="en-US" dirty="0"/>
          </a:p>
        </p:txBody>
      </p:sp>
    </p:spTree>
    <p:extLst>
      <p:ext uri="{BB962C8B-B14F-4D97-AF65-F5344CB8AC3E}">
        <p14:creationId xmlns:p14="http://schemas.microsoft.com/office/powerpoint/2010/main" val="3872947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1178</TotalTime>
  <Words>3348</Words>
  <Application>Microsoft Office PowerPoint</Application>
  <PresentationFormat>Widescreen</PresentationFormat>
  <Paragraphs>368</Paragraphs>
  <Slides>56</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Arial</vt:lpstr>
      <vt:lpstr>Arial Black</vt:lpstr>
      <vt:lpstr>Calibri</vt:lpstr>
      <vt:lpstr>Calibri Light</vt:lpstr>
      <vt:lpstr>PggrwrNkhthfJrhrptHelveticaNeueLTStd-BdCn</vt:lpstr>
      <vt:lpstr>Times New Roman</vt:lpstr>
      <vt:lpstr>Wingdings</vt:lpstr>
      <vt:lpstr>Office Theme</vt:lpstr>
      <vt:lpstr>Other Consensus Protocols</vt:lpstr>
      <vt:lpstr>PoW Disadvantages</vt:lpstr>
      <vt:lpstr>PowerPoint Presentation</vt:lpstr>
      <vt:lpstr>PowerPoint Presentation</vt:lpstr>
      <vt:lpstr>PowerPoint Presentation</vt:lpstr>
      <vt:lpstr>51 percent of the network’s hashing power!?</vt:lpstr>
      <vt:lpstr>Proof of Stake (PoS)</vt:lpstr>
      <vt:lpstr>PowerPoint Presentation</vt:lpstr>
      <vt:lpstr>PowerPoint Presentation</vt:lpstr>
      <vt:lpstr>PowerPoint Presentation</vt:lpstr>
      <vt:lpstr>Mining under PoS</vt:lpstr>
      <vt:lpstr>Comparison, PoW vs PoS</vt:lpstr>
      <vt:lpstr>Delegated Proof of Stake (DPoS)</vt:lpstr>
      <vt:lpstr>PowerPoint Presentation</vt:lpstr>
      <vt:lpstr>PowerPoint Presentation</vt:lpstr>
      <vt:lpstr>PowerPoint Presentation</vt:lpstr>
      <vt:lpstr>PowerPoint Presentation</vt:lpstr>
      <vt:lpstr>PowerPoint Presentation</vt:lpstr>
      <vt:lpstr>What is Bitcoin?</vt:lpstr>
      <vt:lpstr>What is Bitcoin?</vt:lpstr>
      <vt:lpstr>What is Bitcoin?</vt:lpstr>
      <vt:lpstr>What is Bitcoin?</vt:lpstr>
      <vt:lpstr>What is Bitcoin?</vt:lpstr>
      <vt:lpstr>What is Bitcoin?</vt:lpstr>
      <vt:lpstr>What is Bitcoin?</vt:lpstr>
      <vt:lpstr>PowerPoint Presentation</vt:lpstr>
      <vt:lpstr>PowerPoint Presentation</vt:lpstr>
      <vt:lpstr>What is Bitcoin?</vt:lpstr>
      <vt:lpstr>PowerPoint Presentation</vt:lpstr>
      <vt:lpstr>PowerPoint Presentation</vt:lpstr>
      <vt:lpstr>PowerPoint Presentation</vt:lpstr>
      <vt:lpstr>What is Bitcoin?</vt:lpstr>
      <vt:lpstr>What is Bitcoin?</vt:lpstr>
      <vt:lpstr>What is Bitcoin?</vt:lpstr>
      <vt:lpstr>What is Bitcoin?</vt:lpstr>
      <vt:lpstr>PowerPoint Presentation</vt:lpstr>
      <vt:lpstr>What is Bitcoin?</vt:lpstr>
      <vt:lpstr>What is Bitcoin?</vt:lpstr>
      <vt:lpstr>PowerPoint Presentation</vt:lpstr>
      <vt:lpstr>Bitcoin Monetary Policy</vt:lpstr>
      <vt:lpstr>Bitcoin Monetary Policy</vt:lpstr>
      <vt:lpstr>PowerPoint Presentation</vt:lpstr>
      <vt:lpstr>PowerPoint Presentation</vt:lpstr>
      <vt:lpstr>Bitcoin Monetary Policy</vt:lpstr>
      <vt:lpstr>PowerPoint Presentation</vt:lpstr>
      <vt:lpstr>Bitcoin Monetary Policy</vt:lpstr>
      <vt:lpstr>Bitcoin Monetary Policy</vt:lpstr>
      <vt:lpstr>Bitcoin Monetary Policy</vt:lpstr>
      <vt:lpstr>BTC monetary inflation</vt:lpstr>
      <vt:lpstr>PowerPoint Presentation</vt:lpstr>
      <vt:lpstr>Transactions Fees are Meant to Replace Block Rewards </vt:lpstr>
      <vt:lpstr>PowerPoint Presentation</vt:lpstr>
      <vt:lpstr>Bitcoin Monetary Policy</vt:lpstr>
      <vt:lpstr>Common Misconceptions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Ari Zaravelis</cp:lastModifiedBy>
  <cp:revision>33</cp:revision>
  <dcterms:created xsi:type="dcterms:W3CDTF">2019-01-23T23:11:18Z</dcterms:created>
  <dcterms:modified xsi:type="dcterms:W3CDTF">2021-03-11T14:50:41Z</dcterms:modified>
</cp:coreProperties>
</file>