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02" r:id="rId2"/>
    <p:sldId id="403" r:id="rId3"/>
    <p:sldId id="40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CCECFF"/>
    <a:srgbClr val="99CCFF"/>
    <a:srgbClr val="990033"/>
    <a:srgbClr val="CC3300"/>
    <a:srgbClr val="CC6600"/>
    <a:srgbClr val="FF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0.wmf"/><Relationship Id="rId7" Type="http://schemas.openxmlformats.org/officeDocument/2006/relationships/image" Target="../media/image33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23.wmf"/><Relationship Id="rId4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7AEC8A0-D512-4FEE-A27B-235CA6A12A62}" type="datetimeFigureOut">
              <a:rPr lang="en-US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27A681C-D496-4005-9CD2-9D21A5BCA2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913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F2969-152F-4B5F-BEC9-BCC413CD21FD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848E1-AC20-4600-A128-4B39D509C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95458-22BE-48D7-B1C7-DDAFC4B6C287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13DB-F0B4-4C9D-89E6-ABF4D77159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BDE8A-1FF8-4A8C-81EF-A0BF6B67CCE4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EB6AC-6D5E-4868-8EC7-75E3E6A39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FBBF247-91D1-44C6-A89F-C7336C8F96E1}" type="datetime1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CA64981-CB51-4E6A-9FB6-EBE72EDB0C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by Lale Yurttas, Texas A&amp;M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Chapter 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A0B8974-38ED-4201-B779-466E89D30A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58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09A58-297B-4DEA-8ACF-08D27DD431D3}" type="datetime1">
              <a:rPr lang="en-US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                                          http://numericalmethods.eng.usf.edu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1180-9F7C-493F-8981-AD45A935D9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4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242F44-F0D2-4217-9BEA-80287CC612B1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5557A-A9DE-4CAB-AE2C-528F6F73F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CE5FA-A33D-4518-939F-FF023B0D6B26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880E4-A3F8-42C0-821B-65180ECF81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A3C07-891F-4EEC-A2B6-0B3728D6D866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52E2B-18B6-414B-A3BD-68DF00114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F0810-074C-4575-A411-325A0E6CEF87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45B4E-6370-4A5E-84D5-CFF27ACC1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41EF0-9CBE-4A9C-B39A-B55C2C2A8EB2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91AE-9E80-4E0C-BEB7-C2E5F9DEB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89835-3904-4430-989A-CDF36CBB2079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706B2-1078-482E-8078-50D265E46C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4599D-F120-44BF-8DE5-5B98C863C08B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F7616-58FC-49AC-B7FC-85ADF9175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0BA95-AA33-4084-BE7A-65C2AF666E21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D5A12-701C-4083-AC2C-91417F741D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B07AF68-D88A-44A7-9285-2FC5B2C58043}" type="datetime1">
              <a:rPr lang="en-US" smtClean="0"/>
              <a:pPr>
                <a:defRPr/>
              </a:pPr>
              <a:t>10/5/2020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http://numericalmethods.eng.usf.edu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510F26B-3E6F-4A8D-98A7-630D4E7B6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0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rgbClr val="0000FF"/>
                </a:solidFill>
              </a:rPr>
              <a:t>CMPT-439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>Numerical Computation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>
          <a:xfrm>
            <a:off x="1371600" y="3789040"/>
            <a:ext cx="6400800" cy="374441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Fall 2020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  <a:p>
            <a:pPr eaLnBrk="1" hangingPunct="1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4659213"/>
            <a:ext cx="77724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 dirty="0" smtClean="0">
                <a:solidFill>
                  <a:srgbClr val="0070C0"/>
                </a:solidFill>
              </a:rPr>
              <a:t>Solving </a:t>
            </a:r>
            <a:r>
              <a:rPr lang="en-US" sz="3600" dirty="0" smtClean="0">
                <a:solidFill>
                  <a:srgbClr val="0070C0"/>
                </a:solidFill>
              </a:rPr>
              <a:t>Systems of Linear </a:t>
            </a:r>
            <a:r>
              <a:rPr lang="en-US" sz="3600" dirty="0" smtClean="0">
                <a:solidFill>
                  <a:srgbClr val="0070C0"/>
                </a:solidFill>
              </a:rPr>
              <a:t>Equations</a:t>
            </a:r>
          </a:p>
          <a:p>
            <a:r>
              <a:rPr lang="en-US" sz="3600" dirty="0">
                <a:solidFill>
                  <a:srgbClr val="0070C0"/>
                </a:solidFill>
              </a:rPr>
              <a:t>Iterative Methods</a:t>
            </a:r>
            <a:endParaRPr lang="en-US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Two most known and frequently used iterative methods are the </a:t>
            </a:r>
            <a:r>
              <a:rPr lang="en-US" sz="2400" b="1" dirty="0" smtClean="0">
                <a:solidFill>
                  <a:srgbClr val="0000FF"/>
                </a:solidFill>
              </a:rPr>
              <a:t>Jacobi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method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and the </a:t>
            </a:r>
            <a:r>
              <a:rPr lang="en-US" sz="2400" b="1" dirty="0" smtClean="0">
                <a:solidFill>
                  <a:srgbClr val="0000FF"/>
                </a:solidFill>
              </a:rPr>
              <a:t>Gauss-Seidel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/>
              <a:t>method</a:t>
            </a:r>
          </a:p>
          <a:p>
            <a:r>
              <a:rPr lang="en-US" sz="2400" dirty="0" smtClean="0"/>
              <a:t>Both these methods employ the approach, which was presented above</a:t>
            </a:r>
          </a:p>
          <a:p>
            <a:r>
              <a:rPr lang="en-US" sz="2800" dirty="0" smtClean="0">
                <a:solidFill>
                  <a:srgbClr val="C00000"/>
                </a:solidFill>
              </a:rPr>
              <a:t>Their distinction is as follows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In the </a:t>
            </a:r>
            <a:r>
              <a:rPr lang="en-US" sz="2800" dirty="0" smtClean="0">
                <a:solidFill>
                  <a:srgbClr val="0000FF"/>
                </a:solidFill>
              </a:rPr>
              <a:t>Jacobi method</a:t>
            </a:r>
            <a:r>
              <a:rPr lang="en-US" sz="2800" dirty="0" smtClean="0"/>
              <a:t>, the </a:t>
            </a: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 smtClean="0"/>
              <a:t> iteration consists of finding a new approximation                          based on the </a:t>
            </a:r>
            <a:r>
              <a:rPr lang="en-US" sz="2800" dirty="0" smtClean="0">
                <a:solidFill>
                  <a:srgbClr val="990033"/>
                </a:solidFill>
              </a:rPr>
              <a:t>previous approximation</a:t>
            </a:r>
          </a:p>
          <a:p>
            <a:r>
              <a:rPr lang="en-US" sz="2800" dirty="0"/>
              <a:t>In the </a:t>
            </a:r>
            <a:r>
              <a:rPr lang="en-US" sz="2800" dirty="0" smtClean="0">
                <a:solidFill>
                  <a:srgbClr val="0000FF"/>
                </a:solidFill>
              </a:rPr>
              <a:t>Gauss-Seidel </a:t>
            </a:r>
            <a:r>
              <a:rPr lang="en-US" sz="2800" dirty="0"/>
              <a:t>method, the 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baseline="30000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800" dirty="0"/>
              <a:t> iteration consists of finding a new </a:t>
            </a:r>
            <a:r>
              <a:rPr lang="en-US" sz="2800" dirty="0" smtClean="0"/>
              <a:t>approximation                          based on the </a:t>
            </a:r>
            <a:r>
              <a:rPr lang="en-US" sz="2800" dirty="0" smtClean="0">
                <a:solidFill>
                  <a:srgbClr val="990033"/>
                </a:solidFill>
              </a:rPr>
              <a:t>latest currently available values </a:t>
            </a:r>
            <a:r>
              <a:rPr lang="en-US" sz="2800" dirty="0" smtClean="0"/>
              <a:t>of                   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865960" y="4535488"/>
          <a:ext cx="294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8" name="Equation" r:id="rId3" imgW="1143000" imgH="241200" progId="Equation.DSMT4">
                  <p:embed/>
                </p:oleObj>
              </mc:Choice>
              <mc:Fallback>
                <p:oleObj name="Equation" r:id="rId3" imgW="1143000" imgH="24120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5960" y="4535488"/>
                        <a:ext cx="294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5074568" y="4149725"/>
          <a:ext cx="20177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19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4568" y="4149725"/>
                        <a:ext cx="20177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889377" y="5949280"/>
          <a:ext cx="16430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0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377" y="5949280"/>
                        <a:ext cx="16430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5434608" y="5545608"/>
          <a:ext cx="20177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1" name="Equation" r:id="rId9" imgW="888840" imgH="241200" progId="Equation.DSMT4">
                  <p:embed/>
                </p:oleObj>
              </mc:Choice>
              <mc:Fallback>
                <p:oleObj name="Equation" r:id="rId9" imgW="888840" imgH="24120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608" y="5545608"/>
                        <a:ext cx="2017712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66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Illustration of the Gauss-Seidel and Jacobi methods for 3 equations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012637"/>
            <a:ext cx="6912768" cy="4656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155679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Gauss-Seidel: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2040" y="155679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Jacobi: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63788" y="3356992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99792" y="544522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1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</a:t>
            </a:r>
            <a:r>
              <a:rPr lang="en-US" dirty="0" smtClean="0">
                <a:solidFill>
                  <a:srgbClr val="0000FF"/>
                </a:solidFill>
              </a:rPr>
              <a:t>Methods: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Any iterative method converges when a current approximate error drops below some pre-determined  tolerance value</a:t>
            </a:r>
          </a:p>
          <a:p>
            <a:r>
              <a:rPr lang="en-US" dirty="0" smtClean="0"/>
              <a:t>We may use in our implementations </a:t>
            </a:r>
            <a:r>
              <a:rPr lang="en-US" dirty="0" smtClean="0">
                <a:solidFill>
                  <a:srgbClr val="CC00FF"/>
                </a:solidFill>
              </a:rPr>
              <a:t>mean absolute error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C00FF"/>
                </a:solidFill>
              </a:rPr>
              <a:t>MAE</a:t>
            </a:r>
            <a:r>
              <a:rPr lang="en-US" dirty="0" smtClean="0"/>
              <a:t>), that is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>
                <a:solidFill>
                  <a:srgbClr val="CC00FF"/>
                </a:solidFill>
              </a:rPr>
              <a:t>root mean square error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C00FF"/>
                </a:solidFill>
              </a:rPr>
              <a:t>RMSE</a:t>
            </a:r>
            <a:r>
              <a:rPr lang="en-US" dirty="0" smtClean="0"/>
              <a:t>), that 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361950" indent="0">
              <a:buNone/>
            </a:pPr>
            <a:r>
              <a:rPr lang="en-US" dirty="0" smtClean="0"/>
              <a:t>where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/>
              <a:t> is the number</a:t>
            </a:r>
          </a:p>
          <a:p>
            <a:pPr marL="0" indent="0">
              <a:buNone/>
            </a:pPr>
            <a:r>
              <a:rPr lang="en-US" dirty="0" smtClean="0"/>
              <a:t>    of the current iteration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779912" y="2924944"/>
          <a:ext cx="2160240" cy="97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2" name="Equation" r:id="rId3" imgW="1384200" imgH="622080" progId="Equation.DSMT4">
                  <p:embed/>
                </p:oleObj>
              </mc:Choice>
              <mc:Fallback>
                <p:oleObj name="Equation" r:id="rId3" imgW="1384200" imgH="6220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912" y="2924944"/>
                        <a:ext cx="2160240" cy="9703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913286" y="4395887"/>
          <a:ext cx="26749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43" name="Equation" r:id="rId5" imgW="1714320" imgH="672840" progId="Equation.DSMT4">
                  <p:embed/>
                </p:oleObj>
              </mc:Choice>
              <mc:Fallback>
                <p:oleObj name="Equation" r:id="rId5" imgW="1714320" imgH="6728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286" y="4395887"/>
                        <a:ext cx="2674938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4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Jacobi </a:t>
            </a:r>
            <a:r>
              <a:rPr lang="en-US" dirty="0" smtClean="0">
                <a:solidFill>
                  <a:srgbClr val="0000FF"/>
                </a:solidFill>
              </a:rPr>
              <a:t>Method: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61" y="1124744"/>
            <a:ext cx="8229600" cy="432048"/>
          </a:xfrm>
        </p:spPr>
        <p:txBody>
          <a:bodyPr/>
          <a:lstStyle/>
          <a:p>
            <a:r>
              <a:rPr lang="en-US" sz="1400" dirty="0" smtClean="0"/>
              <a:t>Wherever it is possible, rearrange the system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1400" dirty="0" smtClean="0"/>
              <a:t>to make its matrix diagonally dominant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340768"/>
            <a:ext cx="763284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for </a:t>
            </a:r>
            <a:r>
              <a:rPr lang="en-US" sz="1200" dirty="0" err="1" smtClean="0"/>
              <a:t>i</a:t>
            </a:r>
            <a:r>
              <a:rPr lang="en-US" sz="1200" dirty="0" smtClean="0"/>
              <a:t>=1 to n</a:t>
            </a:r>
          </a:p>
          <a:p>
            <a:r>
              <a:rPr lang="en-US" sz="1200" dirty="0" smtClean="0"/>
              <a:t>      </a:t>
            </a:r>
            <a:r>
              <a:rPr lang="en-US" sz="1200" dirty="0"/>
              <a:t>b(</a:t>
            </a:r>
            <a:r>
              <a:rPr lang="en-US" sz="1200" dirty="0" err="1"/>
              <a:t>i</a:t>
            </a:r>
            <a:r>
              <a:rPr lang="en-US" sz="1200" dirty="0" smtClean="0"/>
              <a:t>)=b(</a:t>
            </a:r>
            <a:r>
              <a:rPr lang="en-US" sz="1200" dirty="0" err="1" smtClean="0"/>
              <a:t>i</a:t>
            </a:r>
            <a:r>
              <a:rPr lang="en-US" sz="1200" dirty="0" smtClean="0"/>
              <a:t>)/a(</a:t>
            </a:r>
            <a:r>
              <a:rPr lang="en-US" sz="1200" dirty="0" err="1" smtClean="0"/>
              <a:t>i,i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new_x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)=</a:t>
            </a:r>
            <a:r>
              <a:rPr lang="en-US" sz="1200" dirty="0"/>
              <a:t>starting value(</a:t>
            </a:r>
            <a:r>
              <a:rPr lang="en-US" sz="1200" dirty="0" err="1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for j=1 to n</a:t>
            </a:r>
          </a:p>
          <a:p>
            <a:r>
              <a:rPr lang="en-US" sz="1200" dirty="0" smtClean="0"/>
              <a:t>      if (</a:t>
            </a:r>
            <a:r>
              <a:rPr lang="en-US" sz="1200" dirty="0" err="1" smtClean="0"/>
              <a:t>i</a:t>
            </a:r>
            <a:r>
              <a:rPr lang="en-US" sz="1200" dirty="0" smtClean="0"/>
              <a:t>~=j)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then a(</a:t>
            </a:r>
            <a:r>
              <a:rPr lang="en-US" sz="1200" dirty="0" err="1" smtClean="0"/>
              <a:t>i,j</a:t>
            </a:r>
            <a:r>
              <a:rPr lang="en-US" sz="1200" dirty="0" smtClean="0"/>
              <a:t>)=a(</a:t>
            </a:r>
            <a:r>
              <a:rPr lang="en-US" sz="1200" dirty="0" err="1" smtClean="0"/>
              <a:t>i,j</a:t>
            </a:r>
            <a:r>
              <a:rPr lang="en-US" sz="1200" dirty="0" smtClean="0"/>
              <a:t>)/a(</a:t>
            </a:r>
            <a:r>
              <a:rPr lang="en-US" sz="1200" dirty="0" err="1" smtClean="0"/>
              <a:t>i,i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end if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end  for j</a:t>
            </a:r>
          </a:p>
          <a:p>
            <a:r>
              <a:rPr lang="en-US" sz="1200" dirty="0" smtClean="0"/>
              <a:t>end for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error=10  </a:t>
            </a:r>
            <a:r>
              <a:rPr lang="en-US" sz="1200" dirty="0" smtClean="0">
                <a:solidFill>
                  <a:srgbClr val="00B050"/>
                </a:solidFill>
              </a:rPr>
              <a:t>% </a:t>
            </a:r>
            <a:r>
              <a:rPr lang="en-US" sz="1200" dirty="0">
                <a:solidFill>
                  <a:srgbClr val="00B050"/>
                </a:solidFill>
              </a:rPr>
              <a:t>this is just to start the while loop below</a:t>
            </a:r>
          </a:p>
          <a:p>
            <a:endParaRPr lang="en-US" sz="1200" dirty="0"/>
          </a:p>
          <a:p>
            <a:r>
              <a:rPr lang="en-US" sz="1200" dirty="0" smtClean="0"/>
              <a:t>while (error&gt;tolerance)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error=0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=1 to 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</a:t>
            </a:r>
            <a:r>
              <a:rPr lang="en-US" sz="1200" dirty="0" err="1" smtClean="0"/>
              <a:t>old_x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)=</a:t>
            </a:r>
            <a:r>
              <a:rPr lang="en-US" sz="1200" dirty="0" err="1" smtClean="0"/>
              <a:t>new_x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</a:t>
            </a:r>
            <a:r>
              <a:rPr lang="en-US" sz="1200" dirty="0" err="1" smtClean="0"/>
              <a:t>new_x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)=b(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end for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=1 to 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for j=1 to 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/>
              <a:t> if (</a:t>
            </a:r>
            <a:r>
              <a:rPr lang="en-US" sz="1200" dirty="0" err="1"/>
              <a:t>i</a:t>
            </a:r>
            <a:r>
              <a:rPr lang="en-US" sz="1200" dirty="0"/>
              <a:t>~=j)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              then </a:t>
            </a:r>
            <a:r>
              <a:rPr lang="en-US" sz="1200" dirty="0" err="1" smtClean="0"/>
              <a:t>new_x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)=</a:t>
            </a:r>
            <a:r>
              <a:rPr lang="en-US" sz="1200" dirty="0" err="1" smtClean="0"/>
              <a:t>new_x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)-a(</a:t>
            </a:r>
            <a:r>
              <a:rPr lang="en-US" sz="1200" dirty="0" err="1" smtClean="0"/>
              <a:t>I,j</a:t>
            </a:r>
            <a:r>
              <a:rPr lang="en-US" sz="1200" dirty="0" smtClean="0"/>
              <a:t>)*</a:t>
            </a:r>
            <a:r>
              <a:rPr lang="en-US" sz="1200" dirty="0" err="1" smtClean="0"/>
              <a:t>old_x</a:t>
            </a:r>
            <a:r>
              <a:rPr lang="en-US" sz="1200" dirty="0" smtClean="0"/>
              <a:t>(j)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end if</a:t>
            </a:r>
          </a:p>
          <a:p>
            <a:r>
              <a:rPr lang="en-US" sz="1200" dirty="0" smtClean="0"/>
              <a:t>           end for j</a:t>
            </a:r>
          </a:p>
          <a:p>
            <a:r>
              <a:rPr lang="en-US" sz="1200" dirty="0" smtClean="0"/>
              <a:t>           </a:t>
            </a:r>
            <a:r>
              <a:rPr lang="en-US" sz="1200" dirty="0"/>
              <a:t>error=</a:t>
            </a:r>
            <a:r>
              <a:rPr lang="en-US" sz="1200" dirty="0" err="1"/>
              <a:t>error+abs</a:t>
            </a:r>
            <a:r>
              <a:rPr lang="en-US" sz="1200" dirty="0"/>
              <a:t>(</a:t>
            </a:r>
            <a:r>
              <a:rPr lang="en-US" sz="1200" dirty="0" err="1"/>
              <a:t>new_x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 smtClean="0"/>
              <a:t>) - </a:t>
            </a:r>
            <a:r>
              <a:rPr lang="en-US" sz="1200" dirty="0" err="1"/>
              <a:t>old_x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 smtClean="0"/>
              <a:t>)) </a:t>
            </a:r>
            <a:r>
              <a:rPr lang="en-US" sz="1200" dirty="0" smtClean="0">
                <a:solidFill>
                  <a:srgbClr val="00B050"/>
                </a:solidFill>
              </a:rPr>
              <a:t>% mean absolute error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 smtClean="0"/>
              <a:t>     end </a:t>
            </a:r>
            <a:r>
              <a:rPr lang="en-US" sz="1200" dirty="0"/>
              <a:t>for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 error=error/n </a:t>
            </a:r>
            <a:r>
              <a:rPr lang="en-US" sz="1200" dirty="0">
                <a:solidFill>
                  <a:srgbClr val="00B050"/>
                </a:solidFill>
              </a:rPr>
              <a:t>% mean absolute error</a:t>
            </a:r>
            <a:endParaRPr lang="en-US" sz="1200" dirty="0" smtClean="0"/>
          </a:p>
          <a:p>
            <a:r>
              <a:rPr lang="en-US" sz="1200" dirty="0" smtClean="0"/>
              <a:t>end  while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267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Gauss-Seidel Method: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91" y="1340768"/>
            <a:ext cx="8229600" cy="432048"/>
          </a:xfrm>
        </p:spPr>
        <p:txBody>
          <a:bodyPr/>
          <a:lstStyle/>
          <a:p>
            <a:r>
              <a:rPr lang="en-US" sz="1400" dirty="0" smtClean="0"/>
              <a:t>Wherever it is possible, rearrange the system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sz="1400" dirty="0" smtClean="0"/>
              <a:t>to make its matrix diagonally dominant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747815"/>
            <a:ext cx="7632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</a:t>
            </a:r>
            <a:r>
              <a:rPr lang="en-US" sz="1200" dirty="0" err="1"/>
              <a:t>i</a:t>
            </a:r>
            <a:r>
              <a:rPr lang="en-US" sz="1200" dirty="0"/>
              <a:t>=1 to n</a:t>
            </a:r>
          </a:p>
          <a:p>
            <a:r>
              <a:rPr lang="en-US" sz="1200" dirty="0"/>
              <a:t>      b(</a:t>
            </a:r>
            <a:r>
              <a:rPr lang="en-US" sz="1200" dirty="0" err="1"/>
              <a:t>i</a:t>
            </a:r>
            <a:r>
              <a:rPr lang="en-US" sz="1200" dirty="0"/>
              <a:t>)=b(</a:t>
            </a:r>
            <a:r>
              <a:rPr lang="en-US" sz="1200" dirty="0" err="1"/>
              <a:t>i</a:t>
            </a:r>
            <a:r>
              <a:rPr lang="en-US" sz="1200" dirty="0"/>
              <a:t>)/a(</a:t>
            </a:r>
            <a:r>
              <a:rPr lang="en-US" sz="1200" dirty="0" err="1"/>
              <a:t>i,i</a:t>
            </a:r>
            <a:r>
              <a:rPr lang="en-US" sz="1200" dirty="0"/>
              <a:t>)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x(</a:t>
            </a:r>
            <a:r>
              <a:rPr lang="en-US" sz="1200" dirty="0" err="1" smtClean="0"/>
              <a:t>i</a:t>
            </a:r>
            <a:r>
              <a:rPr lang="en-US" sz="1200" dirty="0"/>
              <a:t>)=starting value(</a:t>
            </a:r>
            <a:r>
              <a:rPr lang="en-US" sz="1200" dirty="0" err="1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</a:t>
            </a:r>
            <a:r>
              <a:rPr lang="en-US" sz="1200" dirty="0" err="1" smtClean="0"/>
              <a:t>old_x</a:t>
            </a:r>
            <a:r>
              <a:rPr lang="en-US" sz="1200" dirty="0" smtClean="0"/>
              <a:t>(</a:t>
            </a:r>
            <a:r>
              <a:rPr lang="en-US" sz="1200" dirty="0" err="1" smtClean="0"/>
              <a:t>i</a:t>
            </a:r>
            <a:r>
              <a:rPr lang="en-US" sz="1200" dirty="0" smtClean="0"/>
              <a:t>) = x(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  <a:endParaRPr lang="en-US" sz="1200" dirty="0"/>
          </a:p>
          <a:p>
            <a:r>
              <a:rPr lang="en-US" sz="1200" dirty="0"/>
              <a:t> for j=1 to n</a:t>
            </a:r>
          </a:p>
          <a:p>
            <a:r>
              <a:rPr lang="en-US" sz="1200" dirty="0"/>
              <a:t>      if (</a:t>
            </a:r>
            <a:r>
              <a:rPr lang="en-US" sz="1200" dirty="0" err="1"/>
              <a:t>i</a:t>
            </a:r>
            <a:r>
              <a:rPr lang="en-US" sz="1200" dirty="0"/>
              <a:t>~=j)</a:t>
            </a:r>
          </a:p>
          <a:p>
            <a:r>
              <a:rPr lang="en-US" sz="1200" dirty="0"/>
              <a:t>       then a(</a:t>
            </a:r>
            <a:r>
              <a:rPr lang="en-US" sz="1200" dirty="0" err="1"/>
              <a:t>i,j</a:t>
            </a:r>
            <a:r>
              <a:rPr lang="en-US" sz="1200" dirty="0"/>
              <a:t>)=a(</a:t>
            </a:r>
            <a:r>
              <a:rPr lang="en-US" sz="1200" dirty="0" err="1"/>
              <a:t>i,j</a:t>
            </a:r>
            <a:r>
              <a:rPr lang="en-US" sz="1200" dirty="0"/>
              <a:t>)/a(</a:t>
            </a:r>
            <a:r>
              <a:rPr lang="en-US" sz="1200" dirty="0" err="1"/>
              <a:t>i,i</a:t>
            </a:r>
            <a:r>
              <a:rPr lang="en-US" sz="1200" dirty="0"/>
              <a:t>)</a:t>
            </a:r>
          </a:p>
          <a:p>
            <a:r>
              <a:rPr lang="en-US" sz="1200" dirty="0"/>
              <a:t>      end if</a:t>
            </a:r>
          </a:p>
          <a:p>
            <a:r>
              <a:rPr lang="en-US" sz="1200" dirty="0"/>
              <a:t> end  for j</a:t>
            </a:r>
          </a:p>
          <a:p>
            <a:r>
              <a:rPr lang="en-US" sz="1200" dirty="0"/>
              <a:t>end for </a:t>
            </a:r>
            <a:r>
              <a:rPr lang="en-US" sz="1200" dirty="0" err="1"/>
              <a:t>i</a:t>
            </a:r>
            <a:endParaRPr lang="en-US" sz="1200" dirty="0"/>
          </a:p>
          <a:p>
            <a:r>
              <a:rPr lang="en-US" sz="1200" dirty="0" smtClean="0"/>
              <a:t> </a:t>
            </a:r>
          </a:p>
          <a:p>
            <a:r>
              <a:rPr lang="en-US" sz="1200" dirty="0" smtClean="0"/>
              <a:t>error=10  </a:t>
            </a:r>
            <a:r>
              <a:rPr lang="en-US" sz="1200" dirty="0">
                <a:solidFill>
                  <a:srgbClr val="00B050"/>
                </a:solidFill>
              </a:rPr>
              <a:t>% this is just to start the while loop below</a:t>
            </a:r>
          </a:p>
          <a:p>
            <a:endParaRPr lang="en-US" sz="1200" dirty="0"/>
          </a:p>
          <a:p>
            <a:r>
              <a:rPr lang="en-US" sz="1200" dirty="0" smtClean="0"/>
              <a:t>while (error&gt;tolerance)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error=0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for </a:t>
            </a:r>
            <a:r>
              <a:rPr lang="en-US" sz="1200" dirty="0" err="1" smtClean="0"/>
              <a:t>i</a:t>
            </a:r>
            <a:r>
              <a:rPr lang="en-US" sz="1200" dirty="0" smtClean="0"/>
              <a:t>=1 to 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x(</a:t>
            </a:r>
            <a:r>
              <a:rPr lang="en-US" sz="1200" dirty="0" err="1" smtClean="0"/>
              <a:t>i</a:t>
            </a:r>
            <a:r>
              <a:rPr lang="en-US" sz="1200" dirty="0" smtClean="0"/>
              <a:t>)=b(</a:t>
            </a:r>
            <a:r>
              <a:rPr lang="en-US" sz="1200" dirty="0" err="1" smtClean="0"/>
              <a:t>i</a:t>
            </a:r>
            <a:r>
              <a:rPr lang="en-US" sz="1200" dirty="0" smtClean="0"/>
              <a:t>)</a:t>
            </a:r>
          </a:p>
          <a:p>
            <a:r>
              <a:rPr lang="en-US" sz="1200" dirty="0" smtClean="0"/>
              <a:t>           for j=1 to n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</a:t>
            </a:r>
            <a:r>
              <a:rPr lang="en-US" sz="1200" dirty="0"/>
              <a:t> if (</a:t>
            </a:r>
            <a:r>
              <a:rPr lang="en-US" sz="1200" dirty="0" err="1"/>
              <a:t>i</a:t>
            </a:r>
            <a:r>
              <a:rPr lang="en-US" sz="1200" dirty="0"/>
              <a:t>~=j)</a:t>
            </a:r>
          </a:p>
          <a:p>
            <a:r>
              <a:rPr lang="en-US" sz="1200" dirty="0"/>
              <a:t>      </a:t>
            </a:r>
            <a:r>
              <a:rPr lang="en-US" sz="1200" dirty="0" smtClean="0"/>
              <a:t>              then x(</a:t>
            </a:r>
            <a:r>
              <a:rPr lang="en-US" sz="1200" dirty="0" err="1" smtClean="0"/>
              <a:t>i</a:t>
            </a:r>
            <a:r>
              <a:rPr lang="en-US" sz="1200" dirty="0" smtClean="0"/>
              <a:t>)=x(</a:t>
            </a:r>
            <a:r>
              <a:rPr lang="en-US" sz="1200" dirty="0" err="1" smtClean="0"/>
              <a:t>i</a:t>
            </a:r>
            <a:r>
              <a:rPr lang="en-US" sz="1200" dirty="0" smtClean="0"/>
              <a:t>)-a(</a:t>
            </a:r>
            <a:r>
              <a:rPr lang="en-US" sz="1200" dirty="0" err="1" smtClean="0"/>
              <a:t>i,j</a:t>
            </a:r>
            <a:r>
              <a:rPr lang="en-US" sz="1200" dirty="0" smtClean="0"/>
              <a:t>)*x(j)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 end if</a:t>
            </a:r>
          </a:p>
          <a:p>
            <a:r>
              <a:rPr lang="en-US" sz="1200" dirty="0" smtClean="0"/>
              <a:t>           end for j</a:t>
            </a:r>
          </a:p>
          <a:p>
            <a:r>
              <a:rPr lang="en-US" sz="1200" dirty="0" smtClean="0"/>
              <a:t>           error=</a:t>
            </a:r>
            <a:r>
              <a:rPr lang="en-US" sz="1200" dirty="0" err="1" smtClean="0"/>
              <a:t>error+abs</a:t>
            </a:r>
            <a:r>
              <a:rPr lang="en-US" sz="1200" dirty="0" smtClean="0"/>
              <a:t>(x(</a:t>
            </a:r>
            <a:r>
              <a:rPr lang="en-US" sz="1200" dirty="0" err="1" smtClean="0"/>
              <a:t>i</a:t>
            </a:r>
            <a:r>
              <a:rPr lang="en-US" sz="1200" dirty="0" smtClean="0"/>
              <a:t>) - </a:t>
            </a:r>
            <a:r>
              <a:rPr lang="en-US" sz="1200" dirty="0" err="1"/>
              <a:t>old_x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 smtClean="0"/>
              <a:t>)) </a:t>
            </a:r>
            <a:r>
              <a:rPr lang="en-US" sz="1200" dirty="0">
                <a:solidFill>
                  <a:srgbClr val="00B050"/>
                </a:solidFill>
              </a:rPr>
              <a:t>% mean absolute error</a:t>
            </a:r>
            <a:endParaRPr lang="en-US" sz="1200" dirty="0" smtClean="0"/>
          </a:p>
          <a:p>
            <a:r>
              <a:rPr lang="en-US" sz="1200" dirty="0" smtClean="0"/>
              <a:t>           </a:t>
            </a:r>
            <a:r>
              <a:rPr lang="en-US" sz="1200" dirty="0" err="1"/>
              <a:t>old_x</a:t>
            </a:r>
            <a:r>
              <a:rPr lang="en-US" sz="1200" dirty="0"/>
              <a:t>(</a:t>
            </a:r>
            <a:r>
              <a:rPr lang="en-US" sz="1200" dirty="0" err="1"/>
              <a:t>i</a:t>
            </a:r>
            <a:r>
              <a:rPr lang="en-US" sz="1200" dirty="0"/>
              <a:t>)=x(</a:t>
            </a:r>
            <a:r>
              <a:rPr lang="en-US" sz="1200" dirty="0" err="1"/>
              <a:t>i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     end </a:t>
            </a:r>
            <a:r>
              <a:rPr lang="en-US" sz="1200" dirty="0"/>
              <a:t>for </a:t>
            </a:r>
            <a:r>
              <a:rPr lang="en-US" sz="1200" dirty="0" err="1" smtClean="0"/>
              <a:t>i</a:t>
            </a:r>
            <a:endParaRPr lang="en-US" sz="1200" dirty="0" smtClean="0"/>
          </a:p>
          <a:p>
            <a:r>
              <a:rPr lang="en-US" sz="1200" dirty="0" smtClean="0"/>
              <a:t>     error=error/n </a:t>
            </a:r>
            <a:r>
              <a:rPr lang="en-US" sz="1200" dirty="0">
                <a:solidFill>
                  <a:srgbClr val="00B050"/>
                </a:solidFill>
              </a:rPr>
              <a:t>% mean absolute error</a:t>
            </a:r>
            <a:endParaRPr lang="en-US" sz="1200" dirty="0" smtClean="0"/>
          </a:p>
          <a:p>
            <a:r>
              <a:rPr lang="en-US" sz="1200" dirty="0" smtClean="0"/>
              <a:t>end  while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9760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Jacobi vs. Gauss-Seidel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Gauss-Seidel method usually converges faster than the Jacobi method</a:t>
            </a:r>
          </a:p>
          <a:p>
            <a:r>
              <a:rPr lang="en-US" dirty="0" smtClean="0"/>
              <a:t>It is important to take into account that </a:t>
            </a:r>
            <a:r>
              <a:rPr lang="en-US" dirty="0" smtClean="0">
                <a:solidFill>
                  <a:srgbClr val="C00000"/>
                </a:solidFill>
              </a:rPr>
              <a:t>if the system matrix is not diagonally dominant, the iterative method may not converge </a:t>
            </a:r>
          </a:p>
          <a:p>
            <a:r>
              <a:rPr lang="en-US" b="1" u="sng" dirty="0" smtClean="0"/>
              <a:t>Hence it is very important to start any iterative algorithm from making a matrix of a system diagonally dominant!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sp>
        <p:nvSpPr>
          <p:cNvPr id="17417" name="Text Box 3"/>
          <p:cNvSpPr txBox="1">
            <a:spLocks noChangeArrowheads="1"/>
          </p:cNvSpPr>
          <p:nvPr/>
        </p:nvSpPr>
        <p:spPr bwMode="auto">
          <a:xfrm>
            <a:off x="762000" y="1905000"/>
            <a:ext cx="342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Given the system of equations</a:t>
            </a:r>
          </a:p>
        </p:txBody>
      </p:sp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1143000" y="2362200"/>
          <a:ext cx="2289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6" name="Equation" r:id="rId3" imgW="1307880" imgH="228600" progId="Equation.3">
                  <p:embed/>
                </p:oleObj>
              </mc:Choice>
              <mc:Fallback>
                <p:oleObj name="Equation" r:id="rId3" imgW="1307880" imgH="228600" progId="Equation.3">
                  <p:embed/>
                  <p:pic>
                    <p:nvPicPr>
                      <p:cNvPr id="174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22891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5"/>
          <p:cNvGraphicFramePr>
            <a:graphicFrameLocks noChangeAspect="1"/>
          </p:cNvGraphicFramePr>
          <p:nvPr/>
        </p:nvGraphicFramePr>
        <p:xfrm>
          <a:off x="990600" y="2819400"/>
          <a:ext cx="270668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7" name="Equation" r:id="rId5" imgW="1409400" imgH="228600" progId="Equation.3">
                  <p:embed/>
                </p:oleObj>
              </mc:Choice>
              <mc:Fallback>
                <p:oleObj name="Equation" r:id="rId5" imgW="1409400" imgH="228600" progId="Equation.3">
                  <p:embed/>
                  <p:pic>
                    <p:nvPicPr>
                      <p:cNvPr id="1741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706688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782638" y="3265488"/>
          <a:ext cx="28527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8" name="Equation" r:id="rId7" imgW="1511280" imgH="228600" progId="Equation.3">
                  <p:embed/>
                </p:oleObj>
              </mc:Choice>
              <mc:Fallback>
                <p:oleObj name="Equation" r:id="rId7" imgW="1511280" imgH="228600" progId="Equation.3">
                  <p:embed/>
                  <p:pic>
                    <p:nvPicPr>
                      <p:cNvPr id="17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265488"/>
                        <a:ext cx="2852737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8"/>
          <p:cNvSpPr>
            <a:spLocks noChangeArrowheads="1"/>
          </p:cNvSpPr>
          <p:nvPr/>
        </p:nvSpPr>
        <p:spPr bwMode="auto">
          <a:xfrm>
            <a:off x="0" y="295433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tabLst>
                <a:tab pos="457200" algn="l"/>
                <a:tab pos="742950" algn="l"/>
              </a:tabLst>
            </a:pPr>
            <a:r>
              <a:rPr lang="en-US" sz="1200">
                <a:latin typeface="Arial" charset="0"/>
                <a:cs typeface="Times New Roman" pitchFamily="18" charset="0"/>
              </a:rPr>
              <a:t>    </a:t>
            </a:r>
            <a:endParaRPr lang="en-US" sz="1100">
              <a:latin typeface="Arial" charset="0"/>
            </a:endParaRPr>
          </a:p>
          <a:p>
            <a:pPr algn="just" eaLnBrk="0" hangingPunct="0">
              <a:tabLst>
                <a:tab pos="457200" algn="l"/>
                <a:tab pos="742950" algn="l"/>
              </a:tabLst>
            </a:pPr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7419" name="Rectangle 9"/>
          <p:cNvSpPr>
            <a:spLocks noChangeArrowheads="1"/>
          </p:cNvSpPr>
          <p:nvPr/>
        </p:nvSpPr>
        <p:spPr bwMode="auto">
          <a:xfrm>
            <a:off x="0" y="364013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7413" name="Object 10"/>
          <p:cNvGraphicFramePr>
            <a:graphicFrameLocks noChangeAspect="1"/>
          </p:cNvGraphicFramePr>
          <p:nvPr/>
        </p:nvGraphicFramePr>
        <p:xfrm>
          <a:off x="1600200" y="4495800"/>
          <a:ext cx="124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69" name="Equation" r:id="rId9" imgW="685800" imgH="711200" progId="Equation.3">
                  <p:embed/>
                </p:oleObj>
              </mc:Choice>
              <mc:Fallback>
                <p:oleObj name="Equation" r:id="rId9" imgW="685800" imgH="711200" progId="Equation.3">
                  <p:embed/>
                  <p:pic>
                    <p:nvPicPr>
                      <p:cNvPr id="1741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1244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990600" y="41148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With an initial guess of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4800600" y="1905000"/>
            <a:ext cx="3048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The coefficient matrix is:</a:t>
            </a: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7414" name="Object 14"/>
          <p:cNvGraphicFramePr>
            <a:graphicFrameLocks noChangeAspect="1"/>
          </p:cNvGraphicFramePr>
          <p:nvPr/>
        </p:nvGraphicFramePr>
        <p:xfrm>
          <a:off x="4953000" y="2362200"/>
          <a:ext cx="21336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11" imgW="1193800" imgH="711200" progId="Equation.3">
                  <p:embed/>
                </p:oleObj>
              </mc:Choice>
              <mc:Fallback>
                <p:oleObj name="Equation" r:id="rId11" imgW="1193800" imgH="711200" progId="Equation.3">
                  <p:embed/>
                  <p:pic>
                    <p:nvPicPr>
                      <p:cNvPr id="174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2133600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Text Box 16"/>
          <p:cNvSpPr txBox="1">
            <a:spLocks noChangeArrowheads="1"/>
          </p:cNvSpPr>
          <p:nvPr/>
        </p:nvSpPr>
        <p:spPr bwMode="auto">
          <a:xfrm>
            <a:off x="4267200" y="4114800"/>
            <a:ext cx="4038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Will the solution converge using the Gauss-Siedel method?</a:t>
            </a:r>
          </a:p>
        </p:txBody>
      </p:sp>
    </p:spTree>
    <p:extLst>
      <p:ext uri="{BB962C8B-B14F-4D97-AF65-F5344CB8AC3E}">
        <p14:creationId xmlns:p14="http://schemas.microsoft.com/office/powerpoint/2010/main" val="158063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81000" y="2743200"/>
          <a:ext cx="182880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0" name="Equation" r:id="rId3" imgW="1193800" imgH="711200" progId="Equation.3">
                  <p:embed/>
                </p:oleObj>
              </mc:Choice>
              <mc:Fallback>
                <p:oleObj name="Equation" r:id="rId3" imgW="1193800" imgH="711200" progId="Equation.3">
                  <p:embed/>
                  <p:pic>
                    <p:nvPicPr>
                      <p:cNvPr id="1843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182880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295400" y="1981200"/>
            <a:ext cx="693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Arial" charset="0"/>
              </a:rPr>
              <a:t>Checking if the coefficient matrix is diagonally dominant</a:t>
            </a:r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2971800" y="2971800"/>
          <a:ext cx="4876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1" name="Equation" r:id="rId5" imgW="2298700" imgH="254000" progId="Equation.3">
                  <p:embed/>
                </p:oleObj>
              </mc:Choice>
              <mc:Fallback>
                <p:oleObj name="Equation" r:id="rId5" imgW="2298700" imgH="254000" progId="Equation.3">
                  <p:embed/>
                  <p:pic>
                    <p:nvPicPr>
                      <p:cNvPr id="184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4876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2971800" y="3581400"/>
          <a:ext cx="5029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2" name="Equation" r:id="rId7" imgW="2476500" imgH="254000" progId="Equation.3">
                  <p:embed/>
                </p:oleObj>
              </mc:Choice>
              <mc:Fallback>
                <p:oleObj name="Equation" r:id="rId7" imgW="2476500" imgH="254000" progId="Equation.3">
                  <p:embed/>
                  <p:pic>
                    <p:nvPicPr>
                      <p:cNvPr id="184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81400"/>
                        <a:ext cx="50292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11"/>
          <p:cNvSpPr>
            <a:spLocks noChangeArrowheads="1"/>
          </p:cNvSpPr>
          <p:nvPr/>
        </p:nvSpPr>
        <p:spPr bwMode="auto">
          <a:xfrm>
            <a:off x="0" y="3557588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8437" name="Object 12"/>
          <p:cNvGraphicFramePr>
            <a:graphicFrameLocks noChangeAspect="1"/>
          </p:cNvGraphicFramePr>
          <p:nvPr/>
        </p:nvGraphicFramePr>
        <p:xfrm>
          <a:off x="2971800" y="2438400"/>
          <a:ext cx="4876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3" name="Equation" r:id="rId9" imgW="2501900" imgH="254000" progId="Equation.3">
                  <p:embed/>
                </p:oleObj>
              </mc:Choice>
              <mc:Fallback>
                <p:oleObj name="Equation" r:id="rId9" imgW="2501900" imgH="254000" progId="Equation.3">
                  <p:embed/>
                  <p:pic>
                    <p:nvPicPr>
                      <p:cNvPr id="184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438400"/>
                        <a:ext cx="48768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4"/>
          <p:cNvSpPr txBox="1">
            <a:spLocks noChangeArrowheads="1"/>
          </p:cNvSpPr>
          <p:nvPr/>
        </p:nvSpPr>
        <p:spPr bwMode="auto">
          <a:xfrm>
            <a:off x="685800" y="4419600"/>
            <a:ext cx="7772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The inequalities are all true </a:t>
            </a:r>
            <a:endParaRPr lang="en-US" sz="1800" dirty="0" smtClean="0"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Therefore</a:t>
            </a:r>
            <a:r>
              <a:rPr lang="en-US" sz="1800" dirty="0">
                <a:latin typeface="Arial" charset="0"/>
              </a:rPr>
              <a:t>: The </a:t>
            </a:r>
            <a:r>
              <a:rPr lang="en-US" sz="1800" dirty="0" smtClean="0">
                <a:latin typeface="Arial" charset="0"/>
              </a:rPr>
              <a:t>Gauss-Seidel Method should </a:t>
            </a:r>
            <a:r>
              <a:rPr lang="en-US" sz="1800" dirty="0" err="1" smtClean="0">
                <a:latin typeface="Arial" charset="0"/>
              </a:rPr>
              <a:t>vonverge</a:t>
            </a:r>
            <a:endParaRPr lang="en-US" sz="1800" dirty="0" smtClean="0"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Let us use MAE tolerance value 0.003 to stop our iterative process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2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graphicFrame>
        <p:nvGraphicFramePr>
          <p:cNvPr id="19458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914400" y="2286000"/>
          <a:ext cx="28194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4" name="Equation" r:id="rId3" imgW="1587240" imgH="711000" progId="Equation.3">
                  <p:embed/>
                </p:oleObj>
              </mc:Choice>
              <mc:Fallback>
                <p:oleObj name="Equation" r:id="rId3" imgW="1587240" imgH="711000" progId="Equation.3">
                  <p:embed/>
                  <p:pic>
                    <p:nvPicPr>
                      <p:cNvPr id="1945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8194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3"/>
          <p:cNvSpPr txBox="1">
            <a:spLocks noChangeArrowheads="1"/>
          </p:cNvSpPr>
          <p:nvPr/>
        </p:nvSpPr>
        <p:spPr bwMode="auto">
          <a:xfrm>
            <a:off x="609600" y="18288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Rewriting each equation</a:t>
            </a:r>
          </a:p>
        </p:txBody>
      </p:sp>
      <p:sp>
        <p:nvSpPr>
          <p:cNvPr id="19469" name="Rectangle 8"/>
          <p:cNvSpPr>
            <a:spLocks noChangeArrowheads="1"/>
          </p:cNvSpPr>
          <p:nvPr/>
        </p:nvSpPr>
        <p:spPr bwMode="auto">
          <a:xfrm>
            <a:off x="0" y="2568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0" name="Rectangle 9"/>
          <p:cNvSpPr>
            <a:spLocks noChangeArrowheads="1"/>
          </p:cNvSpPr>
          <p:nvPr/>
        </p:nvSpPr>
        <p:spPr bwMode="auto">
          <a:xfrm>
            <a:off x="0" y="29591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9471" name="Rectangle 10"/>
          <p:cNvSpPr>
            <a:spLocks noChangeArrowheads="1"/>
          </p:cNvSpPr>
          <p:nvPr/>
        </p:nvSpPr>
        <p:spPr bwMode="auto">
          <a:xfrm>
            <a:off x="0" y="36242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19459" name="Object 15"/>
          <p:cNvGraphicFramePr>
            <a:graphicFrameLocks noChangeAspect="1"/>
          </p:cNvGraphicFramePr>
          <p:nvPr/>
        </p:nvGraphicFramePr>
        <p:xfrm>
          <a:off x="1066800" y="3763963"/>
          <a:ext cx="2133600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5" name="Equation" r:id="rId5" imgW="1117115" imgH="393529" progId="Equation.3">
                  <p:embed/>
                </p:oleObj>
              </mc:Choice>
              <mc:Fallback>
                <p:oleObj name="Equation" r:id="rId5" imgW="1117115" imgH="393529" progId="Equation.3">
                  <p:embed/>
                  <p:pic>
                    <p:nvPicPr>
                      <p:cNvPr id="1945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63963"/>
                        <a:ext cx="2133600" cy="747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14"/>
          <p:cNvGraphicFramePr>
            <a:graphicFrameLocks noChangeAspect="1"/>
          </p:cNvGraphicFramePr>
          <p:nvPr/>
        </p:nvGraphicFramePr>
        <p:xfrm>
          <a:off x="990600" y="4600575"/>
          <a:ext cx="22098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6" name="Equation" r:id="rId7" imgW="1143000" imgH="393700" progId="Equation.3">
                  <p:embed/>
                </p:oleObj>
              </mc:Choice>
              <mc:Fallback>
                <p:oleObj name="Equation" r:id="rId7" imgW="1143000" imgH="393700" progId="Equation.3">
                  <p:embed/>
                  <p:pic>
                    <p:nvPicPr>
                      <p:cNvPr id="1946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600575"/>
                        <a:ext cx="2209800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3"/>
          <p:cNvGraphicFramePr>
            <a:graphicFrameLocks noChangeAspect="1"/>
          </p:cNvGraphicFramePr>
          <p:nvPr/>
        </p:nvGraphicFramePr>
        <p:xfrm>
          <a:off x="1066800" y="5483225"/>
          <a:ext cx="236220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7" name="Equation" r:id="rId9" imgW="1218671" imgH="393529" progId="Equation.3">
                  <p:embed/>
                </p:oleObj>
              </mc:Choice>
              <mc:Fallback>
                <p:oleObj name="Equation" r:id="rId9" imgW="1218671" imgH="393529" progId="Equation.3">
                  <p:embed/>
                  <p:pic>
                    <p:nvPicPr>
                      <p:cNvPr id="194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483225"/>
                        <a:ext cx="236220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Rectangle 17"/>
          <p:cNvSpPr>
            <a:spLocks noChangeArrowheads="1"/>
          </p:cNvSpPr>
          <p:nvPr/>
        </p:nvSpPr>
        <p:spPr bwMode="auto">
          <a:xfrm>
            <a:off x="0" y="29591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9473" name="Rectangle 18"/>
          <p:cNvSpPr>
            <a:spLocks noChangeArrowheads="1"/>
          </p:cNvSpPr>
          <p:nvPr/>
        </p:nvSpPr>
        <p:spPr bwMode="auto">
          <a:xfrm>
            <a:off x="0" y="36242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4495800" y="1828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With an initial guess of</a:t>
            </a:r>
          </a:p>
        </p:txBody>
      </p:sp>
      <p:graphicFrame>
        <p:nvGraphicFramePr>
          <p:cNvPr id="19462" name="Object 20"/>
          <p:cNvGraphicFramePr>
            <a:graphicFrameLocks noGrp="1" noChangeAspect="1"/>
          </p:cNvGraphicFramePr>
          <p:nvPr>
            <p:ph sz="half" idx="2"/>
          </p:nvPr>
        </p:nvGraphicFramePr>
        <p:xfrm>
          <a:off x="5715000" y="2286000"/>
          <a:ext cx="122078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11" imgW="685800" imgH="711200" progId="Equation.3">
                  <p:embed/>
                </p:oleObj>
              </mc:Choice>
              <mc:Fallback>
                <p:oleObj name="Equation" r:id="rId11" imgW="685800" imgH="711200" progId="Equation.3">
                  <p:embed/>
                  <p:pic>
                    <p:nvPicPr>
                      <p:cNvPr id="1946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86000"/>
                        <a:ext cx="122078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24"/>
          <p:cNvGraphicFramePr>
            <a:graphicFrameLocks noChangeAspect="1"/>
          </p:cNvGraphicFramePr>
          <p:nvPr/>
        </p:nvGraphicFramePr>
        <p:xfrm>
          <a:off x="4724400" y="3733800"/>
          <a:ext cx="30146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13" imgW="1752480" imgH="393480" progId="Equation.3">
                  <p:embed/>
                </p:oleObj>
              </mc:Choice>
              <mc:Fallback>
                <p:oleObj name="Equation" r:id="rId13" imgW="1752480" imgH="393480" progId="Equation.3">
                  <p:embed/>
                  <p:pic>
                    <p:nvPicPr>
                      <p:cNvPr id="19463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733800"/>
                        <a:ext cx="30146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23"/>
          <p:cNvGraphicFramePr>
            <a:graphicFrameLocks noChangeAspect="1"/>
          </p:cNvGraphicFramePr>
          <p:nvPr/>
        </p:nvGraphicFramePr>
        <p:xfrm>
          <a:off x="4648200" y="4572000"/>
          <a:ext cx="32400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Equation" r:id="rId15" imgW="1828800" imgH="393480" progId="Equation.3">
                  <p:embed/>
                </p:oleObj>
              </mc:Choice>
              <mc:Fallback>
                <p:oleObj name="Equation" r:id="rId15" imgW="1828800" imgH="393480" progId="Equation.3">
                  <p:embed/>
                  <p:pic>
                    <p:nvPicPr>
                      <p:cNvPr id="1946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572000"/>
                        <a:ext cx="324008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22"/>
          <p:cNvGraphicFramePr>
            <a:graphicFrameLocks noChangeAspect="1"/>
          </p:cNvGraphicFramePr>
          <p:nvPr>
            <p:extLst/>
          </p:nvPr>
        </p:nvGraphicFramePr>
        <p:xfrm>
          <a:off x="4471989" y="5301208"/>
          <a:ext cx="3988444" cy="811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Equation" r:id="rId17" imgW="1790640" imgH="368280" progId="Equation.DSMT4">
                  <p:embed/>
                </p:oleObj>
              </mc:Choice>
              <mc:Fallback>
                <p:oleObj name="Equation" r:id="rId17" imgW="1790640" imgH="368280" progId="Equation.DSMT4">
                  <p:embed/>
                  <p:pic>
                    <p:nvPicPr>
                      <p:cNvPr id="1946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9" y="5301208"/>
                        <a:ext cx="3988444" cy="81158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Rectangle 25"/>
          <p:cNvSpPr>
            <a:spLocks noChangeArrowheads="1"/>
          </p:cNvSpPr>
          <p:nvPr/>
        </p:nvSpPr>
        <p:spPr bwMode="auto">
          <a:xfrm>
            <a:off x="0" y="2568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6" name="Rectangle 27"/>
          <p:cNvSpPr>
            <a:spLocks noChangeArrowheads="1"/>
          </p:cNvSpPr>
          <p:nvPr/>
        </p:nvSpPr>
        <p:spPr bwMode="auto">
          <a:xfrm>
            <a:off x="0" y="36242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6804248" y="3898900"/>
            <a:ext cx="432048" cy="322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52120" y="4509120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4"/>
            <a:endCxn id="21" idx="0"/>
          </p:cNvCxnSpPr>
          <p:nvPr/>
        </p:nvCxnSpPr>
        <p:spPr>
          <a:xfrm flipH="1">
            <a:off x="6012160" y="4221088"/>
            <a:ext cx="1008112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5796136" y="5229200"/>
            <a:ext cx="720080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56276" y="5157192"/>
            <a:ext cx="180020" cy="1678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020272" y="4733528"/>
            <a:ext cx="432048" cy="423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732240" y="5309592"/>
            <a:ext cx="648072" cy="495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24" idx="0"/>
          </p:cNvCxnSpPr>
          <p:nvPr/>
        </p:nvCxnSpPr>
        <p:spPr>
          <a:xfrm>
            <a:off x="6120172" y="5013176"/>
            <a:ext cx="36004" cy="2160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88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4" grpId="0" animBg="1"/>
      <p:bldP spid="26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7793038" cy="1143000"/>
          </a:xfrm>
        </p:spPr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1981200" y="1828800"/>
            <a:ext cx="518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The absolute </a:t>
            </a:r>
            <a:r>
              <a:rPr lang="en-US" sz="2000" dirty="0" smtClean="0">
                <a:latin typeface="Arial" charset="0"/>
              </a:rPr>
              <a:t>approximate errors are</a:t>
            </a:r>
            <a:endParaRPr lang="en-US" sz="2000" dirty="0">
              <a:latin typeface="Arial" charset="0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2959100"/>
            <a:ext cx="2012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endParaRPr lang="en-US" sz="1800">
              <a:latin typeface="Arial" charset="0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0" y="3624263"/>
            <a:ext cx="20129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	</a:t>
            </a:r>
            <a:endParaRPr lang="en-US" sz="1800">
              <a:latin typeface="Arial" charset="0"/>
            </a:endParaRPr>
          </a:p>
        </p:txBody>
      </p:sp>
      <p:graphicFrame>
        <p:nvGraphicFramePr>
          <p:cNvPr id="20482" name="Object 12"/>
          <p:cNvGraphicFramePr>
            <a:graphicFrameLocks noChangeAspect="1"/>
          </p:cNvGraphicFramePr>
          <p:nvPr>
            <p:extLst/>
          </p:nvPr>
        </p:nvGraphicFramePr>
        <p:xfrm>
          <a:off x="2697163" y="2381250"/>
          <a:ext cx="34448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8" name="Equation" r:id="rId3" imgW="1765080" imgH="253800" progId="Equation.DSMT4">
                  <p:embed/>
                </p:oleObj>
              </mc:Choice>
              <mc:Fallback>
                <p:oleObj name="Equation" r:id="rId3" imgW="1765080" imgH="253800" progId="Equation.DSMT4">
                  <p:embed/>
                  <p:pic>
                    <p:nvPicPr>
                      <p:cNvPr id="2048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381250"/>
                        <a:ext cx="34448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11"/>
          <p:cNvGraphicFramePr>
            <a:graphicFrameLocks noChangeAspect="1"/>
          </p:cNvGraphicFramePr>
          <p:nvPr>
            <p:extLst/>
          </p:nvPr>
        </p:nvGraphicFramePr>
        <p:xfrm>
          <a:off x="2627784" y="3202647"/>
          <a:ext cx="30099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9" name="Equation" r:id="rId5" imgW="1384200" imgH="253800" progId="Equation.DSMT4">
                  <p:embed/>
                </p:oleObj>
              </mc:Choice>
              <mc:Fallback>
                <p:oleObj name="Equation" r:id="rId5" imgW="1384200" imgH="253800" progId="Equation.DSMT4">
                  <p:embed/>
                  <p:pic>
                    <p:nvPicPr>
                      <p:cNvPr id="2048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202647"/>
                        <a:ext cx="30099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0"/>
          <p:cNvGraphicFramePr>
            <a:graphicFrameLocks noChangeAspect="1"/>
          </p:cNvGraphicFramePr>
          <p:nvPr>
            <p:extLst/>
          </p:nvPr>
        </p:nvGraphicFramePr>
        <p:xfrm>
          <a:off x="2652712" y="4149080"/>
          <a:ext cx="37623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40" name="Equation" r:id="rId7" imgW="1930320" imgH="253800" progId="Equation.DSMT4">
                  <p:embed/>
                </p:oleObj>
              </mc:Choice>
              <mc:Fallback>
                <p:oleObj name="Equation" r:id="rId7" imgW="1930320" imgH="253800" progId="Equation.DSMT4">
                  <p:embed/>
                  <p:pic>
                    <p:nvPicPr>
                      <p:cNvPr id="2048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2" y="4149080"/>
                        <a:ext cx="3762375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13"/>
          <p:cNvSpPr>
            <a:spLocks noChangeArrowheads="1"/>
          </p:cNvSpPr>
          <p:nvPr/>
        </p:nvSpPr>
        <p:spPr bwMode="auto">
          <a:xfrm>
            <a:off x="0" y="2511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1" name="Rectangle 14"/>
          <p:cNvSpPr>
            <a:spLocks noChangeArrowheads="1"/>
          </p:cNvSpPr>
          <p:nvPr/>
        </p:nvSpPr>
        <p:spPr bwMode="auto">
          <a:xfrm>
            <a:off x="0" y="29400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0492" name="Rectangle 15"/>
          <p:cNvSpPr>
            <a:spLocks noChangeArrowheads="1"/>
          </p:cNvSpPr>
          <p:nvPr/>
        </p:nvSpPr>
        <p:spPr bwMode="auto">
          <a:xfrm>
            <a:off x="0" y="364331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0493" name="Text Box 16"/>
          <p:cNvSpPr txBox="1">
            <a:spLocks noChangeArrowheads="1"/>
          </p:cNvSpPr>
          <p:nvPr/>
        </p:nvSpPr>
        <p:spPr bwMode="auto">
          <a:xfrm>
            <a:off x="647700" y="4941168"/>
            <a:ext cx="784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mean absolute error = (er1+er2+er3)/3=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2.4974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3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Systems of Linear Equations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34533" name="Object 5"/>
          <p:cNvGraphicFramePr>
            <a:graphicFrameLocks noChangeAspect="1"/>
          </p:cNvGraphicFramePr>
          <p:nvPr>
            <p:extLst/>
          </p:nvPr>
        </p:nvGraphicFramePr>
        <p:xfrm>
          <a:off x="2699792" y="1484784"/>
          <a:ext cx="350361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4" name="Equation" r:id="rId3" imgW="1752480" imgH="914400" progId="Equation.DSMT4">
                  <p:embed/>
                </p:oleObj>
              </mc:Choice>
              <mc:Fallback>
                <p:oleObj name="Equation" r:id="rId3" imgW="1752480" imgH="914400" progId="Equation.DSMT4">
                  <p:embed/>
                  <p:pic>
                    <p:nvPicPr>
                      <p:cNvPr id="534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1484784"/>
                        <a:ext cx="3503613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4534" name="Object 6"/>
          <p:cNvGraphicFramePr>
            <a:graphicFrameLocks noChangeAspect="1"/>
          </p:cNvGraphicFramePr>
          <p:nvPr>
            <p:extLst/>
          </p:nvPr>
        </p:nvGraphicFramePr>
        <p:xfrm>
          <a:off x="2555776" y="3933056"/>
          <a:ext cx="3960813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5" name="Equation" r:id="rId5" imgW="1981080" imgH="914400" progId="Equation.DSMT4">
                  <p:embed/>
                </p:oleObj>
              </mc:Choice>
              <mc:Fallback>
                <p:oleObj name="Equation" r:id="rId5" imgW="1981080" imgH="914400" progId="Equation.DSMT4">
                  <p:embed/>
                  <p:pic>
                    <p:nvPicPr>
                      <p:cNvPr id="5345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933056"/>
                        <a:ext cx="3960813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131840" y="33477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In a matrix form: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5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graphicFrame>
        <p:nvGraphicFramePr>
          <p:cNvPr id="2150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5867400" y="3886200"/>
          <a:ext cx="1924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2" name="Equation" r:id="rId3" imgW="1091880" imgH="711000" progId="Equation.3">
                  <p:embed/>
                </p:oleObj>
              </mc:Choice>
              <mc:Fallback>
                <p:oleObj name="Equation" r:id="rId3" imgW="1091880" imgH="711000" progId="Equation.3">
                  <p:embed/>
                  <p:pic>
                    <p:nvPicPr>
                      <p:cNvPr id="2150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86200"/>
                        <a:ext cx="1924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3"/>
          <p:cNvSpPr txBox="1">
            <a:spLocks noChangeArrowheads="1"/>
          </p:cNvSpPr>
          <p:nvPr/>
        </p:nvSpPr>
        <p:spPr bwMode="auto">
          <a:xfrm>
            <a:off x="1096963" y="1717675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After Iteration #1</a:t>
            </a:r>
          </a:p>
        </p:txBody>
      </p:sp>
      <p:graphicFrame>
        <p:nvGraphicFramePr>
          <p:cNvPr id="21507" name="Object 6"/>
          <p:cNvGraphicFramePr>
            <a:graphicFrameLocks noChangeAspect="1"/>
          </p:cNvGraphicFramePr>
          <p:nvPr/>
        </p:nvGraphicFramePr>
        <p:xfrm>
          <a:off x="685800" y="4114800"/>
          <a:ext cx="41148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3" name="Equation" r:id="rId5" imgW="2501900" imgH="393700" progId="Equation.3">
                  <p:embed/>
                </p:oleObj>
              </mc:Choice>
              <mc:Fallback>
                <p:oleObj name="Equation" r:id="rId5" imgW="2501900" imgH="393700" progId="Equation.3">
                  <p:embed/>
                  <p:pic>
                    <p:nvPicPr>
                      <p:cNvPr id="2150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14800"/>
                        <a:ext cx="411480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/>
          <p:cNvGraphicFramePr>
            <a:graphicFrameLocks noChangeAspect="1"/>
          </p:cNvGraphicFramePr>
          <p:nvPr>
            <p:extLst/>
          </p:nvPr>
        </p:nvGraphicFramePr>
        <p:xfrm>
          <a:off x="993775" y="4973638"/>
          <a:ext cx="34972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4" name="Equation" r:id="rId7" imgW="2158920" imgH="368280" progId="Equation.DSMT4">
                  <p:embed/>
                </p:oleObj>
              </mc:Choice>
              <mc:Fallback>
                <p:oleObj name="Equation" r:id="rId7" imgW="2158920" imgH="368280" progId="Equation.DSMT4">
                  <p:embed/>
                  <p:pic>
                    <p:nvPicPr>
                      <p:cNvPr id="2150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973638"/>
                        <a:ext cx="34972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>
            <p:extLst/>
          </p:nvPr>
        </p:nvGraphicFramePr>
        <p:xfrm>
          <a:off x="946150" y="5811838"/>
          <a:ext cx="367030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5" name="Equation" r:id="rId9" imgW="2234880" imgH="368280" progId="Equation.DSMT4">
                  <p:embed/>
                </p:oleObj>
              </mc:Choice>
              <mc:Fallback>
                <p:oleObj name="Equation" r:id="rId9" imgW="2234880" imgH="368280" progId="Equation.DSMT4">
                  <p:embed/>
                  <p:pic>
                    <p:nvPicPr>
                      <p:cNvPr id="215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811838"/>
                        <a:ext cx="3670300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0" y="295910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1515" name="Rectangle 9"/>
          <p:cNvSpPr>
            <a:spLocks noChangeArrowheads="1"/>
          </p:cNvSpPr>
          <p:nvPr/>
        </p:nvSpPr>
        <p:spPr bwMode="auto">
          <a:xfrm>
            <a:off x="0" y="362426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33400" y="3352800"/>
            <a:ext cx="4800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200">
                <a:latin typeface="Arial" charset="0"/>
              </a:rPr>
              <a:t>Substituting the x values into the equations</a:t>
            </a: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638800" y="342900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After Iteration #2</a:t>
            </a:r>
          </a:p>
        </p:txBody>
      </p:sp>
      <p:graphicFrame>
        <p:nvGraphicFramePr>
          <p:cNvPr id="21510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2209800"/>
          <a:ext cx="15843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6" name="Equation" r:id="rId11" imgW="1015920" imgH="711000" progId="Equation.3">
                  <p:embed/>
                </p:oleObj>
              </mc:Choice>
              <mc:Fallback>
                <p:oleObj name="Equation" r:id="rId11" imgW="1015920" imgH="711000" progId="Equation.3">
                  <p:embed/>
                  <p:pic>
                    <p:nvPicPr>
                      <p:cNvPr id="2151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209800"/>
                        <a:ext cx="15843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3851920" y="4221088"/>
            <a:ext cx="1008112" cy="3941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19672" y="4857576"/>
            <a:ext cx="1061417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4" idx="0"/>
          </p:cNvCxnSpPr>
          <p:nvPr/>
        </p:nvCxnSpPr>
        <p:spPr>
          <a:xfrm flipH="1">
            <a:off x="2150381" y="4615284"/>
            <a:ext cx="2205595" cy="2422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07704" y="5661248"/>
            <a:ext cx="864096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2339752" y="5373216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3" idx="6"/>
          </p:cNvCxnSpPr>
          <p:nvPr/>
        </p:nvCxnSpPr>
        <p:spPr>
          <a:xfrm flipH="1">
            <a:off x="3851920" y="5517232"/>
            <a:ext cx="288032" cy="4002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3763963" y="5093568"/>
            <a:ext cx="816091" cy="4236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59832" y="5669632"/>
            <a:ext cx="792088" cy="4956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2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3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sp>
        <p:nvSpPr>
          <p:cNvPr id="22535" name="Text Box 3"/>
          <p:cNvSpPr txBox="1">
            <a:spLocks noChangeArrowheads="1"/>
          </p:cNvSpPr>
          <p:nvPr/>
        </p:nvSpPr>
        <p:spPr bwMode="auto">
          <a:xfrm>
            <a:off x="1219200" y="1905000"/>
            <a:ext cx="701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Arial" charset="0"/>
              </a:rPr>
              <a:t>Iteration #2 absolute relative approximate error</a:t>
            </a:r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/>
          </p:nvPr>
        </p:nvGraphicFramePr>
        <p:xfrm>
          <a:off x="2395538" y="2509838"/>
          <a:ext cx="351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6" name="Equation" r:id="rId3" imgW="2082600" imgH="253800" progId="Equation.DSMT4">
                  <p:embed/>
                </p:oleObj>
              </mc:Choice>
              <mc:Fallback>
                <p:oleObj name="Equation" r:id="rId3" imgW="2082600" imgH="253800" progId="Equation.DSMT4">
                  <p:embed/>
                  <p:pic>
                    <p:nvPicPr>
                      <p:cNvPr id="225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2509838"/>
                        <a:ext cx="35115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>
            <p:extLst/>
          </p:nvPr>
        </p:nvGraphicFramePr>
        <p:xfrm>
          <a:off x="2506663" y="3362325"/>
          <a:ext cx="357346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7" name="Equation" r:id="rId5" imgW="1942920" imgH="253800" progId="Equation.DSMT4">
                  <p:embed/>
                </p:oleObj>
              </mc:Choice>
              <mc:Fallback>
                <p:oleObj name="Equation" r:id="rId5" imgW="1942920" imgH="253800" progId="Equation.DSMT4">
                  <p:embed/>
                  <p:pic>
                    <p:nvPicPr>
                      <p:cNvPr id="225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3362325"/>
                        <a:ext cx="357346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/>
          </p:nvPr>
        </p:nvGraphicFramePr>
        <p:xfrm>
          <a:off x="2432050" y="4281488"/>
          <a:ext cx="3644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88" name="Equation" r:id="rId7" imgW="1930320" imgH="253800" progId="Equation.DSMT4">
                  <p:embed/>
                </p:oleObj>
              </mc:Choice>
              <mc:Fallback>
                <p:oleObj name="Equation" r:id="rId7" imgW="1930320" imgH="253800" progId="Equation.DSMT4">
                  <p:embed/>
                  <p:pic>
                    <p:nvPicPr>
                      <p:cNvPr id="225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281488"/>
                        <a:ext cx="36449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0" y="25114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37" name="Rectangle 8"/>
          <p:cNvSpPr>
            <a:spLocks noChangeArrowheads="1"/>
          </p:cNvSpPr>
          <p:nvPr/>
        </p:nvSpPr>
        <p:spPr bwMode="auto">
          <a:xfrm>
            <a:off x="0" y="2940050"/>
            <a:ext cx="1098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22538" name="Rectangle 9"/>
          <p:cNvSpPr>
            <a:spLocks noChangeArrowheads="1"/>
          </p:cNvSpPr>
          <p:nvPr/>
        </p:nvSpPr>
        <p:spPr bwMode="auto">
          <a:xfrm>
            <a:off x="0" y="3643313"/>
            <a:ext cx="1098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en-US" sz="1200">
                <a:latin typeface="Arial" charset="0"/>
                <a:cs typeface="Times New Roman" pitchFamily="18" charset="0"/>
              </a:rPr>
              <a:t>	</a:t>
            </a:r>
            <a:endParaRPr lang="en-US" sz="1800">
              <a:latin typeface="Arial" charset="0"/>
            </a:endParaRPr>
          </a:p>
        </p:txBody>
      </p:sp>
      <p:sp>
        <p:nvSpPr>
          <p:cNvPr id="12" name="Text Box 16"/>
          <p:cNvSpPr txBox="1">
            <a:spLocks noChangeArrowheads="1"/>
          </p:cNvSpPr>
          <p:nvPr/>
        </p:nvSpPr>
        <p:spPr bwMode="auto">
          <a:xfrm>
            <a:off x="647700" y="4941168"/>
            <a:ext cx="784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The </a:t>
            </a:r>
            <a:r>
              <a:rPr lang="en-US" sz="2000" dirty="0" smtClean="0">
                <a:latin typeface="Arial" charset="0"/>
              </a:rPr>
              <a:t>mean absolute error = (er1+er2+er3)/3=</a:t>
            </a:r>
            <a:r>
              <a:rPr lang="en-US" sz="2000" dirty="0" smtClean="0">
                <a:solidFill>
                  <a:srgbClr val="FF0000"/>
                </a:solidFill>
                <a:latin typeface="Arial" charset="0"/>
              </a:rPr>
              <a:t>0.7522</a:t>
            </a:r>
            <a:endParaRPr lang="en-US" sz="20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36" name="Group 100"/>
          <p:cNvGraphicFramePr>
            <a:graphicFrameLocks noGrp="1"/>
          </p:cNvGraphicFramePr>
          <p:nvPr>
            <p:extLst/>
          </p:nvPr>
        </p:nvGraphicFramePr>
        <p:xfrm>
          <a:off x="755576" y="2249063"/>
          <a:ext cx="6400798" cy="2182813"/>
        </p:xfrm>
        <a:graphic>
          <a:graphicData uri="http://schemas.openxmlformats.org/drawingml/2006/table">
            <a:tbl>
              <a:tblPr/>
              <a:tblGrid>
                <a:gridCol w="913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39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3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8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280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Iteration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6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7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0.50000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0.14679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0.74275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0.94675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0.99177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0.99919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0.3523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0.5960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0.2038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0.0450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0.0074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4.9000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3.7153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3.1644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3.0281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3.0034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3.0001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1.1847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0.5509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0.1363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0.0247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0.0033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3.0923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3.8118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3.9708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3.9971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4.0001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2.0923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0.7195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0.1590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0.0263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0.0030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>
                          <a:tab pos="457200" algn="l"/>
                          <a:tab pos="74295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93038" cy="1143000"/>
          </a:xfrm>
        </p:spPr>
        <p:txBody>
          <a:bodyPr/>
          <a:lstStyle/>
          <a:p>
            <a:r>
              <a:rPr lang="en-US" sz="4000" dirty="0">
                <a:solidFill>
                  <a:srgbClr val="0000FF"/>
                </a:solidFill>
              </a:rPr>
              <a:t>Gauss-Seidel Method: Example </a:t>
            </a:r>
            <a:endParaRPr lang="en-US" sz="4000" dirty="0" smtClean="0"/>
          </a:p>
        </p:txBody>
      </p:sp>
      <p:sp>
        <p:nvSpPr>
          <p:cNvPr id="23587" name="Text Box 3"/>
          <p:cNvSpPr txBox="1">
            <a:spLocks noChangeArrowheads="1"/>
          </p:cNvSpPr>
          <p:nvPr/>
        </p:nvSpPr>
        <p:spPr bwMode="auto">
          <a:xfrm>
            <a:off x="304800" y="1828799"/>
            <a:ext cx="716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Repeating more iterations, the following values are obtained</a:t>
            </a:r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>
            <p:extLst/>
          </p:nvPr>
        </p:nvGraphicFramePr>
        <p:xfrm>
          <a:off x="2843808" y="2398341"/>
          <a:ext cx="3095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0" name="Equation" r:id="rId3" imgW="190440" imgH="228600" progId="Equation.DSMT4">
                  <p:embed/>
                </p:oleObj>
              </mc:Choice>
              <mc:Fallback>
                <p:oleObj name="Equation" r:id="rId3" imgW="190440" imgH="228600" progId="Equation.DSMT4">
                  <p:embed/>
                  <p:pic>
                    <p:nvPicPr>
                      <p:cNvPr id="235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398341"/>
                        <a:ext cx="309562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>
            <p:extLst/>
          </p:nvPr>
        </p:nvGraphicFramePr>
        <p:xfrm>
          <a:off x="4724400" y="2430090"/>
          <a:ext cx="31115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1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2355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430090"/>
                        <a:ext cx="311150" cy="350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/>
          </p:nvPr>
        </p:nvGraphicFramePr>
        <p:xfrm>
          <a:off x="6516216" y="2399506"/>
          <a:ext cx="3143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2"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399506"/>
                        <a:ext cx="31432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Rectangle 9"/>
          <p:cNvSpPr>
            <a:spLocks noChangeArrowheads="1"/>
          </p:cNvSpPr>
          <p:nvPr/>
        </p:nvSpPr>
        <p:spPr bwMode="auto">
          <a:xfrm>
            <a:off x="1989138" y="2576513"/>
            <a:ext cx="7381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9" name="Rectangle 12"/>
          <p:cNvSpPr>
            <a:spLocks noChangeArrowheads="1"/>
          </p:cNvSpPr>
          <p:nvPr/>
        </p:nvSpPr>
        <p:spPr bwMode="auto">
          <a:xfrm>
            <a:off x="1989138" y="2576513"/>
            <a:ext cx="7381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90" name="Rectangle 15"/>
          <p:cNvSpPr>
            <a:spLocks noChangeArrowheads="1"/>
          </p:cNvSpPr>
          <p:nvPr/>
        </p:nvSpPr>
        <p:spPr bwMode="auto">
          <a:xfrm>
            <a:off x="1989138" y="2576513"/>
            <a:ext cx="738187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91" name="Rectangle 102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7" name="Object 101"/>
          <p:cNvGraphicFramePr>
            <a:graphicFrameLocks noChangeAspect="1"/>
          </p:cNvGraphicFramePr>
          <p:nvPr/>
        </p:nvGraphicFramePr>
        <p:xfrm>
          <a:off x="7543800" y="4876800"/>
          <a:ext cx="10239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3" name="Equation" r:id="rId9" imgW="685800" imgH="711200" progId="Equation.3">
                  <p:embed/>
                </p:oleObj>
              </mc:Choice>
              <mc:Fallback>
                <p:oleObj name="Equation" r:id="rId9" imgW="685800" imgH="711200" progId="Equation.3">
                  <p:embed/>
                  <p:pic>
                    <p:nvPicPr>
                      <p:cNvPr id="23557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876800"/>
                        <a:ext cx="1023938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2" name="Rectangle 104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103"/>
          <p:cNvGraphicFramePr>
            <a:graphicFrameLocks noChangeAspect="1"/>
          </p:cNvGraphicFramePr>
          <p:nvPr/>
        </p:nvGraphicFramePr>
        <p:xfrm>
          <a:off x="2667000" y="4876800"/>
          <a:ext cx="1600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4" name="Equation" r:id="rId11" imgW="1091880" imgH="711000" progId="Equation.3">
                  <p:embed/>
                </p:oleObj>
              </mc:Choice>
              <mc:Fallback>
                <p:oleObj name="Equation" r:id="rId11" imgW="1091880" imgH="711000" progId="Equation.3">
                  <p:embed/>
                  <p:pic>
                    <p:nvPicPr>
                      <p:cNvPr id="23558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16002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Text Box 105"/>
          <p:cNvSpPr txBox="1">
            <a:spLocks noChangeArrowheads="1"/>
          </p:cNvSpPr>
          <p:nvPr/>
        </p:nvSpPr>
        <p:spPr bwMode="auto">
          <a:xfrm>
            <a:off x="304800" y="5105400"/>
            <a:ext cx="883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>
                <a:latin typeface="Arial" charset="0"/>
              </a:rPr>
              <a:t>The solution obtained  	                   is close to the exact solution of                  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4288" y="410559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MAE=</a:t>
            </a:r>
            <a:r>
              <a:rPr lang="en-US" dirty="0" smtClean="0">
                <a:solidFill>
                  <a:srgbClr val="0000FF"/>
                </a:solidFill>
              </a:rPr>
              <a:t>0.003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9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11E-B076-4569-8390-E3C340A14591}" type="slidenum">
              <a:rPr lang="en-US"/>
              <a:pPr/>
              <a:t>3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Iterative Methods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Any elimination method is a </a:t>
            </a:r>
            <a:r>
              <a:rPr lang="en-US" dirty="0" smtClean="0">
                <a:solidFill>
                  <a:srgbClr val="C00000"/>
                </a:solidFill>
              </a:rPr>
              <a:t>direct method</a:t>
            </a:r>
            <a:r>
              <a:rPr lang="en-US" dirty="0" smtClean="0"/>
              <a:t>, that is a method resulting in a solution after a single step of transformations applied in general to all equations</a:t>
            </a:r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Iterative methods </a:t>
            </a:r>
            <a:r>
              <a:rPr lang="en-US" dirty="0" smtClean="0"/>
              <a:t>are alternatives to the direct ones </a:t>
            </a:r>
          </a:p>
          <a:p>
            <a:r>
              <a:rPr lang="en-US" dirty="0" smtClean="0"/>
              <a:t>In an </a:t>
            </a:r>
            <a:r>
              <a:rPr lang="en-US" dirty="0" smtClean="0">
                <a:solidFill>
                  <a:srgbClr val="0000FF"/>
                </a:solidFill>
              </a:rPr>
              <a:t>iterative method</a:t>
            </a:r>
            <a:r>
              <a:rPr lang="en-US" dirty="0" smtClean="0"/>
              <a:t>, we </a:t>
            </a:r>
            <a:r>
              <a:rPr lang="en-US" i="1" dirty="0" smtClean="0"/>
              <a:t>estimate</a:t>
            </a:r>
            <a:r>
              <a:rPr lang="en-US" dirty="0" smtClean="0"/>
              <a:t> the solution and then proceed step by step to refine this estimate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Diagonally Dominant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system 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dirty="0" smtClean="0"/>
              <a:t> of</a:t>
            </a:r>
            <a:r>
              <a:rPr lang="en-US" i="1" dirty="0" smtClean="0"/>
              <a:t>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linear equations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/>
              <a:t> unknowns is called </a:t>
            </a:r>
            <a:r>
              <a:rPr lang="en-US" dirty="0" smtClean="0">
                <a:solidFill>
                  <a:srgbClr val="0000FF"/>
                </a:solidFill>
              </a:rPr>
              <a:t>diagonally dominant </a:t>
            </a:r>
            <a:r>
              <a:rPr lang="en-US" dirty="0" smtClean="0"/>
              <a:t>when each diagonal entry of the coefficient matrix is larger in magnitude than the sum of the magnitudes of the other coefficients in that row: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915816" y="4293096"/>
          <a:ext cx="361068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698" name="Equation" r:id="rId3" imgW="1485720" imgH="533160" progId="Equation.DSMT4">
                  <p:embed/>
                </p:oleObj>
              </mc:Choice>
              <mc:Fallback>
                <p:oleObj name="Equation" r:id="rId3" imgW="1485720" imgH="533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5816" y="4293096"/>
                        <a:ext cx="3610688" cy="129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76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Diagonally Dominant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C00000"/>
                </a:solidFill>
              </a:rPr>
              <a:t>The Iterative methods work for those systems, which are diagonally dominant </a:t>
            </a:r>
            <a:r>
              <a:rPr lang="en-US" sz="2400" dirty="0" smtClean="0">
                <a:solidFill>
                  <a:srgbClr val="660066"/>
                </a:solidFill>
              </a:rPr>
              <a:t>(</a:t>
            </a:r>
            <a:r>
              <a:rPr lang="en-US" sz="2400" dirty="0" smtClean="0">
                <a:solidFill>
                  <a:srgbClr val="0000FF"/>
                </a:solidFill>
              </a:rPr>
              <a:t>this is a </a:t>
            </a:r>
            <a:r>
              <a:rPr lang="en-US" sz="2400" b="1" dirty="0" smtClean="0">
                <a:solidFill>
                  <a:srgbClr val="0000FF"/>
                </a:solidFill>
              </a:rPr>
              <a:t>sufficient</a:t>
            </a:r>
            <a:r>
              <a:rPr lang="en-US" sz="2400" dirty="0" smtClean="0">
                <a:solidFill>
                  <a:srgbClr val="0000FF"/>
                </a:solidFill>
              </a:rPr>
              <a:t> condition for convergence of an iterative method and </a:t>
            </a:r>
            <a:r>
              <a:rPr lang="en-US" sz="2400" b="1" dirty="0" smtClean="0">
                <a:solidFill>
                  <a:srgbClr val="0000FF"/>
                </a:solidFill>
              </a:rPr>
              <a:t>it is very important that a system is diagonally dominant</a:t>
            </a:r>
            <a:r>
              <a:rPr lang="en-US" sz="2400" dirty="0" smtClean="0">
                <a:solidFill>
                  <a:srgbClr val="0000FF"/>
                </a:solidFill>
              </a:rPr>
              <a:t>, because the algorithm may not converge otherwise! </a:t>
            </a:r>
            <a:r>
              <a:rPr lang="en-US" sz="2400" dirty="0" smtClean="0">
                <a:solidFill>
                  <a:srgbClr val="660066"/>
                </a:solidFill>
              </a:rPr>
              <a:t>)</a:t>
            </a:r>
          </a:p>
          <a:p>
            <a:r>
              <a:rPr lang="en-US" dirty="0" smtClean="0"/>
              <a:t>If a system is </a:t>
            </a:r>
            <a:r>
              <a:rPr lang="en-US" dirty="0" smtClean="0">
                <a:solidFill>
                  <a:srgbClr val="C00000"/>
                </a:solidFill>
              </a:rPr>
              <a:t>not diagonally dominant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its equations usually </a:t>
            </a:r>
            <a:r>
              <a:rPr lang="en-US" b="1" dirty="0" smtClean="0">
                <a:solidFill>
                  <a:srgbClr val="0000FF"/>
                </a:solidFill>
              </a:rPr>
              <a:t>can be re-ordered </a:t>
            </a:r>
            <a:r>
              <a:rPr lang="en-US" dirty="0" smtClean="0">
                <a:solidFill>
                  <a:srgbClr val="0000FF"/>
                </a:solidFill>
              </a:rPr>
              <a:t>in such a way that it becomes diagonally dominant</a:t>
            </a:r>
          </a:p>
          <a:p>
            <a:r>
              <a:rPr lang="en-US" dirty="0" smtClean="0"/>
              <a:t>For example: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3275856" y="5263000"/>
          <a:ext cx="2160240" cy="1190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2" name="Equation" r:id="rId3" imgW="1244520" imgH="685800" progId="Equation.DSMT4">
                  <p:embed/>
                </p:oleObj>
              </mc:Choice>
              <mc:Fallback>
                <p:oleObj name="Equation" r:id="rId3" imgW="1244520" imgH="685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5856" y="5263000"/>
                        <a:ext cx="2160240" cy="1190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ight Arrow 6"/>
          <p:cNvSpPr/>
          <p:nvPr/>
        </p:nvSpPr>
        <p:spPr>
          <a:xfrm>
            <a:off x="5508104" y="5661248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6444208" y="5262711"/>
          <a:ext cx="21590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3" name="Equation" r:id="rId5" imgW="1244520" imgH="685800" progId="Equation.DSMT4">
                  <p:embed/>
                </p:oleObj>
              </mc:Choice>
              <mc:Fallback>
                <p:oleObj name="Equation" r:id="rId5" imgW="1244520" imgH="685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5262711"/>
                        <a:ext cx="21590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6372200" y="5229200"/>
            <a:ext cx="1368152" cy="1152128"/>
            <a:chOff x="6372200" y="4869160"/>
            <a:chExt cx="1368152" cy="1152128"/>
          </a:xfrm>
        </p:grpSpPr>
        <p:sp>
          <p:nvSpPr>
            <p:cNvPr id="9" name="Oval 8"/>
            <p:cNvSpPr/>
            <p:nvPr/>
          </p:nvSpPr>
          <p:spPr>
            <a:xfrm>
              <a:off x="6372200" y="4869160"/>
              <a:ext cx="288032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092280" y="5301208"/>
              <a:ext cx="288032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452320" y="5661248"/>
              <a:ext cx="288032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586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the </a:t>
            </a:r>
            <a:r>
              <a:rPr lang="en-US" dirty="0"/>
              <a:t>system 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n-US" dirty="0" smtClean="0"/>
              <a:t>iteratively, it must be </a:t>
            </a:r>
            <a:r>
              <a:rPr lang="en-US" dirty="0"/>
              <a:t>reshaped by solving the first equation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/>
              <a:t>, the second equation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/>
              <a:t>, </a:t>
            </a:r>
            <a:r>
              <a:rPr lang="en-US" dirty="0" smtClean="0"/>
              <a:t>the </a:t>
            </a:r>
            <a:r>
              <a:rPr lang="en-US" dirty="0"/>
              <a:t>third </a:t>
            </a:r>
            <a:r>
              <a:rPr lang="en-US" dirty="0" smtClean="0"/>
              <a:t>one for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/>
              <a:t>, …</a:t>
            </a:r>
            <a:r>
              <a:rPr lang="en-US" dirty="0" smtClean="0"/>
              <a:t>and the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dirty="0"/>
              <a:t> equation for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483768" y="3861048"/>
          <a:ext cx="407096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46" name="Equation" r:id="rId3" imgW="1815840" imgH="545760" progId="Equation.DSMT4">
                  <p:embed/>
                </p:oleObj>
              </mc:Choice>
              <mc:Fallback>
                <p:oleObj name="Equation" r:id="rId3" imgW="1815840" imgH="5457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3768" y="3861048"/>
                        <a:ext cx="4070964" cy="1224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38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F91AE-9E80-4E0C-BEB7-C2E5F9DEB5CE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987824" y="1647741"/>
            <a:ext cx="288032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or, which is the same:</a:t>
            </a:r>
            <a:endParaRPr lang="en-US" sz="1800" dirty="0">
              <a:latin typeface="Arial" charset="0"/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/>
          </p:nvPr>
        </p:nvGraphicFramePr>
        <p:xfrm>
          <a:off x="540345" y="2162175"/>
          <a:ext cx="22288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0" name="Equation" r:id="rId3" imgW="1066680" imgH="749160" progId="Equation.DSMT4">
                  <p:embed/>
                </p:oleObj>
              </mc:Choice>
              <mc:Fallback>
                <p:oleObj name="Equation" r:id="rId3" imgW="1066680" imgH="749160" progId="Equation.DSMT4">
                  <p:embed/>
                  <p:pic>
                    <p:nvPicPr>
                      <p:cNvPr id="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345" y="2162175"/>
                        <a:ext cx="22288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/>
          </p:nvPr>
        </p:nvGraphicFramePr>
        <p:xfrm>
          <a:off x="464145" y="3914775"/>
          <a:ext cx="2379663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1" name="Equation" r:id="rId5" imgW="1117440" imgH="749160" progId="Equation.DSMT4">
                  <p:embed/>
                </p:oleObj>
              </mc:Choice>
              <mc:Fallback>
                <p:oleObj name="Equation" r:id="rId5" imgW="1117440" imgH="749160" progId="Equation.DSMT4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45" y="3914775"/>
                        <a:ext cx="2379663" cy="1595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4982542" y="2085975"/>
          <a:ext cx="3074988" cy="157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2" name="Equation" r:id="rId7" imgW="1473120" imgH="761760" progId="Equation.DSMT4">
                  <p:embed/>
                </p:oleObj>
              </mc:Choice>
              <mc:Fallback>
                <p:oleObj name="Equation" r:id="rId7" imgW="1473120" imgH="761760" progId="Equation.DSMT4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542" y="2085975"/>
                        <a:ext cx="3074988" cy="1579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/>
          </p:nvPr>
        </p:nvGraphicFramePr>
        <p:xfrm>
          <a:off x="5393705" y="3687763"/>
          <a:ext cx="2706687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3" name="Equation" r:id="rId9" imgW="1091880" imgH="749160" progId="Equation.DSMT4">
                  <p:embed/>
                </p:oleObj>
              </mc:Choice>
              <mc:Fallback>
                <p:oleObj name="Equation" r:id="rId9" imgW="1091880" imgH="749160" progId="Equation.DSMT4">
                  <p:embed/>
                  <p:pic>
                    <p:nvPicPr>
                      <p:cNvPr id="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3705" y="3687763"/>
                        <a:ext cx="2706687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07904" y="357301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…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2F91AE-9E80-4E0C-BEB7-C2E5F9DEB5C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8200" y="1412776"/>
            <a:ext cx="3581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 smtClean="0">
                <a:latin typeface="Arial" charset="0"/>
              </a:rPr>
              <a:t>In other words:</a:t>
            </a:r>
            <a:endParaRPr lang="en-US" sz="1800" dirty="0">
              <a:latin typeface="Arial" charset="0"/>
            </a:endParaRP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>
            <p:extLst/>
          </p:nvPr>
        </p:nvGraphicFramePr>
        <p:xfrm>
          <a:off x="569913" y="2087563"/>
          <a:ext cx="32797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4" name="Equation" r:id="rId3" imgW="2031840" imgH="431640" progId="Equation.DSMT4">
                  <p:embed/>
                </p:oleObj>
              </mc:Choice>
              <mc:Fallback>
                <p:oleObj name="Equation" r:id="rId3" imgW="2031840" imgH="431640" progId="Equation.DSMT4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087563"/>
                        <a:ext cx="3279775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/>
          </p:nvPr>
        </p:nvGraphicFramePr>
        <p:xfrm>
          <a:off x="584200" y="3068638"/>
          <a:ext cx="5210175" cy="248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5" name="Equation" r:id="rId5" imgW="3352680" imgH="1600200" progId="Equation.DSMT4">
                  <p:embed/>
                </p:oleObj>
              </mc:Choice>
              <mc:Fallback>
                <p:oleObj name="Equation" r:id="rId5" imgW="3352680" imgH="1600200" progId="Equation.DSMT4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3068638"/>
                        <a:ext cx="5210175" cy="2481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6629400" y="2153816"/>
            <a:ext cx="220980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From Equation 1</a:t>
            </a: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endParaRPr lang="en-US" sz="800" dirty="0">
              <a:latin typeface="Arial" charset="0"/>
            </a:endParaRPr>
          </a:p>
          <a:p>
            <a:pPr algn="l" eaLnBrk="1" hangingPunct="1"/>
            <a:r>
              <a:rPr lang="en-US" sz="1800" dirty="0">
                <a:latin typeface="Arial" charset="0"/>
              </a:rPr>
              <a:t>From equation 2</a:t>
            </a:r>
          </a:p>
          <a:p>
            <a:pPr algn="l" eaLnBrk="1" hangingPunct="1"/>
            <a:endParaRPr lang="en-US" sz="1800" dirty="0">
              <a:latin typeface="Arial" charset="0"/>
            </a:endParaRPr>
          </a:p>
          <a:p>
            <a:pPr algn="l" eaLnBrk="1" hangingPunct="1"/>
            <a:endParaRPr lang="en-US" sz="1800" dirty="0"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From equation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algn="l" eaLnBrk="1" hangingPunct="1">
              <a:spcBef>
                <a:spcPct val="50000"/>
              </a:spcBef>
            </a:pPr>
            <a:endParaRPr lang="en-US" sz="1800" dirty="0">
              <a:latin typeface="Arial" charset="0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sz="1800" dirty="0">
                <a:latin typeface="Arial" charset="0"/>
              </a:rPr>
              <a:t>From equation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114800" y="3373016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943600" y="4363616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4495800" y="5049416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 flipH="1">
            <a:off x="4114800" y="2382416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0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Iterative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main idea </a:t>
            </a:r>
            <a:r>
              <a:rPr lang="en-US" dirty="0" smtClean="0"/>
              <a:t>behind the iterative methods is as follows: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</a:rPr>
              <a:t>We begin with some initial approximation to the values of our unknowns (they can be  arbitrarily taken)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0000FF"/>
                </a:solidFill>
              </a:rPr>
              <a:t>Substituting these approximations into the right-hand sides of the reshaped system of equations, we generate new approximations in the left-hand side that, we hope, are closer to the solution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5557A-A9DE-4CAB-AE2C-528F6F73FBC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99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3388</TotalTime>
  <Words>1055</Words>
  <Application>Microsoft Office PowerPoint</Application>
  <PresentationFormat>On-screen Show (4:3)</PresentationFormat>
  <Paragraphs>228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Tahoma</vt:lpstr>
      <vt:lpstr>Times New Roman</vt:lpstr>
      <vt:lpstr>Wingdings</vt:lpstr>
      <vt:lpstr>Office Theme</vt:lpstr>
      <vt:lpstr>Equation</vt:lpstr>
      <vt:lpstr>CMPT-439  Numerical Computation</vt:lpstr>
      <vt:lpstr>Systems of Linear Equations</vt:lpstr>
      <vt:lpstr>Iterative Methods</vt:lpstr>
      <vt:lpstr>Diagonally Dominant System</vt:lpstr>
      <vt:lpstr>Diagonally Dominant System</vt:lpstr>
      <vt:lpstr>Iterative Methods</vt:lpstr>
      <vt:lpstr>Iterative Methods</vt:lpstr>
      <vt:lpstr>Iterative Methods</vt:lpstr>
      <vt:lpstr>Iterative Methods</vt:lpstr>
      <vt:lpstr>Iterative Methods</vt:lpstr>
      <vt:lpstr>Illustration of the Gauss-Seidel and Jacobi methods for 3 equations</vt:lpstr>
      <vt:lpstr>Iterative Methods: convergence</vt:lpstr>
      <vt:lpstr>Jacobi Method: Algorithm</vt:lpstr>
      <vt:lpstr>Gauss-Seidel Method: Algorithm</vt:lpstr>
      <vt:lpstr>Jacobi vs. Gauss-Seidel</vt:lpstr>
      <vt:lpstr>Gauss-Seidel Method: Example </vt:lpstr>
      <vt:lpstr>Gauss-Seidel Method: Example </vt:lpstr>
      <vt:lpstr>Gauss-Seidel Method: Example </vt:lpstr>
      <vt:lpstr>Gauss-Seidel Method: Example </vt:lpstr>
      <vt:lpstr>Gauss-Seidel Method: Example </vt:lpstr>
      <vt:lpstr>Gauss-Seidel Method: Example </vt:lpstr>
      <vt:lpstr>Gauss-Seidel Method: Example </vt:lpstr>
    </vt:vector>
  </TitlesOfParts>
  <Company>TAMUT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CMPT-439  Numerical Computation</dc:title>
  <cp:lastModifiedBy>mm</cp:lastModifiedBy>
  <cp:revision>8</cp:revision>
  <dcterms:created xsi:type="dcterms:W3CDTF">2008-09-08T21:13:50Z</dcterms:created>
  <dcterms:modified xsi:type="dcterms:W3CDTF">2020-10-05T18:38:04Z</dcterms:modified>
</cp:coreProperties>
</file>