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4"/>
  </p:notesMasterIdLst>
  <p:handoutMasterIdLst>
    <p:handoutMasterId r:id="rId65"/>
  </p:handoutMasterIdLst>
  <p:sldIdLst>
    <p:sldId id="364" r:id="rId2"/>
    <p:sldId id="407" r:id="rId3"/>
    <p:sldId id="409" r:id="rId4"/>
    <p:sldId id="383" r:id="rId5"/>
    <p:sldId id="382" r:id="rId6"/>
    <p:sldId id="416" r:id="rId7"/>
    <p:sldId id="417" r:id="rId8"/>
    <p:sldId id="418" r:id="rId9"/>
    <p:sldId id="419" r:id="rId10"/>
    <p:sldId id="412" r:id="rId11"/>
    <p:sldId id="366" r:id="rId12"/>
    <p:sldId id="367" r:id="rId13"/>
    <p:sldId id="368" r:id="rId14"/>
    <p:sldId id="420" r:id="rId15"/>
    <p:sldId id="425" r:id="rId16"/>
    <p:sldId id="422" r:id="rId17"/>
    <p:sldId id="421" r:id="rId18"/>
    <p:sldId id="379" r:id="rId19"/>
    <p:sldId id="380" r:id="rId20"/>
    <p:sldId id="264" r:id="rId21"/>
    <p:sldId id="271" r:id="rId22"/>
    <p:sldId id="392" r:id="rId23"/>
    <p:sldId id="394" r:id="rId24"/>
    <p:sldId id="393" r:id="rId25"/>
    <p:sldId id="277" r:id="rId26"/>
    <p:sldId id="281" r:id="rId27"/>
    <p:sldId id="395" r:id="rId28"/>
    <p:sldId id="285" r:id="rId29"/>
    <p:sldId id="287" r:id="rId30"/>
    <p:sldId id="289" r:id="rId31"/>
    <p:sldId id="293" r:id="rId32"/>
    <p:sldId id="295" r:id="rId33"/>
    <p:sldId id="396" r:id="rId34"/>
    <p:sldId id="373" r:id="rId35"/>
    <p:sldId id="374" r:id="rId36"/>
    <p:sldId id="375" r:id="rId37"/>
    <p:sldId id="376" r:id="rId38"/>
    <p:sldId id="384" r:id="rId39"/>
    <p:sldId id="385" r:id="rId40"/>
    <p:sldId id="386" r:id="rId41"/>
    <p:sldId id="387" r:id="rId42"/>
    <p:sldId id="388" r:id="rId43"/>
    <p:sldId id="424" r:id="rId44"/>
    <p:sldId id="397" r:id="rId45"/>
    <p:sldId id="398" r:id="rId46"/>
    <p:sldId id="340" r:id="rId47"/>
    <p:sldId id="343" r:id="rId48"/>
    <p:sldId id="399" r:id="rId49"/>
    <p:sldId id="400" r:id="rId50"/>
    <p:sldId id="346" r:id="rId51"/>
    <p:sldId id="347" r:id="rId52"/>
    <p:sldId id="348" r:id="rId53"/>
    <p:sldId id="352" r:id="rId54"/>
    <p:sldId id="406" r:id="rId55"/>
    <p:sldId id="402" r:id="rId56"/>
    <p:sldId id="423" r:id="rId57"/>
    <p:sldId id="403" r:id="rId58"/>
    <p:sldId id="404" r:id="rId59"/>
    <p:sldId id="405" r:id="rId60"/>
    <p:sldId id="359" r:id="rId61"/>
    <p:sldId id="362" r:id="rId62"/>
    <p:sldId id="363" r:id="rId63"/>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424" autoAdjust="0"/>
  </p:normalViewPr>
  <p:slideViewPr>
    <p:cSldViewPr>
      <p:cViewPr varScale="1">
        <p:scale>
          <a:sx n="65" d="100"/>
          <a:sy n="65" d="100"/>
        </p:scale>
        <p:origin x="1536" y="78"/>
      </p:cViewPr>
      <p:guideLst>
        <p:guide orient="horz" pos="2160"/>
        <p:guide pos="2880"/>
      </p:guideLst>
    </p:cSldViewPr>
  </p:slideViewPr>
  <p:notesTextViewPr>
    <p:cViewPr>
      <p:scale>
        <a:sx n="100" d="100"/>
        <a:sy n="100" d="100"/>
      </p:scale>
      <p:origin x="0" y="0"/>
    </p:cViewPr>
  </p:notesTextViewPr>
  <p:notesViewPr>
    <p:cSldViewPr>
      <p:cViewPr varScale="1">
        <p:scale>
          <a:sx n="64" d="100"/>
          <a:sy n="64" d="100"/>
        </p:scale>
        <p:origin x="3101" y="8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zh-CN" altLang="en-US"/>
          </a:p>
        </p:txBody>
      </p:sp>
      <p:sp>
        <p:nvSpPr>
          <p:cNvPr id="3" name="日期占位符 2"/>
          <p:cNvSpPr>
            <a:spLocks noGrp="1"/>
          </p:cNvSpPr>
          <p:nvPr>
            <p:ph type="dt" sz="quarter" idx="1"/>
          </p:nvPr>
        </p:nvSpPr>
        <p:spPr>
          <a:xfrm>
            <a:off x="4143587" y="0"/>
            <a:ext cx="3169920" cy="480060"/>
          </a:xfrm>
          <a:prstGeom prst="rect">
            <a:avLst/>
          </a:prstGeom>
        </p:spPr>
        <p:txBody>
          <a:bodyPr vert="horz" lIns="96653" tIns="48327" rIns="96653" bIns="48327" rtlCol="0"/>
          <a:lstStyle>
            <a:lvl1pPr algn="r">
              <a:defRPr sz="1200"/>
            </a:lvl1pPr>
          </a:lstStyle>
          <a:p>
            <a:fld id="{CE979EA9-A045-4641-85C5-3881F2C8D4D8}" type="datetimeFigureOut">
              <a:rPr lang="zh-CN" altLang="en-US" smtClean="0"/>
              <a:t>2020/9/14</a:t>
            </a:fld>
            <a:endParaRPr lang="zh-CN" altLang="en-US"/>
          </a:p>
        </p:txBody>
      </p:sp>
      <p:sp>
        <p:nvSpPr>
          <p:cNvPr id="4" name="页脚占位符 3"/>
          <p:cNvSpPr>
            <a:spLocks noGrp="1"/>
          </p:cNvSpPr>
          <p:nvPr>
            <p:ph type="ftr" sz="quarter" idx="2"/>
          </p:nvPr>
        </p:nvSpPr>
        <p:spPr>
          <a:xfrm>
            <a:off x="0" y="9119474"/>
            <a:ext cx="3169920" cy="480060"/>
          </a:xfrm>
          <a:prstGeom prst="rect">
            <a:avLst/>
          </a:prstGeom>
        </p:spPr>
        <p:txBody>
          <a:bodyPr vert="horz" lIns="96653" tIns="48327" rIns="96653" bIns="48327"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4143587" y="9119474"/>
            <a:ext cx="3169920" cy="480060"/>
          </a:xfrm>
          <a:prstGeom prst="rect">
            <a:avLst/>
          </a:prstGeom>
        </p:spPr>
        <p:txBody>
          <a:bodyPr vert="horz" lIns="96653" tIns="48327" rIns="96653" bIns="48327" rtlCol="0" anchor="b"/>
          <a:lstStyle>
            <a:lvl1pPr algn="r">
              <a:defRPr sz="1200"/>
            </a:lvl1pPr>
          </a:lstStyle>
          <a:p>
            <a:fld id="{4BB3770D-D017-42D2-947C-D9EF5A13DB1B}" type="slidenum">
              <a:rPr lang="zh-CN" altLang="en-US" smtClean="0"/>
              <a:t>‹#›</a:t>
            </a:fld>
            <a:endParaRPr lang="zh-CN" altLang="en-US"/>
          </a:p>
        </p:txBody>
      </p:sp>
    </p:spTree>
    <p:extLst>
      <p:ext uri="{BB962C8B-B14F-4D97-AF65-F5344CB8AC3E}">
        <p14:creationId xmlns:p14="http://schemas.microsoft.com/office/powerpoint/2010/main" val="39960459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zh-CN" altLang="en-US"/>
          </a:p>
        </p:txBody>
      </p:sp>
      <p:sp>
        <p:nvSpPr>
          <p:cNvPr id="3" name="日期占位符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383FF935-033D-4831-8F53-A9AF399D17C1}" type="datetimeFigureOut">
              <a:rPr lang="zh-CN" altLang="en-US" smtClean="0"/>
              <a:t>2020/9/14</a:t>
            </a:fld>
            <a:endParaRPr lang="zh-CN" altLang="en-US"/>
          </a:p>
        </p:txBody>
      </p:sp>
      <p:sp>
        <p:nvSpPr>
          <p:cNvPr id="4" name="幻灯片图像占位符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zh-CN" altLang="en-US"/>
          </a:p>
        </p:txBody>
      </p:sp>
      <p:sp>
        <p:nvSpPr>
          <p:cNvPr id="5" name="备注占位符 4"/>
          <p:cNvSpPr>
            <a:spLocks noGrp="1"/>
          </p:cNvSpPr>
          <p:nvPr>
            <p:ph type="body" sz="quarter" idx="3"/>
          </p:nvPr>
        </p:nvSpPr>
        <p:spPr>
          <a:xfrm>
            <a:off x="731520" y="4560570"/>
            <a:ext cx="5852160" cy="4320540"/>
          </a:xfrm>
          <a:prstGeom prst="rect">
            <a:avLst/>
          </a:prstGeom>
        </p:spPr>
        <p:txBody>
          <a:bodyPr vert="horz" lIns="96653" tIns="48327" rIns="96653" bIns="48327"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B35B16A2-48D8-43B0-AAD3-BB1C7E60F776}" type="slidenum">
              <a:rPr lang="zh-CN" altLang="en-US" smtClean="0"/>
              <a:t>‹#›</a:t>
            </a:fld>
            <a:endParaRPr lang="zh-CN" altLang="en-US"/>
          </a:p>
        </p:txBody>
      </p:sp>
    </p:spTree>
    <p:extLst>
      <p:ext uri="{BB962C8B-B14F-4D97-AF65-F5344CB8AC3E}">
        <p14:creationId xmlns:p14="http://schemas.microsoft.com/office/powerpoint/2010/main" val="1368148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Programmable_logic_device"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en.wikipedia.org/wiki/Logic_block"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5B16A2-48D8-43B0-AAD3-BB1C7E60F776}" type="slidenum">
              <a:rPr lang="zh-CN" altLang="en-US" smtClean="0"/>
              <a:t>1</a:t>
            </a:fld>
            <a:endParaRPr lang="zh-CN" altLang="en-US"/>
          </a:p>
        </p:txBody>
      </p:sp>
    </p:spTree>
    <p:extLst>
      <p:ext uri="{BB962C8B-B14F-4D97-AF65-F5344CB8AC3E}">
        <p14:creationId xmlns:p14="http://schemas.microsoft.com/office/powerpoint/2010/main" val="4084715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Quotient until 0</a:t>
            </a:r>
            <a:r>
              <a:rPr lang="en-US" altLang="zh-CN" baseline="0" dirty="0"/>
              <a:t>, finish</a:t>
            </a:r>
          </a:p>
          <a:p>
            <a:r>
              <a:rPr lang="en-US" altLang="zh-CN" baseline="0" dirty="0"/>
              <a:t>W1, number before the decimal point, until the number after the decimal point reaches to 0</a:t>
            </a:r>
            <a:endParaRPr lang="zh-CN" altLang="en-US" dirty="0"/>
          </a:p>
        </p:txBody>
      </p:sp>
      <p:sp>
        <p:nvSpPr>
          <p:cNvPr id="4" name="灯片编号占位符 3"/>
          <p:cNvSpPr>
            <a:spLocks noGrp="1"/>
          </p:cNvSpPr>
          <p:nvPr>
            <p:ph type="sldNum" sz="quarter" idx="10"/>
          </p:nvPr>
        </p:nvSpPr>
        <p:spPr/>
        <p:txBody>
          <a:bodyPr/>
          <a:lstStyle/>
          <a:p>
            <a:fld id="{B35B16A2-48D8-43B0-AAD3-BB1C7E60F776}" type="slidenum">
              <a:rPr lang="zh-CN" altLang="en-US" smtClean="0"/>
              <a:t>22</a:t>
            </a:fld>
            <a:endParaRPr lang="zh-CN" altLang="en-US"/>
          </a:p>
        </p:txBody>
      </p:sp>
    </p:spTree>
    <p:extLst>
      <p:ext uri="{BB962C8B-B14F-4D97-AF65-F5344CB8AC3E}">
        <p14:creationId xmlns:p14="http://schemas.microsoft.com/office/powerpoint/2010/main" val="1807884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a:t>
            </a:r>
            <a:r>
              <a:rPr lang="en-US" altLang="zh-CN" baseline="0" dirty="0"/>
              <a:t> computer case houses a number of printed circuit boards (PCBs), a power supply, and storage units, like a hard disk and DVD drives. Each unit is plugged into a main PCB, called motherboard. The motherboard holds several integrated circuit chips, and provides slots for connecting other PCBs, such as audio, video, and network boards.</a:t>
            </a:r>
            <a:endParaRPr lang="zh-CN" altLang="en-US" dirty="0"/>
          </a:p>
        </p:txBody>
      </p:sp>
      <p:sp>
        <p:nvSpPr>
          <p:cNvPr id="4" name="灯片编号占位符 3"/>
          <p:cNvSpPr>
            <a:spLocks noGrp="1"/>
          </p:cNvSpPr>
          <p:nvPr>
            <p:ph type="sldNum" sz="quarter" idx="10"/>
          </p:nvPr>
        </p:nvSpPr>
        <p:spPr/>
        <p:txBody>
          <a:bodyPr/>
          <a:lstStyle/>
          <a:p>
            <a:fld id="{B35B16A2-48D8-43B0-AAD3-BB1C7E60F776}" type="slidenum">
              <a:rPr lang="zh-CN" altLang="en-US" smtClean="0"/>
              <a:t>4</a:t>
            </a:fld>
            <a:endParaRPr lang="zh-CN" altLang="en-US"/>
          </a:p>
        </p:txBody>
      </p:sp>
    </p:spTree>
    <p:extLst>
      <p:ext uri="{BB962C8B-B14F-4D97-AF65-F5344CB8AC3E}">
        <p14:creationId xmlns:p14="http://schemas.microsoft.com/office/powerpoint/2010/main" val="2344327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IC Chips are housed on PCB's</a:t>
            </a:r>
          </a:p>
          <a:p>
            <a:r>
              <a:rPr lang="en-US" altLang="zh-CN" dirty="0"/>
              <a:t>It illustrates the structure of an integrated circuit chip. The chip comprises a number of sub-circuits,</a:t>
            </a:r>
            <a:r>
              <a:rPr lang="en-US" altLang="zh-CN" baseline="0" dirty="0"/>
              <a:t> which are interconnected to build the complete circuit. Examples of sub-circuits are those that perform arithmetic operations, store data or control the flow of data. Each of the sub-circuits is a logic circuit. A logic circuit comprises a network of connected logic gates. </a:t>
            </a:r>
          </a:p>
          <a:p>
            <a:endParaRPr lang="en-US" altLang="zh-CN" baseline="0" dirty="0"/>
          </a:p>
          <a:p>
            <a:r>
              <a:rPr lang="en-US" altLang="zh-CN" baseline="0" dirty="0"/>
              <a:t>We primarily are concerned about the design of logic circuits. How to design circuits that perform important functions, such as adding, subtracting, or multiplying numbers, counting, storing data, and controlling the processing of information. </a:t>
            </a:r>
          </a:p>
          <a:p>
            <a:endParaRPr lang="en-US" altLang="zh-CN" baseline="0" dirty="0"/>
          </a:p>
          <a:p>
            <a:r>
              <a:rPr lang="en-US" sz="1200" b="0" i="0" kern="1200" dirty="0">
                <a:solidFill>
                  <a:schemeClr val="tx1"/>
                </a:solidFill>
                <a:effectLst/>
                <a:latin typeface="+mn-lt"/>
                <a:ea typeface="+mn-ea"/>
                <a:cs typeface="+mn-cs"/>
              </a:rPr>
              <a:t>An </a:t>
            </a:r>
            <a:r>
              <a:rPr lang="en-US" sz="1200" b="1" i="0" kern="1200" dirty="0">
                <a:solidFill>
                  <a:schemeClr val="tx1"/>
                </a:solidFill>
                <a:effectLst/>
                <a:latin typeface="+mn-lt"/>
                <a:ea typeface="+mn-ea"/>
                <a:cs typeface="+mn-cs"/>
              </a:rPr>
              <a:t>integrated circuit</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IC</a:t>
            </a:r>
            <a:r>
              <a:rPr lang="en-US" sz="1200" b="0" i="0" kern="1200" dirty="0">
                <a:solidFill>
                  <a:schemeClr val="tx1"/>
                </a:solidFill>
                <a:effectLst/>
                <a:latin typeface="+mn-lt"/>
                <a:ea typeface="+mn-ea"/>
                <a:cs typeface="+mn-cs"/>
              </a:rPr>
              <a:t>), sometimes called a chip or microchip, is a semiconductor wafer on which thousands or millions of tiny resistors, capacitors, and transistors are fabricated. An </a:t>
            </a:r>
            <a:r>
              <a:rPr lang="en-US" sz="1200" b="1" i="0" kern="1200" dirty="0">
                <a:solidFill>
                  <a:schemeClr val="tx1"/>
                </a:solidFill>
                <a:effectLst/>
                <a:latin typeface="+mn-lt"/>
                <a:ea typeface="+mn-ea"/>
                <a:cs typeface="+mn-cs"/>
              </a:rPr>
              <a:t>IC</a:t>
            </a:r>
            <a:r>
              <a:rPr lang="en-US" sz="1200" b="0" i="0" kern="1200" dirty="0">
                <a:solidFill>
                  <a:schemeClr val="tx1"/>
                </a:solidFill>
                <a:effectLst/>
                <a:latin typeface="+mn-lt"/>
                <a:ea typeface="+mn-ea"/>
                <a:cs typeface="+mn-cs"/>
              </a:rPr>
              <a:t> can function as an amplifier, oscillator, timer, counter, computer memory, or microprocessor.</a:t>
            </a:r>
            <a:endParaRPr lang="zh-CN" altLang="en-US" dirty="0"/>
          </a:p>
        </p:txBody>
      </p:sp>
      <p:sp>
        <p:nvSpPr>
          <p:cNvPr id="4" name="灯片编号占位符 3"/>
          <p:cNvSpPr>
            <a:spLocks noGrp="1"/>
          </p:cNvSpPr>
          <p:nvPr>
            <p:ph type="sldNum" sz="quarter" idx="10"/>
          </p:nvPr>
        </p:nvSpPr>
        <p:spPr/>
        <p:txBody>
          <a:bodyPr/>
          <a:lstStyle/>
          <a:p>
            <a:fld id="{B35B16A2-48D8-43B0-AAD3-BB1C7E60F776}" type="slidenum">
              <a:rPr lang="zh-CN" altLang="en-US" smtClean="0"/>
              <a:t>5</a:t>
            </a:fld>
            <a:endParaRPr lang="zh-CN" altLang="en-US"/>
          </a:p>
        </p:txBody>
      </p:sp>
    </p:spTree>
    <p:extLst>
      <p:ext uri="{BB962C8B-B14F-4D97-AF65-F5344CB8AC3E}">
        <p14:creationId xmlns:p14="http://schemas.microsoft.com/office/powerpoint/2010/main" val="1674788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5B16A2-48D8-43B0-AAD3-BB1C7E60F776}" type="slidenum">
              <a:rPr lang="zh-CN" altLang="en-US" smtClean="0"/>
              <a:t>6</a:t>
            </a:fld>
            <a:endParaRPr lang="zh-CN" altLang="en-US"/>
          </a:p>
        </p:txBody>
      </p:sp>
    </p:spTree>
    <p:extLst>
      <p:ext uri="{BB962C8B-B14F-4D97-AF65-F5344CB8AC3E}">
        <p14:creationId xmlns:p14="http://schemas.microsoft.com/office/powerpoint/2010/main" val="3623458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a:t>
            </a:r>
            <a:r>
              <a:rPr lang="en-US" baseline="0" dirty="0"/>
              <a:t> a logic circuit has been designed using CAD tools, the circuit can be programmed into an FPGA o the board. </a:t>
            </a:r>
          </a:p>
          <a:p>
            <a:r>
              <a:rPr lang="en-US" baseline="0" dirty="0"/>
              <a:t>It is an excellent vehicle, a collection of simple inputs and output devices!</a:t>
            </a:r>
          </a:p>
          <a:p>
            <a:endParaRPr lang="en-US" baseline="0" dirty="0"/>
          </a:p>
          <a:p>
            <a:r>
              <a:rPr lang="en-US" sz="1200" b="0" i="0" kern="1200" dirty="0">
                <a:solidFill>
                  <a:schemeClr val="tx1"/>
                </a:solidFill>
                <a:effectLst/>
                <a:latin typeface="+mn-lt"/>
                <a:ea typeface="+mn-ea"/>
                <a:cs typeface="+mn-cs"/>
              </a:rPr>
              <a:t>A field-programmable gate array (</a:t>
            </a:r>
            <a:r>
              <a:rPr lang="en-US" sz="1200" b="1" i="0" kern="1200" dirty="0">
                <a:solidFill>
                  <a:schemeClr val="tx1"/>
                </a:solidFill>
                <a:effectLst/>
                <a:latin typeface="+mn-lt"/>
                <a:ea typeface="+mn-ea"/>
                <a:cs typeface="+mn-cs"/>
              </a:rPr>
              <a:t>FPGA</a:t>
            </a:r>
            <a:r>
              <a:rPr lang="en-US" sz="1200" b="0" i="0" kern="1200" dirty="0">
                <a:solidFill>
                  <a:schemeClr val="tx1"/>
                </a:solidFill>
                <a:effectLst/>
                <a:latin typeface="+mn-lt"/>
                <a:ea typeface="+mn-ea"/>
                <a:cs typeface="+mn-cs"/>
              </a:rPr>
              <a:t>) is an integrated circuit designed to be configured by a customer or a designer after manufacturing – hence "field-programmable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FPGAs contain an array of </a:t>
            </a:r>
            <a:r>
              <a:rPr lang="en-US" sz="1200" b="0" i="0" u="none" strike="noStrike" kern="1200" dirty="0">
                <a:solidFill>
                  <a:schemeClr val="tx1"/>
                </a:solidFill>
                <a:effectLst/>
                <a:latin typeface="+mn-lt"/>
                <a:ea typeface="+mn-ea"/>
                <a:cs typeface="+mn-cs"/>
                <a:hlinkClick r:id="rId3" tooltip="Programmable logic device"/>
              </a:rPr>
              <a:t>programmable</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4" tooltip="Logic block"/>
              </a:rPr>
              <a:t>logic blocks</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B35B16A2-48D8-43B0-AAD3-BB1C7E60F776}" type="slidenum">
              <a:rPr lang="zh-CN" altLang="en-US" smtClean="0"/>
              <a:t>7</a:t>
            </a:fld>
            <a:endParaRPr lang="zh-CN" altLang="en-US"/>
          </a:p>
        </p:txBody>
      </p:sp>
    </p:spTree>
    <p:extLst>
      <p:ext uri="{BB962C8B-B14F-4D97-AF65-F5344CB8AC3E}">
        <p14:creationId xmlns:p14="http://schemas.microsoft.com/office/powerpoint/2010/main" val="2499588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Rot="1" noChangeAspect="1" noChangeArrowheads="1" noTextEdit="1"/>
          </p:cNvSpPr>
          <p:nvPr>
            <p:ph type="sldImg"/>
          </p:nvPr>
        </p:nvSpPr>
        <p:spPr>
          <a:ln/>
        </p:spPr>
      </p:sp>
      <p:sp>
        <p:nvSpPr>
          <p:cNvPr id="3123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22850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On large mainframes, a word can be as long as 64 bits (8 bytes).Some computers and programming languages distinguish between </a:t>
            </a:r>
            <a:r>
              <a:rPr lang="en-US" altLang="zh-CN" dirty="0" err="1"/>
              <a:t>shortwords</a:t>
            </a:r>
            <a:r>
              <a:rPr lang="en-US" altLang="zh-CN" dirty="0"/>
              <a:t> and </a:t>
            </a:r>
            <a:r>
              <a:rPr lang="en-US" altLang="zh-CN" dirty="0" err="1"/>
              <a:t>longwords</a:t>
            </a:r>
            <a:r>
              <a:rPr lang="en-US" altLang="zh-CN" dirty="0"/>
              <a:t>. A </a:t>
            </a:r>
            <a:r>
              <a:rPr lang="en-US" altLang="zh-CN" dirty="0" err="1"/>
              <a:t>shortword</a:t>
            </a:r>
            <a:r>
              <a:rPr lang="en-US" altLang="zh-CN" dirty="0"/>
              <a:t> is usually 2 bytes long, while a </a:t>
            </a:r>
            <a:r>
              <a:rPr lang="en-US" altLang="zh-CN" dirty="0" err="1"/>
              <a:t>longword</a:t>
            </a:r>
            <a:r>
              <a:rPr lang="en-US" altLang="zh-CN" dirty="0"/>
              <a:t> is 4 bytes. </a:t>
            </a:r>
            <a:endParaRPr lang="zh-CN" altLang="en-US" dirty="0"/>
          </a:p>
        </p:txBody>
      </p:sp>
      <p:sp>
        <p:nvSpPr>
          <p:cNvPr id="4" name="灯片编号占位符 3"/>
          <p:cNvSpPr>
            <a:spLocks noGrp="1"/>
          </p:cNvSpPr>
          <p:nvPr>
            <p:ph type="sldNum" sz="quarter" idx="10"/>
          </p:nvPr>
        </p:nvSpPr>
        <p:spPr/>
        <p:txBody>
          <a:bodyPr/>
          <a:lstStyle/>
          <a:p>
            <a:fld id="{B35B16A2-48D8-43B0-AAD3-BB1C7E60F776}" type="slidenum">
              <a:rPr lang="zh-CN" altLang="en-US" smtClean="0"/>
              <a:t>12</a:t>
            </a:fld>
            <a:endParaRPr lang="zh-CN" altLang="en-US"/>
          </a:p>
        </p:txBody>
      </p:sp>
    </p:spTree>
    <p:extLst>
      <p:ext uri="{BB962C8B-B14F-4D97-AF65-F5344CB8AC3E}">
        <p14:creationId xmlns:p14="http://schemas.microsoft.com/office/powerpoint/2010/main" val="2091027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5B16A2-48D8-43B0-AAD3-BB1C7E60F776}" type="slidenum">
              <a:rPr lang="zh-CN" altLang="en-US" smtClean="0"/>
              <a:t>13</a:t>
            </a:fld>
            <a:endParaRPr lang="zh-CN" altLang="en-US"/>
          </a:p>
        </p:txBody>
      </p:sp>
    </p:spTree>
    <p:extLst>
      <p:ext uri="{BB962C8B-B14F-4D97-AF65-F5344CB8AC3E}">
        <p14:creationId xmlns:p14="http://schemas.microsoft.com/office/powerpoint/2010/main" val="2685472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45</a:t>
            </a:r>
            <a:endParaRPr lang="zh-CN" altLang="en-US" dirty="0"/>
          </a:p>
        </p:txBody>
      </p:sp>
      <p:sp>
        <p:nvSpPr>
          <p:cNvPr id="4" name="灯片编号占位符 3"/>
          <p:cNvSpPr>
            <a:spLocks noGrp="1"/>
          </p:cNvSpPr>
          <p:nvPr>
            <p:ph type="sldNum" sz="quarter" idx="10"/>
          </p:nvPr>
        </p:nvSpPr>
        <p:spPr/>
        <p:txBody>
          <a:bodyPr/>
          <a:lstStyle/>
          <a:p>
            <a:fld id="{B35B16A2-48D8-43B0-AAD3-BB1C7E60F776}" type="slidenum">
              <a:rPr lang="zh-CN" altLang="en-US" smtClean="0"/>
              <a:t>17</a:t>
            </a:fld>
            <a:endParaRPr lang="zh-CN" altLang="en-US"/>
          </a:p>
        </p:txBody>
      </p:sp>
    </p:spTree>
    <p:extLst>
      <p:ext uri="{BB962C8B-B14F-4D97-AF65-F5344CB8AC3E}">
        <p14:creationId xmlns:p14="http://schemas.microsoft.com/office/powerpoint/2010/main" val="7781934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9/14/2020</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9774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689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18512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03938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1D8BD707-D9CF-40AE-B4C6-C98DA3205C09}" type="datetimeFigureOut">
              <a:rPr lang="en-US" smtClean="0"/>
              <a:pPr/>
              <a:t>9/14/2020</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00731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6596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07298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1D8BD707-D9CF-40AE-B4C6-C98DA3205C09}" type="datetimeFigureOut">
              <a:rPr lang="en-US" smtClean="0"/>
              <a:pPr/>
              <a:t>9/14/2020</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87741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70281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1D8BD707-D9CF-40AE-B4C6-C98DA3205C09}" type="datetimeFigureOut">
              <a:rPr lang="en-US" smtClean="0"/>
              <a:pPr/>
              <a:t>9/14/2020</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35493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1D8BD707-D9CF-40AE-B4C6-C98DA3205C09}" type="datetimeFigureOut">
              <a:rPr lang="en-US" smtClean="0"/>
              <a:pPr/>
              <a:t>9/14/2020</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27685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1D8BD707-D9CF-40AE-B4C6-C98DA3205C09}" type="datetimeFigureOut">
              <a:rPr lang="en-US" smtClean="0"/>
              <a:pPr/>
              <a:t>9/14/2020</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37406031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6.xml"/><Relationship Id="rId4" Type="http://schemas.openxmlformats.org/officeDocument/2006/relationships/image" Target="../media/image19.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676400"/>
            <a:ext cx="7808214" cy="2560320"/>
          </a:xfrm>
        </p:spPr>
        <p:txBody>
          <a:bodyPr/>
          <a:lstStyle/>
          <a:p>
            <a:pPr algn="ctr">
              <a:spcAft>
                <a:spcPts val="1200"/>
              </a:spcAft>
            </a:pPr>
            <a:r>
              <a:rPr lang="en-US" altLang="zh-CN" sz="5400" dirty="0">
                <a:latin typeface="+mj-lt"/>
                <a:cs typeface="Times New Roman" panose="02020603050405020304" pitchFamily="18" charset="0"/>
              </a:rPr>
              <a:t>EECE 229 - Introduction to Digital Systems</a:t>
            </a:r>
            <a:br>
              <a:rPr lang="en-US" altLang="zh-CN" sz="5400" dirty="0">
                <a:latin typeface="+mj-lt"/>
                <a:cs typeface="Times New Roman" panose="02020603050405020304" pitchFamily="18" charset="0"/>
              </a:rPr>
            </a:br>
            <a:br>
              <a:rPr lang="en-US" altLang="zh-CN" dirty="0">
                <a:latin typeface="+mj-lt"/>
                <a:cs typeface="Times New Roman" panose="02020603050405020304" pitchFamily="18" charset="0"/>
              </a:rPr>
            </a:br>
            <a:r>
              <a:rPr lang="en-US" altLang="zh-CN" sz="3600" dirty="0"/>
              <a:t>Introduction and Number Representations</a:t>
            </a:r>
            <a:endParaRPr lang="zh-CN" altLang="en-US" dirty="0">
              <a:latin typeface="+mj-lt"/>
              <a:cs typeface="Times New Roman" panose="02020603050405020304" pitchFamily="18" charset="0"/>
            </a:endParaRPr>
          </a:p>
        </p:txBody>
      </p:sp>
      <p:sp>
        <p:nvSpPr>
          <p:cNvPr id="3" name="内容占位符 2"/>
          <p:cNvSpPr>
            <a:spLocks noGrp="1"/>
          </p:cNvSpPr>
          <p:nvPr>
            <p:ph type="subTitle" idx="1"/>
          </p:nvPr>
        </p:nvSpPr>
        <p:spPr/>
        <p:txBody>
          <a:bodyPr/>
          <a:lstStyle/>
          <a:p>
            <a:pPr marL="45720" indent="0">
              <a:buNone/>
            </a:pPr>
            <a:endParaRPr lang="en-US" altLang="zh-CN" dirty="0"/>
          </a:p>
          <a:p>
            <a:pPr marL="45720" indent="0">
              <a:buNone/>
            </a:pPr>
            <a:endParaRPr lang="en-US" altLang="zh-CN" dirty="0"/>
          </a:p>
        </p:txBody>
      </p:sp>
      <p:sp>
        <p:nvSpPr>
          <p:cNvPr id="4" name="Subtitle 2">
            <a:extLst>
              <a:ext uri="{FF2B5EF4-FFF2-40B4-BE49-F238E27FC236}">
                <a16:creationId xmlns:a16="http://schemas.microsoft.com/office/drawing/2014/main" id="{9E021A14-7726-4BDF-915C-8021D66E9FA2}"/>
              </a:ext>
            </a:extLst>
          </p:cNvPr>
          <p:cNvSpPr txBox="1">
            <a:spLocks/>
          </p:cNvSpPr>
          <p:nvPr/>
        </p:nvSpPr>
        <p:spPr>
          <a:xfrm>
            <a:off x="1069848" y="4826443"/>
            <a:ext cx="7891272" cy="1069848"/>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1800" b="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kern="1200">
                <a:solidFill>
                  <a:schemeClr val="tx1"/>
                </a:solidFill>
                <a:latin typeface="+mn-lt"/>
                <a:ea typeface="+mn-ea"/>
                <a:cs typeface="+mn-cs"/>
              </a:defRPr>
            </a:lvl9pPr>
          </a:lstStyle>
          <a:p>
            <a:r>
              <a:rPr lang="en-US"/>
              <a:t>Dr. Elmannai </a:t>
            </a:r>
          </a:p>
          <a:p>
            <a:r>
              <a:rPr lang="en-US"/>
              <a:t>Manhattan College</a:t>
            </a:r>
          </a:p>
          <a:p>
            <a:r>
              <a:rPr lang="en-US"/>
              <a:t>Fall 2020 </a:t>
            </a:r>
            <a:endParaRPr lang="en-US" dirty="0"/>
          </a:p>
        </p:txBody>
      </p:sp>
    </p:spTree>
    <p:extLst>
      <p:ext uri="{BB962C8B-B14F-4D97-AF65-F5344CB8AC3E}">
        <p14:creationId xmlns:p14="http://schemas.microsoft.com/office/powerpoint/2010/main" val="1187314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Number representations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316430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8229600" cy="1143000"/>
          </a:xfrm>
        </p:spPr>
        <p:txBody>
          <a:bodyPr/>
          <a:lstStyle/>
          <a:p>
            <a:r>
              <a:rPr lang="en-US" altLang="zh-CN" dirty="0"/>
              <a:t>Digital Logic</a:t>
            </a:r>
            <a:endParaRPr lang="zh-CN" altLang="en-US" dirty="0"/>
          </a:p>
        </p:txBody>
      </p:sp>
      <p:sp>
        <p:nvSpPr>
          <p:cNvPr id="3" name="内容占位符 2"/>
          <p:cNvSpPr>
            <a:spLocks noGrp="1"/>
          </p:cNvSpPr>
          <p:nvPr>
            <p:ph idx="1"/>
          </p:nvPr>
        </p:nvSpPr>
        <p:spPr>
          <a:xfrm>
            <a:off x="381000" y="1295400"/>
            <a:ext cx="8001000" cy="4038600"/>
          </a:xfrm>
        </p:spPr>
        <p:txBody>
          <a:bodyPr>
            <a:normAutofit fontScale="92500" lnSpcReduction="20000"/>
          </a:bodyPr>
          <a:lstStyle/>
          <a:p>
            <a:pPr marL="0" indent="0">
              <a:buNone/>
              <a:tabLst>
                <a:tab pos="114300" algn="l"/>
              </a:tabLst>
            </a:pPr>
            <a:endParaRPr lang="en-US" altLang="zh-CN" sz="2400" dirty="0">
              <a:solidFill>
                <a:srgbClr val="000000"/>
              </a:solidFill>
              <a:latin typeface="+mj-lt"/>
              <a:cs typeface="Times New Roman" pitchFamily="18" charset="0"/>
            </a:endParaRPr>
          </a:p>
          <a:p>
            <a:pPr>
              <a:tabLst>
                <a:tab pos="114300" algn="l"/>
              </a:tabLst>
            </a:pPr>
            <a:r>
              <a:rPr lang="en-US" sz="2400" dirty="0"/>
              <a:t>Discrete elements of information are represented in a digital system by physical quantities called signals. </a:t>
            </a:r>
            <a:endParaRPr lang="en-US" altLang="zh-CN" sz="2400" dirty="0">
              <a:solidFill>
                <a:srgbClr val="000000"/>
              </a:solidFill>
              <a:latin typeface="+mj-lt"/>
              <a:cs typeface="Times New Roman" pitchFamily="18" charset="0"/>
            </a:endParaRPr>
          </a:p>
          <a:p>
            <a:pPr>
              <a:tabLst>
                <a:tab pos="114300" algn="l"/>
              </a:tabLst>
            </a:pPr>
            <a:r>
              <a:rPr lang="en-US" altLang="zh-CN" sz="2400" dirty="0"/>
              <a:t>Signals in electronic digital systems use just two discrete values, i.e. binary</a:t>
            </a:r>
          </a:p>
          <a:p>
            <a:pPr lvl="1">
              <a:lnSpc>
                <a:spcPts val="2300"/>
              </a:lnSpc>
              <a:tabLst>
                <a:tab pos="114300" algn="l"/>
              </a:tabLst>
            </a:pPr>
            <a:r>
              <a:rPr lang="en-US" altLang="zh-CN" sz="2400" dirty="0"/>
              <a:t>Can take on Two States represented by voltage levels (high and low).</a:t>
            </a:r>
          </a:p>
          <a:p>
            <a:pPr lvl="1">
              <a:lnSpc>
                <a:spcPts val="2600"/>
              </a:lnSpc>
              <a:tabLst>
                <a:tab pos="114300" algn="l"/>
              </a:tabLst>
            </a:pPr>
            <a:r>
              <a:rPr lang="en-US" altLang="zh-CN" sz="2400" dirty="0"/>
              <a:t>We can think of these as representing any 2-valued system:</a:t>
            </a:r>
          </a:p>
          <a:p>
            <a:pPr lvl="2">
              <a:lnSpc>
                <a:spcPts val="1500"/>
              </a:lnSpc>
            </a:pPr>
            <a:r>
              <a:rPr lang="en-US" altLang="zh-CN" sz="2400" dirty="0"/>
              <a:t>“1” or “0” (“binary digits” or bits)</a:t>
            </a:r>
          </a:p>
          <a:p>
            <a:pPr lvl="2">
              <a:lnSpc>
                <a:spcPts val="2000"/>
              </a:lnSpc>
            </a:pPr>
            <a:r>
              <a:rPr lang="en-US" altLang="zh-CN" sz="2400" dirty="0"/>
              <a:t>“True” or “False”</a:t>
            </a:r>
          </a:p>
          <a:p>
            <a:pPr lvl="2">
              <a:lnSpc>
                <a:spcPts val="2000"/>
              </a:lnSpc>
            </a:pPr>
            <a:r>
              <a:rPr lang="en-US" altLang="zh-CN" sz="2400" dirty="0"/>
              <a:t>“on” or “off”</a:t>
            </a:r>
          </a:p>
          <a:p>
            <a:pPr lvl="2">
              <a:lnSpc>
                <a:spcPts val="2000"/>
              </a:lnSpc>
            </a:pPr>
            <a:endParaRPr lang="en-US" altLang="zh-CN" sz="1600" dirty="0">
              <a:solidFill>
                <a:srgbClr val="000000"/>
              </a:solidFill>
              <a:latin typeface="+mj-lt"/>
              <a:cs typeface="Times New Roman" pitchFamily="18" charset="0"/>
            </a:endParaRPr>
          </a:p>
          <a:p>
            <a:endParaRPr lang="zh-CN" altLang="en-US" dirty="0"/>
          </a:p>
        </p:txBody>
      </p:sp>
    </p:spTree>
    <p:extLst>
      <p:ext uri="{BB962C8B-B14F-4D97-AF65-F5344CB8AC3E}">
        <p14:creationId xmlns:p14="http://schemas.microsoft.com/office/powerpoint/2010/main" val="14663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28600"/>
            <a:ext cx="7772400" cy="1609344"/>
          </a:xfrm>
        </p:spPr>
        <p:txBody>
          <a:bodyPr/>
          <a:lstStyle/>
          <a:p>
            <a:r>
              <a:rPr lang="en-US" altLang="zh-CN" dirty="0"/>
              <a:t>Grouping bits</a:t>
            </a:r>
            <a:endParaRPr lang="zh-CN" altLang="en-US" dirty="0"/>
          </a:p>
        </p:txBody>
      </p:sp>
      <p:sp>
        <p:nvSpPr>
          <p:cNvPr id="3" name="内容占位符 2"/>
          <p:cNvSpPr>
            <a:spLocks noGrp="1"/>
          </p:cNvSpPr>
          <p:nvPr>
            <p:ph idx="1"/>
          </p:nvPr>
        </p:nvSpPr>
        <p:spPr>
          <a:xfrm>
            <a:off x="762000" y="1600200"/>
            <a:ext cx="7924800" cy="4525963"/>
          </a:xfrm>
        </p:spPr>
        <p:txBody>
          <a:bodyPr>
            <a:normAutofit lnSpcReduction="10000"/>
          </a:bodyPr>
          <a:lstStyle/>
          <a:p>
            <a:r>
              <a:rPr lang="en-US" altLang="zh-CN" sz="2400" dirty="0">
                <a:solidFill>
                  <a:srgbClr val="000000"/>
                </a:solidFill>
                <a:cs typeface="Times New Roman" pitchFamily="18" charset="0"/>
              </a:rPr>
              <a:t>We</a:t>
            </a:r>
            <a:r>
              <a:rPr lang="en-US" altLang="zh-CN" sz="2400" dirty="0">
                <a:cs typeface="Times New Roman" pitchFamily="18" charset="0"/>
              </a:rPr>
              <a:t> </a:t>
            </a:r>
            <a:r>
              <a:rPr lang="en-US" altLang="zh-CN" sz="2400" dirty="0">
                <a:solidFill>
                  <a:srgbClr val="000000"/>
                </a:solidFill>
                <a:cs typeface="Times New Roman" pitchFamily="18" charset="0"/>
              </a:rPr>
              <a:t>can</a:t>
            </a:r>
            <a:r>
              <a:rPr lang="en-US" altLang="zh-CN" sz="2400" dirty="0">
                <a:cs typeface="Times New Roman" pitchFamily="18" charset="0"/>
              </a:rPr>
              <a:t> </a:t>
            </a:r>
            <a:r>
              <a:rPr lang="en-US" altLang="zh-CN" sz="2400" dirty="0">
                <a:solidFill>
                  <a:srgbClr val="000000"/>
                </a:solidFill>
                <a:cs typeface="Times New Roman" pitchFamily="18" charset="0"/>
              </a:rPr>
              <a:t>group</a:t>
            </a:r>
            <a:r>
              <a:rPr lang="en-US" altLang="zh-CN" sz="2400" dirty="0">
                <a:cs typeface="Times New Roman" pitchFamily="18" charset="0"/>
              </a:rPr>
              <a:t> </a:t>
            </a:r>
            <a:r>
              <a:rPr lang="en-US" altLang="zh-CN" sz="2400" dirty="0">
                <a:solidFill>
                  <a:srgbClr val="000000"/>
                </a:solidFill>
                <a:cs typeface="Times New Roman" pitchFamily="18" charset="0"/>
              </a:rPr>
              <a:t>bits</a:t>
            </a:r>
            <a:r>
              <a:rPr lang="en-US" altLang="zh-CN" sz="2400" dirty="0">
                <a:cs typeface="Times New Roman" pitchFamily="18" charset="0"/>
              </a:rPr>
              <a:t> </a:t>
            </a:r>
            <a:r>
              <a:rPr lang="en-US" altLang="zh-CN" sz="2400" dirty="0">
                <a:solidFill>
                  <a:srgbClr val="000000"/>
                </a:solidFill>
                <a:cs typeface="Times New Roman" pitchFamily="18" charset="0"/>
              </a:rPr>
              <a:t>to</a:t>
            </a:r>
            <a:r>
              <a:rPr lang="en-US" altLang="zh-CN" sz="2400" dirty="0">
                <a:cs typeface="Times New Roman" pitchFamily="18" charset="0"/>
              </a:rPr>
              <a:t> </a:t>
            </a:r>
            <a:r>
              <a:rPr lang="en-US" altLang="zh-CN" sz="2400" dirty="0">
                <a:solidFill>
                  <a:srgbClr val="000000"/>
                </a:solidFill>
                <a:cs typeface="Times New Roman" pitchFamily="18" charset="0"/>
              </a:rPr>
              <a:t>represent</a:t>
            </a:r>
            <a:r>
              <a:rPr lang="en-US" altLang="zh-CN" sz="2400" dirty="0">
                <a:cs typeface="Times New Roman" pitchFamily="18" charset="0"/>
              </a:rPr>
              <a:t> </a:t>
            </a:r>
            <a:r>
              <a:rPr lang="en-US" altLang="zh-CN" sz="2400" dirty="0">
                <a:solidFill>
                  <a:srgbClr val="000000"/>
                </a:solidFill>
                <a:cs typeface="Times New Roman" pitchFamily="18" charset="0"/>
              </a:rPr>
              <a:t>larger</a:t>
            </a:r>
            <a:r>
              <a:rPr lang="en-US" altLang="zh-CN" sz="2400" dirty="0">
                <a:cs typeface="Times New Roman" pitchFamily="18" charset="0"/>
              </a:rPr>
              <a:t> </a:t>
            </a:r>
            <a:r>
              <a:rPr lang="en-US" altLang="zh-CN" sz="2400" dirty="0">
                <a:solidFill>
                  <a:srgbClr val="000000"/>
                </a:solidFill>
                <a:cs typeface="Times New Roman" pitchFamily="18" charset="0"/>
              </a:rPr>
              <a:t>numbers</a:t>
            </a:r>
            <a:r>
              <a:rPr lang="en-US" altLang="zh-CN" sz="2400" dirty="0">
                <a:cs typeface="Times New Roman" pitchFamily="18" charset="0"/>
              </a:rPr>
              <a:t> </a:t>
            </a:r>
            <a:r>
              <a:rPr lang="en-US" altLang="zh-CN" sz="2400" dirty="0">
                <a:solidFill>
                  <a:srgbClr val="000000"/>
                </a:solidFill>
                <a:cs typeface="Times New Roman" pitchFamily="18" charset="0"/>
              </a:rPr>
              <a:t>of</a:t>
            </a:r>
            <a:r>
              <a:rPr lang="en-US" altLang="zh-CN" sz="2400" dirty="0">
                <a:cs typeface="Times New Roman" pitchFamily="18" charset="0"/>
              </a:rPr>
              <a:t> </a:t>
            </a:r>
            <a:r>
              <a:rPr lang="en-US" altLang="zh-CN" sz="2400" dirty="0">
                <a:solidFill>
                  <a:srgbClr val="000000"/>
                </a:solidFill>
                <a:cs typeface="Times New Roman" pitchFamily="18" charset="0"/>
              </a:rPr>
              <a:t>things:</a:t>
            </a:r>
          </a:p>
          <a:p>
            <a:endParaRPr lang="en-US" altLang="zh-CN" dirty="0"/>
          </a:p>
          <a:p>
            <a:endParaRPr lang="en-US" altLang="zh-CN" dirty="0"/>
          </a:p>
          <a:p>
            <a:endParaRPr lang="en-US" altLang="zh-CN" dirty="0"/>
          </a:p>
          <a:p>
            <a:endParaRPr lang="en-US" altLang="zh-CN" dirty="0"/>
          </a:p>
          <a:p>
            <a:endParaRPr lang="en-US" altLang="zh-CN" dirty="0"/>
          </a:p>
          <a:p>
            <a:pPr>
              <a:lnSpc>
                <a:spcPts val="1500"/>
              </a:lnSpc>
              <a:tabLst>
                <a:tab pos="152400" algn="l"/>
                <a:tab pos="317500" algn="l"/>
              </a:tabLst>
            </a:pPr>
            <a:r>
              <a:rPr lang="en-US" altLang="zh-CN" sz="2400" dirty="0">
                <a:solidFill>
                  <a:srgbClr val="000000"/>
                </a:solidFill>
                <a:cs typeface="Times New Roman" pitchFamily="18" charset="0"/>
              </a:rPr>
              <a:t> Common terms of reference:</a:t>
            </a:r>
          </a:p>
          <a:p>
            <a:pPr marL="0" indent="0">
              <a:lnSpc>
                <a:spcPts val="1000"/>
              </a:lnSpc>
              <a:buNone/>
            </a:pPr>
            <a:endParaRPr lang="en-US" altLang="zh-CN" dirty="0"/>
          </a:p>
          <a:p>
            <a:pPr lvl="1">
              <a:lnSpc>
                <a:spcPct val="110000"/>
              </a:lnSpc>
              <a:tabLst>
                <a:tab pos="152400" algn="l"/>
                <a:tab pos="317500" algn="l"/>
              </a:tabLst>
            </a:pPr>
            <a:r>
              <a:rPr lang="en-US" altLang="zh-CN" sz="2000" dirty="0"/>
              <a:t>	</a:t>
            </a:r>
            <a:r>
              <a:rPr lang="en-US" altLang="zh-CN" sz="2000" dirty="0">
                <a:solidFill>
                  <a:srgbClr val="000000"/>
                </a:solidFill>
                <a:cs typeface="Times New Roman" pitchFamily="18" charset="0"/>
              </a:rPr>
              <a:t>bit:</a:t>
            </a:r>
            <a:r>
              <a:rPr lang="en-US" altLang="zh-CN" sz="2000" dirty="0">
                <a:cs typeface="Times New Roman" pitchFamily="18" charset="0"/>
              </a:rPr>
              <a:t>  </a:t>
            </a:r>
            <a:r>
              <a:rPr lang="en-US" altLang="zh-CN" sz="2000" dirty="0">
                <a:solidFill>
                  <a:srgbClr val="000000"/>
                </a:solidFill>
                <a:cs typeface="Times New Roman" pitchFamily="18" charset="0"/>
              </a:rPr>
              <a:t>1</a:t>
            </a:r>
            <a:r>
              <a:rPr lang="en-US" altLang="zh-CN" sz="2000" dirty="0">
                <a:cs typeface="Times New Roman" pitchFamily="18" charset="0"/>
              </a:rPr>
              <a:t> </a:t>
            </a:r>
            <a:r>
              <a:rPr lang="en-US" altLang="zh-CN" sz="2000" dirty="0">
                <a:solidFill>
                  <a:srgbClr val="000000"/>
                </a:solidFill>
                <a:cs typeface="Times New Roman" pitchFamily="18" charset="0"/>
              </a:rPr>
              <a:t>binary</a:t>
            </a:r>
            <a:r>
              <a:rPr lang="en-US" altLang="zh-CN" sz="2000" dirty="0">
                <a:cs typeface="Times New Roman" pitchFamily="18" charset="0"/>
              </a:rPr>
              <a:t> </a:t>
            </a:r>
            <a:r>
              <a:rPr lang="en-US" altLang="zh-CN" sz="2000" dirty="0">
                <a:solidFill>
                  <a:srgbClr val="000000"/>
                </a:solidFill>
                <a:cs typeface="Times New Roman" pitchFamily="18" charset="0"/>
              </a:rPr>
              <a:t>digit</a:t>
            </a:r>
          </a:p>
          <a:p>
            <a:pPr lvl="1">
              <a:lnSpc>
                <a:spcPct val="110000"/>
              </a:lnSpc>
              <a:tabLst>
                <a:tab pos="152400" algn="l"/>
                <a:tab pos="317500" algn="l"/>
              </a:tabLst>
            </a:pPr>
            <a:r>
              <a:rPr lang="en-US" altLang="zh-CN" sz="2000" dirty="0"/>
              <a:t>	</a:t>
            </a:r>
            <a:r>
              <a:rPr lang="en-US" altLang="zh-CN" sz="2000" dirty="0">
                <a:solidFill>
                  <a:srgbClr val="000000"/>
                </a:solidFill>
                <a:cs typeface="Times New Roman" pitchFamily="18" charset="0"/>
              </a:rPr>
              <a:t>byte:</a:t>
            </a:r>
            <a:r>
              <a:rPr lang="en-US" altLang="zh-CN" sz="2000" dirty="0">
                <a:cs typeface="Times New Roman" pitchFamily="18" charset="0"/>
              </a:rPr>
              <a:t> </a:t>
            </a:r>
            <a:r>
              <a:rPr lang="en-US" altLang="zh-CN" sz="2000" dirty="0">
                <a:solidFill>
                  <a:srgbClr val="000000"/>
                </a:solidFill>
                <a:cs typeface="Times New Roman" pitchFamily="18" charset="0"/>
              </a:rPr>
              <a:t>8</a:t>
            </a:r>
            <a:r>
              <a:rPr lang="en-US" altLang="zh-CN" sz="2000" dirty="0">
                <a:cs typeface="Times New Roman" pitchFamily="18" charset="0"/>
              </a:rPr>
              <a:t> </a:t>
            </a:r>
            <a:r>
              <a:rPr lang="en-US" altLang="zh-CN" sz="2000" dirty="0">
                <a:solidFill>
                  <a:srgbClr val="000000"/>
                </a:solidFill>
                <a:cs typeface="Times New Roman" pitchFamily="18" charset="0"/>
              </a:rPr>
              <a:t>bits</a:t>
            </a:r>
          </a:p>
          <a:p>
            <a:pPr lvl="1">
              <a:lnSpc>
                <a:spcPct val="110000"/>
              </a:lnSpc>
              <a:tabLst>
                <a:tab pos="152400" algn="l"/>
                <a:tab pos="317500" algn="l"/>
              </a:tabLst>
            </a:pPr>
            <a:r>
              <a:rPr lang="en-US" altLang="zh-CN" sz="2000" dirty="0"/>
              <a:t>	</a:t>
            </a:r>
            <a:r>
              <a:rPr lang="en-US" altLang="zh-CN" sz="2000" dirty="0">
                <a:solidFill>
                  <a:srgbClr val="000000"/>
                </a:solidFill>
                <a:cs typeface="Times New Roman" pitchFamily="18" charset="0"/>
              </a:rPr>
              <a:t>word:</a:t>
            </a:r>
            <a:r>
              <a:rPr lang="en-US" altLang="zh-CN" sz="2000" dirty="0">
                <a:cs typeface="Times New Roman" pitchFamily="18" charset="0"/>
              </a:rPr>
              <a:t> </a:t>
            </a:r>
            <a:r>
              <a:rPr lang="en-US" altLang="zh-CN" sz="2000" dirty="0">
                <a:solidFill>
                  <a:srgbClr val="000000"/>
                </a:solidFill>
                <a:cs typeface="Times New Roman" pitchFamily="18" charset="0"/>
              </a:rPr>
              <a:t>often</a:t>
            </a:r>
            <a:r>
              <a:rPr lang="en-US" altLang="zh-CN" sz="2000" dirty="0">
                <a:cs typeface="Times New Roman" pitchFamily="18" charset="0"/>
              </a:rPr>
              <a:t> </a:t>
            </a:r>
            <a:r>
              <a:rPr lang="en-US" altLang="zh-CN" sz="2000" dirty="0">
                <a:solidFill>
                  <a:srgbClr val="000000"/>
                </a:solidFill>
                <a:cs typeface="Times New Roman" pitchFamily="18" charset="0"/>
              </a:rPr>
              <a:t>16</a:t>
            </a:r>
            <a:r>
              <a:rPr lang="en-US" altLang="zh-CN" sz="2000" dirty="0">
                <a:cs typeface="Times New Roman" pitchFamily="18" charset="0"/>
              </a:rPr>
              <a:t> </a:t>
            </a:r>
            <a:r>
              <a:rPr lang="en-US" altLang="zh-CN" sz="2000" dirty="0">
                <a:solidFill>
                  <a:srgbClr val="000000"/>
                </a:solidFill>
                <a:cs typeface="Times New Roman" pitchFamily="18" charset="0"/>
              </a:rPr>
              <a:t>bits</a:t>
            </a:r>
            <a:r>
              <a:rPr lang="en-US" altLang="zh-CN" sz="2000" dirty="0">
                <a:cs typeface="Times New Roman" pitchFamily="18" charset="0"/>
              </a:rPr>
              <a:t> </a:t>
            </a:r>
            <a:r>
              <a:rPr lang="en-US" altLang="zh-CN" sz="2000" dirty="0">
                <a:solidFill>
                  <a:srgbClr val="000000"/>
                </a:solidFill>
                <a:cs typeface="Times New Roman" pitchFamily="18" charset="0"/>
              </a:rPr>
              <a:t>(may</a:t>
            </a:r>
            <a:r>
              <a:rPr lang="en-US" altLang="zh-CN" sz="2000" dirty="0">
                <a:cs typeface="Times New Roman" pitchFamily="18" charset="0"/>
              </a:rPr>
              <a:t> </a:t>
            </a:r>
            <a:r>
              <a:rPr lang="en-US" altLang="zh-CN" sz="2000" dirty="0">
                <a:solidFill>
                  <a:srgbClr val="000000"/>
                </a:solidFill>
                <a:cs typeface="Times New Roman" pitchFamily="18" charset="0"/>
              </a:rPr>
              <a:t>vary)</a:t>
            </a:r>
          </a:p>
          <a:p>
            <a:endParaRPr lang="zh-CN" altLang="en-US" dirty="0"/>
          </a:p>
        </p:txBody>
      </p:sp>
      <p:sp>
        <p:nvSpPr>
          <p:cNvPr id="4" name="TextBox 1"/>
          <p:cNvSpPr txBox="1"/>
          <p:nvPr/>
        </p:nvSpPr>
        <p:spPr>
          <a:xfrm>
            <a:off x="1482181" y="2111344"/>
            <a:ext cx="115416" cy="600164"/>
          </a:xfrm>
          <a:prstGeom prst="rect">
            <a:avLst/>
          </a:prstGeom>
          <a:noFill/>
        </p:spPr>
        <p:txBody>
          <a:bodyPr wrap="none" lIns="0" tIns="0" rIns="0" rtlCol="0">
            <a:spAutoFit/>
          </a:bodyPr>
          <a:lstStyle/>
          <a:p>
            <a:pPr>
              <a:tabLst/>
            </a:pPr>
            <a:r>
              <a:rPr lang="en-US" altLang="zh-CN" dirty="0">
                <a:solidFill>
                  <a:srgbClr val="000000"/>
                </a:solidFill>
                <a:latin typeface="Times New Roman" pitchFamily="18" charset="0"/>
                <a:cs typeface="Times New Roman" pitchFamily="18" charset="0"/>
              </a:rPr>
              <a:t>0</a:t>
            </a:r>
          </a:p>
          <a:p>
            <a:pPr>
              <a:tabLst/>
            </a:pPr>
            <a:r>
              <a:rPr lang="en-US" altLang="zh-CN" dirty="0">
                <a:solidFill>
                  <a:srgbClr val="000000"/>
                </a:solidFill>
                <a:latin typeface="Times New Roman" pitchFamily="18" charset="0"/>
                <a:cs typeface="Times New Roman" pitchFamily="18" charset="0"/>
              </a:rPr>
              <a:t>1</a:t>
            </a:r>
          </a:p>
        </p:txBody>
      </p:sp>
      <p:sp>
        <p:nvSpPr>
          <p:cNvPr id="5" name="TextBox 1"/>
          <p:cNvSpPr txBox="1"/>
          <p:nvPr/>
        </p:nvSpPr>
        <p:spPr>
          <a:xfrm>
            <a:off x="1729154" y="2133600"/>
            <a:ext cx="564257" cy="600164"/>
          </a:xfrm>
          <a:prstGeom prst="rect">
            <a:avLst/>
          </a:prstGeom>
          <a:noFill/>
        </p:spPr>
        <p:txBody>
          <a:bodyPr wrap="none" lIns="0" tIns="0" rIns="0" rtlCol="0">
            <a:spAutoFit/>
          </a:bodyPr>
          <a:lstStyle/>
          <a:p>
            <a:pPr>
              <a:tabLst/>
            </a:pPr>
            <a:r>
              <a:rPr lang="en-US" altLang="zh-CN" dirty="0">
                <a:solidFill>
                  <a:srgbClr val="000000"/>
                </a:solidFill>
                <a:latin typeface="Times New Roman" pitchFamily="18" charset="0"/>
                <a:cs typeface="Times New Roman" pitchFamily="18" charset="0"/>
              </a:rPr>
              <a:t>Black</a:t>
            </a:r>
          </a:p>
          <a:p>
            <a:pPr>
              <a:tabLst/>
            </a:pPr>
            <a:r>
              <a:rPr lang="en-US" altLang="zh-CN" dirty="0">
                <a:solidFill>
                  <a:srgbClr val="000000"/>
                </a:solidFill>
                <a:latin typeface="Times New Roman" pitchFamily="18" charset="0"/>
                <a:cs typeface="Times New Roman" pitchFamily="18" charset="0"/>
              </a:rPr>
              <a:t>White</a:t>
            </a:r>
          </a:p>
        </p:txBody>
      </p:sp>
      <p:sp>
        <p:nvSpPr>
          <p:cNvPr id="6" name="TextBox 1"/>
          <p:cNvSpPr txBox="1"/>
          <p:nvPr/>
        </p:nvSpPr>
        <p:spPr>
          <a:xfrm>
            <a:off x="2984841" y="2115191"/>
            <a:ext cx="230832" cy="1154162"/>
          </a:xfrm>
          <a:prstGeom prst="rect">
            <a:avLst/>
          </a:prstGeom>
          <a:noFill/>
        </p:spPr>
        <p:txBody>
          <a:bodyPr wrap="none" lIns="0" tIns="0" rIns="0" rtlCol="0">
            <a:spAutoFit/>
          </a:bodyPr>
          <a:lstStyle/>
          <a:p>
            <a:pPr>
              <a:tabLst/>
            </a:pPr>
            <a:r>
              <a:rPr lang="en-US" altLang="zh-CN" dirty="0">
                <a:solidFill>
                  <a:srgbClr val="000000"/>
                </a:solidFill>
                <a:latin typeface="Times New Roman" pitchFamily="18" charset="0"/>
                <a:cs typeface="Times New Roman" pitchFamily="18" charset="0"/>
              </a:rPr>
              <a:t>00</a:t>
            </a:r>
          </a:p>
          <a:p>
            <a:pPr>
              <a:tabLst/>
            </a:pPr>
            <a:r>
              <a:rPr lang="en-US" altLang="zh-CN" dirty="0">
                <a:solidFill>
                  <a:srgbClr val="000000"/>
                </a:solidFill>
                <a:latin typeface="Times New Roman" pitchFamily="18" charset="0"/>
                <a:cs typeface="Times New Roman" pitchFamily="18" charset="0"/>
              </a:rPr>
              <a:t>01</a:t>
            </a:r>
          </a:p>
          <a:p>
            <a:pPr>
              <a:tabLst/>
            </a:pPr>
            <a:r>
              <a:rPr lang="en-US" altLang="zh-CN" dirty="0">
                <a:solidFill>
                  <a:srgbClr val="000000"/>
                </a:solidFill>
                <a:latin typeface="Times New Roman" pitchFamily="18" charset="0"/>
                <a:cs typeface="Times New Roman" pitchFamily="18" charset="0"/>
              </a:rPr>
              <a:t>10</a:t>
            </a:r>
          </a:p>
          <a:p>
            <a:pPr>
              <a:tabLst/>
            </a:pPr>
            <a:r>
              <a:rPr lang="en-US" altLang="zh-CN" dirty="0">
                <a:solidFill>
                  <a:srgbClr val="000000"/>
                </a:solidFill>
                <a:latin typeface="Times New Roman" pitchFamily="18" charset="0"/>
                <a:cs typeface="Times New Roman" pitchFamily="18" charset="0"/>
              </a:rPr>
              <a:t>11</a:t>
            </a:r>
          </a:p>
        </p:txBody>
      </p:sp>
      <p:sp>
        <p:nvSpPr>
          <p:cNvPr id="7" name="TextBox 1"/>
          <p:cNvSpPr txBox="1"/>
          <p:nvPr/>
        </p:nvSpPr>
        <p:spPr>
          <a:xfrm>
            <a:off x="3327740" y="2139300"/>
            <a:ext cx="564257" cy="1154162"/>
          </a:xfrm>
          <a:prstGeom prst="rect">
            <a:avLst/>
          </a:prstGeom>
          <a:noFill/>
        </p:spPr>
        <p:txBody>
          <a:bodyPr wrap="none" lIns="0" tIns="0" rIns="0" rtlCol="0">
            <a:spAutoFit/>
          </a:bodyPr>
          <a:lstStyle/>
          <a:p>
            <a:pPr>
              <a:tabLst/>
            </a:pPr>
            <a:r>
              <a:rPr lang="en-US" altLang="zh-CN" dirty="0">
                <a:solidFill>
                  <a:srgbClr val="000000"/>
                </a:solidFill>
                <a:latin typeface="Times New Roman" pitchFamily="18" charset="0"/>
                <a:cs typeface="Times New Roman" pitchFamily="18" charset="0"/>
              </a:rPr>
              <a:t>Black</a:t>
            </a:r>
          </a:p>
          <a:p>
            <a:pPr>
              <a:tabLst/>
            </a:pPr>
            <a:r>
              <a:rPr lang="en-US" altLang="zh-CN" dirty="0">
                <a:solidFill>
                  <a:srgbClr val="000000"/>
                </a:solidFill>
                <a:latin typeface="Times New Roman" pitchFamily="18" charset="0"/>
                <a:cs typeface="Times New Roman" pitchFamily="18" charset="0"/>
              </a:rPr>
              <a:t>White</a:t>
            </a:r>
          </a:p>
          <a:p>
            <a:pPr>
              <a:tabLst/>
            </a:pPr>
            <a:r>
              <a:rPr lang="en-US" altLang="zh-CN" dirty="0">
                <a:solidFill>
                  <a:srgbClr val="000000"/>
                </a:solidFill>
                <a:latin typeface="Times New Roman" pitchFamily="18" charset="0"/>
                <a:cs typeface="Times New Roman" pitchFamily="18" charset="0"/>
              </a:rPr>
              <a:t>Blue</a:t>
            </a:r>
          </a:p>
          <a:p>
            <a:pPr>
              <a:tabLst/>
            </a:pPr>
            <a:r>
              <a:rPr lang="en-US" altLang="zh-CN" dirty="0">
                <a:solidFill>
                  <a:srgbClr val="000000"/>
                </a:solidFill>
                <a:latin typeface="Times New Roman" pitchFamily="18" charset="0"/>
                <a:cs typeface="Times New Roman" pitchFamily="18" charset="0"/>
              </a:rPr>
              <a:t>Red</a:t>
            </a:r>
          </a:p>
        </p:txBody>
      </p:sp>
      <p:sp>
        <p:nvSpPr>
          <p:cNvPr id="8" name="TextBox 1"/>
          <p:cNvSpPr txBox="1"/>
          <p:nvPr/>
        </p:nvSpPr>
        <p:spPr>
          <a:xfrm>
            <a:off x="4717493" y="2119038"/>
            <a:ext cx="346249" cy="2262158"/>
          </a:xfrm>
          <a:prstGeom prst="rect">
            <a:avLst/>
          </a:prstGeom>
          <a:noFill/>
        </p:spPr>
        <p:txBody>
          <a:bodyPr wrap="none" lIns="0" tIns="0" rIns="0" rtlCol="0">
            <a:spAutoFit/>
          </a:bodyPr>
          <a:lstStyle/>
          <a:p>
            <a:pPr>
              <a:tabLst/>
            </a:pPr>
            <a:r>
              <a:rPr lang="en-US" altLang="zh-CN" dirty="0">
                <a:solidFill>
                  <a:srgbClr val="000000"/>
                </a:solidFill>
                <a:latin typeface="Times New Roman" pitchFamily="18" charset="0"/>
                <a:cs typeface="Times New Roman" pitchFamily="18" charset="0"/>
              </a:rPr>
              <a:t>000</a:t>
            </a:r>
          </a:p>
          <a:p>
            <a:pPr>
              <a:tabLst/>
            </a:pPr>
            <a:r>
              <a:rPr lang="en-US" altLang="zh-CN" dirty="0">
                <a:solidFill>
                  <a:srgbClr val="000000"/>
                </a:solidFill>
                <a:latin typeface="Times New Roman" pitchFamily="18" charset="0"/>
                <a:cs typeface="Times New Roman" pitchFamily="18" charset="0"/>
              </a:rPr>
              <a:t>001</a:t>
            </a:r>
          </a:p>
          <a:p>
            <a:pPr>
              <a:tabLst/>
            </a:pPr>
            <a:r>
              <a:rPr lang="en-US" altLang="zh-CN" dirty="0">
                <a:solidFill>
                  <a:srgbClr val="000000"/>
                </a:solidFill>
                <a:latin typeface="Times New Roman" pitchFamily="18" charset="0"/>
                <a:cs typeface="Times New Roman" pitchFamily="18" charset="0"/>
              </a:rPr>
              <a:t>010</a:t>
            </a:r>
          </a:p>
          <a:p>
            <a:pPr>
              <a:tabLst/>
            </a:pPr>
            <a:r>
              <a:rPr lang="en-US" altLang="zh-CN" dirty="0">
                <a:solidFill>
                  <a:srgbClr val="000000"/>
                </a:solidFill>
                <a:latin typeface="Times New Roman" pitchFamily="18" charset="0"/>
                <a:cs typeface="Times New Roman" pitchFamily="18" charset="0"/>
              </a:rPr>
              <a:t>011</a:t>
            </a:r>
          </a:p>
          <a:p>
            <a:pPr>
              <a:tabLst/>
            </a:pPr>
            <a:r>
              <a:rPr lang="en-US" altLang="zh-CN" dirty="0">
                <a:solidFill>
                  <a:srgbClr val="000000"/>
                </a:solidFill>
                <a:latin typeface="Times New Roman" pitchFamily="18" charset="0"/>
                <a:cs typeface="Times New Roman" pitchFamily="18" charset="0"/>
              </a:rPr>
              <a:t>100</a:t>
            </a:r>
          </a:p>
          <a:p>
            <a:pPr>
              <a:tabLst/>
            </a:pPr>
            <a:r>
              <a:rPr lang="en-US" altLang="zh-CN" dirty="0">
                <a:solidFill>
                  <a:srgbClr val="000000"/>
                </a:solidFill>
                <a:latin typeface="Times New Roman" pitchFamily="18" charset="0"/>
                <a:cs typeface="Times New Roman" pitchFamily="18" charset="0"/>
              </a:rPr>
              <a:t>101</a:t>
            </a:r>
          </a:p>
          <a:p>
            <a:pPr>
              <a:tabLst/>
            </a:pPr>
            <a:r>
              <a:rPr lang="en-US" altLang="zh-CN" dirty="0">
                <a:solidFill>
                  <a:srgbClr val="000000"/>
                </a:solidFill>
                <a:latin typeface="Times New Roman" pitchFamily="18" charset="0"/>
                <a:cs typeface="Times New Roman" pitchFamily="18" charset="0"/>
              </a:rPr>
              <a:t>110</a:t>
            </a:r>
          </a:p>
          <a:p>
            <a:pPr>
              <a:tabLst/>
            </a:pPr>
            <a:r>
              <a:rPr lang="en-US" altLang="zh-CN" dirty="0">
                <a:solidFill>
                  <a:srgbClr val="000000"/>
                </a:solidFill>
                <a:latin typeface="Times New Roman" pitchFamily="18" charset="0"/>
                <a:cs typeface="Times New Roman" pitchFamily="18" charset="0"/>
              </a:rPr>
              <a:t>111</a:t>
            </a:r>
          </a:p>
        </p:txBody>
      </p:sp>
      <p:sp>
        <p:nvSpPr>
          <p:cNvPr id="9" name="TextBox 1"/>
          <p:cNvSpPr txBox="1"/>
          <p:nvPr/>
        </p:nvSpPr>
        <p:spPr>
          <a:xfrm>
            <a:off x="5118441" y="2133600"/>
            <a:ext cx="705321" cy="2262158"/>
          </a:xfrm>
          <a:prstGeom prst="rect">
            <a:avLst/>
          </a:prstGeom>
          <a:noFill/>
        </p:spPr>
        <p:txBody>
          <a:bodyPr wrap="none" lIns="0" tIns="0" rIns="0" rtlCol="0">
            <a:spAutoFit/>
          </a:bodyPr>
          <a:lstStyle/>
          <a:p>
            <a:pPr>
              <a:tabLst>
                <a:tab pos="25400" algn="l"/>
                <a:tab pos="50800" algn="l"/>
              </a:tabLst>
            </a:pPr>
            <a:r>
              <a:rPr lang="en-US" altLang="zh-CN" dirty="0"/>
              <a:t>	</a:t>
            </a:r>
            <a:r>
              <a:rPr lang="en-US" altLang="zh-CN" dirty="0">
                <a:solidFill>
                  <a:srgbClr val="000000"/>
                </a:solidFill>
                <a:latin typeface="Times New Roman" pitchFamily="18" charset="0"/>
                <a:cs typeface="Times New Roman" pitchFamily="18" charset="0"/>
              </a:rPr>
              <a:t>Black</a:t>
            </a:r>
          </a:p>
          <a:p>
            <a:pPr>
              <a:tabLst>
                <a:tab pos="25400" algn="l"/>
                <a:tab pos="50800" algn="l"/>
              </a:tabLst>
            </a:pPr>
            <a:r>
              <a:rPr lang="en-US" altLang="zh-CN" dirty="0"/>
              <a:t>	</a:t>
            </a:r>
            <a:r>
              <a:rPr lang="en-US" altLang="zh-CN" dirty="0">
                <a:solidFill>
                  <a:srgbClr val="000000"/>
                </a:solidFill>
                <a:latin typeface="Times New Roman" pitchFamily="18" charset="0"/>
                <a:cs typeface="Times New Roman" pitchFamily="18" charset="0"/>
              </a:rPr>
              <a:t>White</a:t>
            </a:r>
          </a:p>
          <a:p>
            <a:pPr>
              <a:tabLst>
                <a:tab pos="25400" algn="l"/>
                <a:tab pos="50800" algn="l"/>
              </a:tabLst>
            </a:pPr>
            <a:r>
              <a:rPr lang="en-US" altLang="zh-CN" dirty="0"/>
              <a:t>	</a:t>
            </a:r>
            <a:r>
              <a:rPr lang="en-US" altLang="zh-CN" dirty="0">
                <a:solidFill>
                  <a:srgbClr val="000000"/>
                </a:solidFill>
                <a:latin typeface="Times New Roman" pitchFamily="18" charset="0"/>
                <a:cs typeface="Times New Roman" pitchFamily="18" charset="0"/>
              </a:rPr>
              <a:t>Blue</a:t>
            </a:r>
          </a:p>
          <a:p>
            <a:pPr>
              <a:tabLst>
                <a:tab pos="25400" algn="l"/>
                <a:tab pos="50800" algn="l"/>
              </a:tabLst>
            </a:pPr>
            <a:r>
              <a:rPr lang="en-US" altLang="zh-CN" dirty="0"/>
              <a:t>	</a:t>
            </a:r>
            <a:r>
              <a:rPr lang="en-US" altLang="zh-CN" dirty="0">
                <a:solidFill>
                  <a:srgbClr val="000000"/>
                </a:solidFill>
                <a:latin typeface="Times New Roman" pitchFamily="18" charset="0"/>
                <a:cs typeface="Times New Roman" pitchFamily="18" charset="0"/>
              </a:rPr>
              <a:t>Red</a:t>
            </a:r>
          </a:p>
          <a:p>
            <a:pPr>
              <a:tabLst>
                <a:tab pos="25400" algn="l"/>
                <a:tab pos="50800" algn="l"/>
              </a:tabLst>
            </a:pPr>
            <a:r>
              <a:rPr lang="en-US" altLang="zh-CN" dirty="0">
                <a:solidFill>
                  <a:srgbClr val="000000"/>
                </a:solidFill>
                <a:latin typeface="Times New Roman" pitchFamily="18" charset="0"/>
                <a:cs typeface="Times New Roman" pitchFamily="18" charset="0"/>
              </a:rPr>
              <a:t>Yellow</a:t>
            </a:r>
          </a:p>
          <a:p>
            <a:pPr>
              <a:tabLst>
                <a:tab pos="25400" algn="l"/>
                <a:tab pos="50800" algn="l"/>
              </a:tabLst>
            </a:pPr>
            <a:r>
              <a:rPr lang="en-US" altLang="zh-CN" dirty="0"/>
              <a:t>	</a:t>
            </a:r>
            <a:r>
              <a:rPr lang="en-US" altLang="zh-CN" dirty="0">
                <a:solidFill>
                  <a:srgbClr val="000000"/>
                </a:solidFill>
                <a:latin typeface="Times New Roman" pitchFamily="18" charset="0"/>
                <a:cs typeface="Times New Roman" pitchFamily="18" charset="0"/>
              </a:rPr>
              <a:t>Orange</a:t>
            </a:r>
          </a:p>
          <a:p>
            <a:pPr>
              <a:tabLst>
                <a:tab pos="25400" algn="l"/>
                <a:tab pos="50800" algn="l"/>
              </a:tabLst>
            </a:pPr>
            <a:r>
              <a:rPr lang="en-US" altLang="zh-CN" dirty="0"/>
              <a:t>		</a:t>
            </a:r>
            <a:r>
              <a:rPr lang="en-US" altLang="zh-CN" dirty="0">
                <a:solidFill>
                  <a:srgbClr val="000000"/>
                </a:solidFill>
                <a:latin typeface="Times New Roman" pitchFamily="18" charset="0"/>
                <a:cs typeface="Times New Roman" pitchFamily="18" charset="0"/>
              </a:rPr>
              <a:t>Pink</a:t>
            </a:r>
          </a:p>
          <a:p>
            <a:pPr>
              <a:tabLst>
                <a:tab pos="25400" algn="l"/>
                <a:tab pos="50800" algn="l"/>
              </a:tabLst>
            </a:pPr>
            <a:r>
              <a:rPr lang="en-US" altLang="zh-CN" dirty="0">
                <a:solidFill>
                  <a:srgbClr val="000000"/>
                </a:solidFill>
                <a:latin typeface="Times New Roman" pitchFamily="18" charset="0"/>
                <a:cs typeface="Times New Roman" pitchFamily="18" charset="0"/>
              </a:rPr>
              <a:t>Green</a:t>
            </a:r>
          </a:p>
        </p:txBody>
      </p:sp>
      <p:sp>
        <p:nvSpPr>
          <p:cNvPr id="12" name="TextBox 1"/>
          <p:cNvSpPr txBox="1"/>
          <p:nvPr/>
        </p:nvSpPr>
        <p:spPr>
          <a:xfrm>
            <a:off x="6682154" y="2115191"/>
            <a:ext cx="1447800" cy="1708160"/>
          </a:xfrm>
          <a:prstGeom prst="rect">
            <a:avLst/>
          </a:prstGeom>
          <a:noFill/>
        </p:spPr>
        <p:txBody>
          <a:bodyPr wrap="square" lIns="0" tIns="0" rIns="0" rtlCol="0">
            <a:spAutoFit/>
          </a:bodyPr>
          <a:lstStyle/>
          <a:p>
            <a:pPr>
              <a:tabLst/>
            </a:pPr>
            <a:r>
              <a:rPr lang="en-US" altLang="zh-CN" i="1" dirty="0">
                <a:solidFill>
                  <a:srgbClr val="000000"/>
                </a:solidFill>
                <a:latin typeface="Times New Roman" pitchFamily="18" charset="0"/>
                <a:cs typeface="Times New Roman" pitchFamily="18" charset="0"/>
              </a:rPr>
              <a:t>With</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n</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bits,</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we</a:t>
            </a:r>
          </a:p>
          <a:p>
            <a:pPr>
              <a:tabLst/>
            </a:pPr>
            <a:r>
              <a:rPr lang="en-US" altLang="zh-CN" i="1" dirty="0">
                <a:solidFill>
                  <a:srgbClr val="000000"/>
                </a:solidFill>
                <a:latin typeface="Times New Roman" pitchFamily="18" charset="0"/>
                <a:cs typeface="Times New Roman" pitchFamily="18" charset="0"/>
              </a:rPr>
              <a:t>can</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represent</a:t>
            </a:r>
          </a:p>
          <a:p>
            <a:pPr>
              <a:tabLst/>
            </a:pPr>
            <a:r>
              <a:rPr lang="en-US" altLang="zh-CN" i="1" dirty="0">
                <a:solidFill>
                  <a:srgbClr val="000000"/>
                </a:solidFill>
                <a:latin typeface="Times New Roman" pitchFamily="18" charset="0"/>
                <a:cs typeface="Times New Roman" pitchFamily="18" charset="0"/>
              </a:rPr>
              <a:t>2</a:t>
            </a:r>
            <a:r>
              <a:rPr lang="en-US" altLang="zh-CN" i="1" baseline="30000" dirty="0">
                <a:solidFill>
                  <a:srgbClr val="000000"/>
                </a:solidFill>
                <a:latin typeface="Times New Roman" pitchFamily="18" charset="0"/>
                <a:cs typeface="Times New Roman" pitchFamily="18" charset="0"/>
              </a:rPr>
              <a:t>n</a:t>
            </a:r>
            <a:r>
              <a:rPr lang="en-US" altLang="zh-CN" baseline="30000"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values</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or</a:t>
            </a:r>
          </a:p>
          <a:p>
            <a:pPr>
              <a:tabLst/>
            </a:pPr>
            <a:r>
              <a:rPr lang="en-US" altLang="zh-CN" i="1" dirty="0">
                <a:solidFill>
                  <a:srgbClr val="000000"/>
                </a:solidFill>
                <a:latin typeface="Times New Roman" pitchFamily="18" charset="0"/>
                <a:cs typeface="Times New Roman" pitchFamily="18" charset="0"/>
              </a:rPr>
              <a:t>give</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a</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unique</a:t>
            </a:r>
          </a:p>
          <a:p>
            <a:pPr>
              <a:tabLst/>
            </a:pPr>
            <a:r>
              <a:rPr lang="en-US" altLang="zh-CN" i="1" dirty="0">
                <a:solidFill>
                  <a:srgbClr val="000000"/>
                </a:solidFill>
                <a:latin typeface="Times New Roman" pitchFamily="18" charset="0"/>
                <a:cs typeface="Times New Roman" pitchFamily="18" charset="0"/>
              </a:rPr>
              <a:t>identifier</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to</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2</a:t>
            </a:r>
            <a:r>
              <a:rPr lang="en-US" altLang="zh-CN" i="1" baseline="30000" dirty="0">
                <a:solidFill>
                  <a:srgbClr val="000000"/>
                </a:solidFill>
                <a:latin typeface="Times New Roman" pitchFamily="18" charset="0"/>
                <a:cs typeface="Times New Roman" pitchFamily="18" charset="0"/>
              </a:rPr>
              <a:t>n</a:t>
            </a:r>
          </a:p>
          <a:p>
            <a:pPr>
              <a:tabLst/>
            </a:pPr>
            <a:r>
              <a:rPr lang="en-US" altLang="zh-CN" i="1" dirty="0">
                <a:solidFill>
                  <a:srgbClr val="000000"/>
                </a:solidFill>
                <a:latin typeface="Times New Roman" pitchFamily="18" charset="0"/>
                <a:cs typeface="Times New Roman" pitchFamily="18" charset="0"/>
              </a:rPr>
              <a:t>things!</a:t>
            </a:r>
          </a:p>
        </p:txBody>
      </p:sp>
    </p:spTree>
    <p:extLst>
      <p:ext uri="{BB962C8B-B14F-4D97-AF65-F5344CB8AC3E}">
        <p14:creationId xmlns:p14="http://schemas.microsoft.com/office/powerpoint/2010/main" val="6007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anim calcmode="lin" valueType="num">
                                      <p:cBhvr additive="base">
                                        <p:cTn id="25"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anim calcmode="lin" valueType="num">
                                      <p:cBhvr additive="base">
                                        <p:cTn id="29"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
                                            <p:txEl>
                                              <p:pRg st="2" end="2"/>
                                            </p:txEl>
                                          </p:spTgt>
                                        </p:tgtEl>
                                        <p:attrNameLst>
                                          <p:attrName>style.visibility</p:attrName>
                                        </p:attrNameLst>
                                      </p:cBhvr>
                                      <p:to>
                                        <p:strVal val="visible"/>
                                      </p:to>
                                    </p:set>
                                    <p:anim calcmode="lin" valueType="num">
                                      <p:cBhvr additive="base">
                                        <p:cTn id="3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
                                            <p:txEl>
                                              <p:pRg st="2" end="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2">
                                            <p:txEl>
                                              <p:pRg st="3" end="3"/>
                                            </p:txEl>
                                          </p:spTgt>
                                        </p:tgtEl>
                                        <p:attrNameLst>
                                          <p:attrName>style.visibility</p:attrName>
                                        </p:attrNameLst>
                                      </p:cBhvr>
                                      <p:to>
                                        <p:strVal val="visible"/>
                                      </p:to>
                                    </p:set>
                                    <p:anim calcmode="lin" valueType="num">
                                      <p:cBhvr additive="base">
                                        <p:cTn id="37"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3" end="3"/>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2">
                                            <p:txEl>
                                              <p:pRg st="4" end="4"/>
                                            </p:txEl>
                                          </p:spTgt>
                                        </p:tgtEl>
                                        <p:attrNameLst>
                                          <p:attrName>style.visibility</p:attrName>
                                        </p:attrNameLst>
                                      </p:cBhvr>
                                      <p:to>
                                        <p:strVal val="visible"/>
                                      </p:to>
                                    </p:set>
                                    <p:anim calcmode="lin" valueType="num">
                                      <p:cBhvr additive="base">
                                        <p:cTn id="41"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2">
                                            <p:txEl>
                                              <p:pRg st="4" end="4"/>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2">
                                            <p:txEl>
                                              <p:pRg st="5" end="5"/>
                                            </p:txEl>
                                          </p:spTgt>
                                        </p:tgtEl>
                                        <p:attrNameLst>
                                          <p:attrName>style.visibility</p:attrName>
                                        </p:attrNameLst>
                                      </p:cBhvr>
                                      <p:to>
                                        <p:strVal val="visible"/>
                                      </p:to>
                                    </p:set>
                                    <p:anim calcmode="lin" valueType="num">
                                      <p:cBhvr additive="base">
                                        <p:cTn id="45"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28600"/>
            <a:ext cx="7772400" cy="1609344"/>
          </a:xfrm>
        </p:spPr>
        <p:txBody>
          <a:bodyPr/>
          <a:lstStyle/>
          <a:p>
            <a:r>
              <a:rPr lang="en-US" altLang="zh-CN" dirty="0"/>
              <a:t>Counting in Binary</a:t>
            </a:r>
            <a:endParaRPr lang="zh-CN" altLang="en-US" dirty="0"/>
          </a:p>
        </p:txBody>
      </p:sp>
      <p:sp>
        <p:nvSpPr>
          <p:cNvPr id="4" name="TextBox 1"/>
          <p:cNvSpPr txBox="1"/>
          <p:nvPr/>
        </p:nvSpPr>
        <p:spPr>
          <a:xfrm>
            <a:off x="2929804" y="1371600"/>
            <a:ext cx="1101005" cy="4755148"/>
          </a:xfrm>
          <a:prstGeom prst="rect">
            <a:avLst/>
          </a:prstGeom>
          <a:noFill/>
        </p:spPr>
        <p:txBody>
          <a:bodyPr wrap="square" lIns="0" tIns="0" rIns="0" rtlCol="0">
            <a:spAutoFit/>
          </a:bodyPr>
          <a:lstStyle/>
          <a:p>
            <a:pPr algn="r">
              <a:tabLst>
                <a:tab pos="431800" algn="l"/>
                <a:tab pos="533400" algn="l"/>
              </a:tabLst>
            </a:pPr>
            <a:r>
              <a:rPr lang="en-US" altLang="zh-CN" dirty="0">
                <a:solidFill>
                  <a:srgbClr val="000000"/>
                </a:solidFill>
                <a:latin typeface="+mj-lt"/>
                <a:cs typeface="Times New Roman" panose="02020603050405020304" pitchFamily="18" charset="0"/>
              </a:rPr>
              <a:t>Decimal</a:t>
            </a:r>
          </a:p>
          <a:p>
            <a:pPr algn="r">
              <a:tabLst>
                <a:tab pos="431800" algn="l"/>
                <a:tab pos="533400" algn="l"/>
              </a:tabLst>
            </a:pPr>
            <a:r>
              <a:rPr lang="en-US" altLang="zh-CN" dirty="0">
                <a:latin typeface="+mj-lt"/>
                <a:cs typeface="Times New Roman" panose="02020603050405020304" pitchFamily="18" charset="0"/>
              </a:rPr>
              <a:t>		</a:t>
            </a:r>
            <a:r>
              <a:rPr lang="en-US" altLang="zh-CN" dirty="0">
                <a:solidFill>
                  <a:srgbClr val="000000"/>
                </a:solidFill>
                <a:latin typeface="+mj-lt"/>
                <a:cs typeface="Times New Roman" panose="02020603050405020304" pitchFamily="18" charset="0"/>
              </a:rPr>
              <a:t>0</a:t>
            </a:r>
            <a:endParaRPr lang="en-US" altLang="zh-CN" dirty="0">
              <a:latin typeface="+mj-lt"/>
              <a:cs typeface="Times New Roman" panose="02020603050405020304" pitchFamily="18" charset="0"/>
            </a:endParaRPr>
          </a:p>
          <a:p>
            <a:pPr algn="r">
              <a:tabLst>
                <a:tab pos="431800" algn="l"/>
                <a:tab pos="533400" algn="l"/>
              </a:tabLst>
            </a:pPr>
            <a:r>
              <a:rPr lang="en-US" altLang="zh-CN" dirty="0">
                <a:latin typeface="+mj-lt"/>
                <a:cs typeface="Times New Roman" panose="02020603050405020304" pitchFamily="18" charset="0"/>
              </a:rPr>
              <a:t>		</a:t>
            </a:r>
            <a:r>
              <a:rPr lang="en-US" altLang="zh-CN" dirty="0">
                <a:solidFill>
                  <a:srgbClr val="000000"/>
                </a:solidFill>
                <a:latin typeface="+mj-lt"/>
                <a:cs typeface="Times New Roman" panose="02020603050405020304" pitchFamily="18" charset="0"/>
              </a:rPr>
              <a:t>1</a:t>
            </a:r>
            <a:endParaRPr lang="en-US" altLang="zh-CN" dirty="0">
              <a:latin typeface="+mj-lt"/>
              <a:cs typeface="Times New Roman" panose="02020603050405020304" pitchFamily="18" charset="0"/>
            </a:endParaRPr>
          </a:p>
          <a:p>
            <a:pPr algn="r">
              <a:tabLst>
                <a:tab pos="431800" algn="l"/>
                <a:tab pos="533400" algn="l"/>
              </a:tabLst>
            </a:pPr>
            <a:r>
              <a:rPr lang="en-US" altLang="zh-CN" dirty="0">
                <a:latin typeface="+mj-lt"/>
                <a:cs typeface="Times New Roman" panose="02020603050405020304" pitchFamily="18" charset="0"/>
              </a:rPr>
              <a:t>		</a:t>
            </a:r>
            <a:r>
              <a:rPr lang="en-US" altLang="zh-CN" dirty="0">
                <a:solidFill>
                  <a:srgbClr val="000000"/>
                </a:solidFill>
                <a:latin typeface="+mj-lt"/>
                <a:cs typeface="Times New Roman" panose="02020603050405020304" pitchFamily="18" charset="0"/>
              </a:rPr>
              <a:t>2</a:t>
            </a:r>
            <a:endParaRPr lang="en-US" altLang="zh-CN" dirty="0">
              <a:latin typeface="+mj-lt"/>
              <a:cs typeface="Times New Roman" panose="02020603050405020304" pitchFamily="18" charset="0"/>
            </a:endParaRPr>
          </a:p>
          <a:p>
            <a:pPr algn="r">
              <a:tabLst>
                <a:tab pos="431800" algn="l"/>
                <a:tab pos="533400" algn="l"/>
              </a:tabLst>
            </a:pPr>
            <a:r>
              <a:rPr lang="en-US" altLang="zh-CN" dirty="0">
                <a:latin typeface="+mj-lt"/>
                <a:cs typeface="Times New Roman" panose="02020603050405020304" pitchFamily="18" charset="0"/>
              </a:rPr>
              <a:t>		</a:t>
            </a:r>
            <a:r>
              <a:rPr lang="en-US" altLang="zh-CN" dirty="0">
                <a:solidFill>
                  <a:srgbClr val="000000"/>
                </a:solidFill>
                <a:latin typeface="+mj-lt"/>
                <a:cs typeface="Times New Roman" panose="02020603050405020304" pitchFamily="18" charset="0"/>
              </a:rPr>
              <a:t>3</a:t>
            </a:r>
            <a:endParaRPr lang="en-US" altLang="zh-CN" dirty="0">
              <a:latin typeface="+mj-lt"/>
              <a:cs typeface="Times New Roman" panose="02020603050405020304" pitchFamily="18" charset="0"/>
            </a:endParaRPr>
          </a:p>
          <a:p>
            <a:pPr algn="r">
              <a:tabLst>
                <a:tab pos="431800" algn="l"/>
                <a:tab pos="533400" algn="l"/>
              </a:tabLst>
            </a:pPr>
            <a:r>
              <a:rPr lang="en-US" altLang="zh-CN" dirty="0">
                <a:latin typeface="+mj-lt"/>
                <a:cs typeface="Times New Roman" panose="02020603050405020304" pitchFamily="18" charset="0"/>
              </a:rPr>
              <a:t>		</a:t>
            </a:r>
            <a:r>
              <a:rPr lang="en-US" altLang="zh-CN" dirty="0">
                <a:solidFill>
                  <a:srgbClr val="000000"/>
                </a:solidFill>
                <a:latin typeface="+mj-lt"/>
                <a:cs typeface="Times New Roman" panose="02020603050405020304" pitchFamily="18" charset="0"/>
              </a:rPr>
              <a:t>4</a:t>
            </a:r>
            <a:endParaRPr lang="en-US" altLang="zh-CN" dirty="0">
              <a:latin typeface="+mj-lt"/>
              <a:cs typeface="Times New Roman" panose="02020603050405020304" pitchFamily="18" charset="0"/>
            </a:endParaRPr>
          </a:p>
          <a:p>
            <a:pPr algn="r">
              <a:tabLst>
                <a:tab pos="431800" algn="l"/>
                <a:tab pos="533400" algn="l"/>
              </a:tabLst>
            </a:pPr>
            <a:r>
              <a:rPr lang="en-US" altLang="zh-CN" dirty="0">
                <a:latin typeface="+mj-lt"/>
                <a:cs typeface="Times New Roman" panose="02020603050405020304" pitchFamily="18" charset="0"/>
              </a:rPr>
              <a:t>		</a:t>
            </a:r>
            <a:r>
              <a:rPr lang="en-US" altLang="zh-CN" dirty="0">
                <a:solidFill>
                  <a:srgbClr val="000000"/>
                </a:solidFill>
                <a:latin typeface="+mj-lt"/>
                <a:cs typeface="Times New Roman" panose="02020603050405020304" pitchFamily="18" charset="0"/>
              </a:rPr>
              <a:t>5</a:t>
            </a:r>
            <a:endParaRPr lang="en-US" altLang="zh-CN" dirty="0">
              <a:latin typeface="+mj-lt"/>
              <a:cs typeface="Times New Roman" panose="02020603050405020304" pitchFamily="18" charset="0"/>
            </a:endParaRPr>
          </a:p>
          <a:p>
            <a:pPr algn="r">
              <a:tabLst>
                <a:tab pos="431800" algn="l"/>
                <a:tab pos="533400" algn="l"/>
              </a:tabLst>
            </a:pPr>
            <a:r>
              <a:rPr lang="en-US" altLang="zh-CN" dirty="0">
                <a:latin typeface="+mj-lt"/>
                <a:cs typeface="Times New Roman" panose="02020603050405020304" pitchFamily="18" charset="0"/>
              </a:rPr>
              <a:t>	  </a:t>
            </a:r>
            <a:r>
              <a:rPr lang="en-US" altLang="zh-CN" dirty="0">
                <a:solidFill>
                  <a:srgbClr val="000000"/>
                </a:solidFill>
                <a:latin typeface="+mj-lt"/>
                <a:cs typeface="Times New Roman" panose="02020603050405020304" pitchFamily="18" charset="0"/>
              </a:rPr>
              <a:t>6</a:t>
            </a:r>
            <a:endParaRPr lang="en-US" altLang="zh-CN" dirty="0">
              <a:latin typeface="+mj-lt"/>
              <a:cs typeface="Times New Roman" panose="02020603050405020304" pitchFamily="18" charset="0"/>
            </a:endParaRPr>
          </a:p>
          <a:p>
            <a:pPr algn="r">
              <a:tabLst>
                <a:tab pos="431800" algn="l"/>
                <a:tab pos="533400" algn="l"/>
              </a:tabLst>
            </a:pPr>
            <a:r>
              <a:rPr lang="en-US" altLang="zh-CN" dirty="0">
                <a:latin typeface="+mj-lt"/>
                <a:cs typeface="Times New Roman" panose="02020603050405020304" pitchFamily="18" charset="0"/>
              </a:rPr>
              <a:t>		</a:t>
            </a:r>
            <a:r>
              <a:rPr lang="en-US" altLang="zh-CN" dirty="0">
                <a:solidFill>
                  <a:srgbClr val="000000"/>
                </a:solidFill>
                <a:latin typeface="+mj-lt"/>
                <a:cs typeface="Times New Roman" panose="02020603050405020304" pitchFamily="18" charset="0"/>
              </a:rPr>
              <a:t>7</a:t>
            </a:r>
            <a:endParaRPr lang="en-US" altLang="zh-CN" dirty="0">
              <a:latin typeface="+mj-lt"/>
              <a:cs typeface="Times New Roman" panose="02020603050405020304" pitchFamily="18" charset="0"/>
            </a:endParaRPr>
          </a:p>
          <a:p>
            <a:pPr algn="r">
              <a:tabLst>
                <a:tab pos="431800" algn="l"/>
                <a:tab pos="533400" algn="l"/>
              </a:tabLst>
            </a:pPr>
            <a:r>
              <a:rPr lang="en-US" altLang="zh-CN" dirty="0">
                <a:latin typeface="+mj-lt"/>
                <a:cs typeface="Times New Roman" panose="02020603050405020304" pitchFamily="18" charset="0"/>
              </a:rPr>
              <a:t>		</a:t>
            </a:r>
            <a:r>
              <a:rPr lang="en-US" altLang="zh-CN" dirty="0">
                <a:solidFill>
                  <a:srgbClr val="000000"/>
                </a:solidFill>
                <a:latin typeface="+mj-lt"/>
                <a:cs typeface="Times New Roman" panose="02020603050405020304" pitchFamily="18" charset="0"/>
              </a:rPr>
              <a:t>8</a:t>
            </a:r>
            <a:endParaRPr lang="en-US" altLang="zh-CN" dirty="0">
              <a:latin typeface="+mj-lt"/>
              <a:cs typeface="Times New Roman" panose="02020603050405020304" pitchFamily="18" charset="0"/>
            </a:endParaRPr>
          </a:p>
          <a:p>
            <a:pPr algn="r">
              <a:tabLst>
                <a:tab pos="431800" algn="l"/>
                <a:tab pos="533400" algn="l"/>
              </a:tabLst>
            </a:pPr>
            <a:r>
              <a:rPr lang="en-US" altLang="zh-CN" dirty="0">
                <a:latin typeface="+mj-lt"/>
                <a:cs typeface="Times New Roman" panose="02020603050405020304" pitchFamily="18" charset="0"/>
              </a:rPr>
              <a:t>		</a:t>
            </a:r>
            <a:r>
              <a:rPr lang="en-US" altLang="zh-CN" dirty="0">
                <a:solidFill>
                  <a:srgbClr val="000000"/>
                </a:solidFill>
                <a:latin typeface="+mj-lt"/>
                <a:cs typeface="Times New Roman" panose="02020603050405020304" pitchFamily="18" charset="0"/>
              </a:rPr>
              <a:t>9</a:t>
            </a:r>
            <a:endParaRPr lang="en-US" altLang="zh-CN" dirty="0">
              <a:latin typeface="+mj-lt"/>
              <a:cs typeface="Times New Roman" panose="02020603050405020304" pitchFamily="18" charset="0"/>
            </a:endParaRPr>
          </a:p>
          <a:p>
            <a:pPr algn="r">
              <a:tabLst>
                <a:tab pos="431800" algn="l"/>
                <a:tab pos="533400" algn="l"/>
              </a:tabLst>
            </a:pPr>
            <a:r>
              <a:rPr lang="en-US" altLang="zh-CN" dirty="0">
                <a:latin typeface="+mj-lt"/>
                <a:cs typeface="Times New Roman" panose="02020603050405020304" pitchFamily="18" charset="0"/>
              </a:rPr>
              <a:t>	</a:t>
            </a:r>
            <a:r>
              <a:rPr lang="en-US" altLang="zh-CN" dirty="0">
                <a:solidFill>
                  <a:srgbClr val="000000"/>
                </a:solidFill>
                <a:latin typeface="+mj-lt"/>
                <a:cs typeface="Times New Roman" panose="02020603050405020304" pitchFamily="18" charset="0"/>
              </a:rPr>
              <a:t>10</a:t>
            </a:r>
          </a:p>
          <a:p>
            <a:pPr algn="r">
              <a:tabLst>
                <a:tab pos="431800" algn="l"/>
                <a:tab pos="533400" algn="l"/>
              </a:tabLst>
            </a:pPr>
            <a:r>
              <a:rPr lang="en-US" altLang="zh-CN" dirty="0">
                <a:solidFill>
                  <a:srgbClr val="000000"/>
                </a:solidFill>
                <a:latin typeface="+mj-lt"/>
                <a:cs typeface="Times New Roman" panose="02020603050405020304" pitchFamily="18" charset="0"/>
              </a:rPr>
              <a:t>11</a:t>
            </a:r>
          </a:p>
          <a:p>
            <a:pPr algn="r">
              <a:tabLst>
                <a:tab pos="431800" algn="l"/>
                <a:tab pos="533400" algn="l"/>
              </a:tabLst>
            </a:pPr>
            <a:r>
              <a:rPr lang="en-US" altLang="zh-CN" dirty="0">
                <a:solidFill>
                  <a:srgbClr val="000000"/>
                </a:solidFill>
                <a:latin typeface="+mj-lt"/>
                <a:cs typeface="Times New Roman" panose="02020603050405020304" pitchFamily="18" charset="0"/>
              </a:rPr>
              <a:t>12</a:t>
            </a:r>
          </a:p>
          <a:p>
            <a:pPr algn="r">
              <a:tabLst>
                <a:tab pos="431800" algn="l"/>
                <a:tab pos="533400" algn="l"/>
              </a:tabLst>
            </a:pPr>
            <a:r>
              <a:rPr lang="en-US" altLang="zh-CN" dirty="0">
                <a:solidFill>
                  <a:srgbClr val="000000"/>
                </a:solidFill>
                <a:latin typeface="+mj-lt"/>
                <a:cs typeface="Times New Roman" panose="02020603050405020304" pitchFamily="18" charset="0"/>
              </a:rPr>
              <a:t>13</a:t>
            </a:r>
          </a:p>
          <a:p>
            <a:pPr algn="r">
              <a:tabLst>
                <a:tab pos="431800" algn="l"/>
                <a:tab pos="533400" algn="l"/>
              </a:tabLst>
            </a:pPr>
            <a:r>
              <a:rPr lang="en-US" altLang="zh-CN" dirty="0">
                <a:solidFill>
                  <a:srgbClr val="000000"/>
                </a:solidFill>
                <a:latin typeface="+mj-lt"/>
                <a:cs typeface="Times New Roman" panose="02020603050405020304" pitchFamily="18" charset="0"/>
              </a:rPr>
              <a:t>14</a:t>
            </a:r>
          </a:p>
          <a:p>
            <a:pPr algn="r">
              <a:tabLst>
                <a:tab pos="431800" algn="l"/>
                <a:tab pos="533400" algn="l"/>
              </a:tabLst>
            </a:pPr>
            <a:r>
              <a:rPr lang="en-US" altLang="zh-CN" dirty="0">
                <a:solidFill>
                  <a:srgbClr val="000000"/>
                </a:solidFill>
                <a:latin typeface="+mj-lt"/>
                <a:cs typeface="Times New Roman" panose="02020603050405020304" pitchFamily="18" charset="0"/>
              </a:rPr>
              <a:t>15</a:t>
            </a:r>
          </a:p>
        </p:txBody>
      </p:sp>
      <p:sp>
        <p:nvSpPr>
          <p:cNvPr id="5" name="TextBox 1"/>
          <p:cNvSpPr txBox="1"/>
          <p:nvPr/>
        </p:nvSpPr>
        <p:spPr>
          <a:xfrm>
            <a:off x="4171951" y="1248519"/>
            <a:ext cx="1101005" cy="4847481"/>
          </a:xfrm>
          <a:prstGeom prst="rect">
            <a:avLst/>
          </a:prstGeom>
          <a:noFill/>
        </p:spPr>
        <p:txBody>
          <a:bodyPr wrap="square" lIns="0" tIns="0" rIns="0" rtlCol="0">
            <a:spAutoFit/>
          </a:bodyPr>
          <a:lstStyle/>
          <a:p>
            <a:pPr algn="r">
              <a:tabLst>
                <a:tab pos="431800" algn="l"/>
                <a:tab pos="533400" algn="l"/>
              </a:tabLst>
            </a:pPr>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dirty="0">
                <a:solidFill>
                  <a:srgbClr val="000000"/>
                </a:solidFill>
                <a:latin typeface="+mj-lt"/>
                <a:cs typeface="Times New Roman" panose="02020603050405020304" pitchFamily="18" charset="0"/>
              </a:rPr>
              <a:t>Binary</a:t>
            </a:r>
          </a:p>
          <a:p>
            <a:pPr algn="r">
              <a:tabLst>
                <a:tab pos="431800" algn="l"/>
                <a:tab pos="533400" algn="l"/>
              </a:tabLst>
            </a:pPr>
            <a:r>
              <a:rPr lang="en-US" altLang="zh-CN" dirty="0">
                <a:latin typeface="+mj-lt"/>
                <a:cs typeface="Times New Roman" panose="02020603050405020304" pitchFamily="18" charset="0"/>
              </a:rPr>
              <a:t>	  </a:t>
            </a:r>
            <a:r>
              <a:rPr lang="en-US" altLang="zh-CN" dirty="0">
                <a:solidFill>
                  <a:srgbClr val="000000"/>
                </a:solidFill>
                <a:latin typeface="+mj-lt"/>
                <a:cs typeface="Times New Roman" panose="02020603050405020304" pitchFamily="18" charset="0"/>
              </a:rPr>
              <a:t>0</a:t>
            </a:r>
          </a:p>
          <a:p>
            <a:pPr algn="r">
              <a:tabLst>
                <a:tab pos="431800" algn="l"/>
                <a:tab pos="533400" algn="l"/>
              </a:tabLst>
            </a:pPr>
            <a:r>
              <a:rPr lang="en-US" altLang="zh-CN" dirty="0">
                <a:solidFill>
                  <a:srgbClr val="000000"/>
                </a:solidFill>
                <a:latin typeface="+mj-lt"/>
                <a:cs typeface="Times New Roman" panose="02020603050405020304" pitchFamily="18" charset="0"/>
              </a:rPr>
              <a:t>1</a:t>
            </a:r>
          </a:p>
          <a:p>
            <a:pPr algn="r">
              <a:tabLst>
                <a:tab pos="431800" algn="l"/>
                <a:tab pos="533400" algn="l"/>
              </a:tabLst>
            </a:pPr>
            <a:r>
              <a:rPr lang="en-US" altLang="zh-CN" dirty="0">
                <a:solidFill>
                  <a:srgbClr val="000000"/>
                </a:solidFill>
                <a:latin typeface="+mj-lt"/>
                <a:cs typeface="Times New Roman" panose="02020603050405020304" pitchFamily="18" charset="0"/>
              </a:rPr>
              <a:t>		10</a:t>
            </a:r>
          </a:p>
          <a:p>
            <a:pPr algn="r">
              <a:tabLst>
                <a:tab pos="431800" algn="l"/>
                <a:tab pos="533400" algn="l"/>
              </a:tabLst>
            </a:pPr>
            <a:r>
              <a:rPr lang="en-US" altLang="zh-CN" dirty="0">
                <a:solidFill>
                  <a:srgbClr val="000000"/>
                </a:solidFill>
                <a:latin typeface="+mj-lt"/>
                <a:cs typeface="Times New Roman" panose="02020603050405020304" pitchFamily="18" charset="0"/>
              </a:rPr>
              <a:t>		11</a:t>
            </a:r>
          </a:p>
          <a:p>
            <a:pPr algn="r">
              <a:tabLst>
                <a:tab pos="431800" algn="l"/>
                <a:tab pos="533400" algn="l"/>
              </a:tabLst>
            </a:pPr>
            <a:r>
              <a:rPr lang="en-US" altLang="zh-CN" dirty="0">
                <a:solidFill>
                  <a:srgbClr val="000000"/>
                </a:solidFill>
                <a:latin typeface="+mj-lt"/>
                <a:cs typeface="Times New Roman" panose="02020603050405020304" pitchFamily="18" charset="0"/>
              </a:rPr>
              <a:t>	100</a:t>
            </a:r>
          </a:p>
          <a:p>
            <a:pPr algn="r">
              <a:tabLst>
                <a:tab pos="431800" algn="l"/>
                <a:tab pos="533400" algn="l"/>
              </a:tabLst>
            </a:pPr>
            <a:r>
              <a:rPr lang="en-US" altLang="zh-CN" dirty="0">
                <a:solidFill>
                  <a:srgbClr val="000000"/>
                </a:solidFill>
                <a:latin typeface="+mj-lt"/>
                <a:cs typeface="Times New Roman" panose="02020603050405020304" pitchFamily="18" charset="0"/>
              </a:rPr>
              <a:t>	101</a:t>
            </a:r>
          </a:p>
          <a:p>
            <a:pPr algn="r">
              <a:tabLst>
                <a:tab pos="431800" algn="l"/>
                <a:tab pos="533400" algn="l"/>
              </a:tabLst>
            </a:pPr>
            <a:r>
              <a:rPr lang="en-US" altLang="zh-CN" dirty="0">
                <a:solidFill>
                  <a:srgbClr val="000000"/>
                </a:solidFill>
                <a:latin typeface="+mj-lt"/>
                <a:cs typeface="Times New Roman" panose="02020603050405020304" pitchFamily="18" charset="0"/>
              </a:rPr>
              <a:t>	110</a:t>
            </a:r>
          </a:p>
          <a:p>
            <a:pPr algn="r">
              <a:tabLst>
                <a:tab pos="431800" algn="l"/>
                <a:tab pos="533400" algn="l"/>
              </a:tabLst>
            </a:pPr>
            <a:r>
              <a:rPr lang="en-US" altLang="zh-CN" dirty="0">
                <a:solidFill>
                  <a:srgbClr val="000000"/>
                </a:solidFill>
                <a:latin typeface="+mj-lt"/>
                <a:cs typeface="Times New Roman" panose="02020603050405020304" pitchFamily="18" charset="0"/>
              </a:rPr>
              <a:t>	111</a:t>
            </a:r>
          </a:p>
          <a:p>
            <a:pPr algn="r">
              <a:tabLst>
                <a:tab pos="431800" algn="l"/>
                <a:tab pos="533400" algn="l"/>
              </a:tabLst>
            </a:pPr>
            <a:r>
              <a:rPr lang="en-US" altLang="zh-CN" dirty="0">
                <a:solidFill>
                  <a:srgbClr val="000000"/>
                </a:solidFill>
                <a:latin typeface="+mj-lt"/>
                <a:cs typeface="Times New Roman" panose="02020603050405020304" pitchFamily="18" charset="0"/>
              </a:rPr>
              <a:t>1000</a:t>
            </a:r>
          </a:p>
          <a:p>
            <a:pPr algn="r">
              <a:tabLst>
                <a:tab pos="431800" algn="l"/>
                <a:tab pos="533400" algn="l"/>
              </a:tabLst>
            </a:pPr>
            <a:r>
              <a:rPr lang="en-US" altLang="zh-CN" dirty="0">
                <a:solidFill>
                  <a:srgbClr val="000000"/>
                </a:solidFill>
                <a:latin typeface="+mj-lt"/>
                <a:cs typeface="Times New Roman" panose="02020603050405020304" pitchFamily="18" charset="0"/>
              </a:rPr>
              <a:t>1001</a:t>
            </a:r>
          </a:p>
          <a:p>
            <a:pPr algn="r">
              <a:tabLst>
                <a:tab pos="431800" algn="l"/>
                <a:tab pos="533400" algn="l"/>
              </a:tabLst>
            </a:pPr>
            <a:r>
              <a:rPr lang="en-US" altLang="zh-CN" dirty="0">
                <a:solidFill>
                  <a:srgbClr val="000000"/>
                </a:solidFill>
                <a:latin typeface="+mj-lt"/>
                <a:cs typeface="Times New Roman" panose="02020603050405020304" pitchFamily="18" charset="0"/>
              </a:rPr>
              <a:t>1010</a:t>
            </a:r>
          </a:p>
          <a:p>
            <a:pPr algn="r">
              <a:tabLst>
                <a:tab pos="431800" algn="l"/>
                <a:tab pos="533400" algn="l"/>
              </a:tabLst>
            </a:pPr>
            <a:r>
              <a:rPr lang="en-US" altLang="zh-CN" dirty="0">
                <a:solidFill>
                  <a:srgbClr val="000000"/>
                </a:solidFill>
                <a:latin typeface="+mj-lt"/>
                <a:cs typeface="Times New Roman" panose="02020603050405020304" pitchFamily="18" charset="0"/>
              </a:rPr>
              <a:t>1011</a:t>
            </a:r>
          </a:p>
          <a:p>
            <a:pPr algn="r">
              <a:tabLst>
                <a:tab pos="431800" algn="l"/>
                <a:tab pos="533400" algn="l"/>
              </a:tabLst>
            </a:pPr>
            <a:r>
              <a:rPr lang="en-US" altLang="zh-CN" dirty="0">
                <a:solidFill>
                  <a:srgbClr val="000000"/>
                </a:solidFill>
                <a:latin typeface="+mj-lt"/>
                <a:cs typeface="Times New Roman" panose="02020603050405020304" pitchFamily="18" charset="0"/>
              </a:rPr>
              <a:t>1100</a:t>
            </a:r>
          </a:p>
          <a:p>
            <a:pPr algn="r">
              <a:tabLst>
                <a:tab pos="431800" algn="l"/>
                <a:tab pos="533400" algn="l"/>
              </a:tabLst>
            </a:pPr>
            <a:r>
              <a:rPr lang="en-US" altLang="zh-CN" dirty="0">
                <a:solidFill>
                  <a:srgbClr val="000000"/>
                </a:solidFill>
                <a:latin typeface="+mj-lt"/>
                <a:cs typeface="Times New Roman" panose="02020603050405020304" pitchFamily="18" charset="0"/>
              </a:rPr>
              <a:t>1101</a:t>
            </a:r>
          </a:p>
          <a:p>
            <a:pPr algn="r">
              <a:tabLst>
                <a:tab pos="431800" algn="l"/>
                <a:tab pos="533400" algn="l"/>
              </a:tabLst>
            </a:pPr>
            <a:r>
              <a:rPr lang="en-US" altLang="zh-CN" dirty="0">
                <a:solidFill>
                  <a:srgbClr val="000000"/>
                </a:solidFill>
                <a:latin typeface="+mj-lt"/>
                <a:cs typeface="Times New Roman" panose="02020603050405020304" pitchFamily="18" charset="0"/>
              </a:rPr>
              <a:t>1110</a:t>
            </a:r>
          </a:p>
          <a:p>
            <a:pPr algn="r">
              <a:tabLst>
                <a:tab pos="431800" algn="l"/>
                <a:tab pos="533400" algn="l"/>
              </a:tabLst>
            </a:pPr>
            <a:r>
              <a:rPr lang="en-US" altLang="zh-CN" dirty="0">
                <a:solidFill>
                  <a:srgbClr val="000000"/>
                </a:solidFill>
                <a:latin typeface="+mj-lt"/>
                <a:cs typeface="Times New Roman" panose="02020603050405020304" pitchFamily="18" charset="0"/>
              </a:rPr>
              <a:t>1111</a:t>
            </a:r>
          </a:p>
        </p:txBody>
      </p:sp>
    </p:spTree>
    <p:extLst>
      <p:ext uri="{BB962C8B-B14F-4D97-AF65-F5344CB8AC3E}">
        <p14:creationId xmlns:p14="http://schemas.microsoft.com/office/powerpoint/2010/main" val="1780180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860592" y="2286000"/>
            <a:ext cx="2311400" cy="279400"/>
          </a:xfrm>
          <a:prstGeom prst="rect">
            <a:avLst/>
          </a:prstGeom>
          <a:noFill/>
        </p:spPr>
        <p:txBody>
          <a:bodyPr wrap="none" lIns="0" tIns="0" rIns="0" rtlCol="0">
            <a:spAutoFit/>
          </a:bodyPr>
          <a:lstStyle/>
          <a:p>
            <a:pPr>
              <a:lnSpc>
                <a:spcPts val="2200"/>
              </a:lnSpc>
              <a:tabLst/>
            </a:pPr>
            <a:r>
              <a:rPr lang="en-US" altLang="zh-CN" sz="2402" dirty="0">
                <a:solidFill>
                  <a:srgbClr val="000000"/>
                </a:solidFill>
                <a:latin typeface="Times New Roman" pitchFamily="18" charset="0"/>
                <a:cs typeface="Times New Roman" pitchFamily="18" charset="0"/>
              </a:rPr>
              <a:t>Write</a:t>
            </a:r>
            <a:r>
              <a:rPr lang="en-US" altLang="zh-CN" sz="2402" dirty="0">
                <a:latin typeface="Times New Roman" pitchFamily="18" charset="0"/>
                <a:cs typeface="Times New Roman" pitchFamily="18" charset="0"/>
              </a:rPr>
              <a:t> </a:t>
            </a:r>
            <a:r>
              <a:rPr lang="en-US" altLang="zh-CN" sz="2402" dirty="0">
                <a:solidFill>
                  <a:srgbClr val="000000"/>
                </a:solidFill>
                <a:latin typeface="Times New Roman" pitchFamily="18" charset="0"/>
                <a:cs typeface="Times New Roman" pitchFamily="18" charset="0"/>
              </a:rPr>
              <a:t>in</a:t>
            </a:r>
            <a:r>
              <a:rPr lang="en-US" altLang="zh-CN" sz="2402" dirty="0">
                <a:latin typeface="Times New Roman" pitchFamily="18" charset="0"/>
                <a:cs typeface="Times New Roman" pitchFamily="18" charset="0"/>
              </a:rPr>
              <a:t> </a:t>
            </a:r>
            <a:r>
              <a:rPr lang="en-US" altLang="zh-CN" sz="2402" dirty="0">
                <a:solidFill>
                  <a:srgbClr val="000000"/>
                </a:solidFill>
                <a:latin typeface="Times New Roman" pitchFamily="18" charset="0"/>
                <a:cs typeface="Times New Roman" pitchFamily="18" charset="0"/>
              </a:rPr>
              <a:t>the</a:t>
            </a:r>
            <a:r>
              <a:rPr lang="en-US" altLang="zh-CN" sz="2402" dirty="0">
                <a:latin typeface="Times New Roman" pitchFamily="18" charset="0"/>
                <a:cs typeface="Times New Roman" pitchFamily="18" charset="0"/>
              </a:rPr>
              <a:t> </a:t>
            </a:r>
            <a:r>
              <a:rPr lang="en-US" altLang="zh-CN" sz="2402" dirty="0">
                <a:solidFill>
                  <a:srgbClr val="000000"/>
                </a:solidFill>
                <a:latin typeface="Times New Roman" pitchFamily="18" charset="0"/>
                <a:cs typeface="Times New Roman" pitchFamily="18" charset="0"/>
              </a:rPr>
              <a:t>form:</a:t>
            </a:r>
          </a:p>
        </p:txBody>
      </p:sp>
      <mc:AlternateContent xmlns:mc="http://schemas.openxmlformats.org/markup-compatibility/2006" xmlns:a14="http://schemas.microsoft.com/office/drawing/2010/main">
        <mc:Choice Requires="a14">
          <p:sp>
            <p:nvSpPr>
              <p:cNvPr id="5" name="TextBox 1"/>
              <p:cNvSpPr txBox="1"/>
              <p:nvPr/>
            </p:nvSpPr>
            <p:spPr>
              <a:xfrm>
                <a:off x="533400" y="2743200"/>
                <a:ext cx="7013742" cy="738664"/>
              </a:xfrm>
              <a:prstGeom prst="rect">
                <a:avLst/>
              </a:prstGeom>
              <a:noFill/>
            </p:spPr>
            <p:txBody>
              <a:bodyPr wrap="square" lIns="0" tIns="0" rIns="0" rtlCol="0">
                <a:spAutoFit/>
              </a:bodyPr>
              <a:lstStyle/>
              <a:p>
                <a:pPr>
                  <a:lnSpc>
                    <a:spcPts val="2700"/>
                  </a:lnSpc>
                  <a:tabLst/>
                </a:pPr>
                <a14:m>
                  <m:oMathPara xmlns:m="http://schemas.openxmlformats.org/officeDocument/2006/math">
                    <m:oMathParaPr>
                      <m:jc m:val="centerGroup"/>
                    </m:oMathParaPr>
                    <m:oMath xmlns:m="http://schemas.openxmlformats.org/officeDocument/2006/math">
                      <m:sSub>
                        <m:sSubPr>
                          <m:ctrlPr>
                            <a:rPr lang="en-US" altLang="zh-CN" sz="2400" i="1" dirty="0" smtClean="0">
                              <a:solidFill>
                                <a:srgbClr val="000000"/>
                              </a:solidFill>
                              <a:latin typeface="Cambria Math" panose="02040503050406030204" pitchFamily="18" charset="0"/>
                              <a:cs typeface="Times New Roman" pitchFamily="18" charset="0"/>
                            </a:rPr>
                          </m:ctrlPr>
                        </m:sSubPr>
                        <m:e>
                          <m:r>
                            <a:rPr lang="en-US" altLang="zh-CN" sz="2400" b="0" i="1" dirty="0" smtClean="0">
                              <a:solidFill>
                                <a:srgbClr val="000000"/>
                              </a:solidFill>
                              <a:latin typeface="Cambria Math"/>
                              <a:cs typeface="Times New Roman" pitchFamily="18" charset="0"/>
                            </a:rPr>
                            <m:t>𝑎</m:t>
                          </m:r>
                        </m:e>
                        <m:sub>
                          <m:r>
                            <a:rPr lang="en-US" altLang="zh-CN" sz="2400" b="0" i="1" dirty="0" smtClean="0">
                              <a:solidFill>
                                <a:srgbClr val="000000"/>
                              </a:solidFill>
                              <a:latin typeface="Cambria Math"/>
                              <a:cs typeface="Times New Roman" pitchFamily="18" charset="0"/>
                            </a:rPr>
                            <m:t>𝑖</m:t>
                          </m:r>
                        </m:sub>
                      </m:sSub>
                      <m:r>
                        <a:rPr lang="en-US" altLang="zh-CN" sz="2400" i="1" dirty="0" smtClean="0">
                          <a:solidFill>
                            <a:srgbClr val="000000"/>
                          </a:solidFill>
                          <a:latin typeface="Cambria Math"/>
                          <a:ea typeface="Cambria Math"/>
                          <a:cs typeface="Times New Roman" pitchFamily="18" charset="0"/>
                        </a:rPr>
                        <m:t>×</m:t>
                      </m:r>
                      <m:r>
                        <a:rPr lang="en-US" altLang="zh-CN" sz="2400" i="1" dirty="0" smtClean="0">
                          <a:latin typeface="Cambria Math"/>
                          <a:cs typeface="Times New Roman" pitchFamily="18" charset="0"/>
                        </a:rPr>
                        <m:t> </m:t>
                      </m:r>
                      <m:sSup>
                        <m:sSupPr>
                          <m:ctrlPr>
                            <a:rPr lang="en-US" altLang="zh-CN" sz="2400" i="1" dirty="0" smtClean="0">
                              <a:latin typeface="Cambria Math" panose="02040503050406030204" pitchFamily="18" charset="0"/>
                              <a:cs typeface="Times New Roman" pitchFamily="18" charset="0"/>
                            </a:rPr>
                          </m:ctrlPr>
                        </m:sSupPr>
                        <m:e>
                          <m:r>
                            <a:rPr lang="en-US" altLang="zh-CN" sz="2400" b="0" i="1" dirty="0" smtClean="0">
                              <a:latin typeface="Cambria Math"/>
                              <a:cs typeface="Times New Roman" pitchFamily="18" charset="0"/>
                            </a:rPr>
                            <m:t>𝑏</m:t>
                          </m:r>
                        </m:e>
                        <m:sup>
                          <m:r>
                            <a:rPr lang="en-US" altLang="zh-CN" sz="2400" b="0" i="1" dirty="0" smtClean="0">
                              <a:latin typeface="Cambria Math"/>
                              <a:cs typeface="Times New Roman" pitchFamily="18" charset="0"/>
                            </a:rPr>
                            <m:t>𝑖</m:t>
                          </m:r>
                        </m:sup>
                      </m:sSup>
                      <m:r>
                        <a:rPr lang="en-US" altLang="zh-CN" sz="2400" i="1" dirty="0" smtClean="0">
                          <a:solidFill>
                            <a:srgbClr val="000000"/>
                          </a:solidFill>
                          <a:latin typeface="Cambria Math"/>
                          <a:cs typeface="Times New Roman" pitchFamily="18" charset="0"/>
                        </a:rPr>
                        <m:t>+…</m:t>
                      </m:r>
                      <m:r>
                        <a:rPr lang="en-US" altLang="zh-CN" sz="2400" b="0" i="1" dirty="0" smtClean="0">
                          <a:solidFill>
                            <a:srgbClr val="000000"/>
                          </a:solidFill>
                          <a:latin typeface="Cambria Math"/>
                          <a:cs typeface="Times New Roman" pitchFamily="18" charset="0"/>
                        </a:rPr>
                        <m:t>+</m:t>
                      </m:r>
                      <m:r>
                        <a:rPr lang="en-US" altLang="zh-CN" sz="2400" i="1" dirty="0" smtClean="0">
                          <a:latin typeface="Cambria Math"/>
                          <a:cs typeface="Times New Roman" pitchFamily="18" charset="0"/>
                        </a:rPr>
                        <m:t> </m:t>
                      </m:r>
                      <m:sSub>
                        <m:sSubPr>
                          <m:ctrlPr>
                            <a:rPr lang="en-US" altLang="zh-CN" sz="2400" i="1" dirty="0" smtClean="0">
                              <a:latin typeface="Cambria Math" panose="02040503050406030204" pitchFamily="18" charset="0"/>
                              <a:cs typeface="Times New Roman" pitchFamily="18" charset="0"/>
                            </a:rPr>
                          </m:ctrlPr>
                        </m:sSubPr>
                        <m:e>
                          <m:r>
                            <a:rPr lang="en-US" altLang="zh-CN" sz="2400" b="0" i="1" dirty="0" smtClean="0">
                              <a:latin typeface="Cambria Math"/>
                              <a:cs typeface="Times New Roman" pitchFamily="18" charset="0"/>
                            </a:rPr>
                            <m:t>𝑎</m:t>
                          </m:r>
                        </m:e>
                        <m:sub>
                          <m:r>
                            <a:rPr lang="en-US" altLang="zh-CN" sz="2400" b="0" i="1" dirty="0" smtClean="0">
                              <a:latin typeface="Cambria Math"/>
                              <a:cs typeface="Times New Roman" pitchFamily="18" charset="0"/>
                            </a:rPr>
                            <m:t>2</m:t>
                          </m:r>
                        </m:sub>
                      </m:sSub>
                      <m:r>
                        <a:rPr lang="en-US" altLang="zh-CN" sz="2400" i="1" dirty="0" smtClean="0">
                          <a:solidFill>
                            <a:srgbClr val="000000"/>
                          </a:solidFill>
                          <a:latin typeface="Cambria Math"/>
                          <a:ea typeface="Cambria Math"/>
                          <a:cs typeface="Times New Roman" pitchFamily="18" charset="0"/>
                        </a:rPr>
                        <m:t>×</m:t>
                      </m:r>
                      <m:sSup>
                        <m:sSupPr>
                          <m:ctrlPr>
                            <a:rPr lang="en-US" altLang="zh-CN" sz="2400" i="1" dirty="0" smtClean="0">
                              <a:solidFill>
                                <a:srgbClr val="000000"/>
                              </a:solidFill>
                              <a:latin typeface="Cambria Math" panose="02040503050406030204" pitchFamily="18" charset="0"/>
                              <a:ea typeface="Cambria Math"/>
                              <a:cs typeface="Times New Roman" pitchFamily="18" charset="0"/>
                            </a:rPr>
                          </m:ctrlPr>
                        </m:sSupPr>
                        <m:e>
                          <m:r>
                            <a:rPr lang="en-US" altLang="zh-CN" sz="2400" b="0" i="1" dirty="0" smtClean="0">
                              <a:solidFill>
                                <a:srgbClr val="000000"/>
                              </a:solidFill>
                              <a:latin typeface="Cambria Math"/>
                              <a:ea typeface="Cambria Math"/>
                              <a:cs typeface="Times New Roman" pitchFamily="18" charset="0"/>
                            </a:rPr>
                            <m:t>𝑏</m:t>
                          </m:r>
                        </m:e>
                        <m:sup>
                          <m:r>
                            <a:rPr lang="en-US" altLang="zh-CN" sz="2400" b="0" i="1" dirty="0" smtClean="0">
                              <a:solidFill>
                                <a:srgbClr val="000000"/>
                              </a:solidFill>
                              <a:latin typeface="Cambria Math"/>
                              <a:ea typeface="Cambria Math"/>
                              <a:cs typeface="Times New Roman" pitchFamily="18" charset="0"/>
                            </a:rPr>
                            <m:t>2</m:t>
                          </m:r>
                        </m:sup>
                      </m:sSup>
                      <m:r>
                        <a:rPr lang="en-US" altLang="zh-CN" sz="2400" i="1" dirty="0" smtClean="0">
                          <a:latin typeface="Cambria Math"/>
                          <a:cs typeface="Times New Roman" pitchFamily="18" charset="0"/>
                        </a:rPr>
                        <m:t> </m:t>
                      </m:r>
                      <m:r>
                        <a:rPr lang="en-US" altLang="zh-CN" sz="2400" i="1" dirty="0" smtClean="0">
                          <a:solidFill>
                            <a:srgbClr val="000000"/>
                          </a:solidFill>
                          <a:latin typeface="Cambria Math"/>
                          <a:cs typeface="Times New Roman" pitchFamily="18" charset="0"/>
                        </a:rPr>
                        <m:t>+</m:t>
                      </m:r>
                      <m:sSub>
                        <m:sSubPr>
                          <m:ctrlPr>
                            <a:rPr lang="en-US" altLang="zh-CN" sz="2400" i="1" dirty="0">
                              <a:latin typeface="Cambria Math" panose="02040503050406030204" pitchFamily="18" charset="0"/>
                              <a:cs typeface="Times New Roman" pitchFamily="18" charset="0"/>
                            </a:rPr>
                          </m:ctrlPr>
                        </m:sSubPr>
                        <m:e>
                          <m:r>
                            <a:rPr lang="en-US" altLang="zh-CN" sz="2400" i="1" dirty="0">
                              <a:latin typeface="Cambria Math"/>
                              <a:cs typeface="Times New Roman" pitchFamily="18" charset="0"/>
                            </a:rPr>
                            <m:t>𝑎</m:t>
                          </m:r>
                        </m:e>
                        <m:sub>
                          <m:r>
                            <a:rPr lang="en-US" altLang="zh-CN" sz="2400" b="0" i="1" dirty="0" smtClean="0">
                              <a:latin typeface="Cambria Math"/>
                              <a:cs typeface="Times New Roman" pitchFamily="18" charset="0"/>
                            </a:rPr>
                            <m:t>1</m:t>
                          </m:r>
                        </m:sub>
                      </m:sSub>
                      <m:r>
                        <a:rPr lang="en-US" altLang="zh-CN" sz="2400" i="1" dirty="0">
                          <a:solidFill>
                            <a:srgbClr val="000000"/>
                          </a:solidFill>
                          <a:latin typeface="Cambria Math"/>
                          <a:ea typeface="Cambria Math"/>
                          <a:cs typeface="Times New Roman" pitchFamily="18" charset="0"/>
                        </a:rPr>
                        <m:t>×</m:t>
                      </m:r>
                      <m:sSup>
                        <m:sSupPr>
                          <m:ctrlPr>
                            <a:rPr lang="en-US" altLang="zh-CN" sz="2400" i="1" dirty="0">
                              <a:solidFill>
                                <a:srgbClr val="000000"/>
                              </a:solidFill>
                              <a:latin typeface="Cambria Math" panose="02040503050406030204" pitchFamily="18" charset="0"/>
                              <a:ea typeface="Cambria Math"/>
                              <a:cs typeface="Times New Roman" pitchFamily="18" charset="0"/>
                            </a:rPr>
                          </m:ctrlPr>
                        </m:sSupPr>
                        <m:e>
                          <m:r>
                            <a:rPr lang="en-US" altLang="zh-CN" sz="2400" i="1" dirty="0">
                              <a:solidFill>
                                <a:srgbClr val="000000"/>
                              </a:solidFill>
                              <a:latin typeface="Cambria Math"/>
                              <a:ea typeface="Cambria Math"/>
                              <a:cs typeface="Times New Roman" pitchFamily="18" charset="0"/>
                            </a:rPr>
                            <m:t>𝑏</m:t>
                          </m:r>
                        </m:e>
                        <m:sup>
                          <m:r>
                            <a:rPr lang="en-US" altLang="zh-CN" sz="2400" b="0" i="1" dirty="0" smtClean="0">
                              <a:solidFill>
                                <a:srgbClr val="000000"/>
                              </a:solidFill>
                              <a:latin typeface="Cambria Math"/>
                              <a:ea typeface="Cambria Math"/>
                              <a:cs typeface="Times New Roman" pitchFamily="18" charset="0"/>
                            </a:rPr>
                            <m:t>1</m:t>
                          </m:r>
                        </m:sup>
                      </m:sSup>
                      <m:r>
                        <a:rPr lang="en-US" altLang="zh-CN" sz="2400" i="1" dirty="0" smtClean="0">
                          <a:solidFill>
                            <a:srgbClr val="000000"/>
                          </a:solidFill>
                          <a:latin typeface="Cambria Math"/>
                          <a:cs typeface="Times New Roman" pitchFamily="18" charset="0"/>
                        </a:rPr>
                        <m:t>+</m:t>
                      </m:r>
                      <m:sSub>
                        <m:sSubPr>
                          <m:ctrlPr>
                            <a:rPr lang="en-US" altLang="zh-CN" sz="2400" i="1" dirty="0">
                              <a:latin typeface="Cambria Math" panose="02040503050406030204" pitchFamily="18" charset="0"/>
                              <a:cs typeface="Times New Roman" pitchFamily="18" charset="0"/>
                            </a:rPr>
                          </m:ctrlPr>
                        </m:sSubPr>
                        <m:e>
                          <m:r>
                            <a:rPr lang="en-US" altLang="zh-CN" sz="2400" i="1" dirty="0">
                              <a:latin typeface="Cambria Math"/>
                              <a:cs typeface="Times New Roman" pitchFamily="18" charset="0"/>
                            </a:rPr>
                            <m:t>𝑎</m:t>
                          </m:r>
                        </m:e>
                        <m:sub>
                          <m:r>
                            <a:rPr lang="en-US" altLang="zh-CN" sz="2400" b="0" i="1" dirty="0" smtClean="0">
                              <a:latin typeface="Cambria Math"/>
                              <a:cs typeface="Times New Roman" pitchFamily="18" charset="0"/>
                            </a:rPr>
                            <m:t>0</m:t>
                          </m:r>
                        </m:sub>
                      </m:sSub>
                      <m:r>
                        <a:rPr lang="en-US" altLang="zh-CN" sz="2400" i="1" dirty="0">
                          <a:solidFill>
                            <a:srgbClr val="000000"/>
                          </a:solidFill>
                          <a:latin typeface="Cambria Math"/>
                          <a:ea typeface="Cambria Math"/>
                          <a:cs typeface="Times New Roman" pitchFamily="18" charset="0"/>
                        </a:rPr>
                        <m:t>×</m:t>
                      </m:r>
                      <m:sSup>
                        <m:sSupPr>
                          <m:ctrlPr>
                            <a:rPr lang="en-US" altLang="zh-CN" sz="2400" i="1" dirty="0">
                              <a:solidFill>
                                <a:srgbClr val="000000"/>
                              </a:solidFill>
                              <a:latin typeface="Cambria Math" panose="02040503050406030204" pitchFamily="18" charset="0"/>
                              <a:ea typeface="Cambria Math"/>
                              <a:cs typeface="Times New Roman" pitchFamily="18" charset="0"/>
                            </a:rPr>
                          </m:ctrlPr>
                        </m:sSupPr>
                        <m:e>
                          <m:r>
                            <a:rPr lang="en-US" altLang="zh-CN" sz="2400" i="1" dirty="0">
                              <a:solidFill>
                                <a:srgbClr val="000000"/>
                              </a:solidFill>
                              <a:latin typeface="Cambria Math"/>
                              <a:ea typeface="Cambria Math"/>
                              <a:cs typeface="Times New Roman" pitchFamily="18" charset="0"/>
                            </a:rPr>
                            <m:t>𝑏</m:t>
                          </m:r>
                        </m:e>
                        <m:sup>
                          <m:r>
                            <a:rPr lang="en-US" altLang="zh-CN" sz="2400" b="0" i="1" dirty="0" smtClean="0">
                              <a:solidFill>
                                <a:srgbClr val="000000"/>
                              </a:solidFill>
                              <a:latin typeface="Cambria Math"/>
                              <a:ea typeface="Cambria Math"/>
                              <a:cs typeface="Times New Roman" pitchFamily="18" charset="0"/>
                            </a:rPr>
                            <m:t>0</m:t>
                          </m:r>
                        </m:sup>
                      </m:sSup>
                    </m:oMath>
                  </m:oMathPara>
                </a14:m>
                <a:endParaRPr lang="en-US" altLang="zh-CN" sz="2400" i="1" dirty="0">
                  <a:solidFill>
                    <a:srgbClr val="000000"/>
                  </a:solidFill>
                  <a:latin typeface="Cambria Math"/>
                  <a:ea typeface="Cambria Math"/>
                  <a:cs typeface="Times New Roman" pitchFamily="18" charset="0"/>
                </a:endParaRPr>
              </a:p>
              <a:p>
                <a:pPr>
                  <a:lnSpc>
                    <a:spcPts val="2700"/>
                  </a:lnSpc>
                  <a:tabLst/>
                </a:pPr>
                <a14:m>
                  <m:oMathPara xmlns:m="http://schemas.openxmlformats.org/officeDocument/2006/math">
                    <m:oMathParaPr>
                      <m:jc m:val="centerGroup"/>
                    </m:oMathParaPr>
                    <m:oMath xmlns:m="http://schemas.openxmlformats.org/officeDocument/2006/math">
                      <m:r>
                        <a:rPr lang="en-US" altLang="zh-CN" sz="2400" b="0" i="1" dirty="0" smtClean="0">
                          <a:solidFill>
                            <a:srgbClr val="000000"/>
                          </a:solidFill>
                          <a:latin typeface="Cambria Math"/>
                          <a:cs typeface="Times New Roman" pitchFamily="18" charset="0"/>
                        </a:rPr>
                        <m:t>+</m:t>
                      </m:r>
                      <m:sSub>
                        <m:sSubPr>
                          <m:ctrlPr>
                            <a:rPr lang="en-US" altLang="zh-CN" sz="2400" i="1" dirty="0">
                              <a:latin typeface="Cambria Math" panose="02040503050406030204" pitchFamily="18" charset="0"/>
                              <a:cs typeface="Times New Roman" pitchFamily="18" charset="0"/>
                            </a:rPr>
                          </m:ctrlPr>
                        </m:sSubPr>
                        <m:e>
                          <m:r>
                            <a:rPr lang="en-US" altLang="zh-CN" sz="2400" i="1" dirty="0">
                              <a:latin typeface="Cambria Math"/>
                              <a:cs typeface="Times New Roman" pitchFamily="18" charset="0"/>
                            </a:rPr>
                            <m:t>𝑎</m:t>
                          </m:r>
                        </m:e>
                        <m:sub>
                          <m:r>
                            <a:rPr lang="en-US" altLang="zh-CN" sz="2400" b="0" i="1" dirty="0" smtClean="0">
                              <a:latin typeface="Cambria Math"/>
                              <a:cs typeface="Times New Roman" pitchFamily="18" charset="0"/>
                            </a:rPr>
                            <m:t>−</m:t>
                          </m:r>
                          <m:r>
                            <a:rPr lang="en-US" altLang="zh-CN" sz="2400" i="1" dirty="0">
                              <a:latin typeface="Cambria Math"/>
                              <a:cs typeface="Times New Roman" pitchFamily="18" charset="0"/>
                            </a:rPr>
                            <m:t>1</m:t>
                          </m:r>
                        </m:sub>
                      </m:sSub>
                      <m:r>
                        <a:rPr lang="en-US" altLang="zh-CN" sz="2400" i="1" dirty="0">
                          <a:solidFill>
                            <a:srgbClr val="000000"/>
                          </a:solidFill>
                          <a:latin typeface="Cambria Math"/>
                          <a:ea typeface="Cambria Math"/>
                          <a:cs typeface="Times New Roman" pitchFamily="18" charset="0"/>
                        </a:rPr>
                        <m:t>×</m:t>
                      </m:r>
                      <m:sSup>
                        <m:sSupPr>
                          <m:ctrlPr>
                            <a:rPr lang="en-US" altLang="zh-CN" sz="2400" i="1" dirty="0">
                              <a:solidFill>
                                <a:srgbClr val="000000"/>
                              </a:solidFill>
                              <a:latin typeface="Cambria Math" panose="02040503050406030204" pitchFamily="18" charset="0"/>
                              <a:ea typeface="Cambria Math"/>
                              <a:cs typeface="Times New Roman" pitchFamily="18" charset="0"/>
                            </a:rPr>
                          </m:ctrlPr>
                        </m:sSupPr>
                        <m:e>
                          <m:r>
                            <a:rPr lang="en-US" altLang="zh-CN" sz="2400" i="1" dirty="0">
                              <a:solidFill>
                                <a:srgbClr val="000000"/>
                              </a:solidFill>
                              <a:latin typeface="Cambria Math"/>
                              <a:ea typeface="Cambria Math"/>
                              <a:cs typeface="Times New Roman" pitchFamily="18" charset="0"/>
                            </a:rPr>
                            <m:t>𝑏</m:t>
                          </m:r>
                        </m:e>
                        <m:sup>
                          <m:r>
                            <a:rPr lang="en-US" altLang="zh-CN" sz="2400" b="0" i="1" dirty="0" smtClean="0">
                              <a:solidFill>
                                <a:srgbClr val="000000"/>
                              </a:solidFill>
                              <a:latin typeface="Cambria Math"/>
                              <a:ea typeface="Cambria Math"/>
                              <a:cs typeface="Times New Roman" pitchFamily="18" charset="0"/>
                            </a:rPr>
                            <m:t>−</m:t>
                          </m:r>
                          <m:r>
                            <a:rPr lang="en-US" altLang="zh-CN" sz="2400" i="1" dirty="0">
                              <a:solidFill>
                                <a:srgbClr val="000000"/>
                              </a:solidFill>
                              <a:latin typeface="Cambria Math"/>
                              <a:ea typeface="Cambria Math"/>
                              <a:cs typeface="Times New Roman" pitchFamily="18" charset="0"/>
                            </a:rPr>
                            <m:t>1</m:t>
                          </m:r>
                        </m:sup>
                      </m:sSup>
                      <m:r>
                        <a:rPr lang="en-US" altLang="zh-CN" sz="2400" i="1" dirty="0" smtClean="0">
                          <a:solidFill>
                            <a:srgbClr val="000000"/>
                          </a:solidFill>
                          <a:latin typeface="Cambria Math"/>
                          <a:cs typeface="Times New Roman" pitchFamily="18" charset="0"/>
                        </a:rPr>
                        <m:t>+</m:t>
                      </m:r>
                      <m:sSub>
                        <m:sSubPr>
                          <m:ctrlPr>
                            <a:rPr lang="en-US" altLang="zh-CN" sz="2400" i="1" dirty="0">
                              <a:latin typeface="Cambria Math" panose="02040503050406030204" pitchFamily="18" charset="0"/>
                              <a:cs typeface="Times New Roman" pitchFamily="18" charset="0"/>
                            </a:rPr>
                          </m:ctrlPr>
                        </m:sSubPr>
                        <m:e>
                          <m:r>
                            <a:rPr lang="en-US" altLang="zh-CN" sz="2400" i="1" dirty="0">
                              <a:latin typeface="Cambria Math"/>
                              <a:cs typeface="Times New Roman" pitchFamily="18" charset="0"/>
                            </a:rPr>
                            <m:t>𝑎</m:t>
                          </m:r>
                        </m:e>
                        <m:sub>
                          <m:r>
                            <a:rPr lang="en-US" altLang="zh-CN" sz="2400" b="0" i="1" dirty="0" smtClean="0">
                              <a:latin typeface="Cambria Math"/>
                              <a:cs typeface="Times New Roman" pitchFamily="18" charset="0"/>
                            </a:rPr>
                            <m:t>−2</m:t>
                          </m:r>
                        </m:sub>
                      </m:sSub>
                      <m:r>
                        <a:rPr lang="en-US" altLang="zh-CN" sz="2400" i="1" dirty="0">
                          <a:solidFill>
                            <a:srgbClr val="000000"/>
                          </a:solidFill>
                          <a:latin typeface="Cambria Math"/>
                          <a:ea typeface="Cambria Math"/>
                          <a:cs typeface="Times New Roman" pitchFamily="18" charset="0"/>
                        </a:rPr>
                        <m:t>×</m:t>
                      </m:r>
                      <m:sSup>
                        <m:sSupPr>
                          <m:ctrlPr>
                            <a:rPr lang="en-US" altLang="zh-CN" sz="2400" i="1" dirty="0">
                              <a:solidFill>
                                <a:srgbClr val="000000"/>
                              </a:solidFill>
                              <a:latin typeface="Cambria Math" panose="02040503050406030204" pitchFamily="18" charset="0"/>
                              <a:ea typeface="Cambria Math"/>
                              <a:cs typeface="Times New Roman" pitchFamily="18" charset="0"/>
                            </a:rPr>
                          </m:ctrlPr>
                        </m:sSupPr>
                        <m:e>
                          <m:r>
                            <a:rPr lang="en-US" altLang="zh-CN" sz="2400" i="1" dirty="0">
                              <a:solidFill>
                                <a:srgbClr val="000000"/>
                              </a:solidFill>
                              <a:latin typeface="Cambria Math"/>
                              <a:ea typeface="Cambria Math"/>
                              <a:cs typeface="Times New Roman" pitchFamily="18" charset="0"/>
                            </a:rPr>
                            <m:t>𝑏</m:t>
                          </m:r>
                        </m:e>
                        <m:sup>
                          <m:r>
                            <a:rPr lang="en-US" altLang="zh-CN" sz="2400" b="0" i="1" dirty="0" smtClean="0">
                              <a:solidFill>
                                <a:srgbClr val="000000"/>
                              </a:solidFill>
                              <a:latin typeface="Cambria Math"/>
                              <a:ea typeface="Cambria Math"/>
                              <a:cs typeface="Times New Roman" pitchFamily="18" charset="0"/>
                            </a:rPr>
                            <m:t>−2</m:t>
                          </m:r>
                        </m:sup>
                      </m:sSup>
                      <m:r>
                        <a:rPr lang="en-US" altLang="zh-CN" sz="2400" i="1" dirty="0" smtClean="0">
                          <a:solidFill>
                            <a:srgbClr val="000000"/>
                          </a:solidFill>
                          <a:latin typeface="Cambria Math"/>
                          <a:cs typeface="Times New Roman" pitchFamily="18" charset="0"/>
                        </a:rPr>
                        <m:t>+…</m:t>
                      </m:r>
                      <m:sSub>
                        <m:sSubPr>
                          <m:ctrlPr>
                            <a:rPr lang="en-US" altLang="zh-CN" sz="2400" i="1" dirty="0">
                              <a:latin typeface="Cambria Math" panose="02040503050406030204" pitchFamily="18" charset="0"/>
                              <a:cs typeface="Times New Roman" pitchFamily="18" charset="0"/>
                            </a:rPr>
                          </m:ctrlPr>
                        </m:sSubPr>
                        <m:e>
                          <m:r>
                            <a:rPr lang="en-US" altLang="zh-CN" sz="2400" i="1" dirty="0">
                              <a:latin typeface="Cambria Math"/>
                              <a:cs typeface="Times New Roman" pitchFamily="18" charset="0"/>
                            </a:rPr>
                            <m:t>𝑎</m:t>
                          </m:r>
                        </m:e>
                        <m:sub>
                          <m:r>
                            <a:rPr lang="en-US" altLang="zh-CN" sz="2400" b="0" i="1" dirty="0" smtClean="0">
                              <a:latin typeface="Cambria Math"/>
                              <a:cs typeface="Times New Roman" pitchFamily="18" charset="0"/>
                            </a:rPr>
                            <m:t>−</m:t>
                          </m:r>
                          <m:r>
                            <a:rPr lang="en-US" altLang="zh-CN" sz="2400" b="0" i="1" dirty="0" smtClean="0">
                              <a:latin typeface="Cambria Math"/>
                              <a:cs typeface="Times New Roman" pitchFamily="18" charset="0"/>
                            </a:rPr>
                            <m:t>𝑖</m:t>
                          </m:r>
                        </m:sub>
                      </m:sSub>
                      <m:r>
                        <a:rPr lang="en-US" altLang="zh-CN" sz="2400" i="1" dirty="0">
                          <a:solidFill>
                            <a:srgbClr val="000000"/>
                          </a:solidFill>
                          <a:latin typeface="Cambria Math"/>
                          <a:ea typeface="Cambria Math"/>
                          <a:cs typeface="Times New Roman" pitchFamily="18" charset="0"/>
                        </a:rPr>
                        <m:t>×</m:t>
                      </m:r>
                      <m:sSup>
                        <m:sSupPr>
                          <m:ctrlPr>
                            <a:rPr lang="en-US" altLang="zh-CN" sz="2400" i="1" dirty="0">
                              <a:solidFill>
                                <a:srgbClr val="000000"/>
                              </a:solidFill>
                              <a:latin typeface="Cambria Math" panose="02040503050406030204" pitchFamily="18" charset="0"/>
                              <a:ea typeface="Cambria Math"/>
                              <a:cs typeface="Times New Roman" pitchFamily="18" charset="0"/>
                            </a:rPr>
                          </m:ctrlPr>
                        </m:sSupPr>
                        <m:e>
                          <m:r>
                            <a:rPr lang="en-US" altLang="zh-CN" sz="2400" i="1" dirty="0">
                              <a:solidFill>
                                <a:srgbClr val="000000"/>
                              </a:solidFill>
                              <a:latin typeface="Cambria Math"/>
                              <a:ea typeface="Cambria Math"/>
                              <a:cs typeface="Times New Roman" pitchFamily="18" charset="0"/>
                            </a:rPr>
                            <m:t>𝑏</m:t>
                          </m:r>
                        </m:e>
                        <m:sup>
                          <m:r>
                            <a:rPr lang="en-US" altLang="zh-CN" sz="2400" b="0" i="1" dirty="0" smtClean="0">
                              <a:solidFill>
                                <a:srgbClr val="000000"/>
                              </a:solidFill>
                              <a:latin typeface="Cambria Math"/>
                              <a:ea typeface="Cambria Math"/>
                              <a:cs typeface="Times New Roman" pitchFamily="18" charset="0"/>
                            </a:rPr>
                            <m:t>−</m:t>
                          </m:r>
                          <m:r>
                            <a:rPr lang="en-US" altLang="zh-CN" sz="2400" b="0" i="1" dirty="0" smtClean="0">
                              <a:solidFill>
                                <a:srgbClr val="000000"/>
                              </a:solidFill>
                              <a:latin typeface="Cambria Math"/>
                              <a:ea typeface="Cambria Math"/>
                              <a:cs typeface="Times New Roman" pitchFamily="18" charset="0"/>
                            </a:rPr>
                            <m:t>𝑖</m:t>
                          </m:r>
                        </m:sup>
                      </m:sSup>
                    </m:oMath>
                  </m:oMathPara>
                </a14:m>
                <a:endParaRPr lang="en-US" altLang="zh-CN" sz="1400" dirty="0">
                  <a:solidFill>
                    <a:srgbClr val="000000"/>
                  </a:solidFill>
                  <a:latin typeface="Times New Roman" pitchFamily="18" charset="0"/>
                  <a:cs typeface="Times New Roman" pitchFamily="18" charset="0"/>
                </a:endParaRPr>
              </a:p>
            </p:txBody>
          </p:sp>
        </mc:Choice>
        <mc:Fallback xmlns="">
          <p:sp>
            <p:nvSpPr>
              <p:cNvPr id="5" name="TextBox 1"/>
              <p:cNvSpPr txBox="1">
                <a:spLocks noRot="1" noChangeAspect="1" noMove="1" noResize="1" noEditPoints="1" noAdjustHandles="1" noChangeArrowheads="1" noChangeShapeType="1" noTextEdit="1"/>
              </p:cNvSpPr>
              <p:nvPr/>
            </p:nvSpPr>
            <p:spPr>
              <a:xfrm>
                <a:off x="533400" y="2743200"/>
                <a:ext cx="7013742" cy="738664"/>
              </a:xfrm>
              <a:prstGeom prst="rect">
                <a:avLst/>
              </a:prstGeom>
              <a:blipFill rotWithShape="1">
                <a:blip r:embed="rId2"/>
                <a:stretch>
                  <a:fillRect t="-3306" b="-1653"/>
                </a:stretch>
              </a:blipFill>
            </p:spPr>
            <p:txBody>
              <a:bodyPr/>
              <a:lstStyle/>
              <a:p>
                <a:r>
                  <a:rPr lang="zh-CN" altLang="en-US">
                    <a:noFill/>
                  </a:rPr>
                  <a:t> </a:t>
                </a:r>
              </a:p>
            </p:txBody>
          </p:sp>
        </mc:Fallback>
      </mc:AlternateContent>
      <p:sp>
        <p:nvSpPr>
          <p:cNvPr id="6" name="TextBox 1"/>
          <p:cNvSpPr txBox="1"/>
          <p:nvPr/>
        </p:nvSpPr>
        <p:spPr>
          <a:xfrm>
            <a:off x="990600" y="3657600"/>
            <a:ext cx="5156200" cy="330200"/>
          </a:xfrm>
          <a:prstGeom prst="rect">
            <a:avLst/>
          </a:prstGeom>
          <a:noFill/>
        </p:spPr>
        <p:txBody>
          <a:bodyPr wrap="none" lIns="0" tIns="0" rIns="0" rtlCol="0">
            <a:spAutoFit/>
          </a:bodyPr>
          <a:lstStyle/>
          <a:p>
            <a:pPr>
              <a:lnSpc>
                <a:spcPts val="2600"/>
              </a:lnSpc>
              <a:tabLst/>
            </a:pPr>
            <a:r>
              <a:rPr lang="en-US" altLang="zh-CN" sz="2402" dirty="0">
                <a:solidFill>
                  <a:srgbClr val="000000"/>
                </a:solidFill>
                <a:latin typeface="Times New Roman" pitchFamily="18" charset="0"/>
                <a:cs typeface="Times New Roman" pitchFamily="18" charset="0"/>
              </a:rPr>
              <a:t>Where:</a:t>
            </a:r>
            <a:r>
              <a:rPr lang="en-US" altLang="zh-CN" sz="2402" dirty="0">
                <a:latin typeface="Times New Roman" pitchFamily="18" charset="0"/>
                <a:cs typeface="Times New Roman" pitchFamily="18" charset="0"/>
              </a:rPr>
              <a:t> </a:t>
            </a:r>
            <a:r>
              <a:rPr lang="en-US" altLang="zh-CN" sz="2402" dirty="0">
                <a:solidFill>
                  <a:srgbClr val="000000"/>
                </a:solidFill>
                <a:latin typeface="Times New Roman" pitchFamily="18" charset="0"/>
                <a:cs typeface="Times New Roman" pitchFamily="18" charset="0"/>
              </a:rPr>
              <a:t>“a”</a:t>
            </a:r>
            <a:r>
              <a:rPr lang="en-US" altLang="zh-CN" sz="2402" dirty="0">
                <a:latin typeface="Times New Roman" pitchFamily="18" charset="0"/>
                <a:cs typeface="Times New Roman" pitchFamily="18" charset="0"/>
              </a:rPr>
              <a:t>  </a:t>
            </a:r>
            <a:r>
              <a:rPr lang="en-US" altLang="zh-CN" sz="2402" dirty="0">
                <a:solidFill>
                  <a:srgbClr val="000000"/>
                </a:solidFill>
                <a:latin typeface="Times New Roman" pitchFamily="18" charset="0"/>
                <a:cs typeface="Times New Roman" pitchFamily="18" charset="0"/>
              </a:rPr>
              <a:t>represents</a:t>
            </a:r>
            <a:r>
              <a:rPr lang="en-US" altLang="zh-CN" sz="2402" dirty="0">
                <a:latin typeface="Times New Roman" pitchFamily="18" charset="0"/>
                <a:cs typeface="Times New Roman" pitchFamily="18" charset="0"/>
              </a:rPr>
              <a:t> </a:t>
            </a:r>
            <a:r>
              <a:rPr lang="en-US" altLang="zh-CN" sz="2402" dirty="0">
                <a:solidFill>
                  <a:srgbClr val="000000"/>
                </a:solidFill>
                <a:latin typeface="Times New Roman" pitchFamily="18" charset="0"/>
                <a:cs typeface="Times New Roman" pitchFamily="18" charset="0"/>
              </a:rPr>
              <a:t>the</a:t>
            </a:r>
            <a:r>
              <a:rPr lang="en-US" altLang="zh-CN" sz="2402" dirty="0">
                <a:latin typeface="Times New Roman" pitchFamily="18" charset="0"/>
                <a:cs typeface="Times New Roman" pitchFamily="18" charset="0"/>
              </a:rPr>
              <a:t> </a:t>
            </a:r>
            <a:r>
              <a:rPr lang="en-US" altLang="zh-CN" sz="2402" dirty="0">
                <a:solidFill>
                  <a:srgbClr val="000000"/>
                </a:solidFill>
                <a:latin typeface="Times New Roman" pitchFamily="18" charset="0"/>
                <a:cs typeface="Times New Roman" pitchFamily="18" charset="0"/>
              </a:rPr>
              <a:t>coefficients</a:t>
            </a:r>
          </a:p>
        </p:txBody>
      </p:sp>
      <p:sp>
        <p:nvSpPr>
          <p:cNvPr id="7" name="TextBox 1"/>
          <p:cNvSpPr txBox="1"/>
          <p:nvPr/>
        </p:nvSpPr>
        <p:spPr>
          <a:xfrm>
            <a:off x="2213142" y="4076700"/>
            <a:ext cx="1917700" cy="330200"/>
          </a:xfrm>
          <a:prstGeom prst="rect">
            <a:avLst/>
          </a:prstGeom>
          <a:noFill/>
        </p:spPr>
        <p:txBody>
          <a:bodyPr wrap="none" lIns="0" tIns="0" rIns="0" rtlCol="0">
            <a:spAutoFit/>
          </a:bodyPr>
          <a:lstStyle/>
          <a:p>
            <a:pPr>
              <a:lnSpc>
                <a:spcPts val="2600"/>
              </a:lnSpc>
              <a:tabLst/>
            </a:pPr>
            <a:r>
              <a:rPr lang="en-US" altLang="zh-CN" sz="2400" dirty="0">
                <a:solidFill>
                  <a:srgbClr val="000000"/>
                </a:solidFill>
                <a:latin typeface="Times New Roman" pitchFamily="18" charset="0"/>
                <a:cs typeface="Times New Roman" pitchFamily="18" charset="0"/>
              </a:rPr>
              <a:t>“b”</a:t>
            </a:r>
            <a:r>
              <a:rPr lang="en-US" altLang="zh-CN" sz="2400" dirty="0">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is</a:t>
            </a:r>
            <a:r>
              <a:rPr lang="en-US" altLang="zh-CN" sz="2400" dirty="0">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the</a:t>
            </a:r>
            <a:r>
              <a:rPr lang="en-US" altLang="zh-CN" sz="2400" dirty="0">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base</a:t>
            </a:r>
          </a:p>
        </p:txBody>
      </p:sp>
      <p:sp>
        <p:nvSpPr>
          <p:cNvPr id="8" name="TextBox 1"/>
          <p:cNvSpPr txBox="1"/>
          <p:nvPr/>
        </p:nvSpPr>
        <p:spPr>
          <a:xfrm>
            <a:off x="905042" y="4762500"/>
            <a:ext cx="6642100" cy="279400"/>
          </a:xfrm>
          <a:prstGeom prst="rect">
            <a:avLst/>
          </a:prstGeom>
          <a:noFill/>
        </p:spPr>
        <p:txBody>
          <a:bodyPr wrap="none" lIns="0" tIns="0" rIns="0" rtlCol="0">
            <a:spAutoFit/>
          </a:bodyPr>
          <a:lstStyle/>
          <a:p>
            <a:pPr>
              <a:lnSpc>
                <a:spcPts val="2200"/>
              </a:lnSpc>
              <a:tabLst/>
            </a:pPr>
            <a:r>
              <a:rPr lang="en-US" altLang="zh-CN" sz="2400" dirty="0">
                <a:solidFill>
                  <a:srgbClr val="000000"/>
                </a:solidFill>
                <a:latin typeface="Times New Roman" pitchFamily="18" charset="0"/>
                <a:cs typeface="Times New Roman" pitchFamily="18" charset="0"/>
              </a:rPr>
              <a:t>Complete</a:t>
            </a:r>
            <a:r>
              <a:rPr lang="en-US" altLang="zh-CN" sz="2400" dirty="0">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the</a:t>
            </a:r>
            <a:r>
              <a:rPr lang="en-US" altLang="zh-CN" sz="2400" dirty="0">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sum,</a:t>
            </a:r>
            <a:r>
              <a:rPr lang="en-US" altLang="zh-CN" sz="2400" dirty="0">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the</a:t>
            </a:r>
            <a:r>
              <a:rPr lang="en-US" altLang="zh-CN" sz="2400" dirty="0">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answer</a:t>
            </a:r>
            <a:r>
              <a:rPr lang="en-US" altLang="zh-CN" sz="2400" dirty="0">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will</a:t>
            </a:r>
            <a:r>
              <a:rPr lang="en-US" altLang="zh-CN" sz="2400" dirty="0">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be</a:t>
            </a:r>
            <a:r>
              <a:rPr lang="en-US" altLang="zh-CN" sz="2400" dirty="0">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in</a:t>
            </a:r>
            <a:r>
              <a:rPr lang="en-US" altLang="zh-CN" sz="2400" dirty="0">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base</a:t>
            </a:r>
            <a:r>
              <a:rPr lang="en-US" altLang="zh-CN" sz="2400" dirty="0">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10.</a:t>
            </a:r>
          </a:p>
        </p:txBody>
      </p:sp>
      <mc:AlternateContent xmlns:mc="http://schemas.openxmlformats.org/markup-compatibility/2006" xmlns:a14="http://schemas.microsoft.com/office/drawing/2010/main">
        <mc:Choice Requires="a14">
          <p:sp>
            <p:nvSpPr>
              <p:cNvPr id="9" name="TextBox 1"/>
              <p:cNvSpPr txBox="1"/>
              <p:nvPr/>
            </p:nvSpPr>
            <p:spPr>
              <a:xfrm>
                <a:off x="860592" y="1752600"/>
                <a:ext cx="5100563" cy="359137"/>
              </a:xfrm>
              <a:prstGeom prst="rect">
                <a:avLst/>
              </a:prstGeom>
              <a:noFill/>
            </p:spPr>
            <p:txBody>
              <a:bodyPr wrap="none" lIns="0" tIns="0" rIns="0" rtlCol="0">
                <a:spAutoFit/>
              </a:bodyPr>
              <a:lstStyle/>
              <a:p>
                <a:pPr>
                  <a:lnSpc>
                    <a:spcPts val="2200"/>
                  </a:lnSpc>
                  <a:tabLst/>
                </a:pPr>
                <a:r>
                  <a:rPr lang="en-US" altLang="zh-CN" sz="2402" dirty="0">
                    <a:solidFill>
                      <a:srgbClr val="000000"/>
                    </a:solidFill>
                    <a:latin typeface="Times New Roman" pitchFamily="18" charset="0"/>
                    <a:cs typeface="Times New Roman" pitchFamily="18" charset="0"/>
                  </a:rPr>
                  <a:t>Given number </a:t>
                </a:r>
                <a14:m>
                  <m:oMath xmlns:m="http://schemas.openxmlformats.org/officeDocument/2006/math">
                    <m:sSub>
                      <m:sSubPr>
                        <m:ctrlPr>
                          <a:rPr lang="en-US" altLang="zh-CN" sz="2400" i="1" dirty="0">
                            <a:solidFill>
                              <a:srgbClr val="000000"/>
                            </a:solidFill>
                            <a:latin typeface="Cambria Math" panose="02040503050406030204" pitchFamily="18" charset="0"/>
                            <a:cs typeface="Times New Roman" pitchFamily="18" charset="0"/>
                          </a:rPr>
                        </m:ctrlPr>
                      </m:sSubPr>
                      <m:e>
                        <m:r>
                          <a:rPr lang="en-US" altLang="zh-CN" sz="2400" i="1" dirty="0">
                            <a:solidFill>
                              <a:srgbClr val="000000"/>
                            </a:solidFill>
                            <a:latin typeface="Cambria Math"/>
                            <a:cs typeface="Times New Roman" pitchFamily="18" charset="0"/>
                          </a:rPr>
                          <m:t>𝑎</m:t>
                        </m:r>
                      </m:e>
                      <m:sub>
                        <m:r>
                          <a:rPr lang="en-US" altLang="zh-CN" sz="2400" i="1" dirty="0">
                            <a:solidFill>
                              <a:srgbClr val="000000"/>
                            </a:solidFill>
                            <a:latin typeface="Cambria Math"/>
                            <a:cs typeface="Times New Roman" pitchFamily="18" charset="0"/>
                          </a:rPr>
                          <m:t>𝑖</m:t>
                        </m:r>
                      </m:sub>
                    </m:sSub>
                  </m:oMath>
                </a14:m>
                <a:r>
                  <a:rPr lang="en-US" altLang="zh-CN" sz="2402" dirty="0">
                    <a:solidFill>
                      <a:srgbClr val="000000"/>
                    </a:solidFill>
                    <a:latin typeface="Times New Roman" pitchFamily="18" charset="0"/>
                    <a:cs typeface="Times New Roman" pitchFamily="18" charset="0"/>
                  </a:rPr>
                  <a:t>…</a:t>
                </a:r>
                <a14:m>
                  <m:oMath xmlns:m="http://schemas.openxmlformats.org/officeDocument/2006/math">
                    <m:sSub>
                      <m:sSubPr>
                        <m:ctrlPr>
                          <a:rPr lang="en-US" altLang="zh-CN" sz="2400" i="1" dirty="0">
                            <a:solidFill>
                              <a:srgbClr val="000000"/>
                            </a:solidFill>
                            <a:latin typeface="Cambria Math" panose="02040503050406030204" pitchFamily="18" charset="0"/>
                            <a:cs typeface="Times New Roman" pitchFamily="18" charset="0"/>
                          </a:rPr>
                        </m:ctrlPr>
                      </m:sSubPr>
                      <m:e>
                        <m:sSub>
                          <m:sSubPr>
                            <m:ctrlPr>
                              <a:rPr lang="en-US" altLang="zh-CN" sz="2400" i="1" dirty="0">
                                <a:latin typeface="Cambria Math" panose="02040503050406030204" pitchFamily="18" charset="0"/>
                                <a:cs typeface="Times New Roman" pitchFamily="18" charset="0"/>
                              </a:rPr>
                            </m:ctrlPr>
                          </m:sSubPr>
                          <m:e>
                            <m:r>
                              <a:rPr lang="en-US" altLang="zh-CN" sz="2400" i="1" dirty="0">
                                <a:latin typeface="Cambria Math"/>
                                <a:cs typeface="Times New Roman" pitchFamily="18" charset="0"/>
                              </a:rPr>
                              <m:t>𝑎</m:t>
                            </m:r>
                          </m:e>
                          <m:sub>
                            <m:r>
                              <a:rPr lang="en-US" altLang="zh-CN" sz="2400" b="0" i="1" dirty="0" smtClean="0">
                                <a:latin typeface="Cambria Math"/>
                                <a:cs typeface="Times New Roman" pitchFamily="18" charset="0"/>
                              </a:rPr>
                              <m:t>1</m:t>
                            </m:r>
                          </m:sub>
                        </m:sSub>
                        <m:sSub>
                          <m:sSubPr>
                            <m:ctrlPr>
                              <a:rPr lang="en-US" altLang="zh-CN" sz="2400" i="1" dirty="0">
                                <a:latin typeface="Cambria Math" panose="02040503050406030204" pitchFamily="18" charset="0"/>
                                <a:cs typeface="Times New Roman" pitchFamily="18" charset="0"/>
                              </a:rPr>
                            </m:ctrlPr>
                          </m:sSubPr>
                          <m:e>
                            <m:r>
                              <a:rPr lang="en-US" altLang="zh-CN" sz="2400" i="1" dirty="0">
                                <a:latin typeface="Cambria Math"/>
                                <a:cs typeface="Times New Roman" pitchFamily="18" charset="0"/>
                              </a:rPr>
                              <m:t>𝑎</m:t>
                            </m:r>
                          </m:e>
                          <m:sub>
                            <m:r>
                              <a:rPr lang="en-US" altLang="zh-CN" sz="2400" b="0" i="1" dirty="0" smtClean="0">
                                <a:latin typeface="Cambria Math"/>
                                <a:cs typeface="Times New Roman" pitchFamily="18" charset="0"/>
                              </a:rPr>
                              <m:t>0</m:t>
                            </m:r>
                          </m:sub>
                        </m:sSub>
                      </m:e>
                      <m:sub/>
                    </m:sSub>
                    <m:r>
                      <a:rPr lang="en-US" altLang="zh-CN" sz="2400" b="0" i="1" dirty="0" smtClean="0">
                        <a:solidFill>
                          <a:srgbClr val="000000"/>
                        </a:solidFill>
                        <a:latin typeface="Cambria Math"/>
                        <a:cs typeface="Times New Roman" pitchFamily="18" charset="0"/>
                      </a:rPr>
                      <m:t>.</m:t>
                    </m:r>
                    <m:sSub>
                      <m:sSubPr>
                        <m:ctrlPr>
                          <a:rPr lang="en-US" altLang="zh-CN" sz="2400" i="1" dirty="0">
                            <a:latin typeface="Cambria Math" panose="02040503050406030204" pitchFamily="18" charset="0"/>
                            <a:cs typeface="Times New Roman" pitchFamily="18" charset="0"/>
                          </a:rPr>
                        </m:ctrlPr>
                      </m:sSubPr>
                      <m:e>
                        <m:r>
                          <a:rPr lang="en-US" altLang="zh-CN" sz="2400" i="1" dirty="0">
                            <a:latin typeface="Cambria Math"/>
                            <a:cs typeface="Times New Roman" pitchFamily="18" charset="0"/>
                          </a:rPr>
                          <m:t>𝑎</m:t>
                        </m:r>
                      </m:e>
                      <m:sub>
                        <m:r>
                          <a:rPr lang="en-US" altLang="zh-CN" sz="2400" b="0" i="1" dirty="0" smtClean="0">
                            <a:latin typeface="Cambria Math"/>
                            <a:cs typeface="Times New Roman" pitchFamily="18" charset="0"/>
                          </a:rPr>
                          <m:t>−1</m:t>
                        </m:r>
                      </m:sub>
                    </m:sSub>
                    <m:sSub>
                      <m:sSubPr>
                        <m:ctrlPr>
                          <a:rPr lang="en-US" altLang="zh-CN" sz="2400" i="1" dirty="0">
                            <a:latin typeface="Cambria Math" panose="02040503050406030204" pitchFamily="18" charset="0"/>
                            <a:cs typeface="Times New Roman" pitchFamily="18" charset="0"/>
                          </a:rPr>
                        </m:ctrlPr>
                      </m:sSubPr>
                      <m:e>
                        <m:r>
                          <a:rPr lang="en-US" altLang="zh-CN" sz="2400" i="1" dirty="0">
                            <a:latin typeface="Cambria Math"/>
                            <a:cs typeface="Times New Roman" pitchFamily="18" charset="0"/>
                          </a:rPr>
                          <m:t>𝑎</m:t>
                        </m:r>
                      </m:e>
                      <m:sub>
                        <m:r>
                          <a:rPr lang="en-US" altLang="zh-CN" sz="2400" b="0" i="1" dirty="0" smtClean="0">
                            <a:latin typeface="Cambria Math"/>
                            <a:cs typeface="Times New Roman" pitchFamily="18" charset="0"/>
                          </a:rPr>
                          <m:t>−2</m:t>
                        </m:r>
                      </m:sub>
                    </m:sSub>
                    <m:r>
                      <a:rPr lang="en-US" altLang="zh-CN" sz="2400" b="0" i="1" dirty="0" smtClean="0">
                        <a:latin typeface="Cambria Math"/>
                        <a:cs typeface="Times New Roman" pitchFamily="18" charset="0"/>
                      </a:rPr>
                      <m:t>…</m:t>
                    </m:r>
                    <m:sSub>
                      <m:sSubPr>
                        <m:ctrlPr>
                          <a:rPr lang="en-US" altLang="zh-CN" sz="2400" i="1" dirty="0">
                            <a:latin typeface="Cambria Math" panose="02040503050406030204" pitchFamily="18" charset="0"/>
                            <a:cs typeface="Times New Roman" pitchFamily="18" charset="0"/>
                          </a:rPr>
                        </m:ctrlPr>
                      </m:sSubPr>
                      <m:e>
                        <m:r>
                          <a:rPr lang="en-US" altLang="zh-CN" sz="2400" i="1" dirty="0">
                            <a:latin typeface="Cambria Math"/>
                            <a:cs typeface="Times New Roman" pitchFamily="18" charset="0"/>
                          </a:rPr>
                          <m:t>𝑎</m:t>
                        </m:r>
                      </m:e>
                      <m:sub>
                        <m:r>
                          <a:rPr lang="en-US" altLang="zh-CN" sz="2400" b="0" i="1" dirty="0" smtClean="0">
                            <a:latin typeface="Cambria Math"/>
                            <a:cs typeface="Times New Roman" pitchFamily="18" charset="0"/>
                          </a:rPr>
                          <m:t>−</m:t>
                        </m:r>
                        <m:r>
                          <a:rPr lang="en-US" altLang="zh-CN" sz="2400" b="0" i="1" dirty="0" smtClean="0">
                            <a:latin typeface="Cambria Math"/>
                            <a:cs typeface="Times New Roman" pitchFamily="18" charset="0"/>
                          </a:rPr>
                          <m:t>𝑖</m:t>
                        </m:r>
                      </m:sub>
                    </m:sSub>
                  </m:oMath>
                </a14:m>
                <a:endParaRPr lang="en-US" altLang="zh-CN" sz="2402" dirty="0">
                  <a:solidFill>
                    <a:srgbClr val="000000"/>
                  </a:solidFill>
                  <a:latin typeface="Times New Roman" pitchFamily="18" charset="0"/>
                  <a:cs typeface="Times New Roman" pitchFamily="18" charset="0"/>
                </a:endParaRPr>
              </a:p>
            </p:txBody>
          </p:sp>
        </mc:Choice>
        <mc:Fallback xmlns="">
          <p:sp>
            <p:nvSpPr>
              <p:cNvPr id="9" name="TextBox 1"/>
              <p:cNvSpPr txBox="1">
                <a:spLocks noRot="1" noChangeAspect="1" noMove="1" noResize="1" noEditPoints="1" noAdjustHandles="1" noChangeArrowheads="1" noChangeShapeType="1" noTextEdit="1"/>
              </p:cNvSpPr>
              <p:nvPr/>
            </p:nvSpPr>
            <p:spPr>
              <a:xfrm>
                <a:off x="860592" y="1752600"/>
                <a:ext cx="5100563" cy="359137"/>
              </a:xfrm>
              <a:prstGeom prst="rect">
                <a:avLst/>
              </a:prstGeom>
              <a:blipFill rotWithShape="1">
                <a:blip r:embed="rId3"/>
                <a:stretch>
                  <a:fillRect l="-3584" t="-53448" r="-358" b="-29310"/>
                </a:stretch>
              </a:blipFill>
            </p:spPr>
            <p:txBody>
              <a:bodyPr/>
              <a:lstStyle/>
              <a:p>
                <a:r>
                  <a:rPr lang="zh-CN" altLang="en-US">
                    <a:noFill/>
                  </a:rPr>
                  <a:t> </a:t>
                </a:r>
              </a:p>
            </p:txBody>
          </p:sp>
        </mc:Fallback>
      </mc:AlternateContent>
      <p:sp>
        <p:nvSpPr>
          <p:cNvPr id="4" name="Title 3">
            <a:extLst>
              <a:ext uri="{FF2B5EF4-FFF2-40B4-BE49-F238E27FC236}">
                <a16:creationId xmlns:a16="http://schemas.microsoft.com/office/drawing/2014/main" id="{D9F9C19B-4E3A-4758-919D-102C32D49C16}"/>
              </a:ext>
            </a:extLst>
          </p:cNvPr>
          <p:cNvSpPr>
            <a:spLocks noGrp="1"/>
          </p:cNvSpPr>
          <p:nvPr>
            <p:ph type="title"/>
          </p:nvPr>
        </p:nvSpPr>
        <p:spPr>
          <a:xfrm>
            <a:off x="511008" y="448056"/>
            <a:ext cx="7772400" cy="1609344"/>
          </a:xfrm>
        </p:spPr>
        <p:txBody>
          <a:bodyPr>
            <a:normAutofit fontScale="90000"/>
          </a:bodyPr>
          <a:lstStyle/>
          <a:p>
            <a:r>
              <a:rPr lang="en-US" dirty="0"/>
              <a:t>Conversions ANY Base to Base 10 (Decimal) </a:t>
            </a:r>
            <a:br>
              <a:rPr lang="en-US" dirty="0"/>
            </a:br>
            <a:endParaRPr lang="en-US" dirty="0"/>
          </a:p>
        </p:txBody>
      </p:sp>
    </p:spTree>
    <p:extLst>
      <p:ext uri="{BB962C8B-B14F-4D97-AF65-F5344CB8AC3E}">
        <p14:creationId xmlns:p14="http://schemas.microsoft.com/office/powerpoint/2010/main" val="1500074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CD43E-61F7-44CC-AC50-9679CEEE06FB}"/>
              </a:ext>
            </a:extLst>
          </p:cNvPr>
          <p:cNvSpPr>
            <a:spLocks noGrp="1"/>
          </p:cNvSpPr>
          <p:nvPr>
            <p:ph type="title"/>
          </p:nvPr>
        </p:nvSpPr>
        <p:spPr/>
        <p:txBody>
          <a:bodyPr/>
          <a:lstStyle/>
          <a:p>
            <a:r>
              <a:rPr lang="en-US" dirty="0"/>
              <a:t>Conversions Base 10 to ANY Base</a:t>
            </a:r>
          </a:p>
        </p:txBody>
      </p:sp>
      <p:sp>
        <p:nvSpPr>
          <p:cNvPr id="3" name="内容占位符 2">
            <a:extLst>
              <a:ext uri="{FF2B5EF4-FFF2-40B4-BE49-F238E27FC236}">
                <a16:creationId xmlns:a16="http://schemas.microsoft.com/office/drawing/2014/main" id="{1D03C50C-490A-4EFD-AD8F-91C5ACCD8358}"/>
              </a:ext>
            </a:extLst>
          </p:cNvPr>
          <p:cNvSpPr txBox="1">
            <a:spLocks/>
          </p:cNvSpPr>
          <p:nvPr/>
        </p:nvSpPr>
        <p:spPr>
          <a:xfrm>
            <a:off x="838200" y="1840031"/>
            <a:ext cx="7772400" cy="4525963"/>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347472">
              <a:tabLst>
                <a:tab pos="342900" algn="l"/>
                <a:tab pos="685800" algn="l"/>
                <a:tab pos="6718300" algn="l"/>
              </a:tabLst>
            </a:pPr>
            <a:r>
              <a:rPr lang="en-US" altLang="zh-CN" dirty="0">
                <a:solidFill>
                  <a:srgbClr val="000000"/>
                </a:solidFill>
                <a:cs typeface="Times New Roman" pitchFamily="18" charset="0"/>
              </a:rPr>
              <a:t>The positional notation gives an easy way to convert from a binary number to the decimal equivalent.</a:t>
            </a:r>
          </a:p>
          <a:p>
            <a:pPr indent="0">
              <a:tabLst>
                <a:tab pos="342900" algn="l"/>
                <a:tab pos="685800" algn="l"/>
                <a:tab pos="6718300" algn="l"/>
              </a:tabLst>
            </a:pPr>
            <a:endParaRPr lang="en-US" altLang="zh-CN" dirty="0">
              <a:solidFill>
                <a:srgbClr val="000000"/>
              </a:solidFill>
              <a:latin typeface="+mj-lt"/>
              <a:cs typeface="Times New Roman" pitchFamily="18" charset="0"/>
            </a:endParaRPr>
          </a:p>
          <a:p>
            <a:pPr indent="-347472"/>
            <a:r>
              <a:rPr lang="en-US" altLang="zh-CN" dirty="0">
                <a:solidFill>
                  <a:srgbClr val="000000"/>
                </a:solidFill>
                <a:latin typeface="+mj-lt"/>
                <a:cs typeface="Times New Roman" pitchFamily="18" charset="0"/>
              </a:rPr>
              <a:t>(1101)</a:t>
            </a:r>
            <a:r>
              <a:rPr lang="en-US" altLang="zh-CN" baseline="-25000" dirty="0">
                <a:solidFill>
                  <a:srgbClr val="000000"/>
                </a:solidFill>
                <a:latin typeface="+mj-lt"/>
                <a:cs typeface="Times New Roman" pitchFamily="18" charset="0"/>
              </a:rPr>
              <a:t>2</a:t>
            </a:r>
            <a:r>
              <a:rPr lang="en-US" altLang="zh-CN" dirty="0">
                <a:solidFill>
                  <a:srgbClr val="000000"/>
                </a:solidFill>
                <a:latin typeface="+mj-lt"/>
                <a:cs typeface="Times New Roman" pitchFamily="18" charset="0"/>
              </a:rPr>
              <a:t> =</a:t>
            </a:r>
          </a:p>
          <a:p>
            <a:pPr marL="0" indent="0">
              <a:buFont typeface="Wingdings" pitchFamily="2" charset="2"/>
              <a:buNone/>
            </a:pPr>
            <a:r>
              <a:rPr lang="en-US" altLang="zh-CN" dirty="0">
                <a:latin typeface="+mj-lt"/>
                <a:cs typeface="Times New Roman" pitchFamily="18" charset="0"/>
              </a:rPr>
              <a:t> </a:t>
            </a:r>
            <a:r>
              <a:rPr lang="en-US" altLang="zh-CN" dirty="0">
                <a:solidFill>
                  <a:srgbClr val="000000"/>
                </a:solidFill>
                <a:latin typeface="+mj-lt"/>
                <a:cs typeface="Times New Roman" panose="02020603050405020304" pitchFamily="18" charset="0"/>
              </a:rPr>
              <a:t>1x2</a:t>
            </a:r>
            <a:r>
              <a:rPr lang="en-US" altLang="zh-CN" baseline="30000" dirty="0">
                <a:solidFill>
                  <a:srgbClr val="000000"/>
                </a:solidFill>
                <a:latin typeface="+mj-lt"/>
                <a:cs typeface="Times New Roman" panose="02020603050405020304" pitchFamily="18" charset="0"/>
              </a:rPr>
              <a:t>3</a:t>
            </a:r>
            <a:r>
              <a:rPr lang="en-US" altLang="zh-CN" dirty="0">
                <a:latin typeface="+mj-lt"/>
                <a:cs typeface="Times New Roman" pitchFamily="18" charset="0"/>
              </a:rPr>
              <a:t>  </a:t>
            </a:r>
            <a:r>
              <a:rPr lang="en-US" altLang="zh-CN" dirty="0">
                <a:solidFill>
                  <a:srgbClr val="000000"/>
                </a:solidFill>
                <a:latin typeface="+mj-lt"/>
                <a:cs typeface="Times New Roman" panose="02020603050405020304" pitchFamily="18" charset="0"/>
              </a:rPr>
              <a:t>+</a:t>
            </a:r>
            <a:r>
              <a:rPr lang="en-US" altLang="zh-CN" dirty="0">
                <a:latin typeface="+mj-lt"/>
                <a:cs typeface="Times New Roman" pitchFamily="18" charset="0"/>
              </a:rPr>
              <a:t>  </a:t>
            </a:r>
            <a:r>
              <a:rPr lang="en-US" altLang="zh-CN" dirty="0">
                <a:solidFill>
                  <a:srgbClr val="000000"/>
                </a:solidFill>
                <a:latin typeface="+mj-lt"/>
                <a:cs typeface="Times New Roman" panose="02020603050405020304" pitchFamily="18" charset="0"/>
              </a:rPr>
              <a:t>1x2</a:t>
            </a:r>
            <a:r>
              <a:rPr lang="en-US" altLang="zh-CN" baseline="30000" dirty="0">
                <a:solidFill>
                  <a:srgbClr val="000000"/>
                </a:solidFill>
                <a:latin typeface="+mj-lt"/>
                <a:cs typeface="Times New Roman" panose="02020603050405020304" pitchFamily="18" charset="0"/>
              </a:rPr>
              <a:t>2</a:t>
            </a:r>
            <a:r>
              <a:rPr lang="en-US" altLang="zh-CN" dirty="0">
                <a:latin typeface="+mj-lt"/>
                <a:cs typeface="Times New Roman" pitchFamily="18" charset="0"/>
              </a:rPr>
              <a:t>   </a:t>
            </a:r>
            <a:r>
              <a:rPr lang="en-US" altLang="zh-CN" dirty="0">
                <a:solidFill>
                  <a:srgbClr val="000000"/>
                </a:solidFill>
                <a:latin typeface="+mj-lt"/>
                <a:cs typeface="Times New Roman" panose="02020603050405020304" pitchFamily="18" charset="0"/>
              </a:rPr>
              <a:t>+</a:t>
            </a:r>
            <a:r>
              <a:rPr lang="en-US" altLang="zh-CN" dirty="0">
                <a:latin typeface="+mj-lt"/>
                <a:cs typeface="Times New Roman" pitchFamily="18" charset="0"/>
              </a:rPr>
              <a:t>  </a:t>
            </a:r>
            <a:r>
              <a:rPr lang="en-US" altLang="zh-CN" dirty="0">
                <a:solidFill>
                  <a:srgbClr val="000000"/>
                </a:solidFill>
                <a:latin typeface="+mj-lt"/>
                <a:cs typeface="Times New Roman" panose="02020603050405020304" pitchFamily="18" charset="0"/>
              </a:rPr>
              <a:t>0x2</a:t>
            </a:r>
            <a:r>
              <a:rPr lang="en-US" altLang="zh-CN" baseline="30000" dirty="0">
                <a:solidFill>
                  <a:srgbClr val="000000"/>
                </a:solidFill>
                <a:latin typeface="+mj-lt"/>
                <a:cs typeface="Times New Roman" panose="02020603050405020304" pitchFamily="18" charset="0"/>
              </a:rPr>
              <a:t>1</a:t>
            </a:r>
            <a:r>
              <a:rPr lang="en-US" altLang="zh-CN" dirty="0">
                <a:latin typeface="+mj-lt"/>
                <a:cs typeface="Times New Roman" pitchFamily="18" charset="0"/>
              </a:rPr>
              <a:t>  </a:t>
            </a:r>
            <a:r>
              <a:rPr lang="en-US" altLang="zh-CN" dirty="0">
                <a:solidFill>
                  <a:srgbClr val="000000"/>
                </a:solidFill>
                <a:latin typeface="+mj-lt"/>
                <a:cs typeface="Times New Roman" panose="02020603050405020304" pitchFamily="18" charset="0"/>
              </a:rPr>
              <a:t>+</a:t>
            </a:r>
            <a:r>
              <a:rPr lang="en-US" altLang="zh-CN" dirty="0">
                <a:latin typeface="+mj-lt"/>
                <a:cs typeface="Times New Roman" pitchFamily="18" charset="0"/>
              </a:rPr>
              <a:t>  </a:t>
            </a:r>
            <a:r>
              <a:rPr lang="en-US" altLang="zh-CN" dirty="0">
                <a:solidFill>
                  <a:srgbClr val="000000"/>
                </a:solidFill>
                <a:latin typeface="+mj-lt"/>
                <a:cs typeface="Times New Roman" panose="02020603050405020304" pitchFamily="18" charset="0"/>
              </a:rPr>
              <a:t>1x2</a:t>
            </a:r>
            <a:r>
              <a:rPr lang="en-US" altLang="zh-CN" baseline="30000" dirty="0">
                <a:solidFill>
                  <a:srgbClr val="000000"/>
                </a:solidFill>
                <a:latin typeface="+mj-lt"/>
                <a:cs typeface="Times New Roman" panose="02020603050405020304" pitchFamily="18" charset="0"/>
              </a:rPr>
              <a:t>0</a:t>
            </a:r>
            <a:r>
              <a:rPr lang="en-US" altLang="zh-CN" dirty="0">
                <a:solidFill>
                  <a:srgbClr val="000000"/>
                </a:solidFill>
                <a:latin typeface="+mj-lt"/>
                <a:cs typeface="Times New Roman" panose="02020603050405020304" pitchFamily="18" charset="0"/>
              </a:rPr>
              <a:t>  </a:t>
            </a:r>
          </a:p>
          <a:p>
            <a:pPr marL="0" indent="0">
              <a:buFont typeface="Wingdings" pitchFamily="2" charset="2"/>
              <a:buNone/>
            </a:pPr>
            <a:r>
              <a:rPr lang="en-US" altLang="zh-CN" dirty="0">
                <a:solidFill>
                  <a:srgbClr val="000000"/>
                </a:solidFill>
                <a:latin typeface="+mj-lt"/>
                <a:cs typeface="Times New Roman" panose="02020603050405020304" pitchFamily="18" charset="0"/>
              </a:rPr>
              <a:t>		=    8    +     4      +  0  +      1    </a:t>
            </a:r>
          </a:p>
          <a:p>
            <a:pPr marL="0" indent="0">
              <a:buFont typeface="Wingdings" pitchFamily="2" charset="2"/>
              <a:buNone/>
            </a:pPr>
            <a:endParaRPr lang="en-US" altLang="zh-CN" dirty="0">
              <a:solidFill>
                <a:srgbClr val="000000"/>
              </a:solidFill>
              <a:latin typeface="+mj-lt"/>
              <a:cs typeface="Times New Roman" panose="02020603050405020304" pitchFamily="18" charset="0"/>
            </a:endParaRPr>
          </a:p>
          <a:p>
            <a:pPr marL="0" indent="0">
              <a:buFont typeface="Wingdings" pitchFamily="2" charset="2"/>
              <a:buNone/>
            </a:pPr>
            <a:r>
              <a:rPr lang="en-US" altLang="zh-CN" dirty="0">
                <a:solidFill>
                  <a:srgbClr val="000000"/>
                </a:solidFill>
                <a:latin typeface="+mj-lt"/>
                <a:cs typeface="Times New Roman" panose="02020603050405020304" pitchFamily="18" charset="0"/>
              </a:rPr>
              <a:t>		 =  (13)</a:t>
            </a:r>
            <a:r>
              <a:rPr lang="en-US" altLang="zh-CN" baseline="-25000" dirty="0">
                <a:solidFill>
                  <a:srgbClr val="000000"/>
                </a:solidFill>
                <a:latin typeface="+mj-lt"/>
                <a:cs typeface="Times New Roman" pitchFamily="18" charset="0"/>
              </a:rPr>
              <a:t>10</a:t>
            </a:r>
            <a:endParaRPr lang="en-US" altLang="zh-CN" dirty="0">
              <a:solidFill>
                <a:srgbClr val="000000"/>
              </a:solidFill>
              <a:latin typeface="+mj-lt"/>
              <a:cs typeface="Times New Roman" panose="02020603050405020304" pitchFamily="18" charset="0"/>
            </a:endParaRPr>
          </a:p>
          <a:p>
            <a:endParaRPr lang="en-US" altLang="zh-CN" baseline="30000" dirty="0">
              <a:solidFill>
                <a:srgbClr val="000000"/>
              </a:solidFill>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50975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152400"/>
            <a:ext cx="7772400" cy="1609344"/>
          </a:xfrm>
        </p:spPr>
        <p:txBody>
          <a:bodyPr/>
          <a:lstStyle/>
          <a:p>
            <a:r>
              <a:rPr lang="en-US" altLang="zh-CN" dirty="0"/>
              <a:t>Converting from binary to decimal</a:t>
            </a:r>
            <a:endParaRPr lang="zh-CN" altLang="en-US" dirty="0"/>
          </a:p>
        </p:txBody>
      </p:sp>
      <p:sp>
        <p:nvSpPr>
          <p:cNvPr id="3" name="内容占位符 2"/>
          <p:cNvSpPr>
            <a:spLocks noGrp="1"/>
          </p:cNvSpPr>
          <p:nvPr>
            <p:ph idx="1"/>
          </p:nvPr>
        </p:nvSpPr>
        <p:spPr>
          <a:xfrm>
            <a:off x="609600" y="1143000"/>
            <a:ext cx="7772400" cy="4525963"/>
          </a:xfrm>
        </p:spPr>
        <p:txBody>
          <a:bodyPr/>
          <a:lstStyle/>
          <a:p>
            <a:pPr marL="0" indent="347472">
              <a:tabLst>
                <a:tab pos="342900" algn="l"/>
                <a:tab pos="685800" algn="l"/>
                <a:tab pos="6718300" algn="l"/>
              </a:tabLst>
            </a:pPr>
            <a:r>
              <a:rPr lang="en-US" altLang="zh-CN" sz="2000" dirty="0">
                <a:solidFill>
                  <a:srgbClr val="000000"/>
                </a:solidFill>
                <a:cs typeface="Times New Roman" pitchFamily="18" charset="0"/>
              </a:rPr>
              <a:t>The positional notation gives an easy way to convert from a binary number to the decimal equivalent.</a:t>
            </a:r>
          </a:p>
          <a:p>
            <a:pPr indent="0">
              <a:tabLst>
                <a:tab pos="342900" algn="l"/>
                <a:tab pos="685800" algn="l"/>
                <a:tab pos="6718300" algn="l"/>
              </a:tabLst>
            </a:pPr>
            <a:endParaRPr lang="en-US" altLang="zh-CN" sz="2000" dirty="0">
              <a:solidFill>
                <a:srgbClr val="000000"/>
              </a:solidFill>
              <a:latin typeface="+mj-lt"/>
              <a:cs typeface="Times New Roman" pitchFamily="18" charset="0"/>
            </a:endParaRPr>
          </a:p>
          <a:p>
            <a:pPr indent="-347472"/>
            <a:r>
              <a:rPr lang="en-US" altLang="zh-CN" sz="2000" dirty="0">
                <a:solidFill>
                  <a:srgbClr val="000000"/>
                </a:solidFill>
                <a:latin typeface="+mj-lt"/>
                <a:cs typeface="Times New Roman" pitchFamily="18" charset="0"/>
              </a:rPr>
              <a:t>1101.101</a:t>
            </a:r>
            <a:r>
              <a:rPr lang="en-US" altLang="zh-CN" sz="2000" baseline="-25000" dirty="0">
                <a:solidFill>
                  <a:srgbClr val="000000"/>
                </a:solidFill>
                <a:latin typeface="+mj-lt"/>
                <a:cs typeface="Times New Roman" pitchFamily="18" charset="0"/>
              </a:rPr>
              <a:t>2</a:t>
            </a:r>
            <a:r>
              <a:rPr lang="en-US" altLang="zh-CN" sz="2000" dirty="0">
                <a:solidFill>
                  <a:srgbClr val="000000"/>
                </a:solidFill>
                <a:latin typeface="+mj-lt"/>
                <a:cs typeface="Times New Roman" pitchFamily="18" charset="0"/>
              </a:rPr>
              <a:t> =</a:t>
            </a:r>
          </a:p>
          <a:p>
            <a:pPr marL="0" indent="0">
              <a:buNone/>
            </a:pPr>
            <a:r>
              <a:rPr lang="en-US" altLang="zh-CN" sz="2000" dirty="0">
                <a:latin typeface="+mj-lt"/>
                <a:cs typeface="Times New Roman" pitchFamily="18" charset="0"/>
              </a:rPr>
              <a:t> </a:t>
            </a:r>
            <a:r>
              <a:rPr lang="en-US" altLang="zh-CN" sz="2000" dirty="0">
                <a:solidFill>
                  <a:srgbClr val="000000"/>
                </a:solidFill>
                <a:latin typeface="+mj-lt"/>
                <a:cs typeface="Times New Roman" panose="02020603050405020304" pitchFamily="18" charset="0"/>
              </a:rPr>
              <a:t>1x2</a:t>
            </a:r>
            <a:r>
              <a:rPr lang="en-US" altLang="zh-CN" sz="2000" baseline="30000" dirty="0">
                <a:solidFill>
                  <a:srgbClr val="000000"/>
                </a:solidFill>
                <a:latin typeface="+mj-lt"/>
                <a:cs typeface="Times New Roman" panose="02020603050405020304" pitchFamily="18" charset="0"/>
              </a:rPr>
              <a:t>3</a:t>
            </a:r>
            <a:r>
              <a:rPr lang="en-US" altLang="zh-CN" sz="2000" dirty="0">
                <a:latin typeface="+mj-lt"/>
                <a:cs typeface="Times New Roman" pitchFamily="18" charset="0"/>
              </a:rPr>
              <a:t>  </a:t>
            </a:r>
            <a:r>
              <a:rPr lang="en-US" altLang="zh-CN" sz="2000" dirty="0">
                <a:solidFill>
                  <a:srgbClr val="000000"/>
                </a:solidFill>
                <a:latin typeface="+mj-lt"/>
                <a:cs typeface="Times New Roman" panose="02020603050405020304" pitchFamily="18" charset="0"/>
              </a:rPr>
              <a:t>+</a:t>
            </a:r>
            <a:r>
              <a:rPr lang="en-US" altLang="zh-CN" sz="2000" dirty="0">
                <a:latin typeface="+mj-lt"/>
                <a:cs typeface="Times New Roman" pitchFamily="18" charset="0"/>
              </a:rPr>
              <a:t>  </a:t>
            </a:r>
            <a:r>
              <a:rPr lang="en-US" altLang="zh-CN" sz="2000" dirty="0">
                <a:solidFill>
                  <a:srgbClr val="000000"/>
                </a:solidFill>
                <a:latin typeface="+mj-lt"/>
                <a:cs typeface="Times New Roman" panose="02020603050405020304" pitchFamily="18" charset="0"/>
              </a:rPr>
              <a:t>1x2</a:t>
            </a:r>
            <a:r>
              <a:rPr lang="en-US" altLang="zh-CN" sz="2000" baseline="30000" dirty="0">
                <a:solidFill>
                  <a:srgbClr val="000000"/>
                </a:solidFill>
                <a:latin typeface="+mj-lt"/>
                <a:cs typeface="Times New Roman" panose="02020603050405020304" pitchFamily="18" charset="0"/>
              </a:rPr>
              <a:t>2</a:t>
            </a:r>
            <a:r>
              <a:rPr lang="en-US" altLang="zh-CN" sz="2000" dirty="0">
                <a:latin typeface="+mj-lt"/>
                <a:cs typeface="Times New Roman" pitchFamily="18" charset="0"/>
              </a:rPr>
              <a:t>   </a:t>
            </a:r>
            <a:r>
              <a:rPr lang="en-US" altLang="zh-CN" sz="2000" dirty="0">
                <a:solidFill>
                  <a:srgbClr val="000000"/>
                </a:solidFill>
                <a:latin typeface="+mj-lt"/>
                <a:cs typeface="Times New Roman" panose="02020603050405020304" pitchFamily="18" charset="0"/>
              </a:rPr>
              <a:t>+</a:t>
            </a:r>
            <a:r>
              <a:rPr lang="en-US" altLang="zh-CN" sz="2000" dirty="0">
                <a:latin typeface="+mj-lt"/>
                <a:cs typeface="Times New Roman" pitchFamily="18" charset="0"/>
              </a:rPr>
              <a:t>  </a:t>
            </a:r>
            <a:r>
              <a:rPr lang="en-US" altLang="zh-CN" sz="2000" dirty="0">
                <a:solidFill>
                  <a:srgbClr val="000000"/>
                </a:solidFill>
                <a:latin typeface="+mj-lt"/>
                <a:cs typeface="Times New Roman" panose="02020603050405020304" pitchFamily="18" charset="0"/>
              </a:rPr>
              <a:t>0x2</a:t>
            </a:r>
            <a:r>
              <a:rPr lang="en-US" altLang="zh-CN" sz="2000" baseline="30000" dirty="0">
                <a:solidFill>
                  <a:srgbClr val="000000"/>
                </a:solidFill>
                <a:latin typeface="+mj-lt"/>
                <a:cs typeface="Times New Roman" panose="02020603050405020304" pitchFamily="18" charset="0"/>
              </a:rPr>
              <a:t>1</a:t>
            </a:r>
            <a:r>
              <a:rPr lang="en-US" altLang="zh-CN" sz="2000" dirty="0">
                <a:latin typeface="+mj-lt"/>
                <a:cs typeface="Times New Roman" pitchFamily="18" charset="0"/>
              </a:rPr>
              <a:t>  </a:t>
            </a:r>
            <a:r>
              <a:rPr lang="en-US" altLang="zh-CN" sz="2000" dirty="0">
                <a:solidFill>
                  <a:srgbClr val="000000"/>
                </a:solidFill>
                <a:latin typeface="+mj-lt"/>
                <a:cs typeface="Times New Roman" panose="02020603050405020304" pitchFamily="18" charset="0"/>
              </a:rPr>
              <a:t>+</a:t>
            </a:r>
            <a:r>
              <a:rPr lang="en-US" altLang="zh-CN" sz="2000" dirty="0">
                <a:latin typeface="+mj-lt"/>
                <a:cs typeface="Times New Roman" pitchFamily="18" charset="0"/>
              </a:rPr>
              <a:t>  </a:t>
            </a:r>
            <a:r>
              <a:rPr lang="en-US" altLang="zh-CN" sz="2000" dirty="0">
                <a:solidFill>
                  <a:srgbClr val="000000"/>
                </a:solidFill>
                <a:latin typeface="+mj-lt"/>
                <a:cs typeface="Times New Roman" panose="02020603050405020304" pitchFamily="18" charset="0"/>
              </a:rPr>
              <a:t>1x2</a:t>
            </a:r>
            <a:r>
              <a:rPr lang="en-US" altLang="zh-CN" sz="2000" baseline="30000" dirty="0">
                <a:solidFill>
                  <a:srgbClr val="000000"/>
                </a:solidFill>
                <a:latin typeface="+mj-lt"/>
                <a:cs typeface="Times New Roman" panose="02020603050405020304" pitchFamily="18" charset="0"/>
              </a:rPr>
              <a:t>0</a:t>
            </a:r>
            <a:r>
              <a:rPr lang="en-US" altLang="zh-CN" sz="2000" dirty="0">
                <a:latin typeface="+mj-lt"/>
                <a:cs typeface="Times New Roman" pitchFamily="18" charset="0"/>
              </a:rPr>
              <a:t>  </a:t>
            </a:r>
            <a:r>
              <a:rPr lang="en-US" altLang="zh-CN" sz="2000" dirty="0">
                <a:solidFill>
                  <a:srgbClr val="000000"/>
                </a:solidFill>
                <a:latin typeface="+mj-lt"/>
                <a:cs typeface="Times New Roman" panose="02020603050405020304" pitchFamily="18" charset="0"/>
              </a:rPr>
              <a:t>+</a:t>
            </a:r>
            <a:r>
              <a:rPr lang="en-US" altLang="zh-CN" sz="2000" dirty="0">
                <a:latin typeface="+mj-lt"/>
                <a:cs typeface="Times New Roman" pitchFamily="18" charset="0"/>
              </a:rPr>
              <a:t>  </a:t>
            </a:r>
            <a:r>
              <a:rPr lang="en-US" altLang="zh-CN" sz="2000" dirty="0">
                <a:solidFill>
                  <a:srgbClr val="000000"/>
                </a:solidFill>
                <a:latin typeface="+mj-lt"/>
                <a:cs typeface="Times New Roman" panose="02020603050405020304" pitchFamily="18" charset="0"/>
              </a:rPr>
              <a:t>1x2</a:t>
            </a:r>
            <a:r>
              <a:rPr lang="en-US" altLang="zh-CN" sz="2000" baseline="30000" dirty="0">
                <a:solidFill>
                  <a:srgbClr val="000000"/>
                </a:solidFill>
                <a:latin typeface="+mj-lt"/>
                <a:cs typeface="Times New Roman" panose="02020603050405020304" pitchFamily="18" charset="0"/>
              </a:rPr>
              <a:t>-1</a:t>
            </a:r>
            <a:r>
              <a:rPr lang="en-US" altLang="zh-CN" sz="2000" dirty="0">
                <a:latin typeface="+mj-lt"/>
                <a:cs typeface="Times New Roman" pitchFamily="18" charset="0"/>
              </a:rPr>
              <a:t>   </a:t>
            </a:r>
            <a:r>
              <a:rPr lang="en-US" altLang="zh-CN" sz="2000" dirty="0">
                <a:solidFill>
                  <a:srgbClr val="000000"/>
                </a:solidFill>
                <a:latin typeface="+mj-lt"/>
                <a:cs typeface="Times New Roman" panose="02020603050405020304" pitchFamily="18" charset="0"/>
              </a:rPr>
              <a:t>+</a:t>
            </a:r>
            <a:r>
              <a:rPr lang="en-US" altLang="zh-CN" sz="2000" dirty="0">
                <a:latin typeface="+mj-lt"/>
                <a:cs typeface="Times New Roman" pitchFamily="18" charset="0"/>
              </a:rPr>
              <a:t>  </a:t>
            </a:r>
            <a:r>
              <a:rPr lang="en-US" altLang="zh-CN" sz="2000" dirty="0">
                <a:solidFill>
                  <a:srgbClr val="000000"/>
                </a:solidFill>
                <a:latin typeface="+mj-lt"/>
                <a:cs typeface="Times New Roman" panose="02020603050405020304" pitchFamily="18" charset="0"/>
              </a:rPr>
              <a:t>0x2</a:t>
            </a:r>
            <a:r>
              <a:rPr lang="en-US" altLang="zh-CN" sz="2000" baseline="30000" dirty="0">
                <a:solidFill>
                  <a:srgbClr val="000000"/>
                </a:solidFill>
                <a:latin typeface="+mj-lt"/>
                <a:cs typeface="Times New Roman" panose="02020603050405020304" pitchFamily="18" charset="0"/>
              </a:rPr>
              <a:t>-2</a:t>
            </a:r>
            <a:r>
              <a:rPr lang="en-US" altLang="zh-CN" sz="2000" dirty="0">
                <a:latin typeface="+mj-lt"/>
                <a:cs typeface="Times New Roman" pitchFamily="18" charset="0"/>
              </a:rPr>
              <a:t>  </a:t>
            </a:r>
            <a:r>
              <a:rPr lang="en-US" altLang="zh-CN" sz="2000" dirty="0">
                <a:solidFill>
                  <a:srgbClr val="000000"/>
                </a:solidFill>
                <a:latin typeface="+mj-lt"/>
                <a:cs typeface="Times New Roman" panose="02020603050405020304" pitchFamily="18" charset="0"/>
              </a:rPr>
              <a:t>+</a:t>
            </a:r>
            <a:r>
              <a:rPr lang="en-US" altLang="zh-CN" sz="2000" dirty="0">
                <a:latin typeface="+mj-lt"/>
                <a:cs typeface="Times New Roman" pitchFamily="18" charset="0"/>
              </a:rPr>
              <a:t> </a:t>
            </a:r>
            <a:r>
              <a:rPr lang="en-US" altLang="zh-CN" sz="2000" dirty="0">
                <a:solidFill>
                  <a:srgbClr val="000000"/>
                </a:solidFill>
                <a:latin typeface="+mj-lt"/>
                <a:cs typeface="Times New Roman" panose="02020603050405020304" pitchFamily="18" charset="0"/>
              </a:rPr>
              <a:t>1x2</a:t>
            </a:r>
            <a:r>
              <a:rPr lang="en-US" altLang="zh-CN" sz="2000" baseline="30000" dirty="0">
                <a:solidFill>
                  <a:srgbClr val="000000"/>
                </a:solidFill>
                <a:latin typeface="+mj-lt"/>
                <a:cs typeface="Times New Roman" panose="02020603050405020304" pitchFamily="18" charset="0"/>
              </a:rPr>
              <a:t>-3</a:t>
            </a:r>
          </a:p>
          <a:p>
            <a:pPr marL="0" indent="0">
              <a:buNone/>
            </a:pPr>
            <a:r>
              <a:rPr lang="en-US" altLang="zh-CN" sz="2000" dirty="0">
                <a:solidFill>
                  <a:srgbClr val="000000"/>
                </a:solidFill>
                <a:latin typeface="+mj-lt"/>
                <a:cs typeface="Times New Roman" panose="02020603050405020304" pitchFamily="18" charset="0"/>
              </a:rPr>
              <a:t>                  =    8    +     4      +  0       +    1      +   0.5    +     0     + 0.125    =  13.625</a:t>
            </a:r>
            <a:r>
              <a:rPr lang="en-US" altLang="zh-CN" sz="2000" baseline="-25000" dirty="0">
                <a:solidFill>
                  <a:srgbClr val="000000"/>
                </a:solidFill>
                <a:latin typeface="+mj-lt"/>
                <a:cs typeface="Times New Roman" pitchFamily="18" charset="0"/>
              </a:rPr>
              <a:t>10</a:t>
            </a:r>
            <a:endParaRPr lang="en-US" altLang="zh-CN" sz="2000" dirty="0">
              <a:solidFill>
                <a:srgbClr val="000000"/>
              </a:solidFill>
              <a:latin typeface="+mj-lt"/>
              <a:cs typeface="Times New Roman" panose="02020603050405020304" pitchFamily="18" charset="0"/>
            </a:endParaRPr>
          </a:p>
          <a:p>
            <a:endParaRPr lang="en-US" altLang="zh-CN" sz="2000" baseline="30000" dirty="0">
              <a:solidFill>
                <a:srgbClr val="000000"/>
              </a:solidFill>
              <a:latin typeface="Times New Roman" panose="02020603050405020304" pitchFamily="18" charset="0"/>
              <a:cs typeface="Times New Roman" panose="02020603050405020304" pitchFamily="18" charset="0"/>
            </a:endParaRPr>
          </a:p>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791947"/>
            <a:ext cx="6075761" cy="2837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319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585429"/>
            <a:ext cx="7391400" cy="610424"/>
          </a:xfrm>
          <a:prstGeom prst="rect">
            <a:avLst/>
          </a:prstGeom>
          <a:noFill/>
        </p:spPr>
        <p:txBody>
          <a:bodyPr wrap="square" lIns="0" tIns="0" rIns="0" rtlCol="0">
            <a:spAutoFit/>
          </a:bodyPr>
          <a:lstStyle/>
          <a:p>
            <a:pPr>
              <a:lnSpc>
                <a:spcPts val="4400"/>
              </a:lnSpc>
              <a:tabLst/>
            </a:pPr>
            <a:r>
              <a:rPr lang="en-US" altLang="zh-CN" sz="4000" dirty="0">
                <a:solidFill>
                  <a:srgbClr val="000000"/>
                </a:solidFill>
                <a:latin typeface="+mj-lt"/>
                <a:cs typeface="Times New Roman" panose="02020603050405020304" pitchFamily="18" charset="0"/>
              </a:rPr>
              <a:t>Example</a:t>
            </a:r>
            <a:r>
              <a:rPr lang="en-US" altLang="zh-CN" sz="4000" dirty="0">
                <a:latin typeface="+mj-lt"/>
                <a:cs typeface="Times New Roman" pitchFamily="18" charset="0"/>
              </a:rPr>
              <a:t> </a:t>
            </a:r>
            <a:r>
              <a:rPr lang="en-US" altLang="zh-CN" sz="4000" dirty="0">
                <a:solidFill>
                  <a:srgbClr val="000000"/>
                </a:solidFill>
                <a:latin typeface="+mj-lt"/>
                <a:cs typeface="Times New Roman" panose="02020603050405020304" pitchFamily="18" charset="0"/>
              </a:rPr>
              <a:t>1</a:t>
            </a:r>
          </a:p>
        </p:txBody>
      </p:sp>
      <p:sp>
        <p:nvSpPr>
          <p:cNvPr id="3" name="TextBox 1"/>
          <p:cNvSpPr txBox="1"/>
          <p:nvPr/>
        </p:nvSpPr>
        <p:spPr>
          <a:xfrm>
            <a:off x="838200" y="1651000"/>
            <a:ext cx="2781300" cy="457200"/>
          </a:xfrm>
          <a:prstGeom prst="rect">
            <a:avLst/>
          </a:prstGeom>
          <a:noFill/>
        </p:spPr>
        <p:txBody>
          <a:bodyPr wrap="none" lIns="0" tIns="0" rIns="0" rtlCol="0">
            <a:spAutoFit/>
          </a:bodyPr>
          <a:lstStyle/>
          <a:p>
            <a:pPr>
              <a:lnSpc>
                <a:spcPts val="3600"/>
              </a:lnSpc>
              <a:tabLst/>
            </a:pPr>
            <a:r>
              <a:rPr lang="en-US" altLang="zh-CN" sz="2798" dirty="0">
                <a:solidFill>
                  <a:srgbClr val="000000"/>
                </a:solidFill>
                <a:latin typeface="Times New Roman" pitchFamily="18" charset="0"/>
                <a:cs typeface="Times New Roman" pitchFamily="18" charset="0"/>
              </a:rPr>
              <a:t>•</a:t>
            </a:r>
            <a:r>
              <a:rPr lang="en-US" altLang="zh-CN" sz="2798" dirty="0">
                <a:latin typeface="Times New Roman" pitchFamily="18" charset="0"/>
                <a:cs typeface="Times New Roman" pitchFamily="18" charset="0"/>
              </a:rPr>
              <a:t>   </a:t>
            </a:r>
            <a:r>
              <a:rPr lang="en-US" altLang="zh-CN" sz="2798" dirty="0">
                <a:solidFill>
                  <a:srgbClr val="000000"/>
                </a:solidFill>
                <a:latin typeface="Calibri" pitchFamily="18" charset="0"/>
                <a:cs typeface="Calibri" pitchFamily="18" charset="0"/>
              </a:rPr>
              <a:t>(101101)</a:t>
            </a:r>
            <a:r>
              <a:rPr lang="en-US" altLang="zh-CN" sz="1874" dirty="0">
                <a:solidFill>
                  <a:srgbClr val="000000"/>
                </a:solidFill>
                <a:latin typeface="Calibri" pitchFamily="18" charset="0"/>
                <a:cs typeface="Calibri" pitchFamily="18" charset="0"/>
              </a:rPr>
              <a:t>2</a:t>
            </a:r>
            <a:r>
              <a:rPr lang="en-US" altLang="zh-CN" sz="2798" dirty="0">
                <a:latin typeface="Times New Roman" pitchFamily="18" charset="0"/>
                <a:cs typeface="Times New Roman" pitchFamily="18" charset="0"/>
              </a:rPr>
              <a:t> </a:t>
            </a:r>
            <a:r>
              <a:rPr lang="en-US" altLang="zh-CN" sz="2798" dirty="0">
                <a:solidFill>
                  <a:srgbClr val="000000"/>
                </a:solidFill>
                <a:latin typeface="Calibri" pitchFamily="18" charset="0"/>
                <a:cs typeface="Calibri" pitchFamily="18" charset="0"/>
              </a:rPr>
              <a:t>=</a:t>
            </a:r>
            <a:r>
              <a:rPr lang="en-US" altLang="zh-CN" sz="2798" dirty="0">
                <a:latin typeface="Times New Roman" pitchFamily="18" charset="0"/>
                <a:cs typeface="Times New Roman" pitchFamily="18" charset="0"/>
              </a:rPr>
              <a:t> </a:t>
            </a:r>
            <a:r>
              <a:rPr lang="en-US" altLang="zh-CN" sz="2798" dirty="0">
                <a:solidFill>
                  <a:srgbClr val="000000"/>
                </a:solidFill>
                <a:latin typeface="Calibri" pitchFamily="18" charset="0"/>
                <a:cs typeface="Calibri" pitchFamily="18" charset="0"/>
              </a:rPr>
              <a:t>(?)</a:t>
            </a:r>
            <a:r>
              <a:rPr lang="en-US" altLang="zh-CN" sz="1874" dirty="0">
                <a:solidFill>
                  <a:srgbClr val="000000"/>
                </a:solidFill>
                <a:latin typeface="Calibri" pitchFamily="18" charset="0"/>
                <a:cs typeface="Calibri" pitchFamily="18" charset="0"/>
              </a:rPr>
              <a:t>10</a:t>
            </a:r>
          </a:p>
        </p:txBody>
      </p:sp>
      <p:sp>
        <p:nvSpPr>
          <p:cNvPr id="5" name="TextBox 1"/>
          <p:cNvSpPr txBox="1"/>
          <p:nvPr/>
        </p:nvSpPr>
        <p:spPr>
          <a:xfrm>
            <a:off x="4756152" y="1232724"/>
            <a:ext cx="2774799" cy="2982868"/>
          </a:xfrm>
          <a:prstGeom prst="rect">
            <a:avLst/>
          </a:prstGeom>
          <a:noFill/>
        </p:spPr>
        <p:txBody>
          <a:bodyPr wrap="none" lIns="0" tIns="0" rIns="0" rtlCol="0">
            <a:spAutoFit/>
          </a:bodyPr>
          <a:lstStyle/>
          <a:p>
            <a:pPr>
              <a:lnSpc>
                <a:spcPts val="2900"/>
              </a:lnSpc>
              <a:tabLst/>
            </a:pPr>
            <a:r>
              <a:rPr lang="en-US" altLang="zh-CN" sz="2798" dirty="0">
                <a:solidFill>
                  <a:srgbClr val="FF0000"/>
                </a:solidFill>
                <a:latin typeface="Calibri" pitchFamily="18" charset="0"/>
                <a:cs typeface="Calibri" pitchFamily="18" charset="0"/>
              </a:rPr>
              <a:t>1</a:t>
            </a:r>
            <a:r>
              <a:rPr lang="en-US" altLang="zh-CN" sz="2798" dirty="0">
                <a:latin typeface="Times New Roman" pitchFamily="18" charset="0"/>
                <a:cs typeface="Times New Roman" pitchFamily="18" charset="0"/>
              </a:rPr>
              <a:t> </a:t>
            </a:r>
            <a:r>
              <a:rPr lang="en-US" altLang="zh-CN" sz="2798" dirty="0">
                <a:solidFill>
                  <a:srgbClr val="FF0000"/>
                </a:solidFill>
                <a:latin typeface="Calibri" pitchFamily="18" charset="0"/>
                <a:cs typeface="Calibri" pitchFamily="18" charset="0"/>
              </a:rPr>
              <a:t>x</a:t>
            </a:r>
            <a:r>
              <a:rPr lang="en-US" altLang="zh-CN" sz="2798" dirty="0">
                <a:latin typeface="Times New Roman" pitchFamily="18" charset="0"/>
                <a:cs typeface="Times New Roman" pitchFamily="18" charset="0"/>
              </a:rPr>
              <a:t> </a:t>
            </a:r>
            <a:r>
              <a:rPr lang="en-US" altLang="zh-CN" sz="2798" dirty="0">
                <a:solidFill>
                  <a:srgbClr val="FF0000"/>
                </a:solidFill>
                <a:latin typeface="Calibri" pitchFamily="18" charset="0"/>
                <a:cs typeface="Calibri" pitchFamily="18" charset="0"/>
              </a:rPr>
              <a:t>2</a:t>
            </a:r>
            <a:r>
              <a:rPr lang="en-US" altLang="zh-CN" sz="2800" baseline="30000" dirty="0">
                <a:solidFill>
                  <a:srgbClr val="FF0000"/>
                </a:solidFill>
                <a:latin typeface="Calibri" pitchFamily="18" charset="0"/>
                <a:cs typeface="Calibri" pitchFamily="18" charset="0"/>
              </a:rPr>
              <a:t>0</a:t>
            </a:r>
            <a:r>
              <a:rPr lang="en-US" altLang="zh-CN" sz="2798" dirty="0">
                <a:latin typeface="Times New Roman" pitchFamily="18" charset="0"/>
                <a:cs typeface="Times New Roman" pitchFamily="18" charset="0"/>
              </a:rPr>
              <a:t> </a:t>
            </a:r>
            <a:r>
              <a:rPr lang="en-US" altLang="zh-CN" sz="2798" dirty="0">
                <a:solidFill>
                  <a:srgbClr val="FF0000"/>
                </a:solidFill>
                <a:latin typeface="Calibri" pitchFamily="18" charset="0"/>
                <a:cs typeface="Calibri" pitchFamily="18" charset="0"/>
              </a:rPr>
              <a:t>=</a:t>
            </a:r>
            <a:r>
              <a:rPr lang="en-US" altLang="zh-CN" sz="2798" dirty="0">
                <a:latin typeface="Times New Roman" pitchFamily="18" charset="0"/>
                <a:cs typeface="Times New Roman" pitchFamily="18" charset="0"/>
              </a:rPr>
              <a:t> </a:t>
            </a:r>
            <a:r>
              <a:rPr lang="en-US" altLang="zh-CN" sz="2798" dirty="0">
                <a:solidFill>
                  <a:srgbClr val="FF0000"/>
                </a:solidFill>
                <a:latin typeface="Calibri" pitchFamily="18" charset="0"/>
                <a:cs typeface="Calibri" pitchFamily="18" charset="0"/>
              </a:rPr>
              <a:t>1</a:t>
            </a:r>
            <a:r>
              <a:rPr lang="en-US" altLang="zh-CN" sz="2798" dirty="0">
                <a:latin typeface="Times New Roman" pitchFamily="18" charset="0"/>
                <a:cs typeface="Times New Roman" pitchFamily="18" charset="0"/>
              </a:rPr>
              <a:t> </a:t>
            </a:r>
            <a:r>
              <a:rPr lang="en-US" altLang="zh-CN" sz="2798" dirty="0">
                <a:solidFill>
                  <a:srgbClr val="FF0000"/>
                </a:solidFill>
                <a:latin typeface="Calibri" pitchFamily="18" charset="0"/>
                <a:cs typeface="Calibri" pitchFamily="18" charset="0"/>
              </a:rPr>
              <a:t>x</a:t>
            </a:r>
            <a:r>
              <a:rPr lang="en-US" altLang="zh-CN" sz="2798" dirty="0">
                <a:latin typeface="Times New Roman" pitchFamily="18" charset="0"/>
                <a:cs typeface="Times New Roman" pitchFamily="18" charset="0"/>
              </a:rPr>
              <a:t> </a:t>
            </a:r>
            <a:r>
              <a:rPr lang="en-US" altLang="zh-CN" sz="2798" dirty="0">
                <a:solidFill>
                  <a:srgbClr val="FF0000"/>
                </a:solidFill>
                <a:latin typeface="Calibri" pitchFamily="18" charset="0"/>
                <a:cs typeface="Calibri" pitchFamily="18" charset="0"/>
              </a:rPr>
              <a:t>1</a:t>
            </a:r>
            <a:r>
              <a:rPr lang="en-US" altLang="zh-CN" sz="2798" dirty="0">
                <a:latin typeface="Times New Roman" pitchFamily="18" charset="0"/>
                <a:cs typeface="Times New Roman" pitchFamily="18" charset="0"/>
              </a:rPr>
              <a:t> </a:t>
            </a:r>
            <a:r>
              <a:rPr lang="en-US" altLang="zh-CN" sz="2798" dirty="0">
                <a:solidFill>
                  <a:srgbClr val="FF0000"/>
                </a:solidFill>
                <a:latin typeface="Calibri" pitchFamily="18" charset="0"/>
                <a:cs typeface="Calibri" pitchFamily="18" charset="0"/>
              </a:rPr>
              <a:t>=</a:t>
            </a:r>
            <a:r>
              <a:rPr lang="en-US" altLang="zh-CN" sz="2798" dirty="0">
                <a:latin typeface="Times New Roman" pitchFamily="18" charset="0"/>
                <a:cs typeface="Times New Roman" pitchFamily="18" charset="0"/>
              </a:rPr>
              <a:t> </a:t>
            </a:r>
            <a:r>
              <a:rPr lang="en-US" altLang="zh-CN" sz="2798" dirty="0">
                <a:solidFill>
                  <a:srgbClr val="FF0000"/>
                </a:solidFill>
                <a:latin typeface="Calibri" pitchFamily="18" charset="0"/>
                <a:cs typeface="Calibri" pitchFamily="18" charset="0"/>
              </a:rPr>
              <a:t>1</a:t>
            </a:r>
          </a:p>
          <a:p>
            <a:pPr>
              <a:lnSpc>
                <a:spcPts val="1000"/>
              </a:lnSpc>
            </a:pPr>
            <a:endParaRPr lang="en-US" altLang="zh-CN" dirty="0"/>
          </a:p>
          <a:p>
            <a:pPr>
              <a:lnSpc>
                <a:spcPts val="3000"/>
              </a:lnSpc>
              <a:tabLst/>
            </a:pPr>
            <a:r>
              <a:rPr lang="en-US" altLang="zh-CN" sz="2795" dirty="0">
                <a:solidFill>
                  <a:srgbClr val="FF0000"/>
                </a:solidFill>
                <a:latin typeface="Calibri" pitchFamily="18" charset="0"/>
                <a:cs typeface="Calibri" pitchFamily="18" charset="0"/>
              </a:rPr>
              <a:t>0</a:t>
            </a:r>
            <a:r>
              <a:rPr lang="en-US" altLang="zh-CN" sz="2795" dirty="0">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x</a:t>
            </a:r>
            <a:r>
              <a:rPr lang="en-US" altLang="zh-CN" sz="2795" dirty="0">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2</a:t>
            </a:r>
            <a:r>
              <a:rPr lang="en-US" altLang="zh-CN" sz="2800" baseline="30000" dirty="0">
                <a:solidFill>
                  <a:srgbClr val="FF0000"/>
                </a:solidFill>
                <a:latin typeface="Calibri" pitchFamily="18" charset="0"/>
                <a:cs typeface="Calibri" pitchFamily="18" charset="0"/>
              </a:rPr>
              <a:t>1</a:t>
            </a:r>
            <a:r>
              <a:rPr lang="en-US" altLang="zh-CN" sz="2795" dirty="0">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a:t>
            </a:r>
            <a:r>
              <a:rPr lang="en-US" altLang="zh-CN" sz="2795" dirty="0">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0</a:t>
            </a:r>
            <a:r>
              <a:rPr lang="en-US" altLang="zh-CN" sz="2795" dirty="0">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x</a:t>
            </a:r>
            <a:r>
              <a:rPr lang="en-US" altLang="zh-CN" sz="2795" dirty="0">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2</a:t>
            </a:r>
            <a:r>
              <a:rPr lang="en-US" altLang="zh-CN" sz="2795" dirty="0">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a:t>
            </a:r>
            <a:r>
              <a:rPr lang="en-US" altLang="zh-CN" sz="2795" dirty="0">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0</a:t>
            </a:r>
          </a:p>
          <a:p>
            <a:pPr>
              <a:lnSpc>
                <a:spcPts val="1000"/>
              </a:lnSpc>
            </a:pPr>
            <a:endParaRPr lang="en-US" altLang="zh-CN" dirty="0"/>
          </a:p>
          <a:p>
            <a:pPr>
              <a:lnSpc>
                <a:spcPts val="3000"/>
              </a:lnSpc>
              <a:tabLst/>
            </a:pPr>
            <a:r>
              <a:rPr lang="en-US" altLang="zh-CN" sz="2795" dirty="0">
                <a:solidFill>
                  <a:srgbClr val="FF0000"/>
                </a:solidFill>
                <a:latin typeface="Calibri" pitchFamily="18" charset="0"/>
                <a:cs typeface="Calibri" pitchFamily="18" charset="0"/>
              </a:rPr>
              <a:t>1</a:t>
            </a:r>
            <a:r>
              <a:rPr lang="en-US" altLang="zh-CN" sz="2795" dirty="0">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x</a:t>
            </a:r>
            <a:r>
              <a:rPr lang="en-US" altLang="zh-CN" sz="2795" dirty="0">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2</a:t>
            </a:r>
            <a:r>
              <a:rPr lang="en-US" altLang="zh-CN" sz="2800" baseline="30000" dirty="0">
                <a:solidFill>
                  <a:srgbClr val="FF0000"/>
                </a:solidFill>
                <a:latin typeface="Calibri" pitchFamily="18" charset="0"/>
                <a:cs typeface="Calibri" pitchFamily="18" charset="0"/>
              </a:rPr>
              <a:t>2</a:t>
            </a:r>
            <a:r>
              <a:rPr lang="en-US" altLang="zh-CN" sz="2795" dirty="0">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a:t>
            </a:r>
            <a:r>
              <a:rPr lang="en-US" altLang="zh-CN" sz="2795" dirty="0">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1</a:t>
            </a:r>
            <a:r>
              <a:rPr lang="en-US" altLang="zh-CN" sz="2795" dirty="0">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x</a:t>
            </a:r>
            <a:r>
              <a:rPr lang="en-US" altLang="zh-CN" sz="2795" dirty="0">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4</a:t>
            </a:r>
            <a:r>
              <a:rPr lang="en-US" altLang="zh-CN" sz="2795" dirty="0">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a:t>
            </a:r>
            <a:r>
              <a:rPr lang="en-US" altLang="zh-CN" sz="2795" dirty="0">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4</a:t>
            </a:r>
          </a:p>
          <a:p>
            <a:pPr>
              <a:lnSpc>
                <a:spcPts val="1000"/>
              </a:lnSpc>
            </a:pPr>
            <a:endParaRPr lang="en-US" altLang="zh-CN" dirty="0"/>
          </a:p>
          <a:p>
            <a:pPr>
              <a:lnSpc>
                <a:spcPts val="3000"/>
              </a:lnSpc>
              <a:tabLst/>
            </a:pPr>
            <a:r>
              <a:rPr lang="en-US" altLang="zh-CN" sz="2798" dirty="0">
                <a:solidFill>
                  <a:srgbClr val="FF0000"/>
                </a:solidFill>
                <a:latin typeface="Calibri" pitchFamily="18" charset="0"/>
                <a:cs typeface="Calibri" pitchFamily="18" charset="0"/>
              </a:rPr>
              <a:t>1</a:t>
            </a:r>
            <a:r>
              <a:rPr lang="en-US" altLang="zh-CN" sz="2798" dirty="0">
                <a:latin typeface="Times New Roman" pitchFamily="18" charset="0"/>
                <a:cs typeface="Times New Roman" pitchFamily="18" charset="0"/>
              </a:rPr>
              <a:t> </a:t>
            </a:r>
            <a:r>
              <a:rPr lang="en-US" altLang="zh-CN" sz="2798" dirty="0">
                <a:solidFill>
                  <a:srgbClr val="FF0000"/>
                </a:solidFill>
                <a:latin typeface="Calibri" pitchFamily="18" charset="0"/>
                <a:cs typeface="Calibri" pitchFamily="18" charset="0"/>
              </a:rPr>
              <a:t>x</a:t>
            </a:r>
            <a:r>
              <a:rPr lang="en-US" altLang="zh-CN" sz="2798" dirty="0">
                <a:latin typeface="Times New Roman" pitchFamily="18" charset="0"/>
                <a:cs typeface="Times New Roman" pitchFamily="18" charset="0"/>
              </a:rPr>
              <a:t> </a:t>
            </a:r>
            <a:r>
              <a:rPr lang="en-US" altLang="zh-CN" sz="2798" dirty="0">
                <a:solidFill>
                  <a:srgbClr val="FF0000"/>
                </a:solidFill>
                <a:latin typeface="Calibri" pitchFamily="18" charset="0"/>
                <a:cs typeface="Calibri" pitchFamily="18" charset="0"/>
              </a:rPr>
              <a:t>2</a:t>
            </a:r>
            <a:r>
              <a:rPr lang="en-US" altLang="zh-CN" sz="2800" baseline="30000" dirty="0">
                <a:solidFill>
                  <a:srgbClr val="FF0000"/>
                </a:solidFill>
                <a:latin typeface="Calibri" pitchFamily="18" charset="0"/>
                <a:cs typeface="Calibri" pitchFamily="18" charset="0"/>
              </a:rPr>
              <a:t>3</a:t>
            </a:r>
            <a:r>
              <a:rPr lang="en-US" altLang="zh-CN" sz="2798" dirty="0">
                <a:latin typeface="Times New Roman" pitchFamily="18" charset="0"/>
                <a:cs typeface="Times New Roman" pitchFamily="18" charset="0"/>
              </a:rPr>
              <a:t> </a:t>
            </a:r>
            <a:r>
              <a:rPr lang="en-US" altLang="zh-CN" sz="2798" dirty="0">
                <a:solidFill>
                  <a:srgbClr val="FF0000"/>
                </a:solidFill>
                <a:latin typeface="Calibri" pitchFamily="18" charset="0"/>
                <a:cs typeface="Calibri" pitchFamily="18" charset="0"/>
              </a:rPr>
              <a:t>=</a:t>
            </a:r>
            <a:r>
              <a:rPr lang="en-US" altLang="zh-CN" sz="2798" dirty="0">
                <a:latin typeface="Times New Roman" pitchFamily="18" charset="0"/>
                <a:cs typeface="Times New Roman" pitchFamily="18" charset="0"/>
              </a:rPr>
              <a:t> </a:t>
            </a:r>
            <a:r>
              <a:rPr lang="en-US" altLang="zh-CN" sz="2798" dirty="0">
                <a:solidFill>
                  <a:srgbClr val="FF0000"/>
                </a:solidFill>
                <a:latin typeface="Calibri" pitchFamily="18" charset="0"/>
                <a:cs typeface="Calibri" pitchFamily="18" charset="0"/>
              </a:rPr>
              <a:t>1</a:t>
            </a:r>
            <a:r>
              <a:rPr lang="en-US" altLang="zh-CN" sz="2798" dirty="0">
                <a:latin typeface="Times New Roman" pitchFamily="18" charset="0"/>
                <a:cs typeface="Times New Roman" pitchFamily="18" charset="0"/>
              </a:rPr>
              <a:t> </a:t>
            </a:r>
            <a:r>
              <a:rPr lang="en-US" altLang="zh-CN" sz="2798" dirty="0">
                <a:solidFill>
                  <a:srgbClr val="FF0000"/>
                </a:solidFill>
                <a:latin typeface="Calibri" pitchFamily="18" charset="0"/>
                <a:cs typeface="Calibri" pitchFamily="18" charset="0"/>
              </a:rPr>
              <a:t>x</a:t>
            </a:r>
            <a:r>
              <a:rPr lang="en-US" altLang="zh-CN" sz="2798" dirty="0">
                <a:latin typeface="Times New Roman" pitchFamily="18" charset="0"/>
                <a:cs typeface="Times New Roman" pitchFamily="18" charset="0"/>
              </a:rPr>
              <a:t> </a:t>
            </a:r>
            <a:r>
              <a:rPr lang="en-US" altLang="zh-CN" sz="2798" dirty="0">
                <a:solidFill>
                  <a:srgbClr val="FF0000"/>
                </a:solidFill>
                <a:latin typeface="Calibri" pitchFamily="18" charset="0"/>
                <a:cs typeface="Calibri" pitchFamily="18" charset="0"/>
              </a:rPr>
              <a:t>8</a:t>
            </a:r>
            <a:r>
              <a:rPr lang="en-US" altLang="zh-CN" sz="2798" dirty="0">
                <a:latin typeface="Times New Roman" pitchFamily="18" charset="0"/>
                <a:cs typeface="Times New Roman" pitchFamily="18" charset="0"/>
              </a:rPr>
              <a:t> </a:t>
            </a:r>
            <a:r>
              <a:rPr lang="en-US" altLang="zh-CN" sz="2798" dirty="0">
                <a:solidFill>
                  <a:srgbClr val="FF0000"/>
                </a:solidFill>
                <a:latin typeface="Calibri" pitchFamily="18" charset="0"/>
                <a:cs typeface="Calibri" pitchFamily="18" charset="0"/>
              </a:rPr>
              <a:t>=</a:t>
            </a:r>
            <a:r>
              <a:rPr lang="en-US" altLang="zh-CN" sz="2798" dirty="0">
                <a:latin typeface="Times New Roman" pitchFamily="18" charset="0"/>
                <a:cs typeface="Times New Roman" pitchFamily="18" charset="0"/>
              </a:rPr>
              <a:t> </a:t>
            </a:r>
            <a:r>
              <a:rPr lang="en-US" altLang="zh-CN" sz="2798" dirty="0">
                <a:solidFill>
                  <a:srgbClr val="FF0000"/>
                </a:solidFill>
                <a:latin typeface="Calibri" pitchFamily="18" charset="0"/>
                <a:cs typeface="Calibri" pitchFamily="18" charset="0"/>
              </a:rPr>
              <a:t>8</a:t>
            </a:r>
          </a:p>
          <a:p>
            <a:pPr>
              <a:lnSpc>
                <a:spcPts val="1000"/>
              </a:lnSpc>
            </a:pPr>
            <a:endParaRPr lang="en-US" altLang="zh-CN" dirty="0"/>
          </a:p>
          <a:p>
            <a:pPr>
              <a:lnSpc>
                <a:spcPts val="3000"/>
              </a:lnSpc>
              <a:tabLst/>
            </a:pPr>
            <a:r>
              <a:rPr lang="en-US" altLang="zh-CN" sz="2795" dirty="0">
                <a:solidFill>
                  <a:srgbClr val="FF0000"/>
                </a:solidFill>
                <a:latin typeface="Calibri" pitchFamily="18" charset="0"/>
                <a:cs typeface="Calibri" pitchFamily="18" charset="0"/>
              </a:rPr>
              <a:t>0</a:t>
            </a:r>
            <a:r>
              <a:rPr lang="en-US" altLang="zh-CN" sz="2795" dirty="0">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x</a:t>
            </a:r>
            <a:r>
              <a:rPr lang="en-US" altLang="zh-CN" sz="2795" dirty="0">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2</a:t>
            </a:r>
            <a:r>
              <a:rPr lang="en-US" altLang="zh-CN" sz="2800" baseline="30000" dirty="0">
                <a:solidFill>
                  <a:srgbClr val="FF0000"/>
                </a:solidFill>
                <a:latin typeface="Calibri" pitchFamily="18" charset="0"/>
                <a:cs typeface="Calibri" pitchFamily="18" charset="0"/>
              </a:rPr>
              <a:t>4</a:t>
            </a:r>
            <a:r>
              <a:rPr lang="en-US" altLang="zh-CN" sz="2795" dirty="0">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a:t>
            </a:r>
            <a:r>
              <a:rPr lang="en-US" altLang="zh-CN" sz="2795" dirty="0">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0</a:t>
            </a:r>
            <a:r>
              <a:rPr lang="en-US" altLang="zh-CN" sz="2795" dirty="0">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x</a:t>
            </a:r>
            <a:r>
              <a:rPr lang="en-US" altLang="zh-CN" sz="2795" dirty="0">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16</a:t>
            </a:r>
            <a:r>
              <a:rPr lang="en-US" altLang="zh-CN" sz="2795" dirty="0">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a:t>
            </a:r>
            <a:r>
              <a:rPr lang="en-US" altLang="zh-CN" sz="2795" dirty="0">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0</a:t>
            </a:r>
          </a:p>
          <a:p>
            <a:pPr>
              <a:lnSpc>
                <a:spcPts val="1000"/>
              </a:lnSpc>
            </a:pPr>
            <a:endParaRPr lang="en-US" altLang="zh-CN" dirty="0"/>
          </a:p>
          <a:p>
            <a:pPr>
              <a:lnSpc>
                <a:spcPts val="3000"/>
              </a:lnSpc>
              <a:tabLst/>
            </a:pPr>
            <a:r>
              <a:rPr lang="en-US" altLang="zh-CN" sz="2795" dirty="0">
                <a:solidFill>
                  <a:srgbClr val="FF0000"/>
                </a:solidFill>
                <a:latin typeface="Calibri" pitchFamily="18" charset="0"/>
                <a:cs typeface="Calibri" pitchFamily="18" charset="0"/>
              </a:rPr>
              <a:t>1</a:t>
            </a:r>
            <a:r>
              <a:rPr lang="en-US" altLang="zh-CN" sz="2795" dirty="0">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x</a:t>
            </a:r>
            <a:r>
              <a:rPr lang="en-US" altLang="zh-CN" sz="2795" dirty="0">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2</a:t>
            </a:r>
            <a:r>
              <a:rPr lang="en-US" altLang="zh-CN" sz="2800" baseline="30000" dirty="0">
                <a:solidFill>
                  <a:srgbClr val="FF0000"/>
                </a:solidFill>
                <a:latin typeface="Calibri" pitchFamily="18" charset="0"/>
                <a:cs typeface="Calibri" pitchFamily="18" charset="0"/>
              </a:rPr>
              <a:t>5</a:t>
            </a:r>
            <a:r>
              <a:rPr lang="en-US" altLang="zh-CN" sz="2795" dirty="0">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a:t>
            </a:r>
            <a:r>
              <a:rPr lang="en-US" altLang="zh-CN" sz="2795" dirty="0">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1</a:t>
            </a:r>
            <a:r>
              <a:rPr lang="en-US" altLang="zh-CN" sz="2795" dirty="0">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x</a:t>
            </a:r>
            <a:r>
              <a:rPr lang="en-US" altLang="zh-CN" sz="2795" dirty="0">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32</a:t>
            </a:r>
            <a:r>
              <a:rPr lang="en-US" altLang="zh-CN" sz="2795" dirty="0">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a:t>
            </a:r>
            <a:r>
              <a:rPr lang="en-US" altLang="zh-CN" sz="2795" dirty="0">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32</a:t>
            </a:r>
          </a:p>
        </p:txBody>
      </p:sp>
      <p:sp>
        <p:nvSpPr>
          <p:cNvPr id="6" name="TextBox 5"/>
          <p:cNvSpPr txBox="1"/>
          <p:nvPr/>
        </p:nvSpPr>
        <p:spPr>
          <a:xfrm>
            <a:off x="4572000" y="4495800"/>
            <a:ext cx="3657600" cy="964367"/>
          </a:xfrm>
          <a:prstGeom prst="rect">
            <a:avLst/>
          </a:prstGeom>
          <a:noFill/>
        </p:spPr>
        <p:txBody>
          <a:bodyPr wrap="square" rtlCol="0">
            <a:spAutoFit/>
          </a:bodyPr>
          <a:lstStyle/>
          <a:p>
            <a:pPr lvl="0">
              <a:lnSpc>
                <a:spcPts val="3000"/>
              </a:lnSpc>
            </a:pPr>
            <a:r>
              <a:rPr lang="en-US" altLang="zh-CN" sz="2795" dirty="0">
                <a:solidFill>
                  <a:srgbClr val="FF0000"/>
                </a:solidFill>
                <a:latin typeface="Calibri" pitchFamily="18" charset="0"/>
                <a:cs typeface="Calibri" pitchFamily="18" charset="0"/>
              </a:rPr>
              <a:t>1</a:t>
            </a:r>
            <a:r>
              <a:rPr lang="en-US" altLang="zh-CN" sz="2795" dirty="0">
                <a:solidFill>
                  <a:prstClr val="black"/>
                </a:solidFill>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a:t>
            </a:r>
            <a:r>
              <a:rPr lang="en-US" altLang="zh-CN" sz="2795" dirty="0">
                <a:solidFill>
                  <a:prstClr val="black"/>
                </a:solidFill>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0</a:t>
            </a:r>
            <a:r>
              <a:rPr lang="en-US" altLang="zh-CN" sz="2795" dirty="0">
                <a:solidFill>
                  <a:prstClr val="black"/>
                </a:solidFill>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a:t>
            </a:r>
            <a:r>
              <a:rPr lang="en-US" altLang="zh-CN" sz="2795" dirty="0">
                <a:solidFill>
                  <a:prstClr val="black"/>
                </a:solidFill>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4</a:t>
            </a:r>
            <a:r>
              <a:rPr lang="en-US" altLang="zh-CN" sz="2795" dirty="0">
                <a:solidFill>
                  <a:prstClr val="black"/>
                </a:solidFill>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a:t>
            </a:r>
            <a:r>
              <a:rPr lang="en-US" altLang="zh-CN" sz="2795" dirty="0">
                <a:solidFill>
                  <a:prstClr val="black"/>
                </a:solidFill>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8</a:t>
            </a:r>
            <a:r>
              <a:rPr lang="en-US" altLang="zh-CN" sz="2795" dirty="0">
                <a:solidFill>
                  <a:prstClr val="black"/>
                </a:solidFill>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a:t>
            </a:r>
            <a:r>
              <a:rPr lang="en-US" altLang="zh-CN" sz="2795" dirty="0">
                <a:solidFill>
                  <a:prstClr val="black"/>
                </a:solidFill>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0</a:t>
            </a:r>
            <a:r>
              <a:rPr lang="en-US" altLang="zh-CN" sz="2795" dirty="0">
                <a:solidFill>
                  <a:prstClr val="black"/>
                </a:solidFill>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a:t>
            </a:r>
            <a:r>
              <a:rPr lang="en-US" altLang="zh-CN" sz="2795" dirty="0">
                <a:solidFill>
                  <a:prstClr val="black"/>
                </a:solidFill>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32</a:t>
            </a:r>
            <a:r>
              <a:rPr lang="en-US" altLang="zh-CN" sz="2795" dirty="0">
                <a:solidFill>
                  <a:prstClr val="black"/>
                </a:solidFill>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a:t>
            </a:r>
          </a:p>
          <a:p>
            <a:pPr lvl="0">
              <a:lnSpc>
                <a:spcPts val="3800"/>
              </a:lnSpc>
            </a:pPr>
            <a:r>
              <a:rPr lang="en-US" altLang="zh-CN" sz="2795" dirty="0">
                <a:solidFill>
                  <a:srgbClr val="FF0000"/>
                </a:solidFill>
                <a:latin typeface="Calibri" pitchFamily="18" charset="0"/>
                <a:cs typeface="Calibri" pitchFamily="18" charset="0"/>
              </a:rPr>
              <a:t>(45)</a:t>
            </a:r>
            <a:r>
              <a:rPr lang="en-US" altLang="zh-CN" sz="1871" dirty="0">
                <a:solidFill>
                  <a:srgbClr val="FF0000"/>
                </a:solidFill>
                <a:latin typeface="Calibri" pitchFamily="18" charset="0"/>
                <a:cs typeface="Calibri" pitchFamily="18" charset="0"/>
              </a:rPr>
              <a:t>10</a:t>
            </a:r>
          </a:p>
        </p:txBody>
      </p:sp>
    </p:spTree>
    <p:extLst>
      <p:ext uri="{BB962C8B-B14F-4D97-AF65-F5344CB8AC3E}">
        <p14:creationId xmlns:p14="http://schemas.microsoft.com/office/powerpoint/2010/main" val="2781381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
          <p:cNvSpPr txBox="1"/>
          <p:nvPr/>
        </p:nvSpPr>
        <p:spPr>
          <a:xfrm>
            <a:off x="1940169" y="1752600"/>
            <a:ext cx="500137" cy="200055"/>
          </a:xfrm>
          <a:prstGeom prst="rect">
            <a:avLst/>
          </a:prstGeom>
          <a:noFill/>
        </p:spPr>
        <p:txBody>
          <a:bodyPr wrap="none" lIns="0" tIns="0" rIns="0" rtlCol="0">
            <a:spAutoFit/>
          </a:bodyPr>
          <a:lstStyle/>
          <a:p>
            <a:pPr>
              <a:lnSpc>
                <a:spcPts val="1200"/>
              </a:lnSpc>
              <a:tabLst/>
            </a:pPr>
            <a:r>
              <a:rPr lang="en-US" altLang="zh-CN" dirty="0">
                <a:solidFill>
                  <a:srgbClr val="000000"/>
                </a:solidFill>
                <a:latin typeface="Times New Roman" pitchFamily="18" charset="0"/>
                <a:cs typeface="Times New Roman" pitchFamily="18" charset="0"/>
              </a:rPr>
              <a:t>Octal</a:t>
            </a:r>
          </a:p>
        </p:txBody>
      </p:sp>
      <p:sp>
        <p:nvSpPr>
          <p:cNvPr id="8" name="TextBox 1"/>
          <p:cNvSpPr txBox="1"/>
          <p:nvPr/>
        </p:nvSpPr>
        <p:spPr>
          <a:xfrm>
            <a:off x="3357685" y="1747715"/>
            <a:ext cx="1840247" cy="215700"/>
          </a:xfrm>
          <a:prstGeom prst="rect">
            <a:avLst/>
          </a:prstGeom>
          <a:noFill/>
        </p:spPr>
        <p:txBody>
          <a:bodyPr wrap="none" lIns="0" tIns="0" rIns="0" rtlCol="0">
            <a:spAutoFit/>
          </a:bodyPr>
          <a:lstStyle/>
          <a:p>
            <a:pPr>
              <a:lnSpc>
                <a:spcPts val="1200"/>
              </a:lnSpc>
              <a:tabLst/>
            </a:pPr>
            <a:r>
              <a:rPr lang="en-US" altLang="zh-CN" dirty="0">
                <a:solidFill>
                  <a:srgbClr val="000000"/>
                </a:solidFill>
                <a:latin typeface="Times New Roman" pitchFamily="18" charset="0"/>
                <a:cs typeface="Times New Roman" pitchFamily="18" charset="0"/>
              </a:rPr>
              <a:t>Decimal</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Equivalent</a:t>
            </a:r>
          </a:p>
        </p:txBody>
      </p:sp>
      <p:sp>
        <p:nvSpPr>
          <p:cNvPr id="9" name="TextBox 1"/>
          <p:cNvSpPr txBox="1"/>
          <p:nvPr/>
        </p:nvSpPr>
        <p:spPr>
          <a:xfrm>
            <a:off x="2216638" y="2143370"/>
            <a:ext cx="2596865" cy="1059264"/>
          </a:xfrm>
          <a:prstGeom prst="rect">
            <a:avLst/>
          </a:prstGeom>
          <a:noFill/>
        </p:spPr>
        <p:txBody>
          <a:bodyPr wrap="none" lIns="0" tIns="0" rIns="0" rtlCol="0">
            <a:spAutoFit/>
          </a:bodyPr>
          <a:lstStyle/>
          <a:p>
            <a:pPr>
              <a:lnSpc>
                <a:spcPts val="1500"/>
              </a:lnSpc>
              <a:tabLst/>
            </a:pPr>
            <a:r>
              <a:rPr lang="en-US" altLang="zh-CN" dirty="0">
                <a:solidFill>
                  <a:srgbClr val="000000"/>
                </a:solidFill>
                <a:latin typeface="Times New Roman" pitchFamily="18" charset="0"/>
                <a:cs typeface="Times New Roman" pitchFamily="18" charset="0"/>
              </a:rPr>
              <a:t>0</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0</a:t>
            </a:r>
          </a:p>
          <a:p>
            <a:pPr>
              <a:lnSpc>
                <a:spcPts val="1600"/>
              </a:lnSpc>
              <a:tabLst/>
            </a:pPr>
            <a:r>
              <a:rPr lang="en-US" altLang="zh-CN" dirty="0">
                <a:solidFill>
                  <a:srgbClr val="000000"/>
                </a:solidFill>
                <a:latin typeface="Times New Roman" pitchFamily="18" charset="0"/>
                <a:cs typeface="Times New Roman" pitchFamily="18" charset="0"/>
              </a:rPr>
              <a:t>1</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1</a:t>
            </a:r>
          </a:p>
          <a:p>
            <a:pPr>
              <a:lnSpc>
                <a:spcPts val="1600"/>
              </a:lnSpc>
              <a:tabLst/>
            </a:pPr>
            <a:r>
              <a:rPr lang="en-US" altLang="zh-CN" dirty="0">
                <a:solidFill>
                  <a:srgbClr val="000000"/>
                </a:solidFill>
                <a:latin typeface="Times New Roman" pitchFamily="18" charset="0"/>
                <a:cs typeface="Times New Roman" pitchFamily="18" charset="0"/>
              </a:rPr>
              <a:t>2</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2</a:t>
            </a:r>
          </a:p>
          <a:p>
            <a:pPr>
              <a:lnSpc>
                <a:spcPts val="1600"/>
              </a:lnSpc>
              <a:tabLst/>
            </a:pPr>
            <a:r>
              <a:rPr lang="en-US" altLang="zh-CN" dirty="0">
                <a:solidFill>
                  <a:srgbClr val="000000"/>
                </a:solidFill>
                <a:latin typeface="Times New Roman" pitchFamily="18" charset="0"/>
                <a:cs typeface="Times New Roman" pitchFamily="18" charset="0"/>
              </a:rPr>
              <a:t>3</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3</a:t>
            </a:r>
          </a:p>
          <a:p>
            <a:pPr>
              <a:lnSpc>
                <a:spcPts val="1600"/>
              </a:lnSpc>
              <a:tabLst/>
            </a:pPr>
            <a:r>
              <a:rPr lang="en-US" altLang="zh-CN" dirty="0">
                <a:solidFill>
                  <a:srgbClr val="000000"/>
                </a:solidFill>
                <a:latin typeface="Times New Roman" pitchFamily="18" charset="0"/>
                <a:cs typeface="Times New Roman" pitchFamily="18" charset="0"/>
              </a:rPr>
              <a:t>4</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4</a:t>
            </a:r>
          </a:p>
        </p:txBody>
      </p:sp>
      <p:sp>
        <p:nvSpPr>
          <p:cNvPr id="10" name="TextBox 1"/>
          <p:cNvSpPr txBox="1"/>
          <p:nvPr/>
        </p:nvSpPr>
        <p:spPr>
          <a:xfrm>
            <a:off x="914399" y="3179188"/>
            <a:ext cx="3943387" cy="3521477"/>
          </a:xfrm>
          <a:prstGeom prst="rect">
            <a:avLst/>
          </a:prstGeom>
          <a:noFill/>
        </p:spPr>
        <p:txBody>
          <a:bodyPr wrap="none" lIns="0" tIns="0" rIns="0" rtlCol="0">
            <a:spAutoFit/>
          </a:bodyPr>
          <a:lstStyle/>
          <a:p>
            <a:pPr>
              <a:lnSpc>
                <a:spcPts val="1500"/>
              </a:lnSpc>
              <a:tabLst>
                <a:tab pos="1219200" algn="l"/>
                <a:tab pos="1308100" algn="l"/>
              </a:tabLst>
            </a:pPr>
            <a:r>
              <a:rPr lang="en-US" altLang="zh-CN" dirty="0"/>
              <a:t>		</a:t>
            </a:r>
            <a:r>
              <a:rPr lang="en-US" altLang="zh-CN" dirty="0">
                <a:solidFill>
                  <a:srgbClr val="000000"/>
                </a:solidFill>
                <a:latin typeface="Times New Roman" pitchFamily="18" charset="0"/>
                <a:cs typeface="Times New Roman" pitchFamily="18" charset="0"/>
              </a:rPr>
              <a:t>5</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5</a:t>
            </a:r>
          </a:p>
          <a:p>
            <a:pPr>
              <a:lnSpc>
                <a:spcPts val="1600"/>
              </a:lnSpc>
              <a:tabLst>
                <a:tab pos="1219200" algn="l"/>
                <a:tab pos="1308100" algn="l"/>
              </a:tabLst>
            </a:pPr>
            <a:r>
              <a:rPr lang="en-US" altLang="zh-CN" dirty="0"/>
              <a:t>		</a:t>
            </a:r>
            <a:r>
              <a:rPr lang="en-US" altLang="zh-CN" dirty="0">
                <a:solidFill>
                  <a:srgbClr val="000000"/>
                </a:solidFill>
                <a:latin typeface="Times New Roman" pitchFamily="18" charset="0"/>
                <a:cs typeface="Times New Roman" pitchFamily="18" charset="0"/>
              </a:rPr>
              <a:t>6</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6</a:t>
            </a:r>
          </a:p>
          <a:p>
            <a:pPr>
              <a:lnSpc>
                <a:spcPts val="1600"/>
              </a:lnSpc>
              <a:tabLst>
                <a:tab pos="1219200" algn="l"/>
                <a:tab pos="1308100" algn="l"/>
              </a:tabLst>
            </a:pPr>
            <a:r>
              <a:rPr lang="en-US" altLang="zh-CN" dirty="0"/>
              <a:t>		</a:t>
            </a:r>
            <a:r>
              <a:rPr lang="en-US" altLang="zh-CN" dirty="0">
                <a:solidFill>
                  <a:srgbClr val="000000"/>
                </a:solidFill>
                <a:latin typeface="Times New Roman" pitchFamily="18" charset="0"/>
                <a:cs typeface="Times New Roman" pitchFamily="18" charset="0"/>
              </a:rPr>
              <a:t>7</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7</a:t>
            </a:r>
          </a:p>
          <a:p>
            <a:pPr>
              <a:lnSpc>
                <a:spcPts val="1600"/>
              </a:lnSpc>
              <a:tabLst>
                <a:tab pos="1219200" algn="l"/>
                <a:tab pos="1308100" algn="l"/>
              </a:tabLst>
            </a:pPr>
            <a:r>
              <a:rPr lang="en-US" altLang="zh-CN" dirty="0"/>
              <a:t>	</a:t>
            </a:r>
            <a:r>
              <a:rPr lang="en-US" altLang="zh-CN" dirty="0">
                <a:solidFill>
                  <a:srgbClr val="000000"/>
                </a:solidFill>
                <a:latin typeface="Times New Roman" pitchFamily="18" charset="0"/>
                <a:cs typeface="Times New Roman" pitchFamily="18" charset="0"/>
              </a:rPr>
              <a:t>10</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8</a:t>
            </a:r>
          </a:p>
          <a:p>
            <a:pPr>
              <a:lnSpc>
                <a:spcPts val="1600"/>
              </a:lnSpc>
              <a:tabLst>
                <a:tab pos="1219200" algn="l"/>
                <a:tab pos="1308100" algn="l"/>
              </a:tabLst>
            </a:pPr>
            <a:r>
              <a:rPr lang="en-US" altLang="zh-CN" dirty="0"/>
              <a:t>	</a:t>
            </a:r>
            <a:r>
              <a:rPr lang="en-US" altLang="zh-CN" dirty="0">
                <a:solidFill>
                  <a:srgbClr val="000000"/>
                </a:solidFill>
                <a:latin typeface="Times New Roman" pitchFamily="18" charset="0"/>
                <a:cs typeface="Times New Roman" pitchFamily="18" charset="0"/>
              </a:rPr>
              <a:t>11</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9</a:t>
            </a:r>
          </a:p>
          <a:p>
            <a:pPr>
              <a:lnSpc>
                <a:spcPts val="1600"/>
              </a:lnSpc>
              <a:tabLst>
                <a:tab pos="1219200" algn="l"/>
                <a:tab pos="1308100" algn="l"/>
              </a:tabLst>
            </a:pPr>
            <a:r>
              <a:rPr lang="en-US" altLang="zh-CN" dirty="0"/>
              <a:t>	</a:t>
            </a:r>
            <a:r>
              <a:rPr lang="en-US" altLang="zh-CN" dirty="0">
                <a:solidFill>
                  <a:srgbClr val="000000"/>
                </a:solidFill>
                <a:latin typeface="Times New Roman" pitchFamily="18" charset="0"/>
                <a:cs typeface="Times New Roman" pitchFamily="18" charset="0"/>
              </a:rPr>
              <a:t>12</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………………………..10</a:t>
            </a:r>
          </a:p>
          <a:p>
            <a:pPr>
              <a:lnSpc>
                <a:spcPts val="1600"/>
              </a:lnSpc>
              <a:tabLst>
                <a:tab pos="1219200" algn="l"/>
                <a:tab pos="1308100" algn="l"/>
              </a:tabLst>
            </a:pPr>
            <a:r>
              <a:rPr lang="en-US" altLang="zh-CN" dirty="0"/>
              <a:t>	</a:t>
            </a:r>
            <a:r>
              <a:rPr lang="en-US" altLang="zh-CN" dirty="0">
                <a:solidFill>
                  <a:srgbClr val="000000"/>
                </a:solidFill>
                <a:latin typeface="Times New Roman" pitchFamily="18" charset="0"/>
                <a:cs typeface="Times New Roman" pitchFamily="18" charset="0"/>
              </a:rPr>
              <a:t>13</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………………………..11</a:t>
            </a:r>
          </a:p>
          <a:p>
            <a:pPr>
              <a:lnSpc>
                <a:spcPts val="1600"/>
              </a:lnSpc>
              <a:tabLst>
                <a:tab pos="1219200" algn="l"/>
                <a:tab pos="1308100" algn="l"/>
              </a:tabLst>
            </a:pPr>
            <a:r>
              <a:rPr lang="en-US" altLang="zh-CN" dirty="0"/>
              <a:t>	</a:t>
            </a:r>
            <a:r>
              <a:rPr lang="en-US" altLang="zh-CN" dirty="0">
                <a:solidFill>
                  <a:srgbClr val="000000"/>
                </a:solidFill>
                <a:latin typeface="Times New Roman" pitchFamily="18" charset="0"/>
                <a:cs typeface="Times New Roman" pitchFamily="18" charset="0"/>
              </a:rPr>
              <a:t>14</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………………………..12</a:t>
            </a:r>
          </a:p>
          <a:p>
            <a:pPr>
              <a:lnSpc>
                <a:spcPts val="1600"/>
              </a:lnSpc>
              <a:tabLst>
                <a:tab pos="1219200" algn="l"/>
                <a:tab pos="1308100" algn="l"/>
              </a:tabLst>
            </a:pPr>
            <a:r>
              <a:rPr lang="en-US" altLang="zh-CN" dirty="0"/>
              <a:t>	</a:t>
            </a:r>
            <a:r>
              <a:rPr lang="en-US" altLang="zh-CN" dirty="0">
                <a:solidFill>
                  <a:srgbClr val="000000"/>
                </a:solidFill>
                <a:latin typeface="Times New Roman" pitchFamily="18" charset="0"/>
                <a:cs typeface="Times New Roman" pitchFamily="18" charset="0"/>
              </a:rPr>
              <a:t>15</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………………………..13</a:t>
            </a:r>
          </a:p>
          <a:p>
            <a:pPr>
              <a:lnSpc>
                <a:spcPts val="1600"/>
              </a:lnSpc>
              <a:tabLst>
                <a:tab pos="1219200" algn="l"/>
                <a:tab pos="1308100" algn="l"/>
              </a:tabLst>
            </a:pPr>
            <a:r>
              <a:rPr lang="en-US" altLang="zh-CN" dirty="0"/>
              <a:t>	</a:t>
            </a:r>
            <a:r>
              <a:rPr lang="en-US" altLang="zh-CN" dirty="0">
                <a:solidFill>
                  <a:srgbClr val="000000"/>
                </a:solidFill>
                <a:latin typeface="Times New Roman" pitchFamily="18" charset="0"/>
                <a:cs typeface="Times New Roman" pitchFamily="18" charset="0"/>
              </a:rPr>
              <a:t>16</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………………………..14</a:t>
            </a:r>
          </a:p>
          <a:p>
            <a:pPr>
              <a:lnSpc>
                <a:spcPts val="1600"/>
              </a:lnSpc>
              <a:tabLst>
                <a:tab pos="1219200" algn="l"/>
                <a:tab pos="1308100" algn="l"/>
              </a:tabLst>
            </a:pPr>
            <a:r>
              <a:rPr lang="en-US" altLang="zh-CN" dirty="0"/>
              <a:t>	</a:t>
            </a:r>
            <a:r>
              <a:rPr lang="en-US" altLang="zh-CN" dirty="0">
                <a:solidFill>
                  <a:srgbClr val="000000"/>
                </a:solidFill>
                <a:latin typeface="Times New Roman" pitchFamily="18" charset="0"/>
                <a:cs typeface="Times New Roman" pitchFamily="18" charset="0"/>
              </a:rPr>
              <a:t>17</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………………………..15</a:t>
            </a:r>
          </a:p>
          <a:p>
            <a:pPr>
              <a:lnSpc>
                <a:spcPts val="1600"/>
              </a:lnSpc>
              <a:tabLst>
                <a:tab pos="1219200" algn="l"/>
                <a:tab pos="1308100" algn="l"/>
              </a:tabLst>
            </a:pPr>
            <a:r>
              <a:rPr lang="en-US" altLang="zh-CN" dirty="0"/>
              <a:t>	</a:t>
            </a:r>
            <a:r>
              <a:rPr lang="en-US" altLang="zh-CN" dirty="0">
                <a:solidFill>
                  <a:srgbClr val="000000"/>
                </a:solidFill>
                <a:latin typeface="Times New Roman" pitchFamily="18" charset="0"/>
                <a:cs typeface="Times New Roman" pitchFamily="18" charset="0"/>
              </a:rPr>
              <a:t>20</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………………………..16</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p:txBody>
      </p:sp>
      <p:sp>
        <p:nvSpPr>
          <p:cNvPr id="11" name="TextBox 1"/>
          <p:cNvSpPr txBox="1"/>
          <p:nvPr/>
        </p:nvSpPr>
        <p:spPr>
          <a:xfrm>
            <a:off x="5803900" y="2908300"/>
            <a:ext cx="2813271" cy="1072088"/>
          </a:xfrm>
          <a:prstGeom prst="rect">
            <a:avLst/>
          </a:prstGeom>
          <a:noFill/>
        </p:spPr>
        <p:txBody>
          <a:bodyPr wrap="none" lIns="0" tIns="0" rIns="0" rtlCol="0">
            <a:spAutoFit/>
          </a:bodyPr>
          <a:lstStyle/>
          <a:p>
            <a:pPr>
              <a:lnSpc>
                <a:spcPts val="1200"/>
              </a:lnSpc>
              <a:tabLst>
                <a:tab pos="444500" algn="l"/>
              </a:tabLst>
            </a:pPr>
            <a:r>
              <a:rPr lang="en-US" altLang="zh-CN" dirty="0">
                <a:solidFill>
                  <a:srgbClr val="000000"/>
                </a:solidFill>
                <a:latin typeface="Times New Roman" pitchFamily="18" charset="0"/>
                <a:cs typeface="Times New Roman" pitchFamily="18" charset="0"/>
              </a:rPr>
              <a:t>Example:</a:t>
            </a:r>
          </a:p>
          <a:p>
            <a:pPr>
              <a:lnSpc>
                <a:spcPts val="1000"/>
              </a:lnSpc>
            </a:pPr>
            <a:endParaRPr lang="en-US" altLang="zh-CN" dirty="0"/>
          </a:p>
          <a:p>
            <a:pPr>
              <a:lnSpc>
                <a:spcPts val="2500"/>
              </a:lnSpc>
              <a:tabLst>
                <a:tab pos="444500" algn="l"/>
              </a:tabLst>
            </a:pPr>
            <a:r>
              <a:rPr lang="en-US" altLang="zh-CN" dirty="0">
                <a:solidFill>
                  <a:srgbClr val="000000"/>
                </a:solidFill>
                <a:latin typeface="Times New Roman" pitchFamily="18" charset="0"/>
                <a:cs typeface="Times New Roman" pitchFamily="18" charset="0"/>
              </a:rPr>
              <a:t>147</a:t>
            </a:r>
            <a:r>
              <a:rPr lang="en-US" altLang="zh-CN" baseline="-25000" dirty="0">
                <a:solidFill>
                  <a:srgbClr val="000000"/>
                </a:solidFill>
                <a:latin typeface="Times New Roman" pitchFamily="18" charset="0"/>
                <a:cs typeface="Times New Roman" pitchFamily="18" charset="0"/>
              </a:rPr>
              <a:t>8</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1</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x</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8</a:t>
            </a:r>
            <a:r>
              <a:rPr lang="en-US" altLang="zh-CN" baseline="30000" dirty="0">
                <a:solidFill>
                  <a:srgbClr val="000000"/>
                </a:solidFill>
                <a:latin typeface="Times New Roman" pitchFamily="18" charset="0"/>
                <a:cs typeface="Times New Roman" pitchFamily="18" charset="0"/>
              </a:rPr>
              <a:t>2</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4</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x</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8</a:t>
            </a:r>
            <a:r>
              <a:rPr lang="en-US" altLang="zh-CN" baseline="30000" dirty="0">
                <a:solidFill>
                  <a:srgbClr val="000000"/>
                </a:solidFill>
                <a:latin typeface="Times New Roman" pitchFamily="18" charset="0"/>
                <a:cs typeface="Times New Roman" pitchFamily="18" charset="0"/>
              </a:rPr>
              <a:t>1</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7</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x</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8</a:t>
            </a:r>
            <a:r>
              <a:rPr lang="en-US" altLang="zh-CN" baseline="30000" dirty="0">
                <a:solidFill>
                  <a:srgbClr val="000000"/>
                </a:solidFill>
                <a:latin typeface="Times New Roman" pitchFamily="18" charset="0"/>
                <a:cs typeface="Times New Roman" pitchFamily="18" charset="0"/>
              </a:rPr>
              <a:t>0</a:t>
            </a:r>
          </a:p>
          <a:p>
            <a:pPr>
              <a:lnSpc>
                <a:spcPts val="1400"/>
              </a:lnSpc>
              <a:tabLst>
                <a:tab pos="444500" algn="l"/>
              </a:tabLst>
            </a:pPr>
            <a:r>
              <a:rPr lang="en-US" altLang="zh-CN" dirty="0"/>
              <a:t>	</a:t>
            </a:r>
            <a:r>
              <a:rPr lang="en-US" altLang="zh-CN" dirty="0">
                <a:solidFill>
                  <a:srgbClr val="00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64</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32</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7</a:t>
            </a:r>
          </a:p>
          <a:p>
            <a:pPr>
              <a:lnSpc>
                <a:spcPts val="1900"/>
              </a:lnSpc>
              <a:tabLst>
                <a:tab pos="444500" algn="l"/>
              </a:tabLst>
            </a:pPr>
            <a:r>
              <a:rPr lang="en-US" altLang="zh-CN" dirty="0"/>
              <a:t>	</a:t>
            </a:r>
            <a:r>
              <a:rPr lang="en-US" altLang="zh-CN" dirty="0">
                <a:solidFill>
                  <a:srgbClr val="00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103</a:t>
            </a:r>
            <a:r>
              <a:rPr lang="en-US" altLang="zh-CN" baseline="-25000" dirty="0">
                <a:solidFill>
                  <a:srgbClr val="000000"/>
                </a:solidFill>
                <a:latin typeface="Times New Roman" pitchFamily="18" charset="0"/>
                <a:cs typeface="Times New Roman" pitchFamily="18" charset="0"/>
              </a:rPr>
              <a:t>10</a:t>
            </a:r>
          </a:p>
        </p:txBody>
      </p:sp>
      <p:sp>
        <p:nvSpPr>
          <p:cNvPr id="2" name="Title 1">
            <a:extLst>
              <a:ext uri="{FF2B5EF4-FFF2-40B4-BE49-F238E27FC236}">
                <a16:creationId xmlns:a16="http://schemas.microsoft.com/office/drawing/2014/main" id="{16DA9110-49D3-46DE-9F08-9E9525798978}"/>
              </a:ext>
            </a:extLst>
          </p:cNvPr>
          <p:cNvSpPr>
            <a:spLocks noGrp="1"/>
          </p:cNvSpPr>
          <p:nvPr>
            <p:ph type="title"/>
          </p:nvPr>
        </p:nvSpPr>
        <p:spPr>
          <a:xfrm>
            <a:off x="533400" y="354071"/>
            <a:ext cx="7772400" cy="1609344"/>
          </a:xfrm>
        </p:spPr>
        <p:txBody>
          <a:bodyPr/>
          <a:lstStyle/>
          <a:p>
            <a:r>
              <a:rPr lang="en-US" dirty="0"/>
              <a:t>Base 8 (Octal)</a:t>
            </a:r>
          </a:p>
        </p:txBody>
      </p:sp>
    </p:spTree>
    <p:extLst>
      <p:ext uri="{BB962C8B-B14F-4D97-AF65-F5344CB8AC3E}">
        <p14:creationId xmlns:p14="http://schemas.microsoft.com/office/powerpoint/2010/main" val="2719942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424973" y="1939359"/>
            <a:ext cx="4654550" cy="3435350"/>
          </a:xfrm>
          <a:custGeom>
            <a:avLst/>
            <a:gdLst>
              <a:gd name="connsiteX0" fmla="*/ 6350 w 4432300"/>
              <a:gd name="connsiteY0" fmla="*/ 2749550 h 2755900"/>
              <a:gd name="connsiteX1" fmla="*/ 4425950 w 4432300"/>
              <a:gd name="connsiteY1" fmla="*/ 2749550 h 2755900"/>
              <a:gd name="connsiteX2" fmla="*/ 4425950 w 4432300"/>
              <a:gd name="connsiteY2" fmla="*/ 6350 h 2755900"/>
              <a:gd name="connsiteX3" fmla="*/ 6350 w 4432300"/>
              <a:gd name="connsiteY3" fmla="*/ 6350 h 2755900"/>
              <a:gd name="connsiteX4" fmla="*/ 6350 w 4432300"/>
              <a:gd name="connsiteY4" fmla="*/ 2749550 h 27559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432300" h="2755900">
                <a:moveTo>
                  <a:pt x="6350" y="2749550"/>
                </a:moveTo>
                <a:lnTo>
                  <a:pt x="4425950" y="2749550"/>
                </a:lnTo>
                <a:lnTo>
                  <a:pt x="4425950" y="6350"/>
                </a:lnTo>
                <a:lnTo>
                  <a:pt x="6350" y="6350"/>
                </a:lnTo>
                <a:lnTo>
                  <a:pt x="6350" y="27495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1"/>
          <p:cNvSpPr txBox="1"/>
          <p:nvPr/>
        </p:nvSpPr>
        <p:spPr>
          <a:xfrm>
            <a:off x="1257300" y="1739304"/>
            <a:ext cx="916918" cy="200055"/>
          </a:xfrm>
          <a:prstGeom prst="rect">
            <a:avLst/>
          </a:prstGeom>
          <a:noFill/>
        </p:spPr>
        <p:txBody>
          <a:bodyPr wrap="none" lIns="0" tIns="0" rIns="0" rtlCol="0">
            <a:spAutoFit/>
          </a:bodyPr>
          <a:lstStyle/>
          <a:p>
            <a:pPr>
              <a:lnSpc>
                <a:spcPts val="1200"/>
              </a:lnSpc>
              <a:tabLst/>
            </a:pPr>
            <a:r>
              <a:rPr lang="en-US" altLang="zh-CN" dirty="0">
                <a:solidFill>
                  <a:srgbClr val="000000"/>
                </a:solidFill>
                <a:latin typeface="Times New Roman" pitchFamily="18" charset="0"/>
                <a:cs typeface="Times New Roman" pitchFamily="18" charset="0"/>
              </a:rPr>
              <a:t>Hex</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Digit</a:t>
            </a:r>
          </a:p>
        </p:txBody>
      </p:sp>
      <p:sp>
        <p:nvSpPr>
          <p:cNvPr id="9" name="TextBox 1"/>
          <p:cNvSpPr txBox="1"/>
          <p:nvPr/>
        </p:nvSpPr>
        <p:spPr>
          <a:xfrm>
            <a:off x="2672649" y="1739304"/>
            <a:ext cx="1840247" cy="200055"/>
          </a:xfrm>
          <a:prstGeom prst="rect">
            <a:avLst/>
          </a:prstGeom>
          <a:noFill/>
        </p:spPr>
        <p:txBody>
          <a:bodyPr wrap="none" lIns="0" tIns="0" rIns="0" rtlCol="0">
            <a:spAutoFit/>
          </a:bodyPr>
          <a:lstStyle/>
          <a:p>
            <a:pPr>
              <a:lnSpc>
                <a:spcPts val="1200"/>
              </a:lnSpc>
              <a:tabLst/>
            </a:pPr>
            <a:r>
              <a:rPr lang="en-US" altLang="zh-CN" dirty="0">
                <a:solidFill>
                  <a:srgbClr val="000000"/>
                </a:solidFill>
                <a:latin typeface="Times New Roman" pitchFamily="18" charset="0"/>
                <a:cs typeface="Times New Roman" pitchFamily="18" charset="0"/>
              </a:rPr>
              <a:t>Decimal</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Equivalent</a:t>
            </a:r>
          </a:p>
        </p:txBody>
      </p:sp>
      <p:sp>
        <p:nvSpPr>
          <p:cNvPr id="10" name="TextBox 1"/>
          <p:cNvSpPr txBox="1"/>
          <p:nvPr/>
        </p:nvSpPr>
        <p:spPr>
          <a:xfrm>
            <a:off x="1536700" y="1981200"/>
            <a:ext cx="2596865" cy="238527"/>
          </a:xfrm>
          <a:prstGeom prst="rect">
            <a:avLst/>
          </a:prstGeom>
          <a:noFill/>
        </p:spPr>
        <p:txBody>
          <a:bodyPr wrap="none" lIns="0" tIns="0" rIns="0" rtlCol="0">
            <a:spAutoFit/>
          </a:bodyPr>
          <a:lstStyle/>
          <a:p>
            <a:pPr>
              <a:lnSpc>
                <a:spcPts val="1500"/>
              </a:lnSpc>
              <a:tabLst/>
            </a:pPr>
            <a:r>
              <a:rPr lang="en-US" altLang="zh-CN" dirty="0">
                <a:solidFill>
                  <a:srgbClr val="000000"/>
                </a:solidFill>
                <a:latin typeface="Times New Roman" pitchFamily="18" charset="0"/>
                <a:cs typeface="Times New Roman" pitchFamily="18" charset="0"/>
              </a:rPr>
              <a:t>0………………………...</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0</a:t>
            </a:r>
          </a:p>
        </p:txBody>
      </p:sp>
      <p:sp>
        <p:nvSpPr>
          <p:cNvPr id="11" name="TextBox 1"/>
          <p:cNvSpPr txBox="1"/>
          <p:nvPr/>
        </p:nvSpPr>
        <p:spPr>
          <a:xfrm>
            <a:off x="1536700" y="2197100"/>
            <a:ext cx="2596865" cy="443711"/>
          </a:xfrm>
          <a:prstGeom prst="rect">
            <a:avLst/>
          </a:prstGeom>
          <a:noFill/>
        </p:spPr>
        <p:txBody>
          <a:bodyPr wrap="none" lIns="0" tIns="0" rIns="0" rtlCol="0">
            <a:spAutoFit/>
          </a:bodyPr>
          <a:lstStyle/>
          <a:p>
            <a:pPr>
              <a:lnSpc>
                <a:spcPts val="1500"/>
              </a:lnSpc>
              <a:tabLst/>
            </a:pPr>
            <a:r>
              <a:rPr lang="en-US" altLang="zh-CN" dirty="0">
                <a:solidFill>
                  <a:srgbClr val="000000"/>
                </a:solidFill>
                <a:latin typeface="Times New Roman" pitchFamily="18" charset="0"/>
                <a:cs typeface="Times New Roman" pitchFamily="18" charset="0"/>
              </a:rPr>
              <a:t>1</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1</a:t>
            </a:r>
          </a:p>
          <a:p>
            <a:pPr>
              <a:lnSpc>
                <a:spcPts val="1600"/>
              </a:lnSpc>
              <a:tabLst/>
            </a:pPr>
            <a:r>
              <a:rPr lang="en-US" altLang="zh-CN" dirty="0">
                <a:solidFill>
                  <a:srgbClr val="000000"/>
                </a:solidFill>
                <a:latin typeface="Times New Roman" pitchFamily="18" charset="0"/>
                <a:cs typeface="Times New Roman" pitchFamily="18" charset="0"/>
              </a:rPr>
              <a:t>2………………………...</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2</a:t>
            </a:r>
          </a:p>
        </p:txBody>
      </p:sp>
      <p:sp>
        <p:nvSpPr>
          <p:cNvPr id="12" name="TextBox 1"/>
          <p:cNvSpPr txBox="1"/>
          <p:nvPr/>
        </p:nvSpPr>
        <p:spPr>
          <a:xfrm>
            <a:off x="774700" y="2628900"/>
            <a:ext cx="3417602" cy="3598421"/>
          </a:xfrm>
          <a:prstGeom prst="rect">
            <a:avLst/>
          </a:prstGeom>
          <a:noFill/>
        </p:spPr>
        <p:txBody>
          <a:bodyPr wrap="none" lIns="0" tIns="0" rIns="0" rtlCol="0">
            <a:spAutoFit/>
          </a:bodyPr>
          <a:lstStyle/>
          <a:p>
            <a:pPr>
              <a:lnSpc>
                <a:spcPts val="1500"/>
              </a:lnSpc>
              <a:tabLst>
                <a:tab pos="762000" algn="l"/>
              </a:tabLst>
            </a:pPr>
            <a:r>
              <a:rPr lang="en-US" altLang="zh-CN" dirty="0"/>
              <a:t>	</a:t>
            </a:r>
            <a:r>
              <a:rPr lang="en-US" altLang="zh-CN" dirty="0">
                <a:solidFill>
                  <a:srgbClr val="000000"/>
                </a:solidFill>
                <a:latin typeface="Times New Roman" pitchFamily="18" charset="0"/>
                <a:cs typeface="Times New Roman" pitchFamily="18" charset="0"/>
              </a:rPr>
              <a:t>3</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3</a:t>
            </a:r>
          </a:p>
          <a:p>
            <a:pPr>
              <a:lnSpc>
                <a:spcPts val="1600"/>
              </a:lnSpc>
              <a:tabLst>
                <a:tab pos="762000" algn="l"/>
              </a:tabLst>
            </a:pPr>
            <a:r>
              <a:rPr lang="en-US" altLang="zh-CN" dirty="0"/>
              <a:t>	</a:t>
            </a:r>
            <a:r>
              <a:rPr lang="en-US" altLang="zh-CN" dirty="0">
                <a:solidFill>
                  <a:srgbClr val="000000"/>
                </a:solidFill>
                <a:latin typeface="Times New Roman" pitchFamily="18" charset="0"/>
                <a:cs typeface="Times New Roman" pitchFamily="18" charset="0"/>
              </a:rPr>
              <a:t>4</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4</a:t>
            </a:r>
          </a:p>
          <a:p>
            <a:pPr>
              <a:lnSpc>
                <a:spcPts val="1600"/>
              </a:lnSpc>
              <a:tabLst>
                <a:tab pos="762000" algn="l"/>
              </a:tabLst>
            </a:pPr>
            <a:r>
              <a:rPr lang="en-US" altLang="zh-CN" dirty="0"/>
              <a:t>	</a:t>
            </a:r>
            <a:r>
              <a:rPr lang="en-US" altLang="zh-CN" dirty="0">
                <a:solidFill>
                  <a:srgbClr val="000000"/>
                </a:solidFill>
                <a:latin typeface="Times New Roman" pitchFamily="18" charset="0"/>
                <a:cs typeface="Times New Roman" pitchFamily="18" charset="0"/>
              </a:rPr>
              <a:t>5</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5</a:t>
            </a:r>
          </a:p>
          <a:p>
            <a:pPr>
              <a:lnSpc>
                <a:spcPts val="1600"/>
              </a:lnSpc>
              <a:tabLst>
                <a:tab pos="762000" algn="l"/>
              </a:tabLst>
            </a:pPr>
            <a:r>
              <a:rPr lang="en-US" altLang="zh-CN" dirty="0"/>
              <a:t>	</a:t>
            </a:r>
            <a:r>
              <a:rPr lang="en-US" altLang="zh-CN" dirty="0">
                <a:solidFill>
                  <a:srgbClr val="000000"/>
                </a:solidFill>
                <a:latin typeface="Times New Roman" pitchFamily="18" charset="0"/>
                <a:cs typeface="Times New Roman" pitchFamily="18" charset="0"/>
              </a:rPr>
              <a:t>6</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6</a:t>
            </a:r>
          </a:p>
          <a:p>
            <a:pPr>
              <a:lnSpc>
                <a:spcPts val="1600"/>
              </a:lnSpc>
              <a:tabLst>
                <a:tab pos="762000" algn="l"/>
              </a:tabLst>
            </a:pPr>
            <a:r>
              <a:rPr lang="en-US" altLang="zh-CN" dirty="0"/>
              <a:t>	</a:t>
            </a:r>
            <a:r>
              <a:rPr lang="en-US" altLang="zh-CN" dirty="0">
                <a:solidFill>
                  <a:srgbClr val="000000"/>
                </a:solidFill>
                <a:latin typeface="Times New Roman" pitchFamily="18" charset="0"/>
                <a:cs typeface="Times New Roman" pitchFamily="18" charset="0"/>
              </a:rPr>
              <a:t>7</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7</a:t>
            </a:r>
          </a:p>
          <a:p>
            <a:pPr>
              <a:lnSpc>
                <a:spcPts val="1600"/>
              </a:lnSpc>
              <a:tabLst>
                <a:tab pos="762000" algn="l"/>
              </a:tabLst>
            </a:pPr>
            <a:r>
              <a:rPr lang="en-US" altLang="zh-CN" dirty="0"/>
              <a:t>	</a:t>
            </a:r>
            <a:r>
              <a:rPr lang="en-US" altLang="zh-CN" dirty="0">
                <a:solidFill>
                  <a:srgbClr val="000000"/>
                </a:solidFill>
                <a:latin typeface="Times New Roman" pitchFamily="18" charset="0"/>
                <a:cs typeface="Times New Roman" pitchFamily="18" charset="0"/>
              </a:rPr>
              <a:t>8</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8</a:t>
            </a:r>
          </a:p>
          <a:p>
            <a:pPr>
              <a:lnSpc>
                <a:spcPts val="1600"/>
              </a:lnSpc>
              <a:tabLst>
                <a:tab pos="762000" algn="l"/>
              </a:tabLst>
            </a:pPr>
            <a:r>
              <a:rPr lang="en-US" altLang="zh-CN" dirty="0"/>
              <a:t>	</a:t>
            </a:r>
            <a:r>
              <a:rPr lang="en-US" altLang="zh-CN" dirty="0">
                <a:solidFill>
                  <a:srgbClr val="000000"/>
                </a:solidFill>
                <a:latin typeface="Times New Roman" pitchFamily="18" charset="0"/>
                <a:cs typeface="Times New Roman" pitchFamily="18" charset="0"/>
              </a:rPr>
              <a:t>9</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9</a:t>
            </a:r>
          </a:p>
          <a:p>
            <a:pPr>
              <a:lnSpc>
                <a:spcPts val="1600"/>
              </a:lnSpc>
              <a:tabLst>
                <a:tab pos="762000" algn="l"/>
              </a:tabLst>
            </a:pPr>
            <a:r>
              <a:rPr lang="en-US" altLang="zh-CN" dirty="0"/>
              <a:t>	</a:t>
            </a:r>
            <a:r>
              <a:rPr lang="en-US" altLang="zh-CN" dirty="0">
                <a:solidFill>
                  <a:srgbClr val="000000"/>
                </a:solidFill>
                <a:latin typeface="Times New Roman" pitchFamily="18" charset="0"/>
                <a:cs typeface="Times New Roman" pitchFamily="18" charset="0"/>
              </a:rPr>
              <a:t>A</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………………………..10</a:t>
            </a:r>
          </a:p>
          <a:p>
            <a:pPr>
              <a:lnSpc>
                <a:spcPts val="1600"/>
              </a:lnSpc>
              <a:tabLst>
                <a:tab pos="762000" algn="l"/>
              </a:tabLst>
            </a:pPr>
            <a:r>
              <a:rPr lang="en-US" altLang="zh-CN" dirty="0"/>
              <a:t>	</a:t>
            </a:r>
            <a:r>
              <a:rPr lang="en-US" altLang="zh-CN" dirty="0">
                <a:solidFill>
                  <a:srgbClr val="000000"/>
                </a:solidFill>
                <a:latin typeface="Times New Roman" pitchFamily="18" charset="0"/>
                <a:cs typeface="Times New Roman" pitchFamily="18" charset="0"/>
              </a:rPr>
              <a:t>B</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………………………..11</a:t>
            </a:r>
          </a:p>
          <a:p>
            <a:pPr>
              <a:lnSpc>
                <a:spcPts val="1600"/>
              </a:lnSpc>
              <a:tabLst>
                <a:tab pos="762000" algn="l"/>
              </a:tabLst>
            </a:pPr>
            <a:r>
              <a:rPr lang="en-US" altLang="zh-CN" dirty="0"/>
              <a:t>	</a:t>
            </a:r>
            <a:r>
              <a:rPr lang="en-US" altLang="zh-CN" dirty="0">
                <a:solidFill>
                  <a:srgbClr val="000000"/>
                </a:solidFill>
                <a:latin typeface="Times New Roman" pitchFamily="18" charset="0"/>
                <a:cs typeface="Times New Roman" pitchFamily="18" charset="0"/>
              </a:rPr>
              <a:t>C</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………………………..12</a:t>
            </a:r>
          </a:p>
          <a:p>
            <a:pPr>
              <a:lnSpc>
                <a:spcPts val="1600"/>
              </a:lnSpc>
              <a:tabLst>
                <a:tab pos="762000" algn="l"/>
              </a:tabLst>
            </a:pPr>
            <a:r>
              <a:rPr lang="en-US" altLang="zh-CN" dirty="0"/>
              <a:t>	</a:t>
            </a:r>
            <a:r>
              <a:rPr lang="en-US" altLang="zh-CN" dirty="0">
                <a:solidFill>
                  <a:srgbClr val="000000"/>
                </a:solidFill>
                <a:latin typeface="Times New Roman" pitchFamily="18" charset="0"/>
                <a:cs typeface="Times New Roman" pitchFamily="18" charset="0"/>
              </a:rPr>
              <a:t>D</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………………………..13</a:t>
            </a:r>
          </a:p>
          <a:p>
            <a:pPr>
              <a:lnSpc>
                <a:spcPts val="1600"/>
              </a:lnSpc>
              <a:tabLst>
                <a:tab pos="762000" algn="l"/>
              </a:tabLst>
            </a:pPr>
            <a:r>
              <a:rPr lang="en-US" altLang="zh-CN" dirty="0"/>
              <a:t>	</a:t>
            </a:r>
            <a:r>
              <a:rPr lang="en-US" altLang="zh-CN" dirty="0">
                <a:solidFill>
                  <a:srgbClr val="000000"/>
                </a:solidFill>
                <a:latin typeface="Times New Roman" pitchFamily="18" charset="0"/>
                <a:cs typeface="Times New Roman" pitchFamily="18" charset="0"/>
              </a:rPr>
              <a:t>E</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………………………..14</a:t>
            </a:r>
          </a:p>
          <a:p>
            <a:pPr>
              <a:lnSpc>
                <a:spcPts val="1600"/>
              </a:lnSpc>
              <a:tabLst>
                <a:tab pos="762000" algn="l"/>
              </a:tabLst>
            </a:pPr>
            <a:r>
              <a:rPr lang="en-US" altLang="zh-CN" dirty="0"/>
              <a:t>	</a:t>
            </a:r>
            <a:r>
              <a:rPr lang="en-US" altLang="zh-CN" dirty="0">
                <a:solidFill>
                  <a:srgbClr val="000000"/>
                </a:solidFill>
                <a:latin typeface="Times New Roman" pitchFamily="18" charset="0"/>
                <a:cs typeface="Times New Roman" pitchFamily="18" charset="0"/>
              </a:rPr>
              <a:t>F</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………………………..15</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p:txBody>
      </p:sp>
      <p:sp>
        <p:nvSpPr>
          <p:cNvPr id="13" name="TextBox 1"/>
          <p:cNvSpPr txBox="1"/>
          <p:nvPr/>
        </p:nvSpPr>
        <p:spPr>
          <a:xfrm>
            <a:off x="4660900" y="2298700"/>
            <a:ext cx="974626" cy="215700"/>
          </a:xfrm>
          <a:prstGeom prst="rect">
            <a:avLst/>
          </a:prstGeom>
          <a:noFill/>
        </p:spPr>
        <p:txBody>
          <a:bodyPr wrap="none" lIns="0" tIns="0" rIns="0" rtlCol="0">
            <a:spAutoFit/>
          </a:bodyPr>
          <a:lstStyle/>
          <a:p>
            <a:pPr>
              <a:lnSpc>
                <a:spcPts val="1200"/>
              </a:lnSpc>
              <a:tabLst/>
            </a:pPr>
            <a:r>
              <a:rPr lang="en-US" altLang="zh-CN" dirty="0">
                <a:solidFill>
                  <a:srgbClr val="000000"/>
                </a:solidFill>
                <a:latin typeface="Times New Roman" pitchFamily="18" charset="0"/>
                <a:cs typeface="Times New Roman" pitchFamily="18" charset="0"/>
              </a:rPr>
              <a:t>Examples:</a:t>
            </a:r>
          </a:p>
        </p:txBody>
      </p:sp>
      <p:sp>
        <p:nvSpPr>
          <p:cNvPr id="14" name="TextBox 1"/>
          <p:cNvSpPr txBox="1"/>
          <p:nvPr/>
        </p:nvSpPr>
        <p:spPr>
          <a:xfrm>
            <a:off x="4660900" y="2717800"/>
            <a:ext cx="666849" cy="1238801"/>
          </a:xfrm>
          <a:prstGeom prst="rect">
            <a:avLst/>
          </a:prstGeom>
          <a:noFill/>
        </p:spPr>
        <p:txBody>
          <a:bodyPr wrap="none" lIns="0" tIns="0" rIns="0" rtlCol="0">
            <a:spAutoFit/>
          </a:bodyPr>
          <a:lstStyle/>
          <a:p>
            <a:pPr>
              <a:lnSpc>
                <a:spcPts val="1500"/>
              </a:lnSpc>
              <a:tabLst/>
            </a:pPr>
            <a:r>
              <a:rPr lang="en-US" altLang="zh-CN" dirty="0">
                <a:solidFill>
                  <a:srgbClr val="000000"/>
                </a:solidFill>
                <a:latin typeface="Times New Roman" pitchFamily="18" charset="0"/>
                <a:cs typeface="Times New Roman" pitchFamily="18" charset="0"/>
              </a:rPr>
              <a:t>21</a:t>
            </a:r>
            <a:r>
              <a:rPr lang="en-US" altLang="zh-CN" baseline="-25000" dirty="0">
                <a:solidFill>
                  <a:srgbClr val="000000"/>
                </a:solidFill>
                <a:latin typeface="Times New Roman" pitchFamily="18" charset="0"/>
                <a:cs typeface="Times New Roman" pitchFamily="18" charset="0"/>
              </a:rPr>
              <a:t>16</a:t>
            </a:r>
          </a:p>
          <a:p>
            <a:pPr>
              <a:lnSpc>
                <a:spcPts val="1000"/>
              </a:lnSpc>
            </a:pPr>
            <a:endParaRPr lang="en-US" altLang="zh-CN" dirty="0"/>
          </a:p>
          <a:p>
            <a:pPr>
              <a:lnSpc>
                <a:spcPts val="1000"/>
              </a:lnSpc>
            </a:pPr>
            <a:endParaRPr lang="en-US" altLang="zh-CN" dirty="0"/>
          </a:p>
          <a:p>
            <a:pPr>
              <a:lnSpc>
                <a:spcPts val="1900"/>
              </a:lnSpc>
              <a:tabLst/>
            </a:pPr>
            <a:r>
              <a:rPr lang="en-US" altLang="zh-CN" dirty="0">
                <a:solidFill>
                  <a:srgbClr val="000000"/>
                </a:solidFill>
                <a:latin typeface="Times New Roman" pitchFamily="18" charset="0"/>
                <a:cs typeface="Times New Roman" pitchFamily="18" charset="0"/>
              </a:rPr>
              <a:t>5F</a:t>
            </a:r>
            <a:r>
              <a:rPr lang="en-US" altLang="zh-CN" baseline="-25000" dirty="0">
                <a:solidFill>
                  <a:srgbClr val="000000"/>
                </a:solidFill>
                <a:latin typeface="Times New Roman" pitchFamily="18" charset="0"/>
                <a:cs typeface="Times New Roman" pitchFamily="18" charset="0"/>
              </a:rPr>
              <a:t>16</a:t>
            </a:r>
          </a:p>
          <a:p>
            <a:pPr>
              <a:lnSpc>
                <a:spcPts val="1000"/>
              </a:lnSpc>
            </a:pPr>
            <a:endParaRPr lang="en-US" altLang="zh-CN" dirty="0"/>
          </a:p>
          <a:p>
            <a:pPr>
              <a:lnSpc>
                <a:spcPts val="1000"/>
              </a:lnSpc>
            </a:pPr>
            <a:endParaRPr lang="en-US" altLang="zh-CN" dirty="0"/>
          </a:p>
          <a:p>
            <a:pPr>
              <a:lnSpc>
                <a:spcPts val="1900"/>
              </a:lnSpc>
              <a:tabLst/>
            </a:pPr>
            <a:r>
              <a:rPr lang="en-US" altLang="zh-CN" dirty="0">
                <a:solidFill>
                  <a:srgbClr val="000000"/>
                </a:solidFill>
                <a:latin typeface="Times New Roman" pitchFamily="18" charset="0"/>
                <a:cs typeface="Times New Roman" pitchFamily="18" charset="0"/>
              </a:rPr>
              <a:t>B65F</a:t>
            </a:r>
            <a:r>
              <a:rPr lang="en-US" altLang="zh-CN" baseline="-25000" dirty="0">
                <a:solidFill>
                  <a:srgbClr val="000000"/>
                </a:solidFill>
                <a:latin typeface="Times New Roman" pitchFamily="18" charset="0"/>
                <a:cs typeface="Times New Roman" pitchFamily="18" charset="0"/>
              </a:rPr>
              <a:t>16</a:t>
            </a:r>
          </a:p>
        </p:txBody>
      </p:sp>
      <p:sp>
        <p:nvSpPr>
          <p:cNvPr id="15" name="TextBox 1"/>
          <p:cNvSpPr txBox="1"/>
          <p:nvPr/>
        </p:nvSpPr>
        <p:spPr>
          <a:xfrm>
            <a:off x="5333611" y="2727481"/>
            <a:ext cx="3742435" cy="1931298"/>
          </a:xfrm>
          <a:prstGeom prst="rect">
            <a:avLst/>
          </a:prstGeom>
          <a:noFill/>
        </p:spPr>
        <p:txBody>
          <a:bodyPr wrap="none" lIns="0" tIns="0" rIns="0" rtlCol="0">
            <a:spAutoFit/>
          </a:bodyPr>
          <a:lstStyle/>
          <a:p>
            <a:pPr>
              <a:lnSpc>
                <a:spcPts val="1600"/>
              </a:lnSpc>
              <a:tabLst/>
            </a:pPr>
            <a:r>
              <a:rPr lang="en-US" altLang="zh-CN" dirty="0">
                <a:solidFill>
                  <a:srgbClr val="00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2</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x</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16</a:t>
            </a:r>
            <a:r>
              <a:rPr lang="en-US" altLang="zh-CN" baseline="30000" dirty="0">
                <a:solidFill>
                  <a:srgbClr val="000000"/>
                </a:solidFill>
                <a:latin typeface="Times New Roman" pitchFamily="18" charset="0"/>
                <a:cs typeface="Times New Roman" pitchFamily="18" charset="0"/>
              </a:rPr>
              <a:t>1</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1</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x</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16</a:t>
            </a:r>
            <a:r>
              <a:rPr lang="en-US" altLang="zh-CN" baseline="30000" dirty="0">
                <a:solidFill>
                  <a:srgbClr val="000000"/>
                </a:solidFill>
                <a:latin typeface="Times New Roman" pitchFamily="18" charset="0"/>
                <a:cs typeface="Times New Roman" pitchFamily="18" charset="0"/>
              </a:rPr>
              <a:t>0</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33</a:t>
            </a:r>
            <a:r>
              <a:rPr lang="en-US" altLang="zh-CN" baseline="-25000" dirty="0">
                <a:solidFill>
                  <a:srgbClr val="000000"/>
                </a:solidFill>
                <a:latin typeface="Times New Roman" pitchFamily="18" charset="0"/>
                <a:cs typeface="Times New Roman" pitchFamily="18" charset="0"/>
              </a:rPr>
              <a:t>10</a:t>
            </a:r>
          </a:p>
          <a:p>
            <a:pPr>
              <a:lnSpc>
                <a:spcPts val="1000"/>
              </a:lnSpc>
            </a:pPr>
            <a:endParaRPr lang="en-US" altLang="zh-CN" dirty="0"/>
          </a:p>
          <a:p>
            <a:pPr>
              <a:lnSpc>
                <a:spcPts val="1000"/>
              </a:lnSpc>
            </a:pPr>
            <a:endParaRPr lang="en-US" altLang="zh-CN" dirty="0"/>
          </a:p>
          <a:p>
            <a:pPr>
              <a:lnSpc>
                <a:spcPts val="1900"/>
              </a:lnSpc>
              <a:tabLst/>
            </a:pPr>
            <a:r>
              <a:rPr lang="en-US" altLang="zh-CN" dirty="0">
                <a:solidFill>
                  <a:srgbClr val="00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5</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x</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16</a:t>
            </a:r>
            <a:r>
              <a:rPr lang="en-US" altLang="zh-CN" baseline="30000" dirty="0">
                <a:solidFill>
                  <a:srgbClr val="000000"/>
                </a:solidFill>
                <a:latin typeface="Times New Roman" pitchFamily="18" charset="0"/>
                <a:cs typeface="Times New Roman" pitchFamily="18" charset="0"/>
              </a:rPr>
              <a:t>1</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15</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x</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16</a:t>
            </a:r>
            <a:r>
              <a:rPr lang="en-US" altLang="zh-CN" baseline="30000" dirty="0">
                <a:solidFill>
                  <a:srgbClr val="000000"/>
                </a:solidFill>
                <a:latin typeface="Times New Roman" pitchFamily="18" charset="0"/>
                <a:cs typeface="Times New Roman" pitchFamily="18" charset="0"/>
              </a:rPr>
              <a:t>0</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95</a:t>
            </a:r>
            <a:r>
              <a:rPr lang="en-US" altLang="zh-CN" baseline="-25000" dirty="0">
                <a:solidFill>
                  <a:srgbClr val="000000"/>
                </a:solidFill>
                <a:latin typeface="Times New Roman" pitchFamily="18" charset="0"/>
                <a:cs typeface="Times New Roman" pitchFamily="18" charset="0"/>
              </a:rPr>
              <a:t>10</a:t>
            </a:r>
          </a:p>
          <a:p>
            <a:pPr>
              <a:lnSpc>
                <a:spcPts val="1000"/>
              </a:lnSpc>
            </a:pPr>
            <a:endParaRPr lang="en-US" altLang="zh-CN" dirty="0"/>
          </a:p>
          <a:p>
            <a:pPr>
              <a:lnSpc>
                <a:spcPts val="1000"/>
              </a:lnSpc>
            </a:pPr>
            <a:endParaRPr lang="en-US" altLang="zh-CN" dirty="0"/>
          </a:p>
          <a:p>
            <a:pPr>
              <a:lnSpc>
                <a:spcPts val="1600"/>
              </a:lnSpc>
              <a:tabLst/>
            </a:pPr>
            <a:r>
              <a:rPr lang="en-US" altLang="zh-CN" dirty="0">
                <a:solidFill>
                  <a:srgbClr val="00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11</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x</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16</a:t>
            </a:r>
            <a:r>
              <a:rPr lang="en-US" altLang="zh-CN" baseline="30000" dirty="0">
                <a:solidFill>
                  <a:srgbClr val="000000"/>
                </a:solidFill>
                <a:latin typeface="Times New Roman" pitchFamily="18" charset="0"/>
                <a:cs typeface="Times New Roman" pitchFamily="18" charset="0"/>
              </a:rPr>
              <a:t>3 </a:t>
            </a:r>
            <a:r>
              <a:rPr lang="en-US" altLang="zh-CN" dirty="0">
                <a:solidFill>
                  <a:srgbClr val="00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6</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x</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16</a:t>
            </a:r>
            <a:r>
              <a:rPr lang="en-US" altLang="zh-CN" baseline="30000" dirty="0">
                <a:solidFill>
                  <a:srgbClr val="000000"/>
                </a:solidFill>
                <a:latin typeface="Times New Roman" pitchFamily="18" charset="0"/>
                <a:cs typeface="Times New Roman" pitchFamily="18" charset="0"/>
              </a:rPr>
              <a:t>2</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5</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x</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16</a:t>
            </a:r>
            <a:r>
              <a:rPr lang="en-US" altLang="zh-CN" baseline="30000" dirty="0">
                <a:solidFill>
                  <a:srgbClr val="000000"/>
                </a:solidFill>
                <a:latin typeface="Times New Roman" pitchFamily="18" charset="0"/>
                <a:cs typeface="Times New Roman" pitchFamily="18" charset="0"/>
              </a:rPr>
              <a:t>1</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15</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x</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16</a:t>
            </a:r>
            <a:r>
              <a:rPr lang="en-US" altLang="zh-CN" baseline="30000" dirty="0">
                <a:solidFill>
                  <a:srgbClr val="000000"/>
                </a:solidFill>
                <a:latin typeface="Times New Roman" pitchFamily="18" charset="0"/>
                <a:cs typeface="Times New Roman" pitchFamily="18" charset="0"/>
              </a:rPr>
              <a:t>0</a:t>
            </a:r>
          </a:p>
          <a:p>
            <a:pPr>
              <a:lnSpc>
                <a:spcPts val="1000"/>
              </a:lnSpc>
            </a:pPr>
            <a:endParaRPr lang="en-US" altLang="zh-CN" dirty="0"/>
          </a:p>
          <a:p>
            <a:pPr>
              <a:lnSpc>
                <a:spcPts val="1700"/>
              </a:lnSpc>
              <a:tabLst/>
            </a:pPr>
            <a:r>
              <a:rPr lang="en-US" altLang="zh-CN" dirty="0">
                <a:solidFill>
                  <a:srgbClr val="00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45,056</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1,536</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80</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15</a:t>
            </a:r>
          </a:p>
          <a:p>
            <a:pPr>
              <a:lnSpc>
                <a:spcPts val="1000"/>
              </a:lnSpc>
            </a:pPr>
            <a:endParaRPr lang="en-US" altLang="zh-CN" dirty="0"/>
          </a:p>
          <a:p>
            <a:pPr>
              <a:lnSpc>
                <a:spcPts val="1900"/>
              </a:lnSpc>
            </a:pPr>
            <a:r>
              <a:rPr lang="en-US" altLang="zh-CN" dirty="0">
                <a:solidFill>
                  <a:srgbClr val="00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46,687</a:t>
            </a:r>
            <a:r>
              <a:rPr lang="en-US" altLang="zh-CN" baseline="-25000" dirty="0">
                <a:solidFill>
                  <a:srgbClr val="000000"/>
                </a:solidFill>
                <a:latin typeface="Times New Roman" pitchFamily="18" charset="0"/>
                <a:cs typeface="Times New Roman" pitchFamily="18" charset="0"/>
              </a:rPr>
              <a:t>10</a:t>
            </a:r>
          </a:p>
        </p:txBody>
      </p:sp>
      <p:sp>
        <p:nvSpPr>
          <p:cNvPr id="2" name="Title 1">
            <a:extLst>
              <a:ext uri="{FF2B5EF4-FFF2-40B4-BE49-F238E27FC236}">
                <a16:creationId xmlns:a16="http://schemas.microsoft.com/office/drawing/2014/main" id="{C83E05E6-C472-48C6-83F7-A12E55ECB1D0}"/>
              </a:ext>
            </a:extLst>
          </p:cNvPr>
          <p:cNvSpPr>
            <a:spLocks noGrp="1"/>
          </p:cNvSpPr>
          <p:nvPr>
            <p:ph type="title"/>
          </p:nvPr>
        </p:nvSpPr>
        <p:spPr>
          <a:xfrm>
            <a:off x="538773" y="263906"/>
            <a:ext cx="7772400" cy="1609344"/>
          </a:xfrm>
        </p:spPr>
        <p:txBody>
          <a:bodyPr/>
          <a:lstStyle/>
          <a:p>
            <a:r>
              <a:rPr lang="en-US" dirty="0"/>
              <a:t>Base 16 (Hexadecimal or “Hex”)	</a:t>
            </a:r>
          </a:p>
        </p:txBody>
      </p:sp>
    </p:spTree>
    <p:extLst>
      <p:ext uri="{BB962C8B-B14F-4D97-AF65-F5344CB8AC3E}">
        <p14:creationId xmlns:p14="http://schemas.microsoft.com/office/powerpoint/2010/main" val="214982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animEffect transition="in" filter="fade">
                                      <p:cBhvr>
                                        <p:cTn id="7" dur="1000"/>
                                        <p:tgtEl>
                                          <p:spTgt spid="15">
                                            <p:txEl>
                                              <p:pRg st="3" end="3"/>
                                            </p:txEl>
                                          </p:spTgt>
                                        </p:tgtEl>
                                      </p:cBhvr>
                                    </p:animEffect>
                                    <p:anim calcmode="lin" valueType="num">
                                      <p:cBhvr>
                                        <p:cTn id="8" dur="1000" fill="hold"/>
                                        <p:tgtEl>
                                          <p:spTgt spid="15">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5">
                                            <p:txEl>
                                              <p:pRg st="6" end="6"/>
                                            </p:txEl>
                                          </p:spTgt>
                                        </p:tgtEl>
                                        <p:attrNameLst>
                                          <p:attrName>style.visibility</p:attrName>
                                        </p:attrNameLst>
                                      </p:cBhvr>
                                      <p:to>
                                        <p:strVal val="visible"/>
                                      </p:to>
                                    </p:set>
                                    <p:animEffect transition="in" filter="fade">
                                      <p:cBhvr>
                                        <p:cTn id="14" dur="1000"/>
                                        <p:tgtEl>
                                          <p:spTgt spid="15">
                                            <p:txEl>
                                              <p:pRg st="6" end="6"/>
                                            </p:txEl>
                                          </p:spTgt>
                                        </p:tgtEl>
                                      </p:cBhvr>
                                    </p:animEffect>
                                    <p:anim calcmode="lin" valueType="num">
                                      <p:cBhvr>
                                        <p:cTn id="15" dur="1000" fill="hold"/>
                                        <p:tgtEl>
                                          <p:spTgt spid="15">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15">
                                            <p:txEl>
                                              <p:pRg st="6" end="6"/>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5">
                                            <p:txEl>
                                              <p:pRg st="8" end="8"/>
                                            </p:txEl>
                                          </p:spTgt>
                                        </p:tgtEl>
                                        <p:attrNameLst>
                                          <p:attrName>style.visibility</p:attrName>
                                        </p:attrNameLst>
                                      </p:cBhvr>
                                      <p:to>
                                        <p:strVal val="visible"/>
                                      </p:to>
                                    </p:set>
                                    <p:animEffect transition="in" filter="fade">
                                      <p:cBhvr>
                                        <p:cTn id="19" dur="1000"/>
                                        <p:tgtEl>
                                          <p:spTgt spid="15">
                                            <p:txEl>
                                              <p:pRg st="8" end="8"/>
                                            </p:txEl>
                                          </p:spTgt>
                                        </p:tgtEl>
                                      </p:cBhvr>
                                    </p:animEffect>
                                    <p:anim calcmode="lin" valueType="num">
                                      <p:cBhvr>
                                        <p:cTn id="20" dur="1000" fill="hold"/>
                                        <p:tgtEl>
                                          <p:spTgt spid="15">
                                            <p:txEl>
                                              <p:pRg st="8" end="8"/>
                                            </p:txEl>
                                          </p:spTgt>
                                        </p:tgtEl>
                                        <p:attrNameLst>
                                          <p:attrName>ppt_x</p:attrName>
                                        </p:attrNameLst>
                                      </p:cBhvr>
                                      <p:tavLst>
                                        <p:tav tm="0">
                                          <p:val>
                                            <p:strVal val="#ppt_x"/>
                                          </p:val>
                                        </p:tav>
                                        <p:tav tm="100000">
                                          <p:val>
                                            <p:strVal val="#ppt_x"/>
                                          </p:val>
                                        </p:tav>
                                      </p:tavLst>
                                    </p:anim>
                                    <p:anim calcmode="lin" valueType="num">
                                      <p:cBhvr>
                                        <p:cTn id="21" dur="1000" fill="hold"/>
                                        <p:tgtEl>
                                          <p:spTgt spid="15">
                                            <p:txEl>
                                              <p:pRg st="8" end="8"/>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5">
                                            <p:txEl>
                                              <p:pRg st="10" end="10"/>
                                            </p:txEl>
                                          </p:spTgt>
                                        </p:tgtEl>
                                        <p:attrNameLst>
                                          <p:attrName>style.visibility</p:attrName>
                                        </p:attrNameLst>
                                      </p:cBhvr>
                                      <p:to>
                                        <p:strVal val="visible"/>
                                      </p:to>
                                    </p:set>
                                    <p:animEffect transition="in" filter="fade">
                                      <p:cBhvr>
                                        <p:cTn id="24" dur="1000"/>
                                        <p:tgtEl>
                                          <p:spTgt spid="15">
                                            <p:txEl>
                                              <p:pRg st="10" end="10"/>
                                            </p:txEl>
                                          </p:spTgt>
                                        </p:tgtEl>
                                      </p:cBhvr>
                                    </p:animEffect>
                                    <p:anim calcmode="lin" valueType="num">
                                      <p:cBhvr>
                                        <p:cTn id="25" dur="1000" fill="hold"/>
                                        <p:tgtEl>
                                          <p:spTgt spid="15">
                                            <p:txEl>
                                              <p:pRg st="10" end="10"/>
                                            </p:txEl>
                                          </p:spTgt>
                                        </p:tgtEl>
                                        <p:attrNameLst>
                                          <p:attrName>ppt_x</p:attrName>
                                        </p:attrNameLst>
                                      </p:cBhvr>
                                      <p:tavLst>
                                        <p:tav tm="0">
                                          <p:val>
                                            <p:strVal val="#ppt_x"/>
                                          </p:val>
                                        </p:tav>
                                        <p:tav tm="100000">
                                          <p:val>
                                            <p:strVal val="#ppt_x"/>
                                          </p:val>
                                        </p:tav>
                                      </p:tavLst>
                                    </p:anim>
                                    <p:anim calcmode="lin" valueType="num">
                                      <p:cBhvr>
                                        <p:cTn id="26" dur="1000" fill="hold"/>
                                        <p:tgtEl>
                                          <p:spTgt spid="15">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normAutofit fontScale="32500" lnSpcReduction="20000"/>
          </a:bodyPr>
          <a:lstStyle/>
          <a:p>
            <a:pPr>
              <a:lnSpc>
                <a:spcPct val="120000"/>
              </a:lnSpc>
            </a:pPr>
            <a:r>
              <a:rPr lang="en-US" altLang="zh-CN" sz="6000" dirty="0">
                <a:solidFill>
                  <a:srgbClr val="000000"/>
                </a:solidFill>
                <a:latin typeface="+mj-lt"/>
                <a:cs typeface="Times New Roman" pitchFamily="18" charset="0"/>
              </a:rPr>
              <a:t>Introduction</a:t>
            </a:r>
          </a:p>
          <a:p>
            <a:pPr>
              <a:lnSpc>
                <a:spcPct val="120000"/>
              </a:lnSpc>
            </a:pPr>
            <a:r>
              <a:rPr lang="en-US" altLang="zh-CN" sz="6000" dirty="0">
                <a:solidFill>
                  <a:srgbClr val="000000"/>
                </a:solidFill>
                <a:latin typeface="+mj-lt"/>
                <a:cs typeface="Times New Roman" pitchFamily="18" charset="0"/>
              </a:rPr>
              <a:t>Number Representation: Binary,</a:t>
            </a:r>
            <a:r>
              <a:rPr lang="en-US" altLang="zh-CN" sz="6000" dirty="0">
                <a:latin typeface="+mj-lt"/>
                <a:cs typeface="Times New Roman" pitchFamily="18" charset="0"/>
              </a:rPr>
              <a:t> </a:t>
            </a:r>
            <a:r>
              <a:rPr lang="en-US" altLang="zh-CN" sz="6000" dirty="0">
                <a:solidFill>
                  <a:srgbClr val="000000"/>
                </a:solidFill>
                <a:latin typeface="+mj-lt"/>
                <a:cs typeface="Times New Roman" pitchFamily="18" charset="0"/>
              </a:rPr>
              <a:t>Octal,</a:t>
            </a:r>
            <a:r>
              <a:rPr lang="en-US" altLang="zh-CN" sz="6000" dirty="0">
                <a:latin typeface="+mj-lt"/>
                <a:cs typeface="Times New Roman" pitchFamily="18" charset="0"/>
              </a:rPr>
              <a:t> </a:t>
            </a:r>
            <a:r>
              <a:rPr lang="en-US" altLang="zh-CN" sz="6000" dirty="0">
                <a:solidFill>
                  <a:srgbClr val="000000"/>
                </a:solidFill>
                <a:latin typeface="+mj-lt"/>
                <a:cs typeface="Times New Roman" pitchFamily="18" charset="0"/>
              </a:rPr>
              <a:t>and</a:t>
            </a:r>
            <a:r>
              <a:rPr lang="en-US" altLang="zh-CN" sz="6000" dirty="0">
                <a:latin typeface="+mj-lt"/>
                <a:cs typeface="Times New Roman" pitchFamily="18" charset="0"/>
              </a:rPr>
              <a:t> </a:t>
            </a:r>
            <a:r>
              <a:rPr lang="en-US" altLang="zh-CN" sz="6000" dirty="0">
                <a:solidFill>
                  <a:srgbClr val="000000"/>
                </a:solidFill>
                <a:latin typeface="+mj-lt"/>
                <a:cs typeface="Times New Roman" pitchFamily="18" charset="0"/>
              </a:rPr>
              <a:t>Hexadecimal</a:t>
            </a:r>
            <a:r>
              <a:rPr lang="en-US" altLang="zh-CN" sz="6000" dirty="0">
                <a:latin typeface="+mj-lt"/>
                <a:cs typeface="Times New Roman" pitchFamily="18" charset="0"/>
              </a:rPr>
              <a:t> </a:t>
            </a:r>
            <a:r>
              <a:rPr lang="en-US" altLang="zh-CN" sz="6000" dirty="0">
                <a:solidFill>
                  <a:srgbClr val="000000"/>
                </a:solidFill>
                <a:latin typeface="+mj-lt"/>
                <a:cs typeface="Times New Roman" pitchFamily="18" charset="0"/>
              </a:rPr>
              <a:t>numbers</a:t>
            </a:r>
          </a:p>
          <a:p>
            <a:pPr lvl="1">
              <a:lnSpc>
                <a:spcPct val="120000"/>
              </a:lnSpc>
            </a:pPr>
            <a:r>
              <a:rPr lang="en-US" altLang="zh-CN" sz="4500" dirty="0">
                <a:solidFill>
                  <a:srgbClr val="000000"/>
                </a:solidFill>
                <a:cs typeface="Times New Roman" pitchFamily="18" charset="0"/>
              </a:rPr>
              <a:t>Bases</a:t>
            </a:r>
          </a:p>
          <a:p>
            <a:pPr lvl="1">
              <a:lnSpc>
                <a:spcPct val="120000"/>
              </a:lnSpc>
            </a:pPr>
            <a:r>
              <a:rPr lang="en-US" altLang="zh-CN" sz="4500" dirty="0">
                <a:solidFill>
                  <a:srgbClr val="000000"/>
                </a:solidFill>
                <a:cs typeface="Times New Roman" pitchFamily="18" charset="0"/>
              </a:rPr>
              <a:t>Conversions</a:t>
            </a:r>
          </a:p>
          <a:p>
            <a:pPr lvl="1">
              <a:lnSpc>
                <a:spcPct val="120000"/>
              </a:lnSpc>
            </a:pPr>
            <a:r>
              <a:rPr lang="en-US" altLang="zh-CN" sz="4500" dirty="0">
                <a:solidFill>
                  <a:srgbClr val="000000"/>
                </a:solidFill>
                <a:cs typeface="Times New Roman" pitchFamily="18" charset="0"/>
              </a:rPr>
              <a:t>Addition</a:t>
            </a:r>
            <a:r>
              <a:rPr lang="en-US" altLang="zh-CN" sz="4500" dirty="0">
                <a:cs typeface="Times New Roman" pitchFamily="18" charset="0"/>
              </a:rPr>
              <a:t> </a:t>
            </a:r>
            <a:r>
              <a:rPr lang="en-US" altLang="zh-CN" sz="4500" dirty="0">
                <a:solidFill>
                  <a:srgbClr val="000000"/>
                </a:solidFill>
                <a:cs typeface="Times New Roman" pitchFamily="18" charset="0"/>
              </a:rPr>
              <a:t>and</a:t>
            </a:r>
            <a:r>
              <a:rPr lang="en-US" altLang="zh-CN" sz="4500" dirty="0">
                <a:cs typeface="Times New Roman" pitchFamily="18" charset="0"/>
              </a:rPr>
              <a:t> </a:t>
            </a:r>
            <a:r>
              <a:rPr lang="en-US" altLang="zh-CN" sz="4500" dirty="0">
                <a:solidFill>
                  <a:srgbClr val="000000"/>
                </a:solidFill>
                <a:cs typeface="Times New Roman" pitchFamily="18" charset="0"/>
              </a:rPr>
              <a:t>subtraction</a:t>
            </a:r>
          </a:p>
          <a:p>
            <a:pPr>
              <a:lnSpc>
                <a:spcPct val="120000"/>
              </a:lnSpc>
            </a:pPr>
            <a:r>
              <a:rPr lang="en-US" altLang="zh-CN" sz="6000" dirty="0">
                <a:solidFill>
                  <a:srgbClr val="000000"/>
                </a:solidFill>
                <a:latin typeface="+mj-lt"/>
                <a:cs typeface="Times New Roman" pitchFamily="18" charset="0"/>
              </a:rPr>
              <a:t>Number</a:t>
            </a:r>
            <a:r>
              <a:rPr lang="en-US" altLang="zh-CN" sz="6000" dirty="0">
                <a:latin typeface="+mj-lt"/>
                <a:cs typeface="Times New Roman" pitchFamily="18" charset="0"/>
              </a:rPr>
              <a:t> </a:t>
            </a:r>
            <a:r>
              <a:rPr lang="en-US" altLang="zh-CN" sz="6000" dirty="0">
                <a:solidFill>
                  <a:srgbClr val="000000"/>
                </a:solidFill>
                <a:latin typeface="+mj-lt"/>
                <a:cs typeface="Times New Roman" pitchFamily="18" charset="0"/>
              </a:rPr>
              <a:t>complements</a:t>
            </a:r>
          </a:p>
          <a:p>
            <a:pPr lvl="1">
              <a:lnSpc>
                <a:spcPct val="120000"/>
              </a:lnSpc>
            </a:pPr>
            <a:r>
              <a:rPr lang="en-US" altLang="zh-CN" sz="4500" dirty="0">
                <a:solidFill>
                  <a:srgbClr val="000000"/>
                </a:solidFill>
                <a:cs typeface="Times New Roman" pitchFamily="18" charset="0"/>
              </a:rPr>
              <a:t>Unsigned</a:t>
            </a:r>
            <a:r>
              <a:rPr lang="en-US" altLang="zh-CN" sz="4500" dirty="0">
                <a:cs typeface="Times New Roman" pitchFamily="18" charset="0"/>
              </a:rPr>
              <a:t> </a:t>
            </a:r>
            <a:r>
              <a:rPr lang="en-US" altLang="zh-CN" sz="4500" dirty="0">
                <a:solidFill>
                  <a:srgbClr val="000000"/>
                </a:solidFill>
                <a:cs typeface="Times New Roman" pitchFamily="18" charset="0"/>
              </a:rPr>
              <a:t>numbers</a:t>
            </a:r>
          </a:p>
          <a:p>
            <a:pPr lvl="1">
              <a:lnSpc>
                <a:spcPct val="120000"/>
              </a:lnSpc>
            </a:pPr>
            <a:r>
              <a:rPr lang="en-US" altLang="zh-CN" sz="4500" dirty="0">
                <a:solidFill>
                  <a:srgbClr val="000000"/>
                </a:solidFill>
                <a:cs typeface="Times New Roman" pitchFamily="18" charset="0"/>
              </a:rPr>
              <a:t>Signed</a:t>
            </a:r>
            <a:r>
              <a:rPr lang="en-US" altLang="zh-CN" sz="4500" dirty="0">
                <a:cs typeface="Times New Roman" pitchFamily="18" charset="0"/>
              </a:rPr>
              <a:t> </a:t>
            </a:r>
            <a:r>
              <a:rPr lang="en-US" altLang="zh-CN" sz="4500" dirty="0">
                <a:solidFill>
                  <a:srgbClr val="000000"/>
                </a:solidFill>
                <a:cs typeface="Times New Roman" pitchFamily="18" charset="0"/>
              </a:rPr>
              <a:t>numbers</a:t>
            </a:r>
          </a:p>
          <a:p>
            <a:pPr>
              <a:lnSpc>
                <a:spcPct val="120000"/>
              </a:lnSpc>
            </a:pPr>
            <a:r>
              <a:rPr lang="en-US" altLang="zh-CN" sz="6000" dirty="0">
                <a:solidFill>
                  <a:srgbClr val="000000"/>
                </a:solidFill>
                <a:latin typeface="+mj-lt"/>
                <a:cs typeface="Times New Roman" pitchFamily="18" charset="0"/>
              </a:rPr>
              <a:t>Other binary codes</a:t>
            </a:r>
          </a:p>
          <a:p>
            <a:pPr>
              <a:lnSpc>
                <a:spcPct val="120000"/>
              </a:lnSpc>
            </a:pPr>
            <a:r>
              <a:rPr lang="en-US" altLang="zh-CN" sz="6000" dirty="0">
                <a:solidFill>
                  <a:srgbClr val="000000"/>
                </a:solidFill>
                <a:latin typeface="+mj-lt"/>
                <a:cs typeface="Times New Roman" pitchFamily="18" charset="0"/>
              </a:rPr>
              <a:t>Binary logic</a:t>
            </a:r>
          </a:p>
          <a:p>
            <a:endParaRPr lang="zh-CN" altLang="en-US" dirty="0"/>
          </a:p>
        </p:txBody>
      </p:sp>
    </p:spTree>
    <p:extLst>
      <p:ext uri="{BB962C8B-B14F-4D97-AF65-F5344CB8AC3E}">
        <p14:creationId xmlns:p14="http://schemas.microsoft.com/office/powerpoint/2010/main" val="20328912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755900" y="520700"/>
            <a:ext cx="25400" cy="5757862"/>
          </a:xfrm>
          <a:custGeom>
            <a:avLst/>
            <a:gdLst>
              <a:gd name="connsiteX0" fmla="*/ 6350 w 25400"/>
              <a:gd name="connsiteY0" fmla="*/ 6350 h 5757862"/>
              <a:gd name="connsiteX1" fmla="*/ 6350 w 25400"/>
              <a:gd name="connsiteY1" fmla="*/ 5751512 h 5757862"/>
            </a:gdLst>
            <a:ahLst/>
            <a:cxnLst>
              <a:cxn ang="0">
                <a:pos x="connsiteX0" y="connsiteY0"/>
              </a:cxn>
              <a:cxn ang="1">
                <a:pos x="connsiteX1" y="connsiteY1"/>
              </a:cxn>
            </a:cxnLst>
            <a:rect l="l" t="t" r="r" b="b"/>
            <a:pathLst>
              <a:path w="25400" h="5757862">
                <a:moveTo>
                  <a:pt x="6350" y="6350"/>
                </a:moveTo>
                <a:lnTo>
                  <a:pt x="6350" y="575151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4451350" y="520700"/>
            <a:ext cx="25400" cy="5757862"/>
          </a:xfrm>
          <a:custGeom>
            <a:avLst/>
            <a:gdLst>
              <a:gd name="connsiteX0" fmla="*/ 6350 w 25400"/>
              <a:gd name="connsiteY0" fmla="*/ 6350 h 5757862"/>
              <a:gd name="connsiteX1" fmla="*/ 6350 w 25400"/>
              <a:gd name="connsiteY1" fmla="*/ 5751512 h 5757862"/>
            </a:gdLst>
            <a:ahLst/>
            <a:cxnLst>
              <a:cxn ang="0">
                <a:pos x="connsiteX0" y="connsiteY0"/>
              </a:cxn>
              <a:cxn ang="1">
                <a:pos x="connsiteX1" y="connsiteY1"/>
              </a:cxn>
            </a:cxnLst>
            <a:rect l="l" t="t" r="r" b="b"/>
            <a:pathLst>
              <a:path w="25400" h="5757862">
                <a:moveTo>
                  <a:pt x="6350" y="6350"/>
                </a:moveTo>
                <a:lnTo>
                  <a:pt x="6350" y="575151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6146800" y="520700"/>
            <a:ext cx="25400" cy="5757862"/>
          </a:xfrm>
          <a:custGeom>
            <a:avLst/>
            <a:gdLst>
              <a:gd name="connsiteX0" fmla="*/ 6350 w 25400"/>
              <a:gd name="connsiteY0" fmla="*/ 6350 h 5757862"/>
              <a:gd name="connsiteX1" fmla="*/ 6350 w 25400"/>
              <a:gd name="connsiteY1" fmla="*/ 5751512 h 5757862"/>
            </a:gdLst>
            <a:ahLst/>
            <a:cxnLst>
              <a:cxn ang="0">
                <a:pos x="connsiteX0" y="connsiteY0"/>
              </a:cxn>
              <a:cxn ang="1">
                <a:pos x="connsiteX1" y="connsiteY1"/>
              </a:cxn>
            </a:cxnLst>
            <a:rect l="l" t="t" r="r" b="b"/>
            <a:pathLst>
              <a:path w="25400" h="5757862">
                <a:moveTo>
                  <a:pt x="6350" y="6350"/>
                </a:moveTo>
                <a:lnTo>
                  <a:pt x="6350" y="575151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Freeform 3"/>
          <p:cNvSpPr/>
          <p:nvPr/>
        </p:nvSpPr>
        <p:spPr>
          <a:xfrm>
            <a:off x="1054100" y="882396"/>
            <a:ext cx="6807200" cy="25400"/>
          </a:xfrm>
          <a:custGeom>
            <a:avLst/>
            <a:gdLst>
              <a:gd name="connsiteX0" fmla="*/ 6350 w 6807200"/>
              <a:gd name="connsiteY0" fmla="*/ 6350 h 25400"/>
              <a:gd name="connsiteX1" fmla="*/ 6800850 w 6807200"/>
              <a:gd name="connsiteY1" fmla="*/ 6350 h 25400"/>
            </a:gdLst>
            <a:ahLst/>
            <a:cxnLst>
              <a:cxn ang="0">
                <a:pos x="connsiteX0" y="connsiteY0"/>
              </a:cxn>
              <a:cxn ang="1">
                <a:pos x="connsiteX1" y="connsiteY1"/>
              </a:cxn>
            </a:cxnLst>
            <a:rect l="l" t="t" r="r" b="b"/>
            <a:pathLst>
              <a:path w="6807200" h="25400">
                <a:moveTo>
                  <a:pt x="6350" y="6350"/>
                </a:moveTo>
                <a:lnTo>
                  <a:pt x="68008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Freeform 3"/>
          <p:cNvSpPr/>
          <p:nvPr/>
        </p:nvSpPr>
        <p:spPr>
          <a:xfrm>
            <a:off x="1054100" y="1218438"/>
            <a:ext cx="6807200" cy="25400"/>
          </a:xfrm>
          <a:custGeom>
            <a:avLst/>
            <a:gdLst>
              <a:gd name="connsiteX0" fmla="*/ 6350 w 6807200"/>
              <a:gd name="connsiteY0" fmla="*/ 6350 h 25400"/>
              <a:gd name="connsiteX1" fmla="*/ 6800850 w 6807200"/>
              <a:gd name="connsiteY1" fmla="*/ 6350 h 25400"/>
            </a:gdLst>
            <a:ahLst/>
            <a:cxnLst>
              <a:cxn ang="0">
                <a:pos x="connsiteX0" y="connsiteY0"/>
              </a:cxn>
              <a:cxn ang="1">
                <a:pos x="connsiteX1" y="connsiteY1"/>
              </a:cxn>
            </a:cxnLst>
            <a:rect l="l" t="t" r="r" b="b"/>
            <a:pathLst>
              <a:path w="6807200" h="25400">
                <a:moveTo>
                  <a:pt x="6350" y="6350"/>
                </a:moveTo>
                <a:lnTo>
                  <a:pt x="68008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Freeform 3"/>
          <p:cNvSpPr/>
          <p:nvPr/>
        </p:nvSpPr>
        <p:spPr>
          <a:xfrm>
            <a:off x="1054100" y="1554480"/>
            <a:ext cx="6807200" cy="25400"/>
          </a:xfrm>
          <a:custGeom>
            <a:avLst/>
            <a:gdLst>
              <a:gd name="connsiteX0" fmla="*/ 6350 w 6807200"/>
              <a:gd name="connsiteY0" fmla="*/ 6350 h 25400"/>
              <a:gd name="connsiteX1" fmla="*/ 6800850 w 6807200"/>
              <a:gd name="connsiteY1" fmla="*/ 6350 h 25400"/>
            </a:gdLst>
            <a:ahLst/>
            <a:cxnLst>
              <a:cxn ang="0">
                <a:pos x="connsiteX0" y="connsiteY0"/>
              </a:cxn>
              <a:cxn ang="1">
                <a:pos x="connsiteX1" y="connsiteY1"/>
              </a:cxn>
            </a:cxnLst>
            <a:rect l="l" t="t" r="r" b="b"/>
            <a:pathLst>
              <a:path w="6807200" h="25400">
                <a:moveTo>
                  <a:pt x="6350" y="6350"/>
                </a:moveTo>
                <a:lnTo>
                  <a:pt x="68008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Freeform 3"/>
          <p:cNvSpPr/>
          <p:nvPr/>
        </p:nvSpPr>
        <p:spPr>
          <a:xfrm>
            <a:off x="1054100" y="1890648"/>
            <a:ext cx="6807200" cy="25400"/>
          </a:xfrm>
          <a:custGeom>
            <a:avLst/>
            <a:gdLst>
              <a:gd name="connsiteX0" fmla="*/ 6350 w 6807200"/>
              <a:gd name="connsiteY0" fmla="*/ 6350 h 25400"/>
              <a:gd name="connsiteX1" fmla="*/ 6800850 w 6807200"/>
              <a:gd name="connsiteY1" fmla="*/ 6350 h 25400"/>
            </a:gdLst>
            <a:ahLst/>
            <a:cxnLst>
              <a:cxn ang="0">
                <a:pos x="connsiteX0" y="connsiteY0"/>
              </a:cxn>
              <a:cxn ang="1">
                <a:pos x="connsiteX1" y="connsiteY1"/>
              </a:cxn>
            </a:cxnLst>
            <a:rect l="l" t="t" r="r" b="b"/>
            <a:pathLst>
              <a:path w="6807200" h="25400">
                <a:moveTo>
                  <a:pt x="6350" y="6350"/>
                </a:moveTo>
                <a:lnTo>
                  <a:pt x="68008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Freeform 3"/>
          <p:cNvSpPr/>
          <p:nvPr/>
        </p:nvSpPr>
        <p:spPr>
          <a:xfrm>
            <a:off x="1054100" y="2226691"/>
            <a:ext cx="6807200" cy="25400"/>
          </a:xfrm>
          <a:custGeom>
            <a:avLst/>
            <a:gdLst>
              <a:gd name="connsiteX0" fmla="*/ 6350 w 6807200"/>
              <a:gd name="connsiteY0" fmla="*/ 6350 h 25400"/>
              <a:gd name="connsiteX1" fmla="*/ 6800850 w 6807200"/>
              <a:gd name="connsiteY1" fmla="*/ 6350 h 25400"/>
            </a:gdLst>
            <a:ahLst/>
            <a:cxnLst>
              <a:cxn ang="0">
                <a:pos x="connsiteX0" y="connsiteY0"/>
              </a:cxn>
              <a:cxn ang="1">
                <a:pos x="connsiteX1" y="connsiteY1"/>
              </a:cxn>
            </a:cxnLst>
            <a:rect l="l" t="t" r="r" b="b"/>
            <a:pathLst>
              <a:path w="6807200" h="25400">
                <a:moveTo>
                  <a:pt x="6350" y="6350"/>
                </a:moveTo>
                <a:lnTo>
                  <a:pt x="68008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Freeform 3"/>
          <p:cNvSpPr/>
          <p:nvPr/>
        </p:nvSpPr>
        <p:spPr>
          <a:xfrm>
            <a:off x="1054100" y="2562732"/>
            <a:ext cx="6807200" cy="25400"/>
          </a:xfrm>
          <a:custGeom>
            <a:avLst/>
            <a:gdLst>
              <a:gd name="connsiteX0" fmla="*/ 6350 w 6807200"/>
              <a:gd name="connsiteY0" fmla="*/ 6350 h 25400"/>
              <a:gd name="connsiteX1" fmla="*/ 6800850 w 6807200"/>
              <a:gd name="connsiteY1" fmla="*/ 6350 h 25400"/>
            </a:gdLst>
            <a:ahLst/>
            <a:cxnLst>
              <a:cxn ang="0">
                <a:pos x="connsiteX0" y="connsiteY0"/>
              </a:cxn>
              <a:cxn ang="1">
                <a:pos x="connsiteX1" y="connsiteY1"/>
              </a:cxn>
            </a:cxnLst>
            <a:rect l="l" t="t" r="r" b="b"/>
            <a:pathLst>
              <a:path w="6807200" h="25400">
                <a:moveTo>
                  <a:pt x="6350" y="6350"/>
                </a:moveTo>
                <a:lnTo>
                  <a:pt x="68008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Freeform 3"/>
          <p:cNvSpPr/>
          <p:nvPr/>
        </p:nvSpPr>
        <p:spPr>
          <a:xfrm>
            <a:off x="1054100" y="2898775"/>
            <a:ext cx="6807200" cy="25400"/>
          </a:xfrm>
          <a:custGeom>
            <a:avLst/>
            <a:gdLst>
              <a:gd name="connsiteX0" fmla="*/ 6350 w 6807200"/>
              <a:gd name="connsiteY0" fmla="*/ 6350 h 25400"/>
              <a:gd name="connsiteX1" fmla="*/ 6800850 w 6807200"/>
              <a:gd name="connsiteY1" fmla="*/ 6350 h 25400"/>
            </a:gdLst>
            <a:ahLst/>
            <a:cxnLst>
              <a:cxn ang="0">
                <a:pos x="connsiteX0" y="connsiteY0"/>
              </a:cxn>
              <a:cxn ang="1">
                <a:pos x="connsiteX1" y="connsiteY1"/>
              </a:cxn>
            </a:cxnLst>
            <a:rect l="l" t="t" r="r" b="b"/>
            <a:pathLst>
              <a:path w="6807200" h="25400">
                <a:moveTo>
                  <a:pt x="6350" y="6350"/>
                </a:moveTo>
                <a:lnTo>
                  <a:pt x="68008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Freeform 3"/>
          <p:cNvSpPr/>
          <p:nvPr/>
        </p:nvSpPr>
        <p:spPr>
          <a:xfrm>
            <a:off x="1054100" y="3234817"/>
            <a:ext cx="6807200" cy="25400"/>
          </a:xfrm>
          <a:custGeom>
            <a:avLst/>
            <a:gdLst>
              <a:gd name="connsiteX0" fmla="*/ 6350 w 6807200"/>
              <a:gd name="connsiteY0" fmla="*/ 6350 h 25400"/>
              <a:gd name="connsiteX1" fmla="*/ 6800850 w 6807200"/>
              <a:gd name="connsiteY1" fmla="*/ 6350 h 25400"/>
            </a:gdLst>
            <a:ahLst/>
            <a:cxnLst>
              <a:cxn ang="0">
                <a:pos x="connsiteX0" y="connsiteY0"/>
              </a:cxn>
              <a:cxn ang="1">
                <a:pos x="connsiteX1" y="connsiteY1"/>
              </a:cxn>
            </a:cxnLst>
            <a:rect l="l" t="t" r="r" b="b"/>
            <a:pathLst>
              <a:path w="6807200" h="25400">
                <a:moveTo>
                  <a:pt x="6350" y="6350"/>
                </a:moveTo>
                <a:lnTo>
                  <a:pt x="68008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Freeform 3"/>
          <p:cNvSpPr/>
          <p:nvPr/>
        </p:nvSpPr>
        <p:spPr>
          <a:xfrm>
            <a:off x="1054100" y="3570985"/>
            <a:ext cx="6807200" cy="25400"/>
          </a:xfrm>
          <a:custGeom>
            <a:avLst/>
            <a:gdLst>
              <a:gd name="connsiteX0" fmla="*/ 6350 w 6807200"/>
              <a:gd name="connsiteY0" fmla="*/ 6350 h 25400"/>
              <a:gd name="connsiteX1" fmla="*/ 6800850 w 6807200"/>
              <a:gd name="connsiteY1" fmla="*/ 6350 h 25400"/>
            </a:gdLst>
            <a:ahLst/>
            <a:cxnLst>
              <a:cxn ang="0">
                <a:pos x="connsiteX0" y="connsiteY0"/>
              </a:cxn>
              <a:cxn ang="1">
                <a:pos x="connsiteX1" y="connsiteY1"/>
              </a:cxn>
            </a:cxnLst>
            <a:rect l="l" t="t" r="r" b="b"/>
            <a:pathLst>
              <a:path w="6807200" h="25400">
                <a:moveTo>
                  <a:pt x="6350" y="6350"/>
                </a:moveTo>
                <a:lnTo>
                  <a:pt x="68008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Freeform 3"/>
          <p:cNvSpPr/>
          <p:nvPr/>
        </p:nvSpPr>
        <p:spPr>
          <a:xfrm>
            <a:off x="1054100" y="3907028"/>
            <a:ext cx="6807200" cy="25400"/>
          </a:xfrm>
          <a:custGeom>
            <a:avLst/>
            <a:gdLst>
              <a:gd name="connsiteX0" fmla="*/ 6350 w 6807200"/>
              <a:gd name="connsiteY0" fmla="*/ 6350 h 25400"/>
              <a:gd name="connsiteX1" fmla="*/ 6800850 w 6807200"/>
              <a:gd name="connsiteY1" fmla="*/ 6350 h 25400"/>
            </a:gdLst>
            <a:ahLst/>
            <a:cxnLst>
              <a:cxn ang="0">
                <a:pos x="connsiteX0" y="connsiteY0"/>
              </a:cxn>
              <a:cxn ang="1">
                <a:pos x="connsiteX1" y="connsiteY1"/>
              </a:cxn>
            </a:cxnLst>
            <a:rect l="l" t="t" r="r" b="b"/>
            <a:pathLst>
              <a:path w="6807200" h="25400">
                <a:moveTo>
                  <a:pt x="6350" y="6350"/>
                </a:moveTo>
                <a:lnTo>
                  <a:pt x="68008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Freeform 3"/>
          <p:cNvSpPr/>
          <p:nvPr/>
        </p:nvSpPr>
        <p:spPr>
          <a:xfrm>
            <a:off x="1054100" y="4243070"/>
            <a:ext cx="6807200" cy="25400"/>
          </a:xfrm>
          <a:custGeom>
            <a:avLst/>
            <a:gdLst>
              <a:gd name="connsiteX0" fmla="*/ 6350 w 6807200"/>
              <a:gd name="connsiteY0" fmla="*/ 6350 h 25400"/>
              <a:gd name="connsiteX1" fmla="*/ 6800850 w 6807200"/>
              <a:gd name="connsiteY1" fmla="*/ 6350 h 25400"/>
            </a:gdLst>
            <a:ahLst/>
            <a:cxnLst>
              <a:cxn ang="0">
                <a:pos x="connsiteX0" y="connsiteY0"/>
              </a:cxn>
              <a:cxn ang="1">
                <a:pos x="connsiteX1" y="connsiteY1"/>
              </a:cxn>
            </a:cxnLst>
            <a:rect l="l" t="t" r="r" b="b"/>
            <a:pathLst>
              <a:path w="6807200" h="25400">
                <a:moveTo>
                  <a:pt x="6350" y="6350"/>
                </a:moveTo>
                <a:lnTo>
                  <a:pt x="68008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Freeform 3"/>
          <p:cNvSpPr/>
          <p:nvPr/>
        </p:nvSpPr>
        <p:spPr>
          <a:xfrm>
            <a:off x="1054100" y="4579111"/>
            <a:ext cx="6807200" cy="25400"/>
          </a:xfrm>
          <a:custGeom>
            <a:avLst/>
            <a:gdLst>
              <a:gd name="connsiteX0" fmla="*/ 6350 w 6807200"/>
              <a:gd name="connsiteY0" fmla="*/ 6350 h 25400"/>
              <a:gd name="connsiteX1" fmla="*/ 6800850 w 6807200"/>
              <a:gd name="connsiteY1" fmla="*/ 6350 h 25400"/>
            </a:gdLst>
            <a:ahLst/>
            <a:cxnLst>
              <a:cxn ang="0">
                <a:pos x="connsiteX0" y="connsiteY0"/>
              </a:cxn>
              <a:cxn ang="1">
                <a:pos x="connsiteX1" y="connsiteY1"/>
              </a:cxn>
            </a:cxnLst>
            <a:rect l="l" t="t" r="r" b="b"/>
            <a:pathLst>
              <a:path w="6807200" h="25400">
                <a:moveTo>
                  <a:pt x="6350" y="6350"/>
                </a:moveTo>
                <a:lnTo>
                  <a:pt x="68008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Freeform 3"/>
          <p:cNvSpPr/>
          <p:nvPr/>
        </p:nvSpPr>
        <p:spPr>
          <a:xfrm>
            <a:off x="1054100" y="4915280"/>
            <a:ext cx="6807200" cy="25400"/>
          </a:xfrm>
          <a:custGeom>
            <a:avLst/>
            <a:gdLst>
              <a:gd name="connsiteX0" fmla="*/ 6350 w 6807200"/>
              <a:gd name="connsiteY0" fmla="*/ 6350 h 25400"/>
              <a:gd name="connsiteX1" fmla="*/ 6800850 w 6807200"/>
              <a:gd name="connsiteY1" fmla="*/ 6350 h 25400"/>
            </a:gdLst>
            <a:ahLst/>
            <a:cxnLst>
              <a:cxn ang="0">
                <a:pos x="connsiteX0" y="connsiteY0"/>
              </a:cxn>
              <a:cxn ang="1">
                <a:pos x="connsiteX1" y="connsiteY1"/>
              </a:cxn>
            </a:cxnLst>
            <a:rect l="l" t="t" r="r" b="b"/>
            <a:pathLst>
              <a:path w="6807200" h="25400">
                <a:moveTo>
                  <a:pt x="6350" y="6350"/>
                </a:moveTo>
                <a:lnTo>
                  <a:pt x="68008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Freeform 3"/>
          <p:cNvSpPr/>
          <p:nvPr/>
        </p:nvSpPr>
        <p:spPr>
          <a:xfrm>
            <a:off x="1054100" y="5251322"/>
            <a:ext cx="6807200" cy="25400"/>
          </a:xfrm>
          <a:custGeom>
            <a:avLst/>
            <a:gdLst>
              <a:gd name="connsiteX0" fmla="*/ 6350 w 6807200"/>
              <a:gd name="connsiteY0" fmla="*/ 6350 h 25400"/>
              <a:gd name="connsiteX1" fmla="*/ 6800850 w 6807200"/>
              <a:gd name="connsiteY1" fmla="*/ 6350 h 25400"/>
            </a:gdLst>
            <a:ahLst/>
            <a:cxnLst>
              <a:cxn ang="0">
                <a:pos x="connsiteX0" y="connsiteY0"/>
              </a:cxn>
              <a:cxn ang="1">
                <a:pos x="connsiteX1" y="connsiteY1"/>
              </a:cxn>
            </a:cxnLst>
            <a:rect l="l" t="t" r="r" b="b"/>
            <a:pathLst>
              <a:path w="6807200" h="25400">
                <a:moveTo>
                  <a:pt x="6350" y="6350"/>
                </a:moveTo>
                <a:lnTo>
                  <a:pt x="68008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Freeform 3"/>
          <p:cNvSpPr/>
          <p:nvPr/>
        </p:nvSpPr>
        <p:spPr>
          <a:xfrm>
            <a:off x="1054100" y="5587365"/>
            <a:ext cx="6807200" cy="25400"/>
          </a:xfrm>
          <a:custGeom>
            <a:avLst/>
            <a:gdLst>
              <a:gd name="connsiteX0" fmla="*/ 6350 w 6807200"/>
              <a:gd name="connsiteY0" fmla="*/ 6350 h 25400"/>
              <a:gd name="connsiteX1" fmla="*/ 6800850 w 6807200"/>
              <a:gd name="connsiteY1" fmla="*/ 6350 h 25400"/>
            </a:gdLst>
            <a:ahLst/>
            <a:cxnLst>
              <a:cxn ang="0">
                <a:pos x="connsiteX0" y="connsiteY0"/>
              </a:cxn>
              <a:cxn ang="1">
                <a:pos x="connsiteX1" y="connsiteY1"/>
              </a:cxn>
            </a:cxnLst>
            <a:rect l="l" t="t" r="r" b="b"/>
            <a:pathLst>
              <a:path w="6807200" h="25400">
                <a:moveTo>
                  <a:pt x="6350" y="6350"/>
                </a:moveTo>
                <a:lnTo>
                  <a:pt x="68008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Freeform 3"/>
          <p:cNvSpPr/>
          <p:nvPr/>
        </p:nvSpPr>
        <p:spPr>
          <a:xfrm>
            <a:off x="1054100" y="5923445"/>
            <a:ext cx="6807200" cy="25400"/>
          </a:xfrm>
          <a:custGeom>
            <a:avLst/>
            <a:gdLst>
              <a:gd name="connsiteX0" fmla="*/ 6350 w 6807200"/>
              <a:gd name="connsiteY0" fmla="*/ 6350 h 25400"/>
              <a:gd name="connsiteX1" fmla="*/ 6800850 w 6807200"/>
              <a:gd name="connsiteY1" fmla="*/ 6350 h 25400"/>
            </a:gdLst>
            <a:ahLst/>
            <a:cxnLst>
              <a:cxn ang="0">
                <a:pos x="connsiteX0" y="connsiteY0"/>
              </a:cxn>
              <a:cxn ang="1">
                <a:pos x="connsiteX1" y="connsiteY1"/>
              </a:cxn>
            </a:cxnLst>
            <a:rect l="l" t="t" r="r" b="b"/>
            <a:pathLst>
              <a:path w="6807200" h="25400">
                <a:moveTo>
                  <a:pt x="6350" y="6350"/>
                </a:moveTo>
                <a:lnTo>
                  <a:pt x="68008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Freeform 3"/>
          <p:cNvSpPr/>
          <p:nvPr/>
        </p:nvSpPr>
        <p:spPr>
          <a:xfrm>
            <a:off x="1060450" y="520700"/>
            <a:ext cx="25400" cy="5757862"/>
          </a:xfrm>
          <a:custGeom>
            <a:avLst/>
            <a:gdLst>
              <a:gd name="connsiteX0" fmla="*/ 6350 w 25400"/>
              <a:gd name="connsiteY0" fmla="*/ 6350 h 5757862"/>
              <a:gd name="connsiteX1" fmla="*/ 6350 w 25400"/>
              <a:gd name="connsiteY1" fmla="*/ 5751512 h 5757862"/>
            </a:gdLst>
            <a:ahLst/>
            <a:cxnLst>
              <a:cxn ang="0">
                <a:pos x="connsiteX0" y="connsiteY0"/>
              </a:cxn>
              <a:cxn ang="1">
                <a:pos x="connsiteX1" y="connsiteY1"/>
              </a:cxn>
            </a:cxnLst>
            <a:rect l="l" t="t" r="r" b="b"/>
            <a:pathLst>
              <a:path w="25400" h="5757862">
                <a:moveTo>
                  <a:pt x="6350" y="6350"/>
                </a:moveTo>
                <a:lnTo>
                  <a:pt x="6350" y="575151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Freeform 3"/>
          <p:cNvSpPr/>
          <p:nvPr/>
        </p:nvSpPr>
        <p:spPr>
          <a:xfrm>
            <a:off x="7842250" y="520700"/>
            <a:ext cx="25400" cy="5757862"/>
          </a:xfrm>
          <a:custGeom>
            <a:avLst/>
            <a:gdLst>
              <a:gd name="connsiteX0" fmla="*/ 6350 w 25400"/>
              <a:gd name="connsiteY0" fmla="*/ 6350 h 5757862"/>
              <a:gd name="connsiteX1" fmla="*/ 6350 w 25400"/>
              <a:gd name="connsiteY1" fmla="*/ 5751512 h 5757862"/>
            </a:gdLst>
            <a:ahLst/>
            <a:cxnLst>
              <a:cxn ang="0">
                <a:pos x="connsiteX0" y="connsiteY0"/>
              </a:cxn>
              <a:cxn ang="1">
                <a:pos x="connsiteX1" y="connsiteY1"/>
              </a:cxn>
            </a:cxnLst>
            <a:rect l="l" t="t" r="r" b="b"/>
            <a:pathLst>
              <a:path w="25400" h="5757862">
                <a:moveTo>
                  <a:pt x="6350" y="6350"/>
                </a:moveTo>
                <a:lnTo>
                  <a:pt x="6350" y="575151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Freeform 3"/>
          <p:cNvSpPr/>
          <p:nvPr/>
        </p:nvSpPr>
        <p:spPr>
          <a:xfrm>
            <a:off x="1054100" y="527050"/>
            <a:ext cx="6807200" cy="25400"/>
          </a:xfrm>
          <a:custGeom>
            <a:avLst/>
            <a:gdLst>
              <a:gd name="connsiteX0" fmla="*/ 6350 w 6807200"/>
              <a:gd name="connsiteY0" fmla="*/ 6350 h 25400"/>
              <a:gd name="connsiteX1" fmla="*/ 6800850 w 6807200"/>
              <a:gd name="connsiteY1" fmla="*/ 6350 h 25400"/>
            </a:gdLst>
            <a:ahLst/>
            <a:cxnLst>
              <a:cxn ang="0">
                <a:pos x="connsiteX0" y="connsiteY0"/>
              </a:cxn>
              <a:cxn ang="1">
                <a:pos x="connsiteX1" y="connsiteY1"/>
              </a:cxn>
            </a:cxnLst>
            <a:rect l="l" t="t" r="r" b="b"/>
            <a:pathLst>
              <a:path w="6807200" h="25400">
                <a:moveTo>
                  <a:pt x="6350" y="6350"/>
                </a:moveTo>
                <a:lnTo>
                  <a:pt x="68008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Freeform 3"/>
          <p:cNvSpPr/>
          <p:nvPr/>
        </p:nvSpPr>
        <p:spPr>
          <a:xfrm>
            <a:off x="1054100" y="6259512"/>
            <a:ext cx="6807200" cy="25400"/>
          </a:xfrm>
          <a:custGeom>
            <a:avLst/>
            <a:gdLst>
              <a:gd name="connsiteX0" fmla="*/ 6350 w 6807200"/>
              <a:gd name="connsiteY0" fmla="*/ 6350 h 25400"/>
              <a:gd name="connsiteX1" fmla="*/ 6800850 w 6807200"/>
              <a:gd name="connsiteY1" fmla="*/ 6350 h 25400"/>
            </a:gdLst>
            <a:ahLst/>
            <a:cxnLst>
              <a:cxn ang="0">
                <a:pos x="connsiteX0" y="connsiteY0"/>
              </a:cxn>
              <a:cxn ang="1">
                <a:pos x="connsiteX1" y="connsiteY1"/>
              </a:cxn>
            </a:cxnLst>
            <a:rect l="l" t="t" r="r" b="b"/>
            <a:pathLst>
              <a:path w="6807200" h="25400">
                <a:moveTo>
                  <a:pt x="6350" y="6350"/>
                </a:moveTo>
                <a:lnTo>
                  <a:pt x="68008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TextBox 1"/>
          <p:cNvSpPr txBox="1"/>
          <p:nvPr/>
        </p:nvSpPr>
        <p:spPr>
          <a:xfrm>
            <a:off x="1562100" y="722312"/>
            <a:ext cx="673100" cy="5549900"/>
          </a:xfrm>
          <a:prstGeom prst="rect">
            <a:avLst/>
          </a:prstGeom>
          <a:noFill/>
        </p:spPr>
        <p:txBody>
          <a:bodyPr wrap="none" lIns="0" tIns="0" rIns="0" rtlCol="0">
            <a:spAutoFit/>
          </a:bodyPr>
          <a:lstStyle/>
          <a:p>
            <a:pPr>
              <a:lnSpc>
                <a:spcPts val="1200"/>
              </a:lnSpc>
              <a:tabLst>
                <a:tab pos="241300" algn="l"/>
                <a:tab pos="254000" algn="l"/>
                <a:tab pos="292100" algn="l"/>
              </a:tabLst>
            </a:pPr>
            <a:r>
              <a:rPr lang="en-US" altLang="zh-CN" sz="1403" b="1" dirty="0">
                <a:solidFill>
                  <a:srgbClr val="000000"/>
                </a:solidFill>
                <a:latin typeface="Times New Roman" pitchFamily="18" charset="0"/>
                <a:cs typeface="Times New Roman" pitchFamily="18" charset="0"/>
              </a:rPr>
              <a:t>Decimal</a:t>
            </a:r>
          </a:p>
          <a:p>
            <a:pPr>
              <a:lnSpc>
                <a:spcPts val="1000"/>
              </a:lnSpc>
            </a:pPr>
            <a:endParaRPr lang="en-US" altLang="zh-CN" dirty="0"/>
          </a:p>
          <a:p>
            <a:pPr>
              <a:lnSpc>
                <a:spcPts val="1700"/>
              </a:lnSpc>
              <a:tabLst>
                <a:tab pos="241300" algn="l"/>
                <a:tab pos="254000" algn="l"/>
                <a:tab pos="292100" algn="l"/>
              </a:tabLst>
            </a:pPr>
            <a:r>
              <a:rPr lang="en-US" altLang="zh-CN" dirty="0"/>
              <a:t>			</a:t>
            </a:r>
            <a:r>
              <a:rPr lang="en-US" altLang="zh-CN" sz="1403" dirty="0">
                <a:solidFill>
                  <a:srgbClr val="000000"/>
                </a:solidFill>
                <a:latin typeface="Times New Roman" pitchFamily="18" charset="0"/>
                <a:cs typeface="Times New Roman" pitchFamily="18" charset="0"/>
              </a:rPr>
              <a:t>0</a:t>
            </a:r>
          </a:p>
          <a:p>
            <a:pPr>
              <a:lnSpc>
                <a:spcPts val="1000"/>
              </a:lnSpc>
            </a:pPr>
            <a:endParaRPr lang="en-US" altLang="zh-CN" dirty="0"/>
          </a:p>
          <a:p>
            <a:pPr>
              <a:lnSpc>
                <a:spcPts val="1600"/>
              </a:lnSpc>
              <a:tabLst>
                <a:tab pos="241300" algn="l"/>
                <a:tab pos="254000" algn="l"/>
                <a:tab pos="292100" algn="l"/>
              </a:tabLst>
            </a:pPr>
            <a:r>
              <a:rPr lang="en-US" altLang="zh-CN" dirty="0"/>
              <a:t>			</a:t>
            </a:r>
            <a:r>
              <a:rPr lang="en-US" altLang="zh-CN" sz="1403" dirty="0">
                <a:solidFill>
                  <a:srgbClr val="000000"/>
                </a:solidFill>
                <a:latin typeface="Times New Roman" pitchFamily="18" charset="0"/>
                <a:cs typeface="Times New Roman" pitchFamily="18" charset="0"/>
              </a:rPr>
              <a:t>1</a:t>
            </a:r>
          </a:p>
          <a:p>
            <a:pPr>
              <a:lnSpc>
                <a:spcPts val="1000"/>
              </a:lnSpc>
            </a:pPr>
            <a:endParaRPr lang="en-US" altLang="zh-CN" dirty="0"/>
          </a:p>
          <a:p>
            <a:pPr>
              <a:lnSpc>
                <a:spcPts val="1600"/>
              </a:lnSpc>
              <a:tabLst>
                <a:tab pos="241300" algn="l"/>
                <a:tab pos="254000" algn="l"/>
                <a:tab pos="292100" algn="l"/>
              </a:tabLst>
            </a:pPr>
            <a:r>
              <a:rPr lang="en-US" altLang="zh-CN" dirty="0"/>
              <a:t>			</a:t>
            </a:r>
            <a:r>
              <a:rPr lang="en-US" altLang="zh-CN" sz="1403" dirty="0">
                <a:solidFill>
                  <a:srgbClr val="000000"/>
                </a:solidFill>
                <a:latin typeface="Times New Roman" pitchFamily="18" charset="0"/>
                <a:cs typeface="Times New Roman" pitchFamily="18" charset="0"/>
              </a:rPr>
              <a:t>2</a:t>
            </a:r>
          </a:p>
          <a:p>
            <a:pPr>
              <a:lnSpc>
                <a:spcPts val="1000"/>
              </a:lnSpc>
            </a:pPr>
            <a:endParaRPr lang="en-US" altLang="zh-CN" dirty="0"/>
          </a:p>
          <a:p>
            <a:pPr>
              <a:lnSpc>
                <a:spcPts val="1600"/>
              </a:lnSpc>
              <a:tabLst>
                <a:tab pos="241300" algn="l"/>
                <a:tab pos="254000" algn="l"/>
                <a:tab pos="292100" algn="l"/>
              </a:tabLst>
            </a:pPr>
            <a:r>
              <a:rPr lang="en-US" altLang="zh-CN" dirty="0"/>
              <a:t>			</a:t>
            </a:r>
            <a:r>
              <a:rPr lang="en-US" altLang="zh-CN" sz="1403" dirty="0">
                <a:solidFill>
                  <a:srgbClr val="000000"/>
                </a:solidFill>
                <a:latin typeface="Times New Roman" pitchFamily="18" charset="0"/>
                <a:cs typeface="Times New Roman" pitchFamily="18" charset="0"/>
              </a:rPr>
              <a:t>3</a:t>
            </a:r>
          </a:p>
          <a:p>
            <a:pPr>
              <a:lnSpc>
                <a:spcPts val="1000"/>
              </a:lnSpc>
            </a:pPr>
            <a:endParaRPr lang="en-US" altLang="zh-CN" dirty="0"/>
          </a:p>
          <a:p>
            <a:pPr>
              <a:lnSpc>
                <a:spcPts val="1600"/>
              </a:lnSpc>
              <a:tabLst>
                <a:tab pos="241300" algn="l"/>
                <a:tab pos="254000" algn="l"/>
                <a:tab pos="292100" algn="l"/>
              </a:tabLst>
            </a:pPr>
            <a:r>
              <a:rPr lang="en-US" altLang="zh-CN" dirty="0"/>
              <a:t>			</a:t>
            </a:r>
            <a:r>
              <a:rPr lang="en-US" altLang="zh-CN" sz="1403" dirty="0">
                <a:solidFill>
                  <a:srgbClr val="000000"/>
                </a:solidFill>
                <a:latin typeface="Times New Roman" pitchFamily="18" charset="0"/>
                <a:cs typeface="Times New Roman" pitchFamily="18" charset="0"/>
              </a:rPr>
              <a:t>4</a:t>
            </a:r>
          </a:p>
          <a:p>
            <a:pPr>
              <a:lnSpc>
                <a:spcPts val="1000"/>
              </a:lnSpc>
            </a:pPr>
            <a:endParaRPr lang="en-US" altLang="zh-CN" dirty="0"/>
          </a:p>
          <a:p>
            <a:pPr>
              <a:lnSpc>
                <a:spcPts val="1600"/>
              </a:lnSpc>
              <a:tabLst>
                <a:tab pos="241300" algn="l"/>
                <a:tab pos="254000" algn="l"/>
                <a:tab pos="292100" algn="l"/>
              </a:tabLst>
            </a:pPr>
            <a:r>
              <a:rPr lang="en-US" altLang="zh-CN" dirty="0"/>
              <a:t>			</a:t>
            </a:r>
            <a:r>
              <a:rPr lang="en-US" altLang="zh-CN" sz="1403" dirty="0">
                <a:solidFill>
                  <a:srgbClr val="000000"/>
                </a:solidFill>
                <a:latin typeface="Times New Roman" pitchFamily="18" charset="0"/>
                <a:cs typeface="Times New Roman" pitchFamily="18" charset="0"/>
              </a:rPr>
              <a:t>5</a:t>
            </a:r>
          </a:p>
          <a:p>
            <a:pPr>
              <a:lnSpc>
                <a:spcPts val="1000"/>
              </a:lnSpc>
            </a:pPr>
            <a:endParaRPr lang="en-US" altLang="zh-CN" dirty="0"/>
          </a:p>
          <a:p>
            <a:pPr>
              <a:lnSpc>
                <a:spcPts val="1600"/>
              </a:lnSpc>
              <a:tabLst>
                <a:tab pos="241300" algn="l"/>
                <a:tab pos="254000" algn="l"/>
                <a:tab pos="292100" algn="l"/>
              </a:tabLst>
            </a:pPr>
            <a:r>
              <a:rPr lang="en-US" altLang="zh-CN" dirty="0"/>
              <a:t>			</a:t>
            </a:r>
            <a:r>
              <a:rPr lang="en-US" altLang="zh-CN" sz="1403" dirty="0">
                <a:solidFill>
                  <a:srgbClr val="000000"/>
                </a:solidFill>
                <a:latin typeface="Times New Roman" pitchFamily="18" charset="0"/>
                <a:cs typeface="Times New Roman" pitchFamily="18" charset="0"/>
              </a:rPr>
              <a:t>6</a:t>
            </a:r>
          </a:p>
          <a:p>
            <a:pPr>
              <a:lnSpc>
                <a:spcPts val="1000"/>
              </a:lnSpc>
            </a:pPr>
            <a:endParaRPr lang="en-US" altLang="zh-CN" dirty="0"/>
          </a:p>
          <a:p>
            <a:pPr>
              <a:lnSpc>
                <a:spcPts val="1600"/>
              </a:lnSpc>
              <a:tabLst>
                <a:tab pos="241300" algn="l"/>
                <a:tab pos="254000" algn="l"/>
                <a:tab pos="292100" algn="l"/>
              </a:tabLst>
            </a:pPr>
            <a:r>
              <a:rPr lang="en-US" altLang="zh-CN" dirty="0"/>
              <a:t>			</a:t>
            </a:r>
            <a:r>
              <a:rPr lang="en-US" altLang="zh-CN" sz="1403" dirty="0">
                <a:solidFill>
                  <a:srgbClr val="000000"/>
                </a:solidFill>
                <a:latin typeface="Times New Roman" pitchFamily="18" charset="0"/>
                <a:cs typeface="Times New Roman" pitchFamily="18" charset="0"/>
              </a:rPr>
              <a:t>7</a:t>
            </a:r>
          </a:p>
          <a:p>
            <a:pPr>
              <a:lnSpc>
                <a:spcPts val="1000"/>
              </a:lnSpc>
            </a:pPr>
            <a:endParaRPr lang="en-US" altLang="zh-CN" dirty="0"/>
          </a:p>
          <a:p>
            <a:pPr>
              <a:lnSpc>
                <a:spcPts val="1600"/>
              </a:lnSpc>
              <a:tabLst>
                <a:tab pos="241300" algn="l"/>
                <a:tab pos="254000" algn="l"/>
                <a:tab pos="292100" algn="l"/>
              </a:tabLst>
            </a:pPr>
            <a:r>
              <a:rPr lang="en-US" altLang="zh-CN" dirty="0"/>
              <a:t>			</a:t>
            </a:r>
            <a:r>
              <a:rPr lang="en-US" altLang="zh-CN" sz="1403" dirty="0">
                <a:solidFill>
                  <a:srgbClr val="000000"/>
                </a:solidFill>
                <a:latin typeface="Times New Roman" pitchFamily="18" charset="0"/>
                <a:cs typeface="Times New Roman" pitchFamily="18" charset="0"/>
              </a:rPr>
              <a:t>8</a:t>
            </a:r>
          </a:p>
          <a:p>
            <a:pPr>
              <a:lnSpc>
                <a:spcPts val="1000"/>
              </a:lnSpc>
            </a:pPr>
            <a:endParaRPr lang="en-US" altLang="zh-CN" dirty="0"/>
          </a:p>
          <a:p>
            <a:pPr>
              <a:lnSpc>
                <a:spcPts val="1600"/>
              </a:lnSpc>
              <a:tabLst>
                <a:tab pos="241300" algn="l"/>
                <a:tab pos="254000" algn="l"/>
                <a:tab pos="292100" algn="l"/>
              </a:tabLst>
            </a:pPr>
            <a:r>
              <a:rPr lang="en-US" altLang="zh-CN" dirty="0"/>
              <a:t>			</a:t>
            </a:r>
            <a:r>
              <a:rPr lang="en-US" altLang="zh-CN" sz="1403" dirty="0">
                <a:solidFill>
                  <a:srgbClr val="000000"/>
                </a:solidFill>
                <a:latin typeface="Times New Roman" pitchFamily="18" charset="0"/>
                <a:cs typeface="Times New Roman" pitchFamily="18" charset="0"/>
              </a:rPr>
              <a:t>9</a:t>
            </a:r>
          </a:p>
          <a:p>
            <a:pPr>
              <a:lnSpc>
                <a:spcPts val="1000"/>
              </a:lnSpc>
            </a:pPr>
            <a:endParaRPr lang="en-US" altLang="zh-CN" dirty="0"/>
          </a:p>
          <a:p>
            <a:pPr>
              <a:lnSpc>
                <a:spcPts val="1600"/>
              </a:lnSpc>
              <a:tabLst>
                <a:tab pos="241300" algn="l"/>
                <a:tab pos="254000" algn="l"/>
                <a:tab pos="292100" algn="l"/>
              </a:tabLst>
            </a:pPr>
            <a:r>
              <a:rPr lang="en-US" altLang="zh-CN" dirty="0"/>
              <a:t>	</a:t>
            </a:r>
            <a:r>
              <a:rPr lang="en-US" altLang="zh-CN" sz="1403" dirty="0">
                <a:solidFill>
                  <a:srgbClr val="000000"/>
                </a:solidFill>
                <a:latin typeface="Times New Roman" pitchFamily="18" charset="0"/>
                <a:cs typeface="Times New Roman" pitchFamily="18" charset="0"/>
              </a:rPr>
              <a:t>10</a:t>
            </a:r>
          </a:p>
          <a:p>
            <a:pPr>
              <a:lnSpc>
                <a:spcPts val="1000"/>
              </a:lnSpc>
            </a:pPr>
            <a:endParaRPr lang="en-US" altLang="zh-CN" dirty="0"/>
          </a:p>
          <a:p>
            <a:pPr>
              <a:lnSpc>
                <a:spcPts val="1600"/>
              </a:lnSpc>
              <a:tabLst>
                <a:tab pos="241300" algn="l"/>
                <a:tab pos="254000" algn="l"/>
                <a:tab pos="292100" algn="l"/>
              </a:tabLst>
            </a:pPr>
            <a:r>
              <a:rPr lang="en-US" altLang="zh-CN" dirty="0"/>
              <a:t>		</a:t>
            </a:r>
            <a:r>
              <a:rPr lang="en-US" altLang="zh-CN" sz="1403" dirty="0">
                <a:solidFill>
                  <a:srgbClr val="000000"/>
                </a:solidFill>
                <a:latin typeface="Times New Roman" pitchFamily="18" charset="0"/>
                <a:cs typeface="Times New Roman" pitchFamily="18" charset="0"/>
              </a:rPr>
              <a:t>11</a:t>
            </a:r>
          </a:p>
          <a:p>
            <a:pPr>
              <a:lnSpc>
                <a:spcPts val="1000"/>
              </a:lnSpc>
            </a:pPr>
            <a:endParaRPr lang="en-US" altLang="zh-CN" dirty="0"/>
          </a:p>
          <a:p>
            <a:pPr>
              <a:lnSpc>
                <a:spcPts val="1600"/>
              </a:lnSpc>
              <a:tabLst>
                <a:tab pos="241300" algn="l"/>
                <a:tab pos="254000" algn="l"/>
                <a:tab pos="292100" algn="l"/>
              </a:tabLst>
            </a:pPr>
            <a:r>
              <a:rPr lang="en-US" altLang="zh-CN" dirty="0"/>
              <a:t>	</a:t>
            </a:r>
            <a:r>
              <a:rPr lang="en-US" altLang="zh-CN" sz="1403" dirty="0">
                <a:solidFill>
                  <a:srgbClr val="000000"/>
                </a:solidFill>
                <a:latin typeface="Times New Roman" pitchFamily="18" charset="0"/>
                <a:cs typeface="Times New Roman" pitchFamily="18" charset="0"/>
              </a:rPr>
              <a:t>12</a:t>
            </a:r>
          </a:p>
          <a:p>
            <a:pPr>
              <a:lnSpc>
                <a:spcPts val="1000"/>
              </a:lnSpc>
            </a:pPr>
            <a:endParaRPr lang="en-US" altLang="zh-CN" dirty="0"/>
          </a:p>
          <a:p>
            <a:pPr>
              <a:lnSpc>
                <a:spcPts val="1600"/>
              </a:lnSpc>
              <a:tabLst>
                <a:tab pos="241300" algn="l"/>
                <a:tab pos="254000" algn="l"/>
                <a:tab pos="292100" algn="l"/>
              </a:tabLst>
            </a:pPr>
            <a:r>
              <a:rPr lang="en-US" altLang="zh-CN" dirty="0"/>
              <a:t>	</a:t>
            </a:r>
            <a:r>
              <a:rPr lang="en-US" altLang="zh-CN" sz="1403" dirty="0">
                <a:solidFill>
                  <a:srgbClr val="000000"/>
                </a:solidFill>
                <a:latin typeface="Times New Roman" pitchFamily="18" charset="0"/>
                <a:cs typeface="Times New Roman" pitchFamily="18" charset="0"/>
              </a:rPr>
              <a:t>13</a:t>
            </a:r>
          </a:p>
          <a:p>
            <a:pPr>
              <a:lnSpc>
                <a:spcPts val="1000"/>
              </a:lnSpc>
            </a:pPr>
            <a:endParaRPr lang="en-US" altLang="zh-CN" dirty="0"/>
          </a:p>
          <a:p>
            <a:pPr>
              <a:lnSpc>
                <a:spcPts val="1600"/>
              </a:lnSpc>
              <a:tabLst>
                <a:tab pos="241300" algn="l"/>
                <a:tab pos="254000" algn="l"/>
                <a:tab pos="292100" algn="l"/>
              </a:tabLst>
            </a:pPr>
            <a:r>
              <a:rPr lang="en-US" altLang="zh-CN" dirty="0"/>
              <a:t>	</a:t>
            </a:r>
            <a:r>
              <a:rPr lang="en-US" altLang="zh-CN" sz="1403" dirty="0">
                <a:solidFill>
                  <a:srgbClr val="000000"/>
                </a:solidFill>
                <a:latin typeface="Times New Roman" pitchFamily="18" charset="0"/>
                <a:cs typeface="Times New Roman" pitchFamily="18" charset="0"/>
              </a:rPr>
              <a:t>14</a:t>
            </a:r>
          </a:p>
          <a:p>
            <a:pPr>
              <a:lnSpc>
                <a:spcPts val="1000"/>
              </a:lnSpc>
            </a:pPr>
            <a:endParaRPr lang="en-US" altLang="zh-CN" dirty="0"/>
          </a:p>
          <a:p>
            <a:pPr>
              <a:lnSpc>
                <a:spcPts val="1600"/>
              </a:lnSpc>
              <a:tabLst>
                <a:tab pos="241300" algn="l"/>
                <a:tab pos="254000" algn="l"/>
                <a:tab pos="292100" algn="l"/>
              </a:tabLst>
            </a:pPr>
            <a:r>
              <a:rPr lang="en-US" altLang="zh-CN" dirty="0"/>
              <a:t>	</a:t>
            </a:r>
            <a:r>
              <a:rPr lang="en-US" altLang="zh-CN" sz="1403" dirty="0">
                <a:solidFill>
                  <a:srgbClr val="000000"/>
                </a:solidFill>
                <a:latin typeface="Times New Roman" pitchFamily="18" charset="0"/>
                <a:cs typeface="Times New Roman" pitchFamily="18" charset="0"/>
              </a:rPr>
              <a:t>15</a:t>
            </a:r>
          </a:p>
        </p:txBody>
      </p:sp>
      <p:sp>
        <p:nvSpPr>
          <p:cNvPr id="27" name="TextBox 1"/>
          <p:cNvSpPr txBox="1"/>
          <p:nvPr/>
        </p:nvSpPr>
        <p:spPr>
          <a:xfrm>
            <a:off x="3327400" y="709612"/>
            <a:ext cx="546100" cy="5549900"/>
          </a:xfrm>
          <a:prstGeom prst="rect">
            <a:avLst/>
          </a:prstGeom>
          <a:noFill/>
        </p:spPr>
        <p:txBody>
          <a:bodyPr wrap="none" lIns="0" tIns="0" rIns="0" rtlCol="0">
            <a:spAutoFit/>
          </a:bodyPr>
          <a:lstStyle/>
          <a:p>
            <a:pPr>
              <a:lnSpc>
                <a:spcPts val="1200"/>
              </a:lnSpc>
              <a:tabLst>
                <a:tab pos="76200" algn="l"/>
                <a:tab pos="88900" algn="l"/>
                <a:tab pos="101600" algn="l"/>
              </a:tabLst>
            </a:pPr>
            <a:r>
              <a:rPr lang="en-US" altLang="zh-CN" sz="1403" b="1" dirty="0">
                <a:solidFill>
                  <a:srgbClr val="000000"/>
                </a:solidFill>
                <a:latin typeface="Times New Roman" pitchFamily="18" charset="0"/>
                <a:cs typeface="Times New Roman" pitchFamily="18" charset="0"/>
              </a:rPr>
              <a:t>Binary</a:t>
            </a:r>
          </a:p>
          <a:p>
            <a:pPr>
              <a:lnSpc>
                <a:spcPts val="1000"/>
              </a:lnSpc>
            </a:pPr>
            <a:endParaRPr lang="en-US" altLang="zh-CN" dirty="0"/>
          </a:p>
          <a:p>
            <a:pPr>
              <a:lnSpc>
                <a:spcPts val="1700"/>
              </a:lnSpc>
              <a:tabLst>
                <a:tab pos="76200" algn="l"/>
                <a:tab pos="88900" algn="l"/>
                <a:tab pos="101600" algn="l"/>
              </a:tabLst>
            </a:pPr>
            <a:r>
              <a:rPr lang="en-US" altLang="zh-CN" dirty="0"/>
              <a:t>	</a:t>
            </a:r>
            <a:r>
              <a:rPr lang="en-US" altLang="zh-CN" sz="1403" dirty="0">
                <a:solidFill>
                  <a:srgbClr val="000000"/>
                </a:solidFill>
                <a:latin typeface="Times New Roman" pitchFamily="18" charset="0"/>
                <a:cs typeface="Times New Roman" pitchFamily="18" charset="0"/>
              </a:rPr>
              <a:t>0000</a:t>
            </a:r>
          </a:p>
          <a:p>
            <a:pPr>
              <a:lnSpc>
                <a:spcPts val="1000"/>
              </a:lnSpc>
            </a:pPr>
            <a:endParaRPr lang="en-US" altLang="zh-CN" dirty="0"/>
          </a:p>
          <a:p>
            <a:pPr>
              <a:lnSpc>
                <a:spcPts val="1600"/>
              </a:lnSpc>
              <a:tabLst>
                <a:tab pos="76200" algn="l"/>
                <a:tab pos="88900" algn="l"/>
                <a:tab pos="101600" algn="l"/>
              </a:tabLst>
            </a:pPr>
            <a:r>
              <a:rPr lang="en-US" altLang="zh-CN" dirty="0"/>
              <a:t>	</a:t>
            </a:r>
            <a:r>
              <a:rPr lang="en-US" altLang="zh-CN" sz="1403" dirty="0">
                <a:solidFill>
                  <a:srgbClr val="000000"/>
                </a:solidFill>
                <a:latin typeface="Times New Roman" pitchFamily="18" charset="0"/>
                <a:cs typeface="Times New Roman" pitchFamily="18" charset="0"/>
              </a:rPr>
              <a:t>0001</a:t>
            </a:r>
          </a:p>
          <a:p>
            <a:pPr>
              <a:lnSpc>
                <a:spcPts val="1000"/>
              </a:lnSpc>
            </a:pPr>
            <a:endParaRPr lang="en-US" altLang="zh-CN" dirty="0"/>
          </a:p>
          <a:p>
            <a:pPr>
              <a:lnSpc>
                <a:spcPts val="1600"/>
              </a:lnSpc>
              <a:tabLst>
                <a:tab pos="76200" algn="l"/>
                <a:tab pos="88900" algn="l"/>
                <a:tab pos="101600" algn="l"/>
              </a:tabLst>
            </a:pPr>
            <a:r>
              <a:rPr lang="en-US" altLang="zh-CN" dirty="0"/>
              <a:t>	</a:t>
            </a:r>
            <a:r>
              <a:rPr lang="en-US" altLang="zh-CN" sz="1403" dirty="0">
                <a:solidFill>
                  <a:srgbClr val="000000"/>
                </a:solidFill>
                <a:latin typeface="Times New Roman" pitchFamily="18" charset="0"/>
                <a:cs typeface="Times New Roman" pitchFamily="18" charset="0"/>
              </a:rPr>
              <a:t>0010</a:t>
            </a:r>
          </a:p>
          <a:p>
            <a:pPr>
              <a:lnSpc>
                <a:spcPts val="1000"/>
              </a:lnSpc>
            </a:pPr>
            <a:endParaRPr lang="en-US" altLang="zh-CN" dirty="0"/>
          </a:p>
          <a:p>
            <a:pPr>
              <a:lnSpc>
                <a:spcPts val="1600"/>
              </a:lnSpc>
              <a:tabLst>
                <a:tab pos="76200" algn="l"/>
                <a:tab pos="88900" algn="l"/>
                <a:tab pos="101600" algn="l"/>
              </a:tabLst>
            </a:pPr>
            <a:r>
              <a:rPr lang="en-US" altLang="zh-CN" dirty="0"/>
              <a:t>		</a:t>
            </a:r>
            <a:r>
              <a:rPr lang="en-US" altLang="zh-CN" sz="1403" dirty="0">
                <a:solidFill>
                  <a:srgbClr val="000000"/>
                </a:solidFill>
                <a:latin typeface="Times New Roman" pitchFamily="18" charset="0"/>
                <a:cs typeface="Times New Roman" pitchFamily="18" charset="0"/>
              </a:rPr>
              <a:t>0011</a:t>
            </a:r>
          </a:p>
          <a:p>
            <a:pPr>
              <a:lnSpc>
                <a:spcPts val="1000"/>
              </a:lnSpc>
            </a:pPr>
            <a:endParaRPr lang="en-US" altLang="zh-CN" dirty="0"/>
          </a:p>
          <a:p>
            <a:pPr>
              <a:lnSpc>
                <a:spcPts val="1600"/>
              </a:lnSpc>
              <a:tabLst>
                <a:tab pos="76200" algn="l"/>
                <a:tab pos="88900" algn="l"/>
                <a:tab pos="101600" algn="l"/>
              </a:tabLst>
            </a:pPr>
            <a:r>
              <a:rPr lang="en-US" altLang="zh-CN" dirty="0"/>
              <a:t>	</a:t>
            </a:r>
            <a:r>
              <a:rPr lang="en-US" altLang="zh-CN" sz="1403" dirty="0">
                <a:solidFill>
                  <a:srgbClr val="000000"/>
                </a:solidFill>
                <a:latin typeface="Times New Roman" pitchFamily="18" charset="0"/>
                <a:cs typeface="Times New Roman" pitchFamily="18" charset="0"/>
              </a:rPr>
              <a:t>0100</a:t>
            </a:r>
          </a:p>
          <a:p>
            <a:pPr>
              <a:lnSpc>
                <a:spcPts val="1000"/>
              </a:lnSpc>
            </a:pPr>
            <a:endParaRPr lang="en-US" altLang="zh-CN" dirty="0"/>
          </a:p>
          <a:p>
            <a:pPr>
              <a:lnSpc>
                <a:spcPts val="1600"/>
              </a:lnSpc>
              <a:tabLst>
                <a:tab pos="76200" algn="l"/>
                <a:tab pos="88900" algn="l"/>
                <a:tab pos="101600" algn="l"/>
              </a:tabLst>
            </a:pPr>
            <a:r>
              <a:rPr lang="en-US" altLang="zh-CN" dirty="0"/>
              <a:t>	</a:t>
            </a:r>
            <a:r>
              <a:rPr lang="en-US" altLang="zh-CN" sz="1403" dirty="0">
                <a:solidFill>
                  <a:srgbClr val="000000"/>
                </a:solidFill>
                <a:latin typeface="Times New Roman" pitchFamily="18" charset="0"/>
                <a:cs typeface="Times New Roman" pitchFamily="18" charset="0"/>
              </a:rPr>
              <a:t>0101</a:t>
            </a:r>
          </a:p>
          <a:p>
            <a:pPr>
              <a:lnSpc>
                <a:spcPts val="1000"/>
              </a:lnSpc>
            </a:pPr>
            <a:endParaRPr lang="en-US" altLang="zh-CN" dirty="0"/>
          </a:p>
          <a:p>
            <a:pPr>
              <a:lnSpc>
                <a:spcPts val="1600"/>
              </a:lnSpc>
              <a:tabLst>
                <a:tab pos="76200" algn="l"/>
                <a:tab pos="88900" algn="l"/>
                <a:tab pos="101600" algn="l"/>
              </a:tabLst>
            </a:pPr>
            <a:r>
              <a:rPr lang="en-US" altLang="zh-CN" dirty="0"/>
              <a:t>		</a:t>
            </a:r>
            <a:r>
              <a:rPr lang="en-US" altLang="zh-CN" sz="1403" dirty="0">
                <a:solidFill>
                  <a:srgbClr val="000000"/>
                </a:solidFill>
                <a:latin typeface="Times New Roman" pitchFamily="18" charset="0"/>
                <a:cs typeface="Times New Roman" pitchFamily="18" charset="0"/>
              </a:rPr>
              <a:t>0110</a:t>
            </a:r>
          </a:p>
          <a:p>
            <a:pPr>
              <a:lnSpc>
                <a:spcPts val="1000"/>
              </a:lnSpc>
            </a:pPr>
            <a:endParaRPr lang="en-US" altLang="zh-CN" dirty="0"/>
          </a:p>
          <a:p>
            <a:pPr>
              <a:lnSpc>
                <a:spcPts val="1600"/>
              </a:lnSpc>
              <a:tabLst>
                <a:tab pos="76200" algn="l"/>
                <a:tab pos="88900" algn="l"/>
                <a:tab pos="101600" algn="l"/>
              </a:tabLst>
            </a:pPr>
            <a:r>
              <a:rPr lang="en-US" altLang="zh-CN" dirty="0"/>
              <a:t>		</a:t>
            </a:r>
            <a:r>
              <a:rPr lang="en-US" altLang="zh-CN" sz="1403" dirty="0">
                <a:solidFill>
                  <a:srgbClr val="000000"/>
                </a:solidFill>
                <a:latin typeface="Times New Roman" pitchFamily="18" charset="0"/>
                <a:cs typeface="Times New Roman" pitchFamily="18" charset="0"/>
              </a:rPr>
              <a:t>0111</a:t>
            </a:r>
          </a:p>
          <a:p>
            <a:pPr>
              <a:lnSpc>
                <a:spcPts val="1000"/>
              </a:lnSpc>
            </a:pPr>
            <a:endParaRPr lang="en-US" altLang="zh-CN" dirty="0"/>
          </a:p>
          <a:p>
            <a:pPr>
              <a:lnSpc>
                <a:spcPts val="1600"/>
              </a:lnSpc>
              <a:tabLst>
                <a:tab pos="76200" algn="l"/>
                <a:tab pos="88900" algn="l"/>
                <a:tab pos="101600" algn="l"/>
              </a:tabLst>
            </a:pPr>
            <a:r>
              <a:rPr lang="en-US" altLang="zh-CN" dirty="0"/>
              <a:t>	</a:t>
            </a:r>
            <a:r>
              <a:rPr lang="en-US" altLang="zh-CN" sz="1403" dirty="0">
                <a:solidFill>
                  <a:srgbClr val="000000"/>
                </a:solidFill>
                <a:latin typeface="Times New Roman" pitchFamily="18" charset="0"/>
                <a:cs typeface="Times New Roman" pitchFamily="18" charset="0"/>
              </a:rPr>
              <a:t>1000</a:t>
            </a:r>
          </a:p>
          <a:p>
            <a:pPr>
              <a:lnSpc>
                <a:spcPts val="1000"/>
              </a:lnSpc>
            </a:pPr>
            <a:endParaRPr lang="en-US" altLang="zh-CN" dirty="0"/>
          </a:p>
          <a:p>
            <a:pPr>
              <a:lnSpc>
                <a:spcPts val="1600"/>
              </a:lnSpc>
              <a:tabLst>
                <a:tab pos="76200" algn="l"/>
                <a:tab pos="88900" algn="l"/>
                <a:tab pos="101600" algn="l"/>
              </a:tabLst>
            </a:pPr>
            <a:r>
              <a:rPr lang="en-US" altLang="zh-CN" dirty="0"/>
              <a:t>	</a:t>
            </a:r>
            <a:r>
              <a:rPr lang="en-US" altLang="zh-CN" sz="1403" dirty="0">
                <a:solidFill>
                  <a:srgbClr val="000000"/>
                </a:solidFill>
                <a:latin typeface="Times New Roman" pitchFamily="18" charset="0"/>
                <a:cs typeface="Times New Roman" pitchFamily="18" charset="0"/>
              </a:rPr>
              <a:t>1001</a:t>
            </a:r>
          </a:p>
          <a:p>
            <a:pPr>
              <a:lnSpc>
                <a:spcPts val="1000"/>
              </a:lnSpc>
            </a:pPr>
            <a:endParaRPr lang="en-US" altLang="zh-CN" dirty="0"/>
          </a:p>
          <a:p>
            <a:pPr>
              <a:lnSpc>
                <a:spcPts val="1600"/>
              </a:lnSpc>
              <a:tabLst>
                <a:tab pos="76200" algn="l"/>
                <a:tab pos="88900" algn="l"/>
                <a:tab pos="101600" algn="l"/>
              </a:tabLst>
            </a:pPr>
            <a:r>
              <a:rPr lang="en-US" altLang="zh-CN" dirty="0"/>
              <a:t>	</a:t>
            </a:r>
            <a:r>
              <a:rPr lang="en-US" altLang="zh-CN" sz="1403" dirty="0">
                <a:solidFill>
                  <a:srgbClr val="000000"/>
                </a:solidFill>
                <a:latin typeface="Times New Roman" pitchFamily="18" charset="0"/>
                <a:cs typeface="Times New Roman" pitchFamily="18" charset="0"/>
              </a:rPr>
              <a:t>1010</a:t>
            </a:r>
          </a:p>
          <a:p>
            <a:pPr>
              <a:lnSpc>
                <a:spcPts val="1000"/>
              </a:lnSpc>
            </a:pPr>
            <a:endParaRPr lang="en-US" altLang="zh-CN" dirty="0"/>
          </a:p>
          <a:p>
            <a:pPr>
              <a:lnSpc>
                <a:spcPts val="1600"/>
              </a:lnSpc>
              <a:tabLst>
                <a:tab pos="76200" algn="l"/>
                <a:tab pos="88900" algn="l"/>
                <a:tab pos="101600" algn="l"/>
              </a:tabLst>
            </a:pPr>
            <a:r>
              <a:rPr lang="en-US" altLang="zh-CN" dirty="0"/>
              <a:t>		</a:t>
            </a:r>
            <a:r>
              <a:rPr lang="en-US" altLang="zh-CN" sz="1403" dirty="0">
                <a:solidFill>
                  <a:srgbClr val="000000"/>
                </a:solidFill>
                <a:latin typeface="Times New Roman" pitchFamily="18" charset="0"/>
                <a:cs typeface="Times New Roman" pitchFamily="18" charset="0"/>
              </a:rPr>
              <a:t>1011</a:t>
            </a:r>
          </a:p>
          <a:p>
            <a:pPr>
              <a:lnSpc>
                <a:spcPts val="1000"/>
              </a:lnSpc>
            </a:pPr>
            <a:endParaRPr lang="en-US" altLang="zh-CN" dirty="0"/>
          </a:p>
          <a:p>
            <a:pPr>
              <a:lnSpc>
                <a:spcPts val="1600"/>
              </a:lnSpc>
              <a:tabLst>
                <a:tab pos="76200" algn="l"/>
                <a:tab pos="88900" algn="l"/>
                <a:tab pos="101600" algn="l"/>
              </a:tabLst>
            </a:pPr>
            <a:r>
              <a:rPr lang="en-US" altLang="zh-CN" dirty="0"/>
              <a:t>		</a:t>
            </a:r>
            <a:r>
              <a:rPr lang="en-US" altLang="zh-CN" sz="1403" dirty="0">
                <a:solidFill>
                  <a:srgbClr val="000000"/>
                </a:solidFill>
                <a:latin typeface="Times New Roman" pitchFamily="18" charset="0"/>
                <a:cs typeface="Times New Roman" pitchFamily="18" charset="0"/>
              </a:rPr>
              <a:t>1100</a:t>
            </a:r>
          </a:p>
          <a:p>
            <a:pPr>
              <a:lnSpc>
                <a:spcPts val="1000"/>
              </a:lnSpc>
            </a:pPr>
            <a:endParaRPr lang="en-US" altLang="zh-CN" dirty="0"/>
          </a:p>
          <a:p>
            <a:pPr>
              <a:lnSpc>
                <a:spcPts val="1600"/>
              </a:lnSpc>
              <a:tabLst>
                <a:tab pos="76200" algn="l"/>
                <a:tab pos="88900" algn="l"/>
                <a:tab pos="101600" algn="l"/>
              </a:tabLst>
            </a:pPr>
            <a:r>
              <a:rPr lang="en-US" altLang="zh-CN" dirty="0"/>
              <a:t>		</a:t>
            </a:r>
            <a:r>
              <a:rPr lang="en-US" altLang="zh-CN" sz="1403" dirty="0">
                <a:solidFill>
                  <a:srgbClr val="000000"/>
                </a:solidFill>
                <a:latin typeface="Times New Roman" pitchFamily="18" charset="0"/>
                <a:cs typeface="Times New Roman" pitchFamily="18" charset="0"/>
              </a:rPr>
              <a:t>1101</a:t>
            </a:r>
          </a:p>
          <a:p>
            <a:pPr>
              <a:lnSpc>
                <a:spcPts val="1000"/>
              </a:lnSpc>
            </a:pPr>
            <a:endParaRPr lang="en-US" altLang="zh-CN" dirty="0"/>
          </a:p>
          <a:p>
            <a:pPr>
              <a:lnSpc>
                <a:spcPts val="1600"/>
              </a:lnSpc>
              <a:tabLst>
                <a:tab pos="76200" algn="l"/>
                <a:tab pos="88900" algn="l"/>
                <a:tab pos="101600" algn="l"/>
              </a:tabLst>
            </a:pPr>
            <a:r>
              <a:rPr lang="en-US" altLang="zh-CN" dirty="0"/>
              <a:t>		</a:t>
            </a:r>
            <a:r>
              <a:rPr lang="en-US" altLang="zh-CN" sz="1403" dirty="0">
                <a:solidFill>
                  <a:srgbClr val="000000"/>
                </a:solidFill>
                <a:latin typeface="Times New Roman" pitchFamily="18" charset="0"/>
                <a:cs typeface="Times New Roman" pitchFamily="18" charset="0"/>
              </a:rPr>
              <a:t>1110</a:t>
            </a:r>
          </a:p>
          <a:p>
            <a:pPr>
              <a:lnSpc>
                <a:spcPts val="1000"/>
              </a:lnSpc>
            </a:pPr>
            <a:endParaRPr lang="en-US" altLang="zh-CN" dirty="0"/>
          </a:p>
          <a:p>
            <a:pPr>
              <a:lnSpc>
                <a:spcPts val="1600"/>
              </a:lnSpc>
              <a:tabLst>
                <a:tab pos="76200" algn="l"/>
                <a:tab pos="88900" algn="l"/>
                <a:tab pos="101600" algn="l"/>
              </a:tabLst>
            </a:pPr>
            <a:r>
              <a:rPr lang="en-US" altLang="zh-CN" dirty="0"/>
              <a:t>			</a:t>
            </a:r>
            <a:r>
              <a:rPr lang="en-US" altLang="zh-CN" sz="1403" dirty="0">
                <a:solidFill>
                  <a:srgbClr val="000000"/>
                </a:solidFill>
                <a:latin typeface="Times New Roman" pitchFamily="18" charset="0"/>
                <a:cs typeface="Times New Roman" pitchFamily="18" charset="0"/>
              </a:rPr>
              <a:t>1111</a:t>
            </a:r>
          </a:p>
        </p:txBody>
      </p:sp>
      <p:sp>
        <p:nvSpPr>
          <p:cNvPr id="28" name="TextBox 1"/>
          <p:cNvSpPr txBox="1"/>
          <p:nvPr/>
        </p:nvSpPr>
        <p:spPr>
          <a:xfrm>
            <a:off x="5080000" y="697998"/>
            <a:ext cx="444500" cy="5549900"/>
          </a:xfrm>
          <a:prstGeom prst="rect">
            <a:avLst/>
          </a:prstGeom>
          <a:noFill/>
        </p:spPr>
        <p:txBody>
          <a:bodyPr wrap="none" lIns="0" tIns="0" rIns="0" rtlCol="0">
            <a:spAutoFit/>
          </a:bodyPr>
          <a:lstStyle/>
          <a:p>
            <a:pPr>
              <a:lnSpc>
                <a:spcPts val="1200"/>
              </a:lnSpc>
              <a:tabLst>
                <a:tab pos="127000" algn="l"/>
              </a:tabLst>
            </a:pPr>
            <a:r>
              <a:rPr lang="en-US" altLang="zh-CN" sz="1403" b="1" dirty="0">
                <a:solidFill>
                  <a:srgbClr val="000000"/>
                </a:solidFill>
                <a:latin typeface="Times New Roman" pitchFamily="18" charset="0"/>
                <a:cs typeface="Times New Roman" pitchFamily="18" charset="0"/>
              </a:rPr>
              <a:t>Octal</a:t>
            </a:r>
          </a:p>
          <a:p>
            <a:pPr>
              <a:lnSpc>
                <a:spcPts val="1000"/>
              </a:lnSpc>
            </a:pPr>
            <a:endParaRPr lang="en-US" altLang="zh-CN" dirty="0"/>
          </a:p>
          <a:p>
            <a:pPr>
              <a:lnSpc>
                <a:spcPts val="1700"/>
              </a:lnSpc>
              <a:tabLst>
                <a:tab pos="127000" algn="l"/>
              </a:tabLst>
            </a:pPr>
            <a:r>
              <a:rPr lang="en-US" altLang="zh-CN" dirty="0"/>
              <a:t>	</a:t>
            </a:r>
            <a:r>
              <a:rPr lang="en-US" altLang="zh-CN" sz="1403" dirty="0">
                <a:solidFill>
                  <a:srgbClr val="000000"/>
                </a:solidFill>
                <a:latin typeface="Times New Roman" pitchFamily="18" charset="0"/>
                <a:cs typeface="Times New Roman" pitchFamily="18" charset="0"/>
              </a:rPr>
              <a:t>00</a:t>
            </a:r>
          </a:p>
          <a:p>
            <a:pPr>
              <a:lnSpc>
                <a:spcPts val="1000"/>
              </a:lnSpc>
            </a:pPr>
            <a:endParaRPr lang="en-US" altLang="zh-CN" dirty="0"/>
          </a:p>
          <a:p>
            <a:pPr>
              <a:lnSpc>
                <a:spcPts val="1600"/>
              </a:lnSpc>
              <a:tabLst>
                <a:tab pos="127000" algn="l"/>
              </a:tabLst>
            </a:pPr>
            <a:r>
              <a:rPr lang="en-US" altLang="zh-CN" dirty="0"/>
              <a:t>	</a:t>
            </a:r>
            <a:r>
              <a:rPr lang="en-US" altLang="zh-CN" sz="1403" dirty="0">
                <a:solidFill>
                  <a:srgbClr val="000000"/>
                </a:solidFill>
                <a:latin typeface="Times New Roman" pitchFamily="18" charset="0"/>
                <a:cs typeface="Times New Roman" pitchFamily="18" charset="0"/>
              </a:rPr>
              <a:t>01</a:t>
            </a:r>
          </a:p>
          <a:p>
            <a:pPr>
              <a:lnSpc>
                <a:spcPts val="1000"/>
              </a:lnSpc>
            </a:pPr>
            <a:endParaRPr lang="en-US" altLang="zh-CN" dirty="0"/>
          </a:p>
          <a:p>
            <a:pPr>
              <a:lnSpc>
                <a:spcPts val="1600"/>
              </a:lnSpc>
              <a:tabLst>
                <a:tab pos="127000" algn="l"/>
              </a:tabLst>
            </a:pPr>
            <a:r>
              <a:rPr lang="en-US" altLang="zh-CN" dirty="0"/>
              <a:t>	</a:t>
            </a:r>
            <a:r>
              <a:rPr lang="en-US" altLang="zh-CN" sz="1403" dirty="0">
                <a:solidFill>
                  <a:srgbClr val="000000"/>
                </a:solidFill>
                <a:latin typeface="Times New Roman" pitchFamily="18" charset="0"/>
                <a:cs typeface="Times New Roman" pitchFamily="18" charset="0"/>
              </a:rPr>
              <a:t>02</a:t>
            </a:r>
          </a:p>
          <a:p>
            <a:pPr>
              <a:lnSpc>
                <a:spcPts val="1000"/>
              </a:lnSpc>
            </a:pPr>
            <a:endParaRPr lang="en-US" altLang="zh-CN" dirty="0"/>
          </a:p>
          <a:p>
            <a:pPr>
              <a:lnSpc>
                <a:spcPts val="1600"/>
              </a:lnSpc>
              <a:tabLst>
                <a:tab pos="127000" algn="l"/>
              </a:tabLst>
            </a:pPr>
            <a:r>
              <a:rPr lang="en-US" altLang="zh-CN" dirty="0"/>
              <a:t>	</a:t>
            </a:r>
            <a:r>
              <a:rPr lang="en-US" altLang="zh-CN" sz="1403" dirty="0">
                <a:solidFill>
                  <a:srgbClr val="000000"/>
                </a:solidFill>
                <a:latin typeface="Times New Roman" pitchFamily="18" charset="0"/>
                <a:cs typeface="Times New Roman" pitchFamily="18" charset="0"/>
              </a:rPr>
              <a:t>03</a:t>
            </a:r>
          </a:p>
          <a:p>
            <a:pPr>
              <a:lnSpc>
                <a:spcPts val="1000"/>
              </a:lnSpc>
            </a:pPr>
            <a:endParaRPr lang="en-US" altLang="zh-CN" dirty="0"/>
          </a:p>
          <a:p>
            <a:pPr>
              <a:lnSpc>
                <a:spcPts val="1600"/>
              </a:lnSpc>
              <a:tabLst>
                <a:tab pos="127000" algn="l"/>
              </a:tabLst>
            </a:pPr>
            <a:r>
              <a:rPr lang="en-US" altLang="zh-CN" dirty="0"/>
              <a:t>	</a:t>
            </a:r>
            <a:r>
              <a:rPr lang="en-US" altLang="zh-CN" sz="1403" dirty="0">
                <a:solidFill>
                  <a:srgbClr val="000000"/>
                </a:solidFill>
                <a:latin typeface="Times New Roman" pitchFamily="18" charset="0"/>
                <a:cs typeface="Times New Roman" pitchFamily="18" charset="0"/>
              </a:rPr>
              <a:t>04</a:t>
            </a:r>
          </a:p>
          <a:p>
            <a:pPr>
              <a:lnSpc>
                <a:spcPts val="1000"/>
              </a:lnSpc>
            </a:pPr>
            <a:endParaRPr lang="en-US" altLang="zh-CN" dirty="0"/>
          </a:p>
          <a:p>
            <a:pPr>
              <a:lnSpc>
                <a:spcPts val="1600"/>
              </a:lnSpc>
              <a:tabLst>
                <a:tab pos="127000" algn="l"/>
              </a:tabLst>
            </a:pPr>
            <a:r>
              <a:rPr lang="en-US" altLang="zh-CN" dirty="0"/>
              <a:t>	</a:t>
            </a:r>
            <a:r>
              <a:rPr lang="en-US" altLang="zh-CN" sz="1403" dirty="0">
                <a:solidFill>
                  <a:srgbClr val="000000"/>
                </a:solidFill>
                <a:latin typeface="Times New Roman" pitchFamily="18" charset="0"/>
                <a:cs typeface="Times New Roman" pitchFamily="18" charset="0"/>
              </a:rPr>
              <a:t>05</a:t>
            </a:r>
          </a:p>
          <a:p>
            <a:pPr>
              <a:lnSpc>
                <a:spcPts val="1000"/>
              </a:lnSpc>
            </a:pPr>
            <a:endParaRPr lang="en-US" altLang="zh-CN" dirty="0"/>
          </a:p>
          <a:p>
            <a:pPr>
              <a:lnSpc>
                <a:spcPts val="1600"/>
              </a:lnSpc>
              <a:tabLst>
                <a:tab pos="127000" algn="l"/>
              </a:tabLst>
            </a:pPr>
            <a:r>
              <a:rPr lang="en-US" altLang="zh-CN" dirty="0"/>
              <a:t>	</a:t>
            </a:r>
            <a:r>
              <a:rPr lang="en-US" altLang="zh-CN" sz="1403" dirty="0">
                <a:solidFill>
                  <a:srgbClr val="000000"/>
                </a:solidFill>
                <a:latin typeface="Times New Roman" pitchFamily="18" charset="0"/>
                <a:cs typeface="Times New Roman" pitchFamily="18" charset="0"/>
              </a:rPr>
              <a:t>06</a:t>
            </a:r>
          </a:p>
          <a:p>
            <a:pPr>
              <a:lnSpc>
                <a:spcPts val="1000"/>
              </a:lnSpc>
            </a:pPr>
            <a:endParaRPr lang="en-US" altLang="zh-CN" dirty="0"/>
          </a:p>
          <a:p>
            <a:pPr>
              <a:lnSpc>
                <a:spcPts val="1600"/>
              </a:lnSpc>
              <a:tabLst>
                <a:tab pos="127000" algn="l"/>
              </a:tabLst>
            </a:pPr>
            <a:r>
              <a:rPr lang="en-US" altLang="zh-CN" dirty="0"/>
              <a:t>	</a:t>
            </a:r>
            <a:r>
              <a:rPr lang="en-US" altLang="zh-CN" sz="1403" dirty="0">
                <a:solidFill>
                  <a:srgbClr val="000000"/>
                </a:solidFill>
                <a:latin typeface="Times New Roman" pitchFamily="18" charset="0"/>
                <a:cs typeface="Times New Roman" pitchFamily="18" charset="0"/>
              </a:rPr>
              <a:t>07</a:t>
            </a:r>
          </a:p>
          <a:p>
            <a:pPr>
              <a:lnSpc>
                <a:spcPts val="1000"/>
              </a:lnSpc>
            </a:pPr>
            <a:endParaRPr lang="en-US" altLang="zh-CN" dirty="0"/>
          </a:p>
          <a:p>
            <a:pPr>
              <a:lnSpc>
                <a:spcPts val="1600"/>
              </a:lnSpc>
              <a:tabLst>
                <a:tab pos="127000" algn="l"/>
              </a:tabLst>
            </a:pPr>
            <a:r>
              <a:rPr lang="en-US" altLang="zh-CN" dirty="0"/>
              <a:t>	</a:t>
            </a:r>
            <a:r>
              <a:rPr lang="en-US" altLang="zh-CN" sz="1403" dirty="0">
                <a:solidFill>
                  <a:srgbClr val="000000"/>
                </a:solidFill>
                <a:latin typeface="Times New Roman" pitchFamily="18" charset="0"/>
                <a:cs typeface="Times New Roman" pitchFamily="18" charset="0"/>
              </a:rPr>
              <a:t>10</a:t>
            </a:r>
          </a:p>
          <a:p>
            <a:pPr>
              <a:lnSpc>
                <a:spcPts val="1000"/>
              </a:lnSpc>
            </a:pPr>
            <a:endParaRPr lang="en-US" altLang="zh-CN" dirty="0"/>
          </a:p>
          <a:p>
            <a:pPr>
              <a:lnSpc>
                <a:spcPts val="1600"/>
              </a:lnSpc>
              <a:tabLst>
                <a:tab pos="127000" algn="l"/>
              </a:tabLst>
            </a:pPr>
            <a:r>
              <a:rPr lang="en-US" altLang="zh-CN" dirty="0"/>
              <a:t>	</a:t>
            </a:r>
            <a:r>
              <a:rPr lang="en-US" altLang="zh-CN" sz="1403" dirty="0">
                <a:solidFill>
                  <a:srgbClr val="000000"/>
                </a:solidFill>
                <a:latin typeface="Times New Roman" pitchFamily="18" charset="0"/>
                <a:cs typeface="Times New Roman" pitchFamily="18" charset="0"/>
              </a:rPr>
              <a:t>11</a:t>
            </a:r>
          </a:p>
          <a:p>
            <a:pPr>
              <a:lnSpc>
                <a:spcPts val="1000"/>
              </a:lnSpc>
            </a:pPr>
            <a:endParaRPr lang="en-US" altLang="zh-CN" dirty="0"/>
          </a:p>
          <a:p>
            <a:pPr>
              <a:lnSpc>
                <a:spcPts val="1600"/>
              </a:lnSpc>
              <a:tabLst>
                <a:tab pos="127000" algn="l"/>
              </a:tabLst>
            </a:pPr>
            <a:r>
              <a:rPr lang="en-US" altLang="zh-CN" dirty="0"/>
              <a:t>	</a:t>
            </a:r>
            <a:r>
              <a:rPr lang="en-US" altLang="zh-CN" sz="1403" dirty="0">
                <a:solidFill>
                  <a:srgbClr val="000000"/>
                </a:solidFill>
                <a:latin typeface="Times New Roman" pitchFamily="18" charset="0"/>
                <a:cs typeface="Times New Roman" pitchFamily="18" charset="0"/>
              </a:rPr>
              <a:t>12</a:t>
            </a:r>
          </a:p>
          <a:p>
            <a:pPr>
              <a:lnSpc>
                <a:spcPts val="1000"/>
              </a:lnSpc>
            </a:pPr>
            <a:endParaRPr lang="en-US" altLang="zh-CN" dirty="0"/>
          </a:p>
          <a:p>
            <a:pPr>
              <a:lnSpc>
                <a:spcPts val="1600"/>
              </a:lnSpc>
              <a:tabLst>
                <a:tab pos="127000" algn="l"/>
              </a:tabLst>
            </a:pPr>
            <a:r>
              <a:rPr lang="en-US" altLang="zh-CN" dirty="0"/>
              <a:t>	</a:t>
            </a:r>
            <a:r>
              <a:rPr lang="en-US" altLang="zh-CN" sz="1403" dirty="0">
                <a:solidFill>
                  <a:srgbClr val="000000"/>
                </a:solidFill>
                <a:latin typeface="Times New Roman" pitchFamily="18" charset="0"/>
                <a:cs typeface="Times New Roman" pitchFamily="18" charset="0"/>
              </a:rPr>
              <a:t>13</a:t>
            </a:r>
          </a:p>
          <a:p>
            <a:pPr>
              <a:lnSpc>
                <a:spcPts val="1000"/>
              </a:lnSpc>
            </a:pPr>
            <a:endParaRPr lang="en-US" altLang="zh-CN" dirty="0"/>
          </a:p>
          <a:p>
            <a:pPr>
              <a:lnSpc>
                <a:spcPts val="1600"/>
              </a:lnSpc>
              <a:tabLst>
                <a:tab pos="127000" algn="l"/>
              </a:tabLst>
            </a:pPr>
            <a:r>
              <a:rPr lang="en-US" altLang="zh-CN" dirty="0"/>
              <a:t>	</a:t>
            </a:r>
            <a:r>
              <a:rPr lang="en-US" altLang="zh-CN" sz="1403" dirty="0">
                <a:solidFill>
                  <a:srgbClr val="000000"/>
                </a:solidFill>
                <a:latin typeface="Times New Roman" pitchFamily="18" charset="0"/>
                <a:cs typeface="Times New Roman" pitchFamily="18" charset="0"/>
              </a:rPr>
              <a:t>14</a:t>
            </a:r>
          </a:p>
          <a:p>
            <a:pPr>
              <a:lnSpc>
                <a:spcPts val="1000"/>
              </a:lnSpc>
            </a:pPr>
            <a:endParaRPr lang="en-US" altLang="zh-CN" dirty="0"/>
          </a:p>
          <a:p>
            <a:pPr>
              <a:lnSpc>
                <a:spcPts val="1600"/>
              </a:lnSpc>
              <a:tabLst>
                <a:tab pos="127000" algn="l"/>
              </a:tabLst>
            </a:pPr>
            <a:r>
              <a:rPr lang="en-US" altLang="zh-CN" dirty="0"/>
              <a:t>	</a:t>
            </a:r>
            <a:r>
              <a:rPr lang="en-US" altLang="zh-CN" sz="1403" dirty="0">
                <a:solidFill>
                  <a:srgbClr val="000000"/>
                </a:solidFill>
                <a:latin typeface="Times New Roman" pitchFamily="18" charset="0"/>
                <a:cs typeface="Times New Roman" pitchFamily="18" charset="0"/>
              </a:rPr>
              <a:t>15</a:t>
            </a:r>
          </a:p>
          <a:p>
            <a:pPr>
              <a:lnSpc>
                <a:spcPts val="1000"/>
              </a:lnSpc>
            </a:pPr>
            <a:endParaRPr lang="en-US" altLang="zh-CN" dirty="0"/>
          </a:p>
          <a:p>
            <a:pPr>
              <a:lnSpc>
                <a:spcPts val="1600"/>
              </a:lnSpc>
              <a:tabLst>
                <a:tab pos="127000" algn="l"/>
              </a:tabLst>
            </a:pPr>
            <a:r>
              <a:rPr lang="en-US" altLang="zh-CN" dirty="0"/>
              <a:t>	</a:t>
            </a:r>
            <a:r>
              <a:rPr lang="en-US" altLang="zh-CN" sz="1403" dirty="0">
                <a:solidFill>
                  <a:srgbClr val="000000"/>
                </a:solidFill>
                <a:latin typeface="Times New Roman" pitchFamily="18" charset="0"/>
                <a:cs typeface="Times New Roman" pitchFamily="18" charset="0"/>
              </a:rPr>
              <a:t>16</a:t>
            </a:r>
          </a:p>
          <a:p>
            <a:pPr>
              <a:lnSpc>
                <a:spcPts val="1000"/>
              </a:lnSpc>
            </a:pPr>
            <a:endParaRPr lang="en-US" altLang="zh-CN" dirty="0"/>
          </a:p>
          <a:p>
            <a:pPr>
              <a:lnSpc>
                <a:spcPts val="1600"/>
              </a:lnSpc>
              <a:tabLst>
                <a:tab pos="127000" algn="l"/>
              </a:tabLst>
            </a:pPr>
            <a:r>
              <a:rPr lang="en-US" altLang="zh-CN" dirty="0"/>
              <a:t>	</a:t>
            </a:r>
            <a:r>
              <a:rPr lang="en-US" altLang="zh-CN" sz="1403" dirty="0">
                <a:solidFill>
                  <a:srgbClr val="000000"/>
                </a:solidFill>
                <a:latin typeface="Times New Roman" pitchFamily="18" charset="0"/>
                <a:cs typeface="Times New Roman" pitchFamily="18" charset="0"/>
              </a:rPr>
              <a:t>17</a:t>
            </a:r>
          </a:p>
        </p:txBody>
      </p:sp>
      <p:sp>
        <p:nvSpPr>
          <p:cNvPr id="29" name="TextBox 1"/>
          <p:cNvSpPr txBox="1"/>
          <p:nvPr/>
        </p:nvSpPr>
        <p:spPr>
          <a:xfrm>
            <a:off x="6451600" y="697998"/>
            <a:ext cx="1079500" cy="5549900"/>
          </a:xfrm>
          <a:prstGeom prst="rect">
            <a:avLst/>
          </a:prstGeom>
          <a:noFill/>
        </p:spPr>
        <p:txBody>
          <a:bodyPr wrap="none" lIns="0" tIns="0" rIns="0" rtlCol="0">
            <a:spAutoFit/>
          </a:bodyPr>
          <a:lstStyle/>
          <a:p>
            <a:pPr>
              <a:lnSpc>
                <a:spcPts val="1200"/>
              </a:lnSpc>
              <a:tabLst>
                <a:tab pos="482600" algn="l"/>
                <a:tab pos="495300" algn="l"/>
              </a:tabLst>
            </a:pPr>
            <a:r>
              <a:rPr lang="en-US" altLang="zh-CN" sz="1403" b="1" dirty="0">
                <a:solidFill>
                  <a:srgbClr val="000000"/>
                </a:solidFill>
                <a:latin typeface="Times New Roman" pitchFamily="18" charset="0"/>
                <a:cs typeface="Times New Roman" pitchFamily="18" charset="0"/>
              </a:rPr>
              <a:t>Hexadecimal</a:t>
            </a:r>
          </a:p>
          <a:p>
            <a:pPr>
              <a:lnSpc>
                <a:spcPts val="1000"/>
              </a:lnSpc>
            </a:pPr>
            <a:endParaRPr lang="en-US" altLang="zh-CN" dirty="0"/>
          </a:p>
          <a:p>
            <a:pPr>
              <a:lnSpc>
                <a:spcPts val="1700"/>
              </a:lnSpc>
              <a:tabLst>
                <a:tab pos="482600" algn="l"/>
                <a:tab pos="495300" algn="l"/>
              </a:tabLst>
            </a:pPr>
            <a:r>
              <a:rPr lang="en-US" altLang="zh-CN" dirty="0"/>
              <a:t>		</a:t>
            </a:r>
            <a:r>
              <a:rPr lang="en-US" altLang="zh-CN" sz="1403" dirty="0">
                <a:solidFill>
                  <a:srgbClr val="000000"/>
                </a:solidFill>
                <a:latin typeface="Times New Roman" pitchFamily="18" charset="0"/>
                <a:cs typeface="Times New Roman" pitchFamily="18" charset="0"/>
              </a:rPr>
              <a:t>0</a:t>
            </a:r>
          </a:p>
          <a:p>
            <a:pPr>
              <a:lnSpc>
                <a:spcPts val="1000"/>
              </a:lnSpc>
            </a:pPr>
            <a:endParaRPr lang="en-US" altLang="zh-CN" dirty="0"/>
          </a:p>
          <a:p>
            <a:pPr>
              <a:lnSpc>
                <a:spcPts val="1600"/>
              </a:lnSpc>
              <a:tabLst>
                <a:tab pos="482600" algn="l"/>
                <a:tab pos="495300" algn="l"/>
              </a:tabLst>
            </a:pPr>
            <a:r>
              <a:rPr lang="en-US" altLang="zh-CN" dirty="0"/>
              <a:t>		</a:t>
            </a:r>
            <a:r>
              <a:rPr lang="en-US" altLang="zh-CN" sz="1403" dirty="0">
                <a:solidFill>
                  <a:srgbClr val="000000"/>
                </a:solidFill>
                <a:latin typeface="Times New Roman" pitchFamily="18" charset="0"/>
                <a:cs typeface="Times New Roman" pitchFamily="18" charset="0"/>
              </a:rPr>
              <a:t>1</a:t>
            </a:r>
          </a:p>
          <a:p>
            <a:pPr>
              <a:lnSpc>
                <a:spcPts val="1000"/>
              </a:lnSpc>
            </a:pPr>
            <a:endParaRPr lang="en-US" altLang="zh-CN" dirty="0"/>
          </a:p>
          <a:p>
            <a:pPr>
              <a:lnSpc>
                <a:spcPts val="1600"/>
              </a:lnSpc>
              <a:tabLst>
                <a:tab pos="482600" algn="l"/>
                <a:tab pos="495300" algn="l"/>
              </a:tabLst>
            </a:pPr>
            <a:r>
              <a:rPr lang="en-US" altLang="zh-CN" dirty="0"/>
              <a:t>		</a:t>
            </a:r>
            <a:r>
              <a:rPr lang="en-US" altLang="zh-CN" sz="1403" dirty="0">
                <a:solidFill>
                  <a:srgbClr val="000000"/>
                </a:solidFill>
                <a:latin typeface="Times New Roman" pitchFamily="18" charset="0"/>
                <a:cs typeface="Times New Roman" pitchFamily="18" charset="0"/>
              </a:rPr>
              <a:t>2</a:t>
            </a:r>
          </a:p>
          <a:p>
            <a:pPr>
              <a:lnSpc>
                <a:spcPts val="1000"/>
              </a:lnSpc>
            </a:pPr>
            <a:endParaRPr lang="en-US" altLang="zh-CN" dirty="0"/>
          </a:p>
          <a:p>
            <a:pPr>
              <a:lnSpc>
                <a:spcPts val="1600"/>
              </a:lnSpc>
              <a:tabLst>
                <a:tab pos="482600" algn="l"/>
                <a:tab pos="495300" algn="l"/>
              </a:tabLst>
            </a:pPr>
            <a:r>
              <a:rPr lang="en-US" altLang="zh-CN" dirty="0"/>
              <a:t>		</a:t>
            </a:r>
            <a:r>
              <a:rPr lang="en-US" altLang="zh-CN" sz="1403" dirty="0">
                <a:solidFill>
                  <a:srgbClr val="000000"/>
                </a:solidFill>
                <a:latin typeface="Times New Roman" pitchFamily="18" charset="0"/>
                <a:cs typeface="Times New Roman" pitchFamily="18" charset="0"/>
              </a:rPr>
              <a:t>3</a:t>
            </a:r>
          </a:p>
          <a:p>
            <a:pPr>
              <a:lnSpc>
                <a:spcPts val="1000"/>
              </a:lnSpc>
            </a:pPr>
            <a:endParaRPr lang="en-US" altLang="zh-CN" dirty="0"/>
          </a:p>
          <a:p>
            <a:pPr>
              <a:lnSpc>
                <a:spcPts val="1600"/>
              </a:lnSpc>
              <a:tabLst>
                <a:tab pos="482600" algn="l"/>
                <a:tab pos="495300" algn="l"/>
              </a:tabLst>
            </a:pPr>
            <a:r>
              <a:rPr lang="en-US" altLang="zh-CN" dirty="0"/>
              <a:t>		</a:t>
            </a:r>
            <a:r>
              <a:rPr lang="en-US" altLang="zh-CN" sz="1403" dirty="0">
                <a:solidFill>
                  <a:srgbClr val="000000"/>
                </a:solidFill>
                <a:latin typeface="Times New Roman" pitchFamily="18" charset="0"/>
                <a:cs typeface="Times New Roman" pitchFamily="18" charset="0"/>
              </a:rPr>
              <a:t>4</a:t>
            </a:r>
          </a:p>
          <a:p>
            <a:pPr>
              <a:lnSpc>
                <a:spcPts val="1000"/>
              </a:lnSpc>
            </a:pPr>
            <a:endParaRPr lang="en-US" altLang="zh-CN" dirty="0"/>
          </a:p>
          <a:p>
            <a:pPr>
              <a:lnSpc>
                <a:spcPts val="1600"/>
              </a:lnSpc>
              <a:tabLst>
                <a:tab pos="482600" algn="l"/>
                <a:tab pos="495300" algn="l"/>
              </a:tabLst>
            </a:pPr>
            <a:r>
              <a:rPr lang="en-US" altLang="zh-CN" dirty="0"/>
              <a:t>		</a:t>
            </a:r>
            <a:r>
              <a:rPr lang="en-US" altLang="zh-CN" sz="1403" dirty="0">
                <a:solidFill>
                  <a:srgbClr val="000000"/>
                </a:solidFill>
                <a:latin typeface="Times New Roman" pitchFamily="18" charset="0"/>
                <a:cs typeface="Times New Roman" pitchFamily="18" charset="0"/>
              </a:rPr>
              <a:t>5</a:t>
            </a:r>
          </a:p>
          <a:p>
            <a:pPr>
              <a:lnSpc>
                <a:spcPts val="1000"/>
              </a:lnSpc>
            </a:pPr>
            <a:endParaRPr lang="en-US" altLang="zh-CN" dirty="0"/>
          </a:p>
          <a:p>
            <a:pPr>
              <a:lnSpc>
                <a:spcPts val="1600"/>
              </a:lnSpc>
              <a:tabLst>
                <a:tab pos="482600" algn="l"/>
                <a:tab pos="495300" algn="l"/>
              </a:tabLst>
            </a:pPr>
            <a:r>
              <a:rPr lang="en-US" altLang="zh-CN" dirty="0"/>
              <a:t>		</a:t>
            </a:r>
            <a:r>
              <a:rPr lang="en-US" altLang="zh-CN" sz="1403" dirty="0">
                <a:solidFill>
                  <a:srgbClr val="000000"/>
                </a:solidFill>
                <a:latin typeface="Times New Roman" pitchFamily="18" charset="0"/>
                <a:cs typeface="Times New Roman" pitchFamily="18" charset="0"/>
              </a:rPr>
              <a:t>6</a:t>
            </a:r>
          </a:p>
          <a:p>
            <a:pPr>
              <a:lnSpc>
                <a:spcPts val="1000"/>
              </a:lnSpc>
            </a:pPr>
            <a:endParaRPr lang="en-US" altLang="zh-CN" dirty="0"/>
          </a:p>
          <a:p>
            <a:pPr>
              <a:lnSpc>
                <a:spcPts val="1600"/>
              </a:lnSpc>
              <a:tabLst>
                <a:tab pos="482600" algn="l"/>
                <a:tab pos="495300" algn="l"/>
              </a:tabLst>
            </a:pPr>
            <a:r>
              <a:rPr lang="en-US" altLang="zh-CN" dirty="0"/>
              <a:t>		</a:t>
            </a:r>
            <a:r>
              <a:rPr lang="en-US" altLang="zh-CN" sz="1403" dirty="0">
                <a:solidFill>
                  <a:srgbClr val="000000"/>
                </a:solidFill>
                <a:latin typeface="Times New Roman" pitchFamily="18" charset="0"/>
                <a:cs typeface="Times New Roman" pitchFamily="18" charset="0"/>
              </a:rPr>
              <a:t>7</a:t>
            </a:r>
          </a:p>
          <a:p>
            <a:pPr>
              <a:lnSpc>
                <a:spcPts val="1000"/>
              </a:lnSpc>
            </a:pPr>
            <a:endParaRPr lang="en-US" altLang="zh-CN" dirty="0"/>
          </a:p>
          <a:p>
            <a:pPr>
              <a:lnSpc>
                <a:spcPts val="1600"/>
              </a:lnSpc>
              <a:tabLst>
                <a:tab pos="482600" algn="l"/>
                <a:tab pos="495300" algn="l"/>
              </a:tabLst>
            </a:pPr>
            <a:r>
              <a:rPr lang="en-US" altLang="zh-CN" dirty="0"/>
              <a:t>		</a:t>
            </a:r>
            <a:r>
              <a:rPr lang="en-US" altLang="zh-CN" sz="1403" dirty="0">
                <a:solidFill>
                  <a:srgbClr val="000000"/>
                </a:solidFill>
                <a:latin typeface="Times New Roman" pitchFamily="18" charset="0"/>
                <a:cs typeface="Times New Roman" pitchFamily="18" charset="0"/>
              </a:rPr>
              <a:t>8</a:t>
            </a:r>
          </a:p>
          <a:p>
            <a:pPr>
              <a:lnSpc>
                <a:spcPts val="1000"/>
              </a:lnSpc>
            </a:pPr>
            <a:endParaRPr lang="en-US" altLang="zh-CN" dirty="0"/>
          </a:p>
          <a:p>
            <a:pPr>
              <a:lnSpc>
                <a:spcPts val="1600"/>
              </a:lnSpc>
              <a:tabLst>
                <a:tab pos="482600" algn="l"/>
                <a:tab pos="495300" algn="l"/>
              </a:tabLst>
            </a:pPr>
            <a:r>
              <a:rPr lang="en-US" altLang="zh-CN" dirty="0"/>
              <a:t>		</a:t>
            </a:r>
            <a:r>
              <a:rPr lang="en-US" altLang="zh-CN" sz="1403" dirty="0">
                <a:solidFill>
                  <a:srgbClr val="000000"/>
                </a:solidFill>
                <a:latin typeface="Times New Roman" pitchFamily="18" charset="0"/>
                <a:cs typeface="Times New Roman" pitchFamily="18" charset="0"/>
              </a:rPr>
              <a:t>9</a:t>
            </a:r>
          </a:p>
          <a:p>
            <a:pPr>
              <a:lnSpc>
                <a:spcPts val="1000"/>
              </a:lnSpc>
            </a:pPr>
            <a:endParaRPr lang="en-US" altLang="zh-CN" dirty="0"/>
          </a:p>
          <a:p>
            <a:pPr>
              <a:lnSpc>
                <a:spcPts val="1600"/>
              </a:lnSpc>
              <a:tabLst>
                <a:tab pos="482600" algn="l"/>
                <a:tab pos="495300" algn="l"/>
              </a:tabLst>
            </a:pPr>
            <a:r>
              <a:rPr lang="en-US" altLang="zh-CN" dirty="0"/>
              <a:t>	</a:t>
            </a:r>
            <a:r>
              <a:rPr lang="en-US" altLang="zh-CN" sz="1403" dirty="0">
                <a:solidFill>
                  <a:srgbClr val="000000"/>
                </a:solidFill>
                <a:latin typeface="Times New Roman" pitchFamily="18" charset="0"/>
                <a:cs typeface="Times New Roman" pitchFamily="18" charset="0"/>
              </a:rPr>
              <a:t>A</a:t>
            </a:r>
          </a:p>
          <a:p>
            <a:pPr>
              <a:lnSpc>
                <a:spcPts val="1000"/>
              </a:lnSpc>
            </a:pPr>
            <a:endParaRPr lang="en-US" altLang="zh-CN" dirty="0"/>
          </a:p>
          <a:p>
            <a:pPr>
              <a:lnSpc>
                <a:spcPts val="1600"/>
              </a:lnSpc>
              <a:tabLst>
                <a:tab pos="482600" algn="l"/>
                <a:tab pos="495300" algn="l"/>
              </a:tabLst>
            </a:pPr>
            <a:r>
              <a:rPr lang="en-US" altLang="zh-CN" dirty="0"/>
              <a:t>	</a:t>
            </a:r>
            <a:r>
              <a:rPr lang="en-US" altLang="zh-CN" sz="1403" dirty="0">
                <a:solidFill>
                  <a:srgbClr val="000000"/>
                </a:solidFill>
                <a:latin typeface="Times New Roman" pitchFamily="18" charset="0"/>
                <a:cs typeface="Times New Roman" pitchFamily="18" charset="0"/>
              </a:rPr>
              <a:t>B</a:t>
            </a:r>
          </a:p>
          <a:p>
            <a:pPr>
              <a:lnSpc>
                <a:spcPts val="1000"/>
              </a:lnSpc>
            </a:pPr>
            <a:endParaRPr lang="en-US" altLang="zh-CN" dirty="0"/>
          </a:p>
          <a:p>
            <a:pPr>
              <a:lnSpc>
                <a:spcPts val="1600"/>
              </a:lnSpc>
              <a:tabLst>
                <a:tab pos="482600" algn="l"/>
                <a:tab pos="495300" algn="l"/>
              </a:tabLst>
            </a:pPr>
            <a:r>
              <a:rPr lang="en-US" altLang="zh-CN" dirty="0"/>
              <a:t>	</a:t>
            </a:r>
            <a:r>
              <a:rPr lang="en-US" altLang="zh-CN" sz="1403" dirty="0">
                <a:solidFill>
                  <a:srgbClr val="000000"/>
                </a:solidFill>
                <a:latin typeface="Times New Roman" pitchFamily="18" charset="0"/>
                <a:cs typeface="Times New Roman" pitchFamily="18" charset="0"/>
              </a:rPr>
              <a:t>C</a:t>
            </a:r>
          </a:p>
          <a:p>
            <a:pPr>
              <a:lnSpc>
                <a:spcPts val="1000"/>
              </a:lnSpc>
            </a:pPr>
            <a:endParaRPr lang="en-US" altLang="zh-CN" dirty="0"/>
          </a:p>
          <a:p>
            <a:pPr>
              <a:lnSpc>
                <a:spcPts val="1600"/>
              </a:lnSpc>
              <a:tabLst>
                <a:tab pos="482600" algn="l"/>
                <a:tab pos="495300" algn="l"/>
              </a:tabLst>
            </a:pPr>
            <a:r>
              <a:rPr lang="en-US" altLang="zh-CN" dirty="0"/>
              <a:t>	</a:t>
            </a:r>
            <a:r>
              <a:rPr lang="en-US" altLang="zh-CN" sz="1403" dirty="0">
                <a:solidFill>
                  <a:srgbClr val="000000"/>
                </a:solidFill>
                <a:latin typeface="Times New Roman" pitchFamily="18" charset="0"/>
                <a:cs typeface="Times New Roman" pitchFamily="18" charset="0"/>
              </a:rPr>
              <a:t>D</a:t>
            </a:r>
          </a:p>
          <a:p>
            <a:pPr>
              <a:lnSpc>
                <a:spcPts val="1000"/>
              </a:lnSpc>
            </a:pPr>
            <a:endParaRPr lang="en-US" altLang="zh-CN" dirty="0"/>
          </a:p>
          <a:p>
            <a:pPr>
              <a:lnSpc>
                <a:spcPts val="1600"/>
              </a:lnSpc>
              <a:tabLst>
                <a:tab pos="482600" algn="l"/>
                <a:tab pos="495300" algn="l"/>
              </a:tabLst>
            </a:pPr>
            <a:r>
              <a:rPr lang="en-US" altLang="zh-CN" dirty="0"/>
              <a:t>	</a:t>
            </a:r>
            <a:r>
              <a:rPr lang="en-US" altLang="zh-CN" sz="1403" dirty="0">
                <a:solidFill>
                  <a:srgbClr val="000000"/>
                </a:solidFill>
                <a:latin typeface="Times New Roman" pitchFamily="18" charset="0"/>
                <a:cs typeface="Times New Roman" pitchFamily="18" charset="0"/>
              </a:rPr>
              <a:t>E</a:t>
            </a:r>
          </a:p>
          <a:p>
            <a:pPr>
              <a:lnSpc>
                <a:spcPts val="1000"/>
              </a:lnSpc>
            </a:pPr>
            <a:endParaRPr lang="en-US" altLang="zh-CN" dirty="0"/>
          </a:p>
          <a:p>
            <a:pPr>
              <a:lnSpc>
                <a:spcPts val="1600"/>
              </a:lnSpc>
              <a:tabLst>
                <a:tab pos="482600" algn="l"/>
                <a:tab pos="495300" algn="l"/>
              </a:tabLst>
            </a:pPr>
            <a:r>
              <a:rPr lang="en-US" altLang="zh-CN" dirty="0"/>
              <a:t>		</a:t>
            </a:r>
            <a:r>
              <a:rPr lang="en-US" altLang="zh-CN" sz="1403" dirty="0">
                <a:solidFill>
                  <a:srgbClr val="000000"/>
                </a:solidFill>
                <a:latin typeface="Times New Roman" pitchFamily="18" charset="0"/>
                <a:cs typeface="Times New Roman" pitchFamily="18" charset="0"/>
              </a:rPr>
              <a:t>F</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838200" y="1672492"/>
            <a:ext cx="2374900" cy="457200"/>
          </a:xfrm>
          <a:prstGeom prst="rect">
            <a:avLst/>
          </a:prstGeom>
          <a:noFill/>
        </p:spPr>
        <p:txBody>
          <a:bodyPr wrap="none" lIns="0" tIns="0" rIns="0" rtlCol="0">
            <a:spAutoFit/>
          </a:bodyPr>
          <a:lstStyle/>
          <a:p>
            <a:pPr>
              <a:lnSpc>
                <a:spcPts val="3600"/>
              </a:lnSpc>
              <a:tabLst/>
            </a:pPr>
            <a:r>
              <a:rPr lang="en-US" altLang="zh-CN" sz="2798" dirty="0">
                <a:solidFill>
                  <a:srgbClr val="000000"/>
                </a:solidFill>
                <a:latin typeface="Times New Roman" pitchFamily="18" charset="0"/>
                <a:cs typeface="Times New Roman" pitchFamily="18" charset="0"/>
              </a:rPr>
              <a:t>•</a:t>
            </a:r>
            <a:r>
              <a:rPr lang="en-US" altLang="zh-CN" sz="2798" dirty="0">
                <a:latin typeface="Times New Roman" pitchFamily="18" charset="0"/>
                <a:cs typeface="Times New Roman" pitchFamily="18" charset="0"/>
              </a:rPr>
              <a:t>   </a:t>
            </a:r>
            <a:r>
              <a:rPr lang="en-US" altLang="zh-CN" sz="2798" dirty="0">
                <a:solidFill>
                  <a:srgbClr val="000000"/>
                </a:solidFill>
                <a:latin typeface="Calibri" pitchFamily="18" charset="0"/>
                <a:cs typeface="Calibri" pitchFamily="18" charset="0"/>
              </a:rPr>
              <a:t>(A37)</a:t>
            </a:r>
            <a:r>
              <a:rPr lang="en-US" altLang="zh-CN" sz="1874" dirty="0">
                <a:solidFill>
                  <a:srgbClr val="000000"/>
                </a:solidFill>
                <a:latin typeface="Calibri" pitchFamily="18" charset="0"/>
                <a:cs typeface="Calibri" pitchFamily="18" charset="0"/>
              </a:rPr>
              <a:t>16</a:t>
            </a:r>
            <a:r>
              <a:rPr lang="en-US" altLang="zh-CN" sz="2798" dirty="0">
                <a:latin typeface="Times New Roman" pitchFamily="18" charset="0"/>
                <a:cs typeface="Times New Roman" pitchFamily="18" charset="0"/>
              </a:rPr>
              <a:t> </a:t>
            </a:r>
            <a:r>
              <a:rPr lang="en-US" altLang="zh-CN" sz="2798" dirty="0">
                <a:solidFill>
                  <a:srgbClr val="000000"/>
                </a:solidFill>
                <a:latin typeface="Calibri" pitchFamily="18" charset="0"/>
                <a:cs typeface="Calibri" pitchFamily="18" charset="0"/>
              </a:rPr>
              <a:t>=</a:t>
            </a:r>
            <a:r>
              <a:rPr lang="en-US" altLang="zh-CN" sz="2798" dirty="0">
                <a:latin typeface="Times New Roman" pitchFamily="18" charset="0"/>
                <a:cs typeface="Times New Roman" pitchFamily="18" charset="0"/>
              </a:rPr>
              <a:t> </a:t>
            </a:r>
            <a:r>
              <a:rPr lang="en-US" altLang="zh-CN" sz="2798" dirty="0">
                <a:solidFill>
                  <a:srgbClr val="000000"/>
                </a:solidFill>
                <a:latin typeface="Calibri" pitchFamily="18" charset="0"/>
                <a:cs typeface="Calibri" pitchFamily="18" charset="0"/>
              </a:rPr>
              <a:t>(?)</a:t>
            </a:r>
            <a:r>
              <a:rPr lang="en-US" altLang="zh-CN" sz="1874" dirty="0">
                <a:solidFill>
                  <a:srgbClr val="000000"/>
                </a:solidFill>
                <a:latin typeface="Calibri" pitchFamily="18" charset="0"/>
                <a:cs typeface="Calibri" pitchFamily="18" charset="0"/>
              </a:rPr>
              <a:t>10</a:t>
            </a:r>
          </a:p>
        </p:txBody>
      </p:sp>
      <p:sp>
        <p:nvSpPr>
          <p:cNvPr id="5" name="TextBox 1"/>
          <p:cNvSpPr txBox="1"/>
          <p:nvPr/>
        </p:nvSpPr>
        <p:spPr>
          <a:xfrm>
            <a:off x="4737100" y="1689100"/>
            <a:ext cx="3706143" cy="2534027"/>
          </a:xfrm>
          <a:prstGeom prst="rect">
            <a:avLst/>
          </a:prstGeom>
          <a:noFill/>
        </p:spPr>
        <p:txBody>
          <a:bodyPr wrap="none" lIns="0" tIns="0" rIns="0" rtlCol="0">
            <a:spAutoFit/>
          </a:bodyPr>
          <a:lstStyle/>
          <a:p>
            <a:pPr>
              <a:lnSpc>
                <a:spcPts val="2900"/>
              </a:lnSpc>
              <a:tabLst/>
            </a:pPr>
            <a:r>
              <a:rPr lang="en-US" altLang="zh-CN" sz="2798" dirty="0">
                <a:solidFill>
                  <a:srgbClr val="FF0000"/>
                </a:solidFill>
                <a:latin typeface="Calibri" pitchFamily="18" charset="0"/>
                <a:cs typeface="Calibri" pitchFamily="18" charset="0"/>
              </a:rPr>
              <a:t>7</a:t>
            </a:r>
            <a:r>
              <a:rPr lang="en-US" altLang="zh-CN" sz="2798" dirty="0">
                <a:solidFill>
                  <a:srgbClr val="FF0000"/>
                </a:solidFill>
                <a:latin typeface="Times New Roman" pitchFamily="18" charset="0"/>
                <a:cs typeface="Times New Roman" pitchFamily="18" charset="0"/>
              </a:rPr>
              <a:t> </a:t>
            </a:r>
            <a:r>
              <a:rPr lang="en-US" altLang="zh-CN" sz="2798" dirty="0">
                <a:solidFill>
                  <a:srgbClr val="FF0000"/>
                </a:solidFill>
                <a:latin typeface="Calibri" pitchFamily="18" charset="0"/>
                <a:cs typeface="Calibri" pitchFamily="18" charset="0"/>
              </a:rPr>
              <a:t>x16</a:t>
            </a:r>
            <a:r>
              <a:rPr lang="en-US" altLang="zh-CN" sz="2800" baseline="30000" dirty="0">
                <a:solidFill>
                  <a:srgbClr val="FF0000"/>
                </a:solidFill>
                <a:latin typeface="Calibri" pitchFamily="18" charset="0"/>
                <a:cs typeface="Calibri" pitchFamily="18" charset="0"/>
              </a:rPr>
              <a:t>0</a:t>
            </a:r>
            <a:r>
              <a:rPr lang="en-US" altLang="zh-CN" sz="2798" dirty="0">
                <a:solidFill>
                  <a:srgbClr val="FF0000"/>
                </a:solidFill>
                <a:latin typeface="Times New Roman" pitchFamily="18" charset="0"/>
                <a:cs typeface="Times New Roman" pitchFamily="18" charset="0"/>
              </a:rPr>
              <a:t> </a:t>
            </a:r>
            <a:r>
              <a:rPr lang="en-US" altLang="zh-CN" sz="2798" dirty="0">
                <a:solidFill>
                  <a:srgbClr val="FF0000"/>
                </a:solidFill>
                <a:latin typeface="Calibri" pitchFamily="18" charset="0"/>
                <a:cs typeface="Calibri" pitchFamily="18" charset="0"/>
              </a:rPr>
              <a:t>=</a:t>
            </a:r>
            <a:r>
              <a:rPr lang="en-US" altLang="zh-CN" sz="2798" dirty="0">
                <a:solidFill>
                  <a:srgbClr val="FF0000"/>
                </a:solidFill>
                <a:latin typeface="Times New Roman" pitchFamily="18" charset="0"/>
                <a:cs typeface="Times New Roman" pitchFamily="18" charset="0"/>
              </a:rPr>
              <a:t> </a:t>
            </a:r>
            <a:r>
              <a:rPr lang="en-US" altLang="zh-CN" sz="2798" dirty="0">
                <a:solidFill>
                  <a:srgbClr val="FF0000"/>
                </a:solidFill>
                <a:latin typeface="Calibri" pitchFamily="18" charset="0"/>
                <a:cs typeface="Calibri" pitchFamily="18" charset="0"/>
              </a:rPr>
              <a:t>7</a:t>
            </a:r>
            <a:r>
              <a:rPr lang="en-US" altLang="zh-CN" sz="2798" dirty="0">
                <a:solidFill>
                  <a:srgbClr val="FF0000"/>
                </a:solidFill>
                <a:latin typeface="Times New Roman" pitchFamily="18" charset="0"/>
                <a:cs typeface="Times New Roman" pitchFamily="18" charset="0"/>
              </a:rPr>
              <a:t> </a:t>
            </a:r>
            <a:r>
              <a:rPr lang="en-US" altLang="zh-CN" sz="2798" dirty="0">
                <a:solidFill>
                  <a:srgbClr val="FF0000"/>
                </a:solidFill>
                <a:latin typeface="Calibri" pitchFamily="18" charset="0"/>
                <a:cs typeface="Calibri" pitchFamily="18" charset="0"/>
              </a:rPr>
              <a:t>x</a:t>
            </a:r>
            <a:r>
              <a:rPr lang="en-US" altLang="zh-CN" sz="2798" dirty="0">
                <a:solidFill>
                  <a:srgbClr val="FF0000"/>
                </a:solidFill>
                <a:latin typeface="Times New Roman" pitchFamily="18" charset="0"/>
                <a:cs typeface="Times New Roman" pitchFamily="18" charset="0"/>
              </a:rPr>
              <a:t> </a:t>
            </a:r>
            <a:r>
              <a:rPr lang="en-US" altLang="zh-CN" sz="2798" dirty="0">
                <a:solidFill>
                  <a:srgbClr val="FF0000"/>
                </a:solidFill>
                <a:latin typeface="Calibri" pitchFamily="18" charset="0"/>
                <a:cs typeface="Calibri" pitchFamily="18" charset="0"/>
              </a:rPr>
              <a:t>1</a:t>
            </a:r>
            <a:r>
              <a:rPr lang="en-US" altLang="zh-CN" sz="2798" dirty="0">
                <a:solidFill>
                  <a:srgbClr val="FF0000"/>
                </a:solidFill>
                <a:latin typeface="Times New Roman" pitchFamily="18" charset="0"/>
                <a:cs typeface="Times New Roman" pitchFamily="18" charset="0"/>
              </a:rPr>
              <a:t> </a:t>
            </a:r>
            <a:r>
              <a:rPr lang="en-US" altLang="zh-CN" sz="2798" dirty="0">
                <a:solidFill>
                  <a:srgbClr val="FF0000"/>
                </a:solidFill>
                <a:latin typeface="Calibri" pitchFamily="18" charset="0"/>
                <a:cs typeface="Calibri" pitchFamily="18" charset="0"/>
              </a:rPr>
              <a:t>=</a:t>
            </a:r>
            <a:r>
              <a:rPr lang="en-US" altLang="zh-CN" sz="2798" dirty="0">
                <a:solidFill>
                  <a:srgbClr val="FF0000"/>
                </a:solidFill>
                <a:latin typeface="Times New Roman" pitchFamily="18" charset="0"/>
                <a:cs typeface="Times New Roman" pitchFamily="18" charset="0"/>
              </a:rPr>
              <a:t> </a:t>
            </a:r>
            <a:r>
              <a:rPr lang="en-US" altLang="zh-CN" sz="2798" dirty="0">
                <a:solidFill>
                  <a:srgbClr val="FF0000"/>
                </a:solidFill>
                <a:latin typeface="Calibri" pitchFamily="18" charset="0"/>
                <a:cs typeface="Calibri" pitchFamily="18" charset="0"/>
              </a:rPr>
              <a:t>7</a:t>
            </a:r>
          </a:p>
          <a:p>
            <a:pPr>
              <a:lnSpc>
                <a:spcPts val="1000"/>
              </a:lnSpc>
            </a:pPr>
            <a:endParaRPr lang="en-US" altLang="zh-CN" dirty="0">
              <a:solidFill>
                <a:srgbClr val="FF0000"/>
              </a:solidFill>
            </a:endParaRPr>
          </a:p>
          <a:p>
            <a:pPr>
              <a:lnSpc>
                <a:spcPts val="3000"/>
              </a:lnSpc>
              <a:tabLst/>
            </a:pPr>
            <a:r>
              <a:rPr lang="en-US" altLang="zh-CN" sz="2795" dirty="0">
                <a:solidFill>
                  <a:srgbClr val="FF0000"/>
                </a:solidFill>
                <a:latin typeface="Calibri" pitchFamily="18" charset="0"/>
                <a:cs typeface="Calibri" pitchFamily="18" charset="0"/>
              </a:rPr>
              <a:t>3</a:t>
            </a:r>
            <a:r>
              <a:rPr lang="en-US" altLang="zh-CN" sz="2795" dirty="0">
                <a:solidFill>
                  <a:srgbClr val="FF0000"/>
                </a:solidFill>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x</a:t>
            </a:r>
            <a:r>
              <a:rPr lang="en-US" altLang="zh-CN" sz="2795" dirty="0">
                <a:solidFill>
                  <a:srgbClr val="FF0000"/>
                </a:solidFill>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16</a:t>
            </a:r>
            <a:r>
              <a:rPr lang="en-US" altLang="zh-CN" sz="2800" baseline="30000" dirty="0">
                <a:solidFill>
                  <a:srgbClr val="FF0000"/>
                </a:solidFill>
                <a:latin typeface="Calibri" pitchFamily="18" charset="0"/>
                <a:cs typeface="Calibri" pitchFamily="18" charset="0"/>
              </a:rPr>
              <a:t>1</a:t>
            </a:r>
            <a:r>
              <a:rPr lang="en-US" altLang="zh-CN" sz="2795" dirty="0">
                <a:solidFill>
                  <a:srgbClr val="FF0000"/>
                </a:solidFill>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a:t>
            </a:r>
            <a:r>
              <a:rPr lang="en-US" altLang="zh-CN" sz="2795" dirty="0">
                <a:solidFill>
                  <a:srgbClr val="FF0000"/>
                </a:solidFill>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3</a:t>
            </a:r>
            <a:r>
              <a:rPr lang="en-US" altLang="zh-CN" sz="2795" dirty="0">
                <a:solidFill>
                  <a:srgbClr val="FF0000"/>
                </a:solidFill>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x</a:t>
            </a:r>
            <a:r>
              <a:rPr lang="en-US" altLang="zh-CN" sz="2795" dirty="0">
                <a:solidFill>
                  <a:srgbClr val="FF0000"/>
                </a:solidFill>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16</a:t>
            </a:r>
            <a:r>
              <a:rPr lang="en-US" altLang="zh-CN" sz="2795" dirty="0">
                <a:solidFill>
                  <a:srgbClr val="FF0000"/>
                </a:solidFill>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a:t>
            </a:r>
            <a:r>
              <a:rPr lang="en-US" altLang="zh-CN" sz="2795" dirty="0">
                <a:solidFill>
                  <a:srgbClr val="FF0000"/>
                </a:solidFill>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48</a:t>
            </a:r>
          </a:p>
          <a:p>
            <a:pPr>
              <a:lnSpc>
                <a:spcPts val="1000"/>
              </a:lnSpc>
            </a:pPr>
            <a:endParaRPr lang="en-US" altLang="zh-CN" dirty="0">
              <a:solidFill>
                <a:srgbClr val="FF0000"/>
              </a:solidFill>
            </a:endParaRPr>
          </a:p>
          <a:p>
            <a:pPr>
              <a:lnSpc>
                <a:spcPts val="3000"/>
              </a:lnSpc>
              <a:tabLst/>
            </a:pPr>
            <a:r>
              <a:rPr lang="en-US" altLang="zh-CN" sz="2795" dirty="0">
                <a:solidFill>
                  <a:srgbClr val="FF0000"/>
                </a:solidFill>
                <a:latin typeface="Calibri" pitchFamily="18" charset="0"/>
                <a:cs typeface="Calibri" pitchFamily="18" charset="0"/>
              </a:rPr>
              <a:t>A</a:t>
            </a:r>
            <a:r>
              <a:rPr lang="en-US" altLang="zh-CN" sz="2795" dirty="0">
                <a:solidFill>
                  <a:srgbClr val="FF0000"/>
                </a:solidFill>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x</a:t>
            </a:r>
            <a:r>
              <a:rPr lang="en-US" altLang="zh-CN" sz="2795" dirty="0">
                <a:solidFill>
                  <a:srgbClr val="FF0000"/>
                </a:solidFill>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16</a:t>
            </a:r>
            <a:r>
              <a:rPr lang="en-US" altLang="zh-CN" sz="2800" baseline="30000" dirty="0">
                <a:solidFill>
                  <a:srgbClr val="FF0000"/>
                </a:solidFill>
                <a:latin typeface="Calibri" pitchFamily="18" charset="0"/>
                <a:cs typeface="Calibri" pitchFamily="18" charset="0"/>
              </a:rPr>
              <a:t>2</a:t>
            </a:r>
            <a:r>
              <a:rPr lang="en-US" altLang="zh-CN" sz="2795" dirty="0">
                <a:solidFill>
                  <a:srgbClr val="FF0000"/>
                </a:solidFill>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a:t>
            </a:r>
            <a:r>
              <a:rPr lang="en-US" altLang="zh-CN" sz="2795" dirty="0">
                <a:solidFill>
                  <a:srgbClr val="FF0000"/>
                </a:solidFill>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10</a:t>
            </a:r>
            <a:r>
              <a:rPr lang="en-US" altLang="zh-CN" sz="2795" dirty="0">
                <a:solidFill>
                  <a:srgbClr val="FF0000"/>
                </a:solidFill>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x</a:t>
            </a:r>
            <a:r>
              <a:rPr lang="en-US" altLang="zh-CN" sz="2795" dirty="0">
                <a:solidFill>
                  <a:srgbClr val="FF0000"/>
                </a:solidFill>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256</a:t>
            </a:r>
            <a:r>
              <a:rPr lang="en-US" altLang="zh-CN" sz="2795" dirty="0">
                <a:solidFill>
                  <a:srgbClr val="FF0000"/>
                </a:solidFill>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a:t>
            </a:r>
            <a:r>
              <a:rPr lang="en-US" altLang="zh-CN" sz="2795" dirty="0">
                <a:solidFill>
                  <a:srgbClr val="FF0000"/>
                </a:solidFill>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2560</a:t>
            </a:r>
          </a:p>
          <a:p>
            <a:pPr>
              <a:lnSpc>
                <a:spcPts val="1000"/>
              </a:lnSpc>
            </a:pPr>
            <a:endParaRPr lang="en-US" altLang="zh-CN" dirty="0">
              <a:solidFill>
                <a:srgbClr val="FF0000"/>
              </a:solidFill>
            </a:endParaRPr>
          </a:p>
          <a:p>
            <a:pPr>
              <a:lnSpc>
                <a:spcPts val="1000"/>
              </a:lnSpc>
            </a:pPr>
            <a:endParaRPr lang="en-US" altLang="zh-CN" dirty="0">
              <a:solidFill>
                <a:srgbClr val="FF0000"/>
              </a:solidFill>
            </a:endParaRPr>
          </a:p>
          <a:p>
            <a:pPr>
              <a:lnSpc>
                <a:spcPts val="1000"/>
              </a:lnSpc>
            </a:pPr>
            <a:endParaRPr lang="en-US" altLang="zh-CN" dirty="0">
              <a:solidFill>
                <a:srgbClr val="FF0000"/>
              </a:solidFill>
            </a:endParaRPr>
          </a:p>
          <a:p>
            <a:pPr>
              <a:lnSpc>
                <a:spcPts val="1000"/>
              </a:lnSpc>
            </a:pPr>
            <a:endParaRPr lang="en-US" altLang="zh-CN" dirty="0">
              <a:solidFill>
                <a:srgbClr val="FF0000"/>
              </a:solidFill>
            </a:endParaRPr>
          </a:p>
          <a:p>
            <a:pPr>
              <a:lnSpc>
                <a:spcPts val="1000"/>
              </a:lnSpc>
            </a:pPr>
            <a:endParaRPr lang="en-US" altLang="zh-CN" dirty="0">
              <a:solidFill>
                <a:srgbClr val="FF0000"/>
              </a:solidFill>
            </a:endParaRPr>
          </a:p>
          <a:p>
            <a:pPr>
              <a:lnSpc>
                <a:spcPts val="3500"/>
              </a:lnSpc>
              <a:tabLst/>
            </a:pPr>
            <a:r>
              <a:rPr lang="en-US" altLang="zh-CN" sz="2795" dirty="0">
                <a:solidFill>
                  <a:srgbClr val="FF0000"/>
                </a:solidFill>
                <a:latin typeface="Calibri" pitchFamily="18" charset="0"/>
                <a:cs typeface="Calibri" pitchFamily="18" charset="0"/>
              </a:rPr>
              <a:t>7</a:t>
            </a:r>
            <a:r>
              <a:rPr lang="en-US" altLang="zh-CN" sz="2795" dirty="0">
                <a:solidFill>
                  <a:srgbClr val="FF0000"/>
                </a:solidFill>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a:t>
            </a:r>
            <a:r>
              <a:rPr lang="en-US" altLang="zh-CN" sz="2795" dirty="0">
                <a:solidFill>
                  <a:srgbClr val="FF0000"/>
                </a:solidFill>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48</a:t>
            </a:r>
            <a:r>
              <a:rPr lang="en-US" altLang="zh-CN" sz="2795" dirty="0">
                <a:solidFill>
                  <a:srgbClr val="FF0000"/>
                </a:solidFill>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a:t>
            </a:r>
            <a:r>
              <a:rPr lang="en-US" altLang="zh-CN" sz="2795" dirty="0">
                <a:solidFill>
                  <a:srgbClr val="FF0000"/>
                </a:solidFill>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2560</a:t>
            </a:r>
            <a:r>
              <a:rPr lang="en-US" altLang="zh-CN" sz="2795" dirty="0">
                <a:solidFill>
                  <a:srgbClr val="FF0000"/>
                </a:solidFill>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a:t>
            </a:r>
            <a:r>
              <a:rPr lang="en-US" altLang="zh-CN" sz="2795" dirty="0">
                <a:solidFill>
                  <a:srgbClr val="FF0000"/>
                </a:solidFill>
                <a:latin typeface="Times New Roman" pitchFamily="18" charset="0"/>
                <a:cs typeface="Times New Roman" pitchFamily="18" charset="0"/>
              </a:rPr>
              <a:t> </a:t>
            </a:r>
            <a:r>
              <a:rPr lang="en-US" altLang="zh-CN" sz="2795" dirty="0">
                <a:solidFill>
                  <a:srgbClr val="FF0000"/>
                </a:solidFill>
                <a:latin typeface="Calibri" pitchFamily="18" charset="0"/>
                <a:cs typeface="Calibri" pitchFamily="18" charset="0"/>
              </a:rPr>
              <a:t>(2615)</a:t>
            </a:r>
            <a:r>
              <a:rPr lang="en-US" altLang="zh-CN" sz="1871" dirty="0">
                <a:solidFill>
                  <a:srgbClr val="FF0000"/>
                </a:solidFill>
                <a:latin typeface="Calibri" pitchFamily="18" charset="0"/>
                <a:cs typeface="Calibri" pitchFamily="18" charset="0"/>
              </a:rPr>
              <a:t>10</a:t>
            </a:r>
          </a:p>
        </p:txBody>
      </p:sp>
      <p:sp>
        <p:nvSpPr>
          <p:cNvPr id="4" name="Title 3">
            <a:extLst>
              <a:ext uri="{FF2B5EF4-FFF2-40B4-BE49-F238E27FC236}">
                <a16:creationId xmlns:a16="http://schemas.microsoft.com/office/drawing/2014/main" id="{CE54CD4A-5D5D-460E-AA7B-60C599ECEC96}"/>
              </a:ext>
            </a:extLst>
          </p:cNvPr>
          <p:cNvSpPr>
            <a:spLocks noGrp="1"/>
          </p:cNvSpPr>
          <p:nvPr>
            <p:ph type="title"/>
          </p:nvPr>
        </p:nvSpPr>
        <p:spPr/>
        <p:txBody>
          <a:bodyPr/>
          <a:lstStyle/>
          <a:p>
            <a:r>
              <a:rPr lang="en-US" dirty="0"/>
              <a:t>Example 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3"/>
          <p:cNvSpPr/>
          <p:nvPr/>
        </p:nvSpPr>
        <p:spPr>
          <a:xfrm>
            <a:off x="6104559" y="4311350"/>
            <a:ext cx="257768" cy="20857"/>
          </a:xfrm>
          <a:custGeom>
            <a:avLst/>
            <a:gdLst>
              <a:gd name="connsiteX0" fmla="*/ 6350 w 257768"/>
              <a:gd name="connsiteY0" fmla="*/ 6350 h 20857"/>
              <a:gd name="connsiteX1" fmla="*/ 251418 w 257768"/>
              <a:gd name="connsiteY1" fmla="*/ 6350 h 20857"/>
            </a:gdLst>
            <a:ahLst/>
            <a:cxnLst>
              <a:cxn ang="0">
                <a:pos x="connsiteX0" y="connsiteY0"/>
              </a:cxn>
              <a:cxn ang="1">
                <a:pos x="connsiteX1" y="connsiteY1"/>
              </a:cxn>
            </a:cxnLst>
            <a:rect l="l" t="t" r="r" b="b"/>
            <a:pathLst>
              <a:path w="257768" h="20857">
                <a:moveTo>
                  <a:pt x="6350" y="6350"/>
                </a:moveTo>
                <a:lnTo>
                  <a:pt x="251418"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6353257" y="4275481"/>
            <a:ext cx="84555" cy="85786"/>
          </a:xfrm>
          <a:custGeom>
            <a:avLst/>
            <a:gdLst>
              <a:gd name="connsiteX0" fmla="*/ 0 w 84555"/>
              <a:gd name="connsiteY0" fmla="*/ 85786 h 85786"/>
              <a:gd name="connsiteX1" fmla="*/ 84555 w 84555"/>
              <a:gd name="connsiteY1" fmla="*/ 42218 h 85786"/>
              <a:gd name="connsiteX2" fmla="*/ 0 w 84555"/>
              <a:gd name="connsiteY2" fmla="*/ 0 h 85786"/>
              <a:gd name="connsiteX3" fmla="*/ 0 w 84555"/>
              <a:gd name="connsiteY3" fmla="*/ 85786 h 85786"/>
            </a:gdLst>
            <a:ahLst/>
            <a:cxnLst>
              <a:cxn ang="0">
                <a:pos x="connsiteX0" y="connsiteY0"/>
              </a:cxn>
              <a:cxn ang="1">
                <a:pos x="connsiteX1" y="connsiteY1"/>
              </a:cxn>
              <a:cxn ang="2">
                <a:pos x="connsiteX2" y="connsiteY2"/>
              </a:cxn>
              <a:cxn ang="3">
                <a:pos x="connsiteX3" y="connsiteY3"/>
              </a:cxn>
            </a:cxnLst>
            <a:rect l="l" t="t" r="r" b="b"/>
            <a:pathLst>
              <a:path w="84555" h="85786">
                <a:moveTo>
                  <a:pt x="0" y="85786"/>
                </a:moveTo>
                <a:lnTo>
                  <a:pt x="84555" y="42218"/>
                </a:lnTo>
                <a:lnTo>
                  <a:pt x="0" y="0"/>
                </a:lnTo>
                <a:lnTo>
                  <a:pt x="0" y="857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5881172" y="2064534"/>
            <a:ext cx="914400" cy="45719"/>
          </a:xfrm>
          <a:custGeom>
            <a:avLst/>
            <a:gdLst>
              <a:gd name="connsiteX0" fmla="*/ 6350 w 702961"/>
              <a:gd name="connsiteY0" fmla="*/ 6350 h 21945"/>
              <a:gd name="connsiteX1" fmla="*/ 696612 w 702961"/>
              <a:gd name="connsiteY1" fmla="*/ 6350 h 21945"/>
            </a:gdLst>
            <a:ahLst/>
            <a:cxnLst>
              <a:cxn ang="0">
                <a:pos x="connsiteX0" y="connsiteY0"/>
              </a:cxn>
              <a:cxn ang="1">
                <a:pos x="connsiteX1" y="connsiteY1"/>
              </a:cxn>
            </a:cxnLst>
            <a:rect l="l" t="t" r="r" b="b"/>
            <a:pathLst>
              <a:path w="702961" h="21945">
                <a:moveTo>
                  <a:pt x="6350" y="6350"/>
                </a:moveTo>
                <a:lnTo>
                  <a:pt x="696612"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Freeform 3"/>
          <p:cNvSpPr/>
          <p:nvPr/>
        </p:nvSpPr>
        <p:spPr>
          <a:xfrm>
            <a:off x="6104559" y="4311350"/>
            <a:ext cx="257768" cy="20857"/>
          </a:xfrm>
          <a:custGeom>
            <a:avLst/>
            <a:gdLst>
              <a:gd name="connsiteX0" fmla="*/ 6350 w 257768"/>
              <a:gd name="connsiteY0" fmla="*/ 6350 h 20857"/>
              <a:gd name="connsiteX1" fmla="*/ 251418 w 257768"/>
              <a:gd name="connsiteY1" fmla="*/ 6350 h 20857"/>
            </a:gdLst>
            <a:ahLst/>
            <a:cxnLst>
              <a:cxn ang="0">
                <a:pos x="connsiteX0" y="connsiteY0"/>
              </a:cxn>
              <a:cxn ang="1">
                <a:pos x="connsiteX1" y="connsiteY1"/>
              </a:cxn>
            </a:cxnLst>
            <a:rect l="l" t="t" r="r" b="b"/>
            <a:pathLst>
              <a:path w="257768" h="20857">
                <a:moveTo>
                  <a:pt x="6350" y="6350"/>
                </a:moveTo>
                <a:lnTo>
                  <a:pt x="251418"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Freeform 3"/>
          <p:cNvSpPr/>
          <p:nvPr/>
        </p:nvSpPr>
        <p:spPr>
          <a:xfrm>
            <a:off x="6353257" y="4275481"/>
            <a:ext cx="84555" cy="85786"/>
          </a:xfrm>
          <a:custGeom>
            <a:avLst/>
            <a:gdLst>
              <a:gd name="connsiteX0" fmla="*/ 0 w 84555"/>
              <a:gd name="connsiteY0" fmla="*/ 85786 h 85786"/>
              <a:gd name="connsiteX1" fmla="*/ 84555 w 84555"/>
              <a:gd name="connsiteY1" fmla="*/ 42218 h 85786"/>
              <a:gd name="connsiteX2" fmla="*/ 0 w 84555"/>
              <a:gd name="connsiteY2" fmla="*/ 0 h 85786"/>
              <a:gd name="connsiteX3" fmla="*/ 0 w 84555"/>
              <a:gd name="connsiteY3" fmla="*/ 85786 h 85786"/>
            </a:gdLst>
            <a:ahLst/>
            <a:cxnLst>
              <a:cxn ang="0">
                <a:pos x="connsiteX0" y="connsiteY0"/>
              </a:cxn>
              <a:cxn ang="1">
                <a:pos x="connsiteX1" y="connsiteY1"/>
              </a:cxn>
              <a:cxn ang="2">
                <a:pos x="connsiteX2" y="connsiteY2"/>
              </a:cxn>
              <a:cxn ang="3">
                <a:pos x="connsiteX3" y="connsiteY3"/>
              </a:cxn>
            </a:cxnLst>
            <a:rect l="l" t="t" r="r" b="b"/>
            <a:pathLst>
              <a:path w="84555" h="85786">
                <a:moveTo>
                  <a:pt x="0" y="85786"/>
                </a:moveTo>
                <a:lnTo>
                  <a:pt x="84555" y="42218"/>
                </a:lnTo>
                <a:lnTo>
                  <a:pt x="0" y="0"/>
                </a:lnTo>
                <a:lnTo>
                  <a:pt x="0" y="857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2251164" y="1918351"/>
            <a:ext cx="73769" cy="379656"/>
          </a:xfrm>
          <a:custGeom>
            <a:avLst/>
            <a:gdLst>
              <a:gd name="connsiteX0" fmla="*/ 6350 w 73769"/>
              <a:gd name="connsiteY0" fmla="*/ 373306 h 379656"/>
              <a:gd name="connsiteX1" fmla="*/ 67419 w 73769"/>
              <a:gd name="connsiteY1" fmla="*/ 188071 h 379656"/>
              <a:gd name="connsiteX2" fmla="*/ 8355 w 73769"/>
              <a:gd name="connsiteY2" fmla="*/ 6350 h 379656"/>
            </a:gdLst>
            <a:ahLst/>
            <a:cxnLst>
              <a:cxn ang="0">
                <a:pos x="connsiteX0" y="connsiteY0"/>
              </a:cxn>
              <a:cxn ang="1">
                <a:pos x="connsiteX1" y="connsiteY1"/>
              </a:cxn>
              <a:cxn ang="2">
                <a:pos x="connsiteX2" y="connsiteY2"/>
              </a:cxn>
            </a:cxnLst>
            <a:rect l="l" t="t" r="r" b="b"/>
            <a:pathLst>
              <a:path w="73769" h="379656">
                <a:moveTo>
                  <a:pt x="6350" y="373306"/>
                </a:moveTo>
                <a:cubicBezTo>
                  <a:pt x="45960" y="319693"/>
                  <a:pt x="67419" y="254936"/>
                  <a:pt x="67419" y="188071"/>
                </a:cubicBezTo>
                <a:cubicBezTo>
                  <a:pt x="67419" y="122711"/>
                  <a:pt x="46662" y="59360"/>
                  <a:pt x="8355" y="6350"/>
                </a:cubicBez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Freeform 3"/>
          <p:cNvSpPr/>
          <p:nvPr/>
        </p:nvSpPr>
        <p:spPr>
          <a:xfrm>
            <a:off x="2129826" y="2350164"/>
            <a:ext cx="73870" cy="379655"/>
          </a:xfrm>
          <a:custGeom>
            <a:avLst/>
            <a:gdLst>
              <a:gd name="connsiteX0" fmla="*/ 6350 w 73870"/>
              <a:gd name="connsiteY0" fmla="*/ 373305 h 379655"/>
              <a:gd name="connsiteX1" fmla="*/ 67520 w 73870"/>
              <a:gd name="connsiteY1" fmla="*/ 188070 h 379655"/>
              <a:gd name="connsiteX2" fmla="*/ 8355 w 73870"/>
              <a:gd name="connsiteY2" fmla="*/ 6350 h 379655"/>
            </a:gdLst>
            <a:ahLst/>
            <a:cxnLst>
              <a:cxn ang="0">
                <a:pos x="connsiteX0" y="connsiteY0"/>
              </a:cxn>
              <a:cxn ang="1">
                <a:pos x="connsiteX1" y="connsiteY1"/>
              </a:cxn>
              <a:cxn ang="2">
                <a:pos x="connsiteX2" y="connsiteY2"/>
              </a:cxn>
            </a:cxnLst>
            <a:rect l="l" t="t" r="r" b="b"/>
            <a:pathLst>
              <a:path w="73870" h="379655">
                <a:moveTo>
                  <a:pt x="6350" y="373305"/>
                </a:moveTo>
                <a:cubicBezTo>
                  <a:pt x="45960" y="319492"/>
                  <a:pt x="67520" y="254835"/>
                  <a:pt x="67520" y="188070"/>
                </a:cubicBezTo>
                <a:cubicBezTo>
                  <a:pt x="67520" y="122410"/>
                  <a:pt x="46662" y="59058"/>
                  <a:pt x="8355" y="6350"/>
                </a:cubicBez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Freeform 3"/>
          <p:cNvSpPr/>
          <p:nvPr/>
        </p:nvSpPr>
        <p:spPr>
          <a:xfrm>
            <a:off x="2129826" y="2347353"/>
            <a:ext cx="616981" cy="23733"/>
          </a:xfrm>
          <a:custGeom>
            <a:avLst/>
            <a:gdLst>
              <a:gd name="connsiteX0" fmla="*/ 6350 w 616981"/>
              <a:gd name="connsiteY0" fmla="*/ 6350 h 23733"/>
              <a:gd name="connsiteX1" fmla="*/ 610631 w 616981"/>
              <a:gd name="connsiteY1" fmla="*/ 6350 h 23733"/>
            </a:gdLst>
            <a:ahLst/>
            <a:cxnLst>
              <a:cxn ang="0">
                <a:pos x="connsiteX0" y="connsiteY0"/>
              </a:cxn>
              <a:cxn ang="1">
                <a:pos x="connsiteX1" y="connsiteY1"/>
              </a:cxn>
            </a:cxnLst>
            <a:rect l="l" t="t" r="r" b="b"/>
            <a:pathLst>
              <a:path w="616981" h="23733">
                <a:moveTo>
                  <a:pt x="6350" y="6350"/>
                </a:moveTo>
                <a:lnTo>
                  <a:pt x="610631"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Freeform 3"/>
          <p:cNvSpPr/>
          <p:nvPr/>
        </p:nvSpPr>
        <p:spPr>
          <a:xfrm>
            <a:off x="1980460" y="2781676"/>
            <a:ext cx="74101" cy="379656"/>
          </a:xfrm>
          <a:custGeom>
            <a:avLst/>
            <a:gdLst>
              <a:gd name="connsiteX0" fmla="*/ 6350 w 74101"/>
              <a:gd name="connsiteY0" fmla="*/ 373305 h 379656"/>
              <a:gd name="connsiteX1" fmla="*/ 67750 w 74101"/>
              <a:gd name="connsiteY1" fmla="*/ 188071 h 379656"/>
              <a:gd name="connsiteX2" fmla="*/ 8606 w 74101"/>
              <a:gd name="connsiteY2" fmla="*/ 6350 h 379656"/>
            </a:gdLst>
            <a:ahLst/>
            <a:cxnLst>
              <a:cxn ang="0">
                <a:pos x="connsiteX0" y="connsiteY0"/>
              </a:cxn>
              <a:cxn ang="1">
                <a:pos x="connsiteX1" y="connsiteY1"/>
              </a:cxn>
              <a:cxn ang="2">
                <a:pos x="connsiteX2" y="connsiteY2"/>
              </a:cxn>
            </a:cxnLst>
            <a:rect l="l" t="t" r="r" b="b"/>
            <a:pathLst>
              <a:path w="74101" h="379656">
                <a:moveTo>
                  <a:pt x="6350" y="373305"/>
                </a:moveTo>
                <a:cubicBezTo>
                  <a:pt x="46201" y="319793"/>
                  <a:pt x="67750" y="254936"/>
                  <a:pt x="67750" y="188071"/>
                </a:cubicBezTo>
                <a:cubicBezTo>
                  <a:pt x="67750" y="122711"/>
                  <a:pt x="46953" y="59360"/>
                  <a:pt x="8606" y="6350"/>
                </a:cubicBez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Freeform 3"/>
          <p:cNvSpPr/>
          <p:nvPr/>
        </p:nvSpPr>
        <p:spPr>
          <a:xfrm>
            <a:off x="1980460" y="2778865"/>
            <a:ext cx="788609" cy="23733"/>
          </a:xfrm>
          <a:custGeom>
            <a:avLst/>
            <a:gdLst>
              <a:gd name="connsiteX0" fmla="*/ 6350 w 788609"/>
              <a:gd name="connsiteY0" fmla="*/ 6350 h 23733"/>
              <a:gd name="connsiteX1" fmla="*/ 782259 w 788609"/>
              <a:gd name="connsiteY1" fmla="*/ 6350 h 23733"/>
            </a:gdLst>
            <a:ahLst/>
            <a:cxnLst>
              <a:cxn ang="0">
                <a:pos x="connsiteX0" y="connsiteY0"/>
              </a:cxn>
              <a:cxn ang="1">
                <a:pos x="connsiteX1" y="connsiteY1"/>
              </a:cxn>
            </a:cxnLst>
            <a:rect l="l" t="t" r="r" b="b"/>
            <a:pathLst>
              <a:path w="788609" h="23733">
                <a:moveTo>
                  <a:pt x="6350" y="6350"/>
                </a:moveTo>
                <a:lnTo>
                  <a:pt x="782259"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Freeform 3"/>
          <p:cNvSpPr/>
          <p:nvPr/>
        </p:nvSpPr>
        <p:spPr>
          <a:xfrm>
            <a:off x="1734606" y="3213489"/>
            <a:ext cx="73850" cy="379635"/>
          </a:xfrm>
          <a:custGeom>
            <a:avLst/>
            <a:gdLst>
              <a:gd name="connsiteX0" fmla="*/ 6350 w 73850"/>
              <a:gd name="connsiteY0" fmla="*/ 373286 h 379635"/>
              <a:gd name="connsiteX1" fmla="*/ 67500 w 73850"/>
              <a:gd name="connsiteY1" fmla="*/ 188071 h 379635"/>
              <a:gd name="connsiteX2" fmla="*/ 8355 w 73850"/>
              <a:gd name="connsiteY2" fmla="*/ 6350 h 379635"/>
            </a:gdLst>
            <a:ahLst/>
            <a:cxnLst>
              <a:cxn ang="0">
                <a:pos x="connsiteX0" y="connsiteY0"/>
              </a:cxn>
              <a:cxn ang="1">
                <a:pos x="connsiteX1" y="connsiteY1"/>
              </a:cxn>
              <a:cxn ang="2">
                <a:pos x="connsiteX2" y="connsiteY2"/>
              </a:cxn>
            </a:cxnLst>
            <a:rect l="l" t="t" r="r" b="b"/>
            <a:pathLst>
              <a:path w="73850" h="379635">
                <a:moveTo>
                  <a:pt x="6350" y="373286"/>
                </a:moveTo>
                <a:cubicBezTo>
                  <a:pt x="45950" y="319753"/>
                  <a:pt x="67500" y="254936"/>
                  <a:pt x="67500" y="188071"/>
                </a:cubicBezTo>
                <a:cubicBezTo>
                  <a:pt x="67500" y="122711"/>
                  <a:pt x="46702" y="59360"/>
                  <a:pt x="8355" y="6350"/>
                </a:cubicBez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Freeform 3"/>
          <p:cNvSpPr/>
          <p:nvPr/>
        </p:nvSpPr>
        <p:spPr>
          <a:xfrm>
            <a:off x="1734606" y="3210678"/>
            <a:ext cx="1056726" cy="23733"/>
          </a:xfrm>
          <a:custGeom>
            <a:avLst/>
            <a:gdLst>
              <a:gd name="connsiteX0" fmla="*/ 6350 w 1056726"/>
              <a:gd name="connsiteY0" fmla="*/ 6350 h 23733"/>
              <a:gd name="connsiteX1" fmla="*/ 1050376 w 1056726"/>
              <a:gd name="connsiteY1" fmla="*/ 6350 h 23733"/>
            </a:gdLst>
            <a:ahLst/>
            <a:cxnLst>
              <a:cxn ang="0">
                <a:pos x="connsiteX0" y="connsiteY0"/>
              </a:cxn>
              <a:cxn ang="1">
                <a:pos x="connsiteX1" y="connsiteY1"/>
              </a:cxn>
            </a:cxnLst>
            <a:rect l="l" t="t" r="r" b="b"/>
            <a:pathLst>
              <a:path w="1056726" h="23733">
                <a:moveTo>
                  <a:pt x="6350" y="6350"/>
                </a:moveTo>
                <a:lnTo>
                  <a:pt x="1050376"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Freeform 3"/>
          <p:cNvSpPr/>
          <p:nvPr/>
        </p:nvSpPr>
        <p:spPr>
          <a:xfrm>
            <a:off x="2251164" y="1918351"/>
            <a:ext cx="73769" cy="379656"/>
          </a:xfrm>
          <a:custGeom>
            <a:avLst/>
            <a:gdLst>
              <a:gd name="connsiteX0" fmla="*/ 6350 w 73769"/>
              <a:gd name="connsiteY0" fmla="*/ 373306 h 379656"/>
              <a:gd name="connsiteX1" fmla="*/ 67419 w 73769"/>
              <a:gd name="connsiteY1" fmla="*/ 188071 h 379656"/>
              <a:gd name="connsiteX2" fmla="*/ 8355 w 73769"/>
              <a:gd name="connsiteY2" fmla="*/ 6350 h 379656"/>
            </a:gdLst>
            <a:ahLst/>
            <a:cxnLst>
              <a:cxn ang="0">
                <a:pos x="connsiteX0" y="connsiteY0"/>
              </a:cxn>
              <a:cxn ang="1">
                <a:pos x="connsiteX1" y="connsiteY1"/>
              </a:cxn>
              <a:cxn ang="2">
                <a:pos x="connsiteX2" y="connsiteY2"/>
              </a:cxn>
            </a:cxnLst>
            <a:rect l="l" t="t" r="r" b="b"/>
            <a:pathLst>
              <a:path w="73769" h="379656">
                <a:moveTo>
                  <a:pt x="6350" y="373306"/>
                </a:moveTo>
                <a:cubicBezTo>
                  <a:pt x="45960" y="319693"/>
                  <a:pt x="67419" y="254936"/>
                  <a:pt x="67419" y="188071"/>
                </a:cubicBezTo>
                <a:cubicBezTo>
                  <a:pt x="67419" y="122711"/>
                  <a:pt x="46662" y="59360"/>
                  <a:pt x="8355" y="6350"/>
                </a:cubicBez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Freeform 3"/>
          <p:cNvSpPr/>
          <p:nvPr/>
        </p:nvSpPr>
        <p:spPr>
          <a:xfrm>
            <a:off x="2251164" y="1915540"/>
            <a:ext cx="473282" cy="23733"/>
          </a:xfrm>
          <a:custGeom>
            <a:avLst/>
            <a:gdLst>
              <a:gd name="connsiteX0" fmla="*/ 6350 w 473282"/>
              <a:gd name="connsiteY0" fmla="*/ 6350 h 23733"/>
              <a:gd name="connsiteX1" fmla="*/ 466931 w 473282"/>
              <a:gd name="connsiteY1" fmla="*/ 6350 h 23733"/>
            </a:gdLst>
            <a:ahLst/>
            <a:cxnLst>
              <a:cxn ang="0">
                <a:pos x="connsiteX0" y="connsiteY0"/>
              </a:cxn>
              <a:cxn ang="1">
                <a:pos x="connsiteX1" y="connsiteY1"/>
              </a:cxn>
            </a:cxnLst>
            <a:rect l="l" t="t" r="r" b="b"/>
            <a:pathLst>
              <a:path w="473282" h="23733">
                <a:moveTo>
                  <a:pt x="6350" y="6350"/>
                </a:moveTo>
                <a:lnTo>
                  <a:pt x="466931"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Freeform 3"/>
          <p:cNvSpPr/>
          <p:nvPr/>
        </p:nvSpPr>
        <p:spPr>
          <a:xfrm>
            <a:off x="2129826" y="2350164"/>
            <a:ext cx="73870" cy="379655"/>
          </a:xfrm>
          <a:custGeom>
            <a:avLst/>
            <a:gdLst>
              <a:gd name="connsiteX0" fmla="*/ 6350 w 73870"/>
              <a:gd name="connsiteY0" fmla="*/ 373305 h 379655"/>
              <a:gd name="connsiteX1" fmla="*/ 67520 w 73870"/>
              <a:gd name="connsiteY1" fmla="*/ 188070 h 379655"/>
              <a:gd name="connsiteX2" fmla="*/ 8355 w 73870"/>
              <a:gd name="connsiteY2" fmla="*/ 6350 h 379655"/>
            </a:gdLst>
            <a:ahLst/>
            <a:cxnLst>
              <a:cxn ang="0">
                <a:pos x="connsiteX0" y="connsiteY0"/>
              </a:cxn>
              <a:cxn ang="1">
                <a:pos x="connsiteX1" y="connsiteY1"/>
              </a:cxn>
              <a:cxn ang="2">
                <a:pos x="connsiteX2" y="connsiteY2"/>
              </a:cxn>
            </a:cxnLst>
            <a:rect l="l" t="t" r="r" b="b"/>
            <a:pathLst>
              <a:path w="73870" h="379655">
                <a:moveTo>
                  <a:pt x="6350" y="373305"/>
                </a:moveTo>
                <a:cubicBezTo>
                  <a:pt x="45960" y="319492"/>
                  <a:pt x="67520" y="254835"/>
                  <a:pt x="67520" y="188070"/>
                </a:cubicBezTo>
                <a:cubicBezTo>
                  <a:pt x="67520" y="122410"/>
                  <a:pt x="46662" y="59058"/>
                  <a:pt x="8355" y="6350"/>
                </a:cubicBez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Freeform 3"/>
          <p:cNvSpPr/>
          <p:nvPr/>
        </p:nvSpPr>
        <p:spPr>
          <a:xfrm>
            <a:off x="1980460" y="2781676"/>
            <a:ext cx="74101" cy="379656"/>
          </a:xfrm>
          <a:custGeom>
            <a:avLst/>
            <a:gdLst>
              <a:gd name="connsiteX0" fmla="*/ 6350 w 74101"/>
              <a:gd name="connsiteY0" fmla="*/ 373305 h 379656"/>
              <a:gd name="connsiteX1" fmla="*/ 67750 w 74101"/>
              <a:gd name="connsiteY1" fmla="*/ 188071 h 379656"/>
              <a:gd name="connsiteX2" fmla="*/ 8606 w 74101"/>
              <a:gd name="connsiteY2" fmla="*/ 6350 h 379656"/>
            </a:gdLst>
            <a:ahLst/>
            <a:cxnLst>
              <a:cxn ang="0">
                <a:pos x="connsiteX0" y="connsiteY0"/>
              </a:cxn>
              <a:cxn ang="1">
                <a:pos x="connsiteX1" y="connsiteY1"/>
              </a:cxn>
              <a:cxn ang="2">
                <a:pos x="connsiteX2" y="connsiteY2"/>
              </a:cxn>
            </a:cxnLst>
            <a:rect l="l" t="t" r="r" b="b"/>
            <a:pathLst>
              <a:path w="74101" h="379656">
                <a:moveTo>
                  <a:pt x="6350" y="373305"/>
                </a:moveTo>
                <a:cubicBezTo>
                  <a:pt x="46201" y="319793"/>
                  <a:pt x="67750" y="254936"/>
                  <a:pt x="67750" y="188071"/>
                </a:cubicBezTo>
                <a:cubicBezTo>
                  <a:pt x="67750" y="122711"/>
                  <a:pt x="46953" y="59360"/>
                  <a:pt x="8606" y="6350"/>
                </a:cubicBez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Freeform 3"/>
          <p:cNvSpPr/>
          <p:nvPr/>
        </p:nvSpPr>
        <p:spPr>
          <a:xfrm>
            <a:off x="1734606" y="3213489"/>
            <a:ext cx="73850" cy="379635"/>
          </a:xfrm>
          <a:custGeom>
            <a:avLst/>
            <a:gdLst>
              <a:gd name="connsiteX0" fmla="*/ 6350 w 73850"/>
              <a:gd name="connsiteY0" fmla="*/ 373286 h 379635"/>
              <a:gd name="connsiteX1" fmla="*/ 67500 w 73850"/>
              <a:gd name="connsiteY1" fmla="*/ 188071 h 379635"/>
              <a:gd name="connsiteX2" fmla="*/ 8355 w 73850"/>
              <a:gd name="connsiteY2" fmla="*/ 6350 h 379635"/>
            </a:gdLst>
            <a:ahLst/>
            <a:cxnLst>
              <a:cxn ang="0">
                <a:pos x="connsiteX0" y="connsiteY0"/>
              </a:cxn>
              <a:cxn ang="1">
                <a:pos x="connsiteX1" y="connsiteY1"/>
              </a:cxn>
              <a:cxn ang="2">
                <a:pos x="connsiteX2" y="connsiteY2"/>
              </a:cxn>
            </a:cxnLst>
            <a:rect l="l" t="t" r="r" b="b"/>
            <a:pathLst>
              <a:path w="73850" h="379635">
                <a:moveTo>
                  <a:pt x="6350" y="373286"/>
                </a:moveTo>
                <a:cubicBezTo>
                  <a:pt x="45950" y="319753"/>
                  <a:pt x="67500" y="254936"/>
                  <a:pt x="67500" y="188071"/>
                </a:cubicBezTo>
                <a:cubicBezTo>
                  <a:pt x="67500" y="122711"/>
                  <a:pt x="46702" y="59360"/>
                  <a:pt x="8355" y="6350"/>
                </a:cubicBez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3"/>
          <a:srcRect/>
          <a:stretch>
            <a:fillRect/>
          </a:stretch>
        </p:blipFill>
        <p:spPr bwMode="auto">
          <a:xfrm>
            <a:off x="4025900" y="5207000"/>
            <a:ext cx="635000" cy="101600"/>
          </a:xfrm>
          <a:prstGeom prst="rect">
            <a:avLst/>
          </a:prstGeom>
          <a:noFill/>
        </p:spPr>
      </p:pic>
      <mc:AlternateContent xmlns:mc="http://schemas.openxmlformats.org/markup-compatibility/2006" xmlns:a14="http://schemas.microsoft.com/office/drawing/2010/main">
        <mc:Choice Requires="a14">
          <p:sp>
            <p:nvSpPr>
              <p:cNvPr id="1025" name="TextBox 1"/>
              <p:cNvSpPr txBox="1"/>
              <p:nvPr/>
            </p:nvSpPr>
            <p:spPr>
              <a:xfrm>
                <a:off x="5912556" y="1584591"/>
                <a:ext cx="918521" cy="2277547"/>
              </a:xfrm>
              <a:prstGeom prst="rect">
                <a:avLst/>
              </a:prstGeom>
              <a:noFill/>
            </p:spPr>
            <p:txBody>
              <a:bodyPr wrap="none" lIns="0" tIns="0" rIns="0" rtlCol="0">
                <a:spAutoFit/>
              </a:bodyPr>
              <a:lstStyle/>
              <a:p>
                <a:pPr>
                  <a:lnSpc>
                    <a:spcPts val="1800"/>
                  </a:lnSpc>
                  <a:tabLst/>
                </a:pPr>
                <a:r>
                  <a:rPr lang="en-US" altLang="zh-CN" sz="2000" dirty="0">
                    <a:solidFill>
                      <a:srgbClr val="000000"/>
                    </a:solidFill>
                    <a:latin typeface="Times New Roman" pitchFamily="18" charset="0"/>
                    <a:cs typeface="Times New Roman" pitchFamily="18" charset="0"/>
                  </a:rPr>
                  <a:t> 0.</a:t>
                </a:r>
                <a:r>
                  <a:rPr lang="en-US" altLang="zh-CN" sz="2000" i="1" dirty="0">
                    <a:solidFill>
                      <a:srgbClr val="000000"/>
                    </a:solidFill>
                    <a:latin typeface="Times New Roman" pitchFamily="18" charset="0"/>
                    <a:cs typeface="Times New Roman" pitchFamily="18" charset="0"/>
                  </a:rPr>
                  <a:t>dddd</a:t>
                </a:r>
                <a:r>
                  <a:rPr lang="en-US" altLang="zh-CN" sz="2000" baseline="-25000" dirty="0">
                    <a:solidFill>
                      <a:srgbClr val="000000"/>
                    </a:solidFill>
                    <a:latin typeface="Times New Roman" pitchFamily="18" charset="0"/>
                    <a:cs typeface="Times New Roman" pitchFamily="18" charset="0"/>
                  </a:rPr>
                  <a:t>1</a:t>
                </a:r>
              </a:p>
              <a:p>
                <a:pPr>
                  <a:lnSpc>
                    <a:spcPts val="2300"/>
                  </a:lnSpc>
                  <a:tabLst/>
                </a:pPr>
                <a14:m>
                  <m:oMath xmlns:m="http://schemas.openxmlformats.org/officeDocument/2006/math">
                    <m:r>
                      <a:rPr lang="en-US" altLang="zh-CN" sz="2000" i="1" dirty="0" smtClean="0">
                        <a:solidFill>
                          <a:srgbClr val="000000"/>
                        </a:solidFill>
                        <a:latin typeface="Cambria Math"/>
                        <a:ea typeface="Cambria Math"/>
                        <a:cs typeface="Times New Roman" pitchFamily="18" charset="0"/>
                      </a:rPr>
                      <m:t>×</m:t>
                    </m:r>
                  </m:oMath>
                </a14:m>
                <a:r>
                  <a:rPr lang="en-US" altLang="zh-CN" sz="2000" i="1" dirty="0">
                    <a:solidFill>
                      <a:srgbClr val="000000"/>
                    </a:solidFill>
                    <a:latin typeface="Times New Roman" pitchFamily="18" charset="0"/>
                    <a:cs typeface="Times New Roman" pitchFamily="18" charset="0"/>
                  </a:rPr>
                  <a:t>        b</a:t>
                </a:r>
              </a:p>
              <a:p>
                <a:pPr>
                  <a:lnSpc>
                    <a:spcPts val="1000"/>
                  </a:lnSpc>
                </a:pPr>
                <a:endParaRPr lang="en-US" altLang="zh-CN" sz="2000" dirty="0"/>
              </a:p>
              <a:p>
                <a:pPr>
                  <a:lnSpc>
                    <a:spcPts val="1800"/>
                  </a:lnSpc>
                  <a:tabLst/>
                </a:pPr>
                <a:r>
                  <a:rPr lang="en-US" altLang="zh-CN" sz="2000" i="1" dirty="0">
                    <a:solidFill>
                      <a:srgbClr val="000000"/>
                    </a:solidFill>
                    <a:latin typeface="Times New Roman" pitchFamily="18" charset="0"/>
                    <a:cs typeface="Times New Roman" pitchFamily="18" charset="0"/>
                  </a:rPr>
                  <a:t>w</a:t>
                </a:r>
                <a:r>
                  <a:rPr lang="en-US" altLang="zh-CN" sz="2000" baseline="-25000" dirty="0">
                    <a:solidFill>
                      <a:srgbClr val="000000"/>
                    </a:solidFill>
                    <a:latin typeface="Times New Roman" pitchFamily="18" charset="0"/>
                    <a:cs typeface="Times New Roman" pitchFamily="18" charset="0"/>
                  </a:rPr>
                  <a:t>1</a:t>
                </a:r>
                <a:r>
                  <a:rPr lang="en-US" altLang="zh-CN" sz="2000" dirty="0">
                    <a:solidFill>
                      <a:srgbClr val="000000"/>
                    </a:solidFill>
                    <a:latin typeface="Times New Roman" pitchFamily="18" charset="0"/>
                    <a:cs typeface="Times New Roman" pitchFamily="18" charset="0"/>
                  </a:rPr>
                  <a:t>.</a:t>
                </a:r>
                <a:r>
                  <a:rPr lang="en-US" altLang="zh-CN" sz="2000" i="1" dirty="0">
                    <a:solidFill>
                      <a:srgbClr val="000000"/>
                    </a:solidFill>
                    <a:latin typeface="Times New Roman" pitchFamily="18" charset="0"/>
                    <a:cs typeface="Times New Roman" pitchFamily="18" charset="0"/>
                  </a:rPr>
                  <a:t>dddd</a:t>
                </a:r>
                <a:r>
                  <a:rPr lang="en-US" altLang="zh-CN" sz="2000" baseline="-25000" dirty="0">
                    <a:solidFill>
                      <a:srgbClr val="000000"/>
                    </a:solidFill>
                    <a:latin typeface="Times New Roman" pitchFamily="18" charset="0"/>
                    <a:cs typeface="Times New Roman" pitchFamily="18" charset="0"/>
                  </a:rPr>
                  <a:t>2</a:t>
                </a:r>
              </a:p>
              <a:p>
                <a:pPr>
                  <a:lnSpc>
                    <a:spcPts val="2300"/>
                  </a:lnSpc>
                  <a:tabLst/>
                </a:pPr>
                <a14:m>
                  <m:oMath xmlns:m="http://schemas.openxmlformats.org/officeDocument/2006/math">
                    <m:r>
                      <a:rPr lang="en-US" altLang="zh-CN" sz="2000" i="1" dirty="0" smtClean="0">
                        <a:solidFill>
                          <a:srgbClr val="000000"/>
                        </a:solidFill>
                        <a:latin typeface="Cambria Math"/>
                        <a:ea typeface="Cambria Math"/>
                        <a:cs typeface="Times New Roman" pitchFamily="18" charset="0"/>
                      </a:rPr>
                      <m:t>×</m:t>
                    </m:r>
                  </m:oMath>
                </a14:m>
                <a:r>
                  <a:rPr lang="en-US" altLang="zh-CN" sz="2000" i="1" dirty="0">
                    <a:solidFill>
                      <a:srgbClr val="000000"/>
                    </a:solidFill>
                    <a:latin typeface="Times New Roman" pitchFamily="18" charset="0"/>
                    <a:cs typeface="Times New Roman" pitchFamily="18" charset="0"/>
                  </a:rPr>
                  <a:t>         b</a:t>
                </a:r>
              </a:p>
              <a:p>
                <a:pPr>
                  <a:lnSpc>
                    <a:spcPts val="1000"/>
                  </a:lnSpc>
                </a:pPr>
                <a:endParaRPr lang="en-US" altLang="zh-CN" sz="2000" dirty="0"/>
              </a:p>
              <a:p>
                <a:pPr>
                  <a:lnSpc>
                    <a:spcPts val="1800"/>
                  </a:lnSpc>
                  <a:tabLst/>
                </a:pPr>
                <a:r>
                  <a:rPr lang="en-US" altLang="zh-CN" sz="2000" i="1" dirty="0">
                    <a:solidFill>
                      <a:srgbClr val="000000"/>
                    </a:solidFill>
                    <a:latin typeface="Times New Roman" pitchFamily="18" charset="0"/>
                    <a:cs typeface="Times New Roman" pitchFamily="18" charset="0"/>
                  </a:rPr>
                  <a:t>w</a:t>
                </a:r>
                <a:r>
                  <a:rPr lang="en-US" altLang="zh-CN" sz="2000" baseline="-25000" dirty="0">
                    <a:solidFill>
                      <a:srgbClr val="000000"/>
                    </a:solidFill>
                    <a:latin typeface="Times New Roman" pitchFamily="18" charset="0"/>
                    <a:cs typeface="Times New Roman" pitchFamily="18" charset="0"/>
                  </a:rPr>
                  <a:t>2</a:t>
                </a:r>
                <a:r>
                  <a:rPr lang="en-US" altLang="zh-CN" sz="2000" dirty="0">
                    <a:solidFill>
                      <a:srgbClr val="000000"/>
                    </a:solidFill>
                    <a:latin typeface="Times New Roman" pitchFamily="18" charset="0"/>
                    <a:cs typeface="Times New Roman" pitchFamily="18" charset="0"/>
                  </a:rPr>
                  <a:t>.</a:t>
                </a:r>
                <a:r>
                  <a:rPr lang="en-US" altLang="zh-CN" sz="2000" i="1" dirty="0">
                    <a:solidFill>
                      <a:srgbClr val="000000"/>
                    </a:solidFill>
                    <a:latin typeface="Times New Roman" pitchFamily="18" charset="0"/>
                    <a:cs typeface="Times New Roman" pitchFamily="18" charset="0"/>
                  </a:rPr>
                  <a:t>dddd</a:t>
                </a:r>
                <a:r>
                  <a:rPr lang="en-US" altLang="zh-CN" sz="2000" baseline="-25000" dirty="0">
                    <a:solidFill>
                      <a:srgbClr val="000000"/>
                    </a:solidFill>
                    <a:latin typeface="Times New Roman" pitchFamily="18" charset="0"/>
                    <a:cs typeface="Times New Roman" pitchFamily="18" charset="0"/>
                  </a:rPr>
                  <a:t>3</a:t>
                </a:r>
              </a:p>
              <a:p>
                <a:pPr>
                  <a:lnSpc>
                    <a:spcPts val="1800"/>
                  </a:lnSpc>
                </a:pPr>
                <a14:m>
                  <m:oMath xmlns:m="http://schemas.openxmlformats.org/officeDocument/2006/math">
                    <m:r>
                      <a:rPr lang="en-US" altLang="zh-CN" sz="2000" i="1" dirty="0">
                        <a:solidFill>
                          <a:srgbClr val="000000"/>
                        </a:solidFill>
                        <a:latin typeface="Cambria Math"/>
                        <a:ea typeface="Cambria Math"/>
                        <a:cs typeface="Times New Roman" pitchFamily="18" charset="0"/>
                      </a:rPr>
                      <m:t>×</m:t>
                    </m:r>
                  </m:oMath>
                </a14:m>
                <a:r>
                  <a:rPr lang="en-US" altLang="zh-CN" sz="2000" i="1" dirty="0">
                    <a:solidFill>
                      <a:srgbClr val="000000"/>
                    </a:solidFill>
                    <a:latin typeface="Times New Roman" pitchFamily="18" charset="0"/>
                    <a:cs typeface="Times New Roman" pitchFamily="18" charset="0"/>
                  </a:rPr>
                  <a:t>         b</a:t>
                </a:r>
              </a:p>
              <a:p>
                <a:pPr>
                  <a:lnSpc>
                    <a:spcPts val="1800"/>
                  </a:lnSpc>
                </a:pPr>
                <a:endParaRPr lang="en-US" altLang="zh-CN" sz="2000" i="1" dirty="0">
                  <a:solidFill>
                    <a:srgbClr val="000000"/>
                  </a:solidFill>
                  <a:latin typeface="Times New Roman" pitchFamily="18" charset="0"/>
                  <a:cs typeface="Times New Roman" pitchFamily="18" charset="0"/>
                </a:endParaRPr>
              </a:p>
              <a:p>
                <a:pPr>
                  <a:lnSpc>
                    <a:spcPts val="1800"/>
                  </a:lnSpc>
                </a:pPr>
                <a:r>
                  <a:rPr lang="en-US" altLang="zh-CN" sz="2000" i="1" dirty="0">
                    <a:solidFill>
                      <a:srgbClr val="000000"/>
                    </a:solidFill>
                    <a:latin typeface="Times New Roman" pitchFamily="18" charset="0"/>
                    <a:cs typeface="Times New Roman" pitchFamily="18" charset="0"/>
                  </a:rPr>
                  <a:t>w</a:t>
                </a:r>
                <a:r>
                  <a:rPr lang="en-US" altLang="zh-CN" sz="2000" baseline="-25000" dirty="0">
                    <a:solidFill>
                      <a:srgbClr val="000000"/>
                    </a:solidFill>
                    <a:latin typeface="Times New Roman" pitchFamily="18" charset="0"/>
                    <a:cs typeface="Times New Roman" pitchFamily="18" charset="0"/>
                  </a:rPr>
                  <a:t>3</a:t>
                </a:r>
                <a:r>
                  <a:rPr lang="en-US" altLang="zh-CN" sz="2000" dirty="0">
                    <a:solidFill>
                      <a:srgbClr val="000000"/>
                    </a:solidFill>
                    <a:latin typeface="Times New Roman" pitchFamily="18" charset="0"/>
                    <a:cs typeface="Times New Roman" pitchFamily="18" charset="0"/>
                  </a:rPr>
                  <a:t>.0000</a:t>
                </a:r>
              </a:p>
            </p:txBody>
          </p:sp>
        </mc:Choice>
        <mc:Fallback xmlns="">
          <p:sp>
            <p:nvSpPr>
              <p:cNvPr id="1025" name="TextBox 1"/>
              <p:cNvSpPr txBox="1">
                <a:spLocks noRot="1" noChangeAspect="1" noMove="1" noResize="1" noEditPoints="1" noAdjustHandles="1" noChangeArrowheads="1" noChangeShapeType="1" noTextEdit="1"/>
              </p:cNvSpPr>
              <p:nvPr/>
            </p:nvSpPr>
            <p:spPr>
              <a:xfrm>
                <a:off x="5912556" y="1584591"/>
                <a:ext cx="918521" cy="2277547"/>
              </a:xfrm>
              <a:prstGeom prst="rect">
                <a:avLst/>
              </a:prstGeom>
              <a:blipFill rotWithShape="1">
                <a:blip r:embed="rId6"/>
                <a:stretch>
                  <a:fillRect l="-17219" t="-6684" r="-12583" b="-3743"/>
                </a:stretch>
              </a:blipFill>
            </p:spPr>
            <p:txBody>
              <a:bodyPr/>
              <a:lstStyle/>
              <a:p>
                <a:r>
                  <a:rPr lang="zh-CN" altLang="en-US">
                    <a:noFill/>
                  </a:rPr>
                  <a:t> </a:t>
                </a:r>
              </a:p>
            </p:txBody>
          </p:sp>
        </mc:Fallback>
      </mc:AlternateContent>
      <p:sp>
        <p:nvSpPr>
          <p:cNvPr id="1026" name="TextBox 1"/>
          <p:cNvSpPr txBox="1"/>
          <p:nvPr/>
        </p:nvSpPr>
        <p:spPr>
          <a:xfrm>
            <a:off x="4800600" y="4203700"/>
            <a:ext cx="1045158" cy="328295"/>
          </a:xfrm>
          <a:prstGeom prst="rect">
            <a:avLst/>
          </a:prstGeom>
          <a:noFill/>
        </p:spPr>
        <p:txBody>
          <a:bodyPr wrap="none" lIns="0" tIns="0" rIns="0" rtlCol="0">
            <a:spAutoFit/>
          </a:bodyPr>
          <a:lstStyle/>
          <a:p>
            <a:pPr>
              <a:lnSpc>
                <a:spcPts val="2200"/>
              </a:lnSpc>
              <a:tabLst/>
            </a:pPr>
            <a:r>
              <a:rPr lang="en-US" altLang="zh-CN" sz="2000" dirty="0">
                <a:solidFill>
                  <a:srgbClr val="000000"/>
                </a:solidFill>
                <a:latin typeface="Times New Roman" pitchFamily="18" charset="0"/>
                <a:cs typeface="Times New Roman" pitchFamily="18" charset="0"/>
              </a:rPr>
              <a:t>(0.dddd)</a:t>
            </a:r>
            <a:r>
              <a:rPr lang="en-US" altLang="zh-CN" sz="2000" baseline="-25000" dirty="0">
                <a:solidFill>
                  <a:srgbClr val="000000"/>
                </a:solidFill>
                <a:latin typeface="Times New Roman" pitchFamily="18" charset="0"/>
                <a:cs typeface="Times New Roman" pitchFamily="18" charset="0"/>
              </a:rPr>
              <a:t>10</a:t>
            </a:r>
          </a:p>
        </p:txBody>
      </p:sp>
      <p:sp>
        <p:nvSpPr>
          <p:cNvPr id="1028" name="TextBox 1"/>
          <p:cNvSpPr txBox="1"/>
          <p:nvPr/>
        </p:nvSpPr>
        <p:spPr>
          <a:xfrm>
            <a:off x="6692900" y="4203700"/>
            <a:ext cx="1259960" cy="328295"/>
          </a:xfrm>
          <a:prstGeom prst="rect">
            <a:avLst/>
          </a:prstGeom>
          <a:noFill/>
        </p:spPr>
        <p:txBody>
          <a:bodyPr wrap="none" lIns="0" tIns="0" rIns="0" rtlCol="0">
            <a:spAutoFit/>
          </a:bodyPr>
          <a:lstStyle/>
          <a:p>
            <a:pPr>
              <a:lnSpc>
                <a:spcPts val="2200"/>
              </a:lnSpc>
              <a:tabLst/>
            </a:pPr>
            <a:r>
              <a:rPr lang="en-US" altLang="zh-CN" sz="2000" dirty="0">
                <a:solidFill>
                  <a:srgbClr val="000000"/>
                </a:solidFill>
                <a:latin typeface="Times New Roman" pitchFamily="18" charset="0"/>
                <a:cs typeface="Times New Roman" pitchFamily="18" charset="0"/>
              </a:rPr>
              <a:t>(0.w</a:t>
            </a:r>
            <a:r>
              <a:rPr lang="en-US" altLang="zh-CN" sz="2000" baseline="-25000" dirty="0">
                <a:solidFill>
                  <a:srgbClr val="000000"/>
                </a:solidFill>
                <a:latin typeface="Times New Roman" pitchFamily="18" charset="0"/>
                <a:cs typeface="Times New Roman" pitchFamily="18" charset="0"/>
              </a:rPr>
              <a:t>1</a:t>
            </a:r>
            <a:r>
              <a:rPr lang="en-US" altLang="zh-CN" sz="2000" dirty="0">
                <a:solidFill>
                  <a:srgbClr val="000000"/>
                </a:solidFill>
                <a:latin typeface="Times New Roman" pitchFamily="18" charset="0"/>
                <a:cs typeface="Times New Roman" pitchFamily="18" charset="0"/>
              </a:rPr>
              <a:t>w</a:t>
            </a:r>
            <a:r>
              <a:rPr lang="en-US" altLang="zh-CN" sz="2000" baseline="-25000" dirty="0">
                <a:solidFill>
                  <a:srgbClr val="000000"/>
                </a:solidFill>
                <a:latin typeface="Times New Roman" pitchFamily="18" charset="0"/>
                <a:cs typeface="Times New Roman" pitchFamily="18" charset="0"/>
              </a:rPr>
              <a:t>2</a:t>
            </a:r>
            <a:r>
              <a:rPr lang="en-US" altLang="zh-CN" sz="2000" dirty="0">
                <a:solidFill>
                  <a:srgbClr val="000000"/>
                </a:solidFill>
                <a:latin typeface="Times New Roman" pitchFamily="18" charset="0"/>
                <a:cs typeface="Times New Roman" pitchFamily="18" charset="0"/>
              </a:rPr>
              <a:t>w</a:t>
            </a:r>
            <a:r>
              <a:rPr lang="en-US" altLang="zh-CN" sz="2000" baseline="-25000" dirty="0">
                <a:solidFill>
                  <a:srgbClr val="000000"/>
                </a:solidFill>
                <a:latin typeface="Times New Roman" pitchFamily="18" charset="0"/>
                <a:cs typeface="Times New Roman" pitchFamily="18" charset="0"/>
              </a:rPr>
              <a:t>3</a:t>
            </a:r>
            <a:r>
              <a:rPr lang="en-US" altLang="zh-CN" sz="2000" dirty="0">
                <a:solidFill>
                  <a:srgbClr val="000000"/>
                </a:solidFill>
                <a:latin typeface="Times New Roman" pitchFamily="18" charset="0"/>
                <a:cs typeface="Times New Roman" pitchFamily="18" charset="0"/>
              </a:rPr>
              <a:t>)</a:t>
            </a:r>
            <a:r>
              <a:rPr lang="en-US" altLang="zh-CN" sz="2000" baseline="-25000" dirty="0">
                <a:solidFill>
                  <a:srgbClr val="000000"/>
                </a:solidFill>
                <a:latin typeface="Times New Roman" pitchFamily="18" charset="0"/>
                <a:cs typeface="Times New Roman" pitchFamily="18" charset="0"/>
              </a:rPr>
              <a:t>b</a:t>
            </a:r>
          </a:p>
        </p:txBody>
      </p:sp>
      <p:sp>
        <p:nvSpPr>
          <p:cNvPr id="1029" name="TextBox 1"/>
          <p:cNvSpPr txBox="1"/>
          <p:nvPr/>
        </p:nvSpPr>
        <p:spPr>
          <a:xfrm>
            <a:off x="1828800" y="1676400"/>
            <a:ext cx="800100" cy="1447800"/>
          </a:xfrm>
          <a:prstGeom prst="rect">
            <a:avLst/>
          </a:prstGeom>
          <a:noFill/>
        </p:spPr>
        <p:txBody>
          <a:bodyPr wrap="none" lIns="0" tIns="0" rIns="0" rtlCol="0">
            <a:spAutoFit/>
          </a:bodyPr>
          <a:lstStyle/>
          <a:p>
            <a:pPr>
              <a:lnSpc>
                <a:spcPts val="1800"/>
              </a:lnSpc>
              <a:tabLst>
                <a:tab pos="139700" algn="l"/>
                <a:tab pos="279400" algn="l"/>
                <a:tab pos="673100" algn="l"/>
              </a:tabLst>
            </a:pPr>
            <a:r>
              <a:rPr lang="en-US" altLang="zh-CN" dirty="0"/>
              <a:t>			</a:t>
            </a:r>
            <a:r>
              <a:rPr lang="en-US" altLang="zh-CN" sz="2102" dirty="0">
                <a:solidFill>
                  <a:srgbClr val="000000"/>
                </a:solidFill>
                <a:latin typeface="Times New Roman" pitchFamily="18" charset="0"/>
                <a:cs typeface="Times New Roman" pitchFamily="18" charset="0"/>
              </a:rPr>
              <a:t>0</a:t>
            </a:r>
          </a:p>
          <a:p>
            <a:pPr>
              <a:lnSpc>
                <a:spcPts val="2700"/>
              </a:lnSpc>
              <a:tabLst>
                <a:tab pos="139700" algn="l"/>
                <a:tab pos="279400" algn="l"/>
                <a:tab pos="673100" algn="l"/>
              </a:tabLst>
            </a:pPr>
            <a:r>
              <a:rPr lang="en-US" altLang="zh-CN" dirty="0"/>
              <a:t>		</a:t>
            </a:r>
            <a:r>
              <a:rPr lang="en-US" altLang="zh-CN" sz="2102" i="1" dirty="0">
                <a:solidFill>
                  <a:srgbClr val="000000"/>
                </a:solidFill>
                <a:latin typeface="Times New Roman" pitchFamily="18" charset="0"/>
                <a:cs typeface="Times New Roman" pitchFamily="18" charset="0"/>
              </a:rPr>
              <a:t>b</a:t>
            </a:r>
            <a:r>
              <a:rPr lang="en-US" altLang="zh-CN" sz="2102" dirty="0">
                <a:latin typeface="Times New Roman" pitchFamily="18" charset="0"/>
                <a:cs typeface="Times New Roman" pitchFamily="18" charset="0"/>
              </a:rPr>
              <a:t>  </a:t>
            </a:r>
            <a:r>
              <a:rPr lang="en-US" altLang="zh-CN" sz="2102" i="1" dirty="0">
                <a:solidFill>
                  <a:srgbClr val="000000"/>
                </a:solidFill>
                <a:latin typeface="Times New Roman" pitchFamily="18" charset="0"/>
                <a:cs typeface="Times New Roman" pitchFamily="18" charset="0"/>
              </a:rPr>
              <a:t>Q</a:t>
            </a:r>
            <a:r>
              <a:rPr lang="en-US" altLang="zh-CN" sz="1226" dirty="0">
                <a:solidFill>
                  <a:srgbClr val="000000"/>
                </a:solidFill>
                <a:latin typeface="Times New Roman" pitchFamily="18" charset="0"/>
                <a:cs typeface="Times New Roman" pitchFamily="18" charset="0"/>
              </a:rPr>
              <a:t>3</a:t>
            </a:r>
          </a:p>
          <a:p>
            <a:pPr>
              <a:lnSpc>
                <a:spcPts val="1000"/>
              </a:lnSpc>
            </a:pPr>
            <a:endParaRPr lang="en-US" altLang="zh-CN" dirty="0"/>
          </a:p>
          <a:p>
            <a:pPr>
              <a:lnSpc>
                <a:spcPts val="2300"/>
              </a:lnSpc>
              <a:tabLst>
                <a:tab pos="139700" algn="l"/>
                <a:tab pos="279400" algn="l"/>
                <a:tab pos="673100" algn="l"/>
              </a:tabLst>
            </a:pPr>
            <a:r>
              <a:rPr lang="en-US" altLang="zh-CN" dirty="0"/>
              <a:t>	</a:t>
            </a:r>
            <a:r>
              <a:rPr lang="en-US" altLang="zh-CN" sz="2102" i="1" dirty="0">
                <a:solidFill>
                  <a:srgbClr val="000000"/>
                </a:solidFill>
                <a:latin typeface="Times New Roman" pitchFamily="18" charset="0"/>
                <a:cs typeface="Times New Roman" pitchFamily="18" charset="0"/>
              </a:rPr>
              <a:t>b</a:t>
            </a:r>
            <a:r>
              <a:rPr lang="en-US" altLang="zh-CN" sz="2102" dirty="0">
                <a:latin typeface="Times New Roman" pitchFamily="18" charset="0"/>
                <a:cs typeface="Times New Roman" pitchFamily="18" charset="0"/>
              </a:rPr>
              <a:t>  </a:t>
            </a:r>
            <a:r>
              <a:rPr lang="en-US" altLang="zh-CN" sz="2102" i="1" dirty="0">
                <a:solidFill>
                  <a:srgbClr val="000000"/>
                </a:solidFill>
                <a:latin typeface="Times New Roman" pitchFamily="18" charset="0"/>
                <a:cs typeface="Times New Roman" pitchFamily="18" charset="0"/>
              </a:rPr>
              <a:t>Q</a:t>
            </a:r>
            <a:r>
              <a:rPr lang="en-US" altLang="zh-CN" sz="1226" dirty="0">
                <a:solidFill>
                  <a:srgbClr val="000000"/>
                </a:solidFill>
                <a:latin typeface="Times New Roman" pitchFamily="18" charset="0"/>
                <a:cs typeface="Times New Roman" pitchFamily="18" charset="0"/>
              </a:rPr>
              <a:t>2</a:t>
            </a:r>
          </a:p>
          <a:p>
            <a:pPr>
              <a:lnSpc>
                <a:spcPts val="1000"/>
              </a:lnSpc>
            </a:pPr>
            <a:endParaRPr lang="en-US" altLang="zh-CN" dirty="0"/>
          </a:p>
          <a:p>
            <a:pPr>
              <a:lnSpc>
                <a:spcPts val="2300"/>
              </a:lnSpc>
              <a:tabLst>
                <a:tab pos="139700" algn="l"/>
                <a:tab pos="279400" algn="l"/>
                <a:tab pos="673100" algn="l"/>
              </a:tabLst>
            </a:pPr>
            <a:r>
              <a:rPr lang="en-US" altLang="zh-CN" sz="2102" i="1" dirty="0">
                <a:solidFill>
                  <a:srgbClr val="000000"/>
                </a:solidFill>
                <a:latin typeface="Times New Roman" pitchFamily="18" charset="0"/>
                <a:cs typeface="Times New Roman" pitchFamily="18" charset="0"/>
              </a:rPr>
              <a:t>b</a:t>
            </a:r>
            <a:r>
              <a:rPr lang="en-US" altLang="zh-CN" sz="2102" dirty="0">
                <a:latin typeface="Times New Roman" pitchFamily="18" charset="0"/>
                <a:cs typeface="Times New Roman" pitchFamily="18" charset="0"/>
              </a:rPr>
              <a:t>  </a:t>
            </a:r>
            <a:r>
              <a:rPr lang="en-US" altLang="zh-CN" sz="2102" i="1" dirty="0">
                <a:solidFill>
                  <a:srgbClr val="000000"/>
                </a:solidFill>
                <a:latin typeface="Times New Roman" pitchFamily="18" charset="0"/>
                <a:cs typeface="Times New Roman" pitchFamily="18" charset="0"/>
              </a:rPr>
              <a:t>Q</a:t>
            </a:r>
            <a:r>
              <a:rPr lang="en-US" altLang="zh-CN" sz="1226" dirty="0">
                <a:solidFill>
                  <a:srgbClr val="000000"/>
                </a:solidFill>
                <a:latin typeface="Times New Roman" pitchFamily="18" charset="0"/>
                <a:cs typeface="Times New Roman" pitchFamily="18" charset="0"/>
              </a:rPr>
              <a:t>1</a:t>
            </a:r>
          </a:p>
        </p:txBody>
      </p:sp>
      <p:sp>
        <p:nvSpPr>
          <p:cNvPr id="1030" name="TextBox 1"/>
          <p:cNvSpPr txBox="1"/>
          <p:nvPr/>
        </p:nvSpPr>
        <p:spPr>
          <a:xfrm>
            <a:off x="1587500" y="3289300"/>
            <a:ext cx="1143000" cy="228600"/>
          </a:xfrm>
          <a:prstGeom prst="rect">
            <a:avLst/>
          </a:prstGeom>
          <a:noFill/>
        </p:spPr>
        <p:txBody>
          <a:bodyPr wrap="none" lIns="0" tIns="0" rIns="0" rtlCol="0">
            <a:spAutoFit/>
          </a:bodyPr>
          <a:lstStyle/>
          <a:p>
            <a:pPr>
              <a:lnSpc>
                <a:spcPts val="1800"/>
              </a:lnSpc>
              <a:tabLst/>
            </a:pPr>
            <a:r>
              <a:rPr lang="en-US" altLang="zh-CN" sz="2102" i="1" dirty="0">
                <a:solidFill>
                  <a:srgbClr val="000000"/>
                </a:solidFill>
                <a:latin typeface="Times New Roman" pitchFamily="18" charset="0"/>
                <a:cs typeface="Times New Roman" pitchFamily="18" charset="0"/>
              </a:rPr>
              <a:t>b</a:t>
            </a:r>
            <a:r>
              <a:rPr lang="en-US" altLang="zh-CN" sz="2102" dirty="0">
                <a:latin typeface="Times New Roman" pitchFamily="18" charset="0"/>
                <a:cs typeface="Times New Roman" pitchFamily="18" charset="0"/>
              </a:rPr>
              <a:t>  </a:t>
            </a:r>
            <a:r>
              <a:rPr lang="en-US" altLang="zh-CN" sz="2102" i="1" dirty="0">
                <a:solidFill>
                  <a:srgbClr val="000000"/>
                </a:solidFill>
                <a:latin typeface="Times New Roman" pitchFamily="18" charset="0"/>
                <a:cs typeface="Times New Roman" pitchFamily="18" charset="0"/>
              </a:rPr>
              <a:t>Decimal</a:t>
            </a:r>
          </a:p>
        </p:txBody>
      </p:sp>
      <p:sp>
        <p:nvSpPr>
          <p:cNvPr id="1031" name="TextBox 1"/>
          <p:cNvSpPr txBox="1"/>
          <p:nvPr/>
        </p:nvSpPr>
        <p:spPr>
          <a:xfrm>
            <a:off x="3100110" y="1944632"/>
            <a:ext cx="243656" cy="1626086"/>
          </a:xfrm>
          <a:prstGeom prst="rect">
            <a:avLst/>
          </a:prstGeom>
          <a:noFill/>
        </p:spPr>
        <p:txBody>
          <a:bodyPr wrap="none" lIns="0" tIns="0" rIns="0" rtlCol="0">
            <a:spAutoFit/>
          </a:bodyPr>
          <a:lstStyle/>
          <a:p>
            <a:pPr>
              <a:tabLst/>
            </a:pPr>
            <a:r>
              <a:rPr lang="en-US" altLang="zh-CN" sz="1900" dirty="0">
                <a:solidFill>
                  <a:srgbClr val="000000"/>
                </a:solidFill>
                <a:latin typeface="Times New Roman" panose="02020603050405020304" pitchFamily="18" charset="0"/>
                <a:cs typeface="Times New Roman" pitchFamily="18" charset="0"/>
              </a:rPr>
              <a:t>R</a:t>
            </a:r>
            <a:r>
              <a:rPr lang="en-US" altLang="zh-CN" sz="1900" baseline="-25000" dirty="0">
                <a:solidFill>
                  <a:srgbClr val="000000"/>
                </a:solidFill>
                <a:latin typeface="Times New Roman" pitchFamily="18" charset="0"/>
                <a:cs typeface="Times New Roman" pitchFamily="18" charset="0"/>
              </a:rPr>
              <a:t>4</a:t>
            </a:r>
          </a:p>
          <a:p>
            <a:endParaRPr lang="en-US" altLang="zh-CN" sz="1000" dirty="0">
              <a:solidFill>
                <a:srgbClr val="000000"/>
              </a:solidFill>
              <a:latin typeface="Times New Roman" pitchFamily="18" charset="0"/>
              <a:cs typeface="Times New Roman" pitchFamily="18" charset="0"/>
            </a:endParaRPr>
          </a:p>
          <a:p>
            <a:r>
              <a:rPr lang="en-US" altLang="zh-CN" sz="1900" dirty="0">
                <a:solidFill>
                  <a:srgbClr val="000000"/>
                </a:solidFill>
                <a:latin typeface="Times New Roman" pitchFamily="18" charset="0"/>
                <a:cs typeface="Times New Roman" pitchFamily="18" charset="0"/>
              </a:rPr>
              <a:t>R</a:t>
            </a:r>
            <a:r>
              <a:rPr lang="en-US" altLang="zh-CN" sz="1900" baseline="-25000" dirty="0">
                <a:solidFill>
                  <a:srgbClr val="000000"/>
                </a:solidFill>
                <a:latin typeface="Times New Roman" pitchFamily="18" charset="0"/>
                <a:cs typeface="Times New Roman" pitchFamily="18" charset="0"/>
              </a:rPr>
              <a:t>3</a:t>
            </a:r>
          </a:p>
          <a:p>
            <a:endParaRPr lang="en-US" altLang="zh-CN" sz="1000" baseline="-25000" dirty="0">
              <a:solidFill>
                <a:srgbClr val="000000"/>
              </a:solidFill>
              <a:latin typeface="Times New Roman" pitchFamily="18" charset="0"/>
              <a:cs typeface="Times New Roman" pitchFamily="18" charset="0"/>
            </a:endParaRPr>
          </a:p>
          <a:p>
            <a:pPr>
              <a:tabLst/>
            </a:pPr>
            <a:r>
              <a:rPr lang="en-US" altLang="zh-CN" sz="1900" dirty="0">
                <a:solidFill>
                  <a:srgbClr val="000000"/>
                </a:solidFill>
                <a:latin typeface="Times New Roman" pitchFamily="18" charset="0"/>
                <a:cs typeface="Times New Roman" pitchFamily="18" charset="0"/>
              </a:rPr>
              <a:t>R</a:t>
            </a:r>
            <a:r>
              <a:rPr lang="en-US" altLang="zh-CN" sz="1900" baseline="-25000" dirty="0">
                <a:solidFill>
                  <a:srgbClr val="000000"/>
                </a:solidFill>
                <a:latin typeface="Times New Roman" pitchFamily="18" charset="0"/>
                <a:cs typeface="Times New Roman" pitchFamily="18" charset="0"/>
              </a:rPr>
              <a:t>2</a:t>
            </a:r>
          </a:p>
          <a:p>
            <a:endParaRPr lang="en-US" altLang="zh-CN" sz="1000" dirty="0">
              <a:latin typeface="Times New Roman" panose="02020603050405020304" pitchFamily="18" charset="0"/>
              <a:cs typeface="Times New Roman" panose="02020603050405020304" pitchFamily="18" charset="0"/>
            </a:endParaRPr>
          </a:p>
          <a:p>
            <a:r>
              <a:rPr lang="en-US" altLang="zh-CN" sz="1900" dirty="0">
                <a:solidFill>
                  <a:srgbClr val="000000"/>
                </a:solidFill>
                <a:latin typeface="Times New Roman" pitchFamily="18" charset="0"/>
                <a:cs typeface="Times New Roman" pitchFamily="18" charset="0"/>
              </a:rPr>
              <a:t>R</a:t>
            </a:r>
            <a:r>
              <a:rPr lang="en-US" altLang="zh-CN" sz="1900" baseline="-25000" dirty="0">
                <a:solidFill>
                  <a:srgbClr val="000000"/>
                </a:solidFill>
                <a:latin typeface="Times New Roman" pitchFamily="18" charset="0"/>
                <a:cs typeface="Times New Roman" pitchFamily="18" charset="0"/>
              </a:rPr>
              <a:t>1</a:t>
            </a:r>
          </a:p>
        </p:txBody>
      </p:sp>
      <p:sp>
        <p:nvSpPr>
          <p:cNvPr id="1032" name="TextBox 1"/>
          <p:cNvSpPr txBox="1"/>
          <p:nvPr/>
        </p:nvSpPr>
        <p:spPr>
          <a:xfrm>
            <a:off x="1101820" y="4214622"/>
            <a:ext cx="1149354" cy="302647"/>
          </a:xfrm>
          <a:prstGeom prst="rect">
            <a:avLst/>
          </a:prstGeom>
          <a:noFill/>
        </p:spPr>
        <p:txBody>
          <a:bodyPr wrap="none" lIns="0" tIns="0" rIns="0" rtlCol="0">
            <a:spAutoFit/>
          </a:bodyPr>
          <a:lstStyle/>
          <a:p>
            <a:pPr>
              <a:lnSpc>
                <a:spcPts val="2000"/>
              </a:lnSpc>
              <a:tabLst/>
            </a:pPr>
            <a:r>
              <a:rPr lang="en-US" altLang="zh-CN" sz="1896" dirty="0">
                <a:solidFill>
                  <a:srgbClr val="000000"/>
                </a:solidFill>
                <a:latin typeface="Times New Roman" pitchFamily="18" charset="0"/>
                <a:cs typeface="Times New Roman" pitchFamily="18" charset="0"/>
              </a:rPr>
              <a:t>(Decimal)</a:t>
            </a:r>
            <a:r>
              <a:rPr lang="en-US" altLang="zh-CN" sz="1900" baseline="-25000" dirty="0">
                <a:solidFill>
                  <a:srgbClr val="000000"/>
                </a:solidFill>
                <a:latin typeface="Times New Roman" pitchFamily="18" charset="0"/>
                <a:cs typeface="Times New Roman" pitchFamily="18" charset="0"/>
              </a:rPr>
              <a:t>10</a:t>
            </a:r>
          </a:p>
        </p:txBody>
      </p:sp>
      <p:sp>
        <p:nvSpPr>
          <p:cNvPr id="1033" name="TextBox 1"/>
          <p:cNvSpPr txBox="1"/>
          <p:nvPr/>
        </p:nvSpPr>
        <p:spPr>
          <a:xfrm>
            <a:off x="2946313" y="4209943"/>
            <a:ext cx="1219886" cy="302647"/>
          </a:xfrm>
          <a:prstGeom prst="rect">
            <a:avLst/>
          </a:prstGeom>
          <a:noFill/>
        </p:spPr>
        <p:txBody>
          <a:bodyPr wrap="none" lIns="0" tIns="0" rIns="0" rtlCol="0">
            <a:spAutoFit/>
          </a:bodyPr>
          <a:lstStyle/>
          <a:p>
            <a:pPr>
              <a:lnSpc>
                <a:spcPts val="2000"/>
              </a:lnSpc>
              <a:tabLst/>
            </a:pPr>
            <a:r>
              <a:rPr lang="en-US" altLang="zh-CN" sz="1896" dirty="0">
                <a:solidFill>
                  <a:srgbClr val="000000"/>
                </a:solidFill>
                <a:latin typeface="Times New Roman" pitchFamily="18" charset="0"/>
                <a:cs typeface="Times New Roman" pitchFamily="18" charset="0"/>
              </a:rPr>
              <a:t>(R</a:t>
            </a:r>
            <a:r>
              <a:rPr lang="en-US" altLang="zh-CN" sz="1900" baseline="-25000" dirty="0">
                <a:solidFill>
                  <a:srgbClr val="000000"/>
                </a:solidFill>
                <a:latin typeface="Times New Roman" pitchFamily="18" charset="0"/>
                <a:cs typeface="Times New Roman" pitchFamily="18" charset="0"/>
              </a:rPr>
              <a:t>1</a:t>
            </a:r>
            <a:r>
              <a:rPr lang="en-US" altLang="zh-CN" sz="1896" dirty="0">
                <a:solidFill>
                  <a:srgbClr val="000000"/>
                </a:solidFill>
                <a:latin typeface="Times New Roman" pitchFamily="18" charset="0"/>
                <a:cs typeface="Times New Roman" pitchFamily="18" charset="0"/>
              </a:rPr>
              <a:t>R</a:t>
            </a:r>
            <a:r>
              <a:rPr lang="en-US" altLang="zh-CN" sz="1900" baseline="-25000" dirty="0">
                <a:solidFill>
                  <a:srgbClr val="000000"/>
                </a:solidFill>
                <a:latin typeface="Times New Roman" pitchFamily="18" charset="0"/>
                <a:cs typeface="Times New Roman" pitchFamily="18" charset="0"/>
              </a:rPr>
              <a:t>2</a:t>
            </a:r>
            <a:r>
              <a:rPr lang="en-US" altLang="zh-CN" sz="1896" dirty="0">
                <a:solidFill>
                  <a:srgbClr val="000000"/>
                </a:solidFill>
                <a:latin typeface="Times New Roman" pitchFamily="18" charset="0"/>
                <a:cs typeface="Times New Roman" pitchFamily="18" charset="0"/>
              </a:rPr>
              <a:t>R</a:t>
            </a:r>
            <a:r>
              <a:rPr lang="en-US" altLang="zh-CN" sz="1900" baseline="-25000" dirty="0">
                <a:solidFill>
                  <a:srgbClr val="000000"/>
                </a:solidFill>
                <a:latin typeface="Times New Roman" pitchFamily="18" charset="0"/>
                <a:cs typeface="Times New Roman" pitchFamily="18" charset="0"/>
              </a:rPr>
              <a:t>3</a:t>
            </a:r>
            <a:r>
              <a:rPr lang="en-US" altLang="zh-CN" sz="1896" dirty="0">
                <a:solidFill>
                  <a:srgbClr val="000000"/>
                </a:solidFill>
                <a:latin typeface="Times New Roman" pitchFamily="18" charset="0"/>
                <a:cs typeface="Times New Roman" pitchFamily="18" charset="0"/>
              </a:rPr>
              <a:t>R</a:t>
            </a:r>
            <a:r>
              <a:rPr lang="en-US" altLang="zh-CN" sz="1900" baseline="-25000" dirty="0">
                <a:solidFill>
                  <a:srgbClr val="000000"/>
                </a:solidFill>
                <a:latin typeface="Times New Roman" pitchFamily="18" charset="0"/>
                <a:cs typeface="Times New Roman" pitchFamily="18" charset="0"/>
              </a:rPr>
              <a:t>4</a:t>
            </a:r>
            <a:r>
              <a:rPr lang="en-US" altLang="zh-CN" sz="1896" dirty="0">
                <a:solidFill>
                  <a:srgbClr val="000000"/>
                </a:solidFill>
                <a:latin typeface="Times New Roman" pitchFamily="18" charset="0"/>
                <a:cs typeface="Times New Roman" pitchFamily="18" charset="0"/>
              </a:rPr>
              <a:t>)</a:t>
            </a:r>
            <a:r>
              <a:rPr lang="en-US" altLang="zh-CN" sz="1900" baseline="-25000" dirty="0">
                <a:solidFill>
                  <a:srgbClr val="000000"/>
                </a:solidFill>
                <a:latin typeface="Times New Roman" pitchFamily="18" charset="0"/>
                <a:cs typeface="Times New Roman" pitchFamily="18" charset="0"/>
              </a:rPr>
              <a:t>b</a:t>
            </a:r>
          </a:p>
        </p:txBody>
      </p:sp>
      <p:sp>
        <p:nvSpPr>
          <p:cNvPr id="1034" name="TextBox 1"/>
          <p:cNvSpPr txBox="1"/>
          <p:nvPr/>
        </p:nvSpPr>
        <p:spPr>
          <a:xfrm>
            <a:off x="1511300" y="5168900"/>
            <a:ext cx="2143215" cy="366767"/>
          </a:xfrm>
          <a:prstGeom prst="rect">
            <a:avLst/>
          </a:prstGeom>
          <a:noFill/>
        </p:spPr>
        <p:txBody>
          <a:bodyPr wrap="none" lIns="0" tIns="0" rIns="0" rtlCol="0">
            <a:spAutoFit/>
          </a:bodyPr>
          <a:lstStyle/>
          <a:p>
            <a:pPr>
              <a:lnSpc>
                <a:spcPts val="2500"/>
              </a:lnSpc>
              <a:tabLst/>
            </a:pPr>
            <a:r>
              <a:rPr lang="en-US" altLang="zh-CN" sz="2400" dirty="0">
                <a:solidFill>
                  <a:srgbClr val="000000"/>
                </a:solidFill>
                <a:latin typeface="Times New Roman" pitchFamily="18" charset="0"/>
                <a:cs typeface="Times New Roman" pitchFamily="18" charset="0"/>
              </a:rPr>
              <a:t>(Decimal.dddd)</a:t>
            </a:r>
            <a:r>
              <a:rPr lang="en-US" altLang="zh-CN" sz="2400" baseline="-25000" dirty="0">
                <a:solidFill>
                  <a:srgbClr val="000000"/>
                </a:solidFill>
                <a:latin typeface="Times New Roman" pitchFamily="18" charset="0"/>
                <a:cs typeface="Times New Roman" pitchFamily="18" charset="0"/>
              </a:rPr>
              <a:t>10</a:t>
            </a:r>
          </a:p>
        </p:txBody>
      </p:sp>
      <p:sp>
        <p:nvSpPr>
          <p:cNvPr id="1035" name="TextBox 1"/>
          <p:cNvSpPr txBox="1"/>
          <p:nvPr/>
        </p:nvSpPr>
        <p:spPr>
          <a:xfrm>
            <a:off x="5181600" y="5168900"/>
            <a:ext cx="2592056" cy="366767"/>
          </a:xfrm>
          <a:prstGeom prst="rect">
            <a:avLst/>
          </a:prstGeom>
          <a:noFill/>
        </p:spPr>
        <p:txBody>
          <a:bodyPr wrap="none" lIns="0" tIns="0" rIns="0" rtlCol="0">
            <a:spAutoFit/>
          </a:bodyPr>
          <a:lstStyle/>
          <a:p>
            <a:pPr>
              <a:lnSpc>
                <a:spcPts val="2500"/>
              </a:lnSpc>
              <a:tabLst/>
            </a:pPr>
            <a:r>
              <a:rPr lang="en-US" altLang="zh-CN" sz="2400" dirty="0">
                <a:solidFill>
                  <a:srgbClr val="000000"/>
                </a:solidFill>
                <a:latin typeface="Times New Roman" pitchFamily="18" charset="0"/>
                <a:cs typeface="Times New Roman" pitchFamily="18" charset="0"/>
              </a:rPr>
              <a:t>(R</a:t>
            </a:r>
            <a:r>
              <a:rPr lang="en-US" altLang="zh-CN" sz="2400" baseline="-25000" dirty="0">
                <a:solidFill>
                  <a:srgbClr val="000000"/>
                </a:solidFill>
                <a:latin typeface="Times New Roman" pitchFamily="18" charset="0"/>
                <a:cs typeface="Times New Roman" pitchFamily="18" charset="0"/>
              </a:rPr>
              <a:t>1</a:t>
            </a:r>
            <a:r>
              <a:rPr lang="en-US" altLang="zh-CN" sz="2400" dirty="0">
                <a:solidFill>
                  <a:srgbClr val="000000"/>
                </a:solidFill>
                <a:latin typeface="Times New Roman" pitchFamily="18" charset="0"/>
                <a:cs typeface="Times New Roman" pitchFamily="18" charset="0"/>
              </a:rPr>
              <a:t>R</a:t>
            </a:r>
            <a:r>
              <a:rPr lang="en-US" altLang="zh-CN" sz="2400" baseline="-25000" dirty="0">
                <a:solidFill>
                  <a:srgbClr val="000000"/>
                </a:solidFill>
                <a:latin typeface="Times New Roman" pitchFamily="18" charset="0"/>
                <a:cs typeface="Times New Roman" pitchFamily="18" charset="0"/>
              </a:rPr>
              <a:t>2</a:t>
            </a:r>
            <a:r>
              <a:rPr lang="en-US" altLang="zh-CN" sz="2400" dirty="0">
                <a:solidFill>
                  <a:srgbClr val="000000"/>
                </a:solidFill>
                <a:latin typeface="Times New Roman" pitchFamily="18" charset="0"/>
                <a:cs typeface="Times New Roman" pitchFamily="18" charset="0"/>
              </a:rPr>
              <a:t>R</a:t>
            </a:r>
            <a:r>
              <a:rPr lang="en-US" altLang="zh-CN" sz="2400" baseline="-25000" dirty="0">
                <a:solidFill>
                  <a:srgbClr val="000000"/>
                </a:solidFill>
                <a:latin typeface="Times New Roman" pitchFamily="18" charset="0"/>
                <a:cs typeface="Times New Roman" pitchFamily="18" charset="0"/>
              </a:rPr>
              <a:t>3</a:t>
            </a:r>
            <a:r>
              <a:rPr lang="en-US" altLang="zh-CN" sz="2400" dirty="0">
                <a:solidFill>
                  <a:srgbClr val="000000"/>
                </a:solidFill>
                <a:latin typeface="Times New Roman" pitchFamily="18" charset="0"/>
                <a:cs typeface="Times New Roman" pitchFamily="18" charset="0"/>
              </a:rPr>
              <a:t>R</a:t>
            </a:r>
            <a:r>
              <a:rPr lang="en-US" altLang="zh-CN" sz="2400" baseline="-25000" dirty="0">
                <a:solidFill>
                  <a:srgbClr val="000000"/>
                </a:solidFill>
                <a:latin typeface="Times New Roman" pitchFamily="18" charset="0"/>
                <a:cs typeface="Times New Roman" pitchFamily="18" charset="0"/>
              </a:rPr>
              <a:t>4</a:t>
            </a:r>
            <a:r>
              <a:rPr lang="en-US" altLang="zh-CN" sz="2400" dirty="0">
                <a:solidFill>
                  <a:srgbClr val="000000"/>
                </a:solidFill>
                <a:latin typeface="Times New Roman" pitchFamily="18" charset="0"/>
                <a:cs typeface="Times New Roman" pitchFamily="18" charset="0"/>
              </a:rPr>
              <a:t>.w</a:t>
            </a:r>
            <a:r>
              <a:rPr lang="en-US" altLang="zh-CN" sz="2400" baseline="-25000" dirty="0">
                <a:solidFill>
                  <a:srgbClr val="000000"/>
                </a:solidFill>
                <a:latin typeface="Times New Roman" pitchFamily="18" charset="0"/>
                <a:cs typeface="Times New Roman" pitchFamily="18" charset="0"/>
              </a:rPr>
              <a:t>1</a:t>
            </a:r>
            <a:r>
              <a:rPr lang="en-US" altLang="zh-CN" sz="2400" dirty="0">
                <a:solidFill>
                  <a:srgbClr val="000000"/>
                </a:solidFill>
                <a:latin typeface="Times New Roman" pitchFamily="18" charset="0"/>
                <a:cs typeface="Times New Roman" pitchFamily="18" charset="0"/>
              </a:rPr>
              <a:t>w</a:t>
            </a:r>
            <a:r>
              <a:rPr lang="en-US" altLang="zh-CN" sz="2400" baseline="-25000" dirty="0">
                <a:solidFill>
                  <a:srgbClr val="000000"/>
                </a:solidFill>
                <a:latin typeface="Times New Roman" pitchFamily="18" charset="0"/>
                <a:cs typeface="Times New Roman" pitchFamily="18" charset="0"/>
              </a:rPr>
              <a:t>2</a:t>
            </a:r>
            <a:r>
              <a:rPr lang="en-US" altLang="zh-CN" sz="2400" dirty="0">
                <a:solidFill>
                  <a:srgbClr val="000000"/>
                </a:solidFill>
                <a:latin typeface="Times New Roman" pitchFamily="18" charset="0"/>
                <a:cs typeface="Times New Roman" pitchFamily="18" charset="0"/>
              </a:rPr>
              <a:t>w</a:t>
            </a:r>
            <a:r>
              <a:rPr lang="en-US" altLang="zh-CN" sz="2400" baseline="-25000" dirty="0">
                <a:solidFill>
                  <a:srgbClr val="000000"/>
                </a:solidFill>
                <a:latin typeface="Times New Roman" pitchFamily="18" charset="0"/>
                <a:cs typeface="Times New Roman" pitchFamily="18" charset="0"/>
              </a:rPr>
              <a:t>3</a:t>
            </a:r>
            <a:r>
              <a:rPr lang="en-US" altLang="zh-CN" sz="2400" dirty="0">
                <a:solidFill>
                  <a:srgbClr val="000000"/>
                </a:solidFill>
                <a:latin typeface="Times New Roman" pitchFamily="18" charset="0"/>
                <a:cs typeface="Times New Roman" pitchFamily="18" charset="0"/>
              </a:rPr>
              <a:t>)</a:t>
            </a:r>
            <a:r>
              <a:rPr lang="en-US" altLang="zh-CN" sz="2400" baseline="-25000" dirty="0">
                <a:solidFill>
                  <a:srgbClr val="000000"/>
                </a:solidFill>
                <a:latin typeface="Times New Roman" pitchFamily="18" charset="0"/>
                <a:cs typeface="Times New Roman" pitchFamily="18" charset="0"/>
              </a:rPr>
              <a:t>b</a:t>
            </a:r>
          </a:p>
        </p:txBody>
      </p:sp>
      <p:cxnSp>
        <p:nvCxnSpPr>
          <p:cNvPr id="1037" name="直接箭头连接符 1036"/>
          <p:cNvCxnSpPr>
            <a:stCxn id="1032" idx="3"/>
            <a:endCxn id="1033" idx="1"/>
          </p:cNvCxnSpPr>
          <p:nvPr/>
        </p:nvCxnSpPr>
        <p:spPr>
          <a:xfrm flipV="1">
            <a:off x="2251174" y="4361267"/>
            <a:ext cx="695139" cy="467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9" name="Freeform 3"/>
          <p:cNvSpPr/>
          <p:nvPr/>
        </p:nvSpPr>
        <p:spPr>
          <a:xfrm flipV="1">
            <a:off x="5889411" y="2745012"/>
            <a:ext cx="906161" cy="45719"/>
          </a:xfrm>
          <a:custGeom>
            <a:avLst/>
            <a:gdLst>
              <a:gd name="connsiteX0" fmla="*/ 6350 w 702961"/>
              <a:gd name="connsiteY0" fmla="*/ 6350 h 21945"/>
              <a:gd name="connsiteX1" fmla="*/ 696612 w 702961"/>
              <a:gd name="connsiteY1" fmla="*/ 6350 h 21945"/>
            </a:gdLst>
            <a:ahLst/>
            <a:cxnLst>
              <a:cxn ang="0">
                <a:pos x="connsiteX0" y="connsiteY0"/>
              </a:cxn>
              <a:cxn ang="1">
                <a:pos x="connsiteX1" y="connsiteY1"/>
              </a:cxn>
            </a:cxnLst>
            <a:rect l="l" t="t" r="r" b="b"/>
            <a:pathLst>
              <a:path w="702961" h="21945">
                <a:moveTo>
                  <a:pt x="6350" y="6350"/>
                </a:moveTo>
                <a:lnTo>
                  <a:pt x="696612"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Freeform 3"/>
          <p:cNvSpPr/>
          <p:nvPr/>
        </p:nvSpPr>
        <p:spPr>
          <a:xfrm flipV="1">
            <a:off x="5900176" y="3350643"/>
            <a:ext cx="906161" cy="45719"/>
          </a:xfrm>
          <a:custGeom>
            <a:avLst/>
            <a:gdLst>
              <a:gd name="connsiteX0" fmla="*/ 6350 w 702961"/>
              <a:gd name="connsiteY0" fmla="*/ 6350 h 21945"/>
              <a:gd name="connsiteX1" fmla="*/ 696612 w 702961"/>
              <a:gd name="connsiteY1" fmla="*/ 6350 h 21945"/>
            </a:gdLst>
            <a:ahLst/>
            <a:cxnLst>
              <a:cxn ang="0">
                <a:pos x="connsiteX0" y="connsiteY0"/>
              </a:cxn>
              <a:cxn ang="1">
                <a:pos x="connsiteX1" y="connsiteY1"/>
              </a:cxn>
            </a:cxnLst>
            <a:rect l="l" t="t" r="r" b="b"/>
            <a:pathLst>
              <a:path w="702961" h="21945">
                <a:moveTo>
                  <a:pt x="6350" y="6350"/>
                </a:moveTo>
                <a:lnTo>
                  <a:pt x="696612"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Title 2">
            <a:extLst>
              <a:ext uri="{FF2B5EF4-FFF2-40B4-BE49-F238E27FC236}">
                <a16:creationId xmlns:a16="http://schemas.microsoft.com/office/drawing/2014/main" id="{EBC2D689-0C9F-4BD4-B725-4CC063249F2C}"/>
              </a:ext>
            </a:extLst>
          </p:cNvPr>
          <p:cNvSpPr>
            <a:spLocks noGrp="1"/>
          </p:cNvSpPr>
          <p:nvPr>
            <p:ph type="title"/>
          </p:nvPr>
        </p:nvSpPr>
        <p:spPr>
          <a:xfrm>
            <a:off x="457200" y="423169"/>
            <a:ext cx="7772400" cy="1609344"/>
          </a:xfrm>
        </p:spPr>
        <p:txBody>
          <a:bodyPr/>
          <a:lstStyle/>
          <a:p>
            <a:r>
              <a:rPr lang="en-US" dirty="0"/>
              <a:t>Conversions Base 10 to ANY Base</a:t>
            </a:r>
          </a:p>
        </p:txBody>
      </p:sp>
      <p:sp>
        <p:nvSpPr>
          <p:cNvPr id="34" name="TextBox 1">
            <a:extLst>
              <a:ext uri="{FF2B5EF4-FFF2-40B4-BE49-F238E27FC236}">
                <a16:creationId xmlns:a16="http://schemas.microsoft.com/office/drawing/2014/main" id="{249D8DC4-5431-4FEF-9FDC-05FCF8F10CF9}"/>
              </a:ext>
            </a:extLst>
          </p:cNvPr>
          <p:cNvSpPr txBox="1"/>
          <p:nvPr/>
        </p:nvSpPr>
        <p:spPr>
          <a:xfrm>
            <a:off x="7251176" y="2128026"/>
            <a:ext cx="407875" cy="1585049"/>
          </a:xfrm>
          <a:prstGeom prst="rect">
            <a:avLst/>
          </a:prstGeom>
          <a:noFill/>
        </p:spPr>
        <p:txBody>
          <a:bodyPr wrap="square" lIns="0" tIns="0" rIns="0" rtlCol="0">
            <a:spAutoFit/>
          </a:bodyPr>
          <a:lstStyle/>
          <a:p>
            <a:pPr>
              <a:tabLst/>
            </a:pPr>
            <a:r>
              <a:rPr lang="en-US" altLang="zh-CN" sz="1900" baseline="-25000" dirty="0">
                <a:solidFill>
                  <a:srgbClr val="000000"/>
                </a:solidFill>
                <a:latin typeface="Times New Roman" panose="02020603050405020304" pitchFamily="18" charset="0"/>
                <a:cs typeface="Times New Roman" pitchFamily="18" charset="0"/>
              </a:rPr>
              <a:t>W1</a:t>
            </a:r>
          </a:p>
          <a:p>
            <a:endParaRPr lang="en-US" altLang="zh-CN" sz="1000" dirty="0">
              <a:solidFill>
                <a:srgbClr val="000000"/>
              </a:solidFill>
              <a:latin typeface="Times New Roman" pitchFamily="18" charset="0"/>
              <a:cs typeface="Times New Roman" pitchFamily="18" charset="0"/>
            </a:endParaRPr>
          </a:p>
          <a:p>
            <a:endParaRPr lang="en-US" altLang="zh-CN" sz="1000" baseline="-25000" dirty="0">
              <a:solidFill>
                <a:srgbClr val="000000"/>
              </a:solidFill>
              <a:latin typeface="Times New Roman" pitchFamily="18" charset="0"/>
              <a:cs typeface="Times New Roman" pitchFamily="18" charset="0"/>
            </a:endParaRPr>
          </a:p>
          <a:p>
            <a:endParaRPr lang="en-US" altLang="zh-CN" sz="1000" baseline="-25000" dirty="0">
              <a:solidFill>
                <a:srgbClr val="000000"/>
              </a:solidFill>
              <a:latin typeface="Times New Roman" pitchFamily="18" charset="0"/>
              <a:cs typeface="Times New Roman" pitchFamily="18" charset="0"/>
            </a:endParaRPr>
          </a:p>
          <a:p>
            <a:endParaRPr lang="en-US" altLang="zh-CN" sz="1000" baseline="-25000" dirty="0">
              <a:solidFill>
                <a:srgbClr val="000000"/>
              </a:solidFill>
              <a:latin typeface="Times New Roman" pitchFamily="18" charset="0"/>
              <a:cs typeface="Times New Roman" pitchFamily="18" charset="0"/>
            </a:endParaRPr>
          </a:p>
          <a:p>
            <a:r>
              <a:rPr lang="en-US" altLang="zh-CN" sz="2400" baseline="-25000" dirty="0">
                <a:solidFill>
                  <a:srgbClr val="000000"/>
                </a:solidFill>
                <a:latin typeface="Times New Roman" pitchFamily="18" charset="0"/>
                <a:cs typeface="Times New Roman" pitchFamily="18" charset="0"/>
              </a:rPr>
              <a:t>w2</a:t>
            </a:r>
          </a:p>
          <a:p>
            <a:pPr>
              <a:tabLst/>
            </a:pPr>
            <a:endParaRPr lang="en-US" altLang="zh-CN" sz="1900" baseline="-25000" dirty="0">
              <a:solidFill>
                <a:srgbClr val="000000"/>
              </a:solidFill>
              <a:latin typeface="Times New Roman" pitchFamily="18" charset="0"/>
              <a:cs typeface="Times New Roman" pitchFamily="18" charset="0"/>
            </a:endParaRPr>
          </a:p>
          <a:p>
            <a:endParaRPr lang="en-US" altLang="zh-CN" sz="1000" dirty="0">
              <a:latin typeface="Times New Roman" panose="02020603050405020304" pitchFamily="18" charset="0"/>
              <a:cs typeface="Times New Roman" panose="02020603050405020304" pitchFamily="18" charset="0"/>
            </a:endParaRPr>
          </a:p>
          <a:p>
            <a:r>
              <a:rPr lang="en-US" altLang="zh-CN" sz="2800" baseline="-25000" dirty="0">
                <a:solidFill>
                  <a:srgbClr val="000000"/>
                </a:solidFill>
                <a:latin typeface="Times New Roman" pitchFamily="18" charset="0"/>
                <a:cs typeface="Times New Roman" pitchFamily="18" charset="0"/>
              </a:rPr>
              <a:t>w3</a:t>
            </a:r>
          </a:p>
        </p:txBody>
      </p:sp>
    </p:spTree>
    <p:extLst>
      <p:ext uri="{BB962C8B-B14F-4D97-AF65-F5344CB8AC3E}">
        <p14:creationId xmlns:p14="http://schemas.microsoft.com/office/powerpoint/2010/main" val="384565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838200" y="1666383"/>
            <a:ext cx="2135200" cy="476477"/>
          </a:xfrm>
          <a:prstGeom prst="rect">
            <a:avLst/>
          </a:prstGeom>
          <a:noFill/>
        </p:spPr>
        <p:txBody>
          <a:bodyPr wrap="none" lIns="0" tIns="0" rIns="0" rtlCol="0">
            <a:spAutoFit/>
          </a:bodyPr>
          <a:lstStyle/>
          <a:p>
            <a:pPr>
              <a:lnSpc>
                <a:spcPts val="3600"/>
              </a:lnSpc>
              <a:tabLst/>
            </a:pPr>
            <a:r>
              <a:rPr lang="en-US" altLang="zh-CN" sz="2798" dirty="0">
                <a:solidFill>
                  <a:srgbClr val="000000"/>
                </a:solidFill>
                <a:latin typeface="Times New Roman" panose="02020603050405020304" pitchFamily="18" charset="0"/>
                <a:cs typeface="Times New Roman" pitchFamily="18" charset="0"/>
              </a:rPr>
              <a:t>•</a:t>
            </a:r>
            <a:r>
              <a:rPr lang="en-US" altLang="zh-CN" sz="2798" dirty="0">
                <a:latin typeface="Times New Roman" pitchFamily="18" charset="0"/>
                <a:cs typeface="Times New Roman" pitchFamily="18" charset="0"/>
              </a:rPr>
              <a:t>   </a:t>
            </a:r>
            <a:r>
              <a:rPr lang="en-US" altLang="zh-CN" sz="2798" dirty="0">
                <a:solidFill>
                  <a:srgbClr val="000000"/>
                </a:solidFill>
                <a:latin typeface="Times New Roman" panose="02020603050405020304" pitchFamily="18" charset="0"/>
                <a:cs typeface="Times New Roman" panose="02020603050405020304" pitchFamily="18" charset="0"/>
              </a:rPr>
              <a:t>(73)</a:t>
            </a:r>
            <a:r>
              <a:rPr lang="en-US" altLang="zh-CN" sz="1874" dirty="0">
                <a:solidFill>
                  <a:srgbClr val="000000"/>
                </a:solidFill>
                <a:latin typeface="Times New Roman" panose="02020603050405020304" pitchFamily="18" charset="0"/>
                <a:cs typeface="Times New Roman" panose="02020603050405020304" pitchFamily="18" charset="0"/>
              </a:rPr>
              <a:t>10</a:t>
            </a:r>
            <a:r>
              <a:rPr lang="en-US" altLang="zh-CN" sz="2798" dirty="0">
                <a:latin typeface="Times New Roman" pitchFamily="18" charset="0"/>
                <a:cs typeface="Times New Roman" pitchFamily="18" charset="0"/>
              </a:rPr>
              <a:t> </a:t>
            </a:r>
            <a:r>
              <a:rPr lang="en-US" altLang="zh-CN" sz="2798" dirty="0">
                <a:solidFill>
                  <a:srgbClr val="000000"/>
                </a:solidFill>
                <a:latin typeface="Times New Roman" panose="02020603050405020304" pitchFamily="18" charset="0"/>
                <a:cs typeface="Times New Roman" panose="02020603050405020304" pitchFamily="18" charset="0"/>
              </a:rPr>
              <a:t>=</a:t>
            </a:r>
            <a:r>
              <a:rPr lang="en-US" altLang="zh-CN" sz="2798" dirty="0">
                <a:latin typeface="Times New Roman" pitchFamily="18" charset="0"/>
                <a:cs typeface="Times New Roman" pitchFamily="18" charset="0"/>
              </a:rPr>
              <a:t> </a:t>
            </a:r>
            <a:r>
              <a:rPr lang="en-US" altLang="zh-CN" sz="2798" dirty="0">
                <a:solidFill>
                  <a:srgbClr val="000000"/>
                </a:solidFill>
                <a:latin typeface="Times New Roman" panose="02020603050405020304" pitchFamily="18" charset="0"/>
                <a:cs typeface="Times New Roman" panose="02020603050405020304" pitchFamily="18" charset="0"/>
              </a:rPr>
              <a:t>(?)</a:t>
            </a:r>
            <a:r>
              <a:rPr lang="en-US" altLang="zh-CN" sz="1874" dirty="0">
                <a:solidFill>
                  <a:srgbClr val="000000"/>
                </a:solidFill>
                <a:latin typeface="Times New Roman" panose="02020603050405020304" pitchFamily="18" charset="0"/>
                <a:cs typeface="Times New Roman" panose="02020603050405020304" pitchFamily="18" charset="0"/>
              </a:rPr>
              <a:t>2</a:t>
            </a:r>
          </a:p>
        </p:txBody>
      </p:sp>
      <p:sp>
        <p:nvSpPr>
          <p:cNvPr id="5" name="TextBox 1"/>
          <p:cNvSpPr txBox="1"/>
          <p:nvPr/>
        </p:nvSpPr>
        <p:spPr>
          <a:xfrm>
            <a:off x="4737100" y="1701800"/>
            <a:ext cx="2426946" cy="4047262"/>
          </a:xfrm>
          <a:prstGeom prst="rect">
            <a:avLst/>
          </a:prstGeom>
          <a:noFill/>
        </p:spPr>
        <p:txBody>
          <a:bodyPr wrap="none" lIns="0" tIns="0" rIns="0" rtlCol="0">
            <a:spAutoFit/>
          </a:bodyPr>
          <a:lstStyle/>
          <a:p>
            <a:pPr>
              <a:lnSpc>
                <a:spcPts val="3200"/>
              </a:lnSpc>
              <a:tabLst/>
            </a:pPr>
            <a:r>
              <a:rPr lang="en-US" altLang="zh-CN" sz="2798" dirty="0">
                <a:solidFill>
                  <a:srgbClr val="000000"/>
                </a:solidFill>
                <a:latin typeface="Times New Roman" panose="02020603050405020304" pitchFamily="18" charset="0"/>
                <a:cs typeface="Times New Roman" panose="02020603050405020304" pitchFamily="18" charset="0"/>
              </a:rPr>
              <a:t>73</a:t>
            </a:r>
            <a:r>
              <a:rPr lang="en-US" altLang="zh-CN" sz="2798" dirty="0">
                <a:latin typeface="Times New Roman" pitchFamily="18" charset="0"/>
                <a:cs typeface="Times New Roman" pitchFamily="18" charset="0"/>
              </a:rPr>
              <a:t> </a:t>
            </a:r>
            <a:r>
              <a:rPr lang="en-US" altLang="zh-CN" sz="2798" dirty="0">
                <a:solidFill>
                  <a:srgbClr val="000000"/>
                </a:solidFill>
                <a:latin typeface="Times New Roman" panose="02020603050405020304" pitchFamily="18" charset="0"/>
                <a:cs typeface="Times New Roman" panose="02020603050405020304" pitchFamily="18" charset="0"/>
              </a:rPr>
              <a:t>/</a:t>
            </a:r>
            <a:r>
              <a:rPr lang="en-US" altLang="zh-CN" sz="2798" dirty="0">
                <a:latin typeface="Times New Roman" pitchFamily="18" charset="0"/>
                <a:cs typeface="Times New Roman" pitchFamily="18" charset="0"/>
              </a:rPr>
              <a:t> </a:t>
            </a:r>
            <a:r>
              <a:rPr lang="en-US" altLang="zh-CN" sz="2798" dirty="0">
                <a:solidFill>
                  <a:srgbClr val="000000"/>
                </a:solidFill>
                <a:latin typeface="Times New Roman" panose="02020603050405020304" pitchFamily="18" charset="0"/>
                <a:cs typeface="Times New Roman" panose="02020603050405020304" pitchFamily="18" charset="0"/>
              </a:rPr>
              <a:t>2</a:t>
            </a:r>
            <a:r>
              <a:rPr lang="en-US" altLang="zh-CN" sz="2798" dirty="0">
                <a:latin typeface="Times New Roman" pitchFamily="18" charset="0"/>
                <a:cs typeface="Times New Roman" pitchFamily="18" charset="0"/>
              </a:rPr>
              <a:t> </a:t>
            </a:r>
            <a:r>
              <a:rPr lang="en-US" altLang="zh-CN" sz="2798" dirty="0">
                <a:solidFill>
                  <a:srgbClr val="000000"/>
                </a:solidFill>
                <a:latin typeface="Times New Roman" panose="02020603050405020304" pitchFamily="18" charset="0"/>
                <a:cs typeface="Times New Roman" panose="02020603050405020304" pitchFamily="18" charset="0"/>
              </a:rPr>
              <a:t>=</a:t>
            </a:r>
            <a:r>
              <a:rPr lang="en-US" altLang="zh-CN" sz="2798" dirty="0">
                <a:latin typeface="Times New Roman" pitchFamily="18" charset="0"/>
                <a:cs typeface="Times New Roman" pitchFamily="18" charset="0"/>
              </a:rPr>
              <a:t> </a:t>
            </a:r>
            <a:r>
              <a:rPr lang="en-US" altLang="zh-CN" sz="2798" dirty="0">
                <a:solidFill>
                  <a:srgbClr val="000000"/>
                </a:solidFill>
                <a:latin typeface="Times New Roman" panose="02020603050405020304" pitchFamily="18" charset="0"/>
                <a:cs typeface="Times New Roman" panose="02020603050405020304" pitchFamily="18" charset="0"/>
              </a:rPr>
              <a:t>36</a:t>
            </a:r>
            <a:r>
              <a:rPr lang="en-US" altLang="zh-CN" sz="2798" dirty="0">
                <a:latin typeface="Times New Roman" pitchFamily="18" charset="0"/>
                <a:cs typeface="Times New Roman" pitchFamily="18" charset="0"/>
              </a:rPr>
              <a:t> </a:t>
            </a:r>
            <a:r>
              <a:rPr lang="en-US" altLang="zh-CN" sz="2798" dirty="0">
                <a:solidFill>
                  <a:srgbClr val="000000"/>
                </a:solidFill>
                <a:latin typeface="Times New Roman" panose="02020603050405020304" pitchFamily="18" charset="0"/>
                <a:cs typeface="Times New Roman" panose="02020603050405020304" pitchFamily="18" charset="0"/>
              </a:rPr>
              <a:t>R</a:t>
            </a:r>
            <a:r>
              <a:rPr lang="en-US" altLang="zh-CN" sz="1874" dirty="0">
                <a:solidFill>
                  <a:srgbClr val="000000"/>
                </a:solidFill>
                <a:latin typeface="Times New Roman" panose="02020603050405020304" pitchFamily="18" charset="0"/>
                <a:cs typeface="Times New Roman" panose="02020603050405020304" pitchFamily="18" charset="0"/>
              </a:rPr>
              <a:t>1</a:t>
            </a:r>
            <a:r>
              <a:rPr lang="en-US" altLang="zh-CN" sz="2798" dirty="0">
                <a:solidFill>
                  <a:srgbClr val="000000"/>
                </a:solidFill>
                <a:latin typeface="Times New Roman" panose="02020603050405020304" pitchFamily="18" charset="0"/>
                <a:cs typeface="Times New Roman" panose="02020603050405020304" pitchFamily="18" charset="0"/>
              </a:rPr>
              <a:t>(1)</a:t>
            </a:r>
          </a:p>
          <a:p>
            <a:pPr>
              <a:lnSpc>
                <a:spcPts val="4000"/>
              </a:lnSpc>
              <a:tabLst/>
            </a:pPr>
            <a:r>
              <a:rPr lang="en-US" altLang="zh-CN" sz="2795" dirty="0">
                <a:solidFill>
                  <a:srgbClr val="000000"/>
                </a:solidFill>
                <a:latin typeface="Times New Roman" panose="02020603050405020304" pitchFamily="18" charset="0"/>
                <a:cs typeface="Times New Roman" panose="02020603050405020304" pitchFamily="18" charset="0"/>
              </a:rPr>
              <a:t>36</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anose="02020603050405020304" pitchFamily="18" charset="0"/>
                <a:cs typeface="Times New Roman" panose="02020603050405020304" pitchFamily="18" charset="0"/>
              </a:rPr>
              <a:t>/</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anose="02020603050405020304" pitchFamily="18" charset="0"/>
                <a:cs typeface="Times New Roman" panose="02020603050405020304" pitchFamily="18" charset="0"/>
              </a:rPr>
              <a:t>2</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anose="02020603050405020304" pitchFamily="18" charset="0"/>
                <a:cs typeface="Times New Roman" panose="02020603050405020304" pitchFamily="18" charset="0"/>
              </a:rPr>
              <a:t>=</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anose="02020603050405020304" pitchFamily="18" charset="0"/>
                <a:cs typeface="Times New Roman" panose="02020603050405020304" pitchFamily="18" charset="0"/>
              </a:rPr>
              <a:t>18</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anose="02020603050405020304" pitchFamily="18" charset="0"/>
                <a:cs typeface="Times New Roman" panose="02020603050405020304" pitchFamily="18" charset="0"/>
              </a:rPr>
              <a:t>R</a:t>
            </a:r>
            <a:r>
              <a:rPr lang="en-US" altLang="zh-CN" sz="1871" dirty="0">
                <a:solidFill>
                  <a:srgbClr val="000000"/>
                </a:solidFill>
                <a:latin typeface="Times New Roman" panose="02020603050405020304" pitchFamily="18" charset="0"/>
                <a:cs typeface="Times New Roman" panose="02020603050405020304" pitchFamily="18" charset="0"/>
              </a:rPr>
              <a:t>2</a:t>
            </a:r>
            <a:r>
              <a:rPr lang="en-US" altLang="zh-CN" sz="2795" dirty="0">
                <a:solidFill>
                  <a:srgbClr val="000000"/>
                </a:solidFill>
                <a:latin typeface="Times New Roman" panose="02020603050405020304" pitchFamily="18" charset="0"/>
                <a:cs typeface="Times New Roman" panose="02020603050405020304" pitchFamily="18" charset="0"/>
              </a:rPr>
              <a:t>(0)</a:t>
            </a:r>
          </a:p>
          <a:p>
            <a:pPr>
              <a:lnSpc>
                <a:spcPts val="4000"/>
              </a:lnSpc>
              <a:tabLst/>
            </a:pPr>
            <a:r>
              <a:rPr lang="en-US" altLang="zh-CN" sz="2795" dirty="0">
                <a:solidFill>
                  <a:srgbClr val="000000"/>
                </a:solidFill>
                <a:latin typeface="Times New Roman" panose="02020603050405020304" pitchFamily="18" charset="0"/>
                <a:cs typeface="Times New Roman" panose="02020603050405020304" pitchFamily="18" charset="0"/>
              </a:rPr>
              <a:t>18</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anose="02020603050405020304" pitchFamily="18" charset="0"/>
                <a:cs typeface="Times New Roman" panose="02020603050405020304" pitchFamily="18" charset="0"/>
              </a:rPr>
              <a:t>/</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anose="02020603050405020304" pitchFamily="18" charset="0"/>
                <a:cs typeface="Times New Roman" panose="02020603050405020304" pitchFamily="18" charset="0"/>
              </a:rPr>
              <a:t>2</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anose="02020603050405020304" pitchFamily="18" charset="0"/>
                <a:cs typeface="Times New Roman" panose="02020603050405020304" pitchFamily="18" charset="0"/>
              </a:rPr>
              <a:t>=</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anose="02020603050405020304" pitchFamily="18" charset="0"/>
                <a:cs typeface="Times New Roman" panose="02020603050405020304" pitchFamily="18" charset="0"/>
              </a:rPr>
              <a:t>9</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anose="02020603050405020304" pitchFamily="18" charset="0"/>
                <a:cs typeface="Times New Roman" panose="02020603050405020304" pitchFamily="18" charset="0"/>
              </a:rPr>
              <a:t>R</a:t>
            </a:r>
            <a:r>
              <a:rPr lang="en-US" altLang="zh-CN" sz="1871" dirty="0">
                <a:solidFill>
                  <a:srgbClr val="000000"/>
                </a:solidFill>
                <a:latin typeface="Times New Roman" panose="02020603050405020304" pitchFamily="18" charset="0"/>
                <a:cs typeface="Times New Roman" panose="02020603050405020304" pitchFamily="18" charset="0"/>
              </a:rPr>
              <a:t>3</a:t>
            </a:r>
            <a:r>
              <a:rPr lang="en-US" altLang="zh-CN" sz="2795" dirty="0">
                <a:solidFill>
                  <a:srgbClr val="000000"/>
                </a:solidFill>
                <a:latin typeface="Times New Roman" panose="02020603050405020304" pitchFamily="18" charset="0"/>
                <a:cs typeface="Times New Roman" panose="02020603050405020304" pitchFamily="18" charset="0"/>
              </a:rPr>
              <a:t>(0)</a:t>
            </a:r>
          </a:p>
          <a:p>
            <a:pPr>
              <a:lnSpc>
                <a:spcPts val="4000"/>
              </a:lnSpc>
              <a:tabLst/>
            </a:pPr>
            <a:r>
              <a:rPr lang="en-US" altLang="zh-CN" sz="2798" dirty="0">
                <a:solidFill>
                  <a:srgbClr val="000000"/>
                </a:solidFill>
                <a:latin typeface="Times New Roman" panose="02020603050405020304" pitchFamily="18" charset="0"/>
                <a:cs typeface="Times New Roman" panose="02020603050405020304" pitchFamily="18" charset="0"/>
              </a:rPr>
              <a:t>9</a:t>
            </a:r>
            <a:r>
              <a:rPr lang="en-US" altLang="zh-CN" sz="2798" dirty="0">
                <a:latin typeface="Times New Roman" pitchFamily="18" charset="0"/>
                <a:cs typeface="Times New Roman" pitchFamily="18" charset="0"/>
              </a:rPr>
              <a:t> </a:t>
            </a:r>
            <a:r>
              <a:rPr lang="en-US" altLang="zh-CN" sz="2798" dirty="0">
                <a:solidFill>
                  <a:srgbClr val="000000"/>
                </a:solidFill>
                <a:latin typeface="Times New Roman" panose="02020603050405020304" pitchFamily="18" charset="0"/>
                <a:cs typeface="Times New Roman" panose="02020603050405020304" pitchFamily="18" charset="0"/>
              </a:rPr>
              <a:t>/</a:t>
            </a:r>
            <a:r>
              <a:rPr lang="en-US" altLang="zh-CN" sz="2798" dirty="0">
                <a:latin typeface="Times New Roman" pitchFamily="18" charset="0"/>
                <a:cs typeface="Times New Roman" pitchFamily="18" charset="0"/>
              </a:rPr>
              <a:t> </a:t>
            </a:r>
            <a:r>
              <a:rPr lang="en-US" altLang="zh-CN" sz="2798" dirty="0">
                <a:solidFill>
                  <a:srgbClr val="000000"/>
                </a:solidFill>
                <a:latin typeface="Times New Roman" panose="02020603050405020304" pitchFamily="18" charset="0"/>
                <a:cs typeface="Times New Roman" panose="02020603050405020304" pitchFamily="18" charset="0"/>
              </a:rPr>
              <a:t>2</a:t>
            </a:r>
            <a:r>
              <a:rPr lang="en-US" altLang="zh-CN" sz="2798" dirty="0">
                <a:latin typeface="Times New Roman" pitchFamily="18" charset="0"/>
                <a:cs typeface="Times New Roman" pitchFamily="18" charset="0"/>
              </a:rPr>
              <a:t> </a:t>
            </a:r>
            <a:r>
              <a:rPr lang="en-US" altLang="zh-CN" sz="2798" dirty="0">
                <a:solidFill>
                  <a:srgbClr val="000000"/>
                </a:solidFill>
                <a:latin typeface="Times New Roman" panose="02020603050405020304" pitchFamily="18" charset="0"/>
                <a:cs typeface="Times New Roman" panose="02020603050405020304" pitchFamily="18" charset="0"/>
              </a:rPr>
              <a:t>=</a:t>
            </a:r>
            <a:r>
              <a:rPr lang="en-US" altLang="zh-CN" sz="2798" dirty="0">
                <a:latin typeface="Times New Roman" pitchFamily="18" charset="0"/>
                <a:cs typeface="Times New Roman" pitchFamily="18" charset="0"/>
              </a:rPr>
              <a:t> </a:t>
            </a:r>
            <a:r>
              <a:rPr lang="en-US" altLang="zh-CN" sz="2798" dirty="0">
                <a:solidFill>
                  <a:srgbClr val="000000"/>
                </a:solidFill>
                <a:latin typeface="Times New Roman" panose="02020603050405020304" pitchFamily="18" charset="0"/>
                <a:cs typeface="Times New Roman" panose="02020603050405020304" pitchFamily="18" charset="0"/>
              </a:rPr>
              <a:t>4</a:t>
            </a:r>
            <a:r>
              <a:rPr lang="en-US" altLang="zh-CN" sz="2798" dirty="0">
                <a:latin typeface="Times New Roman" pitchFamily="18" charset="0"/>
                <a:cs typeface="Times New Roman" pitchFamily="18" charset="0"/>
              </a:rPr>
              <a:t> </a:t>
            </a:r>
            <a:r>
              <a:rPr lang="en-US" altLang="zh-CN" sz="2798" dirty="0">
                <a:solidFill>
                  <a:srgbClr val="000000"/>
                </a:solidFill>
                <a:latin typeface="Times New Roman" panose="02020603050405020304" pitchFamily="18" charset="0"/>
                <a:cs typeface="Times New Roman" panose="02020603050405020304" pitchFamily="18" charset="0"/>
              </a:rPr>
              <a:t>R</a:t>
            </a:r>
            <a:r>
              <a:rPr lang="en-US" altLang="zh-CN" sz="1871" dirty="0">
                <a:solidFill>
                  <a:srgbClr val="000000"/>
                </a:solidFill>
                <a:latin typeface="Times New Roman" panose="02020603050405020304" pitchFamily="18" charset="0"/>
                <a:cs typeface="Times New Roman" panose="02020603050405020304" pitchFamily="18" charset="0"/>
              </a:rPr>
              <a:t>4</a:t>
            </a:r>
            <a:r>
              <a:rPr lang="en-US" altLang="zh-CN" sz="2798" dirty="0">
                <a:solidFill>
                  <a:srgbClr val="000000"/>
                </a:solidFill>
                <a:latin typeface="Times New Roman" panose="02020603050405020304" pitchFamily="18" charset="0"/>
                <a:cs typeface="Times New Roman" panose="02020603050405020304" pitchFamily="18" charset="0"/>
              </a:rPr>
              <a:t>(1)</a:t>
            </a:r>
          </a:p>
          <a:p>
            <a:pPr>
              <a:lnSpc>
                <a:spcPts val="4000"/>
              </a:lnSpc>
              <a:tabLst/>
            </a:pPr>
            <a:r>
              <a:rPr lang="en-US" altLang="zh-CN" sz="2795" dirty="0">
                <a:solidFill>
                  <a:srgbClr val="000000"/>
                </a:solidFill>
                <a:latin typeface="Times New Roman" panose="02020603050405020304" pitchFamily="18" charset="0"/>
                <a:cs typeface="Times New Roman" panose="02020603050405020304" pitchFamily="18" charset="0"/>
              </a:rPr>
              <a:t>4</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anose="02020603050405020304" pitchFamily="18" charset="0"/>
                <a:cs typeface="Times New Roman" panose="02020603050405020304" pitchFamily="18" charset="0"/>
              </a:rPr>
              <a:t>/</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anose="02020603050405020304" pitchFamily="18" charset="0"/>
                <a:cs typeface="Times New Roman" panose="02020603050405020304" pitchFamily="18" charset="0"/>
              </a:rPr>
              <a:t>2</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anose="02020603050405020304" pitchFamily="18" charset="0"/>
                <a:cs typeface="Times New Roman" panose="02020603050405020304" pitchFamily="18" charset="0"/>
              </a:rPr>
              <a:t>=</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anose="02020603050405020304" pitchFamily="18" charset="0"/>
                <a:cs typeface="Times New Roman" panose="02020603050405020304" pitchFamily="18" charset="0"/>
              </a:rPr>
              <a:t>2</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anose="02020603050405020304" pitchFamily="18" charset="0"/>
                <a:cs typeface="Times New Roman" panose="02020603050405020304" pitchFamily="18" charset="0"/>
              </a:rPr>
              <a:t>R</a:t>
            </a:r>
            <a:r>
              <a:rPr lang="en-US" altLang="zh-CN" sz="1871" dirty="0">
                <a:solidFill>
                  <a:srgbClr val="000000"/>
                </a:solidFill>
                <a:latin typeface="Times New Roman" panose="02020603050405020304" pitchFamily="18" charset="0"/>
                <a:cs typeface="Times New Roman" panose="02020603050405020304" pitchFamily="18" charset="0"/>
              </a:rPr>
              <a:t>5</a:t>
            </a:r>
            <a:r>
              <a:rPr lang="en-US" altLang="zh-CN" sz="2795" dirty="0">
                <a:solidFill>
                  <a:srgbClr val="000000"/>
                </a:solidFill>
                <a:latin typeface="Times New Roman" panose="02020603050405020304" pitchFamily="18" charset="0"/>
                <a:cs typeface="Times New Roman" panose="02020603050405020304" pitchFamily="18" charset="0"/>
              </a:rPr>
              <a:t>(0)</a:t>
            </a:r>
          </a:p>
          <a:p>
            <a:pPr>
              <a:lnSpc>
                <a:spcPts val="4000"/>
              </a:lnSpc>
              <a:tabLst/>
            </a:pPr>
            <a:r>
              <a:rPr lang="en-US" altLang="zh-CN" sz="2795" dirty="0">
                <a:solidFill>
                  <a:srgbClr val="000000"/>
                </a:solidFill>
                <a:latin typeface="Times New Roman" panose="02020603050405020304" pitchFamily="18" charset="0"/>
                <a:cs typeface="Times New Roman" panose="02020603050405020304" pitchFamily="18" charset="0"/>
              </a:rPr>
              <a:t>2</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anose="02020603050405020304" pitchFamily="18" charset="0"/>
                <a:cs typeface="Times New Roman" panose="02020603050405020304" pitchFamily="18" charset="0"/>
              </a:rPr>
              <a:t>/</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anose="02020603050405020304" pitchFamily="18" charset="0"/>
                <a:cs typeface="Times New Roman" panose="02020603050405020304" pitchFamily="18" charset="0"/>
              </a:rPr>
              <a:t>2</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anose="02020603050405020304" pitchFamily="18" charset="0"/>
                <a:cs typeface="Times New Roman" panose="02020603050405020304" pitchFamily="18" charset="0"/>
              </a:rPr>
              <a:t>=</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anose="02020603050405020304" pitchFamily="18" charset="0"/>
                <a:cs typeface="Times New Roman" panose="02020603050405020304" pitchFamily="18" charset="0"/>
              </a:rPr>
              <a:t>1</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anose="02020603050405020304" pitchFamily="18" charset="0"/>
                <a:cs typeface="Times New Roman" panose="02020603050405020304" pitchFamily="18" charset="0"/>
              </a:rPr>
              <a:t>R</a:t>
            </a:r>
            <a:r>
              <a:rPr lang="en-US" altLang="zh-CN" sz="1871" dirty="0">
                <a:solidFill>
                  <a:srgbClr val="000000"/>
                </a:solidFill>
                <a:latin typeface="Times New Roman" panose="02020603050405020304" pitchFamily="18" charset="0"/>
                <a:cs typeface="Times New Roman" panose="02020603050405020304" pitchFamily="18" charset="0"/>
              </a:rPr>
              <a:t>6</a:t>
            </a:r>
            <a:r>
              <a:rPr lang="en-US" altLang="zh-CN" sz="2795" dirty="0">
                <a:solidFill>
                  <a:srgbClr val="000000"/>
                </a:solidFill>
                <a:latin typeface="Times New Roman" panose="02020603050405020304" pitchFamily="18" charset="0"/>
                <a:cs typeface="Times New Roman" panose="02020603050405020304" pitchFamily="18" charset="0"/>
              </a:rPr>
              <a:t>(0)</a:t>
            </a:r>
          </a:p>
          <a:p>
            <a:pPr>
              <a:lnSpc>
                <a:spcPts val="4000"/>
              </a:lnSpc>
              <a:tabLst/>
            </a:pPr>
            <a:r>
              <a:rPr lang="en-US" altLang="zh-CN" sz="2795" dirty="0">
                <a:solidFill>
                  <a:srgbClr val="000000"/>
                </a:solidFill>
                <a:latin typeface="Times New Roman" panose="02020603050405020304" pitchFamily="18" charset="0"/>
                <a:cs typeface="Times New Roman" panose="02020603050405020304" pitchFamily="18" charset="0"/>
              </a:rPr>
              <a:t>1</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anose="02020603050405020304" pitchFamily="18" charset="0"/>
                <a:cs typeface="Times New Roman" panose="02020603050405020304" pitchFamily="18" charset="0"/>
              </a:rPr>
              <a:t>/</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anose="02020603050405020304" pitchFamily="18" charset="0"/>
                <a:cs typeface="Times New Roman" panose="02020603050405020304" pitchFamily="18" charset="0"/>
              </a:rPr>
              <a:t>2</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anose="02020603050405020304" pitchFamily="18" charset="0"/>
                <a:cs typeface="Times New Roman" panose="02020603050405020304" pitchFamily="18" charset="0"/>
              </a:rPr>
              <a:t>=</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anose="02020603050405020304" pitchFamily="18" charset="0"/>
                <a:cs typeface="Times New Roman" panose="02020603050405020304" pitchFamily="18" charset="0"/>
              </a:rPr>
              <a:t>0</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anose="02020603050405020304" pitchFamily="18" charset="0"/>
                <a:cs typeface="Times New Roman" panose="02020603050405020304" pitchFamily="18" charset="0"/>
              </a:rPr>
              <a:t>R</a:t>
            </a:r>
            <a:r>
              <a:rPr lang="en-US" altLang="zh-CN" sz="1871" dirty="0">
                <a:solidFill>
                  <a:srgbClr val="000000"/>
                </a:solidFill>
                <a:latin typeface="Times New Roman" panose="02020603050405020304" pitchFamily="18" charset="0"/>
                <a:cs typeface="Times New Roman" panose="02020603050405020304" pitchFamily="18" charset="0"/>
              </a:rPr>
              <a:t>7</a:t>
            </a:r>
            <a:r>
              <a:rPr lang="en-US" altLang="zh-CN" sz="2795" dirty="0">
                <a:solidFill>
                  <a:srgbClr val="000000"/>
                </a:solidFill>
                <a:latin typeface="Times New Roman" panose="02020603050405020304" pitchFamily="18" charset="0"/>
                <a:cs typeface="Times New Roman" panose="02020603050405020304" pitchFamily="18" charset="0"/>
              </a:rPr>
              <a:t>(1)</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p:txBody>
      </p:sp>
      <p:sp>
        <p:nvSpPr>
          <p:cNvPr id="6" name="TextBox 5"/>
          <p:cNvSpPr txBox="1"/>
          <p:nvPr/>
        </p:nvSpPr>
        <p:spPr>
          <a:xfrm>
            <a:off x="4565650" y="5562600"/>
            <a:ext cx="4410912" cy="1074140"/>
          </a:xfrm>
          <a:prstGeom prst="rect">
            <a:avLst/>
          </a:prstGeom>
          <a:noFill/>
        </p:spPr>
        <p:txBody>
          <a:bodyPr wrap="square" rtlCol="0">
            <a:spAutoFit/>
          </a:bodyPr>
          <a:lstStyle/>
          <a:p>
            <a:pPr>
              <a:lnSpc>
                <a:spcPts val="4000"/>
              </a:lnSpc>
              <a:tabLst/>
            </a:pPr>
            <a:r>
              <a:rPr lang="en-US" altLang="zh-CN" sz="2800" dirty="0">
                <a:solidFill>
                  <a:srgbClr val="FF0000"/>
                </a:solidFill>
                <a:latin typeface="Times New Roman" panose="02020603050405020304" pitchFamily="18" charset="0"/>
                <a:cs typeface="Times New Roman" panose="02020603050405020304" pitchFamily="18" charset="0"/>
              </a:rPr>
              <a:t>(73)</a:t>
            </a:r>
            <a:r>
              <a:rPr lang="en-US" altLang="zh-CN" sz="2000" dirty="0">
                <a:solidFill>
                  <a:srgbClr val="FF0000"/>
                </a:solidFill>
                <a:latin typeface="Times New Roman" panose="02020603050405020304" pitchFamily="18" charset="0"/>
                <a:cs typeface="Times New Roman" panose="02020603050405020304" pitchFamily="18" charset="0"/>
              </a:rPr>
              <a:t>10</a:t>
            </a:r>
            <a:r>
              <a:rPr lang="en-US" altLang="zh-CN" sz="2800" dirty="0">
                <a:latin typeface="Times New Roman" pitchFamily="18" charset="0"/>
                <a:cs typeface="Times New Roman" pitchFamily="18" charset="0"/>
              </a:rPr>
              <a:t> </a:t>
            </a:r>
            <a:r>
              <a:rPr lang="en-US" altLang="zh-CN" sz="2800" dirty="0">
                <a:solidFill>
                  <a:srgbClr val="FF0000"/>
                </a:solidFill>
                <a:latin typeface="Times New Roman" panose="02020603050405020304" pitchFamily="18" charset="0"/>
                <a:cs typeface="Times New Roman" panose="02020603050405020304" pitchFamily="18" charset="0"/>
              </a:rPr>
              <a:t>=</a:t>
            </a:r>
            <a:r>
              <a:rPr lang="en-US" altLang="zh-CN" sz="2800" dirty="0">
                <a:latin typeface="Times New Roman" pitchFamily="18" charset="0"/>
                <a:cs typeface="Times New Roman" pitchFamily="18" charset="0"/>
              </a:rPr>
              <a:t> </a:t>
            </a:r>
            <a:r>
              <a:rPr lang="en-US" altLang="zh-CN" sz="2800" dirty="0">
                <a:solidFill>
                  <a:srgbClr val="FF0000"/>
                </a:solidFill>
                <a:latin typeface="Times New Roman" panose="02020603050405020304" pitchFamily="18" charset="0"/>
                <a:cs typeface="Times New Roman" panose="02020603050405020304" pitchFamily="18" charset="0"/>
              </a:rPr>
              <a:t>(R</a:t>
            </a:r>
            <a:r>
              <a:rPr lang="en-US" altLang="zh-CN" sz="2000" dirty="0">
                <a:solidFill>
                  <a:srgbClr val="FF0000"/>
                </a:solidFill>
                <a:latin typeface="Times New Roman" panose="02020603050405020304" pitchFamily="18" charset="0"/>
                <a:cs typeface="Times New Roman" panose="02020603050405020304" pitchFamily="18" charset="0"/>
              </a:rPr>
              <a:t>7</a:t>
            </a:r>
            <a:r>
              <a:rPr lang="en-US" altLang="zh-CN" sz="2800" dirty="0">
                <a:solidFill>
                  <a:srgbClr val="FF0000"/>
                </a:solidFill>
                <a:latin typeface="Times New Roman" panose="02020603050405020304" pitchFamily="18" charset="0"/>
                <a:cs typeface="Times New Roman" panose="02020603050405020304" pitchFamily="18" charset="0"/>
              </a:rPr>
              <a:t>R</a:t>
            </a:r>
            <a:r>
              <a:rPr lang="en-US" altLang="zh-CN" sz="2000" dirty="0">
                <a:solidFill>
                  <a:srgbClr val="FF0000"/>
                </a:solidFill>
                <a:latin typeface="Times New Roman" panose="02020603050405020304" pitchFamily="18" charset="0"/>
                <a:cs typeface="Times New Roman" panose="02020603050405020304" pitchFamily="18" charset="0"/>
              </a:rPr>
              <a:t>6</a:t>
            </a:r>
            <a:r>
              <a:rPr lang="en-US" altLang="zh-CN" sz="2800" dirty="0">
                <a:solidFill>
                  <a:srgbClr val="FF0000"/>
                </a:solidFill>
                <a:latin typeface="Times New Roman" panose="02020603050405020304" pitchFamily="18" charset="0"/>
                <a:cs typeface="Times New Roman" panose="02020603050405020304" pitchFamily="18" charset="0"/>
              </a:rPr>
              <a:t>R</a:t>
            </a:r>
            <a:r>
              <a:rPr lang="en-US" altLang="zh-CN" sz="2000" dirty="0">
                <a:solidFill>
                  <a:srgbClr val="FF0000"/>
                </a:solidFill>
                <a:latin typeface="Times New Roman" panose="02020603050405020304" pitchFamily="18" charset="0"/>
                <a:cs typeface="Times New Roman" panose="02020603050405020304" pitchFamily="18" charset="0"/>
              </a:rPr>
              <a:t>5</a:t>
            </a:r>
            <a:r>
              <a:rPr lang="en-US" altLang="zh-CN" sz="2800" dirty="0">
                <a:solidFill>
                  <a:srgbClr val="FF0000"/>
                </a:solidFill>
                <a:latin typeface="Times New Roman" panose="02020603050405020304" pitchFamily="18" charset="0"/>
                <a:cs typeface="Times New Roman" panose="02020603050405020304" pitchFamily="18" charset="0"/>
              </a:rPr>
              <a:t>R</a:t>
            </a:r>
            <a:r>
              <a:rPr lang="en-US" altLang="zh-CN" sz="2000" dirty="0">
                <a:solidFill>
                  <a:srgbClr val="FF0000"/>
                </a:solidFill>
                <a:latin typeface="Times New Roman" panose="02020603050405020304" pitchFamily="18" charset="0"/>
                <a:cs typeface="Times New Roman" panose="02020603050405020304" pitchFamily="18" charset="0"/>
              </a:rPr>
              <a:t>4</a:t>
            </a:r>
            <a:r>
              <a:rPr lang="en-US" altLang="zh-CN" sz="2800" dirty="0">
                <a:solidFill>
                  <a:srgbClr val="FF0000"/>
                </a:solidFill>
                <a:latin typeface="Times New Roman" panose="02020603050405020304" pitchFamily="18" charset="0"/>
                <a:cs typeface="Times New Roman" panose="02020603050405020304" pitchFamily="18" charset="0"/>
              </a:rPr>
              <a:t>R</a:t>
            </a:r>
            <a:r>
              <a:rPr lang="en-US" altLang="zh-CN" sz="2000" dirty="0">
                <a:solidFill>
                  <a:srgbClr val="FF0000"/>
                </a:solidFill>
                <a:latin typeface="Times New Roman" panose="02020603050405020304" pitchFamily="18" charset="0"/>
                <a:cs typeface="Times New Roman" panose="02020603050405020304" pitchFamily="18" charset="0"/>
              </a:rPr>
              <a:t>3</a:t>
            </a:r>
            <a:r>
              <a:rPr lang="en-US" altLang="zh-CN" sz="2800" dirty="0">
                <a:solidFill>
                  <a:srgbClr val="FF0000"/>
                </a:solidFill>
                <a:latin typeface="Times New Roman" panose="02020603050405020304" pitchFamily="18" charset="0"/>
                <a:cs typeface="Times New Roman" panose="02020603050405020304" pitchFamily="18" charset="0"/>
              </a:rPr>
              <a:t>R</a:t>
            </a:r>
            <a:r>
              <a:rPr lang="en-US" altLang="zh-CN" sz="2000" dirty="0">
                <a:solidFill>
                  <a:srgbClr val="FF0000"/>
                </a:solidFill>
                <a:latin typeface="Times New Roman" panose="02020603050405020304" pitchFamily="18" charset="0"/>
                <a:cs typeface="Times New Roman" panose="02020603050405020304" pitchFamily="18" charset="0"/>
              </a:rPr>
              <a:t>2</a:t>
            </a:r>
            <a:r>
              <a:rPr lang="en-US" altLang="zh-CN" sz="2800" dirty="0">
                <a:solidFill>
                  <a:srgbClr val="FF0000"/>
                </a:solidFill>
                <a:latin typeface="Times New Roman" panose="02020603050405020304" pitchFamily="18" charset="0"/>
                <a:cs typeface="Times New Roman" panose="02020603050405020304" pitchFamily="18" charset="0"/>
              </a:rPr>
              <a:t>R</a:t>
            </a:r>
            <a:r>
              <a:rPr lang="en-US" altLang="zh-CN" sz="2000" dirty="0">
                <a:solidFill>
                  <a:srgbClr val="FF0000"/>
                </a:solidFill>
                <a:latin typeface="Times New Roman" panose="02020603050405020304" pitchFamily="18" charset="0"/>
                <a:cs typeface="Times New Roman" panose="02020603050405020304" pitchFamily="18" charset="0"/>
              </a:rPr>
              <a:t>1</a:t>
            </a:r>
            <a:r>
              <a:rPr lang="en-US" altLang="zh-CN" sz="2800" dirty="0">
                <a:solidFill>
                  <a:srgbClr val="FF0000"/>
                </a:solidFill>
                <a:latin typeface="Times New Roman" panose="02020603050405020304" pitchFamily="18" charset="0"/>
                <a:cs typeface="Times New Roman" panose="02020603050405020304" pitchFamily="18" charset="0"/>
              </a:rPr>
              <a:t>)</a:t>
            </a:r>
            <a:r>
              <a:rPr lang="en-US" altLang="zh-CN" sz="2000" dirty="0">
                <a:solidFill>
                  <a:srgbClr val="FF0000"/>
                </a:solidFill>
                <a:latin typeface="Times New Roman" panose="02020603050405020304" pitchFamily="18" charset="0"/>
                <a:cs typeface="Times New Roman" panose="02020603050405020304" pitchFamily="18" charset="0"/>
              </a:rPr>
              <a:t>2</a:t>
            </a:r>
          </a:p>
          <a:p>
            <a:pPr>
              <a:lnSpc>
                <a:spcPts val="4000"/>
              </a:lnSpc>
              <a:tabLst/>
            </a:pPr>
            <a:r>
              <a:rPr lang="en-US" altLang="zh-CN" sz="2800" dirty="0">
                <a:solidFill>
                  <a:srgbClr val="FF0000"/>
                </a:solidFill>
                <a:latin typeface="Times New Roman" panose="02020603050405020304" pitchFamily="18" charset="0"/>
                <a:cs typeface="Times New Roman" panose="02020603050405020304" pitchFamily="18" charset="0"/>
              </a:rPr>
              <a:t>(73)</a:t>
            </a:r>
            <a:r>
              <a:rPr lang="en-US" altLang="zh-CN" sz="2000" dirty="0">
                <a:solidFill>
                  <a:srgbClr val="FF0000"/>
                </a:solidFill>
                <a:latin typeface="Times New Roman" panose="02020603050405020304" pitchFamily="18" charset="0"/>
                <a:cs typeface="Times New Roman" panose="02020603050405020304" pitchFamily="18" charset="0"/>
              </a:rPr>
              <a:t>10</a:t>
            </a:r>
            <a:r>
              <a:rPr lang="en-US" altLang="zh-CN" sz="2800" dirty="0">
                <a:latin typeface="Times New Roman" pitchFamily="18" charset="0"/>
                <a:cs typeface="Times New Roman" pitchFamily="18" charset="0"/>
              </a:rPr>
              <a:t> </a:t>
            </a:r>
            <a:r>
              <a:rPr lang="en-US" altLang="zh-CN" sz="2800" dirty="0">
                <a:solidFill>
                  <a:srgbClr val="FF0000"/>
                </a:solidFill>
                <a:latin typeface="Times New Roman" panose="02020603050405020304" pitchFamily="18" charset="0"/>
                <a:cs typeface="Times New Roman" panose="02020603050405020304" pitchFamily="18" charset="0"/>
              </a:rPr>
              <a:t>=</a:t>
            </a:r>
            <a:r>
              <a:rPr lang="en-US" altLang="zh-CN" sz="2800" dirty="0">
                <a:latin typeface="Times New Roman" pitchFamily="18" charset="0"/>
                <a:cs typeface="Times New Roman" pitchFamily="18" charset="0"/>
              </a:rPr>
              <a:t> </a:t>
            </a:r>
            <a:r>
              <a:rPr lang="en-US" altLang="zh-CN" sz="2800" dirty="0">
                <a:solidFill>
                  <a:srgbClr val="FF0000"/>
                </a:solidFill>
                <a:latin typeface="Times New Roman" panose="02020603050405020304" pitchFamily="18" charset="0"/>
                <a:cs typeface="Times New Roman" panose="02020603050405020304" pitchFamily="18" charset="0"/>
              </a:rPr>
              <a:t>(1001001)</a:t>
            </a:r>
            <a:r>
              <a:rPr lang="en-US" altLang="zh-CN" sz="2000" dirty="0">
                <a:solidFill>
                  <a:srgbClr val="FF0000"/>
                </a:solidFill>
                <a:latin typeface="Times New Roman" panose="02020603050405020304" pitchFamily="18" charset="0"/>
                <a:cs typeface="Times New Roman" panose="02020603050405020304" pitchFamily="18" charset="0"/>
              </a:rPr>
              <a:t>2</a:t>
            </a:r>
          </a:p>
        </p:txBody>
      </p:sp>
      <p:sp>
        <p:nvSpPr>
          <p:cNvPr id="4" name="Title 3">
            <a:extLst>
              <a:ext uri="{FF2B5EF4-FFF2-40B4-BE49-F238E27FC236}">
                <a16:creationId xmlns:a16="http://schemas.microsoft.com/office/drawing/2014/main" id="{070A2437-6654-4AFF-BCE6-0D6878950DC9}"/>
              </a:ext>
            </a:extLst>
          </p:cNvPr>
          <p:cNvSpPr>
            <a:spLocks noGrp="1"/>
          </p:cNvSpPr>
          <p:nvPr>
            <p:ph type="title"/>
          </p:nvPr>
        </p:nvSpPr>
        <p:spPr>
          <a:xfrm>
            <a:off x="557981" y="415352"/>
            <a:ext cx="7772400" cy="1609344"/>
          </a:xfrm>
        </p:spPr>
        <p:txBody>
          <a:bodyPr/>
          <a:lstStyle/>
          <a:p>
            <a:r>
              <a:rPr lang="en-US" dirty="0"/>
              <a:t>Example 3</a:t>
            </a:r>
            <a:br>
              <a:rPr lang="en-US" dirty="0"/>
            </a:br>
            <a:endParaRPr lang="en-US" dirty="0"/>
          </a:p>
        </p:txBody>
      </p:sp>
    </p:spTree>
    <p:extLst>
      <p:ext uri="{BB962C8B-B14F-4D97-AF65-F5344CB8AC3E}">
        <p14:creationId xmlns:p14="http://schemas.microsoft.com/office/powerpoint/2010/main" val="4096181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000" dirty="0"/>
              <a:t>Example 3 – Cont’d</a:t>
            </a:r>
            <a:endParaRPr lang="zh-CN" altLang="en-US" sz="4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zh-CN" dirty="0"/>
                  <a:t>(</a:t>
                </a:r>
                <a:r>
                  <a:rPr lang="en-US" altLang="zh-CN" dirty="0">
                    <a:latin typeface="Times New Roman" panose="02020603050405020304" pitchFamily="18" charset="0"/>
                    <a:cs typeface="Times New Roman" panose="02020603050405020304" pitchFamily="18" charset="0"/>
                  </a:rPr>
                  <a:t>0.625)</a:t>
                </a:r>
                <a:r>
                  <a:rPr lang="en-US" altLang="zh-CN" baseline="-25000" dirty="0">
                    <a:latin typeface="Times New Roman" panose="02020603050405020304" pitchFamily="18" charset="0"/>
                    <a:cs typeface="Times New Roman" panose="02020603050405020304" pitchFamily="18" charset="0"/>
                  </a:rPr>
                  <a:t>10 </a:t>
                </a:r>
                <a:r>
                  <a:rPr lang="en-US" altLang="zh-CN" dirty="0">
                    <a:latin typeface="Times New Roman" panose="02020603050405020304" pitchFamily="18" charset="0"/>
                    <a:cs typeface="Times New Roman" panose="02020603050405020304" pitchFamily="18" charset="0"/>
                  </a:rPr>
                  <a:t>= (?)</a:t>
                </a:r>
                <a:r>
                  <a:rPr lang="en-US" altLang="zh-CN" baseline="-25000" dirty="0">
                    <a:latin typeface="Times New Roman" panose="02020603050405020304" pitchFamily="18" charset="0"/>
                    <a:cs typeface="Times New Roman" panose="02020603050405020304" pitchFamily="18" charset="0"/>
                  </a:rPr>
                  <a:t>2  </a:t>
                </a:r>
              </a:p>
              <a:p>
                <a:endParaRPr lang="en-US" altLang="zh-CN" baseline="-25000"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0.625 </a:t>
                </a:r>
                <a14:m>
                  <m:oMath xmlns:m="http://schemas.openxmlformats.org/officeDocument/2006/math">
                    <m:r>
                      <a:rPr lang="en-US" altLang="zh-CN" i="1" dirty="0" smtClean="0">
                        <a:latin typeface="Cambria Math"/>
                        <a:ea typeface="Cambria Math"/>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2 = 1.25   w1 =1</a:t>
                </a:r>
              </a:p>
              <a:p>
                <a:r>
                  <a:rPr lang="en-US" altLang="zh-CN" dirty="0">
                    <a:latin typeface="Times New Roman" panose="02020603050405020304" pitchFamily="18" charset="0"/>
                    <a:cs typeface="Times New Roman" panose="02020603050405020304" pitchFamily="18" charset="0"/>
                  </a:rPr>
                  <a:t>0.25 </a:t>
                </a:r>
                <a14:m>
                  <m:oMath xmlns:m="http://schemas.openxmlformats.org/officeDocument/2006/math">
                    <m:r>
                      <a:rPr lang="en-US" altLang="zh-CN" i="1" dirty="0">
                        <a:latin typeface="Cambria Math"/>
                        <a:ea typeface="Cambria Math"/>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2 = 0.5       w2 = 0</a:t>
                </a:r>
              </a:p>
              <a:p>
                <a:r>
                  <a:rPr lang="en-US" altLang="zh-CN" dirty="0">
                    <a:latin typeface="Times New Roman" panose="02020603050405020304" pitchFamily="18" charset="0"/>
                    <a:cs typeface="Times New Roman" panose="02020603050405020304" pitchFamily="18" charset="0"/>
                  </a:rPr>
                  <a:t>0.5 </a:t>
                </a:r>
                <a14:m>
                  <m:oMath xmlns:m="http://schemas.openxmlformats.org/officeDocument/2006/math">
                    <m:r>
                      <a:rPr lang="en-US" altLang="zh-CN" i="1" dirty="0">
                        <a:latin typeface="Cambria Math"/>
                        <a:ea typeface="Cambria Math"/>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2 = 1.0          w3 =1</a:t>
                </a:r>
              </a:p>
              <a:p>
                <a:endParaRPr lang="en-US" altLang="zh-CN" sz="3600"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0.101 </a:t>
                </a:r>
                <a:r>
                  <a:rPr lang="en-US" altLang="zh-CN" baseline="-25000" dirty="0">
                    <a:latin typeface="Times New Roman" panose="02020603050405020304" pitchFamily="18" charset="0"/>
                    <a:cs typeface="Times New Roman" panose="02020603050405020304" pitchFamily="18" charset="0"/>
                  </a:rPr>
                  <a:t> </a:t>
                </a:r>
              </a:p>
              <a:p>
                <a:endParaRPr lang="en-US" altLang="zh-CN" baseline="-25000" dirty="0"/>
              </a:p>
              <a:p>
                <a:endParaRPr lang="zh-CN" altLang="en-US" baseline="-25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20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3183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762000" y="1701800"/>
            <a:ext cx="2434962" cy="476477"/>
          </a:xfrm>
          <a:prstGeom prst="rect">
            <a:avLst/>
          </a:prstGeom>
          <a:noFill/>
        </p:spPr>
        <p:txBody>
          <a:bodyPr wrap="none" lIns="0" tIns="0" rIns="0" rtlCol="0">
            <a:spAutoFit/>
          </a:bodyPr>
          <a:lstStyle/>
          <a:p>
            <a:pPr>
              <a:lnSpc>
                <a:spcPts val="3600"/>
              </a:lnSpc>
              <a:tabLst/>
            </a:pPr>
            <a:r>
              <a:rPr lang="en-US" altLang="zh-CN" sz="2798" dirty="0">
                <a:solidFill>
                  <a:srgbClr val="000000"/>
                </a:solidFill>
                <a:latin typeface="Times New Roman" panose="02020603050405020304" pitchFamily="18" charset="0"/>
                <a:cs typeface="Times New Roman" pitchFamily="18" charset="0"/>
              </a:rPr>
              <a:t>•</a:t>
            </a:r>
            <a:r>
              <a:rPr lang="en-US" altLang="zh-CN" sz="2798" dirty="0">
                <a:latin typeface="Times New Roman" pitchFamily="18" charset="0"/>
                <a:cs typeface="Times New Roman" pitchFamily="18" charset="0"/>
              </a:rPr>
              <a:t>   </a:t>
            </a:r>
            <a:r>
              <a:rPr lang="en-US" altLang="zh-CN" sz="2798" dirty="0">
                <a:solidFill>
                  <a:srgbClr val="000000"/>
                </a:solidFill>
                <a:latin typeface="Times New Roman" panose="02020603050405020304" pitchFamily="18" charset="0"/>
                <a:cs typeface="Times New Roman" panose="02020603050405020304" pitchFamily="18" charset="0"/>
              </a:rPr>
              <a:t>(345)</a:t>
            </a:r>
            <a:r>
              <a:rPr lang="en-US" altLang="zh-CN" sz="1874" dirty="0">
                <a:solidFill>
                  <a:srgbClr val="000000"/>
                </a:solidFill>
                <a:latin typeface="Times New Roman" panose="02020603050405020304" pitchFamily="18" charset="0"/>
                <a:cs typeface="Times New Roman" panose="02020603050405020304" pitchFamily="18" charset="0"/>
              </a:rPr>
              <a:t>10</a:t>
            </a:r>
            <a:r>
              <a:rPr lang="en-US" altLang="zh-CN" sz="2798" dirty="0">
                <a:latin typeface="Times New Roman" pitchFamily="18" charset="0"/>
                <a:cs typeface="Times New Roman" pitchFamily="18" charset="0"/>
              </a:rPr>
              <a:t> </a:t>
            </a:r>
            <a:r>
              <a:rPr lang="en-US" altLang="zh-CN" sz="2798" dirty="0">
                <a:solidFill>
                  <a:srgbClr val="000000"/>
                </a:solidFill>
                <a:latin typeface="Times New Roman" panose="02020603050405020304" pitchFamily="18" charset="0"/>
                <a:cs typeface="Times New Roman" panose="02020603050405020304" pitchFamily="18" charset="0"/>
              </a:rPr>
              <a:t>=</a:t>
            </a:r>
            <a:r>
              <a:rPr lang="en-US" altLang="zh-CN" sz="2798" dirty="0">
                <a:latin typeface="Times New Roman" pitchFamily="18" charset="0"/>
                <a:cs typeface="Times New Roman" pitchFamily="18" charset="0"/>
              </a:rPr>
              <a:t> </a:t>
            </a:r>
            <a:r>
              <a:rPr lang="en-US" altLang="zh-CN" sz="2798" dirty="0">
                <a:solidFill>
                  <a:srgbClr val="000000"/>
                </a:solidFill>
                <a:latin typeface="Times New Roman" panose="02020603050405020304" pitchFamily="18" charset="0"/>
                <a:cs typeface="Times New Roman" panose="02020603050405020304" pitchFamily="18" charset="0"/>
              </a:rPr>
              <a:t>(?)</a:t>
            </a:r>
            <a:r>
              <a:rPr lang="en-US" altLang="zh-CN" sz="1874" dirty="0">
                <a:solidFill>
                  <a:srgbClr val="000000"/>
                </a:solidFill>
                <a:latin typeface="Times New Roman" panose="02020603050405020304" pitchFamily="18" charset="0"/>
                <a:cs typeface="Times New Roman" panose="02020603050405020304" pitchFamily="18" charset="0"/>
              </a:rPr>
              <a:t>16</a:t>
            </a:r>
          </a:p>
        </p:txBody>
      </p:sp>
      <p:sp>
        <p:nvSpPr>
          <p:cNvPr id="5" name="TextBox 1"/>
          <p:cNvSpPr txBox="1"/>
          <p:nvPr/>
        </p:nvSpPr>
        <p:spPr>
          <a:xfrm>
            <a:off x="4737100" y="1701800"/>
            <a:ext cx="2952731" cy="2977097"/>
          </a:xfrm>
          <a:prstGeom prst="rect">
            <a:avLst/>
          </a:prstGeom>
          <a:noFill/>
        </p:spPr>
        <p:txBody>
          <a:bodyPr wrap="none" lIns="0" tIns="0" rIns="0" rtlCol="0">
            <a:spAutoFit/>
          </a:bodyPr>
          <a:lstStyle/>
          <a:p>
            <a:pPr>
              <a:lnSpc>
                <a:spcPts val="3200"/>
              </a:lnSpc>
              <a:tabLst/>
            </a:pPr>
            <a:r>
              <a:rPr lang="en-US" altLang="zh-CN" sz="2798" dirty="0">
                <a:solidFill>
                  <a:srgbClr val="000000"/>
                </a:solidFill>
                <a:latin typeface="Times New Roman" panose="02020603050405020304" pitchFamily="18" charset="0"/>
                <a:cs typeface="Times New Roman" panose="02020603050405020304" pitchFamily="18" charset="0"/>
              </a:rPr>
              <a:t>345</a:t>
            </a:r>
            <a:r>
              <a:rPr lang="en-US" altLang="zh-CN" sz="2798" dirty="0">
                <a:latin typeface="Times New Roman" pitchFamily="18" charset="0"/>
                <a:cs typeface="Times New Roman" pitchFamily="18" charset="0"/>
              </a:rPr>
              <a:t> </a:t>
            </a:r>
            <a:r>
              <a:rPr lang="en-US" altLang="zh-CN" sz="2798" dirty="0">
                <a:solidFill>
                  <a:srgbClr val="000000"/>
                </a:solidFill>
                <a:latin typeface="Times New Roman" panose="02020603050405020304" pitchFamily="18" charset="0"/>
                <a:cs typeface="Times New Roman" panose="02020603050405020304" pitchFamily="18" charset="0"/>
              </a:rPr>
              <a:t>/</a:t>
            </a:r>
            <a:r>
              <a:rPr lang="en-US" altLang="zh-CN" sz="2798" dirty="0">
                <a:latin typeface="Times New Roman" pitchFamily="18" charset="0"/>
                <a:cs typeface="Times New Roman" pitchFamily="18" charset="0"/>
              </a:rPr>
              <a:t> </a:t>
            </a:r>
            <a:r>
              <a:rPr lang="en-US" altLang="zh-CN" sz="2798" dirty="0">
                <a:solidFill>
                  <a:srgbClr val="000000"/>
                </a:solidFill>
                <a:latin typeface="Times New Roman" panose="02020603050405020304" pitchFamily="18" charset="0"/>
                <a:cs typeface="Times New Roman" panose="02020603050405020304" pitchFamily="18" charset="0"/>
              </a:rPr>
              <a:t>16</a:t>
            </a:r>
            <a:r>
              <a:rPr lang="en-US" altLang="zh-CN" sz="2798" dirty="0">
                <a:latin typeface="Times New Roman" pitchFamily="18" charset="0"/>
                <a:cs typeface="Times New Roman" pitchFamily="18" charset="0"/>
              </a:rPr>
              <a:t> </a:t>
            </a:r>
            <a:r>
              <a:rPr lang="en-US" altLang="zh-CN" sz="2798" dirty="0">
                <a:solidFill>
                  <a:srgbClr val="000000"/>
                </a:solidFill>
                <a:latin typeface="Times New Roman" panose="02020603050405020304" pitchFamily="18" charset="0"/>
                <a:cs typeface="Times New Roman" panose="02020603050405020304" pitchFamily="18" charset="0"/>
              </a:rPr>
              <a:t>=</a:t>
            </a:r>
            <a:r>
              <a:rPr lang="en-US" altLang="zh-CN" sz="2798" dirty="0">
                <a:latin typeface="Times New Roman" pitchFamily="18" charset="0"/>
                <a:cs typeface="Times New Roman" pitchFamily="18" charset="0"/>
              </a:rPr>
              <a:t> </a:t>
            </a:r>
            <a:r>
              <a:rPr lang="en-US" altLang="zh-CN" sz="2798" dirty="0">
                <a:solidFill>
                  <a:srgbClr val="000000"/>
                </a:solidFill>
                <a:latin typeface="Times New Roman" panose="02020603050405020304" pitchFamily="18" charset="0"/>
                <a:cs typeface="Times New Roman" panose="02020603050405020304" pitchFamily="18" charset="0"/>
              </a:rPr>
              <a:t>21</a:t>
            </a:r>
            <a:r>
              <a:rPr lang="en-US" altLang="zh-CN" sz="2798" dirty="0">
                <a:latin typeface="Times New Roman" pitchFamily="18" charset="0"/>
                <a:cs typeface="Times New Roman" pitchFamily="18" charset="0"/>
              </a:rPr>
              <a:t> </a:t>
            </a:r>
            <a:r>
              <a:rPr lang="en-US" altLang="zh-CN" sz="2798" dirty="0">
                <a:solidFill>
                  <a:srgbClr val="000000"/>
                </a:solidFill>
                <a:latin typeface="Times New Roman" panose="02020603050405020304" pitchFamily="18" charset="0"/>
                <a:cs typeface="Times New Roman" panose="02020603050405020304" pitchFamily="18" charset="0"/>
              </a:rPr>
              <a:t>R</a:t>
            </a:r>
            <a:r>
              <a:rPr lang="en-US" altLang="zh-CN" sz="1874" dirty="0">
                <a:solidFill>
                  <a:srgbClr val="000000"/>
                </a:solidFill>
                <a:latin typeface="Times New Roman" panose="02020603050405020304" pitchFamily="18" charset="0"/>
                <a:cs typeface="Times New Roman" panose="02020603050405020304" pitchFamily="18" charset="0"/>
              </a:rPr>
              <a:t>1</a:t>
            </a:r>
            <a:r>
              <a:rPr lang="en-US" altLang="zh-CN" sz="2798" dirty="0">
                <a:solidFill>
                  <a:srgbClr val="000000"/>
                </a:solidFill>
                <a:latin typeface="Times New Roman" panose="02020603050405020304" pitchFamily="18" charset="0"/>
                <a:cs typeface="Times New Roman" panose="02020603050405020304" pitchFamily="18" charset="0"/>
              </a:rPr>
              <a:t>(9)</a:t>
            </a:r>
          </a:p>
          <a:p>
            <a:pPr>
              <a:lnSpc>
                <a:spcPts val="4000"/>
              </a:lnSpc>
              <a:tabLst/>
            </a:pPr>
            <a:r>
              <a:rPr lang="en-US" altLang="zh-CN" sz="2795" dirty="0">
                <a:solidFill>
                  <a:srgbClr val="000000"/>
                </a:solidFill>
                <a:latin typeface="Times New Roman" panose="02020603050405020304" pitchFamily="18" charset="0"/>
                <a:cs typeface="Times New Roman" panose="02020603050405020304" pitchFamily="18" charset="0"/>
              </a:rPr>
              <a:t>21</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anose="02020603050405020304" pitchFamily="18" charset="0"/>
                <a:cs typeface="Times New Roman" panose="02020603050405020304" pitchFamily="18" charset="0"/>
              </a:rPr>
              <a:t>/</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anose="02020603050405020304" pitchFamily="18" charset="0"/>
                <a:cs typeface="Times New Roman" panose="02020603050405020304" pitchFamily="18" charset="0"/>
              </a:rPr>
              <a:t>16</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anose="02020603050405020304" pitchFamily="18" charset="0"/>
                <a:cs typeface="Times New Roman" panose="02020603050405020304" pitchFamily="18" charset="0"/>
              </a:rPr>
              <a:t>=</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anose="02020603050405020304" pitchFamily="18" charset="0"/>
                <a:cs typeface="Times New Roman" panose="02020603050405020304" pitchFamily="18" charset="0"/>
              </a:rPr>
              <a:t>1</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anose="02020603050405020304" pitchFamily="18" charset="0"/>
                <a:cs typeface="Times New Roman" panose="02020603050405020304" pitchFamily="18" charset="0"/>
              </a:rPr>
              <a:t>R</a:t>
            </a:r>
            <a:r>
              <a:rPr lang="en-US" altLang="zh-CN" sz="1871" dirty="0">
                <a:solidFill>
                  <a:srgbClr val="000000"/>
                </a:solidFill>
                <a:latin typeface="Times New Roman" panose="02020603050405020304" pitchFamily="18" charset="0"/>
                <a:cs typeface="Times New Roman" panose="02020603050405020304" pitchFamily="18" charset="0"/>
              </a:rPr>
              <a:t>2</a:t>
            </a:r>
            <a:r>
              <a:rPr lang="en-US" altLang="zh-CN" sz="2795" dirty="0">
                <a:solidFill>
                  <a:srgbClr val="000000"/>
                </a:solidFill>
                <a:latin typeface="Times New Roman" panose="02020603050405020304" pitchFamily="18" charset="0"/>
                <a:cs typeface="Times New Roman" panose="02020603050405020304" pitchFamily="18" charset="0"/>
              </a:rPr>
              <a:t>(5)</a:t>
            </a:r>
          </a:p>
          <a:p>
            <a:pPr>
              <a:lnSpc>
                <a:spcPts val="4000"/>
              </a:lnSpc>
              <a:tabLst/>
            </a:pPr>
            <a:r>
              <a:rPr lang="en-US" altLang="zh-CN" sz="2795" dirty="0">
                <a:solidFill>
                  <a:srgbClr val="000000"/>
                </a:solidFill>
                <a:latin typeface="Times New Roman" panose="02020603050405020304" pitchFamily="18" charset="0"/>
                <a:cs typeface="Times New Roman" panose="02020603050405020304" pitchFamily="18" charset="0"/>
              </a:rPr>
              <a:t>1</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anose="02020603050405020304" pitchFamily="18" charset="0"/>
                <a:cs typeface="Times New Roman" panose="02020603050405020304" pitchFamily="18" charset="0"/>
              </a:rPr>
              <a:t>/</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anose="02020603050405020304" pitchFamily="18" charset="0"/>
                <a:cs typeface="Times New Roman" panose="02020603050405020304" pitchFamily="18" charset="0"/>
              </a:rPr>
              <a:t>16</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anose="02020603050405020304" pitchFamily="18" charset="0"/>
                <a:cs typeface="Times New Roman" panose="02020603050405020304" pitchFamily="18" charset="0"/>
              </a:rPr>
              <a:t>=</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anose="02020603050405020304" pitchFamily="18" charset="0"/>
                <a:cs typeface="Times New Roman" panose="02020603050405020304" pitchFamily="18" charset="0"/>
              </a:rPr>
              <a:t>0</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anose="02020603050405020304" pitchFamily="18" charset="0"/>
                <a:cs typeface="Times New Roman" panose="02020603050405020304" pitchFamily="18" charset="0"/>
              </a:rPr>
              <a:t>R</a:t>
            </a:r>
            <a:r>
              <a:rPr lang="en-US" altLang="zh-CN" sz="1871" dirty="0">
                <a:solidFill>
                  <a:srgbClr val="000000"/>
                </a:solidFill>
                <a:latin typeface="Times New Roman" panose="02020603050405020304" pitchFamily="18" charset="0"/>
                <a:cs typeface="Times New Roman" panose="02020603050405020304" pitchFamily="18" charset="0"/>
              </a:rPr>
              <a:t>3</a:t>
            </a:r>
            <a:r>
              <a:rPr lang="en-US" altLang="zh-CN" sz="2795" dirty="0">
                <a:solidFill>
                  <a:srgbClr val="000000"/>
                </a:solidFill>
                <a:latin typeface="Times New Roman" panose="02020603050405020304" pitchFamily="18" charset="0"/>
                <a:cs typeface="Times New Roman" panose="02020603050405020304" pitchFamily="18" charset="0"/>
              </a:rPr>
              <a:t>(1)</a:t>
            </a:r>
          </a:p>
          <a:p>
            <a:pPr>
              <a:lnSpc>
                <a:spcPts val="1000"/>
              </a:lnSpc>
            </a:pPr>
            <a:endParaRPr lang="en-US" altLang="zh-CN" dirty="0">
              <a:latin typeface="Times New Roman" panose="02020603050405020304" pitchFamily="18" charset="0"/>
              <a:cs typeface="Times New Roman" panose="02020603050405020304" pitchFamily="18" charset="0"/>
            </a:endParaRPr>
          </a:p>
          <a:p>
            <a:pPr>
              <a:lnSpc>
                <a:spcPts val="1000"/>
              </a:lnSpc>
            </a:pPr>
            <a:endParaRPr lang="en-US" altLang="zh-CN" dirty="0">
              <a:latin typeface="Times New Roman" panose="02020603050405020304" pitchFamily="18" charset="0"/>
              <a:cs typeface="Times New Roman" panose="02020603050405020304" pitchFamily="18" charset="0"/>
            </a:endParaRPr>
          </a:p>
          <a:p>
            <a:pPr>
              <a:lnSpc>
                <a:spcPts val="1000"/>
              </a:lnSpc>
            </a:pPr>
            <a:endParaRPr lang="en-US" altLang="zh-CN" dirty="0">
              <a:latin typeface="Times New Roman" panose="02020603050405020304" pitchFamily="18" charset="0"/>
              <a:cs typeface="Times New Roman" panose="02020603050405020304" pitchFamily="18" charset="0"/>
            </a:endParaRPr>
          </a:p>
          <a:p>
            <a:pPr>
              <a:lnSpc>
                <a:spcPts val="1000"/>
              </a:lnSpc>
            </a:pPr>
            <a:endParaRPr lang="en-US" altLang="zh-CN" dirty="0">
              <a:latin typeface="Times New Roman" panose="02020603050405020304" pitchFamily="18" charset="0"/>
              <a:cs typeface="Times New Roman" panose="02020603050405020304" pitchFamily="18" charset="0"/>
            </a:endParaRPr>
          </a:p>
          <a:p>
            <a:pPr>
              <a:lnSpc>
                <a:spcPts val="4000"/>
              </a:lnSpc>
              <a:tabLst/>
            </a:pPr>
            <a:r>
              <a:rPr lang="en-US" altLang="zh-CN" sz="2795" dirty="0">
                <a:solidFill>
                  <a:srgbClr val="FF0000"/>
                </a:solidFill>
                <a:latin typeface="Times New Roman" panose="02020603050405020304" pitchFamily="18" charset="0"/>
                <a:cs typeface="Times New Roman" panose="02020603050405020304" pitchFamily="18" charset="0"/>
              </a:rPr>
              <a:t>(345)</a:t>
            </a:r>
            <a:r>
              <a:rPr lang="en-US" altLang="zh-CN" sz="1871" dirty="0">
                <a:solidFill>
                  <a:srgbClr val="FF0000"/>
                </a:solidFill>
                <a:latin typeface="Times New Roman" panose="02020603050405020304" pitchFamily="18" charset="0"/>
                <a:cs typeface="Times New Roman" panose="02020603050405020304" pitchFamily="18" charset="0"/>
              </a:rPr>
              <a:t>10</a:t>
            </a:r>
            <a:r>
              <a:rPr lang="en-US" altLang="zh-CN" sz="2795" dirty="0">
                <a:latin typeface="Times New Roman" pitchFamily="18" charset="0"/>
                <a:cs typeface="Times New Roman" pitchFamily="18" charset="0"/>
              </a:rPr>
              <a:t> </a:t>
            </a:r>
            <a:r>
              <a:rPr lang="en-US" altLang="zh-CN" sz="2795" dirty="0">
                <a:solidFill>
                  <a:srgbClr val="FF0000"/>
                </a:solidFill>
                <a:latin typeface="Times New Roman" panose="02020603050405020304" pitchFamily="18" charset="0"/>
                <a:cs typeface="Times New Roman" panose="02020603050405020304" pitchFamily="18" charset="0"/>
              </a:rPr>
              <a:t>=</a:t>
            </a:r>
            <a:r>
              <a:rPr lang="en-US" altLang="zh-CN" sz="2795" dirty="0">
                <a:latin typeface="Times New Roman" pitchFamily="18" charset="0"/>
                <a:cs typeface="Times New Roman" pitchFamily="18" charset="0"/>
              </a:rPr>
              <a:t> </a:t>
            </a:r>
            <a:r>
              <a:rPr lang="en-US" altLang="zh-CN" sz="2795" dirty="0">
                <a:solidFill>
                  <a:srgbClr val="FF0000"/>
                </a:solidFill>
                <a:latin typeface="Times New Roman" panose="02020603050405020304" pitchFamily="18" charset="0"/>
                <a:cs typeface="Times New Roman" panose="02020603050405020304" pitchFamily="18" charset="0"/>
              </a:rPr>
              <a:t>(R</a:t>
            </a:r>
            <a:r>
              <a:rPr lang="en-US" altLang="zh-CN" sz="1871" dirty="0">
                <a:solidFill>
                  <a:srgbClr val="FF0000"/>
                </a:solidFill>
                <a:latin typeface="Times New Roman" panose="02020603050405020304" pitchFamily="18" charset="0"/>
                <a:cs typeface="Times New Roman" panose="02020603050405020304" pitchFamily="18" charset="0"/>
              </a:rPr>
              <a:t>3</a:t>
            </a:r>
            <a:r>
              <a:rPr lang="en-US" altLang="zh-CN" sz="2795" dirty="0">
                <a:solidFill>
                  <a:srgbClr val="FF0000"/>
                </a:solidFill>
                <a:latin typeface="Times New Roman" panose="02020603050405020304" pitchFamily="18" charset="0"/>
                <a:cs typeface="Times New Roman" panose="02020603050405020304" pitchFamily="18" charset="0"/>
              </a:rPr>
              <a:t>R</a:t>
            </a:r>
            <a:r>
              <a:rPr lang="en-US" altLang="zh-CN" sz="1871" dirty="0">
                <a:solidFill>
                  <a:srgbClr val="FF0000"/>
                </a:solidFill>
                <a:latin typeface="Times New Roman" panose="02020603050405020304" pitchFamily="18" charset="0"/>
                <a:cs typeface="Times New Roman" panose="02020603050405020304" pitchFamily="18" charset="0"/>
              </a:rPr>
              <a:t>2</a:t>
            </a:r>
            <a:r>
              <a:rPr lang="en-US" altLang="zh-CN" sz="2795" dirty="0">
                <a:solidFill>
                  <a:srgbClr val="FF0000"/>
                </a:solidFill>
                <a:latin typeface="Times New Roman" panose="02020603050405020304" pitchFamily="18" charset="0"/>
                <a:cs typeface="Times New Roman" panose="02020603050405020304" pitchFamily="18" charset="0"/>
              </a:rPr>
              <a:t>R</a:t>
            </a:r>
            <a:r>
              <a:rPr lang="en-US" altLang="zh-CN" sz="1871" dirty="0">
                <a:solidFill>
                  <a:srgbClr val="FF0000"/>
                </a:solidFill>
                <a:latin typeface="Times New Roman" panose="02020603050405020304" pitchFamily="18" charset="0"/>
                <a:cs typeface="Times New Roman" panose="02020603050405020304" pitchFamily="18" charset="0"/>
              </a:rPr>
              <a:t>1</a:t>
            </a:r>
            <a:r>
              <a:rPr lang="en-US" altLang="zh-CN" sz="2795" dirty="0">
                <a:solidFill>
                  <a:srgbClr val="FF0000"/>
                </a:solidFill>
                <a:latin typeface="Times New Roman" panose="02020603050405020304" pitchFamily="18" charset="0"/>
                <a:cs typeface="Times New Roman" panose="02020603050405020304" pitchFamily="18" charset="0"/>
              </a:rPr>
              <a:t>)</a:t>
            </a:r>
            <a:r>
              <a:rPr lang="en-US" altLang="zh-CN" sz="1871" dirty="0">
                <a:solidFill>
                  <a:srgbClr val="FF0000"/>
                </a:solidFill>
                <a:latin typeface="Times New Roman" panose="02020603050405020304" pitchFamily="18" charset="0"/>
                <a:cs typeface="Times New Roman" panose="02020603050405020304" pitchFamily="18" charset="0"/>
              </a:rPr>
              <a:t>16</a:t>
            </a:r>
          </a:p>
          <a:p>
            <a:pPr>
              <a:lnSpc>
                <a:spcPts val="4000"/>
              </a:lnSpc>
              <a:tabLst/>
            </a:pPr>
            <a:r>
              <a:rPr lang="en-US" altLang="zh-CN" sz="2795" dirty="0">
                <a:solidFill>
                  <a:srgbClr val="FF0000"/>
                </a:solidFill>
                <a:latin typeface="Times New Roman" panose="02020603050405020304" pitchFamily="18" charset="0"/>
                <a:cs typeface="Times New Roman" panose="02020603050405020304" pitchFamily="18" charset="0"/>
              </a:rPr>
              <a:t>(345)</a:t>
            </a:r>
            <a:r>
              <a:rPr lang="en-US" altLang="zh-CN" sz="1871" dirty="0">
                <a:solidFill>
                  <a:srgbClr val="FF0000"/>
                </a:solidFill>
                <a:latin typeface="Times New Roman" panose="02020603050405020304" pitchFamily="18" charset="0"/>
                <a:cs typeface="Times New Roman" panose="02020603050405020304" pitchFamily="18" charset="0"/>
              </a:rPr>
              <a:t>10</a:t>
            </a:r>
            <a:r>
              <a:rPr lang="en-US" altLang="zh-CN" sz="2795" dirty="0">
                <a:latin typeface="Times New Roman" pitchFamily="18" charset="0"/>
                <a:cs typeface="Times New Roman" pitchFamily="18" charset="0"/>
              </a:rPr>
              <a:t> </a:t>
            </a:r>
            <a:r>
              <a:rPr lang="en-US" altLang="zh-CN" sz="2795" dirty="0">
                <a:solidFill>
                  <a:srgbClr val="FF0000"/>
                </a:solidFill>
                <a:latin typeface="Times New Roman" panose="02020603050405020304" pitchFamily="18" charset="0"/>
                <a:cs typeface="Times New Roman" panose="02020603050405020304" pitchFamily="18" charset="0"/>
              </a:rPr>
              <a:t>=</a:t>
            </a:r>
            <a:r>
              <a:rPr lang="en-US" altLang="zh-CN" sz="2795" dirty="0">
                <a:latin typeface="Times New Roman" pitchFamily="18" charset="0"/>
                <a:cs typeface="Times New Roman" pitchFamily="18" charset="0"/>
              </a:rPr>
              <a:t> </a:t>
            </a:r>
            <a:r>
              <a:rPr lang="en-US" altLang="zh-CN" sz="2795" dirty="0">
                <a:solidFill>
                  <a:srgbClr val="FF0000"/>
                </a:solidFill>
                <a:latin typeface="Times New Roman" panose="02020603050405020304" pitchFamily="18" charset="0"/>
                <a:cs typeface="Times New Roman" panose="02020603050405020304" pitchFamily="18" charset="0"/>
              </a:rPr>
              <a:t>(159)</a:t>
            </a:r>
            <a:r>
              <a:rPr lang="en-US" altLang="zh-CN" sz="1871" dirty="0">
                <a:solidFill>
                  <a:srgbClr val="FF0000"/>
                </a:solidFill>
                <a:latin typeface="Times New Roman" panose="02020603050405020304" pitchFamily="18" charset="0"/>
                <a:cs typeface="Times New Roman" panose="02020603050405020304" pitchFamily="18" charset="0"/>
              </a:rPr>
              <a:t>16</a:t>
            </a:r>
          </a:p>
        </p:txBody>
      </p:sp>
      <p:sp>
        <p:nvSpPr>
          <p:cNvPr id="4" name="Title 3">
            <a:extLst>
              <a:ext uri="{FF2B5EF4-FFF2-40B4-BE49-F238E27FC236}">
                <a16:creationId xmlns:a16="http://schemas.microsoft.com/office/drawing/2014/main" id="{81F62A0A-6A4B-4C6E-B64C-D1892A247D30}"/>
              </a:ext>
            </a:extLst>
          </p:cNvPr>
          <p:cNvSpPr>
            <a:spLocks noGrp="1"/>
          </p:cNvSpPr>
          <p:nvPr>
            <p:ph type="title"/>
          </p:nvPr>
        </p:nvSpPr>
        <p:spPr>
          <a:xfrm>
            <a:off x="685800" y="295656"/>
            <a:ext cx="7772400" cy="1609344"/>
          </a:xfrm>
        </p:spPr>
        <p:txBody>
          <a:bodyPr/>
          <a:lstStyle/>
          <a:p>
            <a:r>
              <a:rPr lang="en-US" dirty="0"/>
              <a:t>Example 4</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937828" y="1651000"/>
            <a:ext cx="1332096" cy="520655"/>
          </a:xfrm>
          <a:prstGeom prst="rect">
            <a:avLst/>
          </a:prstGeom>
          <a:noFill/>
        </p:spPr>
        <p:txBody>
          <a:bodyPr wrap="none" lIns="0" tIns="0" rIns="0" rtlCol="0">
            <a:spAutoFit/>
          </a:bodyPr>
          <a:lstStyle/>
          <a:p>
            <a:pPr>
              <a:lnSpc>
                <a:spcPts val="3700"/>
              </a:lnSpc>
              <a:tabLst/>
            </a:pPr>
            <a:r>
              <a:rPr lang="en-US" altLang="zh-CN" sz="3206" dirty="0">
                <a:solidFill>
                  <a:srgbClr val="000000"/>
                </a:solidFill>
                <a:latin typeface="Times New Roman" panose="02020603050405020304" pitchFamily="18" charset="0"/>
                <a:cs typeface="Times New Roman" pitchFamily="18" charset="0"/>
              </a:rPr>
              <a:t>•</a:t>
            </a:r>
            <a:r>
              <a:rPr lang="en-US" altLang="zh-CN" sz="3206" dirty="0">
                <a:latin typeface="Times New Roman" pitchFamily="18" charset="0"/>
                <a:cs typeface="Times New Roman" pitchFamily="18" charset="0"/>
              </a:rPr>
              <a:t>  </a:t>
            </a:r>
            <a:r>
              <a:rPr lang="en-US" altLang="zh-CN" sz="3200" dirty="0">
                <a:solidFill>
                  <a:srgbClr val="000000"/>
                </a:solidFill>
                <a:latin typeface="+mj-lt"/>
                <a:cs typeface="Times New Roman" panose="02020603050405020304" pitchFamily="18" charset="0"/>
              </a:rPr>
              <a:t>8</a:t>
            </a:r>
            <a:r>
              <a:rPr lang="en-US" altLang="zh-CN" sz="3200" dirty="0">
                <a:latin typeface="+mj-lt"/>
                <a:cs typeface="Times New Roman" pitchFamily="18" charset="0"/>
              </a:rPr>
              <a:t> </a:t>
            </a:r>
            <a:r>
              <a:rPr lang="en-US" altLang="zh-CN" sz="3200" dirty="0">
                <a:solidFill>
                  <a:srgbClr val="000000"/>
                </a:solidFill>
                <a:latin typeface="+mj-lt"/>
                <a:cs typeface="Times New Roman" panose="02020603050405020304" pitchFamily="18" charset="0"/>
              </a:rPr>
              <a:t>=</a:t>
            </a:r>
            <a:r>
              <a:rPr lang="en-US" altLang="zh-CN" sz="3200" dirty="0">
                <a:latin typeface="+mj-lt"/>
                <a:cs typeface="Times New Roman" pitchFamily="18" charset="0"/>
              </a:rPr>
              <a:t> </a:t>
            </a:r>
            <a:r>
              <a:rPr lang="en-US" altLang="zh-CN" sz="3200" dirty="0">
                <a:solidFill>
                  <a:srgbClr val="000000"/>
                </a:solidFill>
                <a:latin typeface="+mj-lt"/>
                <a:cs typeface="Times New Roman" panose="02020603050405020304" pitchFamily="18" charset="0"/>
              </a:rPr>
              <a:t>2</a:t>
            </a:r>
            <a:r>
              <a:rPr lang="en-US" altLang="zh-CN" sz="3200" baseline="30000" dirty="0">
                <a:solidFill>
                  <a:srgbClr val="000000"/>
                </a:solidFill>
                <a:latin typeface="+mj-lt"/>
                <a:cs typeface="Times New Roman" panose="02020603050405020304" pitchFamily="18" charset="0"/>
              </a:rPr>
              <a:t>3</a:t>
            </a:r>
          </a:p>
        </p:txBody>
      </p:sp>
      <p:sp>
        <p:nvSpPr>
          <p:cNvPr id="5" name="TextBox 1"/>
          <p:cNvSpPr txBox="1"/>
          <p:nvPr/>
        </p:nvSpPr>
        <p:spPr>
          <a:xfrm>
            <a:off x="937828" y="2255234"/>
            <a:ext cx="1524456" cy="520655"/>
          </a:xfrm>
          <a:prstGeom prst="rect">
            <a:avLst/>
          </a:prstGeom>
          <a:noFill/>
        </p:spPr>
        <p:txBody>
          <a:bodyPr wrap="none" lIns="0" tIns="0" rIns="0" rtlCol="0">
            <a:spAutoFit/>
          </a:bodyPr>
          <a:lstStyle/>
          <a:p>
            <a:pPr>
              <a:lnSpc>
                <a:spcPts val="3700"/>
              </a:lnSpc>
            </a:pPr>
            <a:r>
              <a:rPr lang="en-US" altLang="zh-CN" sz="3204" dirty="0">
                <a:solidFill>
                  <a:srgbClr val="000000"/>
                </a:solidFill>
                <a:latin typeface="Times New Roman" panose="02020603050405020304" pitchFamily="18" charset="0"/>
                <a:cs typeface="Times New Roman" pitchFamily="18" charset="0"/>
              </a:rPr>
              <a:t>•</a:t>
            </a:r>
            <a:r>
              <a:rPr lang="en-US" altLang="zh-CN" sz="3204" dirty="0">
                <a:latin typeface="Times New Roman" pitchFamily="18" charset="0"/>
                <a:cs typeface="Times New Roman" pitchFamily="18" charset="0"/>
              </a:rPr>
              <a:t>  </a:t>
            </a:r>
            <a:r>
              <a:rPr lang="en-US" altLang="zh-CN" sz="3200" dirty="0">
                <a:solidFill>
                  <a:srgbClr val="000000"/>
                </a:solidFill>
                <a:latin typeface="+mj-lt"/>
                <a:cs typeface="Times New Roman" panose="02020603050405020304" pitchFamily="18" charset="0"/>
              </a:rPr>
              <a:t>16</a:t>
            </a:r>
            <a:r>
              <a:rPr lang="en-US" altLang="zh-CN" sz="3200" dirty="0">
                <a:latin typeface="+mj-lt"/>
                <a:cs typeface="Times New Roman" pitchFamily="18" charset="0"/>
              </a:rPr>
              <a:t> </a:t>
            </a:r>
            <a:r>
              <a:rPr lang="en-US" altLang="zh-CN" sz="3200" dirty="0">
                <a:solidFill>
                  <a:srgbClr val="000000"/>
                </a:solidFill>
                <a:latin typeface="+mj-lt"/>
                <a:cs typeface="Times New Roman" panose="02020603050405020304" pitchFamily="18" charset="0"/>
              </a:rPr>
              <a:t>=</a:t>
            </a:r>
            <a:r>
              <a:rPr lang="en-US" altLang="zh-CN" sz="3200" dirty="0">
                <a:latin typeface="+mj-lt"/>
                <a:cs typeface="Times New Roman" pitchFamily="18" charset="0"/>
              </a:rPr>
              <a:t> </a:t>
            </a:r>
            <a:r>
              <a:rPr lang="en-US" altLang="zh-CN" sz="3200" dirty="0">
                <a:solidFill>
                  <a:srgbClr val="000000"/>
                </a:solidFill>
                <a:latin typeface="+mj-lt"/>
                <a:cs typeface="Times New Roman" panose="02020603050405020304" pitchFamily="18" charset="0"/>
              </a:rPr>
              <a:t>2</a:t>
            </a:r>
            <a:r>
              <a:rPr lang="en-US" altLang="zh-CN" sz="3200" baseline="30000" dirty="0">
                <a:solidFill>
                  <a:srgbClr val="000000"/>
                </a:solidFill>
                <a:latin typeface="+mj-lt"/>
                <a:cs typeface="Times New Roman" panose="02020603050405020304" pitchFamily="18" charset="0"/>
              </a:rPr>
              <a:t>4</a:t>
            </a:r>
          </a:p>
        </p:txBody>
      </p:sp>
      <p:sp>
        <p:nvSpPr>
          <p:cNvPr id="6" name="TextBox 1"/>
          <p:cNvSpPr txBox="1"/>
          <p:nvPr/>
        </p:nvSpPr>
        <p:spPr>
          <a:xfrm>
            <a:off x="937828" y="2971800"/>
            <a:ext cx="8140700" cy="1525674"/>
          </a:xfrm>
          <a:prstGeom prst="rect">
            <a:avLst/>
          </a:prstGeom>
          <a:noFill/>
        </p:spPr>
        <p:txBody>
          <a:bodyPr wrap="square" lIns="0" tIns="0" rIns="0" rtlCol="0">
            <a:spAutoFit/>
          </a:bodyPr>
          <a:lstStyle/>
          <a:p>
            <a:pPr>
              <a:tabLst/>
            </a:pPr>
            <a:r>
              <a:rPr lang="en-US" altLang="zh-CN" sz="3206" dirty="0">
                <a:solidFill>
                  <a:srgbClr val="000000"/>
                </a:solidFill>
                <a:latin typeface="+mj-lt"/>
                <a:cs typeface="Times New Roman" pitchFamily="18" charset="0"/>
              </a:rPr>
              <a:t>•</a:t>
            </a:r>
            <a:r>
              <a:rPr lang="en-US" altLang="zh-CN" sz="3206" dirty="0">
                <a:latin typeface="+mj-lt"/>
                <a:cs typeface="Times New Roman" pitchFamily="18" charset="0"/>
              </a:rPr>
              <a:t>  </a:t>
            </a:r>
            <a:r>
              <a:rPr lang="en-US" altLang="zh-CN" sz="3206" dirty="0">
                <a:solidFill>
                  <a:srgbClr val="000000"/>
                </a:solidFill>
                <a:latin typeface="+mj-lt"/>
                <a:cs typeface="Times New Roman" panose="02020603050405020304" pitchFamily="18" charset="0"/>
              </a:rPr>
              <a:t>This</a:t>
            </a:r>
            <a:r>
              <a:rPr lang="en-US" altLang="zh-CN" sz="3206" dirty="0">
                <a:latin typeface="+mj-lt"/>
                <a:cs typeface="Times New Roman" pitchFamily="18" charset="0"/>
              </a:rPr>
              <a:t> </a:t>
            </a:r>
            <a:r>
              <a:rPr lang="en-US" altLang="zh-CN" sz="3206" dirty="0">
                <a:solidFill>
                  <a:srgbClr val="000000"/>
                </a:solidFill>
                <a:latin typeface="+mj-lt"/>
                <a:cs typeface="Times New Roman" panose="02020603050405020304" pitchFamily="18" charset="0"/>
              </a:rPr>
              <a:t>enables</a:t>
            </a:r>
            <a:r>
              <a:rPr lang="en-US" altLang="zh-CN" sz="3206" dirty="0">
                <a:latin typeface="+mj-lt"/>
                <a:cs typeface="Times New Roman" pitchFamily="18" charset="0"/>
              </a:rPr>
              <a:t> </a:t>
            </a:r>
            <a:r>
              <a:rPr lang="en-US" altLang="zh-CN" sz="3206" dirty="0">
                <a:solidFill>
                  <a:srgbClr val="000000"/>
                </a:solidFill>
                <a:latin typeface="+mj-lt"/>
                <a:cs typeface="Times New Roman" panose="02020603050405020304" pitchFamily="18" charset="0"/>
              </a:rPr>
              <a:t>grouping</a:t>
            </a:r>
            <a:r>
              <a:rPr lang="en-US" altLang="zh-CN" sz="3206" dirty="0">
                <a:latin typeface="+mj-lt"/>
                <a:cs typeface="Times New Roman" pitchFamily="18" charset="0"/>
              </a:rPr>
              <a:t> </a:t>
            </a:r>
            <a:r>
              <a:rPr lang="en-US" altLang="zh-CN" sz="3206" dirty="0">
                <a:solidFill>
                  <a:srgbClr val="000000"/>
                </a:solidFill>
                <a:latin typeface="+mj-lt"/>
                <a:cs typeface="Times New Roman" panose="02020603050405020304" pitchFamily="18" charset="0"/>
              </a:rPr>
              <a:t>of</a:t>
            </a:r>
            <a:r>
              <a:rPr lang="en-US" altLang="zh-CN" sz="3206" dirty="0">
                <a:latin typeface="+mj-lt"/>
                <a:cs typeface="Times New Roman" pitchFamily="18" charset="0"/>
              </a:rPr>
              <a:t> </a:t>
            </a:r>
            <a:r>
              <a:rPr lang="en-US" altLang="zh-CN" sz="3206" dirty="0">
                <a:solidFill>
                  <a:srgbClr val="000000"/>
                </a:solidFill>
                <a:latin typeface="+mj-lt"/>
                <a:cs typeface="Times New Roman" panose="02020603050405020304" pitchFamily="18" charset="0"/>
              </a:rPr>
              <a:t>binary</a:t>
            </a:r>
            <a:r>
              <a:rPr lang="en-US" altLang="zh-CN" sz="3206" dirty="0">
                <a:latin typeface="+mj-lt"/>
                <a:cs typeface="Times New Roman" pitchFamily="18" charset="0"/>
              </a:rPr>
              <a:t> </a:t>
            </a:r>
            <a:r>
              <a:rPr lang="en-US" altLang="zh-CN" sz="3206" dirty="0">
                <a:solidFill>
                  <a:srgbClr val="000000"/>
                </a:solidFill>
                <a:latin typeface="+mj-lt"/>
                <a:cs typeface="Times New Roman" panose="02020603050405020304" pitchFamily="18" charset="0"/>
              </a:rPr>
              <a:t>numbers</a:t>
            </a:r>
            <a:r>
              <a:rPr lang="en-US" altLang="zh-CN" sz="3206" dirty="0">
                <a:latin typeface="+mj-lt"/>
                <a:cs typeface="Times New Roman" pitchFamily="18" charset="0"/>
              </a:rPr>
              <a:t> </a:t>
            </a:r>
            <a:r>
              <a:rPr lang="en-US" altLang="zh-CN" sz="3206" dirty="0">
                <a:solidFill>
                  <a:srgbClr val="000000"/>
                </a:solidFill>
                <a:latin typeface="+mj-lt"/>
                <a:cs typeface="Times New Roman" panose="02020603050405020304" pitchFamily="18" charset="0"/>
              </a:rPr>
              <a:t>in</a:t>
            </a:r>
            <a:r>
              <a:rPr lang="en-US" altLang="zh-CN" sz="3206" dirty="0">
                <a:latin typeface="+mj-lt"/>
                <a:cs typeface="Times New Roman" pitchFamily="18" charset="0"/>
              </a:rPr>
              <a:t> </a:t>
            </a:r>
            <a:r>
              <a:rPr lang="en-US" altLang="zh-CN" sz="3206" dirty="0">
                <a:solidFill>
                  <a:srgbClr val="000000"/>
                </a:solidFill>
                <a:latin typeface="+mj-lt"/>
                <a:cs typeface="Times New Roman" panose="02020603050405020304" pitchFamily="18" charset="0"/>
              </a:rPr>
              <a:t>3 </a:t>
            </a:r>
            <a:r>
              <a:rPr lang="en-US" altLang="zh-CN" sz="3204" dirty="0">
                <a:solidFill>
                  <a:srgbClr val="000000"/>
                </a:solidFill>
                <a:latin typeface="+mj-lt"/>
                <a:cs typeface="Times New Roman" panose="02020603050405020304" pitchFamily="18" charset="0"/>
              </a:rPr>
              <a:t>and</a:t>
            </a:r>
            <a:r>
              <a:rPr lang="en-US" altLang="zh-CN" sz="3204" dirty="0">
                <a:latin typeface="+mj-lt"/>
                <a:cs typeface="Times New Roman" pitchFamily="18" charset="0"/>
              </a:rPr>
              <a:t> </a:t>
            </a:r>
            <a:r>
              <a:rPr lang="en-US" altLang="zh-CN" sz="3204" dirty="0">
                <a:solidFill>
                  <a:srgbClr val="000000"/>
                </a:solidFill>
                <a:latin typeface="+mj-lt"/>
                <a:cs typeface="Times New Roman" panose="02020603050405020304" pitchFamily="18" charset="0"/>
              </a:rPr>
              <a:t>4</a:t>
            </a:r>
            <a:r>
              <a:rPr lang="en-US" altLang="zh-CN" sz="3204" dirty="0">
                <a:latin typeface="+mj-lt"/>
                <a:cs typeface="Times New Roman" pitchFamily="18" charset="0"/>
              </a:rPr>
              <a:t> </a:t>
            </a:r>
            <a:r>
              <a:rPr lang="en-US" altLang="zh-CN" sz="3204" dirty="0">
                <a:solidFill>
                  <a:srgbClr val="000000"/>
                </a:solidFill>
                <a:latin typeface="+mj-lt"/>
                <a:cs typeface="Times New Roman" panose="02020603050405020304" pitchFamily="18" charset="0"/>
              </a:rPr>
              <a:t>for</a:t>
            </a:r>
            <a:r>
              <a:rPr lang="en-US" altLang="zh-CN" sz="3204" dirty="0">
                <a:latin typeface="+mj-lt"/>
                <a:cs typeface="Times New Roman" pitchFamily="18" charset="0"/>
              </a:rPr>
              <a:t> </a:t>
            </a:r>
            <a:r>
              <a:rPr lang="en-US" altLang="zh-CN" sz="3204" dirty="0">
                <a:solidFill>
                  <a:srgbClr val="000000"/>
                </a:solidFill>
                <a:latin typeface="+mj-lt"/>
                <a:cs typeface="Times New Roman" panose="02020603050405020304" pitchFamily="18" charset="0"/>
              </a:rPr>
              <a:t>Base</a:t>
            </a:r>
            <a:r>
              <a:rPr lang="en-US" altLang="zh-CN" sz="3204" dirty="0">
                <a:latin typeface="+mj-lt"/>
                <a:cs typeface="Times New Roman" pitchFamily="18" charset="0"/>
              </a:rPr>
              <a:t> </a:t>
            </a:r>
            <a:r>
              <a:rPr lang="en-US" altLang="zh-CN" sz="3204" dirty="0">
                <a:solidFill>
                  <a:srgbClr val="000000"/>
                </a:solidFill>
                <a:latin typeface="+mj-lt"/>
                <a:cs typeface="Times New Roman" panose="02020603050405020304" pitchFamily="18" charset="0"/>
              </a:rPr>
              <a:t>8</a:t>
            </a:r>
            <a:r>
              <a:rPr lang="en-US" altLang="zh-CN" sz="3204" dirty="0">
                <a:latin typeface="+mj-lt"/>
                <a:cs typeface="Times New Roman" pitchFamily="18" charset="0"/>
              </a:rPr>
              <a:t> </a:t>
            </a:r>
            <a:r>
              <a:rPr lang="en-US" altLang="zh-CN" sz="3204" dirty="0">
                <a:solidFill>
                  <a:srgbClr val="000000"/>
                </a:solidFill>
                <a:latin typeface="+mj-lt"/>
                <a:cs typeface="Times New Roman" panose="02020603050405020304" pitchFamily="18" charset="0"/>
              </a:rPr>
              <a:t>and</a:t>
            </a:r>
            <a:r>
              <a:rPr lang="en-US" altLang="zh-CN" sz="3204" dirty="0">
                <a:latin typeface="+mj-lt"/>
                <a:cs typeface="Times New Roman" pitchFamily="18" charset="0"/>
              </a:rPr>
              <a:t> </a:t>
            </a:r>
            <a:r>
              <a:rPr lang="en-US" altLang="zh-CN" sz="3204" dirty="0">
                <a:solidFill>
                  <a:srgbClr val="000000"/>
                </a:solidFill>
                <a:latin typeface="+mj-lt"/>
                <a:cs typeface="Times New Roman" panose="02020603050405020304" pitchFamily="18" charset="0"/>
              </a:rPr>
              <a:t>Base</a:t>
            </a:r>
            <a:r>
              <a:rPr lang="en-US" altLang="zh-CN" sz="3204" dirty="0">
                <a:latin typeface="+mj-lt"/>
                <a:cs typeface="Times New Roman" pitchFamily="18" charset="0"/>
              </a:rPr>
              <a:t> </a:t>
            </a:r>
            <a:r>
              <a:rPr lang="en-US" altLang="zh-CN" sz="3204" dirty="0">
                <a:solidFill>
                  <a:srgbClr val="000000"/>
                </a:solidFill>
                <a:latin typeface="+mj-lt"/>
                <a:cs typeface="Times New Roman" panose="02020603050405020304" pitchFamily="18" charset="0"/>
              </a:rPr>
              <a:t>16</a:t>
            </a:r>
            <a:r>
              <a:rPr lang="en-US" altLang="zh-CN" sz="3204" dirty="0">
                <a:latin typeface="+mj-lt"/>
                <a:cs typeface="Times New Roman" pitchFamily="18" charset="0"/>
              </a:rPr>
              <a:t> </a:t>
            </a:r>
            <a:r>
              <a:rPr lang="en-US" altLang="zh-CN" sz="3204" dirty="0">
                <a:solidFill>
                  <a:srgbClr val="000000"/>
                </a:solidFill>
                <a:latin typeface="+mj-lt"/>
                <a:cs typeface="Times New Roman" panose="02020603050405020304" pitchFamily="18" charset="0"/>
              </a:rPr>
              <a:t>conversion, respectively.</a:t>
            </a:r>
          </a:p>
        </p:txBody>
      </p:sp>
      <p:sp>
        <p:nvSpPr>
          <p:cNvPr id="4" name="Title 3"/>
          <p:cNvSpPr>
            <a:spLocks noGrp="1"/>
          </p:cNvSpPr>
          <p:nvPr>
            <p:ph type="title"/>
          </p:nvPr>
        </p:nvSpPr>
        <p:spPr>
          <a:xfrm>
            <a:off x="762000" y="228600"/>
            <a:ext cx="8229600" cy="1143000"/>
          </a:xfrm>
        </p:spPr>
        <p:txBody>
          <a:bodyPr>
            <a:normAutofit/>
          </a:bodyPr>
          <a:lstStyle/>
          <a:p>
            <a:r>
              <a:rPr lang="en-US" altLang="zh-CN" sz="4000" dirty="0"/>
              <a:t>Conversions among Base 2, 8, 16</a:t>
            </a:r>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000" dirty="0"/>
              <a:t>Conversions among Base 2, 8, 16</a:t>
            </a:r>
            <a:endParaRPr lang="zh-CN" altLang="en-US" sz="4000" dirty="0"/>
          </a:p>
        </p:txBody>
      </p:sp>
      <p:sp>
        <p:nvSpPr>
          <p:cNvPr id="3" name="Content Placeholder 2"/>
          <p:cNvSpPr>
            <a:spLocks noGrp="1"/>
          </p:cNvSpPr>
          <p:nvPr>
            <p:ph idx="1"/>
          </p:nvPr>
        </p:nvSpPr>
        <p:spPr/>
        <p:txBody>
          <a:bodyPr/>
          <a:lstStyle/>
          <a:p>
            <a:pPr lvl="0">
              <a:tabLst>
                <a:tab pos="431800" algn="l"/>
                <a:tab pos="6235700" algn="l"/>
              </a:tabLst>
            </a:pPr>
            <a:r>
              <a:rPr lang="en-US" altLang="zh-CN" dirty="0">
                <a:solidFill>
                  <a:srgbClr val="000000"/>
                </a:solidFill>
                <a:cs typeface="Times New Roman" pitchFamily="18" charset="0"/>
              </a:rPr>
              <a:t>A</a:t>
            </a:r>
            <a:r>
              <a:rPr lang="en-US" altLang="zh-CN" dirty="0">
                <a:solidFill>
                  <a:prstClr val="black"/>
                </a:solidFill>
                <a:cs typeface="Times New Roman" pitchFamily="18" charset="0"/>
              </a:rPr>
              <a:t> </a:t>
            </a:r>
            <a:r>
              <a:rPr lang="en-US" altLang="zh-CN" dirty="0">
                <a:solidFill>
                  <a:srgbClr val="000000"/>
                </a:solidFill>
                <a:cs typeface="Times New Roman" pitchFamily="18" charset="0"/>
              </a:rPr>
              <a:t>single</a:t>
            </a:r>
            <a:r>
              <a:rPr lang="en-US" altLang="zh-CN" dirty="0">
                <a:solidFill>
                  <a:prstClr val="black"/>
                </a:solidFill>
                <a:cs typeface="Times New Roman" pitchFamily="18" charset="0"/>
              </a:rPr>
              <a:t> </a:t>
            </a:r>
            <a:r>
              <a:rPr lang="en-US" altLang="zh-CN" dirty="0">
                <a:solidFill>
                  <a:srgbClr val="000000"/>
                </a:solidFill>
                <a:cs typeface="Times New Roman" pitchFamily="18" charset="0"/>
              </a:rPr>
              <a:t>digit</a:t>
            </a:r>
            <a:r>
              <a:rPr lang="en-US" altLang="zh-CN" dirty="0">
                <a:solidFill>
                  <a:prstClr val="black"/>
                </a:solidFill>
                <a:cs typeface="Times New Roman" pitchFamily="18" charset="0"/>
              </a:rPr>
              <a:t> </a:t>
            </a:r>
            <a:r>
              <a:rPr lang="en-US" altLang="zh-CN" dirty="0">
                <a:solidFill>
                  <a:srgbClr val="000000"/>
                </a:solidFill>
                <a:cs typeface="Times New Roman" pitchFamily="18" charset="0"/>
              </a:rPr>
              <a:t>in</a:t>
            </a:r>
            <a:r>
              <a:rPr lang="en-US" altLang="zh-CN" dirty="0">
                <a:solidFill>
                  <a:prstClr val="black"/>
                </a:solidFill>
                <a:cs typeface="Times New Roman" pitchFamily="18" charset="0"/>
              </a:rPr>
              <a:t> </a:t>
            </a:r>
            <a:r>
              <a:rPr lang="en-US" altLang="zh-CN" dirty="0">
                <a:solidFill>
                  <a:srgbClr val="000000"/>
                </a:solidFill>
                <a:cs typeface="Times New Roman" pitchFamily="18" charset="0"/>
              </a:rPr>
              <a:t>base</a:t>
            </a:r>
            <a:r>
              <a:rPr lang="en-US" altLang="zh-CN" dirty="0">
                <a:solidFill>
                  <a:prstClr val="black"/>
                </a:solidFill>
                <a:cs typeface="Times New Roman" pitchFamily="18" charset="0"/>
              </a:rPr>
              <a:t> </a:t>
            </a:r>
            <a:r>
              <a:rPr lang="en-US" altLang="zh-CN" dirty="0">
                <a:solidFill>
                  <a:srgbClr val="000000"/>
                </a:solidFill>
                <a:cs typeface="Times New Roman" pitchFamily="18" charset="0"/>
              </a:rPr>
              <a:t>2</a:t>
            </a:r>
            <a:r>
              <a:rPr lang="en-US" altLang="zh-CN" baseline="30000" dirty="0">
                <a:solidFill>
                  <a:srgbClr val="000000"/>
                </a:solidFill>
                <a:cs typeface="Times New Roman" pitchFamily="18" charset="0"/>
              </a:rPr>
              <a:t>p</a:t>
            </a:r>
            <a:r>
              <a:rPr lang="en-US" altLang="zh-CN" dirty="0">
                <a:solidFill>
                  <a:prstClr val="black"/>
                </a:solidFill>
                <a:cs typeface="Times New Roman" pitchFamily="18" charset="0"/>
              </a:rPr>
              <a:t> </a:t>
            </a:r>
            <a:r>
              <a:rPr lang="en-US" altLang="zh-CN" dirty="0">
                <a:solidFill>
                  <a:srgbClr val="000000"/>
                </a:solidFill>
                <a:cs typeface="Times New Roman" pitchFamily="18" charset="0"/>
              </a:rPr>
              <a:t>expands</a:t>
            </a:r>
            <a:r>
              <a:rPr lang="en-US" altLang="zh-CN" dirty="0">
                <a:solidFill>
                  <a:prstClr val="black"/>
                </a:solidFill>
                <a:cs typeface="Times New Roman" pitchFamily="18" charset="0"/>
              </a:rPr>
              <a:t> </a:t>
            </a:r>
            <a:r>
              <a:rPr lang="en-US" altLang="zh-CN" dirty="0">
                <a:solidFill>
                  <a:srgbClr val="000000"/>
                </a:solidFill>
                <a:cs typeface="Times New Roman" pitchFamily="18" charset="0"/>
              </a:rPr>
              <a:t>to</a:t>
            </a:r>
            <a:r>
              <a:rPr lang="en-US" altLang="zh-CN" dirty="0">
                <a:solidFill>
                  <a:prstClr val="black"/>
                </a:solidFill>
                <a:cs typeface="Times New Roman" pitchFamily="18" charset="0"/>
              </a:rPr>
              <a:t> </a:t>
            </a:r>
            <a:r>
              <a:rPr lang="en-US" altLang="zh-CN" dirty="0">
                <a:solidFill>
                  <a:srgbClr val="000000"/>
                </a:solidFill>
                <a:cs typeface="Times New Roman" pitchFamily="18" charset="0"/>
              </a:rPr>
              <a:t>its</a:t>
            </a:r>
            <a:r>
              <a:rPr lang="en-US" altLang="zh-CN" dirty="0">
                <a:solidFill>
                  <a:prstClr val="black"/>
                </a:solidFill>
                <a:cs typeface="Times New Roman" pitchFamily="18" charset="0"/>
              </a:rPr>
              <a:t> </a:t>
            </a:r>
            <a:r>
              <a:rPr lang="en-US" altLang="zh-CN" dirty="0">
                <a:solidFill>
                  <a:srgbClr val="000000"/>
                </a:solidFill>
                <a:cs typeface="Times New Roman" pitchFamily="18" charset="0"/>
              </a:rPr>
              <a:t>equivalent</a:t>
            </a:r>
            <a:r>
              <a:rPr lang="en-US" altLang="zh-CN" dirty="0">
                <a:solidFill>
                  <a:prstClr val="black"/>
                </a:solidFill>
                <a:cs typeface="Times New Roman" pitchFamily="18" charset="0"/>
              </a:rPr>
              <a:t> </a:t>
            </a:r>
            <a:r>
              <a:rPr lang="en-US" altLang="zh-CN" dirty="0">
                <a:solidFill>
                  <a:srgbClr val="000000"/>
                </a:solidFill>
                <a:cs typeface="Times New Roman" pitchFamily="18" charset="0"/>
              </a:rPr>
              <a:t>p</a:t>
            </a:r>
            <a:r>
              <a:rPr lang="en-US" altLang="zh-CN" dirty="0">
                <a:solidFill>
                  <a:prstClr val="black"/>
                </a:solidFill>
                <a:cs typeface="Times New Roman" pitchFamily="18" charset="0"/>
              </a:rPr>
              <a:t> </a:t>
            </a:r>
            <a:r>
              <a:rPr lang="en-US" altLang="zh-CN" dirty="0">
                <a:solidFill>
                  <a:srgbClr val="000000"/>
                </a:solidFill>
                <a:cs typeface="Times New Roman" pitchFamily="18" charset="0"/>
              </a:rPr>
              <a:t>bits</a:t>
            </a:r>
            <a:r>
              <a:rPr lang="en-US" altLang="zh-CN" dirty="0">
                <a:solidFill>
                  <a:prstClr val="black"/>
                </a:solidFill>
                <a:cs typeface="Times New Roman" pitchFamily="18" charset="0"/>
              </a:rPr>
              <a:t> </a:t>
            </a:r>
            <a:r>
              <a:rPr lang="en-US" altLang="zh-CN" dirty="0">
                <a:solidFill>
                  <a:srgbClr val="000000"/>
                </a:solidFill>
                <a:cs typeface="Times New Roman" pitchFamily="18" charset="0"/>
              </a:rPr>
              <a:t>in</a:t>
            </a:r>
            <a:r>
              <a:rPr lang="en-US" altLang="zh-CN" dirty="0">
                <a:solidFill>
                  <a:prstClr val="black"/>
                </a:solidFill>
                <a:cs typeface="Times New Roman" pitchFamily="18" charset="0"/>
              </a:rPr>
              <a:t> </a:t>
            </a:r>
            <a:r>
              <a:rPr lang="en-US" altLang="zh-CN" dirty="0">
                <a:solidFill>
                  <a:srgbClr val="000000"/>
                </a:solidFill>
                <a:cs typeface="Times New Roman" pitchFamily="18" charset="0"/>
              </a:rPr>
              <a:t>binary.</a:t>
            </a:r>
          </a:p>
          <a:p>
            <a:pPr lvl="0">
              <a:tabLst>
                <a:tab pos="431800" algn="l"/>
                <a:tab pos="6235700" algn="l"/>
              </a:tabLst>
            </a:pPr>
            <a:r>
              <a:rPr lang="en-US" altLang="zh-CN" dirty="0">
                <a:solidFill>
                  <a:srgbClr val="000000"/>
                </a:solidFill>
                <a:cs typeface="Times New Roman" pitchFamily="18" charset="0"/>
              </a:rPr>
              <a:t>This</a:t>
            </a:r>
            <a:r>
              <a:rPr lang="en-US" altLang="zh-CN" dirty="0">
                <a:solidFill>
                  <a:prstClr val="black"/>
                </a:solidFill>
                <a:cs typeface="Times New Roman" pitchFamily="18" charset="0"/>
              </a:rPr>
              <a:t> </a:t>
            </a:r>
            <a:r>
              <a:rPr lang="en-US" altLang="zh-CN" dirty="0">
                <a:solidFill>
                  <a:srgbClr val="000000"/>
                </a:solidFill>
                <a:cs typeface="Times New Roman" pitchFamily="18" charset="0"/>
              </a:rPr>
              <a:t>lets</a:t>
            </a:r>
            <a:r>
              <a:rPr lang="en-US" altLang="zh-CN" dirty="0">
                <a:solidFill>
                  <a:prstClr val="black"/>
                </a:solidFill>
                <a:cs typeface="Times New Roman" pitchFamily="18" charset="0"/>
              </a:rPr>
              <a:t> </a:t>
            </a:r>
            <a:r>
              <a:rPr lang="en-US" altLang="zh-CN" dirty="0">
                <a:solidFill>
                  <a:srgbClr val="000000"/>
                </a:solidFill>
                <a:cs typeface="Times New Roman" pitchFamily="18" charset="0"/>
              </a:rPr>
              <a:t>us</a:t>
            </a:r>
            <a:r>
              <a:rPr lang="en-US" altLang="zh-CN" dirty="0">
                <a:solidFill>
                  <a:prstClr val="black"/>
                </a:solidFill>
                <a:cs typeface="Times New Roman" pitchFamily="18" charset="0"/>
              </a:rPr>
              <a:t> </a:t>
            </a:r>
            <a:r>
              <a:rPr lang="en-US" altLang="zh-CN" dirty="0">
                <a:solidFill>
                  <a:srgbClr val="000000"/>
                </a:solidFill>
                <a:cs typeface="Times New Roman" pitchFamily="18" charset="0"/>
              </a:rPr>
              <a:t>convert</a:t>
            </a:r>
            <a:r>
              <a:rPr lang="en-US" altLang="zh-CN" dirty="0">
                <a:solidFill>
                  <a:prstClr val="black"/>
                </a:solidFill>
                <a:cs typeface="Times New Roman" pitchFamily="18" charset="0"/>
              </a:rPr>
              <a:t> </a:t>
            </a:r>
            <a:r>
              <a:rPr lang="en-US" altLang="zh-CN" dirty="0">
                <a:solidFill>
                  <a:srgbClr val="000000"/>
                </a:solidFill>
                <a:cs typeface="Times New Roman" pitchFamily="18" charset="0"/>
              </a:rPr>
              <a:t>directly</a:t>
            </a:r>
            <a:r>
              <a:rPr lang="en-US" altLang="zh-CN" dirty="0">
                <a:solidFill>
                  <a:prstClr val="black"/>
                </a:solidFill>
                <a:cs typeface="Times New Roman" pitchFamily="18" charset="0"/>
              </a:rPr>
              <a:t> </a:t>
            </a:r>
            <a:r>
              <a:rPr lang="en-US" altLang="zh-CN" dirty="0">
                <a:solidFill>
                  <a:srgbClr val="000000"/>
                </a:solidFill>
                <a:cs typeface="Times New Roman" pitchFamily="18" charset="0"/>
              </a:rPr>
              <a:t>between</a:t>
            </a:r>
            <a:r>
              <a:rPr lang="en-US" altLang="zh-CN" dirty="0">
                <a:solidFill>
                  <a:prstClr val="black"/>
                </a:solidFill>
                <a:cs typeface="Times New Roman" pitchFamily="18" charset="0"/>
              </a:rPr>
              <a:t> </a:t>
            </a:r>
            <a:r>
              <a:rPr lang="en-US" altLang="zh-CN" dirty="0">
                <a:solidFill>
                  <a:srgbClr val="000000"/>
                </a:solidFill>
                <a:cs typeface="Times New Roman" pitchFamily="18" charset="0"/>
              </a:rPr>
              <a:t>binary,</a:t>
            </a:r>
            <a:r>
              <a:rPr lang="en-US" altLang="zh-CN" dirty="0">
                <a:solidFill>
                  <a:prstClr val="black"/>
                </a:solidFill>
                <a:cs typeface="Times New Roman" pitchFamily="18" charset="0"/>
              </a:rPr>
              <a:t> </a:t>
            </a:r>
            <a:r>
              <a:rPr lang="en-US" altLang="zh-CN" dirty="0">
                <a:solidFill>
                  <a:srgbClr val="000000"/>
                </a:solidFill>
                <a:cs typeface="Times New Roman" pitchFamily="18" charset="0"/>
              </a:rPr>
              <a:t>hex,</a:t>
            </a:r>
            <a:r>
              <a:rPr lang="en-US" altLang="zh-CN" dirty="0">
                <a:solidFill>
                  <a:prstClr val="black"/>
                </a:solidFill>
                <a:cs typeface="Times New Roman" pitchFamily="18" charset="0"/>
              </a:rPr>
              <a:t> </a:t>
            </a:r>
            <a:r>
              <a:rPr lang="en-US" altLang="zh-CN" dirty="0">
                <a:solidFill>
                  <a:srgbClr val="000000"/>
                </a:solidFill>
                <a:cs typeface="Times New Roman" pitchFamily="18" charset="0"/>
              </a:rPr>
              <a:t>and</a:t>
            </a:r>
            <a:r>
              <a:rPr lang="en-US" altLang="zh-CN" dirty="0">
                <a:solidFill>
                  <a:prstClr val="black"/>
                </a:solidFill>
                <a:cs typeface="Times New Roman" pitchFamily="18" charset="0"/>
              </a:rPr>
              <a:t> </a:t>
            </a:r>
            <a:r>
              <a:rPr lang="en-US" altLang="zh-CN" dirty="0">
                <a:solidFill>
                  <a:srgbClr val="000000"/>
                </a:solidFill>
                <a:cs typeface="Times New Roman" pitchFamily="18" charset="0"/>
              </a:rPr>
              <a:t>octal.</a:t>
            </a:r>
          </a:p>
          <a:p>
            <a:pPr marL="0" indent="0">
              <a:buNone/>
            </a:pPr>
            <a:endParaRPr lang="en-US" altLang="zh-CN" dirty="0"/>
          </a:p>
          <a:p>
            <a:endParaRPr lang="zh-CN" altLang="en-US" dirty="0"/>
          </a:p>
        </p:txBody>
      </p:sp>
    </p:spTree>
    <p:extLst>
      <p:ext uri="{BB962C8B-B14F-4D97-AF65-F5344CB8AC3E}">
        <p14:creationId xmlns:p14="http://schemas.microsoft.com/office/powerpoint/2010/main" val="1612172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68700" y="739082"/>
            <a:ext cx="2135521" cy="460511"/>
          </a:xfrm>
          <a:prstGeom prst="rect">
            <a:avLst/>
          </a:prstGeom>
          <a:noFill/>
        </p:spPr>
        <p:txBody>
          <a:bodyPr wrap="none" lIns="0" tIns="0" rIns="0" rtlCol="0">
            <a:spAutoFit/>
          </a:bodyPr>
          <a:lstStyle/>
          <a:p>
            <a:pPr>
              <a:lnSpc>
                <a:spcPts val="2900"/>
              </a:lnSpc>
              <a:tabLst/>
            </a:pPr>
            <a:r>
              <a:rPr lang="en-US" altLang="zh-CN" sz="4000" dirty="0">
                <a:solidFill>
                  <a:srgbClr val="000000"/>
                </a:solidFill>
                <a:latin typeface="+mj-lt"/>
                <a:cs typeface="Times New Roman" panose="02020603050405020304" pitchFamily="18" charset="0"/>
              </a:rPr>
              <a:t>Example</a:t>
            </a:r>
            <a:r>
              <a:rPr lang="en-US" altLang="zh-CN" sz="4000" dirty="0">
                <a:latin typeface="+mj-lt"/>
                <a:cs typeface="Times New Roman" panose="02020603050405020304" pitchFamily="18" charset="0"/>
              </a:rPr>
              <a:t> </a:t>
            </a:r>
            <a:r>
              <a:rPr lang="en-US" altLang="zh-CN" sz="4000" dirty="0">
                <a:solidFill>
                  <a:srgbClr val="000000"/>
                </a:solidFill>
                <a:latin typeface="+mj-lt"/>
                <a:cs typeface="Times New Roman" panose="02020603050405020304" pitchFamily="18" charset="0"/>
              </a:rPr>
              <a:t>6</a:t>
            </a:r>
          </a:p>
        </p:txBody>
      </p:sp>
      <p:sp>
        <p:nvSpPr>
          <p:cNvPr id="5" name="TextBox 1"/>
          <p:cNvSpPr txBox="1"/>
          <p:nvPr/>
        </p:nvSpPr>
        <p:spPr>
          <a:xfrm>
            <a:off x="1173518" y="2514600"/>
            <a:ext cx="6997700" cy="381000"/>
          </a:xfrm>
          <a:prstGeom prst="rect">
            <a:avLst/>
          </a:prstGeom>
          <a:noFill/>
        </p:spPr>
        <p:txBody>
          <a:bodyPr wrap="none" lIns="0" tIns="0" rIns="0" rtlCol="0">
            <a:spAutoFit/>
          </a:bodyPr>
          <a:lstStyle/>
          <a:p>
            <a:pPr>
              <a:lnSpc>
                <a:spcPts val="3000"/>
              </a:lnSpc>
              <a:tabLst/>
            </a:pPr>
            <a:r>
              <a:rPr lang="en-US" altLang="zh-CN" sz="2795" dirty="0">
                <a:solidFill>
                  <a:srgbClr val="000000"/>
                </a:solidFill>
                <a:latin typeface="Times New Roman" pitchFamily="18" charset="0"/>
                <a:cs typeface="Times New Roman" pitchFamily="18" charset="0"/>
              </a:rPr>
              <a:t>(1</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itchFamily="18" charset="0"/>
                <a:cs typeface="Times New Roman" pitchFamily="18" charset="0"/>
              </a:rPr>
              <a:t>0</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itchFamily="18" charset="0"/>
                <a:cs typeface="Times New Roman" pitchFamily="18" charset="0"/>
              </a:rPr>
              <a:t>1</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itchFamily="18" charset="0"/>
                <a:cs typeface="Times New Roman" pitchFamily="18" charset="0"/>
              </a:rPr>
              <a:t>0</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itchFamily="18" charset="0"/>
                <a:cs typeface="Times New Roman" pitchFamily="18" charset="0"/>
              </a:rPr>
              <a:t>1</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itchFamily="18" charset="0"/>
                <a:cs typeface="Times New Roman" pitchFamily="18" charset="0"/>
              </a:rPr>
              <a:t>0</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itchFamily="18" charset="0"/>
                <a:cs typeface="Times New Roman" pitchFamily="18" charset="0"/>
              </a:rPr>
              <a:t>1</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itchFamily="18" charset="0"/>
                <a:cs typeface="Times New Roman" pitchFamily="18" charset="0"/>
              </a:rPr>
              <a:t>1</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itchFamily="18" charset="0"/>
                <a:cs typeface="Times New Roman" pitchFamily="18" charset="0"/>
              </a:rPr>
              <a:t>0</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itchFamily="18" charset="0"/>
                <a:cs typeface="Times New Roman" pitchFamily="18" charset="0"/>
              </a:rPr>
              <a:t>0</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itchFamily="18" charset="0"/>
                <a:cs typeface="Times New Roman" pitchFamily="18" charset="0"/>
              </a:rPr>
              <a:t>0</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itchFamily="18" charset="0"/>
                <a:cs typeface="Times New Roman" pitchFamily="18" charset="0"/>
              </a:rPr>
              <a:t>1</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itchFamily="18" charset="0"/>
                <a:cs typeface="Times New Roman" pitchFamily="18" charset="0"/>
              </a:rPr>
              <a:t>0</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itchFamily="18" charset="0"/>
                <a:cs typeface="Times New Roman" pitchFamily="18" charset="0"/>
              </a:rPr>
              <a:t>1</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itchFamily="18" charset="0"/>
                <a:cs typeface="Times New Roman" pitchFamily="18" charset="0"/>
              </a:rPr>
              <a:t>0</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itchFamily="18" charset="0"/>
                <a:cs typeface="Times New Roman" pitchFamily="18" charset="0"/>
              </a:rPr>
              <a:t>0</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itchFamily="18" charset="0"/>
                <a:cs typeface="Times New Roman" pitchFamily="18" charset="0"/>
              </a:rPr>
              <a:t>1</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itchFamily="18" charset="0"/>
                <a:cs typeface="Times New Roman" pitchFamily="18" charset="0"/>
              </a:rPr>
              <a:t>.</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itchFamily="18" charset="0"/>
                <a:cs typeface="Times New Roman" pitchFamily="18" charset="0"/>
              </a:rPr>
              <a:t>0</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itchFamily="18" charset="0"/>
                <a:cs typeface="Times New Roman" pitchFamily="18" charset="0"/>
              </a:rPr>
              <a:t>0</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itchFamily="18" charset="0"/>
                <a:cs typeface="Times New Roman" pitchFamily="18" charset="0"/>
              </a:rPr>
              <a:t>1</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itchFamily="18" charset="0"/>
                <a:cs typeface="Times New Roman" pitchFamily="18" charset="0"/>
              </a:rPr>
              <a:t>1</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itchFamily="18" charset="0"/>
                <a:cs typeface="Times New Roman" pitchFamily="18" charset="0"/>
              </a:rPr>
              <a:t>0)</a:t>
            </a:r>
            <a:r>
              <a:rPr lang="en-US" altLang="zh-CN" sz="1871" dirty="0">
                <a:solidFill>
                  <a:srgbClr val="000000"/>
                </a:solidFill>
                <a:latin typeface="Times New Roman" pitchFamily="18" charset="0"/>
                <a:cs typeface="Times New Roman" pitchFamily="18" charset="0"/>
              </a:rPr>
              <a:t>2</a:t>
            </a:r>
          </a:p>
        </p:txBody>
      </p:sp>
      <p:sp>
        <p:nvSpPr>
          <p:cNvPr id="6" name="TextBox 1"/>
          <p:cNvSpPr txBox="1"/>
          <p:nvPr/>
        </p:nvSpPr>
        <p:spPr>
          <a:xfrm>
            <a:off x="1524000" y="3114782"/>
            <a:ext cx="5359416" cy="366767"/>
          </a:xfrm>
          <a:prstGeom prst="rect">
            <a:avLst/>
          </a:prstGeom>
          <a:noFill/>
        </p:spPr>
        <p:txBody>
          <a:bodyPr wrap="none" lIns="0" tIns="0" rIns="0" rtlCol="0">
            <a:spAutoFit/>
          </a:bodyPr>
          <a:lstStyle/>
          <a:p>
            <a:pPr>
              <a:lnSpc>
                <a:spcPts val="2500"/>
              </a:lnSpc>
              <a:tabLst/>
            </a:pPr>
            <a:r>
              <a:rPr lang="en-US" altLang="zh-CN" sz="2798" dirty="0">
                <a:solidFill>
                  <a:srgbClr val="FF0000"/>
                </a:solidFill>
                <a:latin typeface="Times New Roman" pitchFamily="18" charset="0"/>
                <a:cs typeface="Times New Roman" pitchFamily="18" charset="0"/>
              </a:rPr>
              <a:t>0001</a:t>
            </a:r>
            <a:r>
              <a:rPr lang="en-US" altLang="zh-CN" sz="2798" dirty="0">
                <a:latin typeface="Times New Roman" pitchFamily="18" charset="0"/>
                <a:cs typeface="Times New Roman" pitchFamily="18" charset="0"/>
              </a:rPr>
              <a:t>  </a:t>
            </a:r>
            <a:r>
              <a:rPr lang="en-US" altLang="zh-CN" sz="2798" dirty="0">
                <a:solidFill>
                  <a:srgbClr val="FF0000"/>
                </a:solidFill>
                <a:latin typeface="Times New Roman" pitchFamily="18" charset="0"/>
                <a:cs typeface="Times New Roman" pitchFamily="18" charset="0"/>
              </a:rPr>
              <a:t>0101</a:t>
            </a:r>
            <a:r>
              <a:rPr lang="en-US" altLang="zh-CN" sz="2798" dirty="0">
                <a:latin typeface="Times New Roman" pitchFamily="18" charset="0"/>
                <a:cs typeface="Times New Roman" pitchFamily="18" charset="0"/>
              </a:rPr>
              <a:t>  </a:t>
            </a:r>
            <a:r>
              <a:rPr lang="en-US" altLang="zh-CN" sz="2798" dirty="0">
                <a:solidFill>
                  <a:srgbClr val="FF0000"/>
                </a:solidFill>
                <a:latin typeface="Times New Roman" pitchFamily="18" charset="0"/>
                <a:cs typeface="Times New Roman" pitchFamily="18" charset="0"/>
              </a:rPr>
              <a:t>0110</a:t>
            </a:r>
            <a:r>
              <a:rPr lang="en-US" altLang="zh-CN" sz="2798" dirty="0">
                <a:latin typeface="Times New Roman" pitchFamily="18" charset="0"/>
                <a:cs typeface="Times New Roman" pitchFamily="18" charset="0"/>
              </a:rPr>
              <a:t>  </a:t>
            </a:r>
            <a:r>
              <a:rPr lang="en-US" altLang="zh-CN" sz="2798" dirty="0">
                <a:solidFill>
                  <a:srgbClr val="FF0000"/>
                </a:solidFill>
                <a:latin typeface="Times New Roman" pitchFamily="18" charset="0"/>
                <a:cs typeface="Times New Roman" pitchFamily="18" charset="0"/>
              </a:rPr>
              <a:t>0010</a:t>
            </a:r>
            <a:r>
              <a:rPr lang="en-US" altLang="zh-CN" sz="2798" dirty="0">
                <a:latin typeface="Times New Roman" pitchFamily="18" charset="0"/>
                <a:cs typeface="Times New Roman" pitchFamily="18" charset="0"/>
              </a:rPr>
              <a:t>  </a:t>
            </a:r>
            <a:r>
              <a:rPr lang="en-US" altLang="zh-CN" sz="2798" dirty="0">
                <a:solidFill>
                  <a:srgbClr val="FF0000"/>
                </a:solidFill>
                <a:latin typeface="Times New Roman" pitchFamily="18" charset="0"/>
                <a:cs typeface="Times New Roman" pitchFamily="18" charset="0"/>
              </a:rPr>
              <a:t>1001.00110</a:t>
            </a:r>
          </a:p>
        </p:txBody>
      </p:sp>
      <p:sp>
        <p:nvSpPr>
          <p:cNvPr id="7" name="TextBox 1"/>
          <p:cNvSpPr txBox="1"/>
          <p:nvPr/>
        </p:nvSpPr>
        <p:spPr>
          <a:xfrm>
            <a:off x="1715899" y="3657600"/>
            <a:ext cx="5556337" cy="366767"/>
          </a:xfrm>
          <a:prstGeom prst="rect">
            <a:avLst/>
          </a:prstGeom>
          <a:noFill/>
        </p:spPr>
        <p:txBody>
          <a:bodyPr wrap="square" lIns="0" tIns="0" rIns="0" rtlCol="0">
            <a:spAutoFit/>
          </a:bodyPr>
          <a:lstStyle/>
          <a:p>
            <a:pPr>
              <a:lnSpc>
                <a:spcPts val="2500"/>
              </a:lnSpc>
              <a:tabLst/>
            </a:pPr>
            <a:r>
              <a:rPr lang="en-US" altLang="zh-CN" sz="2795" dirty="0">
                <a:solidFill>
                  <a:srgbClr val="FF0000"/>
                </a:solidFill>
                <a:latin typeface="Times New Roman" pitchFamily="18" charset="0"/>
                <a:cs typeface="Times New Roman" pitchFamily="18" charset="0"/>
              </a:rPr>
              <a:t>1</a:t>
            </a:r>
            <a:r>
              <a:rPr lang="en-US" altLang="zh-CN" sz="2795" dirty="0">
                <a:latin typeface="Times New Roman" pitchFamily="18" charset="0"/>
                <a:cs typeface="Times New Roman" pitchFamily="18" charset="0"/>
              </a:rPr>
              <a:t>        </a:t>
            </a:r>
            <a:r>
              <a:rPr lang="en-US" altLang="zh-CN" sz="2795" dirty="0">
                <a:solidFill>
                  <a:srgbClr val="FF0000"/>
                </a:solidFill>
                <a:latin typeface="Times New Roman" pitchFamily="18" charset="0"/>
                <a:cs typeface="Times New Roman" pitchFamily="18" charset="0"/>
              </a:rPr>
              <a:t>5</a:t>
            </a:r>
            <a:r>
              <a:rPr lang="en-US" altLang="zh-CN" sz="2795" dirty="0">
                <a:latin typeface="Times New Roman" pitchFamily="18" charset="0"/>
                <a:cs typeface="Times New Roman" pitchFamily="18" charset="0"/>
              </a:rPr>
              <a:t>          </a:t>
            </a:r>
            <a:r>
              <a:rPr lang="en-US" altLang="zh-CN" sz="2795" dirty="0">
                <a:solidFill>
                  <a:srgbClr val="FF0000"/>
                </a:solidFill>
                <a:latin typeface="Times New Roman" pitchFamily="18" charset="0"/>
                <a:cs typeface="Times New Roman" pitchFamily="18" charset="0"/>
              </a:rPr>
              <a:t>6</a:t>
            </a:r>
            <a:r>
              <a:rPr lang="en-US" altLang="zh-CN" sz="2795" dirty="0">
                <a:latin typeface="Times New Roman" pitchFamily="18" charset="0"/>
                <a:cs typeface="Times New Roman" pitchFamily="18" charset="0"/>
              </a:rPr>
              <a:t>         </a:t>
            </a:r>
            <a:r>
              <a:rPr lang="en-US" altLang="zh-CN" sz="2795" dirty="0">
                <a:solidFill>
                  <a:srgbClr val="FF0000"/>
                </a:solidFill>
                <a:latin typeface="Times New Roman" pitchFamily="18" charset="0"/>
                <a:cs typeface="Times New Roman" pitchFamily="18" charset="0"/>
              </a:rPr>
              <a:t>2</a:t>
            </a:r>
            <a:r>
              <a:rPr lang="en-US" altLang="zh-CN" sz="2795" dirty="0">
                <a:latin typeface="Times New Roman" pitchFamily="18" charset="0"/>
                <a:cs typeface="Times New Roman" pitchFamily="18" charset="0"/>
              </a:rPr>
              <a:t>       </a:t>
            </a:r>
            <a:r>
              <a:rPr lang="en-US" altLang="zh-CN" sz="2795" dirty="0">
                <a:solidFill>
                  <a:srgbClr val="FF0000"/>
                </a:solidFill>
                <a:latin typeface="Times New Roman" pitchFamily="18" charset="0"/>
                <a:cs typeface="Times New Roman" pitchFamily="18" charset="0"/>
              </a:rPr>
              <a:t>9</a:t>
            </a:r>
            <a:r>
              <a:rPr lang="en-US" altLang="zh-CN" sz="2795" dirty="0">
                <a:latin typeface="Times New Roman" pitchFamily="18" charset="0"/>
                <a:cs typeface="Times New Roman" pitchFamily="18" charset="0"/>
              </a:rPr>
              <a:t>  </a:t>
            </a:r>
            <a:r>
              <a:rPr lang="en-US" altLang="zh-CN" sz="2795" dirty="0">
                <a:solidFill>
                  <a:srgbClr val="FF0000"/>
                </a:solidFill>
                <a:latin typeface="Times New Roman" pitchFamily="18" charset="0"/>
                <a:cs typeface="Times New Roman" pitchFamily="18" charset="0"/>
              </a:rPr>
              <a:t>.</a:t>
            </a:r>
            <a:r>
              <a:rPr lang="en-US" altLang="zh-CN" sz="2795" dirty="0">
                <a:latin typeface="Times New Roman" pitchFamily="18" charset="0"/>
                <a:cs typeface="Times New Roman" pitchFamily="18" charset="0"/>
              </a:rPr>
              <a:t>       </a:t>
            </a:r>
            <a:r>
              <a:rPr lang="en-US" altLang="zh-CN" sz="2795" dirty="0">
                <a:solidFill>
                  <a:srgbClr val="FF0000"/>
                </a:solidFill>
                <a:latin typeface="Times New Roman" pitchFamily="18" charset="0"/>
                <a:cs typeface="Times New Roman" pitchFamily="18" charset="0"/>
              </a:rPr>
              <a:t>3</a:t>
            </a:r>
          </a:p>
        </p:txBody>
      </p:sp>
      <p:sp>
        <p:nvSpPr>
          <p:cNvPr id="8" name="TextBox 1"/>
          <p:cNvSpPr txBox="1"/>
          <p:nvPr/>
        </p:nvSpPr>
        <p:spPr>
          <a:xfrm>
            <a:off x="3467108" y="4191000"/>
            <a:ext cx="1778000" cy="381000"/>
          </a:xfrm>
          <a:prstGeom prst="rect">
            <a:avLst/>
          </a:prstGeom>
          <a:noFill/>
        </p:spPr>
        <p:txBody>
          <a:bodyPr wrap="none" lIns="0" tIns="0" rIns="0" rtlCol="0">
            <a:spAutoFit/>
          </a:bodyPr>
          <a:lstStyle/>
          <a:p>
            <a:pPr>
              <a:lnSpc>
                <a:spcPts val="3000"/>
              </a:lnSpc>
              <a:tabLst/>
            </a:pPr>
            <a:r>
              <a:rPr lang="en-US" altLang="zh-CN" sz="2795" dirty="0">
                <a:solidFill>
                  <a:srgbClr val="FF0000"/>
                </a:solidFill>
                <a:latin typeface="Times New Roman" pitchFamily="18" charset="0"/>
                <a:cs typeface="Times New Roman" pitchFamily="18" charset="0"/>
              </a:rPr>
              <a:t>(15629.3)</a:t>
            </a:r>
            <a:r>
              <a:rPr lang="en-US" altLang="zh-CN" sz="1871" dirty="0">
                <a:solidFill>
                  <a:srgbClr val="FF0000"/>
                </a:solidFill>
                <a:latin typeface="Times New Roman" pitchFamily="18" charset="0"/>
                <a:cs typeface="Times New Roman" pitchFamily="18" charset="0"/>
              </a:rPr>
              <a:t>16</a:t>
            </a:r>
          </a:p>
        </p:txBody>
      </p:sp>
      <p:sp>
        <p:nvSpPr>
          <p:cNvPr id="4" name="Rectangle 3"/>
          <p:cNvSpPr/>
          <p:nvPr/>
        </p:nvSpPr>
        <p:spPr>
          <a:xfrm>
            <a:off x="1010512" y="1730885"/>
            <a:ext cx="2340705" cy="464230"/>
          </a:xfrm>
          <a:prstGeom prst="rect">
            <a:avLst/>
          </a:prstGeom>
        </p:spPr>
        <p:txBody>
          <a:bodyPr wrap="none">
            <a:spAutoFit/>
          </a:bodyPr>
          <a:lstStyle/>
          <a:p>
            <a:pPr>
              <a:lnSpc>
                <a:spcPts val="2900"/>
              </a:lnSpc>
              <a:tabLst/>
            </a:pPr>
            <a:r>
              <a:rPr lang="en-US" altLang="zh-CN" sz="3200" dirty="0">
                <a:solidFill>
                  <a:srgbClr val="000000"/>
                </a:solidFill>
                <a:latin typeface="Times New Roman" panose="02020603050405020304" pitchFamily="18" charset="0"/>
                <a:cs typeface="Times New Roman" panose="02020603050405020304" pitchFamily="18" charset="0"/>
              </a:rPr>
              <a:t>Base</a:t>
            </a:r>
            <a:r>
              <a:rPr lang="en-US" altLang="zh-CN" sz="3200" dirty="0">
                <a:latin typeface="Times New Roman" panose="02020603050405020304" pitchFamily="18" charset="0"/>
                <a:cs typeface="Times New Roman" panose="02020603050405020304" pitchFamily="18" charset="0"/>
              </a:rPr>
              <a:t> </a:t>
            </a:r>
            <a:r>
              <a:rPr lang="en-US" altLang="zh-CN" sz="3200" dirty="0">
                <a:solidFill>
                  <a:srgbClr val="000000"/>
                </a:solidFill>
                <a:latin typeface="Times New Roman" panose="02020603050405020304" pitchFamily="18" charset="0"/>
                <a:cs typeface="Times New Roman" panose="02020603050405020304" pitchFamily="18" charset="0"/>
              </a:rPr>
              <a:t>2</a:t>
            </a:r>
            <a:r>
              <a:rPr lang="en-US" altLang="zh-CN" sz="3200" dirty="0">
                <a:latin typeface="Times New Roman" panose="02020603050405020304" pitchFamily="18" charset="0"/>
                <a:cs typeface="Times New Roman" panose="02020603050405020304" pitchFamily="18" charset="0"/>
              </a:rPr>
              <a:t> </a:t>
            </a:r>
            <a:r>
              <a:rPr lang="en-US" altLang="zh-CN" sz="3200" dirty="0">
                <a:solidFill>
                  <a:srgbClr val="000000"/>
                </a:solidFill>
                <a:latin typeface="Times New Roman" panose="02020603050405020304" pitchFamily="18" charset="0"/>
                <a:cs typeface="Times New Roman" panose="02020603050405020304" pitchFamily="18" charset="0"/>
              </a:rPr>
              <a:t>to</a:t>
            </a:r>
            <a:r>
              <a:rPr lang="en-US" altLang="zh-CN" sz="3200" dirty="0">
                <a:latin typeface="Times New Roman" panose="02020603050405020304" pitchFamily="18" charset="0"/>
                <a:cs typeface="Times New Roman" panose="02020603050405020304" pitchFamily="18" charset="0"/>
              </a:rPr>
              <a:t> </a:t>
            </a:r>
            <a:r>
              <a:rPr lang="en-US" altLang="zh-CN" sz="3200" dirty="0">
                <a:solidFill>
                  <a:srgbClr val="000000"/>
                </a:solidFill>
                <a:latin typeface="Times New Roman" panose="02020603050405020304" pitchFamily="18" charset="0"/>
                <a:cs typeface="Times New Roman" panose="02020603050405020304" pitchFamily="18" charset="0"/>
              </a:rPr>
              <a:t>16: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76577" y="627091"/>
            <a:ext cx="2199641" cy="460511"/>
          </a:xfrm>
          <a:prstGeom prst="rect">
            <a:avLst/>
          </a:prstGeom>
          <a:noFill/>
        </p:spPr>
        <p:txBody>
          <a:bodyPr wrap="none" lIns="0" tIns="0" rIns="0" rtlCol="0">
            <a:spAutoFit/>
          </a:bodyPr>
          <a:lstStyle/>
          <a:p>
            <a:pPr>
              <a:lnSpc>
                <a:spcPts val="2900"/>
              </a:lnSpc>
              <a:tabLst>
                <a:tab pos="63500" algn="l"/>
              </a:tabLst>
            </a:pPr>
            <a:r>
              <a:rPr lang="en-US" altLang="zh-CN" dirty="0">
                <a:latin typeface="+mj-lt"/>
              </a:rPr>
              <a:t>	</a:t>
            </a:r>
            <a:r>
              <a:rPr lang="en-US" altLang="zh-CN" sz="4000" dirty="0">
                <a:solidFill>
                  <a:srgbClr val="000000"/>
                </a:solidFill>
                <a:latin typeface="+mj-lt"/>
                <a:cs typeface="Times New Roman" panose="02020603050405020304" pitchFamily="18" charset="0"/>
              </a:rPr>
              <a:t>Example</a:t>
            </a:r>
            <a:r>
              <a:rPr lang="en-US" altLang="zh-CN" sz="4000" dirty="0">
                <a:latin typeface="+mj-lt"/>
                <a:cs typeface="Times New Roman" panose="02020603050405020304" pitchFamily="18" charset="0"/>
              </a:rPr>
              <a:t> </a:t>
            </a:r>
            <a:r>
              <a:rPr lang="en-US" altLang="zh-CN" sz="4000" dirty="0">
                <a:solidFill>
                  <a:srgbClr val="000000"/>
                </a:solidFill>
                <a:latin typeface="+mj-lt"/>
                <a:cs typeface="Times New Roman" panose="02020603050405020304" pitchFamily="18" charset="0"/>
              </a:rPr>
              <a:t>7</a:t>
            </a:r>
          </a:p>
        </p:txBody>
      </p:sp>
      <p:sp>
        <p:nvSpPr>
          <p:cNvPr id="3" name="TextBox 1"/>
          <p:cNvSpPr txBox="1"/>
          <p:nvPr/>
        </p:nvSpPr>
        <p:spPr>
          <a:xfrm>
            <a:off x="3458158" y="2933700"/>
            <a:ext cx="1257300" cy="381000"/>
          </a:xfrm>
          <a:prstGeom prst="rect">
            <a:avLst/>
          </a:prstGeom>
          <a:noFill/>
        </p:spPr>
        <p:txBody>
          <a:bodyPr wrap="none" lIns="0" tIns="0" rIns="0" rtlCol="0">
            <a:spAutoFit/>
          </a:bodyPr>
          <a:lstStyle/>
          <a:p>
            <a:pPr>
              <a:lnSpc>
                <a:spcPts val="3000"/>
              </a:lnSpc>
              <a:tabLst/>
            </a:pPr>
            <a:r>
              <a:rPr lang="en-US" altLang="zh-CN" sz="2795" dirty="0">
                <a:solidFill>
                  <a:srgbClr val="000000"/>
                </a:solidFill>
                <a:latin typeface="Times New Roman" pitchFamily="18" charset="0"/>
                <a:cs typeface="Times New Roman" pitchFamily="18" charset="0"/>
              </a:rPr>
              <a:t>(123.4)</a:t>
            </a:r>
            <a:r>
              <a:rPr lang="en-US" altLang="zh-CN" sz="1871" dirty="0">
                <a:solidFill>
                  <a:srgbClr val="000000"/>
                </a:solidFill>
                <a:latin typeface="Times New Roman" pitchFamily="18" charset="0"/>
                <a:cs typeface="Times New Roman" pitchFamily="18" charset="0"/>
              </a:rPr>
              <a:t>8</a:t>
            </a:r>
          </a:p>
        </p:txBody>
      </p:sp>
      <p:sp>
        <p:nvSpPr>
          <p:cNvPr id="5" name="TextBox 1"/>
          <p:cNvSpPr txBox="1"/>
          <p:nvPr/>
        </p:nvSpPr>
        <p:spPr>
          <a:xfrm>
            <a:off x="2319033" y="3545147"/>
            <a:ext cx="3429000" cy="317500"/>
          </a:xfrm>
          <a:prstGeom prst="rect">
            <a:avLst/>
          </a:prstGeom>
          <a:noFill/>
        </p:spPr>
        <p:txBody>
          <a:bodyPr wrap="none" lIns="0" tIns="0" rIns="0" rtlCol="0">
            <a:spAutoFit/>
          </a:bodyPr>
          <a:lstStyle/>
          <a:p>
            <a:pPr>
              <a:lnSpc>
                <a:spcPts val="2500"/>
              </a:lnSpc>
              <a:tabLst/>
            </a:pPr>
            <a:r>
              <a:rPr lang="en-US" altLang="zh-CN" sz="2798" dirty="0">
                <a:solidFill>
                  <a:srgbClr val="FF0000"/>
                </a:solidFill>
                <a:latin typeface="Times New Roman" pitchFamily="18" charset="0"/>
                <a:cs typeface="Times New Roman" pitchFamily="18" charset="0"/>
              </a:rPr>
              <a:t>001</a:t>
            </a:r>
            <a:r>
              <a:rPr lang="en-US" altLang="zh-CN" sz="2798" dirty="0">
                <a:latin typeface="Times New Roman" pitchFamily="18" charset="0"/>
                <a:cs typeface="Times New Roman" pitchFamily="18" charset="0"/>
              </a:rPr>
              <a:t>    </a:t>
            </a:r>
            <a:r>
              <a:rPr lang="en-US" altLang="zh-CN" sz="2798" dirty="0">
                <a:solidFill>
                  <a:srgbClr val="FF0000"/>
                </a:solidFill>
                <a:latin typeface="Times New Roman" pitchFamily="18" charset="0"/>
                <a:cs typeface="Times New Roman" pitchFamily="18" charset="0"/>
              </a:rPr>
              <a:t>010</a:t>
            </a:r>
            <a:r>
              <a:rPr lang="en-US" altLang="zh-CN" sz="2798" dirty="0">
                <a:latin typeface="Times New Roman" pitchFamily="18" charset="0"/>
                <a:cs typeface="Times New Roman" pitchFamily="18" charset="0"/>
              </a:rPr>
              <a:t>    </a:t>
            </a:r>
            <a:r>
              <a:rPr lang="en-US" altLang="zh-CN" sz="2798" dirty="0">
                <a:solidFill>
                  <a:srgbClr val="FF0000"/>
                </a:solidFill>
                <a:latin typeface="Times New Roman" pitchFamily="18" charset="0"/>
                <a:cs typeface="Times New Roman" pitchFamily="18" charset="0"/>
              </a:rPr>
              <a:t>011</a:t>
            </a:r>
            <a:r>
              <a:rPr lang="en-US" altLang="zh-CN" sz="2798" dirty="0">
                <a:latin typeface="Times New Roman" pitchFamily="18" charset="0"/>
                <a:cs typeface="Times New Roman" pitchFamily="18" charset="0"/>
              </a:rPr>
              <a:t>  </a:t>
            </a:r>
            <a:r>
              <a:rPr lang="en-US" altLang="zh-CN" sz="2798" dirty="0">
                <a:solidFill>
                  <a:srgbClr val="FF0000"/>
                </a:solidFill>
                <a:latin typeface="Times New Roman" pitchFamily="18" charset="0"/>
                <a:cs typeface="Times New Roman" pitchFamily="18" charset="0"/>
              </a:rPr>
              <a:t>.</a:t>
            </a:r>
            <a:r>
              <a:rPr lang="en-US" altLang="zh-CN" sz="2798" dirty="0">
                <a:latin typeface="Times New Roman" pitchFamily="18" charset="0"/>
                <a:cs typeface="Times New Roman" pitchFamily="18" charset="0"/>
              </a:rPr>
              <a:t>  </a:t>
            </a:r>
            <a:r>
              <a:rPr lang="en-US" altLang="zh-CN" sz="2798" dirty="0">
                <a:solidFill>
                  <a:srgbClr val="FF0000"/>
                </a:solidFill>
                <a:latin typeface="Times New Roman" pitchFamily="18" charset="0"/>
                <a:cs typeface="Times New Roman" pitchFamily="18" charset="0"/>
              </a:rPr>
              <a:t>100</a:t>
            </a:r>
          </a:p>
        </p:txBody>
      </p:sp>
      <p:sp>
        <p:nvSpPr>
          <p:cNvPr id="6" name="TextBox 1"/>
          <p:cNvSpPr txBox="1"/>
          <p:nvPr/>
        </p:nvSpPr>
        <p:spPr>
          <a:xfrm>
            <a:off x="2888657" y="4152900"/>
            <a:ext cx="2819400" cy="381000"/>
          </a:xfrm>
          <a:prstGeom prst="rect">
            <a:avLst/>
          </a:prstGeom>
          <a:noFill/>
        </p:spPr>
        <p:txBody>
          <a:bodyPr wrap="none" lIns="0" tIns="0" rIns="0" rtlCol="0">
            <a:spAutoFit/>
          </a:bodyPr>
          <a:lstStyle/>
          <a:p>
            <a:pPr>
              <a:lnSpc>
                <a:spcPts val="3000"/>
              </a:lnSpc>
              <a:tabLst/>
            </a:pPr>
            <a:r>
              <a:rPr lang="en-US" altLang="zh-CN" sz="2795" dirty="0">
                <a:solidFill>
                  <a:srgbClr val="FF0000"/>
                </a:solidFill>
                <a:latin typeface="Times New Roman" pitchFamily="18" charset="0"/>
                <a:cs typeface="Times New Roman" pitchFamily="18" charset="0"/>
              </a:rPr>
              <a:t>(001010011.100)</a:t>
            </a:r>
            <a:r>
              <a:rPr lang="en-US" altLang="zh-CN" sz="1871" dirty="0">
                <a:solidFill>
                  <a:srgbClr val="FF0000"/>
                </a:solidFill>
                <a:latin typeface="Times New Roman" pitchFamily="18" charset="0"/>
                <a:cs typeface="Times New Roman" pitchFamily="18" charset="0"/>
              </a:rPr>
              <a:t>2</a:t>
            </a:r>
          </a:p>
        </p:txBody>
      </p:sp>
      <p:sp>
        <p:nvSpPr>
          <p:cNvPr id="4" name="Rectangle 3"/>
          <p:cNvSpPr/>
          <p:nvPr/>
        </p:nvSpPr>
        <p:spPr>
          <a:xfrm>
            <a:off x="1093278" y="1819580"/>
            <a:ext cx="2135521" cy="579646"/>
          </a:xfrm>
          <a:prstGeom prst="rect">
            <a:avLst/>
          </a:prstGeom>
        </p:spPr>
        <p:txBody>
          <a:bodyPr wrap="none">
            <a:spAutoFit/>
          </a:bodyPr>
          <a:lstStyle/>
          <a:p>
            <a:pPr>
              <a:lnSpc>
                <a:spcPts val="3800"/>
              </a:lnSpc>
              <a:tabLst>
                <a:tab pos="63500" algn="l"/>
              </a:tabLst>
            </a:pPr>
            <a:r>
              <a:rPr lang="en-US" altLang="zh-CN" sz="3200" dirty="0">
                <a:solidFill>
                  <a:srgbClr val="000000"/>
                </a:solidFill>
                <a:latin typeface="Times New Roman" panose="02020603050405020304" pitchFamily="18" charset="0"/>
                <a:cs typeface="Times New Roman" panose="02020603050405020304" pitchFamily="18" charset="0"/>
              </a:rPr>
              <a:t>Base</a:t>
            </a:r>
            <a:r>
              <a:rPr lang="en-US" altLang="zh-CN" sz="3200" dirty="0">
                <a:latin typeface="Times New Roman" panose="02020603050405020304" pitchFamily="18" charset="0"/>
                <a:cs typeface="Times New Roman" panose="02020603050405020304" pitchFamily="18" charset="0"/>
              </a:rPr>
              <a:t> </a:t>
            </a:r>
            <a:r>
              <a:rPr lang="en-US" altLang="zh-CN" sz="3200" dirty="0">
                <a:solidFill>
                  <a:srgbClr val="000000"/>
                </a:solidFill>
                <a:latin typeface="Times New Roman" panose="02020603050405020304" pitchFamily="18" charset="0"/>
                <a:cs typeface="Times New Roman" panose="02020603050405020304" pitchFamily="18" charset="0"/>
              </a:rPr>
              <a:t>8</a:t>
            </a:r>
            <a:r>
              <a:rPr lang="en-US" altLang="zh-CN" sz="3200" dirty="0">
                <a:latin typeface="Times New Roman" panose="02020603050405020304" pitchFamily="18" charset="0"/>
                <a:cs typeface="Times New Roman" panose="02020603050405020304" pitchFamily="18" charset="0"/>
              </a:rPr>
              <a:t> </a:t>
            </a:r>
            <a:r>
              <a:rPr lang="en-US" altLang="zh-CN" sz="3200" dirty="0">
                <a:solidFill>
                  <a:srgbClr val="000000"/>
                </a:solidFill>
                <a:latin typeface="Times New Roman" panose="02020603050405020304" pitchFamily="18" charset="0"/>
                <a:cs typeface="Times New Roman" panose="02020603050405020304" pitchFamily="18" charset="0"/>
              </a:rPr>
              <a:t>to</a:t>
            </a:r>
            <a:r>
              <a:rPr lang="en-US" altLang="zh-CN" sz="3200" dirty="0">
                <a:latin typeface="Times New Roman" panose="02020603050405020304" pitchFamily="18" charset="0"/>
                <a:cs typeface="Times New Roman" panose="02020603050405020304" pitchFamily="18" charset="0"/>
              </a:rPr>
              <a:t> </a:t>
            </a:r>
            <a:r>
              <a:rPr lang="en-US" altLang="zh-CN" sz="3200" dirty="0">
                <a:solidFill>
                  <a:srgbClr val="000000"/>
                </a:solidFill>
                <a:latin typeface="Times New Roman" panose="02020603050405020304" pitchFamily="18" charset="0"/>
                <a:cs typeface="Times New Roman" panose="02020603050405020304" pitchFamily="18" charset="0"/>
              </a:rPr>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Digital Systems </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216573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45826" y="597630"/>
            <a:ext cx="2135521" cy="460511"/>
          </a:xfrm>
          <a:prstGeom prst="rect">
            <a:avLst/>
          </a:prstGeom>
          <a:noFill/>
        </p:spPr>
        <p:txBody>
          <a:bodyPr wrap="none" lIns="0" tIns="0" rIns="0" rtlCol="0">
            <a:spAutoFit/>
          </a:bodyPr>
          <a:lstStyle/>
          <a:p>
            <a:pPr>
              <a:lnSpc>
                <a:spcPts val="2900"/>
              </a:lnSpc>
              <a:tabLst/>
            </a:pPr>
            <a:r>
              <a:rPr lang="en-US" altLang="zh-CN" sz="4000" dirty="0">
                <a:solidFill>
                  <a:srgbClr val="000000"/>
                </a:solidFill>
                <a:latin typeface="+mj-lt"/>
                <a:cs typeface="Times New Roman" panose="02020603050405020304" pitchFamily="18" charset="0"/>
              </a:rPr>
              <a:t>Example</a:t>
            </a:r>
            <a:r>
              <a:rPr lang="en-US" altLang="zh-CN" sz="4000" dirty="0">
                <a:latin typeface="+mj-lt"/>
                <a:cs typeface="Times New Roman" panose="02020603050405020304" pitchFamily="18" charset="0"/>
              </a:rPr>
              <a:t> </a:t>
            </a:r>
            <a:r>
              <a:rPr lang="en-US" altLang="zh-CN" sz="4000" dirty="0">
                <a:solidFill>
                  <a:srgbClr val="000000"/>
                </a:solidFill>
                <a:latin typeface="+mj-lt"/>
                <a:cs typeface="Times New Roman" panose="02020603050405020304" pitchFamily="18" charset="0"/>
              </a:rPr>
              <a:t>8</a:t>
            </a:r>
          </a:p>
        </p:txBody>
      </p:sp>
      <p:sp>
        <p:nvSpPr>
          <p:cNvPr id="5" name="TextBox 1"/>
          <p:cNvSpPr txBox="1"/>
          <p:nvPr/>
        </p:nvSpPr>
        <p:spPr>
          <a:xfrm>
            <a:off x="4283162" y="2606040"/>
            <a:ext cx="1270000" cy="381000"/>
          </a:xfrm>
          <a:prstGeom prst="rect">
            <a:avLst/>
          </a:prstGeom>
          <a:noFill/>
        </p:spPr>
        <p:txBody>
          <a:bodyPr wrap="none" lIns="0" tIns="0" rIns="0" rtlCol="0">
            <a:spAutoFit/>
          </a:bodyPr>
          <a:lstStyle/>
          <a:p>
            <a:pPr>
              <a:lnSpc>
                <a:spcPts val="3000"/>
              </a:lnSpc>
              <a:tabLst/>
            </a:pPr>
            <a:r>
              <a:rPr lang="en-US" altLang="zh-CN" sz="2795" dirty="0">
                <a:solidFill>
                  <a:srgbClr val="000000"/>
                </a:solidFill>
                <a:latin typeface="Times New Roman" pitchFamily="18" charset="0"/>
                <a:cs typeface="Times New Roman" pitchFamily="18" charset="0"/>
              </a:rPr>
              <a:t>(1F.3</a:t>
            </a:r>
            <a:r>
              <a:rPr lang="en-US" altLang="zh-CN" sz="2795" dirty="0">
                <a:latin typeface="Times New Roman" pitchFamily="18" charset="0"/>
                <a:cs typeface="Times New Roman" pitchFamily="18" charset="0"/>
              </a:rPr>
              <a:t> </a:t>
            </a:r>
            <a:r>
              <a:rPr lang="en-US" altLang="zh-CN" sz="2795" dirty="0">
                <a:solidFill>
                  <a:srgbClr val="000000"/>
                </a:solidFill>
                <a:latin typeface="Times New Roman" pitchFamily="18" charset="0"/>
                <a:cs typeface="Times New Roman" pitchFamily="18" charset="0"/>
              </a:rPr>
              <a:t>)</a:t>
            </a:r>
            <a:r>
              <a:rPr lang="en-US" altLang="zh-CN" sz="1871" dirty="0">
                <a:solidFill>
                  <a:srgbClr val="000000"/>
                </a:solidFill>
                <a:latin typeface="Times New Roman" pitchFamily="18" charset="0"/>
                <a:cs typeface="Times New Roman" pitchFamily="18" charset="0"/>
              </a:rPr>
              <a:t>16</a:t>
            </a:r>
          </a:p>
        </p:txBody>
      </p:sp>
      <p:sp>
        <p:nvSpPr>
          <p:cNvPr id="6" name="TextBox 1"/>
          <p:cNvSpPr txBox="1"/>
          <p:nvPr/>
        </p:nvSpPr>
        <p:spPr>
          <a:xfrm>
            <a:off x="3258527" y="3200400"/>
            <a:ext cx="2654300" cy="317500"/>
          </a:xfrm>
          <a:prstGeom prst="rect">
            <a:avLst/>
          </a:prstGeom>
          <a:noFill/>
        </p:spPr>
        <p:txBody>
          <a:bodyPr wrap="none" lIns="0" tIns="0" rIns="0" rtlCol="0">
            <a:spAutoFit/>
          </a:bodyPr>
          <a:lstStyle/>
          <a:p>
            <a:pPr>
              <a:lnSpc>
                <a:spcPts val="2500"/>
              </a:lnSpc>
              <a:tabLst/>
            </a:pPr>
            <a:r>
              <a:rPr lang="en-US" altLang="zh-CN" sz="2795" dirty="0">
                <a:solidFill>
                  <a:srgbClr val="FF0000"/>
                </a:solidFill>
                <a:latin typeface="Times New Roman" pitchFamily="18" charset="0"/>
                <a:cs typeface="Times New Roman" pitchFamily="18" charset="0"/>
              </a:rPr>
              <a:t>0001</a:t>
            </a:r>
            <a:r>
              <a:rPr lang="en-US" altLang="zh-CN" sz="2795" dirty="0">
                <a:latin typeface="Times New Roman" pitchFamily="18" charset="0"/>
                <a:cs typeface="Times New Roman" pitchFamily="18" charset="0"/>
              </a:rPr>
              <a:t> </a:t>
            </a:r>
            <a:r>
              <a:rPr lang="en-US" altLang="zh-CN" sz="2795" dirty="0">
                <a:solidFill>
                  <a:srgbClr val="FF0000"/>
                </a:solidFill>
                <a:latin typeface="Times New Roman" pitchFamily="18" charset="0"/>
                <a:cs typeface="Times New Roman" pitchFamily="18" charset="0"/>
              </a:rPr>
              <a:t>1111</a:t>
            </a:r>
            <a:r>
              <a:rPr lang="en-US" altLang="zh-CN" sz="2795" dirty="0">
                <a:latin typeface="Times New Roman" pitchFamily="18" charset="0"/>
                <a:cs typeface="Times New Roman" pitchFamily="18" charset="0"/>
              </a:rPr>
              <a:t> </a:t>
            </a:r>
            <a:r>
              <a:rPr lang="en-US" altLang="zh-CN" sz="2795" dirty="0">
                <a:solidFill>
                  <a:srgbClr val="FF0000"/>
                </a:solidFill>
                <a:latin typeface="Times New Roman" pitchFamily="18" charset="0"/>
                <a:cs typeface="Times New Roman" pitchFamily="18" charset="0"/>
              </a:rPr>
              <a:t>.</a:t>
            </a:r>
            <a:r>
              <a:rPr lang="en-US" altLang="zh-CN" sz="2795" dirty="0">
                <a:latin typeface="Times New Roman" pitchFamily="18" charset="0"/>
                <a:cs typeface="Times New Roman" pitchFamily="18" charset="0"/>
              </a:rPr>
              <a:t> </a:t>
            </a:r>
            <a:r>
              <a:rPr lang="en-US" altLang="zh-CN" sz="2795" dirty="0">
                <a:solidFill>
                  <a:srgbClr val="FF0000"/>
                </a:solidFill>
                <a:latin typeface="Times New Roman" pitchFamily="18" charset="0"/>
                <a:cs typeface="Times New Roman" pitchFamily="18" charset="0"/>
              </a:rPr>
              <a:t>0011</a:t>
            </a:r>
          </a:p>
        </p:txBody>
      </p:sp>
      <p:sp>
        <p:nvSpPr>
          <p:cNvPr id="7" name="TextBox 1"/>
          <p:cNvSpPr txBox="1"/>
          <p:nvPr/>
        </p:nvSpPr>
        <p:spPr>
          <a:xfrm>
            <a:off x="3417277" y="3799725"/>
            <a:ext cx="2336800" cy="317500"/>
          </a:xfrm>
          <a:prstGeom prst="rect">
            <a:avLst/>
          </a:prstGeom>
          <a:noFill/>
        </p:spPr>
        <p:txBody>
          <a:bodyPr wrap="none" lIns="0" tIns="0" rIns="0" rtlCol="0">
            <a:spAutoFit/>
          </a:bodyPr>
          <a:lstStyle/>
          <a:p>
            <a:pPr>
              <a:lnSpc>
                <a:spcPts val="2500"/>
              </a:lnSpc>
              <a:tabLst/>
            </a:pPr>
            <a:r>
              <a:rPr lang="en-US" altLang="zh-CN" sz="2795" dirty="0">
                <a:solidFill>
                  <a:srgbClr val="FF0000"/>
                </a:solidFill>
                <a:latin typeface="Times New Roman" pitchFamily="18" charset="0"/>
                <a:cs typeface="Times New Roman" pitchFamily="18" charset="0"/>
              </a:rPr>
              <a:t>00011111.0011</a:t>
            </a:r>
          </a:p>
        </p:txBody>
      </p:sp>
      <p:sp>
        <p:nvSpPr>
          <p:cNvPr id="4" name="Rectangle 3"/>
          <p:cNvSpPr/>
          <p:nvPr/>
        </p:nvSpPr>
        <p:spPr>
          <a:xfrm>
            <a:off x="988633" y="1750368"/>
            <a:ext cx="2340705" cy="464230"/>
          </a:xfrm>
          <a:prstGeom prst="rect">
            <a:avLst/>
          </a:prstGeom>
        </p:spPr>
        <p:txBody>
          <a:bodyPr wrap="none">
            <a:spAutoFit/>
          </a:bodyPr>
          <a:lstStyle/>
          <a:p>
            <a:pPr>
              <a:lnSpc>
                <a:spcPts val="2900"/>
              </a:lnSpc>
              <a:tabLst/>
            </a:pPr>
            <a:r>
              <a:rPr lang="en-US" altLang="zh-CN" sz="3200" dirty="0">
                <a:solidFill>
                  <a:srgbClr val="000000"/>
                </a:solidFill>
                <a:latin typeface="Times New Roman" panose="02020603050405020304" pitchFamily="18" charset="0"/>
                <a:cs typeface="Times New Roman" panose="02020603050405020304" pitchFamily="18" charset="0"/>
              </a:rPr>
              <a:t>Base</a:t>
            </a:r>
            <a:r>
              <a:rPr lang="en-US" altLang="zh-CN" sz="3200" dirty="0">
                <a:latin typeface="Times New Roman" panose="02020603050405020304" pitchFamily="18" charset="0"/>
                <a:cs typeface="Times New Roman" panose="02020603050405020304" pitchFamily="18" charset="0"/>
              </a:rPr>
              <a:t> </a:t>
            </a:r>
            <a:r>
              <a:rPr lang="en-US" altLang="zh-CN" sz="3200" dirty="0">
                <a:solidFill>
                  <a:srgbClr val="000000"/>
                </a:solidFill>
                <a:latin typeface="Times New Roman" panose="02020603050405020304" pitchFamily="18" charset="0"/>
                <a:cs typeface="Times New Roman" panose="02020603050405020304" pitchFamily="18" charset="0"/>
              </a:rPr>
              <a:t>16</a:t>
            </a:r>
            <a:r>
              <a:rPr lang="en-US" altLang="zh-CN" sz="3200" dirty="0">
                <a:latin typeface="Times New Roman" panose="02020603050405020304" pitchFamily="18" charset="0"/>
                <a:cs typeface="Times New Roman" panose="02020603050405020304" pitchFamily="18" charset="0"/>
              </a:rPr>
              <a:t> </a:t>
            </a:r>
            <a:r>
              <a:rPr lang="en-US" altLang="zh-CN" sz="3200" dirty="0">
                <a:solidFill>
                  <a:srgbClr val="000000"/>
                </a:solidFill>
                <a:latin typeface="Times New Roman" panose="02020603050405020304" pitchFamily="18" charset="0"/>
                <a:cs typeface="Times New Roman" panose="02020603050405020304" pitchFamily="18" charset="0"/>
              </a:rPr>
              <a:t>to</a:t>
            </a:r>
            <a:r>
              <a:rPr lang="en-US" altLang="zh-CN" sz="3200" dirty="0">
                <a:latin typeface="Times New Roman" panose="02020603050405020304" pitchFamily="18" charset="0"/>
                <a:cs typeface="Times New Roman" panose="02020603050405020304" pitchFamily="18" charset="0"/>
              </a:rPr>
              <a:t> </a:t>
            </a:r>
            <a:r>
              <a:rPr lang="en-US" altLang="zh-CN" sz="3200" dirty="0">
                <a:solidFill>
                  <a:srgbClr val="000000"/>
                </a:solidFill>
                <a:latin typeface="Times New Roman" panose="02020603050405020304" pitchFamily="18" charset="0"/>
                <a:cs typeface="Times New Roman" panose="02020603050405020304" pitchFamily="18" charset="0"/>
              </a:rPr>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63900" y="609600"/>
            <a:ext cx="2207336" cy="610424"/>
          </a:xfrm>
          <a:prstGeom prst="rect">
            <a:avLst/>
          </a:prstGeom>
          <a:noFill/>
        </p:spPr>
        <p:txBody>
          <a:bodyPr wrap="none" lIns="0" tIns="0" rIns="0" rtlCol="0">
            <a:spAutoFit/>
          </a:bodyPr>
          <a:lstStyle/>
          <a:p>
            <a:pPr>
              <a:lnSpc>
                <a:spcPts val="4400"/>
              </a:lnSpc>
              <a:tabLst/>
            </a:pPr>
            <a:r>
              <a:rPr lang="en-US" altLang="zh-CN" sz="4000" dirty="0">
                <a:solidFill>
                  <a:srgbClr val="000000"/>
                </a:solidFill>
                <a:latin typeface="+mj-lt"/>
                <a:cs typeface="Times New Roman" panose="02020603050405020304" pitchFamily="18" charset="0"/>
              </a:rPr>
              <a:t>Example</a:t>
            </a:r>
            <a:r>
              <a:rPr lang="en-US" altLang="zh-CN" sz="4000" dirty="0">
                <a:latin typeface="+mj-lt"/>
                <a:cs typeface="Times New Roman" pitchFamily="18" charset="0"/>
              </a:rPr>
              <a:t> </a:t>
            </a:r>
            <a:r>
              <a:rPr lang="en-US" altLang="zh-CN" sz="4000" dirty="0">
                <a:solidFill>
                  <a:srgbClr val="000000"/>
                </a:solidFill>
                <a:latin typeface="+mj-lt"/>
                <a:cs typeface="Times New Roman" panose="02020603050405020304" pitchFamily="18" charset="0"/>
              </a:rPr>
              <a:t>9</a:t>
            </a:r>
          </a:p>
        </p:txBody>
      </p:sp>
      <p:sp>
        <p:nvSpPr>
          <p:cNvPr id="3" name="TextBox 1"/>
          <p:cNvSpPr txBox="1"/>
          <p:nvPr/>
        </p:nvSpPr>
        <p:spPr>
          <a:xfrm>
            <a:off x="1072662" y="1651000"/>
            <a:ext cx="2070100" cy="457200"/>
          </a:xfrm>
          <a:prstGeom prst="rect">
            <a:avLst/>
          </a:prstGeom>
          <a:noFill/>
        </p:spPr>
        <p:txBody>
          <a:bodyPr wrap="none" lIns="0" tIns="0" rIns="0" rtlCol="0">
            <a:spAutoFit/>
          </a:bodyPr>
          <a:lstStyle/>
          <a:p>
            <a:pPr>
              <a:lnSpc>
                <a:spcPts val="3600"/>
              </a:lnSpc>
              <a:tabLst/>
            </a:pPr>
            <a:r>
              <a:rPr lang="en-US" altLang="zh-CN" sz="2798" dirty="0">
                <a:solidFill>
                  <a:srgbClr val="000000"/>
                </a:solidFill>
                <a:latin typeface="Times New Roman" pitchFamily="18" charset="0"/>
                <a:cs typeface="Times New Roman" pitchFamily="18" charset="0"/>
              </a:rPr>
              <a:t>•</a:t>
            </a:r>
            <a:r>
              <a:rPr lang="en-US" altLang="zh-CN" sz="2798" dirty="0">
                <a:latin typeface="Times New Roman" pitchFamily="18" charset="0"/>
                <a:cs typeface="Times New Roman" pitchFamily="18" charset="0"/>
              </a:rPr>
              <a:t>   </a:t>
            </a:r>
            <a:r>
              <a:rPr lang="en-US" altLang="zh-CN" sz="2798" dirty="0">
                <a:solidFill>
                  <a:srgbClr val="000000"/>
                </a:solidFill>
                <a:latin typeface="Calibri" pitchFamily="18" charset="0"/>
                <a:cs typeface="Calibri" pitchFamily="18" charset="0"/>
              </a:rPr>
              <a:t>(3B)</a:t>
            </a:r>
            <a:r>
              <a:rPr lang="en-US" altLang="zh-CN" sz="1874" dirty="0">
                <a:solidFill>
                  <a:srgbClr val="000000"/>
                </a:solidFill>
                <a:latin typeface="Calibri" pitchFamily="18" charset="0"/>
                <a:cs typeface="Calibri" pitchFamily="18" charset="0"/>
              </a:rPr>
              <a:t>16</a:t>
            </a:r>
            <a:r>
              <a:rPr lang="en-US" altLang="zh-CN" sz="2798" dirty="0">
                <a:latin typeface="Times New Roman" pitchFamily="18" charset="0"/>
                <a:cs typeface="Times New Roman" pitchFamily="18" charset="0"/>
              </a:rPr>
              <a:t> </a:t>
            </a:r>
            <a:r>
              <a:rPr lang="en-US" altLang="zh-CN" sz="2798" dirty="0">
                <a:solidFill>
                  <a:srgbClr val="000000"/>
                </a:solidFill>
                <a:latin typeface="Calibri" pitchFamily="18" charset="0"/>
                <a:cs typeface="Calibri" pitchFamily="18" charset="0"/>
              </a:rPr>
              <a:t>=</a:t>
            </a:r>
            <a:r>
              <a:rPr lang="en-US" altLang="zh-CN" sz="2798" dirty="0">
                <a:latin typeface="Times New Roman" pitchFamily="18" charset="0"/>
                <a:cs typeface="Times New Roman" pitchFamily="18" charset="0"/>
              </a:rPr>
              <a:t> </a:t>
            </a:r>
            <a:r>
              <a:rPr lang="en-US" altLang="zh-CN" sz="2798" dirty="0">
                <a:solidFill>
                  <a:srgbClr val="000000"/>
                </a:solidFill>
                <a:latin typeface="Calibri" pitchFamily="18" charset="0"/>
                <a:cs typeface="Calibri" pitchFamily="18" charset="0"/>
              </a:rPr>
              <a:t>(?)</a:t>
            </a:r>
            <a:r>
              <a:rPr lang="en-US" altLang="zh-CN" sz="1874" dirty="0">
                <a:solidFill>
                  <a:srgbClr val="000000"/>
                </a:solidFill>
                <a:latin typeface="Calibri" pitchFamily="18" charset="0"/>
                <a:cs typeface="Calibri" pitchFamily="18" charset="0"/>
              </a:rPr>
              <a:t>2</a:t>
            </a:r>
          </a:p>
        </p:txBody>
      </p:sp>
      <p:sp>
        <p:nvSpPr>
          <p:cNvPr id="5" name="TextBox 1"/>
          <p:cNvSpPr txBox="1"/>
          <p:nvPr/>
        </p:nvSpPr>
        <p:spPr>
          <a:xfrm>
            <a:off x="4737100" y="1651000"/>
            <a:ext cx="3340100" cy="457200"/>
          </a:xfrm>
          <a:prstGeom prst="rect">
            <a:avLst/>
          </a:prstGeom>
          <a:noFill/>
        </p:spPr>
        <p:txBody>
          <a:bodyPr wrap="none" lIns="0" tIns="0" rIns="0" rtlCol="0">
            <a:spAutoFit/>
          </a:bodyPr>
          <a:lstStyle/>
          <a:p>
            <a:pPr>
              <a:lnSpc>
                <a:spcPts val="3600"/>
              </a:lnSpc>
              <a:tabLst/>
            </a:pPr>
            <a:r>
              <a:rPr lang="en-US" altLang="zh-CN" sz="2798" dirty="0">
                <a:solidFill>
                  <a:srgbClr val="FF0000"/>
                </a:solidFill>
                <a:latin typeface="Times New Roman" pitchFamily="18" charset="0"/>
                <a:cs typeface="Times New Roman" pitchFamily="18" charset="0"/>
              </a:rPr>
              <a:t>•</a:t>
            </a:r>
            <a:r>
              <a:rPr lang="en-US" altLang="zh-CN" sz="2798" dirty="0">
                <a:latin typeface="Times New Roman" pitchFamily="18" charset="0"/>
                <a:cs typeface="Times New Roman" pitchFamily="18" charset="0"/>
              </a:rPr>
              <a:t>   </a:t>
            </a:r>
            <a:r>
              <a:rPr lang="en-US" altLang="zh-CN" sz="2798" dirty="0">
                <a:solidFill>
                  <a:srgbClr val="FF0000"/>
                </a:solidFill>
                <a:latin typeface="Calibri" pitchFamily="18" charset="0"/>
                <a:cs typeface="Calibri" pitchFamily="18" charset="0"/>
              </a:rPr>
              <a:t>(3B)</a:t>
            </a:r>
            <a:r>
              <a:rPr lang="en-US" altLang="zh-CN" sz="1874" dirty="0">
                <a:solidFill>
                  <a:srgbClr val="FF0000"/>
                </a:solidFill>
                <a:latin typeface="Calibri" pitchFamily="18" charset="0"/>
                <a:cs typeface="Calibri" pitchFamily="18" charset="0"/>
              </a:rPr>
              <a:t>16</a:t>
            </a:r>
            <a:r>
              <a:rPr lang="en-US" altLang="zh-CN" sz="2798" dirty="0">
                <a:latin typeface="Times New Roman" pitchFamily="18" charset="0"/>
                <a:cs typeface="Times New Roman" pitchFamily="18" charset="0"/>
              </a:rPr>
              <a:t> </a:t>
            </a:r>
            <a:r>
              <a:rPr lang="en-US" altLang="zh-CN" sz="2798" dirty="0">
                <a:solidFill>
                  <a:srgbClr val="FF0000"/>
                </a:solidFill>
                <a:latin typeface="Calibri" pitchFamily="18" charset="0"/>
                <a:cs typeface="Calibri" pitchFamily="18" charset="0"/>
              </a:rPr>
              <a:t>=</a:t>
            </a:r>
            <a:r>
              <a:rPr lang="en-US" altLang="zh-CN" sz="2798" dirty="0">
                <a:latin typeface="Times New Roman" pitchFamily="18" charset="0"/>
                <a:cs typeface="Times New Roman" pitchFamily="18" charset="0"/>
              </a:rPr>
              <a:t> </a:t>
            </a:r>
            <a:r>
              <a:rPr lang="en-US" altLang="zh-CN" sz="2798" dirty="0">
                <a:solidFill>
                  <a:srgbClr val="FF0000"/>
                </a:solidFill>
                <a:latin typeface="Calibri" pitchFamily="18" charset="0"/>
                <a:cs typeface="Calibri" pitchFamily="18" charset="0"/>
              </a:rPr>
              <a:t>(00111011)</a:t>
            </a:r>
            <a:r>
              <a:rPr lang="en-US" altLang="zh-CN" sz="1874" dirty="0">
                <a:solidFill>
                  <a:srgbClr val="FF0000"/>
                </a:solidFill>
                <a:latin typeface="Calibri" pitchFamily="18" charset="0"/>
                <a:cs typeface="Calibri" pitchFamily="18" charset="0"/>
              </a:rPr>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63900" y="609600"/>
            <a:ext cx="2463816" cy="610424"/>
          </a:xfrm>
          <a:prstGeom prst="rect">
            <a:avLst/>
          </a:prstGeom>
          <a:noFill/>
        </p:spPr>
        <p:txBody>
          <a:bodyPr wrap="none" lIns="0" tIns="0" rIns="0" rtlCol="0">
            <a:spAutoFit/>
          </a:bodyPr>
          <a:lstStyle/>
          <a:p>
            <a:pPr>
              <a:lnSpc>
                <a:spcPts val="4400"/>
              </a:lnSpc>
              <a:tabLst/>
            </a:pPr>
            <a:r>
              <a:rPr lang="en-US" altLang="zh-CN" sz="4000" dirty="0">
                <a:solidFill>
                  <a:srgbClr val="000000"/>
                </a:solidFill>
                <a:latin typeface="+mj-lt"/>
                <a:cs typeface="Times New Roman" panose="02020603050405020304" pitchFamily="18" charset="0"/>
              </a:rPr>
              <a:t>Example</a:t>
            </a:r>
            <a:r>
              <a:rPr lang="en-US" altLang="zh-CN" sz="4000" dirty="0">
                <a:latin typeface="+mj-lt"/>
                <a:cs typeface="Times New Roman" pitchFamily="18" charset="0"/>
              </a:rPr>
              <a:t> </a:t>
            </a:r>
            <a:r>
              <a:rPr lang="en-US" altLang="zh-CN" sz="4000" dirty="0">
                <a:solidFill>
                  <a:srgbClr val="000000"/>
                </a:solidFill>
                <a:latin typeface="+mj-lt"/>
                <a:cs typeface="Times New Roman" panose="02020603050405020304" pitchFamily="18" charset="0"/>
              </a:rPr>
              <a:t>10</a:t>
            </a:r>
          </a:p>
        </p:txBody>
      </p:sp>
      <p:sp>
        <p:nvSpPr>
          <p:cNvPr id="3" name="TextBox 1"/>
          <p:cNvSpPr txBox="1"/>
          <p:nvPr/>
        </p:nvSpPr>
        <p:spPr>
          <a:xfrm>
            <a:off x="990600" y="1752600"/>
            <a:ext cx="2781300" cy="457200"/>
          </a:xfrm>
          <a:prstGeom prst="rect">
            <a:avLst/>
          </a:prstGeom>
          <a:noFill/>
        </p:spPr>
        <p:txBody>
          <a:bodyPr wrap="none" lIns="0" tIns="0" rIns="0" rtlCol="0">
            <a:spAutoFit/>
          </a:bodyPr>
          <a:lstStyle/>
          <a:p>
            <a:pPr>
              <a:lnSpc>
                <a:spcPts val="3600"/>
              </a:lnSpc>
              <a:tabLst/>
            </a:pPr>
            <a:r>
              <a:rPr lang="en-US" altLang="zh-CN" sz="2798" dirty="0">
                <a:solidFill>
                  <a:srgbClr val="000000"/>
                </a:solidFill>
                <a:latin typeface="Times New Roman" pitchFamily="18" charset="0"/>
                <a:cs typeface="Times New Roman" pitchFamily="18" charset="0"/>
              </a:rPr>
              <a:t>•</a:t>
            </a:r>
            <a:r>
              <a:rPr lang="en-US" altLang="zh-CN" sz="2798" dirty="0">
                <a:latin typeface="Times New Roman" pitchFamily="18" charset="0"/>
                <a:cs typeface="Times New Roman" pitchFamily="18" charset="0"/>
              </a:rPr>
              <a:t>   </a:t>
            </a:r>
            <a:r>
              <a:rPr lang="en-US" altLang="zh-CN" sz="2798" dirty="0">
                <a:solidFill>
                  <a:srgbClr val="000000"/>
                </a:solidFill>
                <a:latin typeface="Calibri" pitchFamily="18" charset="0"/>
                <a:cs typeface="Calibri" pitchFamily="18" charset="0"/>
              </a:rPr>
              <a:t>(101101)</a:t>
            </a:r>
            <a:r>
              <a:rPr lang="en-US" altLang="zh-CN" sz="1874" dirty="0">
                <a:solidFill>
                  <a:srgbClr val="000000"/>
                </a:solidFill>
                <a:latin typeface="Calibri" pitchFamily="18" charset="0"/>
                <a:cs typeface="Calibri" pitchFamily="18" charset="0"/>
              </a:rPr>
              <a:t>2</a:t>
            </a:r>
            <a:r>
              <a:rPr lang="en-US" altLang="zh-CN" sz="2798" dirty="0">
                <a:latin typeface="Times New Roman" pitchFamily="18" charset="0"/>
                <a:cs typeface="Times New Roman" pitchFamily="18" charset="0"/>
              </a:rPr>
              <a:t> </a:t>
            </a:r>
            <a:r>
              <a:rPr lang="en-US" altLang="zh-CN" sz="2798" dirty="0">
                <a:solidFill>
                  <a:srgbClr val="000000"/>
                </a:solidFill>
                <a:latin typeface="Calibri" pitchFamily="18" charset="0"/>
                <a:cs typeface="Calibri" pitchFamily="18" charset="0"/>
              </a:rPr>
              <a:t>=</a:t>
            </a:r>
            <a:r>
              <a:rPr lang="en-US" altLang="zh-CN" sz="2798" dirty="0">
                <a:latin typeface="Times New Roman" pitchFamily="18" charset="0"/>
                <a:cs typeface="Times New Roman" pitchFamily="18" charset="0"/>
              </a:rPr>
              <a:t> </a:t>
            </a:r>
            <a:r>
              <a:rPr lang="en-US" altLang="zh-CN" sz="2798" dirty="0">
                <a:solidFill>
                  <a:srgbClr val="000000"/>
                </a:solidFill>
                <a:latin typeface="Calibri" pitchFamily="18" charset="0"/>
                <a:cs typeface="Calibri" pitchFamily="18" charset="0"/>
              </a:rPr>
              <a:t>(?)</a:t>
            </a:r>
            <a:r>
              <a:rPr lang="en-US" altLang="zh-CN" sz="1874" dirty="0">
                <a:solidFill>
                  <a:srgbClr val="000000"/>
                </a:solidFill>
                <a:latin typeface="Calibri" pitchFamily="18" charset="0"/>
                <a:cs typeface="Calibri" pitchFamily="18" charset="0"/>
              </a:rPr>
              <a:t>16</a:t>
            </a:r>
          </a:p>
        </p:txBody>
      </p:sp>
      <p:sp>
        <p:nvSpPr>
          <p:cNvPr id="5" name="TextBox 1"/>
          <p:cNvSpPr txBox="1"/>
          <p:nvPr/>
        </p:nvSpPr>
        <p:spPr>
          <a:xfrm>
            <a:off x="4737100" y="1780862"/>
            <a:ext cx="3009900" cy="457200"/>
          </a:xfrm>
          <a:prstGeom prst="rect">
            <a:avLst/>
          </a:prstGeom>
          <a:noFill/>
        </p:spPr>
        <p:txBody>
          <a:bodyPr wrap="none" lIns="0" tIns="0" rIns="0" rtlCol="0">
            <a:spAutoFit/>
          </a:bodyPr>
          <a:lstStyle/>
          <a:p>
            <a:pPr>
              <a:lnSpc>
                <a:spcPts val="3600"/>
              </a:lnSpc>
              <a:tabLst/>
            </a:pPr>
            <a:r>
              <a:rPr lang="en-US" altLang="zh-CN" sz="2798" dirty="0">
                <a:solidFill>
                  <a:srgbClr val="FF0000"/>
                </a:solidFill>
                <a:latin typeface="Times New Roman" pitchFamily="18" charset="0"/>
                <a:cs typeface="Times New Roman" pitchFamily="18" charset="0"/>
              </a:rPr>
              <a:t>•</a:t>
            </a:r>
            <a:r>
              <a:rPr lang="en-US" altLang="zh-CN" sz="2798" dirty="0">
                <a:latin typeface="Times New Roman" pitchFamily="18" charset="0"/>
                <a:cs typeface="Times New Roman" pitchFamily="18" charset="0"/>
              </a:rPr>
              <a:t>   </a:t>
            </a:r>
            <a:r>
              <a:rPr lang="en-US" altLang="zh-CN" sz="2798" dirty="0">
                <a:solidFill>
                  <a:srgbClr val="FF0000"/>
                </a:solidFill>
                <a:latin typeface="Calibri" pitchFamily="18" charset="0"/>
                <a:cs typeface="Calibri" pitchFamily="18" charset="0"/>
              </a:rPr>
              <a:t>(101101)</a:t>
            </a:r>
            <a:r>
              <a:rPr lang="en-US" altLang="zh-CN" sz="1874" dirty="0">
                <a:solidFill>
                  <a:srgbClr val="FF0000"/>
                </a:solidFill>
                <a:latin typeface="Calibri" pitchFamily="18" charset="0"/>
                <a:cs typeface="Calibri" pitchFamily="18" charset="0"/>
              </a:rPr>
              <a:t>2</a:t>
            </a:r>
            <a:r>
              <a:rPr lang="en-US" altLang="zh-CN" sz="2798" dirty="0">
                <a:latin typeface="Times New Roman" pitchFamily="18" charset="0"/>
                <a:cs typeface="Times New Roman" pitchFamily="18" charset="0"/>
              </a:rPr>
              <a:t> </a:t>
            </a:r>
            <a:r>
              <a:rPr lang="en-US" altLang="zh-CN" sz="2798" dirty="0">
                <a:solidFill>
                  <a:srgbClr val="FF0000"/>
                </a:solidFill>
                <a:latin typeface="Calibri" pitchFamily="18" charset="0"/>
                <a:cs typeface="Calibri" pitchFamily="18" charset="0"/>
              </a:rPr>
              <a:t>=</a:t>
            </a:r>
            <a:r>
              <a:rPr lang="en-US" altLang="zh-CN" sz="2798" dirty="0">
                <a:latin typeface="Times New Roman" pitchFamily="18" charset="0"/>
                <a:cs typeface="Times New Roman" pitchFamily="18" charset="0"/>
              </a:rPr>
              <a:t> </a:t>
            </a:r>
            <a:r>
              <a:rPr lang="en-US" altLang="zh-CN" sz="2798" dirty="0">
                <a:solidFill>
                  <a:srgbClr val="FF0000"/>
                </a:solidFill>
                <a:latin typeface="Calibri" pitchFamily="18" charset="0"/>
                <a:cs typeface="Calibri" pitchFamily="18" charset="0"/>
              </a:rPr>
              <a:t>(2D)</a:t>
            </a:r>
            <a:r>
              <a:rPr lang="en-US" altLang="zh-CN" sz="1874" dirty="0">
                <a:solidFill>
                  <a:srgbClr val="FF0000"/>
                </a:solidFill>
                <a:latin typeface="Calibri" pitchFamily="18" charset="0"/>
                <a:cs typeface="Calibri" pitchFamily="18" charset="0"/>
              </a:rPr>
              <a:t>16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000" dirty="0"/>
              <a:t>In-Class Exercise</a:t>
            </a:r>
            <a:endParaRPr lang="zh-CN" altLang="en-US" sz="4000" dirty="0"/>
          </a:p>
        </p:txBody>
      </p:sp>
      <p:sp>
        <p:nvSpPr>
          <p:cNvPr id="3" name="Content Placeholder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(553.76)</a:t>
            </a:r>
            <a:r>
              <a:rPr lang="en-US" altLang="zh-CN" baseline="-25000" dirty="0">
                <a:latin typeface="Times New Roman" panose="02020603050405020304" pitchFamily="18" charset="0"/>
                <a:cs typeface="Times New Roman" panose="02020603050405020304" pitchFamily="18" charset="0"/>
              </a:rPr>
              <a:t>8</a:t>
            </a:r>
            <a:r>
              <a:rPr lang="en-US" altLang="zh-CN" dirty="0">
                <a:latin typeface="Times New Roman" panose="02020603050405020304" pitchFamily="18" charset="0"/>
                <a:cs typeface="Times New Roman" panose="02020603050405020304" pitchFamily="18" charset="0"/>
              </a:rPr>
              <a:t> = (? ) </a:t>
            </a:r>
            <a:r>
              <a:rPr lang="en-US" altLang="zh-CN" baseline="-25000" dirty="0">
                <a:latin typeface="Times New Roman" panose="02020603050405020304" pitchFamily="18" charset="0"/>
                <a:cs typeface="Times New Roman" panose="02020603050405020304" pitchFamily="18" charset="0"/>
              </a:rPr>
              <a:t>2</a:t>
            </a:r>
          </a:p>
          <a:p>
            <a:r>
              <a:rPr lang="en-US" altLang="zh-CN" dirty="0">
                <a:latin typeface="Times New Roman" panose="02020603050405020304" pitchFamily="18" charset="0"/>
                <a:cs typeface="Times New Roman" panose="02020603050405020304" pitchFamily="18" charset="0"/>
              </a:rPr>
              <a:t>(553.76)</a:t>
            </a:r>
            <a:r>
              <a:rPr lang="en-US" altLang="zh-CN" baseline="-25000" dirty="0">
                <a:latin typeface="Times New Roman" panose="02020603050405020304" pitchFamily="18" charset="0"/>
                <a:cs typeface="Times New Roman" panose="02020603050405020304" pitchFamily="18" charset="0"/>
              </a:rPr>
              <a:t>8</a:t>
            </a:r>
            <a:r>
              <a:rPr lang="en-US" altLang="zh-CN" dirty="0">
                <a:latin typeface="Times New Roman" panose="02020603050405020304" pitchFamily="18" charset="0"/>
                <a:cs typeface="Times New Roman" panose="02020603050405020304" pitchFamily="18" charset="0"/>
              </a:rPr>
              <a:t> = (? )</a:t>
            </a:r>
            <a:r>
              <a:rPr lang="en-US" altLang="zh-CN" baseline="-25000" dirty="0">
                <a:latin typeface="Times New Roman" panose="02020603050405020304" pitchFamily="18" charset="0"/>
                <a:cs typeface="Times New Roman" panose="02020603050405020304" pitchFamily="18" charset="0"/>
              </a:rPr>
              <a:t>16</a:t>
            </a:r>
          </a:p>
          <a:p>
            <a:r>
              <a:rPr lang="en-US" altLang="zh-CN" dirty="0">
                <a:latin typeface="Times New Roman" panose="02020603050405020304" pitchFamily="18" charset="0"/>
                <a:cs typeface="Times New Roman" panose="02020603050405020304" pitchFamily="18" charset="0"/>
              </a:rPr>
              <a:t>(C6B.2)</a:t>
            </a:r>
            <a:r>
              <a:rPr lang="en-US" altLang="zh-CN" baseline="-25000" dirty="0">
                <a:latin typeface="Times New Roman" panose="02020603050405020304" pitchFamily="18" charset="0"/>
                <a:cs typeface="Times New Roman" panose="02020603050405020304" pitchFamily="18" charset="0"/>
              </a:rPr>
              <a:t>16</a:t>
            </a:r>
            <a:r>
              <a:rPr lang="en-US" altLang="zh-CN" dirty="0">
                <a:latin typeface="Times New Roman" panose="02020603050405020304" pitchFamily="18" charset="0"/>
                <a:cs typeface="Times New Roman" panose="02020603050405020304" pitchFamily="18" charset="0"/>
              </a:rPr>
              <a:t>  = (? )</a:t>
            </a:r>
            <a:r>
              <a:rPr lang="en-US" altLang="zh-CN" baseline="-25000" dirty="0">
                <a:latin typeface="Times New Roman" panose="02020603050405020304" pitchFamily="18" charset="0"/>
                <a:cs typeface="Times New Roman" panose="02020603050405020304" pitchFamily="18" charset="0"/>
              </a:rPr>
              <a:t>2</a:t>
            </a:r>
          </a:p>
          <a:p>
            <a:endParaRPr lang="zh-CN" altLang="en-US" dirty="0"/>
          </a:p>
        </p:txBody>
      </p:sp>
    </p:spTree>
    <p:extLst>
      <p:ext uri="{BB962C8B-B14F-4D97-AF65-F5344CB8AC3E}">
        <p14:creationId xmlns:p14="http://schemas.microsoft.com/office/powerpoint/2010/main" val="37025411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srcRect/>
          <a:stretch>
            <a:fillRect/>
          </a:stretch>
        </p:blipFill>
        <p:spPr bwMode="auto">
          <a:xfrm>
            <a:off x="4029319" y="2176585"/>
            <a:ext cx="266700" cy="711200"/>
          </a:xfrm>
          <a:prstGeom prst="rect">
            <a:avLst/>
          </a:prstGeom>
          <a:noFill/>
        </p:spPr>
      </p:pic>
      <p:pic>
        <p:nvPicPr>
          <p:cNvPr id="6" name="Picture 3"/>
          <p:cNvPicPr>
            <a:picLocks noChangeAspect="1" noChangeArrowheads="1"/>
          </p:cNvPicPr>
          <p:nvPr/>
        </p:nvPicPr>
        <p:blipFill>
          <a:blip r:embed="rId2"/>
          <a:srcRect/>
          <a:stretch>
            <a:fillRect/>
          </a:stretch>
        </p:blipFill>
        <p:spPr bwMode="auto">
          <a:xfrm>
            <a:off x="4445000" y="2204427"/>
            <a:ext cx="266700" cy="711200"/>
          </a:xfrm>
          <a:prstGeom prst="rect">
            <a:avLst/>
          </a:prstGeom>
          <a:noFill/>
        </p:spPr>
      </p:pic>
      <p:sp>
        <p:nvSpPr>
          <p:cNvPr id="8" name="TextBox 1"/>
          <p:cNvSpPr txBox="1"/>
          <p:nvPr/>
        </p:nvSpPr>
        <p:spPr>
          <a:xfrm>
            <a:off x="3894992" y="1998785"/>
            <a:ext cx="203200" cy="177800"/>
          </a:xfrm>
          <a:prstGeom prst="rect">
            <a:avLst/>
          </a:prstGeom>
          <a:noFill/>
        </p:spPr>
        <p:txBody>
          <a:bodyPr wrap="none" lIns="0" tIns="0" rIns="0" rtlCol="0">
            <a:spAutoFit/>
          </a:bodyPr>
          <a:lstStyle/>
          <a:p>
            <a:pPr>
              <a:lnSpc>
                <a:spcPts val="1400"/>
              </a:lnSpc>
              <a:tabLst/>
            </a:pPr>
            <a:r>
              <a:rPr lang="en-US" altLang="zh-CN" sz="1403" dirty="0">
                <a:solidFill>
                  <a:srgbClr val="000000"/>
                </a:solidFill>
                <a:latin typeface="Courier New" pitchFamily="18" charset="0"/>
                <a:cs typeface="Courier New" pitchFamily="18" charset="0"/>
              </a:rPr>
              <a:t>c2</a:t>
            </a:r>
          </a:p>
        </p:txBody>
      </p:sp>
      <p:sp>
        <p:nvSpPr>
          <p:cNvPr id="9" name="TextBox 1"/>
          <p:cNvSpPr txBox="1"/>
          <p:nvPr/>
        </p:nvSpPr>
        <p:spPr>
          <a:xfrm>
            <a:off x="4247173" y="2002615"/>
            <a:ext cx="203200" cy="177800"/>
          </a:xfrm>
          <a:prstGeom prst="rect">
            <a:avLst/>
          </a:prstGeom>
          <a:noFill/>
        </p:spPr>
        <p:txBody>
          <a:bodyPr wrap="none" lIns="0" tIns="0" rIns="0" rtlCol="0">
            <a:spAutoFit/>
          </a:bodyPr>
          <a:lstStyle/>
          <a:p>
            <a:pPr>
              <a:lnSpc>
                <a:spcPts val="1400"/>
              </a:lnSpc>
              <a:tabLst/>
            </a:pPr>
            <a:r>
              <a:rPr lang="en-US" altLang="zh-CN" sz="1403" dirty="0">
                <a:solidFill>
                  <a:srgbClr val="000000"/>
                </a:solidFill>
                <a:latin typeface="Courier New" pitchFamily="18" charset="0"/>
                <a:cs typeface="Courier New" pitchFamily="18" charset="0"/>
              </a:rPr>
              <a:t>c1</a:t>
            </a:r>
          </a:p>
        </p:txBody>
      </p:sp>
      <p:sp>
        <p:nvSpPr>
          <p:cNvPr id="10" name="TextBox 1"/>
          <p:cNvSpPr txBox="1"/>
          <p:nvPr/>
        </p:nvSpPr>
        <p:spPr>
          <a:xfrm>
            <a:off x="2831301" y="682839"/>
            <a:ext cx="3494098" cy="418063"/>
          </a:xfrm>
          <a:prstGeom prst="rect">
            <a:avLst/>
          </a:prstGeom>
          <a:noFill/>
        </p:spPr>
        <p:txBody>
          <a:bodyPr wrap="none" lIns="0" tIns="0" rIns="0" rtlCol="0">
            <a:spAutoFit/>
          </a:bodyPr>
          <a:lstStyle/>
          <a:p>
            <a:pPr>
              <a:lnSpc>
                <a:spcPts val="2900"/>
              </a:lnSpc>
              <a:tabLst>
                <a:tab pos="1003300" algn="l"/>
                <a:tab pos="5346700" algn="l"/>
              </a:tabLst>
            </a:pPr>
            <a:r>
              <a:rPr lang="en-US" altLang="zh-CN" sz="4400" dirty="0">
                <a:solidFill>
                  <a:srgbClr val="000000"/>
                </a:solidFill>
                <a:latin typeface="+mj-lt"/>
                <a:cs typeface="Times New Roman" panose="02020603050405020304" pitchFamily="18" charset="0"/>
              </a:rPr>
              <a:t>Binary</a:t>
            </a:r>
            <a:r>
              <a:rPr lang="en-US" altLang="zh-CN" sz="4400" dirty="0">
                <a:latin typeface="+mj-lt"/>
                <a:cs typeface="Times New Roman" panose="02020603050405020304" pitchFamily="18" charset="0"/>
              </a:rPr>
              <a:t> </a:t>
            </a:r>
            <a:r>
              <a:rPr lang="en-US" altLang="zh-CN" sz="4400" dirty="0">
                <a:solidFill>
                  <a:srgbClr val="000000"/>
                </a:solidFill>
                <a:latin typeface="+mj-lt"/>
                <a:cs typeface="Times New Roman" panose="02020603050405020304" pitchFamily="18" charset="0"/>
              </a:rPr>
              <a:t>addition</a:t>
            </a:r>
          </a:p>
        </p:txBody>
      </p:sp>
      <p:sp>
        <p:nvSpPr>
          <p:cNvPr id="11" name="TextBox 1"/>
          <p:cNvSpPr txBox="1"/>
          <p:nvPr/>
        </p:nvSpPr>
        <p:spPr>
          <a:xfrm>
            <a:off x="1930400" y="3467100"/>
            <a:ext cx="101600" cy="177800"/>
          </a:xfrm>
          <a:prstGeom prst="rect">
            <a:avLst/>
          </a:prstGeom>
          <a:noFill/>
        </p:spPr>
        <p:txBody>
          <a:bodyPr wrap="none" lIns="0" tIns="0" rIns="0" rtlCol="0">
            <a:spAutoFit/>
          </a:bodyPr>
          <a:lstStyle/>
          <a:p>
            <a:pPr>
              <a:lnSpc>
                <a:spcPts val="1400"/>
              </a:lnSpc>
              <a:tabLst/>
            </a:pPr>
            <a:r>
              <a:rPr lang="en-US" altLang="zh-CN" sz="1403" dirty="0">
                <a:solidFill>
                  <a:srgbClr val="000000"/>
                </a:solidFill>
                <a:latin typeface="Courier New" pitchFamily="18" charset="0"/>
                <a:cs typeface="Courier New" pitchFamily="18" charset="0"/>
              </a:rPr>
              <a:t>1</a:t>
            </a:r>
          </a:p>
        </p:txBody>
      </p:sp>
      <p:sp>
        <p:nvSpPr>
          <p:cNvPr id="12" name="TextBox 1"/>
          <p:cNvSpPr txBox="1"/>
          <p:nvPr/>
        </p:nvSpPr>
        <p:spPr>
          <a:xfrm>
            <a:off x="2349500" y="3467100"/>
            <a:ext cx="736600" cy="177800"/>
          </a:xfrm>
          <a:prstGeom prst="rect">
            <a:avLst/>
          </a:prstGeom>
          <a:noFill/>
        </p:spPr>
        <p:txBody>
          <a:bodyPr wrap="none" lIns="0" tIns="0" rIns="0" rtlCol="0">
            <a:spAutoFit/>
          </a:bodyPr>
          <a:lstStyle/>
          <a:p>
            <a:pPr>
              <a:lnSpc>
                <a:spcPts val="1400"/>
              </a:lnSpc>
              <a:tabLst/>
            </a:pPr>
            <a:r>
              <a:rPr lang="en-US" altLang="zh-CN" sz="1403" dirty="0">
                <a:solidFill>
                  <a:srgbClr val="000000"/>
                </a:solidFill>
                <a:latin typeface="Courier New" pitchFamily="18" charset="0"/>
                <a:cs typeface="Courier New" pitchFamily="18" charset="0"/>
              </a:rPr>
              <a:t>1</a:t>
            </a:r>
            <a:r>
              <a:rPr lang="en-US" altLang="zh-CN" sz="1403" dirty="0">
                <a:latin typeface="Times New Roman" pitchFamily="18" charset="0"/>
                <a:cs typeface="Times New Roman" pitchFamily="18" charset="0"/>
              </a:rPr>
              <a:t>  </a:t>
            </a:r>
            <a:r>
              <a:rPr lang="en-US" altLang="zh-CN" sz="1403" dirty="0">
                <a:solidFill>
                  <a:srgbClr val="000000"/>
                </a:solidFill>
                <a:latin typeface="Courier New" pitchFamily="18" charset="0"/>
                <a:cs typeface="Courier New" pitchFamily="18" charset="0"/>
              </a:rPr>
              <a:t>1</a:t>
            </a:r>
            <a:r>
              <a:rPr lang="en-US" altLang="zh-CN" sz="1403" dirty="0">
                <a:latin typeface="Times New Roman" pitchFamily="18" charset="0"/>
                <a:cs typeface="Times New Roman" pitchFamily="18" charset="0"/>
              </a:rPr>
              <a:t>  </a:t>
            </a:r>
            <a:r>
              <a:rPr lang="en-US" altLang="zh-CN" sz="1403" dirty="0">
                <a:solidFill>
                  <a:srgbClr val="000000"/>
                </a:solidFill>
                <a:latin typeface="Courier New" pitchFamily="18" charset="0"/>
                <a:cs typeface="Courier New" pitchFamily="18" charset="0"/>
              </a:rPr>
              <a:t>1</a:t>
            </a:r>
            <a:r>
              <a:rPr lang="en-US" altLang="zh-CN" sz="1403" dirty="0">
                <a:latin typeface="Times New Roman" pitchFamily="18" charset="0"/>
                <a:cs typeface="Times New Roman" pitchFamily="18" charset="0"/>
              </a:rPr>
              <a:t>  </a:t>
            </a:r>
            <a:r>
              <a:rPr lang="en-US" altLang="zh-CN" sz="1403" dirty="0">
                <a:solidFill>
                  <a:srgbClr val="000000"/>
                </a:solidFill>
                <a:latin typeface="Courier New" pitchFamily="18" charset="0"/>
                <a:cs typeface="Courier New" pitchFamily="18" charset="0"/>
              </a:rPr>
              <a:t>1</a:t>
            </a:r>
          </a:p>
        </p:txBody>
      </p:sp>
      <p:sp>
        <p:nvSpPr>
          <p:cNvPr id="13" name="TextBox 1"/>
          <p:cNvSpPr txBox="1"/>
          <p:nvPr/>
        </p:nvSpPr>
        <p:spPr>
          <a:xfrm>
            <a:off x="1788265" y="3688407"/>
            <a:ext cx="3866443" cy="2042932"/>
          </a:xfrm>
          <a:prstGeom prst="rect">
            <a:avLst/>
          </a:prstGeom>
          <a:noFill/>
        </p:spPr>
        <p:txBody>
          <a:bodyPr wrap="none" lIns="0" tIns="0" rIns="0" rtlCol="0">
            <a:spAutoFit/>
          </a:bodyPr>
          <a:lstStyle/>
          <a:p>
            <a:pPr>
              <a:lnSpc>
                <a:spcPts val="1400"/>
              </a:lnSpc>
              <a:tabLst>
                <a:tab pos="101600" algn="l"/>
                <a:tab pos="203200" algn="l"/>
              </a:tabLst>
            </a:pPr>
            <a:r>
              <a:rPr lang="en-US" altLang="zh-CN" dirty="0"/>
              <a:t>		</a:t>
            </a:r>
            <a:r>
              <a:rPr lang="en-US" altLang="zh-CN" sz="1403" b="1" dirty="0">
                <a:solidFill>
                  <a:srgbClr val="000000"/>
                </a:solidFill>
                <a:latin typeface="Courier New" pitchFamily="18" charset="0"/>
                <a:cs typeface="Courier New" pitchFamily="18" charset="0"/>
              </a:rPr>
              <a:t>1</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0</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1</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1</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0</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1</a:t>
            </a:r>
          </a:p>
          <a:p>
            <a:pPr>
              <a:lnSpc>
                <a:spcPts val="1600"/>
              </a:lnSpc>
              <a:tabLst>
                <a:tab pos="101600" algn="l"/>
                <a:tab pos="203200" algn="l"/>
              </a:tabLst>
            </a:pPr>
            <a:r>
              <a:rPr lang="en-US" altLang="zh-CN" sz="1403" b="1" dirty="0">
                <a:solidFill>
                  <a:srgbClr val="000000"/>
                </a:solidFill>
                <a:latin typeface="Courier New" pitchFamily="18" charset="0"/>
                <a:cs typeface="Courier New" pitchFamily="18" charset="0"/>
              </a:rPr>
              <a:t>+</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1</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0</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0</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1</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1</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1</a:t>
            </a:r>
          </a:p>
          <a:p>
            <a:pPr>
              <a:lnSpc>
                <a:spcPts val="1600"/>
              </a:lnSpc>
              <a:tabLst>
                <a:tab pos="101600" algn="l"/>
                <a:tab pos="203200" algn="l"/>
              </a:tabLst>
            </a:pPr>
            <a:r>
              <a:rPr lang="en-US" altLang="zh-CN" sz="1403" b="1" dirty="0">
                <a:solidFill>
                  <a:srgbClr val="000000"/>
                </a:solidFill>
                <a:latin typeface="Courier New" pitchFamily="18" charset="0"/>
                <a:cs typeface="Courier New" pitchFamily="18" charset="0"/>
              </a:rPr>
              <a:t>-------------</a:t>
            </a:r>
          </a:p>
          <a:p>
            <a:pPr>
              <a:lnSpc>
                <a:spcPts val="1600"/>
              </a:lnSpc>
              <a:tabLst>
                <a:tab pos="101600" algn="l"/>
                <a:tab pos="203200" algn="l"/>
              </a:tabLst>
            </a:pPr>
            <a:r>
              <a:rPr lang="en-US" altLang="zh-CN" sz="1403" b="1" dirty="0">
                <a:solidFill>
                  <a:srgbClr val="000000"/>
                </a:solidFill>
                <a:latin typeface="Courier New" pitchFamily="18" charset="0"/>
                <a:cs typeface="Courier New" pitchFamily="18" charset="0"/>
              </a:rPr>
              <a:t>1</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0</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1</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0</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1</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0</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0</a:t>
            </a:r>
          </a:p>
          <a:p>
            <a:pPr>
              <a:lnSpc>
                <a:spcPts val="1000"/>
              </a:lnSpc>
            </a:pPr>
            <a:endParaRPr lang="en-US" altLang="zh-CN" dirty="0"/>
          </a:p>
          <a:p>
            <a:pPr>
              <a:lnSpc>
                <a:spcPts val="2300"/>
              </a:lnSpc>
              <a:tabLst>
                <a:tab pos="101600" algn="l"/>
                <a:tab pos="203200" algn="l"/>
              </a:tabLst>
            </a:pPr>
            <a:r>
              <a:rPr lang="en-US" altLang="zh-CN" sz="1403" b="1" dirty="0">
                <a:solidFill>
                  <a:srgbClr val="000000"/>
                </a:solidFill>
                <a:latin typeface="Courier New" pitchFamily="18" charset="0"/>
                <a:cs typeface="Courier New" pitchFamily="18" charset="0"/>
              </a:rPr>
              <a:t>check:</a:t>
            </a:r>
          </a:p>
          <a:p>
            <a:pPr>
              <a:lnSpc>
                <a:spcPts val="1900"/>
              </a:lnSpc>
              <a:tabLst>
                <a:tab pos="101600" algn="l"/>
                <a:tab pos="203200" algn="l"/>
              </a:tabLst>
            </a:pPr>
            <a:r>
              <a:rPr lang="en-US" altLang="zh-CN" dirty="0"/>
              <a:t>	</a:t>
            </a:r>
            <a:r>
              <a:rPr lang="en-US" altLang="zh-CN" sz="1403" b="1" dirty="0">
                <a:solidFill>
                  <a:srgbClr val="000000"/>
                </a:solidFill>
                <a:latin typeface="Courier New" pitchFamily="18" charset="0"/>
                <a:cs typeface="Courier New" pitchFamily="18" charset="0"/>
              </a:rPr>
              <a:t>101101</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a:t>
            </a:r>
            <a:r>
              <a:rPr lang="en-US" altLang="zh-CN" sz="1403" dirty="0">
                <a:latin typeface="Times New Roman" pitchFamily="18" charset="0"/>
                <a:cs typeface="Times New Roman" pitchFamily="18" charset="0"/>
              </a:rPr>
              <a:t> </a:t>
            </a:r>
            <a:r>
              <a:rPr lang="en-US" altLang="zh-CN" sz="1400" dirty="0">
                <a:latin typeface="Times New Roman" pitchFamily="18" charset="0"/>
                <a:cs typeface="Times New Roman" pitchFamily="18" charset="0"/>
              </a:rPr>
              <a:t> </a:t>
            </a:r>
            <a:r>
              <a:rPr lang="en-US" altLang="zh-CN" sz="1400" b="1" dirty="0">
                <a:solidFill>
                  <a:srgbClr val="000000"/>
                </a:solidFill>
                <a:latin typeface="Courier New" pitchFamily="18" charset="0"/>
                <a:cs typeface="Courier New" pitchFamily="18" charset="0"/>
              </a:rPr>
              <a:t>2</a:t>
            </a:r>
            <a:r>
              <a:rPr lang="en-US" altLang="zh-CN" sz="1400" b="1" baseline="30000" dirty="0">
                <a:solidFill>
                  <a:srgbClr val="000000"/>
                </a:solidFill>
                <a:latin typeface="Courier New" pitchFamily="18" charset="0"/>
                <a:cs typeface="Courier New" pitchFamily="18" charset="0"/>
              </a:rPr>
              <a:t>5</a:t>
            </a:r>
            <a:r>
              <a:rPr lang="en-US" altLang="zh-CN" sz="1400" b="1" dirty="0">
                <a:solidFill>
                  <a:srgbClr val="000000"/>
                </a:solidFill>
                <a:latin typeface="Courier New" pitchFamily="18" charset="0"/>
                <a:cs typeface="Courier New" pitchFamily="18" charset="0"/>
              </a:rPr>
              <a:t>+2</a:t>
            </a:r>
            <a:r>
              <a:rPr lang="en-US" altLang="zh-CN" sz="1400" b="1" baseline="30000" dirty="0">
                <a:solidFill>
                  <a:srgbClr val="000000"/>
                </a:solidFill>
                <a:latin typeface="Courier New" pitchFamily="18" charset="0"/>
                <a:cs typeface="Courier New" pitchFamily="18" charset="0"/>
              </a:rPr>
              <a:t>3</a:t>
            </a:r>
            <a:r>
              <a:rPr lang="en-US" altLang="zh-CN" sz="1400" b="1" dirty="0">
                <a:solidFill>
                  <a:srgbClr val="000000"/>
                </a:solidFill>
                <a:latin typeface="Courier New" pitchFamily="18" charset="0"/>
                <a:cs typeface="Courier New" pitchFamily="18" charset="0"/>
              </a:rPr>
              <a:t>+2</a:t>
            </a:r>
            <a:r>
              <a:rPr lang="en-US" altLang="zh-CN" sz="1400" b="1" baseline="30000" dirty="0">
                <a:solidFill>
                  <a:srgbClr val="000000"/>
                </a:solidFill>
                <a:latin typeface="Courier New" pitchFamily="18" charset="0"/>
                <a:cs typeface="Courier New" pitchFamily="18" charset="0"/>
              </a:rPr>
              <a:t>2</a:t>
            </a:r>
            <a:r>
              <a:rPr lang="en-US" altLang="zh-CN" sz="1400" b="1" dirty="0">
                <a:solidFill>
                  <a:srgbClr val="000000"/>
                </a:solidFill>
                <a:latin typeface="Courier New" pitchFamily="18" charset="0"/>
                <a:cs typeface="Courier New" pitchFamily="18" charset="0"/>
              </a:rPr>
              <a:t>+2</a:t>
            </a:r>
            <a:r>
              <a:rPr lang="en-US" altLang="zh-CN" sz="1400" b="1" baseline="30000" dirty="0">
                <a:solidFill>
                  <a:srgbClr val="000000"/>
                </a:solidFill>
                <a:latin typeface="Courier New" pitchFamily="18" charset="0"/>
                <a:cs typeface="Courier New" pitchFamily="18" charset="0"/>
              </a:rPr>
              <a:t>0</a:t>
            </a:r>
            <a:r>
              <a:rPr lang="en-US" altLang="zh-CN" sz="1400"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32+8+4+1</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45</a:t>
            </a:r>
            <a:r>
              <a:rPr lang="en-US" altLang="zh-CN" sz="935" b="1" dirty="0">
                <a:solidFill>
                  <a:srgbClr val="000000"/>
                </a:solidFill>
                <a:latin typeface="Courier New" pitchFamily="18" charset="0"/>
                <a:cs typeface="Courier New" pitchFamily="18" charset="0"/>
              </a:rPr>
              <a:t>10</a:t>
            </a:r>
          </a:p>
          <a:p>
            <a:pPr>
              <a:lnSpc>
                <a:spcPts val="1000"/>
              </a:lnSpc>
            </a:pPr>
            <a:endParaRPr lang="en-US" altLang="zh-CN" dirty="0"/>
          </a:p>
          <a:p>
            <a:pPr>
              <a:lnSpc>
                <a:spcPts val="1700"/>
              </a:lnSpc>
              <a:tabLst>
                <a:tab pos="101600" algn="l"/>
                <a:tab pos="203200" algn="l"/>
              </a:tabLst>
            </a:pPr>
            <a:r>
              <a:rPr lang="en-US" altLang="zh-CN" dirty="0"/>
              <a:t>	</a:t>
            </a:r>
            <a:r>
              <a:rPr lang="en-US" altLang="zh-CN" sz="1403" b="1" dirty="0">
                <a:solidFill>
                  <a:srgbClr val="000000"/>
                </a:solidFill>
                <a:latin typeface="Courier New" pitchFamily="18" charset="0"/>
                <a:cs typeface="Courier New" pitchFamily="18" charset="0"/>
              </a:rPr>
              <a:t>100111</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a:t>
            </a:r>
            <a:r>
              <a:rPr lang="en-US" altLang="zh-CN" sz="1403" dirty="0">
                <a:latin typeface="Times New Roman" pitchFamily="18" charset="0"/>
                <a:cs typeface="Times New Roman" pitchFamily="18" charset="0"/>
              </a:rPr>
              <a:t>  </a:t>
            </a:r>
            <a:r>
              <a:rPr lang="en-US" altLang="zh-CN" sz="1400" b="1" dirty="0">
                <a:solidFill>
                  <a:srgbClr val="000000"/>
                </a:solidFill>
                <a:latin typeface="Courier New" pitchFamily="18" charset="0"/>
                <a:cs typeface="Courier New" pitchFamily="18" charset="0"/>
              </a:rPr>
              <a:t>2</a:t>
            </a:r>
            <a:r>
              <a:rPr lang="en-US" altLang="zh-CN" sz="1400" b="1" baseline="30000" dirty="0">
                <a:solidFill>
                  <a:srgbClr val="000000"/>
                </a:solidFill>
                <a:latin typeface="Courier New" pitchFamily="18" charset="0"/>
                <a:cs typeface="Courier New" pitchFamily="18" charset="0"/>
              </a:rPr>
              <a:t>5</a:t>
            </a:r>
            <a:r>
              <a:rPr lang="en-US" altLang="zh-CN" sz="1400" b="1" dirty="0">
                <a:solidFill>
                  <a:srgbClr val="000000"/>
                </a:solidFill>
                <a:latin typeface="Courier New" pitchFamily="18" charset="0"/>
                <a:cs typeface="Courier New" pitchFamily="18" charset="0"/>
              </a:rPr>
              <a:t>+2</a:t>
            </a:r>
            <a:r>
              <a:rPr lang="en-US" altLang="zh-CN" sz="1400" b="1" baseline="30000" dirty="0">
                <a:solidFill>
                  <a:srgbClr val="000000"/>
                </a:solidFill>
                <a:latin typeface="Courier New" pitchFamily="18" charset="0"/>
                <a:cs typeface="Courier New" pitchFamily="18" charset="0"/>
              </a:rPr>
              <a:t>2</a:t>
            </a:r>
            <a:r>
              <a:rPr lang="en-US" altLang="zh-CN" sz="1400" b="1" dirty="0">
                <a:solidFill>
                  <a:srgbClr val="000000"/>
                </a:solidFill>
                <a:latin typeface="Courier New" pitchFamily="18" charset="0"/>
                <a:cs typeface="Courier New" pitchFamily="18" charset="0"/>
              </a:rPr>
              <a:t>+2</a:t>
            </a:r>
            <a:r>
              <a:rPr lang="en-US" altLang="zh-CN" sz="1400" b="1" baseline="30000" dirty="0">
                <a:solidFill>
                  <a:srgbClr val="000000"/>
                </a:solidFill>
                <a:latin typeface="Courier New" pitchFamily="18" charset="0"/>
                <a:cs typeface="Courier New" pitchFamily="18" charset="0"/>
              </a:rPr>
              <a:t>1</a:t>
            </a:r>
            <a:r>
              <a:rPr lang="en-US" altLang="zh-CN" sz="1400" b="1" dirty="0">
                <a:solidFill>
                  <a:srgbClr val="000000"/>
                </a:solidFill>
                <a:latin typeface="Courier New" pitchFamily="18" charset="0"/>
                <a:cs typeface="Courier New" pitchFamily="18" charset="0"/>
              </a:rPr>
              <a:t>+2</a:t>
            </a:r>
            <a:r>
              <a:rPr lang="en-US" altLang="zh-CN" sz="1400" b="1" baseline="30000" dirty="0">
                <a:solidFill>
                  <a:srgbClr val="000000"/>
                </a:solidFill>
                <a:latin typeface="Courier New" pitchFamily="18" charset="0"/>
                <a:cs typeface="Courier New" pitchFamily="18" charset="0"/>
              </a:rPr>
              <a:t>0</a:t>
            </a:r>
            <a:r>
              <a:rPr lang="en-US" altLang="zh-CN" sz="1400" dirty="0">
                <a:latin typeface="Times New Roman" pitchFamily="18" charset="0"/>
                <a:cs typeface="Times New Roman" pitchFamily="18" charset="0"/>
              </a:rPr>
              <a:t> </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32+4+2+1</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39</a:t>
            </a:r>
            <a:r>
              <a:rPr lang="en-US" altLang="zh-CN" sz="935" b="1" dirty="0">
                <a:solidFill>
                  <a:srgbClr val="000000"/>
                </a:solidFill>
                <a:latin typeface="Courier New" pitchFamily="18" charset="0"/>
                <a:cs typeface="Courier New" pitchFamily="18" charset="0"/>
              </a:rPr>
              <a:t>10</a:t>
            </a:r>
          </a:p>
          <a:p>
            <a:pPr>
              <a:lnSpc>
                <a:spcPts val="1400"/>
              </a:lnSpc>
              <a:tabLst>
                <a:tab pos="101600" algn="l"/>
                <a:tab pos="203200" algn="l"/>
              </a:tabLst>
            </a:pPr>
            <a:r>
              <a:rPr lang="en-US" altLang="zh-CN" sz="1403" b="1" dirty="0">
                <a:solidFill>
                  <a:srgbClr val="000000"/>
                </a:solidFill>
                <a:latin typeface="Courier New" pitchFamily="18" charset="0"/>
                <a:cs typeface="Courier New" pitchFamily="18" charset="0"/>
              </a:rPr>
              <a:t>-------</a:t>
            </a:r>
          </a:p>
        </p:txBody>
      </p:sp>
      <p:sp>
        <p:nvSpPr>
          <p:cNvPr id="14" name="TextBox 1"/>
          <p:cNvSpPr txBox="1"/>
          <p:nvPr/>
        </p:nvSpPr>
        <p:spPr>
          <a:xfrm>
            <a:off x="626095" y="5638800"/>
            <a:ext cx="4860305" cy="918200"/>
          </a:xfrm>
          <a:prstGeom prst="rect">
            <a:avLst/>
          </a:prstGeom>
          <a:noFill/>
        </p:spPr>
        <p:txBody>
          <a:bodyPr wrap="none" lIns="0" tIns="0" rIns="0" rtlCol="0">
            <a:spAutoFit/>
          </a:bodyPr>
          <a:lstStyle/>
          <a:p>
            <a:pPr>
              <a:lnSpc>
                <a:spcPts val="1400"/>
              </a:lnSpc>
              <a:tabLst>
                <a:tab pos="1155700" algn="l"/>
              </a:tabLst>
            </a:pPr>
            <a:r>
              <a:rPr lang="en-US" altLang="zh-CN" dirty="0"/>
              <a:t>	  </a:t>
            </a:r>
            <a:r>
              <a:rPr lang="en-US" altLang="zh-CN" sz="1406" b="1" dirty="0">
                <a:solidFill>
                  <a:srgbClr val="000000"/>
                </a:solidFill>
                <a:latin typeface="Courier New" pitchFamily="18" charset="0"/>
                <a:cs typeface="Courier New" pitchFamily="18" charset="0"/>
              </a:rPr>
              <a:t>1010100</a:t>
            </a:r>
            <a:r>
              <a:rPr lang="en-US" altLang="zh-CN" sz="1406" dirty="0">
                <a:latin typeface="Times New Roman" pitchFamily="18" charset="0"/>
                <a:cs typeface="Times New Roman" pitchFamily="18" charset="0"/>
              </a:rPr>
              <a:t>  </a:t>
            </a:r>
            <a:r>
              <a:rPr lang="en-US" altLang="zh-CN" sz="1406" b="1" dirty="0">
                <a:solidFill>
                  <a:srgbClr val="000000"/>
                </a:solidFill>
                <a:latin typeface="Courier New" pitchFamily="18" charset="0"/>
                <a:cs typeface="Courier New" pitchFamily="18" charset="0"/>
              </a:rPr>
              <a:t>=</a:t>
            </a:r>
            <a:r>
              <a:rPr lang="en-US" altLang="zh-CN" sz="1406" dirty="0">
                <a:latin typeface="Times New Roman" pitchFamily="18" charset="0"/>
                <a:cs typeface="Times New Roman" pitchFamily="18" charset="0"/>
              </a:rPr>
              <a:t>  </a:t>
            </a:r>
            <a:r>
              <a:rPr lang="en-US" altLang="zh-CN" sz="1400" b="1" dirty="0">
                <a:solidFill>
                  <a:srgbClr val="000000"/>
                </a:solidFill>
                <a:latin typeface="Courier New" pitchFamily="18" charset="0"/>
                <a:cs typeface="Courier New" pitchFamily="18" charset="0"/>
              </a:rPr>
              <a:t>2</a:t>
            </a:r>
            <a:r>
              <a:rPr lang="en-US" altLang="zh-CN" sz="1400" b="1" baseline="30000" dirty="0">
                <a:solidFill>
                  <a:srgbClr val="000000"/>
                </a:solidFill>
                <a:latin typeface="Courier New" pitchFamily="18" charset="0"/>
                <a:cs typeface="Courier New" pitchFamily="18" charset="0"/>
              </a:rPr>
              <a:t>6</a:t>
            </a:r>
            <a:r>
              <a:rPr lang="en-US" altLang="zh-CN" sz="1400" b="1" dirty="0">
                <a:solidFill>
                  <a:srgbClr val="000000"/>
                </a:solidFill>
                <a:latin typeface="Courier New" pitchFamily="18" charset="0"/>
                <a:cs typeface="Courier New" pitchFamily="18" charset="0"/>
              </a:rPr>
              <a:t>+2</a:t>
            </a:r>
            <a:r>
              <a:rPr lang="en-US" altLang="zh-CN" sz="1400" b="1" baseline="30000" dirty="0">
                <a:solidFill>
                  <a:srgbClr val="000000"/>
                </a:solidFill>
                <a:latin typeface="Courier New" pitchFamily="18" charset="0"/>
                <a:cs typeface="Courier New" pitchFamily="18" charset="0"/>
              </a:rPr>
              <a:t>4</a:t>
            </a:r>
            <a:r>
              <a:rPr lang="en-US" altLang="zh-CN" sz="1400" b="1" dirty="0">
                <a:solidFill>
                  <a:srgbClr val="000000"/>
                </a:solidFill>
                <a:latin typeface="Courier New" pitchFamily="18" charset="0"/>
                <a:cs typeface="Courier New" pitchFamily="18" charset="0"/>
              </a:rPr>
              <a:t>+2</a:t>
            </a:r>
            <a:r>
              <a:rPr lang="en-US" altLang="zh-CN" sz="1400" b="1" baseline="30000" dirty="0">
                <a:solidFill>
                  <a:srgbClr val="000000"/>
                </a:solidFill>
                <a:latin typeface="Courier New" pitchFamily="18" charset="0"/>
                <a:cs typeface="Courier New" pitchFamily="18" charset="0"/>
              </a:rPr>
              <a:t>2 </a:t>
            </a:r>
            <a:r>
              <a:rPr lang="en-US" altLang="zh-CN" sz="1400" b="1" dirty="0">
                <a:solidFill>
                  <a:srgbClr val="000000"/>
                </a:solidFill>
                <a:latin typeface="Courier New" pitchFamily="18" charset="0"/>
                <a:cs typeface="Courier New" pitchFamily="18" charset="0"/>
              </a:rPr>
              <a:t>=</a:t>
            </a:r>
            <a:r>
              <a:rPr lang="en-US" altLang="zh-CN" sz="1400" dirty="0">
                <a:latin typeface="Times New Roman" pitchFamily="18" charset="0"/>
                <a:cs typeface="Times New Roman" pitchFamily="18" charset="0"/>
              </a:rPr>
              <a:t>  </a:t>
            </a:r>
            <a:r>
              <a:rPr lang="en-US" altLang="zh-CN" sz="1400" b="1" dirty="0">
                <a:solidFill>
                  <a:srgbClr val="000000"/>
                </a:solidFill>
                <a:latin typeface="Courier New" pitchFamily="18" charset="0"/>
                <a:cs typeface="Courier New" pitchFamily="18" charset="0"/>
              </a:rPr>
              <a:t>64+16+4</a:t>
            </a:r>
            <a:r>
              <a:rPr lang="en-US" altLang="zh-CN" sz="1400" dirty="0">
                <a:latin typeface="Times New Roman" pitchFamily="18" charset="0"/>
                <a:cs typeface="Times New Roman" pitchFamily="18" charset="0"/>
              </a:rPr>
              <a:t>     </a:t>
            </a:r>
            <a:r>
              <a:rPr lang="en-US" altLang="zh-CN" sz="1400" b="1" dirty="0">
                <a:solidFill>
                  <a:srgbClr val="000000"/>
                </a:solidFill>
                <a:latin typeface="Courier New" pitchFamily="18" charset="0"/>
                <a:cs typeface="Courier New" pitchFamily="18" charset="0"/>
              </a:rPr>
              <a:t>=</a:t>
            </a:r>
            <a:r>
              <a:rPr lang="en-US" altLang="zh-CN" sz="1400" dirty="0">
                <a:latin typeface="Times New Roman" pitchFamily="18" charset="0"/>
                <a:cs typeface="Times New Roman" pitchFamily="18" charset="0"/>
              </a:rPr>
              <a:t>  </a:t>
            </a:r>
            <a:r>
              <a:rPr lang="en-US" altLang="zh-CN" sz="1400" b="1" dirty="0">
                <a:solidFill>
                  <a:srgbClr val="000000"/>
                </a:solidFill>
                <a:latin typeface="Courier New" pitchFamily="18" charset="0"/>
                <a:cs typeface="Courier New" pitchFamily="18" charset="0"/>
              </a:rPr>
              <a:t>84</a:t>
            </a:r>
            <a:r>
              <a:rPr lang="en-US" altLang="zh-CN" sz="900" b="1" dirty="0">
                <a:solidFill>
                  <a:srgbClr val="000000"/>
                </a:solidFill>
                <a:latin typeface="Courier New" pitchFamily="18" charset="0"/>
                <a:cs typeface="Courier New" pitchFamily="18" charset="0"/>
              </a:rPr>
              <a:t>10</a:t>
            </a:r>
          </a:p>
          <a:p>
            <a:pPr>
              <a:lnSpc>
                <a:spcPts val="1400"/>
              </a:lnSpc>
              <a:tabLst>
                <a:tab pos="1155700" algn="l"/>
              </a:tabLst>
            </a:pPr>
            <a:endParaRPr lang="en-US" altLang="zh-CN" sz="1400" b="1" baseline="30000" dirty="0">
              <a:solidFill>
                <a:srgbClr val="000000"/>
              </a:solidFill>
              <a:latin typeface="Courier New" pitchFamily="18" charset="0"/>
              <a:cs typeface="Courier New" pitchFamily="18" charset="0"/>
            </a:endParaRP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p:txBody>
      </p:sp>
      <p:sp>
        <p:nvSpPr>
          <p:cNvPr id="16" name="TextBox 1"/>
          <p:cNvSpPr txBox="1"/>
          <p:nvPr/>
        </p:nvSpPr>
        <p:spPr>
          <a:xfrm>
            <a:off x="2128715" y="2233735"/>
            <a:ext cx="2811667" cy="1200329"/>
          </a:xfrm>
          <a:prstGeom prst="rect">
            <a:avLst/>
          </a:prstGeom>
          <a:noFill/>
        </p:spPr>
        <p:txBody>
          <a:bodyPr wrap="none" lIns="0" tIns="0" rIns="0" rtlCol="0">
            <a:spAutoFit/>
          </a:bodyPr>
          <a:lstStyle/>
          <a:p>
            <a:pPr>
              <a:lnSpc>
                <a:spcPts val="1400"/>
              </a:lnSpc>
              <a:tabLst>
                <a:tab pos="1701800" algn="l"/>
                <a:tab pos="2133600" algn="l"/>
              </a:tabLst>
            </a:pPr>
            <a:r>
              <a:rPr lang="en-US" altLang="zh-CN" dirty="0"/>
              <a:t>		</a:t>
            </a:r>
            <a:r>
              <a:rPr lang="en-US" altLang="zh-CN" sz="1403" b="1" dirty="0">
                <a:solidFill>
                  <a:srgbClr val="000000"/>
                </a:solidFill>
                <a:latin typeface="Courier New" pitchFamily="18" charset="0"/>
                <a:cs typeface="Courier New" pitchFamily="18" charset="0"/>
              </a:rPr>
              <a:t>a1</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a0</a:t>
            </a:r>
          </a:p>
          <a:p>
            <a:pPr>
              <a:lnSpc>
                <a:spcPts val="1600"/>
              </a:lnSpc>
              <a:tabLst>
                <a:tab pos="1701800" algn="l"/>
                <a:tab pos="2133600" algn="l"/>
              </a:tabLst>
            </a:pPr>
            <a:r>
              <a:rPr lang="en-US" altLang="zh-CN" dirty="0"/>
              <a:t>		</a:t>
            </a:r>
            <a:r>
              <a:rPr lang="en-US" altLang="zh-CN" sz="1403" b="1" dirty="0">
                <a:solidFill>
                  <a:srgbClr val="000000"/>
                </a:solidFill>
                <a:latin typeface="Courier New" pitchFamily="18" charset="0"/>
                <a:cs typeface="Courier New" pitchFamily="18" charset="0"/>
              </a:rPr>
              <a:t>b1</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b0</a:t>
            </a:r>
          </a:p>
          <a:p>
            <a:pPr>
              <a:lnSpc>
                <a:spcPts val="1600"/>
              </a:lnSpc>
              <a:tabLst>
                <a:tab pos="1701800" algn="l"/>
                <a:tab pos="2133600" algn="l"/>
              </a:tabLst>
            </a:pPr>
            <a:r>
              <a:rPr lang="en-US" altLang="zh-CN" dirty="0"/>
              <a:t>	</a:t>
            </a:r>
            <a:r>
              <a:rPr lang="en-US" altLang="zh-CN" sz="1403" b="1" dirty="0">
                <a:solidFill>
                  <a:srgbClr val="000000"/>
                </a:solidFill>
                <a:latin typeface="Courier New" pitchFamily="18" charset="0"/>
                <a:cs typeface="Courier New" pitchFamily="18" charset="0"/>
              </a:rPr>
              <a:t>----------</a:t>
            </a:r>
          </a:p>
          <a:p>
            <a:pPr>
              <a:lnSpc>
                <a:spcPts val="1600"/>
              </a:lnSpc>
              <a:tabLst>
                <a:tab pos="1701800" algn="l"/>
                <a:tab pos="2133600" algn="l"/>
              </a:tabLst>
            </a:pPr>
            <a:r>
              <a:rPr lang="en-US" altLang="zh-CN" dirty="0"/>
              <a:t>	</a:t>
            </a:r>
            <a:r>
              <a:rPr lang="en-US" altLang="zh-CN" sz="1403" b="1" dirty="0">
                <a:solidFill>
                  <a:srgbClr val="000000"/>
                </a:solidFill>
                <a:latin typeface="Courier New" pitchFamily="18" charset="0"/>
                <a:cs typeface="Courier New" pitchFamily="18" charset="0"/>
              </a:rPr>
              <a:t>s2</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s1</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s0</a:t>
            </a:r>
          </a:p>
          <a:p>
            <a:pPr>
              <a:lnSpc>
                <a:spcPts val="1000"/>
              </a:lnSpc>
            </a:pPr>
            <a:endParaRPr lang="en-US" altLang="zh-CN" dirty="0"/>
          </a:p>
          <a:p>
            <a:pPr>
              <a:lnSpc>
                <a:spcPts val="1800"/>
              </a:lnSpc>
              <a:tabLst>
                <a:tab pos="1701800" algn="l"/>
                <a:tab pos="2133600" algn="l"/>
              </a:tabLst>
            </a:pPr>
            <a:r>
              <a:rPr lang="en-US" altLang="zh-CN" sz="1596" dirty="0">
                <a:solidFill>
                  <a:srgbClr val="000000"/>
                </a:solidFill>
                <a:latin typeface="Times New Roman" pitchFamily="18" charset="0"/>
                <a:cs typeface="Times New Roman" pitchFamily="18" charset="0"/>
              </a:rPr>
              <a:t>Example:</a:t>
            </a:r>
          </a:p>
        </p:txBody>
      </p:sp>
      <p:sp>
        <p:nvSpPr>
          <p:cNvPr id="19" name="TextBox 18"/>
          <p:cNvSpPr txBox="1"/>
          <p:nvPr/>
        </p:nvSpPr>
        <p:spPr>
          <a:xfrm>
            <a:off x="912320" y="1631119"/>
            <a:ext cx="5230919" cy="387286"/>
          </a:xfrm>
          <a:prstGeom prst="rect">
            <a:avLst/>
          </a:prstGeom>
          <a:noFill/>
        </p:spPr>
        <p:txBody>
          <a:bodyPr wrap="none" rtlCol="0">
            <a:spAutoFit/>
          </a:bodyPr>
          <a:lstStyle/>
          <a:p>
            <a:pPr marL="285750" indent="-285750">
              <a:lnSpc>
                <a:spcPts val="2300"/>
              </a:lnSpc>
              <a:buFont typeface="Arial" panose="020B0604020202020204" pitchFamily="34" charset="0"/>
              <a:buChar char="•"/>
              <a:tabLst>
                <a:tab pos="1003300" algn="l"/>
                <a:tab pos="5346700" algn="l"/>
              </a:tabLst>
            </a:pPr>
            <a:r>
              <a:rPr lang="en-US" altLang="zh-CN" dirty="0">
                <a:solidFill>
                  <a:srgbClr val="000000"/>
                </a:solidFill>
                <a:latin typeface="Times New Roman" pitchFamily="18" charset="0"/>
                <a:cs typeface="Times New Roman" pitchFamily="18" charset="0"/>
              </a:rPr>
              <a:t>Addition</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works</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exactly</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the</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same</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way</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as</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in</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decimal</a:t>
            </a:r>
          </a:p>
        </p:txBody>
      </p:sp>
    </p:spTree>
    <p:extLst>
      <p:ext uri="{BB962C8B-B14F-4D97-AF65-F5344CB8AC3E}">
        <p14:creationId xmlns:p14="http://schemas.microsoft.com/office/powerpoint/2010/main" val="4273646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873625" y="2638425"/>
            <a:ext cx="165100" cy="165100"/>
          </a:xfrm>
          <a:custGeom>
            <a:avLst/>
            <a:gdLst>
              <a:gd name="connsiteX0" fmla="*/ 158750 w 165100"/>
              <a:gd name="connsiteY0" fmla="*/ 6350 h 165100"/>
              <a:gd name="connsiteX1" fmla="*/ 6350 w 165100"/>
              <a:gd name="connsiteY1" fmla="*/ 158750 h 165100"/>
            </a:gdLst>
            <a:ahLst/>
            <a:cxnLst>
              <a:cxn ang="0">
                <a:pos x="connsiteX0" y="connsiteY0"/>
              </a:cxn>
              <a:cxn ang="1">
                <a:pos x="connsiteX1" y="connsiteY1"/>
              </a:cxn>
            </a:cxnLst>
            <a:rect l="l" t="t" r="r" b="b"/>
            <a:pathLst>
              <a:path w="165100" h="165100">
                <a:moveTo>
                  <a:pt x="158750" y="6350"/>
                </a:moveTo>
                <a:lnTo>
                  <a:pt x="6350" y="1587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4540250" y="2646426"/>
            <a:ext cx="165100" cy="164972"/>
          </a:xfrm>
          <a:custGeom>
            <a:avLst/>
            <a:gdLst>
              <a:gd name="connsiteX0" fmla="*/ 158750 w 165100"/>
              <a:gd name="connsiteY0" fmla="*/ 6350 h 164972"/>
              <a:gd name="connsiteX1" fmla="*/ 6350 w 165100"/>
              <a:gd name="connsiteY1" fmla="*/ 158622 h 164972"/>
            </a:gdLst>
            <a:ahLst/>
            <a:cxnLst>
              <a:cxn ang="0">
                <a:pos x="connsiteX0" y="connsiteY0"/>
              </a:cxn>
              <a:cxn ang="1">
                <a:pos x="connsiteX1" y="connsiteY1"/>
              </a:cxn>
            </a:cxnLst>
            <a:rect l="l" t="t" r="r" b="b"/>
            <a:pathLst>
              <a:path w="165100" h="164972">
                <a:moveTo>
                  <a:pt x="158750" y="6350"/>
                </a:moveTo>
                <a:lnTo>
                  <a:pt x="6350" y="15862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4572000" y="2454275"/>
            <a:ext cx="165100" cy="165100"/>
          </a:xfrm>
          <a:custGeom>
            <a:avLst/>
            <a:gdLst>
              <a:gd name="connsiteX0" fmla="*/ 158750 w 165100"/>
              <a:gd name="connsiteY0" fmla="*/ 6350 h 165100"/>
              <a:gd name="connsiteX1" fmla="*/ 6350 w 165100"/>
              <a:gd name="connsiteY1" fmla="*/ 158750 h 165100"/>
            </a:gdLst>
            <a:ahLst/>
            <a:cxnLst>
              <a:cxn ang="0">
                <a:pos x="connsiteX0" y="connsiteY0"/>
              </a:cxn>
              <a:cxn ang="1">
                <a:pos x="connsiteX1" y="connsiteY1"/>
              </a:cxn>
            </a:cxnLst>
            <a:rect l="l" t="t" r="r" b="b"/>
            <a:pathLst>
              <a:path w="165100" h="165100">
                <a:moveTo>
                  <a:pt x="158750" y="6350"/>
                </a:moveTo>
                <a:lnTo>
                  <a:pt x="6350" y="1587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Freeform 3"/>
          <p:cNvSpPr/>
          <p:nvPr/>
        </p:nvSpPr>
        <p:spPr>
          <a:xfrm>
            <a:off x="4235450" y="2638425"/>
            <a:ext cx="165100" cy="165100"/>
          </a:xfrm>
          <a:custGeom>
            <a:avLst/>
            <a:gdLst>
              <a:gd name="connsiteX0" fmla="*/ 158750 w 165100"/>
              <a:gd name="connsiteY0" fmla="*/ 6350 h 165100"/>
              <a:gd name="connsiteX1" fmla="*/ 6350 w 165100"/>
              <a:gd name="connsiteY1" fmla="*/ 158750 h 165100"/>
            </a:gdLst>
            <a:ahLst/>
            <a:cxnLst>
              <a:cxn ang="0">
                <a:pos x="connsiteX0" y="connsiteY0"/>
              </a:cxn>
              <a:cxn ang="1">
                <a:pos x="connsiteX1" y="connsiteY1"/>
              </a:cxn>
            </a:cxnLst>
            <a:rect l="l" t="t" r="r" b="b"/>
            <a:pathLst>
              <a:path w="165100" h="165100">
                <a:moveTo>
                  <a:pt x="158750" y="6350"/>
                </a:moveTo>
                <a:lnTo>
                  <a:pt x="6350" y="1587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TextBox 1"/>
          <p:cNvSpPr txBox="1"/>
          <p:nvPr/>
        </p:nvSpPr>
        <p:spPr>
          <a:xfrm>
            <a:off x="4241800" y="2451100"/>
            <a:ext cx="63500" cy="127000"/>
          </a:xfrm>
          <a:prstGeom prst="rect">
            <a:avLst/>
          </a:prstGeom>
          <a:noFill/>
        </p:spPr>
        <p:txBody>
          <a:bodyPr wrap="none" lIns="0" tIns="0" rIns="0" rtlCol="0">
            <a:spAutoFit/>
          </a:bodyPr>
          <a:lstStyle/>
          <a:p>
            <a:pPr>
              <a:lnSpc>
                <a:spcPts val="1000"/>
              </a:lnSpc>
              <a:tabLst/>
            </a:pPr>
            <a:r>
              <a:rPr lang="en-US" altLang="zh-CN" sz="996" b="1" dirty="0">
                <a:solidFill>
                  <a:srgbClr val="000000"/>
                </a:solidFill>
                <a:latin typeface="Courier New" pitchFamily="18" charset="0"/>
                <a:cs typeface="Courier New" pitchFamily="18" charset="0"/>
              </a:rPr>
              <a:t>0</a:t>
            </a:r>
          </a:p>
        </p:txBody>
      </p:sp>
      <p:sp>
        <p:nvSpPr>
          <p:cNvPr id="11" name="TextBox 1"/>
          <p:cNvSpPr txBox="1"/>
          <p:nvPr/>
        </p:nvSpPr>
        <p:spPr>
          <a:xfrm>
            <a:off x="4622800" y="2451100"/>
            <a:ext cx="63500" cy="127000"/>
          </a:xfrm>
          <a:prstGeom prst="rect">
            <a:avLst/>
          </a:prstGeom>
          <a:noFill/>
        </p:spPr>
        <p:txBody>
          <a:bodyPr wrap="none" lIns="0" tIns="0" rIns="0" rtlCol="0">
            <a:spAutoFit/>
          </a:bodyPr>
          <a:lstStyle/>
          <a:p>
            <a:pPr>
              <a:lnSpc>
                <a:spcPts val="1000"/>
              </a:lnSpc>
              <a:tabLst/>
            </a:pPr>
            <a:r>
              <a:rPr lang="en-US" altLang="zh-CN" sz="996" b="1" dirty="0">
                <a:solidFill>
                  <a:srgbClr val="000000"/>
                </a:solidFill>
                <a:latin typeface="Courier New" pitchFamily="18" charset="0"/>
                <a:cs typeface="Courier New" pitchFamily="18" charset="0"/>
              </a:rPr>
              <a:t>0</a:t>
            </a:r>
          </a:p>
        </p:txBody>
      </p:sp>
      <p:sp>
        <p:nvSpPr>
          <p:cNvPr id="12" name="TextBox 1"/>
          <p:cNvSpPr txBox="1"/>
          <p:nvPr/>
        </p:nvSpPr>
        <p:spPr>
          <a:xfrm>
            <a:off x="4851400" y="2451100"/>
            <a:ext cx="139700" cy="127000"/>
          </a:xfrm>
          <a:prstGeom prst="rect">
            <a:avLst/>
          </a:prstGeom>
          <a:noFill/>
        </p:spPr>
        <p:txBody>
          <a:bodyPr wrap="none" lIns="0" tIns="0" rIns="0" rtlCol="0">
            <a:spAutoFit/>
          </a:bodyPr>
          <a:lstStyle/>
          <a:p>
            <a:pPr>
              <a:lnSpc>
                <a:spcPts val="1000"/>
              </a:lnSpc>
              <a:tabLst/>
            </a:pPr>
            <a:r>
              <a:rPr lang="en-US" altLang="zh-CN" sz="996" b="1" dirty="0">
                <a:solidFill>
                  <a:srgbClr val="000000"/>
                </a:solidFill>
                <a:latin typeface="Courier New" pitchFamily="18" charset="0"/>
                <a:cs typeface="Courier New" pitchFamily="18" charset="0"/>
              </a:rPr>
              <a:t>10</a:t>
            </a:r>
          </a:p>
        </p:txBody>
      </p:sp>
      <p:sp>
        <p:nvSpPr>
          <p:cNvPr id="13" name="TextBox 1"/>
          <p:cNvSpPr txBox="1"/>
          <p:nvPr/>
        </p:nvSpPr>
        <p:spPr>
          <a:xfrm>
            <a:off x="774700" y="2616200"/>
            <a:ext cx="4626266" cy="3636893"/>
          </a:xfrm>
          <a:prstGeom prst="rect">
            <a:avLst/>
          </a:prstGeom>
          <a:noFill/>
        </p:spPr>
        <p:txBody>
          <a:bodyPr wrap="none" lIns="0" tIns="0" rIns="0" rtlCol="0">
            <a:spAutoFit/>
          </a:bodyPr>
          <a:lstStyle/>
          <a:p>
            <a:pPr>
              <a:lnSpc>
                <a:spcPts val="1400"/>
              </a:lnSpc>
              <a:tabLst>
                <a:tab pos="2628900" algn="l"/>
                <a:tab pos="2832100" algn="l"/>
                <a:tab pos="2946400" algn="l"/>
              </a:tabLst>
            </a:pPr>
            <a:r>
              <a:rPr lang="en-US" altLang="zh-CN" dirty="0"/>
              <a:t>		</a:t>
            </a:r>
            <a:r>
              <a:rPr lang="en-US" altLang="zh-CN" sz="1403" b="1" dirty="0">
                <a:solidFill>
                  <a:srgbClr val="000000"/>
                </a:solidFill>
                <a:latin typeface="Courier New" pitchFamily="18" charset="0"/>
                <a:cs typeface="Courier New" pitchFamily="18" charset="0"/>
              </a:rPr>
              <a:t>1</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0</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1</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1</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0</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1</a:t>
            </a:r>
          </a:p>
          <a:p>
            <a:pPr>
              <a:lnSpc>
                <a:spcPts val="1600"/>
              </a:lnSpc>
              <a:tabLst>
                <a:tab pos="2628900" algn="l"/>
                <a:tab pos="2832100" algn="l"/>
                <a:tab pos="2946400" algn="l"/>
              </a:tabLst>
            </a:pPr>
            <a:r>
              <a:rPr lang="en-US" altLang="zh-CN" dirty="0"/>
              <a:t>	</a:t>
            </a:r>
            <a:r>
              <a:rPr lang="en-US" altLang="zh-CN" sz="1403" b="1" dirty="0">
                <a:solidFill>
                  <a:srgbClr val="000000"/>
                </a:solidFill>
                <a:latin typeface="Courier New" pitchFamily="18" charset="0"/>
                <a:cs typeface="Courier New" pitchFamily="18" charset="0"/>
              </a:rPr>
              <a:t>-</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1</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0</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0</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1</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1</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1</a:t>
            </a:r>
          </a:p>
          <a:p>
            <a:pPr>
              <a:lnSpc>
                <a:spcPts val="1600"/>
              </a:lnSpc>
              <a:tabLst>
                <a:tab pos="2628900" algn="l"/>
                <a:tab pos="2832100" algn="l"/>
                <a:tab pos="2946400" algn="l"/>
              </a:tabLst>
            </a:pPr>
            <a:r>
              <a:rPr lang="en-US" altLang="zh-CN" dirty="0"/>
              <a:t>	</a:t>
            </a:r>
            <a:r>
              <a:rPr lang="en-US" altLang="zh-CN" sz="1403" b="1" dirty="0">
                <a:solidFill>
                  <a:srgbClr val="000000"/>
                </a:solidFill>
                <a:latin typeface="Courier New" pitchFamily="18" charset="0"/>
                <a:cs typeface="Courier New" pitchFamily="18" charset="0"/>
              </a:rPr>
              <a:t>------------------</a:t>
            </a:r>
          </a:p>
          <a:p>
            <a:pPr>
              <a:lnSpc>
                <a:spcPts val="1600"/>
              </a:lnSpc>
              <a:tabLst>
                <a:tab pos="2628900" algn="l"/>
                <a:tab pos="2832100" algn="l"/>
                <a:tab pos="2946400" algn="l"/>
              </a:tabLst>
            </a:pPr>
            <a:r>
              <a:rPr lang="en-US" altLang="zh-CN" dirty="0"/>
              <a:t>		</a:t>
            </a:r>
            <a:r>
              <a:rPr lang="en-US" altLang="zh-CN" sz="1403" b="1" dirty="0">
                <a:solidFill>
                  <a:srgbClr val="000000"/>
                </a:solidFill>
                <a:latin typeface="Courier New" pitchFamily="18" charset="0"/>
                <a:cs typeface="Courier New" pitchFamily="18" charset="0"/>
              </a:rPr>
              <a:t>0</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0</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0</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1</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1</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0</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2000"/>
              </a:lnSpc>
              <a:tabLst>
                <a:tab pos="2628900" algn="l"/>
                <a:tab pos="2832100" algn="l"/>
                <a:tab pos="2946400" algn="l"/>
              </a:tabLst>
            </a:pPr>
            <a:r>
              <a:rPr lang="en-US" altLang="zh-CN" dirty="0"/>
              <a:t>	</a:t>
            </a:r>
            <a:r>
              <a:rPr lang="en-US" altLang="zh-CN" sz="1403" b="1" dirty="0">
                <a:solidFill>
                  <a:srgbClr val="000000"/>
                </a:solidFill>
                <a:latin typeface="Courier New" pitchFamily="18" charset="0"/>
                <a:cs typeface="Courier New" pitchFamily="18" charset="0"/>
              </a:rPr>
              <a:t>check:</a:t>
            </a:r>
          </a:p>
          <a:p>
            <a:pPr>
              <a:lnSpc>
                <a:spcPts val="1000"/>
              </a:lnSpc>
            </a:pPr>
            <a:endParaRPr lang="en-US" altLang="zh-CN" dirty="0"/>
          </a:p>
          <a:p>
            <a:pPr>
              <a:lnSpc>
                <a:spcPts val="2500"/>
              </a:lnSpc>
              <a:tabLst>
                <a:tab pos="2628900" algn="l"/>
                <a:tab pos="2832100" algn="l"/>
                <a:tab pos="2946400" algn="l"/>
              </a:tabLst>
            </a:pPr>
            <a:r>
              <a:rPr lang="en-US" altLang="zh-CN" dirty="0"/>
              <a:t>	</a:t>
            </a:r>
            <a:r>
              <a:rPr lang="en-US" altLang="zh-CN" sz="1403" b="1" dirty="0">
                <a:solidFill>
                  <a:srgbClr val="000000"/>
                </a:solidFill>
                <a:latin typeface="Courier New" pitchFamily="18" charset="0"/>
                <a:cs typeface="Courier New" pitchFamily="18" charset="0"/>
              </a:rPr>
              <a:t>101101</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45</a:t>
            </a:r>
            <a:r>
              <a:rPr lang="en-US" altLang="zh-CN" sz="935" b="1" dirty="0">
                <a:solidFill>
                  <a:srgbClr val="000000"/>
                </a:solidFill>
                <a:latin typeface="Courier New" pitchFamily="18" charset="0"/>
                <a:cs typeface="Courier New" pitchFamily="18" charset="0"/>
              </a:rPr>
              <a:t>10</a:t>
            </a:r>
          </a:p>
          <a:p>
            <a:pPr>
              <a:lnSpc>
                <a:spcPts val="1600"/>
              </a:lnSpc>
              <a:tabLst>
                <a:tab pos="2628900" algn="l"/>
                <a:tab pos="2832100" algn="l"/>
                <a:tab pos="2946400" algn="l"/>
              </a:tabLst>
            </a:pPr>
            <a:r>
              <a:rPr lang="en-US" altLang="zh-CN" dirty="0"/>
              <a:t>	</a:t>
            </a:r>
            <a:r>
              <a:rPr lang="en-US" altLang="zh-CN" sz="1403" b="1" dirty="0">
                <a:solidFill>
                  <a:srgbClr val="000000"/>
                </a:solidFill>
                <a:latin typeface="Courier New" pitchFamily="18" charset="0"/>
                <a:cs typeface="Courier New" pitchFamily="18" charset="0"/>
              </a:rPr>
              <a:t>100111</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39</a:t>
            </a:r>
            <a:r>
              <a:rPr lang="en-US" altLang="zh-CN" sz="935" b="1" dirty="0">
                <a:solidFill>
                  <a:srgbClr val="000000"/>
                </a:solidFill>
                <a:latin typeface="Courier New" pitchFamily="18" charset="0"/>
                <a:cs typeface="Courier New" pitchFamily="18" charset="0"/>
              </a:rPr>
              <a:t>10</a:t>
            </a:r>
          </a:p>
          <a:p>
            <a:pPr>
              <a:lnSpc>
                <a:spcPts val="1200"/>
              </a:lnSpc>
              <a:tabLst>
                <a:tab pos="2628900" algn="l"/>
                <a:tab pos="2832100" algn="l"/>
                <a:tab pos="2946400" algn="l"/>
              </a:tabLst>
            </a:pPr>
            <a:r>
              <a:rPr lang="en-US" altLang="zh-CN" dirty="0"/>
              <a:t>	</a:t>
            </a:r>
            <a:r>
              <a:rPr lang="en-US" altLang="zh-CN" sz="935" b="1" dirty="0">
                <a:solidFill>
                  <a:srgbClr val="000000"/>
                </a:solidFill>
                <a:latin typeface="Courier New" pitchFamily="18" charset="0"/>
                <a:cs typeface="Courier New" pitchFamily="18" charset="0"/>
              </a:rPr>
              <a:t>---------</a:t>
            </a:r>
            <a:r>
              <a:rPr lang="en-US" altLang="zh-CN" sz="935" dirty="0">
                <a:latin typeface="Times New Roman" pitchFamily="18" charset="0"/>
                <a:cs typeface="Times New Roman" pitchFamily="18" charset="0"/>
              </a:rPr>
              <a:t>               </a:t>
            </a:r>
            <a:r>
              <a:rPr lang="en-US" altLang="zh-CN" sz="935" b="1" dirty="0">
                <a:solidFill>
                  <a:srgbClr val="000000"/>
                </a:solidFill>
                <a:latin typeface="Courier New" pitchFamily="18" charset="0"/>
                <a:cs typeface="Courier New" pitchFamily="18" charset="0"/>
              </a:rPr>
              <a:t>---</a:t>
            </a:r>
          </a:p>
          <a:p>
            <a:pPr>
              <a:lnSpc>
                <a:spcPts val="1500"/>
              </a:lnSpc>
              <a:tabLst>
                <a:tab pos="2628900" algn="l"/>
                <a:tab pos="2832100" algn="l"/>
                <a:tab pos="2946400" algn="l"/>
              </a:tabLst>
            </a:pPr>
            <a:r>
              <a:rPr lang="en-US" altLang="zh-CN" dirty="0"/>
              <a:t>			</a:t>
            </a:r>
            <a:r>
              <a:rPr lang="en-US" altLang="zh-CN" sz="1403" b="1" dirty="0">
                <a:solidFill>
                  <a:srgbClr val="000000"/>
                </a:solidFill>
                <a:latin typeface="Courier New" pitchFamily="18" charset="0"/>
                <a:cs typeface="Courier New" pitchFamily="18" charset="0"/>
              </a:rPr>
              <a:t>110</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6</a:t>
            </a:r>
            <a:r>
              <a:rPr lang="en-US" altLang="zh-CN" sz="935" b="1" dirty="0">
                <a:solidFill>
                  <a:srgbClr val="000000"/>
                </a:solidFill>
                <a:latin typeface="Courier New" pitchFamily="18" charset="0"/>
                <a:cs typeface="Courier New" pitchFamily="18" charset="0"/>
              </a:rPr>
              <a:t>10</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p:txBody>
      </p:sp>
      <p:sp>
        <p:nvSpPr>
          <p:cNvPr id="15" name="矩形 14"/>
          <p:cNvSpPr/>
          <p:nvPr/>
        </p:nvSpPr>
        <p:spPr>
          <a:xfrm>
            <a:off x="4495793" y="2149941"/>
            <a:ext cx="338554" cy="284693"/>
          </a:xfrm>
          <a:prstGeom prst="rect">
            <a:avLst/>
          </a:prstGeom>
        </p:spPr>
        <p:txBody>
          <a:bodyPr wrap="none">
            <a:spAutoFit/>
          </a:bodyPr>
          <a:lstStyle/>
          <a:p>
            <a:pPr>
              <a:lnSpc>
                <a:spcPts val="1600"/>
              </a:lnSpc>
              <a:tabLst>
                <a:tab pos="977900" algn="l"/>
                <a:tab pos="2501900" algn="l"/>
                <a:tab pos="5600700" algn="l"/>
              </a:tabLst>
            </a:pPr>
            <a:r>
              <a:rPr lang="en-US" altLang="zh-CN" sz="1000" b="1" dirty="0">
                <a:solidFill>
                  <a:srgbClr val="000000"/>
                </a:solidFill>
                <a:latin typeface="Courier New" pitchFamily="18" charset="0"/>
                <a:cs typeface="Courier New" pitchFamily="18" charset="0"/>
              </a:rPr>
              <a:t>10</a:t>
            </a:r>
          </a:p>
        </p:txBody>
      </p:sp>
      <p:sp>
        <p:nvSpPr>
          <p:cNvPr id="16" name="矩形 15"/>
          <p:cNvSpPr/>
          <p:nvPr/>
        </p:nvSpPr>
        <p:spPr>
          <a:xfrm>
            <a:off x="533400" y="1858548"/>
            <a:ext cx="6324600" cy="348813"/>
          </a:xfrm>
          <a:prstGeom prst="rect">
            <a:avLst/>
          </a:prstGeom>
        </p:spPr>
        <p:txBody>
          <a:bodyPr wrap="square">
            <a:spAutoFit/>
          </a:bodyPr>
          <a:lstStyle/>
          <a:p>
            <a:pPr>
              <a:lnSpc>
                <a:spcPts val="1000"/>
              </a:lnSpc>
            </a:pPr>
            <a:endParaRPr lang="en-US" altLang="zh-CN" dirty="0"/>
          </a:p>
          <a:p>
            <a:pPr marL="285750" indent="-285750">
              <a:lnSpc>
                <a:spcPts val="1000"/>
              </a:lnSpc>
              <a:buFont typeface="Arial" panose="020B0604020202020204" pitchFamily="34" charset="0"/>
              <a:buChar char="•"/>
            </a:pPr>
            <a:r>
              <a:rPr lang="en-US" altLang="zh-CN" dirty="0">
                <a:solidFill>
                  <a:srgbClr val="000000"/>
                </a:solidFill>
                <a:latin typeface="Times New Roman" pitchFamily="18" charset="0"/>
                <a:cs typeface="Times New Roman" pitchFamily="18" charset="0"/>
              </a:rPr>
              <a:t>Subtraction</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also</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works</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the</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same</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way</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as</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in</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decimal</a:t>
            </a:r>
          </a:p>
        </p:txBody>
      </p:sp>
      <p:sp>
        <p:nvSpPr>
          <p:cNvPr id="2" name="Title 1">
            <a:extLst>
              <a:ext uri="{FF2B5EF4-FFF2-40B4-BE49-F238E27FC236}">
                <a16:creationId xmlns:a16="http://schemas.microsoft.com/office/drawing/2014/main" id="{BD346E61-3322-4FDE-BC25-5F0668268E82}"/>
              </a:ext>
            </a:extLst>
          </p:cNvPr>
          <p:cNvSpPr>
            <a:spLocks noGrp="1"/>
          </p:cNvSpPr>
          <p:nvPr>
            <p:ph type="title"/>
          </p:nvPr>
        </p:nvSpPr>
        <p:spPr>
          <a:xfrm>
            <a:off x="533400" y="304800"/>
            <a:ext cx="7772400" cy="1609344"/>
          </a:xfrm>
        </p:spPr>
        <p:txBody>
          <a:bodyPr/>
          <a:lstStyle/>
          <a:p>
            <a:r>
              <a:rPr lang="en-US" altLang="zh-CN" dirty="0"/>
              <a:t>Binary subtraction</a:t>
            </a:r>
            <a:endParaRPr lang="en-US" dirty="0"/>
          </a:p>
        </p:txBody>
      </p:sp>
    </p:spTree>
    <p:extLst>
      <p:ext uri="{BB962C8B-B14F-4D97-AF65-F5344CB8AC3E}">
        <p14:creationId xmlns:p14="http://schemas.microsoft.com/office/powerpoint/2010/main" val="1806840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948494" y="4229100"/>
            <a:ext cx="165100" cy="241300"/>
          </a:xfrm>
          <a:custGeom>
            <a:avLst/>
            <a:gdLst>
              <a:gd name="connsiteX0" fmla="*/ 6350 w 165100"/>
              <a:gd name="connsiteY0" fmla="*/ 120650 h 241300"/>
              <a:gd name="connsiteX1" fmla="*/ 82550 w 165100"/>
              <a:gd name="connsiteY1" fmla="*/ 6350 h 241300"/>
              <a:gd name="connsiteX2" fmla="*/ 82550 w 165100"/>
              <a:gd name="connsiteY2" fmla="*/ 6350 h 241300"/>
              <a:gd name="connsiteX3" fmla="*/ 82550 w 165100"/>
              <a:gd name="connsiteY3" fmla="*/ 6350 h 241300"/>
              <a:gd name="connsiteX4" fmla="*/ 158750 w 165100"/>
              <a:gd name="connsiteY4" fmla="*/ 120650 h 241300"/>
              <a:gd name="connsiteX5" fmla="*/ 158750 w 165100"/>
              <a:gd name="connsiteY5" fmla="*/ 120650 h 241300"/>
              <a:gd name="connsiteX6" fmla="*/ 82550 w 165100"/>
              <a:gd name="connsiteY6" fmla="*/ 234950 h 241300"/>
              <a:gd name="connsiteX7" fmla="*/ 82550 w 165100"/>
              <a:gd name="connsiteY7" fmla="*/ 234950 h 241300"/>
              <a:gd name="connsiteX8" fmla="*/ 6350 w 165100"/>
              <a:gd name="connsiteY8" fmla="*/ 120650 h 2413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165100" h="241300">
                <a:moveTo>
                  <a:pt x="6350" y="120650"/>
                </a:moveTo>
                <a:cubicBezTo>
                  <a:pt x="6350" y="57530"/>
                  <a:pt x="40513" y="6350"/>
                  <a:pt x="82550" y="6350"/>
                </a:cubicBezTo>
                <a:cubicBezTo>
                  <a:pt x="82550" y="6350"/>
                  <a:pt x="82550" y="6350"/>
                  <a:pt x="82550" y="6350"/>
                </a:cubicBezTo>
                <a:lnTo>
                  <a:pt x="82550" y="6350"/>
                </a:lnTo>
                <a:cubicBezTo>
                  <a:pt x="124586" y="6350"/>
                  <a:pt x="158750" y="57530"/>
                  <a:pt x="158750" y="120650"/>
                </a:cubicBezTo>
                <a:lnTo>
                  <a:pt x="158750" y="120650"/>
                </a:lnTo>
                <a:cubicBezTo>
                  <a:pt x="158750" y="183769"/>
                  <a:pt x="124586" y="234950"/>
                  <a:pt x="82550" y="234950"/>
                </a:cubicBezTo>
                <a:cubicBezTo>
                  <a:pt x="82550" y="234950"/>
                  <a:pt x="82550" y="234950"/>
                  <a:pt x="82550" y="234950"/>
                </a:cubicBezTo>
                <a:cubicBezTo>
                  <a:pt x="40513" y="234950"/>
                  <a:pt x="6350" y="183769"/>
                  <a:pt x="6350" y="120650"/>
                </a:cubicBez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4556265" y="4249821"/>
            <a:ext cx="165100" cy="241300"/>
          </a:xfrm>
          <a:custGeom>
            <a:avLst/>
            <a:gdLst>
              <a:gd name="connsiteX0" fmla="*/ 6350 w 165100"/>
              <a:gd name="connsiteY0" fmla="*/ 120650 h 241300"/>
              <a:gd name="connsiteX1" fmla="*/ 82550 w 165100"/>
              <a:gd name="connsiteY1" fmla="*/ 6350 h 241300"/>
              <a:gd name="connsiteX2" fmla="*/ 82550 w 165100"/>
              <a:gd name="connsiteY2" fmla="*/ 6350 h 241300"/>
              <a:gd name="connsiteX3" fmla="*/ 82550 w 165100"/>
              <a:gd name="connsiteY3" fmla="*/ 6350 h 241300"/>
              <a:gd name="connsiteX4" fmla="*/ 158750 w 165100"/>
              <a:gd name="connsiteY4" fmla="*/ 120650 h 241300"/>
              <a:gd name="connsiteX5" fmla="*/ 158750 w 165100"/>
              <a:gd name="connsiteY5" fmla="*/ 120650 h 241300"/>
              <a:gd name="connsiteX6" fmla="*/ 82550 w 165100"/>
              <a:gd name="connsiteY6" fmla="*/ 234950 h 241300"/>
              <a:gd name="connsiteX7" fmla="*/ 82550 w 165100"/>
              <a:gd name="connsiteY7" fmla="*/ 234950 h 241300"/>
              <a:gd name="connsiteX8" fmla="*/ 6350 w 165100"/>
              <a:gd name="connsiteY8" fmla="*/ 120650 h 2413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165100" h="241300">
                <a:moveTo>
                  <a:pt x="6350" y="120650"/>
                </a:moveTo>
                <a:cubicBezTo>
                  <a:pt x="6350" y="57403"/>
                  <a:pt x="40385" y="6350"/>
                  <a:pt x="82550" y="6350"/>
                </a:cubicBezTo>
                <a:cubicBezTo>
                  <a:pt x="82550" y="6350"/>
                  <a:pt x="82550" y="6350"/>
                  <a:pt x="82550" y="6350"/>
                </a:cubicBezTo>
                <a:lnTo>
                  <a:pt x="82550" y="6350"/>
                </a:lnTo>
                <a:cubicBezTo>
                  <a:pt x="124586" y="6350"/>
                  <a:pt x="158750" y="57403"/>
                  <a:pt x="158750" y="120650"/>
                </a:cubicBezTo>
                <a:lnTo>
                  <a:pt x="158750" y="120650"/>
                </a:lnTo>
                <a:cubicBezTo>
                  <a:pt x="158750" y="183769"/>
                  <a:pt x="124586" y="234950"/>
                  <a:pt x="82550" y="234950"/>
                </a:cubicBezTo>
                <a:cubicBezTo>
                  <a:pt x="82550" y="234950"/>
                  <a:pt x="82550" y="234950"/>
                  <a:pt x="82550" y="234950"/>
                </a:cubicBezTo>
                <a:cubicBezTo>
                  <a:pt x="40385" y="234950"/>
                  <a:pt x="6350" y="183769"/>
                  <a:pt x="6350" y="120650"/>
                </a:cubicBez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3"/>
          <p:cNvPicPr>
            <a:picLocks noChangeAspect="1" noChangeArrowheads="1"/>
          </p:cNvPicPr>
          <p:nvPr/>
        </p:nvPicPr>
        <p:blipFill>
          <a:blip r:embed="rId2"/>
          <a:srcRect/>
          <a:stretch>
            <a:fillRect/>
          </a:stretch>
        </p:blipFill>
        <p:spPr bwMode="auto">
          <a:xfrm>
            <a:off x="3332747" y="4370471"/>
            <a:ext cx="1282700" cy="660400"/>
          </a:xfrm>
          <a:prstGeom prst="rect">
            <a:avLst/>
          </a:prstGeom>
          <a:noFill/>
        </p:spPr>
      </p:pic>
      <p:pic>
        <p:nvPicPr>
          <p:cNvPr id="8" name="Picture 3"/>
          <p:cNvPicPr>
            <a:picLocks noChangeAspect="1" noChangeArrowheads="1"/>
          </p:cNvPicPr>
          <p:nvPr/>
        </p:nvPicPr>
        <p:blipFill>
          <a:blip r:embed="rId3"/>
          <a:srcRect/>
          <a:stretch>
            <a:fillRect/>
          </a:stretch>
        </p:blipFill>
        <p:spPr bwMode="auto">
          <a:xfrm>
            <a:off x="5131976" y="4356100"/>
            <a:ext cx="469900" cy="393700"/>
          </a:xfrm>
          <a:prstGeom prst="rect">
            <a:avLst/>
          </a:prstGeom>
          <a:noFill/>
        </p:spPr>
      </p:pic>
      <p:sp>
        <p:nvSpPr>
          <p:cNvPr id="11" name="TextBox 1"/>
          <p:cNvSpPr txBox="1"/>
          <p:nvPr/>
        </p:nvSpPr>
        <p:spPr>
          <a:xfrm>
            <a:off x="4395376" y="4519246"/>
            <a:ext cx="736600" cy="177800"/>
          </a:xfrm>
          <a:prstGeom prst="rect">
            <a:avLst/>
          </a:prstGeom>
          <a:noFill/>
        </p:spPr>
        <p:txBody>
          <a:bodyPr wrap="none" lIns="0" tIns="0" rIns="0" rtlCol="0">
            <a:spAutoFit/>
          </a:bodyPr>
          <a:lstStyle/>
          <a:p>
            <a:pPr>
              <a:lnSpc>
                <a:spcPts val="1400"/>
              </a:lnSpc>
              <a:tabLst/>
            </a:pPr>
            <a:r>
              <a:rPr lang="en-US" altLang="zh-CN" sz="1403" b="1" dirty="0">
                <a:solidFill>
                  <a:srgbClr val="000000"/>
                </a:solidFill>
                <a:latin typeface="Courier New" pitchFamily="18" charset="0"/>
                <a:cs typeface="Courier New" pitchFamily="18" charset="0"/>
              </a:rPr>
              <a:t>-------</a:t>
            </a:r>
          </a:p>
        </p:txBody>
      </p:sp>
      <p:sp>
        <p:nvSpPr>
          <p:cNvPr id="12" name="TextBox 1"/>
          <p:cNvSpPr txBox="1"/>
          <p:nvPr/>
        </p:nvSpPr>
        <p:spPr>
          <a:xfrm>
            <a:off x="4395376" y="4697046"/>
            <a:ext cx="736600" cy="177800"/>
          </a:xfrm>
          <a:prstGeom prst="rect">
            <a:avLst/>
          </a:prstGeom>
          <a:noFill/>
        </p:spPr>
        <p:txBody>
          <a:bodyPr wrap="none" lIns="0" tIns="0" rIns="0" rtlCol="0">
            <a:spAutoFit/>
          </a:bodyPr>
          <a:lstStyle/>
          <a:p>
            <a:pPr>
              <a:lnSpc>
                <a:spcPts val="1400"/>
              </a:lnSpc>
              <a:tabLst/>
            </a:pPr>
            <a:r>
              <a:rPr lang="en-US" altLang="zh-CN" sz="1403" b="1" dirty="0">
                <a:solidFill>
                  <a:srgbClr val="000000"/>
                </a:solidFill>
                <a:latin typeface="Courier New" pitchFamily="18" charset="0"/>
                <a:cs typeface="Courier New" pitchFamily="18" charset="0"/>
              </a:rPr>
              <a:t>1</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0</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1</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1</a:t>
            </a:r>
          </a:p>
        </p:txBody>
      </p:sp>
      <p:sp>
        <p:nvSpPr>
          <p:cNvPr id="13" name="TextBox 1"/>
          <p:cNvSpPr txBox="1"/>
          <p:nvPr/>
        </p:nvSpPr>
        <p:spPr>
          <a:xfrm>
            <a:off x="780073" y="4953000"/>
            <a:ext cx="4425892" cy="1020792"/>
          </a:xfrm>
          <a:prstGeom prst="rect">
            <a:avLst/>
          </a:prstGeom>
          <a:noFill/>
        </p:spPr>
        <p:txBody>
          <a:bodyPr wrap="none" lIns="0" tIns="0" rIns="0" rtlCol="0">
            <a:spAutoFit/>
          </a:bodyPr>
          <a:lstStyle/>
          <a:p>
            <a:pPr>
              <a:lnSpc>
                <a:spcPts val="1400"/>
              </a:lnSpc>
              <a:tabLst>
                <a:tab pos="3213100" algn="l"/>
              </a:tabLst>
            </a:pPr>
            <a:r>
              <a:rPr lang="en-US" altLang="zh-CN" dirty="0"/>
              <a:t>	</a:t>
            </a:r>
            <a:r>
              <a:rPr lang="en-US" altLang="zh-CN" sz="1403" b="1" dirty="0">
                <a:solidFill>
                  <a:srgbClr val="000000"/>
                </a:solidFill>
                <a:latin typeface="Courier New" pitchFamily="18" charset="0"/>
                <a:cs typeface="Courier New" pitchFamily="18" charset="0"/>
              </a:rPr>
              <a:t>1</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0</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1</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1</a:t>
            </a:r>
          </a:p>
          <a:p>
            <a:pPr>
              <a:lnSpc>
                <a:spcPts val="1600"/>
              </a:lnSpc>
              <a:tabLst>
                <a:tab pos="3213100" algn="l"/>
              </a:tabLst>
            </a:pPr>
            <a:r>
              <a:rPr lang="en-US" altLang="zh-CN" dirty="0"/>
              <a:t>	</a:t>
            </a:r>
            <a:r>
              <a:rPr lang="en-US" altLang="zh-CN" sz="1403" b="1" dirty="0">
                <a:solidFill>
                  <a:srgbClr val="000000"/>
                </a:solidFill>
                <a:latin typeface="Courier New" pitchFamily="18" charset="0"/>
                <a:cs typeface="Courier New" pitchFamily="18" charset="0"/>
              </a:rPr>
              <a:t>-----------</a:t>
            </a:r>
          </a:p>
          <a:p>
            <a:pPr>
              <a:lnSpc>
                <a:spcPts val="1600"/>
              </a:lnSpc>
              <a:tabLst>
                <a:tab pos="3213100" algn="l"/>
              </a:tabLst>
            </a:pPr>
            <a:r>
              <a:rPr lang="en-US" altLang="zh-CN" dirty="0"/>
              <a:t>	</a:t>
            </a:r>
            <a:r>
              <a:rPr lang="en-US" altLang="zh-CN" sz="1403" b="1" dirty="0">
                <a:solidFill>
                  <a:srgbClr val="000000"/>
                </a:solidFill>
                <a:latin typeface="Courier New" pitchFamily="18" charset="0"/>
                <a:cs typeface="Courier New" pitchFamily="18" charset="0"/>
              </a:rPr>
              <a:t>1</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1</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0</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1</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1</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1</a:t>
            </a:r>
          </a:p>
          <a:p>
            <a:pPr>
              <a:lnSpc>
                <a:spcPts val="1000"/>
              </a:lnSpc>
            </a:pPr>
            <a:endParaRPr lang="en-US" altLang="zh-CN" dirty="0"/>
          </a:p>
          <a:p>
            <a:pPr>
              <a:lnSpc>
                <a:spcPts val="1000"/>
              </a:lnSpc>
            </a:pPr>
            <a:endParaRPr lang="en-US" altLang="zh-CN" dirty="0"/>
          </a:p>
          <a:p>
            <a:pPr>
              <a:lnSpc>
                <a:spcPts val="1000"/>
              </a:lnSpc>
            </a:pPr>
            <a:endParaRPr lang="en-US" altLang="zh-CN" dirty="0"/>
          </a:p>
        </p:txBody>
      </p:sp>
      <p:sp>
        <p:nvSpPr>
          <p:cNvPr id="14" name="TextBox 1"/>
          <p:cNvSpPr txBox="1"/>
          <p:nvPr/>
        </p:nvSpPr>
        <p:spPr>
          <a:xfrm>
            <a:off x="6051076" y="4559706"/>
            <a:ext cx="317500" cy="139700"/>
          </a:xfrm>
          <a:prstGeom prst="rect">
            <a:avLst/>
          </a:prstGeom>
          <a:noFill/>
        </p:spPr>
        <p:txBody>
          <a:bodyPr wrap="none" lIns="0" tIns="0" rIns="0" rtlCol="0">
            <a:spAutoFit/>
          </a:bodyPr>
          <a:lstStyle/>
          <a:p>
            <a:pPr>
              <a:lnSpc>
                <a:spcPts val="1100"/>
              </a:lnSpc>
              <a:tabLst/>
            </a:pPr>
            <a:r>
              <a:rPr lang="en-US" altLang="zh-CN" sz="1200" dirty="0">
                <a:solidFill>
                  <a:srgbClr val="000000"/>
                </a:solidFill>
                <a:latin typeface="Times New Roman" pitchFamily="18" charset="0"/>
                <a:cs typeface="Times New Roman" pitchFamily="18" charset="0"/>
              </a:rPr>
              <a:t>copy</a:t>
            </a:r>
          </a:p>
        </p:txBody>
      </p:sp>
      <p:sp>
        <p:nvSpPr>
          <p:cNvPr id="15" name="TextBox 1"/>
          <p:cNvSpPr txBox="1"/>
          <p:nvPr/>
        </p:nvSpPr>
        <p:spPr>
          <a:xfrm>
            <a:off x="3035300" y="4216400"/>
            <a:ext cx="317500" cy="139700"/>
          </a:xfrm>
          <a:prstGeom prst="rect">
            <a:avLst/>
          </a:prstGeom>
          <a:noFill/>
        </p:spPr>
        <p:txBody>
          <a:bodyPr wrap="none" lIns="0" tIns="0" rIns="0" rtlCol="0">
            <a:spAutoFit/>
          </a:bodyPr>
          <a:lstStyle/>
          <a:p>
            <a:pPr>
              <a:lnSpc>
                <a:spcPts val="1100"/>
              </a:lnSpc>
              <a:tabLst/>
            </a:pPr>
            <a:r>
              <a:rPr lang="en-US" altLang="zh-CN" sz="1200" dirty="0">
                <a:solidFill>
                  <a:srgbClr val="000000"/>
                </a:solidFill>
                <a:latin typeface="Times New Roman" pitchFamily="18" charset="0"/>
                <a:cs typeface="Times New Roman" pitchFamily="18" charset="0"/>
              </a:rPr>
              <a:t>copy</a:t>
            </a:r>
          </a:p>
        </p:txBody>
      </p:sp>
      <p:sp>
        <p:nvSpPr>
          <p:cNvPr id="16" name="矩形 15"/>
          <p:cNvSpPr/>
          <p:nvPr/>
        </p:nvSpPr>
        <p:spPr>
          <a:xfrm>
            <a:off x="2590800" y="3990896"/>
            <a:ext cx="4572000" cy="528350"/>
          </a:xfrm>
          <a:prstGeom prst="rect">
            <a:avLst/>
          </a:prstGeom>
        </p:spPr>
        <p:txBody>
          <a:bodyPr>
            <a:spAutoFit/>
          </a:bodyPr>
          <a:lstStyle/>
          <a:p>
            <a:pPr>
              <a:lnSpc>
                <a:spcPts val="1800"/>
              </a:lnSpc>
              <a:tabLst>
                <a:tab pos="914400" algn="l"/>
                <a:tab pos="1562100" algn="l"/>
                <a:tab pos="3022600" algn="l"/>
                <a:tab pos="3136900" algn="l"/>
                <a:tab pos="6362700" algn="l"/>
              </a:tabLst>
            </a:pPr>
            <a:r>
              <a:rPr lang="en-US" altLang="zh-CN" dirty="0"/>
              <a:t>	                </a:t>
            </a:r>
            <a:r>
              <a:rPr lang="en-US" altLang="zh-CN" sz="1400" b="1" dirty="0">
                <a:solidFill>
                  <a:srgbClr val="000000"/>
                </a:solidFill>
                <a:latin typeface="Courier New" pitchFamily="18" charset="0"/>
                <a:cs typeface="Courier New" pitchFamily="18" charset="0"/>
              </a:rPr>
              <a:t>1</a:t>
            </a:r>
            <a:r>
              <a:rPr lang="en-US" altLang="zh-CN" sz="1400" dirty="0">
                <a:latin typeface="Times New Roman" pitchFamily="18" charset="0"/>
                <a:cs typeface="Times New Roman" pitchFamily="18" charset="0"/>
              </a:rPr>
              <a:t>  </a:t>
            </a:r>
            <a:r>
              <a:rPr lang="en-US" altLang="zh-CN" sz="1400" b="1" dirty="0">
                <a:solidFill>
                  <a:srgbClr val="000000"/>
                </a:solidFill>
                <a:latin typeface="Courier New" pitchFamily="18" charset="0"/>
                <a:cs typeface="Courier New" pitchFamily="18" charset="0"/>
              </a:rPr>
              <a:t>0</a:t>
            </a:r>
            <a:r>
              <a:rPr lang="en-US" altLang="zh-CN" sz="1400" dirty="0">
                <a:latin typeface="Times New Roman" pitchFamily="18" charset="0"/>
                <a:cs typeface="Times New Roman" pitchFamily="18" charset="0"/>
              </a:rPr>
              <a:t>  </a:t>
            </a:r>
            <a:r>
              <a:rPr lang="en-US" altLang="zh-CN" sz="1400" b="1" dirty="0">
                <a:solidFill>
                  <a:srgbClr val="000000"/>
                </a:solidFill>
                <a:latin typeface="Courier New" pitchFamily="18" charset="0"/>
                <a:cs typeface="Courier New" pitchFamily="18" charset="0"/>
              </a:rPr>
              <a:t>1</a:t>
            </a:r>
            <a:r>
              <a:rPr lang="en-US" altLang="zh-CN" sz="1400" dirty="0">
                <a:latin typeface="Times New Roman" pitchFamily="18" charset="0"/>
                <a:cs typeface="Times New Roman" pitchFamily="18" charset="0"/>
              </a:rPr>
              <a:t>  </a:t>
            </a:r>
            <a:r>
              <a:rPr lang="en-US" altLang="zh-CN" sz="1400" b="1" dirty="0">
                <a:solidFill>
                  <a:srgbClr val="000000"/>
                </a:solidFill>
                <a:latin typeface="Courier New" pitchFamily="18" charset="0"/>
                <a:cs typeface="Courier New" pitchFamily="18" charset="0"/>
              </a:rPr>
              <a:t>1</a:t>
            </a:r>
          </a:p>
          <a:p>
            <a:pPr>
              <a:lnSpc>
                <a:spcPts val="1600"/>
              </a:lnSpc>
              <a:tabLst>
                <a:tab pos="914400" algn="l"/>
                <a:tab pos="1562100" algn="l"/>
                <a:tab pos="3022600" algn="l"/>
                <a:tab pos="3136900" algn="l"/>
                <a:tab pos="6362700" algn="l"/>
              </a:tabLst>
            </a:pPr>
            <a:r>
              <a:rPr lang="en-US" altLang="zh-CN" sz="1400" dirty="0"/>
              <a:t>		</a:t>
            </a:r>
            <a:r>
              <a:rPr lang="en-US" altLang="zh-CN" sz="1400" b="1" dirty="0">
                <a:solidFill>
                  <a:srgbClr val="000000"/>
                </a:solidFill>
                <a:latin typeface="Courier New" pitchFamily="18" charset="0"/>
                <a:cs typeface="Courier New" pitchFamily="18" charset="0"/>
              </a:rPr>
              <a:t>x</a:t>
            </a:r>
            <a:r>
              <a:rPr lang="en-US" altLang="zh-CN" sz="1400" dirty="0">
                <a:latin typeface="Times New Roman" pitchFamily="18" charset="0"/>
                <a:cs typeface="Times New Roman" pitchFamily="18" charset="0"/>
              </a:rPr>
              <a:t>      </a:t>
            </a:r>
            <a:r>
              <a:rPr lang="en-US" altLang="zh-CN" sz="1400" b="1" dirty="0">
                <a:solidFill>
                  <a:srgbClr val="000000"/>
                </a:solidFill>
                <a:latin typeface="Courier New" pitchFamily="18" charset="0"/>
                <a:cs typeface="Courier New" pitchFamily="18" charset="0"/>
              </a:rPr>
              <a:t>1</a:t>
            </a:r>
            <a:r>
              <a:rPr lang="en-US" altLang="zh-CN" sz="1400" dirty="0">
                <a:latin typeface="Times New Roman" pitchFamily="18" charset="0"/>
                <a:cs typeface="Times New Roman" pitchFamily="18" charset="0"/>
              </a:rPr>
              <a:t>  </a:t>
            </a:r>
            <a:r>
              <a:rPr lang="en-US" altLang="zh-CN" sz="1400" b="1" dirty="0">
                <a:solidFill>
                  <a:srgbClr val="000000"/>
                </a:solidFill>
                <a:latin typeface="Courier New" pitchFamily="18" charset="0"/>
                <a:cs typeface="Courier New" pitchFamily="18" charset="0"/>
              </a:rPr>
              <a:t>0</a:t>
            </a:r>
            <a:r>
              <a:rPr lang="en-US" altLang="zh-CN" sz="1400" dirty="0">
                <a:latin typeface="Times New Roman" pitchFamily="18" charset="0"/>
                <a:cs typeface="Times New Roman" pitchFamily="18" charset="0"/>
              </a:rPr>
              <a:t>  </a:t>
            </a:r>
            <a:r>
              <a:rPr lang="en-US" altLang="zh-CN" sz="1400" b="1" dirty="0">
                <a:solidFill>
                  <a:srgbClr val="000000"/>
                </a:solidFill>
                <a:latin typeface="Courier New" pitchFamily="18" charset="0"/>
                <a:cs typeface="Courier New" pitchFamily="18" charset="0"/>
              </a:rPr>
              <a:t>1</a:t>
            </a:r>
          </a:p>
        </p:txBody>
      </p:sp>
      <p:sp>
        <p:nvSpPr>
          <p:cNvPr id="17" name="TextBox 16"/>
          <p:cNvSpPr txBox="1"/>
          <p:nvPr/>
        </p:nvSpPr>
        <p:spPr>
          <a:xfrm>
            <a:off x="744569" y="1611045"/>
            <a:ext cx="8038213" cy="2324354"/>
          </a:xfrm>
          <a:prstGeom prst="rect">
            <a:avLst/>
          </a:prstGeom>
          <a:noFill/>
        </p:spPr>
        <p:txBody>
          <a:bodyPr wrap="square" rtlCol="0">
            <a:spAutoFit/>
          </a:bodyPr>
          <a:lstStyle/>
          <a:p>
            <a:pPr marL="285750" indent="-285750">
              <a:buFont typeface="Arial" panose="020B0604020202020204" pitchFamily="34" charset="0"/>
              <a:buChar char="•"/>
              <a:tabLst>
                <a:tab pos="914400" algn="l"/>
                <a:tab pos="1562100" algn="l"/>
                <a:tab pos="3022600" algn="l"/>
                <a:tab pos="3136900" algn="l"/>
                <a:tab pos="6362700" algn="l"/>
              </a:tabLst>
            </a:pPr>
            <a:r>
              <a:rPr lang="en-US" altLang="zh-CN" dirty="0">
                <a:solidFill>
                  <a:srgbClr val="000000"/>
                </a:solidFill>
                <a:cs typeface="Times New Roman" pitchFamily="18" charset="0"/>
              </a:rPr>
              <a:t>Same</a:t>
            </a:r>
            <a:r>
              <a:rPr lang="en-US" altLang="zh-CN" dirty="0">
                <a:cs typeface="Times New Roman" pitchFamily="18" charset="0"/>
              </a:rPr>
              <a:t> </a:t>
            </a:r>
            <a:r>
              <a:rPr lang="en-US" altLang="zh-CN" dirty="0">
                <a:solidFill>
                  <a:srgbClr val="000000"/>
                </a:solidFill>
                <a:cs typeface="Times New Roman" pitchFamily="18" charset="0"/>
              </a:rPr>
              <a:t>method,</a:t>
            </a:r>
            <a:r>
              <a:rPr lang="en-US" altLang="zh-CN" dirty="0">
                <a:cs typeface="Times New Roman" pitchFamily="18" charset="0"/>
              </a:rPr>
              <a:t> </a:t>
            </a:r>
            <a:r>
              <a:rPr lang="en-US" altLang="zh-CN" dirty="0">
                <a:solidFill>
                  <a:srgbClr val="000000"/>
                </a:solidFill>
                <a:cs typeface="Times New Roman" pitchFamily="18" charset="0"/>
              </a:rPr>
              <a:t>only</a:t>
            </a:r>
            <a:r>
              <a:rPr lang="en-US" altLang="zh-CN" dirty="0">
                <a:cs typeface="Times New Roman" pitchFamily="18" charset="0"/>
              </a:rPr>
              <a:t> </a:t>
            </a:r>
            <a:r>
              <a:rPr lang="en-US" altLang="zh-CN" dirty="0">
                <a:solidFill>
                  <a:srgbClr val="000000"/>
                </a:solidFill>
                <a:cs typeface="Times New Roman" pitchFamily="18" charset="0"/>
              </a:rPr>
              <a:t>ever</a:t>
            </a:r>
            <a:r>
              <a:rPr lang="en-US" altLang="zh-CN" dirty="0">
                <a:cs typeface="Times New Roman" pitchFamily="18" charset="0"/>
              </a:rPr>
              <a:t> </a:t>
            </a:r>
            <a:r>
              <a:rPr lang="en-US" altLang="zh-CN" dirty="0">
                <a:solidFill>
                  <a:srgbClr val="000000"/>
                </a:solidFill>
                <a:cs typeface="Times New Roman" pitchFamily="18" charset="0"/>
              </a:rPr>
              <a:t>multiply by</a:t>
            </a:r>
            <a:r>
              <a:rPr lang="en-US" altLang="zh-CN" dirty="0">
                <a:cs typeface="Times New Roman" pitchFamily="18" charset="0"/>
              </a:rPr>
              <a:t> </a:t>
            </a:r>
            <a:r>
              <a:rPr lang="en-US" altLang="zh-CN" dirty="0">
                <a:solidFill>
                  <a:srgbClr val="000000"/>
                </a:solidFill>
                <a:cs typeface="Times New Roman" pitchFamily="18" charset="0"/>
              </a:rPr>
              <a:t>“1”</a:t>
            </a:r>
            <a:r>
              <a:rPr lang="en-US" altLang="zh-CN" dirty="0">
                <a:cs typeface="Times New Roman" pitchFamily="18" charset="0"/>
              </a:rPr>
              <a:t> </a:t>
            </a:r>
            <a:r>
              <a:rPr lang="en-US" altLang="zh-CN" dirty="0">
                <a:solidFill>
                  <a:srgbClr val="000000"/>
                </a:solidFill>
                <a:cs typeface="Times New Roman" pitchFamily="18" charset="0"/>
              </a:rPr>
              <a:t>to</a:t>
            </a:r>
            <a:r>
              <a:rPr lang="en-US" altLang="zh-CN" dirty="0">
                <a:cs typeface="Times New Roman" pitchFamily="18" charset="0"/>
              </a:rPr>
              <a:t> </a:t>
            </a:r>
            <a:r>
              <a:rPr lang="en-US" altLang="zh-CN" dirty="0">
                <a:solidFill>
                  <a:srgbClr val="000000"/>
                </a:solidFill>
                <a:cs typeface="Times New Roman" pitchFamily="18" charset="0"/>
              </a:rPr>
              <a:t>get</a:t>
            </a:r>
            <a:r>
              <a:rPr lang="en-US" altLang="zh-CN" dirty="0">
                <a:cs typeface="Times New Roman" pitchFamily="18" charset="0"/>
              </a:rPr>
              <a:t> </a:t>
            </a:r>
            <a:r>
              <a:rPr lang="en-US" altLang="zh-CN" dirty="0">
                <a:solidFill>
                  <a:srgbClr val="000000"/>
                </a:solidFill>
                <a:cs typeface="Times New Roman" pitchFamily="18" charset="0"/>
              </a:rPr>
              <a:t>the</a:t>
            </a:r>
            <a:r>
              <a:rPr lang="en-US" altLang="zh-CN" dirty="0">
                <a:cs typeface="Times New Roman" pitchFamily="18" charset="0"/>
              </a:rPr>
              <a:t> </a:t>
            </a:r>
            <a:r>
              <a:rPr lang="en-US" altLang="zh-CN" dirty="0">
                <a:solidFill>
                  <a:srgbClr val="000000"/>
                </a:solidFill>
                <a:cs typeface="Times New Roman" pitchFamily="18" charset="0"/>
              </a:rPr>
              <a:t>interim</a:t>
            </a:r>
            <a:r>
              <a:rPr lang="en-US" altLang="zh-CN" dirty="0">
                <a:cs typeface="Times New Roman" pitchFamily="18" charset="0"/>
              </a:rPr>
              <a:t> </a:t>
            </a:r>
            <a:r>
              <a:rPr lang="en-US" altLang="zh-CN" dirty="0">
                <a:solidFill>
                  <a:srgbClr val="000000"/>
                </a:solidFill>
                <a:cs typeface="Times New Roman" pitchFamily="18" charset="0"/>
              </a:rPr>
              <a:t>results</a:t>
            </a:r>
            <a:endParaRPr lang="en-US" altLang="zh-CN" dirty="0">
              <a:cs typeface="Times New Roman" panose="02020603050405020304" pitchFamily="18" charset="0"/>
            </a:endParaRPr>
          </a:p>
          <a:p>
            <a:pPr marL="285750" indent="-285750">
              <a:buFont typeface="Arial" panose="020B0604020202020204" pitchFamily="34" charset="0"/>
              <a:buChar char="•"/>
              <a:tabLst>
                <a:tab pos="914400" algn="l"/>
                <a:tab pos="1562100" algn="l"/>
                <a:tab pos="3022600" algn="l"/>
                <a:tab pos="3136900" algn="l"/>
                <a:tab pos="6362700" algn="l"/>
              </a:tabLst>
            </a:pPr>
            <a:r>
              <a:rPr lang="en-US" altLang="zh-CN" dirty="0">
                <a:solidFill>
                  <a:srgbClr val="000000"/>
                </a:solidFill>
                <a:cs typeface="Times New Roman" pitchFamily="18" charset="0"/>
              </a:rPr>
              <a:t>Starting</a:t>
            </a:r>
            <a:r>
              <a:rPr lang="en-US" altLang="zh-CN" dirty="0">
                <a:cs typeface="Times New Roman" pitchFamily="18" charset="0"/>
              </a:rPr>
              <a:t> </a:t>
            </a:r>
            <a:r>
              <a:rPr lang="en-US" altLang="zh-CN" dirty="0">
                <a:solidFill>
                  <a:srgbClr val="000000"/>
                </a:solidFill>
                <a:cs typeface="Times New Roman" pitchFamily="18" charset="0"/>
              </a:rPr>
              <a:t>at</a:t>
            </a:r>
            <a:r>
              <a:rPr lang="en-US" altLang="zh-CN" dirty="0">
                <a:cs typeface="Times New Roman" pitchFamily="18" charset="0"/>
              </a:rPr>
              <a:t> </a:t>
            </a:r>
            <a:r>
              <a:rPr lang="en-US" altLang="zh-CN" dirty="0">
                <a:solidFill>
                  <a:srgbClr val="000000"/>
                </a:solidFill>
                <a:cs typeface="Times New Roman" pitchFamily="18" charset="0"/>
              </a:rPr>
              <a:t>the</a:t>
            </a:r>
            <a:r>
              <a:rPr lang="en-US" altLang="zh-CN" dirty="0">
                <a:cs typeface="Times New Roman" pitchFamily="18" charset="0"/>
              </a:rPr>
              <a:t> </a:t>
            </a:r>
            <a:r>
              <a:rPr lang="en-US" altLang="zh-CN" dirty="0">
                <a:solidFill>
                  <a:srgbClr val="000000"/>
                </a:solidFill>
                <a:cs typeface="Times New Roman" pitchFamily="18" charset="0"/>
              </a:rPr>
              <a:t>right</a:t>
            </a:r>
            <a:r>
              <a:rPr lang="en-US" altLang="zh-CN" dirty="0">
                <a:cs typeface="Times New Roman" pitchFamily="18" charset="0"/>
              </a:rPr>
              <a:t> </a:t>
            </a:r>
            <a:r>
              <a:rPr lang="en-US" altLang="zh-CN" dirty="0">
                <a:solidFill>
                  <a:srgbClr val="000000"/>
                </a:solidFill>
                <a:cs typeface="Times New Roman" pitchFamily="18" charset="0"/>
              </a:rPr>
              <a:t>end</a:t>
            </a:r>
            <a:r>
              <a:rPr lang="en-US" altLang="zh-CN" dirty="0">
                <a:cs typeface="Times New Roman" pitchFamily="18" charset="0"/>
              </a:rPr>
              <a:t> </a:t>
            </a:r>
            <a:r>
              <a:rPr lang="en-US" altLang="zh-CN" dirty="0">
                <a:solidFill>
                  <a:srgbClr val="000000"/>
                </a:solidFill>
                <a:cs typeface="Times New Roman" pitchFamily="18" charset="0"/>
              </a:rPr>
              <a:t>of</a:t>
            </a:r>
            <a:r>
              <a:rPr lang="en-US" altLang="zh-CN" dirty="0">
                <a:cs typeface="Times New Roman" pitchFamily="18" charset="0"/>
              </a:rPr>
              <a:t> </a:t>
            </a:r>
            <a:r>
              <a:rPr lang="en-US" altLang="zh-CN" dirty="0">
                <a:solidFill>
                  <a:srgbClr val="000000"/>
                </a:solidFill>
                <a:cs typeface="Times New Roman" pitchFamily="18" charset="0"/>
              </a:rPr>
              <a:t>the</a:t>
            </a:r>
            <a:r>
              <a:rPr lang="en-US" altLang="zh-CN" dirty="0">
                <a:cs typeface="Times New Roman" pitchFamily="18" charset="0"/>
              </a:rPr>
              <a:t> </a:t>
            </a:r>
            <a:r>
              <a:rPr lang="en-US" altLang="zh-CN" dirty="0">
                <a:solidFill>
                  <a:srgbClr val="000000"/>
                </a:solidFill>
                <a:cs typeface="Times New Roman" pitchFamily="18" charset="0"/>
              </a:rPr>
              <a:t>multiplier</a:t>
            </a:r>
            <a:r>
              <a:rPr lang="en-US" altLang="zh-CN" dirty="0">
                <a:cs typeface="Times New Roman" pitchFamily="18" charset="0"/>
              </a:rPr>
              <a:t> </a:t>
            </a:r>
            <a:r>
              <a:rPr lang="en-US" altLang="zh-CN" dirty="0">
                <a:solidFill>
                  <a:srgbClr val="000000"/>
                </a:solidFill>
                <a:cs typeface="Times New Roman" pitchFamily="18" charset="0"/>
              </a:rPr>
              <a:t>(bottom</a:t>
            </a:r>
            <a:r>
              <a:rPr lang="en-US" altLang="zh-CN" dirty="0">
                <a:cs typeface="Times New Roman" pitchFamily="18" charset="0"/>
              </a:rPr>
              <a:t> </a:t>
            </a:r>
            <a:r>
              <a:rPr lang="en-US" altLang="zh-CN" dirty="0">
                <a:solidFill>
                  <a:srgbClr val="000000"/>
                </a:solidFill>
                <a:cs typeface="Times New Roman" pitchFamily="18" charset="0"/>
              </a:rPr>
              <a:t>number),</a:t>
            </a:r>
            <a:r>
              <a:rPr lang="en-US" altLang="zh-CN" dirty="0">
                <a:cs typeface="Times New Roman" pitchFamily="18" charset="0"/>
              </a:rPr>
              <a:t> </a:t>
            </a:r>
            <a:r>
              <a:rPr lang="en-US" altLang="zh-CN" dirty="0">
                <a:solidFill>
                  <a:srgbClr val="000000"/>
                </a:solidFill>
                <a:cs typeface="Times New Roman" pitchFamily="18" charset="0"/>
              </a:rPr>
              <a:t>examine</a:t>
            </a:r>
            <a:r>
              <a:rPr lang="en-US" altLang="zh-CN" dirty="0">
                <a:cs typeface="Times New Roman" pitchFamily="18" charset="0"/>
              </a:rPr>
              <a:t> </a:t>
            </a:r>
            <a:r>
              <a:rPr lang="en-US" altLang="zh-CN" dirty="0">
                <a:solidFill>
                  <a:srgbClr val="000000"/>
                </a:solidFill>
                <a:cs typeface="Times New Roman" pitchFamily="18" charset="0"/>
              </a:rPr>
              <a:t>each</a:t>
            </a:r>
            <a:r>
              <a:rPr lang="en-US" altLang="zh-CN" dirty="0">
                <a:cs typeface="Times New Roman" pitchFamily="18" charset="0"/>
              </a:rPr>
              <a:t> </a:t>
            </a:r>
            <a:r>
              <a:rPr lang="en-US" altLang="zh-CN" dirty="0">
                <a:solidFill>
                  <a:srgbClr val="000000"/>
                </a:solidFill>
                <a:cs typeface="Times New Roman" pitchFamily="18" charset="0"/>
              </a:rPr>
              <a:t>bit.</a:t>
            </a:r>
          </a:p>
          <a:p>
            <a:pPr marL="742950" lvl="1" indent="-285750">
              <a:buFont typeface="Arial" panose="020B0604020202020204" pitchFamily="34" charset="0"/>
              <a:buChar char="•"/>
              <a:tabLst>
                <a:tab pos="914400" algn="l"/>
                <a:tab pos="1562100" algn="l"/>
                <a:tab pos="3022600" algn="l"/>
                <a:tab pos="3136900" algn="l"/>
                <a:tab pos="6362700" algn="l"/>
              </a:tabLst>
            </a:pPr>
            <a:r>
              <a:rPr lang="en-US" altLang="zh-CN" dirty="0">
                <a:cs typeface="Times New Roman" panose="02020603050405020304" pitchFamily="18" charset="0"/>
              </a:rPr>
              <a:t>	</a:t>
            </a:r>
            <a:r>
              <a:rPr lang="en-US" altLang="zh-CN" dirty="0">
                <a:solidFill>
                  <a:srgbClr val="000000"/>
                </a:solidFill>
                <a:cs typeface="Times New Roman" pitchFamily="18" charset="0"/>
              </a:rPr>
              <a:t>If</a:t>
            </a:r>
            <a:r>
              <a:rPr lang="en-US" altLang="zh-CN" dirty="0">
                <a:cs typeface="Times New Roman" pitchFamily="18" charset="0"/>
              </a:rPr>
              <a:t> </a:t>
            </a:r>
            <a:r>
              <a:rPr lang="en-US" altLang="zh-CN" dirty="0">
                <a:solidFill>
                  <a:srgbClr val="000000"/>
                </a:solidFill>
                <a:cs typeface="Times New Roman" pitchFamily="18" charset="0"/>
              </a:rPr>
              <a:t>0,</a:t>
            </a:r>
            <a:r>
              <a:rPr lang="en-US" altLang="zh-CN" dirty="0">
                <a:cs typeface="Times New Roman" pitchFamily="18" charset="0"/>
              </a:rPr>
              <a:t> </a:t>
            </a:r>
            <a:r>
              <a:rPr lang="en-US" altLang="zh-CN" dirty="0">
                <a:solidFill>
                  <a:srgbClr val="000000"/>
                </a:solidFill>
                <a:cs typeface="Times New Roman" pitchFamily="18" charset="0"/>
              </a:rPr>
              <a:t>skip</a:t>
            </a:r>
          </a:p>
          <a:p>
            <a:pPr marL="742950" lvl="1" indent="-285750">
              <a:buFont typeface="Arial" panose="020B0604020202020204" pitchFamily="34" charset="0"/>
              <a:buChar char="•"/>
              <a:tabLst>
                <a:tab pos="914400" algn="l"/>
                <a:tab pos="1562100" algn="l"/>
                <a:tab pos="3022600" algn="l"/>
                <a:tab pos="3136900" algn="l"/>
                <a:tab pos="6362700" algn="l"/>
              </a:tabLst>
            </a:pPr>
            <a:r>
              <a:rPr lang="en-US" altLang="zh-CN" dirty="0">
                <a:cs typeface="Times New Roman" panose="02020603050405020304" pitchFamily="18" charset="0"/>
              </a:rPr>
              <a:t>	</a:t>
            </a:r>
            <a:r>
              <a:rPr lang="en-US" altLang="zh-CN" dirty="0">
                <a:solidFill>
                  <a:srgbClr val="000000"/>
                </a:solidFill>
                <a:cs typeface="Times New Roman" pitchFamily="18" charset="0"/>
              </a:rPr>
              <a:t>If</a:t>
            </a:r>
            <a:r>
              <a:rPr lang="en-US" altLang="zh-CN" dirty="0">
                <a:cs typeface="Times New Roman" pitchFamily="18" charset="0"/>
              </a:rPr>
              <a:t> </a:t>
            </a:r>
            <a:r>
              <a:rPr lang="en-US" altLang="zh-CN" dirty="0">
                <a:solidFill>
                  <a:srgbClr val="000000"/>
                </a:solidFill>
                <a:cs typeface="Times New Roman" pitchFamily="18" charset="0"/>
              </a:rPr>
              <a:t>1,</a:t>
            </a:r>
            <a:r>
              <a:rPr lang="en-US" altLang="zh-CN" dirty="0">
                <a:cs typeface="Times New Roman" pitchFamily="18" charset="0"/>
              </a:rPr>
              <a:t> </a:t>
            </a:r>
            <a:r>
              <a:rPr lang="en-US" altLang="zh-CN" dirty="0">
                <a:solidFill>
                  <a:srgbClr val="000000"/>
                </a:solidFill>
                <a:cs typeface="Times New Roman" pitchFamily="18" charset="0"/>
              </a:rPr>
              <a:t>copy</a:t>
            </a:r>
            <a:r>
              <a:rPr lang="en-US" altLang="zh-CN" dirty="0">
                <a:cs typeface="Times New Roman" pitchFamily="18" charset="0"/>
              </a:rPr>
              <a:t> </a:t>
            </a:r>
            <a:r>
              <a:rPr lang="en-US" altLang="zh-CN" dirty="0">
                <a:solidFill>
                  <a:srgbClr val="000000"/>
                </a:solidFill>
                <a:cs typeface="Times New Roman" pitchFamily="18" charset="0"/>
              </a:rPr>
              <a:t>the</a:t>
            </a:r>
            <a:r>
              <a:rPr lang="en-US" altLang="zh-CN" dirty="0">
                <a:cs typeface="Times New Roman" pitchFamily="18" charset="0"/>
              </a:rPr>
              <a:t> </a:t>
            </a:r>
            <a:r>
              <a:rPr lang="en-US" altLang="zh-CN" dirty="0">
                <a:solidFill>
                  <a:srgbClr val="000000"/>
                </a:solidFill>
                <a:cs typeface="Times New Roman" pitchFamily="18" charset="0"/>
              </a:rPr>
              <a:t>multiplicand</a:t>
            </a:r>
            <a:r>
              <a:rPr lang="en-US" altLang="zh-CN" dirty="0">
                <a:cs typeface="Times New Roman" pitchFamily="18" charset="0"/>
              </a:rPr>
              <a:t> </a:t>
            </a:r>
            <a:r>
              <a:rPr lang="en-US" altLang="zh-CN" dirty="0">
                <a:solidFill>
                  <a:srgbClr val="000000"/>
                </a:solidFill>
                <a:cs typeface="Times New Roman" pitchFamily="18" charset="0"/>
              </a:rPr>
              <a:t>right-aligned</a:t>
            </a:r>
            <a:r>
              <a:rPr lang="en-US" altLang="zh-CN" dirty="0">
                <a:cs typeface="Times New Roman" pitchFamily="18" charset="0"/>
              </a:rPr>
              <a:t> </a:t>
            </a:r>
            <a:r>
              <a:rPr lang="en-US" altLang="zh-CN" dirty="0">
                <a:solidFill>
                  <a:srgbClr val="000000"/>
                </a:solidFill>
                <a:cs typeface="Times New Roman" pitchFamily="18" charset="0"/>
              </a:rPr>
              <a:t>under</a:t>
            </a:r>
            <a:r>
              <a:rPr lang="en-US" altLang="zh-CN" dirty="0">
                <a:cs typeface="Times New Roman" pitchFamily="18" charset="0"/>
              </a:rPr>
              <a:t> </a:t>
            </a:r>
            <a:r>
              <a:rPr lang="en-US" altLang="zh-CN" dirty="0">
                <a:solidFill>
                  <a:srgbClr val="000000"/>
                </a:solidFill>
                <a:cs typeface="Times New Roman" pitchFamily="18" charset="0"/>
              </a:rPr>
              <a:t>the</a:t>
            </a:r>
            <a:r>
              <a:rPr lang="en-US" altLang="zh-CN" dirty="0">
                <a:cs typeface="Times New Roman" pitchFamily="18" charset="0"/>
              </a:rPr>
              <a:t> </a:t>
            </a:r>
            <a:r>
              <a:rPr lang="en-US" altLang="zh-CN" dirty="0">
                <a:solidFill>
                  <a:srgbClr val="000000"/>
                </a:solidFill>
                <a:cs typeface="Times New Roman" pitchFamily="18" charset="0"/>
              </a:rPr>
              <a:t>multiplier</a:t>
            </a:r>
            <a:r>
              <a:rPr lang="en-US" altLang="zh-CN" dirty="0">
                <a:cs typeface="Times New Roman" pitchFamily="18" charset="0"/>
              </a:rPr>
              <a:t> </a:t>
            </a:r>
            <a:r>
              <a:rPr lang="en-US" altLang="zh-CN" dirty="0">
                <a:solidFill>
                  <a:srgbClr val="000000"/>
                </a:solidFill>
                <a:cs typeface="Times New Roman" pitchFamily="18" charset="0"/>
              </a:rPr>
              <a:t>bit</a:t>
            </a:r>
            <a:r>
              <a:rPr lang="en-US" altLang="zh-CN" dirty="0">
                <a:cs typeface="Times New Roman" pitchFamily="18" charset="0"/>
              </a:rPr>
              <a:t> </a:t>
            </a:r>
            <a:r>
              <a:rPr lang="en-US" altLang="zh-CN" dirty="0">
                <a:solidFill>
                  <a:srgbClr val="000000"/>
                </a:solidFill>
                <a:cs typeface="Times New Roman" pitchFamily="18" charset="0"/>
              </a:rPr>
              <a:t>you</a:t>
            </a:r>
            <a:r>
              <a:rPr lang="en-US" altLang="zh-CN" dirty="0">
                <a:cs typeface="Times New Roman" pitchFamily="18" charset="0"/>
              </a:rPr>
              <a:t> </a:t>
            </a:r>
            <a:r>
              <a:rPr lang="en-US" altLang="zh-CN" dirty="0">
                <a:solidFill>
                  <a:srgbClr val="000000"/>
                </a:solidFill>
                <a:cs typeface="Times New Roman" pitchFamily="18" charset="0"/>
              </a:rPr>
              <a:t>are</a:t>
            </a:r>
            <a:r>
              <a:rPr lang="en-US" altLang="zh-CN" dirty="0">
                <a:cs typeface="Times New Roman" pitchFamily="18" charset="0"/>
              </a:rPr>
              <a:t> </a:t>
            </a:r>
            <a:r>
              <a:rPr lang="en-US" altLang="zh-CN" dirty="0">
                <a:solidFill>
                  <a:srgbClr val="000000"/>
                </a:solidFill>
                <a:cs typeface="Times New Roman" pitchFamily="18" charset="0"/>
              </a:rPr>
              <a:t>examining</a:t>
            </a:r>
          </a:p>
          <a:p>
            <a:pPr marL="285750" indent="-285750">
              <a:buFont typeface="Arial" panose="020B0604020202020204" pitchFamily="34" charset="0"/>
              <a:buChar char="•"/>
              <a:tabLst>
                <a:tab pos="914400" algn="l"/>
                <a:tab pos="1562100" algn="l"/>
                <a:tab pos="3022600" algn="l"/>
                <a:tab pos="3136900" algn="l"/>
                <a:tab pos="6362700" algn="l"/>
              </a:tabLst>
            </a:pPr>
            <a:r>
              <a:rPr lang="en-US" altLang="zh-CN" dirty="0">
                <a:solidFill>
                  <a:srgbClr val="000000"/>
                </a:solidFill>
                <a:cs typeface="Times New Roman" pitchFamily="18" charset="0"/>
              </a:rPr>
              <a:t>After</a:t>
            </a:r>
            <a:r>
              <a:rPr lang="en-US" altLang="zh-CN" dirty="0">
                <a:cs typeface="Times New Roman" pitchFamily="18" charset="0"/>
              </a:rPr>
              <a:t> </a:t>
            </a:r>
            <a:r>
              <a:rPr lang="en-US" altLang="zh-CN" dirty="0">
                <a:solidFill>
                  <a:srgbClr val="000000"/>
                </a:solidFill>
                <a:cs typeface="Times New Roman" pitchFamily="18" charset="0"/>
              </a:rPr>
              <a:t>all</a:t>
            </a:r>
            <a:r>
              <a:rPr lang="en-US" altLang="zh-CN" dirty="0">
                <a:cs typeface="Times New Roman" pitchFamily="18" charset="0"/>
              </a:rPr>
              <a:t> </a:t>
            </a:r>
            <a:r>
              <a:rPr lang="en-US" altLang="zh-CN" dirty="0">
                <a:solidFill>
                  <a:srgbClr val="000000"/>
                </a:solidFill>
                <a:cs typeface="Times New Roman" pitchFamily="18" charset="0"/>
              </a:rPr>
              <a:t>multiplier</a:t>
            </a:r>
            <a:r>
              <a:rPr lang="en-US" altLang="zh-CN" dirty="0">
                <a:cs typeface="Times New Roman" pitchFamily="18" charset="0"/>
              </a:rPr>
              <a:t> </a:t>
            </a:r>
            <a:r>
              <a:rPr lang="en-US" altLang="zh-CN" dirty="0">
                <a:solidFill>
                  <a:srgbClr val="000000"/>
                </a:solidFill>
                <a:cs typeface="Times New Roman" pitchFamily="18" charset="0"/>
              </a:rPr>
              <a:t>bits</a:t>
            </a:r>
            <a:r>
              <a:rPr lang="en-US" altLang="zh-CN" dirty="0">
                <a:cs typeface="Times New Roman" pitchFamily="18" charset="0"/>
              </a:rPr>
              <a:t> </a:t>
            </a:r>
            <a:r>
              <a:rPr lang="en-US" altLang="zh-CN" dirty="0">
                <a:solidFill>
                  <a:srgbClr val="000000"/>
                </a:solidFill>
                <a:cs typeface="Times New Roman" pitchFamily="18" charset="0"/>
              </a:rPr>
              <a:t>examined,</a:t>
            </a:r>
            <a:r>
              <a:rPr lang="en-US" altLang="zh-CN" dirty="0">
                <a:cs typeface="Times New Roman" pitchFamily="18" charset="0"/>
              </a:rPr>
              <a:t> </a:t>
            </a:r>
            <a:r>
              <a:rPr lang="en-US" altLang="zh-CN" dirty="0">
                <a:solidFill>
                  <a:srgbClr val="000000"/>
                </a:solidFill>
                <a:cs typeface="Times New Roman" pitchFamily="18" charset="0"/>
              </a:rPr>
              <a:t>add</a:t>
            </a:r>
            <a:r>
              <a:rPr lang="en-US" altLang="zh-CN" dirty="0">
                <a:cs typeface="Times New Roman" pitchFamily="18" charset="0"/>
              </a:rPr>
              <a:t> </a:t>
            </a:r>
            <a:r>
              <a:rPr lang="en-US" altLang="zh-CN" dirty="0">
                <a:solidFill>
                  <a:srgbClr val="000000"/>
                </a:solidFill>
                <a:cs typeface="Times New Roman" pitchFamily="18" charset="0"/>
              </a:rPr>
              <a:t>the</a:t>
            </a:r>
            <a:r>
              <a:rPr lang="en-US" altLang="zh-CN" dirty="0">
                <a:cs typeface="Times New Roman" pitchFamily="18" charset="0"/>
              </a:rPr>
              <a:t> </a:t>
            </a:r>
            <a:r>
              <a:rPr lang="en-US" altLang="zh-CN" dirty="0">
                <a:solidFill>
                  <a:srgbClr val="000000"/>
                </a:solidFill>
                <a:cs typeface="Times New Roman" pitchFamily="18" charset="0"/>
              </a:rPr>
              <a:t>interim</a:t>
            </a:r>
            <a:r>
              <a:rPr lang="en-US" altLang="zh-CN" dirty="0">
                <a:cs typeface="Times New Roman" pitchFamily="18" charset="0"/>
              </a:rPr>
              <a:t> </a:t>
            </a:r>
            <a:r>
              <a:rPr lang="en-US" altLang="zh-CN" dirty="0">
                <a:solidFill>
                  <a:srgbClr val="000000"/>
                </a:solidFill>
                <a:cs typeface="Times New Roman" pitchFamily="18" charset="0"/>
              </a:rPr>
              <a:t>results</a:t>
            </a:r>
          </a:p>
          <a:p>
            <a:pPr>
              <a:lnSpc>
                <a:spcPts val="1000"/>
              </a:lnSpc>
            </a:pPr>
            <a:endParaRPr lang="en-US" altLang="zh-CN" dirty="0"/>
          </a:p>
          <a:p>
            <a:pPr>
              <a:lnSpc>
                <a:spcPts val="1000"/>
              </a:lnSpc>
            </a:pPr>
            <a:r>
              <a:rPr lang="en-US" altLang="zh-CN" dirty="0"/>
              <a:t>		</a:t>
            </a:r>
            <a:endParaRPr lang="en-US" altLang="zh-CN" b="1" dirty="0">
              <a:solidFill>
                <a:srgbClr val="000000"/>
              </a:solidFill>
              <a:latin typeface="Courier New" pitchFamily="18" charset="0"/>
              <a:cs typeface="Courier New" pitchFamily="18" charset="0"/>
            </a:endParaRPr>
          </a:p>
        </p:txBody>
      </p:sp>
      <p:sp>
        <p:nvSpPr>
          <p:cNvPr id="2" name="Title 1">
            <a:extLst>
              <a:ext uri="{FF2B5EF4-FFF2-40B4-BE49-F238E27FC236}">
                <a16:creationId xmlns:a16="http://schemas.microsoft.com/office/drawing/2014/main" id="{0C6CF5BC-6CFF-4145-A5CE-4E645620B4C8}"/>
              </a:ext>
            </a:extLst>
          </p:cNvPr>
          <p:cNvSpPr>
            <a:spLocks noGrp="1"/>
          </p:cNvSpPr>
          <p:nvPr>
            <p:ph type="title"/>
          </p:nvPr>
        </p:nvSpPr>
        <p:spPr>
          <a:xfrm>
            <a:off x="592618" y="364895"/>
            <a:ext cx="7772400" cy="1609344"/>
          </a:xfrm>
        </p:spPr>
        <p:txBody>
          <a:bodyPr>
            <a:normAutofit/>
          </a:bodyPr>
          <a:lstStyle/>
          <a:p>
            <a:r>
              <a:rPr lang="en-US" dirty="0"/>
              <a:t>Binary multiplication		</a:t>
            </a:r>
          </a:p>
        </p:txBody>
      </p:sp>
    </p:spTree>
    <p:extLst>
      <p:ext uri="{BB962C8B-B14F-4D97-AF65-F5344CB8AC3E}">
        <p14:creationId xmlns:p14="http://schemas.microsoft.com/office/powerpoint/2010/main" val="17505663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3117850" y="2759075"/>
            <a:ext cx="22225" cy="317500"/>
          </a:xfrm>
          <a:custGeom>
            <a:avLst/>
            <a:gdLst>
              <a:gd name="connsiteX0" fmla="*/ 6350 w 22225"/>
              <a:gd name="connsiteY0" fmla="*/ 6350 h 317500"/>
              <a:gd name="connsiteX1" fmla="*/ 6350 w 22225"/>
              <a:gd name="connsiteY1" fmla="*/ 311150 h 317500"/>
            </a:gdLst>
            <a:ahLst/>
            <a:cxnLst>
              <a:cxn ang="0">
                <a:pos x="connsiteX0" y="connsiteY0"/>
              </a:cxn>
              <a:cxn ang="1">
                <a:pos x="connsiteX1" y="connsiteY1"/>
              </a:cxn>
            </a:cxnLst>
            <a:rect l="l" t="t" r="r" b="b"/>
            <a:pathLst>
              <a:path w="22225" h="317500">
                <a:moveTo>
                  <a:pt x="6350" y="6350"/>
                </a:moveTo>
                <a:lnTo>
                  <a:pt x="6350" y="3111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3117850" y="2759075"/>
            <a:ext cx="1993900" cy="22225"/>
          </a:xfrm>
          <a:custGeom>
            <a:avLst/>
            <a:gdLst>
              <a:gd name="connsiteX0" fmla="*/ 6350 w 1993900"/>
              <a:gd name="connsiteY0" fmla="*/ 6350 h 22225"/>
              <a:gd name="connsiteX1" fmla="*/ 1987550 w 1993900"/>
              <a:gd name="connsiteY1" fmla="*/ 6350 h 22225"/>
            </a:gdLst>
            <a:ahLst/>
            <a:cxnLst>
              <a:cxn ang="0">
                <a:pos x="connsiteX0" y="connsiteY0"/>
              </a:cxn>
              <a:cxn ang="1">
                <a:pos x="connsiteX1" y="connsiteY1"/>
              </a:cxn>
            </a:cxnLst>
            <a:rect l="l" t="t" r="r" b="b"/>
            <a:pathLst>
              <a:path w="1993900" h="22225">
                <a:moveTo>
                  <a:pt x="6350" y="6350"/>
                </a:moveTo>
                <a:lnTo>
                  <a:pt x="19875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3346450" y="3182186"/>
            <a:ext cx="622300" cy="22225"/>
          </a:xfrm>
          <a:custGeom>
            <a:avLst/>
            <a:gdLst>
              <a:gd name="connsiteX0" fmla="*/ 6350 w 622300"/>
              <a:gd name="connsiteY0" fmla="*/ 6350 h 22225"/>
              <a:gd name="connsiteX1" fmla="*/ 615950 w 622300"/>
              <a:gd name="connsiteY1" fmla="*/ 6350 h 22225"/>
            </a:gdLst>
            <a:ahLst/>
            <a:cxnLst>
              <a:cxn ang="0">
                <a:pos x="connsiteX0" y="connsiteY0"/>
              </a:cxn>
              <a:cxn ang="1">
                <a:pos x="connsiteX1" y="connsiteY1"/>
              </a:cxn>
            </a:cxnLst>
            <a:rect l="l" t="t" r="r" b="b"/>
            <a:pathLst>
              <a:path w="622300" h="22225">
                <a:moveTo>
                  <a:pt x="6350" y="6350"/>
                </a:moveTo>
                <a:lnTo>
                  <a:pt x="6159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Freeform 3"/>
          <p:cNvSpPr/>
          <p:nvPr/>
        </p:nvSpPr>
        <p:spPr>
          <a:xfrm>
            <a:off x="3422650" y="3651250"/>
            <a:ext cx="927100" cy="22225"/>
          </a:xfrm>
          <a:custGeom>
            <a:avLst/>
            <a:gdLst>
              <a:gd name="connsiteX0" fmla="*/ 6350 w 927100"/>
              <a:gd name="connsiteY0" fmla="*/ 6350 h 22225"/>
              <a:gd name="connsiteX1" fmla="*/ 920750 w 927100"/>
              <a:gd name="connsiteY1" fmla="*/ 6350 h 22225"/>
            </a:gdLst>
            <a:ahLst/>
            <a:cxnLst>
              <a:cxn ang="0">
                <a:pos x="connsiteX0" y="connsiteY0"/>
              </a:cxn>
              <a:cxn ang="1">
                <a:pos x="connsiteX1" y="connsiteY1"/>
              </a:cxn>
            </a:cxnLst>
            <a:rect l="l" t="t" r="r" b="b"/>
            <a:pathLst>
              <a:path w="927100" h="22225">
                <a:moveTo>
                  <a:pt x="6350" y="6350"/>
                </a:moveTo>
                <a:lnTo>
                  <a:pt x="9207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Freeform 3"/>
          <p:cNvSpPr/>
          <p:nvPr/>
        </p:nvSpPr>
        <p:spPr>
          <a:xfrm>
            <a:off x="4051300" y="4437905"/>
            <a:ext cx="927100" cy="22225"/>
          </a:xfrm>
          <a:custGeom>
            <a:avLst/>
            <a:gdLst>
              <a:gd name="connsiteX0" fmla="*/ 6350 w 927100"/>
              <a:gd name="connsiteY0" fmla="*/ 6350 h 22225"/>
              <a:gd name="connsiteX1" fmla="*/ 920750 w 927100"/>
              <a:gd name="connsiteY1" fmla="*/ 6350 h 22225"/>
            </a:gdLst>
            <a:ahLst/>
            <a:cxnLst>
              <a:cxn ang="0">
                <a:pos x="connsiteX0" y="connsiteY0"/>
              </a:cxn>
              <a:cxn ang="1">
                <a:pos x="connsiteX1" y="connsiteY1"/>
              </a:cxn>
            </a:cxnLst>
            <a:rect l="l" t="t" r="r" b="b"/>
            <a:pathLst>
              <a:path w="927100" h="22225">
                <a:moveTo>
                  <a:pt x="6350" y="6350"/>
                </a:moveTo>
                <a:lnTo>
                  <a:pt x="9207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Freeform 3"/>
          <p:cNvSpPr/>
          <p:nvPr/>
        </p:nvSpPr>
        <p:spPr>
          <a:xfrm>
            <a:off x="3651250" y="4041775"/>
            <a:ext cx="850900" cy="22225"/>
          </a:xfrm>
          <a:custGeom>
            <a:avLst/>
            <a:gdLst>
              <a:gd name="connsiteX0" fmla="*/ 6350 w 850900"/>
              <a:gd name="connsiteY0" fmla="*/ 6350 h 22225"/>
              <a:gd name="connsiteX1" fmla="*/ 844550 w 850900"/>
              <a:gd name="connsiteY1" fmla="*/ 6350 h 22225"/>
            </a:gdLst>
            <a:ahLst/>
            <a:cxnLst>
              <a:cxn ang="0">
                <a:pos x="connsiteX0" y="connsiteY0"/>
              </a:cxn>
              <a:cxn ang="1">
                <a:pos x="connsiteX1" y="connsiteY1"/>
              </a:cxn>
            </a:cxnLst>
            <a:rect l="l" t="t" r="r" b="b"/>
            <a:pathLst>
              <a:path w="850900" h="22225">
                <a:moveTo>
                  <a:pt x="6350" y="6350"/>
                </a:moveTo>
                <a:lnTo>
                  <a:pt x="8445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TextBox 1"/>
          <p:cNvSpPr txBox="1"/>
          <p:nvPr/>
        </p:nvSpPr>
        <p:spPr>
          <a:xfrm>
            <a:off x="2298700" y="2933700"/>
            <a:ext cx="533400" cy="177800"/>
          </a:xfrm>
          <a:prstGeom prst="rect">
            <a:avLst/>
          </a:prstGeom>
          <a:noFill/>
        </p:spPr>
        <p:txBody>
          <a:bodyPr wrap="none" lIns="0" tIns="0" rIns="0" rtlCol="0">
            <a:spAutoFit/>
          </a:bodyPr>
          <a:lstStyle/>
          <a:p>
            <a:pPr>
              <a:lnSpc>
                <a:spcPts val="1400"/>
              </a:lnSpc>
              <a:tabLst/>
            </a:pPr>
            <a:r>
              <a:rPr lang="en-US" altLang="zh-CN" sz="1403" b="1" dirty="0">
                <a:solidFill>
                  <a:srgbClr val="000000"/>
                </a:solidFill>
                <a:latin typeface="Courier New" pitchFamily="18" charset="0"/>
                <a:cs typeface="Courier New" pitchFamily="18" charset="0"/>
              </a:rPr>
              <a:t>1</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1</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1</a:t>
            </a:r>
          </a:p>
        </p:txBody>
      </p:sp>
      <p:sp>
        <p:nvSpPr>
          <p:cNvPr id="14" name="TextBox 1"/>
          <p:cNvSpPr txBox="1"/>
          <p:nvPr/>
        </p:nvSpPr>
        <p:spPr>
          <a:xfrm>
            <a:off x="3835400" y="2603500"/>
            <a:ext cx="101600" cy="177800"/>
          </a:xfrm>
          <a:prstGeom prst="rect">
            <a:avLst/>
          </a:prstGeom>
          <a:noFill/>
        </p:spPr>
        <p:txBody>
          <a:bodyPr wrap="none" lIns="0" tIns="0" rIns="0" rtlCol="0">
            <a:spAutoFit/>
          </a:bodyPr>
          <a:lstStyle/>
          <a:p>
            <a:pPr>
              <a:lnSpc>
                <a:spcPts val="1400"/>
              </a:lnSpc>
              <a:tabLst/>
            </a:pPr>
            <a:r>
              <a:rPr lang="en-US" altLang="zh-CN" sz="1403" b="1" dirty="0">
                <a:solidFill>
                  <a:srgbClr val="000000"/>
                </a:solidFill>
                <a:latin typeface="Courier New" pitchFamily="18" charset="0"/>
                <a:cs typeface="Courier New" pitchFamily="18" charset="0"/>
              </a:rPr>
              <a:t>0</a:t>
            </a:r>
          </a:p>
        </p:txBody>
      </p:sp>
      <p:sp>
        <p:nvSpPr>
          <p:cNvPr id="15" name="TextBox 1"/>
          <p:cNvSpPr txBox="1"/>
          <p:nvPr/>
        </p:nvSpPr>
        <p:spPr>
          <a:xfrm>
            <a:off x="4051300" y="2603500"/>
            <a:ext cx="520700" cy="177800"/>
          </a:xfrm>
          <a:prstGeom prst="rect">
            <a:avLst/>
          </a:prstGeom>
          <a:noFill/>
        </p:spPr>
        <p:txBody>
          <a:bodyPr wrap="none" lIns="0" tIns="0" rIns="0" rtlCol="0">
            <a:spAutoFit/>
          </a:bodyPr>
          <a:lstStyle/>
          <a:p>
            <a:pPr>
              <a:lnSpc>
                <a:spcPts val="1400"/>
              </a:lnSpc>
              <a:tabLst/>
            </a:pPr>
            <a:r>
              <a:rPr lang="en-US" altLang="zh-CN" sz="1403" b="1" dirty="0">
                <a:solidFill>
                  <a:srgbClr val="000000"/>
                </a:solidFill>
                <a:latin typeface="Courier New" pitchFamily="18" charset="0"/>
                <a:cs typeface="Courier New" pitchFamily="18" charset="0"/>
              </a:rPr>
              <a:t>1</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1</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1</a:t>
            </a:r>
          </a:p>
        </p:txBody>
      </p:sp>
      <p:sp>
        <p:nvSpPr>
          <p:cNvPr id="16" name="TextBox 1"/>
          <p:cNvSpPr txBox="1"/>
          <p:nvPr/>
        </p:nvSpPr>
        <p:spPr>
          <a:xfrm>
            <a:off x="3200400" y="2819400"/>
            <a:ext cx="533400" cy="609600"/>
          </a:xfrm>
          <a:prstGeom prst="rect">
            <a:avLst/>
          </a:prstGeom>
          <a:noFill/>
        </p:spPr>
        <p:txBody>
          <a:bodyPr wrap="none" lIns="0" tIns="0" rIns="0" rtlCol="0">
            <a:spAutoFit/>
          </a:bodyPr>
          <a:lstStyle/>
          <a:p>
            <a:pPr>
              <a:lnSpc>
                <a:spcPts val="1400"/>
              </a:lnSpc>
              <a:tabLst>
                <a:tab pos="203200" algn="l"/>
              </a:tabLst>
            </a:pPr>
            <a:r>
              <a:rPr lang="en-US" altLang="zh-CN" dirty="0"/>
              <a:t>	</a:t>
            </a:r>
            <a:r>
              <a:rPr lang="en-US" altLang="zh-CN" sz="1403" b="1" dirty="0">
                <a:solidFill>
                  <a:srgbClr val="000000"/>
                </a:solidFill>
                <a:latin typeface="Courier New" pitchFamily="18" charset="0"/>
                <a:cs typeface="Courier New" pitchFamily="18" charset="0"/>
              </a:rPr>
              <a:t>1</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1</a:t>
            </a:r>
          </a:p>
          <a:p>
            <a:pPr>
              <a:lnSpc>
                <a:spcPts val="1600"/>
              </a:lnSpc>
              <a:tabLst>
                <a:tab pos="203200" algn="l"/>
              </a:tabLst>
            </a:pPr>
            <a:r>
              <a:rPr lang="en-US" altLang="zh-CN" sz="1403" b="1" dirty="0">
                <a:solidFill>
                  <a:srgbClr val="000000"/>
                </a:solidFill>
                <a:latin typeface="Courier New" pitchFamily="18" charset="0"/>
                <a:cs typeface="Courier New" pitchFamily="18" charset="0"/>
              </a:rPr>
              <a:t>-</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0</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0</a:t>
            </a:r>
          </a:p>
          <a:p>
            <a:pPr>
              <a:lnSpc>
                <a:spcPts val="1600"/>
              </a:lnSpc>
              <a:tabLst>
                <a:tab pos="203200" algn="l"/>
              </a:tabLst>
            </a:pPr>
            <a:r>
              <a:rPr lang="en-US" altLang="zh-CN" dirty="0"/>
              <a:t>	</a:t>
            </a:r>
            <a:r>
              <a:rPr lang="en-US" altLang="zh-CN" sz="1403" b="1" dirty="0">
                <a:solidFill>
                  <a:srgbClr val="000000"/>
                </a:solidFill>
                <a:latin typeface="Courier New" pitchFamily="18" charset="0"/>
                <a:cs typeface="Courier New" pitchFamily="18" charset="0"/>
              </a:rPr>
              <a:t>1</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1</a:t>
            </a:r>
          </a:p>
        </p:txBody>
      </p:sp>
      <p:sp>
        <p:nvSpPr>
          <p:cNvPr id="17" name="TextBox 1"/>
          <p:cNvSpPr txBox="1"/>
          <p:nvPr/>
        </p:nvSpPr>
        <p:spPr>
          <a:xfrm>
            <a:off x="3835400" y="2819400"/>
            <a:ext cx="101600" cy="609600"/>
          </a:xfrm>
          <a:prstGeom prst="rect">
            <a:avLst/>
          </a:prstGeom>
          <a:noFill/>
        </p:spPr>
        <p:txBody>
          <a:bodyPr wrap="none" lIns="0" tIns="0" rIns="0" rtlCol="0">
            <a:spAutoFit/>
          </a:bodyPr>
          <a:lstStyle/>
          <a:p>
            <a:pPr>
              <a:lnSpc>
                <a:spcPts val="1400"/>
              </a:lnSpc>
              <a:tabLst/>
            </a:pPr>
            <a:r>
              <a:rPr lang="en-US" altLang="zh-CN" sz="1403" b="1" dirty="0">
                <a:solidFill>
                  <a:srgbClr val="000000"/>
                </a:solidFill>
                <a:latin typeface="Courier New" pitchFamily="18" charset="0"/>
                <a:cs typeface="Courier New" pitchFamily="18" charset="0"/>
              </a:rPr>
              <a:t>0</a:t>
            </a:r>
          </a:p>
          <a:p>
            <a:pPr>
              <a:lnSpc>
                <a:spcPts val="1600"/>
              </a:lnSpc>
              <a:tabLst/>
            </a:pPr>
            <a:r>
              <a:rPr lang="en-US" altLang="zh-CN" sz="1403" b="1" dirty="0">
                <a:solidFill>
                  <a:srgbClr val="000000"/>
                </a:solidFill>
                <a:latin typeface="Courier New" pitchFamily="18" charset="0"/>
                <a:cs typeface="Courier New" pitchFamily="18" charset="0"/>
              </a:rPr>
              <a:t>0</a:t>
            </a:r>
          </a:p>
          <a:p>
            <a:pPr>
              <a:lnSpc>
                <a:spcPts val="1600"/>
              </a:lnSpc>
              <a:tabLst/>
            </a:pPr>
            <a:r>
              <a:rPr lang="en-US" altLang="zh-CN" sz="1403" b="1" dirty="0">
                <a:solidFill>
                  <a:srgbClr val="000000"/>
                </a:solidFill>
                <a:latin typeface="Courier New" pitchFamily="18" charset="0"/>
                <a:cs typeface="Courier New" pitchFamily="18" charset="0"/>
              </a:rPr>
              <a:t>0</a:t>
            </a:r>
          </a:p>
        </p:txBody>
      </p:sp>
      <p:sp>
        <p:nvSpPr>
          <p:cNvPr id="18" name="TextBox 1"/>
          <p:cNvSpPr txBox="1"/>
          <p:nvPr/>
        </p:nvSpPr>
        <p:spPr>
          <a:xfrm>
            <a:off x="4051300" y="2819400"/>
            <a:ext cx="520700" cy="609600"/>
          </a:xfrm>
          <a:prstGeom prst="rect">
            <a:avLst/>
          </a:prstGeom>
          <a:noFill/>
        </p:spPr>
        <p:txBody>
          <a:bodyPr wrap="none" lIns="0" tIns="0" rIns="0" rtlCol="0">
            <a:spAutoFit/>
          </a:bodyPr>
          <a:lstStyle/>
          <a:p>
            <a:pPr>
              <a:lnSpc>
                <a:spcPts val="1400"/>
              </a:lnSpc>
              <a:tabLst/>
            </a:pPr>
            <a:r>
              <a:rPr lang="en-US" altLang="zh-CN" sz="1403" b="1" dirty="0">
                <a:solidFill>
                  <a:srgbClr val="000000"/>
                </a:solidFill>
                <a:latin typeface="Courier New" pitchFamily="18" charset="0"/>
                <a:cs typeface="Courier New" pitchFamily="18" charset="0"/>
              </a:rPr>
              <a:t>1</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0</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1</a:t>
            </a:r>
          </a:p>
          <a:p>
            <a:pPr>
              <a:lnSpc>
                <a:spcPts val="1000"/>
              </a:lnSpc>
            </a:pPr>
            <a:endParaRPr lang="en-US" altLang="zh-CN" dirty="0"/>
          </a:p>
          <a:p>
            <a:pPr>
              <a:lnSpc>
                <a:spcPts val="2300"/>
              </a:lnSpc>
              <a:tabLst/>
            </a:pPr>
            <a:r>
              <a:rPr lang="en-US" altLang="zh-CN" sz="1403" b="1" dirty="0">
                <a:solidFill>
                  <a:srgbClr val="000000"/>
                </a:solidFill>
                <a:latin typeface="Courier New" pitchFamily="18" charset="0"/>
                <a:cs typeface="Courier New" pitchFamily="18" charset="0"/>
              </a:rPr>
              <a:t>1</a:t>
            </a:r>
          </a:p>
        </p:txBody>
      </p:sp>
      <p:sp>
        <p:nvSpPr>
          <p:cNvPr id="19" name="TextBox 1"/>
          <p:cNvSpPr txBox="1"/>
          <p:nvPr/>
        </p:nvSpPr>
        <p:spPr>
          <a:xfrm>
            <a:off x="3200400" y="3467100"/>
            <a:ext cx="101600" cy="177800"/>
          </a:xfrm>
          <a:prstGeom prst="rect">
            <a:avLst/>
          </a:prstGeom>
          <a:noFill/>
        </p:spPr>
        <p:txBody>
          <a:bodyPr wrap="none" lIns="0" tIns="0" rIns="0" rtlCol="0">
            <a:spAutoFit/>
          </a:bodyPr>
          <a:lstStyle/>
          <a:p>
            <a:pPr>
              <a:lnSpc>
                <a:spcPts val="1400"/>
              </a:lnSpc>
              <a:tabLst/>
            </a:pPr>
            <a:r>
              <a:rPr lang="en-US" altLang="zh-CN" sz="1406" b="1" dirty="0">
                <a:solidFill>
                  <a:srgbClr val="000000"/>
                </a:solidFill>
                <a:latin typeface="Courier New" pitchFamily="18" charset="0"/>
                <a:cs typeface="Courier New" pitchFamily="18" charset="0"/>
              </a:rPr>
              <a:t>-</a:t>
            </a:r>
          </a:p>
        </p:txBody>
      </p:sp>
      <p:sp>
        <p:nvSpPr>
          <p:cNvPr id="20" name="TextBox 1"/>
          <p:cNvSpPr txBox="1"/>
          <p:nvPr/>
        </p:nvSpPr>
        <p:spPr>
          <a:xfrm>
            <a:off x="3619500" y="3467100"/>
            <a:ext cx="101600" cy="177800"/>
          </a:xfrm>
          <a:prstGeom prst="rect">
            <a:avLst/>
          </a:prstGeom>
          <a:noFill/>
        </p:spPr>
        <p:txBody>
          <a:bodyPr wrap="none" lIns="0" tIns="0" rIns="0" rtlCol="0">
            <a:spAutoFit/>
          </a:bodyPr>
          <a:lstStyle/>
          <a:p>
            <a:pPr>
              <a:lnSpc>
                <a:spcPts val="1400"/>
              </a:lnSpc>
              <a:tabLst/>
            </a:pPr>
            <a:r>
              <a:rPr lang="en-US" altLang="zh-CN" sz="1406" b="1" dirty="0">
                <a:solidFill>
                  <a:srgbClr val="000000"/>
                </a:solidFill>
                <a:latin typeface="Courier New" pitchFamily="18" charset="0"/>
                <a:cs typeface="Courier New" pitchFamily="18" charset="0"/>
              </a:rPr>
              <a:t>1</a:t>
            </a:r>
          </a:p>
        </p:txBody>
      </p:sp>
      <p:sp>
        <p:nvSpPr>
          <p:cNvPr id="21" name="TextBox 1"/>
          <p:cNvSpPr txBox="1"/>
          <p:nvPr/>
        </p:nvSpPr>
        <p:spPr>
          <a:xfrm>
            <a:off x="3835400" y="3467100"/>
            <a:ext cx="101600" cy="177800"/>
          </a:xfrm>
          <a:prstGeom prst="rect">
            <a:avLst/>
          </a:prstGeom>
          <a:noFill/>
        </p:spPr>
        <p:txBody>
          <a:bodyPr wrap="none" lIns="0" tIns="0" rIns="0" rtlCol="0">
            <a:spAutoFit/>
          </a:bodyPr>
          <a:lstStyle/>
          <a:p>
            <a:pPr>
              <a:lnSpc>
                <a:spcPts val="1400"/>
              </a:lnSpc>
              <a:tabLst/>
            </a:pPr>
            <a:r>
              <a:rPr lang="en-US" altLang="zh-CN" sz="1406" b="1" dirty="0">
                <a:solidFill>
                  <a:srgbClr val="000000"/>
                </a:solidFill>
                <a:latin typeface="Courier New" pitchFamily="18" charset="0"/>
                <a:cs typeface="Courier New" pitchFamily="18" charset="0"/>
              </a:rPr>
              <a:t>1</a:t>
            </a:r>
          </a:p>
        </p:txBody>
      </p:sp>
      <p:sp>
        <p:nvSpPr>
          <p:cNvPr id="22" name="TextBox 1"/>
          <p:cNvSpPr txBox="1"/>
          <p:nvPr/>
        </p:nvSpPr>
        <p:spPr>
          <a:xfrm>
            <a:off x="4051300" y="3467100"/>
            <a:ext cx="101600" cy="177800"/>
          </a:xfrm>
          <a:prstGeom prst="rect">
            <a:avLst/>
          </a:prstGeom>
          <a:noFill/>
        </p:spPr>
        <p:txBody>
          <a:bodyPr wrap="none" lIns="0" tIns="0" rIns="0" rtlCol="0">
            <a:spAutoFit/>
          </a:bodyPr>
          <a:lstStyle/>
          <a:p>
            <a:pPr>
              <a:lnSpc>
                <a:spcPts val="1400"/>
              </a:lnSpc>
              <a:tabLst/>
            </a:pPr>
            <a:r>
              <a:rPr lang="en-US" altLang="zh-CN" sz="1406" b="1" dirty="0">
                <a:solidFill>
                  <a:srgbClr val="000000"/>
                </a:solidFill>
                <a:latin typeface="Courier New" pitchFamily="18" charset="0"/>
                <a:cs typeface="Courier New" pitchFamily="18" charset="0"/>
              </a:rPr>
              <a:t>1</a:t>
            </a:r>
          </a:p>
        </p:txBody>
      </p:sp>
      <p:sp>
        <p:nvSpPr>
          <p:cNvPr id="23" name="TextBox 1"/>
          <p:cNvSpPr txBox="1"/>
          <p:nvPr/>
        </p:nvSpPr>
        <p:spPr>
          <a:xfrm>
            <a:off x="3619500" y="3670300"/>
            <a:ext cx="101600" cy="393700"/>
          </a:xfrm>
          <a:prstGeom prst="rect">
            <a:avLst/>
          </a:prstGeom>
          <a:noFill/>
        </p:spPr>
        <p:txBody>
          <a:bodyPr wrap="none" lIns="0" tIns="0" rIns="0" rtlCol="0">
            <a:spAutoFit/>
          </a:bodyPr>
          <a:lstStyle/>
          <a:p>
            <a:pPr>
              <a:lnSpc>
                <a:spcPts val="1400"/>
              </a:lnSpc>
              <a:tabLst/>
            </a:pPr>
            <a:r>
              <a:rPr lang="en-US" altLang="zh-CN" sz="1403" b="1" dirty="0">
                <a:solidFill>
                  <a:srgbClr val="000000"/>
                </a:solidFill>
                <a:latin typeface="Courier New" pitchFamily="18" charset="0"/>
                <a:cs typeface="Courier New" pitchFamily="18" charset="0"/>
              </a:rPr>
              <a:t>1</a:t>
            </a:r>
          </a:p>
          <a:p>
            <a:pPr>
              <a:lnSpc>
                <a:spcPts val="1600"/>
              </a:lnSpc>
              <a:tabLst/>
            </a:pPr>
            <a:r>
              <a:rPr lang="en-US" altLang="zh-CN" sz="1403" b="1" dirty="0">
                <a:solidFill>
                  <a:srgbClr val="000000"/>
                </a:solidFill>
                <a:latin typeface="Courier New" pitchFamily="18" charset="0"/>
                <a:cs typeface="Courier New" pitchFamily="18" charset="0"/>
              </a:rPr>
              <a:t>-</a:t>
            </a:r>
          </a:p>
        </p:txBody>
      </p:sp>
      <p:sp>
        <p:nvSpPr>
          <p:cNvPr id="24" name="TextBox 1"/>
          <p:cNvSpPr txBox="1"/>
          <p:nvPr/>
        </p:nvSpPr>
        <p:spPr>
          <a:xfrm>
            <a:off x="3835400" y="3670300"/>
            <a:ext cx="101600" cy="825500"/>
          </a:xfrm>
          <a:prstGeom prst="rect">
            <a:avLst/>
          </a:prstGeom>
          <a:noFill/>
        </p:spPr>
        <p:txBody>
          <a:bodyPr wrap="none" lIns="0" tIns="0" rIns="0" rtlCol="0">
            <a:spAutoFit/>
          </a:bodyPr>
          <a:lstStyle/>
          <a:p>
            <a:pPr>
              <a:lnSpc>
                <a:spcPts val="1400"/>
              </a:lnSpc>
              <a:tabLst/>
            </a:pPr>
            <a:r>
              <a:rPr lang="en-US" altLang="zh-CN" sz="1403" b="1" dirty="0">
                <a:solidFill>
                  <a:srgbClr val="000000"/>
                </a:solidFill>
                <a:latin typeface="Courier New" pitchFamily="18" charset="0"/>
                <a:cs typeface="Courier New" pitchFamily="18" charset="0"/>
              </a:rPr>
              <a:t>1</a:t>
            </a:r>
          </a:p>
          <a:p>
            <a:pPr>
              <a:lnSpc>
                <a:spcPts val="1600"/>
              </a:lnSpc>
              <a:tabLst/>
            </a:pPr>
            <a:r>
              <a:rPr lang="en-US" altLang="zh-CN" sz="1403" b="1" dirty="0">
                <a:solidFill>
                  <a:srgbClr val="000000"/>
                </a:solidFill>
                <a:latin typeface="Courier New" pitchFamily="18" charset="0"/>
                <a:cs typeface="Courier New" pitchFamily="18" charset="0"/>
              </a:rPr>
              <a:t>1</a:t>
            </a:r>
          </a:p>
          <a:p>
            <a:pPr>
              <a:lnSpc>
                <a:spcPts val="1600"/>
              </a:lnSpc>
              <a:tabLst/>
            </a:pPr>
            <a:r>
              <a:rPr lang="en-US" altLang="zh-CN" sz="1403" b="1" dirty="0">
                <a:solidFill>
                  <a:srgbClr val="000000"/>
                </a:solidFill>
                <a:latin typeface="Courier New" pitchFamily="18" charset="0"/>
                <a:cs typeface="Courier New" pitchFamily="18" charset="0"/>
              </a:rPr>
              <a:t>1</a:t>
            </a:r>
          </a:p>
          <a:p>
            <a:pPr>
              <a:lnSpc>
                <a:spcPts val="1600"/>
              </a:lnSpc>
              <a:tabLst/>
            </a:pPr>
            <a:r>
              <a:rPr lang="en-US" altLang="zh-CN" sz="1403" b="1" dirty="0">
                <a:solidFill>
                  <a:srgbClr val="000000"/>
                </a:solidFill>
                <a:latin typeface="Courier New" pitchFamily="18" charset="0"/>
                <a:cs typeface="Courier New" pitchFamily="18" charset="0"/>
              </a:rPr>
              <a:t>-</a:t>
            </a:r>
          </a:p>
        </p:txBody>
      </p:sp>
      <p:sp>
        <p:nvSpPr>
          <p:cNvPr id="25" name="TextBox 1"/>
          <p:cNvSpPr txBox="1"/>
          <p:nvPr/>
        </p:nvSpPr>
        <p:spPr>
          <a:xfrm>
            <a:off x="4051300" y="3670300"/>
            <a:ext cx="101600" cy="1028700"/>
          </a:xfrm>
          <a:prstGeom prst="rect">
            <a:avLst/>
          </a:prstGeom>
          <a:noFill/>
        </p:spPr>
        <p:txBody>
          <a:bodyPr wrap="none" lIns="0" tIns="0" rIns="0" rtlCol="0">
            <a:spAutoFit/>
          </a:bodyPr>
          <a:lstStyle/>
          <a:p>
            <a:pPr>
              <a:lnSpc>
                <a:spcPts val="1400"/>
              </a:lnSpc>
              <a:tabLst/>
            </a:pPr>
            <a:r>
              <a:rPr lang="en-US" altLang="zh-CN" sz="1403" b="1" dirty="0">
                <a:solidFill>
                  <a:srgbClr val="000000"/>
                </a:solidFill>
                <a:latin typeface="Courier New" pitchFamily="18" charset="0"/>
                <a:cs typeface="Courier New" pitchFamily="18" charset="0"/>
              </a:rPr>
              <a:t>0</a:t>
            </a:r>
          </a:p>
          <a:p>
            <a:pPr>
              <a:lnSpc>
                <a:spcPts val="1600"/>
              </a:lnSpc>
              <a:tabLst/>
            </a:pPr>
            <a:r>
              <a:rPr lang="en-US" altLang="zh-CN" sz="1403" b="1" dirty="0">
                <a:solidFill>
                  <a:srgbClr val="000000"/>
                </a:solidFill>
                <a:latin typeface="Courier New" pitchFamily="18" charset="0"/>
                <a:cs typeface="Courier New" pitchFamily="18" charset="0"/>
              </a:rPr>
              <a:t>1</a:t>
            </a:r>
          </a:p>
          <a:p>
            <a:pPr>
              <a:lnSpc>
                <a:spcPts val="1600"/>
              </a:lnSpc>
              <a:tabLst/>
            </a:pPr>
            <a:r>
              <a:rPr lang="en-US" altLang="zh-CN" sz="1403" b="1" dirty="0">
                <a:solidFill>
                  <a:srgbClr val="000000"/>
                </a:solidFill>
                <a:latin typeface="Courier New" pitchFamily="18" charset="0"/>
                <a:cs typeface="Courier New" pitchFamily="18" charset="0"/>
              </a:rPr>
              <a:t>0</a:t>
            </a:r>
          </a:p>
          <a:p>
            <a:pPr>
              <a:lnSpc>
                <a:spcPts val="1600"/>
              </a:lnSpc>
              <a:tabLst/>
            </a:pPr>
            <a:r>
              <a:rPr lang="en-US" altLang="zh-CN" sz="1403" b="1" dirty="0">
                <a:solidFill>
                  <a:srgbClr val="000000"/>
                </a:solidFill>
                <a:latin typeface="Courier New" pitchFamily="18" charset="0"/>
                <a:cs typeface="Courier New" pitchFamily="18" charset="0"/>
              </a:rPr>
              <a:t>1</a:t>
            </a:r>
          </a:p>
          <a:p>
            <a:pPr>
              <a:lnSpc>
                <a:spcPts val="1600"/>
              </a:lnSpc>
              <a:tabLst/>
            </a:pPr>
            <a:r>
              <a:rPr lang="en-US" altLang="zh-CN" sz="1403" b="1" dirty="0">
                <a:solidFill>
                  <a:srgbClr val="000000"/>
                </a:solidFill>
                <a:latin typeface="Courier New" pitchFamily="18" charset="0"/>
                <a:cs typeface="Courier New" pitchFamily="18" charset="0"/>
              </a:rPr>
              <a:t>1</a:t>
            </a:r>
          </a:p>
        </p:txBody>
      </p:sp>
      <p:sp>
        <p:nvSpPr>
          <p:cNvPr id="26" name="TextBox 1"/>
          <p:cNvSpPr txBox="1"/>
          <p:nvPr/>
        </p:nvSpPr>
        <p:spPr>
          <a:xfrm>
            <a:off x="4256314" y="3657600"/>
            <a:ext cx="1587500" cy="1028700"/>
          </a:xfrm>
          <a:prstGeom prst="rect">
            <a:avLst/>
          </a:prstGeom>
          <a:noFill/>
        </p:spPr>
        <p:txBody>
          <a:bodyPr wrap="none" lIns="0" tIns="0" rIns="0" rtlCol="0">
            <a:spAutoFit/>
          </a:bodyPr>
          <a:lstStyle/>
          <a:p>
            <a:pPr>
              <a:lnSpc>
                <a:spcPts val="1400"/>
              </a:lnSpc>
              <a:tabLst/>
            </a:pPr>
            <a:r>
              <a:rPr lang="en-US" altLang="zh-CN" sz="1403" b="1" dirty="0">
                <a:solidFill>
                  <a:srgbClr val="000000"/>
                </a:solidFill>
                <a:latin typeface="Courier New" pitchFamily="18" charset="0"/>
                <a:cs typeface="Courier New" pitchFamily="18" charset="0"/>
              </a:rPr>
              <a:t>0</a:t>
            </a:r>
          </a:p>
          <a:p>
            <a:pPr>
              <a:lnSpc>
                <a:spcPts val="1600"/>
              </a:lnSpc>
              <a:tabLst/>
            </a:pPr>
            <a:r>
              <a:rPr lang="en-US" altLang="zh-CN" sz="1403" b="1" dirty="0">
                <a:solidFill>
                  <a:srgbClr val="000000"/>
                </a:solidFill>
                <a:latin typeface="Courier New" pitchFamily="18" charset="0"/>
                <a:cs typeface="Courier New" pitchFamily="18" charset="0"/>
              </a:rPr>
              <a:t>1</a:t>
            </a:r>
          </a:p>
          <a:p>
            <a:pPr>
              <a:lnSpc>
                <a:spcPts val="1600"/>
              </a:lnSpc>
              <a:tabLst/>
            </a:pPr>
            <a:r>
              <a:rPr lang="en-US" altLang="zh-CN" sz="1403" b="1" dirty="0">
                <a:solidFill>
                  <a:srgbClr val="000000"/>
                </a:solidFill>
                <a:latin typeface="Courier New" pitchFamily="18" charset="0"/>
                <a:cs typeface="Courier New" pitchFamily="18" charset="0"/>
              </a:rPr>
              <a:t>1</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1</a:t>
            </a:r>
          </a:p>
          <a:p>
            <a:pPr>
              <a:lnSpc>
                <a:spcPts val="1600"/>
              </a:lnSpc>
              <a:tabLst/>
            </a:pPr>
            <a:r>
              <a:rPr lang="en-US" altLang="zh-CN" sz="1403" b="1" dirty="0">
                <a:solidFill>
                  <a:srgbClr val="000000"/>
                </a:solidFill>
                <a:latin typeface="Courier New" pitchFamily="18" charset="0"/>
                <a:cs typeface="Courier New" pitchFamily="18" charset="0"/>
              </a:rPr>
              <a:t>1</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1</a:t>
            </a:r>
          </a:p>
          <a:p>
            <a:pPr>
              <a:lnSpc>
                <a:spcPts val="1600"/>
              </a:lnSpc>
              <a:tabLst/>
            </a:pPr>
            <a:r>
              <a:rPr lang="en-US" altLang="zh-CN" sz="1403" b="1" dirty="0">
                <a:solidFill>
                  <a:srgbClr val="000000"/>
                </a:solidFill>
                <a:latin typeface="Courier New" pitchFamily="18" charset="0"/>
                <a:cs typeface="Courier New" pitchFamily="18" charset="0"/>
              </a:rPr>
              <a:t>0</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0</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(remainder)</a:t>
            </a:r>
          </a:p>
        </p:txBody>
      </p:sp>
      <p:sp>
        <p:nvSpPr>
          <p:cNvPr id="28" name="矩形 27"/>
          <p:cNvSpPr/>
          <p:nvPr/>
        </p:nvSpPr>
        <p:spPr>
          <a:xfrm>
            <a:off x="1574921" y="1828800"/>
            <a:ext cx="3079689" cy="315920"/>
          </a:xfrm>
          <a:prstGeom prst="rect">
            <a:avLst/>
          </a:prstGeom>
        </p:spPr>
        <p:txBody>
          <a:bodyPr wrap="none">
            <a:spAutoFit/>
          </a:bodyPr>
          <a:lstStyle/>
          <a:p>
            <a:pPr marL="285750" indent="-285750">
              <a:lnSpc>
                <a:spcPts val="1700"/>
              </a:lnSpc>
              <a:buFont typeface="Arial" panose="020B0604020202020204" pitchFamily="34" charset="0"/>
              <a:buChar char="•"/>
              <a:tabLst>
                <a:tab pos="698500" algn="l"/>
                <a:tab pos="5041900" algn="l"/>
              </a:tabLst>
            </a:pPr>
            <a:r>
              <a:rPr lang="en-US" altLang="zh-CN" sz="2000" dirty="0">
                <a:solidFill>
                  <a:srgbClr val="000000"/>
                </a:solidFill>
                <a:latin typeface="+mj-lt"/>
                <a:cs typeface="Times New Roman" pitchFamily="18" charset="0"/>
              </a:rPr>
              <a:t>Just</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like</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decimal</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division</a:t>
            </a:r>
          </a:p>
        </p:txBody>
      </p:sp>
      <p:sp>
        <p:nvSpPr>
          <p:cNvPr id="2" name="Title 1">
            <a:extLst>
              <a:ext uri="{FF2B5EF4-FFF2-40B4-BE49-F238E27FC236}">
                <a16:creationId xmlns:a16="http://schemas.microsoft.com/office/drawing/2014/main" id="{F5BFEDF2-B45F-47E3-8DB3-F6E18BDBD7CC}"/>
              </a:ext>
            </a:extLst>
          </p:cNvPr>
          <p:cNvSpPr>
            <a:spLocks noGrp="1"/>
          </p:cNvSpPr>
          <p:nvPr>
            <p:ph type="title"/>
          </p:nvPr>
        </p:nvSpPr>
        <p:spPr>
          <a:xfrm>
            <a:off x="463550" y="365829"/>
            <a:ext cx="7772400" cy="1609344"/>
          </a:xfrm>
        </p:spPr>
        <p:txBody>
          <a:bodyPr/>
          <a:lstStyle/>
          <a:p>
            <a:r>
              <a:rPr lang="en-US" dirty="0"/>
              <a:t>Binary division</a:t>
            </a:r>
          </a:p>
        </p:txBody>
      </p:sp>
    </p:spTree>
    <p:extLst>
      <p:ext uri="{BB962C8B-B14F-4D97-AF65-F5344CB8AC3E}">
        <p14:creationId xmlns:p14="http://schemas.microsoft.com/office/powerpoint/2010/main" val="36203433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cap="none" dirty="0">
                <a:solidFill>
                  <a:srgbClr val="000000"/>
                </a:solidFill>
              </a:rPr>
              <a:t>Other</a:t>
            </a:r>
            <a:r>
              <a:rPr lang="en-US" altLang="zh-CN" cap="none" dirty="0"/>
              <a:t> </a:t>
            </a:r>
            <a:r>
              <a:rPr lang="en-US" altLang="zh-CN" cap="none" dirty="0">
                <a:solidFill>
                  <a:srgbClr val="000000"/>
                </a:solidFill>
              </a:rPr>
              <a:t>Notational</a:t>
            </a:r>
            <a:r>
              <a:rPr lang="en-US" altLang="zh-CN" cap="none" dirty="0"/>
              <a:t> </a:t>
            </a:r>
            <a:r>
              <a:rPr lang="en-US" altLang="zh-CN" cap="none" dirty="0">
                <a:solidFill>
                  <a:srgbClr val="000000"/>
                </a:solidFill>
              </a:rPr>
              <a:t>Systems</a:t>
            </a:r>
            <a:endParaRPr lang="zh-CN" altLang="en-US" b="1" cap="none" dirty="0"/>
          </a:p>
        </p:txBody>
      </p:sp>
      <p:sp>
        <p:nvSpPr>
          <p:cNvPr id="7" name="Text Placeholder 6"/>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585694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1365250" y="1593850"/>
            <a:ext cx="6635750" cy="1670050"/>
          </a:xfrm>
          <a:custGeom>
            <a:avLst/>
            <a:gdLst>
              <a:gd name="connsiteX0" fmla="*/ 6350 w 5499100"/>
              <a:gd name="connsiteY0" fmla="*/ 1301750 h 1308100"/>
              <a:gd name="connsiteX1" fmla="*/ 5492750 w 5499100"/>
              <a:gd name="connsiteY1" fmla="*/ 1301750 h 1308100"/>
              <a:gd name="connsiteX2" fmla="*/ 5492750 w 5499100"/>
              <a:gd name="connsiteY2" fmla="*/ 6350 h 1308100"/>
              <a:gd name="connsiteX3" fmla="*/ 6350 w 5499100"/>
              <a:gd name="connsiteY3" fmla="*/ 6350 h 1308100"/>
              <a:gd name="connsiteX4" fmla="*/ 6350 w 5499100"/>
              <a:gd name="connsiteY4" fmla="*/ 1301750 h 13081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499100" h="1308100">
                <a:moveTo>
                  <a:pt x="6350" y="1301750"/>
                </a:moveTo>
                <a:lnTo>
                  <a:pt x="5492750" y="1301750"/>
                </a:lnTo>
                <a:lnTo>
                  <a:pt x="5492750" y="6350"/>
                </a:lnTo>
                <a:lnTo>
                  <a:pt x="6350" y="6350"/>
                </a:lnTo>
                <a:lnTo>
                  <a:pt x="6350" y="13017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1"/>
          <p:cNvSpPr txBox="1"/>
          <p:nvPr/>
        </p:nvSpPr>
        <p:spPr>
          <a:xfrm>
            <a:off x="3051175" y="762000"/>
            <a:ext cx="3398366" cy="433260"/>
          </a:xfrm>
          <a:prstGeom prst="rect">
            <a:avLst/>
          </a:prstGeom>
          <a:noFill/>
        </p:spPr>
        <p:txBody>
          <a:bodyPr wrap="none" lIns="0" tIns="0" rIns="0" rtlCol="0">
            <a:spAutoFit/>
          </a:bodyPr>
          <a:lstStyle/>
          <a:p>
            <a:pPr>
              <a:lnSpc>
                <a:spcPts val="2900"/>
              </a:lnSpc>
              <a:tabLst/>
            </a:pPr>
            <a:r>
              <a:rPr lang="en-US" altLang="zh-CN" sz="3600" dirty="0">
                <a:solidFill>
                  <a:srgbClr val="000000"/>
                </a:solidFill>
                <a:latin typeface="Times New Roman" pitchFamily="18" charset="0"/>
                <a:cs typeface="Times New Roman" pitchFamily="18" charset="0"/>
              </a:rPr>
              <a:t>Signed</a:t>
            </a:r>
            <a:r>
              <a:rPr lang="en-US" altLang="zh-CN" sz="3600" dirty="0">
                <a:latin typeface="Times New Roman" pitchFamily="18" charset="0"/>
                <a:cs typeface="Times New Roman" pitchFamily="18" charset="0"/>
              </a:rPr>
              <a:t> </a:t>
            </a:r>
            <a:r>
              <a:rPr lang="en-US" altLang="zh-CN" sz="3600" dirty="0">
                <a:solidFill>
                  <a:srgbClr val="000000"/>
                </a:solidFill>
                <a:latin typeface="Times New Roman" pitchFamily="18" charset="0"/>
                <a:cs typeface="Times New Roman" pitchFamily="18" charset="0"/>
              </a:rPr>
              <a:t>Magnitude</a:t>
            </a:r>
          </a:p>
        </p:txBody>
      </p:sp>
      <p:sp>
        <p:nvSpPr>
          <p:cNvPr id="10" name="TextBox 1"/>
          <p:cNvSpPr txBox="1"/>
          <p:nvPr/>
        </p:nvSpPr>
        <p:spPr>
          <a:xfrm>
            <a:off x="1587500" y="1739900"/>
            <a:ext cx="1458733" cy="276999"/>
          </a:xfrm>
          <a:prstGeom prst="rect">
            <a:avLst/>
          </a:prstGeom>
          <a:noFill/>
        </p:spPr>
        <p:txBody>
          <a:bodyPr wrap="none" lIns="0" tIns="0" rIns="0" rtlCol="0">
            <a:spAutoFit/>
          </a:bodyPr>
          <a:lstStyle/>
          <a:p>
            <a:pPr>
              <a:lnSpc>
                <a:spcPts val="1800"/>
              </a:lnSpc>
              <a:tabLst/>
            </a:pPr>
            <a:r>
              <a:rPr lang="en-US" altLang="zh-CN" dirty="0">
                <a:solidFill>
                  <a:srgbClr val="000000"/>
                </a:solidFill>
                <a:latin typeface="Times New Roman" pitchFamily="18" charset="0"/>
                <a:cs typeface="Times New Roman" pitchFamily="18" charset="0"/>
              </a:rPr>
              <a:t>Notation:</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“N</a:t>
            </a:r>
            <a:r>
              <a:rPr lang="en-US" altLang="zh-CN" sz="1050" dirty="0">
                <a:solidFill>
                  <a:srgbClr val="000000"/>
                </a:solidFill>
                <a:latin typeface="Times New Roman" pitchFamily="18" charset="0"/>
                <a:cs typeface="Times New Roman" pitchFamily="18" charset="0"/>
              </a:rPr>
              <a:t>sm</a:t>
            </a:r>
            <a:r>
              <a:rPr lang="en-US" altLang="zh-CN" dirty="0">
                <a:solidFill>
                  <a:srgbClr val="000000"/>
                </a:solidFill>
                <a:latin typeface="Times New Roman" pitchFamily="18" charset="0"/>
                <a:cs typeface="Times New Roman" pitchFamily="18" charset="0"/>
              </a:rPr>
              <a:t>”</a:t>
            </a:r>
          </a:p>
        </p:txBody>
      </p:sp>
      <p:sp>
        <p:nvSpPr>
          <p:cNvPr id="11" name="TextBox 1"/>
          <p:cNvSpPr txBox="1"/>
          <p:nvPr/>
        </p:nvSpPr>
        <p:spPr>
          <a:xfrm>
            <a:off x="1587500" y="2170805"/>
            <a:ext cx="6187591" cy="238527"/>
          </a:xfrm>
          <a:prstGeom prst="rect">
            <a:avLst/>
          </a:prstGeom>
          <a:noFill/>
        </p:spPr>
        <p:txBody>
          <a:bodyPr wrap="none" lIns="0" tIns="0" rIns="0" rtlCol="0">
            <a:spAutoFit/>
          </a:bodyPr>
          <a:lstStyle/>
          <a:p>
            <a:pPr>
              <a:lnSpc>
                <a:spcPts val="1500"/>
              </a:lnSpc>
              <a:tabLst/>
            </a:pPr>
            <a:r>
              <a:rPr lang="en-US" altLang="zh-CN" dirty="0">
                <a:solidFill>
                  <a:srgbClr val="000000"/>
                </a:solidFill>
                <a:latin typeface="Times New Roman" pitchFamily="18" charset="0"/>
                <a:cs typeface="Times New Roman" pitchFamily="18" charset="0"/>
              </a:rPr>
              <a:t>The</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first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bit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shows</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the</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sign</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of</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N,</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“0”</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for</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positive,</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“1”</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for</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negative</a:t>
            </a:r>
            <a:r>
              <a:rPr lang="en-US" altLang="zh-CN" sz="1600" dirty="0">
                <a:solidFill>
                  <a:srgbClr val="000000"/>
                </a:solidFill>
                <a:latin typeface="Times New Roman" pitchFamily="18" charset="0"/>
                <a:cs typeface="Times New Roman" pitchFamily="18" charset="0"/>
              </a:rPr>
              <a:t>.</a:t>
            </a:r>
          </a:p>
        </p:txBody>
      </p:sp>
      <p:sp>
        <p:nvSpPr>
          <p:cNvPr id="12" name="TextBox 1"/>
          <p:cNvSpPr txBox="1"/>
          <p:nvPr/>
        </p:nvSpPr>
        <p:spPr>
          <a:xfrm>
            <a:off x="1587500" y="2628900"/>
            <a:ext cx="2446182" cy="215700"/>
          </a:xfrm>
          <a:prstGeom prst="rect">
            <a:avLst/>
          </a:prstGeom>
          <a:noFill/>
        </p:spPr>
        <p:txBody>
          <a:bodyPr wrap="none" lIns="0" tIns="0" rIns="0" rtlCol="0">
            <a:spAutoFit/>
          </a:bodyPr>
          <a:lstStyle/>
          <a:p>
            <a:pPr>
              <a:lnSpc>
                <a:spcPts val="1200"/>
              </a:lnSpc>
              <a:tabLst/>
            </a:pPr>
            <a:r>
              <a:rPr lang="en-US" altLang="zh-CN" dirty="0">
                <a:solidFill>
                  <a:srgbClr val="000000"/>
                </a:solidFill>
                <a:latin typeface="Times New Roman" pitchFamily="18" charset="0"/>
                <a:cs typeface="Times New Roman" pitchFamily="18" charset="0"/>
              </a:rPr>
              <a:t>The</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rest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of</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the</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bits</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are</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|N|.</a:t>
            </a:r>
          </a:p>
        </p:txBody>
      </p:sp>
      <p:sp>
        <p:nvSpPr>
          <p:cNvPr id="13" name="TextBox 1"/>
          <p:cNvSpPr txBox="1"/>
          <p:nvPr/>
        </p:nvSpPr>
        <p:spPr>
          <a:xfrm>
            <a:off x="1469982" y="3581400"/>
            <a:ext cx="884858" cy="215700"/>
          </a:xfrm>
          <a:prstGeom prst="rect">
            <a:avLst/>
          </a:prstGeom>
          <a:noFill/>
        </p:spPr>
        <p:txBody>
          <a:bodyPr wrap="none" lIns="0" tIns="0" rIns="0" rtlCol="0">
            <a:spAutoFit/>
          </a:bodyPr>
          <a:lstStyle/>
          <a:p>
            <a:pPr>
              <a:lnSpc>
                <a:spcPts val="1200"/>
              </a:lnSpc>
              <a:tabLst/>
            </a:pPr>
            <a:r>
              <a:rPr lang="en-US" altLang="zh-CN" dirty="0">
                <a:solidFill>
                  <a:srgbClr val="000000"/>
                </a:solidFill>
                <a:latin typeface="Times New Roman" pitchFamily="18" charset="0"/>
                <a:cs typeface="Times New Roman" pitchFamily="18" charset="0"/>
              </a:rPr>
              <a:t>Example:</a:t>
            </a:r>
          </a:p>
        </p:txBody>
      </p:sp>
      <p:sp>
        <p:nvSpPr>
          <p:cNvPr id="14" name="TextBox 1"/>
          <p:cNvSpPr txBox="1"/>
          <p:nvPr/>
        </p:nvSpPr>
        <p:spPr>
          <a:xfrm>
            <a:off x="1466850" y="3911774"/>
            <a:ext cx="2044278" cy="244554"/>
          </a:xfrm>
          <a:prstGeom prst="rect">
            <a:avLst/>
          </a:prstGeom>
          <a:noFill/>
        </p:spPr>
        <p:txBody>
          <a:bodyPr wrap="none" lIns="0" tIns="0" rIns="0" rtlCol="0">
            <a:spAutoFit/>
          </a:bodyPr>
          <a:lstStyle/>
          <a:p>
            <a:pPr>
              <a:lnSpc>
                <a:spcPts val="1500"/>
              </a:lnSpc>
              <a:tabLst/>
            </a:pPr>
            <a:r>
              <a:rPr lang="en-US" altLang="zh-CN" dirty="0">
                <a:solidFill>
                  <a:srgbClr val="000000"/>
                </a:solidFill>
                <a:latin typeface="Times New Roman" pitchFamily="18" charset="0"/>
                <a:cs typeface="Times New Roman" pitchFamily="18" charset="0"/>
              </a:rPr>
              <a:t>+(1101)</a:t>
            </a:r>
            <a:r>
              <a:rPr lang="en-US" altLang="zh-CN" sz="1050" dirty="0">
                <a:solidFill>
                  <a:srgbClr val="000000"/>
                </a:solidFill>
                <a:latin typeface="Times New Roman" pitchFamily="18" charset="0"/>
                <a:cs typeface="Times New Roman" pitchFamily="18" charset="0"/>
              </a:rPr>
              <a:t>2</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(0</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1101)</a:t>
            </a:r>
            <a:r>
              <a:rPr lang="en-US" altLang="zh-CN" sz="1050" dirty="0">
                <a:solidFill>
                  <a:srgbClr val="000000"/>
                </a:solidFill>
                <a:latin typeface="Times New Roman" pitchFamily="18" charset="0"/>
                <a:cs typeface="Times New Roman" pitchFamily="18" charset="0"/>
              </a:rPr>
              <a:t>sm</a:t>
            </a:r>
          </a:p>
        </p:txBody>
      </p:sp>
      <p:sp>
        <p:nvSpPr>
          <p:cNvPr id="15" name="TextBox 1"/>
          <p:cNvSpPr txBox="1"/>
          <p:nvPr/>
        </p:nvSpPr>
        <p:spPr>
          <a:xfrm>
            <a:off x="1469982" y="4339224"/>
            <a:ext cx="2049087" cy="244554"/>
          </a:xfrm>
          <a:prstGeom prst="rect">
            <a:avLst/>
          </a:prstGeom>
          <a:noFill/>
        </p:spPr>
        <p:txBody>
          <a:bodyPr wrap="none" lIns="0" tIns="0" rIns="0" rtlCol="0">
            <a:spAutoFit/>
          </a:bodyPr>
          <a:lstStyle/>
          <a:p>
            <a:pPr>
              <a:lnSpc>
                <a:spcPts val="1500"/>
              </a:lnSpc>
              <a:tabLst/>
            </a:pPr>
            <a:r>
              <a:rPr lang="en-US" altLang="zh-CN" dirty="0">
                <a:solidFill>
                  <a:srgbClr val="00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(1101)</a:t>
            </a:r>
            <a:r>
              <a:rPr lang="en-US" altLang="zh-CN" sz="1050" dirty="0">
                <a:solidFill>
                  <a:srgbClr val="000000"/>
                </a:solidFill>
                <a:latin typeface="Times New Roman" pitchFamily="18" charset="0"/>
                <a:cs typeface="Times New Roman" pitchFamily="18" charset="0"/>
              </a:rPr>
              <a:t>2</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(1</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1101)</a:t>
            </a:r>
            <a:r>
              <a:rPr lang="en-US" altLang="zh-CN" sz="1050" dirty="0">
                <a:solidFill>
                  <a:srgbClr val="000000"/>
                </a:solidFill>
                <a:latin typeface="Times New Roman" pitchFamily="18" charset="0"/>
                <a:cs typeface="Times New Roman" pitchFamily="18" charset="0"/>
              </a:rPr>
              <a:t>sm</a:t>
            </a:r>
          </a:p>
        </p:txBody>
      </p:sp>
    </p:spTree>
    <p:extLst>
      <p:ext uri="{BB962C8B-B14F-4D97-AF65-F5344CB8AC3E}">
        <p14:creationId xmlns:p14="http://schemas.microsoft.com/office/powerpoint/2010/main" val="670510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Times New Roman" panose="02020603050405020304" pitchFamily="18" charset="0"/>
              </a:rPr>
              <a:t>Structure of a computer</a:t>
            </a:r>
            <a:endParaRPr lang="zh-CN" altLang="en-US" dirty="0">
              <a:cs typeface="Times New Roman" panose="02020603050405020304" pitchFamily="18" charset="0"/>
            </a:endParaRPr>
          </a:p>
        </p:txBody>
      </p:sp>
      <p:pic>
        <p:nvPicPr>
          <p:cNvPr id="4" name="Picture 63" descr="J:\book_2004\logic2_kelly\logic2_chapter1\fig1.5a.jp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tretch>
            <a:fillRect/>
          </a:stretch>
        </p:blipFill>
        <p:spPr bwMode="auto">
          <a:xfrm>
            <a:off x="3029166" y="2120900"/>
            <a:ext cx="3085667" cy="405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2616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988686" y="1609770"/>
            <a:ext cx="7742150" cy="1765300"/>
          </a:xfrm>
          <a:custGeom>
            <a:avLst/>
            <a:gdLst>
              <a:gd name="connsiteX0" fmla="*/ 6350 w 7175500"/>
              <a:gd name="connsiteY0" fmla="*/ 1758950 h 1765300"/>
              <a:gd name="connsiteX1" fmla="*/ 7169150 w 7175500"/>
              <a:gd name="connsiteY1" fmla="*/ 1758950 h 1765300"/>
              <a:gd name="connsiteX2" fmla="*/ 7169150 w 7175500"/>
              <a:gd name="connsiteY2" fmla="*/ 6350 h 1765300"/>
              <a:gd name="connsiteX3" fmla="*/ 6350 w 7175500"/>
              <a:gd name="connsiteY3" fmla="*/ 6350 h 1765300"/>
              <a:gd name="connsiteX4" fmla="*/ 6350 w 7175500"/>
              <a:gd name="connsiteY4" fmla="*/ 1758950 h 17653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175500" h="1765300">
                <a:moveTo>
                  <a:pt x="6350" y="1758950"/>
                </a:moveTo>
                <a:lnTo>
                  <a:pt x="7169150" y="1758950"/>
                </a:lnTo>
                <a:lnTo>
                  <a:pt x="7169150" y="6350"/>
                </a:lnTo>
                <a:lnTo>
                  <a:pt x="6350" y="6350"/>
                </a:lnTo>
                <a:lnTo>
                  <a:pt x="6350" y="17589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919669" y="4831447"/>
            <a:ext cx="7928695" cy="1487412"/>
          </a:xfrm>
          <a:custGeom>
            <a:avLst/>
            <a:gdLst>
              <a:gd name="connsiteX0" fmla="*/ 6350 w 7785100"/>
              <a:gd name="connsiteY0" fmla="*/ 1225550 h 1231900"/>
              <a:gd name="connsiteX1" fmla="*/ 7778750 w 7785100"/>
              <a:gd name="connsiteY1" fmla="*/ 1225550 h 1231900"/>
              <a:gd name="connsiteX2" fmla="*/ 7778750 w 7785100"/>
              <a:gd name="connsiteY2" fmla="*/ 6350 h 1231900"/>
              <a:gd name="connsiteX3" fmla="*/ 6350 w 7785100"/>
              <a:gd name="connsiteY3" fmla="*/ 6350 h 1231900"/>
              <a:gd name="connsiteX4" fmla="*/ 6350 w 7785100"/>
              <a:gd name="connsiteY4" fmla="*/ 1225550 h 12319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785100" h="1231900">
                <a:moveTo>
                  <a:pt x="6350" y="1225550"/>
                </a:moveTo>
                <a:lnTo>
                  <a:pt x="7778750" y="1225550"/>
                </a:lnTo>
                <a:lnTo>
                  <a:pt x="7778750" y="6350"/>
                </a:lnTo>
                <a:lnTo>
                  <a:pt x="6350" y="6350"/>
                </a:lnTo>
                <a:lnTo>
                  <a:pt x="6350" y="12255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
          <p:cNvSpPr txBox="1"/>
          <p:nvPr/>
        </p:nvSpPr>
        <p:spPr>
          <a:xfrm>
            <a:off x="3175000" y="317500"/>
            <a:ext cx="2797176" cy="495007"/>
          </a:xfrm>
          <a:prstGeom prst="rect">
            <a:avLst/>
          </a:prstGeom>
          <a:noFill/>
        </p:spPr>
        <p:txBody>
          <a:bodyPr wrap="none" lIns="0" tIns="0" rIns="0" rtlCol="0">
            <a:spAutoFit/>
          </a:bodyPr>
          <a:lstStyle/>
          <a:p>
            <a:pPr>
              <a:lnSpc>
                <a:spcPts val="3500"/>
              </a:lnSpc>
              <a:tabLst/>
            </a:pPr>
            <a:r>
              <a:rPr lang="en-US" altLang="zh-CN" sz="3206" dirty="0">
                <a:solidFill>
                  <a:srgbClr val="000000"/>
                </a:solidFill>
                <a:latin typeface="Times New Roman" pitchFamily="18" charset="0"/>
                <a:cs typeface="Times New Roman" pitchFamily="18" charset="0"/>
              </a:rPr>
              <a:t>1’s</a:t>
            </a:r>
            <a:r>
              <a:rPr lang="en-US" altLang="zh-CN" sz="3206" dirty="0">
                <a:latin typeface="Times New Roman" pitchFamily="18" charset="0"/>
                <a:cs typeface="Times New Roman" pitchFamily="18" charset="0"/>
              </a:rPr>
              <a:t> </a:t>
            </a:r>
            <a:r>
              <a:rPr lang="en-US" altLang="zh-CN" sz="3206" dirty="0">
                <a:solidFill>
                  <a:srgbClr val="000000"/>
                </a:solidFill>
                <a:latin typeface="Times New Roman" pitchFamily="18" charset="0"/>
                <a:cs typeface="Times New Roman" pitchFamily="18" charset="0"/>
              </a:rPr>
              <a:t>Complement</a:t>
            </a:r>
          </a:p>
        </p:txBody>
      </p:sp>
      <p:sp>
        <p:nvSpPr>
          <p:cNvPr id="11" name="TextBox 1"/>
          <p:cNvSpPr txBox="1"/>
          <p:nvPr/>
        </p:nvSpPr>
        <p:spPr>
          <a:xfrm>
            <a:off x="1231900" y="1714500"/>
            <a:ext cx="1082027" cy="238527"/>
          </a:xfrm>
          <a:prstGeom prst="rect">
            <a:avLst/>
          </a:prstGeom>
          <a:noFill/>
        </p:spPr>
        <p:txBody>
          <a:bodyPr wrap="none" lIns="0" tIns="0" rIns="0" rtlCol="0">
            <a:spAutoFit/>
          </a:bodyPr>
          <a:lstStyle/>
          <a:p>
            <a:pPr>
              <a:lnSpc>
                <a:spcPts val="1500"/>
              </a:lnSpc>
              <a:tabLst/>
            </a:pPr>
            <a:r>
              <a:rPr lang="en-US" altLang="zh-CN" sz="1600" dirty="0">
                <a:solidFill>
                  <a:srgbClr val="000000"/>
                </a:solidFill>
                <a:latin typeface="Times New Roman" pitchFamily="18" charset="0"/>
                <a:cs typeface="Times New Roman" pitchFamily="18" charset="0"/>
              </a:rPr>
              <a:t>Notation:</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N</a:t>
            </a:r>
            <a:r>
              <a:rPr lang="en-US" altLang="zh-CN" sz="1000" dirty="0">
                <a:solidFill>
                  <a:srgbClr val="000000"/>
                </a:solidFill>
                <a:latin typeface="Times New Roman" pitchFamily="18" charset="0"/>
                <a:cs typeface="Times New Roman" pitchFamily="18" charset="0"/>
              </a:rPr>
              <a:t>1s</a:t>
            </a:r>
          </a:p>
        </p:txBody>
      </p:sp>
      <p:sp>
        <p:nvSpPr>
          <p:cNvPr id="12" name="TextBox 1"/>
          <p:cNvSpPr txBox="1"/>
          <p:nvPr/>
        </p:nvSpPr>
        <p:spPr>
          <a:xfrm>
            <a:off x="1197824" y="2133600"/>
            <a:ext cx="4757713" cy="219291"/>
          </a:xfrm>
          <a:prstGeom prst="rect">
            <a:avLst/>
          </a:prstGeom>
          <a:noFill/>
        </p:spPr>
        <p:txBody>
          <a:bodyPr wrap="none" lIns="0" tIns="0" rIns="0" rtlCol="0">
            <a:spAutoFit/>
          </a:bodyPr>
          <a:lstStyle/>
          <a:p>
            <a:pPr>
              <a:lnSpc>
                <a:spcPts val="1300"/>
              </a:lnSpc>
              <a:tabLst/>
            </a:pPr>
            <a:r>
              <a:rPr lang="en-US" altLang="zh-CN" sz="1600" dirty="0">
                <a:solidFill>
                  <a:srgbClr val="000000"/>
                </a:solidFill>
                <a:latin typeface="Times New Roman" pitchFamily="18" charset="0"/>
                <a:cs typeface="Times New Roman" pitchFamily="18" charset="0"/>
              </a:rPr>
              <a:t>The</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first</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bit</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shows</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the</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sign</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of</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N,</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as</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in</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Signed</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Magnitude.</a:t>
            </a:r>
          </a:p>
        </p:txBody>
      </p:sp>
      <p:sp>
        <p:nvSpPr>
          <p:cNvPr id="13" name="TextBox 1"/>
          <p:cNvSpPr txBox="1"/>
          <p:nvPr/>
        </p:nvSpPr>
        <p:spPr>
          <a:xfrm>
            <a:off x="1231900" y="2492420"/>
            <a:ext cx="4228722" cy="209673"/>
          </a:xfrm>
          <a:prstGeom prst="rect">
            <a:avLst/>
          </a:prstGeom>
          <a:noFill/>
        </p:spPr>
        <p:txBody>
          <a:bodyPr wrap="none" lIns="0" tIns="0" rIns="0" rtlCol="0">
            <a:spAutoFit/>
          </a:bodyPr>
          <a:lstStyle/>
          <a:p>
            <a:pPr>
              <a:lnSpc>
                <a:spcPts val="1200"/>
              </a:lnSpc>
              <a:tabLst/>
            </a:pPr>
            <a:r>
              <a:rPr lang="en-US" altLang="zh-CN" sz="1600" dirty="0">
                <a:solidFill>
                  <a:srgbClr val="000000"/>
                </a:solidFill>
                <a:latin typeface="Times New Roman" pitchFamily="18" charset="0"/>
                <a:cs typeface="Times New Roman" pitchFamily="18" charset="0"/>
              </a:rPr>
              <a:t>If</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the</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number</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is</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positive,</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the</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rest</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of</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the</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bits</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are</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|N|.</a:t>
            </a:r>
          </a:p>
        </p:txBody>
      </p:sp>
      <p:sp>
        <p:nvSpPr>
          <p:cNvPr id="14" name="TextBox 1"/>
          <p:cNvSpPr txBox="1"/>
          <p:nvPr/>
        </p:nvSpPr>
        <p:spPr>
          <a:xfrm>
            <a:off x="1231900" y="2789159"/>
            <a:ext cx="7596631" cy="212879"/>
          </a:xfrm>
          <a:prstGeom prst="rect">
            <a:avLst/>
          </a:prstGeom>
          <a:noFill/>
        </p:spPr>
        <p:txBody>
          <a:bodyPr wrap="none" lIns="0" tIns="0" rIns="0" rtlCol="0">
            <a:spAutoFit/>
          </a:bodyPr>
          <a:lstStyle/>
          <a:p>
            <a:pPr>
              <a:lnSpc>
                <a:spcPts val="1300"/>
              </a:lnSpc>
              <a:tabLst/>
            </a:pPr>
            <a:r>
              <a:rPr lang="en-US" altLang="zh-CN" sz="1600" dirty="0">
                <a:solidFill>
                  <a:srgbClr val="000000"/>
                </a:solidFill>
                <a:latin typeface="Times New Roman" pitchFamily="18" charset="0"/>
                <a:cs typeface="Times New Roman" pitchFamily="18" charset="0"/>
              </a:rPr>
              <a:t>If</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the</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number</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is</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negative,</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the</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rest</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of</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the</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bits</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are</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(2</a:t>
            </a:r>
            <a:r>
              <a:rPr lang="en-US" altLang="zh-CN" sz="1600" baseline="30000" dirty="0">
                <a:solidFill>
                  <a:srgbClr val="000000"/>
                </a:solidFill>
                <a:latin typeface="Times New Roman" pitchFamily="18" charset="0"/>
                <a:cs typeface="Times New Roman" pitchFamily="18" charset="0"/>
              </a:rPr>
              <a:t>n</a:t>
            </a:r>
            <a:r>
              <a:rPr lang="en-US" altLang="zh-CN" sz="1600" baseline="300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1)</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|N|</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where</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n</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is</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the</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of</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bits</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in</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|N</a:t>
            </a:r>
            <a:r>
              <a:rPr lang="en-US" altLang="zh-CN" sz="1403" dirty="0">
                <a:solidFill>
                  <a:srgbClr val="000000"/>
                </a:solidFill>
                <a:latin typeface="Times New Roman" pitchFamily="18" charset="0"/>
                <a:cs typeface="Times New Roman" pitchFamily="18" charset="0"/>
              </a:rPr>
              <a:t>|.</a:t>
            </a:r>
          </a:p>
        </p:txBody>
      </p:sp>
      <p:sp>
        <p:nvSpPr>
          <p:cNvPr id="15" name="TextBox 1"/>
          <p:cNvSpPr txBox="1"/>
          <p:nvPr/>
        </p:nvSpPr>
        <p:spPr>
          <a:xfrm>
            <a:off x="1179515" y="3482671"/>
            <a:ext cx="736600" cy="165100"/>
          </a:xfrm>
          <a:prstGeom prst="rect">
            <a:avLst/>
          </a:prstGeom>
          <a:noFill/>
        </p:spPr>
        <p:txBody>
          <a:bodyPr wrap="none" lIns="0" tIns="0" rIns="0" rtlCol="0">
            <a:spAutoFit/>
          </a:bodyPr>
          <a:lstStyle/>
          <a:p>
            <a:pPr>
              <a:lnSpc>
                <a:spcPts val="1300"/>
              </a:lnSpc>
              <a:tabLst/>
            </a:pPr>
            <a:r>
              <a:rPr lang="en-US" altLang="zh-CN" sz="1406" dirty="0">
                <a:solidFill>
                  <a:srgbClr val="000000"/>
                </a:solidFill>
                <a:latin typeface="Times New Roman" pitchFamily="18" charset="0"/>
                <a:cs typeface="Times New Roman" pitchFamily="18" charset="0"/>
              </a:rPr>
              <a:t>Example:</a:t>
            </a:r>
          </a:p>
        </p:txBody>
      </p:sp>
      <p:sp>
        <p:nvSpPr>
          <p:cNvPr id="16" name="TextBox 1"/>
          <p:cNvSpPr txBox="1"/>
          <p:nvPr/>
        </p:nvSpPr>
        <p:spPr>
          <a:xfrm>
            <a:off x="1179515" y="3752850"/>
            <a:ext cx="2007409" cy="244554"/>
          </a:xfrm>
          <a:prstGeom prst="rect">
            <a:avLst/>
          </a:prstGeom>
          <a:noFill/>
        </p:spPr>
        <p:txBody>
          <a:bodyPr wrap="none" lIns="0" tIns="0" rIns="0" rtlCol="0">
            <a:spAutoFit/>
          </a:bodyPr>
          <a:lstStyle/>
          <a:p>
            <a:pPr>
              <a:lnSpc>
                <a:spcPts val="1500"/>
              </a:lnSpc>
              <a:tabLst/>
            </a:pPr>
            <a:r>
              <a:rPr lang="en-US" altLang="zh-CN" dirty="0">
                <a:solidFill>
                  <a:srgbClr val="000000"/>
                </a:solidFill>
                <a:latin typeface="Times New Roman" pitchFamily="18" charset="0"/>
                <a:cs typeface="Times New Roman" pitchFamily="18" charset="0"/>
              </a:rPr>
              <a:t>+(1101)</a:t>
            </a:r>
            <a:r>
              <a:rPr lang="en-US" altLang="zh-CN" sz="1050" dirty="0">
                <a:solidFill>
                  <a:srgbClr val="000000"/>
                </a:solidFill>
                <a:latin typeface="Times New Roman" pitchFamily="18" charset="0"/>
                <a:cs typeface="Times New Roman" pitchFamily="18" charset="0"/>
              </a:rPr>
              <a:t>2</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(0</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1101)</a:t>
            </a:r>
            <a:r>
              <a:rPr lang="en-US" altLang="zh-CN" sz="1050" dirty="0">
                <a:solidFill>
                  <a:srgbClr val="000000"/>
                </a:solidFill>
                <a:latin typeface="Times New Roman" pitchFamily="18" charset="0"/>
                <a:cs typeface="Times New Roman" pitchFamily="18" charset="0"/>
              </a:rPr>
              <a:t>1s</a:t>
            </a:r>
          </a:p>
        </p:txBody>
      </p:sp>
      <p:sp>
        <p:nvSpPr>
          <p:cNvPr id="17" name="TextBox 1"/>
          <p:cNvSpPr txBox="1"/>
          <p:nvPr/>
        </p:nvSpPr>
        <p:spPr>
          <a:xfrm>
            <a:off x="1231900" y="4089400"/>
            <a:ext cx="808939" cy="244554"/>
          </a:xfrm>
          <a:prstGeom prst="rect">
            <a:avLst/>
          </a:prstGeom>
          <a:noFill/>
        </p:spPr>
        <p:txBody>
          <a:bodyPr wrap="none" lIns="0" tIns="0" rIns="0" rtlCol="0">
            <a:spAutoFit/>
          </a:bodyPr>
          <a:lstStyle/>
          <a:p>
            <a:pPr>
              <a:lnSpc>
                <a:spcPts val="1500"/>
              </a:lnSpc>
              <a:tabLst/>
            </a:pPr>
            <a:r>
              <a:rPr lang="en-US" altLang="zh-CN" dirty="0">
                <a:solidFill>
                  <a:srgbClr val="00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(1101)</a:t>
            </a:r>
            <a:r>
              <a:rPr lang="en-US" altLang="zh-CN" sz="1050" dirty="0">
                <a:solidFill>
                  <a:srgbClr val="000000"/>
                </a:solidFill>
                <a:latin typeface="Times New Roman" pitchFamily="18" charset="0"/>
                <a:cs typeface="Times New Roman" pitchFamily="18" charset="0"/>
              </a:rPr>
              <a:t>2</a:t>
            </a:r>
          </a:p>
        </p:txBody>
      </p:sp>
      <p:sp>
        <p:nvSpPr>
          <p:cNvPr id="18" name="TextBox 1"/>
          <p:cNvSpPr txBox="1"/>
          <p:nvPr/>
        </p:nvSpPr>
        <p:spPr>
          <a:xfrm>
            <a:off x="1231900" y="4342305"/>
            <a:ext cx="4164923" cy="482183"/>
          </a:xfrm>
          <a:prstGeom prst="rect">
            <a:avLst/>
          </a:prstGeom>
          <a:noFill/>
        </p:spPr>
        <p:txBody>
          <a:bodyPr wrap="none" lIns="0" tIns="0" rIns="0" rtlCol="0">
            <a:spAutoFit/>
          </a:bodyPr>
          <a:lstStyle/>
          <a:p>
            <a:pPr>
              <a:lnSpc>
                <a:spcPts val="1500"/>
              </a:lnSpc>
              <a:tabLst/>
            </a:pPr>
            <a:r>
              <a:rPr lang="en-US" altLang="zh-CN" sz="1600" dirty="0">
                <a:solidFill>
                  <a:srgbClr val="000000"/>
                </a:solidFill>
                <a:latin typeface="Times New Roman" pitchFamily="18" charset="0"/>
                <a:cs typeface="Times New Roman" pitchFamily="18" charset="0"/>
              </a:rPr>
              <a:t>we</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determine</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(2</a:t>
            </a:r>
            <a:r>
              <a:rPr lang="en-US" altLang="zh-CN" sz="1600" baseline="30000" dirty="0">
                <a:solidFill>
                  <a:srgbClr val="000000"/>
                </a:solidFill>
                <a:latin typeface="Times New Roman" pitchFamily="18" charset="0"/>
                <a:cs typeface="Times New Roman" pitchFamily="18" charset="0"/>
              </a:rPr>
              <a:t>4</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1)</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1101</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1111</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1101</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0010</a:t>
            </a:r>
          </a:p>
          <a:p>
            <a:pPr>
              <a:lnSpc>
                <a:spcPts val="1900"/>
              </a:lnSpc>
              <a:tabLst/>
            </a:pPr>
            <a:r>
              <a:rPr lang="en-US" altLang="zh-CN" sz="1600" dirty="0">
                <a:solidFill>
                  <a:srgbClr val="000000"/>
                </a:solidFill>
                <a:latin typeface="Times New Roman" pitchFamily="18" charset="0"/>
                <a:cs typeface="Times New Roman" pitchFamily="18" charset="0"/>
              </a:rPr>
              <a:t>then</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(1101)</a:t>
            </a:r>
            <a:r>
              <a:rPr lang="en-US" altLang="zh-CN" sz="1000" dirty="0">
                <a:solidFill>
                  <a:srgbClr val="000000"/>
                </a:solidFill>
                <a:latin typeface="Times New Roman" pitchFamily="18" charset="0"/>
                <a:cs typeface="Times New Roman" pitchFamily="18" charset="0"/>
              </a:rPr>
              <a:t>2</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(1</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0010)</a:t>
            </a:r>
            <a:r>
              <a:rPr lang="en-US" altLang="zh-CN" sz="1000" dirty="0">
                <a:solidFill>
                  <a:srgbClr val="000000"/>
                </a:solidFill>
                <a:latin typeface="Times New Roman" pitchFamily="18" charset="0"/>
                <a:cs typeface="Times New Roman" pitchFamily="18" charset="0"/>
              </a:rPr>
              <a:t>1s</a:t>
            </a:r>
          </a:p>
        </p:txBody>
      </p:sp>
      <p:sp>
        <p:nvSpPr>
          <p:cNvPr id="19" name="TextBox 1"/>
          <p:cNvSpPr txBox="1"/>
          <p:nvPr/>
        </p:nvSpPr>
        <p:spPr>
          <a:xfrm>
            <a:off x="1023133" y="4831447"/>
            <a:ext cx="7825231" cy="1815882"/>
          </a:xfrm>
          <a:prstGeom prst="rect">
            <a:avLst/>
          </a:prstGeom>
          <a:noFill/>
        </p:spPr>
        <p:txBody>
          <a:bodyPr wrap="square" lIns="0" tIns="0" rIns="0" rtlCol="0">
            <a:spAutoFit/>
          </a:bodyPr>
          <a:lstStyle/>
          <a:p>
            <a:endParaRPr lang="en-US" altLang="zh-CN" i="1" dirty="0">
              <a:solidFill>
                <a:srgbClr val="000000"/>
              </a:solidFill>
              <a:latin typeface="Times New Roman" pitchFamily="18" charset="0"/>
              <a:cs typeface="Times New Roman" pitchFamily="18" charset="0"/>
            </a:endParaRPr>
          </a:p>
          <a:p>
            <a:r>
              <a:rPr lang="en-US" altLang="zh-CN" i="1" dirty="0">
                <a:solidFill>
                  <a:srgbClr val="000000"/>
                </a:solidFill>
                <a:latin typeface="Times New Roman" pitchFamily="18" charset="0"/>
                <a:cs typeface="Times New Roman" pitchFamily="18" charset="0"/>
              </a:rPr>
              <a:t>Note</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that</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we</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can</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obtain</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(2</a:t>
            </a:r>
            <a:r>
              <a:rPr lang="en-US" altLang="zh-CN" i="1" baseline="30000" dirty="0">
                <a:solidFill>
                  <a:srgbClr val="000000"/>
                </a:solidFill>
                <a:latin typeface="Times New Roman" pitchFamily="18" charset="0"/>
                <a:cs typeface="Times New Roman" pitchFamily="18" charset="0"/>
              </a:rPr>
              <a:t>n</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1)</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|N|</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by</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replacing</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every</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“1”</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in</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|N|</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with</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“0”</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and</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every</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“0”</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with</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“1”. </a:t>
            </a:r>
          </a:p>
          <a:p>
            <a:r>
              <a:rPr lang="en-US" altLang="zh-CN" i="1" dirty="0">
                <a:solidFill>
                  <a:srgbClr val="000000"/>
                </a:solidFill>
                <a:latin typeface="Times New Roman" pitchFamily="18" charset="0"/>
                <a:cs typeface="Times New Roman" pitchFamily="18" charset="0"/>
              </a:rPr>
              <a:t>This</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is</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called</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taking</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the</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bit-by-bit</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complement</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of</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|N|. </a:t>
            </a:r>
          </a:p>
          <a:p>
            <a:r>
              <a:rPr lang="en-US" altLang="zh-CN" i="1" dirty="0">
                <a:solidFill>
                  <a:srgbClr val="000000"/>
                </a:solidFill>
                <a:latin typeface="Times New Roman" pitchFamily="18" charset="0"/>
                <a:cs typeface="Times New Roman" pitchFamily="18" charset="0"/>
              </a:rPr>
              <a:t>General</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concept:</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The</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complement</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of</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0</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is</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1,</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the</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complement</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of</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1</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is</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0.</a:t>
            </a:r>
          </a:p>
          <a:p>
            <a:pPr>
              <a:lnSpc>
                <a:spcPts val="1500"/>
              </a:lnSpc>
            </a:pPr>
            <a:endParaRPr lang="en-US" altLang="zh-CN" sz="1600" i="1" dirty="0">
              <a:solidFill>
                <a:srgbClr val="000000"/>
              </a:solidFill>
              <a:latin typeface="Times New Roman" pitchFamily="18" charset="0"/>
              <a:cs typeface="Times New Roman" pitchFamily="18" charset="0"/>
            </a:endParaRPr>
          </a:p>
          <a:p>
            <a:pPr>
              <a:lnSpc>
                <a:spcPts val="1500"/>
              </a:lnSpc>
              <a:tabLst/>
            </a:pPr>
            <a:endParaRPr lang="en-US" altLang="zh-CN" sz="1600" i="1"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3818531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990600" y="1524000"/>
            <a:ext cx="7749610" cy="1917700"/>
          </a:xfrm>
          <a:custGeom>
            <a:avLst/>
            <a:gdLst>
              <a:gd name="connsiteX0" fmla="*/ 6350 w 7480300"/>
              <a:gd name="connsiteY0" fmla="*/ 1911350 h 1917700"/>
              <a:gd name="connsiteX1" fmla="*/ 7473950 w 7480300"/>
              <a:gd name="connsiteY1" fmla="*/ 1911350 h 1917700"/>
              <a:gd name="connsiteX2" fmla="*/ 7473950 w 7480300"/>
              <a:gd name="connsiteY2" fmla="*/ 6350 h 1917700"/>
              <a:gd name="connsiteX3" fmla="*/ 6350 w 7480300"/>
              <a:gd name="connsiteY3" fmla="*/ 6350 h 1917700"/>
              <a:gd name="connsiteX4" fmla="*/ 6350 w 7480300"/>
              <a:gd name="connsiteY4" fmla="*/ 1911350 h 1917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480300" h="1917700">
                <a:moveTo>
                  <a:pt x="6350" y="1911350"/>
                </a:moveTo>
                <a:lnTo>
                  <a:pt x="7473950" y="1911350"/>
                </a:lnTo>
                <a:lnTo>
                  <a:pt x="7473950" y="6350"/>
                </a:lnTo>
                <a:lnTo>
                  <a:pt x="6350" y="6350"/>
                </a:lnTo>
                <a:lnTo>
                  <a:pt x="6350" y="1911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990600" y="4688323"/>
            <a:ext cx="7749610" cy="1377950"/>
          </a:xfrm>
          <a:custGeom>
            <a:avLst/>
            <a:gdLst>
              <a:gd name="connsiteX0" fmla="*/ 6350 w 8089900"/>
              <a:gd name="connsiteY0" fmla="*/ 1225550 h 1231900"/>
              <a:gd name="connsiteX1" fmla="*/ 8083550 w 8089900"/>
              <a:gd name="connsiteY1" fmla="*/ 1225550 h 1231900"/>
              <a:gd name="connsiteX2" fmla="*/ 8083550 w 8089900"/>
              <a:gd name="connsiteY2" fmla="*/ 6350 h 1231900"/>
              <a:gd name="connsiteX3" fmla="*/ 6350 w 8089900"/>
              <a:gd name="connsiteY3" fmla="*/ 6350 h 1231900"/>
              <a:gd name="connsiteX4" fmla="*/ 6350 w 8089900"/>
              <a:gd name="connsiteY4" fmla="*/ 1225550 h 12319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8089900" h="1231900">
                <a:moveTo>
                  <a:pt x="6350" y="1225550"/>
                </a:moveTo>
                <a:lnTo>
                  <a:pt x="8083550" y="1225550"/>
                </a:lnTo>
                <a:lnTo>
                  <a:pt x="8083550" y="6350"/>
                </a:lnTo>
                <a:lnTo>
                  <a:pt x="6350" y="6350"/>
                </a:lnTo>
                <a:lnTo>
                  <a:pt x="6350" y="12255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1"/>
          <p:cNvSpPr txBox="1"/>
          <p:nvPr/>
        </p:nvSpPr>
        <p:spPr>
          <a:xfrm>
            <a:off x="1274523" y="488375"/>
            <a:ext cx="7578998" cy="3739485"/>
          </a:xfrm>
          <a:prstGeom prst="rect">
            <a:avLst/>
          </a:prstGeom>
          <a:noFill/>
        </p:spPr>
        <p:txBody>
          <a:bodyPr wrap="none" lIns="0" tIns="0" rIns="0" rtlCol="0">
            <a:spAutoFit/>
          </a:bodyPr>
          <a:lstStyle/>
          <a:p>
            <a:pPr>
              <a:lnSpc>
                <a:spcPts val="3500"/>
              </a:lnSpc>
              <a:tabLst>
                <a:tab pos="1892300" algn="l"/>
                <a:tab pos="6362700" algn="l"/>
              </a:tabLst>
            </a:pPr>
            <a:r>
              <a:rPr lang="en-US" altLang="zh-CN" dirty="0"/>
              <a:t>	</a:t>
            </a:r>
            <a:r>
              <a:rPr lang="en-US" altLang="zh-CN" sz="3206" dirty="0">
                <a:solidFill>
                  <a:srgbClr val="000000"/>
                </a:solidFill>
                <a:latin typeface="Times New Roman" pitchFamily="18" charset="0"/>
                <a:cs typeface="Times New Roman" pitchFamily="18" charset="0"/>
              </a:rPr>
              <a:t>2’s</a:t>
            </a:r>
            <a:r>
              <a:rPr lang="en-US" altLang="zh-CN" sz="3206" dirty="0">
                <a:latin typeface="Times New Roman" pitchFamily="18" charset="0"/>
                <a:cs typeface="Times New Roman" pitchFamily="18" charset="0"/>
              </a:rPr>
              <a:t> </a:t>
            </a:r>
            <a:r>
              <a:rPr lang="en-US" altLang="zh-CN" sz="3206" dirty="0">
                <a:solidFill>
                  <a:srgbClr val="000000"/>
                </a:solidFill>
                <a:latin typeface="Times New Roman" pitchFamily="18" charset="0"/>
                <a:cs typeface="Times New Roman" pitchFamily="18" charset="0"/>
              </a:rPr>
              <a:t>Complement</a:t>
            </a:r>
          </a:p>
          <a:p>
            <a:pPr>
              <a:lnSpc>
                <a:spcPts val="1000"/>
              </a:lnSpc>
            </a:pPr>
            <a:endParaRPr lang="en-US" altLang="zh-CN" dirty="0"/>
          </a:p>
          <a:p>
            <a:pPr>
              <a:lnSpc>
                <a:spcPts val="2600"/>
              </a:lnSpc>
              <a:tabLst>
                <a:tab pos="1892300" algn="l"/>
                <a:tab pos="6362700" algn="l"/>
              </a:tabLst>
            </a:pPr>
            <a:r>
              <a:rPr lang="en-US" altLang="zh-CN" dirty="0"/>
              <a:t>	</a:t>
            </a:r>
          </a:p>
          <a:p>
            <a:pPr>
              <a:lnSpc>
                <a:spcPts val="1000"/>
              </a:lnSpc>
            </a:pPr>
            <a:endParaRPr lang="en-US" altLang="zh-CN" dirty="0"/>
          </a:p>
          <a:p>
            <a:pPr>
              <a:lnSpc>
                <a:spcPts val="2500"/>
              </a:lnSpc>
              <a:tabLst>
                <a:tab pos="1892300" algn="l"/>
                <a:tab pos="6362700" algn="l"/>
              </a:tabLst>
            </a:pPr>
            <a:r>
              <a:rPr lang="en-US" altLang="zh-CN" sz="1600" dirty="0">
                <a:solidFill>
                  <a:srgbClr val="000000"/>
                </a:solidFill>
                <a:latin typeface="Times New Roman" pitchFamily="18" charset="0"/>
                <a:cs typeface="Times New Roman" pitchFamily="18" charset="0"/>
              </a:rPr>
              <a:t>Notation:</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N</a:t>
            </a:r>
            <a:r>
              <a:rPr lang="en-US" altLang="zh-CN" sz="1000" dirty="0">
                <a:solidFill>
                  <a:srgbClr val="000000"/>
                </a:solidFill>
                <a:latin typeface="Times New Roman" pitchFamily="18" charset="0"/>
                <a:cs typeface="Times New Roman" pitchFamily="18" charset="0"/>
              </a:rPr>
              <a:t>2s</a:t>
            </a:r>
          </a:p>
          <a:p>
            <a:pPr>
              <a:lnSpc>
                <a:spcPts val="1000"/>
              </a:lnSpc>
            </a:pPr>
            <a:endParaRPr lang="en-US" altLang="zh-CN" sz="2000" dirty="0"/>
          </a:p>
          <a:p>
            <a:pPr>
              <a:lnSpc>
                <a:spcPts val="2100"/>
              </a:lnSpc>
              <a:tabLst>
                <a:tab pos="1892300" algn="l"/>
                <a:tab pos="6362700" algn="l"/>
              </a:tabLst>
            </a:pPr>
            <a:r>
              <a:rPr lang="en-US" altLang="zh-CN" sz="1600" dirty="0">
                <a:solidFill>
                  <a:srgbClr val="000000"/>
                </a:solidFill>
                <a:latin typeface="Times New Roman" pitchFamily="18" charset="0"/>
                <a:cs typeface="Times New Roman" pitchFamily="18" charset="0"/>
              </a:rPr>
              <a:t>The</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first</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bit</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shows</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the</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sign</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of</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N,</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as</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in</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Signed</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Magnitude.</a:t>
            </a:r>
          </a:p>
          <a:p>
            <a:pPr>
              <a:lnSpc>
                <a:spcPts val="1000"/>
              </a:lnSpc>
            </a:pPr>
            <a:endParaRPr lang="en-US" altLang="zh-CN" sz="2000" dirty="0"/>
          </a:p>
          <a:p>
            <a:pPr>
              <a:lnSpc>
                <a:spcPts val="1000"/>
              </a:lnSpc>
            </a:pPr>
            <a:endParaRPr lang="en-US" altLang="zh-CN" sz="2000" dirty="0"/>
          </a:p>
          <a:p>
            <a:pPr>
              <a:lnSpc>
                <a:spcPts val="1300"/>
              </a:lnSpc>
              <a:tabLst>
                <a:tab pos="1892300" algn="l"/>
                <a:tab pos="6362700" algn="l"/>
              </a:tabLst>
            </a:pPr>
            <a:r>
              <a:rPr lang="en-US" altLang="zh-CN" sz="1600" dirty="0">
                <a:solidFill>
                  <a:srgbClr val="000000"/>
                </a:solidFill>
                <a:latin typeface="Times New Roman" pitchFamily="18" charset="0"/>
                <a:cs typeface="Times New Roman" pitchFamily="18" charset="0"/>
              </a:rPr>
              <a:t>If</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the</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number</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is</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positive,</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the</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rest</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of</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the</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bits</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are</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|N|.</a:t>
            </a:r>
          </a:p>
          <a:p>
            <a:pPr>
              <a:lnSpc>
                <a:spcPts val="1000"/>
              </a:lnSpc>
            </a:pPr>
            <a:endParaRPr lang="en-US" altLang="zh-CN" sz="2000" dirty="0"/>
          </a:p>
          <a:p>
            <a:pPr>
              <a:lnSpc>
                <a:spcPts val="2300"/>
              </a:lnSpc>
              <a:tabLst>
                <a:tab pos="1892300" algn="l"/>
                <a:tab pos="6362700" algn="l"/>
              </a:tabLst>
            </a:pPr>
            <a:r>
              <a:rPr lang="en-US" altLang="zh-CN" sz="1600" dirty="0">
                <a:solidFill>
                  <a:srgbClr val="000000"/>
                </a:solidFill>
                <a:latin typeface="Times New Roman" pitchFamily="18" charset="0"/>
                <a:cs typeface="Times New Roman" pitchFamily="18" charset="0"/>
              </a:rPr>
              <a:t>If</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the</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number</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is</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negative,</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the</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rest</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of</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the</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bits</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are</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(2</a:t>
            </a:r>
            <a:r>
              <a:rPr lang="en-US" altLang="zh-CN" baseline="30000" dirty="0">
                <a:solidFill>
                  <a:srgbClr val="000000"/>
                </a:solidFill>
                <a:latin typeface="Times New Roman" pitchFamily="18" charset="0"/>
                <a:cs typeface="Times New Roman" pitchFamily="18" charset="0"/>
              </a:rPr>
              <a:t>n</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1)</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|N|</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+1</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where</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n</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is</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the</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bits</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in</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|N|.</a:t>
            </a:r>
          </a:p>
          <a:p>
            <a:pPr>
              <a:lnSpc>
                <a:spcPts val="1000"/>
              </a:lnSpc>
            </a:pPr>
            <a:endParaRPr lang="en-US" altLang="zh-CN" dirty="0"/>
          </a:p>
          <a:p>
            <a:pPr>
              <a:lnSpc>
                <a:spcPts val="1000"/>
              </a:lnSpc>
            </a:pPr>
            <a:endParaRPr lang="en-US" altLang="zh-CN" dirty="0"/>
          </a:p>
          <a:p>
            <a:pPr>
              <a:lnSpc>
                <a:spcPts val="1000"/>
              </a:lnSpc>
            </a:pPr>
            <a:endParaRPr lang="en-US" altLang="zh-CN" sz="2000" dirty="0"/>
          </a:p>
          <a:p>
            <a:pPr>
              <a:lnSpc>
                <a:spcPts val="2000"/>
              </a:lnSpc>
              <a:tabLst>
                <a:tab pos="1892300" algn="l"/>
                <a:tab pos="6362700" algn="l"/>
              </a:tabLst>
            </a:pPr>
            <a:r>
              <a:rPr lang="en-US" altLang="zh-CN" dirty="0">
                <a:solidFill>
                  <a:srgbClr val="000000"/>
                </a:solidFill>
                <a:latin typeface="Times New Roman" pitchFamily="18" charset="0"/>
                <a:cs typeface="Times New Roman" pitchFamily="18" charset="0"/>
              </a:rPr>
              <a:t>Examples</a:t>
            </a:r>
            <a:r>
              <a:rPr lang="en-US" altLang="zh-CN" sz="1600" dirty="0">
                <a:solidFill>
                  <a:srgbClr val="000000"/>
                </a:solidFill>
                <a:latin typeface="Times New Roman" pitchFamily="18" charset="0"/>
                <a:cs typeface="Times New Roman" pitchFamily="18" charset="0"/>
              </a:rPr>
              <a:t>:</a:t>
            </a:r>
          </a:p>
          <a:p>
            <a:pPr>
              <a:lnSpc>
                <a:spcPts val="1000"/>
              </a:lnSpc>
            </a:pPr>
            <a:endParaRPr lang="en-US" altLang="zh-CN" sz="2000" dirty="0"/>
          </a:p>
          <a:p>
            <a:pPr>
              <a:lnSpc>
                <a:spcPts val="1000"/>
              </a:lnSpc>
            </a:pPr>
            <a:endParaRPr lang="en-US" altLang="zh-CN" sz="2000" dirty="0"/>
          </a:p>
          <a:p>
            <a:pPr>
              <a:lnSpc>
                <a:spcPts val="1500"/>
              </a:lnSpc>
              <a:tabLst>
                <a:tab pos="1892300" algn="l"/>
                <a:tab pos="6362700" algn="l"/>
              </a:tabLst>
            </a:pPr>
            <a:r>
              <a:rPr lang="en-US" altLang="zh-CN" sz="1600" dirty="0">
                <a:solidFill>
                  <a:srgbClr val="000000"/>
                </a:solidFill>
                <a:latin typeface="Times New Roman" pitchFamily="18" charset="0"/>
                <a:cs typeface="Times New Roman" pitchFamily="18" charset="0"/>
              </a:rPr>
              <a:t>+(1101)</a:t>
            </a:r>
            <a:r>
              <a:rPr lang="en-US" altLang="zh-CN" sz="1600" baseline="-25000" dirty="0">
                <a:solidFill>
                  <a:srgbClr val="000000"/>
                </a:solidFill>
                <a:latin typeface="Times New Roman" pitchFamily="18" charset="0"/>
                <a:cs typeface="Times New Roman" pitchFamily="18" charset="0"/>
              </a:rPr>
              <a:t>2</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(0</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1101)</a:t>
            </a:r>
            <a:r>
              <a:rPr lang="en-US" altLang="zh-CN" sz="1600" baseline="-25000" dirty="0">
                <a:solidFill>
                  <a:srgbClr val="000000"/>
                </a:solidFill>
                <a:latin typeface="Times New Roman" pitchFamily="18" charset="0"/>
                <a:cs typeface="Times New Roman" pitchFamily="18" charset="0"/>
              </a:rPr>
              <a:t>2s</a:t>
            </a:r>
          </a:p>
        </p:txBody>
      </p:sp>
      <p:sp>
        <p:nvSpPr>
          <p:cNvPr id="9" name="TextBox 1"/>
          <p:cNvSpPr txBox="1"/>
          <p:nvPr/>
        </p:nvSpPr>
        <p:spPr>
          <a:xfrm>
            <a:off x="1307752" y="4322963"/>
            <a:ext cx="670440" cy="238527"/>
          </a:xfrm>
          <a:prstGeom prst="rect">
            <a:avLst/>
          </a:prstGeom>
          <a:noFill/>
        </p:spPr>
        <p:txBody>
          <a:bodyPr wrap="none" lIns="0" tIns="0" rIns="0" rtlCol="0">
            <a:spAutoFit/>
          </a:bodyPr>
          <a:lstStyle/>
          <a:p>
            <a:pPr>
              <a:lnSpc>
                <a:spcPts val="1500"/>
              </a:lnSpc>
              <a:tabLst/>
            </a:pPr>
            <a:r>
              <a:rPr lang="en-US" altLang="zh-CN" sz="1600" dirty="0">
                <a:solidFill>
                  <a:srgbClr val="000000"/>
                </a:solidFill>
                <a:latin typeface="Times New Roman" pitchFamily="18" charset="0"/>
                <a:cs typeface="Times New Roman" pitchFamily="18" charset="0"/>
              </a:rPr>
              <a:t>-(1101)</a:t>
            </a:r>
            <a:r>
              <a:rPr lang="en-US" altLang="zh-CN" sz="1000" dirty="0">
                <a:solidFill>
                  <a:srgbClr val="000000"/>
                </a:solidFill>
                <a:latin typeface="Times New Roman" pitchFamily="18" charset="0"/>
                <a:cs typeface="Times New Roman" pitchFamily="18" charset="0"/>
              </a:rPr>
              <a:t>2</a:t>
            </a:r>
          </a:p>
        </p:txBody>
      </p:sp>
      <p:sp>
        <p:nvSpPr>
          <p:cNvPr id="10" name="TextBox 1"/>
          <p:cNvSpPr txBox="1"/>
          <p:nvPr/>
        </p:nvSpPr>
        <p:spPr>
          <a:xfrm>
            <a:off x="2148410" y="4320005"/>
            <a:ext cx="2690160" cy="238527"/>
          </a:xfrm>
          <a:prstGeom prst="rect">
            <a:avLst/>
          </a:prstGeom>
          <a:noFill/>
        </p:spPr>
        <p:txBody>
          <a:bodyPr wrap="none" lIns="0" tIns="0" rIns="0" rtlCol="0">
            <a:spAutoFit/>
          </a:bodyPr>
          <a:lstStyle/>
          <a:p>
            <a:pPr>
              <a:lnSpc>
                <a:spcPts val="1500"/>
              </a:lnSpc>
              <a:tabLst/>
            </a:pPr>
            <a:r>
              <a:rPr lang="en-US" altLang="zh-CN" sz="1600" dirty="0">
                <a:solidFill>
                  <a:srgbClr val="000000"/>
                </a:solidFill>
                <a:latin typeface="Wingdings" pitchFamily="18" charset="0"/>
                <a:cs typeface="Wingdings" pitchFamily="18" charset="0"/>
              </a:rPr>
              <a:t></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1111</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1101</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1</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0011</a:t>
            </a:r>
            <a:r>
              <a:rPr lang="en-US" altLang="zh-CN" sz="1600" dirty="0">
                <a:latin typeface="Times New Roman" pitchFamily="18" charset="0"/>
                <a:cs typeface="Times New Roman" pitchFamily="18" charset="0"/>
              </a:rPr>
              <a:t>    </a:t>
            </a:r>
            <a:r>
              <a:rPr lang="en-US" altLang="zh-CN" sz="1406" dirty="0">
                <a:solidFill>
                  <a:srgbClr val="000000"/>
                </a:solidFill>
                <a:latin typeface="Wingdings" pitchFamily="18" charset="0"/>
                <a:cs typeface="Wingdings" pitchFamily="18" charset="0"/>
              </a:rPr>
              <a:t></a:t>
            </a:r>
          </a:p>
        </p:txBody>
      </p:sp>
      <p:sp>
        <p:nvSpPr>
          <p:cNvPr id="11" name="TextBox 1"/>
          <p:cNvSpPr txBox="1"/>
          <p:nvPr/>
        </p:nvSpPr>
        <p:spPr>
          <a:xfrm>
            <a:off x="4918866" y="4320004"/>
            <a:ext cx="1757661" cy="238527"/>
          </a:xfrm>
          <a:prstGeom prst="rect">
            <a:avLst/>
          </a:prstGeom>
          <a:noFill/>
        </p:spPr>
        <p:txBody>
          <a:bodyPr wrap="none" lIns="0" tIns="0" rIns="0" rtlCol="0">
            <a:spAutoFit/>
          </a:bodyPr>
          <a:lstStyle/>
          <a:p>
            <a:pPr>
              <a:lnSpc>
                <a:spcPts val="1500"/>
              </a:lnSpc>
              <a:tabLst/>
            </a:pPr>
            <a:r>
              <a:rPr lang="en-US" altLang="zh-CN" sz="1600" dirty="0">
                <a:solidFill>
                  <a:srgbClr val="000000"/>
                </a:solidFill>
                <a:latin typeface="Times New Roman" pitchFamily="18" charset="0"/>
                <a:cs typeface="Times New Roman" pitchFamily="18" charset="0"/>
              </a:rPr>
              <a:t>-</a:t>
            </a:r>
            <a:r>
              <a:rPr lang="en-US" altLang="zh-CN" sz="1406"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(1101)</a:t>
            </a:r>
            <a:r>
              <a:rPr lang="en-US" altLang="zh-CN" sz="1600" baseline="-25000" dirty="0">
                <a:solidFill>
                  <a:srgbClr val="000000"/>
                </a:solidFill>
                <a:latin typeface="Times New Roman" pitchFamily="18" charset="0"/>
                <a:cs typeface="Times New Roman" pitchFamily="18" charset="0"/>
              </a:rPr>
              <a:t>2</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(1</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0011)</a:t>
            </a:r>
            <a:r>
              <a:rPr lang="en-US" altLang="zh-CN" sz="1600" baseline="-25000" dirty="0">
                <a:solidFill>
                  <a:srgbClr val="000000"/>
                </a:solidFill>
                <a:latin typeface="Times New Roman" pitchFamily="18" charset="0"/>
                <a:cs typeface="Times New Roman" pitchFamily="18" charset="0"/>
              </a:rPr>
              <a:t>2s</a:t>
            </a:r>
          </a:p>
        </p:txBody>
      </p:sp>
      <p:sp>
        <p:nvSpPr>
          <p:cNvPr id="12" name="TextBox 1"/>
          <p:cNvSpPr txBox="1"/>
          <p:nvPr/>
        </p:nvSpPr>
        <p:spPr>
          <a:xfrm>
            <a:off x="1045171" y="4920467"/>
            <a:ext cx="4646785" cy="948978"/>
          </a:xfrm>
          <a:prstGeom prst="rect">
            <a:avLst/>
          </a:prstGeom>
          <a:noFill/>
        </p:spPr>
        <p:txBody>
          <a:bodyPr wrap="none" lIns="0" tIns="0" rIns="0" rtlCol="0">
            <a:spAutoFit/>
          </a:bodyPr>
          <a:lstStyle/>
          <a:p>
            <a:pPr>
              <a:tabLst>
                <a:tab pos="228600" algn="l"/>
              </a:tabLst>
            </a:pPr>
            <a:r>
              <a:rPr lang="en-US" altLang="zh-CN" dirty="0"/>
              <a:t>	</a:t>
            </a:r>
            <a:r>
              <a:rPr lang="en-US" altLang="zh-CN" i="1" dirty="0">
                <a:solidFill>
                  <a:srgbClr val="000000"/>
                </a:solidFill>
                <a:latin typeface="Times New Roman" pitchFamily="18" charset="0"/>
                <a:cs typeface="Times New Roman" pitchFamily="18" charset="0"/>
              </a:rPr>
              <a:t>Shortcuts</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to</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determine</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(2</a:t>
            </a:r>
            <a:r>
              <a:rPr lang="en-US" altLang="zh-CN" i="1" baseline="30000" dirty="0">
                <a:solidFill>
                  <a:srgbClr val="000000"/>
                </a:solidFill>
                <a:latin typeface="Times New Roman" pitchFamily="18" charset="0"/>
                <a:cs typeface="Times New Roman" pitchFamily="18" charset="0"/>
              </a:rPr>
              <a:t>n</a:t>
            </a:r>
            <a:r>
              <a:rPr lang="en-US" altLang="zh-CN" i="1" dirty="0">
                <a:solidFill>
                  <a:srgbClr val="000000"/>
                </a:solidFill>
                <a:latin typeface="Times New Roman" pitchFamily="18" charset="0"/>
                <a:cs typeface="Times New Roman" pitchFamily="18" charset="0"/>
              </a:rPr>
              <a:t>-1)</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|N|</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+1:</a:t>
            </a:r>
            <a:endParaRPr lang="en-US" altLang="zh-CN" sz="2400" dirty="0"/>
          </a:p>
          <a:p>
            <a:pPr>
              <a:tabLst>
                <a:tab pos="228600" algn="l"/>
              </a:tabLst>
            </a:pPr>
            <a:r>
              <a:rPr lang="en-US" altLang="zh-CN" sz="2400" dirty="0"/>
              <a:t>	</a:t>
            </a:r>
            <a:r>
              <a:rPr lang="en-US" altLang="zh-CN" i="1" dirty="0">
                <a:solidFill>
                  <a:srgbClr val="000000"/>
                </a:solidFill>
                <a:latin typeface="Times New Roman" pitchFamily="18" charset="0"/>
                <a:cs typeface="Times New Roman" pitchFamily="18" charset="0"/>
              </a:rPr>
              <a:t>Take</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the</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bit-by-bit</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complement</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of</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|N|</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and</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add</a:t>
            </a:r>
            <a:r>
              <a:rPr lang="en-US" altLang="zh-CN" dirty="0">
                <a:latin typeface="Times New Roman" pitchFamily="18" charset="0"/>
                <a:cs typeface="Times New Roman" pitchFamily="18" charset="0"/>
              </a:rPr>
              <a:t> </a:t>
            </a:r>
            <a:r>
              <a:rPr lang="en-US" altLang="zh-CN" i="1" dirty="0">
                <a:solidFill>
                  <a:srgbClr val="000000"/>
                </a:solidFill>
                <a:latin typeface="Times New Roman" pitchFamily="18" charset="0"/>
                <a:cs typeface="Times New Roman" pitchFamily="18" charset="0"/>
              </a:rPr>
              <a:t>1</a:t>
            </a:r>
          </a:p>
          <a:p>
            <a:pPr>
              <a:lnSpc>
                <a:spcPts val="1000"/>
              </a:lnSpc>
            </a:pPr>
            <a:endParaRPr lang="en-US" altLang="zh-CN" sz="2000" dirty="0"/>
          </a:p>
          <a:p>
            <a:pPr>
              <a:lnSpc>
                <a:spcPts val="1000"/>
              </a:lnSpc>
            </a:pPr>
            <a:endParaRPr lang="en-US" altLang="zh-CN" dirty="0"/>
          </a:p>
        </p:txBody>
      </p:sp>
    </p:spTree>
    <p:extLst>
      <p:ext uri="{BB962C8B-B14F-4D97-AF65-F5344CB8AC3E}">
        <p14:creationId xmlns:p14="http://schemas.microsoft.com/office/powerpoint/2010/main" val="37070379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txBox="1"/>
          <p:nvPr/>
        </p:nvSpPr>
        <p:spPr>
          <a:xfrm>
            <a:off x="1143000" y="647519"/>
            <a:ext cx="5989012" cy="433645"/>
          </a:xfrm>
          <a:prstGeom prst="rect">
            <a:avLst/>
          </a:prstGeom>
          <a:noFill/>
        </p:spPr>
        <p:txBody>
          <a:bodyPr wrap="none" lIns="0" tIns="0" rIns="0" rtlCol="0">
            <a:spAutoFit/>
          </a:bodyPr>
          <a:lstStyle/>
          <a:p>
            <a:pPr>
              <a:lnSpc>
                <a:spcPts val="2900"/>
              </a:lnSpc>
              <a:tabLst/>
            </a:pPr>
            <a:r>
              <a:rPr lang="en-US" altLang="zh-CN" sz="3206" dirty="0">
                <a:solidFill>
                  <a:srgbClr val="000000"/>
                </a:solidFill>
                <a:latin typeface="+mj-lt"/>
                <a:cs typeface="Times New Roman" pitchFamily="18" charset="0"/>
              </a:rPr>
              <a:t>Why</a:t>
            </a:r>
            <a:r>
              <a:rPr lang="en-US" altLang="zh-CN" sz="3206" dirty="0">
                <a:latin typeface="+mj-lt"/>
                <a:cs typeface="Times New Roman" pitchFamily="18" charset="0"/>
              </a:rPr>
              <a:t> </a:t>
            </a:r>
            <a:r>
              <a:rPr lang="en-US" altLang="zh-CN" sz="3206" dirty="0">
                <a:solidFill>
                  <a:srgbClr val="000000"/>
                </a:solidFill>
                <a:latin typeface="+mj-lt"/>
                <a:cs typeface="Times New Roman" pitchFamily="18" charset="0"/>
              </a:rPr>
              <a:t>complement</a:t>
            </a:r>
            <a:r>
              <a:rPr lang="en-US" altLang="zh-CN" sz="3206" dirty="0">
                <a:latin typeface="+mj-lt"/>
                <a:cs typeface="Times New Roman" pitchFamily="18" charset="0"/>
              </a:rPr>
              <a:t> </a:t>
            </a:r>
            <a:r>
              <a:rPr lang="en-US" altLang="zh-CN" sz="3206" dirty="0">
                <a:solidFill>
                  <a:srgbClr val="000000"/>
                </a:solidFill>
                <a:latin typeface="+mj-lt"/>
                <a:cs typeface="Times New Roman" pitchFamily="18" charset="0"/>
              </a:rPr>
              <a:t>number</a:t>
            </a:r>
            <a:r>
              <a:rPr lang="en-US" altLang="zh-CN" sz="3206" dirty="0">
                <a:latin typeface="+mj-lt"/>
                <a:cs typeface="Times New Roman" pitchFamily="18" charset="0"/>
              </a:rPr>
              <a:t> </a:t>
            </a:r>
            <a:r>
              <a:rPr lang="en-US" altLang="zh-CN" sz="3206" dirty="0">
                <a:solidFill>
                  <a:srgbClr val="000000"/>
                </a:solidFill>
                <a:latin typeface="+mj-lt"/>
                <a:cs typeface="Times New Roman" pitchFamily="18" charset="0"/>
              </a:rPr>
              <a:t>systems?</a:t>
            </a:r>
          </a:p>
        </p:txBody>
      </p:sp>
      <p:sp>
        <p:nvSpPr>
          <p:cNvPr id="9" name="TextBox 1"/>
          <p:cNvSpPr txBox="1"/>
          <p:nvPr/>
        </p:nvSpPr>
        <p:spPr>
          <a:xfrm>
            <a:off x="762000" y="1752600"/>
            <a:ext cx="7620000" cy="784830"/>
          </a:xfrm>
          <a:prstGeom prst="rect">
            <a:avLst/>
          </a:prstGeom>
          <a:noFill/>
        </p:spPr>
        <p:txBody>
          <a:bodyPr wrap="square" lIns="0" tIns="0" rIns="0" rtlCol="0">
            <a:spAutoFit/>
          </a:bodyPr>
          <a:lstStyle/>
          <a:p>
            <a:pPr algn="just">
              <a:tabLst/>
            </a:pPr>
            <a:r>
              <a:rPr lang="en-US" altLang="zh-CN" sz="2400" dirty="0">
                <a:solidFill>
                  <a:srgbClr val="000000"/>
                </a:solidFill>
                <a:latin typeface="+mj-lt"/>
                <a:cs typeface="Times New Roman" pitchFamily="18" charset="0"/>
              </a:rPr>
              <a:t>If</a:t>
            </a:r>
            <a:r>
              <a:rPr lang="en-US" altLang="zh-CN" sz="2400" dirty="0">
                <a:latin typeface="+mj-lt"/>
                <a:cs typeface="Times New Roman" pitchFamily="18" charset="0"/>
              </a:rPr>
              <a:t> </a:t>
            </a:r>
            <a:r>
              <a:rPr lang="en-US" altLang="zh-CN" sz="2400" dirty="0">
                <a:solidFill>
                  <a:srgbClr val="000000"/>
                </a:solidFill>
                <a:latin typeface="+mj-lt"/>
                <a:cs typeface="Times New Roman" pitchFamily="18" charset="0"/>
              </a:rPr>
              <a:t>numbers</a:t>
            </a:r>
            <a:r>
              <a:rPr lang="en-US" altLang="zh-CN" sz="2400" dirty="0">
                <a:latin typeface="+mj-lt"/>
                <a:cs typeface="Times New Roman" pitchFamily="18" charset="0"/>
              </a:rPr>
              <a:t> </a:t>
            </a:r>
            <a:r>
              <a:rPr lang="en-US" altLang="zh-CN" sz="2400" dirty="0">
                <a:solidFill>
                  <a:srgbClr val="000000"/>
                </a:solidFill>
                <a:latin typeface="+mj-lt"/>
                <a:cs typeface="Times New Roman" pitchFamily="18" charset="0"/>
              </a:rPr>
              <a:t>are</a:t>
            </a:r>
            <a:r>
              <a:rPr lang="en-US" altLang="zh-CN" sz="2400" dirty="0">
                <a:latin typeface="+mj-lt"/>
                <a:cs typeface="Times New Roman" pitchFamily="18" charset="0"/>
              </a:rPr>
              <a:t> </a:t>
            </a:r>
            <a:r>
              <a:rPr lang="en-US" altLang="zh-CN" sz="2400" dirty="0">
                <a:solidFill>
                  <a:srgbClr val="000000"/>
                </a:solidFill>
                <a:latin typeface="+mj-lt"/>
                <a:cs typeface="Times New Roman" pitchFamily="18" charset="0"/>
              </a:rPr>
              <a:t>represented</a:t>
            </a:r>
            <a:r>
              <a:rPr lang="en-US" altLang="zh-CN" sz="2400" dirty="0">
                <a:latin typeface="+mj-lt"/>
                <a:cs typeface="Times New Roman" pitchFamily="18" charset="0"/>
              </a:rPr>
              <a:t> </a:t>
            </a:r>
            <a:r>
              <a:rPr lang="en-US" altLang="zh-CN" sz="2400" dirty="0">
                <a:solidFill>
                  <a:srgbClr val="000000"/>
                </a:solidFill>
                <a:latin typeface="+mj-lt"/>
                <a:cs typeface="Times New Roman" pitchFamily="18" charset="0"/>
              </a:rPr>
              <a:t>in</a:t>
            </a:r>
            <a:r>
              <a:rPr lang="en-US" altLang="zh-CN" sz="2400" dirty="0">
                <a:latin typeface="+mj-lt"/>
                <a:cs typeface="Times New Roman" pitchFamily="18" charset="0"/>
              </a:rPr>
              <a:t> </a:t>
            </a:r>
            <a:r>
              <a:rPr lang="en-US" altLang="zh-CN" sz="2400" dirty="0">
                <a:solidFill>
                  <a:srgbClr val="000000"/>
                </a:solidFill>
                <a:latin typeface="+mj-lt"/>
                <a:cs typeface="Times New Roman" pitchFamily="18" charset="0"/>
              </a:rPr>
              <a:t>1’s</a:t>
            </a:r>
            <a:r>
              <a:rPr lang="en-US" altLang="zh-CN" sz="2400" dirty="0">
                <a:latin typeface="+mj-lt"/>
                <a:cs typeface="Times New Roman" pitchFamily="18" charset="0"/>
              </a:rPr>
              <a:t> </a:t>
            </a:r>
            <a:r>
              <a:rPr lang="en-US" altLang="zh-CN" sz="2400" dirty="0">
                <a:solidFill>
                  <a:srgbClr val="000000"/>
                </a:solidFill>
                <a:latin typeface="+mj-lt"/>
                <a:cs typeface="Times New Roman" pitchFamily="18" charset="0"/>
              </a:rPr>
              <a:t>or</a:t>
            </a:r>
            <a:r>
              <a:rPr lang="en-US" altLang="zh-CN" sz="2400" dirty="0">
                <a:latin typeface="+mj-lt"/>
                <a:cs typeface="Times New Roman" pitchFamily="18" charset="0"/>
              </a:rPr>
              <a:t> </a:t>
            </a:r>
            <a:r>
              <a:rPr lang="en-US" altLang="zh-CN" sz="2400" dirty="0">
                <a:solidFill>
                  <a:srgbClr val="000000"/>
                </a:solidFill>
                <a:latin typeface="+mj-lt"/>
                <a:cs typeface="Times New Roman" pitchFamily="18" charset="0"/>
              </a:rPr>
              <a:t>2’s</a:t>
            </a:r>
            <a:r>
              <a:rPr lang="en-US" altLang="zh-CN" sz="2400" dirty="0">
                <a:latin typeface="+mj-lt"/>
                <a:cs typeface="Times New Roman" pitchFamily="18" charset="0"/>
              </a:rPr>
              <a:t> </a:t>
            </a:r>
            <a:r>
              <a:rPr lang="en-US" altLang="zh-CN" sz="2400" dirty="0">
                <a:solidFill>
                  <a:srgbClr val="000000"/>
                </a:solidFill>
                <a:latin typeface="+mj-lt"/>
                <a:cs typeface="Times New Roman" pitchFamily="18" charset="0"/>
              </a:rPr>
              <a:t>complement</a:t>
            </a:r>
            <a:r>
              <a:rPr lang="en-US" altLang="zh-CN" sz="2400" dirty="0">
                <a:latin typeface="+mj-lt"/>
                <a:cs typeface="Times New Roman" pitchFamily="18" charset="0"/>
              </a:rPr>
              <a:t> </a:t>
            </a:r>
            <a:r>
              <a:rPr lang="en-US" altLang="zh-CN" sz="2400" dirty="0">
                <a:solidFill>
                  <a:srgbClr val="000000"/>
                </a:solidFill>
                <a:latin typeface="+mj-lt"/>
                <a:cs typeface="Times New Roman" pitchFamily="18" charset="0"/>
              </a:rPr>
              <a:t>number</a:t>
            </a:r>
            <a:r>
              <a:rPr lang="en-US" altLang="zh-CN" sz="2400" dirty="0">
                <a:latin typeface="+mj-lt"/>
                <a:cs typeface="Times New Roman" pitchFamily="18" charset="0"/>
              </a:rPr>
              <a:t> </a:t>
            </a:r>
            <a:r>
              <a:rPr lang="en-US" altLang="zh-CN" sz="2400" dirty="0">
                <a:solidFill>
                  <a:srgbClr val="000000"/>
                </a:solidFill>
                <a:latin typeface="+mj-lt"/>
                <a:cs typeface="Times New Roman" pitchFamily="18" charset="0"/>
              </a:rPr>
              <a:t>systems, numbers</a:t>
            </a:r>
            <a:r>
              <a:rPr lang="en-US" altLang="zh-CN" sz="2400" dirty="0">
                <a:latin typeface="+mj-lt"/>
                <a:cs typeface="Times New Roman" pitchFamily="18" charset="0"/>
              </a:rPr>
              <a:t> </a:t>
            </a:r>
            <a:r>
              <a:rPr lang="en-US" altLang="zh-CN" sz="2400" dirty="0">
                <a:solidFill>
                  <a:srgbClr val="000000"/>
                </a:solidFill>
                <a:latin typeface="+mj-lt"/>
                <a:cs typeface="Times New Roman" pitchFamily="18" charset="0"/>
              </a:rPr>
              <a:t>of</a:t>
            </a:r>
            <a:r>
              <a:rPr lang="en-US" altLang="zh-CN" sz="2400" dirty="0">
                <a:latin typeface="+mj-lt"/>
                <a:cs typeface="Times New Roman" pitchFamily="18" charset="0"/>
              </a:rPr>
              <a:t> </a:t>
            </a:r>
            <a:r>
              <a:rPr lang="en-US" altLang="zh-CN" sz="2400" dirty="0">
                <a:solidFill>
                  <a:srgbClr val="000000"/>
                </a:solidFill>
                <a:latin typeface="+mj-lt"/>
                <a:cs typeface="Times New Roman" pitchFamily="18" charset="0"/>
              </a:rPr>
              <a:t>either</a:t>
            </a:r>
            <a:r>
              <a:rPr lang="en-US" altLang="zh-CN" sz="2400" dirty="0">
                <a:latin typeface="+mj-lt"/>
                <a:cs typeface="Times New Roman" pitchFamily="18" charset="0"/>
              </a:rPr>
              <a:t> </a:t>
            </a:r>
            <a:r>
              <a:rPr lang="en-US" altLang="zh-CN" sz="2400" dirty="0">
                <a:solidFill>
                  <a:srgbClr val="000000"/>
                </a:solidFill>
                <a:latin typeface="+mj-lt"/>
                <a:cs typeface="Times New Roman" pitchFamily="18" charset="0"/>
              </a:rPr>
              <a:t>sign</a:t>
            </a:r>
            <a:r>
              <a:rPr lang="en-US" altLang="zh-CN" sz="2400" dirty="0">
                <a:latin typeface="+mj-lt"/>
                <a:cs typeface="Times New Roman" pitchFamily="18" charset="0"/>
              </a:rPr>
              <a:t> </a:t>
            </a:r>
            <a:r>
              <a:rPr lang="en-US" altLang="zh-CN" sz="2400" dirty="0">
                <a:solidFill>
                  <a:srgbClr val="000000"/>
                </a:solidFill>
                <a:latin typeface="+mj-lt"/>
                <a:cs typeface="Times New Roman" pitchFamily="18" charset="0"/>
              </a:rPr>
              <a:t>will</a:t>
            </a:r>
            <a:r>
              <a:rPr lang="en-US" altLang="zh-CN" sz="2400" dirty="0">
                <a:latin typeface="+mj-lt"/>
                <a:cs typeface="Times New Roman" pitchFamily="18" charset="0"/>
              </a:rPr>
              <a:t> </a:t>
            </a:r>
            <a:r>
              <a:rPr lang="en-US" altLang="zh-CN" sz="2400" dirty="0">
                <a:solidFill>
                  <a:srgbClr val="000000"/>
                </a:solidFill>
                <a:latin typeface="+mj-lt"/>
                <a:cs typeface="Times New Roman" pitchFamily="18" charset="0"/>
              </a:rPr>
              <a:t>add</a:t>
            </a:r>
            <a:r>
              <a:rPr lang="en-US" altLang="zh-CN" sz="2400" dirty="0">
                <a:latin typeface="+mj-lt"/>
                <a:cs typeface="Times New Roman" pitchFamily="18" charset="0"/>
              </a:rPr>
              <a:t> </a:t>
            </a:r>
            <a:r>
              <a:rPr lang="en-US" altLang="zh-CN" sz="2400" dirty="0">
                <a:solidFill>
                  <a:srgbClr val="000000"/>
                </a:solidFill>
                <a:latin typeface="+mj-lt"/>
                <a:cs typeface="Times New Roman" pitchFamily="18" charset="0"/>
              </a:rPr>
              <a:t>correctly.</a:t>
            </a:r>
          </a:p>
        </p:txBody>
      </p:sp>
    </p:spTree>
    <p:extLst>
      <p:ext uri="{BB962C8B-B14F-4D97-AF65-F5344CB8AC3E}">
        <p14:creationId xmlns:p14="http://schemas.microsoft.com/office/powerpoint/2010/main" val="18757221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8C2BA-E5F2-44F1-AFDC-6F5C3F29E021}"/>
              </a:ext>
            </a:extLst>
          </p:cNvPr>
          <p:cNvSpPr>
            <a:spLocks noGrp="1"/>
          </p:cNvSpPr>
          <p:nvPr>
            <p:ph type="title"/>
          </p:nvPr>
        </p:nvSpPr>
        <p:spPr>
          <a:xfrm>
            <a:off x="304800" y="228600"/>
            <a:ext cx="8229600" cy="1143000"/>
          </a:xfrm>
        </p:spPr>
        <p:txBody>
          <a:bodyPr>
            <a:normAutofit/>
          </a:bodyPr>
          <a:lstStyle/>
          <a:p>
            <a:r>
              <a:rPr lang="en-US" sz="3200" dirty="0"/>
              <a:t>Subtraction with Complements</a:t>
            </a:r>
          </a:p>
        </p:txBody>
      </p:sp>
      <p:sp>
        <p:nvSpPr>
          <p:cNvPr id="3" name="Content Placeholder 2">
            <a:extLst>
              <a:ext uri="{FF2B5EF4-FFF2-40B4-BE49-F238E27FC236}">
                <a16:creationId xmlns:a16="http://schemas.microsoft.com/office/drawing/2014/main" id="{862756D7-7913-4585-92E4-579018FAEAA2}"/>
              </a:ext>
            </a:extLst>
          </p:cNvPr>
          <p:cNvSpPr>
            <a:spLocks noGrp="1"/>
          </p:cNvSpPr>
          <p:nvPr>
            <p:ph idx="1"/>
          </p:nvPr>
        </p:nvSpPr>
        <p:spPr/>
        <p:txBody>
          <a:bodyPr/>
          <a:lstStyle/>
          <a:p>
            <a:r>
              <a:rPr lang="en-US" dirty="0"/>
              <a:t>The subtraction using complement is more efficient than implementing subtraction using digital hardware. </a:t>
            </a:r>
          </a:p>
        </p:txBody>
      </p:sp>
    </p:spTree>
    <p:extLst>
      <p:ext uri="{BB962C8B-B14F-4D97-AF65-F5344CB8AC3E}">
        <p14:creationId xmlns:p14="http://schemas.microsoft.com/office/powerpoint/2010/main" val="34298973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zh-CN" cap="none" dirty="0"/>
              <a:t>Other Binary Codes</a:t>
            </a:r>
            <a:endParaRPr lang="zh-CN" altLang="en-US" cap="none" dirty="0"/>
          </a:p>
        </p:txBody>
      </p:sp>
      <p:sp>
        <p:nvSpPr>
          <p:cNvPr id="9" name="Text Placeholder 8"/>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161405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zh-CN" sz="4000" dirty="0"/>
              <a:t>Binary Codes</a:t>
            </a:r>
            <a:endParaRPr lang="zh-CN" altLang="en-US" sz="4000" dirty="0"/>
          </a:p>
        </p:txBody>
      </p:sp>
      <p:sp>
        <p:nvSpPr>
          <p:cNvPr id="5" name="Content Placeholder 4"/>
          <p:cNvSpPr>
            <a:spLocks noGrp="1"/>
          </p:cNvSpPr>
          <p:nvPr>
            <p:ph idx="1"/>
          </p:nvPr>
        </p:nvSpPr>
        <p:spPr/>
        <p:txBody>
          <a:bodyPr/>
          <a:lstStyle/>
          <a:p>
            <a:r>
              <a:rPr lang="en-US" altLang="zh-CN" sz="2800" dirty="0">
                <a:solidFill>
                  <a:srgbClr val="000000"/>
                </a:solidFill>
                <a:latin typeface="+mj-lt"/>
                <a:cs typeface="Times New Roman" pitchFamily="18" charset="0"/>
              </a:rPr>
              <a:t>Code</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consisting</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of</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1</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and</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0,</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high</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and</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low,</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on</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and</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off,</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two</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distinct states.</a:t>
            </a:r>
          </a:p>
          <a:p>
            <a:r>
              <a:rPr lang="en-US" altLang="zh-CN" sz="2800" dirty="0">
                <a:solidFill>
                  <a:srgbClr val="000000"/>
                </a:solidFill>
                <a:latin typeface="+mj-lt"/>
                <a:cs typeface="Times New Roman" pitchFamily="18" charset="0"/>
              </a:rPr>
              <a:t>Represent</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not</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only</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numbers</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but</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also</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information</a:t>
            </a:r>
          </a:p>
          <a:p>
            <a:r>
              <a:rPr lang="en-US" altLang="zh-CN" sz="2800" dirty="0">
                <a:solidFill>
                  <a:srgbClr val="000000"/>
                </a:solidFill>
                <a:latin typeface="+mj-lt"/>
                <a:cs typeface="Times New Roman" pitchFamily="18" charset="0"/>
              </a:rPr>
              <a:t>Create</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unique</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symbols</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for</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a</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set</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of</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elements</a:t>
            </a:r>
          </a:p>
          <a:p>
            <a:r>
              <a:rPr lang="en-US" altLang="zh-CN" sz="2800" dirty="0">
                <a:solidFill>
                  <a:srgbClr val="000000"/>
                </a:solidFill>
                <a:latin typeface="+mj-lt"/>
                <a:cs typeface="Times New Roman" pitchFamily="18" charset="0"/>
              </a:rPr>
              <a:t>For</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n-bits,</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2</a:t>
            </a:r>
            <a:r>
              <a:rPr lang="en-US" altLang="zh-CN" sz="2800" baseline="30000" dirty="0">
                <a:solidFill>
                  <a:srgbClr val="000000"/>
                </a:solidFill>
                <a:latin typeface="+mj-lt"/>
                <a:cs typeface="Times New Roman" pitchFamily="18" charset="0"/>
              </a:rPr>
              <a:t>n</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distinct</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items</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or</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states</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can</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be</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represented</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by</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the</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code</a:t>
            </a:r>
          </a:p>
          <a:p>
            <a:endParaRPr lang="zh-CN" altLang="en-US" dirty="0"/>
          </a:p>
        </p:txBody>
      </p:sp>
    </p:spTree>
    <p:extLst>
      <p:ext uri="{BB962C8B-B14F-4D97-AF65-F5344CB8AC3E}">
        <p14:creationId xmlns:p14="http://schemas.microsoft.com/office/powerpoint/2010/main" val="13755297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0400" y="609600"/>
            <a:ext cx="2438809" cy="559127"/>
          </a:xfrm>
          <a:prstGeom prst="rect">
            <a:avLst/>
          </a:prstGeom>
          <a:noFill/>
        </p:spPr>
        <p:txBody>
          <a:bodyPr wrap="none" lIns="0" tIns="0" rIns="0" rtlCol="0">
            <a:spAutoFit/>
          </a:bodyPr>
          <a:lstStyle/>
          <a:p>
            <a:pPr>
              <a:lnSpc>
                <a:spcPts val="4000"/>
              </a:lnSpc>
              <a:tabLst/>
            </a:pPr>
            <a:r>
              <a:rPr lang="en-US" altLang="zh-CN" sz="3600" dirty="0">
                <a:solidFill>
                  <a:srgbClr val="000000"/>
                </a:solidFill>
                <a:latin typeface="+mj-lt"/>
                <a:cs typeface="Times New Roman" pitchFamily="18" charset="0"/>
              </a:rPr>
              <a:t>Binary</a:t>
            </a:r>
            <a:r>
              <a:rPr lang="en-US" altLang="zh-CN" sz="3600" dirty="0">
                <a:latin typeface="+mj-lt"/>
                <a:cs typeface="Times New Roman" pitchFamily="18" charset="0"/>
              </a:rPr>
              <a:t> </a:t>
            </a:r>
            <a:r>
              <a:rPr lang="en-US" altLang="zh-CN" sz="3600" dirty="0">
                <a:solidFill>
                  <a:srgbClr val="000000"/>
                </a:solidFill>
                <a:latin typeface="+mj-lt"/>
                <a:cs typeface="Times New Roman" pitchFamily="18" charset="0"/>
              </a:rPr>
              <a:t>Codes</a:t>
            </a:r>
          </a:p>
        </p:txBody>
      </p:sp>
      <p:sp>
        <p:nvSpPr>
          <p:cNvPr id="8" name="Content Placeholder 7"/>
          <p:cNvSpPr>
            <a:spLocks noGrp="1"/>
          </p:cNvSpPr>
          <p:nvPr>
            <p:ph idx="1"/>
          </p:nvPr>
        </p:nvSpPr>
        <p:spPr>
          <a:xfrm>
            <a:off x="838200" y="1752600"/>
            <a:ext cx="7848600" cy="4525963"/>
          </a:xfrm>
        </p:spPr>
        <p:txBody>
          <a:bodyPr/>
          <a:lstStyle/>
          <a:p>
            <a:pPr>
              <a:lnSpc>
                <a:spcPts val="3500"/>
              </a:lnSpc>
              <a:tabLst/>
            </a:pPr>
            <a:r>
              <a:rPr lang="en-US" altLang="zh-CN" sz="2800" dirty="0">
                <a:solidFill>
                  <a:srgbClr val="000000"/>
                </a:solidFill>
                <a:latin typeface="+mj-lt"/>
                <a:cs typeface="Times New Roman" pitchFamily="18" charset="0"/>
              </a:rPr>
              <a:t>BCD</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Binary</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Coded</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Decimal</a:t>
            </a:r>
            <a:endParaRPr lang="en-US" altLang="zh-CN" sz="2800" dirty="0">
              <a:latin typeface="+mj-lt"/>
              <a:cs typeface="Times New Roman" panose="02020603050405020304" pitchFamily="18" charset="0"/>
            </a:endParaRPr>
          </a:p>
          <a:p>
            <a:pPr>
              <a:lnSpc>
                <a:spcPts val="3600"/>
              </a:lnSpc>
              <a:tabLst/>
            </a:pPr>
            <a:r>
              <a:rPr lang="en-US" altLang="zh-CN" sz="2800" dirty="0">
                <a:solidFill>
                  <a:srgbClr val="000000"/>
                </a:solidFill>
                <a:latin typeface="+mj-lt"/>
                <a:cs typeface="Times New Roman" pitchFamily="18" charset="0"/>
              </a:rPr>
              <a:t>Gray</a:t>
            </a:r>
          </a:p>
          <a:p>
            <a:r>
              <a:rPr lang="en-US" altLang="zh-CN" sz="2800" dirty="0">
                <a:latin typeface="+mj-lt"/>
                <a:cs typeface="Times New Roman" panose="02020603050405020304" pitchFamily="18" charset="0"/>
              </a:rPr>
              <a:t>ASCII - American Standard Code </a:t>
            </a:r>
            <a:r>
              <a:rPr lang="en-US" altLang="zh-CN" sz="2800" dirty="0">
                <a:solidFill>
                  <a:srgbClr val="000000"/>
                </a:solidFill>
                <a:latin typeface="+mj-lt"/>
                <a:cs typeface="Times New Roman" pitchFamily="18" charset="0"/>
              </a:rPr>
              <a:t>for</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Information</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Interchange</a:t>
            </a:r>
          </a:p>
          <a:p>
            <a:endParaRPr lang="en-US" altLang="zh-CN" dirty="0"/>
          </a:p>
          <a:p>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692205"/>
            <a:ext cx="6345327" cy="485389"/>
          </a:xfrm>
          <a:prstGeom prst="rect">
            <a:avLst/>
          </a:prstGeom>
          <a:noFill/>
        </p:spPr>
        <p:txBody>
          <a:bodyPr wrap="none" lIns="0" tIns="0" rIns="0" rtlCol="0">
            <a:spAutoFit/>
          </a:bodyPr>
          <a:lstStyle/>
          <a:p>
            <a:pPr>
              <a:lnSpc>
                <a:spcPts val="2200"/>
              </a:lnSpc>
              <a:tabLst>
                <a:tab pos="1536700" algn="l"/>
              </a:tabLst>
            </a:pPr>
            <a:r>
              <a:rPr lang="en-US" altLang="zh-CN" sz="3600" dirty="0">
                <a:solidFill>
                  <a:srgbClr val="000000"/>
                </a:solidFill>
                <a:latin typeface="+mj-lt"/>
                <a:cs typeface="Times New Roman" pitchFamily="18" charset="0"/>
              </a:rPr>
              <a:t>BCD</a:t>
            </a:r>
            <a:r>
              <a:rPr lang="en-US" altLang="zh-CN" sz="3600" dirty="0">
                <a:latin typeface="+mj-lt"/>
                <a:cs typeface="Times New Roman" pitchFamily="18" charset="0"/>
              </a:rPr>
              <a:t> </a:t>
            </a:r>
            <a:r>
              <a:rPr lang="en-US" altLang="zh-CN" sz="3600" dirty="0">
                <a:solidFill>
                  <a:srgbClr val="000000"/>
                </a:solidFill>
                <a:latin typeface="+mj-lt"/>
                <a:cs typeface="Times New Roman" pitchFamily="18" charset="0"/>
              </a:rPr>
              <a:t>(Binary</a:t>
            </a:r>
            <a:r>
              <a:rPr lang="en-US" altLang="zh-CN" sz="3600" dirty="0">
                <a:latin typeface="+mj-lt"/>
                <a:cs typeface="Times New Roman" pitchFamily="18" charset="0"/>
              </a:rPr>
              <a:t> </a:t>
            </a:r>
            <a:r>
              <a:rPr lang="en-US" altLang="zh-CN" sz="3600" dirty="0">
                <a:solidFill>
                  <a:srgbClr val="000000"/>
                </a:solidFill>
                <a:latin typeface="+mj-lt"/>
                <a:cs typeface="Times New Roman" pitchFamily="18" charset="0"/>
              </a:rPr>
              <a:t>Coded</a:t>
            </a:r>
            <a:r>
              <a:rPr lang="en-US" altLang="zh-CN" sz="3600" dirty="0">
                <a:latin typeface="+mj-lt"/>
                <a:cs typeface="Times New Roman" pitchFamily="18" charset="0"/>
              </a:rPr>
              <a:t> </a:t>
            </a:r>
            <a:r>
              <a:rPr lang="en-US" altLang="zh-CN" sz="3600" dirty="0">
                <a:solidFill>
                  <a:srgbClr val="000000"/>
                </a:solidFill>
                <a:latin typeface="+mj-lt"/>
                <a:cs typeface="Times New Roman" pitchFamily="18" charset="0"/>
              </a:rPr>
              <a:t>Decimal)</a:t>
            </a:r>
            <a:r>
              <a:rPr lang="en-US" altLang="zh-CN" sz="3600" dirty="0">
                <a:latin typeface="+mj-lt"/>
                <a:cs typeface="Times New Roman" pitchFamily="18" charset="0"/>
              </a:rPr>
              <a:t> </a:t>
            </a:r>
            <a:r>
              <a:rPr lang="en-US" altLang="zh-CN" sz="3600" dirty="0">
                <a:solidFill>
                  <a:srgbClr val="000000"/>
                </a:solidFill>
                <a:latin typeface="+mj-lt"/>
                <a:cs typeface="Times New Roman" pitchFamily="18" charset="0"/>
              </a:rPr>
              <a:t>Code</a:t>
            </a:r>
          </a:p>
          <a:p>
            <a:pPr>
              <a:lnSpc>
                <a:spcPts val="1000"/>
              </a:lnSpc>
            </a:pPr>
            <a:endParaRPr lang="en-US" altLang="zh-CN" dirty="0"/>
          </a:p>
        </p:txBody>
      </p:sp>
      <p:sp>
        <p:nvSpPr>
          <p:cNvPr id="3" name="TextBox 1"/>
          <p:cNvSpPr txBox="1"/>
          <p:nvPr/>
        </p:nvSpPr>
        <p:spPr>
          <a:xfrm>
            <a:off x="1155700" y="2433355"/>
            <a:ext cx="2882900" cy="177800"/>
          </a:xfrm>
          <a:prstGeom prst="rect">
            <a:avLst/>
          </a:prstGeom>
          <a:noFill/>
        </p:spPr>
        <p:txBody>
          <a:bodyPr wrap="none" lIns="0" tIns="0" rIns="0" rtlCol="0">
            <a:spAutoFit/>
          </a:bodyPr>
          <a:lstStyle/>
          <a:p>
            <a:pPr>
              <a:lnSpc>
                <a:spcPts val="1400"/>
              </a:lnSpc>
              <a:tabLst/>
            </a:pPr>
            <a:r>
              <a:rPr lang="en-US" altLang="zh-CN" sz="1592" b="1" dirty="0">
                <a:solidFill>
                  <a:srgbClr val="000000"/>
                </a:solidFill>
                <a:latin typeface="Times New Roman" pitchFamily="18" charset="0"/>
                <a:cs typeface="Times New Roman" pitchFamily="18" charset="0"/>
              </a:rPr>
              <a:t>Binary</a:t>
            </a:r>
            <a:r>
              <a:rPr lang="en-US" altLang="zh-CN" sz="1592" dirty="0">
                <a:latin typeface="Times New Roman" pitchFamily="18" charset="0"/>
                <a:cs typeface="Times New Roman" pitchFamily="18" charset="0"/>
              </a:rPr>
              <a:t> </a:t>
            </a:r>
            <a:r>
              <a:rPr lang="en-US" altLang="zh-CN" sz="1592" b="1" dirty="0">
                <a:solidFill>
                  <a:srgbClr val="000000"/>
                </a:solidFill>
                <a:latin typeface="Times New Roman" pitchFamily="18" charset="0"/>
                <a:cs typeface="Times New Roman" pitchFamily="18" charset="0"/>
              </a:rPr>
              <a:t>Value</a:t>
            </a:r>
            <a:r>
              <a:rPr lang="en-US" altLang="zh-CN" sz="1592" dirty="0">
                <a:latin typeface="Times New Roman" pitchFamily="18" charset="0"/>
                <a:cs typeface="Times New Roman" pitchFamily="18" charset="0"/>
              </a:rPr>
              <a:t>    </a:t>
            </a:r>
            <a:r>
              <a:rPr lang="en-US" altLang="zh-CN" sz="1592" b="1" dirty="0">
                <a:solidFill>
                  <a:srgbClr val="000000"/>
                </a:solidFill>
                <a:latin typeface="Times New Roman" pitchFamily="18" charset="0"/>
                <a:cs typeface="Times New Roman" pitchFamily="18" charset="0"/>
              </a:rPr>
              <a:t>Decimal</a:t>
            </a:r>
            <a:r>
              <a:rPr lang="en-US" altLang="zh-CN" sz="1592" dirty="0">
                <a:latin typeface="Times New Roman" pitchFamily="18" charset="0"/>
                <a:cs typeface="Times New Roman" pitchFamily="18" charset="0"/>
              </a:rPr>
              <a:t> </a:t>
            </a:r>
            <a:r>
              <a:rPr lang="en-US" altLang="zh-CN" sz="1592" b="1" dirty="0">
                <a:solidFill>
                  <a:srgbClr val="000000"/>
                </a:solidFill>
                <a:latin typeface="Times New Roman" pitchFamily="18" charset="0"/>
                <a:cs typeface="Times New Roman" pitchFamily="18" charset="0"/>
              </a:rPr>
              <a:t>Digit</a:t>
            </a:r>
          </a:p>
        </p:txBody>
      </p:sp>
      <p:sp>
        <p:nvSpPr>
          <p:cNvPr id="4" name="TextBox 1"/>
          <p:cNvSpPr txBox="1"/>
          <p:nvPr/>
        </p:nvSpPr>
        <p:spPr>
          <a:xfrm>
            <a:off x="4831915" y="2433355"/>
            <a:ext cx="2882900" cy="177800"/>
          </a:xfrm>
          <a:prstGeom prst="rect">
            <a:avLst/>
          </a:prstGeom>
          <a:noFill/>
        </p:spPr>
        <p:txBody>
          <a:bodyPr wrap="none" lIns="0" tIns="0" rIns="0" rtlCol="0">
            <a:spAutoFit/>
          </a:bodyPr>
          <a:lstStyle/>
          <a:p>
            <a:pPr>
              <a:lnSpc>
                <a:spcPts val="1400"/>
              </a:lnSpc>
              <a:tabLst/>
            </a:pPr>
            <a:r>
              <a:rPr lang="en-US" altLang="zh-CN" sz="1592" b="1" dirty="0">
                <a:solidFill>
                  <a:srgbClr val="000000"/>
                </a:solidFill>
                <a:latin typeface="Times New Roman" pitchFamily="18" charset="0"/>
                <a:cs typeface="Times New Roman" pitchFamily="18" charset="0"/>
              </a:rPr>
              <a:t>Binary</a:t>
            </a:r>
            <a:r>
              <a:rPr lang="en-US" altLang="zh-CN" sz="1592" dirty="0">
                <a:latin typeface="Times New Roman" pitchFamily="18" charset="0"/>
                <a:cs typeface="Times New Roman" pitchFamily="18" charset="0"/>
              </a:rPr>
              <a:t> </a:t>
            </a:r>
            <a:r>
              <a:rPr lang="en-US" altLang="zh-CN" sz="1592" b="1" dirty="0">
                <a:solidFill>
                  <a:srgbClr val="000000"/>
                </a:solidFill>
                <a:latin typeface="Times New Roman" pitchFamily="18" charset="0"/>
                <a:cs typeface="Times New Roman" pitchFamily="18" charset="0"/>
              </a:rPr>
              <a:t>Value</a:t>
            </a:r>
            <a:r>
              <a:rPr lang="en-US" altLang="zh-CN" sz="1592" dirty="0">
                <a:latin typeface="Times New Roman" pitchFamily="18" charset="0"/>
                <a:cs typeface="Times New Roman" pitchFamily="18" charset="0"/>
              </a:rPr>
              <a:t>    </a:t>
            </a:r>
            <a:r>
              <a:rPr lang="en-US" altLang="zh-CN" sz="1592" b="1" dirty="0">
                <a:solidFill>
                  <a:srgbClr val="000000"/>
                </a:solidFill>
                <a:latin typeface="Times New Roman" pitchFamily="18" charset="0"/>
                <a:cs typeface="Times New Roman" pitchFamily="18" charset="0"/>
              </a:rPr>
              <a:t>Decimal</a:t>
            </a:r>
            <a:r>
              <a:rPr lang="en-US" altLang="zh-CN" sz="1592" dirty="0">
                <a:latin typeface="Times New Roman" pitchFamily="18" charset="0"/>
                <a:cs typeface="Times New Roman" pitchFamily="18" charset="0"/>
              </a:rPr>
              <a:t> </a:t>
            </a:r>
            <a:r>
              <a:rPr lang="en-US" altLang="zh-CN" sz="1592" b="1" dirty="0">
                <a:solidFill>
                  <a:srgbClr val="000000"/>
                </a:solidFill>
                <a:latin typeface="Times New Roman" pitchFamily="18" charset="0"/>
                <a:cs typeface="Times New Roman" pitchFamily="18" charset="0"/>
              </a:rPr>
              <a:t>Digit</a:t>
            </a:r>
          </a:p>
        </p:txBody>
      </p:sp>
      <p:sp>
        <p:nvSpPr>
          <p:cNvPr id="5" name="TextBox 1"/>
          <p:cNvSpPr txBox="1"/>
          <p:nvPr/>
        </p:nvSpPr>
        <p:spPr>
          <a:xfrm>
            <a:off x="1574800" y="2743200"/>
            <a:ext cx="482600" cy="1943100"/>
          </a:xfrm>
          <a:prstGeom prst="rect">
            <a:avLst/>
          </a:prstGeom>
          <a:noFill/>
        </p:spPr>
        <p:txBody>
          <a:bodyPr wrap="none" lIns="0" tIns="0" rIns="0" rtlCol="0">
            <a:spAutoFit/>
          </a:bodyPr>
          <a:lstStyle/>
          <a:p>
            <a:pPr>
              <a:lnSpc>
                <a:spcPts val="1400"/>
              </a:lnSpc>
              <a:tabLst/>
            </a:pPr>
            <a:r>
              <a:rPr lang="en-US" altLang="zh-CN" sz="1592" dirty="0">
                <a:solidFill>
                  <a:srgbClr val="000000"/>
                </a:solidFill>
                <a:latin typeface="Times New Roman" pitchFamily="18" charset="0"/>
                <a:cs typeface="Times New Roman" pitchFamily="18" charset="0"/>
              </a:rPr>
              <a:t>0000</a:t>
            </a:r>
          </a:p>
          <a:p>
            <a:pPr>
              <a:lnSpc>
                <a:spcPts val="1900"/>
              </a:lnSpc>
              <a:tabLst/>
            </a:pPr>
            <a:r>
              <a:rPr lang="en-US" altLang="zh-CN" sz="1592" dirty="0">
                <a:solidFill>
                  <a:srgbClr val="000000"/>
                </a:solidFill>
                <a:latin typeface="Times New Roman" pitchFamily="18" charset="0"/>
                <a:cs typeface="Times New Roman" pitchFamily="18" charset="0"/>
              </a:rPr>
              <a:t>0001</a:t>
            </a:r>
          </a:p>
          <a:p>
            <a:pPr>
              <a:lnSpc>
                <a:spcPts val="1900"/>
              </a:lnSpc>
              <a:tabLst/>
            </a:pPr>
            <a:r>
              <a:rPr lang="en-US" altLang="zh-CN" sz="1592" dirty="0">
                <a:solidFill>
                  <a:srgbClr val="000000"/>
                </a:solidFill>
                <a:latin typeface="Times New Roman" pitchFamily="18" charset="0"/>
                <a:cs typeface="Times New Roman" pitchFamily="18" charset="0"/>
              </a:rPr>
              <a:t>0010</a:t>
            </a:r>
          </a:p>
          <a:p>
            <a:pPr>
              <a:lnSpc>
                <a:spcPts val="1900"/>
              </a:lnSpc>
              <a:tabLst/>
            </a:pPr>
            <a:r>
              <a:rPr lang="en-US" altLang="zh-CN" sz="1592" dirty="0">
                <a:solidFill>
                  <a:srgbClr val="000000"/>
                </a:solidFill>
                <a:latin typeface="Times New Roman" pitchFamily="18" charset="0"/>
                <a:cs typeface="Times New Roman" pitchFamily="18" charset="0"/>
              </a:rPr>
              <a:t>0011</a:t>
            </a:r>
          </a:p>
          <a:p>
            <a:pPr>
              <a:lnSpc>
                <a:spcPts val="1900"/>
              </a:lnSpc>
              <a:tabLst/>
            </a:pPr>
            <a:r>
              <a:rPr lang="en-US" altLang="zh-CN" sz="1592" dirty="0">
                <a:solidFill>
                  <a:srgbClr val="000000"/>
                </a:solidFill>
                <a:latin typeface="Times New Roman" pitchFamily="18" charset="0"/>
                <a:cs typeface="Times New Roman" pitchFamily="18" charset="0"/>
              </a:rPr>
              <a:t>0100</a:t>
            </a:r>
          </a:p>
          <a:p>
            <a:pPr>
              <a:lnSpc>
                <a:spcPts val="1900"/>
              </a:lnSpc>
              <a:tabLst/>
            </a:pPr>
            <a:r>
              <a:rPr lang="en-US" altLang="zh-CN" sz="1592" dirty="0">
                <a:solidFill>
                  <a:srgbClr val="000000"/>
                </a:solidFill>
                <a:latin typeface="Times New Roman" pitchFamily="18" charset="0"/>
                <a:cs typeface="Times New Roman" pitchFamily="18" charset="0"/>
              </a:rPr>
              <a:t>0101</a:t>
            </a:r>
          </a:p>
          <a:p>
            <a:pPr>
              <a:lnSpc>
                <a:spcPts val="1900"/>
              </a:lnSpc>
              <a:tabLst/>
            </a:pPr>
            <a:r>
              <a:rPr lang="en-US" altLang="zh-CN" sz="1592" dirty="0">
                <a:solidFill>
                  <a:srgbClr val="000000"/>
                </a:solidFill>
                <a:latin typeface="Times New Roman" pitchFamily="18" charset="0"/>
                <a:cs typeface="Times New Roman" pitchFamily="18" charset="0"/>
              </a:rPr>
              <a:t>0110</a:t>
            </a:r>
          </a:p>
          <a:p>
            <a:pPr>
              <a:lnSpc>
                <a:spcPts val="1900"/>
              </a:lnSpc>
              <a:tabLst/>
            </a:pPr>
            <a:r>
              <a:rPr lang="en-US" altLang="zh-CN" sz="1592" dirty="0">
                <a:solidFill>
                  <a:srgbClr val="000000"/>
                </a:solidFill>
                <a:latin typeface="Times New Roman" pitchFamily="18" charset="0"/>
                <a:cs typeface="Times New Roman" pitchFamily="18" charset="0"/>
              </a:rPr>
              <a:t>0111</a:t>
            </a:r>
          </a:p>
        </p:txBody>
      </p:sp>
      <p:sp>
        <p:nvSpPr>
          <p:cNvPr id="6" name="TextBox 1"/>
          <p:cNvSpPr txBox="1"/>
          <p:nvPr/>
        </p:nvSpPr>
        <p:spPr>
          <a:xfrm>
            <a:off x="3317571" y="2757814"/>
            <a:ext cx="114300" cy="1943100"/>
          </a:xfrm>
          <a:prstGeom prst="rect">
            <a:avLst/>
          </a:prstGeom>
          <a:noFill/>
        </p:spPr>
        <p:txBody>
          <a:bodyPr wrap="none" lIns="0" tIns="0" rIns="0" rtlCol="0">
            <a:spAutoFit/>
          </a:bodyPr>
          <a:lstStyle/>
          <a:p>
            <a:pPr>
              <a:lnSpc>
                <a:spcPts val="1400"/>
              </a:lnSpc>
              <a:tabLst/>
            </a:pPr>
            <a:r>
              <a:rPr lang="en-US" altLang="zh-CN" sz="1592" dirty="0">
                <a:solidFill>
                  <a:srgbClr val="000000"/>
                </a:solidFill>
                <a:latin typeface="Times New Roman" pitchFamily="18" charset="0"/>
                <a:cs typeface="Times New Roman" pitchFamily="18" charset="0"/>
              </a:rPr>
              <a:t>0</a:t>
            </a:r>
          </a:p>
          <a:p>
            <a:pPr>
              <a:lnSpc>
                <a:spcPts val="1900"/>
              </a:lnSpc>
              <a:tabLst/>
            </a:pPr>
            <a:r>
              <a:rPr lang="en-US" altLang="zh-CN" sz="1592" dirty="0">
                <a:solidFill>
                  <a:srgbClr val="000000"/>
                </a:solidFill>
                <a:latin typeface="Times New Roman" pitchFamily="18" charset="0"/>
                <a:cs typeface="Times New Roman" pitchFamily="18" charset="0"/>
              </a:rPr>
              <a:t>1</a:t>
            </a:r>
          </a:p>
          <a:p>
            <a:pPr>
              <a:lnSpc>
                <a:spcPts val="1900"/>
              </a:lnSpc>
              <a:tabLst/>
            </a:pPr>
            <a:r>
              <a:rPr lang="en-US" altLang="zh-CN" sz="1592" dirty="0">
                <a:solidFill>
                  <a:srgbClr val="000000"/>
                </a:solidFill>
                <a:latin typeface="Times New Roman" pitchFamily="18" charset="0"/>
                <a:cs typeface="Times New Roman" pitchFamily="18" charset="0"/>
              </a:rPr>
              <a:t>2</a:t>
            </a:r>
          </a:p>
          <a:p>
            <a:pPr>
              <a:lnSpc>
                <a:spcPts val="1900"/>
              </a:lnSpc>
              <a:tabLst/>
            </a:pPr>
            <a:r>
              <a:rPr lang="en-US" altLang="zh-CN" sz="1592" dirty="0">
                <a:solidFill>
                  <a:srgbClr val="000000"/>
                </a:solidFill>
                <a:latin typeface="Times New Roman" pitchFamily="18" charset="0"/>
                <a:cs typeface="Times New Roman" pitchFamily="18" charset="0"/>
              </a:rPr>
              <a:t>3</a:t>
            </a:r>
          </a:p>
          <a:p>
            <a:pPr>
              <a:lnSpc>
                <a:spcPts val="1900"/>
              </a:lnSpc>
              <a:tabLst/>
            </a:pPr>
            <a:r>
              <a:rPr lang="en-US" altLang="zh-CN" sz="1592" dirty="0">
                <a:solidFill>
                  <a:srgbClr val="000000"/>
                </a:solidFill>
                <a:latin typeface="Times New Roman" pitchFamily="18" charset="0"/>
                <a:cs typeface="Times New Roman" pitchFamily="18" charset="0"/>
              </a:rPr>
              <a:t>4</a:t>
            </a:r>
          </a:p>
          <a:p>
            <a:pPr>
              <a:lnSpc>
                <a:spcPts val="1900"/>
              </a:lnSpc>
              <a:tabLst/>
            </a:pPr>
            <a:r>
              <a:rPr lang="en-US" altLang="zh-CN" sz="1592" dirty="0">
                <a:solidFill>
                  <a:srgbClr val="000000"/>
                </a:solidFill>
                <a:latin typeface="Times New Roman" pitchFamily="18" charset="0"/>
                <a:cs typeface="Times New Roman" pitchFamily="18" charset="0"/>
              </a:rPr>
              <a:t>5</a:t>
            </a:r>
          </a:p>
          <a:p>
            <a:pPr>
              <a:lnSpc>
                <a:spcPts val="1900"/>
              </a:lnSpc>
              <a:tabLst/>
            </a:pPr>
            <a:r>
              <a:rPr lang="en-US" altLang="zh-CN" sz="1592" dirty="0">
                <a:solidFill>
                  <a:srgbClr val="000000"/>
                </a:solidFill>
                <a:latin typeface="Times New Roman" pitchFamily="18" charset="0"/>
                <a:cs typeface="Times New Roman" pitchFamily="18" charset="0"/>
              </a:rPr>
              <a:t>6</a:t>
            </a:r>
          </a:p>
          <a:p>
            <a:pPr>
              <a:lnSpc>
                <a:spcPts val="1900"/>
              </a:lnSpc>
              <a:tabLst/>
            </a:pPr>
            <a:r>
              <a:rPr lang="en-US" altLang="zh-CN" sz="1592" dirty="0">
                <a:solidFill>
                  <a:srgbClr val="000000"/>
                </a:solidFill>
                <a:latin typeface="Times New Roman" pitchFamily="18" charset="0"/>
                <a:cs typeface="Times New Roman" pitchFamily="18" charset="0"/>
              </a:rPr>
              <a:t>7</a:t>
            </a:r>
          </a:p>
        </p:txBody>
      </p:sp>
      <p:sp>
        <p:nvSpPr>
          <p:cNvPr id="7" name="TextBox 1"/>
          <p:cNvSpPr txBox="1"/>
          <p:nvPr/>
        </p:nvSpPr>
        <p:spPr>
          <a:xfrm>
            <a:off x="5080000" y="2707710"/>
            <a:ext cx="482600" cy="1943100"/>
          </a:xfrm>
          <a:prstGeom prst="rect">
            <a:avLst/>
          </a:prstGeom>
          <a:noFill/>
        </p:spPr>
        <p:txBody>
          <a:bodyPr wrap="none" lIns="0" tIns="0" rIns="0" rtlCol="0">
            <a:spAutoFit/>
          </a:bodyPr>
          <a:lstStyle/>
          <a:p>
            <a:pPr>
              <a:lnSpc>
                <a:spcPts val="1400"/>
              </a:lnSpc>
              <a:tabLst/>
            </a:pPr>
            <a:r>
              <a:rPr lang="en-US" altLang="zh-CN" sz="1592" dirty="0">
                <a:solidFill>
                  <a:srgbClr val="000000"/>
                </a:solidFill>
                <a:latin typeface="Times New Roman" pitchFamily="18" charset="0"/>
                <a:cs typeface="Times New Roman" pitchFamily="18" charset="0"/>
              </a:rPr>
              <a:t>1000</a:t>
            </a:r>
          </a:p>
          <a:p>
            <a:pPr>
              <a:lnSpc>
                <a:spcPts val="1900"/>
              </a:lnSpc>
              <a:tabLst/>
            </a:pPr>
            <a:r>
              <a:rPr lang="en-US" altLang="zh-CN" sz="1592" dirty="0">
                <a:solidFill>
                  <a:srgbClr val="000000"/>
                </a:solidFill>
                <a:latin typeface="Times New Roman" pitchFamily="18" charset="0"/>
                <a:cs typeface="Times New Roman" pitchFamily="18" charset="0"/>
              </a:rPr>
              <a:t>1001</a:t>
            </a:r>
          </a:p>
          <a:p>
            <a:pPr>
              <a:lnSpc>
                <a:spcPts val="1900"/>
              </a:lnSpc>
              <a:tabLst/>
            </a:pPr>
            <a:r>
              <a:rPr lang="en-US" altLang="zh-CN" sz="1592" dirty="0">
                <a:solidFill>
                  <a:srgbClr val="000000"/>
                </a:solidFill>
                <a:latin typeface="Times New Roman" pitchFamily="18" charset="0"/>
                <a:cs typeface="Times New Roman" pitchFamily="18" charset="0"/>
              </a:rPr>
              <a:t>1010</a:t>
            </a:r>
          </a:p>
          <a:p>
            <a:pPr>
              <a:lnSpc>
                <a:spcPts val="1900"/>
              </a:lnSpc>
              <a:tabLst/>
            </a:pPr>
            <a:r>
              <a:rPr lang="en-US" altLang="zh-CN" sz="1592" dirty="0">
                <a:solidFill>
                  <a:srgbClr val="000000"/>
                </a:solidFill>
                <a:latin typeface="Times New Roman" pitchFamily="18" charset="0"/>
                <a:cs typeface="Times New Roman" pitchFamily="18" charset="0"/>
              </a:rPr>
              <a:t>1011</a:t>
            </a:r>
          </a:p>
          <a:p>
            <a:pPr>
              <a:lnSpc>
                <a:spcPts val="1900"/>
              </a:lnSpc>
              <a:tabLst/>
            </a:pPr>
            <a:r>
              <a:rPr lang="en-US" altLang="zh-CN" sz="1592" dirty="0">
                <a:solidFill>
                  <a:srgbClr val="000000"/>
                </a:solidFill>
                <a:latin typeface="Times New Roman" pitchFamily="18" charset="0"/>
                <a:cs typeface="Times New Roman" pitchFamily="18" charset="0"/>
              </a:rPr>
              <a:t>1100</a:t>
            </a:r>
          </a:p>
          <a:p>
            <a:pPr>
              <a:lnSpc>
                <a:spcPts val="1900"/>
              </a:lnSpc>
              <a:tabLst/>
            </a:pPr>
            <a:r>
              <a:rPr lang="en-US" altLang="zh-CN" sz="1592" dirty="0">
                <a:solidFill>
                  <a:srgbClr val="000000"/>
                </a:solidFill>
                <a:latin typeface="Times New Roman" pitchFamily="18" charset="0"/>
                <a:cs typeface="Times New Roman" pitchFamily="18" charset="0"/>
              </a:rPr>
              <a:t>1101</a:t>
            </a:r>
          </a:p>
          <a:p>
            <a:pPr>
              <a:lnSpc>
                <a:spcPts val="1900"/>
              </a:lnSpc>
              <a:tabLst/>
            </a:pPr>
            <a:r>
              <a:rPr lang="en-US" altLang="zh-CN" sz="1592" dirty="0">
                <a:solidFill>
                  <a:srgbClr val="000000"/>
                </a:solidFill>
                <a:latin typeface="Times New Roman" pitchFamily="18" charset="0"/>
                <a:cs typeface="Times New Roman" pitchFamily="18" charset="0"/>
              </a:rPr>
              <a:t>1110</a:t>
            </a:r>
          </a:p>
          <a:p>
            <a:pPr>
              <a:lnSpc>
                <a:spcPts val="1900"/>
              </a:lnSpc>
              <a:tabLst/>
            </a:pPr>
            <a:r>
              <a:rPr lang="en-US" altLang="zh-CN" sz="1592" dirty="0">
                <a:solidFill>
                  <a:srgbClr val="000000"/>
                </a:solidFill>
                <a:latin typeface="Times New Roman" pitchFamily="18" charset="0"/>
                <a:cs typeface="Times New Roman" pitchFamily="18" charset="0"/>
              </a:rPr>
              <a:t>1111</a:t>
            </a:r>
          </a:p>
        </p:txBody>
      </p:sp>
      <p:sp>
        <p:nvSpPr>
          <p:cNvPr id="8" name="TextBox 1"/>
          <p:cNvSpPr txBox="1"/>
          <p:nvPr/>
        </p:nvSpPr>
        <p:spPr>
          <a:xfrm>
            <a:off x="6516337" y="2700925"/>
            <a:ext cx="901700" cy="1943100"/>
          </a:xfrm>
          <a:prstGeom prst="rect">
            <a:avLst/>
          </a:prstGeom>
          <a:noFill/>
        </p:spPr>
        <p:txBody>
          <a:bodyPr wrap="none" lIns="0" tIns="0" rIns="0" rtlCol="0">
            <a:spAutoFit/>
          </a:bodyPr>
          <a:lstStyle/>
          <a:p>
            <a:pPr>
              <a:lnSpc>
                <a:spcPts val="1400"/>
              </a:lnSpc>
              <a:tabLst>
                <a:tab pos="406400" algn="l"/>
              </a:tabLst>
            </a:pPr>
            <a:r>
              <a:rPr lang="en-US" altLang="zh-CN" dirty="0"/>
              <a:t>	</a:t>
            </a:r>
            <a:r>
              <a:rPr lang="en-US" altLang="zh-CN" sz="1592" dirty="0">
                <a:solidFill>
                  <a:srgbClr val="000000"/>
                </a:solidFill>
                <a:latin typeface="Times New Roman" pitchFamily="18" charset="0"/>
                <a:cs typeface="Times New Roman" pitchFamily="18" charset="0"/>
              </a:rPr>
              <a:t>8</a:t>
            </a:r>
          </a:p>
          <a:p>
            <a:pPr>
              <a:lnSpc>
                <a:spcPts val="1900"/>
              </a:lnSpc>
              <a:tabLst>
                <a:tab pos="406400" algn="l"/>
              </a:tabLst>
            </a:pPr>
            <a:r>
              <a:rPr lang="en-US" altLang="zh-CN" dirty="0"/>
              <a:t>	</a:t>
            </a:r>
            <a:r>
              <a:rPr lang="en-US" altLang="zh-CN" sz="1592" dirty="0">
                <a:solidFill>
                  <a:srgbClr val="000000"/>
                </a:solidFill>
                <a:latin typeface="Times New Roman" pitchFamily="18" charset="0"/>
                <a:cs typeface="Times New Roman" pitchFamily="18" charset="0"/>
              </a:rPr>
              <a:t>9</a:t>
            </a:r>
          </a:p>
          <a:p>
            <a:pPr>
              <a:lnSpc>
                <a:spcPts val="1900"/>
              </a:lnSpc>
              <a:tabLst>
                <a:tab pos="406400" algn="l"/>
              </a:tabLst>
            </a:pPr>
            <a:r>
              <a:rPr lang="en-US" altLang="zh-CN" sz="1592" dirty="0">
                <a:solidFill>
                  <a:srgbClr val="000000"/>
                </a:solidFill>
                <a:latin typeface="Times New Roman" pitchFamily="18" charset="0"/>
                <a:cs typeface="Times New Roman" pitchFamily="18" charset="0"/>
              </a:rPr>
              <a:t>Not</a:t>
            </a:r>
            <a:r>
              <a:rPr lang="en-US" altLang="zh-CN" sz="1592" dirty="0">
                <a:latin typeface="Times New Roman" pitchFamily="18" charset="0"/>
                <a:cs typeface="Times New Roman" pitchFamily="18" charset="0"/>
              </a:rPr>
              <a:t> </a:t>
            </a:r>
            <a:r>
              <a:rPr lang="en-US" altLang="zh-CN" sz="1592" dirty="0">
                <a:solidFill>
                  <a:srgbClr val="000000"/>
                </a:solidFill>
                <a:latin typeface="Times New Roman" pitchFamily="18" charset="0"/>
                <a:cs typeface="Times New Roman" pitchFamily="18" charset="0"/>
              </a:rPr>
              <a:t>Used</a:t>
            </a:r>
          </a:p>
          <a:p>
            <a:pPr>
              <a:lnSpc>
                <a:spcPts val="1900"/>
              </a:lnSpc>
              <a:tabLst>
                <a:tab pos="406400" algn="l"/>
              </a:tabLst>
            </a:pPr>
            <a:r>
              <a:rPr lang="en-US" altLang="zh-CN" sz="1592" dirty="0">
                <a:solidFill>
                  <a:srgbClr val="000000"/>
                </a:solidFill>
                <a:latin typeface="Times New Roman" pitchFamily="18" charset="0"/>
                <a:cs typeface="Times New Roman" pitchFamily="18" charset="0"/>
              </a:rPr>
              <a:t>Not</a:t>
            </a:r>
            <a:r>
              <a:rPr lang="en-US" altLang="zh-CN" sz="1592" dirty="0">
                <a:latin typeface="Times New Roman" pitchFamily="18" charset="0"/>
                <a:cs typeface="Times New Roman" pitchFamily="18" charset="0"/>
              </a:rPr>
              <a:t> </a:t>
            </a:r>
            <a:r>
              <a:rPr lang="en-US" altLang="zh-CN" sz="1592" dirty="0">
                <a:solidFill>
                  <a:srgbClr val="000000"/>
                </a:solidFill>
                <a:latin typeface="Times New Roman" pitchFamily="18" charset="0"/>
                <a:cs typeface="Times New Roman" pitchFamily="18" charset="0"/>
              </a:rPr>
              <a:t>Used</a:t>
            </a:r>
          </a:p>
          <a:p>
            <a:pPr>
              <a:lnSpc>
                <a:spcPts val="1900"/>
              </a:lnSpc>
              <a:tabLst>
                <a:tab pos="406400" algn="l"/>
              </a:tabLst>
            </a:pPr>
            <a:r>
              <a:rPr lang="en-US" altLang="zh-CN" sz="1592" dirty="0">
                <a:solidFill>
                  <a:srgbClr val="000000"/>
                </a:solidFill>
                <a:latin typeface="Times New Roman" pitchFamily="18" charset="0"/>
                <a:cs typeface="Times New Roman" pitchFamily="18" charset="0"/>
              </a:rPr>
              <a:t>Not</a:t>
            </a:r>
            <a:r>
              <a:rPr lang="en-US" altLang="zh-CN" sz="1592" dirty="0">
                <a:latin typeface="Times New Roman" pitchFamily="18" charset="0"/>
                <a:cs typeface="Times New Roman" pitchFamily="18" charset="0"/>
              </a:rPr>
              <a:t> </a:t>
            </a:r>
            <a:r>
              <a:rPr lang="en-US" altLang="zh-CN" sz="1592" dirty="0">
                <a:solidFill>
                  <a:srgbClr val="000000"/>
                </a:solidFill>
                <a:latin typeface="Times New Roman" pitchFamily="18" charset="0"/>
                <a:cs typeface="Times New Roman" pitchFamily="18" charset="0"/>
              </a:rPr>
              <a:t>Used</a:t>
            </a:r>
          </a:p>
          <a:p>
            <a:pPr>
              <a:lnSpc>
                <a:spcPts val="1900"/>
              </a:lnSpc>
              <a:tabLst>
                <a:tab pos="406400" algn="l"/>
              </a:tabLst>
            </a:pPr>
            <a:r>
              <a:rPr lang="en-US" altLang="zh-CN" sz="1592" dirty="0">
                <a:solidFill>
                  <a:srgbClr val="000000"/>
                </a:solidFill>
                <a:latin typeface="Times New Roman" pitchFamily="18" charset="0"/>
                <a:cs typeface="Times New Roman" pitchFamily="18" charset="0"/>
              </a:rPr>
              <a:t>Not</a:t>
            </a:r>
            <a:r>
              <a:rPr lang="en-US" altLang="zh-CN" sz="1592" dirty="0">
                <a:latin typeface="Times New Roman" pitchFamily="18" charset="0"/>
                <a:cs typeface="Times New Roman" pitchFamily="18" charset="0"/>
              </a:rPr>
              <a:t> </a:t>
            </a:r>
            <a:r>
              <a:rPr lang="en-US" altLang="zh-CN" sz="1592" dirty="0">
                <a:solidFill>
                  <a:srgbClr val="000000"/>
                </a:solidFill>
                <a:latin typeface="Times New Roman" pitchFamily="18" charset="0"/>
                <a:cs typeface="Times New Roman" pitchFamily="18" charset="0"/>
              </a:rPr>
              <a:t>Used</a:t>
            </a:r>
          </a:p>
          <a:p>
            <a:pPr>
              <a:lnSpc>
                <a:spcPts val="1900"/>
              </a:lnSpc>
              <a:tabLst>
                <a:tab pos="406400" algn="l"/>
              </a:tabLst>
            </a:pPr>
            <a:r>
              <a:rPr lang="en-US" altLang="zh-CN" sz="1592" dirty="0">
                <a:solidFill>
                  <a:srgbClr val="000000"/>
                </a:solidFill>
                <a:latin typeface="Times New Roman" pitchFamily="18" charset="0"/>
                <a:cs typeface="Times New Roman" pitchFamily="18" charset="0"/>
              </a:rPr>
              <a:t>Not</a:t>
            </a:r>
            <a:r>
              <a:rPr lang="en-US" altLang="zh-CN" sz="1592" dirty="0">
                <a:latin typeface="Times New Roman" pitchFamily="18" charset="0"/>
                <a:cs typeface="Times New Roman" pitchFamily="18" charset="0"/>
              </a:rPr>
              <a:t> </a:t>
            </a:r>
            <a:r>
              <a:rPr lang="en-US" altLang="zh-CN" sz="1592" dirty="0">
                <a:solidFill>
                  <a:srgbClr val="000000"/>
                </a:solidFill>
                <a:latin typeface="Times New Roman" pitchFamily="18" charset="0"/>
                <a:cs typeface="Times New Roman" pitchFamily="18" charset="0"/>
              </a:rPr>
              <a:t>Used</a:t>
            </a:r>
          </a:p>
          <a:p>
            <a:pPr>
              <a:lnSpc>
                <a:spcPts val="1900"/>
              </a:lnSpc>
              <a:tabLst>
                <a:tab pos="406400" algn="l"/>
              </a:tabLst>
            </a:pPr>
            <a:r>
              <a:rPr lang="en-US" altLang="zh-CN" sz="1592" dirty="0">
                <a:solidFill>
                  <a:srgbClr val="000000"/>
                </a:solidFill>
                <a:latin typeface="Times New Roman" pitchFamily="18" charset="0"/>
                <a:cs typeface="Times New Roman" pitchFamily="18" charset="0"/>
              </a:rPr>
              <a:t>Not</a:t>
            </a:r>
            <a:r>
              <a:rPr lang="en-US" altLang="zh-CN" sz="1592" dirty="0">
                <a:latin typeface="Times New Roman" pitchFamily="18" charset="0"/>
                <a:cs typeface="Times New Roman" pitchFamily="18" charset="0"/>
              </a:rPr>
              <a:t> </a:t>
            </a:r>
            <a:r>
              <a:rPr lang="en-US" altLang="zh-CN" sz="1592" dirty="0">
                <a:solidFill>
                  <a:srgbClr val="000000"/>
                </a:solidFill>
                <a:latin typeface="Times New Roman" pitchFamily="18" charset="0"/>
                <a:cs typeface="Times New Roman" pitchFamily="18" charset="0"/>
              </a:rPr>
              <a:t>Used</a:t>
            </a:r>
          </a:p>
        </p:txBody>
      </p:sp>
      <p:sp>
        <p:nvSpPr>
          <p:cNvPr id="9" name="TextBox 1"/>
          <p:cNvSpPr txBox="1"/>
          <p:nvPr/>
        </p:nvSpPr>
        <p:spPr>
          <a:xfrm>
            <a:off x="1557055" y="5029200"/>
            <a:ext cx="2479846" cy="1234953"/>
          </a:xfrm>
          <a:prstGeom prst="rect">
            <a:avLst/>
          </a:prstGeom>
          <a:noFill/>
        </p:spPr>
        <p:txBody>
          <a:bodyPr wrap="none" lIns="0" tIns="0" rIns="0" rtlCol="0">
            <a:spAutoFit/>
          </a:bodyPr>
          <a:lstStyle/>
          <a:p>
            <a:pPr>
              <a:lnSpc>
                <a:spcPts val="2200"/>
              </a:lnSpc>
              <a:tabLst/>
            </a:pPr>
            <a:r>
              <a:rPr lang="en-US" altLang="zh-CN" sz="2004" dirty="0">
                <a:solidFill>
                  <a:srgbClr val="000000"/>
                </a:solidFill>
                <a:latin typeface="Times New Roman" pitchFamily="18" charset="0"/>
                <a:cs typeface="Times New Roman" pitchFamily="18" charset="0"/>
              </a:rPr>
              <a:t>(25)</a:t>
            </a:r>
            <a:r>
              <a:rPr lang="en-US" altLang="zh-CN" sz="1331" dirty="0">
                <a:solidFill>
                  <a:srgbClr val="000000"/>
                </a:solidFill>
                <a:latin typeface="Times New Roman" pitchFamily="18" charset="0"/>
                <a:cs typeface="Times New Roman" pitchFamily="18" charset="0"/>
              </a:rPr>
              <a:t>10</a:t>
            </a:r>
            <a:r>
              <a:rPr lang="en-US" altLang="zh-CN" sz="2004" dirty="0">
                <a:latin typeface="Times New Roman" pitchFamily="18" charset="0"/>
                <a:cs typeface="Times New Roman" pitchFamily="18" charset="0"/>
              </a:rPr>
              <a:t> </a:t>
            </a:r>
            <a:r>
              <a:rPr lang="en-US" altLang="zh-CN" sz="2004" dirty="0">
                <a:solidFill>
                  <a:srgbClr val="000000"/>
                </a:solidFill>
                <a:latin typeface="Times New Roman" pitchFamily="18" charset="0"/>
                <a:cs typeface="Times New Roman" pitchFamily="18" charset="0"/>
              </a:rPr>
              <a:t>=</a:t>
            </a:r>
            <a:r>
              <a:rPr lang="en-US" altLang="zh-CN" sz="2004" dirty="0">
                <a:latin typeface="Times New Roman" pitchFamily="18" charset="0"/>
                <a:cs typeface="Times New Roman" pitchFamily="18" charset="0"/>
              </a:rPr>
              <a:t> </a:t>
            </a:r>
            <a:r>
              <a:rPr lang="en-US" altLang="zh-CN" sz="2004" dirty="0">
                <a:solidFill>
                  <a:srgbClr val="FF0000"/>
                </a:solidFill>
                <a:latin typeface="Times New Roman" pitchFamily="18" charset="0"/>
                <a:cs typeface="Times New Roman" pitchFamily="18" charset="0"/>
              </a:rPr>
              <a:t>(0010</a:t>
            </a:r>
            <a:r>
              <a:rPr lang="en-US" altLang="zh-CN" sz="2004" dirty="0">
                <a:latin typeface="Times New Roman" pitchFamily="18" charset="0"/>
                <a:cs typeface="Times New Roman" pitchFamily="18" charset="0"/>
              </a:rPr>
              <a:t> </a:t>
            </a:r>
            <a:r>
              <a:rPr lang="en-US" altLang="zh-CN" sz="2004" dirty="0">
                <a:solidFill>
                  <a:srgbClr val="FF0000"/>
                </a:solidFill>
                <a:latin typeface="Times New Roman" pitchFamily="18" charset="0"/>
                <a:cs typeface="Times New Roman" pitchFamily="18" charset="0"/>
              </a:rPr>
              <a:t>0101)</a:t>
            </a:r>
            <a:r>
              <a:rPr lang="en-US" altLang="zh-CN" sz="1331" dirty="0">
                <a:solidFill>
                  <a:srgbClr val="FF0000"/>
                </a:solidFill>
                <a:latin typeface="Times New Roman" pitchFamily="18" charset="0"/>
                <a:cs typeface="Times New Roman" pitchFamily="18" charset="0"/>
              </a:rPr>
              <a:t>BCD</a:t>
            </a:r>
          </a:p>
          <a:p>
            <a:pPr>
              <a:lnSpc>
                <a:spcPts val="1000"/>
              </a:lnSpc>
            </a:pPr>
            <a:endParaRPr lang="en-US" altLang="zh-CN" dirty="0"/>
          </a:p>
          <a:p>
            <a:pPr>
              <a:lnSpc>
                <a:spcPts val="3200"/>
              </a:lnSpc>
              <a:tabLst/>
            </a:pPr>
            <a:r>
              <a:rPr lang="en-US" altLang="zh-CN" sz="2004" dirty="0">
                <a:solidFill>
                  <a:srgbClr val="000000"/>
                </a:solidFill>
                <a:latin typeface="Times New Roman" pitchFamily="18" charset="0"/>
                <a:cs typeface="Times New Roman" pitchFamily="18" charset="0"/>
              </a:rPr>
              <a:t>(345.6)</a:t>
            </a:r>
            <a:r>
              <a:rPr lang="en-US" altLang="zh-CN" sz="1331" dirty="0">
                <a:solidFill>
                  <a:srgbClr val="000000"/>
                </a:solidFill>
                <a:latin typeface="Times New Roman" pitchFamily="18" charset="0"/>
                <a:cs typeface="Times New Roman" pitchFamily="18" charset="0"/>
              </a:rPr>
              <a:t>10</a:t>
            </a:r>
            <a:r>
              <a:rPr lang="en-US" altLang="zh-CN" sz="2004" dirty="0">
                <a:latin typeface="Times New Roman" pitchFamily="18" charset="0"/>
                <a:cs typeface="Times New Roman" pitchFamily="18" charset="0"/>
              </a:rPr>
              <a:t> </a:t>
            </a:r>
            <a:r>
              <a:rPr lang="en-US" altLang="zh-CN" sz="2004" dirty="0">
                <a:solidFill>
                  <a:srgbClr val="000000"/>
                </a:solidFill>
                <a:latin typeface="Times New Roman" pitchFamily="18" charset="0"/>
                <a:cs typeface="Times New Roman" pitchFamily="18" charset="0"/>
              </a:rPr>
              <a:t>=</a:t>
            </a:r>
            <a:endParaRPr lang="en-US" altLang="zh-CN" dirty="0"/>
          </a:p>
          <a:p>
            <a:pPr>
              <a:lnSpc>
                <a:spcPts val="3200"/>
              </a:lnSpc>
              <a:tabLst/>
            </a:pPr>
            <a:r>
              <a:rPr lang="en-US" altLang="zh-CN" sz="2006" dirty="0">
                <a:solidFill>
                  <a:srgbClr val="000000"/>
                </a:solidFill>
                <a:latin typeface="Times New Roman" pitchFamily="18" charset="0"/>
                <a:cs typeface="Times New Roman" pitchFamily="18" charset="0"/>
              </a:rPr>
              <a:t>(0001</a:t>
            </a:r>
            <a:r>
              <a:rPr lang="en-US" altLang="zh-CN" sz="2006" dirty="0">
                <a:latin typeface="Times New Roman" pitchFamily="18" charset="0"/>
                <a:cs typeface="Times New Roman" pitchFamily="18" charset="0"/>
              </a:rPr>
              <a:t>  </a:t>
            </a:r>
            <a:r>
              <a:rPr lang="en-US" altLang="zh-CN" sz="2006" dirty="0">
                <a:solidFill>
                  <a:srgbClr val="000000"/>
                </a:solidFill>
                <a:latin typeface="Times New Roman" pitchFamily="18" charset="0"/>
                <a:cs typeface="Times New Roman" pitchFamily="18" charset="0"/>
              </a:rPr>
              <a:t>0011)</a:t>
            </a:r>
            <a:r>
              <a:rPr lang="en-US" altLang="zh-CN" sz="1334" dirty="0">
                <a:solidFill>
                  <a:srgbClr val="000000"/>
                </a:solidFill>
                <a:latin typeface="Times New Roman" pitchFamily="18" charset="0"/>
                <a:cs typeface="Times New Roman" pitchFamily="18" charset="0"/>
              </a:rPr>
              <a:t>BCD</a:t>
            </a:r>
            <a:r>
              <a:rPr lang="en-US" altLang="zh-CN" sz="2006" dirty="0">
                <a:latin typeface="Times New Roman" pitchFamily="18" charset="0"/>
                <a:cs typeface="Times New Roman" pitchFamily="18" charset="0"/>
              </a:rPr>
              <a:t> </a:t>
            </a:r>
            <a:r>
              <a:rPr lang="en-US" altLang="zh-CN" sz="2006" dirty="0">
                <a:solidFill>
                  <a:srgbClr val="000000"/>
                </a:solidFill>
                <a:latin typeface="Times New Roman" pitchFamily="18" charset="0"/>
                <a:cs typeface="Times New Roman" pitchFamily="18" charset="0"/>
              </a:rPr>
              <a:t>=</a:t>
            </a:r>
            <a:endParaRPr lang="en-US" altLang="zh-CN" sz="1334" dirty="0">
              <a:solidFill>
                <a:srgbClr val="FF0000"/>
              </a:solidFill>
              <a:latin typeface="Times New Roman" pitchFamily="18" charset="0"/>
              <a:cs typeface="Times New Roman" pitchFamily="18" charset="0"/>
            </a:endParaRPr>
          </a:p>
        </p:txBody>
      </p:sp>
      <p:sp>
        <p:nvSpPr>
          <p:cNvPr id="10" name="Rectangle 9"/>
          <p:cNvSpPr/>
          <p:nvPr/>
        </p:nvSpPr>
        <p:spPr>
          <a:xfrm>
            <a:off x="1052484" y="1676400"/>
            <a:ext cx="6235700" cy="579646"/>
          </a:xfrm>
          <a:prstGeom prst="rect">
            <a:avLst/>
          </a:prstGeom>
        </p:spPr>
        <p:txBody>
          <a:bodyPr wrap="square">
            <a:spAutoFit/>
          </a:bodyPr>
          <a:lstStyle/>
          <a:p>
            <a:pPr>
              <a:lnSpc>
                <a:spcPts val="1900"/>
              </a:lnSpc>
              <a:tabLst>
                <a:tab pos="1536700" algn="l"/>
              </a:tabLst>
            </a:pPr>
            <a:r>
              <a:rPr lang="en-US" altLang="zh-CN" sz="2000" dirty="0">
                <a:solidFill>
                  <a:srgbClr val="000000"/>
                </a:solidFill>
                <a:latin typeface="Times New Roman" pitchFamily="18" charset="0"/>
                <a:cs typeface="Times New Roman" pitchFamily="18" charset="0"/>
              </a:rPr>
              <a:t>Code</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to</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represent</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decimal</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numbers,</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not</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binary</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numbers,</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although</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they are</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coded</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with</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binary</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bits.</a:t>
            </a:r>
          </a:p>
        </p:txBody>
      </p:sp>
      <p:sp>
        <p:nvSpPr>
          <p:cNvPr id="11" name="Rectangle 10"/>
          <p:cNvSpPr/>
          <p:nvPr/>
        </p:nvSpPr>
        <p:spPr>
          <a:xfrm>
            <a:off x="2775049" y="5416485"/>
            <a:ext cx="2748316" cy="454227"/>
          </a:xfrm>
          <a:prstGeom prst="rect">
            <a:avLst/>
          </a:prstGeom>
        </p:spPr>
        <p:txBody>
          <a:bodyPr wrap="none">
            <a:spAutoFit/>
          </a:bodyPr>
          <a:lstStyle/>
          <a:p>
            <a:pPr>
              <a:lnSpc>
                <a:spcPts val="3200"/>
              </a:lnSpc>
              <a:tabLst/>
            </a:pPr>
            <a:r>
              <a:rPr lang="en-US" altLang="zh-CN" dirty="0">
                <a:solidFill>
                  <a:srgbClr val="FF0000"/>
                </a:solidFill>
                <a:latin typeface="Times New Roman" pitchFamily="18" charset="0"/>
                <a:cs typeface="Times New Roman" pitchFamily="18" charset="0"/>
              </a:rPr>
              <a:t>(0011</a:t>
            </a:r>
            <a:r>
              <a:rPr lang="en-US" altLang="zh-CN" dirty="0">
                <a:latin typeface="Times New Roman" pitchFamily="18" charset="0"/>
                <a:cs typeface="Times New Roman" pitchFamily="18" charset="0"/>
              </a:rPr>
              <a:t> </a:t>
            </a:r>
            <a:r>
              <a:rPr lang="en-US" altLang="zh-CN" dirty="0">
                <a:solidFill>
                  <a:srgbClr val="FF0000"/>
                </a:solidFill>
                <a:latin typeface="Times New Roman" pitchFamily="18" charset="0"/>
                <a:cs typeface="Times New Roman" pitchFamily="18" charset="0"/>
              </a:rPr>
              <a:t>0100</a:t>
            </a:r>
            <a:r>
              <a:rPr lang="en-US" altLang="zh-CN" dirty="0">
                <a:latin typeface="Times New Roman" pitchFamily="18" charset="0"/>
                <a:cs typeface="Times New Roman" pitchFamily="18" charset="0"/>
              </a:rPr>
              <a:t> </a:t>
            </a:r>
            <a:r>
              <a:rPr lang="en-US" altLang="zh-CN" dirty="0">
                <a:solidFill>
                  <a:srgbClr val="FF0000"/>
                </a:solidFill>
                <a:latin typeface="Times New Roman" pitchFamily="18" charset="0"/>
                <a:cs typeface="Times New Roman" pitchFamily="18" charset="0"/>
              </a:rPr>
              <a:t>0101</a:t>
            </a:r>
            <a:r>
              <a:rPr lang="en-US" altLang="zh-CN" dirty="0">
                <a:latin typeface="Times New Roman" pitchFamily="18" charset="0"/>
                <a:cs typeface="Times New Roman" pitchFamily="18" charset="0"/>
              </a:rPr>
              <a:t> </a:t>
            </a:r>
            <a:r>
              <a:rPr lang="en-US" altLang="zh-CN" dirty="0">
                <a:solidFill>
                  <a:srgbClr val="FF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solidFill>
                  <a:srgbClr val="FF0000"/>
                </a:solidFill>
                <a:latin typeface="Times New Roman" pitchFamily="18" charset="0"/>
                <a:cs typeface="Times New Roman" pitchFamily="18" charset="0"/>
              </a:rPr>
              <a:t>0110)</a:t>
            </a:r>
            <a:r>
              <a:rPr lang="en-US" altLang="zh-CN" sz="1100" dirty="0">
                <a:solidFill>
                  <a:srgbClr val="FF0000"/>
                </a:solidFill>
                <a:latin typeface="Times New Roman" pitchFamily="18" charset="0"/>
                <a:cs typeface="Times New Roman" pitchFamily="18" charset="0"/>
              </a:rPr>
              <a:t>BCD</a:t>
            </a:r>
          </a:p>
        </p:txBody>
      </p:sp>
      <p:sp>
        <p:nvSpPr>
          <p:cNvPr id="12" name="Rectangle 11"/>
          <p:cNvSpPr/>
          <p:nvPr/>
        </p:nvSpPr>
        <p:spPr>
          <a:xfrm>
            <a:off x="3415577" y="5803771"/>
            <a:ext cx="710451" cy="502702"/>
          </a:xfrm>
          <a:prstGeom prst="rect">
            <a:avLst/>
          </a:prstGeom>
        </p:spPr>
        <p:txBody>
          <a:bodyPr wrap="none">
            <a:spAutoFit/>
          </a:bodyPr>
          <a:lstStyle/>
          <a:p>
            <a:pPr>
              <a:lnSpc>
                <a:spcPts val="3200"/>
              </a:lnSpc>
              <a:tabLst/>
            </a:pPr>
            <a:r>
              <a:rPr lang="en-US" altLang="zh-CN" dirty="0">
                <a:solidFill>
                  <a:srgbClr val="FF0000"/>
                </a:solidFill>
                <a:latin typeface="Times New Roman" pitchFamily="18" charset="0"/>
                <a:cs typeface="Times New Roman" pitchFamily="18" charset="0"/>
              </a:rPr>
              <a:t>(13)</a:t>
            </a:r>
            <a:r>
              <a:rPr lang="en-US" altLang="zh-CN" sz="1100" dirty="0">
                <a:solidFill>
                  <a:srgbClr val="FF0000"/>
                </a:solidFill>
                <a:latin typeface="Times New Roman" pitchFamily="18" charset="0"/>
                <a:cs typeface="Times New Roman" pitchFamily="18" charset="0"/>
              </a:rPr>
              <a:t>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889250" y="3956050"/>
            <a:ext cx="1917700" cy="22225"/>
          </a:xfrm>
          <a:custGeom>
            <a:avLst/>
            <a:gdLst>
              <a:gd name="connsiteX0" fmla="*/ 6350 w 1917700"/>
              <a:gd name="connsiteY0" fmla="*/ 6350 h 22225"/>
              <a:gd name="connsiteX1" fmla="*/ 1911350 w 1917700"/>
              <a:gd name="connsiteY1" fmla="*/ 6350 h 22225"/>
            </a:gdLst>
            <a:ahLst/>
            <a:cxnLst>
              <a:cxn ang="0">
                <a:pos x="connsiteX0" y="connsiteY0"/>
              </a:cxn>
              <a:cxn ang="1">
                <a:pos x="connsiteX1" y="connsiteY1"/>
              </a:cxn>
            </a:cxnLst>
            <a:rect l="l" t="t" r="r" b="b"/>
            <a:pathLst>
              <a:path w="1917700" h="22225">
                <a:moveTo>
                  <a:pt x="6350" y="6350"/>
                </a:moveTo>
                <a:lnTo>
                  <a:pt x="1911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2889250" y="4718050"/>
            <a:ext cx="1841500" cy="22225"/>
          </a:xfrm>
          <a:custGeom>
            <a:avLst/>
            <a:gdLst>
              <a:gd name="connsiteX0" fmla="*/ 6350 w 1841500"/>
              <a:gd name="connsiteY0" fmla="*/ 6350 h 22225"/>
              <a:gd name="connsiteX1" fmla="*/ 1835150 w 1841500"/>
              <a:gd name="connsiteY1" fmla="*/ 6350 h 22225"/>
            </a:gdLst>
            <a:ahLst/>
            <a:cxnLst>
              <a:cxn ang="0">
                <a:pos x="connsiteX0" y="connsiteY0"/>
              </a:cxn>
              <a:cxn ang="1">
                <a:pos x="connsiteX1" y="connsiteY1"/>
              </a:cxn>
            </a:cxnLst>
            <a:rect l="l" t="t" r="r" b="b"/>
            <a:pathLst>
              <a:path w="1841500" h="22225">
                <a:moveTo>
                  <a:pt x="6350" y="6350"/>
                </a:moveTo>
                <a:lnTo>
                  <a:pt x="18351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1289050" y="3956050"/>
            <a:ext cx="622300" cy="22225"/>
          </a:xfrm>
          <a:custGeom>
            <a:avLst/>
            <a:gdLst>
              <a:gd name="connsiteX0" fmla="*/ 6350 w 622300"/>
              <a:gd name="connsiteY0" fmla="*/ 6350 h 22225"/>
              <a:gd name="connsiteX1" fmla="*/ 615950 w 622300"/>
              <a:gd name="connsiteY1" fmla="*/ 6350 h 22225"/>
            </a:gdLst>
            <a:ahLst/>
            <a:cxnLst>
              <a:cxn ang="0">
                <a:pos x="connsiteX0" y="connsiteY0"/>
              </a:cxn>
              <a:cxn ang="1">
                <a:pos x="connsiteX1" y="connsiteY1"/>
              </a:cxn>
            </a:cxnLst>
            <a:rect l="l" t="t" r="r" b="b"/>
            <a:pathLst>
              <a:path w="622300" h="22225">
                <a:moveTo>
                  <a:pt x="6350" y="6350"/>
                </a:moveTo>
                <a:lnTo>
                  <a:pt x="6159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8" name="Picture 3"/>
          <p:cNvPicPr>
            <a:picLocks noChangeAspect="1" noChangeArrowheads="1"/>
          </p:cNvPicPr>
          <p:nvPr/>
        </p:nvPicPr>
        <p:blipFill>
          <a:blip r:embed="rId2"/>
          <a:srcRect/>
          <a:stretch>
            <a:fillRect/>
          </a:stretch>
        </p:blipFill>
        <p:spPr bwMode="auto">
          <a:xfrm>
            <a:off x="3949700" y="3492500"/>
            <a:ext cx="1778000" cy="635000"/>
          </a:xfrm>
          <a:prstGeom prst="rect">
            <a:avLst/>
          </a:prstGeom>
          <a:noFill/>
        </p:spPr>
      </p:pic>
      <p:sp>
        <p:nvSpPr>
          <p:cNvPr id="10" name="TextBox 1"/>
          <p:cNvSpPr txBox="1"/>
          <p:nvPr/>
        </p:nvSpPr>
        <p:spPr>
          <a:xfrm>
            <a:off x="3344291" y="646077"/>
            <a:ext cx="2489464" cy="446982"/>
          </a:xfrm>
          <a:prstGeom prst="rect">
            <a:avLst/>
          </a:prstGeom>
          <a:noFill/>
        </p:spPr>
        <p:txBody>
          <a:bodyPr wrap="none" lIns="0" tIns="0" rIns="0" rtlCol="0">
            <a:spAutoFit/>
          </a:bodyPr>
          <a:lstStyle/>
          <a:p>
            <a:pPr>
              <a:lnSpc>
                <a:spcPts val="2900"/>
              </a:lnSpc>
              <a:tabLst>
                <a:tab pos="127000" algn="l"/>
                <a:tab pos="2273300" algn="l"/>
                <a:tab pos="6489700" algn="l"/>
              </a:tabLst>
            </a:pPr>
            <a:r>
              <a:rPr lang="en-US" altLang="zh-CN" sz="3600" dirty="0">
                <a:solidFill>
                  <a:srgbClr val="000000"/>
                </a:solidFill>
                <a:latin typeface="+mj-lt"/>
                <a:cs typeface="Times New Roman" pitchFamily="18" charset="0"/>
              </a:rPr>
              <a:t>BCD</a:t>
            </a:r>
            <a:r>
              <a:rPr lang="en-US" altLang="zh-CN" sz="3600" dirty="0">
                <a:latin typeface="+mj-lt"/>
                <a:cs typeface="Times New Roman" pitchFamily="18" charset="0"/>
              </a:rPr>
              <a:t> </a:t>
            </a:r>
            <a:r>
              <a:rPr lang="en-US" altLang="zh-CN" sz="3600" dirty="0">
                <a:solidFill>
                  <a:srgbClr val="000000"/>
                </a:solidFill>
                <a:latin typeface="+mj-lt"/>
                <a:cs typeface="Times New Roman" pitchFamily="18" charset="0"/>
              </a:rPr>
              <a:t>Addition</a:t>
            </a:r>
          </a:p>
        </p:txBody>
      </p:sp>
      <p:sp>
        <p:nvSpPr>
          <p:cNvPr id="11" name="TextBox 1"/>
          <p:cNvSpPr txBox="1"/>
          <p:nvPr/>
        </p:nvSpPr>
        <p:spPr>
          <a:xfrm>
            <a:off x="1282700" y="3022600"/>
            <a:ext cx="736600" cy="177800"/>
          </a:xfrm>
          <a:prstGeom prst="rect">
            <a:avLst/>
          </a:prstGeom>
          <a:noFill/>
        </p:spPr>
        <p:txBody>
          <a:bodyPr wrap="none" lIns="0" tIns="0" rIns="0" rtlCol="0">
            <a:spAutoFit/>
          </a:bodyPr>
          <a:lstStyle/>
          <a:p>
            <a:pPr>
              <a:lnSpc>
                <a:spcPts val="1400"/>
              </a:lnSpc>
              <a:tabLst/>
            </a:pPr>
            <a:r>
              <a:rPr lang="en-US" altLang="zh-CN" sz="1403" b="1" dirty="0">
                <a:solidFill>
                  <a:srgbClr val="000000"/>
                </a:solidFill>
                <a:latin typeface="Courier New" pitchFamily="18" charset="0"/>
                <a:cs typeface="Courier New" pitchFamily="18" charset="0"/>
              </a:rPr>
              <a:t>Decimal</a:t>
            </a:r>
          </a:p>
        </p:txBody>
      </p:sp>
      <p:sp>
        <p:nvSpPr>
          <p:cNvPr id="12" name="TextBox 1"/>
          <p:cNvSpPr txBox="1"/>
          <p:nvPr/>
        </p:nvSpPr>
        <p:spPr>
          <a:xfrm>
            <a:off x="3657600" y="3022600"/>
            <a:ext cx="317500" cy="177800"/>
          </a:xfrm>
          <a:prstGeom prst="rect">
            <a:avLst/>
          </a:prstGeom>
          <a:noFill/>
        </p:spPr>
        <p:txBody>
          <a:bodyPr wrap="none" lIns="0" tIns="0" rIns="0" rtlCol="0">
            <a:spAutoFit/>
          </a:bodyPr>
          <a:lstStyle/>
          <a:p>
            <a:pPr>
              <a:lnSpc>
                <a:spcPts val="1400"/>
              </a:lnSpc>
              <a:tabLst/>
            </a:pPr>
            <a:r>
              <a:rPr lang="en-US" altLang="zh-CN" sz="1403" b="1" dirty="0">
                <a:solidFill>
                  <a:srgbClr val="000000"/>
                </a:solidFill>
                <a:latin typeface="Courier New" pitchFamily="18" charset="0"/>
                <a:cs typeface="Courier New" pitchFamily="18" charset="0"/>
              </a:rPr>
              <a:t>BCD</a:t>
            </a:r>
          </a:p>
        </p:txBody>
      </p:sp>
      <p:sp>
        <p:nvSpPr>
          <p:cNvPr id="13" name="TextBox 1"/>
          <p:cNvSpPr txBox="1"/>
          <p:nvPr/>
        </p:nvSpPr>
        <p:spPr>
          <a:xfrm>
            <a:off x="774700" y="3225800"/>
            <a:ext cx="1053173" cy="3085460"/>
          </a:xfrm>
          <a:prstGeom prst="rect">
            <a:avLst/>
          </a:prstGeom>
          <a:noFill/>
        </p:spPr>
        <p:txBody>
          <a:bodyPr wrap="none" lIns="0" tIns="0" rIns="0" rtlCol="0">
            <a:spAutoFit/>
          </a:bodyPr>
          <a:lstStyle/>
          <a:p>
            <a:pPr>
              <a:lnSpc>
                <a:spcPts val="1400"/>
              </a:lnSpc>
              <a:tabLst>
                <a:tab pos="508000" algn="l"/>
                <a:tab pos="723900" algn="l"/>
              </a:tabLst>
            </a:pPr>
            <a:r>
              <a:rPr lang="en-US" altLang="zh-CN" dirty="0"/>
              <a:t>		</a:t>
            </a:r>
            <a:r>
              <a:rPr lang="en-US" altLang="zh-CN" sz="1403" b="1" dirty="0">
                <a:solidFill>
                  <a:srgbClr val="000000"/>
                </a:solidFill>
                <a:latin typeface="Courier New" pitchFamily="18" charset="0"/>
                <a:cs typeface="Courier New" pitchFamily="18" charset="0"/>
              </a:rPr>
              <a:t>184</a:t>
            </a:r>
          </a:p>
          <a:p>
            <a:pPr>
              <a:lnSpc>
                <a:spcPts val="1000"/>
              </a:lnSpc>
            </a:pPr>
            <a:endParaRPr lang="en-US" altLang="zh-CN" dirty="0"/>
          </a:p>
          <a:p>
            <a:pPr>
              <a:lnSpc>
                <a:spcPts val="2300"/>
              </a:lnSpc>
              <a:tabLst>
                <a:tab pos="508000" algn="l"/>
                <a:tab pos="723900" algn="l"/>
              </a:tabLst>
            </a:pPr>
            <a:r>
              <a:rPr lang="en-US" altLang="zh-CN" dirty="0"/>
              <a:t>	</a:t>
            </a:r>
            <a:r>
              <a:rPr lang="en-US" altLang="zh-CN" sz="1403" b="1" dirty="0">
                <a:solidFill>
                  <a:srgbClr val="000000"/>
                </a:solidFill>
                <a:latin typeface="Courier New" pitchFamily="18" charset="0"/>
                <a:cs typeface="Courier New" pitchFamily="18" charset="0"/>
              </a:rPr>
              <a:t>+</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576</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2000"/>
              </a:lnSpc>
              <a:tabLst>
                <a:tab pos="508000" algn="l"/>
                <a:tab pos="723900" algn="l"/>
              </a:tabLst>
            </a:pPr>
            <a:r>
              <a:rPr lang="en-US" altLang="zh-CN" dirty="0"/>
              <a:t>		</a:t>
            </a:r>
            <a:r>
              <a:rPr lang="en-US" altLang="zh-CN" sz="1403" b="1" dirty="0">
                <a:solidFill>
                  <a:srgbClr val="000000"/>
                </a:solidFill>
                <a:latin typeface="Courier New" pitchFamily="18" charset="0"/>
                <a:cs typeface="Courier New" pitchFamily="18" charset="0"/>
              </a:rPr>
              <a:t>760</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p:txBody>
      </p:sp>
      <p:sp>
        <p:nvSpPr>
          <p:cNvPr id="14" name="TextBox 1"/>
          <p:cNvSpPr txBox="1"/>
          <p:nvPr/>
        </p:nvSpPr>
        <p:spPr>
          <a:xfrm>
            <a:off x="3124200" y="3225800"/>
            <a:ext cx="1485900" cy="1892300"/>
          </a:xfrm>
          <a:prstGeom prst="rect">
            <a:avLst/>
          </a:prstGeom>
          <a:noFill/>
        </p:spPr>
        <p:txBody>
          <a:bodyPr wrap="none" lIns="0" tIns="0" rIns="0" rtlCol="0">
            <a:spAutoFit/>
          </a:bodyPr>
          <a:lstStyle/>
          <a:p>
            <a:pPr>
              <a:lnSpc>
                <a:spcPts val="1400"/>
              </a:lnSpc>
              <a:tabLst>
                <a:tab pos="533400" algn="l"/>
              </a:tabLst>
            </a:pPr>
            <a:r>
              <a:rPr lang="en-US" altLang="zh-CN" sz="1403" b="1" dirty="0">
                <a:solidFill>
                  <a:srgbClr val="000000"/>
                </a:solidFill>
                <a:latin typeface="Courier New" pitchFamily="18" charset="0"/>
                <a:cs typeface="Courier New" pitchFamily="18" charset="0"/>
              </a:rPr>
              <a:t>0001</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1000</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0100</a:t>
            </a:r>
          </a:p>
          <a:p>
            <a:pPr>
              <a:lnSpc>
                <a:spcPts val="1000"/>
              </a:lnSpc>
            </a:pPr>
            <a:endParaRPr lang="en-US" altLang="zh-CN" dirty="0"/>
          </a:p>
          <a:p>
            <a:pPr>
              <a:lnSpc>
                <a:spcPts val="2300"/>
              </a:lnSpc>
              <a:tabLst>
                <a:tab pos="533400" algn="l"/>
              </a:tabLst>
            </a:pPr>
            <a:r>
              <a:rPr lang="en-US" altLang="zh-CN" sz="1403" b="1" dirty="0">
                <a:solidFill>
                  <a:srgbClr val="000000"/>
                </a:solidFill>
                <a:latin typeface="Courier New" pitchFamily="18" charset="0"/>
                <a:cs typeface="Courier New" pitchFamily="18" charset="0"/>
              </a:rPr>
              <a:t>0101</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0111</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0110</a:t>
            </a:r>
          </a:p>
          <a:p>
            <a:pPr>
              <a:lnSpc>
                <a:spcPts val="1000"/>
              </a:lnSpc>
            </a:pPr>
            <a:endParaRPr lang="en-US" altLang="zh-CN" dirty="0"/>
          </a:p>
          <a:p>
            <a:pPr>
              <a:lnSpc>
                <a:spcPts val="2300"/>
              </a:lnSpc>
              <a:tabLst>
                <a:tab pos="533400" algn="l"/>
              </a:tabLst>
            </a:pPr>
            <a:r>
              <a:rPr lang="en-US" altLang="zh-CN" sz="1403" b="1" dirty="0">
                <a:solidFill>
                  <a:srgbClr val="000000"/>
                </a:solidFill>
                <a:latin typeface="Courier New" pitchFamily="18" charset="0"/>
                <a:cs typeface="Courier New" pitchFamily="18" charset="0"/>
              </a:rPr>
              <a:t>0110</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1111</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1010</a:t>
            </a:r>
          </a:p>
          <a:p>
            <a:pPr>
              <a:lnSpc>
                <a:spcPts val="1000"/>
              </a:lnSpc>
            </a:pPr>
            <a:endParaRPr lang="en-US" altLang="zh-CN" dirty="0"/>
          </a:p>
          <a:p>
            <a:pPr>
              <a:lnSpc>
                <a:spcPts val="2300"/>
              </a:lnSpc>
              <a:tabLst>
                <a:tab pos="533400" algn="l"/>
              </a:tabLst>
            </a:pPr>
            <a:r>
              <a:rPr lang="en-US" altLang="zh-CN" dirty="0"/>
              <a:t>	</a:t>
            </a:r>
            <a:r>
              <a:rPr lang="en-US" altLang="zh-CN" sz="1403" b="1" dirty="0">
                <a:solidFill>
                  <a:srgbClr val="000000"/>
                </a:solidFill>
                <a:latin typeface="Courier New" pitchFamily="18" charset="0"/>
                <a:cs typeface="Courier New" pitchFamily="18" charset="0"/>
              </a:rPr>
              <a:t>0110</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0110</a:t>
            </a:r>
          </a:p>
          <a:p>
            <a:pPr>
              <a:lnSpc>
                <a:spcPts val="1000"/>
              </a:lnSpc>
            </a:pPr>
            <a:endParaRPr lang="en-US" altLang="zh-CN" dirty="0"/>
          </a:p>
          <a:p>
            <a:pPr>
              <a:lnSpc>
                <a:spcPts val="2300"/>
              </a:lnSpc>
              <a:tabLst>
                <a:tab pos="533400" algn="l"/>
              </a:tabLst>
            </a:pPr>
            <a:r>
              <a:rPr lang="en-US" altLang="zh-CN" sz="1403" b="1" dirty="0">
                <a:solidFill>
                  <a:srgbClr val="000000"/>
                </a:solidFill>
                <a:latin typeface="Courier New" pitchFamily="18" charset="0"/>
                <a:cs typeface="Courier New" pitchFamily="18" charset="0"/>
              </a:rPr>
              <a:t>0111</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0110</a:t>
            </a:r>
            <a:r>
              <a:rPr lang="en-US" altLang="zh-CN" sz="1403" dirty="0">
                <a:latin typeface="Times New Roman" pitchFamily="18" charset="0"/>
                <a:cs typeface="Times New Roman" pitchFamily="18" charset="0"/>
              </a:rPr>
              <a:t>  </a:t>
            </a:r>
            <a:r>
              <a:rPr lang="en-US" altLang="zh-CN" sz="1403" b="1" dirty="0">
                <a:solidFill>
                  <a:srgbClr val="000000"/>
                </a:solidFill>
                <a:latin typeface="Courier New" pitchFamily="18" charset="0"/>
                <a:cs typeface="Courier New" pitchFamily="18" charset="0"/>
              </a:rPr>
              <a:t>0000</a:t>
            </a:r>
          </a:p>
        </p:txBody>
      </p:sp>
      <p:sp>
        <p:nvSpPr>
          <p:cNvPr id="15" name="TextBox 1"/>
          <p:cNvSpPr txBox="1"/>
          <p:nvPr/>
        </p:nvSpPr>
        <p:spPr>
          <a:xfrm>
            <a:off x="5791200" y="3378200"/>
            <a:ext cx="2768600" cy="584200"/>
          </a:xfrm>
          <a:prstGeom prst="rect">
            <a:avLst/>
          </a:prstGeom>
          <a:noFill/>
        </p:spPr>
        <p:txBody>
          <a:bodyPr wrap="none" lIns="0" tIns="0" rIns="0" rtlCol="0">
            <a:spAutoFit/>
          </a:bodyPr>
          <a:lstStyle/>
          <a:p>
            <a:pPr>
              <a:lnSpc>
                <a:spcPts val="1200"/>
              </a:lnSpc>
              <a:tabLst/>
            </a:pPr>
            <a:r>
              <a:rPr lang="en-US" altLang="zh-CN" sz="1403" dirty="0">
                <a:solidFill>
                  <a:srgbClr val="000000"/>
                </a:solidFill>
                <a:latin typeface="Times New Roman" pitchFamily="18" charset="0"/>
                <a:cs typeface="Times New Roman" pitchFamily="18" charset="0"/>
              </a:rPr>
              <a:t>These</a:t>
            </a:r>
            <a:r>
              <a:rPr lang="en-US" altLang="zh-CN" sz="1403" dirty="0">
                <a:latin typeface="Times New Roman" pitchFamily="18" charset="0"/>
                <a:cs typeface="Times New Roman" pitchFamily="18" charset="0"/>
              </a:rPr>
              <a:t> </a:t>
            </a:r>
            <a:r>
              <a:rPr lang="en-US" altLang="zh-CN" sz="1403" dirty="0">
                <a:solidFill>
                  <a:srgbClr val="000000"/>
                </a:solidFill>
                <a:latin typeface="Times New Roman" pitchFamily="18" charset="0"/>
                <a:cs typeface="Times New Roman" pitchFamily="18" charset="0"/>
              </a:rPr>
              <a:t>two</a:t>
            </a:r>
            <a:r>
              <a:rPr lang="en-US" altLang="zh-CN" sz="1403" dirty="0">
                <a:latin typeface="Times New Roman" pitchFamily="18" charset="0"/>
                <a:cs typeface="Times New Roman" pitchFamily="18" charset="0"/>
              </a:rPr>
              <a:t> </a:t>
            </a:r>
            <a:r>
              <a:rPr lang="en-US" altLang="zh-CN" sz="1403" dirty="0">
                <a:solidFill>
                  <a:srgbClr val="000000"/>
                </a:solidFill>
                <a:latin typeface="Times New Roman" pitchFamily="18" charset="0"/>
                <a:cs typeface="Times New Roman" pitchFamily="18" charset="0"/>
              </a:rPr>
              <a:t>groups</a:t>
            </a:r>
            <a:r>
              <a:rPr lang="en-US" altLang="zh-CN" sz="1403" dirty="0">
                <a:latin typeface="Times New Roman" pitchFamily="18" charset="0"/>
                <a:cs typeface="Times New Roman" pitchFamily="18" charset="0"/>
              </a:rPr>
              <a:t> </a:t>
            </a:r>
            <a:r>
              <a:rPr lang="en-US" altLang="zh-CN" sz="1403" dirty="0">
                <a:solidFill>
                  <a:srgbClr val="000000"/>
                </a:solidFill>
                <a:latin typeface="Times New Roman" pitchFamily="18" charset="0"/>
                <a:cs typeface="Times New Roman" pitchFamily="18" charset="0"/>
              </a:rPr>
              <a:t>of</a:t>
            </a:r>
            <a:r>
              <a:rPr lang="en-US" altLang="zh-CN" sz="1403" dirty="0">
                <a:latin typeface="Times New Roman" pitchFamily="18" charset="0"/>
                <a:cs typeface="Times New Roman" pitchFamily="18" charset="0"/>
              </a:rPr>
              <a:t> </a:t>
            </a:r>
            <a:r>
              <a:rPr lang="en-US" altLang="zh-CN" sz="1403" dirty="0">
                <a:solidFill>
                  <a:srgbClr val="000000"/>
                </a:solidFill>
                <a:latin typeface="Times New Roman" pitchFamily="18" charset="0"/>
                <a:cs typeface="Times New Roman" pitchFamily="18" charset="0"/>
              </a:rPr>
              <a:t>4</a:t>
            </a:r>
            <a:r>
              <a:rPr lang="en-US" altLang="zh-CN" sz="1403" dirty="0">
                <a:latin typeface="Times New Roman" pitchFamily="18" charset="0"/>
                <a:cs typeface="Times New Roman" pitchFamily="18" charset="0"/>
              </a:rPr>
              <a:t> </a:t>
            </a:r>
            <a:r>
              <a:rPr lang="en-US" altLang="zh-CN" sz="1403" dirty="0">
                <a:solidFill>
                  <a:srgbClr val="000000"/>
                </a:solidFill>
                <a:latin typeface="Times New Roman" pitchFamily="18" charset="0"/>
                <a:cs typeface="Times New Roman" pitchFamily="18" charset="0"/>
              </a:rPr>
              <a:t>bits</a:t>
            </a:r>
            <a:r>
              <a:rPr lang="en-US" altLang="zh-CN" sz="1403" dirty="0">
                <a:latin typeface="Times New Roman" pitchFamily="18" charset="0"/>
                <a:cs typeface="Times New Roman" pitchFamily="18" charset="0"/>
              </a:rPr>
              <a:t> </a:t>
            </a:r>
            <a:r>
              <a:rPr lang="en-US" altLang="zh-CN" sz="1403" dirty="0">
                <a:solidFill>
                  <a:srgbClr val="000000"/>
                </a:solidFill>
                <a:latin typeface="Times New Roman" pitchFamily="18" charset="0"/>
                <a:cs typeface="Times New Roman" pitchFamily="18" charset="0"/>
              </a:rPr>
              <a:t>are</a:t>
            </a:r>
            <a:r>
              <a:rPr lang="en-US" altLang="zh-CN" sz="1403" dirty="0">
                <a:latin typeface="Times New Roman" pitchFamily="18" charset="0"/>
                <a:cs typeface="Times New Roman" pitchFamily="18" charset="0"/>
              </a:rPr>
              <a:t> </a:t>
            </a:r>
            <a:r>
              <a:rPr lang="en-US" altLang="zh-CN" sz="1403" dirty="0">
                <a:solidFill>
                  <a:srgbClr val="000000"/>
                </a:solidFill>
                <a:latin typeface="Times New Roman" pitchFamily="18" charset="0"/>
                <a:cs typeface="Times New Roman" pitchFamily="18" charset="0"/>
              </a:rPr>
              <a:t>&gt;9,</a:t>
            </a:r>
          </a:p>
          <a:p>
            <a:pPr>
              <a:lnSpc>
                <a:spcPts val="1600"/>
              </a:lnSpc>
              <a:tabLst/>
            </a:pPr>
            <a:r>
              <a:rPr lang="en-US" altLang="zh-CN" sz="1403" dirty="0">
                <a:solidFill>
                  <a:srgbClr val="000000"/>
                </a:solidFill>
                <a:latin typeface="Times New Roman" pitchFamily="18" charset="0"/>
                <a:cs typeface="Times New Roman" pitchFamily="18" charset="0"/>
              </a:rPr>
              <a:t>so</a:t>
            </a:r>
            <a:r>
              <a:rPr lang="en-US" altLang="zh-CN" sz="1403" dirty="0">
                <a:latin typeface="Times New Roman" pitchFamily="18" charset="0"/>
                <a:cs typeface="Times New Roman" pitchFamily="18" charset="0"/>
              </a:rPr>
              <a:t> </a:t>
            </a:r>
            <a:r>
              <a:rPr lang="en-US" altLang="zh-CN" sz="1403" dirty="0">
                <a:solidFill>
                  <a:srgbClr val="000000"/>
                </a:solidFill>
                <a:latin typeface="Times New Roman" pitchFamily="18" charset="0"/>
                <a:cs typeface="Times New Roman" pitchFamily="18" charset="0"/>
              </a:rPr>
              <a:t>we</a:t>
            </a:r>
            <a:r>
              <a:rPr lang="en-US" altLang="zh-CN" sz="1403" dirty="0">
                <a:latin typeface="Times New Roman" pitchFamily="18" charset="0"/>
                <a:cs typeface="Times New Roman" pitchFamily="18" charset="0"/>
              </a:rPr>
              <a:t> </a:t>
            </a:r>
            <a:r>
              <a:rPr lang="en-US" altLang="zh-CN" sz="1403" dirty="0">
                <a:solidFill>
                  <a:srgbClr val="000000"/>
                </a:solidFill>
                <a:latin typeface="Times New Roman" pitchFamily="18" charset="0"/>
                <a:cs typeface="Times New Roman" pitchFamily="18" charset="0"/>
              </a:rPr>
              <a:t>have</a:t>
            </a:r>
            <a:r>
              <a:rPr lang="en-US" altLang="zh-CN" sz="1403" dirty="0">
                <a:latin typeface="Times New Roman" pitchFamily="18" charset="0"/>
                <a:cs typeface="Times New Roman" pitchFamily="18" charset="0"/>
              </a:rPr>
              <a:t> </a:t>
            </a:r>
            <a:r>
              <a:rPr lang="en-US" altLang="zh-CN" sz="1403" dirty="0">
                <a:solidFill>
                  <a:srgbClr val="000000"/>
                </a:solidFill>
                <a:latin typeface="Times New Roman" pitchFamily="18" charset="0"/>
                <a:cs typeface="Times New Roman" pitchFamily="18" charset="0"/>
              </a:rPr>
              <a:t>to</a:t>
            </a:r>
            <a:r>
              <a:rPr lang="en-US" altLang="zh-CN" sz="1403" dirty="0">
                <a:latin typeface="Times New Roman" pitchFamily="18" charset="0"/>
                <a:cs typeface="Times New Roman" pitchFamily="18" charset="0"/>
              </a:rPr>
              <a:t> </a:t>
            </a:r>
            <a:r>
              <a:rPr lang="en-US" altLang="zh-CN" sz="1403" dirty="0">
                <a:solidFill>
                  <a:srgbClr val="000000"/>
                </a:solidFill>
                <a:latin typeface="Times New Roman" pitchFamily="18" charset="0"/>
                <a:cs typeface="Times New Roman" pitchFamily="18" charset="0"/>
              </a:rPr>
              <a:t>adjust</a:t>
            </a:r>
            <a:r>
              <a:rPr lang="en-US" altLang="zh-CN" sz="1403" dirty="0">
                <a:latin typeface="Times New Roman" pitchFamily="18" charset="0"/>
                <a:cs typeface="Times New Roman" pitchFamily="18" charset="0"/>
              </a:rPr>
              <a:t> </a:t>
            </a:r>
            <a:r>
              <a:rPr lang="en-US" altLang="zh-CN" sz="1403" dirty="0">
                <a:solidFill>
                  <a:srgbClr val="000000"/>
                </a:solidFill>
                <a:latin typeface="Times New Roman" pitchFamily="18" charset="0"/>
                <a:cs typeface="Times New Roman" pitchFamily="18" charset="0"/>
              </a:rPr>
              <a:t>by</a:t>
            </a:r>
            <a:r>
              <a:rPr lang="en-US" altLang="zh-CN" sz="1403" dirty="0">
                <a:latin typeface="Times New Roman" pitchFamily="18" charset="0"/>
                <a:cs typeface="Times New Roman" pitchFamily="18" charset="0"/>
              </a:rPr>
              <a:t> </a:t>
            </a:r>
            <a:r>
              <a:rPr lang="en-US" altLang="zh-CN" sz="1403" dirty="0">
                <a:solidFill>
                  <a:srgbClr val="000000"/>
                </a:solidFill>
                <a:latin typeface="Times New Roman" pitchFamily="18" charset="0"/>
                <a:cs typeface="Times New Roman" pitchFamily="18" charset="0"/>
              </a:rPr>
              <a:t>adding</a:t>
            </a:r>
            <a:r>
              <a:rPr lang="en-US" altLang="zh-CN" sz="1403" dirty="0">
                <a:latin typeface="Times New Roman" pitchFamily="18" charset="0"/>
                <a:cs typeface="Times New Roman" pitchFamily="18" charset="0"/>
              </a:rPr>
              <a:t> </a:t>
            </a:r>
            <a:r>
              <a:rPr lang="en-US" altLang="zh-CN" sz="1403" dirty="0">
                <a:solidFill>
                  <a:srgbClr val="000000"/>
                </a:solidFill>
                <a:latin typeface="Times New Roman" pitchFamily="18" charset="0"/>
                <a:cs typeface="Times New Roman" pitchFamily="18" charset="0"/>
              </a:rPr>
              <a:t>6</a:t>
            </a:r>
            <a:r>
              <a:rPr lang="en-US" altLang="zh-CN" sz="1403" dirty="0">
                <a:latin typeface="Times New Roman" pitchFamily="18" charset="0"/>
                <a:cs typeface="Times New Roman" pitchFamily="18" charset="0"/>
              </a:rPr>
              <a:t> </a:t>
            </a:r>
            <a:r>
              <a:rPr lang="en-US" altLang="zh-CN" sz="1403" dirty="0">
                <a:solidFill>
                  <a:srgbClr val="000000"/>
                </a:solidFill>
                <a:latin typeface="Times New Roman" pitchFamily="18" charset="0"/>
                <a:cs typeface="Times New Roman" pitchFamily="18" charset="0"/>
              </a:rPr>
              <a:t>to</a:t>
            </a:r>
          </a:p>
          <a:p>
            <a:pPr>
              <a:lnSpc>
                <a:spcPts val="1600"/>
              </a:lnSpc>
              <a:tabLst/>
            </a:pPr>
            <a:r>
              <a:rPr lang="en-US" altLang="zh-CN" sz="1403" dirty="0">
                <a:solidFill>
                  <a:srgbClr val="000000"/>
                </a:solidFill>
                <a:latin typeface="Times New Roman" pitchFamily="18" charset="0"/>
                <a:cs typeface="Times New Roman" pitchFamily="18" charset="0"/>
              </a:rPr>
              <a:t>each</a:t>
            </a:r>
            <a:r>
              <a:rPr lang="en-US" altLang="zh-CN" sz="1403" dirty="0">
                <a:latin typeface="Times New Roman" pitchFamily="18" charset="0"/>
                <a:cs typeface="Times New Roman" pitchFamily="18" charset="0"/>
              </a:rPr>
              <a:t> </a:t>
            </a:r>
            <a:r>
              <a:rPr lang="en-US" altLang="zh-CN" sz="1403" dirty="0">
                <a:solidFill>
                  <a:srgbClr val="000000"/>
                </a:solidFill>
                <a:latin typeface="Times New Roman" pitchFamily="18" charset="0"/>
                <a:cs typeface="Times New Roman" pitchFamily="18" charset="0"/>
              </a:rPr>
              <a:t>of</a:t>
            </a:r>
            <a:r>
              <a:rPr lang="en-US" altLang="zh-CN" sz="1403" dirty="0">
                <a:latin typeface="Times New Roman" pitchFamily="18" charset="0"/>
                <a:cs typeface="Times New Roman" pitchFamily="18" charset="0"/>
              </a:rPr>
              <a:t> </a:t>
            </a:r>
            <a:r>
              <a:rPr lang="en-US" altLang="zh-CN" sz="1403" dirty="0">
                <a:solidFill>
                  <a:srgbClr val="000000"/>
                </a:solidFill>
                <a:latin typeface="Times New Roman" pitchFamily="18" charset="0"/>
                <a:cs typeface="Times New Roman" pitchFamily="18" charset="0"/>
              </a:rPr>
              <a:t>them.</a:t>
            </a:r>
          </a:p>
        </p:txBody>
      </p:sp>
      <p:sp>
        <p:nvSpPr>
          <p:cNvPr id="16" name="Rectangle 15"/>
          <p:cNvSpPr/>
          <p:nvPr/>
        </p:nvSpPr>
        <p:spPr>
          <a:xfrm>
            <a:off x="615951" y="1566520"/>
            <a:ext cx="8381998" cy="1395254"/>
          </a:xfrm>
          <a:prstGeom prst="rect">
            <a:avLst/>
          </a:prstGeom>
        </p:spPr>
        <p:txBody>
          <a:bodyPr wrap="square">
            <a:spAutoFit/>
          </a:bodyPr>
          <a:lstStyle/>
          <a:p>
            <a:pPr marL="285750" indent="-285750">
              <a:buFont typeface="Arial" panose="020B0604020202020204" pitchFamily="34" charset="0"/>
              <a:buChar char="•"/>
              <a:tabLst>
                <a:tab pos="127000" algn="l"/>
                <a:tab pos="2273300" algn="l"/>
                <a:tab pos="6489700" algn="l"/>
              </a:tabLst>
            </a:pPr>
            <a:r>
              <a:rPr lang="en-US" altLang="zh-CN" sz="1700" dirty="0">
                <a:solidFill>
                  <a:srgbClr val="000000"/>
                </a:solidFill>
                <a:latin typeface="Times New Roman" pitchFamily="18" charset="0"/>
                <a:cs typeface="Times New Roman" pitchFamily="18" charset="0"/>
              </a:rPr>
              <a:t>To</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add</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2</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multiple-digit</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BCD</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numbers,</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first</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add</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them</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as</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if</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they</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were</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normal</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binary</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numbers. </a:t>
            </a:r>
          </a:p>
          <a:p>
            <a:pPr marL="285750" indent="-285750">
              <a:buFont typeface="Arial" panose="020B0604020202020204" pitchFamily="34" charset="0"/>
              <a:buChar char="•"/>
              <a:tabLst>
                <a:tab pos="127000" algn="l"/>
                <a:tab pos="2273300" algn="l"/>
                <a:tab pos="6489700" algn="l"/>
              </a:tabLst>
            </a:pPr>
            <a:r>
              <a:rPr lang="en-US" altLang="zh-CN" sz="1700" dirty="0">
                <a:solidFill>
                  <a:srgbClr val="000000"/>
                </a:solidFill>
                <a:latin typeface="Times New Roman" pitchFamily="18" charset="0"/>
                <a:cs typeface="Times New Roman" pitchFamily="18" charset="0"/>
              </a:rPr>
              <a:t>Then</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check</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each</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group</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of</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4</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bits.</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If</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the</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group</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is</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9</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(1001)or</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less,</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it</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is</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OK.</a:t>
            </a:r>
          </a:p>
          <a:p>
            <a:pPr marL="285750" indent="-285750">
              <a:buFont typeface="Arial" panose="020B0604020202020204" pitchFamily="34" charset="0"/>
              <a:buChar char="•"/>
              <a:tabLst>
                <a:tab pos="127000" algn="l"/>
                <a:tab pos="2273300" algn="l"/>
                <a:tab pos="6489700" algn="l"/>
              </a:tabLst>
            </a:pPr>
            <a:r>
              <a:rPr lang="en-US" altLang="zh-CN" sz="1700" dirty="0">
                <a:solidFill>
                  <a:srgbClr val="000000"/>
                </a:solidFill>
                <a:latin typeface="Times New Roman" pitchFamily="18" charset="0"/>
                <a:cs typeface="Times New Roman" pitchFamily="18" charset="0"/>
              </a:rPr>
              <a:t>When</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a</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group</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of</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4</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bits</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is</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10</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or</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more,</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add</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6,</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adding</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any</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carry</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into</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the</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next</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group</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of</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4</a:t>
            </a:r>
            <a:r>
              <a:rPr lang="en-US" altLang="zh-CN" sz="1700" dirty="0">
                <a:latin typeface="Times New Roman" pitchFamily="18" charset="0"/>
                <a:cs typeface="Times New Roman" pitchFamily="18" charset="0"/>
              </a:rPr>
              <a:t> </a:t>
            </a:r>
            <a:r>
              <a:rPr lang="en-US" altLang="zh-CN" sz="1700" dirty="0">
                <a:solidFill>
                  <a:srgbClr val="000000"/>
                </a:solidFill>
                <a:latin typeface="Times New Roman" pitchFamily="18" charset="0"/>
                <a:cs typeface="Times New Roman" pitchFamily="18" charset="0"/>
              </a:rPr>
              <a:t>bits.</a:t>
            </a:r>
          </a:p>
          <a:p>
            <a:pPr>
              <a:lnSpc>
                <a:spcPts val="1000"/>
              </a:lnSpc>
            </a:pPr>
            <a:endParaRPr lang="en-US" altLang="zh-CN" dirty="0"/>
          </a:p>
          <a:p>
            <a:pPr>
              <a:lnSpc>
                <a:spcPts val="1000"/>
              </a:lnSpc>
            </a:pPr>
            <a:endParaRPr lang="en-US" altLang="zh-CN" dirty="0"/>
          </a:p>
        </p:txBody>
      </p:sp>
    </p:spTree>
    <p:extLst>
      <p:ext uri="{BB962C8B-B14F-4D97-AF65-F5344CB8AC3E}">
        <p14:creationId xmlns:p14="http://schemas.microsoft.com/office/powerpoint/2010/main" val="2622861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p:cNvSpPr txBox="1"/>
          <p:nvPr/>
        </p:nvSpPr>
        <p:spPr>
          <a:xfrm>
            <a:off x="1588926" y="681278"/>
            <a:ext cx="6270947" cy="546303"/>
          </a:xfrm>
          <a:prstGeom prst="rect">
            <a:avLst/>
          </a:prstGeom>
          <a:noFill/>
        </p:spPr>
        <p:txBody>
          <a:bodyPr wrap="none" lIns="0" tIns="0" rIns="0" rtlCol="0">
            <a:spAutoFit/>
          </a:bodyPr>
          <a:lstStyle/>
          <a:p>
            <a:pPr>
              <a:lnSpc>
                <a:spcPts val="2900"/>
              </a:lnSpc>
              <a:tabLst>
                <a:tab pos="1879600" algn="l"/>
                <a:tab pos="6210300" algn="l"/>
              </a:tabLst>
            </a:pPr>
            <a:r>
              <a:rPr lang="en-US" altLang="zh-CN" dirty="0"/>
              <a:t>	</a:t>
            </a:r>
            <a:r>
              <a:rPr lang="en-US" altLang="zh-CN" sz="3600" dirty="0">
                <a:solidFill>
                  <a:srgbClr val="000000"/>
                </a:solidFill>
                <a:latin typeface="+mj-lt"/>
                <a:cs typeface="Times New Roman" pitchFamily="18" charset="0"/>
              </a:rPr>
              <a:t>Excess-3</a:t>
            </a:r>
            <a:r>
              <a:rPr lang="en-US" altLang="zh-CN" sz="3600" dirty="0">
                <a:latin typeface="+mj-lt"/>
                <a:cs typeface="Times New Roman" pitchFamily="18" charset="0"/>
              </a:rPr>
              <a:t> </a:t>
            </a:r>
            <a:r>
              <a:rPr lang="en-US" altLang="zh-CN" sz="3600" dirty="0">
                <a:solidFill>
                  <a:srgbClr val="000000"/>
                </a:solidFill>
                <a:latin typeface="+mj-lt"/>
                <a:cs typeface="Times New Roman" pitchFamily="18" charset="0"/>
              </a:rPr>
              <a:t>code</a:t>
            </a:r>
            <a:r>
              <a:rPr lang="en-US" altLang="zh-CN" dirty="0"/>
              <a:t>	</a:t>
            </a:r>
          </a:p>
          <a:p>
            <a:pPr>
              <a:lnSpc>
                <a:spcPts val="1000"/>
              </a:lnSpc>
            </a:pPr>
            <a:endParaRPr lang="en-US" altLang="zh-CN" dirty="0"/>
          </a:p>
        </p:txBody>
      </p:sp>
      <p:sp>
        <p:nvSpPr>
          <p:cNvPr id="7" name="TextBox 1"/>
          <p:cNvSpPr txBox="1"/>
          <p:nvPr/>
        </p:nvSpPr>
        <p:spPr>
          <a:xfrm>
            <a:off x="1231069" y="2836406"/>
            <a:ext cx="474489" cy="3426579"/>
          </a:xfrm>
          <a:prstGeom prst="rect">
            <a:avLst/>
          </a:prstGeom>
          <a:noFill/>
        </p:spPr>
        <p:txBody>
          <a:bodyPr wrap="none" lIns="0" tIns="0" rIns="0" rtlCol="0">
            <a:spAutoFit/>
          </a:bodyPr>
          <a:lstStyle/>
          <a:p>
            <a:pPr>
              <a:tabLst>
                <a:tab pos="139700" algn="l"/>
              </a:tabLst>
            </a:pPr>
            <a:r>
              <a:rPr lang="en-US" altLang="zh-CN" dirty="0">
                <a:solidFill>
                  <a:srgbClr val="000000"/>
                </a:solidFill>
                <a:latin typeface="Times New Roman" pitchFamily="18" charset="0"/>
                <a:cs typeface="Times New Roman" pitchFamily="18" charset="0"/>
              </a:rPr>
              <a:t>Digit</a:t>
            </a:r>
          </a:p>
          <a:p>
            <a:pPr>
              <a:tabLst>
                <a:tab pos="139700" algn="l"/>
              </a:tabLst>
            </a:pPr>
            <a:r>
              <a:rPr lang="en-US" altLang="zh-CN" dirty="0">
                <a:solidFill>
                  <a:srgbClr val="000000"/>
                </a:solidFill>
                <a:latin typeface="Times New Roman" pitchFamily="18" charset="0"/>
                <a:cs typeface="Times New Roman" pitchFamily="18" charset="0"/>
              </a:rPr>
              <a:t>0</a:t>
            </a:r>
          </a:p>
          <a:p>
            <a:pPr>
              <a:tabLst>
                <a:tab pos="1130300" algn="l"/>
              </a:tabLst>
            </a:pPr>
            <a:r>
              <a:rPr lang="en-US" altLang="zh-CN" dirty="0">
                <a:solidFill>
                  <a:srgbClr val="000000"/>
                </a:solidFill>
                <a:latin typeface="Times New Roman" pitchFamily="18" charset="0"/>
                <a:cs typeface="Times New Roman" pitchFamily="18" charset="0"/>
              </a:rPr>
              <a:t>1</a:t>
            </a:r>
          </a:p>
          <a:p>
            <a:pPr>
              <a:tabLst>
                <a:tab pos="1130300" algn="l"/>
              </a:tabLst>
            </a:pPr>
            <a:r>
              <a:rPr lang="en-US" altLang="zh-CN" dirty="0">
                <a:solidFill>
                  <a:srgbClr val="000000"/>
                </a:solidFill>
                <a:latin typeface="Times New Roman" pitchFamily="18" charset="0"/>
                <a:cs typeface="Times New Roman" pitchFamily="18" charset="0"/>
              </a:rPr>
              <a:t>2</a:t>
            </a:r>
          </a:p>
          <a:p>
            <a:pPr>
              <a:tabLst>
                <a:tab pos="1130300" algn="l"/>
              </a:tabLst>
            </a:pPr>
            <a:r>
              <a:rPr lang="en-US" altLang="zh-CN" dirty="0">
                <a:solidFill>
                  <a:srgbClr val="000000"/>
                </a:solidFill>
                <a:latin typeface="Times New Roman" pitchFamily="18" charset="0"/>
                <a:cs typeface="Times New Roman" pitchFamily="18" charset="0"/>
              </a:rPr>
              <a:t>3</a:t>
            </a:r>
          </a:p>
          <a:p>
            <a:pPr>
              <a:tabLst>
                <a:tab pos="1130300" algn="l"/>
              </a:tabLst>
            </a:pPr>
            <a:r>
              <a:rPr lang="en-US" altLang="zh-CN" dirty="0">
                <a:solidFill>
                  <a:srgbClr val="000000"/>
                </a:solidFill>
                <a:latin typeface="Times New Roman" pitchFamily="18" charset="0"/>
                <a:cs typeface="Times New Roman" pitchFamily="18" charset="0"/>
              </a:rPr>
              <a:t>4</a:t>
            </a:r>
          </a:p>
          <a:p>
            <a:pPr>
              <a:tabLst>
                <a:tab pos="1130300" algn="l"/>
              </a:tabLst>
            </a:pPr>
            <a:r>
              <a:rPr lang="en-US" altLang="zh-CN" dirty="0">
                <a:solidFill>
                  <a:srgbClr val="000000"/>
                </a:solidFill>
                <a:latin typeface="Times New Roman" pitchFamily="18" charset="0"/>
                <a:cs typeface="Times New Roman" pitchFamily="18" charset="0"/>
              </a:rPr>
              <a:t>5</a:t>
            </a:r>
          </a:p>
          <a:p>
            <a:pPr>
              <a:tabLst>
                <a:tab pos="1130300" algn="l"/>
              </a:tabLst>
            </a:pPr>
            <a:r>
              <a:rPr lang="en-US" altLang="zh-CN" dirty="0">
                <a:solidFill>
                  <a:srgbClr val="000000"/>
                </a:solidFill>
                <a:latin typeface="Times New Roman" pitchFamily="18" charset="0"/>
                <a:cs typeface="Times New Roman" pitchFamily="18" charset="0"/>
              </a:rPr>
              <a:t>6</a:t>
            </a:r>
          </a:p>
          <a:p>
            <a:pPr>
              <a:tabLst>
                <a:tab pos="1130300" algn="l"/>
              </a:tabLst>
            </a:pPr>
            <a:r>
              <a:rPr lang="en-US" altLang="zh-CN" dirty="0">
                <a:solidFill>
                  <a:srgbClr val="000000"/>
                </a:solidFill>
                <a:latin typeface="Times New Roman" pitchFamily="18" charset="0"/>
                <a:cs typeface="Times New Roman" pitchFamily="18" charset="0"/>
              </a:rPr>
              <a:t>7</a:t>
            </a:r>
          </a:p>
          <a:p>
            <a:pPr>
              <a:tabLst>
                <a:tab pos="1130300" algn="l"/>
              </a:tabLst>
            </a:pPr>
            <a:r>
              <a:rPr lang="en-US" altLang="zh-CN" dirty="0">
                <a:solidFill>
                  <a:srgbClr val="000000"/>
                </a:solidFill>
                <a:latin typeface="Times New Roman" pitchFamily="18" charset="0"/>
                <a:cs typeface="Times New Roman" pitchFamily="18" charset="0"/>
              </a:rPr>
              <a:t>8</a:t>
            </a:r>
          </a:p>
          <a:p>
            <a:pPr>
              <a:tabLst>
                <a:tab pos="1130300" algn="l"/>
              </a:tabLst>
            </a:pPr>
            <a:r>
              <a:rPr lang="en-US" altLang="zh-CN" dirty="0">
                <a:solidFill>
                  <a:srgbClr val="000000"/>
                </a:solidFill>
                <a:latin typeface="Times New Roman" pitchFamily="18" charset="0"/>
                <a:cs typeface="Times New Roman" pitchFamily="18" charset="0"/>
              </a:rPr>
              <a:t>9</a:t>
            </a:r>
          </a:p>
          <a:p>
            <a:pPr>
              <a:lnSpc>
                <a:spcPts val="1000"/>
              </a:lnSpc>
            </a:pPr>
            <a:endParaRPr lang="en-US" altLang="zh-CN" sz="1600" dirty="0"/>
          </a:p>
          <a:p>
            <a:pPr>
              <a:lnSpc>
                <a:spcPts val="1600"/>
              </a:lnSpc>
              <a:tabLst>
                <a:tab pos="139700" algn="l"/>
              </a:tabLst>
            </a:pPr>
            <a:endParaRPr lang="en-US" altLang="zh-CN" sz="1403" dirty="0">
              <a:solidFill>
                <a:srgbClr val="000000"/>
              </a:solidFill>
              <a:latin typeface="Times New Roman" pitchFamily="18" charset="0"/>
              <a:cs typeface="Times New Roman" pitchFamily="18" charset="0"/>
            </a:endParaRPr>
          </a:p>
        </p:txBody>
      </p:sp>
      <p:sp>
        <p:nvSpPr>
          <p:cNvPr id="8" name="TextBox 1"/>
          <p:cNvSpPr txBox="1"/>
          <p:nvPr/>
        </p:nvSpPr>
        <p:spPr>
          <a:xfrm>
            <a:off x="2286000" y="2836406"/>
            <a:ext cx="1327286" cy="3390672"/>
          </a:xfrm>
          <a:prstGeom prst="rect">
            <a:avLst/>
          </a:prstGeom>
          <a:noFill/>
        </p:spPr>
        <p:txBody>
          <a:bodyPr wrap="none" lIns="0" tIns="0" rIns="0" rtlCol="0">
            <a:spAutoFit/>
          </a:bodyPr>
          <a:lstStyle/>
          <a:p>
            <a:pPr>
              <a:tabLst>
                <a:tab pos="139700" algn="l"/>
              </a:tabLst>
            </a:pPr>
            <a:r>
              <a:rPr lang="en-US" altLang="zh-CN" dirty="0">
                <a:solidFill>
                  <a:srgbClr val="000000"/>
                </a:solidFill>
                <a:latin typeface="Times New Roman" pitchFamily="18" charset="0"/>
                <a:cs typeface="Times New Roman" pitchFamily="18" charset="0"/>
              </a:rPr>
              <a:t>Excess-3</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code</a:t>
            </a:r>
          </a:p>
          <a:p>
            <a:pPr>
              <a:tabLst>
                <a:tab pos="139700" algn="l"/>
              </a:tabLst>
            </a:pPr>
            <a:r>
              <a:rPr lang="en-US" altLang="zh-CN" dirty="0"/>
              <a:t>	    </a:t>
            </a:r>
            <a:r>
              <a:rPr lang="en-US" altLang="zh-CN" dirty="0">
                <a:solidFill>
                  <a:srgbClr val="000000"/>
                </a:solidFill>
                <a:latin typeface="Times New Roman" pitchFamily="18" charset="0"/>
                <a:cs typeface="Times New Roman" pitchFamily="18" charset="0"/>
              </a:rPr>
              <a:t>0011</a:t>
            </a:r>
          </a:p>
          <a:p>
            <a:pPr>
              <a:tabLst/>
            </a:pPr>
            <a:r>
              <a:rPr lang="en-US" altLang="zh-CN" dirty="0">
                <a:solidFill>
                  <a:srgbClr val="000000"/>
                </a:solidFill>
                <a:latin typeface="Times New Roman" pitchFamily="18" charset="0"/>
                <a:cs typeface="Times New Roman" pitchFamily="18" charset="0"/>
              </a:rPr>
              <a:t>      0100</a:t>
            </a:r>
          </a:p>
          <a:p>
            <a:pPr>
              <a:tabLst/>
            </a:pPr>
            <a:r>
              <a:rPr lang="en-US" altLang="zh-CN" dirty="0">
                <a:solidFill>
                  <a:srgbClr val="000000"/>
                </a:solidFill>
                <a:latin typeface="Times New Roman" pitchFamily="18" charset="0"/>
                <a:cs typeface="Times New Roman" pitchFamily="18" charset="0"/>
              </a:rPr>
              <a:t>      0101</a:t>
            </a:r>
          </a:p>
          <a:p>
            <a:pPr>
              <a:tabLst/>
            </a:pPr>
            <a:r>
              <a:rPr lang="en-US" altLang="zh-CN" dirty="0">
                <a:solidFill>
                  <a:srgbClr val="000000"/>
                </a:solidFill>
                <a:latin typeface="Times New Roman" pitchFamily="18" charset="0"/>
                <a:cs typeface="Times New Roman" pitchFamily="18" charset="0"/>
              </a:rPr>
              <a:t>      0110</a:t>
            </a:r>
          </a:p>
          <a:p>
            <a:pPr>
              <a:tabLst/>
            </a:pPr>
            <a:r>
              <a:rPr lang="en-US" altLang="zh-CN" dirty="0">
                <a:solidFill>
                  <a:srgbClr val="000000"/>
                </a:solidFill>
                <a:latin typeface="Times New Roman" pitchFamily="18" charset="0"/>
                <a:cs typeface="Times New Roman" pitchFamily="18" charset="0"/>
              </a:rPr>
              <a:t>      0111</a:t>
            </a:r>
          </a:p>
          <a:p>
            <a:pPr>
              <a:tabLst/>
            </a:pPr>
            <a:r>
              <a:rPr lang="en-US" altLang="zh-CN" dirty="0">
                <a:solidFill>
                  <a:srgbClr val="000000"/>
                </a:solidFill>
                <a:latin typeface="Times New Roman" pitchFamily="18" charset="0"/>
                <a:cs typeface="Times New Roman" pitchFamily="18" charset="0"/>
              </a:rPr>
              <a:t>      1000</a:t>
            </a:r>
          </a:p>
          <a:p>
            <a:pPr>
              <a:tabLst/>
            </a:pPr>
            <a:r>
              <a:rPr lang="en-US" altLang="zh-CN" dirty="0">
                <a:solidFill>
                  <a:srgbClr val="000000"/>
                </a:solidFill>
                <a:latin typeface="Times New Roman" pitchFamily="18" charset="0"/>
                <a:cs typeface="Times New Roman" pitchFamily="18" charset="0"/>
              </a:rPr>
              <a:t>      1001</a:t>
            </a:r>
          </a:p>
          <a:p>
            <a:pPr>
              <a:tabLst/>
            </a:pPr>
            <a:r>
              <a:rPr lang="en-US" altLang="zh-CN" dirty="0">
                <a:solidFill>
                  <a:srgbClr val="000000"/>
                </a:solidFill>
                <a:latin typeface="Times New Roman" pitchFamily="18" charset="0"/>
                <a:cs typeface="Times New Roman" pitchFamily="18" charset="0"/>
              </a:rPr>
              <a:t>      1010</a:t>
            </a:r>
          </a:p>
          <a:p>
            <a:pPr>
              <a:tabLst/>
            </a:pPr>
            <a:r>
              <a:rPr lang="en-US" altLang="zh-CN" dirty="0">
                <a:solidFill>
                  <a:srgbClr val="000000"/>
                </a:solidFill>
                <a:latin typeface="Times New Roman" pitchFamily="18" charset="0"/>
                <a:cs typeface="Times New Roman" pitchFamily="18" charset="0"/>
              </a:rPr>
              <a:t>      1011</a:t>
            </a:r>
          </a:p>
          <a:p>
            <a:pPr>
              <a:tabLst/>
            </a:pPr>
            <a:r>
              <a:rPr lang="en-US" altLang="zh-CN" dirty="0">
                <a:solidFill>
                  <a:srgbClr val="000000"/>
                </a:solidFill>
                <a:latin typeface="Times New Roman" pitchFamily="18" charset="0"/>
                <a:cs typeface="Times New Roman" pitchFamily="18" charset="0"/>
              </a:rPr>
              <a:t>      1100</a:t>
            </a:r>
          </a:p>
          <a:p>
            <a:pPr>
              <a:lnSpc>
                <a:spcPts val="1600"/>
              </a:lnSpc>
              <a:tabLst>
                <a:tab pos="139700" algn="l"/>
              </a:tabLst>
            </a:pPr>
            <a:endParaRPr lang="en-US" altLang="zh-CN" sz="1403" dirty="0">
              <a:solidFill>
                <a:srgbClr val="000000"/>
              </a:solidFill>
              <a:latin typeface="Times New Roman" pitchFamily="18" charset="0"/>
              <a:cs typeface="Times New Roman" pitchFamily="18" charset="0"/>
            </a:endParaRPr>
          </a:p>
        </p:txBody>
      </p:sp>
      <p:sp>
        <p:nvSpPr>
          <p:cNvPr id="11" name="TextBox 1"/>
          <p:cNvSpPr txBox="1"/>
          <p:nvPr/>
        </p:nvSpPr>
        <p:spPr>
          <a:xfrm>
            <a:off x="4584700" y="3441700"/>
            <a:ext cx="3163110" cy="661720"/>
          </a:xfrm>
          <a:prstGeom prst="rect">
            <a:avLst/>
          </a:prstGeom>
          <a:noFill/>
        </p:spPr>
        <p:txBody>
          <a:bodyPr wrap="none" lIns="0" tIns="0" rIns="0" rtlCol="0">
            <a:spAutoFit/>
          </a:bodyPr>
          <a:lstStyle/>
          <a:p>
            <a:pPr>
              <a:lnSpc>
                <a:spcPts val="1200"/>
              </a:lnSpc>
              <a:tabLst/>
            </a:pPr>
            <a:r>
              <a:rPr lang="en-US" altLang="zh-CN" sz="2000" dirty="0">
                <a:solidFill>
                  <a:srgbClr val="000000"/>
                </a:solidFill>
                <a:latin typeface="Times New Roman" pitchFamily="18" charset="0"/>
                <a:cs typeface="Times New Roman" pitchFamily="18" charset="0"/>
              </a:rPr>
              <a:t>Example:</a:t>
            </a:r>
          </a:p>
          <a:p>
            <a:pPr>
              <a:lnSpc>
                <a:spcPts val="1000"/>
              </a:lnSpc>
            </a:pPr>
            <a:endParaRPr lang="en-US" altLang="zh-CN" sz="2800" dirty="0"/>
          </a:p>
          <a:p>
            <a:pPr>
              <a:lnSpc>
                <a:spcPts val="1000"/>
              </a:lnSpc>
            </a:pPr>
            <a:endParaRPr lang="en-US" altLang="zh-CN" sz="2800" dirty="0"/>
          </a:p>
          <a:p>
            <a:pPr>
              <a:lnSpc>
                <a:spcPts val="1600"/>
              </a:lnSpc>
              <a:tabLst/>
            </a:pPr>
            <a:r>
              <a:rPr lang="en-US" altLang="zh-CN" sz="2000" dirty="0">
                <a:solidFill>
                  <a:srgbClr val="000000"/>
                </a:solidFill>
                <a:latin typeface="Times New Roman" pitchFamily="18" charset="0"/>
                <a:cs typeface="Times New Roman" pitchFamily="18" charset="0"/>
              </a:rPr>
              <a:t>134</a:t>
            </a:r>
            <a:r>
              <a:rPr lang="en-US" altLang="zh-CN" sz="1100" dirty="0">
                <a:solidFill>
                  <a:srgbClr val="000000"/>
                </a:solidFill>
                <a:latin typeface="Times New Roman" pitchFamily="18" charset="0"/>
                <a:cs typeface="Times New Roman" pitchFamily="18" charset="0"/>
              </a:rPr>
              <a:t>10</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(0100</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0110</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0111)</a:t>
            </a:r>
            <a:r>
              <a:rPr lang="en-US" altLang="zh-CN" sz="1100" dirty="0">
                <a:solidFill>
                  <a:srgbClr val="000000"/>
                </a:solidFill>
                <a:latin typeface="Times New Roman" pitchFamily="18" charset="0"/>
                <a:cs typeface="Times New Roman" pitchFamily="18" charset="0"/>
              </a:rPr>
              <a:t>Excess-3</a:t>
            </a:r>
          </a:p>
        </p:txBody>
      </p:sp>
      <p:sp>
        <p:nvSpPr>
          <p:cNvPr id="12" name="Rectangle 11"/>
          <p:cNvSpPr/>
          <p:nvPr/>
        </p:nvSpPr>
        <p:spPr>
          <a:xfrm>
            <a:off x="715639" y="1600200"/>
            <a:ext cx="7010400" cy="1015663"/>
          </a:xfrm>
          <a:prstGeom prst="rect">
            <a:avLst/>
          </a:prstGeom>
        </p:spPr>
        <p:txBody>
          <a:bodyPr wrap="square">
            <a:spAutoFit/>
          </a:bodyPr>
          <a:lstStyle/>
          <a:p>
            <a:pPr marL="285750" indent="-285750">
              <a:buFont typeface="Arial" panose="020B0604020202020204" pitchFamily="34" charset="0"/>
              <a:buChar char="•"/>
              <a:tabLst>
                <a:tab pos="1879600" algn="l"/>
                <a:tab pos="6210300" algn="l"/>
              </a:tabLst>
            </a:pPr>
            <a:r>
              <a:rPr lang="en-US" altLang="zh-CN" sz="2000" dirty="0">
                <a:solidFill>
                  <a:srgbClr val="000000"/>
                </a:solidFill>
                <a:latin typeface="+mj-lt"/>
                <a:cs typeface="Times New Roman" pitchFamily="18" charset="0"/>
              </a:rPr>
              <a:t>Another</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way</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of</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representing</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decimal</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numbers.</a:t>
            </a:r>
          </a:p>
          <a:p>
            <a:pPr marL="285750" indent="-285750">
              <a:buFont typeface="Arial" panose="020B0604020202020204" pitchFamily="34" charset="0"/>
              <a:buChar char="•"/>
              <a:tabLst>
                <a:tab pos="1879600" algn="l"/>
                <a:tab pos="6210300" algn="l"/>
              </a:tabLst>
            </a:pPr>
            <a:r>
              <a:rPr lang="en-US" altLang="zh-CN" sz="2000" dirty="0">
                <a:solidFill>
                  <a:srgbClr val="000000"/>
                </a:solidFill>
                <a:latin typeface="+mj-lt"/>
                <a:cs typeface="Times New Roman" pitchFamily="18" charset="0"/>
              </a:rPr>
              <a:t>Each</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digit</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of</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the</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decimal</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number</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is</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represented</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by</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4</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bits,</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equal</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to</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the</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BCD</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code</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plus</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3.</a:t>
            </a:r>
          </a:p>
        </p:txBody>
      </p:sp>
    </p:spTree>
    <p:extLst>
      <p:ext uri="{BB962C8B-B14F-4D97-AF65-F5344CB8AC3E}">
        <p14:creationId xmlns:p14="http://schemas.microsoft.com/office/powerpoint/2010/main" val="3238853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
                                            <p:txEl>
                                              <p:pRg st="5" end="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
                                            <p:txEl>
                                              <p:pRg st="6" end="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
                                            <p:txEl>
                                              <p:pRg st="7" end="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
                                            <p:txEl>
                                              <p:pRg st="8" end="8"/>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
                                            <p:txEl>
                                              <p:pRg st="9" end="9"/>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
                                            <p:txEl>
                                              <p:pRg st="0" end="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Times New Roman" panose="02020603050405020304" pitchFamily="18" charset="0"/>
              </a:rPr>
              <a:t>Design of logic circuits</a:t>
            </a:r>
            <a:endParaRPr lang="zh-CN" altLang="en-US" dirty="0">
              <a:cs typeface="Times New Roman" panose="02020603050405020304" pitchFamily="18" charset="0"/>
            </a:endParaRPr>
          </a:p>
        </p:txBody>
      </p:sp>
      <p:pic>
        <p:nvPicPr>
          <p:cNvPr id="4" name="Content Placeholder 3" descr="J:\book_2004\logic2_kelly\logic2_chapter1\fig1.5b.jp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362200" y="1524000"/>
            <a:ext cx="4410840" cy="5503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371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343400" y="3063824"/>
            <a:ext cx="304800" cy="370763"/>
          </a:xfrm>
          <a:custGeom>
            <a:avLst/>
            <a:gdLst>
              <a:gd name="connsiteX0" fmla="*/ 0 w 304800"/>
              <a:gd name="connsiteY0" fmla="*/ 370763 h 370763"/>
              <a:gd name="connsiteX1" fmla="*/ 304800 w 304800"/>
              <a:gd name="connsiteY1" fmla="*/ 370763 h 370763"/>
              <a:gd name="connsiteX2" fmla="*/ 304800 w 304800"/>
              <a:gd name="connsiteY2" fmla="*/ 0 h 370763"/>
              <a:gd name="connsiteX3" fmla="*/ 0 w 304800"/>
              <a:gd name="connsiteY3" fmla="*/ 0 h 370763"/>
              <a:gd name="connsiteX4" fmla="*/ 0 w 304800"/>
              <a:gd name="connsiteY4" fmla="*/ 370763 h 37076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04800" h="370763">
                <a:moveTo>
                  <a:pt x="0" y="370763"/>
                </a:moveTo>
                <a:lnTo>
                  <a:pt x="304800" y="370763"/>
                </a:lnTo>
                <a:lnTo>
                  <a:pt x="304800" y="0"/>
                </a:lnTo>
                <a:lnTo>
                  <a:pt x="0" y="0"/>
                </a:lnTo>
                <a:lnTo>
                  <a:pt x="0" y="37076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4343400" y="3434664"/>
            <a:ext cx="304800" cy="370763"/>
          </a:xfrm>
          <a:custGeom>
            <a:avLst/>
            <a:gdLst>
              <a:gd name="connsiteX0" fmla="*/ 0 w 304800"/>
              <a:gd name="connsiteY0" fmla="*/ 370763 h 370763"/>
              <a:gd name="connsiteX1" fmla="*/ 304800 w 304800"/>
              <a:gd name="connsiteY1" fmla="*/ 370763 h 370763"/>
              <a:gd name="connsiteX2" fmla="*/ 304800 w 304800"/>
              <a:gd name="connsiteY2" fmla="*/ 0 h 370763"/>
              <a:gd name="connsiteX3" fmla="*/ 0 w 304800"/>
              <a:gd name="connsiteY3" fmla="*/ 0 h 370763"/>
              <a:gd name="connsiteX4" fmla="*/ 0 w 304800"/>
              <a:gd name="connsiteY4" fmla="*/ 370763 h 37076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04800" h="370763">
                <a:moveTo>
                  <a:pt x="0" y="370763"/>
                </a:moveTo>
                <a:lnTo>
                  <a:pt x="304800" y="370763"/>
                </a:lnTo>
                <a:lnTo>
                  <a:pt x="304800" y="0"/>
                </a:lnTo>
                <a:lnTo>
                  <a:pt x="0" y="0"/>
                </a:lnTo>
                <a:lnTo>
                  <a:pt x="0" y="37076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3"/>
          <p:cNvSpPr/>
          <p:nvPr/>
        </p:nvSpPr>
        <p:spPr>
          <a:xfrm>
            <a:off x="4343400" y="3805377"/>
            <a:ext cx="304800" cy="370763"/>
          </a:xfrm>
          <a:custGeom>
            <a:avLst/>
            <a:gdLst>
              <a:gd name="connsiteX0" fmla="*/ 0 w 304800"/>
              <a:gd name="connsiteY0" fmla="*/ 370763 h 370763"/>
              <a:gd name="connsiteX1" fmla="*/ 304800 w 304800"/>
              <a:gd name="connsiteY1" fmla="*/ 370763 h 370763"/>
              <a:gd name="connsiteX2" fmla="*/ 304800 w 304800"/>
              <a:gd name="connsiteY2" fmla="*/ 0 h 370763"/>
              <a:gd name="connsiteX3" fmla="*/ 0 w 304800"/>
              <a:gd name="connsiteY3" fmla="*/ 0 h 370763"/>
              <a:gd name="connsiteX4" fmla="*/ 0 w 304800"/>
              <a:gd name="connsiteY4" fmla="*/ 370763 h 37076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04800" h="370763">
                <a:moveTo>
                  <a:pt x="0" y="370763"/>
                </a:moveTo>
                <a:lnTo>
                  <a:pt x="304800" y="370763"/>
                </a:lnTo>
                <a:lnTo>
                  <a:pt x="304800" y="0"/>
                </a:lnTo>
                <a:lnTo>
                  <a:pt x="0" y="0"/>
                </a:lnTo>
                <a:lnTo>
                  <a:pt x="0" y="37076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4343400" y="4176217"/>
            <a:ext cx="304800" cy="370763"/>
          </a:xfrm>
          <a:custGeom>
            <a:avLst/>
            <a:gdLst>
              <a:gd name="connsiteX0" fmla="*/ 0 w 304800"/>
              <a:gd name="connsiteY0" fmla="*/ 370763 h 370763"/>
              <a:gd name="connsiteX1" fmla="*/ 304800 w 304800"/>
              <a:gd name="connsiteY1" fmla="*/ 370763 h 370763"/>
              <a:gd name="connsiteX2" fmla="*/ 304800 w 304800"/>
              <a:gd name="connsiteY2" fmla="*/ 0 h 370763"/>
              <a:gd name="connsiteX3" fmla="*/ 0 w 304800"/>
              <a:gd name="connsiteY3" fmla="*/ 0 h 370763"/>
              <a:gd name="connsiteX4" fmla="*/ 0 w 304800"/>
              <a:gd name="connsiteY4" fmla="*/ 370763 h 37076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04800" h="370763">
                <a:moveTo>
                  <a:pt x="0" y="370763"/>
                </a:moveTo>
                <a:lnTo>
                  <a:pt x="304800" y="370763"/>
                </a:lnTo>
                <a:lnTo>
                  <a:pt x="304800" y="0"/>
                </a:lnTo>
                <a:lnTo>
                  <a:pt x="0" y="0"/>
                </a:lnTo>
                <a:lnTo>
                  <a:pt x="0" y="37076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4343400" y="4546930"/>
            <a:ext cx="304800" cy="370763"/>
          </a:xfrm>
          <a:custGeom>
            <a:avLst/>
            <a:gdLst>
              <a:gd name="connsiteX0" fmla="*/ 0 w 304800"/>
              <a:gd name="connsiteY0" fmla="*/ 370763 h 370763"/>
              <a:gd name="connsiteX1" fmla="*/ 304800 w 304800"/>
              <a:gd name="connsiteY1" fmla="*/ 370763 h 370763"/>
              <a:gd name="connsiteX2" fmla="*/ 304800 w 304800"/>
              <a:gd name="connsiteY2" fmla="*/ 0 h 370763"/>
              <a:gd name="connsiteX3" fmla="*/ 0 w 304800"/>
              <a:gd name="connsiteY3" fmla="*/ 0 h 370763"/>
              <a:gd name="connsiteX4" fmla="*/ 0 w 304800"/>
              <a:gd name="connsiteY4" fmla="*/ 370763 h 37076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04800" h="370763">
                <a:moveTo>
                  <a:pt x="0" y="370763"/>
                </a:moveTo>
                <a:lnTo>
                  <a:pt x="304800" y="370763"/>
                </a:lnTo>
                <a:lnTo>
                  <a:pt x="304800" y="0"/>
                </a:lnTo>
                <a:lnTo>
                  <a:pt x="0" y="0"/>
                </a:lnTo>
                <a:lnTo>
                  <a:pt x="0" y="37076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4343400" y="4917770"/>
            <a:ext cx="304800" cy="370763"/>
          </a:xfrm>
          <a:custGeom>
            <a:avLst/>
            <a:gdLst>
              <a:gd name="connsiteX0" fmla="*/ 0 w 304800"/>
              <a:gd name="connsiteY0" fmla="*/ 370763 h 370763"/>
              <a:gd name="connsiteX1" fmla="*/ 304800 w 304800"/>
              <a:gd name="connsiteY1" fmla="*/ 370763 h 370763"/>
              <a:gd name="connsiteX2" fmla="*/ 304800 w 304800"/>
              <a:gd name="connsiteY2" fmla="*/ 0 h 370763"/>
              <a:gd name="connsiteX3" fmla="*/ 0 w 304800"/>
              <a:gd name="connsiteY3" fmla="*/ 0 h 370763"/>
              <a:gd name="connsiteX4" fmla="*/ 0 w 304800"/>
              <a:gd name="connsiteY4" fmla="*/ 370763 h 37076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04800" h="370763">
                <a:moveTo>
                  <a:pt x="0" y="370763"/>
                </a:moveTo>
                <a:lnTo>
                  <a:pt x="304800" y="370763"/>
                </a:lnTo>
                <a:lnTo>
                  <a:pt x="304800" y="0"/>
                </a:lnTo>
                <a:lnTo>
                  <a:pt x="0" y="0"/>
                </a:lnTo>
                <a:lnTo>
                  <a:pt x="0" y="37076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4343400" y="5288495"/>
            <a:ext cx="304800" cy="370763"/>
          </a:xfrm>
          <a:custGeom>
            <a:avLst/>
            <a:gdLst>
              <a:gd name="connsiteX0" fmla="*/ 0 w 304800"/>
              <a:gd name="connsiteY0" fmla="*/ 370763 h 370763"/>
              <a:gd name="connsiteX1" fmla="*/ 304800 w 304800"/>
              <a:gd name="connsiteY1" fmla="*/ 370763 h 370763"/>
              <a:gd name="connsiteX2" fmla="*/ 304800 w 304800"/>
              <a:gd name="connsiteY2" fmla="*/ 0 h 370763"/>
              <a:gd name="connsiteX3" fmla="*/ 0 w 304800"/>
              <a:gd name="connsiteY3" fmla="*/ 0 h 370763"/>
              <a:gd name="connsiteX4" fmla="*/ 0 w 304800"/>
              <a:gd name="connsiteY4" fmla="*/ 370763 h 37076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04800" h="370763">
                <a:moveTo>
                  <a:pt x="0" y="370763"/>
                </a:moveTo>
                <a:lnTo>
                  <a:pt x="304800" y="370763"/>
                </a:lnTo>
                <a:lnTo>
                  <a:pt x="304800" y="0"/>
                </a:lnTo>
                <a:lnTo>
                  <a:pt x="0" y="0"/>
                </a:lnTo>
                <a:lnTo>
                  <a:pt x="0" y="37076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3"/>
          <p:cNvSpPr/>
          <p:nvPr/>
        </p:nvSpPr>
        <p:spPr>
          <a:xfrm>
            <a:off x="4343400" y="5659259"/>
            <a:ext cx="304800" cy="370763"/>
          </a:xfrm>
          <a:custGeom>
            <a:avLst/>
            <a:gdLst>
              <a:gd name="connsiteX0" fmla="*/ 0 w 304800"/>
              <a:gd name="connsiteY0" fmla="*/ 370763 h 370763"/>
              <a:gd name="connsiteX1" fmla="*/ 304800 w 304800"/>
              <a:gd name="connsiteY1" fmla="*/ 370763 h 370763"/>
              <a:gd name="connsiteX2" fmla="*/ 304800 w 304800"/>
              <a:gd name="connsiteY2" fmla="*/ 0 h 370763"/>
              <a:gd name="connsiteX3" fmla="*/ 0 w 304800"/>
              <a:gd name="connsiteY3" fmla="*/ 0 h 370763"/>
              <a:gd name="connsiteX4" fmla="*/ 0 w 304800"/>
              <a:gd name="connsiteY4" fmla="*/ 370763 h 37076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04800" h="370763">
                <a:moveTo>
                  <a:pt x="0" y="370763"/>
                </a:moveTo>
                <a:lnTo>
                  <a:pt x="304800" y="370763"/>
                </a:lnTo>
                <a:lnTo>
                  <a:pt x="304800" y="0"/>
                </a:lnTo>
                <a:lnTo>
                  <a:pt x="0" y="0"/>
                </a:lnTo>
                <a:lnTo>
                  <a:pt x="0" y="37076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3"/>
          <p:cNvSpPr/>
          <p:nvPr/>
        </p:nvSpPr>
        <p:spPr>
          <a:xfrm>
            <a:off x="4343400" y="6030036"/>
            <a:ext cx="304800" cy="370763"/>
          </a:xfrm>
          <a:custGeom>
            <a:avLst/>
            <a:gdLst>
              <a:gd name="connsiteX0" fmla="*/ 0 w 304800"/>
              <a:gd name="connsiteY0" fmla="*/ 370763 h 370763"/>
              <a:gd name="connsiteX1" fmla="*/ 304800 w 304800"/>
              <a:gd name="connsiteY1" fmla="*/ 370763 h 370763"/>
              <a:gd name="connsiteX2" fmla="*/ 304800 w 304800"/>
              <a:gd name="connsiteY2" fmla="*/ 0 h 370763"/>
              <a:gd name="connsiteX3" fmla="*/ 0 w 304800"/>
              <a:gd name="connsiteY3" fmla="*/ 0 h 370763"/>
              <a:gd name="connsiteX4" fmla="*/ 0 w 304800"/>
              <a:gd name="connsiteY4" fmla="*/ 370763 h 37076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04800" h="370763">
                <a:moveTo>
                  <a:pt x="0" y="370763"/>
                </a:moveTo>
                <a:lnTo>
                  <a:pt x="304800" y="370763"/>
                </a:lnTo>
                <a:lnTo>
                  <a:pt x="304800" y="0"/>
                </a:lnTo>
                <a:lnTo>
                  <a:pt x="0" y="0"/>
                </a:lnTo>
                <a:lnTo>
                  <a:pt x="0" y="37076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3"/>
          <p:cNvSpPr/>
          <p:nvPr/>
        </p:nvSpPr>
        <p:spPr>
          <a:xfrm>
            <a:off x="2660650" y="3051175"/>
            <a:ext cx="25400" cy="3362325"/>
          </a:xfrm>
          <a:custGeom>
            <a:avLst/>
            <a:gdLst>
              <a:gd name="connsiteX0" fmla="*/ 6350 w 25400"/>
              <a:gd name="connsiteY0" fmla="*/ 6350 h 3362325"/>
              <a:gd name="connsiteX1" fmla="*/ 6350 w 25400"/>
              <a:gd name="connsiteY1" fmla="*/ 3355975 h 3362325"/>
            </a:gdLst>
            <a:ahLst/>
            <a:cxnLst>
              <a:cxn ang="0">
                <a:pos x="connsiteX0" y="connsiteY0"/>
              </a:cxn>
              <a:cxn ang="1">
                <a:pos x="connsiteX1" y="connsiteY1"/>
              </a:cxn>
            </a:cxnLst>
            <a:rect l="l" t="t" r="r" b="b"/>
            <a:pathLst>
              <a:path w="25400" h="3362325">
                <a:moveTo>
                  <a:pt x="6350" y="6350"/>
                </a:moveTo>
                <a:lnTo>
                  <a:pt x="6350" y="335597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Freeform 3"/>
          <p:cNvSpPr/>
          <p:nvPr/>
        </p:nvSpPr>
        <p:spPr>
          <a:xfrm>
            <a:off x="4337050" y="3051175"/>
            <a:ext cx="25400" cy="3362325"/>
          </a:xfrm>
          <a:custGeom>
            <a:avLst/>
            <a:gdLst>
              <a:gd name="connsiteX0" fmla="*/ 6350 w 25400"/>
              <a:gd name="connsiteY0" fmla="*/ 6350 h 3362325"/>
              <a:gd name="connsiteX1" fmla="*/ 6350 w 25400"/>
              <a:gd name="connsiteY1" fmla="*/ 3355975 h 3362325"/>
            </a:gdLst>
            <a:ahLst/>
            <a:cxnLst>
              <a:cxn ang="0">
                <a:pos x="connsiteX0" y="connsiteY0"/>
              </a:cxn>
              <a:cxn ang="1">
                <a:pos x="connsiteX1" y="connsiteY1"/>
              </a:cxn>
            </a:cxnLst>
            <a:rect l="l" t="t" r="r" b="b"/>
            <a:pathLst>
              <a:path w="25400" h="3362325">
                <a:moveTo>
                  <a:pt x="6350" y="6350"/>
                </a:moveTo>
                <a:lnTo>
                  <a:pt x="6350" y="335597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Freeform 3"/>
          <p:cNvSpPr/>
          <p:nvPr/>
        </p:nvSpPr>
        <p:spPr>
          <a:xfrm>
            <a:off x="4641850" y="3051175"/>
            <a:ext cx="25400" cy="3362325"/>
          </a:xfrm>
          <a:custGeom>
            <a:avLst/>
            <a:gdLst>
              <a:gd name="connsiteX0" fmla="*/ 6350 w 25400"/>
              <a:gd name="connsiteY0" fmla="*/ 6350 h 3362325"/>
              <a:gd name="connsiteX1" fmla="*/ 6350 w 25400"/>
              <a:gd name="connsiteY1" fmla="*/ 3355975 h 3362325"/>
            </a:gdLst>
            <a:ahLst/>
            <a:cxnLst>
              <a:cxn ang="0">
                <a:pos x="connsiteX0" y="connsiteY0"/>
              </a:cxn>
              <a:cxn ang="1">
                <a:pos x="connsiteX1" y="connsiteY1"/>
              </a:cxn>
            </a:cxnLst>
            <a:rect l="l" t="t" r="r" b="b"/>
            <a:pathLst>
              <a:path w="25400" h="3362325">
                <a:moveTo>
                  <a:pt x="6350" y="6350"/>
                </a:moveTo>
                <a:lnTo>
                  <a:pt x="6350" y="335597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Freeform 3"/>
          <p:cNvSpPr/>
          <p:nvPr/>
        </p:nvSpPr>
        <p:spPr>
          <a:xfrm>
            <a:off x="6318250" y="3051175"/>
            <a:ext cx="25400" cy="3362325"/>
          </a:xfrm>
          <a:custGeom>
            <a:avLst/>
            <a:gdLst>
              <a:gd name="connsiteX0" fmla="*/ 6350 w 25400"/>
              <a:gd name="connsiteY0" fmla="*/ 6350 h 3362325"/>
              <a:gd name="connsiteX1" fmla="*/ 6350 w 25400"/>
              <a:gd name="connsiteY1" fmla="*/ 3355975 h 3362325"/>
            </a:gdLst>
            <a:ahLst/>
            <a:cxnLst>
              <a:cxn ang="0">
                <a:pos x="connsiteX0" y="connsiteY0"/>
              </a:cxn>
              <a:cxn ang="1">
                <a:pos x="connsiteX1" y="connsiteY1"/>
              </a:cxn>
            </a:cxnLst>
            <a:rect l="l" t="t" r="r" b="b"/>
            <a:pathLst>
              <a:path w="25400" h="3362325">
                <a:moveTo>
                  <a:pt x="6350" y="6350"/>
                </a:moveTo>
                <a:lnTo>
                  <a:pt x="6350" y="335597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Freeform 3"/>
          <p:cNvSpPr/>
          <p:nvPr/>
        </p:nvSpPr>
        <p:spPr>
          <a:xfrm>
            <a:off x="1435100" y="3428238"/>
            <a:ext cx="6121400" cy="25400"/>
          </a:xfrm>
          <a:custGeom>
            <a:avLst/>
            <a:gdLst>
              <a:gd name="connsiteX0" fmla="*/ 6350 w 6121400"/>
              <a:gd name="connsiteY0" fmla="*/ 6350 h 25400"/>
              <a:gd name="connsiteX1" fmla="*/ 6115050 w 6121400"/>
              <a:gd name="connsiteY1" fmla="*/ 6350 h 25400"/>
            </a:gdLst>
            <a:ahLst/>
            <a:cxnLst>
              <a:cxn ang="0">
                <a:pos x="connsiteX0" y="connsiteY0"/>
              </a:cxn>
              <a:cxn ang="1">
                <a:pos x="connsiteX1" y="connsiteY1"/>
              </a:cxn>
            </a:cxnLst>
            <a:rect l="l" t="t" r="r" b="b"/>
            <a:pathLst>
              <a:path w="6121400" h="25400">
                <a:moveTo>
                  <a:pt x="6350" y="6350"/>
                </a:moveTo>
                <a:lnTo>
                  <a:pt x="61150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Freeform 3"/>
          <p:cNvSpPr/>
          <p:nvPr/>
        </p:nvSpPr>
        <p:spPr>
          <a:xfrm>
            <a:off x="1435100" y="3799078"/>
            <a:ext cx="6121400" cy="25400"/>
          </a:xfrm>
          <a:custGeom>
            <a:avLst/>
            <a:gdLst>
              <a:gd name="connsiteX0" fmla="*/ 6350 w 6121400"/>
              <a:gd name="connsiteY0" fmla="*/ 6350 h 25400"/>
              <a:gd name="connsiteX1" fmla="*/ 6115050 w 6121400"/>
              <a:gd name="connsiteY1" fmla="*/ 6350 h 25400"/>
            </a:gdLst>
            <a:ahLst/>
            <a:cxnLst>
              <a:cxn ang="0">
                <a:pos x="connsiteX0" y="connsiteY0"/>
              </a:cxn>
              <a:cxn ang="1">
                <a:pos x="connsiteX1" y="connsiteY1"/>
              </a:cxn>
            </a:cxnLst>
            <a:rect l="l" t="t" r="r" b="b"/>
            <a:pathLst>
              <a:path w="6121400" h="25400">
                <a:moveTo>
                  <a:pt x="6350" y="6350"/>
                </a:moveTo>
                <a:lnTo>
                  <a:pt x="61150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Freeform 3"/>
          <p:cNvSpPr/>
          <p:nvPr/>
        </p:nvSpPr>
        <p:spPr>
          <a:xfrm>
            <a:off x="1435100" y="4169790"/>
            <a:ext cx="6121400" cy="25400"/>
          </a:xfrm>
          <a:custGeom>
            <a:avLst/>
            <a:gdLst>
              <a:gd name="connsiteX0" fmla="*/ 6350 w 6121400"/>
              <a:gd name="connsiteY0" fmla="*/ 6350 h 25400"/>
              <a:gd name="connsiteX1" fmla="*/ 6115050 w 6121400"/>
              <a:gd name="connsiteY1" fmla="*/ 6350 h 25400"/>
            </a:gdLst>
            <a:ahLst/>
            <a:cxnLst>
              <a:cxn ang="0">
                <a:pos x="connsiteX0" y="connsiteY0"/>
              </a:cxn>
              <a:cxn ang="1">
                <a:pos x="connsiteX1" y="connsiteY1"/>
              </a:cxn>
            </a:cxnLst>
            <a:rect l="l" t="t" r="r" b="b"/>
            <a:pathLst>
              <a:path w="6121400" h="25400">
                <a:moveTo>
                  <a:pt x="6350" y="6350"/>
                </a:moveTo>
                <a:lnTo>
                  <a:pt x="61150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Freeform 3"/>
          <p:cNvSpPr/>
          <p:nvPr/>
        </p:nvSpPr>
        <p:spPr>
          <a:xfrm>
            <a:off x="1435100" y="4540630"/>
            <a:ext cx="6121400" cy="25400"/>
          </a:xfrm>
          <a:custGeom>
            <a:avLst/>
            <a:gdLst>
              <a:gd name="connsiteX0" fmla="*/ 6350 w 6121400"/>
              <a:gd name="connsiteY0" fmla="*/ 6350 h 25400"/>
              <a:gd name="connsiteX1" fmla="*/ 6115050 w 6121400"/>
              <a:gd name="connsiteY1" fmla="*/ 6350 h 25400"/>
            </a:gdLst>
            <a:ahLst/>
            <a:cxnLst>
              <a:cxn ang="0">
                <a:pos x="connsiteX0" y="connsiteY0"/>
              </a:cxn>
              <a:cxn ang="1">
                <a:pos x="connsiteX1" y="connsiteY1"/>
              </a:cxn>
            </a:cxnLst>
            <a:rect l="l" t="t" r="r" b="b"/>
            <a:pathLst>
              <a:path w="6121400" h="25400">
                <a:moveTo>
                  <a:pt x="6350" y="6350"/>
                </a:moveTo>
                <a:lnTo>
                  <a:pt x="61150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Freeform 3"/>
          <p:cNvSpPr/>
          <p:nvPr/>
        </p:nvSpPr>
        <p:spPr>
          <a:xfrm>
            <a:off x="1435100" y="4911344"/>
            <a:ext cx="6121400" cy="25400"/>
          </a:xfrm>
          <a:custGeom>
            <a:avLst/>
            <a:gdLst>
              <a:gd name="connsiteX0" fmla="*/ 6350 w 6121400"/>
              <a:gd name="connsiteY0" fmla="*/ 6350 h 25400"/>
              <a:gd name="connsiteX1" fmla="*/ 6115050 w 6121400"/>
              <a:gd name="connsiteY1" fmla="*/ 6350 h 25400"/>
            </a:gdLst>
            <a:ahLst/>
            <a:cxnLst>
              <a:cxn ang="0">
                <a:pos x="connsiteX0" y="connsiteY0"/>
              </a:cxn>
              <a:cxn ang="1">
                <a:pos x="connsiteX1" y="connsiteY1"/>
              </a:cxn>
            </a:cxnLst>
            <a:rect l="l" t="t" r="r" b="b"/>
            <a:pathLst>
              <a:path w="6121400" h="25400">
                <a:moveTo>
                  <a:pt x="6350" y="6350"/>
                </a:moveTo>
                <a:lnTo>
                  <a:pt x="61150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Freeform 3"/>
          <p:cNvSpPr/>
          <p:nvPr/>
        </p:nvSpPr>
        <p:spPr>
          <a:xfrm>
            <a:off x="1435100" y="5282184"/>
            <a:ext cx="6121400" cy="25400"/>
          </a:xfrm>
          <a:custGeom>
            <a:avLst/>
            <a:gdLst>
              <a:gd name="connsiteX0" fmla="*/ 6350 w 6121400"/>
              <a:gd name="connsiteY0" fmla="*/ 6350 h 25400"/>
              <a:gd name="connsiteX1" fmla="*/ 6115050 w 6121400"/>
              <a:gd name="connsiteY1" fmla="*/ 6350 h 25400"/>
            </a:gdLst>
            <a:ahLst/>
            <a:cxnLst>
              <a:cxn ang="0">
                <a:pos x="connsiteX0" y="connsiteY0"/>
              </a:cxn>
              <a:cxn ang="1">
                <a:pos x="connsiteX1" y="connsiteY1"/>
              </a:cxn>
            </a:cxnLst>
            <a:rect l="l" t="t" r="r" b="b"/>
            <a:pathLst>
              <a:path w="6121400" h="25400">
                <a:moveTo>
                  <a:pt x="6350" y="6350"/>
                </a:moveTo>
                <a:lnTo>
                  <a:pt x="61150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Freeform 3"/>
          <p:cNvSpPr/>
          <p:nvPr/>
        </p:nvSpPr>
        <p:spPr>
          <a:xfrm>
            <a:off x="1435100" y="5652909"/>
            <a:ext cx="6121400" cy="25400"/>
          </a:xfrm>
          <a:custGeom>
            <a:avLst/>
            <a:gdLst>
              <a:gd name="connsiteX0" fmla="*/ 6350 w 6121400"/>
              <a:gd name="connsiteY0" fmla="*/ 6350 h 25400"/>
              <a:gd name="connsiteX1" fmla="*/ 6115050 w 6121400"/>
              <a:gd name="connsiteY1" fmla="*/ 6350 h 25400"/>
            </a:gdLst>
            <a:ahLst/>
            <a:cxnLst>
              <a:cxn ang="0">
                <a:pos x="connsiteX0" y="connsiteY0"/>
              </a:cxn>
              <a:cxn ang="1">
                <a:pos x="connsiteX1" y="connsiteY1"/>
              </a:cxn>
            </a:cxnLst>
            <a:rect l="l" t="t" r="r" b="b"/>
            <a:pathLst>
              <a:path w="6121400" h="25400">
                <a:moveTo>
                  <a:pt x="6350" y="6350"/>
                </a:moveTo>
                <a:lnTo>
                  <a:pt x="61150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Freeform 3"/>
          <p:cNvSpPr/>
          <p:nvPr/>
        </p:nvSpPr>
        <p:spPr>
          <a:xfrm>
            <a:off x="1435100" y="6023673"/>
            <a:ext cx="6121400" cy="25400"/>
          </a:xfrm>
          <a:custGeom>
            <a:avLst/>
            <a:gdLst>
              <a:gd name="connsiteX0" fmla="*/ 6350 w 6121400"/>
              <a:gd name="connsiteY0" fmla="*/ 6350 h 25400"/>
              <a:gd name="connsiteX1" fmla="*/ 6115050 w 6121400"/>
              <a:gd name="connsiteY1" fmla="*/ 6350 h 25400"/>
            </a:gdLst>
            <a:ahLst/>
            <a:cxnLst>
              <a:cxn ang="0">
                <a:pos x="connsiteX0" y="connsiteY0"/>
              </a:cxn>
              <a:cxn ang="1">
                <a:pos x="connsiteX1" y="connsiteY1"/>
              </a:cxn>
            </a:cxnLst>
            <a:rect l="l" t="t" r="r" b="b"/>
            <a:pathLst>
              <a:path w="6121400" h="25400">
                <a:moveTo>
                  <a:pt x="6350" y="6350"/>
                </a:moveTo>
                <a:lnTo>
                  <a:pt x="61150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Freeform 3"/>
          <p:cNvSpPr/>
          <p:nvPr/>
        </p:nvSpPr>
        <p:spPr>
          <a:xfrm>
            <a:off x="1441450" y="3051175"/>
            <a:ext cx="25400" cy="3362325"/>
          </a:xfrm>
          <a:custGeom>
            <a:avLst/>
            <a:gdLst>
              <a:gd name="connsiteX0" fmla="*/ 6350 w 25400"/>
              <a:gd name="connsiteY0" fmla="*/ 6350 h 3362325"/>
              <a:gd name="connsiteX1" fmla="*/ 6350 w 25400"/>
              <a:gd name="connsiteY1" fmla="*/ 3355975 h 3362325"/>
            </a:gdLst>
            <a:ahLst/>
            <a:cxnLst>
              <a:cxn ang="0">
                <a:pos x="connsiteX0" y="connsiteY0"/>
              </a:cxn>
              <a:cxn ang="1">
                <a:pos x="connsiteX1" y="connsiteY1"/>
              </a:cxn>
            </a:cxnLst>
            <a:rect l="l" t="t" r="r" b="b"/>
            <a:pathLst>
              <a:path w="25400" h="3362325">
                <a:moveTo>
                  <a:pt x="6350" y="6350"/>
                </a:moveTo>
                <a:lnTo>
                  <a:pt x="6350" y="335597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Freeform 3"/>
          <p:cNvSpPr/>
          <p:nvPr/>
        </p:nvSpPr>
        <p:spPr>
          <a:xfrm>
            <a:off x="7537450" y="3051175"/>
            <a:ext cx="25400" cy="3362325"/>
          </a:xfrm>
          <a:custGeom>
            <a:avLst/>
            <a:gdLst>
              <a:gd name="connsiteX0" fmla="*/ 6350 w 25400"/>
              <a:gd name="connsiteY0" fmla="*/ 6350 h 3362325"/>
              <a:gd name="connsiteX1" fmla="*/ 6350 w 25400"/>
              <a:gd name="connsiteY1" fmla="*/ 3355975 h 3362325"/>
            </a:gdLst>
            <a:ahLst/>
            <a:cxnLst>
              <a:cxn ang="0">
                <a:pos x="connsiteX0" y="connsiteY0"/>
              </a:cxn>
              <a:cxn ang="1">
                <a:pos x="connsiteX1" y="connsiteY1"/>
              </a:cxn>
            </a:cxnLst>
            <a:rect l="l" t="t" r="r" b="b"/>
            <a:pathLst>
              <a:path w="25400" h="3362325">
                <a:moveTo>
                  <a:pt x="6350" y="6350"/>
                </a:moveTo>
                <a:lnTo>
                  <a:pt x="6350" y="335597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Freeform 3"/>
          <p:cNvSpPr/>
          <p:nvPr/>
        </p:nvSpPr>
        <p:spPr>
          <a:xfrm>
            <a:off x="1472069" y="3063824"/>
            <a:ext cx="6121400" cy="25400"/>
          </a:xfrm>
          <a:custGeom>
            <a:avLst/>
            <a:gdLst>
              <a:gd name="connsiteX0" fmla="*/ 6350 w 6121400"/>
              <a:gd name="connsiteY0" fmla="*/ 6350 h 25400"/>
              <a:gd name="connsiteX1" fmla="*/ 6115050 w 6121400"/>
              <a:gd name="connsiteY1" fmla="*/ 6350 h 25400"/>
            </a:gdLst>
            <a:ahLst/>
            <a:cxnLst>
              <a:cxn ang="0">
                <a:pos x="connsiteX0" y="connsiteY0"/>
              </a:cxn>
              <a:cxn ang="1">
                <a:pos x="connsiteX1" y="connsiteY1"/>
              </a:cxn>
            </a:cxnLst>
            <a:rect l="l" t="t" r="r" b="b"/>
            <a:pathLst>
              <a:path w="6121400" h="25400">
                <a:moveTo>
                  <a:pt x="6350" y="6350"/>
                </a:moveTo>
                <a:lnTo>
                  <a:pt x="61150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Freeform 3"/>
          <p:cNvSpPr/>
          <p:nvPr/>
        </p:nvSpPr>
        <p:spPr>
          <a:xfrm>
            <a:off x="1435100" y="6394450"/>
            <a:ext cx="6121400" cy="25400"/>
          </a:xfrm>
          <a:custGeom>
            <a:avLst/>
            <a:gdLst>
              <a:gd name="connsiteX0" fmla="*/ 6350 w 6121400"/>
              <a:gd name="connsiteY0" fmla="*/ 6350 h 25400"/>
              <a:gd name="connsiteX1" fmla="*/ 6115050 w 6121400"/>
              <a:gd name="connsiteY1" fmla="*/ 6350 h 25400"/>
            </a:gdLst>
            <a:ahLst/>
            <a:cxnLst>
              <a:cxn ang="0">
                <a:pos x="connsiteX0" y="connsiteY0"/>
              </a:cxn>
              <a:cxn ang="1">
                <a:pos x="connsiteX1" y="connsiteY1"/>
              </a:cxn>
            </a:cxnLst>
            <a:rect l="l" t="t" r="r" b="b"/>
            <a:pathLst>
              <a:path w="6121400" h="25400">
                <a:moveTo>
                  <a:pt x="6350" y="6350"/>
                </a:moveTo>
                <a:lnTo>
                  <a:pt x="61150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TextBox 1"/>
          <p:cNvSpPr txBox="1"/>
          <p:nvPr/>
        </p:nvSpPr>
        <p:spPr>
          <a:xfrm>
            <a:off x="990599" y="1523091"/>
            <a:ext cx="65" cy="456535"/>
          </a:xfrm>
          <a:prstGeom prst="rect">
            <a:avLst/>
          </a:prstGeom>
          <a:noFill/>
        </p:spPr>
        <p:txBody>
          <a:bodyPr wrap="none" lIns="0" tIns="0" rIns="0" rtlCol="0">
            <a:spAutoFit/>
          </a:bodyPr>
          <a:lstStyle/>
          <a:p>
            <a:pPr>
              <a:lnSpc>
                <a:spcPts val="2200"/>
              </a:lnSpc>
              <a:tabLst>
                <a:tab pos="3479800" algn="l"/>
              </a:tabLst>
            </a:pPr>
            <a:endParaRPr lang="en-US" altLang="zh-CN" dirty="0"/>
          </a:p>
          <a:p>
            <a:pPr>
              <a:lnSpc>
                <a:spcPts val="1000"/>
              </a:lnSpc>
            </a:pPr>
            <a:endParaRPr lang="en-US" altLang="zh-CN" dirty="0"/>
          </a:p>
        </p:txBody>
      </p:sp>
      <p:sp>
        <p:nvSpPr>
          <p:cNvPr id="29" name="TextBox 1"/>
          <p:cNvSpPr txBox="1"/>
          <p:nvPr/>
        </p:nvSpPr>
        <p:spPr>
          <a:xfrm>
            <a:off x="1676400" y="3149600"/>
            <a:ext cx="736600" cy="3187700"/>
          </a:xfrm>
          <a:prstGeom prst="rect">
            <a:avLst/>
          </a:prstGeom>
          <a:noFill/>
        </p:spPr>
        <p:txBody>
          <a:bodyPr wrap="none" lIns="0" tIns="0" rIns="0" rtlCol="0">
            <a:spAutoFit/>
          </a:bodyPr>
          <a:lstStyle/>
          <a:p>
            <a:pPr>
              <a:lnSpc>
                <a:spcPts val="1800"/>
              </a:lnSpc>
              <a:tabLst>
                <a:tab pos="317500" algn="l"/>
              </a:tabLst>
            </a:pPr>
            <a:r>
              <a:rPr lang="en-US" altLang="zh-CN" sz="1802" dirty="0">
                <a:solidFill>
                  <a:srgbClr val="000000"/>
                </a:solidFill>
                <a:latin typeface="Calibri" pitchFamily="18" charset="0"/>
                <a:cs typeface="Calibri" pitchFamily="18" charset="0"/>
              </a:rPr>
              <a:t>Decimal</a:t>
            </a:r>
          </a:p>
          <a:p>
            <a:pPr>
              <a:lnSpc>
                <a:spcPts val="1000"/>
              </a:lnSpc>
            </a:pPr>
            <a:endParaRPr lang="en-US" altLang="zh-CN" dirty="0"/>
          </a:p>
          <a:p>
            <a:pPr>
              <a:lnSpc>
                <a:spcPts val="1900"/>
              </a:lnSpc>
              <a:tabLst>
                <a:tab pos="317500" algn="l"/>
              </a:tabLst>
            </a:pPr>
            <a:r>
              <a:rPr lang="en-US" altLang="zh-CN" dirty="0"/>
              <a:t>	</a:t>
            </a:r>
            <a:r>
              <a:rPr lang="en-US" altLang="zh-CN" sz="1800" dirty="0">
                <a:solidFill>
                  <a:srgbClr val="000000"/>
                </a:solidFill>
                <a:latin typeface="Calibri" pitchFamily="18" charset="0"/>
                <a:cs typeface="Calibri" pitchFamily="18" charset="0"/>
              </a:rPr>
              <a:t>0</a:t>
            </a:r>
          </a:p>
          <a:p>
            <a:pPr>
              <a:lnSpc>
                <a:spcPts val="1000"/>
              </a:lnSpc>
            </a:pPr>
            <a:endParaRPr lang="en-US" altLang="zh-CN" dirty="0"/>
          </a:p>
          <a:p>
            <a:pPr>
              <a:lnSpc>
                <a:spcPts val="1900"/>
              </a:lnSpc>
              <a:tabLst>
                <a:tab pos="317500" algn="l"/>
              </a:tabLst>
            </a:pPr>
            <a:r>
              <a:rPr lang="en-US" altLang="zh-CN" dirty="0"/>
              <a:t>	</a:t>
            </a:r>
            <a:r>
              <a:rPr lang="en-US" altLang="zh-CN" sz="1800" dirty="0">
                <a:solidFill>
                  <a:srgbClr val="000000"/>
                </a:solidFill>
                <a:latin typeface="Calibri" pitchFamily="18" charset="0"/>
                <a:cs typeface="Calibri" pitchFamily="18" charset="0"/>
              </a:rPr>
              <a:t>1</a:t>
            </a:r>
          </a:p>
          <a:p>
            <a:pPr>
              <a:lnSpc>
                <a:spcPts val="1000"/>
              </a:lnSpc>
            </a:pPr>
            <a:endParaRPr lang="en-US" altLang="zh-CN" dirty="0"/>
          </a:p>
          <a:p>
            <a:pPr>
              <a:lnSpc>
                <a:spcPts val="1900"/>
              </a:lnSpc>
              <a:tabLst>
                <a:tab pos="317500" algn="l"/>
              </a:tabLst>
            </a:pPr>
            <a:r>
              <a:rPr lang="en-US" altLang="zh-CN" dirty="0"/>
              <a:t>	</a:t>
            </a:r>
            <a:r>
              <a:rPr lang="en-US" altLang="zh-CN" sz="1802" dirty="0">
                <a:solidFill>
                  <a:srgbClr val="000000"/>
                </a:solidFill>
                <a:latin typeface="Calibri" pitchFamily="18" charset="0"/>
                <a:cs typeface="Calibri" pitchFamily="18" charset="0"/>
              </a:rPr>
              <a:t>2</a:t>
            </a:r>
          </a:p>
          <a:p>
            <a:pPr>
              <a:lnSpc>
                <a:spcPts val="1000"/>
              </a:lnSpc>
            </a:pPr>
            <a:endParaRPr lang="en-US" altLang="zh-CN" dirty="0"/>
          </a:p>
          <a:p>
            <a:pPr>
              <a:lnSpc>
                <a:spcPts val="1900"/>
              </a:lnSpc>
              <a:tabLst>
                <a:tab pos="317500" algn="l"/>
              </a:tabLst>
            </a:pPr>
            <a:r>
              <a:rPr lang="en-US" altLang="zh-CN" dirty="0"/>
              <a:t>	</a:t>
            </a:r>
            <a:r>
              <a:rPr lang="en-US" altLang="zh-CN" sz="1800" dirty="0">
                <a:solidFill>
                  <a:srgbClr val="000000"/>
                </a:solidFill>
                <a:latin typeface="Calibri" pitchFamily="18" charset="0"/>
                <a:cs typeface="Calibri" pitchFamily="18" charset="0"/>
              </a:rPr>
              <a:t>3</a:t>
            </a:r>
          </a:p>
          <a:p>
            <a:pPr>
              <a:lnSpc>
                <a:spcPts val="1000"/>
              </a:lnSpc>
            </a:pPr>
            <a:endParaRPr lang="en-US" altLang="zh-CN" dirty="0"/>
          </a:p>
          <a:p>
            <a:pPr>
              <a:lnSpc>
                <a:spcPts val="1900"/>
              </a:lnSpc>
              <a:tabLst>
                <a:tab pos="317500" algn="l"/>
              </a:tabLst>
            </a:pPr>
            <a:r>
              <a:rPr lang="en-US" altLang="zh-CN" dirty="0"/>
              <a:t>	</a:t>
            </a:r>
            <a:r>
              <a:rPr lang="en-US" altLang="zh-CN" sz="1800" dirty="0">
                <a:solidFill>
                  <a:srgbClr val="000000"/>
                </a:solidFill>
                <a:latin typeface="Calibri" pitchFamily="18" charset="0"/>
                <a:cs typeface="Calibri" pitchFamily="18" charset="0"/>
              </a:rPr>
              <a:t>4</a:t>
            </a:r>
          </a:p>
          <a:p>
            <a:pPr>
              <a:lnSpc>
                <a:spcPts val="1000"/>
              </a:lnSpc>
            </a:pPr>
            <a:endParaRPr lang="en-US" altLang="zh-CN" dirty="0"/>
          </a:p>
          <a:p>
            <a:pPr>
              <a:lnSpc>
                <a:spcPts val="1900"/>
              </a:lnSpc>
              <a:tabLst>
                <a:tab pos="317500" algn="l"/>
              </a:tabLst>
            </a:pPr>
            <a:r>
              <a:rPr lang="en-US" altLang="zh-CN" dirty="0"/>
              <a:t>	</a:t>
            </a:r>
            <a:r>
              <a:rPr lang="en-US" altLang="zh-CN" sz="1800" dirty="0">
                <a:solidFill>
                  <a:srgbClr val="000000"/>
                </a:solidFill>
                <a:latin typeface="Calibri" pitchFamily="18" charset="0"/>
                <a:cs typeface="Calibri" pitchFamily="18" charset="0"/>
              </a:rPr>
              <a:t>5</a:t>
            </a:r>
          </a:p>
          <a:p>
            <a:pPr>
              <a:lnSpc>
                <a:spcPts val="1000"/>
              </a:lnSpc>
            </a:pPr>
            <a:endParaRPr lang="en-US" altLang="zh-CN" dirty="0"/>
          </a:p>
          <a:p>
            <a:pPr>
              <a:lnSpc>
                <a:spcPts val="1900"/>
              </a:lnSpc>
              <a:tabLst>
                <a:tab pos="317500" algn="l"/>
              </a:tabLst>
            </a:pPr>
            <a:r>
              <a:rPr lang="en-US" altLang="zh-CN" dirty="0"/>
              <a:t>	</a:t>
            </a:r>
            <a:r>
              <a:rPr lang="en-US" altLang="zh-CN" sz="1800" dirty="0">
                <a:solidFill>
                  <a:srgbClr val="000000"/>
                </a:solidFill>
                <a:latin typeface="Calibri" pitchFamily="18" charset="0"/>
                <a:cs typeface="Calibri" pitchFamily="18" charset="0"/>
              </a:rPr>
              <a:t>6</a:t>
            </a:r>
          </a:p>
          <a:p>
            <a:pPr>
              <a:lnSpc>
                <a:spcPts val="1000"/>
              </a:lnSpc>
            </a:pPr>
            <a:endParaRPr lang="en-US" altLang="zh-CN" dirty="0"/>
          </a:p>
          <a:p>
            <a:pPr>
              <a:lnSpc>
                <a:spcPts val="1900"/>
              </a:lnSpc>
              <a:tabLst>
                <a:tab pos="317500" algn="l"/>
              </a:tabLst>
            </a:pPr>
            <a:r>
              <a:rPr lang="en-US" altLang="zh-CN" dirty="0"/>
              <a:t>	</a:t>
            </a:r>
            <a:r>
              <a:rPr lang="en-US" altLang="zh-CN" sz="1800" dirty="0">
                <a:solidFill>
                  <a:srgbClr val="000000"/>
                </a:solidFill>
                <a:latin typeface="Calibri" pitchFamily="18" charset="0"/>
                <a:cs typeface="Calibri" pitchFamily="18" charset="0"/>
              </a:rPr>
              <a:t>7</a:t>
            </a:r>
          </a:p>
        </p:txBody>
      </p:sp>
      <p:sp>
        <p:nvSpPr>
          <p:cNvPr id="30" name="TextBox 1"/>
          <p:cNvSpPr txBox="1"/>
          <p:nvPr/>
        </p:nvSpPr>
        <p:spPr>
          <a:xfrm>
            <a:off x="3022600" y="3149600"/>
            <a:ext cx="952500" cy="3187700"/>
          </a:xfrm>
          <a:prstGeom prst="rect">
            <a:avLst/>
          </a:prstGeom>
          <a:noFill/>
        </p:spPr>
        <p:txBody>
          <a:bodyPr wrap="none" lIns="0" tIns="0" rIns="0" rtlCol="0">
            <a:spAutoFit/>
          </a:bodyPr>
          <a:lstStyle/>
          <a:p>
            <a:pPr>
              <a:lnSpc>
                <a:spcPts val="1800"/>
              </a:lnSpc>
              <a:tabLst>
                <a:tab pos="241300" algn="l"/>
              </a:tabLst>
            </a:pPr>
            <a:r>
              <a:rPr lang="en-US" altLang="zh-CN" sz="1802" dirty="0">
                <a:solidFill>
                  <a:srgbClr val="000000"/>
                </a:solidFill>
                <a:latin typeface="Calibri" pitchFamily="18" charset="0"/>
                <a:cs typeface="Calibri" pitchFamily="18" charset="0"/>
              </a:rPr>
              <a:t>Gray</a:t>
            </a:r>
            <a:r>
              <a:rPr lang="en-US" altLang="zh-CN" sz="1802" dirty="0">
                <a:latin typeface="Times New Roman" pitchFamily="18" charset="0"/>
                <a:cs typeface="Times New Roman" pitchFamily="18" charset="0"/>
              </a:rPr>
              <a:t> </a:t>
            </a:r>
            <a:r>
              <a:rPr lang="en-US" altLang="zh-CN" sz="1802" dirty="0">
                <a:solidFill>
                  <a:srgbClr val="000000"/>
                </a:solidFill>
                <a:latin typeface="Calibri" pitchFamily="18" charset="0"/>
                <a:cs typeface="Calibri" pitchFamily="18" charset="0"/>
              </a:rPr>
              <a:t>Code</a:t>
            </a:r>
          </a:p>
          <a:p>
            <a:pPr>
              <a:lnSpc>
                <a:spcPts val="1000"/>
              </a:lnSpc>
            </a:pPr>
            <a:endParaRPr lang="en-US" altLang="zh-CN" dirty="0"/>
          </a:p>
          <a:p>
            <a:pPr>
              <a:lnSpc>
                <a:spcPts val="1900"/>
              </a:lnSpc>
              <a:tabLst>
                <a:tab pos="241300" algn="l"/>
              </a:tabLst>
            </a:pPr>
            <a:r>
              <a:rPr lang="en-US" altLang="zh-CN" dirty="0"/>
              <a:t>	</a:t>
            </a:r>
            <a:r>
              <a:rPr lang="en-US" altLang="zh-CN" sz="1800" dirty="0">
                <a:solidFill>
                  <a:srgbClr val="000000"/>
                </a:solidFill>
                <a:latin typeface="Calibri" pitchFamily="18" charset="0"/>
                <a:cs typeface="Calibri" pitchFamily="18" charset="0"/>
              </a:rPr>
              <a:t>0000</a:t>
            </a:r>
          </a:p>
          <a:p>
            <a:pPr>
              <a:lnSpc>
                <a:spcPts val="1000"/>
              </a:lnSpc>
            </a:pPr>
            <a:endParaRPr lang="en-US" altLang="zh-CN" dirty="0"/>
          </a:p>
          <a:p>
            <a:pPr>
              <a:lnSpc>
                <a:spcPts val="1900"/>
              </a:lnSpc>
              <a:tabLst>
                <a:tab pos="241300" algn="l"/>
              </a:tabLst>
            </a:pPr>
            <a:r>
              <a:rPr lang="en-US" altLang="zh-CN" dirty="0"/>
              <a:t>	</a:t>
            </a:r>
            <a:r>
              <a:rPr lang="en-US" altLang="zh-CN" sz="1800" dirty="0">
                <a:solidFill>
                  <a:srgbClr val="000000"/>
                </a:solidFill>
                <a:latin typeface="Calibri" pitchFamily="18" charset="0"/>
                <a:cs typeface="Calibri" pitchFamily="18" charset="0"/>
              </a:rPr>
              <a:t>0001</a:t>
            </a:r>
          </a:p>
          <a:p>
            <a:pPr>
              <a:lnSpc>
                <a:spcPts val="1000"/>
              </a:lnSpc>
            </a:pPr>
            <a:endParaRPr lang="en-US" altLang="zh-CN" dirty="0"/>
          </a:p>
          <a:p>
            <a:pPr>
              <a:lnSpc>
                <a:spcPts val="1900"/>
              </a:lnSpc>
              <a:tabLst>
                <a:tab pos="241300" algn="l"/>
              </a:tabLst>
            </a:pPr>
            <a:r>
              <a:rPr lang="en-US" altLang="zh-CN" dirty="0"/>
              <a:t>	</a:t>
            </a:r>
            <a:r>
              <a:rPr lang="en-US" altLang="zh-CN" sz="1802" dirty="0">
                <a:solidFill>
                  <a:srgbClr val="000000"/>
                </a:solidFill>
                <a:latin typeface="Calibri" pitchFamily="18" charset="0"/>
                <a:cs typeface="Calibri" pitchFamily="18" charset="0"/>
              </a:rPr>
              <a:t>0011</a:t>
            </a:r>
          </a:p>
          <a:p>
            <a:pPr>
              <a:lnSpc>
                <a:spcPts val="1000"/>
              </a:lnSpc>
            </a:pPr>
            <a:endParaRPr lang="en-US" altLang="zh-CN" dirty="0"/>
          </a:p>
          <a:p>
            <a:pPr>
              <a:lnSpc>
                <a:spcPts val="1900"/>
              </a:lnSpc>
              <a:tabLst>
                <a:tab pos="241300" algn="l"/>
              </a:tabLst>
            </a:pPr>
            <a:r>
              <a:rPr lang="en-US" altLang="zh-CN" dirty="0"/>
              <a:t>	</a:t>
            </a:r>
            <a:r>
              <a:rPr lang="en-US" altLang="zh-CN" sz="1800" dirty="0">
                <a:solidFill>
                  <a:srgbClr val="000000"/>
                </a:solidFill>
                <a:latin typeface="Calibri" pitchFamily="18" charset="0"/>
                <a:cs typeface="Calibri" pitchFamily="18" charset="0"/>
              </a:rPr>
              <a:t>0010</a:t>
            </a:r>
          </a:p>
          <a:p>
            <a:pPr>
              <a:lnSpc>
                <a:spcPts val="1000"/>
              </a:lnSpc>
            </a:pPr>
            <a:endParaRPr lang="en-US" altLang="zh-CN" dirty="0"/>
          </a:p>
          <a:p>
            <a:pPr>
              <a:lnSpc>
                <a:spcPts val="1900"/>
              </a:lnSpc>
              <a:tabLst>
                <a:tab pos="241300" algn="l"/>
              </a:tabLst>
            </a:pPr>
            <a:r>
              <a:rPr lang="en-US" altLang="zh-CN" dirty="0"/>
              <a:t>	</a:t>
            </a:r>
            <a:r>
              <a:rPr lang="en-US" altLang="zh-CN" sz="1800" dirty="0">
                <a:solidFill>
                  <a:srgbClr val="000000"/>
                </a:solidFill>
                <a:latin typeface="Calibri" pitchFamily="18" charset="0"/>
                <a:cs typeface="Calibri" pitchFamily="18" charset="0"/>
              </a:rPr>
              <a:t>0110</a:t>
            </a:r>
          </a:p>
          <a:p>
            <a:pPr>
              <a:lnSpc>
                <a:spcPts val="1000"/>
              </a:lnSpc>
            </a:pPr>
            <a:endParaRPr lang="en-US" altLang="zh-CN" dirty="0"/>
          </a:p>
          <a:p>
            <a:pPr>
              <a:lnSpc>
                <a:spcPts val="1900"/>
              </a:lnSpc>
              <a:tabLst>
                <a:tab pos="241300" algn="l"/>
              </a:tabLst>
            </a:pPr>
            <a:r>
              <a:rPr lang="en-US" altLang="zh-CN" dirty="0"/>
              <a:t>	</a:t>
            </a:r>
            <a:r>
              <a:rPr lang="en-US" altLang="zh-CN" sz="1800" dirty="0">
                <a:solidFill>
                  <a:srgbClr val="000000"/>
                </a:solidFill>
                <a:latin typeface="Calibri" pitchFamily="18" charset="0"/>
                <a:cs typeface="Calibri" pitchFamily="18" charset="0"/>
              </a:rPr>
              <a:t>0111</a:t>
            </a:r>
          </a:p>
          <a:p>
            <a:pPr>
              <a:lnSpc>
                <a:spcPts val="1000"/>
              </a:lnSpc>
            </a:pPr>
            <a:endParaRPr lang="en-US" altLang="zh-CN" dirty="0"/>
          </a:p>
          <a:p>
            <a:pPr>
              <a:lnSpc>
                <a:spcPts val="1900"/>
              </a:lnSpc>
              <a:tabLst>
                <a:tab pos="241300" algn="l"/>
              </a:tabLst>
            </a:pPr>
            <a:r>
              <a:rPr lang="en-US" altLang="zh-CN" dirty="0"/>
              <a:t>	</a:t>
            </a:r>
            <a:r>
              <a:rPr lang="en-US" altLang="zh-CN" sz="1800" dirty="0">
                <a:solidFill>
                  <a:srgbClr val="000000"/>
                </a:solidFill>
                <a:latin typeface="Calibri" pitchFamily="18" charset="0"/>
                <a:cs typeface="Calibri" pitchFamily="18" charset="0"/>
              </a:rPr>
              <a:t>0101</a:t>
            </a:r>
          </a:p>
          <a:p>
            <a:pPr>
              <a:lnSpc>
                <a:spcPts val="1000"/>
              </a:lnSpc>
            </a:pPr>
            <a:endParaRPr lang="en-US" altLang="zh-CN" dirty="0"/>
          </a:p>
          <a:p>
            <a:pPr>
              <a:lnSpc>
                <a:spcPts val="1900"/>
              </a:lnSpc>
              <a:tabLst>
                <a:tab pos="241300" algn="l"/>
              </a:tabLst>
            </a:pPr>
            <a:r>
              <a:rPr lang="en-US" altLang="zh-CN" dirty="0"/>
              <a:t>	</a:t>
            </a:r>
            <a:r>
              <a:rPr lang="en-US" altLang="zh-CN" sz="1800" dirty="0">
                <a:solidFill>
                  <a:srgbClr val="000000"/>
                </a:solidFill>
                <a:latin typeface="Calibri" pitchFamily="18" charset="0"/>
                <a:cs typeface="Calibri" pitchFamily="18" charset="0"/>
              </a:rPr>
              <a:t>0100</a:t>
            </a:r>
          </a:p>
        </p:txBody>
      </p:sp>
      <p:sp>
        <p:nvSpPr>
          <p:cNvPr id="31" name="TextBox 1"/>
          <p:cNvSpPr txBox="1"/>
          <p:nvPr/>
        </p:nvSpPr>
        <p:spPr>
          <a:xfrm>
            <a:off x="5105400" y="3149600"/>
            <a:ext cx="736600" cy="3187700"/>
          </a:xfrm>
          <a:prstGeom prst="rect">
            <a:avLst/>
          </a:prstGeom>
          <a:noFill/>
        </p:spPr>
        <p:txBody>
          <a:bodyPr wrap="none" lIns="0" tIns="0" rIns="0" rtlCol="0">
            <a:spAutoFit/>
          </a:bodyPr>
          <a:lstStyle/>
          <a:p>
            <a:pPr>
              <a:lnSpc>
                <a:spcPts val="1800"/>
              </a:lnSpc>
              <a:tabLst>
                <a:tab pos="254000" algn="l"/>
                <a:tab pos="317500" algn="l"/>
              </a:tabLst>
            </a:pPr>
            <a:r>
              <a:rPr lang="en-US" altLang="zh-CN" sz="1802" dirty="0">
                <a:solidFill>
                  <a:srgbClr val="000000"/>
                </a:solidFill>
                <a:latin typeface="Calibri" pitchFamily="18" charset="0"/>
                <a:cs typeface="Calibri" pitchFamily="18" charset="0"/>
              </a:rPr>
              <a:t>Decimal</a:t>
            </a:r>
          </a:p>
          <a:p>
            <a:pPr>
              <a:lnSpc>
                <a:spcPts val="1000"/>
              </a:lnSpc>
            </a:pPr>
            <a:endParaRPr lang="en-US" altLang="zh-CN" dirty="0"/>
          </a:p>
          <a:p>
            <a:pPr>
              <a:lnSpc>
                <a:spcPts val="1900"/>
              </a:lnSpc>
              <a:tabLst>
                <a:tab pos="254000" algn="l"/>
                <a:tab pos="317500" algn="l"/>
              </a:tabLst>
            </a:pPr>
            <a:r>
              <a:rPr lang="en-US" altLang="zh-CN" dirty="0"/>
              <a:t>		</a:t>
            </a:r>
            <a:r>
              <a:rPr lang="en-US" altLang="zh-CN" sz="1800" dirty="0">
                <a:solidFill>
                  <a:srgbClr val="000000"/>
                </a:solidFill>
                <a:latin typeface="Calibri" pitchFamily="18" charset="0"/>
                <a:cs typeface="Calibri" pitchFamily="18" charset="0"/>
              </a:rPr>
              <a:t>8</a:t>
            </a:r>
          </a:p>
          <a:p>
            <a:pPr>
              <a:lnSpc>
                <a:spcPts val="1000"/>
              </a:lnSpc>
            </a:pPr>
            <a:endParaRPr lang="en-US" altLang="zh-CN" dirty="0"/>
          </a:p>
          <a:p>
            <a:pPr>
              <a:lnSpc>
                <a:spcPts val="1900"/>
              </a:lnSpc>
              <a:tabLst>
                <a:tab pos="254000" algn="l"/>
                <a:tab pos="317500" algn="l"/>
              </a:tabLst>
            </a:pPr>
            <a:r>
              <a:rPr lang="en-US" altLang="zh-CN" dirty="0"/>
              <a:t>		</a:t>
            </a:r>
            <a:r>
              <a:rPr lang="en-US" altLang="zh-CN" sz="1800" dirty="0">
                <a:solidFill>
                  <a:srgbClr val="000000"/>
                </a:solidFill>
                <a:latin typeface="Calibri" pitchFamily="18" charset="0"/>
                <a:cs typeface="Calibri" pitchFamily="18" charset="0"/>
              </a:rPr>
              <a:t>9</a:t>
            </a:r>
          </a:p>
          <a:p>
            <a:pPr>
              <a:lnSpc>
                <a:spcPts val="1000"/>
              </a:lnSpc>
            </a:pPr>
            <a:endParaRPr lang="en-US" altLang="zh-CN" dirty="0"/>
          </a:p>
          <a:p>
            <a:pPr>
              <a:lnSpc>
                <a:spcPts val="1900"/>
              </a:lnSpc>
              <a:tabLst>
                <a:tab pos="254000" algn="l"/>
                <a:tab pos="317500" algn="l"/>
              </a:tabLst>
            </a:pPr>
            <a:r>
              <a:rPr lang="en-US" altLang="zh-CN" dirty="0"/>
              <a:t>	</a:t>
            </a:r>
            <a:r>
              <a:rPr lang="en-US" altLang="zh-CN" sz="1802" dirty="0">
                <a:solidFill>
                  <a:srgbClr val="000000"/>
                </a:solidFill>
                <a:latin typeface="Calibri" pitchFamily="18" charset="0"/>
                <a:cs typeface="Calibri" pitchFamily="18" charset="0"/>
              </a:rPr>
              <a:t>10</a:t>
            </a:r>
          </a:p>
          <a:p>
            <a:pPr>
              <a:lnSpc>
                <a:spcPts val="1000"/>
              </a:lnSpc>
            </a:pPr>
            <a:endParaRPr lang="en-US" altLang="zh-CN" dirty="0"/>
          </a:p>
          <a:p>
            <a:pPr>
              <a:lnSpc>
                <a:spcPts val="1900"/>
              </a:lnSpc>
              <a:tabLst>
                <a:tab pos="254000" algn="l"/>
                <a:tab pos="317500" algn="l"/>
              </a:tabLst>
            </a:pPr>
            <a:r>
              <a:rPr lang="en-US" altLang="zh-CN" dirty="0"/>
              <a:t>	</a:t>
            </a:r>
            <a:r>
              <a:rPr lang="en-US" altLang="zh-CN" sz="1800" dirty="0">
                <a:solidFill>
                  <a:srgbClr val="000000"/>
                </a:solidFill>
                <a:latin typeface="Calibri" pitchFamily="18" charset="0"/>
                <a:cs typeface="Calibri" pitchFamily="18" charset="0"/>
              </a:rPr>
              <a:t>11</a:t>
            </a:r>
          </a:p>
          <a:p>
            <a:pPr>
              <a:lnSpc>
                <a:spcPts val="1000"/>
              </a:lnSpc>
            </a:pPr>
            <a:endParaRPr lang="en-US" altLang="zh-CN" dirty="0"/>
          </a:p>
          <a:p>
            <a:pPr>
              <a:lnSpc>
                <a:spcPts val="1900"/>
              </a:lnSpc>
              <a:tabLst>
                <a:tab pos="254000" algn="l"/>
                <a:tab pos="317500" algn="l"/>
              </a:tabLst>
            </a:pPr>
            <a:r>
              <a:rPr lang="en-US" altLang="zh-CN" dirty="0"/>
              <a:t>	</a:t>
            </a:r>
            <a:r>
              <a:rPr lang="en-US" altLang="zh-CN" sz="1800" dirty="0">
                <a:solidFill>
                  <a:srgbClr val="000000"/>
                </a:solidFill>
                <a:latin typeface="Calibri" pitchFamily="18" charset="0"/>
                <a:cs typeface="Calibri" pitchFamily="18" charset="0"/>
              </a:rPr>
              <a:t>12</a:t>
            </a:r>
          </a:p>
          <a:p>
            <a:pPr>
              <a:lnSpc>
                <a:spcPts val="1000"/>
              </a:lnSpc>
            </a:pPr>
            <a:endParaRPr lang="en-US" altLang="zh-CN" dirty="0"/>
          </a:p>
          <a:p>
            <a:pPr>
              <a:lnSpc>
                <a:spcPts val="1900"/>
              </a:lnSpc>
              <a:tabLst>
                <a:tab pos="254000" algn="l"/>
                <a:tab pos="317500" algn="l"/>
              </a:tabLst>
            </a:pPr>
            <a:r>
              <a:rPr lang="en-US" altLang="zh-CN" dirty="0"/>
              <a:t>	</a:t>
            </a:r>
            <a:r>
              <a:rPr lang="en-US" altLang="zh-CN" sz="1800" dirty="0">
                <a:solidFill>
                  <a:srgbClr val="000000"/>
                </a:solidFill>
                <a:latin typeface="Calibri" pitchFamily="18" charset="0"/>
                <a:cs typeface="Calibri" pitchFamily="18" charset="0"/>
              </a:rPr>
              <a:t>13</a:t>
            </a:r>
          </a:p>
          <a:p>
            <a:pPr>
              <a:lnSpc>
                <a:spcPts val="1000"/>
              </a:lnSpc>
            </a:pPr>
            <a:endParaRPr lang="en-US" altLang="zh-CN" dirty="0"/>
          </a:p>
          <a:p>
            <a:pPr>
              <a:lnSpc>
                <a:spcPts val="1900"/>
              </a:lnSpc>
              <a:tabLst>
                <a:tab pos="254000" algn="l"/>
                <a:tab pos="317500" algn="l"/>
              </a:tabLst>
            </a:pPr>
            <a:r>
              <a:rPr lang="en-US" altLang="zh-CN" dirty="0"/>
              <a:t>	</a:t>
            </a:r>
            <a:r>
              <a:rPr lang="en-US" altLang="zh-CN" sz="1800" dirty="0">
                <a:solidFill>
                  <a:srgbClr val="000000"/>
                </a:solidFill>
                <a:latin typeface="Calibri" pitchFamily="18" charset="0"/>
                <a:cs typeface="Calibri" pitchFamily="18" charset="0"/>
              </a:rPr>
              <a:t>14</a:t>
            </a:r>
          </a:p>
          <a:p>
            <a:pPr>
              <a:lnSpc>
                <a:spcPts val="1000"/>
              </a:lnSpc>
            </a:pPr>
            <a:endParaRPr lang="en-US" altLang="zh-CN" dirty="0"/>
          </a:p>
          <a:p>
            <a:pPr>
              <a:lnSpc>
                <a:spcPts val="1900"/>
              </a:lnSpc>
              <a:tabLst>
                <a:tab pos="254000" algn="l"/>
                <a:tab pos="317500" algn="l"/>
              </a:tabLst>
            </a:pPr>
            <a:r>
              <a:rPr lang="en-US" altLang="zh-CN" dirty="0"/>
              <a:t>	</a:t>
            </a:r>
            <a:r>
              <a:rPr lang="en-US" altLang="zh-CN" sz="1800" dirty="0">
                <a:solidFill>
                  <a:srgbClr val="000000"/>
                </a:solidFill>
                <a:latin typeface="Calibri" pitchFamily="18" charset="0"/>
                <a:cs typeface="Calibri" pitchFamily="18" charset="0"/>
              </a:rPr>
              <a:t>15</a:t>
            </a:r>
          </a:p>
        </p:txBody>
      </p:sp>
      <p:sp>
        <p:nvSpPr>
          <p:cNvPr id="32" name="TextBox 1"/>
          <p:cNvSpPr txBox="1"/>
          <p:nvPr/>
        </p:nvSpPr>
        <p:spPr>
          <a:xfrm>
            <a:off x="6451600" y="3149600"/>
            <a:ext cx="952500" cy="3187700"/>
          </a:xfrm>
          <a:prstGeom prst="rect">
            <a:avLst/>
          </a:prstGeom>
          <a:noFill/>
        </p:spPr>
        <p:txBody>
          <a:bodyPr wrap="none" lIns="0" tIns="0" rIns="0" rtlCol="0">
            <a:spAutoFit/>
          </a:bodyPr>
          <a:lstStyle/>
          <a:p>
            <a:pPr>
              <a:lnSpc>
                <a:spcPts val="1800"/>
              </a:lnSpc>
              <a:tabLst>
                <a:tab pos="241300" algn="l"/>
              </a:tabLst>
            </a:pPr>
            <a:r>
              <a:rPr lang="en-US" altLang="zh-CN" sz="1802" dirty="0">
                <a:solidFill>
                  <a:srgbClr val="000000"/>
                </a:solidFill>
                <a:latin typeface="Calibri" pitchFamily="18" charset="0"/>
                <a:cs typeface="Calibri" pitchFamily="18" charset="0"/>
              </a:rPr>
              <a:t>Gray</a:t>
            </a:r>
            <a:r>
              <a:rPr lang="en-US" altLang="zh-CN" sz="1802" dirty="0">
                <a:latin typeface="Times New Roman" pitchFamily="18" charset="0"/>
                <a:cs typeface="Times New Roman" pitchFamily="18" charset="0"/>
              </a:rPr>
              <a:t> </a:t>
            </a:r>
            <a:r>
              <a:rPr lang="en-US" altLang="zh-CN" sz="1802" dirty="0">
                <a:solidFill>
                  <a:srgbClr val="000000"/>
                </a:solidFill>
                <a:latin typeface="Calibri" pitchFamily="18" charset="0"/>
                <a:cs typeface="Calibri" pitchFamily="18" charset="0"/>
              </a:rPr>
              <a:t>Code</a:t>
            </a:r>
          </a:p>
          <a:p>
            <a:pPr>
              <a:lnSpc>
                <a:spcPts val="1000"/>
              </a:lnSpc>
            </a:pPr>
            <a:endParaRPr lang="en-US" altLang="zh-CN" dirty="0"/>
          </a:p>
          <a:p>
            <a:pPr>
              <a:lnSpc>
                <a:spcPts val="1900"/>
              </a:lnSpc>
              <a:tabLst>
                <a:tab pos="241300" algn="l"/>
              </a:tabLst>
            </a:pPr>
            <a:r>
              <a:rPr lang="en-US" altLang="zh-CN" dirty="0"/>
              <a:t>	</a:t>
            </a:r>
            <a:r>
              <a:rPr lang="en-US" altLang="zh-CN" sz="1800" dirty="0">
                <a:solidFill>
                  <a:srgbClr val="000000"/>
                </a:solidFill>
                <a:latin typeface="Calibri" pitchFamily="18" charset="0"/>
                <a:cs typeface="Calibri" pitchFamily="18" charset="0"/>
              </a:rPr>
              <a:t>1100</a:t>
            </a:r>
          </a:p>
          <a:p>
            <a:pPr>
              <a:lnSpc>
                <a:spcPts val="1000"/>
              </a:lnSpc>
            </a:pPr>
            <a:endParaRPr lang="en-US" altLang="zh-CN" dirty="0"/>
          </a:p>
          <a:p>
            <a:pPr>
              <a:lnSpc>
                <a:spcPts val="1900"/>
              </a:lnSpc>
              <a:tabLst>
                <a:tab pos="241300" algn="l"/>
              </a:tabLst>
            </a:pPr>
            <a:r>
              <a:rPr lang="en-US" altLang="zh-CN" dirty="0"/>
              <a:t>	</a:t>
            </a:r>
            <a:r>
              <a:rPr lang="en-US" altLang="zh-CN" sz="1800" dirty="0">
                <a:solidFill>
                  <a:srgbClr val="000000"/>
                </a:solidFill>
                <a:latin typeface="Calibri" pitchFamily="18" charset="0"/>
                <a:cs typeface="Calibri" pitchFamily="18" charset="0"/>
              </a:rPr>
              <a:t>1101</a:t>
            </a:r>
          </a:p>
          <a:p>
            <a:pPr>
              <a:lnSpc>
                <a:spcPts val="1000"/>
              </a:lnSpc>
            </a:pPr>
            <a:endParaRPr lang="en-US" altLang="zh-CN" dirty="0"/>
          </a:p>
          <a:p>
            <a:pPr>
              <a:lnSpc>
                <a:spcPts val="1900"/>
              </a:lnSpc>
              <a:tabLst>
                <a:tab pos="241300" algn="l"/>
              </a:tabLst>
            </a:pPr>
            <a:r>
              <a:rPr lang="en-US" altLang="zh-CN" dirty="0"/>
              <a:t>	</a:t>
            </a:r>
            <a:r>
              <a:rPr lang="en-US" altLang="zh-CN" sz="1802" dirty="0">
                <a:solidFill>
                  <a:srgbClr val="000000"/>
                </a:solidFill>
                <a:latin typeface="Calibri" pitchFamily="18" charset="0"/>
                <a:cs typeface="Calibri" pitchFamily="18" charset="0"/>
              </a:rPr>
              <a:t>1111</a:t>
            </a:r>
          </a:p>
          <a:p>
            <a:pPr>
              <a:lnSpc>
                <a:spcPts val="1000"/>
              </a:lnSpc>
            </a:pPr>
            <a:endParaRPr lang="en-US" altLang="zh-CN" dirty="0"/>
          </a:p>
          <a:p>
            <a:pPr>
              <a:lnSpc>
                <a:spcPts val="1900"/>
              </a:lnSpc>
              <a:tabLst>
                <a:tab pos="241300" algn="l"/>
              </a:tabLst>
            </a:pPr>
            <a:r>
              <a:rPr lang="en-US" altLang="zh-CN" dirty="0"/>
              <a:t>	</a:t>
            </a:r>
            <a:r>
              <a:rPr lang="en-US" altLang="zh-CN" sz="1800" dirty="0">
                <a:solidFill>
                  <a:srgbClr val="000000"/>
                </a:solidFill>
                <a:latin typeface="Calibri" pitchFamily="18" charset="0"/>
                <a:cs typeface="Calibri" pitchFamily="18" charset="0"/>
              </a:rPr>
              <a:t>1110</a:t>
            </a:r>
          </a:p>
          <a:p>
            <a:pPr>
              <a:lnSpc>
                <a:spcPts val="1000"/>
              </a:lnSpc>
            </a:pPr>
            <a:endParaRPr lang="en-US" altLang="zh-CN" dirty="0"/>
          </a:p>
          <a:p>
            <a:pPr>
              <a:lnSpc>
                <a:spcPts val="1900"/>
              </a:lnSpc>
              <a:tabLst>
                <a:tab pos="241300" algn="l"/>
              </a:tabLst>
            </a:pPr>
            <a:r>
              <a:rPr lang="en-US" altLang="zh-CN" dirty="0"/>
              <a:t>	</a:t>
            </a:r>
            <a:r>
              <a:rPr lang="en-US" altLang="zh-CN" sz="1800" dirty="0">
                <a:solidFill>
                  <a:srgbClr val="000000"/>
                </a:solidFill>
                <a:latin typeface="Calibri" pitchFamily="18" charset="0"/>
                <a:cs typeface="Calibri" pitchFamily="18" charset="0"/>
              </a:rPr>
              <a:t>1010</a:t>
            </a:r>
          </a:p>
          <a:p>
            <a:pPr>
              <a:lnSpc>
                <a:spcPts val="1000"/>
              </a:lnSpc>
            </a:pPr>
            <a:endParaRPr lang="en-US" altLang="zh-CN" dirty="0"/>
          </a:p>
          <a:p>
            <a:pPr>
              <a:lnSpc>
                <a:spcPts val="1900"/>
              </a:lnSpc>
              <a:tabLst>
                <a:tab pos="241300" algn="l"/>
              </a:tabLst>
            </a:pPr>
            <a:r>
              <a:rPr lang="en-US" altLang="zh-CN" dirty="0"/>
              <a:t>	</a:t>
            </a:r>
            <a:r>
              <a:rPr lang="en-US" altLang="zh-CN" sz="1800" dirty="0">
                <a:solidFill>
                  <a:srgbClr val="000000"/>
                </a:solidFill>
                <a:latin typeface="Calibri" pitchFamily="18" charset="0"/>
                <a:cs typeface="Calibri" pitchFamily="18" charset="0"/>
              </a:rPr>
              <a:t>1011</a:t>
            </a:r>
          </a:p>
          <a:p>
            <a:pPr>
              <a:lnSpc>
                <a:spcPts val="1000"/>
              </a:lnSpc>
            </a:pPr>
            <a:endParaRPr lang="en-US" altLang="zh-CN" dirty="0"/>
          </a:p>
          <a:p>
            <a:pPr>
              <a:lnSpc>
                <a:spcPts val="1900"/>
              </a:lnSpc>
              <a:tabLst>
                <a:tab pos="241300" algn="l"/>
              </a:tabLst>
            </a:pPr>
            <a:r>
              <a:rPr lang="en-US" altLang="zh-CN" dirty="0"/>
              <a:t>	</a:t>
            </a:r>
            <a:r>
              <a:rPr lang="en-US" altLang="zh-CN" sz="1800" dirty="0">
                <a:solidFill>
                  <a:srgbClr val="000000"/>
                </a:solidFill>
                <a:latin typeface="Calibri" pitchFamily="18" charset="0"/>
                <a:cs typeface="Calibri" pitchFamily="18" charset="0"/>
              </a:rPr>
              <a:t>1001</a:t>
            </a:r>
          </a:p>
          <a:p>
            <a:pPr>
              <a:lnSpc>
                <a:spcPts val="1000"/>
              </a:lnSpc>
            </a:pPr>
            <a:endParaRPr lang="en-US" altLang="zh-CN" dirty="0"/>
          </a:p>
          <a:p>
            <a:pPr>
              <a:lnSpc>
                <a:spcPts val="1900"/>
              </a:lnSpc>
              <a:tabLst>
                <a:tab pos="241300" algn="l"/>
              </a:tabLst>
            </a:pPr>
            <a:r>
              <a:rPr lang="en-US" altLang="zh-CN" dirty="0"/>
              <a:t>	</a:t>
            </a:r>
            <a:r>
              <a:rPr lang="en-US" altLang="zh-CN" sz="1800" dirty="0">
                <a:solidFill>
                  <a:srgbClr val="000000"/>
                </a:solidFill>
                <a:latin typeface="Calibri" pitchFamily="18" charset="0"/>
                <a:cs typeface="Calibri" pitchFamily="18" charset="0"/>
              </a:rPr>
              <a:t>1000</a:t>
            </a:r>
          </a:p>
        </p:txBody>
      </p:sp>
      <p:sp>
        <p:nvSpPr>
          <p:cNvPr id="33" name="Rectangle 32"/>
          <p:cNvSpPr/>
          <p:nvPr/>
        </p:nvSpPr>
        <p:spPr>
          <a:xfrm>
            <a:off x="3373554" y="762000"/>
            <a:ext cx="2114233" cy="425822"/>
          </a:xfrm>
          <a:prstGeom prst="rect">
            <a:avLst/>
          </a:prstGeom>
        </p:spPr>
        <p:txBody>
          <a:bodyPr wrap="none">
            <a:spAutoFit/>
          </a:bodyPr>
          <a:lstStyle/>
          <a:p>
            <a:pPr>
              <a:lnSpc>
                <a:spcPts val="2200"/>
              </a:lnSpc>
              <a:tabLst>
                <a:tab pos="3479800" algn="l"/>
              </a:tabLst>
            </a:pPr>
            <a:r>
              <a:rPr lang="en-US" altLang="zh-CN" sz="3600" dirty="0">
                <a:solidFill>
                  <a:srgbClr val="000000"/>
                </a:solidFill>
                <a:latin typeface="+mj-lt"/>
                <a:cs typeface="Times New Roman" pitchFamily="18" charset="0"/>
              </a:rPr>
              <a:t>Gray</a:t>
            </a:r>
            <a:r>
              <a:rPr lang="en-US" altLang="zh-CN" sz="3600" dirty="0">
                <a:latin typeface="+mj-lt"/>
                <a:cs typeface="Times New Roman" pitchFamily="18" charset="0"/>
              </a:rPr>
              <a:t> </a:t>
            </a:r>
            <a:r>
              <a:rPr lang="en-US" altLang="zh-CN" sz="3600" dirty="0">
                <a:solidFill>
                  <a:srgbClr val="000000"/>
                </a:solidFill>
                <a:latin typeface="+mj-lt"/>
                <a:cs typeface="Times New Roman" pitchFamily="18" charset="0"/>
              </a:rPr>
              <a:t>Code</a:t>
            </a:r>
          </a:p>
        </p:txBody>
      </p:sp>
      <p:sp>
        <p:nvSpPr>
          <p:cNvPr id="34" name="Rectangle 33"/>
          <p:cNvSpPr/>
          <p:nvPr/>
        </p:nvSpPr>
        <p:spPr>
          <a:xfrm>
            <a:off x="704849" y="1598482"/>
            <a:ext cx="7924801" cy="1015663"/>
          </a:xfrm>
          <a:prstGeom prst="rect">
            <a:avLst/>
          </a:prstGeom>
        </p:spPr>
        <p:txBody>
          <a:bodyPr wrap="square">
            <a:spAutoFit/>
          </a:bodyPr>
          <a:lstStyle/>
          <a:p>
            <a:pPr marL="342900" indent="-342900">
              <a:buFont typeface="Arial" panose="020B0604020202020204" pitchFamily="34" charset="0"/>
              <a:buChar char="•"/>
              <a:tabLst>
                <a:tab pos="3479800" algn="l"/>
              </a:tabLst>
            </a:pPr>
            <a:r>
              <a:rPr lang="en-US" altLang="zh-CN" sz="2000" dirty="0">
                <a:solidFill>
                  <a:srgbClr val="000000"/>
                </a:solidFill>
                <a:latin typeface="+mj-lt"/>
                <a:cs typeface="Times New Roman" pitchFamily="18" charset="0"/>
              </a:rPr>
              <a:t>Useful</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for</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representing</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continuous</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data</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stream,</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ran</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through</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AD</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converter</a:t>
            </a:r>
            <a:endParaRPr lang="en-US" altLang="zh-CN" sz="2000" dirty="0">
              <a:latin typeface="+mj-lt"/>
            </a:endParaRPr>
          </a:p>
          <a:p>
            <a:pPr marL="342900" indent="-342900">
              <a:buFont typeface="Arial" panose="020B0604020202020204" pitchFamily="34" charset="0"/>
              <a:buChar char="•"/>
              <a:tabLst>
                <a:tab pos="3479800" algn="l"/>
              </a:tabLst>
            </a:pPr>
            <a:r>
              <a:rPr lang="en-US" altLang="zh-CN" sz="2000" dirty="0">
                <a:solidFill>
                  <a:srgbClr val="000000"/>
                </a:solidFill>
                <a:latin typeface="+mj-lt"/>
                <a:cs typeface="Times New Roman" pitchFamily="18" charset="0"/>
              </a:rPr>
              <a:t>Key--requires</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only</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one</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bit</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change</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between</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adjacent</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values</a:t>
            </a:r>
            <a:endParaRPr lang="en-US" altLang="zh-CN" sz="20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p:nvPr/>
        </p:nvSpPr>
        <p:spPr>
          <a:xfrm>
            <a:off x="241300" y="1066800"/>
            <a:ext cx="65" cy="328295"/>
          </a:xfrm>
          <a:prstGeom prst="rect">
            <a:avLst/>
          </a:prstGeom>
          <a:noFill/>
        </p:spPr>
        <p:txBody>
          <a:bodyPr wrap="none" lIns="0" tIns="0" rIns="0" rtlCol="0">
            <a:spAutoFit/>
          </a:bodyPr>
          <a:lstStyle/>
          <a:p>
            <a:pPr>
              <a:lnSpc>
                <a:spcPts val="2200"/>
              </a:lnSpc>
              <a:tabLst/>
            </a:pPr>
            <a:endParaRPr lang="en-US" altLang="zh-CN" sz="2004" dirty="0">
              <a:solidFill>
                <a:srgbClr val="000000"/>
              </a:solidFill>
              <a:latin typeface="Times New Roman" pitchFamily="18" charset="0"/>
              <a:cs typeface="Times New Roman" pitchFamily="18" charset="0"/>
            </a:endParaRPr>
          </a:p>
        </p:txBody>
      </p:sp>
      <p:sp>
        <p:nvSpPr>
          <p:cNvPr id="6" name="TextBox 1"/>
          <p:cNvSpPr txBox="1"/>
          <p:nvPr/>
        </p:nvSpPr>
        <p:spPr>
          <a:xfrm>
            <a:off x="241300" y="1574800"/>
            <a:ext cx="65" cy="279500"/>
          </a:xfrm>
          <a:prstGeom prst="rect">
            <a:avLst/>
          </a:prstGeom>
          <a:noFill/>
        </p:spPr>
        <p:txBody>
          <a:bodyPr wrap="none" lIns="0" tIns="0" rIns="0" rtlCol="0">
            <a:spAutoFit/>
          </a:bodyPr>
          <a:lstStyle/>
          <a:p>
            <a:pPr>
              <a:lnSpc>
                <a:spcPts val="1800"/>
              </a:lnSpc>
              <a:tabLst/>
            </a:pPr>
            <a:endParaRPr lang="en-US" altLang="zh-CN" sz="2004" dirty="0">
              <a:solidFill>
                <a:srgbClr val="000000"/>
              </a:solidFill>
              <a:latin typeface="Times New Roman" pitchFamily="18" charset="0"/>
              <a:cs typeface="Times New Roman" pitchFamily="18" charset="0"/>
            </a:endParaRPr>
          </a:p>
        </p:txBody>
      </p:sp>
      <p:sp>
        <p:nvSpPr>
          <p:cNvPr id="7" name="TextBox 1"/>
          <p:cNvSpPr txBox="1"/>
          <p:nvPr/>
        </p:nvSpPr>
        <p:spPr>
          <a:xfrm>
            <a:off x="241300" y="2438400"/>
            <a:ext cx="65" cy="328295"/>
          </a:xfrm>
          <a:prstGeom prst="rect">
            <a:avLst/>
          </a:prstGeom>
          <a:noFill/>
        </p:spPr>
        <p:txBody>
          <a:bodyPr wrap="none" lIns="0" tIns="0" rIns="0" rtlCol="0">
            <a:spAutoFit/>
          </a:bodyPr>
          <a:lstStyle/>
          <a:p>
            <a:pPr>
              <a:lnSpc>
                <a:spcPts val="2200"/>
              </a:lnSpc>
              <a:tabLst/>
            </a:pPr>
            <a:endParaRPr lang="en-US" altLang="zh-CN" sz="2004" dirty="0">
              <a:solidFill>
                <a:srgbClr val="000000"/>
              </a:solidFill>
              <a:latin typeface="Times New Roman" pitchFamily="18" charset="0"/>
              <a:cs typeface="Times New Roman" pitchFamily="18" charset="0"/>
            </a:endParaRPr>
          </a:p>
        </p:txBody>
      </p:sp>
      <p:sp>
        <p:nvSpPr>
          <p:cNvPr id="8" name="TextBox 1"/>
          <p:cNvSpPr txBox="1"/>
          <p:nvPr/>
        </p:nvSpPr>
        <p:spPr>
          <a:xfrm>
            <a:off x="241300" y="3352800"/>
            <a:ext cx="65" cy="328295"/>
          </a:xfrm>
          <a:prstGeom prst="rect">
            <a:avLst/>
          </a:prstGeom>
          <a:noFill/>
        </p:spPr>
        <p:txBody>
          <a:bodyPr wrap="none" lIns="0" tIns="0" rIns="0" rtlCol="0">
            <a:spAutoFit/>
          </a:bodyPr>
          <a:lstStyle/>
          <a:p>
            <a:pPr>
              <a:lnSpc>
                <a:spcPts val="2200"/>
              </a:lnSpc>
              <a:tabLst/>
            </a:pPr>
            <a:endParaRPr lang="en-US" altLang="zh-CN" sz="2004" dirty="0">
              <a:solidFill>
                <a:srgbClr val="000000"/>
              </a:solidFill>
              <a:latin typeface="Times New Roman" pitchFamily="18" charset="0"/>
              <a:cs typeface="Times New Roman" pitchFamily="18" charset="0"/>
            </a:endParaRPr>
          </a:p>
        </p:txBody>
      </p:sp>
      <p:sp>
        <p:nvSpPr>
          <p:cNvPr id="12" name="Title 11"/>
          <p:cNvSpPr>
            <a:spLocks noGrp="1"/>
          </p:cNvSpPr>
          <p:nvPr>
            <p:ph type="title"/>
          </p:nvPr>
        </p:nvSpPr>
        <p:spPr>
          <a:xfrm>
            <a:off x="419100" y="252095"/>
            <a:ext cx="8229600" cy="1143000"/>
          </a:xfrm>
        </p:spPr>
        <p:txBody>
          <a:bodyPr>
            <a:normAutofit/>
          </a:bodyPr>
          <a:lstStyle/>
          <a:p>
            <a:r>
              <a:rPr lang="en-US" altLang="zh-CN" sz="4000" dirty="0"/>
              <a:t>ASCII Code</a:t>
            </a:r>
            <a:endParaRPr lang="zh-CN" altLang="en-US" sz="4000" dirty="0"/>
          </a:p>
        </p:txBody>
      </p:sp>
      <p:sp>
        <p:nvSpPr>
          <p:cNvPr id="13" name="Content Placeholder 12"/>
          <p:cNvSpPr>
            <a:spLocks noGrp="1"/>
          </p:cNvSpPr>
          <p:nvPr>
            <p:ph idx="1"/>
          </p:nvPr>
        </p:nvSpPr>
        <p:spPr>
          <a:xfrm>
            <a:off x="609600" y="1614714"/>
            <a:ext cx="7848600" cy="4525963"/>
          </a:xfrm>
        </p:spPr>
        <p:txBody>
          <a:bodyPr>
            <a:normAutofit/>
          </a:bodyPr>
          <a:lstStyle/>
          <a:p>
            <a:pPr>
              <a:lnSpc>
                <a:spcPct val="120000"/>
              </a:lnSpc>
            </a:pPr>
            <a:r>
              <a:rPr lang="en-US" altLang="zh-CN" dirty="0">
                <a:latin typeface="+mj-lt"/>
                <a:cs typeface="Times New Roman" panose="02020603050405020304" pitchFamily="18" charset="0"/>
              </a:rPr>
              <a:t>American Standard Code for Information Interchange or ASCII. ASCII assigns a unique binary representation for specific characters and symbols</a:t>
            </a:r>
          </a:p>
          <a:p>
            <a:pPr>
              <a:lnSpc>
                <a:spcPct val="120000"/>
              </a:lnSpc>
            </a:pPr>
            <a:r>
              <a:rPr lang="en-US" altLang="zh-CN" dirty="0">
                <a:latin typeface="+mj-lt"/>
                <a:cs typeface="Times New Roman" panose="02020603050405020304" pitchFamily="18" charset="0"/>
              </a:rPr>
              <a:t>7-bit code 128 unique symbols</a:t>
            </a:r>
          </a:p>
          <a:p>
            <a:pPr>
              <a:lnSpc>
                <a:spcPct val="120000"/>
              </a:lnSpc>
            </a:pPr>
            <a:r>
              <a:rPr lang="en-US" altLang="zh-CN" dirty="0">
                <a:latin typeface="+mj-lt"/>
                <a:cs typeface="Times New Roman" panose="02020603050405020304" pitchFamily="18" charset="0"/>
              </a:rPr>
              <a:t>Typically stored in computer as byte, 8 bit</a:t>
            </a:r>
          </a:p>
          <a:p>
            <a:pPr>
              <a:lnSpc>
                <a:spcPct val="120000"/>
              </a:lnSpc>
            </a:pPr>
            <a:r>
              <a:rPr lang="en-US" altLang="zh-CN" dirty="0">
                <a:latin typeface="+mj-lt"/>
                <a:cs typeface="Times New Roman" panose="02020603050405020304" pitchFamily="18" charset="0"/>
              </a:rPr>
              <a:t>Additional bit can be:</a:t>
            </a:r>
          </a:p>
          <a:p>
            <a:pPr marL="857250" lvl="1" indent="-457200">
              <a:lnSpc>
                <a:spcPct val="120000"/>
              </a:lnSpc>
              <a:buFont typeface="Wingdings" panose="05000000000000000000" pitchFamily="2" charset="2"/>
              <a:buChar char="Ø"/>
            </a:pPr>
            <a:r>
              <a:rPr lang="en-US" altLang="zh-CN" dirty="0">
                <a:latin typeface="+mj-lt"/>
                <a:cs typeface="Times New Roman" panose="02020603050405020304" pitchFamily="18" charset="0"/>
              </a:rPr>
              <a:t>set to zero</a:t>
            </a:r>
          </a:p>
          <a:p>
            <a:pPr marL="857250" lvl="1" indent="-457200">
              <a:lnSpc>
                <a:spcPct val="120000"/>
              </a:lnSpc>
              <a:buFont typeface="Wingdings" panose="05000000000000000000" pitchFamily="2" charset="2"/>
              <a:buChar char="Ø"/>
            </a:pPr>
            <a:r>
              <a:rPr lang="en-US" altLang="zh-CN" dirty="0">
                <a:latin typeface="+mj-lt"/>
                <a:cs typeface="Times New Roman" panose="02020603050405020304" pitchFamily="18" charset="0"/>
              </a:rPr>
              <a:t>used to represent additional 128 symbols (Extended ASCII Table)</a:t>
            </a:r>
          </a:p>
          <a:p>
            <a:pPr marL="857250" lvl="1" indent="-457200">
              <a:lnSpc>
                <a:spcPct val="120000"/>
              </a:lnSpc>
              <a:buFont typeface="Wingdings" panose="05000000000000000000" pitchFamily="2" charset="2"/>
              <a:buChar char="Ø"/>
            </a:pPr>
            <a:r>
              <a:rPr lang="en-US" altLang="zh-CN" dirty="0">
                <a:latin typeface="+mj-lt"/>
                <a:cs typeface="Times New Roman" panose="02020603050405020304" pitchFamily="18" charset="0"/>
              </a:rPr>
              <a:t>used in parity error checking</a:t>
            </a:r>
          </a:p>
          <a:p>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896655" y="1524000"/>
            <a:ext cx="7705242" cy="5270500"/>
          </a:xfrm>
          <a:prstGeom prst="rect">
            <a:avLst/>
          </a:prstGeom>
          <a:noFill/>
        </p:spPr>
      </p:pic>
      <p:sp>
        <p:nvSpPr>
          <p:cNvPr id="2" name="TextBox 1"/>
          <p:cNvSpPr txBox="1"/>
          <p:nvPr/>
        </p:nvSpPr>
        <p:spPr>
          <a:xfrm>
            <a:off x="3236934" y="533400"/>
            <a:ext cx="2277868" cy="610424"/>
          </a:xfrm>
          <a:prstGeom prst="rect">
            <a:avLst/>
          </a:prstGeom>
          <a:noFill/>
        </p:spPr>
        <p:txBody>
          <a:bodyPr wrap="none" lIns="0" tIns="0" rIns="0" rtlCol="0">
            <a:spAutoFit/>
          </a:bodyPr>
          <a:lstStyle/>
          <a:p>
            <a:pPr>
              <a:lnSpc>
                <a:spcPts val="4400"/>
              </a:lnSpc>
              <a:tabLst/>
            </a:pPr>
            <a:r>
              <a:rPr lang="en-US" altLang="zh-CN" sz="4000" dirty="0">
                <a:solidFill>
                  <a:srgbClr val="000000"/>
                </a:solidFill>
                <a:latin typeface="+mj-lt"/>
                <a:cs typeface="Times New Roman" panose="02020603050405020304" pitchFamily="18" charset="0"/>
              </a:rPr>
              <a:t>ASCII</a:t>
            </a:r>
            <a:r>
              <a:rPr lang="en-US" altLang="zh-CN" sz="4000" dirty="0">
                <a:latin typeface="+mj-lt"/>
                <a:cs typeface="Times New Roman" pitchFamily="18" charset="0"/>
              </a:rPr>
              <a:t> </a:t>
            </a:r>
            <a:r>
              <a:rPr lang="en-US" altLang="zh-CN" sz="4000" dirty="0">
                <a:solidFill>
                  <a:srgbClr val="000000"/>
                </a:solidFill>
                <a:latin typeface="+mj-lt"/>
                <a:cs typeface="Times New Roman" panose="02020603050405020304" pitchFamily="18" charset="0"/>
              </a:rPr>
              <a:t>Table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1957" y="694596"/>
            <a:ext cx="2830583" cy="379656"/>
          </a:xfrm>
          <a:prstGeom prst="rect">
            <a:avLst/>
          </a:prstGeom>
          <a:noFill/>
        </p:spPr>
        <p:txBody>
          <a:bodyPr wrap="none" lIns="0" tIns="0" rIns="0" rtlCol="0">
            <a:spAutoFit/>
          </a:bodyPr>
          <a:lstStyle/>
          <a:p>
            <a:pPr>
              <a:lnSpc>
                <a:spcPts val="2200"/>
              </a:lnSpc>
              <a:tabLst/>
            </a:pPr>
            <a:r>
              <a:rPr lang="en-US" altLang="zh-CN" sz="3600" dirty="0">
                <a:solidFill>
                  <a:srgbClr val="000000"/>
                </a:solidFill>
                <a:latin typeface="+mj-lt"/>
                <a:cs typeface="Times New Roman" pitchFamily="18" charset="0"/>
              </a:rPr>
              <a:t>ASCII</a:t>
            </a:r>
            <a:r>
              <a:rPr lang="en-US" altLang="zh-CN" sz="3600" dirty="0">
                <a:latin typeface="+mj-lt"/>
                <a:cs typeface="Times New Roman" pitchFamily="18" charset="0"/>
              </a:rPr>
              <a:t> </a:t>
            </a:r>
            <a:r>
              <a:rPr lang="en-US" altLang="zh-CN" sz="3600" dirty="0">
                <a:solidFill>
                  <a:srgbClr val="000000"/>
                </a:solidFill>
                <a:latin typeface="+mj-lt"/>
                <a:cs typeface="Times New Roman" pitchFamily="18" charset="0"/>
              </a:rPr>
              <a:t>Examples</a:t>
            </a:r>
          </a:p>
        </p:txBody>
      </p:sp>
      <p:sp>
        <p:nvSpPr>
          <p:cNvPr id="3" name="TextBox 1"/>
          <p:cNvSpPr txBox="1"/>
          <p:nvPr/>
        </p:nvSpPr>
        <p:spPr>
          <a:xfrm>
            <a:off x="834659" y="2755063"/>
            <a:ext cx="5529014" cy="328295"/>
          </a:xfrm>
          <a:prstGeom prst="rect">
            <a:avLst/>
          </a:prstGeom>
          <a:noFill/>
        </p:spPr>
        <p:txBody>
          <a:bodyPr wrap="none" lIns="0" tIns="0" rIns="0" rtlCol="0">
            <a:spAutoFit/>
          </a:bodyPr>
          <a:lstStyle/>
          <a:p>
            <a:pPr>
              <a:lnSpc>
                <a:spcPts val="2200"/>
              </a:lnSpc>
              <a:tabLst/>
            </a:pPr>
            <a:r>
              <a:rPr lang="en-US" altLang="zh-CN" sz="2004" dirty="0">
                <a:solidFill>
                  <a:srgbClr val="000000"/>
                </a:solidFill>
                <a:latin typeface="Times New Roman" pitchFamily="18" charset="0"/>
                <a:cs typeface="Times New Roman" pitchFamily="18" charset="0"/>
              </a:rPr>
              <a:t>•What</a:t>
            </a:r>
            <a:r>
              <a:rPr lang="en-US" altLang="zh-CN" sz="2004" dirty="0">
                <a:latin typeface="Times New Roman" pitchFamily="18" charset="0"/>
                <a:cs typeface="Times New Roman" pitchFamily="18" charset="0"/>
              </a:rPr>
              <a:t> </a:t>
            </a:r>
            <a:r>
              <a:rPr lang="en-US" altLang="zh-CN" sz="2004" dirty="0">
                <a:solidFill>
                  <a:srgbClr val="000000"/>
                </a:solidFill>
                <a:latin typeface="Times New Roman" pitchFamily="18" charset="0"/>
                <a:cs typeface="Times New Roman" pitchFamily="18" charset="0"/>
              </a:rPr>
              <a:t>is</a:t>
            </a:r>
            <a:r>
              <a:rPr lang="en-US" altLang="zh-CN" sz="2004" dirty="0">
                <a:latin typeface="Times New Roman" pitchFamily="18" charset="0"/>
                <a:cs typeface="Times New Roman" pitchFamily="18" charset="0"/>
              </a:rPr>
              <a:t> </a:t>
            </a:r>
            <a:r>
              <a:rPr lang="en-US" altLang="zh-CN" sz="2004" dirty="0">
                <a:solidFill>
                  <a:srgbClr val="000000"/>
                </a:solidFill>
                <a:latin typeface="Times New Roman" pitchFamily="18" charset="0"/>
                <a:cs typeface="Times New Roman" pitchFamily="18" charset="0"/>
              </a:rPr>
              <a:t>the</a:t>
            </a:r>
            <a:r>
              <a:rPr lang="en-US" altLang="zh-CN" sz="2004" dirty="0">
                <a:latin typeface="Times New Roman" pitchFamily="18" charset="0"/>
                <a:cs typeface="Times New Roman" pitchFamily="18" charset="0"/>
              </a:rPr>
              <a:t> </a:t>
            </a:r>
            <a:r>
              <a:rPr lang="en-US" altLang="zh-CN" sz="2004" dirty="0">
                <a:solidFill>
                  <a:srgbClr val="000000"/>
                </a:solidFill>
                <a:latin typeface="Times New Roman" pitchFamily="18" charset="0"/>
                <a:cs typeface="Times New Roman" pitchFamily="18" charset="0"/>
              </a:rPr>
              <a:t>ASCII</a:t>
            </a:r>
            <a:r>
              <a:rPr lang="en-US" altLang="zh-CN" sz="2004" dirty="0">
                <a:latin typeface="Times New Roman" pitchFamily="18" charset="0"/>
                <a:cs typeface="Times New Roman" pitchFamily="18" charset="0"/>
              </a:rPr>
              <a:t> </a:t>
            </a:r>
            <a:r>
              <a:rPr lang="en-US" altLang="zh-CN" sz="2004" dirty="0">
                <a:solidFill>
                  <a:srgbClr val="000000"/>
                </a:solidFill>
                <a:latin typeface="Times New Roman" pitchFamily="18" charset="0"/>
                <a:cs typeface="Times New Roman" pitchFamily="18" charset="0"/>
              </a:rPr>
              <a:t>code</a:t>
            </a:r>
            <a:r>
              <a:rPr lang="en-US" altLang="zh-CN" sz="2004" dirty="0">
                <a:latin typeface="Times New Roman" pitchFamily="18" charset="0"/>
                <a:cs typeface="Times New Roman" pitchFamily="18" charset="0"/>
              </a:rPr>
              <a:t> </a:t>
            </a:r>
            <a:r>
              <a:rPr lang="en-US" altLang="zh-CN" sz="2004" dirty="0">
                <a:solidFill>
                  <a:srgbClr val="000000"/>
                </a:solidFill>
                <a:latin typeface="Times New Roman" pitchFamily="18" charset="0"/>
                <a:cs typeface="Times New Roman" pitchFamily="18" charset="0"/>
              </a:rPr>
              <a:t>for</a:t>
            </a:r>
            <a:r>
              <a:rPr lang="en-US" altLang="zh-CN" sz="2004" dirty="0">
                <a:latin typeface="Times New Roman" pitchFamily="18" charset="0"/>
                <a:cs typeface="Times New Roman" pitchFamily="18" charset="0"/>
              </a:rPr>
              <a:t> </a:t>
            </a:r>
            <a:r>
              <a:rPr lang="en-US" altLang="zh-CN" sz="2004" dirty="0">
                <a:solidFill>
                  <a:srgbClr val="000000"/>
                </a:solidFill>
                <a:latin typeface="Times New Roman" pitchFamily="18" charset="0"/>
                <a:cs typeface="Times New Roman" pitchFamily="18" charset="0"/>
              </a:rPr>
              <a:t>“EE229”</a:t>
            </a:r>
            <a:r>
              <a:rPr lang="en-US" altLang="zh-CN" sz="2004" dirty="0">
                <a:latin typeface="Times New Roman" pitchFamily="18" charset="0"/>
                <a:cs typeface="Times New Roman" pitchFamily="18" charset="0"/>
              </a:rPr>
              <a:t> </a:t>
            </a:r>
            <a:r>
              <a:rPr lang="en-US" altLang="zh-CN" sz="2004" dirty="0">
                <a:solidFill>
                  <a:srgbClr val="000000"/>
                </a:solidFill>
                <a:latin typeface="Times New Roman" pitchFamily="18" charset="0"/>
                <a:cs typeface="Times New Roman" pitchFamily="18" charset="0"/>
              </a:rPr>
              <a:t>in</a:t>
            </a:r>
            <a:r>
              <a:rPr lang="en-US" altLang="zh-CN" sz="2004" dirty="0">
                <a:latin typeface="Times New Roman" pitchFamily="18" charset="0"/>
                <a:cs typeface="Times New Roman" pitchFamily="18" charset="0"/>
              </a:rPr>
              <a:t> </a:t>
            </a:r>
            <a:r>
              <a:rPr lang="en-US" altLang="zh-CN" sz="2004" dirty="0">
                <a:solidFill>
                  <a:srgbClr val="000000"/>
                </a:solidFill>
                <a:latin typeface="Times New Roman" pitchFamily="18" charset="0"/>
                <a:cs typeface="Times New Roman" pitchFamily="18" charset="0"/>
              </a:rPr>
              <a:t>8-bit</a:t>
            </a:r>
            <a:r>
              <a:rPr lang="en-US" altLang="zh-CN" sz="2004" dirty="0">
                <a:latin typeface="Times New Roman" pitchFamily="18" charset="0"/>
                <a:cs typeface="Times New Roman" pitchFamily="18" charset="0"/>
              </a:rPr>
              <a:t> </a:t>
            </a:r>
            <a:r>
              <a:rPr lang="en-US" altLang="zh-CN" sz="2004" dirty="0">
                <a:solidFill>
                  <a:srgbClr val="000000"/>
                </a:solidFill>
                <a:latin typeface="Times New Roman" pitchFamily="18" charset="0"/>
                <a:cs typeface="Times New Roman" pitchFamily="18" charset="0"/>
              </a:rPr>
              <a:t>binary?</a:t>
            </a:r>
          </a:p>
        </p:txBody>
      </p:sp>
      <p:sp>
        <p:nvSpPr>
          <p:cNvPr id="6" name="TextBox 1"/>
          <p:cNvSpPr txBox="1"/>
          <p:nvPr/>
        </p:nvSpPr>
        <p:spPr>
          <a:xfrm>
            <a:off x="834659" y="1750510"/>
            <a:ext cx="5137881" cy="328295"/>
          </a:xfrm>
          <a:prstGeom prst="rect">
            <a:avLst/>
          </a:prstGeom>
          <a:noFill/>
        </p:spPr>
        <p:txBody>
          <a:bodyPr wrap="none" lIns="0" tIns="0" rIns="0" rtlCol="0">
            <a:spAutoFit/>
          </a:bodyPr>
          <a:lstStyle/>
          <a:p>
            <a:pPr>
              <a:lnSpc>
                <a:spcPts val="2200"/>
              </a:lnSpc>
              <a:tabLst/>
            </a:pPr>
            <a:r>
              <a:rPr lang="en-US" altLang="zh-CN" sz="2004" dirty="0">
                <a:solidFill>
                  <a:srgbClr val="000000"/>
                </a:solidFill>
                <a:latin typeface="Times New Roman" pitchFamily="18" charset="0"/>
                <a:cs typeface="Times New Roman" pitchFamily="18" charset="0"/>
              </a:rPr>
              <a:t>•What</a:t>
            </a:r>
            <a:r>
              <a:rPr lang="en-US" altLang="zh-CN" sz="2004" dirty="0">
                <a:latin typeface="Times New Roman" pitchFamily="18" charset="0"/>
                <a:cs typeface="Times New Roman" pitchFamily="18" charset="0"/>
              </a:rPr>
              <a:t> </a:t>
            </a:r>
            <a:r>
              <a:rPr lang="en-US" altLang="zh-CN" sz="2004" dirty="0">
                <a:solidFill>
                  <a:srgbClr val="000000"/>
                </a:solidFill>
                <a:latin typeface="Times New Roman" pitchFamily="18" charset="0"/>
                <a:cs typeface="Times New Roman" pitchFamily="18" charset="0"/>
              </a:rPr>
              <a:t>is</a:t>
            </a:r>
            <a:r>
              <a:rPr lang="en-US" altLang="zh-CN" sz="2004" dirty="0">
                <a:latin typeface="Times New Roman" pitchFamily="18" charset="0"/>
                <a:cs typeface="Times New Roman" pitchFamily="18" charset="0"/>
              </a:rPr>
              <a:t> </a:t>
            </a:r>
            <a:r>
              <a:rPr lang="en-US" altLang="zh-CN" sz="2004" dirty="0">
                <a:solidFill>
                  <a:srgbClr val="000000"/>
                </a:solidFill>
                <a:latin typeface="Times New Roman" pitchFamily="18" charset="0"/>
                <a:cs typeface="Times New Roman" pitchFamily="18" charset="0"/>
              </a:rPr>
              <a:t>the</a:t>
            </a:r>
            <a:r>
              <a:rPr lang="en-US" altLang="zh-CN" sz="2004" dirty="0">
                <a:latin typeface="Times New Roman" pitchFamily="18" charset="0"/>
                <a:cs typeface="Times New Roman" pitchFamily="18" charset="0"/>
              </a:rPr>
              <a:t> </a:t>
            </a:r>
            <a:r>
              <a:rPr lang="en-US" altLang="zh-CN" sz="2004" dirty="0">
                <a:solidFill>
                  <a:srgbClr val="000000"/>
                </a:solidFill>
                <a:latin typeface="Times New Roman" pitchFamily="18" charset="0"/>
                <a:cs typeface="Times New Roman" pitchFamily="18" charset="0"/>
              </a:rPr>
              <a:t>ASCII</a:t>
            </a:r>
            <a:r>
              <a:rPr lang="en-US" altLang="zh-CN" sz="2004" dirty="0">
                <a:latin typeface="Times New Roman" pitchFamily="18" charset="0"/>
                <a:cs typeface="Times New Roman" pitchFamily="18" charset="0"/>
              </a:rPr>
              <a:t> </a:t>
            </a:r>
            <a:r>
              <a:rPr lang="en-US" altLang="zh-CN" sz="2004" dirty="0">
                <a:solidFill>
                  <a:srgbClr val="000000"/>
                </a:solidFill>
                <a:latin typeface="Times New Roman" pitchFamily="18" charset="0"/>
                <a:cs typeface="Times New Roman" pitchFamily="18" charset="0"/>
              </a:rPr>
              <a:t>code</a:t>
            </a:r>
            <a:r>
              <a:rPr lang="en-US" altLang="zh-CN" sz="2004" dirty="0">
                <a:latin typeface="Times New Roman" pitchFamily="18" charset="0"/>
                <a:cs typeface="Times New Roman" pitchFamily="18" charset="0"/>
              </a:rPr>
              <a:t> </a:t>
            </a:r>
            <a:r>
              <a:rPr lang="en-US" altLang="zh-CN" sz="2004" dirty="0">
                <a:solidFill>
                  <a:srgbClr val="000000"/>
                </a:solidFill>
                <a:latin typeface="Times New Roman" pitchFamily="18" charset="0"/>
                <a:cs typeface="Times New Roman" pitchFamily="18" charset="0"/>
              </a:rPr>
              <a:t>for</a:t>
            </a:r>
            <a:r>
              <a:rPr lang="en-US" altLang="zh-CN" sz="2004" dirty="0">
                <a:latin typeface="Times New Roman" pitchFamily="18" charset="0"/>
                <a:cs typeface="Times New Roman" pitchFamily="18" charset="0"/>
              </a:rPr>
              <a:t> </a:t>
            </a:r>
            <a:r>
              <a:rPr lang="en-US" altLang="zh-CN" sz="2004" dirty="0">
                <a:solidFill>
                  <a:srgbClr val="000000"/>
                </a:solidFill>
                <a:latin typeface="Times New Roman" pitchFamily="18" charset="0"/>
                <a:cs typeface="Times New Roman" pitchFamily="18" charset="0"/>
              </a:rPr>
              <a:t>“EE229”</a:t>
            </a:r>
            <a:r>
              <a:rPr lang="en-US" altLang="zh-CN" sz="2004" dirty="0">
                <a:latin typeface="Times New Roman" pitchFamily="18" charset="0"/>
                <a:cs typeface="Times New Roman" pitchFamily="18" charset="0"/>
              </a:rPr>
              <a:t> </a:t>
            </a:r>
            <a:r>
              <a:rPr lang="en-US" altLang="zh-CN" sz="2004" dirty="0">
                <a:solidFill>
                  <a:srgbClr val="000000"/>
                </a:solidFill>
                <a:latin typeface="Times New Roman" pitchFamily="18" charset="0"/>
                <a:cs typeface="Times New Roman" pitchFamily="18" charset="0"/>
              </a:rPr>
              <a:t>in</a:t>
            </a:r>
            <a:r>
              <a:rPr lang="en-US" altLang="zh-CN" sz="2004" dirty="0">
                <a:latin typeface="Times New Roman" pitchFamily="18" charset="0"/>
                <a:cs typeface="Times New Roman" pitchFamily="18" charset="0"/>
              </a:rPr>
              <a:t> </a:t>
            </a:r>
            <a:r>
              <a:rPr lang="en-US" altLang="zh-CN" sz="2004" dirty="0">
                <a:solidFill>
                  <a:srgbClr val="000000"/>
                </a:solidFill>
                <a:latin typeface="Times New Roman" pitchFamily="18" charset="0"/>
                <a:cs typeface="Times New Roman" pitchFamily="18" charset="0"/>
              </a:rPr>
              <a:t>decimal?</a:t>
            </a:r>
          </a:p>
        </p:txBody>
      </p:sp>
      <p:sp>
        <p:nvSpPr>
          <p:cNvPr id="7" name="TextBox 1"/>
          <p:cNvSpPr txBox="1"/>
          <p:nvPr/>
        </p:nvSpPr>
        <p:spPr>
          <a:xfrm>
            <a:off x="1600200" y="2272099"/>
            <a:ext cx="2436564" cy="276999"/>
          </a:xfrm>
          <a:prstGeom prst="rect">
            <a:avLst/>
          </a:prstGeom>
          <a:noFill/>
        </p:spPr>
        <p:txBody>
          <a:bodyPr wrap="none" lIns="0" tIns="0" rIns="0" rtlCol="0">
            <a:spAutoFit/>
          </a:bodyPr>
          <a:lstStyle/>
          <a:p>
            <a:pPr>
              <a:lnSpc>
                <a:spcPts val="1800"/>
              </a:lnSpc>
              <a:tabLst/>
            </a:pPr>
            <a:r>
              <a:rPr lang="en-US" altLang="zh-CN" sz="2004" dirty="0">
                <a:solidFill>
                  <a:srgbClr val="FF0000"/>
                </a:solidFill>
                <a:latin typeface="Times New Roman" pitchFamily="18" charset="0"/>
                <a:cs typeface="Times New Roman" pitchFamily="18" charset="0"/>
              </a:rPr>
              <a:t>069,</a:t>
            </a:r>
            <a:r>
              <a:rPr lang="en-US" altLang="zh-CN" sz="2004" dirty="0">
                <a:latin typeface="Times New Roman" pitchFamily="18" charset="0"/>
                <a:cs typeface="Times New Roman" pitchFamily="18" charset="0"/>
              </a:rPr>
              <a:t> </a:t>
            </a:r>
            <a:r>
              <a:rPr lang="en-US" altLang="zh-CN" sz="2004" dirty="0">
                <a:solidFill>
                  <a:srgbClr val="FF0000"/>
                </a:solidFill>
                <a:latin typeface="Times New Roman" pitchFamily="18" charset="0"/>
                <a:cs typeface="Times New Roman" pitchFamily="18" charset="0"/>
              </a:rPr>
              <a:t>069,</a:t>
            </a:r>
            <a:r>
              <a:rPr lang="en-US" altLang="zh-CN" sz="2004" dirty="0">
                <a:latin typeface="Times New Roman" pitchFamily="18" charset="0"/>
                <a:cs typeface="Times New Roman" pitchFamily="18" charset="0"/>
              </a:rPr>
              <a:t> </a:t>
            </a:r>
            <a:r>
              <a:rPr lang="en-US" altLang="zh-CN" sz="2004" dirty="0">
                <a:solidFill>
                  <a:srgbClr val="FF0000"/>
                </a:solidFill>
                <a:latin typeface="Times New Roman" pitchFamily="18" charset="0"/>
                <a:cs typeface="Times New Roman" pitchFamily="18" charset="0"/>
              </a:rPr>
              <a:t>050,</a:t>
            </a:r>
            <a:r>
              <a:rPr lang="en-US" altLang="zh-CN" sz="2004" dirty="0">
                <a:latin typeface="Times New Roman" pitchFamily="18" charset="0"/>
                <a:cs typeface="Times New Roman" pitchFamily="18" charset="0"/>
              </a:rPr>
              <a:t> </a:t>
            </a:r>
            <a:r>
              <a:rPr lang="en-US" altLang="zh-CN" sz="2004" dirty="0">
                <a:solidFill>
                  <a:srgbClr val="FF0000"/>
                </a:solidFill>
                <a:latin typeface="Times New Roman" pitchFamily="18" charset="0"/>
                <a:cs typeface="Times New Roman" pitchFamily="18" charset="0"/>
              </a:rPr>
              <a:t>050,</a:t>
            </a:r>
            <a:r>
              <a:rPr lang="en-US" altLang="zh-CN" sz="2004" dirty="0">
                <a:latin typeface="Times New Roman" pitchFamily="18" charset="0"/>
                <a:cs typeface="Times New Roman" pitchFamily="18" charset="0"/>
              </a:rPr>
              <a:t> </a:t>
            </a:r>
            <a:r>
              <a:rPr lang="en-US" altLang="zh-CN" sz="2004" dirty="0">
                <a:solidFill>
                  <a:srgbClr val="FF0000"/>
                </a:solidFill>
                <a:latin typeface="Times New Roman" pitchFamily="18" charset="0"/>
                <a:cs typeface="Times New Roman" pitchFamily="18" charset="0"/>
              </a:rPr>
              <a:t>057</a:t>
            </a:r>
          </a:p>
        </p:txBody>
      </p:sp>
      <p:sp>
        <p:nvSpPr>
          <p:cNvPr id="12" name="TextBox 1"/>
          <p:cNvSpPr txBox="1"/>
          <p:nvPr/>
        </p:nvSpPr>
        <p:spPr>
          <a:xfrm>
            <a:off x="1295400" y="3265100"/>
            <a:ext cx="5870390" cy="276999"/>
          </a:xfrm>
          <a:prstGeom prst="rect">
            <a:avLst/>
          </a:prstGeom>
          <a:noFill/>
        </p:spPr>
        <p:txBody>
          <a:bodyPr wrap="none" lIns="0" tIns="0" rIns="0" rtlCol="0">
            <a:spAutoFit/>
          </a:bodyPr>
          <a:lstStyle/>
          <a:p>
            <a:pPr>
              <a:lnSpc>
                <a:spcPts val="1800"/>
              </a:lnSpc>
              <a:tabLst/>
            </a:pPr>
            <a:r>
              <a:rPr lang="en-US" altLang="zh-CN" sz="2004" dirty="0">
                <a:solidFill>
                  <a:srgbClr val="FF0000"/>
                </a:solidFill>
                <a:latin typeface="Times New Roman" pitchFamily="18" charset="0"/>
                <a:cs typeface="Times New Roman" pitchFamily="18" charset="0"/>
              </a:rPr>
              <a:t>0100</a:t>
            </a:r>
            <a:r>
              <a:rPr lang="en-US" altLang="zh-CN" sz="2004" dirty="0">
                <a:latin typeface="Times New Roman" pitchFamily="18" charset="0"/>
                <a:cs typeface="Times New Roman" pitchFamily="18" charset="0"/>
              </a:rPr>
              <a:t> </a:t>
            </a:r>
            <a:r>
              <a:rPr lang="en-US" altLang="zh-CN" sz="2004" dirty="0">
                <a:solidFill>
                  <a:srgbClr val="FF0000"/>
                </a:solidFill>
                <a:latin typeface="Times New Roman" pitchFamily="18" charset="0"/>
                <a:cs typeface="Times New Roman" pitchFamily="18" charset="0"/>
              </a:rPr>
              <a:t>0101,</a:t>
            </a:r>
            <a:r>
              <a:rPr lang="en-US" altLang="zh-CN" sz="2004" dirty="0">
                <a:latin typeface="Times New Roman" pitchFamily="18" charset="0"/>
                <a:cs typeface="Times New Roman" pitchFamily="18" charset="0"/>
              </a:rPr>
              <a:t> </a:t>
            </a:r>
            <a:r>
              <a:rPr lang="en-US" altLang="zh-CN" sz="2004" dirty="0">
                <a:solidFill>
                  <a:srgbClr val="FF0000"/>
                </a:solidFill>
                <a:latin typeface="Times New Roman" pitchFamily="18" charset="0"/>
                <a:cs typeface="Times New Roman" pitchFamily="18" charset="0"/>
              </a:rPr>
              <a:t>0100</a:t>
            </a:r>
            <a:r>
              <a:rPr lang="en-US" altLang="zh-CN" sz="2004" dirty="0">
                <a:latin typeface="Times New Roman" pitchFamily="18" charset="0"/>
                <a:cs typeface="Times New Roman" pitchFamily="18" charset="0"/>
              </a:rPr>
              <a:t> </a:t>
            </a:r>
            <a:r>
              <a:rPr lang="en-US" altLang="zh-CN" sz="2004" dirty="0">
                <a:solidFill>
                  <a:srgbClr val="FF0000"/>
                </a:solidFill>
                <a:latin typeface="Times New Roman" pitchFamily="18" charset="0"/>
                <a:cs typeface="Times New Roman" pitchFamily="18" charset="0"/>
              </a:rPr>
              <a:t>0101,</a:t>
            </a:r>
            <a:r>
              <a:rPr lang="en-US" altLang="zh-CN" sz="2004" dirty="0">
                <a:latin typeface="Times New Roman" pitchFamily="18" charset="0"/>
                <a:cs typeface="Times New Roman" pitchFamily="18" charset="0"/>
              </a:rPr>
              <a:t> </a:t>
            </a:r>
            <a:r>
              <a:rPr lang="en-US" altLang="zh-CN" sz="2004" dirty="0">
                <a:solidFill>
                  <a:srgbClr val="FF0000"/>
                </a:solidFill>
                <a:latin typeface="Times New Roman" pitchFamily="18" charset="0"/>
                <a:cs typeface="Times New Roman" pitchFamily="18" charset="0"/>
              </a:rPr>
              <a:t>0011</a:t>
            </a:r>
            <a:r>
              <a:rPr lang="en-US" altLang="zh-CN" sz="2004" dirty="0">
                <a:latin typeface="Times New Roman" pitchFamily="18" charset="0"/>
                <a:cs typeface="Times New Roman" pitchFamily="18" charset="0"/>
              </a:rPr>
              <a:t> </a:t>
            </a:r>
            <a:r>
              <a:rPr lang="en-US" altLang="zh-CN" sz="2004" dirty="0">
                <a:solidFill>
                  <a:srgbClr val="FF0000"/>
                </a:solidFill>
                <a:latin typeface="Times New Roman" pitchFamily="18" charset="0"/>
                <a:cs typeface="Times New Roman" pitchFamily="18" charset="0"/>
              </a:rPr>
              <a:t>0010, 00110010, 0011</a:t>
            </a:r>
            <a:r>
              <a:rPr lang="en-US" altLang="zh-CN" sz="2004" dirty="0">
                <a:latin typeface="Times New Roman" pitchFamily="18" charset="0"/>
                <a:cs typeface="Times New Roman" pitchFamily="18" charset="0"/>
              </a:rPr>
              <a:t> </a:t>
            </a:r>
            <a:r>
              <a:rPr lang="en-US" altLang="zh-CN" sz="2004" dirty="0">
                <a:solidFill>
                  <a:srgbClr val="FF0000"/>
                </a:solidFill>
                <a:latin typeface="Times New Roman" pitchFamily="18" charset="0"/>
                <a:cs typeface="Times New Roman" pitchFamily="18" charset="0"/>
              </a:rPr>
              <a:t>1001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cap="none" dirty="0"/>
              <a:t>Binary Logic</a:t>
            </a:r>
            <a:endParaRPr lang="zh-CN" altLang="en-US" cap="none" dirty="0"/>
          </a:p>
        </p:txBody>
      </p:sp>
      <p:sp>
        <p:nvSpPr>
          <p:cNvPr id="5" name="Text Placeholder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685661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5022850" y="1855787"/>
            <a:ext cx="1003300" cy="22225"/>
          </a:xfrm>
          <a:custGeom>
            <a:avLst/>
            <a:gdLst>
              <a:gd name="connsiteX0" fmla="*/ 6350 w 1003300"/>
              <a:gd name="connsiteY0" fmla="*/ 6350 h 22225"/>
              <a:gd name="connsiteX1" fmla="*/ 996950 w 1003300"/>
              <a:gd name="connsiteY1" fmla="*/ 6350 h 22225"/>
            </a:gdLst>
            <a:ahLst/>
            <a:cxnLst>
              <a:cxn ang="0">
                <a:pos x="connsiteX0" y="connsiteY0"/>
              </a:cxn>
              <a:cxn ang="1">
                <a:pos x="connsiteX1" y="connsiteY1"/>
              </a:cxn>
            </a:cxnLst>
            <a:rect l="l" t="t" r="r" b="b"/>
            <a:pathLst>
              <a:path w="1003300" h="22225">
                <a:moveTo>
                  <a:pt x="6350" y="6350"/>
                </a:moveTo>
                <a:lnTo>
                  <a:pt x="9969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5507037" y="1614814"/>
            <a:ext cx="22225" cy="1231900"/>
          </a:xfrm>
          <a:custGeom>
            <a:avLst/>
            <a:gdLst>
              <a:gd name="connsiteX0" fmla="*/ 6350 w 22225"/>
              <a:gd name="connsiteY0" fmla="*/ 6350 h 1231900"/>
              <a:gd name="connsiteX1" fmla="*/ 6350 w 22225"/>
              <a:gd name="connsiteY1" fmla="*/ 1225550 h 1231900"/>
            </a:gdLst>
            <a:ahLst/>
            <a:cxnLst>
              <a:cxn ang="0">
                <a:pos x="connsiteX0" y="connsiteY0"/>
              </a:cxn>
              <a:cxn ang="1">
                <a:pos x="connsiteX1" y="connsiteY1"/>
              </a:cxn>
            </a:cxnLst>
            <a:rect l="l" t="t" r="r" b="b"/>
            <a:pathLst>
              <a:path w="22225" h="1231900">
                <a:moveTo>
                  <a:pt x="6350" y="6350"/>
                </a:moveTo>
                <a:lnTo>
                  <a:pt x="6350" y="12255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5022850" y="3470275"/>
            <a:ext cx="1003300" cy="22225"/>
          </a:xfrm>
          <a:custGeom>
            <a:avLst/>
            <a:gdLst>
              <a:gd name="connsiteX0" fmla="*/ 6350 w 1003300"/>
              <a:gd name="connsiteY0" fmla="*/ 6350 h 22225"/>
              <a:gd name="connsiteX1" fmla="*/ 996950 w 1003300"/>
              <a:gd name="connsiteY1" fmla="*/ 6350 h 22225"/>
            </a:gdLst>
            <a:ahLst/>
            <a:cxnLst>
              <a:cxn ang="0">
                <a:pos x="connsiteX0" y="connsiteY0"/>
              </a:cxn>
              <a:cxn ang="1">
                <a:pos x="connsiteX1" y="connsiteY1"/>
              </a:cxn>
            </a:cxnLst>
            <a:rect l="l" t="t" r="r" b="b"/>
            <a:pathLst>
              <a:path w="1003300" h="22225">
                <a:moveTo>
                  <a:pt x="6350" y="6350"/>
                </a:moveTo>
                <a:lnTo>
                  <a:pt x="9969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Freeform 3"/>
          <p:cNvSpPr/>
          <p:nvPr/>
        </p:nvSpPr>
        <p:spPr>
          <a:xfrm>
            <a:off x="5495925" y="3241675"/>
            <a:ext cx="22225" cy="1231900"/>
          </a:xfrm>
          <a:custGeom>
            <a:avLst/>
            <a:gdLst>
              <a:gd name="connsiteX0" fmla="*/ 6350 w 22225"/>
              <a:gd name="connsiteY0" fmla="*/ 6350 h 1231900"/>
              <a:gd name="connsiteX1" fmla="*/ 6350 w 22225"/>
              <a:gd name="connsiteY1" fmla="*/ 1225550 h 1231900"/>
            </a:gdLst>
            <a:ahLst/>
            <a:cxnLst>
              <a:cxn ang="0">
                <a:pos x="connsiteX0" y="connsiteY0"/>
              </a:cxn>
              <a:cxn ang="1">
                <a:pos x="connsiteX1" y="connsiteY1"/>
              </a:cxn>
            </a:cxnLst>
            <a:rect l="l" t="t" r="r" b="b"/>
            <a:pathLst>
              <a:path w="22225" h="1231900">
                <a:moveTo>
                  <a:pt x="6350" y="6350"/>
                </a:moveTo>
                <a:lnTo>
                  <a:pt x="6350" y="12255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Freeform 3"/>
          <p:cNvSpPr/>
          <p:nvPr/>
        </p:nvSpPr>
        <p:spPr>
          <a:xfrm>
            <a:off x="5327650" y="4918075"/>
            <a:ext cx="22225" cy="850900"/>
          </a:xfrm>
          <a:custGeom>
            <a:avLst/>
            <a:gdLst>
              <a:gd name="connsiteX0" fmla="*/ 6350 w 22225"/>
              <a:gd name="connsiteY0" fmla="*/ 6350 h 850900"/>
              <a:gd name="connsiteX1" fmla="*/ 6350 w 22225"/>
              <a:gd name="connsiteY1" fmla="*/ 844550 h 850900"/>
            </a:gdLst>
            <a:ahLst/>
            <a:cxnLst>
              <a:cxn ang="0">
                <a:pos x="connsiteX0" y="connsiteY0"/>
              </a:cxn>
              <a:cxn ang="1">
                <a:pos x="connsiteX1" y="connsiteY1"/>
              </a:cxn>
            </a:cxnLst>
            <a:rect l="l" t="t" r="r" b="b"/>
            <a:pathLst>
              <a:path w="22225" h="850900">
                <a:moveTo>
                  <a:pt x="6350" y="6350"/>
                </a:moveTo>
                <a:lnTo>
                  <a:pt x="6350" y="8445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Freeform 3"/>
          <p:cNvSpPr/>
          <p:nvPr/>
        </p:nvSpPr>
        <p:spPr>
          <a:xfrm>
            <a:off x="5099050" y="5183123"/>
            <a:ext cx="546100" cy="22225"/>
          </a:xfrm>
          <a:custGeom>
            <a:avLst/>
            <a:gdLst>
              <a:gd name="connsiteX0" fmla="*/ 6350 w 546100"/>
              <a:gd name="connsiteY0" fmla="*/ 6350 h 22225"/>
              <a:gd name="connsiteX1" fmla="*/ 539750 w 546100"/>
              <a:gd name="connsiteY1" fmla="*/ 6350 h 22225"/>
            </a:gdLst>
            <a:ahLst/>
            <a:cxnLst>
              <a:cxn ang="0">
                <a:pos x="connsiteX0" y="connsiteY0"/>
              </a:cxn>
              <a:cxn ang="1">
                <a:pos x="connsiteX1" y="connsiteY1"/>
              </a:cxn>
            </a:cxnLst>
            <a:rect l="l" t="t" r="r" b="b"/>
            <a:pathLst>
              <a:path w="546100" h="22225">
                <a:moveTo>
                  <a:pt x="6350" y="6350"/>
                </a:moveTo>
                <a:lnTo>
                  <a:pt x="5397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Freeform 3"/>
          <p:cNvSpPr/>
          <p:nvPr/>
        </p:nvSpPr>
        <p:spPr>
          <a:xfrm>
            <a:off x="1534459" y="1568820"/>
            <a:ext cx="4738623" cy="1358159"/>
          </a:xfrm>
          <a:custGeom>
            <a:avLst/>
            <a:gdLst>
              <a:gd name="connsiteX0" fmla="*/ 6350 w 4738623"/>
              <a:gd name="connsiteY0" fmla="*/ 1606549 h 1612899"/>
              <a:gd name="connsiteX1" fmla="*/ 4732274 w 4738623"/>
              <a:gd name="connsiteY1" fmla="*/ 1606549 h 1612899"/>
              <a:gd name="connsiteX2" fmla="*/ 4732274 w 4738623"/>
              <a:gd name="connsiteY2" fmla="*/ 6350 h 1612899"/>
              <a:gd name="connsiteX3" fmla="*/ 6350 w 4738623"/>
              <a:gd name="connsiteY3" fmla="*/ 6350 h 1612899"/>
              <a:gd name="connsiteX4" fmla="*/ 6350 w 4738623"/>
              <a:gd name="connsiteY4" fmla="*/ 1606549 h 16128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738623" h="1612899">
                <a:moveTo>
                  <a:pt x="6350" y="1606549"/>
                </a:moveTo>
                <a:lnTo>
                  <a:pt x="4732274" y="1606549"/>
                </a:lnTo>
                <a:lnTo>
                  <a:pt x="4732274" y="6350"/>
                </a:lnTo>
                <a:lnTo>
                  <a:pt x="6350" y="6350"/>
                </a:lnTo>
                <a:lnTo>
                  <a:pt x="6350" y="1606549"/>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3"/>
          <p:cNvSpPr/>
          <p:nvPr/>
        </p:nvSpPr>
        <p:spPr>
          <a:xfrm>
            <a:off x="1567560" y="3051175"/>
            <a:ext cx="4738751" cy="1520825"/>
          </a:xfrm>
          <a:custGeom>
            <a:avLst/>
            <a:gdLst>
              <a:gd name="connsiteX0" fmla="*/ 6350 w 4738751"/>
              <a:gd name="connsiteY0" fmla="*/ 1606550 h 1612900"/>
              <a:gd name="connsiteX1" fmla="*/ 4732401 w 4738751"/>
              <a:gd name="connsiteY1" fmla="*/ 1606550 h 1612900"/>
              <a:gd name="connsiteX2" fmla="*/ 4732401 w 4738751"/>
              <a:gd name="connsiteY2" fmla="*/ 6350 h 1612900"/>
              <a:gd name="connsiteX3" fmla="*/ 6350 w 4738751"/>
              <a:gd name="connsiteY3" fmla="*/ 6350 h 1612900"/>
              <a:gd name="connsiteX4" fmla="*/ 6350 w 4738751"/>
              <a:gd name="connsiteY4" fmla="*/ 1606550 h 16129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738751" h="1612900">
                <a:moveTo>
                  <a:pt x="6350" y="1606550"/>
                </a:moveTo>
                <a:lnTo>
                  <a:pt x="4732401" y="1606550"/>
                </a:lnTo>
                <a:lnTo>
                  <a:pt x="4732401" y="6350"/>
                </a:lnTo>
                <a:lnTo>
                  <a:pt x="6350" y="6350"/>
                </a:lnTo>
                <a:lnTo>
                  <a:pt x="6350" y="16065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3"/>
          <p:cNvSpPr/>
          <p:nvPr/>
        </p:nvSpPr>
        <p:spPr>
          <a:xfrm>
            <a:off x="1581930" y="4692650"/>
            <a:ext cx="4738623" cy="1479550"/>
          </a:xfrm>
          <a:custGeom>
            <a:avLst/>
            <a:gdLst>
              <a:gd name="connsiteX0" fmla="*/ 6350 w 4738623"/>
              <a:gd name="connsiteY0" fmla="*/ 1606550 h 1612900"/>
              <a:gd name="connsiteX1" fmla="*/ 4732274 w 4738623"/>
              <a:gd name="connsiteY1" fmla="*/ 1606550 h 1612900"/>
              <a:gd name="connsiteX2" fmla="*/ 4732274 w 4738623"/>
              <a:gd name="connsiteY2" fmla="*/ 6350 h 1612900"/>
              <a:gd name="connsiteX3" fmla="*/ 6350 w 4738623"/>
              <a:gd name="connsiteY3" fmla="*/ 6350 h 1612900"/>
              <a:gd name="connsiteX4" fmla="*/ 6350 w 4738623"/>
              <a:gd name="connsiteY4" fmla="*/ 1606550 h 16129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738623" h="1612900">
                <a:moveTo>
                  <a:pt x="6350" y="1606550"/>
                </a:moveTo>
                <a:lnTo>
                  <a:pt x="4732274" y="1606550"/>
                </a:lnTo>
                <a:lnTo>
                  <a:pt x="4732274" y="6350"/>
                </a:lnTo>
                <a:lnTo>
                  <a:pt x="6350" y="6350"/>
                </a:lnTo>
                <a:lnTo>
                  <a:pt x="6350" y="16065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Picture 3"/>
          <p:cNvPicPr>
            <a:picLocks noChangeAspect="1" noChangeArrowheads="1"/>
          </p:cNvPicPr>
          <p:nvPr/>
        </p:nvPicPr>
        <p:blipFill>
          <a:blip r:embed="rId2"/>
          <a:srcRect/>
          <a:stretch>
            <a:fillRect/>
          </a:stretch>
        </p:blipFill>
        <p:spPr bwMode="auto">
          <a:xfrm>
            <a:off x="6096000" y="2031999"/>
            <a:ext cx="1244600" cy="215900"/>
          </a:xfrm>
          <a:prstGeom prst="rect">
            <a:avLst/>
          </a:prstGeom>
          <a:noFill/>
        </p:spPr>
      </p:pic>
      <p:sp>
        <p:nvSpPr>
          <p:cNvPr id="16" name="TextBox 1"/>
          <p:cNvSpPr txBox="1"/>
          <p:nvPr/>
        </p:nvSpPr>
        <p:spPr>
          <a:xfrm>
            <a:off x="3378200" y="2146300"/>
            <a:ext cx="749300" cy="165100"/>
          </a:xfrm>
          <a:prstGeom prst="rect">
            <a:avLst/>
          </a:prstGeom>
          <a:noFill/>
        </p:spPr>
        <p:txBody>
          <a:bodyPr wrap="none" lIns="0" tIns="0" rIns="0" rtlCol="0">
            <a:spAutoFit/>
          </a:bodyPr>
          <a:lstStyle/>
          <a:p>
            <a:pPr>
              <a:lnSpc>
                <a:spcPts val="1300"/>
              </a:lnSpc>
              <a:tabLst/>
            </a:pPr>
            <a:r>
              <a:rPr lang="en-US" altLang="zh-CN" sz="1406" dirty="0">
                <a:solidFill>
                  <a:srgbClr val="000000"/>
                </a:solidFill>
                <a:latin typeface="Times New Roman" pitchFamily="18" charset="0"/>
                <a:cs typeface="Times New Roman" pitchFamily="18" charset="0"/>
              </a:rPr>
              <a:t>x</a:t>
            </a:r>
            <a:r>
              <a:rPr lang="en-US" altLang="zh-CN" sz="1406" dirty="0">
                <a:latin typeface="Times New Roman" pitchFamily="18" charset="0"/>
                <a:cs typeface="Times New Roman" pitchFamily="18" charset="0"/>
              </a:rPr>
              <a:t>  </a:t>
            </a:r>
            <a:r>
              <a:rPr lang="en-US" altLang="zh-CN" sz="1406" dirty="0">
                <a:solidFill>
                  <a:srgbClr val="000000"/>
                </a:solidFill>
                <a:latin typeface="Times New Roman" pitchFamily="18" charset="0"/>
                <a:cs typeface="Times New Roman" pitchFamily="18" charset="0"/>
              </a:rPr>
              <a:t>y</a:t>
            </a:r>
            <a:r>
              <a:rPr lang="en-US" altLang="zh-CN" sz="1406" dirty="0">
                <a:latin typeface="Times New Roman" pitchFamily="18" charset="0"/>
                <a:cs typeface="Times New Roman" pitchFamily="18" charset="0"/>
              </a:rPr>
              <a:t>  </a:t>
            </a:r>
            <a:r>
              <a:rPr lang="en-US" altLang="zh-CN" sz="1406" dirty="0">
                <a:solidFill>
                  <a:srgbClr val="000000"/>
                </a:solidFill>
                <a:latin typeface="Times New Roman" pitchFamily="18" charset="0"/>
                <a:cs typeface="Times New Roman" pitchFamily="18" charset="0"/>
              </a:rPr>
              <a:t>or</a:t>
            </a:r>
            <a:r>
              <a:rPr lang="en-US" altLang="zh-CN" sz="1406" dirty="0">
                <a:latin typeface="Times New Roman" pitchFamily="18" charset="0"/>
                <a:cs typeface="Times New Roman" pitchFamily="18" charset="0"/>
              </a:rPr>
              <a:t> </a:t>
            </a:r>
            <a:r>
              <a:rPr lang="en-US" altLang="zh-CN" sz="1406" dirty="0">
                <a:solidFill>
                  <a:srgbClr val="000000"/>
                </a:solidFill>
                <a:latin typeface="Times New Roman" pitchFamily="18" charset="0"/>
                <a:cs typeface="Times New Roman" pitchFamily="18" charset="0"/>
              </a:rPr>
              <a:t>xy</a:t>
            </a:r>
          </a:p>
        </p:txBody>
      </p:sp>
      <p:sp>
        <p:nvSpPr>
          <p:cNvPr id="17" name="TextBox 1"/>
          <p:cNvSpPr txBox="1"/>
          <p:nvPr/>
        </p:nvSpPr>
        <p:spPr>
          <a:xfrm>
            <a:off x="2018952" y="609600"/>
            <a:ext cx="4992392" cy="575157"/>
          </a:xfrm>
          <a:prstGeom prst="rect">
            <a:avLst/>
          </a:prstGeom>
          <a:noFill/>
        </p:spPr>
        <p:txBody>
          <a:bodyPr wrap="none" lIns="0" tIns="0" rIns="0" rtlCol="0">
            <a:spAutoFit/>
          </a:bodyPr>
          <a:lstStyle/>
          <a:p>
            <a:pPr>
              <a:lnSpc>
                <a:spcPts val="2900"/>
              </a:lnSpc>
              <a:tabLst>
                <a:tab pos="5499100" algn="l"/>
              </a:tabLst>
            </a:pPr>
            <a:r>
              <a:rPr lang="en-US" altLang="zh-CN" sz="3600" dirty="0">
                <a:solidFill>
                  <a:srgbClr val="000000"/>
                </a:solidFill>
                <a:latin typeface="+mj-lt"/>
                <a:cs typeface="Times New Roman" pitchFamily="18" charset="0"/>
              </a:rPr>
              <a:t>The</a:t>
            </a:r>
            <a:r>
              <a:rPr lang="en-US" altLang="zh-CN" sz="3600" dirty="0">
                <a:latin typeface="+mj-lt"/>
                <a:cs typeface="Times New Roman" pitchFamily="18" charset="0"/>
              </a:rPr>
              <a:t> </a:t>
            </a:r>
            <a:r>
              <a:rPr lang="en-US" altLang="zh-CN" sz="3600" dirty="0">
                <a:solidFill>
                  <a:srgbClr val="000000"/>
                </a:solidFill>
                <a:latin typeface="+mj-lt"/>
                <a:cs typeface="Times New Roman" pitchFamily="18" charset="0"/>
              </a:rPr>
              <a:t>Basic</a:t>
            </a:r>
            <a:r>
              <a:rPr lang="en-US" altLang="zh-CN" sz="3600" dirty="0">
                <a:latin typeface="+mj-lt"/>
                <a:cs typeface="Times New Roman" pitchFamily="18" charset="0"/>
              </a:rPr>
              <a:t> </a:t>
            </a:r>
            <a:r>
              <a:rPr lang="en-US" altLang="zh-CN" sz="3600" dirty="0">
                <a:solidFill>
                  <a:srgbClr val="000000"/>
                </a:solidFill>
                <a:latin typeface="+mj-lt"/>
                <a:cs typeface="Times New Roman" pitchFamily="18" charset="0"/>
              </a:rPr>
              <a:t>Logic</a:t>
            </a:r>
            <a:r>
              <a:rPr lang="en-US" altLang="zh-CN" sz="3600" dirty="0">
                <a:latin typeface="+mj-lt"/>
                <a:cs typeface="Times New Roman" pitchFamily="18" charset="0"/>
              </a:rPr>
              <a:t> </a:t>
            </a:r>
            <a:r>
              <a:rPr lang="en-US" altLang="zh-CN" sz="3600" dirty="0">
                <a:solidFill>
                  <a:srgbClr val="000000"/>
                </a:solidFill>
                <a:latin typeface="+mj-lt"/>
                <a:cs typeface="Times New Roman" pitchFamily="18" charset="0"/>
              </a:rPr>
              <a:t>Operations</a:t>
            </a:r>
          </a:p>
          <a:p>
            <a:pPr>
              <a:lnSpc>
                <a:spcPts val="1000"/>
              </a:lnSpc>
            </a:pPr>
            <a:endParaRPr lang="en-US" altLang="zh-CN" dirty="0"/>
          </a:p>
        </p:txBody>
      </p:sp>
      <p:sp>
        <p:nvSpPr>
          <p:cNvPr id="18" name="TextBox 1"/>
          <p:cNvSpPr txBox="1"/>
          <p:nvPr/>
        </p:nvSpPr>
        <p:spPr>
          <a:xfrm>
            <a:off x="5140890" y="1618902"/>
            <a:ext cx="266700" cy="152400"/>
          </a:xfrm>
          <a:prstGeom prst="rect">
            <a:avLst/>
          </a:prstGeom>
          <a:noFill/>
        </p:spPr>
        <p:txBody>
          <a:bodyPr wrap="none" lIns="0" tIns="0" rIns="0" rtlCol="0">
            <a:spAutoFit/>
          </a:bodyPr>
          <a:lstStyle/>
          <a:p>
            <a:pPr>
              <a:lnSpc>
                <a:spcPts val="1200"/>
              </a:lnSpc>
              <a:tabLst/>
            </a:pPr>
            <a:r>
              <a:rPr lang="en-US" altLang="zh-CN" sz="1403" dirty="0">
                <a:solidFill>
                  <a:srgbClr val="000000"/>
                </a:solidFill>
                <a:latin typeface="Times New Roman" pitchFamily="18" charset="0"/>
                <a:cs typeface="Times New Roman" pitchFamily="18" charset="0"/>
              </a:rPr>
              <a:t>x</a:t>
            </a:r>
            <a:r>
              <a:rPr lang="en-US" altLang="zh-CN" sz="1403" dirty="0">
                <a:latin typeface="Times New Roman" pitchFamily="18" charset="0"/>
                <a:cs typeface="Times New Roman" pitchFamily="18" charset="0"/>
              </a:rPr>
              <a:t>  </a:t>
            </a:r>
            <a:r>
              <a:rPr lang="en-US" altLang="zh-CN" sz="1403" dirty="0">
                <a:solidFill>
                  <a:srgbClr val="000000"/>
                </a:solidFill>
                <a:latin typeface="Times New Roman" pitchFamily="18" charset="0"/>
                <a:cs typeface="Times New Roman" pitchFamily="18" charset="0"/>
              </a:rPr>
              <a:t>y</a:t>
            </a:r>
          </a:p>
        </p:txBody>
      </p:sp>
      <p:sp>
        <p:nvSpPr>
          <p:cNvPr id="19" name="TextBox 1"/>
          <p:cNvSpPr txBox="1"/>
          <p:nvPr/>
        </p:nvSpPr>
        <p:spPr>
          <a:xfrm>
            <a:off x="5638800" y="1613336"/>
            <a:ext cx="165100" cy="152400"/>
          </a:xfrm>
          <a:prstGeom prst="rect">
            <a:avLst/>
          </a:prstGeom>
          <a:noFill/>
        </p:spPr>
        <p:txBody>
          <a:bodyPr wrap="none" lIns="0" tIns="0" rIns="0" rtlCol="0">
            <a:spAutoFit/>
          </a:bodyPr>
          <a:lstStyle/>
          <a:p>
            <a:pPr>
              <a:lnSpc>
                <a:spcPts val="1200"/>
              </a:lnSpc>
              <a:tabLst/>
            </a:pPr>
            <a:r>
              <a:rPr lang="en-US" altLang="zh-CN" sz="1403" dirty="0">
                <a:solidFill>
                  <a:srgbClr val="000000"/>
                </a:solidFill>
                <a:latin typeface="Times New Roman" pitchFamily="18" charset="0"/>
                <a:cs typeface="Times New Roman" pitchFamily="18" charset="0"/>
              </a:rPr>
              <a:t>xy</a:t>
            </a:r>
          </a:p>
        </p:txBody>
      </p:sp>
      <p:sp>
        <p:nvSpPr>
          <p:cNvPr id="20" name="TextBox 1"/>
          <p:cNvSpPr txBox="1"/>
          <p:nvPr/>
        </p:nvSpPr>
        <p:spPr>
          <a:xfrm>
            <a:off x="5118100" y="1930400"/>
            <a:ext cx="88900" cy="800100"/>
          </a:xfrm>
          <a:prstGeom prst="rect">
            <a:avLst/>
          </a:prstGeom>
          <a:noFill/>
        </p:spPr>
        <p:txBody>
          <a:bodyPr wrap="none" lIns="0" tIns="0" rIns="0" rtlCol="0">
            <a:spAutoFit/>
          </a:bodyPr>
          <a:lstStyle/>
          <a:p>
            <a:pPr>
              <a:lnSpc>
                <a:spcPts val="1200"/>
              </a:lnSpc>
              <a:tabLst/>
            </a:pPr>
            <a:r>
              <a:rPr lang="en-US" altLang="zh-CN" sz="1403" dirty="0">
                <a:solidFill>
                  <a:srgbClr val="000000"/>
                </a:solidFill>
                <a:latin typeface="Times New Roman" pitchFamily="18" charset="0"/>
                <a:cs typeface="Times New Roman" pitchFamily="18" charset="0"/>
              </a:rPr>
              <a:t>0</a:t>
            </a:r>
          </a:p>
          <a:p>
            <a:pPr>
              <a:lnSpc>
                <a:spcPts val="1600"/>
              </a:lnSpc>
              <a:tabLst/>
            </a:pPr>
            <a:r>
              <a:rPr lang="en-US" altLang="zh-CN" sz="1403" dirty="0">
                <a:solidFill>
                  <a:srgbClr val="000000"/>
                </a:solidFill>
                <a:latin typeface="Times New Roman" pitchFamily="18" charset="0"/>
                <a:cs typeface="Times New Roman" pitchFamily="18" charset="0"/>
              </a:rPr>
              <a:t>0</a:t>
            </a:r>
          </a:p>
          <a:p>
            <a:pPr>
              <a:lnSpc>
                <a:spcPts val="1600"/>
              </a:lnSpc>
              <a:tabLst/>
            </a:pPr>
            <a:r>
              <a:rPr lang="en-US" altLang="zh-CN" sz="1403" dirty="0">
                <a:solidFill>
                  <a:srgbClr val="000000"/>
                </a:solidFill>
                <a:latin typeface="Times New Roman" pitchFamily="18" charset="0"/>
                <a:cs typeface="Times New Roman" pitchFamily="18" charset="0"/>
              </a:rPr>
              <a:t>1</a:t>
            </a:r>
          </a:p>
          <a:p>
            <a:pPr>
              <a:lnSpc>
                <a:spcPts val="1600"/>
              </a:lnSpc>
              <a:tabLst/>
            </a:pPr>
            <a:r>
              <a:rPr lang="en-US" altLang="zh-CN" sz="1403" dirty="0">
                <a:solidFill>
                  <a:srgbClr val="000000"/>
                </a:solidFill>
                <a:latin typeface="Times New Roman" pitchFamily="18" charset="0"/>
                <a:cs typeface="Times New Roman" pitchFamily="18" charset="0"/>
              </a:rPr>
              <a:t>1</a:t>
            </a:r>
          </a:p>
        </p:txBody>
      </p:sp>
      <p:sp>
        <p:nvSpPr>
          <p:cNvPr id="21" name="TextBox 1"/>
          <p:cNvSpPr txBox="1"/>
          <p:nvPr/>
        </p:nvSpPr>
        <p:spPr>
          <a:xfrm>
            <a:off x="5308600" y="1930400"/>
            <a:ext cx="88900" cy="800100"/>
          </a:xfrm>
          <a:prstGeom prst="rect">
            <a:avLst/>
          </a:prstGeom>
          <a:noFill/>
        </p:spPr>
        <p:txBody>
          <a:bodyPr wrap="none" lIns="0" tIns="0" rIns="0" rtlCol="0">
            <a:spAutoFit/>
          </a:bodyPr>
          <a:lstStyle/>
          <a:p>
            <a:pPr>
              <a:lnSpc>
                <a:spcPts val="1200"/>
              </a:lnSpc>
              <a:tabLst/>
            </a:pPr>
            <a:r>
              <a:rPr lang="en-US" altLang="zh-CN" sz="1403" dirty="0">
                <a:solidFill>
                  <a:srgbClr val="000000"/>
                </a:solidFill>
                <a:latin typeface="Times New Roman" pitchFamily="18" charset="0"/>
                <a:cs typeface="Times New Roman" pitchFamily="18" charset="0"/>
              </a:rPr>
              <a:t>0</a:t>
            </a:r>
          </a:p>
          <a:p>
            <a:pPr>
              <a:lnSpc>
                <a:spcPts val="1600"/>
              </a:lnSpc>
              <a:tabLst/>
            </a:pPr>
            <a:r>
              <a:rPr lang="en-US" altLang="zh-CN" sz="1403" dirty="0">
                <a:solidFill>
                  <a:srgbClr val="000000"/>
                </a:solidFill>
                <a:latin typeface="Times New Roman" pitchFamily="18" charset="0"/>
                <a:cs typeface="Times New Roman" pitchFamily="18" charset="0"/>
              </a:rPr>
              <a:t>1</a:t>
            </a:r>
          </a:p>
          <a:p>
            <a:pPr>
              <a:lnSpc>
                <a:spcPts val="1600"/>
              </a:lnSpc>
              <a:tabLst/>
            </a:pPr>
            <a:r>
              <a:rPr lang="en-US" altLang="zh-CN" sz="1403" dirty="0">
                <a:solidFill>
                  <a:srgbClr val="000000"/>
                </a:solidFill>
                <a:latin typeface="Times New Roman" pitchFamily="18" charset="0"/>
                <a:cs typeface="Times New Roman" pitchFamily="18" charset="0"/>
              </a:rPr>
              <a:t>0</a:t>
            </a:r>
          </a:p>
          <a:p>
            <a:pPr>
              <a:lnSpc>
                <a:spcPts val="1600"/>
              </a:lnSpc>
              <a:tabLst/>
            </a:pPr>
            <a:r>
              <a:rPr lang="en-US" altLang="zh-CN" sz="1403" dirty="0">
                <a:solidFill>
                  <a:srgbClr val="000000"/>
                </a:solidFill>
                <a:latin typeface="Times New Roman" pitchFamily="18" charset="0"/>
                <a:cs typeface="Times New Roman" pitchFamily="18" charset="0"/>
              </a:rPr>
              <a:t>1</a:t>
            </a:r>
          </a:p>
        </p:txBody>
      </p:sp>
      <p:sp>
        <p:nvSpPr>
          <p:cNvPr id="22" name="TextBox 1"/>
          <p:cNvSpPr txBox="1"/>
          <p:nvPr/>
        </p:nvSpPr>
        <p:spPr>
          <a:xfrm>
            <a:off x="5651500" y="1930400"/>
            <a:ext cx="88900" cy="800100"/>
          </a:xfrm>
          <a:prstGeom prst="rect">
            <a:avLst/>
          </a:prstGeom>
          <a:noFill/>
        </p:spPr>
        <p:txBody>
          <a:bodyPr wrap="none" lIns="0" tIns="0" rIns="0" rtlCol="0">
            <a:spAutoFit/>
          </a:bodyPr>
          <a:lstStyle/>
          <a:p>
            <a:pPr>
              <a:lnSpc>
                <a:spcPts val="1200"/>
              </a:lnSpc>
              <a:tabLst/>
            </a:pPr>
            <a:r>
              <a:rPr lang="en-US" altLang="zh-CN" sz="1403" dirty="0">
                <a:solidFill>
                  <a:srgbClr val="000000"/>
                </a:solidFill>
                <a:latin typeface="Times New Roman" pitchFamily="18" charset="0"/>
                <a:cs typeface="Times New Roman" pitchFamily="18" charset="0"/>
              </a:rPr>
              <a:t>0</a:t>
            </a:r>
          </a:p>
          <a:p>
            <a:pPr>
              <a:lnSpc>
                <a:spcPts val="1600"/>
              </a:lnSpc>
              <a:tabLst/>
            </a:pPr>
            <a:r>
              <a:rPr lang="en-US" altLang="zh-CN" sz="1403" dirty="0">
                <a:solidFill>
                  <a:srgbClr val="000000"/>
                </a:solidFill>
                <a:latin typeface="Times New Roman" pitchFamily="18" charset="0"/>
                <a:cs typeface="Times New Roman" pitchFamily="18" charset="0"/>
              </a:rPr>
              <a:t>0</a:t>
            </a:r>
          </a:p>
          <a:p>
            <a:pPr>
              <a:lnSpc>
                <a:spcPts val="1600"/>
              </a:lnSpc>
              <a:tabLst/>
            </a:pPr>
            <a:r>
              <a:rPr lang="en-US" altLang="zh-CN" sz="1403" dirty="0">
                <a:solidFill>
                  <a:srgbClr val="000000"/>
                </a:solidFill>
                <a:latin typeface="Times New Roman" pitchFamily="18" charset="0"/>
                <a:cs typeface="Times New Roman" pitchFamily="18" charset="0"/>
              </a:rPr>
              <a:t>0</a:t>
            </a:r>
          </a:p>
          <a:p>
            <a:pPr>
              <a:lnSpc>
                <a:spcPts val="1600"/>
              </a:lnSpc>
              <a:tabLst/>
            </a:pPr>
            <a:r>
              <a:rPr lang="en-US" altLang="zh-CN" sz="1403" dirty="0">
                <a:solidFill>
                  <a:srgbClr val="000000"/>
                </a:solidFill>
                <a:latin typeface="Times New Roman" pitchFamily="18" charset="0"/>
                <a:cs typeface="Times New Roman" pitchFamily="18" charset="0"/>
              </a:rPr>
              <a:t>1</a:t>
            </a:r>
          </a:p>
        </p:txBody>
      </p:sp>
      <p:sp>
        <p:nvSpPr>
          <p:cNvPr id="23" name="TextBox 1"/>
          <p:cNvSpPr txBox="1"/>
          <p:nvPr/>
        </p:nvSpPr>
        <p:spPr>
          <a:xfrm>
            <a:off x="5118100" y="3175000"/>
            <a:ext cx="266700" cy="152400"/>
          </a:xfrm>
          <a:prstGeom prst="rect">
            <a:avLst/>
          </a:prstGeom>
          <a:noFill/>
        </p:spPr>
        <p:txBody>
          <a:bodyPr wrap="none" lIns="0" tIns="0" rIns="0" rtlCol="0">
            <a:spAutoFit/>
          </a:bodyPr>
          <a:lstStyle/>
          <a:p>
            <a:pPr>
              <a:lnSpc>
                <a:spcPts val="1200"/>
              </a:lnSpc>
              <a:tabLst/>
            </a:pPr>
            <a:r>
              <a:rPr lang="en-US" altLang="zh-CN" sz="1403" dirty="0">
                <a:solidFill>
                  <a:srgbClr val="000000"/>
                </a:solidFill>
                <a:latin typeface="Times New Roman" pitchFamily="18" charset="0"/>
                <a:cs typeface="Times New Roman" pitchFamily="18" charset="0"/>
              </a:rPr>
              <a:t>x</a:t>
            </a:r>
            <a:r>
              <a:rPr lang="en-US" altLang="zh-CN" sz="1403" dirty="0">
                <a:latin typeface="Times New Roman" pitchFamily="18" charset="0"/>
                <a:cs typeface="Times New Roman" pitchFamily="18" charset="0"/>
              </a:rPr>
              <a:t>  </a:t>
            </a:r>
            <a:r>
              <a:rPr lang="en-US" altLang="zh-CN" sz="1403" dirty="0">
                <a:solidFill>
                  <a:srgbClr val="000000"/>
                </a:solidFill>
                <a:latin typeface="Times New Roman" pitchFamily="18" charset="0"/>
                <a:cs typeface="Times New Roman" pitchFamily="18" charset="0"/>
              </a:rPr>
              <a:t>y</a:t>
            </a:r>
          </a:p>
        </p:txBody>
      </p:sp>
      <p:sp>
        <p:nvSpPr>
          <p:cNvPr id="24" name="TextBox 1"/>
          <p:cNvSpPr txBox="1"/>
          <p:nvPr/>
        </p:nvSpPr>
        <p:spPr>
          <a:xfrm>
            <a:off x="5638800" y="3175000"/>
            <a:ext cx="279400" cy="152400"/>
          </a:xfrm>
          <a:prstGeom prst="rect">
            <a:avLst/>
          </a:prstGeom>
          <a:noFill/>
        </p:spPr>
        <p:txBody>
          <a:bodyPr wrap="none" lIns="0" tIns="0" rIns="0" rtlCol="0">
            <a:spAutoFit/>
          </a:bodyPr>
          <a:lstStyle/>
          <a:p>
            <a:pPr>
              <a:lnSpc>
                <a:spcPts val="1200"/>
              </a:lnSpc>
              <a:tabLst/>
            </a:pPr>
            <a:r>
              <a:rPr lang="en-US" altLang="zh-CN" sz="1403" dirty="0">
                <a:solidFill>
                  <a:srgbClr val="000000"/>
                </a:solidFill>
                <a:latin typeface="Times New Roman" pitchFamily="18" charset="0"/>
                <a:cs typeface="Times New Roman" pitchFamily="18" charset="0"/>
              </a:rPr>
              <a:t>x+y</a:t>
            </a:r>
          </a:p>
        </p:txBody>
      </p:sp>
      <p:sp>
        <p:nvSpPr>
          <p:cNvPr id="25" name="TextBox 1"/>
          <p:cNvSpPr txBox="1"/>
          <p:nvPr/>
        </p:nvSpPr>
        <p:spPr>
          <a:xfrm>
            <a:off x="5118100" y="3606800"/>
            <a:ext cx="88900" cy="152400"/>
          </a:xfrm>
          <a:prstGeom prst="rect">
            <a:avLst/>
          </a:prstGeom>
          <a:noFill/>
        </p:spPr>
        <p:txBody>
          <a:bodyPr wrap="none" lIns="0" tIns="0" rIns="0" rtlCol="0">
            <a:spAutoFit/>
          </a:bodyPr>
          <a:lstStyle/>
          <a:p>
            <a:pPr>
              <a:lnSpc>
                <a:spcPts val="1200"/>
              </a:lnSpc>
              <a:tabLst/>
            </a:pPr>
            <a:r>
              <a:rPr lang="en-US" altLang="zh-CN" sz="1403" dirty="0">
                <a:solidFill>
                  <a:srgbClr val="000000"/>
                </a:solidFill>
                <a:latin typeface="Times New Roman" pitchFamily="18" charset="0"/>
                <a:cs typeface="Times New Roman" pitchFamily="18" charset="0"/>
              </a:rPr>
              <a:t>0</a:t>
            </a:r>
          </a:p>
        </p:txBody>
      </p:sp>
      <p:sp>
        <p:nvSpPr>
          <p:cNvPr id="26" name="TextBox 1"/>
          <p:cNvSpPr txBox="1"/>
          <p:nvPr/>
        </p:nvSpPr>
        <p:spPr>
          <a:xfrm>
            <a:off x="5308600" y="3606800"/>
            <a:ext cx="88900" cy="152400"/>
          </a:xfrm>
          <a:prstGeom prst="rect">
            <a:avLst/>
          </a:prstGeom>
          <a:noFill/>
        </p:spPr>
        <p:txBody>
          <a:bodyPr wrap="none" lIns="0" tIns="0" rIns="0" rtlCol="0">
            <a:spAutoFit/>
          </a:bodyPr>
          <a:lstStyle/>
          <a:p>
            <a:pPr>
              <a:lnSpc>
                <a:spcPts val="1200"/>
              </a:lnSpc>
              <a:tabLst/>
            </a:pPr>
            <a:r>
              <a:rPr lang="en-US" altLang="zh-CN" sz="1403" dirty="0">
                <a:solidFill>
                  <a:srgbClr val="000000"/>
                </a:solidFill>
                <a:latin typeface="Times New Roman" pitchFamily="18" charset="0"/>
                <a:cs typeface="Times New Roman" pitchFamily="18" charset="0"/>
              </a:rPr>
              <a:t>0</a:t>
            </a:r>
          </a:p>
        </p:txBody>
      </p:sp>
      <p:sp>
        <p:nvSpPr>
          <p:cNvPr id="27" name="TextBox 1"/>
          <p:cNvSpPr txBox="1"/>
          <p:nvPr/>
        </p:nvSpPr>
        <p:spPr>
          <a:xfrm>
            <a:off x="5651500" y="3606800"/>
            <a:ext cx="88900" cy="152400"/>
          </a:xfrm>
          <a:prstGeom prst="rect">
            <a:avLst/>
          </a:prstGeom>
          <a:noFill/>
        </p:spPr>
        <p:txBody>
          <a:bodyPr wrap="none" lIns="0" tIns="0" rIns="0" rtlCol="0">
            <a:spAutoFit/>
          </a:bodyPr>
          <a:lstStyle/>
          <a:p>
            <a:pPr>
              <a:lnSpc>
                <a:spcPts val="1200"/>
              </a:lnSpc>
              <a:tabLst/>
            </a:pPr>
            <a:r>
              <a:rPr lang="en-US" altLang="zh-CN" sz="1403" dirty="0">
                <a:solidFill>
                  <a:srgbClr val="000000"/>
                </a:solidFill>
                <a:latin typeface="Times New Roman" pitchFamily="18" charset="0"/>
                <a:cs typeface="Times New Roman" pitchFamily="18" charset="0"/>
              </a:rPr>
              <a:t>0</a:t>
            </a:r>
          </a:p>
        </p:txBody>
      </p:sp>
      <p:sp>
        <p:nvSpPr>
          <p:cNvPr id="28" name="TextBox 1"/>
          <p:cNvSpPr txBox="1"/>
          <p:nvPr/>
        </p:nvSpPr>
        <p:spPr>
          <a:xfrm>
            <a:off x="5118100" y="3822700"/>
            <a:ext cx="88900" cy="584200"/>
          </a:xfrm>
          <a:prstGeom prst="rect">
            <a:avLst/>
          </a:prstGeom>
          <a:noFill/>
        </p:spPr>
        <p:txBody>
          <a:bodyPr wrap="none" lIns="0" tIns="0" rIns="0" rtlCol="0">
            <a:spAutoFit/>
          </a:bodyPr>
          <a:lstStyle/>
          <a:p>
            <a:pPr>
              <a:lnSpc>
                <a:spcPts val="1200"/>
              </a:lnSpc>
              <a:tabLst/>
            </a:pPr>
            <a:r>
              <a:rPr lang="en-US" altLang="zh-CN" sz="1403" dirty="0">
                <a:solidFill>
                  <a:srgbClr val="000000"/>
                </a:solidFill>
                <a:latin typeface="Times New Roman" pitchFamily="18" charset="0"/>
                <a:cs typeface="Times New Roman" pitchFamily="18" charset="0"/>
              </a:rPr>
              <a:t>0</a:t>
            </a:r>
          </a:p>
          <a:p>
            <a:pPr>
              <a:lnSpc>
                <a:spcPts val="1600"/>
              </a:lnSpc>
              <a:tabLst/>
            </a:pPr>
            <a:r>
              <a:rPr lang="en-US" altLang="zh-CN" sz="1403" dirty="0">
                <a:solidFill>
                  <a:srgbClr val="000000"/>
                </a:solidFill>
                <a:latin typeface="Times New Roman" pitchFamily="18" charset="0"/>
                <a:cs typeface="Times New Roman" pitchFamily="18" charset="0"/>
              </a:rPr>
              <a:t>1</a:t>
            </a:r>
          </a:p>
          <a:p>
            <a:pPr>
              <a:lnSpc>
                <a:spcPts val="1600"/>
              </a:lnSpc>
              <a:tabLst/>
            </a:pPr>
            <a:r>
              <a:rPr lang="en-US" altLang="zh-CN" sz="1403" dirty="0">
                <a:solidFill>
                  <a:srgbClr val="000000"/>
                </a:solidFill>
                <a:latin typeface="Times New Roman" pitchFamily="18" charset="0"/>
                <a:cs typeface="Times New Roman" pitchFamily="18" charset="0"/>
              </a:rPr>
              <a:t>1</a:t>
            </a:r>
          </a:p>
        </p:txBody>
      </p:sp>
      <p:sp>
        <p:nvSpPr>
          <p:cNvPr id="29" name="TextBox 1"/>
          <p:cNvSpPr txBox="1"/>
          <p:nvPr/>
        </p:nvSpPr>
        <p:spPr>
          <a:xfrm>
            <a:off x="5308600" y="3822700"/>
            <a:ext cx="88900" cy="584200"/>
          </a:xfrm>
          <a:prstGeom prst="rect">
            <a:avLst/>
          </a:prstGeom>
          <a:noFill/>
        </p:spPr>
        <p:txBody>
          <a:bodyPr wrap="none" lIns="0" tIns="0" rIns="0" rtlCol="0">
            <a:spAutoFit/>
          </a:bodyPr>
          <a:lstStyle/>
          <a:p>
            <a:pPr>
              <a:lnSpc>
                <a:spcPts val="1200"/>
              </a:lnSpc>
              <a:tabLst/>
            </a:pPr>
            <a:r>
              <a:rPr lang="en-US" altLang="zh-CN" sz="1403" dirty="0">
                <a:solidFill>
                  <a:srgbClr val="000000"/>
                </a:solidFill>
                <a:latin typeface="Times New Roman" pitchFamily="18" charset="0"/>
                <a:cs typeface="Times New Roman" pitchFamily="18" charset="0"/>
              </a:rPr>
              <a:t>1</a:t>
            </a:r>
          </a:p>
          <a:p>
            <a:pPr>
              <a:lnSpc>
                <a:spcPts val="1600"/>
              </a:lnSpc>
              <a:tabLst/>
            </a:pPr>
            <a:r>
              <a:rPr lang="en-US" altLang="zh-CN" sz="1403" dirty="0">
                <a:solidFill>
                  <a:srgbClr val="000000"/>
                </a:solidFill>
                <a:latin typeface="Times New Roman" pitchFamily="18" charset="0"/>
                <a:cs typeface="Times New Roman" pitchFamily="18" charset="0"/>
              </a:rPr>
              <a:t>0</a:t>
            </a:r>
          </a:p>
          <a:p>
            <a:pPr>
              <a:lnSpc>
                <a:spcPts val="1600"/>
              </a:lnSpc>
              <a:tabLst/>
            </a:pPr>
            <a:r>
              <a:rPr lang="en-US" altLang="zh-CN" sz="1403" dirty="0">
                <a:solidFill>
                  <a:srgbClr val="000000"/>
                </a:solidFill>
                <a:latin typeface="Times New Roman" pitchFamily="18" charset="0"/>
                <a:cs typeface="Times New Roman" pitchFamily="18" charset="0"/>
              </a:rPr>
              <a:t>1</a:t>
            </a:r>
          </a:p>
        </p:txBody>
      </p:sp>
      <p:sp>
        <p:nvSpPr>
          <p:cNvPr id="30" name="TextBox 1"/>
          <p:cNvSpPr txBox="1"/>
          <p:nvPr/>
        </p:nvSpPr>
        <p:spPr>
          <a:xfrm>
            <a:off x="5651500" y="3822700"/>
            <a:ext cx="88900" cy="584200"/>
          </a:xfrm>
          <a:prstGeom prst="rect">
            <a:avLst/>
          </a:prstGeom>
          <a:noFill/>
        </p:spPr>
        <p:txBody>
          <a:bodyPr wrap="none" lIns="0" tIns="0" rIns="0" rtlCol="0">
            <a:spAutoFit/>
          </a:bodyPr>
          <a:lstStyle/>
          <a:p>
            <a:pPr>
              <a:lnSpc>
                <a:spcPts val="1200"/>
              </a:lnSpc>
              <a:tabLst/>
            </a:pPr>
            <a:r>
              <a:rPr lang="en-US" altLang="zh-CN" sz="1403" dirty="0">
                <a:solidFill>
                  <a:srgbClr val="000000"/>
                </a:solidFill>
                <a:latin typeface="Times New Roman" pitchFamily="18" charset="0"/>
                <a:cs typeface="Times New Roman" pitchFamily="18" charset="0"/>
              </a:rPr>
              <a:t>1</a:t>
            </a:r>
          </a:p>
          <a:p>
            <a:pPr>
              <a:lnSpc>
                <a:spcPts val="1600"/>
              </a:lnSpc>
              <a:tabLst/>
            </a:pPr>
            <a:r>
              <a:rPr lang="en-US" altLang="zh-CN" sz="1403" dirty="0">
                <a:solidFill>
                  <a:srgbClr val="000000"/>
                </a:solidFill>
                <a:latin typeface="Times New Roman" pitchFamily="18" charset="0"/>
                <a:cs typeface="Times New Roman" pitchFamily="18" charset="0"/>
              </a:rPr>
              <a:t>1</a:t>
            </a:r>
          </a:p>
          <a:p>
            <a:pPr>
              <a:lnSpc>
                <a:spcPts val="1600"/>
              </a:lnSpc>
              <a:tabLst/>
            </a:pPr>
            <a:r>
              <a:rPr lang="en-US" altLang="zh-CN" sz="1403" dirty="0">
                <a:solidFill>
                  <a:srgbClr val="000000"/>
                </a:solidFill>
                <a:latin typeface="Times New Roman" pitchFamily="18" charset="0"/>
                <a:cs typeface="Times New Roman" pitchFamily="18" charset="0"/>
              </a:rPr>
              <a:t>1</a:t>
            </a:r>
          </a:p>
        </p:txBody>
      </p:sp>
      <p:sp>
        <p:nvSpPr>
          <p:cNvPr id="31" name="TextBox 1"/>
          <p:cNvSpPr txBox="1"/>
          <p:nvPr/>
        </p:nvSpPr>
        <p:spPr>
          <a:xfrm>
            <a:off x="5118100" y="4902200"/>
            <a:ext cx="88900" cy="190500"/>
          </a:xfrm>
          <a:prstGeom prst="rect">
            <a:avLst/>
          </a:prstGeom>
          <a:noFill/>
        </p:spPr>
        <p:txBody>
          <a:bodyPr wrap="none" lIns="0" tIns="0" rIns="0" rtlCol="0">
            <a:spAutoFit/>
          </a:bodyPr>
          <a:lstStyle/>
          <a:p>
            <a:pPr>
              <a:lnSpc>
                <a:spcPts val="1500"/>
              </a:lnSpc>
              <a:tabLst/>
            </a:pPr>
            <a:r>
              <a:rPr lang="en-US" altLang="zh-CN" sz="1403" dirty="0">
                <a:solidFill>
                  <a:srgbClr val="000000"/>
                </a:solidFill>
                <a:latin typeface="Times New Roman" pitchFamily="18" charset="0"/>
                <a:cs typeface="Times New Roman" pitchFamily="18" charset="0"/>
              </a:rPr>
              <a:t>x</a:t>
            </a:r>
          </a:p>
        </p:txBody>
      </p:sp>
      <p:sp>
        <p:nvSpPr>
          <p:cNvPr id="1024" name="TextBox 1"/>
          <p:cNvSpPr txBox="1"/>
          <p:nvPr/>
        </p:nvSpPr>
        <p:spPr>
          <a:xfrm>
            <a:off x="5499100" y="4902199"/>
            <a:ext cx="419100" cy="238527"/>
          </a:xfrm>
          <a:prstGeom prst="rect">
            <a:avLst/>
          </a:prstGeom>
          <a:noFill/>
        </p:spPr>
        <p:txBody>
          <a:bodyPr wrap="square" lIns="0" tIns="0" rIns="0" rtlCol="0">
            <a:spAutoFit/>
          </a:bodyPr>
          <a:lstStyle/>
          <a:p>
            <a:pPr>
              <a:lnSpc>
                <a:spcPts val="1500"/>
              </a:lnSpc>
              <a:tabLst/>
            </a:pPr>
            <a:r>
              <a:rPr lang="en-US" altLang="zh-CN" sz="1403" dirty="0">
                <a:solidFill>
                  <a:srgbClr val="000000"/>
                </a:solidFill>
                <a:latin typeface="Times New Roman" pitchFamily="18" charset="0"/>
                <a:cs typeface="Times New Roman" pitchFamily="18" charset="0"/>
              </a:rPr>
              <a:t>x’</a:t>
            </a:r>
          </a:p>
        </p:txBody>
      </p:sp>
      <p:sp>
        <p:nvSpPr>
          <p:cNvPr id="1025" name="TextBox 1"/>
          <p:cNvSpPr txBox="1"/>
          <p:nvPr/>
        </p:nvSpPr>
        <p:spPr>
          <a:xfrm>
            <a:off x="5118100" y="5359400"/>
            <a:ext cx="88900" cy="368300"/>
          </a:xfrm>
          <a:prstGeom prst="rect">
            <a:avLst/>
          </a:prstGeom>
          <a:noFill/>
        </p:spPr>
        <p:txBody>
          <a:bodyPr wrap="none" lIns="0" tIns="0" rIns="0" rtlCol="0">
            <a:spAutoFit/>
          </a:bodyPr>
          <a:lstStyle/>
          <a:p>
            <a:pPr>
              <a:lnSpc>
                <a:spcPts val="1200"/>
              </a:lnSpc>
              <a:tabLst/>
            </a:pPr>
            <a:r>
              <a:rPr lang="en-US" altLang="zh-CN" sz="1403" dirty="0">
                <a:solidFill>
                  <a:srgbClr val="000000"/>
                </a:solidFill>
                <a:latin typeface="Times New Roman" pitchFamily="18" charset="0"/>
                <a:cs typeface="Times New Roman" pitchFamily="18" charset="0"/>
              </a:rPr>
              <a:t>0</a:t>
            </a:r>
          </a:p>
          <a:p>
            <a:pPr>
              <a:lnSpc>
                <a:spcPts val="1600"/>
              </a:lnSpc>
              <a:tabLst/>
            </a:pPr>
            <a:r>
              <a:rPr lang="en-US" altLang="zh-CN" sz="1403" dirty="0">
                <a:solidFill>
                  <a:srgbClr val="000000"/>
                </a:solidFill>
                <a:latin typeface="Times New Roman" pitchFamily="18" charset="0"/>
                <a:cs typeface="Times New Roman" pitchFamily="18" charset="0"/>
              </a:rPr>
              <a:t>1</a:t>
            </a:r>
          </a:p>
        </p:txBody>
      </p:sp>
      <p:sp>
        <p:nvSpPr>
          <p:cNvPr id="1026" name="TextBox 1"/>
          <p:cNvSpPr txBox="1"/>
          <p:nvPr/>
        </p:nvSpPr>
        <p:spPr>
          <a:xfrm>
            <a:off x="5511800" y="5359400"/>
            <a:ext cx="88900" cy="368300"/>
          </a:xfrm>
          <a:prstGeom prst="rect">
            <a:avLst/>
          </a:prstGeom>
          <a:noFill/>
        </p:spPr>
        <p:txBody>
          <a:bodyPr wrap="none" lIns="0" tIns="0" rIns="0" rtlCol="0">
            <a:spAutoFit/>
          </a:bodyPr>
          <a:lstStyle/>
          <a:p>
            <a:pPr>
              <a:lnSpc>
                <a:spcPts val="1200"/>
              </a:lnSpc>
              <a:tabLst/>
            </a:pPr>
            <a:r>
              <a:rPr lang="en-US" altLang="zh-CN" sz="1403" dirty="0">
                <a:solidFill>
                  <a:srgbClr val="000000"/>
                </a:solidFill>
                <a:latin typeface="Times New Roman" pitchFamily="18" charset="0"/>
                <a:cs typeface="Times New Roman" pitchFamily="18" charset="0"/>
              </a:rPr>
              <a:t>1</a:t>
            </a:r>
          </a:p>
          <a:p>
            <a:pPr>
              <a:lnSpc>
                <a:spcPts val="1600"/>
              </a:lnSpc>
              <a:tabLst/>
            </a:pPr>
            <a:r>
              <a:rPr lang="en-US" altLang="zh-CN" sz="1403" dirty="0">
                <a:solidFill>
                  <a:srgbClr val="000000"/>
                </a:solidFill>
                <a:latin typeface="Times New Roman" pitchFamily="18" charset="0"/>
                <a:cs typeface="Times New Roman" pitchFamily="18" charset="0"/>
              </a:rPr>
              <a:t>0</a:t>
            </a:r>
          </a:p>
        </p:txBody>
      </p:sp>
      <p:sp>
        <p:nvSpPr>
          <p:cNvPr id="1028" name="TextBox 1"/>
          <p:cNvSpPr txBox="1"/>
          <p:nvPr/>
        </p:nvSpPr>
        <p:spPr>
          <a:xfrm>
            <a:off x="7404100" y="1651000"/>
            <a:ext cx="1168400" cy="190500"/>
          </a:xfrm>
          <a:prstGeom prst="rect">
            <a:avLst/>
          </a:prstGeom>
          <a:noFill/>
        </p:spPr>
        <p:txBody>
          <a:bodyPr wrap="none" lIns="0" tIns="0" rIns="0" rtlCol="0">
            <a:spAutoFit/>
          </a:bodyPr>
          <a:lstStyle/>
          <a:p>
            <a:pPr>
              <a:lnSpc>
                <a:spcPts val="1500"/>
              </a:lnSpc>
              <a:tabLst/>
            </a:pPr>
            <a:r>
              <a:rPr lang="en-US" altLang="zh-CN" sz="1403" i="1" dirty="0">
                <a:solidFill>
                  <a:srgbClr val="000000"/>
                </a:solidFill>
                <a:latin typeface="Times New Roman" pitchFamily="18" charset="0"/>
                <a:cs typeface="Times New Roman" pitchFamily="18" charset="0"/>
              </a:rPr>
              <a:t>This</a:t>
            </a:r>
            <a:r>
              <a:rPr lang="en-US" altLang="zh-CN" sz="1403" dirty="0">
                <a:latin typeface="Times New Roman" pitchFamily="18" charset="0"/>
                <a:cs typeface="Times New Roman" pitchFamily="18" charset="0"/>
              </a:rPr>
              <a:t> </a:t>
            </a:r>
            <a:r>
              <a:rPr lang="en-US" altLang="zh-CN" sz="1403" i="1" dirty="0">
                <a:solidFill>
                  <a:srgbClr val="000000"/>
                </a:solidFill>
                <a:latin typeface="Times New Roman" pitchFamily="18" charset="0"/>
                <a:cs typeface="Times New Roman" pitchFamily="18" charset="0"/>
              </a:rPr>
              <a:t>is</a:t>
            </a:r>
            <a:r>
              <a:rPr lang="en-US" altLang="zh-CN" sz="1403" dirty="0">
                <a:latin typeface="Times New Roman" pitchFamily="18" charset="0"/>
                <a:cs typeface="Times New Roman" pitchFamily="18" charset="0"/>
              </a:rPr>
              <a:t> </a:t>
            </a:r>
            <a:r>
              <a:rPr lang="en-US" altLang="zh-CN" sz="1403" i="1" dirty="0">
                <a:solidFill>
                  <a:srgbClr val="000000"/>
                </a:solidFill>
                <a:latin typeface="Times New Roman" pitchFamily="18" charset="0"/>
                <a:cs typeface="Times New Roman" pitchFamily="18" charset="0"/>
              </a:rPr>
              <a:t>a</a:t>
            </a:r>
            <a:r>
              <a:rPr lang="en-US" altLang="zh-CN" sz="1403" dirty="0">
                <a:latin typeface="Times New Roman" pitchFamily="18" charset="0"/>
                <a:cs typeface="Times New Roman" pitchFamily="18" charset="0"/>
              </a:rPr>
              <a:t> </a:t>
            </a:r>
            <a:r>
              <a:rPr lang="en-US" altLang="zh-CN" sz="1403" i="1" dirty="0">
                <a:solidFill>
                  <a:srgbClr val="000000"/>
                </a:solidFill>
                <a:latin typeface="Times New Roman" pitchFamily="18" charset="0"/>
                <a:cs typeface="Times New Roman" pitchFamily="18" charset="0"/>
              </a:rPr>
              <a:t>“Truth</a:t>
            </a:r>
          </a:p>
        </p:txBody>
      </p:sp>
      <p:sp>
        <p:nvSpPr>
          <p:cNvPr id="1029" name="TextBox 1"/>
          <p:cNvSpPr txBox="1"/>
          <p:nvPr/>
        </p:nvSpPr>
        <p:spPr>
          <a:xfrm>
            <a:off x="7404100" y="1866900"/>
            <a:ext cx="1168400" cy="838200"/>
          </a:xfrm>
          <a:prstGeom prst="rect">
            <a:avLst/>
          </a:prstGeom>
          <a:noFill/>
        </p:spPr>
        <p:txBody>
          <a:bodyPr wrap="none" lIns="0" tIns="0" rIns="0" rtlCol="0">
            <a:spAutoFit/>
          </a:bodyPr>
          <a:lstStyle/>
          <a:p>
            <a:pPr>
              <a:lnSpc>
                <a:spcPts val="1500"/>
              </a:lnSpc>
              <a:tabLst/>
            </a:pPr>
            <a:r>
              <a:rPr lang="en-US" altLang="zh-CN" sz="1403" i="1" dirty="0">
                <a:solidFill>
                  <a:srgbClr val="000000"/>
                </a:solidFill>
                <a:latin typeface="Times New Roman" pitchFamily="18" charset="0"/>
                <a:cs typeface="Times New Roman" pitchFamily="18" charset="0"/>
              </a:rPr>
              <a:t>Table”</a:t>
            </a:r>
            <a:r>
              <a:rPr lang="en-US" altLang="zh-CN" sz="1403" dirty="0">
                <a:latin typeface="Times New Roman" pitchFamily="18" charset="0"/>
                <a:cs typeface="Times New Roman" pitchFamily="18" charset="0"/>
              </a:rPr>
              <a:t>  </a:t>
            </a:r>
            <a:r>
              <a:rPr lang="en-US" altLang="zh-CN" sz="1403" i="1" dirty="0">
                <a:solidFill>
                  <a:srgbClr val="000000"/>
                </a:solidFill>
                <a:latin typeface="Times New Roman" pitchFamily="18" charset="0"/>
                <a:cs typeface="Times New Roman" pitchFamily="18" charset="0"/>
              </a:rPr>
              <a:t>(The</a:t>
            </a:r>
          </a:p>
          <a:p>
            <a:pPr>
              <a:lnSpc>
                <a:spcPts val="1600"/>
              </a:lnSpc>
              <a:tabLst/>
            </a:pPr>
            <a:r>
              <a:rPr lang="en-US" altLang="zh-CN" sz="1406" i="1" dirty="0">
                <a:solidFill>
                  <a:srgbClr val="000000"/>
                </a:solidFill>
                <a:latin typeface="Times New Roman" pitchFamily="18" charset="0"/>
                <a:cs typeface="Times New Roman" pitchFamily="18" charset="0"/>
              </a:rPr>
              <a:t>operation’s</a:t>
            </a:r>
          </a:p>
          <a:p>
            <a:pPr>
              <a:lnSpc>
                <a:spcPts val="1600"/>
              </a:lnSpc>
              <a:tabLst/>
            </a:pPr>
            <a:r>
              <a:rPr lang="en-US" altLang="zh-CN" sz="1403" i="1" dirty="0">
                <a:solidFill>
                  <a:srgbClr val="000000"/>
                </a:solidFill>
                <a:latin typeface="Times New Roman" pitchFamily="18" charset="0"/>
                <a:cs typeface="Times New Roman" pitchFamily="18" charset="0"/>
              </a:rPr>
              <a:t>result</a:t>
            </a:r>
            <a:r>
              <a:rPr lang="en-US" altLang="zh-CN" sz="1403" dirty="0">
                <a:latin typeface="Times New Roman" pitchFamily="18" charset="0"/>
                <a:cs typeface="Times New Roman" pitchFamily="18" charset="0"/>
              </a:rPr>
              <a:t> </a:t>
            </a:r>
            <a:r>
              <a:rPr lang="en-US" altLang="zh-CN" sz="1403" i="1" dirty="0">
                <a:solidFill>
                  <a:srgbClr val="000000"/>
                </a:solidFill>
                <a:latin typeface="Times New Roman" pitchFamily="18" charset="0"/>
                <a:cs typeface="Times New Roman" pitchFamily="18" charset="0"/>
              </a:rPr>
              <a:t>for</a:t>
            </a:r>
            <a:r>
              <a:rPr lang="en-US" altLang="zh-CN" sz="1403" dirty="0">
                <a:latin typeface="Times New Roman" pitchFamily="18" charset="0"/>
                <a:cs typeface="Times New Roman" pitchFamily="18" charset="0"/>
              </a:rPr>
              <a:t> </a:t>
            </a:r>
            <a:r>
              <a:rPr lang="en-US" altLang="zh-CN" sz="1403" i="1" dirty="0">
                <a:solidFill>
                  <a:srgbClr val="000000"/>
                </a:solidFill>
                <a:latin typeface="Times New Roman" pitchFamily="18" charset="0"/>
                <a:cs typeface="Times New Roman" pitchFamily="18" charset="0"/>
              </a:rPr>
              <a:t>every</a:t>
            </a:r>
          </a:p>
          <a:p>
            <a:pPr>
              <a:lnSpc>
                <a:spcPts val="1600"/>
              </a:lnSpc>
              <a:tabLst/>
            </a:pPr>
            <a:r>
              <a:rPr lang="en-US" altLang="zh-CN" sz="1403" i="1" dirty="0">
                <a:solidFill>
                  <a:srgbClr val="000000"/>
                </a:solidFill>
                <a:latin typeface="Times New Roman" pitchFamily="18" charset="0"/>
                <a:cs typeface="Times New Roman" pitchFamily="18" charset="0"/>
              </a:rPr>
              <a:t>combination</a:t>
            </a:r>
          </a:p>
        </p:txBody>
      </p:sp>
      <p:sp>
        <p:nvSpPr>
          <p:cNvPr id="1030" name="TextBox 1"/>
          <p:cNvSpPr txBox="1"/>
          <p:nvPr/>
        </p:nvSpPr>
        <p:spPr>
          <a:xfrm>
            <a:off x="7404100" y="2755900"/>
            <a:ext cx="762000" cy="152400"/>
          </a:xfrm>
          <a:prstGeom prst="rect">
            <a:avLst/>
          </a:prstGeom>
          <a:noFill/>
        </p:spPr>
        <p:txBody>
          <a:bodyPr wrap="none" lIns="0" tIns="0" rIns="0" rtlCol="0">
            <a:spAutoFit/>
          </a:bodyPr>
          <a:lstStyle/>
          <a:p>
            <a:pPr>
              <a:lnSpc>
                <a:spcPts val="1200"/>
              </a:lnSpc>
              <a:tabLst/>
            </a:pPr>
            <a:r>
              <a:rPr lang="en-US" altLang="zh-CN" sz="1403" i="1" dirty="0">
                <a:solidFill>
                  <a:srgbClr val="000000"/>
                </a:solidFill>
                <a:latin typeface="Times New Roman" pitchFamily="18" charset="0"/>
                <a:cs typeface="Times New Roman" pitchFamily="18" charset="0"/>
              </a:rPr>
              <a:t>of</a:t>
            </a:r>
            <a:r>
              <a:rPr lang="en-US" altLang="zh-CN" sz="1403" dirty="0">
                <a:latin typeface="Times New Roman" pitchFamily="18" charset="0"/>
                <a:cs typeface="Times New Roman" pitchFamily="18" charset="0"/>
              </a:rPr>
              <a:t> </a:t>
            </a:r>
            <a:r>
              <a:rPr lang="en-US" altLang="zh-CN" sz="1403" i="1" dirty="0">
                <a:solidFill>
                  <a:srgbClr val="000000"/>
                </a:solidFill>
                <a:latin typeface="Times New Roman" pitchFamily="18" charset="0"/>
                <a:cs typeface="Times New Roman" pitchFamily="18" charset="0"/>
              </a:rPr>
              <a:t>values)</a:t>
            </a:r>
          </a:p>
        </p:txBody>
      </p:sp>
      <p:sp>
        <p:nvSpPr>
          <p:cNvPr id="1031" name="TextBox 1"/>
          <p:cNvSpPr txBox="1"/>
          <p:nvPr/>
        </p:nvSpPr>
        <p:spPr>
          <a:xfrm>
            <a:off x="2413000" y="2146300"/>
            <a:ext cx="368300" cy="165100"/>
          </a:xfrm>
          <a:prstGeom prst="rect">
            <a:avLst/>
          </a:prstGeom>
          <a:noFill/>
        </p:spPr>
        <p:txBody>
          <a:bodyPr wrap="none" lIns="0" tIns="0" rIns="0" rtlCol="0">
            <a:spAutoFit/>
          </a:bodyPr>
          <a:lstStyle/>
          <a:p>
            <a:pPr>
              <a:lnSpc>
                <a:spcPts val="1300"/>
              </a:lnSpc>
              <a:tabLst/>
            </a:pPr>
            <a:r>
              <a:rPr lang="en-US" altLang="zh-CN" sz="1406" b="1" dirty="0">
                <a:solidFill>
                  <a:srgbClr val="000000"/>
                </a:solidFill>
                <a:latin typeface="Times New Roman" pitchFamily="18" charset="0"/>
                <a:cs typeface="Times New Roman" pitchFamily="18" charset="0"/>
              </a:rPr>
              <a:t>AND</a:t>
            </a:r>
          </a:p>
        </p:txBody>
      </p:sp>
      <p:sp>
        <p:nvSpPr>
          <p:cNvPr id="1032" name="TextBox 1"/>
          <p:cNvSpPr txBox="1"/>
          <p:nvPr/>
        </p:nvSpPr>
        <p:spPr>
          <a:xfrm>
            <a:off x="3479800" y="2095500"/>
            <a:ext cx="38100" cy="152400"/>
          </a:xfrm>
          <a:prstGeom prst="rect">
            <a:avLst/>
          </a:prstGeom>
          <a:noFill/>
        </p:spPr>
        <p:txBody>
          <a:bodyPr wrap="none" lIns="0" tIns="0" rIns="0" rtlCol="0">
            <a:spAutoFit/>
          </a:bodyPr>
          <a:lstStyle/>
          <a:p>
            <a:pPr>
              <a:lnSpc>
                <a:spcPts val="1200"/>
              </a:lnSpc>
              <a:tabLst/>
            </a:pPr>
            <a:r>
              <a:rPr lang="en-US" altLang="zh-CN" sz="1403" b="1" dirty="0">
                <a:solidFill>
                  <a:srgbClr val="000000"/>
                </a:solidFill>
                <a:latin typeface="Times New Roman" pitchFamily="18" charset="0"/>
                <a:cs typeface="Times New Roman" pitchFamily="18" charset="0"/>
              </a:rPr>
              <a:t>.</a:t>
            </a:r>
          </a:p>
        </p:txBody>
      </p:sp>
      <p:sp>
        <p:nvSpPr>
          <p:cNvPr id="1033" name="TextBox 1"/>
          <p:cNvSpPr txBox="1"/>
          <p:nvPr/>
        </p:nvSpPr>
        <p:spPr>
          <a:xfrm>
            <a:off x="2451100" y="3822700"/>
            <a:ext cx="266700" cy="152400"/>
          </a:xfrm>
          <a:prstGeom prst="rect">
            <a:avLst/>
          </a:prstGeom>
          <a:noFill/>
        </p:spPr>
        <p:txBody>
          <a:bodyPr wrap="none" lIns="0" tIns="0" rIns="0" rtlCol="0">
            <a:spAutoFit/>
          </a:bodyPr>
          <a:lstStyle/>
          <a:p>
            <a:pPr>
              <a:lnSpc>
                <a:spcPts val="1200"/>
              </a:lnSpc>
              <a:tabLst/>
            </a:pPr>
            <a:r>
              <a:rPr lang="en-US" altLang="zh-CN" sz="1403" b="1" dirty="0">
                <a:solidFill>
                  <a:srgbClr val="000000"/>
                </a:solidFill>
                <a:latin typeface="Times New Roman" pitchFamily="18" charset="0"/>
                <a:cs typeface="Times New Roman" pitchFamily="18" charset="0"/>
              </a:rPr>
              <a:t>OR</a:t>
            </a:r>
          </a:p>
        </p:txBody>
      </p:sp>
      <p:sp>
        <p:nvSpPr>
          <p:cNvPr id="1034" name="TextBox 1"/>
          <p:cNvSpPr txBox="1"/>
          <p:nvPr/>
        </p:nvSpPr>
        <p:spPr>
          <a:xfrm>
            <a:off x="3365500" y="3822700"/>
            <a:ext cx="368300" cy="152400"/>
          </a:xfrm>
          <a:prstGeom prst="rect">
            <a:avLst/>
          </a:prstGeom>
          <a:noFill/>
        </p:spPr>
        <p:txBody>
          <a:bodyPr wrap="none" lIns="0" tIns="0" rIns="0" rtlCol="0">
            <a:spAutoFit/>
          </a:bodyPr>
          <a:lstStyle/>
          <a:p>
            <a:pPr>
              <a:lnSpc>
                <a:spcPts val="1200"/>
              </a:lnSpc>
              <a:tabLst/>
            </a:pPr>
            <a:r>
              <a:rPr lang="en-US" altLang="zh-CN" sz="1403" dirty="0">
                <a:solidFill>
                  <a:srgbClr val="000000"/>
                </a:solidFill>
                <a:latin typeface="Times New Roman" pitchFamily="18" charset="0"/>
                <a:cs typeface="Times New Roman" pitchFamily="18" charset="0"/>
              </a:rPr>
              <a:t>x+y</a:t>
            </a:r>
          </a:p>
        </p:txBody>
      </p:sp>
      <mc:AlternateContent xmlns:mc="http://schemas.openxmlformats.org/markup-compatibility/2006" xmlns:a14="http://schemas.microsoft.com/office/drawing/2010/main">
        <mc:Choice Requires="a14">
          <p:sp>
            <p:nvSpPr>
              <p:cNvPr id="1035" name="TextBox 1"/>
              <p:cNvSpPr txBox="1"/>
              <p:nvPr/>
            </p:nvSpPr>
            <p:spPr>
              <a:xfrm>
                <a:off x="3822700" y="5308600"/>
                <a:ext cx="444500" cy="238527"/>
              </a:xfrm>
              <a:prstGeom prst="rect">
                <a:avLst/>
              </a:prstGeom>
              <a:noFill/>
            </p:spPr>
            <p:txBody>
              <a:bodyPr wrap="square" lIns="0" tIns="0" rIns="0" rtlCol="0">
                <a:spAutoFit/>
              </a:bodyPr>
              <a:lstStyle/>
              <a:p>
                <a:pPr>
                  <a:lnSpc>
                    <a:spcPts val="1500"/>
                  </a:lnSpc>
                  <a:tabLst/>
                </a:pPr>
                <a:r>
                  <a:rPr lang="en-US" altLang="zh-CN" sz="1403" dirty="0">
                    <a:solidFill>
                      <a:srgbClr val="000000"/>
                    </a:solidFill>
                    <a:latin typeface="Times New Roman" pitchFamily="18" charset="0"/>
                    <a:cs typeface="Times New Roman" pitchFamily="18" charset="0"/>
                  </a:rPr>
                  <a:t>x’(</a:t>
                </a:r>
                <a14:m>
                  <m:oMath xmlns:m="http://schemas.openxmlformats.org/officeDocument/2006/math">
                    <m:acc>
                      <m:accPr>
                        <m:chr m:val="̅"/>
                        <m:ctrlPr>
                          <a:rPr lang="en-US" altLang="zh-CN" sz="1403" i="1" smtClean="0">
                            <a:solidFill>
                              <a:srgbClr val="000000"/>
                            </a:solidFill>
                            <a:latin typeface="Cambria Math" panose="02040503050406030204" pitchFamily="18" charset="0"/>
                            <a:cs typeface="Times New Roman" pitchFamily="18" charset="0"/>
                          </a:rPr>
                        </m:ctrlPr>
                      </m:accPr>
                      <m:e>
                        <m:r>
                          <a:rPr lang="en-US" altLang="zh-CN" sz="1403" b="0" i="1" smtClean="0">
                            <a:solidFill>
                              <a:srgbClr val="000000"/>
                            </a:solidFill>
                            <a:latin typeface="Cambria Math" panose="02040503050406030204" pitchFamily="18" charset="0"/>
                            <a:cs typeface="Times New Roman" pitchFamily="18" charset="0"/>
                          </a:rPr>
                          <m:t>𝑥</m:t>
                        </m:r>
                      </m:e>
                    </m:acc>
                    <m:r>
                      <a:rPr lang="en-US" altLang="zh-CN" sz="1403" b="0" i="1" smtClean="0">
                        <a:solidFill>
                          <a:srgbClr val="000000"/>
                        </a:solidFill>
                        <a:latin typeface="Cambria Math" panose="02040503050406030204" pitchFamily="18" charset="0"/>
                        <a:cs typeface="Times New Roman" pitchFamily="18" charset="0"/>
                      </a:rPr>
                      <m:t>)</m:t>
                    </m:r>
                  </m:oMath>
                </a14:m>
                <a:endParaRPr lang="en-US" altLang="zh-CN" sz="1403" dirty="0">
                  <a:solidFill>
                    <a:srgbClr val="000000"/>
                  </a:solidFill>
                  <a:latin typeface="Times New Roman" pitchFamily="18" charset="0"/>
                  <a:cs typeface="Times New Roman" pitchFamily="18" charset="0"/>
                </a:endParaRPr>
              </a:p>
            </p:txBody>
          </p:sp>
        </mc:Choice>
        <mc:Fallback xmlns="">
          <p:sp>
            <p:nvSpPr>
              <p:cNvPr id="1035" name="TextBox 1"/>
              <p:cNvSpPr txBox="1">
                <a:spLocks noRot="1" noChangeAspect="1" noMove="1" noResize="1" noEditPoints="1" noAdjustHandles="1" noChangeArrowheads="1" noChangeShapeType="1" noTextEdit="1"/>
              </p:cNvSpPr>
              <p:nvPr/>
            </p:nvSpPr>
            <p:spPr>
              <a:xfrm>
                <a:off x="3822700" y="5308600"/>
                <a:ext cx="444500" cy="238527"/>
              </a:xfrm>
              <a:prstGeom prst="rect">
                <a:avLst/>
              </a:prstGeom>
              <a:blipFill>
                <a:blip r:embed="rId3"/>
                <a:stretch>
                  <a:fillRect l="-24658" t="-33333" r="-34247" b="-25641"/>
                </a:stretch>
              </a:blipFill>
            </p:spPr>
            <p:txBody>
              <a:bodyPr/>
              <a:lstStyle/>
              <a:p>
                <a:r>
                  <a:rPr lang="en-US">
                    <a:noFill/>
                  </a:rPr>
                  <a:t> </a:t>
                </a:r>
              </a:p>
            </p:txBody>
          </p:sp>
        </mc:Fallback>
      </mc:AlternateContent>
      <p:sp>
        <p:nvSpPr>
          <p:cNvPr id="1036" name="TextBox 1"/>
          <p:cNvSpPr txBox="1"/>
          <p:nvPr/>
        </p:nvSpPr>
        <p:spPr>
          <a:xfrm>
            <a:off x="1993900" y="5346700"/>
            <a:ext cx="1460500" cy="368300"/>
          </a:xfrm>
          <a:prstGeom prst="rect">
            <a:avLst/>
          </a:prstGeom>
          <a:noFill/>
        </p:spPr>
        <p:txBody>
          <a:bodyPr wrap="none" lIns="0" tIns="0" rIns="0" rtlCol="0">
            <a:spAutoFit/>
          </a:bodyPr>
          <a:lstStyle/>
          <a:p>
            <a:pPr>
              <a:lnSpc>
                <a:spcPts val="1200"/>
              </a:lnSpc>
              <a:tabLst/>
            </a:pPr>
            <a:r>
              <a:rPr lang="en-US" altLang="zh-CN" sz="1403" b="1" dirty="0">
                <a:solidFill>
                  <a:srgbClr val="000000"/>
                </a:solidFill>
                <a:latin typeface="Times New Roman" pitchFamily="18" charset="0"/>
                <a:cs typeface="Times New Roman" pitchFamily="18" charset="0"/>
              </a:rPr>
              <a:t>NOT</a:t>
            </a:r>
            <a:r>
              <a:rPr lang="en-US" altLang="zh-CN" sz="1403" dirty="0">
                <a:latin typeface="Times New Roman" pitchFamily="18" charset="0"/>
                <a:cs typeface="Times New Roman" pitchFamily="18" charset="0"/>
              </a:rPr>
              <a:t> </a:t>
            </a:r>
            <a:r>
              <a:rPr lang="en-US" altLang="zh-CN" sz="1403" dirty="0">
                <a:solidFill>
                  <a:srgbClr val="000000"/>
                </a:solidFill>
                <a:latin typeface="Times New Roman" pitchFamily="18" charset="0"/>
                <a:cs typeface="Times New Roman" pitchFamily="18" charset="0"/>
              </a:rPr>
              <a:t>or</a:t>
            </a:r>
          </a:p>
          <a:p>
            <a:pPr>
              <a:lnSpc>
                <a:spcPts val="1600"/>
              </a:lnSpc>
              <a:tabLst/>
            </a:pPr>
            <a:r>
              <a:rPr lang="en-US" altLang="zh-CN" sz="1403" b="1" dirty="0">
                <a:solidFill>
                  <a:srgbClr val="000000"/>
                </a:solidFill>
                <a:latin typeface="Times New Roman" pitchFamily="18" charset="0"/>
                <a:cs typeface="Times New Roman" pitchFamily="18" charset="0"/>
              </a:rPr>
              <a:t>COMPLEMENT</a:t>
            </a:r>
            <a:r>
              <a:rPr lang="en-US" altLang="zh-CN" sz="1403" dirty="0">
                <a:latin typeface="Times New Roman" pitchFamily="18" charset="0"/>
                <a:cs typeface="Times New Roman" pitchFamily="18" charset="0"/>
              </a:rPr>
              <a:t> </a:t>
            </a:r>
            <a:r>
              <a:rPr lang="en-US" altLang="zh-CN" sz="1403" dirty="0">
                <a:solidFill>
                  <a:srgbClr val="000000"/>
                </a:solidFill>
                <a:latin typeface="Times New Roman" pitchFamily="18" charset="0"/>
                <a:cs typeface="Times New Roman" pitchFamily="18" charset="0"/>
              </a:rPr>
              <a:t>or</a:t>
            </a:r>
          </a:p>
        </p:txBody>
      </p:sp>
    </p:spTree>
    <p:extLst>
      <p:ext uri="{BB962C8B-B14F-4D97-AF65-F5344CB8AC3E}">
        <p14:creationId xmlns:p14="http://schemas.microsoft.com/office/powerpoint/2010/main" val="41929924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314" y="304800"/>
            <a:ext cx="8229600" cy="1143000"/>
          </a:xfrm>
        </p:spPr>
        <p:txBody>
          <a:bodyPr>
            <a:normAutofit/>
          </a:bodyPr>
          <a:lstStyle/>
          <a:p>
            <a:r>
              <a:rPr lang="en-US" altLang="zh-CN" sz="3600" dirty="0">
                <a:solidFill>
                  <a:srgbClr val="000000"/>
                </a:solidFill>
              </a:rPr>
              <a:t>Truth</a:t>
            </a:r>
            <a:r>
              <a:rPr lang="en-US" altLang="zh-CN" sz="3600" dirty="0"/>
              <a:t> </a:t>
            </a:r>
            <a:r>
              <a:rPr lang="en-US" altLang="zh-CN" sz="3600" dirty="0">
                <a:solidFill>
                  <a:srgbClr val="000000"/>
                </a:solidFill>
              </a:rPr>
              <a:t>Tables</a:t>
            </a:r>
            <a:endParaRPr lang="zh-CN" altLang="en-US" sz="3600" dirty="0"/>
          </a:p>
        </p:txBody>
      </p:sp>
      <p:sp>
        <p:nvSpPr>
          <p:cNvPr id="3" name="Content Placeholder 2"/>
          <p:cNvSpPr>
            <a:spLocks noGrp="1"/>
          </p:cNvSpPr>
          <p:nvPr>
            <p:ph idx="1"/>
          </p:nvPr>
        </p:nvSpPr>
        <p:spPr/>
        <p:txBody>
          <a:bodyPr/>
          <a:lstStyle/>
          <a:p>
            <a:pPr>
              <a:lnSpc>
                <a:spcPts val="3100"/>
              </a:lnSpc>
              <a:tabLst>
                <a:tab pos="2895600" algn="l"/>
              </a:tabLst>
            </a:pPr>
            <a:r>
              <a:rPr lang="en-US" altLang="zh-CN" sz="2400" dirty="0">
                <a:solidFill>
                  <a:srgbClr val="000000"/>
                </a:solidFill>
                <a:latin typeface="+mj-lt"/>
                <a:cs typeface="Times New Roman" pitchFamily="18" charset="0"/>
              </a:rPr>
              <a:t>The</a:t>
            </a:r>
            <a:r>
              <a:rPr lang="en-US" altLang="zh-CN" sz="2400" dirty="0">
                <a:latin typeface="+mj-lt"/>
                <a:cs typeface="Times New Roman" pitchFamily="18" charset="0"/>
              </a:rPr>
              <a:t> </a:t>
            </a:r>
            <a:r>
              <a:rPr lang="en-US" altLang="zh-CN" sz="2400" dirty="0">
                <a:solidFill>
                  <a:srgbClr val="000000"/>
                </a:solidFill>
                <a:latin typeface="+mj-lt"/>
                <a:cs typeface="Times New Roman" pitchFamily="18" charset="0"/>
              </a:rPr>
              <a:t>relationship</a:t>
            </a:r>
            <a:r>
              <a:rPr lang="en-US" altLang="zh-CN" sz="2400" dirty="0">
                <a:latin typeface="+mj-lt"/>
                <a:cs typeface="Times New Roman" pitchFamily="18" charset="0"/>
              </a:rPr>
              <a:t> </a:t>
            </a:r>
            <a:r>
              <a:rPr lang="en-US" altLang="zh-CN" sz="2400" dirty="0">
                <a:solidFill>
                  <a:srgbClr val="000000"/>
                </a:solidFill>
                <a:latin typeface="+mj-lt"/>
                <a:cs typeface="Times New Roman" pitchFamily="18" charset="0"/>
              </a:rPr>
              <a:t>between</a:t>
            </a:r>
            <a:r>
              <a:rPr lang="en-US" altLang="zh-CN" sz="2400" dirty="0">
                <a:latin typeface="+mj-lt"/>
                <a:cs typeface="Times New Roman" pitchFamily="18" charset="0"/>
              </a:rPr>
              <a:t> </a:t>
            </a:r>
            <a:r>
              <a:rPr lang="en-US" altLang="zh-CN" sz="2400" dirty="0">
                <a:solidFill>
                  <a:srgbClr val="000000"/>
                </a:solidFill>
                <a:latin typeface="+mj-lt"/>
                <a:cs typeface="Times New Roman" pitchFamily="18" charset="0"/>
              </a:rPr>
              <a:t>binary</a:t>
            </a:r>
            <a:r>
              <a:rPr lang="en-US" altLang="zh-CN" sz="2400" dirty="0">
                <a:latin typeface="+mj-lt"/>
                <a:cs typeface="Times New Roman" pitchFamily="18" charset="0"/>
              </a:rPr>
              <a:t> </a:t>
            </a:r>
            <a:r>
              <a:rPr lang="en-US" altLang="zh-CN" sz="2400" dirty="0">
                <a:solidFill>
                  <a:srgbClr val="000000"/>
                </a:solidFill>
                <a:latin typeface="+mj-lt"/>
                <a:cs typeface="Times New Roman" pitchFamily="18" charset="0"/>
              </a:rPr>
              <a:t>inputs</a:t>
            </a:r>
            <a:r>
              <a:rPr lang="en-US" altLang="zh-CN" sz="2400" dirty="0">
                <a:latin typeface="+mj-lt"/>
                <a:cs typeface="Times New Roman" pitchFamily="18" charset="0"/>
              </a:rPr>
              <a:t> </a:t>
            </a:r>
            <a:r>
              <a:rPr lang="en-US" altLang="zh-CN" sz="2400" dirty="0">
                <a:solidFill>
                  <a:srgbClr val="000000"/>
                </a:solidFill>
                <a:latin typeface="+mj-lt"/>
                <a:cs typeface="Times New Roman" pitchFamily="18" charset="0"/>
              </a:rPr>
              <a:t>and</a:t>
            </a:r>
            <a:r>
              <a:rPr lang="en-US" altLang="zh-CN" sz="2400" dirty="0">
                <a:latin typeface="+mj-lt"/>
                <a:cs typeface="Times New Roman" pitchFamily="18" charset="0"/>
              </a:rPr>
              <a:t> </a:t>
            </a:r>
            <a:r>
              <a:rPr lang="en-US" altLang="zh-CN" sz="2400" dirty="0">
                <a:solidFill>
                  <a:srgbClr val="000000"/>
                </a:solidFill>
                <a:latin typeface="+mj-lt"/>
                <a:cs typeface="Times New Roman" pitchFamily="18" charset="0"/>
              </a:rPr>
              <a:t>outputs</a:t>
            </a:r>
            <a:r>
              <a:rPr lang="en-US" altLang="zh-CN" sz="2400" dirty="0">
                <a:latin typeface="+mj-lt"/>
                <a:cs typeface="Times New Roman" pitchFamily="18" charset="0"/>
              </a:rPr>
              <a:t> </a:t>
            </a:r>
            <a:r>
              <a:rPr lang="en-US" altLang="zh-CN" sz="2400" dirty="0">
                <a:solidFill>
                  <a:srgbClr val="000000"/>
                </a:solidFill>
                <a:latin typeface="+mj-lt"/>
                <a:cs typeface="Times New Roman" pitchFamily="18" charset="0"/>
              </a:rPr>
              <a:t>for</a:t>
            </a:r>
            <a:r>
              <a:rPr lang="en-US" altLang="zh-CN" sz="2400" dirty="0">
                <a:latin typeface="+mj-lt"/>
                <a:cs typeface="Times New Roman" pitchFamily="18" charset="0"/>
              </a:rPr>
              <a:t> </a:t>
            </a:r>
            <a:r>
              <a:rPr lang="en-US" altLang="zh-CN" sz="2400" dirty="0">
                <a:solidFill>
                  <a:srgbClr val="000000"/>
                </a:solidFill>
                <a:latin typeface="+mj-lt"/>
                <a:cs typeface="Times New Roman" pitchFamily="18" charset="0"/>
              </a:rPr>
              <a:t>a</a:t>
            </a:r>
            <a:r>
              <a:rPr lang="en-US" altLang="zh-CN" sz="2400" dirty="0">
                <a:latin typeface="+mj-lt"/>
                <a:cs typeface="Times New Roman" pitchFamily="18" charset="0"/>
              </a:rPr>
              <a:t> </a:t>
            </a:r>
            <a:r>
              <a:rPr lang="en-US" altLang="zh-CN" sz="2400" dirty="0">
                <a:solidFill>
                  <a:srgbClr val="000000"/>
                </a:solidFill>
                <a:latin typeface="+mj-lt"/>
                <a:cs typeface="Times New Roman" pitchFamily="18" charset="0"/>
              </a:rPr>
              <a:t>given</a:t>
            </a:r>
            <a:r>
              <a:rPr lang="en-US" altLang="zh-CN" sz="2400" dirty="0">
                <a:latin typeface="+mj-lt"/>
                <a:cs typeface="Times New Roman" pitchFamily="18" charset="0"/>
              </a:rPr>
              <a:t> </a:t>
            </a:r>
            <a:r>
              <a:rPr lang="en-US" altLang="zh-CN" sz="2400" dirty="0">
                <a:solidFill>
                  <a:srgbClr val="000000"/>
                </a:solidFill>
                <a:latin typeface="+mj-lt"/>
                <a:cs typeface="Times New Roman" pitchFamily="18" charset="0"/>
              </a:rPr>
              <a:t>operation can</a:t>
            </a:r>
            <a:r>
              <a:rPr lang="en-US" altLang="zh-CN" sz="2400" dirty="0">
                <a:latin typeface="+mj-lt"/>
                <a:cs typeface="Times New Roman" pitchFamily="18" charset="0"/>
              </a:rPr>
              <a:t> </a:t>
            </a:r>
            <a:r>
              <a:rPr lang="en-US" altLang="zh-CN" sz="2400" dirty="0">
                <a:solidFill>
                  <a:srgbClr val="000000"/>
                </a:solidFill>
                <a:latin typeface="+mj-lt"/>
                <a:cs typeface="Times New Roman" pitchFamily="18" charset="0"/>
              </a:rPr>
              <a:t>be</a:t>
            </a:r>
            <a:r>
              <a:rPr lang="en-US" altLang="zh-CN" sz="2400" dirty="0">
                <a:latin typeface="+mj-lt"/>
                <a:cs typeface="Times New Roman" pitchFamily="18" charset="0"/>
              </a:rPr>
              <a:t> </a:t>
            </a:r>
            <a:r>
              <a:rPr lang="en-US" altLang="zh-CN" sz="2400" dirty="0">
                <a:solidFill>
                  <a:srgbClr val="000000"/>
                </a:solidFill>
                <a:latin typeface="+mj-lt"/>
                <a:cs typeface="Times New Roman" pitchFamily="18" charset="0"/>
              </a:rPr>
              <a:t>summarized</a:t>
            </a:r>
            <a:r>
              <a:rPr lang="en-US" altLang="zh-CN" sz="2400" dirty="0">
                <a:latin typeface="+mj-lt"/>
                <a:cs typeface="Times New Roman" pitchFamily="18" charset="0"/>
              </a:rPr>
              <a:t> </a:t>
            </a:r>
            <a:r>
              <a:rPr lang="en-US" altLang="zh-CN" sz="2400" dirty="0">
                <a:solidFill>
                  <a:srgbClr val="000000"/>
                </a:solidFill>
                <a:latin typeface="+mj-lt"/>
                <a:cs typeface="Times New Roman" pitchFamily="18" charset="0"/>
              </a:rPr>
              <a:t>in</a:t>
            </a:r>
            <a:r>
              <a:rPr lang="en-US" altLang="zh-CN" sz="2400" dirty="0">
                <a:latin typeface="+mj-lt"/>
                <a:cs typeface="Times New Roman" pitchFamily="18" charset="0"/>
              </a:rPr>
              <a:t> </a:t>
            </a:r>
            <a:r>
              <a:rPr lang="en-US" altLang="zh-CN" sz="2400" dirty="0">
                <a:solidFill>
                  <a:srgbClr val="000000"/>
                </a:solidFill>
                <a:latin typeface="+mj-lt"/>
                <a:cs typeface="Times New Roman" pitchFamily="18" charset="0"/>
              </a:rPr>
              <a:t>a</a:t>
            </a:r>
            <a:r>
              <a:rPr lang="en-US" altLang="zh-CN" sz="2400" dirty="0">
                <a:latin typeface="+mj-lt"/>
                <a:cs typeface="Times New Roman" pitchFamily="18" charset="0"/>
              </a:rPr>
              <a:t> </a:t>
            </a:r>
            <a:r>
              <a:rPr lang="en-US" altLang="zh-CN" sz="2400" dirty="0">
                <a:solidFill>
                  <a:srgbClr val="000000"/>
                </a:solidFill>
                <a:latin typeface="+mj-lt"/>
                <a:cs typeface="Times New Roman" pitchFamily="18" charset="0"/>
              </a:rPr>
              <a:t>truth</a:t>
            </a:r>
            <a:r>
              <a:rPr lang="en-US" altLang="zh-CN" sz="2400" dirty="0">
                <a:latin typeface="+mj-lt"/>
                <a:cs typeface="Times New Roman" pitchFamily="18" charset="0"/>
              </a:rPr>
              <a:t> </a:t>
            </a:r>
            <a:r>
              <a:rPr lang="en-US" altLang="zh-CN" sz="2400" dirty="0">
                <a:solidFill>
                  <a:srgbClr val="000000"/>
                </a:solidFill>
                <a:latin typeface="+mj-lt"/>
                <a:cs typeface="Times New Roman" pitchFamily="18" charset="0"/>
              </a:rPr>
              <a:t>table.</a:t>
            </a:r>
          </a:p>
          <a:p>
            <a:pPr>
              <a:lnSpc>
                <a:spcPts val="1000"/>
              </a:lnSpc>
            </a:pPr>
            <a:endParaRPr lang="en-US" altLang="zh-CN" sz="2400" dirty="0">
              <a:latin typeface="+mj-lt"/>
            </a:endParaRPr>
          </a:p>
          <a:p>
            <a:pPr>
              <a:lnSpc>
                <a:spcPts val="2600"/>
              </a:lnSpc>
              <a:tabLst>
                <a:tab pos="2895600" algn="l"/>
              </a:tabLst>
            </a:pPr>
            <a:r>
              <a:rPr lang="en-US" altLang="zh-CN" sz="2400" dirty="0">
                <a:solidFill>
                  <a:srgbClr val="000000"/>
                </a:solidFill>
                <a:latin typeface="+mj-lt"/>
                <a:cs typeface="Times New Roman" pitchFamily="18" charset="0"/>
              </a:rPr>
              <a:t>A</a:t>
            </a:r>
            <a:r>
              <a:rPr lang="en-US" altLang="zh-CN" sz="2400" dirty="0">
                <a:latin typeface="+mj-lt"/>
                <a:cs typeface="Times New Roman" pitchFamily="18" charset="0"/>
              </a:rPr>
              <a:t> </a:t>
            </a:r>
            <a:r>
              <a:rPr lang="en-US" altLang="zh-CN" sz="2400" dirty="0">
                <a:solidFill>
                  <a:srgbClr val="000000"/>
                </a:solidFill>
                <a:latin typeface="+mj-lt"/>
                <a:cs typeface="Times New Roman" pitchFamily="18" charset="0"/>
              </a:rPr>
              <a:t>truth</a:t>
            </a:r>
            <a:r>
              <a:rPr lang="en-US" altLang="zh-CN" sz="2400" dirty="0">
                <a:latin typeface="+mj-lt"/>
                <a:cs typeface="Times New Roman" pitchFamily="18" charset="0"/>
              </a:rPr>
              <a:t> </a:t>
            </a:r>
            <a:r>
              <a:rPr lang="en-US" altLang="zh-CN" sz="2400" dirty="0">
                <a:solidFill>
                  <a:srgbClr val="000000"/>
                </a:solidFill>
                <a:latin typeface="+mj-lt"/>
                <a:cs typeface="Times New Roman" pitchFamily="18" charset="0"/>
              </a:rPr>
              <a:t>table</a:t>
            </a:r>
            <a:r>
              <a:rPr lang="en-US" altLang="zh-CN" sz="2400" dirty="0">
                <a:latin typeface="+mj-lt"/>
                <a:cs typeface="Times New Roman" pitchFamily="18" charset="0"/>
              </a:rPr>
              <a:t> </a:t>
            </a:r>
            <a:r>
              <a:rPr lang="en-US" altLang="zh-CN" sz="2400" dirty="0">
                <a:solidFill>
                  <a:srgbClr val="000000"/>
                </a:solidFill>
                <a:latin typeface="+mj-lt"/>
                <a:cs typeface="Times New Roman" pitchFamily="18" charset="0"/>
              </a:rPr>
              <a:t>list</a:t>
            </a:r>
            <a:r>
              <a:rPr lang="en-US" altLang="zh-CN" sz="2400" dirty="0">
                <a:latin typeface="+mj-lt"/>
                <a:cs typeface="Times New Roman" pitchFamily="18" charset="0"/>
              </a:rPr>
              <a:t> </a:t>
            </a:r>
            <a:r>
              <a:rPr lang="en-US" altLang="zh-CN" sz="2400" dirty="0">
                <a:solidFill>
                  <a:srgbClr val="000000"/>
                </a:solidFill>
                <a:latin typeface="+mj-lt"/>
                <a:cs typeface="Times New Roman" pitchFamily="18" charset="0"/>
              </a:rPr>
              <a:t>all</a:t>
            </a:r>
            <a:r>
              <a:rPr lang="en-US" altLang="zh-CN" sz="2400" dirty="0">
                <a:latin typeface="+mj-lt"/>
                <a:cs typeface="Times New Roman" pitchFamily="18" charset="0"/>
              </a:rPr>
              <a:t> </a:t>
            </a:r>
            <a:r>
              <a:rPr lang="en-US" altLang="zh-CN" sz="2400" dirty="0">
                <a:solidFill>
                  <a:srgbClr val="000000"/>
                </a:solidFill>
                <a:latin typeface="+mj-lt"/>
                <a:cs typeface="Times New Roman" pitchFamily="18" charset="0"/>
              </a:rPr>
              <a:t>possible</a:t>
            </a:r>
            <a:r>
              <a:rPr lang="en-US" altLang="zh-CN" sz="2400" dirty="0">
                <a:latin typeface="+mj-lt"/>
                <a:cs typeface="Times New Roman" pitchFamily="18" charset="0"/>
              </a:rPr>
              <a:t> </a:t>
            </a:r>
            <a:r>
              <a:rPr lang="en-US" altLang="zh-CN" sz="2400" dirty="0">
                <a:solidFill>
                  <a:srgbClr val="000000"/>
                </a:solidFill>
                <a:latin typeface="+mj-lt"/>
                <a:cs typeface="Times New Roman" pitchFamily="18" charset="0"/>
              </a:rPr>
              <a:t>input</a:t>
            </a:r>
            <a:r>
              <a:rPr lang="en-US" altLang="zh-CN" sz="2400" dirty="0">
                <a:latin typeface="+mj-lt"/>
                <a:cs typeface="Times New Roman" pitchFamily="18" charset="0"/>
              </a:rPr>
              <a:t> </a:t>
            </a:r>
            <a:r>
              <a:rPr lang="en-US" altLang="zh-CN" sz="2400" dirty="0">
                <a:solidFill>
                  <a:srgbClr val="000000"/>
                </a:solidFill>
                <a:latin typeface="+mj-lt"/>
                <a:cs typeface="Times New Roman" pitchFamily="18" charset="0"/>
              </a:rPr>
              <a:t>combinations</a:t>
            </a:r>
            <a:r>
              <a:rPr lang="en-US" altLang="zh-CN" sz="2400" dirty="0">
                <a:latin typeface="+mj-lt"/>
                <a:cs typeface="Times New Roman" pitchFamily="18" charset="0"/>
              </a:rPr>
              <a:t> </a:t>
            </a:r>
            <a:r>
              <a:rPr lang="en-US" altLang="zh-CN" sz="2400" dirty="0">
                <a:solidFill>
                  <a:srgbClr val="000000"/>
                </a:solidFill>
                <a:latin typeface="+mj-lt"/>
                <a:cs typeface="Times New Roman" pitchFamily="18" charset="0"/>
              </a:rPr>
              <a:t>and</a:t>
            </a:r>
            <a:r>
              <a:rPr lang="en-US" altLang="zh-CN" sz="2400" dirty="0">
                <a:latin typeface="+mj-lt"/>
                <a:cs typeface="Times New Roman" pitchFamily="18" charset="0"/>
              </a:rPr>
              <a:t> </a:t>
            </a:r>
            <a:r>
              <a:rPr lang="en-US" altLang="zh-CN" sz="2400" dirty="0">
                <a:solidFill>
                  <a:srgbClr val="000000"/>
                </a:solidFill>
                <a:latin typeface="+mj-lt"/>
                <a:cs typeface="Times New Roman" pitchFamily="18" charset="0"/>
              </a:rPr>
              <a:t>the</a:t>
            </a:r>
            <a:r>
              <a:rPr lang="en-US" altLang="zh-CN" sz="2400" dirty="0">
                <a:latin typeface="+mj-lt"/>
                <a:cs typeface="Times New Roman" pitchFamily="18" charset="0"/>
              </a:rPr>
              <a:t> </a:t>
            </a:r>
            <a:r>
              <a:rPr lang="en-US" altLang="zh-CN" sz="2400" dirty="0">
                <a:solidFill>
                  <a:srgbClr val="000000"/>
                </a:solidFill>
                <a:latin typeface="+mj-lt"/>
                <a:cs typeface="Times New Roman" pitchFamily="18" charset="0"/>
              </a:rPr>
              <a:t>resulting</a:t>
            </a:r>
            <a:r>
              <a:rPr lang="en-US" altLang="zh-CN" sz="2400" dirty="0">
                <a:latin typeface="+mj-lt"/>
                <a:cs typeface="Times New Roman" pitchFamily="18" charset="0"/>
              </a:rPr>
              <a:t> </a:t>
            </a:r>
            <a:r>
              <a:rPr lang="en-US" altLang="zh-CN" sz="2400" dirty="0">
                <a:solidFill>
                  <a:srgbClr val="000000"/>
                </a:solidFill>
                <a:latin typeface="+mj-lt"/>
                <a:cs typeface="Times New Roman" pitchFamily="18" charset="0"/>
              </a:rPr>
              <a:t>output.</a:t>
            </a:r>
          </a:p>
          <a:p>
            <a:pPr>
              <a:lnSpc>
                <a:spcPts val="1000"/>
              </a:lnSpc>
            </a:pPr>
            <a:endParaRPr lang="en-US" altLang="zh-CN" sz="2400" dirty="0">
              <a:latin typeface="+mj-lt"/>
            </a:endParaRPr>
          </a:p>
          <a:p>
            <a:pPr>
              <a:lnSpc>
                <a:spcPts val="2600"/>
              </a:lnSpc>
              <a:tabLst>
                <a:tab pos="2895600" algn="l"/>
              </a:tabLst>
            </a:pPr>
            <a:r>
              <a:rPr lang="en-US" altLang="zh-CN" sz="2400" dirty="0">
                <a:solidFill>
                  <a:srgbClr val="000000"/>
                </a:solidFill>
                <a:latin typeface="+mj-lt"/>
                <a:cs typeface="Times New Roman" pitchFamily="18" charset="0"/>
              </a:rPr>
              <a:t>For</a:t>
            </a:r>
            <a:r>
              <a:rPr lang="en-US" altLang="zh-CN" sz="2400" dirty="0">
                <a:latin typeface="+mj-lt"/>
                <a:cs typeface="Times New Roman" pitchFamily="18" charset="0"/>
              </a:rPr>
              <a:t> </a:t>
            </a:r>
            <a:r>
              <a:rPr lang="en-US" altLang="zh-CN" sz="2400" dirty="0">
                <a:solidFill>
                  <a:srgbClr val="000000"/>
                </a:solidFill>
                <a:latin typeface="+mj-lt"/>
                <a:cs typeface="Times New Roman" pitchFamily="18" charset="0"/>
              </a:rPr>
              <a:t>n</a:t>
            </a:r>
            <a:r>
              <a:rPr lang="en-US" altLang="zh-CN" sz="2400" dirty="0">
                <a:latin typeface="+mj-lt"/>
                <a:cs typeface="Times New Roman" pitchFamily="18" charset="0"/>
              </a:rPr>
              <a:t> </a:t>
            </a:r>
            <a:r>
              <a:rPr lang="en-US" altLang="zh-CN" sz="2400" dirty="0">
                <a:solidFill>
                  <a:srgbClr val="000000"/>
                </a:solidFill>
                <a:latin typeface="+mj-lt"/>
                <a:cs typeface="Times New Roman" pitchFamily="18" charset="0"/>
              </a:rPr>
              <a:t>input</a:t>
            </a:r>
            <a:r>
              <a:rPr lang="en-US" altLang="zh-CN" sz="2400" dirty="0">
                <a:latin typeface="+mj-lt"/>
                <a:cs typeface="Times New Roman" pitchFamily="18" charset="0"/>
              </a:rPr>
              <a:t> </a:t>
            </a:r>
            <a:r>
              <a:rPr lang="en-US" altLang="zh-CN" sz="2400" dirty="0">
                <a:solidFill>
                  <a:srgbClr val="000000"/>
                </a:solidFill>
                <a:latin typeface="+mj-lt"/>
                <a:cs typeface="Times New Roman" pitchFamily="18" charset="0"/>
              </a:rPr>
              <a:t>variables</a:t>
            </a:r>
            <a:r>
              <a:rPr lang="en-US" altLang="zh-CN" sz="2400" dirty="0">
                <a:latin typeface="+mj-lt"/>
                <a:cs typeface="Times New Roman" pitchFamily="18" charset="0"/>
              </a:rPr>
              <a:t> </a:t>
            </a:r>
            <a:r>
              <a:rPr lang="en-US" altLang="zh-CN" sz="2400" dirty="0">
                <a:solidFill>
                  <a:srgbClr val="000000"/>
                </a:solidFill>
                <a:latin typeface="+mj-lt"/>
                <a:cs typeface="Times New Roman" pitchFamily="18" charset="0"/>
              </a:rPr>
              <a:t>there</a:t>
            </a:r>
            <a:r>
              <a:rPr lang="en-US" altLang="zh-CN" sz="2400" dirty="0">
                <a:latin typeface="+mj-lt"/>
                <a:cs typeface="Times New Roman" pitchFamily="18" charset="0"/>
              </a:rPr>
              <a:t> </a:t>
            </a:r>
            <a:r>
              <a:rPr lang="en-US" altLang="zh-CN" sz="2400" dirty="0">
                <a:solidFill>
                  <a:srgbClr val="000000"/>
                </a:solidFill>
                <a:latin typeface="+mj-lt"/>
                <a:cs typeface="Times New Roman" pitchFamily="18" charset="0"/>
              </a:rPr>
              <a:t>are</a:t>
            </a:r>
            <a:r>
              <a:rPr lang="en-US" altLang="zh-CN" sz="2400" dirty="0">
                <a:latin typeface="+mj-lt"/>
                <a:cs typeface="Times New Roman" pitchFamily="18" charset="0"/>
              </a:rPr>
              <a:t> </a:t>
            </a:r>
            <a:r>
              <a:rPr lang="en-US" altLang="zh-CN" sz="2400" dirty="0">
                <a:solidFill>
                  <a:srgbClr val="000000"/>
                </a:solidFill>
                <a:latin typeface="+mj-lt"/>
                <a:cs typeface="Times New Roman" pitchFamily="18" charset="0"/>
              </a:rPr>
              <a:t>2</a:t>
            </a:r>
            <a:r>
              <a:rPr lang="en-US" altLang="zh-CN" sz="2400" baseline="30000" dirty="0">
                <a:solidFill>
                  <a:srgbClr val="000000"/>
                </a:solidFill>
                <a:latin typeface="+mj-lt"/>
                <a:cs typeface="Times New Roman" pitchFamily="18" charset="0"/>
              </a:rPr>
              <a:t>n</a:t>
            </a:r>
            <a:r>
              <a:rPr lang="en-US" altLang="zh-CN" sz="2400" dirty="0">
                <a:latin typeface="+mj-lt"/>
                <a:cs typeface="Times New Roman" pitchFamily="18" charset="0"/>
              </a:rPr>
              <a:t> </a:t>
            </a:r>
            <a:r>
              <a:rPr lang="en-US" altLang="zh-CN" sz="2400" dirty="0">
                <a:solidFill>
                  <a:srgbClr val="000000"/>
                </a:solidFill>
                <a:latin typeface="+mj-lt"/>
                <a:cs typeface="Times New Roman" pitchFamily="18" charset="0"/>
              </a:rPr>
              <a:t>input</a:t>
            </a:r>
            <a:r>
              <a:rPr lang="en-US" altLang="zh-CN" sz="2400" dirty="0">
                <a:latin typeface="+mj-lt"/>
                <a:cs typeface="Times New Roman" pitchFamily="18" charset="0"/>
              </a:rPr>
              <a:t> </a:t>
            </a:r>
            <a:r>
              <a:rPr lang="en-US" altLang="zh-CN" sz="2400" dirty="0">
                <a:solidFill>
                  <a:srgbClr val="000000"/>
                </a:solidFill>
                <a:latin typeface="+mj-lt"/>
                <a:cs typeface="Times New Roman" pitchFamily="18" charset="0"/>
              </a:rPr>
              <a:t>combinations.</a:t>
            </a:r>
          </a:p>
          <a:p>
            <a:endParaRPr lang="zh-CN" altLang="en-US" dirty="0"/>
          </a:p>
        </p:txBody>
      </p:sp>
    </p:spTree>
    <p:extLst>
      <p:ext uri="{BB962C8B-B14F-4D97-AF65-F5344CB8AC3E}">
        <p14:creationId xmlns:p14="http://schemas.microsoft.com/office/powerpoint/2010/main" val="22483271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1438275" y="4778375"/>
            <a:ext cx="1003300" cy="22225"/>
          </a:xfrm>
          <a:custGeom>
            <a:avLst/>
            <a:gdLst>
              <a:gd name="connsiteX0" fmla="*/ 6350 w 1003300"/>
              <a:gd name="connsiteY0" fmla="*/ 6350 h 22225"/>
              <a:gd name="connsiteX1" fmla="*/ 996950 w 1003300"/>
              <a:gd name="connsiteY1" fmla="*/ 6350 h 22225"/>
            </a:gdLst>
            <a:ahLst/>
            <a:cxnLst>
              <a:cxn ang="0">
                <a:pos x="connsiteX0" y="connsiteY0"/>
              </a:cxn>
              <a:cxn ang="1">
                <a:pos x="connsiteX1" y="connsiteY1"/>
              </a:cxn>
            </a:cxnLst>
            <a:rect l="l" t="t" r="r" b="b"/>
            <a:pathLst>
              <a:path w="1003300" h="22225">
                <a:moveTo>
                  <a:pt x="6350" y="6350"/>
                </a:moveTo>
                <a:lnTo>
                  <a:pt x="9969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2124075" y="4552950"/>
            <a:ext cx="22225" cy="1155700"/>
          </a:xfrm>
          <a:custGeom>
            <a:avLst/>
            <a:gdLst>
              <a:gd name="connsiteX0" fmla="*/ 6350 w 22225"/>
              <a:gd name="connsiteY0" fmla="*/ 6350 h 1155700"/>
              <a:gd name="connsiteX1" fmla="*/ 6350 w 22225"/>
              <a:gd name="connsiteY1" fmla="*/ 1149350 h 1155700"/>
            </a:gdLst>
            <a:ahLst/>
            <a:cxnLst>
              <a:cxn ang="0">
                <a:pos x="connsiteX0" y="connsiteY0"/>
              </a:cxn>
              <a:cxn ang="1">
                <a:pos x="connsiteX1" y="connsiteY1"/>
              </a:cxn>
            </a:cxnLst>
            <a:rect l="l" t="t" r="r" b="b"/>
            <a:pathLst>
              <a:path w="22225" h="1155700">
                <a:moveTo>
                  <a:pt x="6350" y="6350"/>
                </a:moveTo>
                <a:lnTo>
                  <a:pt x="6350" y="1149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2584450" y="5022850"/>
            <a:ext cx="698500" cy="241300"/>
          </a:xfrm>
          <a:custGeom>
            <a:avLst/>
            <a:gdLst>
              <a:gd name="connsiteX0" fmla="*/ 6350 w 698500"/>
              <a:gd name="connsiteY0" fmla="*/ 63500 h 241300"/>
              <a:gd name="connsiteX1" fmla="*/ 520700 w 698500"/>
              <a:gd name="connsiteY1" fmla="*/ 63500 h 241300"/>
              <a:gd name="connsiteX2" fmla="*/ 520700 w 698500"/>
              <a:gd name="connsiteY2" fmla="*/ 6350 h 241300"/>
              <a:gd name="connsiteX3" fmla="*/ 692150 w 698500"/>
              <a:gd name="connsiteY3" fmla="*/ 120650 h 241300"/>
              <a:gd name="connsiteX4" fmla="*/ 520700 w 698500"/>
              <a:gd name="connsiteY4" fmla="*/ 234950 h 241300"/>
              <a:gd name="connsiteX5" fmla="*/ 520700 w 698500"/>
              <a:gd name="connsiteY5" fmla="*/ 177800 h 241300"/>
              <a:gd name="connsiteX6" fmla="*/ 6350 w 698500"/>
              <a:gd name="connsiteY6" fmla="*/ 177800 h 241300"/>
              <a:gd name="connsiteX7" fmla="*/ 6350 w 698500"/>
              <a:gd name="connsiteY7" fmla="*/ 63500 h 2413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698500" h="241300">
                <a:moveTo>
                  <a:pt x="6350" y="63500"/>
                </a:moveTo>
                <a:lnTo>
                  <a:pt x="520700" y="63500"/>
                </a:lnTo>
                <a:lnTo>
                  <a:pt x="520700" y="6350"/>
                </a:lnTo>
                <a:lnTo>
                  <a:pt x="692150" y="120650"/>
                </a:lnTo>
                <a:lnTo>
                  <a:pt x="520700" y="234950"/>
                </a:lnTo>
                <a:lnTo>
                  <a:pt x="520700" y="177800"/>
                </a:lnTo>
                <a:lnTo>
                  <a:pt x="6350" y="177800"/>
                </a:lnTo>
                <a:lnTo>
                  <a:pt x="6350" y="6350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
          <p:cNvSpPr txBox="1"/>
          <p:nvPr/>
        </p:nvSpPr>
        <p:spPr>
          <a:xfrm>
            <a:off x="1524000" y="4648200"/>
            <a:ext cx="114300" cy="1016000"/>
          </a:xfrm>
          <a:prstGeom prst="rect">
            <a:avLst/>
          </a:prstGeom>
          <a:noFill/>
        </p:spPr>
        <p:txBody>
          <a:bodyPr wrap="none" lIns="0" tIns="0" rIns="0" rtlCol="0">
            <a:spAutoFit/>
          </a:bodyPr>
          <a:lstStyle/>
          <a:p>
            <a:pPr>
              <a:lnSpc>
                <a:spcPts val="1200"/>
              </a:lnSpc>
              <a:tabLst/>
            </a:pPr>
            <a:r>
              <a:rPr lang="en-US" altLang="zh-CN" sz="1403" dirty="0">
                <a:solidFill>
                  <a:srgbClr val="000000"/>
                </a:solidFill>
                <a:latin typeface="Times New Roman" pitchFamily="18" charset="0"/>
                <a:cs typeface="Times New Roman" pitchFamily="18" charset="0"/>
              </a:rPr>
              <a:t>S</a:t>
            </a:r>
          </a:p>
          <a:p>
            <a:pPr>
              <a:lnSpc>
                <a:spcPts val="1600"/>
              </a:lnSpc>
              <a:tabLst/>
            </a:pPr>
            <a:r>
              <a:rPr lang="en-US" altLang="zh-CN" sz="1403" dirty="0">
                <a:solidFill>
                  <a:srgbClr val="000000"/>
                </a:solidFill>
                <a:latin typeface="Times New Roman" pitchFamily="18" charset="0"/>
                <a:cs typeface="Times New Roman" pitchFamily="18" charset="0"/>
              </a:rPr>
              <a:t>0</a:t>
            </a:r>
          </a:p>
          <a:p>
            <a:pPr>
              <a:lnSpc>
                <a:spcPts val="1600"/>
              </a:lnSpc>
              <a:tabLst/>
            </a:pPr>
            <a:r>
              <a:rPr lang="en-US" altLang="zh-CN" sz="1403" dirty="0">
                <a:solidFill>
                  <a:srgbClr val="000000"/>
                </a:solidFill>
                <a:latin typeface="Times New Roman" pitchFamily="18" charset="0"/>
                <a:cs typeface="Times New Roman" pitchFamily="18" charset="0"/>
              </a:rPr>
              <a:t>0</a:t>
            </a:r>
          </a:p>
          <a:p>
            <a:pPr>
              <a:lnSpc>
                <a:spcPts val="1600"/>
              </a:lnSpc>
              <a:tabLst/>
            </a:pPr>
            <a:r>
              <a:rPr lang="en-US" altLang="zh-CN" sz="1403" dirty="0">
                <a:solidFill>
                  <a:srgbClr val="000000"/>
                </a:solidFill>
                <a:latin typeface="Times New Roman" pitchFamily="18" charset="0"/>
                <a:cs typeface="Times New Roman" pitchFamily="18" charset="0"/>
              </a:rPr>
              <a:t>1</a:t>
            </a:r>
          </a:p>
          <a:p>
            <a:pPr>
              <a:lnSpc>
                <a:spcPts val="1600"/>
              </a:lnSpc>
              <a:tabLst/>
            </a:pPr>
            <a:r>
              <a:rPr lang="en-US" altLang="zh-CN" sz="1403" dirty="0">
                <a:solidFill>
                  <a:srgbClr val="000000"/>
                </a:solidFill>
                <a:latin typeface="Times New Roman" pitchFamily="18" charset="0"/>
                <a:cs typeface="Times New Roman" pitchFamily="18" charset="0"/>
              </a:rPr>
              <a:t>1</a:t>
            </a:r>
          </a:p>
        </p:txBody>
      </p:sp>
      <p:sp>
        <p:nvSpPr>
          <p:cNvPr id="11" name="TextBox 1"/>
          <p:cNvSpPr txBox="1"/>
          <p:nvPr/>
        </p:nvSpPr>
        <p:spPr>
          <a:xfrm>
            <a:off x="1841500" y="4648200"/>
            <a:ext cx="127000" cy="1016000"/>
          </a:xfrm>
          <a:prstGeom prst="rect">
            <a:avLst/>
          </a:prstGeom>
          <a:noFill/>
        </p:spPr>
        <p:txBody>
          <a:bodyPr wrap="none" lIns="0" tIns="0" rIns="0" rtlCol="0">
            <a:spAutoFit/>
          </a:bodyPr>
          <a:lstStyle/>
          <a:p>
            <a:pPr>
              <a:lnSpc>
                <a:spcPts val="1200"/>
              </a:lnSpc>
              <a:tabLst>
                <a:tab pos="25400" algn="l"/>
              </a:tabLst>
            </a:pPr>
            <a:r>
              <a:rPr lang="en-US" altLang="zh-CN" sz="1403" dirty="0">
                <a:solidFill>
                  <a:srgbClr val="000000"/>
                </a:solidFill>
                <a:latin typeface="Times New Roman" pitchFamily="18" charset="0"/>
                <a:cs typeface="Times New Roman" pitchFamily="18" charset="0"/>
              </a:rPr>
              <a:t>D</a:t>
            </a:r>
          </a:p>
          <a:p>
            <a:pPr>
              <a:lnSpc>
                <a:spcPts val="1600"/>
              </a:lnSpc>
              <a:tabLst>
                <a:tab pos="25400" algn="l"/>
              </a:tabLst>
            </a:pPr>
            <a:r>
              <a:rPr lang="en-US" altLang="zh-CN" dirty="0"/>
              <a:t>	</a:t>
            </a:r>
            <a:r>
              <a:rPr lang="en-US" altLang="zh-CN" sz="1403" dirty="0">
                <a:solidFill>
                  <a:srgbClr val="000000"/>
                </a:solidFill>
                <a:latin typeface="Times New Roman" pitchFamily="18" charset="0"/>
                <a:cs typeface="Times New Roman" pitchFamily="18" charset="0"/>
              </a:rPr>
              <a:t>0</a:t>
            </a:r>
          </a:p>
          <a:p>
            <a:pPr>
              <a:lnSpc>
                <a:spcPts val="1600"/>
              </a:lnSpc>
              <a:tabLst>
                <a:tab pos="25400" algn="l"/>
              </a:tabLst>
            </a:pPr>
            <a:r>
              <a:rPr lang="en-US" altLang="zh-CN" dirty="0"/>
              <a:t>	</a:t>
            </a:r>
            <a:r>
              <a:rPr lang="en-US" altLang="zh-CN" sz="1403" dirty="0">
                <a:solidFill>
                  <a:srgbClr val="000000"/>
                </a:solidFill>
                <a:latin typeface="Times New Roman" pitchFamily="18" charset="0"/>
                <a:cs typeface="Times New Roman" pitchFamily="18" charset="0"/>
              </a:rPr>
              <a:t>1</a:t>
            </a:r>
          </a:p>
          <a:p>
            <a:pPr>
              <a:lnSpc>
                <a:spcPts val="1600"/>
              </a:lnSpc>
              <a:tabLst>
                <a:tab pos="25400" algn="l"/>
              </a:tabLst>
            </a:pPr>
            <a:r>
              <a:rPr lang="en-US" altLang="zh-CN" dirty="0"/>
              <a:t>	</a:t>
            </a:r>
            <a:r>
              <a:rPr lang="en-US" altLang="zh-CN" sz="1403" dirty="0">
                <a:solidFill>
                  <a:srgbClr val="000000"/>
                </a:solidFill>
                <a:latin typeface="Times New Roman" pitchFamily="18" charset="0"/>
                <a:cs typeface="Times New Roman" pitchFamily="18" charset="0"/>
              </a:rPr>
              <a:t>0</a:t>
            </a:r>
          </a:p>
          <a:p>
            <a:pPr>
              <a:lnSpc>
                <a:spcPts val="1600"/>
              </a:lnSpc>
              <a:tabLst>
                <a:tab pos="25400" algn="l"/>
              </a:tabLst>
            </a:pPr>
            <a:r>
              <a:rPr lang="en-US" altLang="zh-CN" dirty="0"/>
              <a:t>	</a:t>
            </a:r>
            <a:r>
              <a:rPr lang="en-US" altLang="zh-CN" sz="1403" dirty="0">
                <a:solidFill>
                  <a:srgbClr val="000000"/>
                </a:solidFill>
                <a:latin typeface="Times New Roman" pitchFamily="18" charset="0"/>
                <a:cs typeface="Times New Roman" pitchFamily="18" charset="0"/>
              </a:rPr>
              <a:t>1</a:t>
            </a:r>
          </a:p>
        </p:txBody>
      </p:sp>
      <p:sp>
        <p:nvSpPr>
          <p:cNvPr id="12" name="TextBox 1"/>
          <p:cNvSpPr txBox="1"/>
          <p:nvPr/>
        </p:nvSpPr>
        <p:spPr>
          <a:xfrm>
            <a:off x="2209800" y="4648200"/>
            <a:ext cx="114300" cy="1016000"/>
          </a:xfrm>
          <a:prstGeom prst="rect">
            <a:avLst/>
          </a:prstGeom>
          <a:noFill/>
        </p:spPr>
        <p:txBody>
          <a:bodyPr wrap="none" lIns="0" tIns="0" rIns="0" rtlCol="0">
            <a:spAutoFit/>
          </a:bodyPr>
          <a:lstStyle/>
          <a:p>
            <a:pPr>
              <a:lnSpc>
                <a:spcPts val="1200"/>
              </a:lnSpc>
              <a:tabLst/>
            </a:pPr>
            <a:r>
              <a:rPr lang="en-US" altLang="zh-CN" sz="1403" dirty="0">
                <a:solidFill>
                  <a:srgbClr val="000000"/>
                </a:solidFill>
                <a:latin typeface="Times New Roman" pitchFamily="18" charset="0"/>
                <a:cs typeface="Times New Roman" pitchFamily="18" charset="0"/>
              </a:rPr>
              <a:t>B</a:t>
            </a:r>
          </a:p>
          <a:p>
            <a:pPr>
              <a:lnSpc>
                <a:spcPts val="1600"/>
              </a:lnSpc>
              <a:tabLst/>
            </a:pPr>
            <a:r>
              <a:rPr lang="en-US" altLang="zh-CN" sz="1403" dirty="0">
                <a:solidFill>
                  <a:srgbClr val="000000"/>
                </a:solidFill>
                <a:latin typeface="Times New Roman" pitchFamily="18" charset="0"/>
                <a:cs typeface="Times New Roman" pitchFamily="18" charset="0"/>
              </a:rPr>
              <a:t>1</a:t>
            </a:r>
          </a:p>
          <a:p>
            <a:pPr>
              <a:lnSpc>
                <a:spcPts val="1600"/>
              </a:lnSpc>
              <a:tabLst/>
            </a:pPr>
            <a:r>
              <a:rPr lang="en-US" altLang="zh-CN" sz="1403" dirty="0">
                <a:solidFill>
                  <a:srgbClr val="000000"/>
                </a:solidFill>
                <a:latin typeface="Times New Roman" pitchFamily="18" charset="0"/>
                <a:cs typeface="Times New Roman" pitchFamily="18" charset="0"/>
              </a:rPr>
              <a:t>1</a:t>
            </a:r>
          </a:p>
          <a:p>
            <a:pPr>
              <a:lnSpc>
                <a:spcPts val="1600"/>
              </a:lnSpc>
              <a:tabLst/>
            </a:pPr>
            <a:r>
              <a:rPr lang="en-US" altLang="zh-CN" sz="1403" dirty="0">
                <a:solidFill>
                  <a:srgbClr val="000000"/>
                </a:solidFill>
                <a:latin typeface="Times New Roman" pitchFamily="18" charset="0"/>
                <a:cs typeface="Times New Roman" pitchFamily="18" charset="0"/>
              </a:rPr>
              <a:t>0</a:t>
            </a:r>
          </a:p>
          <a:p>
            <a:pPr>
              <a:lnSpc>
                <a:spcPts val="1600"/>
              </a:lnSpc>
              <a:tabLst/>
            </a:pPr>
            <a:r>
              <a:rPr lang="en-US" altLang="zh-CN" sz="1403" dirty="0">
                <a:solidFill>
                  <a:srgbClr val="000000"/>
                </a:solidFill>
                <a:latin typeface="Times New Roman" pitchFamily="18" charset="0"/>
                <a:cs typeface="Times New Roman" pitchFamily="18" charset="0"/>
              </a:rPr>
              <a:t>1</a:t>
            </a:r>
          </a:p>
        </p:txBody>
      </p:sp>
      <p:sp>
        <p:nvSpPr>
          <p:cNvPr id="13" name="TextBox 1"/>
          <p:cNvSpPr txBox="1"/>
          <p:nvPr/>
        </p:nvSpPr>
        <p:spPr>
          <a:xfrm>
            <a:off x="962552" y="744131"/>
            <a:ext cx="5896166" cy="446982"/>
          </a:xfrm>
          <a:prstGeom prst="rect">
            <a:avLst/>
          </a:prstGeom>
          <a:noFill/>
        </p:spPr>
        <p:txBody>
          <a:bodyPr wrap="none" lIns="0" tIns="0" rIns="0" rtlCol="0">
            <a:spAutoFit/>
          </a:bodyPr>
          <a:lstStyle/>
          <a:p>
            <a:pPr>
              <a:lnSpc>
                <a:spcPts val="2900"/>
              </a:lnSpc>
              <a:tabLst>
                <a:tab pos="50800" algn="l"/>
                <a:tab pos="914400" algn="l"/>
                <a:tab pos="1485900" algn="l"/>
                <a:tab pos="6718300" algn="l"/>
              </a:tabLst>
            </a:pPr>
            <a:r>
              <a:rPr lang="en-US" altLang="zh-CN" dirty="0"/>
              <a:t>			</a:t>
            </a:r>
            <a:r>
              <a:rPr lang="en-US" altLang="zh-CN" sz="3600" dirty="0">
                <a:solidFill>
                  <a:srgbClr val="000000"/>
                </a:solidFill>
                <a:latin typeface="+mj-lt"/>
                <a:cs typeface="Times New Roman" pitchFamily="18" charset="0"/>
              </a:rPr>
              <a:t>Using</a:t>
            </a:r>
            <a:r>
              <a:rPr lang="en-US" altLang="zh-CN" sz="3600" dirty="0">
                <a:latin typeface="+mj-lt"/>
                <a:cs typeface="Times New Roman" pitchFamily="18" charset="0"/>
              </a:rPr>
              <a:t> </a:t>
            </a:r>
            <a:r>
              <a:rPr lang="en-US" altLang="zh-CN" sz="3600" dirty="0">
                <a:solidFill>
                  <a:srgbClr val="000000"/>
                </a:solidFill>
                <a:latin typeface="+mj-lt"/>
                <a:cs typeface="Times New Roman" pitchFamily="18" charset="0"/>
              </a:rPr>
              <a:t>Logic</a:t>
            </a:r>
            <a:r>
              <a:rPr lang="en-US" altLang="zh-CN" sz="3600" dirty="0">
                <a:latin typeface="+mj-lt"/>
                <a:cs typeface="Times New Roman" pitchFamily="18" charset="0"/>
              </a:rPr>
              <a:t> </a:t>
            </a:r>
            <a:r>
              <a:rPr lang="en-US" altLang="zh-CN" sz="3600" dirty="0">
                <a:solidFill>
                  <a:srgbClr val="000000"/>
                </a:solidFill>
                <a:latin typeface="+mj-lt"/>
                <a:cs typeface="Times New Roman" pitchFamily="18" charset="0"/>
              </a:rPr>
              <a:t>Expressions</a:t>
            </a:r>
            <a:endParaRPr lang="en-US" altLang="zh-CN" sz="3206" dirty="0">
              <a:solidFill>
                <a:srgbClr val="000000"/>
              </a:solidFill>
              <a:latin typeface="+mj-lt"/>
              <a:cs typeface="Times New Roman" pitchFamily="18" charset="0"/>
            </a:endParaRPr>
          </a:p>
        </p:txBody>
      </p:sp>
      <p:sp>
        <p:nvSpPr>
          <p:cNvPr id="14" name="TextBox 1"/>
          <p:cNvSpPr txBox="1"/>
          <p:nvPr/>
        </p:nvSpPr>
        <p:spPr>
          <a:xfrm>
            <a:off x="4064000" y="4584700"/>
            <a:ext cx="1549527" cy="661720"/>
          </a:xfrm>
          <a:prstGeom prst="rect">
            <a:avLst/>
          </a:prstGeom>
          <a:noFill/>
        </p:spPr>
        <p:txBody>
          <a:bodyPr wrap="none" lIns="0" tIns="0" rIns="0" rtlCol="0">
            <a:spAutoFit/>
          </a:bodyPr>
          <a:lstStyle/>
          <a:p>
            <a:pPr>
              <a:lnSpc>
                <a:spcPts val="1200"/>
              </a:lnSpc>
              <a:tabLst/>
            </a:pPr>
            <a:r>
              <a:rPr lang="en-US" altLang="zh-CN" sz="1403" dirty="0">
                <a:solidFill>
                  <a:srgbClr val="000000"/>
                </a:solidFill>
                <a:latin typeface="Times New Roman" pitchFamily="18" charset="0"/>
                <a:cs typeface="Times New Roman" pitchFamily="18" charset="0"/>
              </a:rPr>
              <a:t>Logic</a:t>
            </a:r>
            <a:r>
              <a:rPr lang="en-US" altLang="zh-CN" sz="1403" dirty="0">
                <a:latin typeface="Times New Roman" pitchFamily="18" charset="0"/>
                <a:cs typeface="Times New Roman" pitchFamily="18" charset="0"/>
              </a:rPr>
              <a:t> </a:t>
            </a:r>
            <a:r>
              <a:rPr lang="en-US" altLang="zh-CN" sz="1403" dirty="0">
                <a:solidFill>
                  <a:srgbClr val="000000"/>
                </a:solidFill>
                <a:latin typeface="Times New Roman" pitchFamily="18" charset="0"/>
                <a:cs typeface="Times New Roman" pitchFamily="18" charset="0"/>
              </a:rPr>
              <a:t>Expression:</a:t>
            </a:r>
          </a:p>
          <a:p>
            <a:pPr>
              <a:lnSpc>
                <a:spcPts val="1000"/>
              </a:lnSpc>
            </a:pPr>
            <a:endParaRPr lang="en-US" altLang="zh-CN" dirty="0"/>
          </a:p>
          <a:p>
            <a:pPr>
              <a:lnSpc>
                <a:spcPts val="1000"/>
              </a:lnSpc>
            </a:pPr>
            <a:endParaRPr lang="en-US" altLang="zh-CN" dirty="0"/>
          </a:p>
          <a:p>
            <a:pPr>
              <a:lnSpc>
                <a:spcPts val="1600"/>
              </a:lnSpc>
              <a:tabLst/>
            </a:pPr>
            <a:r>
              <a:rPr lang="en-US" altLang="zh-CN" sz="1406" dirty="0">
                <a:solidFill>
                  <a:srgbClr val="000000"/>
                </a:solidFill>
                <a:latin typeface="Times New Roman" pitchFamily="18" charset="0"/>
                <a:cs typeface="Times New Roman" pitchFamily="18" charset="0"/>
              </a:rPr>
              <a:t>B</a:t>
            </a:r>
            <a:r>
              <a:rPr lang="en-US" altLang="zh-CN" sz="1406" dirty="0">
                <a:latin typeface="Times New Roman" pitchFamily="18" charset="0"/>
                <a:cs typeface="Times New Roman" pitchFamily="18" charset="0"/>
              </a:rPr>
              <a:t> </a:t>
            </a:r>
            <a:r>
              <a:rPr lang="en-US" altLang="zh-CN" sz="1406" dirty="0">
                <a:solidFill>
                  <a:srgbClr val="000000"/>
                </a:solidFill>
                <a:latin typeface="Times New Roman" pitchFamily="18" charset="0"/>
                <a:cs typeface="Times New Roman" pitchFamily="18" charset="0"/>
              </a:rPr>
              <a:t>=</a:t>
            </a:r>
            <a:r>
              <a:rPr lang="en-US" altLang="zh-CN" sz="1406" dirty="0">
                <a:latin typeface="Times New Roman" pitchFamily="18" charset="0"/>
                <a:cs typeface="Times New Roman" pitchFamily="18" charset="0"/>
              </a:rPr>
              <a:t> </a:t>
            </a:r>
            <a:r>
              <a:rPr lang="en-US" altLang="zh-CN" sz="1406" dirty="0">
                <a:solidFill>
                  <a:srgbClr val="000000"/>
                </a:solidFill>
                <a:latin typeface="Times New Roman" pitchFamily="18" charset="0"/>
                <a:cs typeface="Times New Roman" pitchFamily="18" charset="0"/>
              </a:rPr>
              <a:t>S’D’</a:t>
            </a:r>
            <a:r>
              <a:rPr lang="en-US" altLang="zh-CN" sz="1406" dirty="0">
                <a:latin typeface="Times New Roman" pitchFamily="18" charset="0"/>
                <a:cs typeface="Times New Roman" pitchFamily="18" charset="0"/>
              </a:rPr>
              <a:t> </a:t>
            </a:r>
            <a:r>
              <a:rPr lang="en-US" altLang="zh-CN" sz="1406" dirty="0">
                <a:solidFill>
                  <a:srgbClr val="000000"/>
                </a:solidFill>
                <a:latin typeface="Times New Roman" pitchFamily="18" charset="0"/>
                <a:cs typeface="Times New Roman" pitchFamily="18" charset="0"/>
              </a:rPr>
              <a:t>+</a:t>
            </a:r>
            <a:r>
              <a:rPr lang="en-US" altLang="zh-CN" sz="1406" dirty="0">
                <a:latin typeface="Times New Roman" pitchFamily="18" charset="0"/>
                <a:cs typeface="Times New Roman" pitchFamily="18" charset="0"/>
              </a:rPr>
              <a:t> </a:t>
            </a:r>
            <a:r>
              <a:rPr lang="en-US" altLang="zh-CN" sz="1406" dirty="0">
                <a:solidFill>
                  <a:srgbClr val="000000"/>
                </a:solidFill>
                <a:latin typeface="Times New Roman" pitchFamily="18" charset="0"/>
                <a:cs typeface="Times New Roman" pitchFamily="18" charset="0"/>
              </a:rPr>
              <a:t>S’D</a:t>
            </a:r>
            <a:r>
              <a:rPr lang="en-US" altLang="zh-CN" sz="1406" dirty="0">
                <a:latin typeface="Times New Roman" pitchFamily="18" charset="0"/>
                <a:cs typeface="Times New Roman" pitchFamily="18" charset="0"/>
              </a:rPr>
              <a:t> </a:t>
            </a:r>
            <a:r>
              <a:rPr lang="en-US" altLang="zh-CN" sz="1406" dirty="0">
                <a:solidFill>
                  <a:srgbClr val="000000"/>
                </a:solidFill>
                <a:latin typeface="Times New Roman" pitchFamily="18" charset="0"/>
                <a:cs typeface="Times New Roman" pitchFamily="18" charset="0"/>
              </a:rPr>
              <a:t>+</a:t>
            </a:r>
            <a:r>
              <a:rPr lang="en-US" altLang="zh-CN" sz="1406" dirty="0">
                <a:latin typeface="Times New Roman" pitchFamily="18" charset="0"/>
                <a:cs typeface="Times New Roman" pitchFamily="18" charset="0"/>
              </a:rPr>
              <a:t> </a:t>
            </a:r>
            <a:r>
              <a:rPr lang="en-US" altLang="zh-CN" sz="1406" dirty="0">
                <a:solidFill>
                  <a:srgbClr val="000000"/>
                </a:solidFill>
                <a:latin typeface="Times New Roman" pitchFamily="18" charset="0"/>
                <a:cs typeface="Times New Roman" pitchFamily="18" charset="0"/>
              </a:rPr>
              <a:t>SD</a:t>
            </a:r>
          </a:p>
        </p:txBody>
      </p:sp>
      <p:sp>
        <p:nvSpPr>
          <p:cNvPr id="15" name="TextBox 14"/>
          <p:cNvSpPr txBox="1"/>
          <p:nvPr/>
        </p:nvSpPr>
        <p:spPr>
          <a:xfrm>
            <a:off x="609600" y="1599386"/>
            <a:ext cx="7777696" cy="2185214"/>
          </a:xfrm>
          <a:prstGeom prst="rect">
            <a:avLst/>
          </a:prstGeom>
          <a:noFill/>
        </p:spPr>
        <p:txBody>
          <a:bodyPr wrap="square" rtlCol="0">
            <a:spAutoFit/>
          </a:bodyPr>
          <a:lstStyle/>
          <a:p>
            <a:pPr marL="285750" indent="-285750">
              <a:buFont typeface="Arial" panose="020B0604020202020204" pitchFamily="34" charset="0"/>
              <a:buChar char="•"/>
              <a:tabLst>
                <a:tab pos="50800" algn="l"/>
                <a:tab pos="914400" algn="l"/>
                <a:tab pos="1485900" algn="l"/>
                <a:tab pos="6718300" algn="l"/>
              </a:tabLst>
            </a:pPr>
            <a:r>
              <a:rPr lang="en-US" altLang="zh-CN" sz="2000" dirty="0">
                <a:solidFill>
                  <a:srgbClr val="000000"/>
                </a:solidFill>
                <a:latin typeface="+mj-lt"/>
                <a:cs typeface="Times New Roman" pitchFamily="18" charset="0"/>
              </a:rPr>
              <a:t>We</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can</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write</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logical</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and</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arithmetic</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expressions</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by</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combining</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logic</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values,</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variables,</a:t>
            </a:r>
            <a:r>
              <a:rPr lang="en-US" altLang="zh-CN" sz="2000" dirty="0">
                <a:latin typeface="+mj-lt"/>
                <a:cs typeface="Times New Roman" pitchFamily="18" charset="0"/>
              </a:rPr>
              <a:t> </a:t>
            </a:r>
            <a:r>
              <a:rPr lang="en-US" altLang="zh-CN" sz="2000" dirty="0">
                <a:solidFill>
                  <a:srgbClr val="000000"/>
                </a:solidFill>
                <a:latin typeface="+mj-lt"/>
                <a:cs typeface="Times New Roman" pitchFamily="18" charset="0"/>
              </a:rPr>
              <a:t>and operations</a:t>
            </a:r>
          </a:p>
          <a:p>
            <a:endParaRPr lang="en-US" altLang="zh-CN" dirty="0"/>
          </a:p>
          <a:p>
            <a:endParaRPr lang="en-US" altLang="zh-CN" dirty="0"/>
          </a:p>
          <a:p>
            <a:pPr marL="285750" indent="-285750">
              <a:tabLst>
                <a:tab pos="50800" algn="l"/>
                <a:tab pos="914400" algn="l"/>
                <a:tab pos="1485900" algn="l"/>
                <a:tab pos="6718300" algn="l"/>
              </a:tabLst>
            </a:pPr>
            <a:r>
              <a:rPr lang="en-US" altLang="zh-CN" sz="2000" dirty="0">
                <a:solidFill>
                  <a:srgbClr val="000000"/>
                </a:solidFill>
                <a:latin typeface="Times New Roman" pitchFamily="18" charset="0"/>
                <a:cs typeface="Times New Roman" pitchFamily="18" charset="0"/>
              </a:rPr>
              <a:t>Example:</a:t>
            </a:r>
          </a:p>
          <a:p>
            <a:pPr marL="285750" indent="-285750">
              <a:tabLst>
                <a:tab pos="50800" algn="l"/>
                <a:tab pos="914400" algn="l"/>
                <a:tab pos="1485900" algn="l"/>
                <a:tab pos="6718300" algn="l"/>
              </a:tabLst>
            </a:pPr>
            <a:r>
              <a:rPr lang="en-US" altLang="zh-CN" sz="2000" dirty="0">
                <a:solidFill>
                  <a:srgbClr val="000000"/>
                </a:solidFill>
                <a:latin typeface="Times New Roman" pitchFamily="18" charset="0"/>
                <a:cs typeface="Times New Roman" pitchFamily="18" charset="0"/>
              </a:rPr>
              <a:t>“If</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it’s</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Winter,</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the</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grass</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is</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brown.</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If</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it’s</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Summer</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and</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it’s</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a</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drought,</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the</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grass</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is</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brown.</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Else, the</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grass</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is</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green.”</a:t>
            </a:r>
          </a:p>
        </p:txBody>
      </p:sp>
      <p:sp>
        <p:nvSpPr>
          <p:cNvPr id="17" name="Rectangle 16"/>
          <p:cNvSpPr/>
          <p:nvPr/>
        </p:nvSpPr>
        <p:spPr>
          <a:xfrm>
            <a:off x="5943600" y="3931453"/>
            <a:ext cx="3048000" cy="2031325"/>
          </a:xfrm>
          <a:prstGeom prst="rect">
            <a:avLst/>
          </a:prstGeom>
        </p:spPr>
        <p:txBody>
          <a:bodyPr wrap="square">
            <a:spAutoFit/>
          </a:bodyPr>
          <a:lstStyle/>
          <a:p>
            <a:pPr>
              <a:tabLst>
                <a:tab pos="50800" algn="l"/>
                <a:tab pos="914400" algn="l"/>
                <a:tab pos="1485900" algn="l"/>
                <a:tab pos="6718300" algn="l"/>
              </a:tabLst>
            </a:pPr>
            <a:r>
              <a:rPr lang="en-US" altLang="zh-CN" dirty="0">
                <a:solidFill>
                  <a:srgbClr val="000000"/>
                </a:solidFill>
                <a:latin typeface="Times New Roman" pitchFamily="18" charset="0"/>
                <a:cs typeface="Times New Roman" pitchFamily="18" charset="0"/>
              </a:rPr>
              <a:t>Define</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variables:</a:t>
            </a:r>
          </a:p>
          <a:p>
            <a:pPr>
              <a:tabLst>
                <a:tab pos="50800" algn="l"/>
                <a:tab pos="914400" algn="l"/>
                <a:tab pos="1485900" algn="l"/>
                <a:tab pos="6718300" algn="l"/>
              </a:tabLst>
            </a:pPr>
            <a:r>
              <a:rPr lang="en-US" altLang="zh-CN" dirty="0">
                <a:solidFill>
                  <a:srgbClr val="000000"/>
                </a:solidFill>
                <a:latin typeface="Times New Roman" pitchFamily="18" charset="0"/>
                <a:cs typeface="Times New Roman" pitchFamily="18" charset="0"/>
              </a:rPr>
              <a:t>S=0</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if</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it’s</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Winter,</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S=1</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if</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it’s</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Summer</a:t>
            </a:r>
          </a:p>
          <a:p>
            <a:pPr>
              <a:tabLst>
                <a:tab pos="50800" algn="l"/>
                <a:tab pos="914400" algn="l"/>
                <a:tab pos="1485900" algn="l"/>
                <a:tab pos="6718300" algn="l"/>
              </a:tabLst>
            </a:pPr>
            <a:r>
              <a:rPr lang="en-US" altLang="zh-CN" dirty="0">
                <a:solidFill>
                  <a:srgbClr val="000000"/>
                </a:solidFill>
                <a:latin typeface="Times New Roman" pitchFamily="18" charset="0"/>
                <a:cs typeface="Times New Roman" pitchFamily="18" charset="0"/>
              </a:rPr>
              <a:t>D=1</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if</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there’s</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drought,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D=0</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if</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there’s</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no</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drought.</a:t>
            </a:r>
          </a:p>
          <a:p>
            <a:pPr>
              <a:tabLst>
                <a:tab pos="50800" algn="l"/>
                <a:tab pos="914400" algn="l"/>
                <a:tab pos="1485900" algn="l"/>
                <a:tab pos="6718300" algn="l"/>
              </a:tabLst>
            </a:pPr>
            <a:r>
              <a:rPr lang="en-US" altLang="zh-CN" dirty="0">
                <a:solidFill>
                  <a:srgbClr val="000000"/>
                </a:solidFill>
                <a:latin typeface="Times New Roman" pitchFamily="18" charset="0"/>
                <a:cs typeface="Times New Roman" pitchFamily="18" charset="0"/>
              </a:rPr>
              <a:t>B=1</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if</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the</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grass</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is</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brown,</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B=0</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if</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the</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grass</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is</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green</a:t>
            </a:r>
          </a:p>
        </p:txBody>
      </p:sp>
    </p:spTree>
    <p:extLst>
      <p:ext uri="{BB962C8B-B14F-4D97-AF65-F5344CB8AC3E}">
        <p14:creationId xmlns:p14="http://schemas.microsoft.com/office/powerpoint/2010/main" val="767476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fade">
                                      <p:cBhvr>
                                        <p:cTn id="17" dur="500"/>
                                        <p:tgtEl>
                                          <p:spTgt spid="17">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7">
                                            <p:txEl>
                                              <p:pRg st="1" end="1"/>
                                            </p:txEl>
                                          </p:spTgt>
                                        </p:tgtEl>
                                        <p:attrNameLst>
                                          <p:attrName>style.visibility</p:attrName>
                                        </p:attrNameLst>
                                      </p:cBhvr>
                                      <p:to>
                                        <p:strVal val="visible"/>
                                      </p:to>
                                    </p:set>
                                    <p:animEffect transition="in" filter="fade">
                                      <p:cBhvr>
                                        <p:cTn id="20" dur="500"/>
                                        <p:tgtEl>
                                          <p:spTgt spid="17">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7">
                                            <p:txEl>
                                              <p:pRg st="2" end="2"/>
                                            </p:txEl>
                                          </p:spTgt>
                                        </p:tgtEl>
                                        <p:attrNameLst>
                                          <p:attrName>style.visibility</p:attrName>
                                        </p:attrNameLst>
                                      </p:cBhvr>
                                      <p:to>
                                        <p:strVal val="visible"/>
                                      </p:to>
                                    </p:set>
                                    <p:animEffect transition="in" filter="fade">
                                      <p:cBhvr>
                                        <p:cTn id="23" dur="500"/>
                                        <p:tgtEl>
                                          <p:spTgt spid="17">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7">
                                            <p:txEl>
                                              <p:pRg st="3" end="3"/>
                                            </p:txEl>
                                          </p:spTgt>
                                        </p:tgtEl>
                                        <p:attrNameLst>
                                          <p:attrName>style.visibility</p:attrName>
                                        </p:attrNameLst>
                                      </p:cBhvr>
                                      <p:to>
                                        <p:strVal val="visible"/>
                                      </p:to>
                                    </p:set>
                                    <p:animEffect transition="in" filter="fade">
                                      <p:cBhvr>
                                        <p:cTn id="26" dur="500"/>
                                        <p:tgtEl>
                                          <p:spTgt spid="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5187950" y="1974850"/>
            <a:ext cx="1219200" cy="22225"/>
          </a:xfrm>
          <a:custGeom>
            <a:avLst/>
            <a:gdLst>
              <a:gd name="connsiteX0" fmla="*/ 6350 w 1219200"/>
              <a:gd name="connsiteY0" fmla="*/ 17526 h 22225"/>
              <a:gd name="connsiteX1" fmla="*/ 1212850 w 1219200"/>
              <a:gd name="connsiteY1" fmla="*/ 6350 h 22225"/>
            </a:gdLst>
            <a:ahLst/>
            <a:cxnLst>
              <a:cxn ang="0">
                <a:pos x="connsiteX0" y="connsiteY0"/>
              </a:cxn>
              <a:cxn ang="1">
                <a:pos x="connsiteX1" y="connsiteY1"/>
              </a:cxn>
            </a:cxnLst>
            <a:rect l="l" t="t" r="r" b="b"/>
            <a:pathLst>
              <a:path w="1219200" h="22225">
                <a:moveTo>
                  <a:pt x="6350" y="17526"/>
                </a:moveTo>
                <a:lnTo>
                  <a:pt x="12128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5873750" y="1733550"/>
            <a:ext cx="22225" cy="1155700"/>
          </a:xfrm>
          <a:custGeom>
            <a:avLst/>
            <a:gdLst>
              <a:gd name="connsiteX0" fmla="*/ 6350 w 22225"/>
              <a:gd name="connsiteY0" fmla="*/ 6350 h 1155700"/>
              <a:gd name="connsiteX1" fmla="*/ 6350 w 22225"/>
              <a:gd name="connsiteY1" fmla="*/ 1149350 h 1155700"/>
            </a:gdLst>
            <a:ahLst/>
            <a:cxnLst>
              <a:cxn ang="0">
                <a:pos x="connsiteX0" y="connsiteY0"/>
              </a:cxn>
              <a:cxn ang="1">
                <a:pos x="connsiteX1" y="connsiteY1"/>
              </a:cxn>
            </a:cxnLst>
            <a:rect l="l" t="t" r="r" b="b"/>
            <a:pathLst>
              <a:path w="22225" h="1155700">
                <a:moveTo>
                  <a:pt x="6350" y="6350"/>
                </a:moveTo>
                <a:lnTo>
                  <a:pt x="6350" y="1149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3879850" y="2279650"/>
            <a:ext cx="698500" cy="241300"/>
          </a:xfrm>
          <a:custGeom>
            <a:avLst/>
            <a:gdLst>
              <a:gd name="connsiteX0" fmla="*/ 6350 w 698500"/>
              <a:gd name="connsiteY0" fmla="*/ 63500 h 241300"/>
              <a:gd name="connsiteX1" fmla="*/ 520700 w 698500"/>
              <a:gd name="connsiteY1" fmla="*/ 63500 h 241300"/>
              <a:gd name="connsiteX2" fmla="*/ 520700 w 698500"/>
              <a:gd name="connsiteY2" fmla="*/ 6350 h 241300"/>
              <a:gd name="connsiteX3" fmla="*/ 692150 w 698500"/>
              <a:gd name="connsiteY3" fmla="*/ 120650 h 241300"/>
              <a:gd name="connsiteX4" fmla="*/ 520700 w 698500"/>
              <a:gd name="connsiteY4" fmla="*/ 234950 h 241300"/>
              <a:gd name="connsiteX5" fmla="*/ 520700 w 698500"/>
              <a:gd name="connsiteY5" fmla="*/ 177800 h 241300"/>
              <a:gd name="connsiteX6" fmla="*/ 6350 w 698500"/>
              <a:gd name="connsiteY6" fmla="*/ 177800 h 241300"/>
              <a:gd name="connsiteX7" fmla="*/ 6350 w 698500"/>
              <a:gd name="connsiteY7" fmla="*/ 63500 h 2413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698500" h="241300">
                <a:moveTo>
                  <a:pt x="6350" y="63500"/>
                </a:moveTo>
                <a:lnTo>
                  <a:pt x="520700" y="63500"/>
                </a:lnTo>
                <a:lnTo>
                  <a:pt x="520700" y="6350"/>
                </a:lnTo>
                <a:lnTo>
                  <a:pt x="692150" y="120650"/>
                </a:lnTo>
                <a:lnTo>
                  <a:pt x="520700" y="234950"/>
                </a:lnTo>
                <a:lnTo>
                  <a:pt x="520700" y="177800"/>
                </a:lnTo>
                <a:lnTo>
                  <a:pt x="6350" y="177800"/>
                </a:lnTo>
                <a:lnTo>
                  <a:pt x="6350" y="6350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1"/>
          <p:cNvSpPr txBox="1"/>
          <p:nvPr/>
        </p:nvSpPr>
        <p:spPr>
          <a:xfrm>
            <a:off x="431800" y="2298700"/>
            <a:ext cx="190500" cy="3759200"/>
          </a:xfrm>
          <a:prstGeom prst="rect">
            <a:avLst/>
          </a:prstGeom>
          <a:noFill/>
        </p:spPr>
        <p:txBody>
          <a:bodyPr wrap="none" lIns="0" tIns="0" rIns="0" rtlCol="0">
            <a:spAutoFit/>
          </a:bodyPr>
          <a:lstStyle/>
          <a:p>
            <a:pPr>
              <a:lnSpc>
                <a:spcPts val="29600"/>
              </a:lnSpc>
              <a:tabLst/>
            </a:pPr>
            <a:r>
              <a:rPr lang="en-US" altLang="zh-CN" sz="1403" b="1" i="1" dirty="0">
                <a:solidFill>
                  <a:srgbClr val="FFFFFF"/>
                </a:solidFill>
                <a:latin typeface="Georgia" pitchFamily="18" charset="0"/>
                <a:cs typeface="Georgia" pitchFamily="18" charset="0"/>
              </a:rPr>
              <a:t>The</a:t>
            </a:r>
            <a:r>
              <a:rPr lang="en-US" altLang="zh-CN" sz="1403" dirty="0">
                <a:latin typeface="Times New Roman" pitchFamily="18" charset="0"/>
                <a:cs typeface="Times New Roman" pitchFamily="18" charset="0"/>
              </a:rPr>
              <a:t> </a:t>
            </a:r>
            <a:r>
              <a:rPr lang="en-US" altLang="zh-CN" sz="1403" b="1" i="1" dirty="0">
                <a:solidFill>
                  <a:srgbClr val="FFFFFF"/>
                </a:solidFill>
                <a:latin typeface="Georgia" pitchFamily="18" charset="0"/>
                <a:cs typeface="Georgia" pitchFamily="18" charset="0"/>
              </a:rPr>
              <a:t>University</a:t>
            </a:r>
            <a:r>
              <a:rPr lang="en-US" altLang="zh-CN" sz="1403" dirty="0">
                <a:latin typeface="Times New Roman" pitchFamily="18" charset="0"/>
                <a:cs typeface="Times New Roman" pitchFamily="18" charset="0"/>
              </a:rPr>
              <a:t> </a:t>
            </a:r>
            <a:r>
              <a:rPr lang="en-US" altLang="zh-CN" sz="1403" b="1" i="1" dirty="0">
                <a:solidFill>
                  <a:srgbClr val="FFFFFF"/>
                </a:solidFill>
                <a:latin typeface="Georgia" pitchFamily="18" charset="0"/>
                <a:cs typeface="Georgia" pitchFamily="18" charset="0"/>
              </a:rPr>
              <a:t>Of</a:t>
            </a:r>
            <a:r>
              <a:rPr lang="en-US" altLang="zh-CN" sz="1403" dirty="0">
                <a:latin typeface="Times New Roman" pitchFamily="18" charset="0"/>
                <a:cs typeface="Times New Roman" pitchFamily="18" charset="0"/>
              </a:rPr>
              <a:t> </a:t>
            </a:r>
            <a:r>
              <a:rPr lang="en-US" altLang="zh-CN" sz="1403" b="1" i="1" dirty="0">
                <a:solidFill>
                  <a:srgbClr val="FFFFFF"/>
                </a:solidFill>
                <a:latin typeface="Georgia" pitchFamily="18" charset="0"/>
                <a:cs typeface="Georgia" pitchFamily="18" charset="0"/>
              </a:rPr>
              <a:t>Alabama</a:t>
            </a:r>
            <a:r>
              <a:rPr lang="en-US" altLang="zh-CN" sz="1403" dirty="0">
                <a:latin typeface="Times New Roman" pitchFamily="18" charset="0"/>
                <a:cs typeface="Times New Roman" pitchFamily="18" charset="0"/>
              </a:rPr>
              <a:t> </a:t>
            </a:r>
            <a:r>
              <a:rPr lang="en-US" altLang="zh-CN" sz="1403" b="1" i="1" dirty="0">
                <a:solidFill>
                  <a:srgbClr val="FFFFFF"/>
                </a:solidFill>
                <a:latin typeface="Georgia" pitchFamily="18" charset="0"/>
                <a:cs typeface="Georgia" pitchFamily="18" charset="0"/>
              </a:rPr>
              <a:t>in</a:t>
            </a:r>
            <a:r>
              <a:rPr lang="en-US" altLang="zh-CN" sz="1403" dirty="0">
                <a:latin typeface="Times New Roman" pitchFamily="18" charset="0"/>
                <a:cs typeface="Times New Roman" pitchFamily="18" charset="0"/>
              </a:rPr>
              <a:t> </a:t>
            </a:r>
            <a:r>
              <a:rPr lang="en-US" altLang="zh-CN" sz="1403" b="1" i="1" dirty="0">
                <a:solidFill>
                  <a:srgbClr val="FFFFFF"/>
                </a:solidFill>
                <a:latin typeface="Georgia" pitchFamily="18" charset="0"/>
                <a:cs typeface="Georgia" pitchFamily="18" charset="0"/>
              </a:rPr>
              <a:t>Huntsville</a:t>
            </a:r>
          </a:p>
        </p:txBody>
      </p:sp>
      <p:sp>
        <p:nvSpPr>
          <p:cNvPr id="9" name="TextBox 1"/>
          <p:cNvSpPr txBox="1"/>
          <p:nvPr/>
        </p:nvSpPr>
        <p:spPr>
          <a:xfrm>
            <a:off x="2222737" y="666851"/>
            <a:ext cx="5012911" cy="575157"/>
          </a:xfrm>
          <a:prstGeom prst="rect">
            <a:avLst/>
          </a:prstGeom>
          <a:noFill/>
        </p:spPr>
        <p:txBody>
          <a:bodyPr wrap="none" lIns="0" tIns="0" rIns="0" rtlCol="0">
            <a:spAutoFit/>
          </a:bodyPr>
          <a:lstStyle/>
          <a:p>
            <a:pPr>
              <a:lnSpc>
                <a:spcPts val="2900"/>
              </a:lnSpc>
              <a:tabLst>
                <a:tab pos="5537200" algn="l"/>
              </a:tabLst>
            </a:pPr>
            <a:r>
              <a:rPr lang="en-US" altLang="zh-CN" sz="3600" dirty="0">
                <a:solidFill>
                  <a:srgbClr val="000000"/>
                </a:solidFill>
                <a:latin typeface="+mj-lt"/>
                <a:cs typeface="Times New Roman" pitchFamily="18" charset="0"/>
              </a:rPr>
              <a:t>Using</a:t>
            </a:r>
            <a:r>
              <a:rPr lang="en-US" altLang="zh-CN" sz="3600" dirty="0">
                <a:latin typeface="+mj-lt"/>
                <a:cs typeface="Times New Roman" pitchFamily="18" charset="0"/>
              </a:rPr>
              <a:t> </a:t>
            </a:r>
            <a:r>
              <a:rPr lang="en-US" altLang="zh-CN" sz="3600" dirty="0">
                <a:solidFill>
                  <a:srgbClr val="000000"/>
                </a:solidFill>
                <a:latin typeface="+mj-lt"/>
                <a:cs typeface="Times New Roman" pitchFamily="18" charset="0"/>
              </a:rPr>
              <a:t>Logic</a:t>
            </a:r>
            <a:r>
              <a:rPr lang="en-US" altLang="zh-CN" sz="3600" dirty="0">
                <a:latin typeface="+mj-lt"/>
                <a:cs typeface="Times New Roman" pitchFamily="18" charset="0"/>
              </a:rPr>
              <a:t> </a:t>
            </a:r>
            <a:r>
              <a:rPr lang="en-US" altLang="zh-CN" sz="3600" dirty="0">
                <a:solidFill>
                  <a:srgbClr val="000000"/>
                </a:solidFill>
                <a:latin typeface="+mj-lt"/>
                <a:cs typeface="Times New Roman" pitchFamily="18" charset="0"/>
              </a:rPr>
              <a:t>Expressions</a:t>
            </a:r>
            <a:r>
              <a:rPr lang="en-US" altLang="zh-CN" sz="3600" dirty="0">
                <a:latin typeface="+mj-lt"/>
                <a:cs typeface="Times New Roman" pitchFamily="18" charset="0"/>
              </a:rPr>
              <a:t> </a:t>
            </a:r>
            <a:r>
              <a:rPr lang="en-US" altLang="zh-CN" sz="3600" dirty="0">
                <a:solidFill>
                  <a:srgbClr val="000000"/>
                </a:solidFill>
                <a:latin typeface="+mj-lt"/>
                <a:cs typeface="Times New Roman" pitchFamily="18" charset="0"/>
              </a:rPr>
              <a:t>(2)</a:t>
            </a:r>
          </a:p>
          <a:p>
            <a:pPr>
              <a:lnSpc>
                <a:spcPts val="1000"/>
              </a:lnSpc>
            </a:pPr>
            <a:endParaRPr lang="en-US" altLang="zh-CN" dirty="0"/>
          </a:p>
        </p:txBody>
      </p:sp>
      <p:sp>
        <p:nvSpPr>
          <p:cNvPr id="10" name="TextBox 1"/>
          <p:cNvSpPr txBox="1"/>
          <p:nvPr/>
        </p:nvSpPr>
        <p:spPr>
          <a:xfrm>
            <a:off x="1841500" y="1612900"/>
            <a:ext cx="1676400" cy="152400"/>
          </a:xfrm>
          <a:prstGeom prst="rect">
            <a:avLst/>
          </a:prstGeom>
          <a:noFill/>
        </p:spPr>
        <p:txBody>
          <a:bodyPr wrap="none" lIns="0" tIns="0" rIns="0" rtlCol="0">
            <a:spAutoFit/>
          </a:bodyPr>
          <a:lstStyle/>
          <a:p>
            <a:pPr>
              <a:lnSpc>
                <a:spcPts val="1200"/>
              </a:lnSpc>
              <a:tabLst/>
            </a:pPr>
            <a:r>
              <a:rPr lang="en-US" altLang="zh-CN" sz="1403" dirty="0">
                <a:solidFill>
                  <a:srgbClr val="000000"/>
                </a:solidFill>
                <a:latin typeface="Times New Roman" pitchFamily="18" charset="0"/>
                <a:cs typeface="Times New Roman" pitchFamily="18" charset="0"/>
              </a:rPr>
              <a:t>Example</a:t>
            </a:r>
            <a:r>
              <a:rPr lang="en-US" altLang="zh-CN" sz="1403" dirty="0">
                <a:latin typeface="Times New Roman" pitchFamily="18" charset="0"/>
                <a:cs typeface="Times New Roman" pitchFamily="18" charset="0"/>
              </a:rPr>
              <a:t> </a:t>
            </a:r>
            <a:r>
              <a:rPr lang="en-US" altLang="zh-CN" sz="1403" dirty="0">
                <a:solidFill>
                  <a:srgbClr val="000000"/>
                </a:solidFill>
                <a:latin typeface="Times New Roman" pitchFamily="18" charset="0"/>
                <a:cs typeface="Times New Roman" pitchFamily="18" charset="0"/>
              </a:rPr>
              <a:t>(arithmetic):</a:t>
            </a:r>
          </a:p>
        </p:txBody>
      </p:sp>
      <p:sp>
        <p:nvSpPr>
          <p:cNvPr id="11" name="TextBox 1"/>
          <p:cNvSpPr txBox="1"/>
          <p:nvPr/>
        </p:nvSpPr>
        <p:spPr>
          <a:xfrm>
            <a:off x="2895600" y="2171700"/>
            <a:ext cx="371897" cy="610424"/>
          </a:xfrm>
          <a:prstGeom prst="rect">
            <a:avLst/>
          </a:prstGeom>
          <a:noFill/>
        </p:spPr>
        <p:txBody>
          <a:bodyPr wrap="none" lIns="0" tIns="0" rIns="0" rtlCol="0">
            <a:spAutoFit/>
          </a:bodyPr>
          <a:lstStyle/>
          <a:p>
            <a:pPr>
              <a:lnSpc>
                <a:spcPts val="1200"/>
              </a:lnSpc>
              <a:tabLst>
                <a:tab pos="38100" algn="l"/>
                <a:tab pos="241300" algn="l"/>
              </a:tabLst>
            </a:pPr>
            <a:r>
              <a:rPr lang="en-US" altLang="zh-CN" dirty="0"/>
              <a:t>	</a:t>
            </a:r>
            <a:r>
              <a:rPr lang="en-US" altLang="zh-CN" sz="2000" dirty="0"/>
              <a:t>	</a:t>
            </a:r>
            <a:r>
              <a:rPr lang="en-US" altLang="zh-CN" sz="1600" dirty="0">
                <a:solidFill>
                  <a:srgbClr val="000000"/>
                </a:solidFill>
                <a:latin typeface="Times New Roman" pitchFamily="18" charset="0"/>
                <a:cs typeface="Times New Roman" pitchFamily="18" charset="0"/>
              </a:rPr>
              <a:t>a</a:t>
            </a:r>
          </a:p>
          <a:p>
            <a:pPr>
              <a:lnSpc>
                <a:spcPts val="1600"/>
              </a:lnSpc>
              <a:tabLst>
                <a:tab pos="38100" algn="l"/>
                <a:tab pos="241300" algn="l"/>
              </a:tabLst>
            </a:pPr>
            <a:r>
              <a:rPr lang="en-US" altLang="zh-CN" sz="1600" u="sng" dirty="0">
                <a:solidFill>
                  <a:srgbClr val="000000"/>
                </a:solidFill>
                <a:latin typeface="Times New Roman" pitchFamily="18" charset="0"/>
                <a:cs typeface="Times New Roman" pitchFamily="18" charset="0"/>
              </a:rPr>
              <a:t>+   b</a:t>
            </a:r>
          </a:p>
          <a:p>
            <a:pPr>
              <a:lnSpc>
                <a:spcPts val="1600"/>
              </a:lnSpc>
              <a:tabLst>
                <a:tab pos="38100" algn="l"/>
                <a:tab pos="241300" algn="l"/>
              </a:tabLst>
            </a:pPr>
            <a:r>
              <a:rPr lang="en-US" altLang="zh-CN" sz="2000" dirty="0"/>
              <a:t>	</a:t>
            </a:r>
            <a:r>
              <a:rPr lang="en-US" altLang="zh-CN" sz="1600" dirty="0">
                <a:solidFill>
                  <a:srgbClr val="000000"/>
                </a:solidFill>
                <a:latin typeface="Times New Roman" pitchFamily="18" charset="0"/>
                <a:cs typeface="Times New Roman" pitchFamily="18" charset="0"/>
              </a:rPr>
              <a:t>c</a:t>
            </a:r>
            <a:r>
              <a:rPr lang="en-US" altLang="zh-CN" sz="1600" dirty="0">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s</a:t>
            </a:r>
          </a:p>
        </p:txBody>
      </p:sp>
      <p:sp>
        <p:nvSpPr>
          <p:cNvPr id="12" name="TextBox 1"/>
          <p:cNvSpPr txBox="1"/>
          <p:nvPr/>
        </p:nvSpPr>
        <p:spPr>
          <a:xfrm>
            <a:off x="5283200" y="1828800"/>
            <a:ext cx="88900" cy="152400"/>
          </a:xfrm>
          <a:prstGeom prst="rect">
            <a:avLst/>
          </a:prstGeom>
          <a:noFill/>
        </p:spPr>
        <p:txBody>
          <a:bodyPr wrap="none" lIns="0" tIns="0" rIns="0" rtlCol="0">
            <a:spAutoFit/>
          </a:bodyPr>
          <a:lstStyle/>
          <a:p>
            <a:pPr>
              <a:lnSpc>
                <a:spcPts val="1200"/>
              </a:lnSpc>
              <a:tabLst/>
            </a:pPr>
            <a:r>
              <a:rPr lang="en-US" altLang="zh-CN" sz="1403" dirty="0">
                <a:solidFill>
                  <a:srgbClr val="000000"/>
                </a:solidFill>
                <a:latin typeface="Times New Roman" pitchFamily="18" charset="0"/>
                <a:cs typeface="Times New Roman" pitchFamily="18" charset="0"/>
              </a:rPr>
              <a:t>a</a:t>
            </a:r>
          </a:p>
        </p:txBody>
      </p:sp>
      <p:sp>
        <p:nvSpPr>
          <p:cNvPr id="13" name="TextBox 1"/>
          <p:cNvSpPr txBox="1"/>
          <p:nvPr/>
        </p:nvSpPr>
        <p:spPr>
          <a:xfrm>
            <a:off x="5575300" y="1828800"/>
            <a:ext cx="88900" cy="152400"/>
          </a:xfrm>
          <a:prstGeom prst="rect">
            <a:avLst/>
          </a:prstGeom>
          <a:noFill/>
        </p:spPr>
        <p:txBody>
          <a:bodyPr wrap="none" lIns="0" tIns="0" rIns="0" rtlCol="0">
            <a:spAutoFit/>
          </a:bodyPr>
          <a:lstStyle/>
          <a:p>
            <a:pPr>
              <a:lnSpc>
                <a:spcPts val="1200"/>
              </a:lnSpc>
              <a:tabLst/>
            </a:pPr>
            <a:r>
              <a:rPr lang="en-US" altLang="zh-CN" sz="1403" dirty="0">
                <a:solidFill>
                  <a:srgbClr val="000000"/>
                </a:solidFill>
                <a:latin typeface="Times New Roman" pitchFamily="18" charset="0"/>
                <a:cs typeface="Times New Roman" pitchFamily="18" charset="0"/>
              </a:rPr>
              <a:t>b</a:t>
            </a:r>
          </a:p>
        </p:txBody>
      </p:sp>
      <p:sp>
        <p:nvSpPr>
          <p:cNvPr id="14" name="TextBox 1"/>
          <p:cNvSpPr txBox="1"/>
          <p:nvPr/>
        </p:nvSpPr>
        <p:spPr>
          <a:xfrm>
            <a:off x="5918200" y="1828800"/>
            <a:ext cx="88900" cy="152400"/>
          </a:xfrm>
          <a:prstGeom prst="rect">
            <a:avLst/>
          </a:prstGeom>
          <a:noFill/>
        </p:spPr>
        <p:txBody>
          <a:bodyPr wrap="none" lIns="0" tIns="0" rIns="0" rtlCol="0">
            <a:spAutoFit/>
          </a:bodyPr>
          <a:lstStyle/>
          <a:p>
            <a:pPr>
              <a:lnSpc>
                <a:spcPts val="1200"/>
              </a:lnSpc>
              <a:tabLst/>
            </a:pPr>
            <a:r>
              <a:rPr lang="en-US" altLang="zh-CN" sz="1403" dirty="0">
                <a:solidFill>
                  <a:srgbClr val="000000"/>
                </a:solidFill>
                <a:latin typeface="Times New Roman" pitchFamily="18" charset="0"/>
                <a:cs typeface="Times New Roman" pitchFamily="18" charset="0"/>
              </a:rPr>
              <a:t>c</a:t>
            </a:r>
          </a:p>
        </p:txBody>
      </p:sp>
      <p:sp>
        <p:nvSpPr>
          <p:cNvPr id="15" name="TextBox 1"/>
          <p:cNvSpPr txBox="1"/>
          <p:nvPr/>
        </p:nvSpPr>
        <p:spPr>
          <a:xfrm>
            <a:off x="6210300" y="1828800"/>
            <a:ext cx="88900" cy="152400"/>
          </a:xfrm>
          <a:prstGeom prst="rect">
            <a:avLst/>
          </a:prstGeom>
          <a:noFill/>
        </p:spPr>
        <p:txBody>
          <a:bodyPr wrap="none" lIns="0" tIns="0" rIns="0" rtlCol="0">
            <a:spAutoFit/>
          </a:bodyPr>
          <a:lstStyle/>
          <a:p>
            <a:pPr>
              <a:lnSpc>
                <a:spcPts val="1200"/>
              </a:lnSpc>
              <a:tabLst/>
            </a:pPr>
            <a:r>
              <a:rPr lang="en-US" altLang="zh-CN" sz="1403" dirty="0">
                <a:solidFill>
                  <a:srgbClr val="000000"/>
                </a:solidFill>
                <a:latin typeface="Times New Roman" pitchFamily="18" charset="0"/>
                <a:cs typeface="Times New Roman" pitchFamily="18" charset="0"/>
              </a:rPr>
              <a:t>s</a:t>
            </a:r>
          </a:p>
        </p:txBody>
      </p:sp>
      <p:sp>
        <p:nvSpPr>
          <p:cNvPr id="16" name="TextBox 1"/>
          <p:cNvSpPr txBox="1"/>
          <p:nvPr/>
        </p:nvSpPr>
        <p:spPr>
          <a:xfrm>
            <a:off x="5283200" y="2032000"/>
            <a:ext cx="88900" cy="800100"/>
          </a:xfrm>
          <a:prstGeom prst="rect">
            <a:avLst/>
          </a:prstGeom>
          <a:noFill/>
        </p:spPr>
        <p:txBody>
          <a:bodyPr wrap="none" lIns="0" tIns="0" rIns="0" rtlCol="0">
            <a:spAutoFit/>
          </a:bodyPr>
          <a:lstStyle/>
          <a:p>
            <a:pPr>
              <a:lnSpc>
                <a:spcPts val="1200"/>
              </a:lnSpc>
              <a:tabLst/>
            </a:pPr>
            <a:r>
              <a:rPr lang="en-US" altLang="zh-CN" sz="1403" dirty="0">
                <a:solidFill>
                  <a:srgbClr val="000000"/>
                </a:solidFill>
                <a:latin typeface="Times New Roman" pitchFamily="18" charset="0"/>
                <a:cs typeface="Times New Roman" pitchFamily="18" charset="0"/>
              </a:rPr>
              <a:t>0</a:t>
            </a:r>
          </a:p>
          <a:p>
            <a:pPr>
              <a:lnSpc>
                <a:spcPts val="1600"/>
              </a:lnSpc>
              <a:tabLst/>
            </a:pPr>
            <a:r>
              <a:rPr lang="en-US" altLang="zh-CN" sz="1403" dirty="0">
                <a:solidFill>
                  <a:srgbClr val="000000"/>
                </a:solidFill>
                <a:latin typeface="Times New Roman" pitchFamily="18" charset="0"/>
                <a:cs typeface="Times New Roman" pitchFamily="18" charset="0"/>
              </a:rPr>
              <a:t>0</a:t>
            </a:r>
          </a:p>
          <a:p>
            <a:pPr>
              <a:lnSpc>
                <a:spcPts val="1600"/>
              </a:lnSpc>
              <a:tabLst/>
            </a:pPr>
            <a:r>
              <a:rPr lang="en-US" altLang="zh-CN" sz="1403" dirty="0">
                <a:solidFill>
                  <a:srgbClr val="000000"/>
                </a:solidFill>
                <a:latin typeface="Times New Roman" pitchFamily="18" charset="0"/>
                <a:cs typeface="Times New Roman" pitchFamily="18" charset="0"/>
              </a:rPr>
              <a:t>1</a:t>
            </a:r>
          </a:p>
          <a:p>
            <a:pPr>
              <a:lnSpc>
                <a:spcPts val="1600"/>
              </a:lnSpc>
              <a:tabLst/>
            </a:pPr>
            <a:r>
              <a:rPr lang="en-US" altLang="zh-CN" sz="1403" dirty="0">
                <a:solidFill>
                  <a:srgbClr val="000000"/>
                </a:solidFill>
                <a:latin typeface="Times New Roman" pitchFamily="18" charset="0"/>
                <a:cs typeface="Times New Roman" pitchFamily="18" charset="0"/>
              </a:rPr>
              <a:t>1</a:t>
            </a:r>
          </a:p>
        </p:txBody>
      </p:sp>
      <p:sp>
        <p:nvSpPr>
          <p:cNvPr id="17" name="TextBox 1"/>
          <p:cNvSpPr txBox="1"/>
          <p:nvPr/>
        </p:nvSpPr>
        <p:spPr>
          <a:xfrm>
            <a:off x="5626100" y="2032000"/>
            <a:ext cx="88900" cy="800100"/>
          </a:xfrm>
          <a:prstGeom prst="rect">
            <a:avLst/>
          </a:prstGeom>
          <a:noFill/>
        </p:spPr>
        <p:txBody>
          <a:bodyPr wrap="none" lIns="0" tIns="0" rIns="0" rtlCol="0">
            <a:spAutoFit/>
          </a:bodyPr>
          <a:lstStyle/>
          <a:p>
            <a:pPr>
              <a:lnSpc>
                <a:spcPts val="1200"/>
              </a:lnSpc>
              <a:tabLst/>
            </a:pPr>
            <a:r>
              <a:rPr lang="en-US" altLang="zh-CN" sz="1403" dirty="0">
                <a:solidFill>
                  <a:srgbClr val="000000"/>
                </a:solidFill>
                <a:latin typeface="Times New Roman" pitchFamily="18" charset="0"/>
                <a:cs typeface="Times New Roman" pitchFamily="18" charset="0"/>
              </a:rPr>
              <a:t>0</a:t>
            </a:r>
          </a:p>
          <a:p>
            <a:pPr>
              <a:lnSpc>
                <a:spcPts val="1600"/>
              </a:lnSpc>
              <a:tabLst/>
            </a:pPr>
            <a:r>
              <a:rPr lang="en-US" altLang="zh-CN" sz="1403" dirty="0">
                <a:solidFill>
                  <a:srgbClr val="000000"/>
                </a:solidFill>
                <a:latin typeface="Times New Roman" pitchFamily="18" charset="0"/>
                <a:cs typeface="Times New Roman" pitchFamily="18" charset="0"/>
              </a:rPr>
              <a:t>1</a:t>
            </a:r>
          </a:p>
          <a:p>
            <a:pPr>
              <a:lnSpc>
                <a:spcPts val="1600"/>
              </a:lnSpc>
              <a:tabLst/>
            </a:pPr>
            <a:r>
              <a:rPr lang="en-US" altLang="zh-CN" sz="1403" dirty="0">
                <a:solidFill>
                  <a:srgbClr val="000000"/>
                </a:solidFill>
                <a:latin typeface="Times New Roman" pitchFamily="18" charset="0"/>
                <a:cs typeface="Times New Roman" pitchFamily="18" charset="0"/>
              </a:rPr>
              <a:t>0</a:t>
            </a:r>
          </a:p>
          <a:p>
            <a:pPr>
              <a:lnSpc>
                <a:spcPts val="1600"/>
              </a:lnSpc>
              <a:tabLst/>
            </a:pPr>
            <a:r>
              <a:rPr lang="en-US" altLang="zh-CN" sz="1403" dirty="0">
                <a:solidFill>
                  <a:srgbClr val="000000"/>
                </a:solidFill>
                <a:latin typeface="Times New Roman" pitchFamily="18" charset="0"/>
                <a:cs typeface="Times New Roman" pitchFamily="18" charset="0"/>
              </a:rPr>
              <a:t>1</a:t>
            </a:r>
          </a:p>
        </p:txBody>
      </p:sp>
      <p:sp>
        <p:nvSpPr>
          <p:cNvPr id="18" name="TextBox 1"/>
          <p:cNvSpPr txBox="1"/>
          <p:nvPr/>
        </p:nvSpPr>
        <p:spPr>
          <a:xfrm>
            <a:off x="5918200" y="2032000"/>
            <a:ext cx="88900" cy="800100"/>
          </a:xfrm>
          <a:prstGeom prst="rect">
            <a:avLst/>
          </a:prstGeom>
          <a:noFill/>
        </p:spPr>
        <p:txBody>
          <a:bodyPr wrap="none" lIns="0" tIns="0" rIns="0" rtlCol="0">
            <a:spAutoFit/>
          </a:bodyPr>
          <a:lstStyle/>
          <a:p>
            <a:pPr>
              <a:lnSpc>
                <a:spcPts val="1200"/>
              </a:lnSpc>
              <a:tabLst/>
            </a:pPr>
            <a:r>
              <a:rPr lang="en-US" altLang="zh-CN" sz="1403" dirty="0">
                <a:solidFill>
                  <a:srgbClr val="000000"/>
                </a:solidFill>
                <a:latin typeface="Times New Roman" pitchFamily="18" charset="0"/>
                <a:cs typeface="Times New Roman" pitchFamily="18" charset="0"/>
              </a:rPr>
              <a:t>0</a:t>
            </a:r>
          </a:p>
          <a:p>
            <a:pPr>
              <a:lnSpc>
                <a:spcPts val="1600"/>
              </a:lnSpc>
              <a:tabLst/>
            </a:pPr>
            <a:r>
              <a:rPr lang="en-US" altLang="zh-CN" sz="1403" dirty="0">
                <a:solidFill>
                  <a:srgbClr val="000000"/>
                </a:solidFill>
                <a:latin typeface="Times New Roman" pitchFamily="18" charset="0"/>
                <a:cs typeface="Times New Roman" pitchFamily="18" charset="0"/>
              </a:rPr>
              <a:t>0</a:t>
            </a:r>
          </a:p>
          <a:p>
            <a:pPr>
              <a:lnSpc>
                <a:spcPts val="1600"/>
              </a:lnSpc>
              <a:tabLst/>
            </a:pPr>
            <a:r>
              <a:rPr lang="en-US" altLang="zh-CN" sz="1403" dirty="0">
                <a:solidFill>
                  <a:srgbClr val="000000"/>
                </a:solidFill>
                <a:latin typeface="Times New Roman" pitchFamily="18" charset="0"/>
                <a:cs typeface="Times New Roman" pitchFamily="18" charset="0"/>
              </a:rPr>
              <a:t>0</a:t>
            </a:r>
          </a:p>
          <a:p>
            <a:pPr>
              <a:lnSpc>
                <a:spcPts val="1600"/>
              </a:lnSpc>
              <a:tabLst/>
            </a:pPr>
            <a:r>
              <a:rPr lang="en-US" altLang="zh-CN" sz="1403" dirty="0">
                <a:solidFill>
                  <a:srgbClr val="000000"/>
                </a:solidFill>
                <a:latin typeface="Times New Roman" pitchFamily="18" charset="0"/>
                <a:cs typeface="Times New Roman" pitchFamily="18" charset="0"/>
              </a:rPr>
              <a:t>1</a:t>
            </a:r>
          </a:p>
        </p:txBody>
      </p:sp>
      <p:sp>
        <p:nvSpPr>
          <p:cNvPr id="19" name="TextBox 1"/>
          <p:cNvSpPr txBox="1"/>
          <p:nvPr/>
        </p:nvSpPr>
        <p:spPr>
          <a:xfrm>
            <a:off x="6210300" y="2032000"/>
            <a:ext cx="88900" cy="800100"/>
          </a:xfrm>
          <a:prstGeom prst="rect">
            <a:avLst/>
          </a:prstGeom>
          <a:noFill/>
        </p:spPr>
        <p:txBody>
          <a:bodyPr wrap="none" lIns="0" tIns="0" rIns="0" rtlCol="0">
            <a:spAutoFit/>
          </a:bodyPr>
          <a:lstStyle/>
          <a:p>
            <a:pPr>
              <a:lnSpc>
                <a:spcPts val="1200"/>
              </a:lnSpc>
              <a:tabLst/>
            </a:pPr>
            <a:r>
              <a:rPr lang="en-US" altLang="zh-CN" sz="1403" dirty="0">
                <a:solidFill>
                  <a:srgbClr val="000000"/>
                </a:solidFill>
                <a:latin typeface="Times New Roman" pitchFamily="18" charset="0"/>
                <a:cs typeface="Times New Roman" pitchFamily="18" charset="0"/>
              </a:rPr>
              <a:t>0</a:t>
            </a:r>
          </a:p>
          <a:p>
            <a:pPr>
              <a:lnSpc>
                <a:spcPts val="1600"/>
              </a:lnSpc>
              <a:tabLst/>
            </a:pPr>
            <a:r>
              <a:rPr lang="en-US" altLang="zh-CN" sz="1403" dirty="0">
                <a:solidFill>
                  <a:srgbClr val="000000"/>
                </a:solidFill>
                <a:latin typeface="Times New Roman" pitchFamily="18" charset="0"/>
                <a:cs typeface="Times New Roman" pitchFamily="18" charset="0"/>
              </a:rPr>
              <a:t>1</a:t>
            </a:r>
          </a:p>
          <a:p>
            <a:pPr>
              <a:lnSpc>
                <a:spcPts val="1600"/>
              </a:lnSpc>
              <a:tabLst/>
            </a:pPr>
            <a:r>
              <a:rPr lang="en-US" altLang="zh-CN" sz="1403" dirty="0">
                <a:solidFill>
                  <a:srgbClr val="000000"/>
                </a:solidFill>
                <a:latin typeface="Times New Roman" pitchFamily="18" charset="0"/>
                <a:cs typeface="Times New Roman" pitchFamily="18" charset="0"/>
              </a:rPr>
              <a:t>1</a:t>
            </a:r>
          </a:p>
          <a:p>
            <a:pPr>
              <a:lnSpc>
                <a:spcPts val="1600"/>
              </a:lnSpc>
              <a:tabLst/>
            </a:pPr>
            <a:r>
              <a:rPr lang="en-US" altLang="zh-CN" sz="1403" dirty="0">
                <a:solidFill>
                  <a:srgbClr val="000000"/>
                </a:solidFill>
                <a:latin typeface="Times New Roman" pitchFamily="18" charset="0"/>
                <a:cs typeface="Times New Roman" pitchFamily="18" charset="0"/>
              </a:rPr>
              <a:t>0</a:t>
            </a:r>
          </a:p>
        </p:txBody>
      </p:sp>
      <p:sp>
        <p:nvSpPr>
          <p:cNvPr id="20" name="TextBox 1"/>
          <p:cNvSpPr txBox="1"/>
          <p:nvPr/>
        </p:nvSpPr>
        <p:spPr>
          <a:xfrm>
            <a:off x="5194300" y="1536700"/>
            <a:ext cx="914400" cy="152400"/>
          </a:xfrm>
          <a:prstGeom prst="rect">
            <a:avLst/>
          </a:prstGeom>
          <a:noFill/>
        </p:spPr>
        <p:txBody>
          <a:bodyPr wrap="none" lIns="0" tIns="0" rIns="0" rtlCol="0">
            <a:spAutoFit/>
          </a:bodyPr>
          <a:lstStyle/>
          <a:p>
            <a:pPr>
              <a:lnSpc>
                <a:spcPts val="1200"/>
              </a:lnSpc>
              <a:tabLst/>
            </a:pPr>
            <a:r>
              <a:rPr lang="en-US" altLang="zh-CN" sz="1403" dirty="0">
                <a:solidFill>
                  <a:srgbClr val="000000"/>
                </a:solidFill>
                <a:latin typeface="Times New Roman" pitchFamily="18" charset="0"/>
                <a:cs typeface="Times New Roman" pitchFamily="18" charset="0"/>
              </a:rPr>
              <a:t>Truth</a:t>
            </a:r>
            <a:r>
              <a:rPr lang="en-US" altLang="zh-CN" sz="1403" dirty="0">
                <a:latin typeface="Times New Roman" pitchFamily="18" charset="0"/>
                <a:cs typeface="Times New Roman" pitchFamily="18" charset="0"/>
              </a:rPr>
              <a:t> </a:t>
            </a:r>
            <a:r>
              <a:rPr lang="en-US" altLang="zh-CN" sz="1403" dirty="0">
                <a:solidFill>
                  <a:srgbClr val="000000"/>
                </a:solidFill>
                <a:latin typeface="Times New Roman" pitchFamily="18" charset="0"/>
                <a:cs typeface="Times New Roman" pitchFamily="18" charset="0"/>
              </a:rPr>
              <a:t>Table:</a:t>
            </a:r>
          </a:p>
        </p:txBody>
      </p:sp>
      <p:sp>
        <p:nvSpPr>
          <p:cNvPr id="21" name="TextBox 1"/>
          <p:cNvSpPr txBox="1"/>
          <p:nvPr/>
        </p:nvSpPr>
        <p:spPr>
          <a:xfrm>
            <a:off x="774700" y="3975100"/>
            <a:ext cx="4315284" cy="2328843"/>
          </a:xfrm>
          <a:prstGeom prst="rect">
            <a:avLst/>
          </a:prstGeom>
          <a:noFill/>
        </p:spPr>
        <p:txBody>
          <a:bodyPr wrap="none" lIns="0" tIns="0" rIns="0" rtlCol="0">
            <a:spAutoFit/>
          </a:bodyPr>
          <a:lstStyle/>
          <a:p>
            <a:pPr>
              <a:lnSpc>
                <a:spcPts val="1200"/>
              </a:lnSpc>
              <a:tabLst>
                <a:tab pos="2514600" algn="l"/>
              </a:tabLst>
            </a:pPr>
            <a:r>
              <a:rPr lang="en-US" altLang="zh-CN" dirty="0"/>
              <a:t>	</a:t>
            </a:r>
            <a:r>
              <a:rPr lang="en-US" altLang="zh-CN" dirty="0">
                <a:solidFill>
                  <a:srgbClr val="000000"/>
                </a:solidFill>
                <a:latin typeface="Times New Roman" pitchFamily="18" charset="0"/>
                <a:cs typeface="Times New Roman" pitchFamily="18" charset="0"/>
              </a:rPr>
              <a:t>Logic</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Expressions:</a:t>
            </a:r>
          </a:p>
          <a:p>
            <a:pPr>
              <a:lnSpc>
                <a:spcPts val="1000"/>
              </a:lnSpc>
            </a:pPr>
            <a:endParaRPr lang="en-US" altLang="zh-CN" sz="2400" dirty="0"/>
          </a:p>
          <a:p>
            <a:pPr>
              <a:lnSpc>
                <a:spcPts val="1000"/>
              </a:lnSpc>
            </a:pPr>
            <a:endParaRPr lang="en-US" altLang="zh-CN" sz="2400" dirty="0"/>
          </a:p>
          <a:p>
            <a:pPr>
              <a:lnSpc>
                <a:spcPts val="1300"/>
              </a:lnSpc>
              <a:tabLst>
                <a:tab pos="2514600" algn="l"/>
              </a:tabLst>
            </a:pPr>
            <a:r>
              <a:rPr lang="en-US" altLang="zh-CN" sz="2400" dirty="0"/>
              <a:t>	</a:t>
            </a:r>
            <a:r>
              <a:rPr lang="en-US" altLang="zh-CN" dirty="0">
                <a:solidFill>
                  <a:srgbClr val="000000"/>
                </a:solidFill>
                <a:latin typeface="Times New Roman" pitchFamily="18" charset="0"/>
                <a:cs typeface="Times New Roman" pitchFamily="18" charset="0"/>
              </a:rPr>
              <a:t>c</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ab</a:t>
            </a:r>
          </a:p>
          <a:p>
            <a:pPr>
              <a:lnSpc>
                <a:spcPts val="1000"/>
              </a:lnSpc>
            </a:pPr>
            <a:endParaRPr lang="en-US" altLang="zh-CN" sz="2400" dirty="0"/>
          </a:p>
          <a:p>
            <a:pPr>
              <a:lnSpc>
                <a:spcPts val="2300"/>
              </a:lnSpc>
              <a:tabLst>
                <a:tab pos="2514600" algn="l"/>
              </a:tabLst>
            </a:pPr>
            <a:r>
              <a:rPr lang="en-US" altLang="zh-CN" sz="2400" dirty="0"/>
              <a:t>	</a:t>
            </a:r>
            <a:r>
              <a:rPr lang="en-US" altLang="zh-CN" dirty="0">
                <a:solidFill>
                  <a:srgbClr val="000000"/>
                </a:solidFill>
                <a:latin typeface="Times New Roman" pitchFamily="18" charset="0"/>
                <a:cs typeface="Times New Roman" pitchFamily="18" charset="0"/>
              </a:rPr>
              <a:t>s</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err="1">
                <a:solidFill>
                  <a:srgbClr val="000000"/>
                </a:solidFill>
                <a:latin typeface="Times New Roman" pitchFamily="18" charset="0"/>
                <a:cs typeface="Times New Roman" pitchFamily="18" charset="0"/>
              </a:rPr>
              <a:t>a’b</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ab’</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p:txBody>
      </p:sp>
    </p:spTree>
    <p:extLst>
      <p:ext uri="{BB962C8B-B14F-4D97-AF65-F5344CB8AC3E}">
        <p14:creationId xmlns:p14="http://schemas.microsoft.com/office/powerpoint/2010/main" val="39189707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071751" y="3962400"/>
            <a:ext cx="487298" cy="349250"/>
          </a:xfrm>
          <a:custGeom>
            <a:avLst/>
            <a:gdLst>
              <a:gd name="connsiteX0" fmla="*/ 0 w 487298"/>
              <a:gd name="connsiteY0" fmla="*/ 1270 h 349250"/>
              <a:gd name="connsiteX1" fmla="*/ 0 w 487298"/>
              <a:gd name="connsiteY1" fmla="*/ 349250 h 349250"/>
              <a:gd name="connsiteX2" fmla="*/ 347852 w 487298"/>
              <a:gd name="connsiteY2" fmla="*/ 349250 h 349250"/>
              <a:gd name="connsiteX3" fmla="*/ 390778 w 487298"/>
              <a:gd name="connsiteY3" fmla="*/ 334009 h 349250"/>
              <a:gd name="connsiteX4" fmla="*/ 432434 w 487298"/>
              <a:gd name="connsiteY4" fmla="*/ 302133 h 349250"/>
              <a:gd name="connsiteX5" fmla="*/ 457453 w 487298"/>
              <a:gd name="connsiteY5" fmla="*/ 267715 h 349250"/>
              <a:gd name="connsiteX6" fmla="*/ 476630 w 487298"/>
              <a:gd name="connsiteY6" fmla="*/ 226821 h 349250"/>
              <a:gd name="connsiteX7" fmla="*/ 487298 w 487298"/>
              <a:gd name="connsiteY7" fmla="*/ 175895 h 349250"/>
              <a:gd name="connsiteX8" fmla="*/ 475360 w 487298"/>
              <a:gd name="connsiteY8" fmla="*/ 112140 h 349250"/>
              <a:gd name="connsiteX9" fmla="*/ 455167 w 487298"/>
              <a:gd name="connsiteY9" fmla="*/ 70103 h 349250"/>
              <a:gd name="connsiteX10" fmla="*/ 425322 w 487298"/>
              <a:gd name="connsiteY10" fmla="*/ 38227 h 349250"/>
              <a:gd name="connsiteX11" fmla="*/ 389635 w 487298"/>
              <a:gd name="connsiteY11" fmla="*/ 15240 h 349250"/>
              <a:gd name="connsiteX12" fmla="*/ 357377 w 487298"/>
              <a:gd name="connsiteY12" fmla="*/ 3809 h 349250"/>
              <a:gd name="connsiteX13" fmla="*/ 307339 w 487298"/>
              <a:gd name="connsiteY13" fmla="*/ 0 h 349250"/>
              <a:gd name="connsiteX14" fmla="*/ 0 w 487298"/>
              <a:gd name="connsiteY14" fmla="*/ 1270 h 34925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Lst>
            <a:rect l="l" t="t" r="r" b="b"/>
            <a:pathLst>
              <a:path w="487298" h="349250">
                <a:moveTo>
                  <a:pt x="0" y="1270"/>
                </a:moveTo>
                <a:lnTo>
                  <a:pt x="0" y="349250"/>
                </a:lnTo>
                <a:lnTo>
                  <a:pt x="347852" y="349250"/>
                </a:lnTo>
                <a:lnTo>
                  <a:pt x="390778" y="334009"/>
                </a:lnTo>
                <a:lnTo>
                  <a:pt x="432434" y="302133"/>
                </a:lnTo>
                <a:lnTo>
                  <a:pt x="457453" y="267715"/>
                </a:lnTo>
                <a:lnTo>
                  <a:pt x="476630" y="226821"/>
                </a:lnTo>
                <a:lnTo>
                  <a:pt x="487298" y="175895"/>
                </a:lnTo>
                <a:lnTo>
                  <a:pt x="475360" y="112140"/>
                </a:lnTo>
                <a:lnTo>
                  <a:pt x="455167" y="70103"/>
                </a:lnTo>
                <a:lnTo>
                  <a:pt x="425322" y="38227"/>
                </a:lnTo>
                <a:lnTo>
                  <a:pt x="389635" y="15240"/>
                </a:lnTo>
                <a:lnTo>
                  <a:pt x="357377" y="3809"/>
                </a:lnTo>
                <a:lnTo>
                  <a:pt x="307339" y="0"/>
                </a:lnTo>
                <a:lnTo>
                  <a:pt x="0" y="127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2065401" y="3956050"/>
            <a:ext cx="499998" cy="361950"/>
          </a:xfrm>
          <a:custGeom>
            <a:avLst/>
            <a:gdLst>
              <a:gd name="connsiteX0" fmla="*/ 6350 w 499998"/>
              <a:gd name="connsiteY0" fmla="*/ 7620 h 361950"/>
              <a:gd name="connsiteX1" fmla="*/ 6350 w 499998"/>
              <a:gd name="connsiteY1" fmla="*/ 355600 h 361950"/>
              <a:gd name="connsiteX2" fmla="*/ 354202 w 499998"/>
              <a:gd name="connsiteY2" fmla="*/ 355600 h 361950"/>
              <a:gd name="connsiteX3" fmla="*/ 397128 w 499998"/>
              <a:gd name="connsiteY3" fmla="*/ 340359 h 361950"/>
              <a:gd name="connsiteX4" fmla="*/ 438784 w 499998"/>
              <a:gd name="connsiteY4" fmla="*/ 308483 h 361950"/>
              <a:gd name="connsiteX5" fmla="*/ 463803 w 499998"/>
              <a:gd name="connsiteY5" fmla="*/ 274065 h 361950"/>
              <a:gd name="connsiteX6" fmla="*/ 482980 w 499998"/>
              <a:gd name="connsiteY6" fmla="*/ 233171 h 361950"/>
              <a:gd name="connsiteX7" fmla="*/ 493648 w 499998"/>
              <a:gd name="connsiteY7" fmla="*/ 182245 h 361950"/>
              <a:gd name="connsiteX8" fmla="*/ 481710 w 499998"/>
              <a:gd name="connsiteY8" fmla="*/ 118490 h 361950"/>
              <a:gd name="connsiteX9" fmla="*/ 461517 w 499998"/>
              <a:gd name="connsiteY9" fmla="*/ 76453 h 361950"/>
              <a:gd name="connsiteX10" fmla="*/ 431672 w 499998"/>
              <a:gd name="connsiteY10" fmla="*/ 44577 h 361950"/>
              <a:gd name="connsiteX11" fmla="*/ 395985 w 499998"/>
              <a:gd name="connsiteY11" fmla="*/ 21590 h 361950"/>
              <a:gd name="connsiteX12" fmla="*/ 363727 w 499998"/>
              <a:gd name="connsiteY12" fmla="*/ 10159 h 361950"/>
              <a:gd name="connsiteX13" fmla="*/ 313689 w 499998"/>
              <a:gd name="connsiteY13" fmla="*/ 6350 h 361950"/>
              <a:gd name="connsiteX14" fmla="*/ 6350 w 499998"/>
              <a:gd name="connsiteY14" fmla="*/ 7620 h 36195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Lst>
            <a:rect l="l" t="t" r="r" b="b"/>
            <a:pathLst>
              <a:path w="499998" h="361950">
                <a:moveTo>
                  <a:pt x="6350" y="7620"/>
                </a:moveTo>
                <a:lnTo>
                  <a:pt x="6350" y="355600"/>
                </a:lnTo>
                <a:lnTo>
                  <a:pt x="354202" y="355600"/>
                </a:lnTo>
                <a:lnTo>
                  <a:pt x="397128" y="340359"/>
                </a:lnTo>
                <a:lnTo>
                  <a:pt x="438784" y="308483"/>
                </a:lnTo>
                <a:lnTo>
                  <a:pt x="463803" y="274065"/>
                </a:lnTo>
                <a:lnTo>
                  <a:pt x="482980" y="233171"/>
                </a:lnTo>
                <a:lnTo>
                  <a:pt x="493648" y="182245"/>
                </a:lnTo>
                <a:lnTo>
                  <a:pt x="481710" y="118490"/>
                </a:lnTo>
                <a:lnTo>
                  <a:pt x="461517" y="76453"/>
                </a:lnTo>
                <a:lnTo>
                  <a:pt x="431672" y="44577"/>
                </a:lnTo>
                <a:lnTo>
                  <a:pt x="395985" y="21590"/>
                </a:lnTo>
                <a:lnTo>
                  <a:pt x="363727" y="10159"/>
                </a:lnTo>
                <a:lnTo>
                  <a:pt x="313689" y="6350"/>
                </a:lnTo>
                <a:lnTo>
                  <a:pt x="6350" y="762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3"/>
          <p:cNvSpPr/>
          <p:nvPr/>
        </p:nvSpPr>
        <p:spPr>
          <a:xfrm>
            <a:off x="1849501" y="4006850"/>
            <a:ext cx="226949" cy="22225"/>
          </a:xfrm>
          <a:custGeom>
            <a:avLst/>
            <a:gdLst>
              <a:gd name="connsiteX0" fmla="*/ 220598 w 226949"/>
              <a:gd name="connsiteY0" fmla="*/ 6350 h 22225"/>
              <a:gd name="connsiteX1" fmla="*/ 6350 w 226949"/>
              <a:gd name="connsiteY1" fmla="*/ 6350 h 22225"/>
            </a:gdLst>
            <a:ahLst/>
            <a:cxnLst>
              <a:cxn ang="0">
                <a:pos x="connsiteX0" y="connsiteY0"/>
              </a:cxn>
              <a:cxn ang="1">
                <a:pos x="connsiteX1" y="connsiteY1"/>
              </a:cxn>
            </a:cxnLst>
            <a:rect l="l" t="t" r="r" b="b"/>
            <a:pathLst>
              <a:path w="226949" h="22225">
                <a:moveTo>
                  <a:pt x="220598" y="63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Freeform 3"/>
          <p:cNvSpPr/>
          <p:nvPr/>
        </p:nvSpPr>
        <p:spPr>
          <a:xfrm>
            <a:off x="2551176" y="4132198"/>
            <a:ext cx="220599" cy="22225"/>
          </a:xfrm>
          <a:custGeom>
            <a:avLst/>
            <a:gdLst>
              <a:gd name="connsiteX0" fmla="*/ 6350 w 220599"/>
              <a:gd name="connsiteY0" fmla="*/ 6350 h 22225"/>
              <a:gd name="connsiteX1" fmla="*/ 214248 w 220599"/>
              <a:gd name="connsiteY1" fmla="*/ 6350 h 22225"/>
            </a:gdLst>
            <a:ahLst/>
            <a:cxnLst>
              <a:cxn ang="0">
                <a:pos x="connsiteX0" y="connsiteY0"/>
              </a:cxn>
              <a:cxn ang="1">
                <a:pos x="connsiteX1" y="connsiteY1"/>
              </a:cxn>
            </a:cxnLst>
            <a:rect l="l" t="t" r="r" b="b"/>
            <a:pathLst>
              <a:path w="220599" h="22225">
                <a:moveTo>
                  <a:pt x="6350" y="6350"/>
                </a:moveTo>
                <a:lnTo>
                  <a:pt x="214248"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Freeform 3"/>
          <p:cNvSpPr/>
          <p:nvPr/>
        </p:nvSpPr>
        <p:spPr>
          <a:xfrm>
            <a:off x="1851025" y="4233798"/>
            <a:ext cx="226949" cy="22225"/>
          </a:xfrm>
          <a:custGeom>
            <a:avLst/>
            <a:gdLst>
              <a:gd name="connsiteX0" fmla="*/ 220598 w 226949"/>
              <a:gd name="connsiteY0" fmla="*/ 6350 h 22225"/>
              <a:gd name="connsiteX1" fmla="*/ 6350 w 226949"/>
              <a:gd name="connsiteY1" fmla="*/ 6350 h 22225"/>
            </a:gdLst>
            <a:ahLst/>
            <a:cxnLst>
              <a:cxn ang="0">
                <a:pos x="connsiteX0" y="connsiteY0"/>
              </a:cxn>
              <a:cxn ang="1">
                <a:pos x="connsiteX1" y="connsiteY1"/>
              </a:cxn>
            </a:cxnLst>
            <a:rect l="l" t="t" r="r" b="b"/>
            <a:pathLst>
              <a:path w="226949" h="22225">
                <a:moveTo>
                  <a:pt x="220598" y="63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Freeform 3"/>
          <p:cNvSpPr/>
          <p:nvPr/>
        </p:nvSpPr>
        <p:spPr>
          <a:xfrm>
            <a:off x="4503801" y="3962400"/>
            <a:ext cx="573023" cy="385698"/>
          </a:xfrm>
          <a:custGeom>
            <a:avLst/>
            <a:gdLst>
              <a:gd name="connsiteX0" fmla="*/ 0 w 573023"/>
              <a:gd name="connsiteY0" fmla="*/ 0 h 385698"/>
              <a:gd name="connsiteX1" fmla="*/ 30098 w 573023"/>
              <a:gd name="connsiteY1" fmla="*/ 57150 h 385698"/>
              <a:gd name="connsiteX2" fmla="*/ 52323 w 573023"/>
              <a:gd name="connsiteY2" fmla="*/ 138048 h 385698"/>
              <a:gd name="connsiteX3" fmla="*/ 57150 w 573023"/>
              <a:gd name="connsiteY3" fmla="*/ 223773 h 385698"/>
              <a:gd name="connsiteX4" fmla="*/ 42798 w 573023"/>
              <a:gd name="connsiteY4" fmla="*/ 292100 h 385698"/>
              <a:gd name="connsiteX5" fmla="*/ 25400 w 573023"/>
              <a:gd name="connsiteY5" fmla="*/ 344423 h 385698"/>
              <a:gd name="connsiteX6" fmla="*/ 4698 w 573023"/>
              <a:gd name="connsiteY6" fmla="*/ 385698 h 385698"/>
              <a:gd name="connsiteX7" fmla="*/ 342900 w 573023"/>
              <a:gd name="connsiteY7" fmla="*/ 385698 h 385698"/>
              <a:gd name="connsiteX8" fmla="*/ 406400 w 573023"/>
              <a:gd name="connsiteY8" fmla="*/ 366648 h 385698"/>
              <a:gd name="connsiteX9" fmla="*/ 454025 w 573023"/>
              <a:gd name="connsiteY9" fmla="*/ 338073 h 385698"/>
              <a:gd name="connsiteX10" fmla="*/ 495300 w 573023"/>
              <a:gd name="connsiteY10" fmla="*/ 304800 h 385698"/>
              <a:gd name="connsiteX11" fmla="*/ 525398 w 573023"/>
              <a:gd name="connsiteY11" fmla="*/ 273050 h 385698"/>
              <a:gd name="connsiteX12" fmla="*/ 561975 w 573023"/>
              <a:gd name="connsiteY12" fmla="*/ 228600 h 385698"/>
              <a:gd name="connsiteX13" fmla="*/ 573023 w 573023"/>
              <a:gd name="connsiteY13" fmla="*/ 195198 h 385698"/>
              <a:gd name="connsiteX14" fmla="*/ 552450 w 573023"/>
              <a:gd name="connsiteY14" fmla="*/ 144398 h 385698"/>
              <a:gd name="connsiteX15" fmla="*/ 504825 w 573023"/>
              <a:gd name="connsiteY15" fmla="*/ 87248 h 385698"/>
              <a:gd name="connsiteX16" fmla="*/ 449198 w 573023"/>
              <a:gd name="connsiteY16" fmla="*/ 42798 h 385698"/>
              <a:gd name="connsiteX17" fmla="*/ 411098 w 573023"/>
              <a:gd name="connsiteY17" fmla="*/ 20573 h 385698"/>
              <a:gd name="connsiteX18" fmla="*/ 352425 w 573023"/>
              <a:gd name="connsiteY18" fmla="*/ 0 h 385698"/>
              <a:gd name="connsiteX19" fmla="*/ 0 w 573023"/>
              <a:gd name="connsiteY19" fmla="*/ 0 h 38569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Lst>
            <a:rect l="l" t="t" r="r" b="b"/>
            <a:pathLst>
              <a:path w="573023" h="385698">
                <a:moveTo>
                  <a:pt x="0" y="0"/>
                </a:moveTo>
                <a:lnTo>
                  <a:pt x="30098" y="57150"/>
                </a:lnTo>
                <a:lnTo>
                  <a:pt x="52323" y="138048"/>
                </a:lnTo>
                <a:lnTo>
                  <a:pt x="57150" y="223773"/>
                </a:lnTo>
                <a:lnTo>
                  <a:pt x="42798" y="292100"/>
                </a:lnTo>
                <a:lnTo>
                  <a:pt x="25400" y="344423"/>
                </a:lnTo>
                <a:lnTo>
                  <a:pt x="4698" y="385698"/>
                </a:lnTo>
                <a:lnTo>
                  <a:pt x="342900" y="385698"/>
                </a:lnTo>
                <a:lnTo>
                  <a:pt x="406400" y="366648"/>
                </a:lnTo>
                <a:lnTo>
                  <a:pt x="454025" y="338073"/>
                </a:lnTo>
                <a:lnTo>
                  <a:pt x="495300" y="304800"/>
                </a:lnTo>
                <a:lnTo>
                  <a:pt x="525398" y="273050"/>
                </a:lnTo>
                <a:lnTo>
                  <a:pt x="561975" y="228600"/>
                </a:lnTo>
                <a:lnTo>
                  <a:pt x="573023" y="195198"/>
                </a:lnTo>
                <a:lnTo>
                  <a:pt x="552450" y="144398"/>
                </a:lnTo>
                <a:lnTo>
                  <a:pt x="504825" y="87248"/>
                </a:lnTo>
                <a:lnTo>
                  <a:pt x="449198" y="42798"/>
                </a:lnTo>
                <a:lnTo>
                  <a:pt x="411098" y="20573"/>
                </a:lnTo>
                <a:lnTo>
                  <a:pt x="352425"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4497451" y="3956050"/>
            <a:ext cx="585723" cy="398398"/>
          </a:xfrm>
          <a:custGeom>
            <a:avLst/>
            <a:gdLst>
              <a:gd name="connsiteX0" fmla="*/ 6350 w 585723"/>
              <a:gd name="connsiteY0" fmla="*/ 6350 h 398398"/>
              <a:gd name="connsiteX1" fmla="*/ 36448 w 585723"/>
              <a:gd name="connsiteY1" fmla="*/ 63500 h 398398"/>
              <a:gd name="connsiteX2" fmla="*/ 58673 w 585723"/>
              <a:gd name="connsiteY2" fmla="*/ 144398 h 398398"/>
              <a:gd name="connsiteX3" fmla="*/ 63500 w 585723"/>
              <a:gd name="connsiteY3" fmla="*/ 230123 h 398398"/>
              <a:gd name="connsiteX4" fmla="*/ 49148 w 585723"/>
              <a:gd name="connsiteY4" fmla="*/ 298450 h 398398"/>
              <a:gd name="connsiteX5" fmla="*/ 31750 w 585723"/>
              <a:gd name="connsiteY5" fmla="*/ 350773 h 398398"/>
              <a:gd name="connsiteX6" fmla="*/ 11048 w 585723"/>
              <a:gd name="connsiteY6" fmla="*/ 392048 h 398398"/>
              <a:gd name="connsiteX7" fmla="*/ 349250 w 585723"/>
              <a:gd name="connsiteY7" fmla="*/ 392048 h 398398"/>
              <a:gd name="connsiteX8" fmla="*/ 412750 w 585723"/>
              <a:gd name="connsiteY8" fmla="*/ 372998 h 398398"/>
              <a:gd name="connsiteX9" fmla="*/ 460375 w 585723"/>
              <a:gd name="connsiteY9" fmla="*/ 344423 h 398398"/>
              <a:gd name="connsiteX10" fmla="*/ 501650 w 585723"/>
              <a:gd name="connsiteY10" fmla="*/ 311150 h 398398"/>
              <a:gd name="connsiteX11" fmla="*/ 531748 w 585723"/>
              <a:gd name="connsiteY11" fmla="*/ 279400 h 398398"/>
              <a:gd name="connsiteX12" fmla="*/ 568325 w 585723"/>
              <a:gd name="connsiteY12" fmla="*/ 234950 h 398398"/>
              <a:gd name="connsiteX13" fmla="*/ 579373 w 585723"/>
              <a:gd name="connsiteY13" fmla="*/ 201548 h 398398"/>
              <a:gd name="connsiteX14" fmla="*/ 558800 w 585723"/>
              <a:gd name="connsiteY14" fmla="*/ 150748 h 398398"/>
              <a:gd name="connsiteX15" fmla="*/ 511175 w 585723"/>
              <a:gd name="connsiteY15" fmla="*/ 93598 h 398398"/>
              <a:gd name="connsiteX16" fmla="*/ 455548 w 585723"/>
              <a:gd name="connsiteY16" fmla="*/ 49148 h 398398"/>
              <a:gd name="connsiteX17" fmla="*/ 417448 w 585723"/>
              <a:gd name="connsiteY17" fmla="*/ 26923 h 398398"/>
              <a:gd name="connsiteX18" fmla="*/ 358775 w 585723"/>
              <a:gd name="connsiteY18" fmla="*/ 6350 h 398398"/>
              <a:gd name="connsiteX19" fmla="*/ 6350 w 585723"/>
              <a:gd name="connsiteY19" fmla="*/ 6350 h 39839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Lst>
            <a:rect l="l" t="t" r="r" b="b"/>
            <a:pathLst>
              <a:path w="585723" h="398398">
                <a:moveTo>
                  <a:pt x="6350" y="6350"/>
                </a:moveTo>
                <a:lnTo>
                  <a:pt x="36448" y="63500"/>
                </a:lnTo>
                <a:lnTo>
                  <a:pt x="58673" y="144398"/>
                </a:lnTo>
                <a:lnTo>
                  <a:pt x="63500" y="230123"/>
                </a:lnTo>
                <a:lnTo>
                  <a:pt x="49148" y="298450"/>
                </a:lnTo>
                <a:lnTo>
                  <a:pt x="31750" y="350773"/>
                </a:lnTo>
                <a:lnTo>
                  <a:pt x="11048" y="392048"/>
                </a:lnTo>
                <a:lnTo>
                  <a:pt x="349250" y="392048"/>
                </a:lnTo>
                <a:lnTo>
                  <a:pt x="412750" y="372998"/>
                </a:lnTo>
                <a:lnTo>
                  <a:pt x="460375" y="344423"/>
                </a:lnTo>
                <a:lnTo>
                  <a:pt x="501650" y="311150"/>
                </a:lnTo>
                <a:lnTo>
                  <a:pt x="531748" y="279400"/>
                </a:lnTo>
                <a:lnTo>
                  <a:pt x="568325" y="234950"/>
                </a:lnTo>
                <a:lnTo>
                  <a:pt x="579373" y="201548"/>
                </a:lnTo>
                <a:lnTo>
                  <a:pt x="558800" y="150748"/>
                </a:lnTo>
                <a:lnTo>
                  <a:pt x="511175" y="93598"/>
                </a:lnTo>
                <a:lnTo>
                  <a:pt x="455548" y="49148"/>
                </a:lnTo>
                <a:lnTo>
                  <a:pt x="417448" y="26923"/>
                </a:lnTo>
                <a:lnTo>
                  <a:pt x="358775" y="635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3"/>
          <p:cNvSpPr/>
          <p:nvPr/>
        </p:nvSpPr>
        <p:spPr>
          <a:xfrm>
            <a:off x="4264025" y="4019550"/>
            <a:ext cx="274700" cy="22225"/>
          </a:xfrm>
          <a:custGeom>
            <a:avLst/>
            <a:gdLst>
              <a:gd name="connsiteX0" fmla="*/ 268351 w 274700"/>
              <a:gd name="connsiteY0" fmla="*/ 6350 h 22225"/>
              <a:gd name="connsiteX1" fmla="*/ 6350 w 274700"/>
              <a:gd name="connsiteY1" fmla="*/ 6350 h 22225"/>
            </a:gdLst>
            <a:ahLst/>
            <a:cxnLst>
              <a:cxn ang="0">
                <a:pos x="connsiteX0" y="connsiteY0"/>
              </a:cxn>
              <a:cxn ang="1">
                <a:pos x="connsiteX1" y="connsiteY1"/>
              </a:cxn>
            </a:cxnLst>
            <a:rect l="l" t="t" r="r" b="b"/>
            <a:pathLst>
              <a:path w="274700" h="22225">
                <a:moveTo>
                  <a:pt x="268351" y="63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Freeform 3"/>
          <p:cNvSpPr/>
          <p:nvPr/>
        </p:nvSpPr>
        <p:spPr>
          <a:xfrm>
            <a:off x="4260850" y="4276725"/>
            <a:ext cx="277875" cy="22225"/>
          </a:xfrm>
          <a:custGeom>
            <a:avLst/>
            <a:gdLst>
              <a:gd name="connsiteX0" fmla="*/ 271526 w 277875"/>
              <a:gd name="connsiteY0" fmla="*/ 6350 h 22225"/>
              <a:gd name="connsiteX1" fmla="*/ 6350 w 277875"/>
              <a:gd name="connsiteY1" fmla="*/ 6350 h 22225"/>
            </a:gdLst>
            <a:ahLst/>
            <a:cxnLst>
              <a:cxn ang="0">
                <a:pos x="connsiteX0" y="connsiteY0"/>
              </a:cxn>
              <a:cxn ang="1">
                <a:pos x="connsiteX1" y="connsiteY1"/>
              </a:cxn>
            </a:cxnLst>
            <a:rect l="l" t="t" r="r" b="b"/>
            <a:pathLst>
              <a:path w="277875" h="22225">
                <a:moveTo>
                  <a:pt x="271526" y="63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Freeform 3"/>
          <p:cNvSpPr/>
          <p:nvPr/>
        </p:nvSpPr>
        <p:spPr>
          <a:xfrm>
            <a:off x="5070475" y="4152900"/>
            <a:ext cx="254000" cy="22225"/>
          </a:xfrm>
          <a:custGeom>
            <a:avLst/>
            <a:gdLst>
              <a:gd name="connsiteX0" fmla="*/ 6350 w 254000"/>
              <a:gd name="connsiteY0" fmla="*/ 6350 h 22225"/>
              <a:gd name="connsiteX1" fmla="*/ 247650 w 254000"/>
              <a:gd name="connsiteY1" fmla="*/ 6350 h 22225"/>
            </a:gdLst>
            <a:ahLst/>
            <a:cxnLst>
              <a:cxn ang="0">
                <a:pos x="connsiteX0" y="connsiteY0"/>
              </a:cxn>
              <a:cxn ang="1">
                <a:pos x="connsiteX1" y="connsiteY1"/>
              </a:cxn>
            </a:cxnLst>
            <a:rect l="l" t="t" r="r" b="b"/>
            <a:pathLst>
              <a:path w="254000" h="22225">
                <a:moveTo>
                  <a:pt x="6350" y="6350"/>
                </a:moveTo>
                <a:lnTo>
                  <a:pt x="2476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Freeform 3"/>
          <p:cNvSpPr/>
          <p:nvPr/>
        </p:nvSpPr>
        <p:spPr>
          <a:xfrm>
            <a:off x="7078726" y="3962400"/>
            <a:ext cx="238125" cy="196850"/>
          </a:xfrm>
          <a:custGeom>
            <a:avLst/>
            <a:gdLst>
              <a:gd name="connsiteX0" fmla="*/ 0 w 238125"/>
              <a:gd name="connsiteY0" fmla="*/ 0 h 196850"/>
              <a:gd name="connsiteX1" fmla="*/ 238125 w 238125"/>
              <a:gd name="connsiteY1" fmla="*/ 98425 h 196850"/>
              <a:gd name="connsiteX2" fmla="*/ 1523 w 238125"/>
              <a:gd name="connsiteY2" fmla="*/ 196850 h 196850"/>
              <a:gd name="connsiteX3" fmla="*/ 0 w 238125"/>
              <a:gd name="connsiteY3" fmla="*/ 0 h 196850"/>
            </a:gdLst>
            <a:ahLst/>
            <a:cxnLst>
              <a:cxn ang="0">
                <a:pos x="connsiteX0" y="connsiteY0"/>
              </a:cxn>
              <a:cxn ang="1">
                <a:pos x="connsiteX1" y="connsiteY1"/>
              </a:cxn>
              <a:cxn ang="2">
                <a:pos x="connsiteX2" y="connsiteY2"/>
              </a:cxn>
              <a:cxn ang="3">
                <a:pos x="connsiteX3" y="connsiteY3"/>
              </a:cxn>
            </a:cxnLst>
            <a:rect l="l" t="t" r="r" b="b"/>
            <a:pathLst>
              <a:path w="238125" h="196850">
                <a:moveTo>
                  <a:pt x="0" y="0"/>
                </a:moveTo>
                <a:lnTo>
                  <a:pt x="238125" y="98425"/>
                </a:lnTo>
                <a:lnTo>
                  <a:pt x="1523" y="19685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3"/>
          <p:cNvSpPr/>
          <p:nvPr/>
        </p:nvSpPr>
        <p:spPr>
          <a:xfrm>
            <a:off x="7072376" y="3956050"/>
            <a:ext cx="250825" cy="209550"/>
          </a:xfrm>
          <a:custGeom>
            <a:avLst/>
            <a:gdLst>
              <a:gd name="connsiteX0" fmla="*/ 6350 w 250825"/>
              <a:gd name="connsiteY0" fmla="*/ 6350 h 209550"/>
              <a:gd name="connsiteX1" fmla="*/ 244475 w 250825"/>
              <a:gd name="connsiteY1" fmla="*/ 104775 h 209550"/>
              <a:gd name="connsiteX2" fmla="*/ 7873 w 250825"/>
              <a:gd name="connsiteY2" fmla="*/ 203200 h 209550"/>
              <a:gd name="connsiteX3" fmla="*/ 6350 w 250825"/>
              <a:gd name="connsiteY3" fmla="*/ 6350 h 209550"/>
            </a:gdLst>
            <a:ahLst/>
            <a:cxnLst>
              <a:cxn ang="0">
                <a:pos x="connsiteX0" y="connsiteY0"/>
              </a:cxn>
              <a:cxn ang="1">
                <a:pos x="connsiteX1" y="connsiteY1"/>
              </a:cxn>
              <a:cxn ang="2">
                <a:pos x="connsiteX2" y="connsiteY2"/>
              </a:cxn>
              <a:cxn ang="3">
                <a:pos x="connsiteX3" y="connsiteY3"/>
              </a:cxn>
            </a:cxnLst>
            <a:rect l="l" t="t" r="r" b="b"/>
            <a:pathLst>
              <a:path w="250825" h="209550">
                <a:moveTo>
                  <a:pt x="6350" y="6350"/>
                </a:moveTo>
                <a:lnTo>
                  <a:pt x="244475" y="104775"/>
                </a:lnTo>
                <a:lnTo>
                  <a:pt x="7873" y="20320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3"/>
          <p:cNvSpPr/>
          <p:nvPr/>
        </p:nvSpPr>
        <p:spPr>
          <a:xfrm>
            <a:off x="6851650" y="4057650"/>
            <a:ext cx="233425" cy="22225"/>
          </a:xfrm>
          <a:custGeom>
            <a:avLst/>
            <a:gdLst>
              <a:gd name="connsiteX0" fmla="*/ 227076 w 233425"/>
              <a:gd name="connsiteY0" fmla="*/ 6350 h 22225"/>
              <a:gd name="connsiteX1" fmla="*/ 6350 w 233425"/>
              <a:gd name="connsiteY1" fmla="*/ 6350 h 22225"/>
            </a:gdLst>
            <a:ahLst/>
            <a:cxnLst>
              <a:cxn ang="0">
                <a:pos x="connsiteX0" y="connsiteY0"/>
              </a:cxn>
              <a:cxn ang="1">
                <a:pos x="connsiteX1" y="connsiteY1"/>
              </a:cxn>
            </a:cxnLst>
            <a:rect l="l" t="t" r="r" b="b"/>
            <a:pathLst>
              <a:path w="233425" h="22225">
                <a:moveTo>
                  <a:pt x="227076" y="63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Freeform 3"/>
          <p:cNvSpPr/>
          <p:nvPr/>
        </p:nvSpPr>
        <p:spPr>
          <a:xfrm>
            <a:off x="7310501" y="4057650"/>
            <a:ext cx="233299" cy="22225"/>
          </a:xfrm>
          <a:custGeom>
            <a:avLst/>
            <a:gdLst>
              <a:gd name="connsiteX0" fmla="*/ 226948 w 233299"/>
              <a:gd name="connsiteY0" fmla="*/ 6350 h 22225"/>
              <a:gd name="connsiteX1" fmla="*/ 6350 w 233299"/>
              <a:gd name="connsiteY1" fmla="*/ 6350 h 22225"/>
            </a:gdLst>
            <a:ahLst/>
            <a:cxnLst>
              <a:cxn ang="0">
                <a:pos x="connsiteX0" y="connsiteY0"/>
              </a:cxn>
              <a:cxn ang="1">
                <a:pos x="connsiteX1" y="connsiteY1"/>
              </a:cxn>
            </a:cxnLst>
            <a:rect l="l" t="t" r="r" b="b"/>
            <a:pathLst>
              <a:path w="233299" h="22225">
                <a:moveTo>
                  <a:pt x="226948" y="63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Freeform 3"/>
          <p:cNvSpPr/>
          <p:nvPr/>
        </p:nvSpPr>
        <p:spPr>
          <a:xfrm>
            <a:off x="4559300" y="5486400"/>
            <a:ext cx="487426" cy="349250"/>
          </a:xfrm>
          <a:custGeom>
            <a:avLst/>
            <a:gdLst>
              <a:gd name="connsiteX0" fmla="*/ 0 w 487426"/>
              <a:gd name="connsiteY0" fmla="*/ 1270 h 349250"/>
              <a:gd name="connsiteX1" fmla="*/ 0 w 487426"/>
              <a:gd name="connsiteY1" fmla="*/ 349250 h 349250"/>
              <a:gd name="connsiteX2" fmla="*/ 347979 w 487426"/>
              <a:gd name="connsiteY2" fmla="*/ 349250 h 349250"/>
              <a:gd name="connsiteX3" fmla="*/ 390905 w 487426"/>
              <a:gd name="connsiteY3" fmla="*/ 333959 h 349250"/>
              <a:gd name="connsiteX4" fmla="*/ 432561 w 487426"/>
              <a:gd name="connsiteY4" fmla="*/ 302082 h 349250"/>
              <a:gd name="connsiteX5" fmla="*/ 457580 w 487426"/>
              <a:gd name="connsiteY5" fmla="*/ 267677 h 349250"/>
              <a:gd name="connsiteX6" fmla="*/ 476630 w 487426"/>
              <a:gd name="connsiteY6" fmla="*/ 226885 h 349250"/>
              <a:gd name="connsiteX7" fmla="*/ 487426 w 487426"/>
              <a:gd name="connsiteY7" fmla="*/ 175895 h 349250"/>
              <a:gd name="connsiteX8" fmla="*/ 475488 w 487426"/>
              <a:gd name="connsiteY8" fmla="*/ 112166 h 349250"/>
              <a:gd name="connsiteX9" fmla="*/ 455167 w 487426"/>
              <a:gd name="connsiteY9" fmla="*/ 70103 h 349250"/>
              <a:gd name="connsiteX10" fmla="*/ 425450 w 487426"/>
              <a:gd name="connsiteY10" fmla="*/ 38227 h 349250"/>
              <a:gd name="connsiteX11" fmla="*/ 389635 w 487426"/>
              <a:gd name="connsiteY11" fmla="*/ 15240 h 349250"/>
              <a:gd name="connsiteX12" fmla="*/ 357504 w 487426"/>
              <a:gd name="connsiteY12" fmla="*/ 3809 h 349250"/>
              <a:gd name="connsiteX13" fmla="*/ 307466 w 487426"/>
              <a:gd name="connsiteY13" fmla="*/ 0 h 349250"/>
              <a:gd name="connsiteX14" fmla="*/ 0 w 487426"/>
              <a:gd name="connsiteY14" fmla="*/ 1270 h 34925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Lst>
            <a:rect l="l" t="t" r="r" b="b"/>
            <a:pathLst>
              <a:path w="487426" h="349250">
                <a:moveTo>
                  <a:pt x="0" y="1270"/>
                </a:moveTo>
                <a:lnTo>
                  <a:pt x="0" y="349250"/>
                </a:lnTo>
                <a:lnTo>
                  <a:pt x="347979" y="349250"/>
                </a:lnTo>
                <a:lnTo>
                  <a:pt x="390905" y="333959"/>
                </a:lnTo>
                <a:lnTo>
                  <a:pt x="432561" y="302082"/>
                </a:lnTo>
                <a:lnTo>
                  <a:pt x="457580" y="267677"/>
                </a:lnTo>
                <a:lnTo>
                  <a:pt x="476630" y="226885"/>
                </a:lnTo>
                <a:lnTo>
                  <a:pt x="487426" y="175895"/>
                </a:lnTo>
                <a:lnTo>
                  <a:pt x="475488" y="112166"/>
                </a:lnTo>
                <a:lnTo>
                  <a:pt x="455167" y="70103"/>
                </a:lnTo>
                <a:lnTo>
                  <a:pt x="425450" y="38227"/>
                </a:lnTo>
                <a:lnTo>
                  <a:pt x="389635" y="15240"/>
                </a:lnTo>
                <a:lnTo>
                  <a:pt x="357504" y="3809"/>
                </a:lnTo>
                <a:lnTo>
                  <a:pt x="307466" y="0"/>
                </a:lnTo>
                <a:lnTo>
                  <a:pt x="0" y="127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3"/>
          <p:cNvSpPr/>
          <p:nvPr/>
        </p:nvSpPr>
        <p:spPr>
          <a:xfrm>
            <a:off x="4552950" y="5480050"/>
            <a:ext cx="500126" cy="361950"/>
          </a:xfrm>
          <a:custGeom>
            <a:avLst/>
            <a:gdLst>
              <a:gd name="connsiteX0" fmla="*/ 6350 w 500126"/>
              <a:gd name="connsiteY0" fmla="*/ 7620 h 361950"/>
              <a:gd name="connsiteX1" fmla="*/ 6350 w 500126"/>
              <a:gd name="connsiteY1" fmla="*/ 355600 h 361950"/>
              <a:gd name="connsiteX2" fmla="*/ 354329 w 500126"/>
              <a:gd name="connsiteY2" fmla="*/ 355600 h 361950"/>
              <a:gd name="connsiteX3" fmla="*/ 397255 w 500126"/>
              <a:gd name="connsiteY3" fmla="*/ 340309 h 361950"/>
              <a:gd name="connsiteX4" fmla="*/ 438911 w 500126"/>
              <a:gd name="connsiteY4" fmla="*/ 308432 h 361950"/>
              <a:gd name="connsiteX5" fmla="*/ 463930 w 500126"/>
              <a:gd name="connsiteY5" fmla="*/ 274027 h 361950"/>
              <a:gd name="connsiteX6" fmla="*/ 482980 w 500126"/>
              <a:gd name="connsiteY6" fmla="*/ 233235 h 361950"/>
              <a:gd name="connsiteX7" fmla="*/ 493776 w 500126"/>
              <a:gd name="connsiteY7" fmla="*/ 182245 h 361950"/>
              <a:gd name="connsiteX8" fmla="*/ 481838 w 500126"/>
              <a:gd name="connsiteY8" fmla="*/ 118516 h 361950"/>
              <a:gd name="connsiteX9" fmla="*/ 461517 w 500126"/>
              <a:gd name="connsiteY9" fmla="*/ 76453 h 361950"/>
              <a:gd name="connsiteX10" fmla="*/ 431800 w 500126"/>
              <a:gd name="connsiteY10" fmla="*/ 44577 h 361950"/>
              <a:gd name="connsiteX11" fmla="*/ 395985 w 500126"/>
              <a:gd name="connsiteY11" fmla="*/ 21590 h 361950"/>
              <a:gd name="connsiteX12" fmla="*/ 363854 w 500126"/>
              <a:gd name="connsiteY12" fmla="*/ 10159 h 361950"/>
              <a:gd name="connsiteX13" fmla="*/ 313816 w 500126"/>
              <a:gd name="connsiteY13" fmla="*/ 6350 h 361950"/>
              <a:gd name="connsiteX14" fmla="*/ 6350 w 500126"/>
              <a:gd name="connsiteY14" fmla="*/ 7620 h 36195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Lst>
            <a:rect l="l" t="t" r="r" b="b"/>
            <a:pathLst>
              <a:path w="500126" h="361950">
                <a:moveTo>
                  <a:pt x="6350" y="7620"/>
                </a:moveTo>
                <a:lnTo>
                  <a:pt x="6350" y="355600"/>
                </a:lnTo>
                <a:lnTo>
                  <a:pt x="354329" y="355600"/>
                </a:lnTo>
                <a:lnTo>
                  <a:pt x="397255" y="340309"/>
                </a:lnTo>
                <a:lnTo>
                  <a:pt x="438911" y="308432"/>
                </a:lnTo>
                <a:lnTo>
                  <a:pt x="463930" y="274027"/>
                </a:lnTo>
                <a:lnTo>
                  <a:pt x="482980" y="233235"/>
                </a:lnTo>
                <a:lnTo>
                  <a:pt x="493776" y="182245"/>
                </a:lnTo>
                <a:lnTo>
                  <a:pt x="481838" y="118516"/>
                </a:lnTo>
                <a:lnTo>
                  <a:pt x="461517" y="76453"/>
                </a:lnTo>
                <a:lnTo>
                  <a:pt x="431800" y="44577"/>
                </a:lnTo>
                <a:lnTo>
                  <a:pt x="395985" y="21590"/>
                </a:lnTo>
                <a:lnTo>
                  <a:pt x="363854" y="10159"/>
                </a:lnTo>
                <a:lnTo>
                  <a:pt x="313816" y="6350"/>
                </a:lnTo>
                <a:lnTo>
                  <a:pt x="6350" y="762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reeform 3"/>
          <p:cNvSpPr/>
          <p:nvPr/>
        </p:nvSpPr>
        <p:spPr>
          <a:xfrm>
            <a:off x="4337050" y="5435600"/>
            <a:ext cx="227075" cy="22225"/>
          </a:xfrm>
          <a:custGeom>
            <a:avLst/>
            <a:gdLst>
              <a:gd name="connsiteX0" fmla="*/ 220726 w 227075"/>
              <a:gd name="connsiteY0" fmla="*/ 6350 h 22225"/>
              <a:gd name="connsiteX1" fmla="*/ 6350 w 227075"/>
              <a:gd name="connsiteY1" fmla="*/ 6350 h 22225"/>
            </a:gdLst>
            <a:ahLst/>
            <a:cxnLst>
              <a:cxn ang="0">
                <a:pos x="connsiteX0" y="connsiteY0"/>
              </a:cxn>
              <a:cxn ang="1">
                <a:pos x="connsiteX1" y="connsiteY1"/>
              </a:cxn>
            </a:cxnLst>
            <a:rect l="l" t="t" r="r" b="b"/>
            <a:pathLst>
              <a:path w="227075" h="22225">
                <a:moveTo>
                  <a:pt x="220726" y="63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Freeform 3"/>
          <p:cNvSpPr/>
          <p:nvPr/>
        </p:nvSpPr>
        <p:spPr>
          <a:xfrm>
            <a:off x="5038725" y="5656262"/>
            <a:ext cx="220725" cy="22225"/>
          </a:xfrm>
          <a:custGeom>
            <a:avLst/>
            <a:gdLst>
              <a:gd name="connsiteX0" fmla="*/ 6350 w 220725"/>
              <a:gd name="connsiteY0" fmla="*/ 6350 h 22225"/>
              <a:gd name="connsiteX1" fmla="*/ 214376 w 220725"/>
              <a:gd name="connsiteY1" fmla="*/ 6350 h 22225"/>
            </a:gdLst>
            <a:ahLst/>
            <a:cxnLst>
              <a:cxn ang="0">
                <a:pos x="connsiteX0" y="connsiteY0"/>
              </a:cxn>
              <a:cxn ang="1">
                <a:pos x="connsiteX1" y="connsiteY1"/>
              </a:cxn>
            </a:cxnLst>
            <a:rect l="l" t="t" r="r" b="b"/>
            <a:pathLst>
              <a:path w="220725" h="22225">
                <a:moveTo>
                  <a:pt x="6350" y="6350"/>
                </a:moveTo>
                <a:lnTo>
                  <a:pt x="214376"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Freeform 3"/>
          <p:cNvSpPr/>
          <p:nvPr/>
        </p:nvSpPr>
        <p:spPr>
          <a:xfrm>
            <a:off x="4338701" y="5741987"/>
            <a:ext cx="226949" cy="22225"/>
          </a:xfrm>
          <a:custGeom>
            <a:avLst/>
            <a:gdLst>
              <a:gd name="connsiteX0" fmla="*/ 220598 w 226949"/>
              <a:gd name="connsiteY0" fmla="*/ 6350 h 22225"/>
              <a:gd name="connsiteX1" fmla="*/ 6350 w 226949"/>
              <a:gd name="connsiteY1" fmla="*/ 6350 h 22225"/>
            </a:gdLst>
            <a:ahLst/>
            <a:cxnLst>
              <a:cxn ang="0">
                <a:pos x="connsiteX0" y="connsiteY0"/>
              </a:cxn>
              <a:cxn ang="1">
                <a:pos x="connsiteX1" y="connsiteY1"/>
              </a:cxn>
            </a:cxnLst>
            <a:rect l="l" t="t" r="r" b="b"/>
            <a:pathLst>
              <a:path w="226949" h="22225">
                <a:moveTo>
                  <a:pt x="220598" y="63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Freeform 3"/>
          <p:cNvSpPr/>
          <p:nvPr/>
        </p:nvSpPr>
        <p:spPr>
          <a:xfrm>
            <a:off x="4549775" y="5356225"/>
            <a:ext cx="22225" cy="622300"/>
          </a:xfrm>
          <a:custGeom>
            <a:avLst/>
            <a:gdLst>
              <a:gd name="connsiteX0" fmla="*/ 6350 w 22225"/>
              <a:gd name="connsiteY0" fmla="*/ 6350 h 622300"/>
              <a:gd name="connsiteX1" fmla="*/ 6350 w 22225"/>
              <a:gd name="connsiteY1" fmla="*/ 615950 h 622300"/>
            </a:gdLst>
            <a:ahLst/>
            <a:cxnLst>
              <a:cxn ang="0">
                <a:pos x="connsiteX0" y="connsiteY0"/>
              </a:cxn>
              <a:cxn ang="1">
                <a:pos x="connsiteX1" y="connsiteY1"/>
              </a:cxn>
            </a:cxnLst>
            <a:rect l="l" t="t" r="r" b="b"/>
            <a:pathLst>
              <a:path w="22225" h="622300">
                <a:moveTo>
                  <a:pt x="6350" y="6350"/>
                </a:moveTo>
                <a:lnTo>
                  <a:pt x="6350" y="615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Freeform 3"/>
          <p:cNvSpPr/>
          <p:nvPr/>
        </p:nvSpPr>
        <p:spPr>
          <a:xfrm>
            <a:off x="4337050" y="5588000"/>
            <a:ext cx="227075" cy="22225"/>
          </a:xfrm>
          <a:custGeom>
            <a:avLst/>
            <a:gdLst>
              <a:gd name="connsiteX0" fmla="*/ 220726 w 227075"/>
              <a:gd name="connsiteY0" fmla="*/ 6350 h 22225"/>
              <a:gd name="connsiteX1" fmla="*/ 6350 w 227075"/>
              <a:gd name="connsiteY1" fmla="*/ 6350 h 22225"/>
            </a:gdLst>
            <a:ahLst/>
            <a:cxnLst>
              <a:cxn ang="0">
                <a:pos x="connsiteX0" y="connsiteY0"/>
              </a:cxn>
              <a:cxn ang="1">
                <a:pos x="connsiteX1" y="connsiteY1"/>
              </a:cxn>
            </a:cxnLst>
            <a:rect l="l" t="t" r="r" b="b"/>
            <a:pathLst>
              <a:path w="227075" h="22225">
                <a:moveTo>
                  <a:pt x="220726" y="63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Freeform 3"/>
          <p:cNvSpPr/>
          <p:nvPr/>
        </p:nvSpPr>
        <p:spPr>
          <a:xfrm>
            <a:off x="4337050" y="5740400"/>
            <a:ext cx="227075" cy="22225"/>
          </a:xfrm>
          <a:custGeom>
            <a:avLst/>
            <a:gdLst>
              <a:gd name="connsiteX0" fmla="*/ 220726 w 227075"/>
              <a:gd name="connsiteY0" fmla="*/ 6350 h 22225"/>
              <a:gd name="connsiteX1" fmla="*/ 6350 w 227075"/>
              <a:gd name="connsiteY1" fmla="*/ 6350 h 22225"/>
            </a:gdLst>
            <a:ahLst/>
            <a:cxnLst>
              <a:cxn ang="0">
                <a:pos x="connsiteX0" y="connsiteY0"/>
              </a:cxn>
              <a:cxn ang="1">
                <a:pos x="connsiteX1" y="connsiteY1"/>
              </a:cxn>
            </a:cxnLst>
            <a:rect l="l" t="t" r="r" b="b"/>
            <a:pathLst>
              <a:path w="227075" h="22225">
                <a:moveTo>
                  <a:pt x="220726" y="63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Freeform 3"/>
          <p:cNvSpPr/>
          <p:nvPr/>
        </p:nvSpPr>
        <p:spPr>
          <a:xfrm>
            <a:off x="4337050" y="5892800"/>
            <a:ext cx="227075" cy="22225"/>
          </a:xfrm>
          <a:custGeom>
            <a:avLst/>
            <a:gdLst>
              <a:gd name="connsiteX0" fmla="*/ 220726 w 227075"/>
              <a:gd name="connsiteY0" fmla="*/ 6350 h 22225"/>
              <a:gd name="connsiteX1" fmla="*/ 6350 w 227075"/>
              <a:gd name="connsiteY1" fmla="*/ 6350 h 22225"/>
            </a:gdLst>
            <a:ahLst/>
            <a:cxnLst>
              <a:cxn ang="0">
                <a:pos x="connsiteX0" y="connsiteY0"/>
              </a:cxn>
              <a:cxn ang="1">
                <a:pos x="connsiteX1" y="connsiteY1"/>
              </a:cxn>
            </a:cxnLst>
            <a:rect l="l" t="t" r="r" b="b"/>
            <a:pathLst>
              <a:path w="227075" h="22225">
                <a:moveTo>
                  <a:pt x="220726" y="63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Freeform 3"/>
          <p:cNvSpPr/>
          <p:nvPr/>
        </p:nvSpPr>
        <p:spPr>
          <a:xfrm>
            <a:off x="1289050" y="3651250"/>
            <a:ext cx="6794500" cy="2451100"/>
          </a:xfrm>
          <a:custGeom>
            <a:avLst/>
            <a:gdLst>
              <a:gd name="connsiteX0" fmla="*/ 6350 w 6794500"/>
              <a:gd name="connsiteY0" fmla="*/ 2444750 h 2451100"/>
              <a:gd name="connsiteX1" fmla="*/ 6788150 w 6794500"/>
              <a:gd name="connsiteY1" fmla="*/ 2444750 h 2451100"/>
              <a:gd name="connsiteX2" fmla="*/ 6788150 w 6794500"/>
              <a:gd name="connsiteY2" fmla="*/ 6350 h 2451100"/>
              <a:gd name="connsiteX3" fmla="*/ 6350 w 6794500"/>
              <a:gd name="connsiteY3" fmla="*/ 6350 h 2451100"/>
              <a:gd name="connsiteX4" fmla="*/ 6350 w 6794500"/>
              <a:gd name="connsiteY4" fmla="*/ 2444750 h 24511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794500" h="2451100">
                <a:moveTo>
                  <a:pt x="6350" y="2444750"/>
                </a:moveTo>
                <a:lnTo>
                  <a:pt x="6788150" y="2444750"/>
                </a:lnTo>
                <a:lnTo>
                  <a:pt x="6788150" y="6350"/>
                </a:lnTo>
                <a:lnTo>
                  <a:pt x="6350" y="6350"/>
                </a:lnTo>
                <a:lnTo>
                  <a:pt x="6350" y="24447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Freeform 3"/>
          <p:cNvSpPr/>
          <p:nvPr/>
        </p:nvSpPr>
        <p:spPr>
          <a:xfrm>
            <a:off x="7315200" y="4017898"/>
            <a:ext cx="76200" cy="76200"/>
          </a:xfrm>
          <a:custGeom>
            <a:avLst/>
            <a:gdLst>
              <a:gd name="connsiteX0" fmla="*/ 0 w 76200"/>
              <a:gd name="connsiteY0" fmla="*/ 38100 h 76200"/>
              <a:gd name="connsiteX1" fmla="*/ 38100 w 76200"/>
              <a:gd name="connsiteY1" fmla="*/ 0 h 76200"/>
              <a:gd name="connsiteX2" fmla="*/ 38100 w 76200"/>
              <a:gd name="connsiteY2" fmla="*/ 0 h 76200"/>
              <a:gd name="connsiteX3" fmla="*/ 38100 w 76200"/>
              <a:gd name="connsiteY3" fmla="*/ 0 h 76200"/>
              <a:gd name="connsiteX4" fmla="*/ 76200 w 76200"/>
              <a:gd name="connsiteY4" fmla="*/ 38100 h 76200"/>
              <a:gd name="connsiteX5" fmla="*/ 76200 w 76200"/>
              <a:gd name="connsiteY5" fmla="*/ 38100 h 76200"/>
              <a:gd name="connsiteX6" fmla="*/ 76200 w 76200"/>
              <a:gd name="connsiteY6" fmla="*/ 38100 h 76200"/>
              <a:gd name="connsiteX7" fmla="*/ 38100 w 76200"/>
              <a:gd name="connsiteY7" fmla="*/ 76200 h 76200"/>
              <a:gd name="connsiteX8" fmla="*/ 38100 w 76200"/>
              <a:gd name="connsiteY8" fmla="*/ 76200 h 76200"/>
              <a:gd name="connsiteX9" fmla="*/ 38100 w 76200"/>
              <a:gd name="connsiteY9" fmla="*/ 76200 h 76200"/>
              <a:gd name="connsiteX10" fmla="*/ 0 w 76200"/>
              <a:gd name="connsiteY10" fmla="*/ 38100 h 76200"/>
              <a:gd name="connsiteX11" fmla="*/ 0 w 76200"/>
              <a:gd name="connsiteY11" fmla="*/ 38100 h 76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Lst>
            <a:rect l="l" t="t" r="r" b="b"/>
            <a:pathLst>
              <a:path w="76200" h="76200">
                <a:moveTo>
                  <a:pt x="0" y="38100"/>
                </a:moveTo>
                <a:cubicBezTo>
                  <a:pt x="0" y="17145"/>
                  <a:pt x="17018" y="0"/>
                  <a:pt x="38100" y="0"/>
                </a:cubicBezTo>
                <a:cubicBezTo>
                  <a:pt x="38100" y="0"/>
                  <a:pt x="38100" y="0"/>
                  <a:pt x="38100" y="0"/>
                </a:cubicBezTo>
                <a:lnTo>
                  <a:pt x="38100" y="0"/>
                </a:lnTo>
                <a:cubicBezTo>
                  <a:pt x="59181" y="0"/>
                  <a:pt x="76200" y="17145"/>
                  <a:pt x="76200" y="38100"/>
                </a:cubicBezTo>
                <a:cubicBezTo>
                  <a:pt x="76200" y="38100"/>
                  <a:pt x="76200" y="38100"/>
                  <a:pt x="76200" y="38100"/>
                </a:cubicBezTo>
                <a:lnTo>
                  <a:pt x="76200" y="38100"/>
                </a:lnTo>
                <a:cubicBezTo>
                  <a:pt x="76200" y="59182"/>
                  <a:pt x="59181" y="76200"/>
                  <a:pt x="38100" y="76200"/>
                </a:cubicBezTo>
                <a:cubicBezTo>
                  <a:pt x="38100" y="76200"/>
                  <a:pt x="38100" y="76200"/>
                  <a:pt x="38100" y="76200"/>
                </a:cubicBezTo>
                <a:lnTo>
                  <a:pt x="38100" y="76200"/>
                </a:lnTo>
                <a:cubicBezTo>
                  <a:pt x="17018" y="76200"/>
                  <a:pt x="0" y="59182"/>
                  <a:pt x="0" y="38100"/>
                </a:cubicBezTo>
                <a:cubicBezTo>
                  <a:pt x="0" y="38100"/>
                  <a:pt x="0" y="38100"/>
                  <a:pt x="0" y="38100"/>
                </a:cubicBez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7308850" y="4011548"/>
            <a:ext cx="88900" cy="88900"/>
          </a:xfrm>
          <a:custGeom>
            <a:avLst/>
            <a:gdLst>
              <a:gd name="connsiteX0" fmla="*/ 6350 w 88900"/>
              <a:gd name="connsiteY0" fmla="*/ 44450 h 88900"/>
              <a:gd name="connsiteX1" fmla="*/ 44450 w 88900"/>
              <a:gd name="connsiteY1" fmla="*/ 6350 h 88900"/>
              <a:gd name="connsiteX2" fmla="*/ 44450 w 88900"/>
              <a:gd name="connsiteY2" fmla="*/ 6350 h 88900"/>
              <a:gd name="connsiteX3" fmla="*/ 44450 w 88900"/>
              <a:gd name="connsiteY3" fmla="*/ 6350 h 88900"/>
              <a:gd name="connsiteX4" fmla="*/ 82550 w 88900"/>
              <a:gd name="connsiteY4" fmla="*/ 44450 h 88900"/>
              <a:gd name="connsiteX5" fmla="*/ 82550 w 88900"/>
              <a:gd name="connsiteY5" fmla="*/ 44450 h 88900"/>
              <a:gd name="connsiteX6" fmla="*/ 82550 w 88900"/>
              <a:gd name="connsiteY6" fmla="*/ 44450 h 88900"/>
              <a:gd name="connsiteX7" fmla="*/ 44450 w 88900"/>
              <a:gd name="connsiteY7" fmla="*/ 82550 h 88900"/>
              <a:gd name="connsiteX8" fmla="*/ 44450 w 88900"/>
              <a:gd name="connsiteY8" fmla="*/ 82550 h 88900"/>
              <a:gd name="connsiteX9" fmla="*/ 44450 w 88900"/>
              <a:gd name="connsiteY9" fmla="*/ 82550 h 88900"/>
              <a:gd name="connsiteX10" fmla="*/ 6350 w 88900"/>
              <a:gd name="connsiteY10" fmla="*/ 44450 h 88900"/>
              <a:gd name="connsiteX11" fmla="*/ 6350 w 88900"/>
              <a:gd name="connsiteY11" fmla="*/ 44450 h 889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Lst>
            <a:rect l="l" t="t" r="r" b="b"/>
            <a:pathLst>
              <a:path w="88900" h="88900">
                <a:moveTo>
                  <a:pt x="6350" y="44450"/>
                </a:moveTo>
                <a:cubicBezTo>
                  <a:pt x="6350" y="23495"/>
                  <a:pt x="23368" y="6350"/>
                  <a:pt x="44450" y="6350"/>
                </a:cubicBezTo>
                <a:cubicBezTo>
                  <a:pt x="44450" y="6350"/>
                  <a:pt x="44450" y="6350"/>
                  <a:pt x="44450" y="6350"/>
                </a:cubicBezTo>
                <a:lnTo>
                  <a:pt x="44450" y="6350"/>
                </a:lnTo>
                <a:cubicBezTo>
                  <a:pt x="65531" y="6350"/>
                  <a:pt x="82550" y="23495"/>
                  <a:pt x="82550" y="44450"/>
                </a:cubicBezTo>
                <a:cubicBezTo>
                  <a:pt x="82550" y="44450"/>
                  <a:pt x="82550" y="44450"/>
                  <a:pt x="82550" y="44450"/>
                </a:cubicBezTo>
                <a:lnTo>
                  <a:pt x="82550" y="44450"/>
                </a:lnTo>
                <a:cubicBezTo>
                  <a:pt x="82550" y="65532"/>
                  <a:pt x="65531" y="82550"/>
                  <a:pt x="44450" y="82550"/>
                </a:cubicBezTo>
                <a:cubicBezTo>
                  <a:pt x="44450" y="82550"/>
                  <a:pt x="44450" y="82550"/>
                  <a:pt x="44450" y="82550"/>
                </a:cubicBezTo>
                <a:lnTo>
                  <a:pt x="44450" y="82550"/>
                </a:lnTo>
                <a:cubicBezTo>
                  <a:pt x="23368" y="82550"/>
                  <a:pt x="6350" y="65532"/>
                  <a:pt x="6350" y="44450"/>
                </a:cubicBezTo>
                <a:cubicBezTo>
                  <a:pt x="6350" y="44450"/>
                  <a:pt x="6350" y="44450"/>
                  <a:pt x="6350" y="44450"/>
                </a:cubicBez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6851650" y="4381500"/>
            <a:ext cx="622300" cy="22225"/>
          </a:xfrm>
          <a:custGeom>
            <a:avLst/>
            <a:gdLst>
              <a:gd name="connsiteX0" fmla="*/ 615950 w 622300"/>
              <a:gd name="connsiteY0" fmla="*/ 6350 h 22225"/>
              <a:gd name="connsiteX1" fmla="*/ 6350 w 622300"/>
              <a:gd name="connsiteY1" fmla="*/ 6350 h 22225"/>
            </a:gdLst>
            <a:ahLst/>
            <a:cxnLst>
              <a:cxn ang="0">
                <a:pos x="connsiteX0" y="connsiteY0"/>
              </a:cxn>
              <a:cxn ang="1">
                <a:pos x="connsiteX1" y="connsiteY1"/>
              </a:cxn>
            </a:cxnLst>
            <a:rect l="l" t="t" r="r" b="b"/>
            <a:pathLst>
              <a:path w="622300" h="22225">
                <a:moveTo>
                  <a:pt x="615950" y="63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Freeform 3"/>
          <p:cNvSpPr/>
          <p:nvPr/>
        </p:nvSpPr>
        <p:spPr>
          <a:xfrm>
            <a:off x="7143750" y="4343400"/>
            <a:ext cx="76200" cy="76200"/>
          </a:xfrm>
          <a:custGeom>
            <a:avLst/>
            <a:gdLst>
              <a:gd name="connsiteX0" fmla="*/ 0 w 76200"/>
              <a:gd name="connsiteY0" fmla="*/ 38100 h 76200"/>
              <a:gd name="connsiteX1" fmla="*/ 38100 w 76200"/>
              <a:gd name="connsiteY1" fmla="*/ 0 h 76200"/>
              <a:gd name="connsiteX2" fmla="*/ 38100 w 76200"/>
              <a:gd name="connsiteY2" fmla="*/ 0 h 76200"/>
              <a:gd name="connsiteX3" fmla="*/ 38100 w 76200"/>
              <a:gd name="connsiteY3" fmla="*/ 0 h 76200"/>
              <a:gd name="connsiteX4" fmla="*/ 76200 w 76200"/>
              <a:gd name="connsiteY4" fmla="*/ 38100 h 76200"/>
              <a:gd name="connsiteX5" fmla="*/ 76200 w 76200"/>
              <a:gd name="connsiteY5" fmla="*/ 38100 h 76200"/>
              <a:gd name="connsiteX6" fmla="*/ 76200 w 76200"/>
              <a:gd name="connsiteY6" fmla="*/ 38100 h 76200"/>
              <a:gd name="connsiteX7" fmla="*/ 38100 w 76200"/>
              <a:gd name="connsiteY7" fmla="*/ 76200 h 76200"/>
              <a:gd name="connsiteX8" fmla="*/ 38100 w 76200"/>
              <a:gd name="connsiteY8" fmla="*/ 76200 h 76200"/>
              <a:gd name="connsiteX9" fmla="*/ 38100 w 76200"/>
              <a:gd name="connsiteY9" fmla="*/ 76200 h 76200"/>
              <a:gd name="connsiteX10" fmla="*/ 0 w 76200"/>
              <a:gd name="connsiteY10" fmla="*/ 38100 h 76200"/>
              <a:gd name="connsiteX11" fmla="*/ 0 w 76200"/>
              <a:gd name="connsiteY11" fmla="*/ 38100 h 76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Lst>
            <a:rect l="l" t="t" r="r" b="b"/>
            <a:pathLst>
              <a:path w="76200" h="76200">
                <a:moveTo>
                  <a:pt x="0" y="38100"/>
                </a:moveTo>
                <a:cubicBezTo>
                  <a:pt x="0" y="17017"/>
                  <a:pt x="17018" y="0"/>
                  <a:pt x="38100" y="0"/>
                </a:cubicBezTo>
                <a:cubicBezTo>
                  <a:pt x="38100" y="0"/>
                  <a:pt x="38100" y="0"/>
                  <a:pt x="38100" y="0"/>
                </a:cubicBezTo>
                <a:lnTo>
                  <a:pt x="38100" y="0"/>
                </a:lnTo>
                <a:cubicBezTo>
                  <a:pt x="59181" y="0"/>
                  <a:pt x="76200" y="17017"/>
                  <a:pt x="76200" y="38100"/>
                </a:cubicBezTo>
                <a:cubicBezTo>
                  <a:pt x="76200" y="38100"/>
                  <a:pt x="76200" y="38100"/>
                  <a:pt x="76200" y="38100"/>
                </a:cubicBezTo>
                <a:lnTo>
                  <a:pt x="76200" y="38100"/>
                </a:lnTo>
                <a:cubicBezTo>
                  <a:pt x="76200" y="59182"/>
                  <a:pt x="59181" y="76200"/>
                  <a:pt x="38100" y="76200"/>
                </a:cubicBezTo>
                <a:cubicBezTo>
                  <a:pt x="38100" y="76200"/>
                  <a:pt x="38100" y="76200"/>
                  <a:pt x="38100" y="76200"/>
                </a:cubicBezTo>
                <a:lnTo>
                  <a:pt x="38100" y="76200"/>
                </a:lnTo>
                <a:cubicBezTo>
                  <a:pt x="17018" y="76200"/>
                  <a:pt x="0" y="59182"/>
                  <a:pt x="0" y="38100"/>
                </a:cubicBezTo>
                <a:cubicBezTo>
                  <a:pt x="0" y="38100"/>
                  <a:pt x="0" y="38100"/>
                  <a:pt x="0" y="38100"/>
                </a:cubicBez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4" name="Freeform 3"/>
          <p:cNvSpPr/>
          <p:nvPr/>
        </p:nvSpPr>
        <p:spPr>
          <a:xfrm>
            <a:off x="7137400" y="4337050"/>
            <a:ext cx="88900" cy="88900"/>
          </a:xfrm>
          <a:custGeom>
            <a:avLst/>
            <a:gdLst>
              <a:gd name="connsiteX0" fmla="*/ 6350 w 88900"/>
              <a:gd name="connsiteY0" fmla="*/ 44450 h 88900"/>
              <a:gd name="connsiteX1" fmla="*/ 44450 w 88900"/>
              <a:gd name="connsiteY1" fmla="*/ 6350 h 88900"/>
              <a:gd name="connsiteX2" fmla="*/ 44450 w 88900"/>
              <a:gd name="connsiteY2" fmla="*/ 6350 h 88900"/>
              <a:gd name="connsiteX3" fmla="*/ 44450 w 88900"/>
              <a:gd name="connsiteY3" fmla="*/ 6350 h 88900"/>
              <a:gd name="connsiteX4" fmla="*/ 82550 w 88900"/>
              <a:gd name="connsiteY4" fmla="*/ 44450 h 88900"/>
              <a:gd name="connsiteX5" fmla="*/ 82550 w 88900"/>
              <a:gd name="connsiteY5" fmla="*/ 44450 h 88900"/>
              <a:gd name="connsiteX6" fmla="*/ 82550 w 88900"/>
              <a:gd name="connsiteY6" fmla="*/ 44450 h 88900"/>
              <a:gd name="connsiteX7" fmla="*/ 44450 w 88900"/>
              <a:gd name="connsiteY7" fmla="*/ 82550 h 88900"/>
              <a:gd name="connsiteX8" fmla="*/ 44450 w 88900"/>
              <a:gd name="connsiteY8" fmla="*/ 82550 h 88900"/>
              <a:gd name="connsiteX9" fmla="*/ 44450 w 88900"/>
              <a:gd name="connsiteY9" fmla="*/ 82550 h 88900"/>
              <a:gd name="connsiteX10" fmla="*/ 6350 w 88900"/>
              <a:gd name="connsiteY10" fmla="*/ 44450 h 88900"/>
              <a:gd name="connsiteX11" fmla="*/ 6350 w 88900"/>
              <a:gd name="connsiteY11" fmla="*/ 44450 h 889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Lst>
            <a:rect l="l" t="t" r="r" b="b"/>
            <a:pathLst>
              <a:path w="88900" h="88900">
                <a:moveTo>
                  <a:pt x="6350" y="44450"/>
                </a:moveTo>
                <a:cubicBezTo>
                  <a:pt x="6350" y="23367"/>
                  <a:pt x="23368" y="6350"/>
                  <a:pt x="44450" y="6350"/>
                </a:cubicBezTo>
                <a:cubicBezTo>
                  <a:pt x="44450" y="6350"/>
                  <a:pt x="44450" y="6350"/>
                  <a:pt x="44450" y="6350"/>
                </a:cubicBezTo>
                <a:lnTo>
                  <a:pt x="44450" y="6350"/>
                </a:lnTo>
                <a:cubicBezTo>
                  <a:pt x="65531" y="6350"/>
                  <a:pt x="82550" y="23367"/>
                  <a:pt x="82550" y="44450"/>
                </a:cubicBezTo>
                <a:cubicBezTo>
                  <a:pt x="82550" y="44450"/>
                  <a:pt x="82550" y="44450"/>
                  <a:pt x="82550" y="44450"/>
                </a:cubicBezTo>
                <a:lnTo>
                  <a:pt x="82550" y="44450"/>
                </a:lnTo>
                <a:cubicBezTo>
                  <a:pt x="82550" y="65532"/>
                  <a:pt x="65531" y="82550"/>
                  <a:pt x="44450" y="82550"/>
                </a:cubicBezTo>
                <a:cubicBezTo>
                  <a:pt x="44450" y="82550"/>
                  <a:pt x="44450" y="82550"/>
                  <a:pt x="44450" y="82550"/>
                </a:cubicBezTo>
                <a:lnTo>
                  <a:pt x="44450" y="82550"/>
                </a:lnTo>
                <a:cubicBezTo>
                  <a:pt x="23368" y="82550"/>
                  <a:pt x="6350" y="65532"/>
                  <a:pt x="6350" y="44450"/>
                </a:cubicBezTo>
                <a:cubicBezTo>
                  <a:pt x="6350" y="44450"/>
                  <a:pt x="6350" y="44450"/>
                  <a:pt x="6350" y="44450"/>
                </a:cubicBez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9" name="TextBox 1"/>
          <p:cNvSpPr txBox="1"/>
          <p:nvPr/>
        </p:nvSpPr>
        <p:spPr>
          <a:xfrm>
            <a:off x="2070100" y="4584700"/>
            <a:ext cx="368300" cy="152400"/>
          </a:xfrm>
          <a:prstGeom prst="rect">
            <a:avLst/>
          </a:prstGeom>
          <a:noFill/>
        </p:spPr>
        <p:txBody>
          <a:bodyPr wrap="none" lIns="0" tIns="0" rIns="0" rtlCol="0">
            <a:spAutoFit/>
          </a:bodyPr>
          <a:lstStyle/>
          <a:p>
            <a:pPr>
              <a:lnSpc>
                <a:spcPts val="1200"/>
              </a:lnSpc>
              <a:tabLst/>
            </a:pPr>
            <a:r>
              <a:rPr lang="en-US" altLang="zh-CN" sz="1403" dirty="0">
                <a:solidFill>
                  <a:srgbClr val="000000"/>
                </a:solidFill>
                <a:latin typeface="Times New Roman" pitchFamily="18" charset="0"/>
                <a:cs typeface="Times New Roman" pitchFamily="18" charset="0"/>
              </a:rPr>
              <a:t>AND</a:t>
            </a:r>
          </a:p>
        </p:txBody>
      </p:sp>
      <p:sp>
        <p:nvSpPr>
          <p:cNvPr id="1030" name="TextBox 1"/>
          <p:cNvSpPr txBox="1"/>
          <p:nvPr/>
        </p:nvSpPr>
        <p:spPr>
          <a:xfrm>
            <a:off x="1663700" y="3911600"/>
            <a:ext cx="101600" cy="393700"/>
          </a:xfrm>
          <a:prstGeom prst="rect">
            <a:avLst/>
          </a:prstGeom>
          <a:noFill/>
        </p:spPr>
        <p:txBody>
          <a:bodyPr wrap="none" lIns="0" tIns="0" rIns="0" rtlCol="0">
            <a:spAutoFit/>
          </a:bodyPr>
          <a:lstStyle/>
          <a:p>
            <a:pPr>
              <a:lnSpc>
                <a:spcPts val="1200"/>
              </a:lnSpc>
              <a:tabLst>
                <a:tab pos="25400" algn="l"/>
              </a:tabLst>
            </a:pPr>
            <a:r>
              <a:rPr lang="en-US" altLang="zh-CN" sz="1403" dirty="0">
                <a:solidFill>
                  <a:srgbClr val="000000"/>
                </a:solidFill>
                <a:latin typeface="Times New Roman" pitchFamily="18" charset="0"/>
                <a:cs typeface="Times New Roman" pitchFamily="18" charset="0"/>
              </a:rPr>
              <a:t>x</a:t>
            </a:r>
          </a:p>
          <a:p>
            <a:pPr>
              <a:lnSpc>
                <a:spcPts val="1900"/>
              </a:lnSpc>
              <a:tabLst>
                <a:tab pos="25400" algn="l"/>
              </a:tabLst>
            </a:pPr>
            <a:r>
              <a:rPr lang="en-US" altLang="zh-CN" dirty="0"/>
              <a:t>	</a:t>
            </a:r>
            <a:r>
              <a:rPr lang="en-US" altLang="zh-CN" sz="1403" dirty="0">
                <a:solidFill>
                  <a:srgbClr val="000000"/>
                </a:solidFill>
                <a:latin typeface="Times New Roman" pitchFamily="18" charset="0"/>
                <a:cs typeface="Times New Roman" pitchFamily="18" charset="0"/>
              </a:rPr>
              <a:t>y</a:t>
            </a:r>
          </a:p>
        </p:txBody>
      </p:sp>
      <p:sp>
        <p:nvSpPr>
          <p:cNvPr id="1031" name="TextBox 1"/>
          <p:cNvSpPr txBox="1"/>
          <p:nvPr/>
        </p:nvSpPr>
        <p:spPr>
          <a:xfrm>
            <a:off x="2832100" y="4051300"/>
            <a:ext cx="165100" cy="152400"/>
          </a:xfrm>
          <a:prstGeom prst="rect">
            <a:avLst/>
          </a:prstGeom>
          <a:noFill/>
        </p:spPr>
        <p:txBody>
          <a:bodyPr wrap="none" lIns="0" tIns="0" rIns="0" rtlCol="0">
            <a:spAutoFit/>
          </a:bodyPr>
          <a:lstStyle/>
          <a:p>
            <a:pPr>
              <a:lnSpc>
                <a:spcPts val="1200"/>
              </a:lnSpc>
              <a:tabLst/>
            </a:pPr>
            <a:r>
              <a:rPr lang="en-US" altLang="zh-CN" sz="1403" dirty="0">
                <a:solidFill>
                  <a:srgbClr val="000000"/>
                </a:solidFill>
                <a:latin typeface="Times New Roman" pitchFamily="18" charset="0"/>
                <a:cs typeface="Times New Roman" pitchFamily="18" charset="0"/>
              </a:rPr>
              <a:t>xy</a:t>
            </a:r>
          </a:p>
        </p:txBody>
      </p:sp>
      <p:sp>
        <p:nvSpPr>
          <p:cNvPr id="1032" name="TextBox 1"/>
          <p:cNvSpPr txBox="1"/>
          <p:nvPr/>
        </p:nvSpPr>
        <p:spPr>
          <a:xfrm>
            <a:off x="4584700" y="4584700"/>
            <a:ext cx="266700" cy="152400"/>
          </a:xfrm>
          <a:prstGeom prst="rect">
            <a:avLst/>
          </a:prstGeom>
          <a:noFill/>
        </p:spPr>
        <p:txBody>
          <a:bodyPr wrap="none" lIns="0" tIns="0" rIns="0" rtlCol="0">
            <a:spAutoFit/>
          </a:bodyPr>
          <a:lstStyle/>
          <a:p>
            <a:pPr>
              <a:lnSpc>
                <a:spcPts val="1200"/>
              </a:lnSpc>
              <a:tabLst/>
            </a:pPr>
            <a:r>
              <a:rPr lang="en-US" altLang="zh-CN" sz="1403" dirty="0">
                <a:solidFill>
                  <a:srgbClr val="000000"/>
                </a:solidFill>
                <a:latin typeface="Times New Roman" pitchFamily="18" charset="0"/>
                <a:cs typeface="Times New Roman" pitchFamily="18" charset="0"/>
              </a:rPr>
              <a:t>OR</a:t>
            </a:r>
          </a:p>
        </p:txBody>
      </p:sp>
      <p:sp>
        <p:nvSpPr>
          <p:cNvPr id="1033" name="TextBox 1"/>
          <p:cNvSpPr txBox="1"/>
          <p:nvPr/>
        </p:nvSpPr>
        <p:spPr>
          <a:xfrm>
            <a:off x="4064000" y="3962400"/>
            <a:ext cx="101600" cy="393700"/>
          </a:xfrm>
          <a:prstGeom prst="rect">
            <a:avLst/>
          </a:prstGeom>
          <a:noFill/>
        </p:spPr>
        <p:txBody>
          <a:bodyPr wrap="none" lIns="0" tIns="0" rIns="0" rtlCol="0">
            <a:spAutoFit/>
          </a:bodyPr>
          <a:lstStyle/>
          <a:p>
            <a:pPr>
              <a:lnSpc>
                <a:spcPts val="1200"/>
              </a:lnSpc>
              <a:tabLst/>
            </a:pPr>
            <a:r>
              <a:rPr lang="en-US" altLang="zh-CN" sz="1403" dirty="0">
                <a:solidFill>
                  <a:srgbClr val="000000"/>
                </a:solidFill>
                <a:latin typeface="Times New Roman" pitchFamily="18" charset="0"/>
                <a:cs typeface="Times New Roman" pitchFamily="18" charset="0"/>
              </a:rPr>
              <a:t>x</a:t>
            </a:r>
          </a:p>
          <a:p>
            <a:pPr>
              <a:lnSpc>
                <a:spcPts val="1900"/>
              </a:lnSpc>
              <a:tabLst/>
            </a:pPr>
            <a:r>
              <a:rPr lang="en-US" altLang="zh-CN" sz="1403" dirty="0">
                <a:solidFill>
                  <a:srgbClr val="000000"/>
                </a:solidFill>
                <a:latin typeface="Times New Roman" pitchFamily="18" charset="0"/>
                <a:cs typeface="Times New Roman" pitchFamily="18" charset="0"/>
              </a:rPr>
              <a:t>y</a:t>
            </a:r>
          </a:p>
        </p:txBody>
      </p:sp>
      <p:sp>
        <p:nvSpPr>
          <p:cNvPr id="1034" name="TextBox 1"/>
          <p:cNvSpPr txBox="1"/>
          <p:nvPr/>
        </p:nvSpPr>
        <p:spPr>
          <a:xfrm>
            <a:off x="7023100" y="4660900"/>
            <a:ext cx="368300" cy="152400"/>
          </a:xfrm>
          <a:prstGeom prst="rect">
            <a:avLst/>
          </a:prstGeom>
          <a:noFill/>
        </p:spPr>
        <p:txBody>
          <a:bodyPr wrap="none" lIns="0" tIns="0" rIns="0" rtlCol="0">
            <a:spAutoFit/>
          </a:bodyPr>
          <a:lstStyle/>
          <a:p>
            <a:pPr>
              <a:lnSpc>
                <a:spcPts val="1200"/>
              </a:lnSpc>
              <a:tabLst/>
            </a:pPr>
            <a:r>
              <a:rPr lang="en-US" altLang="zh-CN" sz="1403" dirty="0">
                <a:solidFill>
                  <a:srgbClr val="000000"/>
                </a:solidFill>
                <a:latin typeface="Times New Roman" pitchFamily="18" charset="0"/>
                <a:cs typeface="Times New Roman" pitchFamily="18" charset="0"/>
              </a:rPr>
              <a:t>NOT</a:t>
            </a:r>
          </a:p>
        </p:txBody>
      </p:sp>
      <p:sp>
        <p:nvSpPr>
          <p:cNvPr id="1035" name="TextBox 1"/>
          <p:cNvSpPr txBox="1"/>
          <p:nvPr/>
        </p:nvSpPr>
        <p:spPr>
          <a:xfrm>
            <a:off x="4191000" y="5346700"/>
            <a:ext cx="127000" cy="609600"/>
          </a:xfrm>
          <a:prstGeom prst="rect">
            <a:avLst/>
          </a:prstGeom>
          <a:noFill/>
        </p:spPr>
        <p:txBody>
          <a:bodyPr wrap="none" lIns="0" tIns="0" rIns="0" rtlCol="0">
            <a:spAutoFit/>
          </a:bodyPr>
          <a:lstStyle/>
          <a:p>
            <a:pPr>
              <a:lnSpc>
                <a:spcPts val="1200"/>
              </a:lnSpc>
              <a:tabLst/>
            </a:pPr>
            <a:r>
              <a:rPr lang="en-US" altLang="zh-CN" sz="1403" dirty="0">
                <a:solidFill>
                  <a:srgbClr val="000000"/>
                </a:solidFill>
                <a:latin typeface="Times New Roman" pitchFamily="18" charset="0"/>
                <a:cs typeface="Times New Roman" pitchFamily="18" charset="0"/>
              </a:rPr>
              <a:t>w</a:t>
            </a:r>
          </a:p>
          <a:p>
            <a:pPr>
              <a:lnSpc>
                <a:spcPts val="1100"/>
              </a:lnSpc>
              <a:tabLst/>
            </a:pPr>
            <a:r>
              <a:rPr lang="en-US" altLang="zh-CN" sz="1403" dirty="0">
                <a:solidFill>
                  <a:srgbClr val="000000"/>
                </a:solidFill>
                <a:latin typeface="Times New Roman" pitchFamily="18" charset="0"/>
                <a:cs typeface="Times New Roman" pitchFamily="18" charset="0"/>
              </a:rPr>
              <a:t>x</a:t>
            </a:r>
          </a:p>
          <a:p>
            <a:pPr>
              <a:lnSpc>
                <a:spcPts val="1200"/>
              </a:lnSpc>
              <a:tabLst/>
            </a:pPr>
            <a:r>
              <a:rPr lang="en-US" altLang="zh-CN" sz="1403" dirty="0">
                <a:solidFill>
                  <a:srgbClr val="000000"/>
                </a:solidFill>
                <a:latin typeface="Times New Roman" pitchFamily="18" charset="0"/>
                <a:cs typeface="Times New Roman" pitchFamily="18" charset="0"/>
              </a:rPr>
              <a:t>y</a:t>
            </a:r>
          </a:p>
          <a:p>
            <a:pPr>
              <a:lnSpc>
                <a:spcPts val="1200"/>
              </a:lnSpc>
              <a:tabLst/>
            </a:pPr>
            <a:r>
              <a:rPr lang="en-US" altLang="zh-CN" sz="1403" dirty="0">
                <a:solidFill>
                  <a:srgbClr val="000000"/>
                </a:solidFill>
                <a:latin typeface="Times New Roman" pitchFamily="18" charset="0"/>
                <a:cs typeface="Times New Roman" pitchFamily="18" charset="0"/>
              </a:rPr>
              <a:t>z</a:t>
            </a:r>
          </a:p>
        </p:txBody>
      </p:sp>
      <p:sp>
        <p:nvSpPr>
          <p:cNvPr id="1036" name="TextBox 1"/>
          <p:cNvSpPr txBox="1"/>
          <p:nvPr/>
        </p:nvSpPr>
        <p:spPr>
          <a:xfrm>
            <a:off x="5334000" y="4076700"/>
            <a:ext cx="406400" cy="1663700"/>
          </a:xfrm>
          <a:prstGeom prst="rect">
            <a:avLst/>
          </a:prstGeom>
          <a:noFill/>
        </p:spPr>
        <p:txBody>
          <a:bodyPr wrap="none" lIns="0" tIns="0" rIns="0" rtlCol="0">
            <a:spAutoFit/>
          </a:bodyPr>
          <a:lstStyle/>
          <a:p>
            <a:pPr>
              <a:lnSpc>
                <a:spcPts val="1200"/>
              </a:lnSpc>
              <a:tabLst>
                <a:tab pos="25400" algn="l"/>
              </a:tabLst>
            </a:pPr>
            <a:r>
              <a:rPr lang="en-US" altLang="zh-CN" dirty="0"/>
              <a:t>	</a:t>
            </a:r>
            <a:r>
              <a:rPr lang="en-US" altLang="zh-CN" sz="1403" dirty="0">
                <a:solidFill>
                  <a:srgbClr val="000000"/>
                </a:solidFill>
                <a:latin typeface="Times New Roman" pitchFamily="18" charset="0"/>
                <a:cs typeface="Times New Roman" pitchFamily="18" charset="0"/>
              </a:rPr>
              <a:t>x+y</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800"/>
              </a:lnSpc>
              <a:tabLst>
                <a:tab pos="25400" algn="l"/>
              </a:tabLst>
            </a:pPr>
            <a:r>
              <a:rPr lang="en-US" altLang="zh-CN" sz="1403" dirty="0">
                <a:solidFill>
                  <a:srgbClr val="000000"/>
                </a:solidFill>
                <a:latin typeface="Times New Roman" pitchFamily="18" charset="0"/>
                <a:cs typeface="Times New Roman" pitchFamily="18" charset="0"/>
              </a:rPr>
              <a:t>wxyz</a:t>
            </a:r>
          </a:p>
        </p:txBody>
      </p:sp>
      <p:sp>
        <p:nvSpPr>
          <p:cNvPr id="1037" name="TextBox 1"/>
          <p:cNvSpPr txBox="1"/>
          <p:nvPr/>
        </p:nvSpPr>
        <p:spPr>
          <a:xfrm>
            <a:off x="1692882" y="638997"/>
            <a:ext cx="5783635" cy="421462"/>
          </a:xfrm>
          <a:prstGeom prst="rect">
            <a:avLst/>
          </a:prstGeom>
          <a:noFill/>
        </p:spPr>
        <p:txBody>
          <a:bodyPr wrap="none" lIns="0" tIns="0" rIns="0" rtlCol="0">
            <a:spAutoFit/>
          </a:bodyPr>
          <a:lstStyle/>
          <a:p>
            <a:pPr>
              <a:lnSpc>
                <a:spcPts val="2900"/>
              </a:lnSpc>
              <a:tabLst>
                <a:tab pos="457200" algn="l"/>
                <a:tab pos="889000" algn="l"/>
                <a:tab pos="1676400" algn="l"/>
                <a:tab pos="5727700" algn="l"/>
              </a:tabLst>
            </a:pPr>
            <a:r>
              <a:rPr lang="en-US" altLang="zh-CN" dirty="0"/>
              <a:t>		</a:t>
            </a:r>
            <a:r>
              <a:rPr lang="en-US" altLang="zh-CN" sz="3600" dirty="0">
                <a:solidFill>
                  <a:srgbClr val="000000"/>
                </a:solidFill>
                <a:latin typeface="+mj-lt"/>
                <a:cs typeface="Times New Roman" pitchFamily="18" charset="0"/>
              </a:rPr>
              <a:t>Digital</a:t>
            </a:r>
            <a:r>
              <a:rPr lang="en-US" altLang="zh-CN" sz="3600" dirty="0">
                <a:latin typeface="+mj-lt"/>
                <a:cs typeface="Times New Roman" pitchFamily="18" charset="0"/>
              </a:rPr>
              <a:t> </a:t>
            </a:r>
            <a:r>
              <a:rPr lang="en-US" altLang="zh-CN" sz="3600" dirty="0">
                <a:solidFill>
                  <a:srgbClr val="000000"/>
                </a:solidFill>
                <a:latin typeface="+mj-lt"/>
                <a:cs typeface="Times New Roman" pitchFamily="18" charset="0"/>
              </a:rPr>
              <a:t>Logic</a:t>
            </a:r>
            <a:r>
              <a:rPr lang="en-US" altLang="zh-CN" sz="3600" dirty="0">
                <a:latin typeface="+mj-lt"/>
                <a:cs typeface="Times New Roman" pitchFamily="18" charset="0"/>
              </a:rPr>
              <a:t> </a:t>
            </a:r>
            <a:r>
              <a:rPr lang="en-US" altLang="zh-CN" sz="3600" dirty="0">
                <a:solidFill>
                  <a:srgbClr val="000000"/>
                </a:solidFill>
                <a:latin typeface="+mj-lt"/>
                <a:cs typeface="Times New Roman" pitchFamily="18" charset="0"/>
              </a:rPr>
              <a:t>Circuits</a:t>
            </a:r>
            <a:r>
              <a:rPr lang="en-US" altLang="zh-CN" dirty="0"/>
              <a:t>	</a:t>
            </a:r>
          </a:p>
        </p:txBody>
      </p:sp>
      <p:sp>
        <p:nvSpPr>
          <p:cNvPr id="1038" name="TextBox 1037"/>
          <p:cNvSpPr txBox="1"/>
          <p:nvPr/>
        </p:nvSpPr>
        <p:spPr>
          <a:xfrm>
            <a:off x="793750" y="1666156"/>
            <a:ext cx="7086600" cy="1459374"/>
          </a:xfrm>
          <a:prstGeom prst="rect">
            <a:avLst/>
          </a:prstGeom>
          <a:noFill/>
        </p:spPr>
        <p:txBody>
          <a:bodyPr wrap="square" rtlCol="0">
            <a:spAutoFit/>
          </a:bodyPr>
          <a:lstStyle/>
          <a:p>
            <a:pPr>
              <a:lnSpc>
                <a:spcPts val="1600"/>
              </a:lnSpc>
              <a:tabLst>
                <a:tab pos="457200" algn="l"/>
                <a:tab pos="889000" algn="l"/>
                <a:tab pos="1676400" algn="l"/>
                <a:tab pos="5727700" algn="l"/>
              </a:tabLst>
            </a:pPr>
            <a:r>
              <a:rPr lang="en-US" altLang="zh-CN" dirty="0">
                <a:solidFill>
                  <a:srgbClr val="000000"/>
                </a:solidFill>
                <a:latin typeface="+mj-lt"/>
                <a:cs typeface="Times New Roman" pitchFamily="18" charset="0"/>
              </a:rPr>
              <a:t>Implementation</a:t>
            </a:r>
            <a:r>
              <a:rPr lang="en-US" altLang="zh-CN" dirty="0">
                <a:latin typeface="+mj-lt"/>
                <a:cs typeface="Times New Roman" pitchFamily="18" charset="0"/>
              </a:rPr>
              <a:t> </a:t>
            </a:r>
            <a:r>
              <a:rPr lang="en-US" altLang="zh-CN" dirty="0">
                <a:solidFill>
                  <a:srgbClr val="000000"/>
                </a:solidFill>
                <a:latin typeface="+mj-lt"/>
                <a:cs typeface="Times New Roman" pitchFamily="18" charset="0"/>
              </a:rPr>
              <a:t>of</a:t>
            </a:r>
            <a:r>
              <a:rPr lang="en-US" altLang="zh-CN" dirty="0">
                <a:latin typeface="+mj-lt"/>
                <a:cs typeface="Times New Roman" pitchFamily="18" charset="0"/>
              </a:rPr>
              <a:t> </a:t>
            </a:r>
            <a:r>
              <a:rPr lang="en-US" altLang="zh-CN" dirty="0">
                <a:solidFill>
                  <a:srgbClr val="000000"/>
                </a:solidFill>
                <a:latin typeface="+mj-lt"/>
                <a:cs typeface="Times New Roman" pitchFamily="18" charset="0"/>
              </a:rPr>
              <a:t>Logic</a:t>
            </a:r>
            <a:r>
              <a:rPr lang="en-US" altLang="zh-CN" dirty="0">
                <a:latin typeface="+mj-lt"/>
                <a:cs typeface="Times New Roman" pitchFamily="18" charset="0"/>
              </a:rPr>
              <a:t> </a:t>
            </a:r>
            <a:r>
              <a:rPr lang="en-US" altLang="zh-CN" dirty="0">
                <a:solidFill>
                  <a:srgbClr val="000000"/>
                </a:solidFill>
                <a:latin typeface="+mj-lt"/>
                <a:cs typeface="Times New Roman" pitchFamily="18" charset="0"/>
              </a:rPr>
              <a:t>variables</a:t>
            </a:r>
            <a:r>
              <a:rPr lang="en-US" altLang="zh-CN" dirty="0">
                <a:latin typeface="+mj-lt"/>
                <a:cs typeface="Times New Roman" pitchFamily="18" charset="0"/>
              </a:rPr>
              <a:t> </a:t>
            </a:r>
            <a:r>
              <a:rPr lang="en-US" altLang="zh-CN" dirty="0">
                <a:solidFill>
                  <a:srgbClr val="000000"/>
                </a:solidFill>
                <a:latin typeface="+mj-lt"/>
                <a:cs typeface="Times New Roman" pitchFamily="18" charset="0"/>
              </a:rPr>
              <a:t>and</a:t>
            </a:r>
            <a:r>
              <a:rPr lang="en-US" altLang="zh-CN" dirty="0">
                <a:latin typeface="+mj-lt"/>
                <a:cs typeface="Times New Roman" pitchFamily="18" charset="0"/>
              </a:rPr>
              <a:t> </a:t>
            </a:r>
            <a:r>
              <a:rPr lang="en-US" altLang="zh-CN" dirty="0">
                <a:solidFill>
                  <a:srgbClr val="000000"/>
                </a:solidFill>
                <a:latin typeface="+mj-lt"/>
                <a:cs typeface="Times New Roman" pitchFamily="18" charset="0"/>
              </a:rPr>
              <a:t>operations</a:t>
            </a:r>
            <a:r>
              <a:rPr lang="en-US" altLang="zh-CN" dirty="0">
                <a:latin typeface="+mj-lt"/>
                <a:cs typeface="Times New Roman" pitchFamily="18" charset="0"/>
              </a:rPr>
              <a:t> </a:t>
            </a:r>
            <a:r>
              <a:rPr lang="en-US" altLang="zh-CN" dirty="0">
                <a:solidFill>
                  <a:srgbClr val="000000"/>
                </a:solidFill>
                <a:latin typeface="+mj-lt"/>
                <a:cs typeface="Times New Roman" pitchFamily="18" charset="0"/>
              </a:rPr>
              <a:t>in</a:t>
            </a:r>
            <a:r>
              <a:rPr lang="en-US" altLang="zh-CN" dirty="0">
                <a:latin typeface="+mj-lt"/>
                <a:cs typeface="Times New Roman" pitchFamily="18" charset="0"/>
              </a:rPr>
              <a:t> </a:t>
            </a:r>
            <a:r>
              <a:rPr lang="en-US" altLang="zh-CN" dirty="0">
                <a:solidFill>
                  <a:srgbClr val="000000"/>
                </a:solidFill>
                <a:latin typeface="+mj-lt"/>
                <a:cs typeface="Times New Roman" pitchFamily="18" charset="0"/>
              </a:rPr>
              <a:t>electronics</a:t>
            </a:r>
          </a:p>
          <a:p>
            <a:pPr>
              <a:lnSpc>
                <a:spcPts val="2300"/>
              </a:lnSpc>
              <a:tabLst>
                <a:tab pos="457200" algn="l"/>
                <a:tab pos="889000" algn="l"/>
                <a:tab pos="1676400" algn="l"/>
                <a:tab pos="5727700" algn="l"/>
              </a:tabLst>
            </a:pPr>
            <a:r>
              <a:rPr lang="en-US" altLang="zh-CN" dirty="0">
                <a:latin typeface="+mj-lt"/>
              </a:rPr>
              <a:t>	</a:t>
            </a:r>
            <a:r>
              <a:rPr lang="en-US" altLang="zh-CN" sz="1596" dirty="0">
                <a:solidFill>
                  <a:srgbClr val="000000"/>
                </a:solidFill>
                <a:latin typeface="+mj-lt"/>
                <a:cs typeface="Times New Roman" pitchFamily="18" charset="0"/>
              </a:rPr>
              <a:t>–</a:t>
            </a:r>
            <a:r>
              <a:rPr lang="en-US" altLang="zh-CN" sz="1596" dirty="0">
                <a:latin typeface="+mj-lt"/>
                <a:cs typeface="Times New Roman" pitchFamily="18" charset="0"/>
              </a:rPr>
              <a:t>    </a:t>
            </a:r>
            <a:r>
              <a:rPr lang="en-US" altLang="zh-CN" sz="1596" dirty="0">
                <a:solidFill>
                  <a:srgbClr val="000000"/>
                </a:solidFill>
                <a:latin typeface="+mj-lt"/>
                <a:cs typeface="Times New Roman" pitchFamily="18" charset="0"/>
              </a:rPr>
              <a:t>Values</a:t>
            </a:r>
            <a:r>
              <a:rPr lang="en-US" altLang="zh-CN" sz="1596" dirty="0">
                <a:latin typeface="+mj-lt"/>
                <a:cs typeface="Times New Roman" pitchFamily="18" charset="0"/>
              </a:rPr>
              <a:t> </a:t>
            </a:r>
            <a:r>
              <a:rPr lang="en-US" altLang="zh-CN" sz="1596" dirty="0">
                <a:solidFill>
                  <a:srgbClr val="000000"/>
                </a:solidFill>
                <a:latin typeface="+mj-lt"/>
                <a:cs typeface="Times New Roman" pitchFamily="18" charset="0"/>
              </a:rPr>
              <a:t>(0</a:t>
            </a:r>
            <a:r>
              <a:rPr lang="en-US" altLang="zh-CN" sz="1596" dirty="0">
                <a:latin typeface="+mj-lt"/>
                <a:cs typeface="Times New Roman" pitchFamily="18" charset="0"/>
              </a:rPr>
              <a:t> </a:t>
            </a:r>
            <a:r>
              <a:rPr lang="en-US" altLang="zh-CN" sz="1596" dirty="0">
                <a:solidFill>
                  <a:srgbClr val="000000"/>
                </a:solidFill>
                <a:latin typeface="+mj-lt"/>
                <a:cs typeface="Times New Roman" pitchFamily="18" charset="0"/>
              </a:rPr>
              <a:t>and</a:t>
            </a:r>
            <a:r>
              <a:rPr lang="en-US" altLang="zh-CN" sz="1596" dirty="0">
                <a:latin typeface="+mj-lt"/>
                <a:cs typeface="Times New Roman" pitchFamily="18" charset="0"/>
              </a:rPr>
              <a:t> </a:t>
            </a:r>
            <a:r>
              <a:rPr lang="en-US" altLang="zh-CN" sz="1596" dirty="0">
                <a:solidFill>
                  <a:srgbClr val="000000"/>
                </a:solidFill>
                <a:latin typeface="+mj-lt"/>
                <a:cs typeface="Times New Roman" pitchFamily="18" charset="0"/>
              </a:rPr>
              <a:t>1)</a:t>
            </a:r>
            <a:r>
              <a:rPr lang="en-US" altLang="zh-CN" sz="1596" dirty="0">
                <a:latin typeface="+mj-lt"/>
                <a:cs typeface="Times New Roman" pitchFamily="18" charset="0"/>
              </a:rPr>
              <a:t> </a:t>
            </a:r>
            <a:r>
              <a:rPr lang="en-US" altLang="zh-CN" sz="1596" dirty="0">
                <a:solidFill>
                  <a:srgbClr val="000000"/>
                </a:solidFill>
                <a:latin typeface="+mj-lt"/>
                <a:cs typeface="Times New Roman" pitchFamily="18" charset="0"/>
              </a:rPr>
              <a:t>represented</a:t>
            </a:r>
            <a:r>
              <a:rPr lang="en-US" altLang="zh-CN" sz="1596" dirty="0">
                <a:latin typeface="+mj-lt"/>
                <a:cs typeface="Times New Roman" pitchFamily="18" charset="0"/>
              </a:rPr>
              <a:t> </a:t>
            </a:r>
            <a:r>
              <a:rPr lang="en-US" altLang="zh-CN" sz="1596" dirty="0">
                <a:solidFill>
                  <a:srgbClr val="000000"/>
                </a:solidFill>
                <a:latin typeface="+mj-lt"/>
                <a:cs typeface="Times New Roman" pitchFamily="18" charset="0"/>
              </a:rPr>
              <a:t>by</a:t>
            </a:r>
            <a:r>
              <a:rPr lang="en-US" altLang="zh-CN" sz="1596" dirty="0">
                <a:latin typeface="+mj-lt"/>
                <a:cs typeface="Times New Roman" pitchFamily="18" charset="0"/>
              </a:rPr>
              <a:t> </a:t>
            </a:r>
            <a:r>
              <a:rPr lang="en-US" altLang="zh-CN" sz="1596" dirty="0">
                <a:solidFill>
                  <a:srgbClr val="000000"/>
                </a:solidFill>
                <a:latin typeface="+mj-lt"/>
                <a:cs typeface="Times New Roman" pitchFamily="18" charset="0"/>
              </a:rPr>
              <a:t>voltage</a:t>
            </a:r>
            <a:r>
              <a:rPr lang="en-US" altLang="zh-CN" sz="1596" dirty="0">
                <a:latin typeface="+mj-lt"/>
                <a:cs typeface="Times New Roman" pitchFamily="18" charset="0"/>
              </a:rPr>
              <a:t> </a:t>
            </a:r>
            <a:r>
              <a:rPr lang="en-US" altLang="zh-CN" sz="1596" dirty="0">
                <a:solidFill>
                  <a:srgbClr val="000000"/>
                </a:solidFill>
                <a:latin typeface="+mj-lt"/>
                <a:cs typeface="Times New Roman" pitchFamily="18" charset="0"/>
              </a:rPr>
              <a:t>levels</a:t>
            </a:r>
          </a:p>
          <a:p>
            <a:pPr>
              <a:lnSpc>
                <a:spcPts val="2300"/>
              </a:lnSpc>
              <a:tabLst>
                <a:tab pos="457200" algn="l"/>
                <a:tab pos="889000" algn="l"/>
                <a:tab pos="1676400" algn="l"/>
                <a:tab pos="5727700" algn="l"/>
              </a:tabLst>
            </a:pPr>
            <a:r>
              <a:rPr lang="en-US" altLang="zh-CN" dirty="0">
                <a:latin typeface="+mj-lt"/>
              </a:rPr>
              <a:t>	</a:t>
            </a:r>
            <a:r>
              <a:rPr lang="en-US" altLang="zh-CN" sz="1598" dirty="0">
                <a:solidFill>
                  <a:srgbClr val="000000"/>
                </a:solidFill>
                <a:latin typeface="+mj-lt"/>
                <a:cs typeface="Times New Roman" pitchFamily="18" charset="0"/>
              </a:rPr>
              <a:t>–</a:t>
            </a:r>
            <a:r>
              <a:rPr lang="en-US" altLang="zh-CN" sz="1598" dirty="0">
                <a:latin typeface="+mj-lt"/>
                <a:cs typeface="Times New Roman" pitchFamily="18" charset="0"/>
              </a:rPr>
              <a:t>    </a:t>
            </a:r>
            <a:r>
              <a:rPr lang="en-US" altLang="zh-CN" sz="1598" dirty="0">
                <a:solidFill>
                  <a:srgbClr val="000000"/>
                </a:solidFill>
                <a:latin typeface="+mj-lt"/>
                <a:cs typeface="Times New Roman" pitchFamily="18" charset="0"/>
              </a:rPr>
              <a:t>Variables</a:t>
            </a:r>
            <a:r>
              <a:rPr lang="en-US" altLang="zh-CN" sz="1598" dirty="0">
                <a:latin typeface="+mj-lt"/>
                <a:cs typeface="Times New Roman" pitchFamily="18" charset="0"/>
              </a:rPr>
              <a:t> </a:t>
            </a:r>
            <a:r>
              <a:rPr lang="en-US" altLang="zh-CN" sz="1598" dirty="0">
                <a:solidFill>
                  <a:srgbClr val="000000"/>
                </a:solidFill>
                <a:latin typeface="+mj-lt"/>
                <a:cs typeface="Times New Roman" pitchFamily="18" charset="0"/>
              </a:rPr>
              <a:t>implemented</a:t>
            </a:r>
            <a:r>
              <a:rPr lang="en-US" altLang="zh-CN" sz="1598" dirty="0">
                <a:latin typeface="+mj-lt"/>
                <a:cs typeface="Times New Roman" pitchFamily="18" charset="0"/>
              </a:rPr>
              <a:t> </a:t>
            </a:r>
            <a:r>
              <a:rPr lang="en-US" altLang="zh-CN" sz="1598" dirty="0">
                <a:solidFill>
                  <a:srgbClr val="000000"/>
                </a:solidFill>
                <a:latin typeface="+mj-lt"/>
                <a:cs typeface="Times New Roman" pitchFamily="18" charset="0"/>
              </a:rPr>
              <a:t>by</a:t>
            </a:r>
            <a:r>
              <a:rPr lang="en-US" altLang="zh-CN" sz="1598" dirty="0">
                <a:latin typeface="+mj-lt"/>
                <a:cs typeface="Times New Roman" pitchFamily="18" charset="0"/>
              </a:rPr>
              <a:t> </a:t>
            </a:r>
            <a:r>
              <a:rPr lang="en-US" altLang="zh-CN" sz="1598" dirty="0">
                <a:solidFill>
                  <a:srgbClr val="000000"/>
                </a:solidFill>
                <a:latin typeface="+mj-lt"/>
                <a:cs typeface="Times New Roman" pitchFamily="18" charset="0"/>
              </a:rPr>
              <a:t>electrical</a:t>
            </a:r>
            <a:r>
              <a:rPr lang="en-US" altLang="zh-CN" sz="1598" dirty="0">
                <a:latin typeface="+mj-lt"/>
                <a:cs typeface="Times New Roman" pitchFamily="18" charset="0"/>
              </a:rPr>
              <a:t> </a:t>
            </a:r>
            <a:r>
              <a:rPr lang="en-US" altLang="zh-CN" sz="1598" dirty="0">
                <a:solidFill>
                  <a:srgbClr val="000000"/>
                </a:solidFill>
                <a:latin typeface="+mj-lt"/>
                <a:cs typeface="Times New Roman" pitchFamily="18" charset="0"/>
              </a:rPr>
              <a:t>connections</a:t>
            </a:r>
          </a:p>
          <a:p>
            <a:pPr>
              <a:lnSpc>
                <a:spcPts val="2300"/>
              </a:lnSpc>
              <a:tabLst>
                <a:tab pos="457200" algn="l"/>
                <a:tab pos="889000" algn="l"/>
                <a:tab pos="1676400" algn="l"/>
                <a:tab pos="5727700" algn="l"/>
              </a:tabLst>
            </a:pPr>
            <a:r>
              <a:rPr lang="en-US" altLang="zh-CN" dirty="0">
                <a:latin typeface="+mj-lt"/>
              </a:rPr>
              <a:t>	</a:t>
            </a:r>
            <a:r>
              <a:rPr lang="en-US" altLang="zh-CN" sz="1596" dirty="0">
                <a:solidFill>
                  <a:srgbClr val="000000"/>
                </a:solidFill>
                <a:latin typeface="+mj-lt"/>
                <a:cs typeface="Times New Roman" pitchFamily="18" charset="0"/>
              </a:rPr>
              <a:t>–</a:t>
            </a:r>
            <a:r>
              <a:rPr lang="en-US" altLang="zh-CN" sz="1596" dirty="0">
                <a:latin typeface="+mj-lt"/>
                <a:cs typeface="Times New Roman" pitchFamily="18" charset="0"/>
              </a:rPr>
              <a:t>    </a:t>
            </a:r>
            <a:r>
              <a:rPr lang="en-US" altLang="zh-CN" sz="1596" dirty="0">
                <a:solidFill>
                  <a:srgbClr val="000000"/>
                </a:solidFill>
                <a:latin typeface="+mj-lt"/>
                <a:cs typeface="Times New Roman" pitchFamily="18" charset="0"/>
              </a:rPr>
              <a:t>Operations</a:t>
            </a:r>
            <a:r>
              <a:rPr lang="en-US" altLang="zh-CN" sz="1596" dirty="0">
                <a:latin typeface="+mj-lt"/>
                <a:cs typeface="Times New Roman" pitchFamily="18" charset="0"/>
              </a:rPr>
              <a:t> </a:t>
            </a:r>
            <a:r>
              <a:rPr lang="en-US" altLang="zh-CN" sz="1596" dirty="0">
                <a:solidFill>
                  <a:srgbClr val="000000"/>
                </a:solidFill>
                <a:latin typeface="+mj-lt"/>
                <a:cs typeface="Times New Roman" pitchFamily="18" charset="0"/>
              </a:rPr>
              <a:t>implemented</a:t>
            </a:r>
            <a:r>
              <a:rPr lang="en-US" altLang="zh-CN" sz="1596" dirty="0">
                <a:latin typeface="+mj-lt"/>
                <a:cs typeface="Times New Roman" pitchFamily="18" charset="0"/>
              </a:rPr>
              <a:t> </a:t>
            </a:r>
            <a:r>
              <a:rPr lang="en-US" altLang="zh-CN" sz="1596" dirty="0">
                <a:solidFill>
                  <a:srgbClr val="000000"/>
                </a:solidFill>
                <a:latin typeface="+mj-lt"/>
                <a:cs typeface="Times New Roman" pitchFamily="18" charset="0"/>
              </a:rPr>
              <a:t>by</a:t>
            </a:r>
            <a:r>
              <a:rPr lang="en-US" altLang="zh-CN" sz="1596" dirty="0">
                <a:latin typeface="+mj-lt"/>
                <a:cs typeface="Times New Roman" pitchFamily="18" charset="0"/>
              </a:rPr>
              <a:t> </a:t>
            </a:r>
            <a:r>
              <a:rPr lang="en-US" altLang="zh-CN" sz="1596" dirty="0">
                <a:solidFill>
                  <a:srgbClr val="000000"/>
                </a:solidFill>
                <a:latin typeface="+mj-lt"/>
                <a:cs typeface="Times New Roman" pitchFamily="18" charset="0"/>
              </a:rPr>
              <a:t>logic</a:t>
            </a:r>
            <a:r>
              <a:rPr lang="en-US" altLang="zh-CN" sz="1596" dirty="0">
                <a:latin typeface="+mj-lt"/>
                <a:cs typeface="Times New Roman" pitchFamily="18" charset="0"/>
              </a:rPr>
              <a:t> </a:t>
            </a:r>
            <a:r>
              <a:rPr lang="en-US" altLang="zh-CN" sz="1596" dirty="0">
                <a:solidFill>
                  <a:srgbClr val="000000"/>
                </a:solidFill>
                <a:latin typeface="+mj-lt"/>
                <a:cs typeface="Times New Roman" pitchFamily="18" charset="0"/>
              </a:rPr>
              <a:t>gates</a:t>
            </a:r>
          </a:p>
          <a:p>
            <a:endParaRPr lang="zh-CN" altLang="en-US" dirty="0"/>
          </a:p>
        </p:txBody>
      </p:sp>
      <p:sp>
        <p:nvSpPr>
          <p:cNvPr id="1039" name="Rectangle 1038"/>
          <p:cNvSpPr/>
          <p:nvPr/>
        </p:nvSpPr>
        <p:spPr>
          <a:xfrm>
            <a:off x="1960409" y="3082934"/>
            <a:ext cx="4572000" cy="387286"/>
          </a:xfrm>
          <a:prstGeom prst="rect">
            <a:avLst/>
          </a:prstGeom>
        </p:spPr>
        <p:txBody>
          <a:bodyPr>
            <a:spAutoFit/>
          </a:bodyPr>
          <a:lstStyle/>
          <a:p>
            <a:pPr>
              <a:lnSpc>
                <a:spcPts val="1000"/>
              </a:lnSpc>
            </a:pPr>
            <a:endParaRPr lang="en-US" altLang="zh-CN" dirty="0"/>
          </a:p>
          <a:p>
            <a:pPr>
              <a:lnSpc>
                <a:spcPts val="1300"/>
              </a:lnSpc>
              <a:tabLst>
                <a:tab pos="457200" algn="l"/>
                <a:tab pos="889000" algn="l"/>
                <a:tab pos="1676400" algn="l"/>
                <a:tab pos="5727700" algn="l"/>
              </a:tabLst>
            </a:pPr>
            <a:r>
              <a:rPr lang="en-US" altLang="zh-CN" dirty="0"/>
              <a:t>			</a:t>
            </a:r>
            <a:r>
              <a:rPr lang="en-US" altLang="zh-CN" dirty="0">
                <a:solidFill>
                  <a:srgbClr val="000000"/>
                </a:solidFill>
                <a:latin typeface="Times New Roman" pitchFamily="18" charset="0"/>
                <a:cs typeface="Times New Roman" pitchFamily="18" charset="0"/>
              </a:rPr>
              <a:t>Basic</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Logic</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Gate</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Symbols</a:t>
            </a:r>
          </a:p>
        </p:txBody>
      </p:sp>
    </p:spTree>
    <p:extLst>
      <p:ext uri="{BB962C8B-B14F-4D97-AF65-F5344CB8AC3E}">
        <p14:creationId xmlns:p14="http://schemas.microsoft.com/office/powerpoint/2010/main" val="325923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Circuit Design</a:t>
            </a:r>
          </a:p>
        </p:txBody>
      </p:sp>
      <p:sp>
        <p:nvSpPr>
          <p:cNvPr id="3" name="Content Placeholder 2"/>
          <p:cNvSpPr>
            <a:spLocks noGrp="1"/>
          </p:cNvSpPr>
          <p:nvPr>
            <p:ph idx="1"/>
          </p:nvPr>
        </p:nvSpPr>
        <p:spPr/>
        <p:txBody>
          <a:bodyPr>
            <a:normAutofit/>
          </a:bodyPr>
          <a:lstStyle/>
          <a:p>
            <a:r>
              <a:rPr lang="en-US" sz="2400" dirty="0"/>
              <a:t>In this course, we use a modern design approach, based on Verilog and CAD tools. </a:t>
            </a:r>
          </a:p>
          <a:p>
            <a:r>
              <a:rPr lang="en-US" sz="2400" dirty="0"/>
              <a:t>Widely used in industry </a:t>
            </a:r>
          </a:p>
          <a:p>
            <a:r>
              <a:rPr lang="en-US" sz="2400" dirty="0"/>
              <a:t>Implement designs in FPGA chips</a:t>
            </a:r>
          </a:p>
          <a:p>
            <a:r>
              <a:rPr lang="en-US" sz="2400" dirty="0"/>
              <a:t>Major vendors of CAD tools: Altera, Cadence, Mentor graphics, Synopsys, Xilinx. </a:t>
            </a:r>
          </a:p>
          <a:p>
            <a:r>
              <a:rPr lang="en-US" sz="2400" dirty="0" err="1"/>
              <a:t>Quartus</a:t>
            </a:r>
            <a:r>
              <a:rPr lang="en-US" sz="2400" dirty="0"/>
              <a:t> II: support all phases of the design cycle for logic circuits, powerful, easy to use. </a:t>
            </a:r>
          </a:p>
        </p:txBody>
      </p:sp>
    </p:spTree>
    <p:extLst>
      <p:ext uri="{BB962C8B-B14F-4D97-AF65-F5344CB8AC3E}">
        <p14:creationId xmlns:p14="http://schemas.microsoft.com/office/powerpoint/2010/main" val="3060858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1435608" y="3264408"/>
            <a:ext cx="51815" cy="1397508"/>
          </a:xfrm>
          <a:custGeom>
            <a:avLst/>
            <a:gdLst>
              <a:gd name="connsiteX0" fmla="*/ 12953 w 51815"/>
              <a:gd name="connsiteY0" fmla="*/ 12953 h 1397508"/>
              <a:gd name="connsiteX1" fmla="*/ 12953 w 51815"/>
              <a:gd name="connsiteY1" fmla="*/ 1384553 h 1397508"/>
            </a:gdLst>
            <a:ahLst/>
            <a:cxnLst>
              <a:cxn ang="0">
                <a:pos x="connsiteX0" y="connsiteY0"/>
              </a:cxn>
              <a:cxn ang="1">
                <a:pos x="connsiteX1" y="connsiteY1"/>
              </a:cxn>
            </a:cxnLst>
            <a:rect l="l" t="t" r="r" b="b"/>
            <a:pathLst>
              <a:path w="51815" h="1397508">
                <a:moveTo>
                  <a:pt x="12953" y="12953"/>
                </a:moveTo>
                <a:lnTo>
                  <a:pt x="12953" y="1384553"/>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826008" y="3645408"/>
            <a:ext cx="1321308" cy="51815"/>
          </a:xfrm>
          <a:custGeom>
            <a:avLst/>
            <a:gdLst>
              <a:gd name="connsiteX0" fmla="*/ 12953 w 1321308"/>
              <a:gd name="connsiteY0" fmla="*/ 12953 h 51815"/>
              <a:gd name="connsiteX1" fmla="*/ 1308353 w 1321308"/>
              <a:gd name="connsiteY1" fmla="*/ 12953 h 51815"/>
            </a:gdLst>
            <a:ahLst/>
            <a:cxnLst>
              <a:cxn ang="0">
                <a:pos x="connsiteX0" y="connsiteY0"/>
              </a:cxn>
              <a:cxn ang="1">
                <a:pos x="connsiteX1" y="connsiteY1"/>
              </a:cxn>
            </a:cxnLst>
            <a:rect l="l" t="t" r="r" b="b"/>
            <a:pathLst>
              <a:path w="1321308" h="51815">
                <a:moveTo>
                  <a:pt x="12953" y="12953"/>
                </a:moveTo>
                <a:lnTo>
                  <a:pt x="1308353" y="12953"/>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3988308" y="3112007"/>
            <a:ext cx="51815" cy="2540507"/>
          </a:xfrm>
          <a:custGeom>
            <a:avLst/>
            <a:gdLst>
              <a:gd name="connsiteX0" fmla="*/ 12953 w 51815"/>
              <a:gd name="connsiteY0" fmla="*/ 12954 h 2540507"/>
              <a:gd name="connsiteX1" fmla="*/ 12953 w 51815"/>
              <a:gd name="connsiteY1" fmla="*/ 2527554 h 2540507"/>
            </a:gdLst>
            <a:ahLst/>
            <a:cxnLst>
              <a:cxn ang="0">
                <a:pos x="connsiteX0" y="connsiteY0"/>
              </a:cxn>
              <a:cxn ang="1">
                <a:pos x="connsiteX1" y="connsiteY1"/>
              </a:cxn>
            </a:cxnLst>
            <a:rect l="l" t="t" r="r" b="b"/>
            <a:pathLst>
              <a:path w="51815" h="2540507">
                <a:moveTo>
                  <a:pt x="12953" y="12954"/>
                </a:moveTo>
                <a:lnTo>
                  <a:pt x="12953" y="252755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Freeform 3"/>
          <p:cNvSpPr/>
          <p:nvPr/>
        </p:nvSpPr>
        <p:spPr>
          <a:xfrm>
            <a:off x="3188207" y="3645408"/>
            <a:ext cx="1626107" cy="51815"/>
          </a:xfrm>
          <a:custGeom>
            <a:avLst/>
            <a:gdLst>
              <a:gd name="connsiteX0" fmla="*/ 12954 w 1626107"/>
              <a:gd name="connsiteY0" fmla="*/ 12953 h 51815"/>
              <a:gd name="connsiteX1" fmla="*/ 1613154 w 1626107"/>
              <a:gd name="connsiteY1" fmla="*/ 12953 h 51815"/>
            </a:gdLst>
            <a:ahLst/>
            <a:cxnLst>
              <a:cxn ang="0">
                <a:pos x="connsiteX0" y="connsiteY0"/>
              </a:cxn>
              <a:cxn ang="1">
                <a:pos x="connsiteX1" y="connsiteY1"/>
              </a:cxn>
            </a:cxnLst>
            <a:rect l="l" t="t" r="r" b="b"/>
            <a:pathLst>
              <a:path w="1626107" h="51815">
                <a:moveTo>
                  <a:pt x="12954" y="12953"/>
                </a:moveTo>
                <a:lnTo>
                  <a:pt x="1613154" y="12953"/>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Freeform 3"/>
          <p:cNvSpPr/>
          <p:nvPr/>
        </p:nvSpPr>
        <p:spPr>
          <a:xfrm>
            <a:off x="6922007" y="3112007"/>
            <a:ext cx="51815" cy="2540507"/>
          </a:xfrm>
          <a:custGeom>
            <a:avLst/>
            <a:gdLst>
              <a:gd name="connsiteX0" fmla="*/ 12954 w 51815"/>
              <a:gd name="connsiteY0" fmla="*/ 12954 h 2540507"/>
              <a:gd name="connsiteX1" fmla="*/ 12954 w 51815"/>
              <a:gd name="connsiteY1" fmla="*/ 2527554 h 2540507"/>
            </a:gdLst>
            <a:ahLst/>
            <a:cxnLst>
              <a:cxn ang="0">
                <a:pos x="connsiteX0" y="connsiteY0"/>
              </a:cxn>
              <a:cxn ang="1">
                <a:pos x="connsiteX1" y="connsiteY1"/>
              </a:cxn>
            </a:cxnLst>
            <a:rect l="l" t="t" r="r" b="b"/>
            <a:pathLst>
              <a:path w="51815" h="2540507">
                <a:moveTo>
                  <a:pt x="12954" y="12954"/>
                </a:moveTo>
                <a:lnTo>
                  <a:pt x="12954" y="252755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Freeform 3"/>
          <p:cNvSpPr/>
          <p:nvPr/>
        </p:nvSpPr>
        <p:spPr>
          <a:xfrm>
            <a:off x="6083808" y="3645408"/>
            <a:ext cx="1702307" cy="51815"/>
          </a:xfrm>
          <a:custGeom>
            <a:avLst/>
            <a:gdLst>
              <a:gd name="connsiteX0" fmla="*/ 12953 w 1702307"/>
              <a:gd name="connsiteY0" fmla="*/ 12953 h 51815"/>
              <a:gd name="connsiteX1" fmla="*/ 1689353 w 1702307"/>
              <a:gd name="connsiteY1" fmla="*/ 12953 h 51815"/>
            </a:gdLst>
            <a:ahLst/>
            <a:cxnLst>
              <a:cxn ang="0">
                <a:pos x="connsiteX0" y="connsiteY0"/>
              </a:cxn>
              <a:cxn ang="1">
                <a:pos x="connsiteX1" y="connsiteY1"/>
              </a:cxn>
            </a:cxnLst>
            <a:rect l="l" t="t" r="r" b="b"/>
            <a:pathLst>
              <a:path w="1702307" h="51815">
                <a:moveTo>
                  <a:pt x="12953" y="12953"/>
                </a:moveTo>
                <a:lnTo>
                  <a:pt x="1689353" y="12953"/>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787400" y="3238500"/>
            <a:ext cx="1409700" cy="1498600"/>
          </a:xfrm>
          <a:prstGeom prst="rect">
            <a:avLst/>
          </a:prstGeom>
          <a:noFill/>
        </p:spPr>
      </p:pic>
      <p:pic>
        <p:nvPicPr>
          <p:cNvPr id="10" name="Picture 3"/>
          <p:cNvPicPr>
            <a:picLocks noChangeAspect="1" noChangeArrowheads="1"/>
          </p:cNvPicPr>
          <p:nvPr/>
        </p:nvPicPr>
        <p:blipFill>
          <a:blip r:embed="rId3"/>
          <a:srcRect/>
          <a:stretch>
            <a:fillRect/>
          </a:stretch>
        </p:blipFill>
        <p:spPr bwMode="auto">
          <a:xfrm>
            <a:off x="3149600" y="3086100"/>
            <a:ext cx="1714500" cy="2641600"/>
          </a:xfrm>
          <a:prstGeom prst="rect">
            <a:avLst/>
          </a:prstGeom>
          <a:noFill/>
        </p:spPr>
      </p:pic>
      <p:pic>
        <p:nvPicPr>
          <p:cNvPr id="11" name="Picture 3"/>
          <p:cNvPicPr>
            <a:picLocks noChangeAspect="1" noChangeArrowheads="1"/>
          </p:cNvPicPr>
          <p:nvPr/>
        </p:nvPicPr>
        <p:blipFill>
          <a:blip r:embed="rId4"/>
          <a:srcRect/>
          <a:stretch>
            <a:fillRect/>
          </a:stretch>
        </p:blipFill>
        <p:spPr bwMode="auto">
          <a:xfrm>
            <a:off x="6045200" y="3086100"/>
            <a:ext cx="1790700" cy="2641600"/>
          </a:xfrm>
          <a:prstGeom prst="rect">
            <a:avLst/>
          </a:prstGeom>
          <a:noFill/>
        </p:spPr>
      </p:pic>
      <p:sp>
        <p:nvSpPr>
          <p:cNvPr id="12" name="TextBox 1"/>
          <p:cNvSpPr txBox="1"/>
          <p:nvPr/>
        </p:nvSpPr>
        <p:spPr>
          <a:xfrm>
            <a:off x="1003300" y="3390900"/>
            <a:ext cx="152400" cy="203200"/>
          </a:xfrm>
          <a:prstGeom prst="rect">
            <a:avLst/>
          </a:prstGeom>
          <a:noFill/>
        </p:spPr>
        <p:txBody>
          <a:bodyPr wrap="none" lIns="0" tIns="0" rIns="0" rtlCol="0">
            <a:spAutoFit/>
          </a:bodyPr>
          <a:lstStyle/>
          <a:p>
            <a:pPr>
              <a:lnSpc>
                <a:spcPts val="1600"/>
              </a:lnSpc>
              <a:tabLst/>
            </a:pPr>
            <a:r>
              <a:rPr lang="en-US" altLang="zh-CN" sz="1800" b="1" dirty="0">
                <a:solidFill>
                  <a:srgbClr val="000000"/>
                </a:solidFill>
                <a:latin typeface="Times New Roman" pitchFamily="18" charset="0"/>
                <a:cs typeface="Times New Roman" pitchFamily="18" charset="0"/>
              </a:rPr>
              <a:t>A</a:t>
            </a:r>
          </a:p>
        </p:txBody>
      </p:sp>
      <p:sp>
        <p:nvSpPr>
          <p:cNvPr id="13" name="TextBox 1"/>
          <p:cNvSpPr txBox="1"/>
          <p:nvPr/>
        </p:nvSpPr>
        <p:spPr>
          <a:xfrm>
            <a:off x="1574800" y="3340100"/>
            <a:ext cx="596900" cy="254000"/>
          </a:xfrm>
          <a:prstGeom prst="rect">
            <a:avLst/>
          </a:prstGeom>
          <a:noFill/>
        </p:spPr>
        <p:txBody>
          <a:bodyPr wrap="none" lIns="0" tIns="0" rIns="0" rtlCol="0">
            <a:spAutoFit/>
          </a:bodyPr>
          <a:lstStyle/>
          <a:p>
            <a:pPr>
              <a:lnSpc>
                <a:spcPts val="2000"/>
              </a:lnSpc>
              <a:tabLst/>
            </a:pPr>
            <a:r>
              <a:rPr lang="en-US" altLang="zh-CN" sz="1800" b="1" dirty="0">
                <a:solidFill>
                  <a:srgbClr val="000000"/>
                </a:solidFill>
                <a:latin typeface="Times New Roman" pitchFamily="18" charset="0"/>
                <a:cs typeface="Times New Roman" pitchFamily="18" charset="0"/>
              </a:rPr>
              <a:t>F</a:t>
            </a:r>
            <a:r>
              <a:rPr lang="en-US" altLang="zh-CN" sz="1800" dirty="0">
                <a:latin typeface="Times New Roman" pitchFamily="18" charset="0"/>
                <a:cs typeface="Times New Roman" pitchFamily="18" charset="0"/>
              </a:rPr>
              <a:t> </a:t>
            </a:r>
            <a:r>
              <a:rPr lang="en-US" altLang="zh-CN" sz="1800" b="1" dirty="0">
                <a:solidFill>
                  <a:srgbClr val="000000"/>
                </a:solidFill>
                <a:latin typeface="Times New Roman" pitchFamily="18" charset="0"/>
                <a:cs typeface="Times New Roman" pitchFamily="18" charset="0"/>
              </a:rPr>
              <a:t>=</a:t>
            </a:r>
            <a:r>
              <a:rPr lang="en-US" altLang="zh-CN" sz="1800" dirty="0">
                <a:latin typeface="Times New Roman" pitchFamily="18" charset="0"/>
                <a:cs typeface="Times New Roman" pitchFamily="18" charset="0"/>
              </a:rPr>
              <a:t> </a:t>
            </a:r>
            <a:r>
              <a:rPr lang="en-US" altLang="zh-CN" sz="1800" b="1" dirty="0">
                <a:solidFill>
                  <a:srgbClr val="000000"/>
                </a:solidFill>
                <a:latin typeface="Times New Roman" pitchFamily="18" charset="0"/>
                <a:cs typeface="Times New Roman" pitchFamily="18" charset="0"/>
              </a:rPr>
              <a:t>A’</a:t>
            </a:r>
          </a:p>
        </p:txBody>
      </p:sp>
      <p:sp>
        <p:nvSpPr>
          <p:cNvPr id="14" name="TextBox 1"/>
          <p:cNvSpPr txBox="1"/>
          <p:nvPr/>
        </p:nvSpPr>
        <p:spPr>
          <a:xfrm>
            <a:off x="1016000" y="3886200"/>
            <a:ext cx="114300" cy="711200"/>
          </a:xfrm>
          <a:prstGeom prst="rect">
            <a:avLst/>
          </a:prstGeom>
          <a:noFill/>
        </p:spPr>
        <p:txBody>
          <a:bodyPr wrap="none" lIns="0" tIns="0" rIns="0" rtlCol="0">
            <a:spAutoFit/>
          </a:bodyPr>
          <a:lstStyle/>
          <a:p>
            <a:pPr>
              <a:lnSpc>
                <a:spcPts val="1800"/>
              </a:lnSpc>
              <a:tabLst/>
            </a:pPr>
            <a:r>
              <a:rPr lang="en-US" altLang="zh-CN" sz="1800" dirty="0">
                <a:solidFill>
                  <a:srgbClr val="000000"/>
                </a:solidFill>
                <a:latin typeface="Calibri" pitchFamily="18" charset="0"/>
                <a:cs typeface="Calibri" pitchFamily="18" charset="0"/>
              </a:rPr>
              <a:t>0</a:t>
            </a:r>
          </a:p>
          <a:p>
            <a:pPr>
              <a:lnSpc>
                <a:spcPts val="1000"/>
              </a:lnSpc>
            </a:pPr>
            <a:endParaRPr lang="en-US" altLang="zh-CN" dirty="0"/>
          </a:p>
          <a:p>
            <a:pPr>
              <a:lnSpc>
                <a:spcPts val="1000"/>
              </a:lnSpc>
            </a:pPr>
            <a:endParaRPr lang="en-US" altLang="zh-CN" dirty="0"/>
          </a:p>
          <a:p>
            <a:pPr>
              <a:lnSpc>
                <a:spcPts val="1800"/>
              </a:lnSpc>
              <a:tabLst/>
            </a:pPr>
            <a:r>
              <a:rPr lang="en-US" altLang="zh-CN" sz="1800" dirty="0">
                <a:solidFill>
                  <a:srgbClr val="000000"/>
                </a:solidFill>
                <a:latin typeface="Calibri" pitchFamily="18" charset="0"/>
                <a:cs typeface="Calibri" pitchFamily="18" charset="0"/>
              </a:rPr>
              <a:t>1</a:t>
            </a:r>
          </a:p>
        </p:txBody>
      </p:sp>
      <p:sp>
        <p:nvSpPr>
          <p:cNvPr id="15" name="TextBox 1"/>
          <p:cNvSpPr txBox="1"/>
          <p:nvPr/>
        </p:nvSpPr>
        <p:spPr>
          <a:xfrm>
            <a:off x="1816100" y="3886200"/>
            <a:ext cx="114300" cy="711200"/>
          </a:xfrm>
          <a:prstGeom prst="rect">
            <a:avLst/>
          </a:prstGeom>
          <a:noFill/>
        </p:spPr>
        <p:txBody>
          <a:bodyPr wrap="none" lIns="0" tIns="0" rIns="0" rtlCol="0">
            <a:spAutoFit/>
          </a:bodyPr>
          <a:lstStyle/>
          <a:p>
            <a:pPr>
              <a:lnSpc>
                <a:spcPts val="1800"/>
              </a:lnSpc>
              <a:tabLst/>
            </a:pPr>
            <a:r>
              <a:rPr lang="en-US" altLang="zh-CN" sz="1800" dirty="0">
                <a:solidFill>
                  <a:srgbClr val="000000"/>
                </a:solidFill>
                <a:latin typeface="Calibri" pitchFamily="18" charset="0"/>
                <a:cs typeface="Calibri" pitchFamily="18" charset="0"/>
              </a:rPr>
              <a:t>1</a:t>
            </a:r>
          </a:p>
          <a:p>
            <a:pPr>
              <a:lnSpc>
                <a:spcPts val="1000"/>
              </a:lnSpc>
            </a:pPr>
            <a:endParaRPr lang="en-US" altLang="zh-CN" dirty="0"/>
          </a:p>
          <a:p>
            <a:pPr>
              <a:lnSpc>
                <a:spcPts val="1000"/>
              </a:lnSpc>
            </a:pPr>
            <a:endParaRPr lang="en-US" altLang="zh-CN" dirty="0"/>
          </a:p>
          <a:p>
            <a:pPr>
              <a:lnSpc>
                <a:spcPts val="1800"/>
              </a:lnSpc>
              <a:tabLst/>
            </a:pPr>
            <a:r>
              <a:rPr lang="en-US" altLang="zh-CN" sz="1800" dirty="0">
                <a:solidFill>
                  <a:srgbClr val="000000"/>
                </a:solidFill>
                <a:latin typeface="Calibri" pitchFamily="18" charset="0"/>
                <a:cs typeface="Calibri" pitchFamily="18" charset="0"/>
              </a:rPr>
              <a:t>0</a:t>
            </a:r>
          </a:p>
        </p:txBody>
      </p:sp>
      <p:sp>
        <p:nvSpPr>
          <p:cNvPr id="16" name="TextBox 1"/>
          <p:cNvSpPr txBox="1"/>
          <p:nvPr/>
        </p:nvSpPr>
        <p:spPr>
          <a:xfrm>
            <a:off x="3263900" y="3302000"/>
            <a:ext cx="469900" cy="228600"/>
          </a:xfrm>
          <a:prstGeom prst="rect">
            <a:avLst/>
          </a:prstGeom>
          <a:noFill/>
        </p:spPr>
        <p:txBody>
          <a:bodyPr wrap="none" lIns="0" tIns="0" rIns="0" rtlCol="0">
            <a:spAutoFit/>
          </a:bodyPr>
          <a:lstStyle/>
          <a:p>
            <a:pPr>
              <a:lnSpc>
                <a:spcPts val="1800"/>
              </a:lnSpc>
              <a:tabLst/>
            </a:pPr>
            <a:r>
              <a:rPr lang="en-US" altLang="zh-CN" sz="1800" b="1" dirty="0">
                <a:solidFill>
                  <a:srgbClr val="000000"/>
                </a:solidFill>
                <a:latin typeface="Calibri" pitchFamily="18" charset="0"/>
                <a:cs typeface="Calibri" pitchFamily="18" charset="0"/>
              </a:rPr>
              <a:t>A</a:t>
            </a:r>
            <a:r>
              <a:rPr lang="en-US" altLang="zh-CN" sz="1800" dirty="0">
                <a:latin typeface="Times New Roman" pitchFamily="18" charset="0"/>
                <a:cs typeface="Times New Roman" pitchFamily="18" charset="0"/>
              </a:rPr>
              <a:t>    </a:t>
            </a:r>
            <a:r>
              <a:rPr lang="en-US" altLang="zh-CN" sz="1800" b="1" dirty="0">
                <a:solidFill>
                  <a:srgbClr val="000000"/>
                </a:solidFill>
                <a:latin typeface="Calibri" pitchFamily="18" charset="0"/>
                <a:cs typeface="Calibri" pitchFamily="18" charset="0"/>
              </a:rPr>
              <a:t>B</a:t>
            </a:r>
          </a:p>
        </p:txBody>
      </p:sp>
      <p:sp>
        <p:nvSpPr>
          <p:cNvPr id="17" name="TextBox 1"/>
          <p:cNvSpPr txBox="1"/>
          <p:nvPr/>
        </p:nvSpPr>
        <p:spPr>
          <a:xfrm>
            <a:off x="4152900" y="3302000"/>
            <a:ext cx="584200" cy="228600"/>
          </a:xfrm>
          <a:prstGeom prst="rect">
            <a:avLst/>
          </a:prstGeom>
          <a:noFill/>
        </p:spPr>
        <p:txBody>
          <a:bodyPr wrap="none" lIns="0" tIns="0" rIns="0" rtlCol="0">
            <a:spAutoFit/>
          </a:bodyPr>
          <a:lstStyle/>
          <a:p>
            <a:pPr>
              <a:lnSpc>
                <a:spcPts val="1800"/>
              </a:lnSpc>
              <a:tabLst/>
            </a:pPr>
            <a:r>
              <a:rPr lang="en-US" altLang="zh-CN" sz="1800" b="1" dirty="0">
                <a:solidFill>
                  <a:srgbClr val="000000"/>
                </a:solidFill>
                <a:latin typeface="Calibri" pitchFamily="18" charset="0"/>
                <a:cs typeface="Calibri" pitchFamily="18" charset="0"/>
              </a:rPr>
              <a:t>F</a:t>
            </a:r>
            <a:r>
              <a:rPr lang="en-US" altLang="zh-CN" sz="1800" dirty="0">
                <a:latin typeface="Times New Roman" pitchFamily="18" charset="0"/>
                <a:cs typeface="Times New Roman" pitchFamily="18" charset="0"/>
              </a:rPr>
              <a:t> </a:t>
            </a:r>
            <a:r>
              <a:rPr lang="en-US" altLang="zh-CN" sz="1800" b="1" dirty="0">
                <a:solidFill>
                  <a:srgbClr val="000000"/>
                </a:solidFill>
                <a:latin typeface="Calibri" pitchFamily="18" charset="0"/>
                <a:cs typeface="Calibri" pitchFamily="18" charset="0"/>
              </a:rPr>
              <a:t>=</a:t>
            </a:r>
            <a:r>
              <a:rPr lang="en-US" altLang="zh-CN" sz="1800" dirty="0">
                <a:latin typeface="Times New Roman" pitchFamily="18" charset="0"/>
                <a:cs typeface="Times New Roman" pitchFamily="18" charset="0"/>
              </a:rPr>
              <a:t> </a:t>
            </a:r>
            <a:r>
              <a:rPr lang="en-US" altLang="zh-CN" sz="1800" b="1" dirty="0">
                <a:solidFill>
                  <a:srgbClr val="000000"/>
                </a:solidFill>
                <a:latin typeface="Calibri" pitchFamily="18" charset="0"/>
                <a:cs typeface="Calibri" pitchFamily="18" charset="0"/>
              </a:rPr>
              <a:t>AB</a:t>
            </a:r>
          </a:p>
        </p:txBody>
      </p:sp>
      <p:sp>
        <p:nvSpPr>
          <p:cNvPr id="18" name="TextBox 1"/>
          <p:cNvSpPr txBox="1"/>
          <p:nvPr/>
        </p:nvSpPr>
        <p:spPr>
          <a:xfrm>
            <a:off x="3251200" y="3822700"/>
            <a:ext cx="114300" cy="711200"/>
          </a:xfrm>
          <a:prstGeom prst="rect">
            <a:avLst/>
          </a:prstGeom>
          <a:noFill/>
        </p:spPr>
        <p:txBody>
          <a:bodyPr wrap="none" lIns="0" tIns="0" rIns="0" rtlCol="0">
            <a:spAutoFit/>
          </a:bodyPr>
          <a:lstStyle/>
          <a:p>
            <a:pPr>
              <a:lnSpc>
                <a:spcPts val="1800"/>
              </a:lnSpc>
              <a:tabLst/>
            </a:pPr>
            <a:r>
              <a:rPr lang="en-US" altLang="zh-CN" sz="1800" dirty="0">
                <a:solidFill>
                  <a:srgbClr val="000000"/>
                </a:solidFill>
                <a:latin typeface="Calibri" pitchFamily="18" charset="0"/>
                <a:cs typeface="Calibri" pitchFamily="18" charset="0"/>
              </a:rPr>
              <a:t>0</a:t>
            </a:r>
          </a:p>
          <a:p>
            <a:pPr>
              <a:lnSpc>
                <a:spcPts val="1000"/>
              </a:lnSpc>
            </a:pPr>
            <a:endParaRPr lang="en-US" altLang="zh-CN" dirty="0"/>
          </a:p>
          <a:p>
            <a:pPr>
              <a:lnSpc>
                <a:spcPts val="1000"/>
              </a:lnSpc>
            </a:pPr>
            <a:endParaRPr lang="en-US" altLang="zh-CN" dirty="0"/>
          </a:p>
          <a:p>
            <a:pPr>
              <a:lnSpc>
                <a:spcPts val="1800"/>
              </a:lnSpc>
              <a:tabLst/>
            </a:pPr>
            <a:r>
              <a:rPr lang="en-US" altLang="zh-CN" sz="1800" dirty="0">
                <a:solidFill>
                  <a:srgbClr val="000000"/>
                </a:solidFill>
                <a:latin typeface="Calibri" pitchFamily="18" charset="0"/>
                <a:cs typeface="Calibri" pitchFamily="18" charset="0"/>
              </a:rPr>
              <a:t>0</a:t>
            </a:r>
          </a:p>
        </p:txBody>
      </p:sp>
      <p:sp>
        <p:nvSpPr>
          <p:cNvPr id="19" name="TextBox 1"/>
          <p:cNvSpPr txBox="1"/>
          <p:nvPr/>
        </p:nvSpPr>
        <p:spPr>
          <a:xfrm>
            <a:off x="3632200" y="3822700"/>
            <a:ext cx="114300" cy="711200"/>
          </a:xfrm>
          <a:prstGeom prst="rect">
            <a:avLst/>
          </a:prstGeom>
          <a:noFill/>
        </p:spPr>
        <p:txBody>
          <a:bodyPr wrap="none" lIns="0" tIns="0" rIns="0" rtlCol="0">
            <a:spAutoFit/>
          </a:bodyPr>
          <a:lstStyle/>
          <a:p>
            <a:pPr>
              <a:lnSpc>
                <a:spcPts val="1800"/>
              </a:lnSpc>
              <a:tabLst/>
            </a:pPr>
            <a:r>
              <a:rPr lang="en-US" altLang="zh-CN" sz="1800" dirty="0">
                <a:solidFill>
                  <a:srgbClr val="000000"/>
                </a:solidFill>
                <a:latin typeface="Calibri" pitchFamily="18" charset="0"/>
                <a:cs typeface="Calibri" pitchFamily="18" charset="0"/>
              </a:rPr>
              <a:t>0</a:t>
            </a:r>
          </a:p>
          <a:p>
            <a:pPr>
              <a:lnSpc>
                <a:spcPts val="1000"/>
              </a:lnSpc>
            </a:pPr>
            <a:endParaRPr lang="en-US" altLang="zh-CN" dirty="0"/>
          </a:p>
          <a:p>
            <a:pPr>
              <a:lnSpc>
                <a:spcPts val="1000"/>
              </a:lnSpc>
            </a:pPr>
            <a:endParaRPr lang="en-US" altLang="zh-CN" dirty="0"/>
          </a:p>
          <a:p>
            <a:pPr>
              <a:lnSpc>
                <a:spcPts val="1800"/>
              </a:lnSpc>
              <a:tabLst/>
            </a:pPr>
            <a:r>
              <a:rPr lang="en-US" altLang="zh-CN" sz="1800" dirty="0">
                <a:solidFill>
                  <a:srgbClr val="000000"/>
                </a:solidFill>
                <a:latin typeface="Calibri" pitchFamily="18" charset="0"/>
                <a:cs typeface="Calibri" pitchFamily="18" charset="0"/>
              </a:rPr>
              <a:t>1</a:t>
            </a:r>
          </a:p>
        </p:txBody>
      </p:sp>
      <p:sp>
        <p:nvSpPr>
          <p:cNvPr id="20" name="TextBox 1"/>
          <p:cNvSpPr txBox="1"/>
          <p:nvPr/>
        </p:nvSpPr>
        <p:spPr>
          <a:xfrm>
            <a:off x="4394200" y="3822700"/>
            <a:ext cx="114300" cy="711200"/>
          </a:xfrm>
          <a:prstGeom prst="rect">
            <a:avLst/>
          </a:prstGeom>
          <a:noFill/>
        </p:spPr>
        <p:txBody>
          <a:bodyPr wrap="none" lIns="0" tIns="0" rIns="0" rtlCol="0">
            <a:spAutoFit/>
          </a:bodyPr>
          <a:lstStyle/>
          <a:p>
            <a:pPr>
              <a:lnSpc>
                <a:spcPts val="1800"/>
              </a:lnSpc>
              <a:tabLst/>
            </a:pPr>
            <a:r>
              <a:rPr lang="en-US" altLang="zh-CN" sz="1800" dirty="0">
                <a:solidFill>
                  <a:srgbClr val="000000"/>
                </a:solidFill>
                <a:latin typeface="Calibri" pitchFamily="18" charset="0"/>
                <a:cs typeface="Calibri" pitchFamily="18" charset="0"/>
              </a:rPr>
              <a:t>0</a:t>
            </a:r>
          </a:p>
          <a:p>
            <a:pPr>
              <a:lnSpc>
                <a:spcPts val="1000"/>
              </a:lnSpc>
            </a:pPr>
            <a:endParaRPr lang="en-US" altLang="zh-CN" dirty="0"/>
          </a:p>
          <a:p>
            <a:pPr>
              <a:lnSpc>
                <a:spcPts val="1000"/>
              </a:lnSpc>
            </a:pPr>
            <a:endParaRPr lang="en-US" altLang="zh-CN" dirty="0"/>
          </a:p>
          <a:p>
            <a:pPr>
              <a:lnSpc>
                <a:spcPts val="1800"/>
              </a:lnSpc>
              <a:tabLst/>
            </a:pPr>
            <a:r>
              <a:rPr lang="en-US" altLang="zh-CN" sz="1800" dirty="0">
                <a:solidFill>
                  <a:srgbClr val="000000"/>
                </a:solidFill>
                <a:latin typeface="Calibri" pitchFamily="18" charset="0"/>
                <a:cs typeface="Calibri" pitchFamily="18" charset="0"/>
              </a:rPr>
              <a:t>0</a:t>
            </a:r>
          </a:p>
        </p:txBody>
      </p:sp>
      <p:sp>
        <p:nvSpPr>
          <p:cNvPr id="21" name="TextBox 1"/>
          <p:cNvSpPr txBox="1"/>
          <p:nvPr/>
        </p:nvSpPr>
        <p:spPr>
          <a:xfrm>
            <a:off x="3263900" y="4800600"/>
            <a:ext cx="457200" cy="228600"/>
          </a:xfrm>
          <a:prstGeom prst="rect">
            <a:avLst/>
          </a:prstGeom>
          <a:noFill/>
        </p:spPr>
        <p:txBody>
          <a:bodyPr wrap="none" lIns="0" tIns="0" rIns="0" rtlCol="0">
            <a:spAutoFit/>
          </a:bodyPr>
          <a:lstStyle/>
          <a:p>
            <a:pPr>
              <a:lnSpc>
                <a:spcPts val="1800"/>
              </a:lnSpc>
              <a:tabLst/>
            </a:pPr>
            <a:r>
              <a:rPr lang="en-US" altLang="zh-CN" sz="1802" dirty="0">
                <a:solidFill>
                  <a:srgbClr val="000000"/>
                </a:solidFill>
                <a:latin typeface="Calibri" pitchFamily="18" charset="0"/>
                <a:cs typeface="Calibri" pitchFamily="18" charset="0"/>
              </a:rPr>
              <a:t>1</a:t>
            </a:r>
            <a:r>
              <a:rPr lang="en-US" altLang="zh-CN" sz="1802" dirty="0">
                <a:latin typeface="Times New Roman" pitchFamily="18" charset="0"/>
                <a:cs typeface="Times New Roman" pitchFamily="18" charset="0"/>
              </a:rPr>
              <a:t>    </a:t>
            </a:r>
            <a:r>
              <a:rPr lang="en-US" altLang="zh-CN" sz="1802" dirty="0">
                <a:solidFill>
                  <a:srgbClr val="000000"/>
                </a:solidFill>
                <a:latin typeface="Calibri" pitchFamily="18" charset="0"/>
                <a:cs typeface="Calibri" pitchFamily="18" charset="0"/>
              </a:rPr>
              <a:t>0</a:t>
            </a:r>
          </a:p>
        </p:txBody>
      </p:sp>
      <p:sp>
        <p:nvSpPr>
          <p:cNvPr id="22" name="TextBox 1"/>
          <p:cNvSpPr txBox="1"/>
          <p:nvPr/>
        </p:nvSpPr>
        <p:spPr>
          <a:xfrm>
            <a:off x="4394200" y="4800600"/>
            <a:ext cx="114300" cy="228600"/>
          </a:xfrm>
          <a:prstGeom prst="rect">
            <a:avLst/>
          </a:prstGeom>
          <a:noFill/>
        </p:spPr>
        <p:txBody>
          <a:bodyPr wrap="none" lIns="0" tIns="0" rIns="0" rtlCol="0">
            <a:spAutoFit/>
          </a:bodyPr>
          <a:lstStyle/>
          <a:p>
            <a:pPr>
              <a:lnSpc>
                <a:spcPts val="1800"/>
              </a:lnSpc>
              <a:tabLst/>
            </a:pPr>
            <a:r>
              <a:rPr lang="en-US" altLang="zh-CN" sz="1802" dirty="0">
                <a:solidFill>
                  <a:srgbClr val="000000"/>
                </a:solidFill>
                <a:latin typeface="Calibri" pitchFamily="18" charset="0"/>
                <a:cs typeface="Calibri" pitchFamily="18" charset="0"/>
              </a:rPr>
              <a:t>0</a:t>
            </a:r>
          </a:p>
        </p:txBody>
      </p:sp>
      <p:sp>
        <p:nvSpPr>
          <p:cNvPr id="23" name="TextBox 1"/>
          <p:cNvSpPr txBox="1"/>
          <p:nvPr/>
        </p:nvSpPr>
        <p:spPr>
          <a:xfrm>
            <a:off x="3251200" y="5295900"/>
            <a:ext cx="114300" cy="228600"/>
          </a:xfrm>
          <a:prstGeom prst="rect">
            <a:avLst/>
          </a:prstGeom>
          <a:noFill/>
        </p:spPr>
        <p:txBody>
          <a:bodyPr wrap="none" lIns="0" tIns="0" rIns="0" rtlCol="0">
            <a:spAutoFit/>
          </a:bodyPr>
          <a:lstStyle/>
          <a:p>
            <a:pPr>
              <a:lnSpc>
                <a:spcPts val="1800"/>
              </a:lnSpc>
              <a:tabLst/>
            </a:pPr>
            <a:r>
              <a:rPr lang="en-US" altLang="zh-CN" sz="1800" dirty="0">
                <a:solidFill>
                  <a:srgbClr val="000000"/>
                </a:solidFill>
                <a:latin typeface="Calibri" pitchFamily="18" charset="0"/>
                <a:cs typeface="Calibri" pitchFamily="18" charset="0"/>
              </a:rPr>
              <a:t>1</a:t>
            </a:r>
          </a:p>
        </p:txBody>
      </p:sp>
      <p:sp>
        <p:nvSpPr>
          <p:cNvPr id="24" name="TextBox 1"/>
          <p:cNvSpPr txBox="1"/>
          <p:nvPr/>
        </p:nvSpPr>
        <p:spPr>
          <a:xfrm>
            <a:off x="3632200" y="5295900"/>
            <a:ext cx="114300" cy="228600"/>
          </a:xfrm>
          <a:prstGeom prst="rect">
            <a:avLst/>
          </a:prstGeom>
          <a:noFill/>
        </p:spPr>
        <p:txBody>
          <a:bodyPr wrap="none" lIns="0" tIns="0" rIns="0" rtlCol="0">
            <a:spAutoFit/>
          </a:bodyPr>
          <a:lstStyle/>
          <a:p>
            <a:pPr>
              <a:lnSpc>
                <a:spcPts val="1800"/>
              </a:lnSpc>
              <a:tabLst/>
            </a:pPr>
            <a:r>
              <a:rPr lang="en-US" altLang="zh-CN" sz="1800" dirty="0">
                <a:solidFill>
                  <a:srgbClr val="000000"/>
                </a:solidFill>
                <a:latin typeface="Calibri" pitchFamily="18" charset="0"/>
                <a:cs typeface="Calibri" pitchFamily="18" charset="0"/>
              </a:rPr>
              <a:t>1</a:t>
            </a:r>
          </a:p>
        </p:txBody>
      </p:sp>
      <p:sp>
        <p:nvSpPr>
          <p:cNvPr id="25" name="TextBox 1"/>
          <p:cNvSpPr txBox="1"/>
          <p:nvPr/>
        </p:nvSpPr>
        <p:spPr>
          <a:xfrm>
            <a:off x="4394200" y="5295900"/>
            <a:ext cx="114300" cy="228600"/>
          </a:xfrm>
          <a:prstGeom prst="rect">
            <a:avLst/>
          </a:prstGeom>
          <a:noFill/>
        </p:spPr>
        <p:txBody>
          <a:bodyPr wrap="none" lIns="0" tIns="0" rIns="0" rtlCol="0">
            <a:spAutoFit/>
          </a:bodyPr>
          <a:lstStyle/>
          <a:p>
            <a:pPr>
              <a:lnSpc>
                <a:spcPts val="1800"/>
              </a:lnSpc>
              <a:tabLst/>
            </a:pPr>
            <a:r>
              <a:rPr lang="en-US" altLang="zh-CN" sz="1800" dirty="0">
                <a:solidFill>
                  <a:srgbClr val="000000"/>
                </a:solidFill>
                <a:latin typeface="Calibri" pitchFamily="18" charset="0"/>
                <a:cs typeface="Calibri" pitchFamily="18" charset="0"/>
              </a:rPr>
              <a:t>1</a:t>
            </a:r>
          </a:p>
        </p:txBody>
      </p:sp>
      <p:sp>
        <p:nvSpPr>
          <p:cNvPr id="26" name="TextBox 1"/>
          <p:cNvSpPr txBox="1"/>
          <p:nvPr/>
        </p:nvSpPr>
        <p:spPr>
          <a:xfrm>
            <a:off x="6121400" y="3302000"/>
            <a:ext cx="469900" cy="228600"/>
          </a:xfrm>
          <a:prstGeom prst="rect">
            <a:avLst/>
          </a:prstGeom>
          <a:noFill/>
        </p:spPr>
        <p:txBody>
          <a:bodyPr wrap="none" lIns="0" tIns="0" rIns="0" rtlCol="0">
            <a:spAutoFit/>
          </a:bodyPr>
          <a:lstStyle/>
          <a:p>
            <a:pPr>
              <a:lnSpc>
                <a:spcPts val="1800"/>
              </a:lnSpc>
              <a:tabLst/>
            </a:pPr>
            <a:r>
              <a:rPr lang="en-US" altLang="zh-CN" sz="1800" b="1" dirty="0">
                <a:solidFill>
                  <a:srgbClr val="000000"/>
                </a:solidFill>
                <a:latin typeface="Calibri" pitchFamily="18" charset="0"/>
                <a:cs typeface="Calibri" pitchFamily="18" charset="0"/>
              </a:rPr>
              <a:t>A</a:t>
            </a:r>
            <a:r>
              <a:rPr lang="en-US" altLang="zh-CN" sz="1800" dirty="0">
                <a:latin typeface="Times New Roman" pitchFamily="18" charset="0"/>
                <a:cs typeface="Times New Roman" pitchFamily="18" charset="0"/>
              </a:rPr>
              <a:t>    </a:t>
            </a:r>
            <a:r>
              <a:rPr lang="en-US" altLang="zh-CN" sz="1800" b="1" dirty="0">
                <a:solidFill>
                  <a:srgbClr val="000000"/>
                </a:solidFill>
                <a:latin typeface="Calibri" pitchFamily="18" charset="0"/>
                <a:cs typeface="Calibri" pitchFamily="18" charset="0"/>
              </a:rPr>
              <a:t>B</a:t>
            </a:r>
          </a:p>
        </p:txBody>
      </p:sp>
      <p:sp>
        <p:nvSpPr>
          <p:cNvPr id="27" name="TextBox 1"/>
          <p:cNvSpPr txBox="1"/>
          <p:nvPr/>
        </p:nvSpPr>
        <p:spPr>
          <a:xfrm>
            <a:off x="7035800" y="3302000"/>
            <a:ext cx="698500" cy="228600"/>
          </a:xfrm>
          <a:prstGeom prst="rect">
            <a:avLst/>
          </a:prstGeom>
          <a:noFill/>
        </p:spPr>
        <p:txBody>
          <a:bodyPr wrap="none" lIns="0" tIns="0" rIns="0" rtlCol="0">
            <a:spAutoFit/>
          </a:bodyPr>
          <a:lstStyle/>
          <a:p>
            <a:pPr>
              <a:lnSpc>
                <a:spcPts val="1800"/>
              </a:lnSpc>
              <a:tabLst/>
            </a:pPr>
            <a:r>
              <a:rPr lang="en-US" altLang="zh-CN" sz="1800" b="1" dirty="0">
                <a:solidFill>
                  <a:srgbClr val="000000"/>
                </a:solidFill>
                <a:latin typeface="Calibri" pitchFamily="18" charset="0"/>
                <a:cs typeface="Calibri" pitchFamily="18" charset="0"/>
              </a:rPr>
              <a:t>F</a:t>
            </a:r>
            <a:r>
              <a:rPr lang="en-US" altLang="zh-CN" sz="1800" dirty="0">
                <a:latin typeface="Times New Roman" pitchFamily="18" charset="0"/>
                <a:cs typeface="Times New Roman" pitchFamily="18" charset="0"/>
              </a:rPr>
              <a:t> </a:t>
            </a:r>
            <a:r>
              <a:rPr lang="en-US" altLang="zh-CN" sz="1800" b="1" dirty="0">
                <a:solidFill>
                  <a:srgbClr val="000000"/>
                </a:solidFill>
                <a:latin typeface="Calibri" pitchFamily="18" charset="0"/>
                <a:cs typeface="Calibri" pitchFamily="18" charset="0"/>
              </a:rPr>
              <a:t>=</a:t>
            </a:r>
            <a:r>
              <a:rPr lang="en-US" altLang="zh-CN" sz="1800" dirty="0">
                <a:latin typeface="Times New Roman" pitchFamily="18" charset="0"/>
                <a:cs typeface="Times New Roman" pitchFamily="18" charset="0"/>
              </a:rPr>
              <a:t> </a:t>
            </a:r>
            <a:r>
              <a:rPr lang="en-US" altLang="zh-CN" sz="1800" b="1" dirty="0">
                <a:solidFill>
                  <a:srgbClr val="000000"/>
                </a:solidFill>
                <a:latin typeface="Calibri" pitchFamily="18" charset="0"/>
                <a:cs typeface="Calibri" pitchFamily="18" charset="0"/>
              </a:rPr>
              <a:t>A+B</a:t>
            </a:r>
          </a:p>
        </p:txBody>
      </p:sp>
      <p:sp>
        <p:nvSpPr>
          <p:cNvPr id="28" name="TextBox 1"/>
          <p:cNvSpPr txBox="1"/>
          <p:nvPr/>
        </p:nvSpPr>
        <p:spPr>
          <a:xfrm>
            <a:off x="6108700" y="3822700"/>
            <a:ext cx="114300" cy="711200"/>
          </a:xfrm>
          <a:prstGeom prst="rect">
            <a:avLst/>
          </a:prstGeom>
          <a:noFill/>
        </p:spPr>
        <p:txBody>
          <a:bodyPr wrap="none" lIns="0" tIns="0" rIns="0" rtlCol="0">
            <a:spAutoFit/>
          </a:bodyPr>
          <a:lstStyle/>
          <a:p>
            <a:pPr>
              <a:lnSpc>
                <a:spcPts val="1800"/>
              </a:lnSpc>
              <a:tabLst/>
            </a:pPr>
            <a:r>
              <a:rPr lang="en-US" altLang="zh-CN" sz="1800" dirty="0">
                <a:solidFill>
                  <a:srgbClr val="000000"/>
                </a:solidFill>
                <a:latin typeface="Calibri" pitchFamily="18" charset="0"/>
                <a:cs typeface="Calibri" pitchFamily="18" charset="0"/>
              </a:rPr>
              <a:t>0</a:t>
            </a:r>
          </a:p>
          <a:p>
            <a:pPr>
              <a:lnSpc>
                <a:spcPts val="1000"/>
              </a:lnSpc>
            </a:pPr>
            <a:endParaRPr lang="en-US" altLang="zh-CN" dirty="0"/>
          </a:p>
          <a:p>
            <a:pPr>
              <a:lnSpc>
                <a:spcPts val="1000"/>
              </a:lnSpc>
            </a:pPr>
            <a:endParaRPr lang="en-US" altLang="zh-CN" dirty="0"/>
          </a:p>
          <a:p>
            <a:pPr>
              <a:lnSpc>
                <a:spcPts val="1800"/>
              </a:lnSpc>
              <a:tabLst/>
            </a:pPr>
            <a:r>
              <a:rPr lang="en-US" altLang="zh-CN" sz="1800" dirty="0">
                <a:solidFill>
                  <a:srgbClr val="000000"/>
                </a:solidFill>
                <a:latin typeface="Calibri" pitchFamily="18" charset="0"/>
                <a:cs typeface="Calibri" pitchFamily="18" charset="0"/>
              </a:rPr>
              <a:t>0</a:t>
            </a:r>
          </a:p>
        </p:txBody>
      </p:sp>
      <p:sp>
        <p:nvSpPr>
          <p:cNvPr id="29" name="TextBox 1"/>
          <p:cNvSpPr txBox="1"/>
          <p:nvPr/>
        </p:nvSpPr>
        <p:spPr>
          <a:xfrm>
            <a:off x="6489700" y="3822700"/>
            <a:ext cx="114300" cy="711200"/>
          </a:xfrm>
          <a:prstGeom prst="rect">
            <a:avLst/>
          </a:prstGeom>
          <a:noFill/>
        </p:spPr>
        <p:txBody>
          <a:bodyPr wrap="none" lIns="0" tIns="0" rIns="0" rtlCol="0">
            <a:spAutoFit/>
          </a:bodyPr>
          <a:lstStyle/>
          <a:p>
            <a:pPr>
              <a:lnSpc>
                <a:spcPts val="1800"/>
              </a:lnSpc>
              <a:tabLst/>
            </a:pPr>
            <a:r>
              <a:rPr lang="en-US" altLang="zh-CN" sz="1800" dirty="0">
                <a:solidFill>
                  <a:srgbClr val="000000"/>
                </a:solidFill>
                <a:latin typeface="Calibri" pitchFamily="18" charset="0"/>
                <a:cs typeface="Calibri" pitchFamily="18" charset="0"/>
              </a:rPr>
              <a:t>0</a:t>
            </a:r>
          </a:p>
          <a:p>
            <a:pPr>
              <a:lnSpc>
                <a:spcPts val="1000"/>
              </a:lnSpc>
            </a:pPr>
            <a:endParaRPr lang="en-US" altLang="zh-CN" dirty="0"/>
          </a:p>
          <a:p>
            <a:pPr>
              <a:lnSpc>
                <a:spcPts val="1000"/>
              </a:lnSpc>
            </a:pPr>
            <a:endParaRPr lang="en-US" altLang="zh-CN" dirty="0"/>
          </a:p>
          <a:p>
            <a:pPr>
              <a:lnSpc>
                <a:spcPts val="1800"/>
              </a:lnSpc>
              <a:tabLst/>
            </a:pPr>
            <a:r>
              <a:rPr lang="en-US" altLang="zh-CN" sz="1800" dirty="0">
                <a:solidFill>
                  <a:srgbClr val="000000"/>
                </a:solidFill>
                <a:latin typeface="Calibri" pitchFamily="18" charset="0"/>
                <a:cs typeface="Calibri" pitchFamily="18" charset="0"/>
              </a:rPr>
              <a:t>1</a:t>
            </a:r>
          </a:p>
        </p:txBody>
      </p:sp>
      <p:sp>
        <p:nvSpPr>
          <p:cNvPr id="30" name="TextBox 1"/>
          <p:cNvSpPr txBox="1"/>
          <p:nvPr/>
        </p:nvSpPr>
        <p:spPr>
          <a:xfrm>
            <a:off x="7327900" y="3822700"/>
            <a:ext cx="114300" cy="711200"/>
          </a:xfrm>
          <a:prstGeom prst="rect">
            <a:avLst/>
          </a:prstGeom>
          <a:noFill/>
        </p:spPr>
        <p:txBody>
          <a:bodyPr wrap="none" lIns="0" tIns="0" rIns="0" rtlCol="0">
            <a:spAutoFit/>
          </a:bodyPr>
          <a:lstStyle/>
          <a:p>
            <a:pPr>
              <a:lnSpc>
                <a:spcPts val="1800"/>
              </a:lnSpc>
              <a:tabLst/>
            </a:pPr>
            <a:r>
              <a:rPr lang="en-US" altLang="zh-CN" sz="1800" dirty="0">
                <a:solidFill>
                  <a:srgbClr val="000000"/>
                </a:solidFill>
                <a:latin typeface="Calibri" pitchFamily="18" charset="0"/>
                <a:cs typeface="Calibri" pitchFamily="18" charset="0"/>
              </a:rPr>
              <a:t>0</a:t>
            </a:r>
          </a:p>
          <a:p>
            <a:pPr>
              <a:lnSpc>
                <a:spcPts val="1000"/>
              </a:lnSpc>
            </a:pPr>
            <a:endParaRPr lang="en-US" altLang="zh-CN" dirty="0"/>
          </a:p>
          <a:p>
            <a:pPr>
              <a:lnSpc>
                <a:spcPts val="1000"/>
              </a:lnSpc>
            </a:pPr>
            <a:endParaRPr lang="en-US" altLang="zh-CN" dirty="0"/>
          </a:p>
          <a:p>
            <a:pPr>
              <a:lnSpc>
                <a:spcPts val="1800"/>
              </a:lnSpc>
              <a:tabLst/>
            </a:pPr>
            <a:r>
              <a:rPr lang="en-US" altLang="zh-CN" sz="1800" dirty="0">
                <a:solidFill>
                  <a:srgbClr val="000000"/>
                </a:solidFill>
                <a:latin typeface="Calibri" pitchFamily="18" charset="0"/>
                <a:cs typeface="Calibri" pitchFamily="18" charset="0"/>
              </a:rPr>
              <a:t>1</a:t>
            </a:r>
          </a:p>
        </p:txBody>
      </p:sp>
      <p:sp>
        <p:nvSpPr>
          <p:cNvPr id="31" name="TextBox 1"/>
          <p:cNvSpPr txBox="1"/>
          <p:nvPr/>
        </p:nvSpPr>
        <p:spPr>
          <a:xfrm>
            <a:off x="6121400" y="4800600"/>
            <a:ext cx="457200" cy="228600"/>
          </a:xfrm>
          <a:prstGeom prst="rect">
            <a:avLst/>
          </a:prstGeom>
          <a:noFill/>
        </p:spPr>
        <p:txBody>
          <a:bodyPr wrap="none" lIns="0" tIns="0" rIns="0" rtlCol="0">
            <a:spAutoFit/>
          </a:bodyPr>
          <a:lstStyle/>
          <a:p>
            <a:pPr>
              <a:lnSpc>
                <a:spcPts val="1800"/>
              </a:lnSpc>
              <a:tabLst/>
            </a:pPr>
            <a:r>
              <a:rPr lang="en-US" altLang="zh-CN" sz="1802" dirty="0">
                <a:solidFill>
                  <a:srgbClr val="000000"/>
                </a:solidFill>
                <a:latin typeface="Calibri" pitchFamily="18" charset="0"/>
                <a:cs typeface="Calibri" pitchFamily="18" charset="0"/>
              </a:rPr>
              <a:t>1</a:t>
            </a:r>
            <a:r>
              <a:rPr lang="en-US" altLang="zh-CN" sz="1802" dirty="0">
                <a:latin typeface="Times New Roman" pitchFamily="18" charset="0"/>
                <a:cs typeface="Times New Roman" pitchFamily="18" charset="0"/>
              </a:rPr>
              <a:t>    </a:t>
            </a:r>
            <a:r>
              <a:rPr lang="en-US" altLang="zh-CN" sz="1802" dirty="0">
                <a:solidFill>
                  <a:srgbClr val="000000"/>
                </a:solidFill>
                <a:latin typeface="Calibri" pitchFamily="18" charset="0"/>
                <a:cs typeface="Calibri" pitchFamily="18" charset="0"/>
              </a:rPr>
              <a:t>0</a:t>
            </a:r>
          </a:p>
        </p:txBody>
      </p:sp>
      <p:sp>
        <p:nvSpPr>
          <p:cNvPr id="1024" name="TextBox 1"/>
          <p:cNvSpPr txBox="1"/>
          <p:nvPr/>
        </p:nvSpPr>
        <p:spPr>
          <a:xfrm>
            <a:off x="7327900" y="4800600"/>
            <a:ext cx="114300" cy="228600"/>
          </a:xfrm>
          <a:prstGeom prst="rect">
            <a:avLst/>
          </a:prstGeom>
          <a:noFill/>
        </p:spPr>
        <p:txBody>
          <a:bodyPr wrap="none" lIns="0" tIns="0" rIns="0" rtlCol="0">
            <a:spAutoFit/>
          </a:bodyPr>
          <a:lstStyle/>
          <a:p>
            <a:pPr>
              <a:lnSpc>
                <a:spcPts val="1800"/>
              </a:lnSpc>
              <a:tabLst/>
            </a:pPr>
            <a:r>
              <a:rPr lang="en-US" altLang="zh-CN" sz="1802" dirty="0">
                <a:solidFill>
                  <a:srgbClr val="000000"/>
                </a:solidFill>
                <a:latin typeface="Calibri" pitchFamily="18" charset="0"/>
                <a:cs typeface="Calibri" pitchFamily="18" charset="0"/>
              </a:rPr>
              <a:t>1</a:t>
            </a:r>
          </a:p>
        </p:txBody>
      </p:sp>
      <p:sp>
        <p:nvSpPr>
          <p:cNvPr id="1025" name="TextBox 1"/>
          <p:cNvSpPr txBox="1"/>
          <p:nvPr/>
        </p:nvSpPr>
        <p:spPr>
          <a:xfrm>
            <a:off x="6108700" y="5295900"/>
            <a:ext cx="114300" cy="228600"/>
          </a:xfrm>
          <a:prstGeom prst="rect">
            <a:avLst/>
          </a:prstGeom>
          <a:noFill/>
        </p:spPr>
        <p:txBody>
          <a:bodyPr wrap="none" lIns="0" tIns="0" rIns="0" rtlCol="0">
            <a:spAutoFit/>
          </a:bodyPr>
          <a:lstStyle/>
          <a:p>
            <a:pPr>
              <a:lnSpc>
                <a:spcPts val="1800"/>
              </a:lnSpc>
              <a:tabLst/>
            </a:pPr>
            <a:r>
              <a:rPr lang="en-US" altLang="zh-CN" sz="1800" dirty="0">
                <a:solidFill>
                  <a:srgbClr val="000000"/>
                </a:solidFill>
                <a:latin typeface="Calibri" pitchFamily="18" charset="0"/>
                <a:cs typeface="Calibri" pitchFamily="18" charset="0"/>
              </a:rPr>
              <a:t>1</a:t>
            </a:r>
          </a:p>
        </p:txBody>
      </p:sp>
      <p:sp>
        <p:nvSpPr>
          <p:cNvPr id="1026" name="TextBox 1"/>
          <p:cNvSpPr txBox="1"/>
          <p:nvPr/>
        </p:nvSpPr>
        <p:spPr>
          <a:xfrm>
            <a:off x="6489700" y="5295900"/>
            <a:ext cx="114300" cy="228600"/>
          </a:xfrm>
          <a:prstGeom prst="rect">
            <a:avLst/>
          </a:prstGeom>
          <a:noFill/>
        </p:spPr>
        <p:txBody>
          <a:bodyPr wrap="none" lIns="0" tIns="0" rIns="0" rtlCol="0">
            <a:spAutoFit/>
          </a:bodyPr>
          <a:lstStyle/>
          <a:p>
            <a:pPr>
              <a:lnSpc>
                <a:spcPts val="1800"/>
              </a:lnSpc>
              <a:tabLst/>
            </a:pPr>
            <a:r>
              <a:rPr lang="en-US" altLang="zh-CN" sz="1800" dirty="0">
                <a:solidFill>
                  <a:srgbClr val="000000"/>
                </a:solidFill>
                <a:latin typeface="Calibri" pitchFamily="18" charset="0"/>
                <a:cs typeface="Calibri" pitchFamily="18" charset="0"/>
              </a:rPr>
              <a:t>1</a:t>
            </a:r>
          </a:p>
        </p:txBody>
      </p:sp>
      <p:sp>
        <p:nvSpPr>
          <p:cNvPr id="1028" name="TextBox 1"/>
          <p:cNvSpPr txBox="1"/>
          <p:nvPr/>
        </p:nvSpPr>
        <p:spPr>
          <a:xfrm>
            <a:off x="7327900" y="5295900"/>
            <a:ext cx="114300" cy="228600"/>
          </a:xfrm>
          <a:prstGeom prst="rect">
            <a:avLst/>
          </a:prstGeom>
          <a:noFill/>
        </p:spPr>
        <p:txBody>
          <a:bodyPr wrap="none" lIns="0" tIns="0" rIns="0" rtlCol="0">
            <a:spAutoFit/>
          </a:bodyPr>
          <a:lstStyle/>
          <a:p>
            <a:pPr>
              <a:lnSpc>
                <a:spcPts val="1800"/>
              </a:lnSpc>
              <a:tabLst/>
            </a:pPr>
            <a:r>
              <a:rPr lang="en-US" altLang="zh-CN" sz="1800" dirty="0">
                <a:solidFill>
                  <a:srgbClr val="000000"/>
                </a:solidFill>
                <a:latin typeface="Calibri" pitchFamily="18" charset="0"/>
                <a:cs typeface="Calibri" pitchFamily="18" charset="0"/>
              </a:rPr>
              <a:t>1</a:t>
            </a:r>
          </a:p>
        </p:txBody>
      </p:sp>
      <p:sp>
        <p:nvSpPr>
          <p:cNvPr id="1029" name="TextBox 1"/>
          <p:cNvSpPr txBox="1"/>
          <p:nvPr/>
        </p:nvSpPr>
        <p:spPr>
          <a:xfrm>
            <a:off x="1231900" y="2921000"/>
            <a:ext cx="469900" cy="203200"/>
          </a:xfrm>
          <a:prstGeom prst="rect">
            <a:avLst/>
          </a:prstGeom>
          <a:noFill/>
        </p:spPr>
        <p:txBody>
          <a:bodyPr wrap="none" lIns="0" tIns="0" rIns="0" rtlCol="0">
            <a:spAutoFit/>
          </a:bodyPr>
          <a:lstStyle/>
          <a:p>
            <a:pPr>
              <a:lnSpc>
                <a:spcPts val="1600"/>
              </a:lnSpc>
              <a:tabLst/>
            </a:pPr>
            <a:r>
              <a:rPr lang="en-US" altLang="zh-CN" sz="1800" b="1" dirty="0">
                <a:solidFill>
                  <a:srgbClr val="000000"/>
                </a:solidFill>
                <a:latin typeface="Times New Roman" pitchFamily="18" charset="0"/>
                <a:cs typeface="Times New Roman" pitchFamily="18" charset="0"/>
              </a:rPr>
              <a:t>NOT</a:t>
            </a:r>
          </a:p>
        </p:txBody>
      </p:sp>
      <p:sp>
        <p:nvSpPr>
          <p:cNvPr id="1030" name="TextBox 1"/>
          <p:cNvSpPr txBox="1"/>
          <p:nvPr/>
        </p:nvSpPr>
        <p:spPr>
          <a:xfrm>
            <a:off x="3746500" y="2844800"/>
            <a:ext cx="482600" cy="203200"/>
          </a:xfrm>
          <a:prstGeom prst="rect">
            <a:avLst/>
          </a:prstGeom>
          <a:noFill/>
        </p:spPr>
        <p:txBody>
          <a:bodyPr wrap="none" lIns="0" tIns="0" rIns="0" rtlCol="0">
            <a:spAutoFit/>
          </a:bodyPr>
          <a:lstStyle/>
          <a:p>
            <a:pPr>
              <a:lnSpc>
                <a:spcPts val="1600"/>
              </a:lnSpc>
              <a:tabLst/>
            </a:pPr>
            <a:r>
              <a:rPr lang="en-US" altLang="zh-CN" sz="1800" b="1" dirty="0">
                <a:solidFill>
                  <a:srgbClr val="000000"/>
                </a:solidFill>
                <a:latin typeface="Times New Roman" pitchFamily="18" charset="0"/>
                <a:cs typeface="Times New Roman" pitchFamily="18" charset="0"/>
              </a:rPr>
              <a:t>AND</a:t>
            </a:r>
          </a:p>
        </p:txBody>
      </p:sp>
      <p:sp>
        <p:nvSpPr>
          <p:cNvPr id="1031" name="TextBox 1"/>
          <p:cNvSpPr txBox="1"/>
          <p:nvPr/>
        </p:nvSpPr>
        <p:spPr>
          <a:xfrm>
            <a:off x="6718300" y="2844800"/>
            <a:ext cx="342900" cy="203200"/>
          </a:xfrm>
          <a:prstGeom prst="rect">
            <a:avLst/>
          </a:prstGeom>
          <a:noFill/>
        </p:spPr>
        <p:txBody>
          <a:bodyPr wrap="none" lIns="0" tIns="0" rIns="0" rtlCol="0">
            <a:spAutoFit/>
          </a:bodyPr>
          <a:lstStyle/>
          <a:p>
            <a:pPr>
              <a:lnSpc>
                <a:spcPts val="1600"/>
              </a:lnSpc>
              <a:tabLst/>
            </a:pPr>
            <a:r>
              <a:rPr lang="en-US" altLang="zh-CN" sz="1800" b="1" dirty="0">
                <a:solidFill>
                  <a:srgbClr val="000000"/>
                </a:solidFill>
                <a:latin typeface="Times New Roman" pitchFamily="18" charset="0"/>
                <a:cs typeface="Times New Roman" pitchFamily="18" charset="0"/>
              </a:rPr>
              <a:t>OR</a:t>
            </a:r>
          </a:p>
        </p:txBody>
      </p:sp>
      <p:sp>
        <p:nvSpPr>
          <p:cNvPr id="1032" name="Rectangle 1031"/>
          <p:cNvSpPr/>
          <p:nvPr/>
        </p:nvSpPr>
        <p:spPr>
          <a:xfrm>
            <a:off x="3166127" y="533400"/>
            <a:ext cx="2450736" cy="646331"/>
          </a:xfrm>
          <a:prstGeom prst="rect">
            <a:avLst/>
          </a:prstGeom>
        </p:spPr>
        <p:txBody>
          <a:bodyPr wrap="none">
            <a:spAutoFit/>
          </a:bodyPr>
          <a:lstStyle/>
          <a:p>
            <a:r>
              <a:rPr lang="en-US" altLang="zh-CN" sz="3600" dirty="0">
                <a:solidFill>
                  <a:srgbClr val="000000"/>
                </a:solidFill>
                <a:latin typeface="+mj-lt"/>
                <a:cs typeface="Times New Roman" panose="02020603050405020304" pitchFamily="18" charset="0"/>
              </a:rPr>
              <a:t>Truth</a:t>
            </a:r>
            <a:r>
              <a:rPr lang="en-US" altLang="zh-CN" sz="3600" dirty="0">
                <a:latin typeface="+mj-lt"/>
                <a:cs typeface="Times New Roman" panose="02020603050405020304" pitchFamily="18" charset="0"/>
              </a:rPr>
              <a:t> </a:t>
            </a:r>
            <a:r>
              <a:rPr lang="en-US" altLang="zh-CN" sz="3600" dirty="0">
                <a:solidFill>
                  <a:srgbClr val="000000"/>
                </a:solidFill>
                <a:latin typeface="+mj-lt"/>
                <a:cs typeface="Times New Roman" panose="02020603050405020304" pitchFamily="18" charset="0"/>
              </a:rPr>
              <a:t>Tables</a:t>
            </a:r>
            <a:endParaRPr lang="zh-CN" altLang="en-US" sz="3600" dirty="0">
              <a:latin typeface="+mj-lt"/>
              <a:cs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383282" y="2038857"/>
            <a:ext cx="21844" cy="2298700"/>
          </a:xfrm>
          <a:custGeom>
            <a:avLst/>
            <a:gdLst>
              <a:gd name="connsiteX0" fmla="*/ 6350 w 21844"/>
              <a:gd name="connsiteY0" fmla="*/ 6350 h 2298700"/>
              <a:gd name="connsiteX1" fmla="*/ 6350 w 21844"/>
              <a:gd name="connsiteY1" fmla="*/ 2292350 h 2298700"/>
            </a:gdLst>
            <a:ahLst/>
            <a:cxnLst>
              <a:cxn ang="0">
                <a:pos x="connsiteX0" y="connsiteY0"/>
              </a:cxn>
              <a:cxn ang="1">
                <a:pos x="connsiteX1" y="connsiteY1"/>
              </a:cxn>
            </a:cxnLst>
            <a:rect l="l" t="t" r="r" b="b"/>
            <a:pathLst>
              <a:path w="21844" h="2298700">
                <a:moveTo>
                  <a:pt x="6350" y="6350"/>
                </a:moveTo>
                <a:lnTo>
                  <a:pt x="6350" y="2292350"/>
                </a:lnTo>
              </a:path>
            </a:pathLst>
          </a:custGeom>
          <a:ln w="12700">
            <a:solidFill>
              <a:srgbClr val="4A7EB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2383282" y="4324858"/>
            <a:ext cx="3670300" cy="21844"/>
          </a:xfrm>
          <a:custGeom>
            <a:avLst/>
            <a:gdLst>
              <a:gd name="connsiteX0" fmla="*/ 6350 w 3670300"/>
              <a:gd name="connsiteY0" fmla="*/ 6350 h 21844"/>
              <a:gd name="connsiteX1" fmla="*/ 3663950 w 3670300"/>
              <a:gd name="connsiteY1" fmla="*/ 6350 h 21844"/>
            </a:gdLst>
            <a:ahLst/>
            <a:cxnLst>
              <a:cxn ang="0">
                <a:pos x="connsiteX0" y="connsiteY0"/>
              </a:cxn>
              <a:cxn ang="1">
                <a:pos x="connsiteX1" y="connsiteY1"/>
              </a:cxn>
            </a:cxnLst>
            <a:rect l="l" t="t" r="r" b="b"/>
            <a:pathLst>
              <a:path w="3670300" h="21844">
                <a:moveTo>
                  <a:pt x="6350" y="6350"/>
                </a:moveTo>
                <a:lnTo>
                  <a:pt x="3663950" y="6350"/>
                </a:lnTo>
              </a:path>
            </a:pathLst>
          </a:custGeom>
          <a:ln w="12700">
            <a:solidFill>
              <a:srgbClr val="4A7EB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2611882" y="2648457"/>
            <a:ext cx="546100" cy="21844"/>
          </a:xfrm>
          <a:custGeom>
            <a:avLst/>
            <a:gdLst>
              <a:gd name="connsiteX0" fmla="*/ 6350 w 546100"/>
              <a:gd name="connsiteY0" fmla="*/ 6350 h 21844"/>
              <a:gd name="connsiteX1" fmla="*/ 539750 w 546100"/>
              <a:gd name="connsiteY1" fmla="*/ 6350 h 21844"/>
            </a:gdLst>
            <a:ahLst/>
            <a:cxnLst>
              <a:cxn ang="0">
                <a:pos x="connsiteX0" y="connsiteY0"/>
              </a:cxn>
              <a:cxn ang="1">
                <a:pos x="connsiteX1" y="connsiteY1"/>
              </a:cxn>
            </a:cxnLst>
            <a:rect l="l" t="t" r="r" b="b"/>
            <a:pathLst>
              <a:path w="546100" h="21844">
                <a:moveTo>
                  <a:pt x="6350" y="6350"/>
                </a:moveTo>
                <a:lnTo>
                  <a:pt x="539750" y="6350"/>
                </a:lnTo>
              </a:path>
            </a:pathLst>
          </a:custGeom>
          <a:ln w="12700">
            <a:solidFill>
              <a:srgbClr val="4A7EB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Freeform 3"/>
          <p:cNvSpPr/>
          <p:nvPr/>
        </p:nvSpPr>
        <p:spPr>
          <a:xfrm>
            <a:off x="3145282" y="2648457"/>
            <a:ext cx="546100" cy="21844"/>
          </a:xfrm>
          <a:custGeom>
            <a:avLst/>
            <a:gdLst>
              <a:gd name="connsiteX0" fmla="*/ 6350 w 546100"/>
              <a:gd name="connsiteY0" fmla="*/ 6350 h 21844"/>
              <a:gd name="connsiteX1" fmla="*/ 539750 w 546100"/>
              <a:gd name="connsiteY1" fmla="*/ 6350 h 21844"/>
            </a:gdLst>
            <a:ahLst/>
            <a:cxnLst>
              <a:cxn ang="0">
                <a:pos x="connsiteX0" y="connsiteY0"/>
              </a:cxn>
              <a:cxn ang="1">
                <a:pos x="connsiteX1" y="connsiteY1"/>
              </a:cxn>
            </a:cxnLst>
            <a:rect l="l" t="t" r="r" b="b"/>
            <a:pathLst>
              <a:path w="546100" h="21844">
                <a:moveTo>
                  <a:pt x="6350" y="6350"/>
                </a:moveTo>
                <a:lnTo>
                  <a:pt x="539750" y="6350"/>
                </a:lnTo>
              </a:path>
            </a:pathLst>
          </a:custGeom>
          <a:ln w="12700">
            <a:solidFill>
              <a:srgbClr val="4A7EB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Freeform 3"/>
          <p:cNvSpPr/>
          <p:nvPr/>
        </p:nvSpPr>
        <p:spPr>
          <a:xfrm>
            <a:off x="3678682" y="2267457"/>
            <a:ext cx="546100" cy="21844"/>
          </a:xfrm>
          <a:custGeom>
            <a:avLst/>
            <a:gdLst>
              <a:gd name="connsiteX0" fmla="*/ 6350 w 546100"/>
              <a:gd name="connsiteY0" fmla="*/ 6350 h 21844"/>
              <a:gd name="connsiteX1" fmla="*/ 539750 w 546100"/>
              <a:gd name="connsiteY1" fmla="*/ 6350 h 21844"/>
            </a:gdLst>
            <a:ahLst/>
            <a:cxnLst>
              <a:cxn ang="0">
                <a:pos x="connsiteX0" y="connsiteY0"/>
              </a:cxn>
              <a:cxn ang="1">
                <a:pos x="connsiteX1" y="connsiteY1"/>
              </a:cxn>
            </a:cxnLst>
            <a:rect l="l" t="t" r="r" b="b"/>
            <a:pathLst>
              <a:path w="546100" h="21844">
                <a:moveTo>
                  <a:pt x="6350" y="6350"/>
                </a:moveTo>
                <a:lnTo>
                  <a:pt x="539750" y="6350"/>
                </a:lnTo>
              </a:path>
            </a:pathLst>
          </a:custGeom>
          <a:ln w="12700">
            <a:solidFill>
              <a:srgbClr val="4A7EB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Freeform 3"/>
          <p:cNvSpPr/>
          <p:nvPr/>
        </p:nvSpPr>
        <p:spPr>
          <a:xfrm>
            <a:off x="4212082" y="2267457"/>
            <a:ext cx="546100" cy="21844"/>
          </a:xfrm>
          <a:custGeom>
            <a:avLst/>
            <a:gdLst>
              <a:gd name="connsiteX0" fmla="*/ 6350 w 546100"/>
              <a:gd name="connsiteY0" fmla="*/ 6350 h 21844"/>
              <a:gd name="connsiteX1" fmla="*/ 539750 w 546100"/>
              <a:gd name="connsiteY1" fmla="*/ 6350 h 21844"/>
            </a:gdLst>
            <a:ahLst/>
            <a:cxnLst>
              <a:cxn ang="0">
                <a:pos x="connsiteX0" y="connsiteY0"/>
              </a:cxn>
              <a:cxn ang="1">
                <a:pos x="connsiteX1" y="connsiteY1"/>
              </a:cxn>
            </a:cxnLst>
            <a:rect l="l" t="t" r="r" b="b"/>
            <a:pathLst>
              <a:path w="546100" h="21844">
                <a:moveTo>
                  <a:pt x="6350" y="6350"/>
                </a:moveTo>
                <a:lnTo>
                  <a:pt x="539750" y="6350"/>
                </a:lnTo>
              </a:path>
            </a:pathLst>
          </a:custGeom>
          <a:ln w="12700">
            <a:solidFill>
              <a:srgbClr val="4A7EB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Freeform 3"/>
          <p:cNvSpPr/>
          <p:nvPr/>
        </p:nvSpPr>
        <p:spPr>
          <a:xfrm>
            <a:off x="4745482" y="2648457"/>
            <a:ext cx="546100" cy="21844"/>
          </a:xfrm>
          <a:custGeom>
            <a:avLst/>
            <a:gdLst>
              <a:gd name="connsiteX0" fmla="*/ 6350 w 546100"/>
              <a:gd name="connsiteY0" fmla="*/ 6350 h 21844"/>
              <a:gd name="connsiteX1" fmla="*/ 539750 w 546100"/>
              <a:gd name="connsiteY1" fmla="*/ 6350 h 21844"/>
            </a:gdLst>
            <a:ahLst/>
            <a:cxnLst>
              <a:cxn ang="0">
                <a:pos x="connsiteX0" y="connsiteY0"/>
              </a:cxn>
              <a:cxn ang="1">
                <a:pos x="connsiteX1" y="connsiteY1"/>
              </a:cxn>
            </a:cxnLst>
            <a:rect l="l" t="t" r="r" b="b"/>
            <a:pathLst>
              <a:path w="546100" h="21844">
                <a:moveTo>
                  <a:pt x="6350" y="6350"/>
                </a:moveTo>
                <a:lnTo>
                  <a:pt x="539750" y="6350"/>
                </a:lnTo>
              </a:path>
            </a:pathLst>
          </a:custGeom>
          <a:ln w="12700">
            <a:solidFill>
              <a:srgbClr val="4A7EB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Freeform 3"/>
          <p:cNvSpPr/>
          <p:nvPr/>
        </p:nvSpPr>
        <p:spPr>
          <a:xfrm>
            <a:off x="3678682" y="2267457"/>
            <a:ext cx="21844" cy="393700"/>
          </a:xfrm>
          <a:custGeom>
            <a:avLst/>
            <a:gdLst>
              <a:gd name="connsiteX0" fmla="*/ 6350 w 21844"/>
              <a:gd name="connsiteY0" fmla="*/ 6350 h 393700"/>
              <a:gd name="connsiteX1" fmla="*/ 6350 w 21844"/>
              <a:gd name="connsiteY1" fmla="*/ 387350 h 393700"/>
            </a:gdLst>
            <a:ahLst/>
            <a:cxnLst>
              <a:cxn ang="0">
                <a:pos x="connsiteX0" y="connsiteY0"/>
              </a:cxn>
              <a:cxn ang="1">
                <a:pos x="connsiteX1" y="connsiteY1"/>
              </a:cxn>
            </a:cxnLst>
            <a:rect l="l" t="t" r="r" b="b"/>
            <a:pathLst>
              <a:path w="21844" h="393700">
                <a:moveTo>
                  <a:pt x="6350" y="6350"/>
                </a:moveTo>
                <a:lnTo>
                  <a:pt x="6350" y="387350"/>
                </a:lnTo>
              </a:path>
            </a:pathLst>
          </a:custGeom>
          <a:ln w="12700">
            <a:solidFill>
              <a:srgbClr val="4A7EB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Freeform 3"/>
          <p:cNvSpPr/>
          <p:nvPr/>
        </p:nvSpPr>
        <p:spPr>
          <a:xfrm>
            <a:off x="4745482" y="2267457"/>
            <a:ext cx="21844" cy="393700"/>
          </a:xfrm>
          <a:custGeom>
            <a:avLst/>
            <a:gdLst>
              <a:gd name="connsiteX0" fmla="*/ 6350 w 21844"/>
              <a:gd name="connsiteY0" fmla="*/ 6350 h 393700"/>
              <a:gd name="connsiteX1" fmla="*/ 6350 w 21844"/>
              <a:gd name="connsiteY1" fmla="*/ 387350 h 393700"/>
            </a:gdLst>
            <a:ahLst/>
            <a:cxnLst>
              <a:cxn ang="0">
                <a:pos x="connsiteX0" y="connsiteY0"/>
              </a:cxn>
              <a:cxn ang="1">
                <a:pos x="connsiteX1" y="connsiteY1"/>
              </a:cxn>
            </a:cxnLst>
            <a:rect l="l" t="t" r="r" b="b"/>
            <a:pathLst>
              <a:path w="21844" h="393700">
                <a:moveTo>
                  <a:pt x="6350" y="6350"/>
                </a:moveTo>
                <a:lnTo>
                  <a:pt x="6350" y="387350"/>
                </a:lnTo>
              </a:path>
            </a:pathLst>
          </a:custGeom>
          <a:ln w="12700">
            <a:solidFill>
              <a:srgbClr val="4A7EB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Freeform 3"/>
          <p:cNvSpPr/>
          <p:nvPr/>
        </p:nvSpPr>
        <p:spPr>
          <a:xfrm>
            <a:off x="2611882" y="3410458"/>
            <a:ext cx="546100" cy="21844"/>
          </a:xfrm>
          <a:custGeom>
            <a:avLst/>
            <a:gdLst>
              <a:gd name="connsiteX0" fmla="*/ 6350 w 546100"/>
              <a:gd name="connsiteY0" fmla="*/ 6350 h 21844"/>
              <a:gd name="connsiteX1" fmla="*/ 539750 w 546100"/>
              <a:gd name="connsiteY1" fmla="*/ 6350 h 21844"/>
            </a:gdLst>
            <a:ahLst/>
            <a:cxnLst>
              <a:cxn ang="0">
                <a:pos x="connsiteX0" y="connsiteY0"/>
              </a:cxn>
              <a:cxn ang="1">
                <a:pos x="connsiteX1" y="connsiteY1"/>
              </a:cxn>
            </a:cxnLst>
            <a:rect l="l" t="t" r="r" b="b"/>
            <a:pathLst>
              <a:path w="546100" h="21844">
                <a:moveTo>
                  <a:pt x="6350" y="6350"/>
                </a:moveTo>
                <a:lnTo>
                  <a:pt x="539750" y="6350"/>
                </a:lnTo>
              </a:path>
            </a:pathLst>
          </a:custGeom>
          <a:ln w="12700">
            <a:solidFill>
              <a:srgbClr val="4A7EB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Freeform 3"/>
          <p:cNvSpPr/>
          <p:nvPr/>
        </p:nvSpPr>
        <p:spPr>
          <a:xfrm>
            <a:off x="3145282" y="3029457"/>
            <a:ext cx="546100" cy="21844"/>
          </a:xfrm>
          <a:custGeom>
            <a:avLst/>
            <a:gdLst>
              <a:gd name="connsiteX0" fmla="*/ 6350 w 546100"/>
              <a:gd name="connsiteY0" fmla="*/ 6350 h 21844"/>
              <a:gd name="connsiteX1" fmla="*/ 539750 w 546100"/>
              <a:gd name="connsiteY1" fmla="*/ 6350 h 21844"/>
            </a:gdLst>
            <a:ahLst/>
            <a:cxnLst>
              <a:cxn ang="0">
                <a:pos x="connsiteX0" y="connsiteY0"/>
              </a:cxn>
              <a:cxn ang="1">
                <a:pos x="connsiteX1" y="connsiteY1"/>
              </a:cxn>
            </a:cxnLst>
            <a:rect l="l" t="t" r="r" b="b"/>
            <a:pathLst>
              <a:path w="546100" h="21844">
                <a:moveTo>
                  <a:pt x="6350" y="6350"/>
                </a:moveTo>
                <a:lnTo>
                  <a:pt x="539750" y="6350"/>
                </a:lnTo>
              </a:path>
            </a:pathLst>
          </a:custGeom>
          <a:ln w="12700">
            <a:solidFill>
              <a:srgbClr val="4A7EB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Freeform 3"/>
          <p:cNvSpPr/>
          <p:nvPr/>
        </p:nvSpPr>
        <p:spPr>
          <a:xfrm>
            <a:off x="3678682" y="3410458"/>
            <a:ext cx="546100" cy="21844"/>
          </a:xfrm>
          <a:custGeom>
            <a:avLst/>
            <a:gdLst>
              <a:gd name="connsiteX0" fmla="*/ 6350 w 546100"/>
              <a:gd name="connsiteY0" fmla="*/ 6350 h 21844"/>
              <a:gd name="connsiteX1" fmla="*/ 539750 w 546100"/>
              <a:gd name="connsiteY1" fmla="*/ 6350 h 21844"/>
            </a:gdLst>
            <a:ahLst/>
            <a:cxnLst>
              <a:cxn ang="0">
                <a:pos x="connsiteX0" y="connsiteY0"/>
              </a:cxn>
              <a:cxn ang="1">
                <a:pos x="connsiteX1" y="connsiteY1"/>
              </a:cxn>
            </a:cxnLst>
            <a:rect l="l" t="t" r="r" b="b"/>
            <a:pathLst>
              <a:path w="546100" h="21844">
                <a:moveTo>
                  <a:pt x="6350" y="6350"/>
                </a:moveTo>
                <a:lnTo>
                  <a:pt x="539750" y="6350"/>
                </a:lnTo>
              </a:path>
            </a:pathLst>
          </a:custGeom>
          <a:ln w="12700">
            <a:solidFill>
              <a:srgbClr val="4A7EB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Freeform 3"/>
          <p:cNvSpPr/>
          <p:nvPr/>
        </p:nvSpPr>
        <p:spPr>
          <a:xfrm>
            <a:off x="4212082" y="3029457"/>
            <a:ext cx="546100" cy="21844"/>
          </a:xfrm>
          <a:custGeom>
            <a:avLst/>
            <a:gdLst>
              <a:gd name="connsiteX0" fmla="*/ 6350 w 546100"/>
              <a:gd name="connsiteY0" fmla="*/ 6350 h 21844"/>
              <a:gd name="connsiteX1" fmla="*/ 539750 w 546100"/>
              <a:gd name="connsiteY1" fmla="*/ 6350 h 21844"/>
            </a:gdLst>
            <a:ahLst/>
            <a:cxnLst>
              <a:cxn ang="0">
                <a:pos x="connsiteX0" y="connsiteY0"/>
              </a:cxn>
              <a:cxn ang="1">
                <a:pos x="connsiteX1" y="connsiteY1"/>
              </a:cxn>
            </a:cxnLst>
            <a:rect l="l" t="t" r="r" b="b"/>
            <a:pathLst>
              <a:path w="546100" h="21844">
                <a:moveTo>
                  <a:pt x="6350" y="6350"/>
                </a:moveTo>
                <a:lnTo>
                  <a:pt x="539750" y="6350"/>
                </a:lnTo>
              </a:path>
            </a:pathLst>
          </a:custGeom>
          <a:ln w="12700">
            <a:solidFill>
              <a:srgbClr val="4A7EB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Freeform 3"/>
          <p:cNvSpPr/>
          <p:nvPr/>
        </p:nvSpPr>
        <p:spPr>
          <a:xfrm>
            <a:off x="4745482" y="3410458"/>
            <a:ext cx="546100" cy="21844"/>
          </a:xfrm>
          <a:custGeom>
            <a:avLst/>
            <a:gdLst>
              <a:gd name="connsiteX0" fmla="*/ 6350 w 546100"/>
              <a:gd name="connsiteY0" fmla="*/ 6350 h 21844"/>
              <a:gd name="connsiteX1" fmla="*/ 539750 w 546100"/>
              <a:gd name="connsiteY1" fmla="*/ 6350 h 21844"/>
            </a:gdLst>
            <a:ahLst/>
            <a:cxnLst>
              <a:cxn ang="0">
                <a:pos x="connsiteX0" y="connsiteY0"/>
              </a:cxn>
              <a:cxn ang="1">
                <a:pos x="connsiteX1" y="connsiteY1"/>
              </a:cxn>
            </a:cxnLst>
            <a:rect l="l" t="t" r="r" b="b"/>
            <a:pathLst>
              <a:path w="546100" h="21844">
                <a:moveTo>
                  <a:pt x="6350" y="6350"/>
                </a:moveTo>
                <a:lnTo>
                  <a:pt x="539750" y="6350"/>
                </a:lnTo>
              </a:path>
            </a:pathLst>
          </a:custGeom>
          <a:ln w="12700">
            <a:solidFill>
              <a:srgbClr val="4A7EB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Freeform 3"/>
          <p:cNvSpPr/>
          <p:nvPr/>
        </p:nvSpPr>
        <p:spPr>
          <a:xfrm>
            <a:off x="3145282" y="3029457"/>
            <a:ext cx="21844" cy="393700"/>
          </a:xfrm>
          <a:custGeom>
            <a:avLst/>
            <a:gdLst>
              <a:gd name="connsiteX0" fmla="*/ 6350 w 21844"/>
              <a:gd name="connsiteY0" fmla="*/ 6350 h 393700"/>
              <a:gd name="connsiteX1" fmla="*/ 6350 w 21844"/>
              <a:gd name="connsiteY1" fmla="*/ 387350 h 393700"/>
            </a:gdLst>
            <a:ahLst/>
            <a:cxnLst>
              <a:cxn ang="0">
                <a:pos x="connsiteX0" y="connsiteY0"/>
              </a:cxn>
              <a:cxn ang="1">
                <a:pos x="connsiteX1" y="connsiteY1"/>
              </a:cxn>
            </a:cxnLst>
            <a:rect l="l" t="t" r="r" b="b"/>
            <a:pathLst>
              <a:path w="21844" h="393700">
                <a:moveTo>
                  <a:pt x="6350" y="6350"/>
                </a:moveTo>
                <a:lnTo>
                  <a:pt x="6350" y="387350"/>
                </a:lnTo>
              </a:path>
            </a:pathLst>
          </a:custGeom>
          <a:ln w="12700">
            <a:solidFill>
              <a:srgbClr val="4A7EB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Freeform 3"/>
          <p:cNvSpPr/>
          <p:nvPr/>
        </p:nvSpPr>
        <p:spPr>
          <a:xfrm>
            <a:off x="3678682" y="3029457"/>
            <a:ext cx="21844" cy="393700"/>
          </a:xfrm>
          <a:custGeom>
            <a:avLst/>
            <a:gdLst>
              <a:gd name="connsiteX0" fmla="*/ 6350 w 21844"/>
              <a:gd name="connsiteY0" fmla="*/ 6350 h 393700"/>
              <a:gd name="connsiteX1" fmla="*/ 6350 w 21844"/>
              <a:gd name="connsiteY1" fmla="*/ 387350 h 393700"/>
            </a:gdLst>
            <a:ahLst/>
            <a:cxnLst>
              <a:cxn ang="0">
                <a:pos x="connsiteX0" y="connsiteY0"/>
              </a:cxn>
              <a:cxn ang="1">
                <a:pos x="connsiteX1" y="connsiteY1"/>
              </a:cxn>
            </a:cxnLst>
            <a:rect l="l" t="t" r="r" b="b"/>
            <a:pathLst>
              <a:path w="21844" h="393700">
                <a:moveTo>
                  <a:pt x="6350" y="6350"/>
                </a:moveTo>
                <a:lnTo>
                  <a:pt x="6350" y="387350"/>
                </a:lnTo>
              </a:path>
            </a:pathLst>
          </a:custGeom>
          <a:ln w="12700">
            <a:solidFill>
              <a:srgbClr val="4A7EB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Freeform 3"/>
          <p:cNvSpPr/>
          <p:nvPr/>
        </p:nvSpPr>
        <p:spPr>
          <a:xfrm>
            <a:off x="4212082" y="3029457"/>
            <a:ext cx="21844" cy="393700"/>
          </a:xfrm>
          <a:custGeom>
            <a:avLst/>
            <a:gdLst>
              <a:gd name="connsiteX0" fmla="*/ 6350 w 21844"/>
              <a:gd name="connsiteY0" fmla="*/ 6350 h 393700"/>
              <a:gd name="connsiteX1" fmla="*/ 6350 w 21844"/>
              <a:gd name="connsiteY1" fmla="*/ 387350 h 393700"/>
            </a:gdLst>
            <a:ahLst/>
            <a:cxnLst>
              <a:cxn ang="0">
                <a:pos x="connsiteX0" y="connsiteY0"/>
              </a:cxn>
              <a:cxn ang="1">
                <a:pos x="connsiteX1" y="connsiteY1"/>
              </a:cxn>
            </a:cxnLst>
            <a:rect l="l" t="t" r="r" b="b"/>
            <a:pathLst>
              <a:path w="21844" h="393700">
                <a:moveTo>
                  <a:pt x="6350" y="6350"/>
                </a:moveTo>
                <a:lnTo>
                  <a:pt x="6350" y="387350"/>
                </a:lnTo>
              </a:path>
            </a:pathLst>
          </a:custGeom>
          <a:ln w="12700">
            <a:solidFill>
              <a:srgbClr val="4A7EB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Freeform 3"/>
          <p:cNvSpPr/>
          <p:nvPr/>
        </p:nvSpPr>
        <p:spPr>
          <a:xfrm>
            <a:off x="4745482" y="3029457"/>
            <a:ext cx="21844" cy="393700"/>
          </a:xfrm>
          <a:custGeom>
            <a:avLst/>
            <a:gdLst>
              <a:gd name="connsiteX0" fmla="*/ 6350 w 21844"/>
              <a:gd name="connsiteY0" fmla="*/ 6350 h 393700"/>
              <a:gd name="connsiteX1" fmla="*/ 6350 w 21844"/>
              <a:gd name="connsiteY1" fmla="*/ 387350 h 393700"/>
            </a:gdLst>
            <a:ahLst/>
            <a:cxnLst>
              <a:cxn ang="0">
                <a:pos x="connsiteX0" y="connsiteY0"/>
              </a:cxn>
              <a:cxn ang="1">
                <a:pos x="connsiteX1" y="connsiteY1"/>
              </a:cxn>
            </a:cxnLst>
            <a:rect l="l" t="t" r="r" b="b"/>
            <a:pathLst>
              <a:path w="21844" h="393700">
                <a:moveTo>
                  <a:pt x="6350" y="6350"/>
                </a:moveTo>
                <a:lnTo>
                  <a:pt x="6350" y="387350"/>
                </a:lnTo>
              </a:path>
            </a:pathLst>
          </a:custGeom>
          <a:ln w="12700">
            <a:solidFill>
              <a:srgbClr val="4A7EB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Freeform 3"/>
          <p:cNvSpPr/>
          <p:nvPr/>
        </p:nvSpPr>
        <p:spPr>
          <a:xfrm>
            <a:off x="2611882" y="4172458"/>
            <a:ext cx="546100" cy="21844"/>
          </a:xfrm>
          <a:custGeom>
            <a:avLst/>
            <a:gdLst>
              <a:gd name="connsiteX0" fmla="*/ 6350 w 546100"/>
              <a:gd name="connsiteY0" fmla="*/ 6350 h 21844"/>
              <a:gd name="connsiteX1" fmla="*/ 539750 w 546100"/>
              <a:gd name="connsiteY1" fmla="*/ 6350 h 21844"/>
            </a:gdLst>
            <a:ahLst/>
            <a:cxnLst>
              <a:cxn ang="0">
                <a:pos x="connsiteX0" y="connsiteY0"/>
              </a:cxn>
              <a:cxn ang="1">
                <a:pos x="connsiteX1" y="connsiteY1"/>
              </a:cxn>
            </a:cxnLst>
            <a:rect l="l" t="t" r="r" b="b"/>
            <a:pathLst>
              <a:path w="546100" h="21844">
                <a:moveTo>
                  <a:pt x="6350" y="6350"/>
                </a:moveTo>
                <a:lnTo>
                  <a:pt x="539750" y="6350"/>
                </a:lnTo>
              </a:path>
            </a:pathLst>
          </a:custGeom>
          <a:ln w="12700">
            <a:solidFill>
              <a:srgbClr val="4A7EB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Freeform 3"/>
          <p:cNvSpPr/>
          <p:nvPr/>
        </p:nvSpPr>
        <p:spPr>
          <a:xfrm>
            <a:off x="3145282" y="3791458"/>
            <a:ext cx="546100" cy="21844"/>
          </a:xfrm>
          <a:custGeom>
            <a:avLst/>
            <a:gdLst>
              <a:gd name="connsiteX0" fmla="*/ 6350 w 546100"/>
              <a:gd name="connsiteY0" fmla="*/ 6350 h 21844"/>
              <a:gd name="connsiteX1" fmla="*/ 539750 w 546100"/>
              <a:gd name="connsiteY1" fmla="*/ 6350 h 21844"/>
            </a:gdLst>
            <a:ahLst/>
            <a:cxnLst>
              <a:cxn ang="0">
                <a:pos x="connsiteX0" y="connsiteY0"/>
              </a:cxn>
              <a:cxn ang="1">
                <a:pos x="connsiteX1" y="connsiteY1"/>
              </a:cxn>
            </a:cxnLst>
            <a:rect l="l" t="t" r="r" b="b"/>
            <a:pathLst>
              <a:path w="546100" h="21844">
                <a:moveTo>
                  <a:pt x="6350" y="6350"/>
                </a:moveTo>
                <a:lnTo>
                  <a:pt x="539750" y="6350"/>
                </a:lnTo>
              </a:path>
            </a:pathLst>
          </a:custGeom>
          <a:ln w="12700">
            <a:solidFill>
              <a:srgbClr val="4A7EB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Freeform 3"/>
          <p:cNvSpPr/>
          <p:nvPr/>
        </p:nvSpPr>
        <p:spPr>
          <a:xfrm>
            <a:off x="3678682" y="3791458"/>
            <a:ext cx="546100" cy="21844"/>
          </a:xfrm>
          <a:custGeom>
            <a:avLst/>
            <a:gdLst>
              <a:gd name="connsiteX0" fmla="*/ 6350 w 546100"/>
              <a:gd name="connsiteY0" fmla="*/ 6350 h 21844"/>
              <a:gd name="connsiteX1" fmla="*/ 539750 w 546100"/>
              <a:gd name="connsiteY1" fmla="*/ 6350 h 21844"/>
            </a:gdLst>
            <a:ahLst/>
            <a:cxnLst>
              <a:cxn ang="0">
                <a:pos x="connsiteX0" y="connsiteY0"/>
              </a:cxn>
              <a:cxn ang="1">
                <a:pos x="connsiteX1" y="connsiteY1"/>
              </a:cxn>
            </a:cxnLst>
            <a:rect l="l" t="t" r="r" b="b"/>
            <a:pathLst>
              <a:path w="546100" h="21844">
                <a:moveTo>
                  <a:pt x="6350" y="6350"/>
                </a:moveTo>
                <a:lnTo>
                  <a:pt x="539750" y="6350"/>
                </a:lnTo>
              </a:path>
            </a:pathLst>
          </a:custGeom>
          <a:ln w="12700">
            <a:solidFill>
              <a:srgbClr val="4A7EB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Freeform 3"/>
          <p:cNvSpPr/>
          <p:nvPr/>
        </p:nvSpPr>
        <p:spPr>
          <a:xfrm>
            <a:off x="4212082" y="3791458"/>
            <a:ext cx="546100" cy="21844"/>
          </a:xfrm>
          <a:custGeom>
            <a:avLst/>
            <a:gdLst>
              <a:gd name="connsiteX0" fmla="*/ 6350 w 546100"/>
              <a:gd name="connsiteY0" fmla="*/ 6350 h 21844"/>
              <a:gd name="connsiteX1" fmla="*/ 539750 w 546100"/>
              <a:gd name="connsiteY1" fmla="*/ 6350 h 21844"/>
            </a:gdLst>
            <a:ahLst/>
            <a:cxnLst>
              <a:cxn ang="0">
                <a:pos x="connsiteX0" y="connsiteY0"/>
              </a:cxn>
              <a:cxn ang="1">
                <a:pos x="connsiteX1" y="connsiteY1"/>
              </a:cxn>
            </a:cxnLst>
            <a:rect l="l" t="t" r="r" b="b"/>
            <a:pathLst>
              <a:path w="546100" h="21844">
                <a:moveTo>
                  <a:pt x="6350" y="6350"/>
                </a:moveTo>
                <a:lnTo>
                  <a:pt x="539750" y="6350"/>
                </a:lnTo>
              </a:path>
            </a:pathLst>
          </a:custGeom>
          <a:ln w="12700">
            <a:solidFill>
              <a:srgbClr val="4A7EB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Freeform 3"/>
          <p:cNvSpPr/>
          <p:nvPr/>
        </p:nvSpPr>
        <p:spPr>
          <a:xfrm>
            <a:off x="4745482" y="4172458"/>
            <a:ext cx="546100" cy="21844"/>
          </a:xfrm>
          <a:custGeom>
            <a:avLst/>
            <a:gdLst>
              <a:gd name="connsiteX0" fmla="*/ 6350 w 546100"/>
              <a:gd name="connsiteY0" fmla="*/ 6350 h 21844"/>
              <a:gd name="connsiteX1" fmla="*/ 539750 w 546100"/>
              <a:gd name="connsiteY1" fmla="*/ 6350 h 21844"/>
            </a:gdLst>
            <a:ahLst/>
            <a:cxnLst>
              <a:cxn ang="0">
                <a:pos x="connsiteX0" y="connsiteY0"/>
              </a:cxn>
              <a:cxn ang="1">
                <a:pos x="connsiteX1" y="connsiteY1"/>
              </a:cxn>
            </a:cxnLst>
            <a:rect l="l" t="t" r="r" b="b"/>
            <a:pathLst>
              <a:path w="546100" h="21844">
                <a:moveTo>
                  <a:pt x="6350" y="6350"/>
                </a:moveTo>
                <a:lnTo>
                  <a:pt x="539750" y="6350"/>
                </a:lnTo>
              </a:path>
            </a:pathLst>
          </a:custGeom>
          <a:ln w="12700">
            <a:solidFill>
              <a:srgbClr val="4A7EB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Freeform 3"/>
          <p:cNvSpPr/>
          <p:nvPr/>
        </p:nvSpPr>
        <p:spPr>
          <a:xfrm>
            <a:off x="3145282" y="3791458"/>
            <a:ext cx="21844" cy="393700"/>
          </a:xfrm>
          <a:custGeom>
            <a:avLst/>
            <a:gdLst>
              <a:gd name="connsiteX0" fmla="*/ 6350 w 21844"/>
              <a:gd name="connsiteY0" fmla="*/ 6350 h 393700"/>
              <a:gd name="connsiteX1" fmla="*/ 6350 w 21844"/>
              <a:gd name="connsiteY1" fmla="*/ 387350 h 393700"/>
            </a:gdLst>
            <a:ahLst/>
            <a:cxnLst>
              <a:cxn ang="0">
                <a:pos x="connsiteX0" y="connsiteY0"/>
              </a:cxn>
              <a:cxn ang="1">
                <a:pos x="connsiteX1" y="connsiteY1"/>
              </a:cxn>
            </a:cxnLst>
            <a:rect l="l" t="t" r="r" b="b"/>
            <a:pathLst>
              <a:path w="21844" h="393700">
                <a:moveTo>
                  <a:pt x="6350" y="6350"/>
                </a:moveTo>
                <a:lnTo>
                  <a:pt x="6350" y="387350"/>
                </a:lnTo>
              </a:path>
            </a:pathLst>
          </a:custGeom>
          <a:ln w="12700">
            <a:solidFill>
              <a:srgbClr val="4A7EB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Freeform 3"/>
          <p:cNvSpPr/>
          <p:nvPr/>
        </p:nvSpPr>
        <p:spPr>
          <a:xfrm>
            <a:off x="4745482" y="3791458"/>
            <a:ext cx="21844" cy="393700"/>
          </a:xfrm>
          <a:custGeom>
            <a:avLst/>
            <a:gdLst>
              <a:gd name="connsiteX0" fmla="*/ 6350 w 21844"/>
              <a:gd name="connsiteY0" fmla="*/ 6350 h 393700"/>
              <a:gd name="connsiteX1" fmla="*/ 6350 w 21844"/>
              <a:gd name="connsiteY1" fmla="*/ 387350 h 393700"/>
            </a:gdLst>
            <a:ahLst/>
            <a:cxnLst>
              <a:cxn ang="0">
                <a:pos x="connsiteX0" y="connsiteY0"/>
              </a:cxn>
              <a:cxn ang="1">
                <a:pos x="connsiteX1" y="connsiteY1"/>
              </a:cxn>
            </a:cxnLst>
            <a:rect l="l" t="t" r="r" b="b"/>
            <a:pathLst>
              <a:path w="21844" h="393700">
                <a:moveTo>
                  <a:pt x="6350" y="6350"/>
                </a:moveTo>
                <a:lnTo>
                  <a:pt x="6350" y="387350"/>
                </a:lnTo>
              </a:path>
            </a:pathLst>
          </a:custGeom>
          <a:ln w="12700">
            <a:solidFill>
              <a:srgbClr val="4A7EB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TextBox 1"/>
          <p:cNvSpPr txBox="1"/>
          <p:nvPr/>
        </p:nvSpPr>
        <p:spPr>
          <a:xfrm>
            <a:off x="2884932" y="777082"/>
            <a:ext cx="3266022" cy="393185"/>
          </a:xfrm>
          <a:prstGeom prst="rect">
            <a:avLst/>
          </a:prstGeom>
          <a:noFill/>
        </p:spPr>
        <p:txBody>
          <a:bodyPr wrap="none" lIns="0" tIns="0" rIns="0" rtlCol="0">
            <a:spAutoFit/>
          </a:bodyPr>
          <a:lstStyle/>
          <a:p>
            <a:pPr>
              <a:lnSpc>
                <a:spcPts val="2200"/>
              </a:lnSpc>
              <a:tabLst/>
            </a:pPr>
            <a:r>
              <a:rPr lang="en-US" altLang="zh-CN" sz="4000" dirty="0">
                <a:solidFill>
                  <a:srgbClr val="000000"/>
                </a:solidFill>
                <a:latin typeface="+mj-lt"/>
                <a:cs typeface="Times New Roman" pitchFamily="18" charset="0"/>
              </a:rPr>
              <a:t>Timing</a:t>
            </a:r>
            <a:r>
              <a:rPr lang="en-US" altLang="zh-CN" sz="4000" dirty="0">
                <a:latin typeface="+mj-lt"/>
                <a:cs typeface="Times New Roman" pitchFamily="18" charset="0"/>
              </a:rPr>
              <a:t> </a:t>
            </a:r>
            <a:r>
              <a:rPr lang="en-US" altLang="zh-CN" sz="4000" dirty="0">
                <a:solidFill>
                  <a:srgbClr val="000000"/>
                </a:solidFill>
                <a:latin typeface="+mj-lt"/>
                <a:cs typeface="Times New Roman" pitchFamily="18" charset="0"/>
              </a:rPr>
              <a:t>Diagram</a:t>
            </a:r>
          </a:p>
        </p:txBody>
      </p:sp>
      <p:sp>
        <p:nvSpPr>
          <p:cNvPr id="29" name="TextBox 1"/>
          <p:cNvSpPr txBox="1"/>
          <p:nvPr/>
        </p:nvSpPr>
        <p:spPr>
          <a:xfrm>
            <a:off x="903732" y="4584526"/>
            <a:ext cx="7716774" cy="661720"/>
          </a:xfrm>
          <a:prstGeom prst="rect">
            <a:avLst/>
          </a:prstGeom>
          <a:noFill/>
        </p:spPr>
        <p:txBody>
          <a:bodyPr wrap="square" lIns="0" tIns="0" rIns="0" rtlCol="0">
            <a:spAutoFit/>
          </a:bodyPr>
          <a:lstStyle/>
          <a:p>
            <a:pPr marL="342900" indent="-342900">
              <a:buFont typeface="Arial" panose="020B0604020202020204" pitchFamily="34" charset="0"/>
              <a:buChar char="•"/>
              <a:tabLst/>
            </a:pPr>
            <a:r>
              <a:rPr lang="en-US" altLang="zh-CN" sz="2000" dirty="0">
                <a:solidFill>
                  <a:srgbClr val="000000"/>
                </a:solidFill>
                <a:latin typeface="Times New Roman" pitchFamily="18" charset="0"/>
                <a:cs typeface="Times New Roman" pitchFamily="18" charset="0"/>
              </a:rPr>
              <a:t>Used</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to</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represents</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the</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output</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of</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a</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gate</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or</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system</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of</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gates</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for all possible combination of inputs.</a:t>
            </a:r>
          </a:p>
        </p:txBody>
      </p:sp>
      <p:sp>
        <p:nvSpPr>
          <p:cNvPr id="31" name="TextBox 1"/>
          <p:cNvSpPr txBox="1"/>
          <p:nvPr/>
        </p:nvSpPr>
        <p:spPr>
          <a:xfrm>
            <a:off x="2120900" y="2501900"/>
            <a:ext cx="88900" cy="228600"/>
          </a:xfrm>
          <a:prstGeom prst="rect">
            <a:avLst/>
          </a:prstGeom>
          <a:noFill/>
        </p:spPr>
        <p:txBody>
          <a:bodyPr wrap="none" lIns="0" tIns="0" rIns="0" rtlCol="0">
            <a:spAutoFit/>
          </a:bodyPr>
          <a:lstStyle/>
          <a:p>
            <a:pPr>
              <a:lnSpc>
                <a:spcPts val="1800"/>
              </a:lnSpc>
              <a:tabLst/>
            </a:pPr>
            <a:r>
              <a:rPr lang="en-US" altLang="zh-CN" sz="1800" dirty="0">
                <a:solidFill>
                  <a:srgbClr val="000000"/>
                </a:solidFill>
                <a:latin typeface="Calibri" pitchFamily="18" charset="0"/>
                <a:cs typeface="Calibri" pitchFamily="18" charset="0"/>
              </a:rPr>
              <a:t>x</a:t>
            </a:r>
          </a:p>
        </p:txBody>
      </p:sp>
      <p:sp>
        <p:nvSpPr>
          <p:cNvPr id="32" name="TextBox 1"/>
          <p:cNvSpPr txBox="1"/>
          <p:nvPr/>
        </p:nvSpPr>
        <p:spPr>
          <a:xfrm>
            <a:off x="2108200" y="3276600"/>
            <a:ext cx="101600" cy="228600"/>
          </a:xfrm>
          <a:prstGeom prst="rect">
            <a:avLst/>
          </a:prstGeom>
          <a:noFill/>
        </p:spPr>
        <p:txBody>
          <a:bodyPr wrap="none" lIns="0" tIns="0" rIns="0" rtlCol="0">
            <a:spAutoFit/>
          </a:bodyPr>
          <a:lstStyle/>
          <a:p>
            <a:pPr>
              <a:lnSpc>
                <a:spcPts val="1800"/>
              </a:lnSpc>
              <a:tabLst/>
            </a:pPr>
            <a:r>
              <a:rPr lang="en-US" altLang="zh-CN" sz="1800" dirty="0">
                <a:solidFill>
                  <a:srgbClr val="000000"/>
                </a:solidFill>
                <a:latin typeface="Calibri" pitchFamily="18" charset="0"/>
                <a:cs typeface="Calibri" pitchFamily="18" charset="0"/>
              </a:rPr>
              <a:t>y</a:t>
            </a:r>
          </a:p>
        </p:txBody>
      </p:sp>
      <p:sp>
        <p:nvSpPr>
          <p:cNvPr id="33" name="TextBox 1"/>
          <p:cNvSpPr txBox="1"/>
          <p:nvPr/>
        </p:nvSpPr>
        <p:spPr>
          <a:xfrm>
            <a:off x="1460500" y="4038600"/>
            <a:ext cx="812800" cy="228600"/>
          </a:xfrm>
          <a:prstGeom prst="rect">
            <a:avLst/>
          </a:prstGeom>
          <a:noFill/>
        </p:spPr>
        <p:txBody>
          <a:bodyPr wrap="none" lIns="0" tIns="0" rIns="0" rtlCol="0">
            <a:spAutoFit/>
          </a:bodyPr>
          <a:lstStyle/>
          <a:p>
            <a:pPr>
              <a:lnSpc>
                <a:spcPts val="1800"/>
              </a:lnSpc>
              <a:tabLst/>
            </a:pPr>
            <a:r>
              <a:rPr lang="en-US" altLang="zh-CN" sz="1800" dirty="0">
                <a:solidFill>
                  <a:srgbClr val="000000"/>
                </a:solidFill>
                <a:latin typeface="Calibri" pitchFamily="18" charset="0"/>
                <a:cs typeface="Calibri" pitchFamily="18" charset="0"/>
              </a:rPr>
              <a:t>Output</a:t>
            </a:r>
            <a:r>
              <a:rPr lang="en-US" altLang="zh-CN" sz="1800" dirty="0">
                <a:latin typeface="Times New Roman" pitchFamily="18" charset="0"/>
                <a:cs typeface="Times New Roman" pitchFamily="18" charset="0"/>
              </a:rPr>
              <a:t> </a:t>
            </a:r>
            <a:r>
              <a:rPr lang="en-US" altLang="zh-CN" sz="1800" dirty="0">
                <a:solidFill>
                  <a:srgbClr val="000000"/>
                </a:solidFill>
                <a:latin typeface="Calibri" pitchFamily="18" charset="0"/>
                <a:cs typeface="Calibri" pitchFamily="18" charset="0"/>
              </a:rPr>
              <a:t>g</a:t>
            </a:r>
          </a:p>
        </p:txBody>
      </p:sp>
      <p:sp>
        <p:nvSpPr>
          <p:cNvPr id="34" name="TextBox 1"/>
          <p:cNvSpPr txBox="1"/>
          <p:nvPr/>
        </p:nvSpPr>
        <p:spPr>
          <a:xfrm>
            <a:off x="903732" y="5334000"/>
            <a:ext cx="7138173" cy="251351"/>
          </a:xfrm>
          <a:prstGeom prst="rect">
            <a:avLst/>
          </a:prstGeom>
          <a:noFill/>
        </p:spPr>
        <p:txBody>
          <a:bodyPr wrap="none" lIns="0" tIns="0" rIns="0" rtlCol="0">
            <a:spAutoFit/>
          </a:bodyPr>
          <a:lstStyle/>
          <a:p>
            <a:pPr marL="342900" indent="-342900">
              <a:lnSpc>
                <a:spcPts val="1600"/>
              </a:lnSpc>
              <a:buFont typeface="Arial" panose="020B0604020202020204" pitchFamily="34" charset="0"/>
              <a:buChar char="•"/>
              <a:tabLst/>
            </a:pPr>
            <a:r>
              <a:rPr lang="en-US" altLang="zh-CN" sz="2000" dirty="0">
                <a:solidFill>
                  <a:srgbClr val="000000"/>
                </a:solidFill>
                <a:latin typeface="Times New Roman" pitchFamily="18" charset="0"/>
                <a:cs typeface="Times New Roman" pitchFamily="18" charset="0"/>
              </a:rPr>
              <a:t>What</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is</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the</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logic</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equation</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which</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defines</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g</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based</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on</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inputs</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x</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&amp;</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y?</a:t>
            </a:r>
          </a:p>
        </p:txBody>
      </p:sp>
      <p:sp>
        <p:nvSpPr>
          <p:cNvPr id="35" name="TextBox 1"/>
          <p:cNvSpPr txBox="1"/>
          <p:nvPr/>
        </p:nvSpPr>
        <p:spPr>
          <a:xfrm>
            <a:off x="2884932" y="5867400"/>
            <a:ext cx="673261" cy="260136"/>
          </a:xfrm>
          <a:prstGeom prst="rect">
            <a:avLst/>
          </a:prstGeom>
          <a:noFill/>
        </p:spPr>
        <p:txBody>
          <a:bodyPr wrap="none" lIns="0" tIns="0" rIns="0" rtlCol="0">
            <a:spAutoFit/>
          </a:bodyPr>
          <a:lstStyle/>
          <a:p>
            <a:pPr>
              <a:lnSpc>
                <a:spcPts val="1600"/>
              </a:lnSpc>
              <a:tabLst/>
            </a:pPr>
            <a:r>
              <a:rPr lang="en-US" altLang="zh-CN" sz="2000" dirty="0">
                <a:solidFill>
                  <a:srgbClr val="FF0000"/>
                </a:solidFill>
                <a:latin typeface="Times New Roman" pitchFamily="18" charset="0"/>
                <a:cs typeface="Times New Roman" pitchFamily="18" charset="0"/>
              </a:rPr>
              <a:t>g=x+y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4" grpId="0"/>
      <p:bldP spid="3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5200" y="609600"/>
            <a:ext cx="2048638" cy="475836"/>
          </a:xfrm>
          <a:prstGeom prst="rect">
            <a:avLst/>
          </a:prstGeom>
          <a:noFill/>
        </p:spPr>
        <p:txBody>
          <a:bodyPr wrap="none" lIns="0" tIns="0" rIns="0" rtlCol="0">
            <a:spAutoFit/>
          </a:bodyPr>
          <a:lstStyle/>
          <a:p>
            <a:pPr>
              <a:lnSpc>
                <a:spcPts val="3200"/>
              </a:lnSpc>
              <a:tabLst/>
            </a:pPr>
            <a:r>
              <a:rPr lang="en-US" altLang="zh-CN" sz="3600" dirty="0">
                <a:solidFill>
                  <a:srgbClr val="000000"/>
                </a:solidFill>
                <a:latin typeface="+mj-lt"/>
                <a:cs typeface="Times New Roman" panose="02020603050405020304" pitchFamily="18" charset="0"/>
              </a:rPr>
              <a:t>Conclusion</a:t>
            </a:r>
          </a:p>
        </p:txBody>
      </p:sp>
      <p:sp>
        <p:nvSpPr>
          <p:cNvPr id="6" name="TextBox 1"/>
          <p:cNvSpPr txBox="1"/>
          <p:nvPr/>
        </p:nvSpPr>
        <p:spPr>
          <a:xfrm>
            <a:off x="611568" y="1580043"/>
            <a:ext cx="7922831" cy="5001369"/>
          </a:xfrm>
          <a:prstGeom prst="rect">
            <a:avLst/>
          </a:prstGeom>
          <a:noFill/>
        </p:spPr>
        <p:txBody>
          <a:bodyPr wrap="square" lIns="0" tIns="0" rIns="0" rtlCol="0">
            <a:spAutoFit/>
          </a:bodyPr>
          <a:lstStyle/>
          <a:p>
            <a:pPr marL="274320" indent="-274320">
              <a:buFont typeface="Arial" panose="020B0604020202020204" pitchFamily="34" charset="0"/>
              <a:buChar char="•"/>
              <a:tabLst>
                <a:tab pos="63500" algn="l"/>
                <a:tab pos="393700" algn="l"/>
              </a:tabLst>
            </a:pPr>
            <a:r>
              <a:rPr lang="en-US" altLang="zh-CN" sz="2300" dirty="0">
                <a:solidFill>
                  <a:srgbClr val="000000"/>
                </a:solidFill>
                <a:latin typeface="+mj-lt"/>
                <a:cs typeface="Times New Roman" pitchFamily="18" charset="0"/>
              </a:rPr>
              <a:t>Be</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able</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to</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count</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in</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binary,</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octal,</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and</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hex.</a:t>
            </a:r>
          </a:p>
          <a:p>
            <a:pPr marL="274320" indent="-274320">
              <a:buFont typeface="Arial" panose="020B0604020202020204" pitchFamily="34" charset="0"/>
              <a:buChar char="•"/>
              <a:tabLst>
                <a:tab pos="63500" algn="l"/>
                <a:tab pos="393700" algn="l"/>
              </a:tabLst>
            </a:pPr>
            <a:r>
              <a:rPr lang="en-US" altLang="zh-CN" sz="2300" dirty="0">
                <a:solidFill>
                  <a:srgbClr val="000000"/>
                </a:solidFill>
                <a:latin typeface="+mj-lt"/>
                <a:cs typeface="Times New Roman" pitchFamily="18" charset="0"/>
              </a:rPr>
              <a:t>Be</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able</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to</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convert</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any</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base</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to</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base</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2.</a:t>
            </a:r>
          </a:p>
          <a:p>
            <a:pPr marL="274320" indent="-274320">
              <a:buFont typeface="Arial" panose="020B0604020202020204" pitchFamily="34" charset="0"/>
              <a:buChar char="•"/>
              <a:tabLst>
                <a:tab pos="63500" algn="l"/>
                <a:tab pos="393700" algn="l"/>
              </a:tabLst>
            </a:pPr>
            <a:r>
              <a:rPr lang="en-US" altLang="zh-CN" sz="2300" dirty="0">
                <a:solidFill>
                  <a:srgbClr val="000000"/>
                </a:solidFill>
                <a:latin typeface="+mj-lt"/>
                <a:cs typeface="Times New Roman" pitchFamily="18" charset="0"/>
              </a:rPr>
              <a:t>Be</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able</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to</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convert</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a</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base</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10</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number</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to</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any</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base.</a:t>
            </a:r>
          </a:p>
          <a:p>
            <a:pPr marL="274320" indent="-274320">
              <a:buFont typeface="Arial" panose="020B0604020202020204" pitchFamily="34" charset="0"/>
              <a:buChar char="•"/>
              <a:tabLst>
                <a:tab pos="63500" algn="l"/>
                <a:tab pos="393700" algn="l"/>
              </a:tabLst>
            </a:pPr>
            <a:r>
              <a:rPr lang="en-US" altLang="zh-CN" sz="2300" dirty="0">
                <a:solidFill>
                  <a:srgbClr val="000000"/>
                </a:solidFill>
                <a:latin typeface="+mj-lt"/>
                <a:cs typeface="Times New Roman" pitchFamily="18" charset="0"/>
              </a:rPr>
              <a:t>Know</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the</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Signed-Magnitude</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and</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Signed-Complement</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number</a:t>
            </a:r>
          </a:p>
          <a:p>
            <a:pPr marL="274320" indent="-274320">
              <a:buFont typeface="Arial" panose="020B0604020202020204" pitchFamily="34" charset="0"/>
              <a:buChar char="•"/>
              <a:tabLst>
                <a:tab pos="63500" algn="l"/>
                <a:tab pos="393700" algn="l"/>
              </a:tabLst>
            </a:pPr>
            <a:r>
              <a:rPr lang="en-US" altLang="zh-CN" sz="2300" dirty="0">
                <a:solidFill>
                  <a:srgbClr val="000000"/>
                </a:solidFill>
                <a:latin typeface="+mj-lt"/>
                <a:cs typeface="Times New Roman" pitchFamily="18" charset="0"/>
              </a:rPr>
              <a:t>representations.</a:t>
            </a:r>
          </a:p>
          <a:p>
            <a:pPr marL="274320" indent="-274320">
              <a:buFont typeface="Arial" panose="020B0604020202020204" pitchFamily="34" charset="0"/>
              <a:buChar char="•"/>
              <a:tabLst>
                <a:tab pos="63500" algn="l"/>
                <a:tab pos="393700" algn="l"/>
              </a:tabLst>
            </a:pPr>
            <a:r>
              <a:rPr lang="en-US" altLang="zh-CN" sz="2300" dirty="0">
                <a:solidFill>
                  <a:srgbClr val="000000"/>
                </a:solidFill>
                <a:latin typeface="+mj-lt"/>
                <a:cs typeface="Times New Roman" pitchFamily="18" charset="0"/>
              </a:rPr>
              <a:t>Be</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able</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to</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add</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and</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subtract</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base</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2</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numbers</a:t>
            </a:r>
          </a:p>
          <a:p>
            <a:pPr marL="731520" lvl="2" indent="-274320">
              <a:buFont typeface="Arial" panose="020B0604020202020204" pitchFamily="34" charset="0"/>
              <a:buChar char="•"/>
              <a:tabLst>
                <a:tab pos="63500" algn="l"/>
                <a:tab pos="393700" algn="l"/>
              </a:tabLst>
            </a:pPr>
            <a:r>
              <a:rPr lang="en-US" altLang="zh-CN" sz="2300" dirty="0">
                <a:latin typeface="+mj-lt"/>
              </a:rPr>
              <a:t>		</a:t>
            </a:r>
            <a:r>
              <a:rPr lang="en-US" altLang="zh-CN" sz="2300" dirty="0">
                <a:solidFill>
                  <a:srgbClr val="000000"/>
                </a:solidFill>
                <a:latin typeface="+mj-lt"/>
                <a:cs typeface="Times New Roman" pitchFamily="18" charset="0"/>
              </a:rPr>
              <a:t>Unsigned</a:t>
            </a:r>
          </a:p>
          <a:p>
            <a:pPr marL="731520" lvl="2" indent="-274320">
              <a:buFont typeface="Arial" panose="020B0604020202020204" pitchFamily="34" charset="0"/>
              <a:buChar char="•"/>
              <a:tabLst>
                <a:tab pos="63500" algn="l"/>
                <a:tab pos="393700" algn="l"/>
              </a:tabLst>
            </a:pPr>
            <a:r>
              <a:rPr lang="en-US" altLang="zh-CN" sz="2300" dirty="0">
                <a:latin typeface="+mj-lt"/>
              </a:rPr>
              <a:t>		</a:t>
            </a:r>
            <a:r>
              <a:rPr lang="en-US" altLang="zh-CN" sz="2300" dirty="0">
                <a:solidFill>
                  <a:srgbClr val="000000"/>
                </a:solidFill>
                <a:latin typeface="+mj-lt"/>
                <a:cs typeface="Times New Roman" pitchFamily="18" charset="0"/>
              </a:rPr>
              <a:t>Signed-2’s</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complement</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form</a:t>
            </a:r>
          </a:p>
          <a:p>
            <a:pPr marL="274320" indent="-274320">
              <a:buFont typeface="Arial" panose="020B0604020202020204" pitchFamily="34" charset="0"/>
              <a:buChar char="•"/>
              <a:tabLst>
                <a:tab pos="63500" algn="l"/>
                <a:tab pos="393700" algn="l"/>
              </a:tabLst>
            </a:pPr>
            <a:r>
              <a:rPr lang="en-US" altLang="zh-CN" sz="2300" dirty="0">
                <a:solidFill>
                  <a:srgbClr val="000000"/>
                </a:solidFill>
                <a:latin typeface="+mj-lt"/>
                <a:cs typeface="Times New Roman" pitchFamily="18" charset="0"/>
              </a:rPr>
              <a:t>Difference</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between</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Binary</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code</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and</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number</a:t>
            </a:r>
          </a:p>
          <a:p>
            <a:pPr marL="274320" indent="-274320">
              <a:buFont typeface="Arial" panose="020B0604020202020204" pitchFamily="34" charset="0"/>
              <a:buChar char="•"/>
              <a:tabLst>
                <a:tab pos="63500" algn="l"/>
                <a:tab pos="393700" algn="l"/>
              </a:tabLst>
            </a:pPr>
            <a:r>
              <a:rPr lang="en-US" altLang="zh-CN" sz="2300" dirty="0">
                <a:solidFill>
                  <a:srgbClr val="000000"/>
                </a:solidFill>
                <a:latin typeface="+mj-lt"/>
                <a:cs typeface="Times New Roman" pitchFamily="18" charset="0"/>
              </a:rPr>
              <a:t>Understand</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ASCII</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representation</a:t>
            </a:r>
          </a:p>
          <a:p>
            <a:pPr marL="274320" indent="-274320">
              <a:buFont typeface="Arial" panose="020B0604020202020204" pitchFamily="34" charset="0"/>
              <a:buChar char="•"/>
              <a:tabLst>
                <a:tab pos="63500" algn="l"/>
                <a:tab pos="393700" algn="l"/>
              </a:tabLst>
            </a:pPr>
            <a:r>
              <a:rPr lang="en-US" altLang="zh-CN" sz="2300" dirty="0">
                <a:solidFill>
                  <a:srgbClr val="000000"/>
                </a:solidFill>
                <a:latin typeface="+mj-lt"/>
                <a:cs typeface="Times New Roman" pitchFamily="18" charset="0"/>
              </a:rPr>
              <a:t>NOT,</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AND,</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OR</a:t>
            </a:r>
          </a:p>
          <a:p>
            <a:pPr marL="731520" lvl="1" indent="-274320">
              <a:buFont typeface="Arial" panose="020B0604020202020204" pitchFamily="34" charset="0"/>
              <a:buChar char="•"/>
            </a:pPr>
            <a:r>
              <a:rPr lang="en-US" altLang="zh-CN" sz="2300" dirty="0">
                <a:solidFill>
                  <a:srgbClr val="000000"/>
                </a:solidFill>
                <a:latin typeface="+mj-lt"/>
                <a:cs typeface="Times New Roman" pitchFamily="18" charset="0"/>
              </a:rPr>
              <a:t>Gates</a:t>
            </a:r>
          </a:p>
          <a:p>
            <a:pPr marL="731520" lvl="1" indent="-274320">
              <a:buFont typeface="Arial" panose="020B0604020202020204" pitchFamily="34" charset="0"/>
              <a:buChar char="•"/>
            </a:pPr>
            <a:r>
              <a:rPr lang="en-US" altLang="zh-CN" sz="2300" dirty="0">
                <a:solidFill>
                  <a:srgbClr val="000000"/>
                </a:solidFill>
                <a:latin typeface="+mj-lt"/>
                <a:cs typeface="Times New Roman" pitchFamily="18" charset="0"/>
              </a:rPr>
              <a:t>Truth</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table</a:t>
            </a:r>
          </a:p>
          <a:p>
            <a:pPr marL="731520" lvl="1" indent="-274320">
              <a:buFont typeface="Arial" panose="020B0604020202020204" pitchFamily="34" charset="0"/>
              <a:buChar char="•"/>
            </a:pPr>
            <a:r>
              <a:rPr lang="en-US" altLang="zh-CN" sz="2300" dirty="0">
                <a:solidFill>
                  <a:srgbClr val="000000"/>
                </a:solidFill>
                <a:latin typeface="+mj-lt"/>
                <a:cs typeface="Times New Roman" pitchFamily="18" charset="0"/>
              </a:rPr>
              <a:t>Timing</a:t>
            </a:r>
            <a:r>
              <a:rPr lang="en-US" altLang="zh-CN" sz="2300" dirty="0">
                <a:latin typeface="+mj-lt"/>
                <a:cs typeface="Times New Roman" pitchFamily="18" charset="0"/>
              </a:rPr>
              <a:t> </a:t>
            </a:r>
            <a:r>
              <a:rPr lang="en-US" altLang="zh-CN" sz="2300" dirty="0">
                <a:solidFill>
                  <a:srgbClr val="000000"/>
                </a:solidFill>
                <a:latin typeface="+mj-lt"/>
                <a:cs typeface="Times New Roman" pitchFamily="18" charset="0"/>
              </a:rPr>
              <a:t>diagram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FPGA Board</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85800" y="1752600"/>
            <a:ext cx="7487151" cy="4876800"/>
          </a:xfrm>
          <a:prstGeom prst="rect">
            <a:avLst/>
          </a:prstGeom>
        </p:spPr>
      </p:pic>
    </p:spTree>
    <p:extLst>
      <p:ext uri="{BB962C8B-B14F-4D97-AF65-F5344CB8AC3E}">
        <p14:creationId xmlns:p14="http://schemas.microsoft.com/office/powerpoint/2010/main" val="1573947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Systems</a:t>
            </a:r>
          </a:p>
        </p:txBody>
      </p:sp>
      <p:sp>
        <p:nvSpPr>
          <p:cNvPr id="3" name="Content Placeholder 2"/>
          <p:cNvSpPr>
            <a:spLocks noGrp="1"/>
          </p:cNvSpPr>
          <p:nvPr>
            <p:ph idx="1"/>
          </p:nvPr>
        </p:nvSpPr>
        <p:spPr/>
        <p:txBody>
          <a:bodyPr>
            <a:normAutofit/>
          </a:bodyPr>
          <a:lstStyle/>
          <a:p>
            <a:r>
              <a:rPr lang="en-US" dirty="0"/>
              <a:t>Digital Systems</a:t>
            </a:r>
          </a:p>
          <a:p>
            <a:pPr lvl="1"/>
            <a:r>
              <a:rPr lang="en-US" dirty="0"/>
              <a:t>Inputs and outputs: finite number of discrete values</a:t>
            </a:r>
          </a:p>
          <a:p>
            <a:pPr lvl="1"/>
            <a:r>
              <a:rPr lang="en-US" altLang="en-US" dirty="0"/>
              <a:t>Modeled as taking only one of two discrete values at any time</a:t>
            </a:r>
          </a:p>
          <a:p>
            <a:pPr lvl="1"/>
            <a:r>
              <a:rPr lang="en-US" dirty="0"/>
              <a:t>0/1, low/high, false/true</a:t>
            </a:r>
          </a:p>
          <a:p>
            <a:r>
              <a:rPr lang="en-US" dirty="0"/>
              <a:t>Analog Systems</a:t>
            </a:r>
          </a:p>
          <a:p>
            <a:pPr lvl="1"/>
            <a:r>
              <a:rPr lang="en-US" dirty="0"/>
              <a:t>Inputs and outputs: from a continuous (infinite) set</a:t>
            </a:r>
          </a:p>
          <a:p>
            <a:endParaRPr lang="en-US" dirty="0"/>
          </a:p>
        </p:txBody>
      </p:sp>
    </p:spTree>
    <p:extLst>
      <p:ext uri="{BB962C8B-B14F-4D97-AF65-F5344CB8AC3E}">
        <p14:creationId xmlns:p14="http://schemas.microsoft.com/office/powerpoint/2010/main" val="414659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533400" y="229395"/>
            <a:ext cx="7772400" cy="1143000"/>
          </a:xfrm>
        </p:spPr>
        <p:txBody>
          <a:bodyPr/>
          <a:lstStyle/>
          <a:p>
            <a:r>
              <a:rPr lang="en-US" altLang="en-US" dirty="0"/>
              <a:t>Analog versus Digital</a:t>
            </a:r>
          </a:p>
        </p:txBody>
      </p:sp>
      <p:pic>
        <p:nvPicPr>
          <p:cNvPr id="302083" name="Picture 3" descr="TOOL0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667000"/>
            <a:ext cx="3200400" cy="2547938"/>
          </a:xfrm>
          <a:prstGeom prst="rect">
            <a:avLst/>
          </a:prstGeom>
          <a:noFill/>
          <a:extLst>
            <a:ext uri="{909E8E84-426E-40DD-AFC4-6F175D3DCCD1}">
              <a14:hiddenFill xmlns:a14="http://schemas.microsoft.com/office/drawing/2010/main">
                <a:solidFill>
                  <a:srgbClr val="FFFFFF"/>
                </a:solidFill>
              </a14:hiddenFill>
            </a:ext>
          </a:extLst>
        </p:spPr>
      </p:pic>
      <p:sp>
        <p:nvSpPr>
          <p:cNvPr id="302084" name="Line 4"/>
          <p:cNvSpPr>
            <a:spLocks noChangeShapeType="1"/>
          </p:cNvSpPr>
          <p:nvPr/>
        </p:nvSpPr>
        <p:spPr bwMode="auto">
          <a:xfrm flipH="1" flipV="1">
            <a:off x="2133600" y="2995613"/>
            <a:ext cx="304800" cy="11430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085" name="Rectangle 5"/>
          <p:cNvSpPr>
            <a:spLocks noChangeArrowheads="1"/>
          </p:cNvSpPr>
          <p:nvPr/>
        </p:nvSpPr>
        <p:spPr bwMode="auto">
          <a:xfrm>
            <a:off x="5105400" y="3452813"/>
            <a:ext cx="2133600" cy="762000"/>
          </a:xfrm>
          <a:prstGeom prst="rect">
            <a:avLst/>
          </a:prstGeom>
          <a:solidFill>
            <a:schemeClr val="accent1"/>
          </a:solidFill>
          <a:ln w="9525">
            <a:solidFill>
              <a:schemeClr val="tx1"/>
            </a:solidFill>
            <a:miter lim="800000"/>
            <a:headEnd/>
            <a:tailEnd/>
          </a:ln>
          <a:effectLst>
            <a:outerShdw dist="107763" dir="13500000" algn="ctr" rotWithShape="0">
              <a:schemeClr val="bg2"/>
            </a:outerShdw>
          </a:effectLst>
        </p:spPr>
        <p:txBody>
          <a:bodyPr wrap="none" anchor="ctr"/>
          <a:lstStyle/>
          <a:p>
            <a:endParaRPr lang="en-US"/>
          </a:p>
        </p:txBody>
      </p:sp>
      <p:sp>
        <p:nvSpPr>
          <p:cNvPr id="302086" name="Text Box 6"/>
          <p:cNvSpPr txBox="1">
            <a:spLocks noChangeArrowheads="1"/>
          </p:cNvSpPr>
          <p:nvPr/>
        </p:nvSpPr>
        <p:spPr bwMode="auto">
          <a:xfrm>
            <a:off x="5486400" y="3452813"/>
            <a:ext cx="1600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4000" b="1">
                <a:latin typeface="Times New Roman" panose="02020603050405020304" pitchFamily="18" charset="0"/>
              </a:rPr>
              <a:t>103.5</a:t>
            </a:r>
            <a:endParaRPr lang="en-US" altLang="en-US" sz="3600">
              <a:latin typeface="Times New Roman" panose="02020603050405020304" pitchFamily="18" charset="0"/>
            </a:endParaRPr>
          </a:p>
        </p:txBody>
      </p:sp>
      <p:sp>
        <p:nvSpPr>
          <p:cNvPr id="302087" name="Text Box 7"/>
          <p:cNvSpPr txBox="1">
            <a:spLocks noChangeArrowheads="1"/>
          </p:cNvSpPr>
          <p:nvPr/>
        </p:nvSpPr>
        <p:spPr bwMode="auto">
          <a:xfrm>
            <a:off x="1219200" y="2233613"/>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latin typeface="Times New Roman" panose="02020603050405020304" pitchFamily="18" charset="0"/>
              </a:rPr>
              <a:t>Analog Voltage meter</a:t>
            </a:r>
          </a:p>
        </p:txBody>
      </p:sp>
      <p:sp>
        <p:nvSpPr>
          <p:cNvPr id="302088" name="Text Box 8"/>
          <p:cNvSpPr txBox="1">
            <a:spLocks noChangeArrowheads="1"/>
          </p:cNvSpPr>
          <p:nvPr/>
        </p:nvSpPr>
        <p:spPr bwMode="auto">
          <a:xfrm>
            <a:off x="4648200" y="2919413"/>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latin typeface="Times New Roman" panose="02020603050405020304" pitchFamily="18" charset="0"/>
              </a:rPr>
              <a:t>Digital Voltage meter</a:t>
            </a:r>
          </a:p>
        </p:txBody>
      </p:sp>
      <p:sp>
        <p:nvSpPr>
          <p:cNvPr id="302089" name="Text Box 9"/>
          <p:cNvSpPr txBox="1">
            <a:spLocks noChangeArrowheads="1"/>
          </p:cNvSpPr>
          <p:nvPr/>
        </p:nvSpPr>
        <p:spPr bwMode="auto">
          <a:xfrm>
            <a:off x="1905000" y="5357813"/>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latin typeface="Times New Roman" panose="02020603050405020304" pitchFamily="18" charset="0"/>
              </a:rPr>
              <a:t>About  100</a:t>
            </a:r>
          </a:p>
        </p:txBody>
      </p:sp>
    </p:spTree>
    <p:extLst>
      <p:ext uri="{BB962C8B-B14F-4D97-AF65-F5344CB8AC3E}">
        <p14:creationId xmlns:p14="http://schemas.microsoft.com/office/powerpoint/2010/main" val="24740204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Wood Type</Template>
  <TotalTime>9679</TotalTime>
  <Words>3774</Words>
  <Application>Microsoft Office PowerPoint</Application>
  <PresentationFormat>On-screen Show (4:3)</PresentationFormat>
  <Paragraphs>1104</Paragraphs>
  <Slides>62</Slides>
  <Notes>10</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62</vt:i4>
      </vt:variant>
    </vt:vector>
  </HeadingPairs>
  <TitlesOfParts>
    <vt:vector size="74" baseType="lpstr">
      <vt:lpstr>宋体</vt:lpstr>
      <vt:lpstr>Arial</vt:lpstr>
      <vt:lpstr>Calibri</vt:lpstr>
      <vt:lpstr>Cambria Math</vt:lpstr>
      <vt:lpstr>Courier New</vt:lpstr>
      <vt:lpstr>方正姚体</vt:lpstr>
      <vt:lpstr>Georgia</vt:lpstr>
      <vt:lpstr>Rockwell</vt:lpstr>
      <vt:lpstr>Rockwell Condensed</vt:lpstr>
      <vt:lpstr>Times New Roman</vt:lpstr>
      <vt:lpstr>Wingdings</vt:lpstr>
      <vt:lpstr>Wood Type</vt:lpstr>
      <vt:lpstr>EECE 229 - Introduction to Digital Systems  Introduction and Number Representations</vt:lpstr>
      <vt:lpstr>Outline</vt:lpstr>
      <vt:lpstr>Introduction To Digital Systems </vt:lpstr>
      <vt:lpstr>Structure of a computer</vt:lpstr>
      <vt:lpstr>Design of logic circuits</vt:lpstr>
      <vt:lpstr>Logic Circuit Design</vt:lpstr>
      <vt:lpstr>FPGA Board</vt:lpstr>
      <vt:lpstr>Digital Systems</vt:lpstr>
      <vt:lpstr>Analog versus Digital</vt:lpstr>
      <vt:lpstr>Number representations</vt:lpstr>
      <vt:lpstr>Digital Logic</vt:lpstr>
      <vt:lpstr>Grouping bits</vt:lpstr>
      <vt:lpstr>Counting in Binary</vt:lpstr>
      <vt:lpstr>Conversions ANY Base to Base 10 (Decimal)  </vt:lpstr>
      <vt:lpstr>Conversions Base 10 to ANY Base</vt:lpstr>
      <vt:lpstr>Converting from binary to decimal</vt:lpstr>
      <vt:lpstr>PowerPoint Presentation</vt:lpstr>
      <vt:lpstr>Base 8 (Octal)</vt:lpstr>
      <vt:lpstr>Base 16 (Hexadecimal or “Hex”) </vt:lpstr>
      <vt:lpstr>PowerPoint Presentation</vt:lpstr>
      <vt:lpstr>Example 2</vt:lpstr>
      <vt:lpstr>Conversions Base 10 to ANY Base</vt:lpstr>
      <vt:lpstr>Example 3 </vt:lpstr>
      <vt:lpstr>Example 3 – Cont’d</vt:lpstr>
      <vt:lpstr>Example 4</vt:lpstr>
      <vt:lpstr>Conversions among Base 2, 8, 16</vt:lpstr>
      <vt:lpstr>Conversions among Base 2, 8, 16</vt:lpstr>
      <vt:lpstr>PowerPoint Presentation</vt:lpstr>
      <vt:lpstr>PowerPoint Presentation</vt:lpstr>
      <vt:lpstr>PowerPoint Presentation</vt:lpstr>
      <vt:lpstr>PowerPoint Presentation</vt:lpstr>
      <vt:lpstr>PowerPoint Presentation</vt:lpstr>
      <vt:lpstr>In-Class Exercise</vt:lpstr>
      <vt:lpstr>PowerPoint Presentation</vt:lpstr>
      <vt:lpstr>Binary subtraction</vt:lpstr>
      <vt:lpstr>Binary multiplication  </vt:lpstr>
      <vt:lpstr>Binary division</vt:lpstr>
      <vt:lpstr>Other Notational Systems</vt:lpstr>
      <vt:lpstr>PowerPoint Presentation</vt:lpstr>
      <vt:lpstr>PowerPoint Presentation</vt:lpstr>
      <vt:lpstr>PowerPoint Presentation</vt:lpstr>
      <vt:lpstr>PowerPoint Presentation</vt:lpstr>
      <vt:lpstr>Subtraction with Complements</vt:lpstr>
      <vt:lpstr>Other Binary Codes</vt:lpstr>
      <vt:lpstr>Binary Codes</vt:lpstr>
      <vt:lpstr>PowerPoint Presentation</vt:lpstr>
      <vt:lpstr>PowerPoint Presentation</vt:lpstr>
      <vt:lpstr>PowerPoint Presentation</vt:lpstr>
      <vt:lpstr>PowerPoint Presentation</vt:lpstr>
      <vt:lpstr>PowerPoint Presentation</vt:lpstr>
      <vt:lpstr>ASCII Code</vt:lpstr>
      <vt:lpstr>PowerPoint Presentation</vt:lpstr>
      <vt:lpstr>PowerPoint Presentation</vt:lpstr>
      <vt:lpstr>Binary Logic</vt:lpstr>
      <vt:lpstr>PowerPoint Presentation</vt:lpstr>
      <vt:lpstr>Truth Tables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Yi</dc:creator>
  <cp:lastModifiedBy>Wafa Elmannai</cp:lastModifiedBy>
  <cp:revision>176</cp:revision>
  <cp:lastPrinted>2015-08-31T17:57:22Z</cp:lastPrinted>
  <dcterms:created xsi:type="dcterms:W3CDTF">2006-08-16T00:00:00Z</dcterms:created>
  <dcterms:modified xsi:type="dcterms:W3CDTF">2020-09-14T21:39:47Z</dcterms:modified>
</cp:coreProperties>
</file>