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69" r:id="rId4"/>
    <p:sldId id="378" r:id="rId5"/>
    <p:sldId id="370" r:id="rId6"/>
    <p:sldId id="373" r:id="rId7"/>
    <p:sldId id="358" r:id="rId8"/>
    <p:sldId id="359" r:id="rId9"/>
    <p:sldId id="261" r:id="rId10"/>
    <p:sldId id="360" r:id="rId11"/>
    <p:sldId id="374" r:id="rId12"/>
    <p:sldId id="268" r:id="rId13"/>
    <p:sldId id="269" r:id="rId14"/>
    <p:sldId id="270" r:id="rId15"/>
    <p:sldId id="271" r:id="rId16"/>
    <p:sldId id="272" r:id="rId17"/>
    <p:sldId id="273" r:id="rId18"/>
    <p:sldId id="365" r:id="rId19"/>
    <p:sldId id="366" r:id="rId20"/>
    <p:sldId id="364" r:id="rId21"/>
    <p:sldId id="274" r:id="rId22"/>
    <p:sldId id="275" r:id="rId23"/>
    <p:sldId id="356" r:id="rId24"/>
    <p:sldId id="276" r:id="rId25"/>
    <p:sldId id="357" r:id="rId26"/>
    <p:sldId id="314" r:id="rId27"/>
    <p:sldId id="3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750D-D323-46CC-9527-082CDEA6C42A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6A2E1-E7CB-4D02-BE3F-E21974651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4F55F6B-9DBA-44A8-8F89-77B1238AB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5A071B-B583-46E8-BCD2-8A508E0347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240ADB1-B51F-43AA-A446-3A4A5B16E9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A2B5726-7902-4994-9AAA-D1DD3E519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6A5381F-9870-4B0C-A522-7E85F380D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A0574B-0E29-4315-AB68-C127677BB09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CC4770D-FFE4-4358-926C-FE3ED35419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8CB7646-B67E-4741-8B5D-E04319FB6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11C62B5-1820-43EA-BB82-861F3FC7E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0E0F6D-A465-4324-924D-C3C4E72BC1E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9589423-132D-443B-949F-99C426F939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EAE7B23-4856-4C6F-9FA2-0E5634399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11D74F8-4458-4E8B-9FB7-AE2006C6AA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D821B9-D4B8-42F7-B79E-6A281175596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B4DFD04-249F-4CB9-847E-2E49EF5A0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1CDC339-81CB-4E70-9DE3-39C128A96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DF03918-5711-4B5D-A967-650739CCE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E74AF2-8EB5-4AF5-BBD2-89AB7BEC729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16AA4D1-8D60-4608-B868-52F41E178D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729C433E-0EE8-4ADA-A26D-5D3B30D5F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7161285-8B9B-4117-B206-2AC8F0BC7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6DB80-BBD8-4517-B55C-473C2963BA5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60830D8-B06E-4E95-81F3-6BDF499BF6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F265961-3F37-4BEB-B46E-C0F9C981F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F70B44A-4C63-4DC2-8700-B36349C01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CA2161-223E-4B7B-8780-81763D39D5E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178A9D53-5E07-4068-AA1C-23322C47AB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6091532-7A9E-4EEA-B984-655C74B36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F841AD7-0F08-4E76-9F2E-2308D95B5D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B111B-DFA2-4564-B27C-2FE5377241A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A5BCCF2-816F-4458-8C75-3D444E349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5DF4E60-6B7F-46B8-A1C7-4BF6F2F23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D2416E4-68A7-4133-B5CF-47FBE113E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C514F8-A5B8-4F17-8236-69791EECF61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49899B7-2663-48D3-A07C-4C213AF3E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3BED82D-6CD8-42DF-9F33-0B04D2B40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628C34F-B9C0-42F7-90C4-D15149AE1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5A9FD-C34D-412C-9CBC-BF3513CFBC5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2F19BDB-3378-4A7C-B3AD-8F7D8B141E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D0D7B2B-7CC1-45E8-8147-FF64B6977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902827E-600A-41A6-A83C-999459B43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B80F71-3B48-4AD1-B7C0-1F7C0A4979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954CEA9-CA79-485F-9C8B-AE5C5B09C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D68C5C0D-2FC1-42BC-B4EB-7AB5FA089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E714447-1676-43D7-964F-9032EA42A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99CDC-B696-4488-9222-BF99EE0328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49CF927-2932-4718-97BD-55FF3CC25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DB3FD25-19FE-4603-8AA7-7C34A8CC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612F6CE-B5A2-4DD7-B246-82EBA6732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91588-B415-4F3F-A22F-876CD205E9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5D97A1A-E1AE-44C0-AD74-23019C325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70F6353-7D70-4091-917F-C399B947C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7E01166A-DE1A-4C82-9247-76EFBD937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379C51-41CE-4B9B-925B-6F8264FD5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EA6BCC5-F897-4F43-9BAD-C86CBFB33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565A101-564B-4091-9800-39025DFE7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A927E3D-3BC6-4D39-9876-1AD2407076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B1A04-AF25-47CB-9FEF-7933A2D46A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DBBC9AB-8C0D-4EC0-8A05-FEEB83642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6068D531-7333-407A-9CDF-26B61D1CB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0F73B26B-DE15-4C37-A39E-5856FA7AA2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C9913-CCAB-48F9-B5E8-2C755437B2B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592506F-5B3C-4FF2-ACBF-C0394FD6E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CE65979-1A00-4936-B8E8-1DDC49699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0B38F90-594B-4A99-8C9F-18188C867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D4FC84-0BAA-4814-B9E4-90A3C5B8AC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8F93A7D-981C-4C00-B399-1AC6B4D26A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78CC8D3-6037-47F6-B425-71DEE1266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C608ECA-3265-4EA5-AAB7-4D8E7431F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B2FFC0-5E92-49A6-8222-979FC21F66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0DC64D8-0007-49E0-ABCD-FFEE6F4AE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C9EB756-892F-4BD7-A343-7A75C96E3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C7FA299-2DD2-40C8-BDD2-035AAC1DF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332E7-BDF9-4829-92ED-73B5D15600B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33E2F39-77D8-496F-9253-86D5C7AE08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F247103-A5D5-4C19-87C4-B285D37BF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598FE55-4A55-4C1F-A941-BF0CB70C5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2006BD-C9A7-475C-B26F-12D8791F557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F89CE5E-9BC1-401E-BC1A-ED05C1D5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44A36B8-9E7F-4BD6-844F-9EE77156F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A476E0C-A99E-4F22-8B39-60D5AEF13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15EC8A-6EB6-4832-ACB7-4FE3E4B1CBE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69AD942-9747-42F2-BD5B-52E7B6DED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EE06738-1F2D-4D51-9167-56A7A7218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BDD457A-47CD-45AC-A9E0-8F34EF427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90F445-48AE-4F2B-9C1F-0301E64DF8C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83A170C-8970-40F2-8B92-125159E20A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BC82352-0515-4966-B046-B815584C2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D9DF22B-0399-4F34-8691-74AC6322D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376EE0-ACB5-4A89-BD50-AB7E6DC1833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036203F-EB2D-4834-9CDD-4F9F5E2443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B4E16C0-1DA9-488E-BFB5-FD7942F64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A392360-6BF0-4185-BAA6-88B75174B8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FF65B0-6457-41B2-9C8B-1363B4CA24F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9394B50-43B7-4397-8599-D492C26AB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2DB0A26-A335-4408-B2F5-3F3C205A0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5E664F9-5F6C-4AB1-A246-6C66361A06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E27636-A6AE-48A0-955A-E57F346C3AB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24F9F6E-97B4-4AD7-9414-1CA701ECE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EBDCCF4-8CAC-43AB-ACD8-07802907E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FC908F2-AEB2-4227-94E6-E87022257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0FC8CD-4365-47F8-B30F-C7EF5A37785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7628FA5-D76C-4BC2-89A8-D70DF69C9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BA3DD65-7D78-4AFE-9258-8037CE679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CF363A9-1C79-48A7-B201-E84D86D003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0038F8-07FE-4834-BACE-E5655AD413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CA7F22F-E7AA-4927-9D30-0AA780160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88A2F16-AE06-4EEA-A15F-FC413275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>
            <a:extLst>
              <a:ext uri="{FF2B5EF4-FFF2-40B4-BE49-F238E27FC236}">
                <a16:creationId xmlns:a16="http://schemas.microsoft.com/office/drawing/2014/main" id="{D865818C-2E2C-4284-AD91-D1B4C1AEC818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4" name="Rectangle 6">
                        <a:extLst>
                          <a:ext uri="{FF2B5EF4-FFF2-40B4-BE49-F238E27FC236}">
                            <a16:creationId xmlns:a16="http://schemas.microsoft.com/office/drawing/2014/main" id="{D865818C-2E2C-4284-AD91-D1B4C1AEC8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>
            <a:extLst>
              <a:ext uri="{FF2B5EF4-FFF2-40B4-BE49-F238E27FC236}">
                <a16:creationId xmlns:a16="http://schemas.microsoft.com/office/drawing/2014/main" id="{FD527B64-091A-4EE6-A7EA-3D04C11C1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071" y="5726113"/>
            <a:ext cx="371839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>
                <a:solidFill>
                  <a:schemeClr val="tx2"/>
                </a:solidFill>
              </a:rPr>
              <a:t>Database System Concepts, 6</a:t>
            </a:r>
            <a:r>
              <a:rPr lang="en-US" altLang="en-US" sz="1600" b="1" baseline="30000">
                <a:solidFill>
                  <a:schemeClr val="tx2"/>
                </a:solidFill>
              </a:rPr>
              <a:t>th</a:t>
            </a:r>
            <a:r>
              <a:rPr lang="en-US" altLang="en-US" sz="1600" b="1">
                <a:solidFill>
                  <a:schemeClr val="tx2"/>
                </a:solidFill>
              </a:rPr>
              <a:t> Ed</a:t>
            </a:r>
            <a:r>
              <a:rPr lang="en-US" altLang="en-US" sz="1600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altLang="en-US" sz="1200" b="1">
                <a:solidFill>
                  <a:srgbClr val="000099"/>
                </a:solidFill>
              </a:rPr>
            </a:br>
            <a:r>
              <a:rPr lang="en-US" altLang="en-US" sz="1200" b="1">
                <a:solidFill>
                  <a:schemeClr val="tx2"/>
                </a:solidFill>
              </a:rPr>
              <a:t>See</a:t>
            </a:r>
            <a:r>
              <a:rPr lang="en-US" altLang="en-US" sz="1200" b="1">
                <a:solidFill>
                  <a:srgbClr val="000099"/>
                </a:solidFill>
              </a:rPr>
              <a:t> </a:t>
            </a:r>
            <a:r>
              <a:rPr lang="en-US" altLang="en-US" sz="1200" b="1">
                <a:solidFill>
                  <a:srgbClr val="000099"/>
                </a:solidFill>
                <a:hlinkClick r:id="rId4"/>
              </a:rPr>
              <a:t>www.db-book.com</a:t>
            </a:r>
            <a:r>
              <a:rPr lang="en-US" altLang="en-US" sz="1200" b="1">
                <a:solidFill>
                  <a:srgbClr val="000099"/>
                </a:solidFill>
              </a:rPr>
              <a:t> </a:t>
            </a:r>
            <a:r>
              <a:rPr lang="en-US" altLang="en-US" sz="1200" b="1">
                <a:solidFill>
                  <a:schemeClr val="tx2"/>
                </a:solidFill>
              </a:rPr>
              <a:t>for conditions on re-use</a:t>
            </a:r>
            <a:r>
              <a:rPr lang="en-US" altLang="en-US" sz="1200" b="1">
                <a:solidFill>
                  <a:srgbClr val="CC3300"/>
                </a:solidFill>
              </a:rPr>
              <a:t> </a:t>
            </a:r>
          </a:p>
        </p:txBody>
      </p:sp>
      <p:pic>
        <p:nvPicPr>
          <p:cNvPr id="6" name="Picture 8" descr="Cover-6Ed">
            <a:extLst>
              <a:ext uri="{FF2B5EF4-FFF2-40B4-BE49-F238E27FC236}">
                <a16:creationId xmlns:a16="http://schemas.microsoft.com/office/drawing/2014/main" id="{911F42FF-EE45-44DC-8C86-1FDDF160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85631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64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912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821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6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0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4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1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8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85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848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857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0DFDA2B-7676-4DB9-B1A4-4EE5CCFA3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Text Box 4">
            <a:extLst>
              <a:ext uri="{FF2B5EF4-FFF2-40B4-BE49-F238E27FC236}">
                <a16:creationId xmlns:a16="http://schemas.microsoft.com/office/drawing/2014/main" id="{7925CB9D-C020-42B6-8AA6-B26DC7B2B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id="{3FDE432C-CEB1-4DD5-B5E2-58F61EE8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905" y="6613526"/>
            <a:ext cx="447558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8.</a:t>
            </a:r>
            <a:fld id="{2E1712D3-94F1-4EA2-91DD-C5DE862D2D80}" type="slidenum">
              <a:rPr lang="en-US" altLang="en-US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0099"/>
              </a:solidFill>
            </a:endParaRPr>
          </a:p>
        </p:txBody>
      </p:sp>
      <p:sp>
        <p:nvSpPr>
          <p:cNvPr id="846854" name="Rectangle 6">
            <a:extLst>
              <a:ext uri="{FF2B5EF4-FFF2-40B4-BE49-F238E27FC236}">
                <a16:creationId xmlns:a16="http://schemas.microsoft.com/office/drawing/2014/main" id="{D65DA6E0-9B3A-42E4-9325-3D761D854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8003A01E-ABC8-4783-B89B-5D5850402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6613526"/>
            <a:ext cx="259558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en-US" sz="1000" b="1" baseline="30000">
                <a:solidFill>
                  <a:srgbClr val="000099"/>
                </a:solidFill>
              </a:rPr>
              <a:t>th</a:t>
            </a:r>
            <a:r>
              <a:rPr lang="en-US" altLang="en-US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97957357-CA31-4474-974F-1F3918E30648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A922E155-771C-4968-8030-FB04A2581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1"/>
            <a:ext cx="891117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4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B0BE4E74-57D5-476F-ADDC-AA090724AC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Chapter 8:  Relational Database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A80C7984-ED37-44F8-A8F0-860ECDC37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Case Study - Design Alternative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7636C99-4012-45A6-8755-D4E9B77FF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6" y="1093789"/>
            <a:ext cx="8323263" cy="5178425"/>
          </a:xfrm>
        </p:spPr>
        <p:txBody>
          <a:bodyPr/>
          <a:lstStyle/>
          <a:p>
            <a:r>
              <a:rPr lang="en-US" altLang="en-US" dirty="0"/>
              <a:t>We need to allow the database designer to specify rules such as </a:t>
            </a:r>
          </a:p>
          <a:p>
            <a:pPr lvl="1"/>
            <a:r>
              <a:rPr lang="en-US" altLang="en-US" dirty="0"/>
              <a:t>“Each specific value for </a:t>
            </a:r>
            <a:r>
              <a:rPr lang="en-US" altLang="en-US" dirty="0" err="1"/>
              <a:t>dept_name</a:t>
            </a:r>
            <a:r>
              <a:rPr lang="en-US" altLang="en-US" dirty="0"/>
              <a:t> corresponds to </a:t>
            </a:r>
            <a:r>
              <a:rPr lang="en-US" altLang="en-US" dirty="0" err="1"/>
              <a:t>atmost</a:t>
            </a:r>
            <a:r>
              <a:rPr lang="en-US" altLang="en-US" dirty="0"/>
              <a:t> one budget”</a:t>
            </a:r>
          </a:p>
          <a:p>
            <a:pPr lvl="1"/>
            <a:r>
              <a:rPr lang="en-US" altLang="en-US" dirty="0"/>
              <a:t>“Each specific value for </a:t>
            </a:r>
            <a:r>
              <a:rPr lang="en-US" altLang="en-US" dirty="0" err="1"/>
              <a:t>dept_name</a:t>
            </a:r>
            <a:r>
              <a:rPr lang="en-US" altLang="en-US" dirty="0"/>
              <a:t> corresponds to </a:t>
            </a:r>
            <a:r>
              <a:rPr lang="en-US" altLang="en-US" dirty="0" err="1"/>
              <a:t>atmost</a:t>
            </a:r>
            <a:r>
              <a:rPr lang="en-US" altLang="en-US" dirty="0"/>
              <a:t> one building”</a:t>
            </a:r>
          </a:p>
          <a:p>
            <a:r>
              <a:rPr lang="en-US" altLang="en-US" dirty="0"/>
              <a:t>Rules such as these are specified as what we call a </a:t>
            </a:r>
            <a:r>
              <a:rPr lang="en-US" altLang="en-US" b="1" dirty="0">
                <a:solidFill>
                  <a:srgbClr val="000099"/>
                </a:solidFill>
              </a:rPr>
              <a:t>functional dependency </a:t>
            </a:r>
            <a:r>
              <a:rPr lang="en-US" altLang="en-US" dirty="0"/>
              <a:t>denoted as: </a:t>
            </a:r>
          </a:p>
          <a:p>
            <a:pPr>
              <a:buFont typeface="Monotype Sorts" pitchFamily="2" charset="2"/>
              <a:buNone/>
            </a:pPr>
            <a:r>
              <a:rPr lang="en-US" altLang="en-US" i="1" dirty="0"/>
              <a:t>		</a:t>
            </a:r>
            <a:r>
              <a:rPr lang="en-US" altLang="en-US" i="1" dirty="0" err="1"/>
              <a:t>dept_name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/>
              <a:t>building, budget</a:t>
            </a:r>
            <a:endParaRPr lang="en-US" altLang="en-US" dirty="0"/>
          </a:p>
          <a:p>
            <a:r>
              <a:rPr lang="en-US" altLang="en-US" dirty="0"/>
              <a:t>Given such a rule, we now have sufficient information to recognize the problem of the </a:t>
            </a:r>
            <a:r>
              <a:rPr lang="en-US" altLang="en-US" i="1" dirty="0" err="1"/>
              <a:t>inst_dept</a:t>
            </a:r>
            <a:r>
              <a:rPr lang="en-US" altLang="en-US" i="1" dirty="0"/>
              <a:t> </a:t>
            </a:r>
            <a:r>
              <a:rPr lang="en-US" altLang="en-US" dirty="0"/>
              <a:t>schema.</a:t>
            </a:r>
          </a:p>
          <a:p>
            <a:pPr lvl="1"/>
            <a:r>
              <a:rPr lang="en-US" altLang="en-US" dirty="0"/>
              <a:t>In </a:t>
            </a:r>
            <a:r>
              <a:rPr lang="en-US" altLang="en-US" i="1" dirty="0" err="1"/>
              <a:t>inst_dept</a:t>
            </a:r>
            <a:r>
              <a:rPr lang="en-US" altLang="en-US" dirty="0"/>
              <a:t>, because </a:t>
            </a:r>
            <a:r>
              <a:rPr lang="en-US" altLang="en-US" i="1" dirty="0" err="1"/>
              <a:t>dept_name</a:t>
            </a:r>
            <a:r>
              <a:rPr lang="en-US" altLang="en-US" dirty="0"/>
              <a:t> is not a primary key, the building and budget of a department may have to be repeated.  </a:t>
            </a:r>
          </a:p>
          <a:p>
            <a:r>
              <a:rPr lang="en-US" altLang="en-US" dirty="0"/>
              <a:t>Observations such as these and the rules (functional dependencies in particular) that result from them allow the database designer to recognize situations where a schema ought to be decomposed into two or more schemas.</a:t>
            </a:r>
          </a:p>
          <a:p>
            <a:r>
              <a:rPr lang="en-US" altLang="en-US" dirty="0"/>
              <a:t>But how do we find the right decomposition?</a:t>
            </a:r>
          </a:p>
          <a:p>
            <a:pPr lvl="1"/>
            <a:r>
              <a:rPr lang="en-US" altLang="en-US" dirty="0"/>
              <a:t>Through normalization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55D4D124-2707-4FF1-8982-698B2750D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2350" y="117475"/>
            <a:ext cx="8077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First Normal Form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E51C3C1-AB37-4BA9-86D8-2454780D7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36789" y="593726"/>
            <a:ext cx="8736011" cy="5694363"/>
          </a:xfrm>
        </p:spPr>
        <p:txBody>
          <a:bodyPr/>
          <a:lstStyle/>
          <a:p>
            <a:r>
              <a:rPr lang="en-US" altLang="en-US" dirty="0"/>
              <a:t>A domain is </a:t>
            </a:r>
            <a:r>
              <a:rPr lang="en-US" altLang="en-US" b="1" dirty="0"/>
              <a:t>atomic</a:t>
            </a:r>
            <a:r>
              <a:rPr lang="en-US" altLang="en-US" dirty="0"/>
              <a:t> if elements of the domain are considered to be indivisible units. </a:t>
            </a:r>
          </a:p>
          <a:p>
            <a:r>
              <a:rPr lang="en-US" altLang="en-US" dirty="0"/>
              <a:t>In the department schema below, </a:t>
            </a:r>
            <a:r>
              <a:rPr lang="en-US" altLang="en-US" dirty="0" err="1"/>
              <a:t>Dlocations</a:t>
            </a:r>
            <a:r>
              <a:rPr lang="en-US" altLang="en-US" dirty="0"/>
              <a:t> is not atomic.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We say that a relation schema R is in </a:t>
            </a:r>
            <a:r>
              <a:rPr lang="en-US" altLang="en-US" b="1" dirty="0"/>
              <a:t>first normal form (1NF) </a:t>
            </a:r>
            <a:r>
              <a:rPr lang="en-US" altLang="en-US" dirty="0"/>
              <a:t>if the domains of all attributes of R are atomic.</a:t>
            </a:r>
          </a:p>
          <a:p>
            <a:pPr lvl="1"/>
            <a:r>
              <a:rPr lang="en-US" altLang="en-US" dirty="0"/>
              <a:t>Hence, the above relation is not in first normal form.</a:t>
            </a:r>
          </a:p>
          <a:p>
            <a:r>
              <a:rPr lang="en-US" altLang="en-US" dirty="0"/>
              <a:t>To achieve 1NF, remove the attribute </a:t>
            </a:r>
            <a:r>
              <a:rPr lang="en-US" altLang="en-US" dirty="0" err="1"/>
              <a:t>Dlocations</a:t>
            </a:r>
            <a:r>
              <a:rPr lang="en-US" altLang="en-US" dirty="0"/>
              <a:t> that violates 1NF and place it in a separate relation DEPT_LOCATIONS along with the primary key </a:t>
            </a:r>
            <a:r>
              <a:rPr lang="en-US" altLang="en-US" dirty="0" err="1"/>
              <a:t>Dnumber</a:t>
            </a:r>
            <a:r>
              <a:rPr lang="en-US" altLang="en-US" dirty="0"/>
              <a:t> of DEPARTMENT. </a:t>
            </a:r>
          </a:p>
          <a:p>
            <a:pPr lvl="1"/>
            <a:r>
              <a:rPr lang="en-US" altLang="en-US" dirty="0"/>
              <a:t>The primary key of this newly formed relation is the combination {</a:t>
            </a:r>
            <a:r>
              <a:rPr lang="en-US" altLang="en-US" dirty="0" err="1"/>
              <a:t>Dnumber</a:t>
            </a:r>
            <a:r>
              <a:rPr lang="en-US" altLang="en-US" dirty="0"/>
              <a:t>, </a:t>
            </a:r>
            <a:r>
              <a:rPr lang="en-US" altLang="en-US" dirty="0" err="1"/>
              <a:t>Dlocation</a:t>
            </a:r>
            <a:r>
              <a:rPr lang="en-US" altLang="en-US" dirty="0"/>
              <a:t>}, as shown in the figure</a:t>
            </a:r>
          </a:p>
          <a:p>
            <a:endParaRPr lang="en-US" altLang="en-US" dirty="0"/>
          </a:p>
        </p:txBody>
      </p:sp>
      <p:sp>
        <p:nvSpPr>
          <p:cNvPr id="25604" name="Picture 3" descr="fig14_09.jpg">
            <a:extLst>
              <a:ext uri="{FF2B5EF4-FFF2-40B4-BE49-F238E27FC236}">
                <a16:creationId xmlns:a16="http://schemas.microsoft.com/office/drawing/2014/main" id="{9BFF5C15-B685-4C14-A468-6E9C0E8942F7}"/>
              </a:ext>
            </a:extLst>
          </p:cNvPr>
          <p:cNvSpPr>
            <a:spLocks noChangeAspect="1"/>
          </p:cNvSpPr>
          <p:nvPr/>
        </p:nvSpPr>
        <p:spPr bwMode="auto">
          <a:xfrm>
            <a:off x="2811464" y="1577976"/>
            <a:ext cx="4999037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25605" name="Picture 4" descr="fig14_02.jpg">
            <a:extLst>
              <a:ext uri="{FF2B5EF4-FFF2-40B4-BE49-F238E27FC236}">
                <a16:creationId xmlns:a16="http://schemas.microsoft.com/office/drawing/2014/main" id="{4215A15C-D65C-455A-9F17-CA7D13E3B44E}"/>
              </a:ext>
            </a:extLst>
          </p:cNvPr>
          <p:cNvSpPr>
            <a:spLocks noChangeAspect="1"/>
          </p:cNvSpPr>
          <p:nvPr/>
        </p:nvSpPr>
        <p:spPr bwMode="auto">
          <a:xfrm>
            <a:off x="3679826" y="5287963"/>
            <a:ext cx="4956175" cy="131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91952-85F4-43AC-9862-0548FED7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78" y="1607666"/>
            <a:ext cx="4999153" cy="11461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8EBD0-48BB-4F90-97F9-79B5C136A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779" y="5270596"/>
            <a:ext cx="4956478" cy="13229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83A5414E-93B6-4E73-A348-6498F93BB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Functional Dependencies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5A0A13C-E507-43C6-92E5-E435346B6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8013" y="1093789"/>
            <a:ext cx="8509000" cy="542448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A functional dependency allows us to express constraints that uniquely identify the values of certain attributes.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Let r(</a:t>
            </a:r>
            <a:r>
              <a:rPr lang="en-US" altLang="en-US" i="1" dirty="0"/>
              <a:t>R)</a:t>
            </a:r>
            <a:r>
              <a:rPr lang="en-US" altLang="en-US" dirty="0"/>
              <a:t> be a relation schema</a:t>
            </a: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  and  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functional dependency 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b="1" dirty="0">
                <a:solidFill>
                  <a:srgbClr val="000099"/>
                </a:solidFill>
                <a:sym typeface="Monotype Sorts" pitchFamily="2" charset="2"/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  <a:sym typeface="Symbol" panose="05050102010706020507" pitchFamily="18" charset="2"/>
              </a:rPr>
              <a:t>  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dirty="0">
                <a:sym typeface="Symbol" panose="05050102010706020507" pitchFamily="18" charset="2"/>
              </a:rPr>
              <a:t> an instance of r(</a:t>
            </a:r>
            <a:r>
              <a:rPr lang="en-US" altLang="en-US" i="1" dirty="0">
                <a:sym typeface="Symbol" panose="05050102010706020507" pitchFamily="18" charset="2"/>
              </a:rPr>
              <a:t>R),</a:t>
            </a:r>
            <a:r>
              <a:rPr lang="en-US" altLang="en-US" dirty="0">
                <a:sym typeface="Symbol" panose="05050102010706020507" pitchFamily="18" charset="2"/>
              </a:rPr>
              <a:t> if and only if, whenever any two tuples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i="1" dirty="0">
                <a:sym typeface="Symbol" panose="05050102010706020507" pitchFamily="18" charset="2"/>
              </a:rPr>
              <a:t>. </a:t>
            </a:r>
            <a:r>
              <a:rPr lang="en-US" altLang="en-US" dirty="0">
                <a:sym typeface="Symbol" panose="05050102010706020507" pitchFamily="18" charset="2"/>
              </a:rPr>
              <a:t> That is, </a:t>
            </a: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[]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[]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Example:  Consider the following instance of </a:t>
            </a:r>
            <a:r>
              <a:rPr lang="en-US" altLang="en-US" i="1" dirty="0"/>
              <a:t>department</a:t>
            </a:r>
            <a:r>
              <a:rPr lang="en-US" altLang="en-US" dirty="0"/>
              <a:t>(</a:t>
            </a:r>
            <a:r>
              <a:rPr lang="en-US" altLang="en-US" dirty="0" err="1"/>
              <a:t>dept_name</a:t>
            </a:r>
            <a:r>
              <a:rPr lang="en-US" altLang="en-US" dirty="0"/>
              <a:t>, budget)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On this instance, the functional dependency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budget holds but </a:t>
            </a:r>
            <a:r>
              <a:rPr lang="en-US" altLang="en-US" dirty="0"/>
              <a:t>budget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dirty="0"/>
              <a:t> does not hold. </a:t>
            </a:r>
            <a:endParaRPr lang="en-US" altLang="en-US" i="1" dirty="0">
              <a:sym typeface="Symbol" panose="05050102010706020507" pitchFamily="18" charset="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604953-AED7-47CB-B1E4-2CE6E7731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67482"/>
              </p:ext>
            </p:extLst>
          </p:nvPr>
        </p:nvGraphicFramePr>
        <p:xfrm>
          <a:off x="4489451" y="4019263"/>
          <a:ext cx="3819526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2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budget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CS</a:t>
                      </a: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100000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Math</a:t>
                      </a: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75000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Biology</a:t>
                      </a: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75000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8117D527-E8F5-49F4-B46A-C4B79E8B9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Functional Dependencies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77688B3-E6D0-4C00-87D7-6368F3759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8067675" cy="4903787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 for relation schema r(</a:t>
            </a:r>
            <a:r>
              <a:rPr lang="en-US" altLang="en-US" i="1" dirty="0">
                <a:sym typeface="Symbol" panose="05050102010706020507" pitchFamily="18" charset="2"/>
              </a:rPr>
              <a:t>R)</a:t>
            </a:r>
            <a:r>
              <a:rPr lang="en-US" altLang="en-US" dirty="0">
                <a:sym typeface="Symbol" panose="05050102010706020507" pitchFamily="18" charset="2"/>
              </a:rPr>
              <a:t> if and only if </a:t>
            </a:r>
            <a:r>
              <a:rPr lang="en-US" altLang="en-US" i="1" dirty="0">
                <a:sym typeface="Symbol" panose="05050102010706020507" pitchFamily="18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R</a:t>
            </a:r>
            <a:endParaRPr lang="en-US" altLang="en-US" dirty="0">
              <a:sym typeface="Monotype Sorts" pitchFamily="2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Monotype Sorts" pitchFamily="2" charset="2"/>
              </a:rPr>
              <a:t>K</a:t>
            </a:r>
            <a:r>
              <a:rPr lang="en-US" altLang="en-US" dirty="0">
                <a:sym typeface="Monotype Sorts" pitchFamily="2" charset="2"/>
              </a:rPr>
              <a:t> is a candidate key for </a:t>
            </a:r>
            <a:r>
              <a:rPr lang="en-US" altLang="en-US" i="1" dirty="0">
                <a:sym typeface="Monotype Sorts" pitchFamily="2" charset="2"/>
              </a:rPr>
              <a:t>R</a:t>
            </a:r>
            <a:r>
              <a:rPr lang="en-US" altLang="en-US" dirty="0">
                <a:sym typeface="Monotype Sorts" pitchFamily="2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Monotype Sorts" pitchFamily="2" charset="2"/>
              </a:rPr>
              <a:t>K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R</a:t>
            </a:r>
            <a:r>
              <a:rPr lang="en-US" altLang="en-US" dirty="0">
                <a:sym typeface="Monotype Sorts" pitchFamily="2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>
                <a:sym typeface="Monotype Sorts" pitchFamily="2" charset="2"/>
              </a:rPr>
              <a:t>for no </a:t>
            </a:r>
            <a:r>
              <a:rPr lang="en-US" altLang="en-US" dirty="0">
                <a:sym typeface="Symbol" panose="05050102010706020507" pitchFamily="18" charset="2"/>
              </a:rPr>
              <a:t>  </a:t>
            </a:r>
            <a:r>
              <a:rPr lang="en-US" altLang="en-US" i="1" dirty="0">
                <a:sym typeface="Symbol" panose="05050102010706020507" pitchFamily="18" charset="2"/>
              </a:rPr>
              <a:t>K,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/>
              <a:t>Functional dependencies allow us to express constraints that cannot be expressed using </a:t>
            </a:r>
            <a:r>
              <a:rPr lang="en-US" altLang="en-US" dirty="0" err="1"/>
              <a:t>superkeys</a:t>
            </a:r>
            <a:r>
              <a:rPr lang="en-US" altLang="en-US" dirty="0"/>
              <a:t>.  Consider the schema: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/>
              <a:t>	 </a:t>
            </a:r>
            <a:r>
              <a:rPr lang="en-US" altLang="en-US" i="1" dirty="0" err="1"/>
              <a:t>inst_dept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u="sng" dirty="0"/>
              <a:t>ID</a:t>
            </a:r>
            <a:r>
              <a:rPr lang="en-US" altLang="en-US" i="1" dirty="0"/>
              <a:t>, name, salary,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building, budget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/>
              <a:t>	</a:t>
            </a:r>
            <a:r>
              <a:rPr lang="en-US" altLang="en-US" dirty="0"/>
              <a:t>We expect these functional dependencies to hold: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/>
              <a:t>			</a:t>
            </a:r>
            <a:r>
              <a:rPr lang="en-US" altLang="en-US" i="1" dirty="0" err="1"/>
              <a:t>dept_name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building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Monotype Sorts" pitchFamily="2" charset="2"/>
              </a:rPr>
              <a:t>           and                  ID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i="1" dirty="0">
                <a:sym typeface="Wingdings" panose="05000000000000000000" pitchFamily="2" charset="2"/>
              </a:rPr>
              <a:t> building</a:t>
            </a:r>
            <a:endParaRPr lang="en-US" altLang="en-US" i="1" dirty="0">
              <a:sym typeface="Monotype Sorts" pitchFamily="2" charset="2"/>
            </a:endParaRP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>
                <a:sym typeface="Monotype Sorts" pitchFamily="2" charset="2"/>
              </a:rPr>
              <a:t>	</a:t>
            </a:r>
            <a:r>
              <a:rPr lang="en-US" altLang="en-US" dirty="0">
                <a:sym typeface="Monotype Sorts" pitchFamily="2" charset="2"/>
              </a:rPr>
              <a:t>but would not expect the following to hold: 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>
                <a:sym typeface="Monotype Sorts" pitchFamily="2" charset="2"/>
              </a:rPr>
              <a:t>			</a:t>
            </a:r>
            <a:r>
              <a:rPr lang="en-US" altLang="en-US" i="1" dirty="0" err="1">
                <a:sym typeface="Monotype Sorts" pitchFamily="2" charset="2"/>
              </a:rPr>
              <a:t>dept_name</a:t>
            </a:r>
            <a:r>
              <a:rPr lang="en-US" altLang="en-US" i="1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salary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2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C9709BC8-5744-45A4-81DD-13FECB7D1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Functional Dependencies (Cont.)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9987EF9-634C-41C0-A20D-E2138AE3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44700" y="1158875"/>
            <a:ext cx="6685414" cy="5245100"/>
          </a:xfrm>
        </p:spPr>
        <p:txBody>
          <a:bodyPr/>
          <a:lstStyle/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satisfies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dependencies, we say that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satisfies </a:t>
            </a:r>
            <a:r>
              <a:rPr lang="en-US" altLang="en-US" i="1" dirty="0"/>
              <a:t>F or F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holds on</a:t>
            </a:r>
            <a:r>
              <a:rPr lang="en-US" altLang="en-US" dirty="0"/>
              <a:t> r</a:t>
            </a:r>
            <a:r>
              <a:rPr lang="en-US" altLang="en-US" i="1" dirty="0"/>
              <a:t>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Note:  A specific instance of a relation schema may satisfy a functional dependency even if the functional dependency does not hold on all legal instances. 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/>
              <a:t>For example, a specific instance of </a:t>
            </a:r>
            <a:r>
              <a:rPr lang="en-US" altLang="en-US" i="1" dirty="0"/>
              <a:t>department</a:t>
            </a:r>
            <a:r>
              <a:rPr lang="en-US" altLang="en-US" dirty="0"/>
              <a:t> may, by chance, satisfy </a:t>
            </a:r>
            <a:br>
              <a:rPr lang="en-US" altLang="en-US" dirty="0"/>
            </a:br>
            <a:r>
              <a:rPr lang="en-US" altLang="en-US" dirty="0"/>
              <a:t>               </a:t>
            </a:r>
            <a:r>
              <a:rPr lang="en-US" altLang="en-US" i="1" dirty="0"/>
              <a:t>budget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 err="1">
                <a:sym typeface="Monotype Sorts" charset="2"/>
              </a:rPr>
              <a:t>dept_name</a:t>
            </a:r>
            <a:r>
              <a:rPr lang="en-US" altLang="en-US" i="1" dirty="0">
                <a:sym typeface="Monotype Sorts" charset="2"/>
              </a:rPr>
              <a:t>.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i="1" dirty="0">
                <a:sym typeface="Monotype Sorts" charset="2"/>
              </a:rPr>
              <a:t>But this does not mean that this functional dependency holds on the relation department</a:t>
            </a:r>
          </a:p>
        </p:txBody>
      </p:sp>
      <p:sp>
        <p:nvSpPr>
          <p:cNvPr id="35844" name="Picture 3" descr="2">
            <a:extLst>
              <a:ext uri="{FF2B5EF4-FFF2-40B4-BE49-F238E27FC236}">
                <a16:creationId xmlns:a16="http://schemas.microsoft.com/office/drawing/2014/main" id="{1601D142-157B-43ED-A68D-264DD44864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67739" y="2987676"/>
            <a:ext cx="1989137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FCC70D-00C0-4C66-ADA5-A2DC12E9F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321123"/>
              </p:ext>
            </p:extLst>
          </p:nvPr>
        </p:nvGraphicFramePr>
        <p:xfrm>
          <a:off x="8864366" y="3599098"/>
          <a:ext cx="2565867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tx2"/>
                          </a:solidFill>
                        </a:rPr>
                        <a:t>dept_name</a:t>
                      </a:r>
                      <a:endParaRPr lang="en-US" sz="1800" b="1" dirty="0">
                        <a:solidFill>
                          <a:schemeClr val="tx2"/>
                        </a:solidFill>
                      </a:endParaRP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2"/>
                          </a:solidFill>
                        </a:rPr>
                        <a:t>budget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CS</a:t>
                      </a: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100000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Math</a:t>
                      </a: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75000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r>
                        <a:rPr lang="en-US" sz="1800" dirty="0"/>
                        <a:t>Biology</a:t>
                      </a:r>
                    </a:p>
                  </a:txBody>
                  <a:tcPr marL="91486" marR="91486" marT="45744" marB="45744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50000</a:t>
                      </a:r>
                    </a:p>
                  </a:txBody>
                  <a:tcPr marL="91486" marR="91486" marT="45744" marB="4574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6E52DE4B-4E9B-4E22-8678-6FABB68E0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Functional Dependencies (Cont.)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F239820-26A8-4B84-A147-DEBAA4E5F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sym typeface="Monotype Sorts" pitchFamily="2" charset="2"/>
              </a:rPr>
              <a:t>A </a:t>
            </a:r>
            <a:r>
              <a:rPr lang="en-US" altLang="en-US">
                <a:sym typeface="Monotype Sorts" pitchFamily="2" charset="2"/>
              </a:rPr>
              <a:t>functional dependency is </a:t>
            </a:r>
            <a:r>
              <a:rPr lang="en-US" altLang="en-US" b="1">
                <a:solidFill>
                  <a:srgbClr val="000099"/>
                </a:solidFill>
                <a:sym typeface="Monotype Sorts" pitchFamily="2" charset="2"/>
              </a:rPr>
              <a:t>trivial</a:t>
            </a:r>
            <a:r>
              <a:rPr lang="en-US" altLang="en-US">
                <a:sym typeface="Monotype Sorts" pitchFamily="2" charset="2"/>
              </a:rPr>
              <a:t> if it is satisfied by all instances of a relation</a:t>
            </a:r>
          </a:p>
          <a:p>
            <a:pPr lvl="1"/>
            <a:r>
              <a:rPr lang="en-US" altLang="en-US">
                <a:sym typeface="Monotype Sorts" pitchFamily="2" charset="2"/>
              </a:rPr>
              <a:t>Example</a:t>
            </a:r>
            <a:r>
              <a:rPr lang="en-US" altLang="en-US" i="1">
                <a:sym typeface="Monotype Sorts" pitchFamily="2" charset="2"/>
              </a:rPr>
              <a:t>:</a:t>
            </a:r>
          </a:p>
          <a:p>
            <a:pPr lvl="2"/>
            <a:r>
              <a:rPr lang="en-US" altLang="en-US" i="1">
                <a:sym typeface="Monotype Sorts" pitchFamily="2" charset="2"/>
              </a:rPr>
              <a:t> ID, name</a:t>
            </a:r>
            <a:r>
              <a:rPr lang="en-US" altLang="en-US" i="1"/>
              <a:t>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pitchFamily="2" charset="2"/>
              </a:rPr>
              <a:t> </a:t>
            </a:r>
            <a:r>
              <a:rPr lang="en-US" altLang="en-US" i="1">
                <a:sym typeface="Monotype Sorts" pitchFamily="2" charset="2"/>
              </a:rPr>
              <a:t>ID</a:t>
            </a:r>
          </a:p>
          <a:p>
            <a:pPr lvl="2"/>
            <a:r>
              <a:rPr lang="en-US" altLang="en-US" i="1">
                <a:sym typeface="Monotype Sorts" pitchFamily="2" charset="2"/>
              </a:rPr>
              <a:t> name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>
                <a:sym typeface="Monotype Sorts" pitchFamily="2" charset="2"/>
              </a:rPr>
              <a:t> </a:t>
            </a:r>
            <a:r>
              <a:rPr lang="en-US" altLang="en-US" i="1">
                <a:sym typeface="Monotype Sorts" pitchFamily="2" charset="2"/>
              </a:rPr>
              <a:t>name</a:t>
            </a:r>
          </a:p>
          <a:p>
            <a:pPr lvl="1"/>
            <a:r>
              <a:rPr lang="en-US" altLang="en-US">
                <a:sym typeface="Monotype Sorts" pitchFamily="2" charset="2"/>
              </a:rPr>
              <a:t>In general, </a:t>
            </a:r>
            <a:r>
              <a:rPr lang="en-US" altLang="en-US">
                <a:sym typeface="Symbol" panose="05050102010706020507" pitchFamily="18" charset="2"/>
              </a:rPr>
              <a:t> </a:t>
            </a:r>
            <a:r>
              <a:rPr lang="en-US" altLang="en-US">
                <a:sym typeface="Monotype Sorts" pitchFamily="2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 </a:t>
            </a:r>
            <a:r>
              <a:rPr lang="en-US" altLang="en-US">
                <a:sym typeface="Symbol" panose="05050102010706020507" pitchFamily="18" charset="2"/>
              </a:rPr>
              <a:t>is trivial if</a:t>
            </a:r>
            <a:r>
              <a:rPr lang="en-US" altLang="en-US" i="1">
                <a:sym typeface="Symbol" panose="05050102010706020507" pitchFamily="18" charset="2"/>
              </a:rPr>
              <a:t> </a:t>
            </a:r>
            <a:r>
              <a:rPr lang="en-US" altLang="en-US">
                <a:sym typeface="Symbol" panose="05050102010706020507" pitchFamily="18" charset="2"/>
              </a:rPr>
              <a:t>   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F90BE4D4-4F5F-4AF6-81AC-ED1D28127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600075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Closure of a Set of Functional Dependencies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E493385-D87E-489F-BEC8-D4EA96F9E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1101" y="1468438"/>
            <a:ext cx="7453313" cy="4724400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For example, let’s say that F consists of two functional dependencies: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B</a:t>
            </a:r>
            <a:r>
              <a:rPr lang="en-US" altLang="en-US" dirty="0">
                <a:sym typeface="Monotype Sorts" pitchFamily="2" charset="2"/>
              </a:rPr>
              <a:t> and  </a:t>
            </a:r>
            <a:r>
              <a:rPr lang="en-US" altLang="en-US" i="1" dirty="0">
                <a:sym typeface="Monotype Sorts" pitchFamily="2" charset="2"/>
              </a:rPr>
              <a:t>B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C</a:t>
            </a:r>
          </a:p>
          <a:p>
            <a:pPr lvl="1"/>
            <a:r>
              <a:rPr lang="en-US" altLang="en-US" i="1" dirty="0">
                <a:sym typeface="Monotype Sorts" pitchFamily="2" charset="2"/>
              </a:rPr>
              <a:t>T</a:t>
            </a:r>
            <a:r>
              <a:rPr lang="en-US" altLang="en-US" dirty="0">
                <a:sym typeface="Monotype Sorts" pitchFamily="2" charset="2"/>
              </a:rPr>
              <a:t>hen we can infer from the above two dependencies that </a:t>
            </a:r>
            <a:r>
              <a:rPr lang="en-US" altLang="en-US" i="1" dirty="0">
                <a:sym typeface="Monotype Sorts" pitchFamily="2" charset="2"/>
              </a:rPr>
              <a:t>A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Monotype Sorts" pitchFamily="2" charset="2"/>
              </a:rPr>
              <a:t>C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0099"/>
                </a:solidFill>
              </a:rPr>
              <a:t>all</a:t>
            </a:r>
            <a:r>
              <a:rPr lang="en-US" altLang="en-US" dirty="0"/>
              <a:t> 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0099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dirty="0">
                <a:solidFill>
                  <a:srgbClr val="000099"/>
                </a:solidFill>
              </a:rPr>
              <a:t>F</a:t>
            </a:r>
            <a:r>
              <a:rPr lang="en-US" altLang="en-US" b="1" i="1" baseline="30000" dirty="0">
                <a:solidFill>
                  <a:srgbClr val="000099"/>
                </a:solidFill>
              </a:rPr>
              <a:t>+</a:t>
            </a:r>
            <a:r>
              <a:rPr lang="en-US" altLang="en-US" i="1" dirty="0"/>
              <a:t>.</a:t>
            </a:r>
          </a:p>
          <a:p>
            <a:r>
              <a:rPr lang="en-US" altLang="en-US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is a superset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  <a:endParaRPr lang="en-US" altLang="en-US" dirty="0"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E62BD4A2-6750-414B-B04F-80F88C370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Partial Dependency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B4D43F-C8DB-42DD-92A5-A70FE83A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979488"/>
            <a:ext cx="7453313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CC33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A functional dependency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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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Monotype Sorts" charset="2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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is called a </a:t>
            </a:r>
            <a:r>
              <a:rPr lang="en-US" altLang="en-US" b="1" kern="0" dirty="0">
                <a:solidFill>
                  <a:srgbClr val="000000"/>
                </a:solidFill>
                <a:latin typeface="Helvetica"/>
              </a:rPr>
              <a:t>partial dependency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if there is a proper subset </a:t>
            </a:r>
            <a:r>
              <a:rPr lang="el-GR" altLang="en-US" kern="0" dirty="0">
                <a:solidFill>
                  <a:srgbClr val="000000"/>
                </a:solidFill>
                <a:latin typeface="Helvetica"/>
              </a:rPr>
              <a:t>γ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of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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such that </a:t>
            </a:r>
            <a:r>
              <a:rPr lang="el-GR" altLang="en-US" kern="0" dirty="0">
                <a:solidFill>
                  <a:srgbClr val="000000"/>
                </a:solidFill>
                <a:latin typeface="Helvetica"/>
              </a:rPr>
              <a:t>γ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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Monotype Sorts" charset="2"/>
              </a:rPr>
              <a:t>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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. We say that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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is partially dependent on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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. </a:t>
            </a:r>
          </a:p>
          <a:p>
            <a:pPr>
              <a:buClr>
                <a:srgbClr val="CC33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Consider the following EMP_PROJ schema with three functional dependencies:</a:t>
            </a:r>
          </a:p>
          <a:p>
            <a:pPr>
              <a:buClr>
                <a:srgbClr val="CC3300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  <a:sym typeface="Greek Symbols" pitchFamily="18" charset="2"/>
            </a:endParaRPr>
          </a:p>
          <a:p>
            <a:pPr>
              <a:buClr>
                <a:srgbClr val="CC3300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  <a:sym typeface="Greek Symbols" pitchFamily="18" charset="2"/>
            </a:endParaRPr>
          </a:p>
          <a:p>
            <a:pPr>
              <a:buClr>
                <a:srgbClr val="CC3300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  <a:sym typeface="Greek Symbols" pitchFamily="18" charset="2"/>
            </a:endParaRPr>
          </a:p>
          <a:p>
            <a:pPr>
              <a:buClr>
                <a:srgbClr val="CC3300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  <a:sym typeface="Greek Symbols" pitchFamily="18" charset="2"/>
            </a:endParaRPr>
          </a:p>
          <a:p>
            <a:pPr>
              <a:buClr>
                <a:srgbClr val="CC3300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  <a:sym typeface="Greek Symbols" pitchFamily="18" charset="2"/>
            </a:endParaRPr>
          </a:p>
          <a:p>
            <a:pPr>
              <a:buClr>
                <a:srgbClr val="CC33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{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Ssn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Pnumber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} form the primary key and hence can uniquely identify every other attribute in the schema, i.e., there is an implicit functional dependency from {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Ssn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Pnumber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} to every other attribute.</a:t>
            </a:r>
          </a:p>
          <a:p>
            <a:pPr lvl="1">
              <a:buClr>
                <a:srgbClr val="FF9933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For instance, {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Ssn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Pnumber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}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 </a:t>
            </a:r>
            <a:r>
              <a:rPr lang="en-US" altLang="en-US" dirty="0" err="1">
                <a:solidFill>
                  <a:srgbClr val="000000"/>
                </a:solidFill>
                <a:latin typeface="Helvetica"/>
                <a:sym typeface="Symbol" pitchFamily="18" charset="2"/>
              </a:rPr>
              <a:t>Ename</a:t>
            </a:r>
            <a:endParaRPr lang="en-US" altLang="en-US" dirty="0">
              <a:solidFill>
                <a:srgbClr val="000000"/>
              </a:solidFill>
              <a:latin typeface="Helvetica"/>
              <a:sym typeface="Symbol" pitchFamily="18" charset="2"/>
            </a:endParaRPr>
          </a:p>
          <a:p>
            <a:pPr>
              <a:buClr>
                <a:srgbClr val="CC33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However,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Symbol" pitchFamily="18" charset="2"/>
              </a:rPr>
              <a:t>Ssn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 </a:t>
            </a:r>
            <a:r>
              <a:rPr lang="en-US" altLang="en-US" dirty="0" err="1">
                <a:solidFill>
                  <a:srgbClr val="000000"/>
                </a:solidFill>
                <a:latin typeface="Helvetica"/>
                <a:sym typeface="Symbol" pitchFamily="18" charset="2"/>
              </a:rPr>
              <a:t>Ename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 also holds true. And since </a:t>
            </a:r>
            <a:r>
              <a:rPr lang="en-US" altLang="en-US" dirty="0" err="1">
                <a:solidFill>
                  <a:srgbClr val="000000"/>
                </a:solidFill>
                <a:latin typeface="Helvetica"/>
                <a:sym typeface="Symbol" pitchFamily="18" charset="2"/>
              </a:rPr>
              <a:t>Ssn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 is a proper subset of 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{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Ssn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Pnumber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}, the dependency {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Ssn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  <a:sym typeface="Greek Symbols" pitchFamily="18" charset="2"/>
              </a:rPr>
              <a:t>Pnumber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  <a:sym typeface="Greek Symbols" pitchFamily="18" charset="2"/>
              </a:rPr>
              <a:t>} 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 </a:t>
            </a:r>
            <a:r>
              <a:rPr lang="en-US" altLang="en-US" dirty="0" err="1">
                <a:solidFill>
                  <a:srgbClr val="000000"/>
                </a:solidFill>
                <a:latin typeface="Helvetica"/>
                <a:sym typeface="Symbol" pitchFamily="18" charset="2"/>
              </a:rPr>
              <a:t>Ename</a:t>
            </a:r>
            <a:r>
              <a:rPr lang="en-US" altLang="en-US" dirty="0">
                <a:solidFill>
                  <a:srgbClr val="000000"/>
                </a:solidFill>
                <a:latin typeface="Helvetica"/>
                <a:sym typeface="Symbol" pitchFamily="18" charset="2"/>
              </a:rPr>
              <a:t> is partial.</a:t>
            </a:r>
          </a:p>
        </p:txBody>
      </p:sp>
      <p:sp>
        <p:nvSpPr>
          <p:cNvPr id="41988" name="Picture 7" descr="fig14_03.jpg">
            <a:extLst>
              <a:ext uri="{FF2B5EF4-FFF2-40B4-BE49-F238E27FC236}">
                <a16:creationId xmlns:a16="http://schemas.microsoft.com/office/drawing/2014/main" id="{EDB4CA9B-E567-412B-8C8C-87F2C91707C0}"/>
              </a:ext>
            </a:extLst>
          </p:cNvPr>
          <p:cNvSpPr>
            <a:spLocks noChangeAspect="1"/>
          </p:cNvSpPr>
          <p:nvPr/>
        </p:nvSpPr>
        <p:spPr bwMode="auto">
          <a:xfrm>
            <a:off x="3070225" y="2571750"/>
            <a:ext cx="51054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083BF-8530-4F50-BDB8-4304D58E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03" y="2572438"/>
            <a:ext cx="5102794" cy="17131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B9A89F54-4103-491F-8786-8AE230072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Second Normal Form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F115B5-EE9F-4A37-B28B-51E2C2C84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1089026"/>
            <a:ext cx="7453313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Clr>
                <a:srgbClr val="CC33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A relation schema R is in second normal form (2NF) if each attribute A in R meets one of the following criteria:</a:t>
            </a:r>
          </a:p>
          <a:p>
            <a:pPr lvl="1">
              <a:buClr>
                <a:srgbClr val="FF9933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It appears in a candidate key.</a:t>
            </a:r>
          </a:p>
          <a:p>
            <a:pPr lvl="1">
              <a:buClr>
                <a:srgbClr val="FF9933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It is not partially dependent on a candidate key.</a:t>
            </a:r>
          </a:p>
          <a:p>
            <a:pPr lvl="1">
              <a:buClr>
                <a:srgbClr val="FF9933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buClr>
                <a:srgbClr val="FF9933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buClr>
                <a:srgbClr val="FF9933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buClr>
                <a:srgbClr val="FF9933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buClr>
                <a:srgbClr val="FF9933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  <a:p>
            <a:pPr lvl="1">
              <a:buClr>
                <a:srgbClr val="FF9933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{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</a:rPr>
              <a:t>Pname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</a:rPr>
              <a:t>Plocation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} can be determined by </a:t>
            </a:r>
            <a:r>
              <a:rPr lang="en-US" altLang="en-US" kern="0" dirty="0" err="1">
                <a:solidFill>
                  <a:srgbClr val="000000"/>
                </a:solidFill>
                <a:latin typeface="Helvetica"/>
              </a:rPr>
              <a:t>Pnumber</a:t>
            </a: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 alone </a:t>
            </a:r>
            <a:r>
              <a:rPr lang="en-US" altLang="en-US" kern="0" dirty="0">
                <a:solidFill>
                  <a:srgbClr val="000000"/>
                </a:solidFill>
              </a:rPr>
              <a:t>and {</a:t>
            </a:r>
            <a:r>
              <a:rPr lang="en-US" altLang="en-US" kern="0" dirty="0" err="1">
                <a:solidFill>
                  <a:srgbClr val="000000"/>
                </a:solidFill>
              </a:rPr>
              <a:t>Pname</a:t>
            </a:r>
            <a:r>
              <a:rPr lang="en-US" altLang="en-US" kern="0" dirty="0">
                <a:solidFill>
                  <a:srgbClr val="000000"/>
                </a:solidFill>
              </a:rPr>
              <a:t>, </a:t>
            </a:r>
            <a:r>
              <a:rPr lang="en-US" altLang="en-US" kern="0" dirty="0" err="1">
                <a:solidFill>
                  <a:srgbClr val="000000"/>
                </a:solidFill>
              </a:rPr>
              <a:t>Plocation</a:t>
            </a:r>
            <a:r>
              <a:rPr lang="en-US" altLang="en-US" kern="0" dirty="0">
                <a:solidFill>
                  <a:srgbClr val="000000"/>
                </a:solidFill>
              </a:rPr>
              <a:t>} are not part of any candidate key.</a:t>
            </a:r>
          </a:p>
          <a:p>
            <a:pPr lvl="1">
              <a:buClr>
                <a:srgbClr val="FF9933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So, the above schema is not in 2NF.</a:t>
            </a:r>
          </a:p>
          <a:p>
            <a:pPr lvl="1">
              <a:buClr>
                <a:srgbClr val="FF9933"/>
              </a:buClr>
              <a:defRPr/>
            </a:pPr>
            <a:endParaRPr lang="en-US" altLang="en-US" kern="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44036" name="Picture 7" descr="fig14_03.jpg">
            <a:extLst>
              <a:ext uri="{FF2B5EF4-FFF2-40B4-BE49-F238E27FC236}">
                <a16:creationId xmlns:a16="http://schemas.microsoft.com/office/drawing/2014/main" id="{93DC5E2D-B0D7-4147-9DC0-DF5C01361F14}"/>
              </a:ext>
            </a:extLst>
          </p:cNvPr>
          <p:cNvSpPr>
            <a:spLocks noChangeAspect="1"/>
          </p:cNvSpPr>
          <p:nvPr/>
        </p:nvSpPr>
        <p:spPr bwMode="auto">
          <a:xfrm>
            <a:off x="3005138" y="2484439"/>
            <a:ext cx="510540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EEBCED-7317-4F2E-A05B-80A96DBE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603" y="2572438"/>
            <a:ext cx="5102794" cy="17131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B1529724-1714-4AC2-9C1E-F8E8A968E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Second Normal Form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BF5BC3-4831-4C9D-9E22-5CC51946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1089026"/>
            <a:ext cx="7453313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buClr>
                <a:srgbClr val="CC3300"/>
              </a:buClr>
              <a:defRPr/>
            </a:pPr>
            <a:r>
              <a:rPr lang="en-US" altLang="en-US" kern="0" dirty="0">
                <a:solidFill>
                  <a:srgbClr val="000000"/>
                </a:solidFill>
                <a:latin typeface="Helvetica"/>
              </a:rPr>
              <a:t>If a relation schema is not in 2NF, it can be second normalized into a number of 2NF relations in which nonprime attributes are associated only with the part of the primary key on which they are fully functionally dependent. </a:t>
            </a:r>
          </a:p>
        </p:txBody>
      </p:sp>
      <p:sp>
        <p:nvSpPr>
          <p:cNvPr id="46084" name="Picture 4" descr="fig14_11.jpg">
            <a:extLst>
              <a:ext uri="{FF2B5EF4-FFF2-40B4-BE49-F238E27FC236}">
                <a16:creationId xmlns:a16="http://schemas.microsoft.com/office/drawing/2014/main" id="{0C947333-8BE1-4DE9-A8E7-F0124E427062}"/>
              </a:ext>
            </a:extLst>
          </p:cNvPr>
          <p:cNvSpPr>
            <a:spLocks noChangeAspect="1"/>
          </p:cNvSpPr>
          <p:nvPr/>
        </p:nvSpPr>
        <p:spPr bwMode="auto">
          <a:xfrm>
            <a:off x="2316163" y="2263776"/>
            <a:ext cx="71437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C70BE5-B99C-4A2C-9693-A2CECEB2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21" y="2319940"/>
            <a:ext cx="7145131" cy="34811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78DC3C11-D9E6-448B-944F-114A71006B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3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/>
              <a:t>Chapter 8:  Relational Database Design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3875EFF-A5C7-4E75-9530-5FE1AF44A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1100" y="1163638"/>
            <a:ext cx="7848600" cy="4876800"/>
          </a:xfrm>
        </p:spPr>
        <p:txBody>
          <a:bodyPr/>
          <a:lstStyle/>
          <a:p>
            <a:r>
              <a:rPr lang="en-US" altLang="en-US"/>
              <a:t>Features of Good Relational Design</a:t>
            </a:r>
          </a:p>
          <a:p>
            <a:r>
              <a:rPr lang="en-US" altLang="en-US"/>
              <a:t>Atomic Domains and First Normal Form</a:t>
            </a:r>
          </a:p>
          <a:p>
            <a:r>
              <a:rPr lang="en-US" altLang="en-US"/>
              <a:t>Decomposition Using Functional Dependencies</a:t>
            </a:r>
          </a:p>
          <a:p>
            <a:r>
              <a:rPr lang="en-US" altLang="en-US"/>
              <a:t>Second Normal Form</a:t>
            </a:r>
          </a:p>
          <a:p>
            <a:r>
              <a:rPr lang="en-US" altLang="en-US"/>
              <a:t>Boyce-Codd Normal Form</a:t>
            </a:r>
          </a:p>
          <a:p>
            <a:r>
              <a:rPr lang="en-US" altLang="en-US"/>
              <a:t>Third Normal Form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8CAC9AEF-25A0-4B4B-86AF-D28F23754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Boyce-Codd Normal Form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6B0EF37-93C8-4615-B2FB-46670173D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24151" y="2841596"/>
            <a:ext cx="6562725" cy="836613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  </a:t>
            </a:r>
            <a:r>
              <a:rPr lang="en-US" altLang="en-US" dirty="0">
                <a:sym typeface="Greek Symbols" pitchFamily="18" charset="2"/>
              </a:rPr>
              <a:t>is trivial (i.e.,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is a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r>
              <a:rPr lang="en-US" altLang="en-US" dirty="0">
                <a:sym typeface="Greek Symbols" pitchFamily="18" charset="2"/>
              </a:rPr>
              <a:t> for </a:t>
            </a:r>
            <a:r>
              <a:rPr lang="en-US" altLang="en-US" i="1" dirty="0">
                <a:sym typeface="Greek Symbols" pitchFamily="18" charset="2"/>
              </a:rPr>
              <a:t>R</a:t>
            </a: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2A894BE7-D184-4806-8A39-1D586DC9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1403668"/>
            <a:ext cx="685165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dirty="0">
                <a:solidFill>
                  <a:srgbClr val="000000"/>
                </a:solidFill>
              </a:rPr>
              <a:t>A relation schema </a:t>
            </a:r>
            <a:r>
              <a:rPr kumimoji="0" lang="en-US" altLang="en-US" i="1" dirty="0">
                <a:solidFill>
                  <a:srgbClr val="000000"/>
                </a:solidFill>
              </a:rPr>
              <a:t>R</a:t>
            </a:r>
            <a:r>
              <a:rPr kumimoji="0" lang="en-US" altLang="en-US" dirty="0">
                <a:solidFill>
                  <a:srgbClr val="000000"/>
                </a:solidFill>
              </a:rPr>
              <a:t> is in BCNF with respect to a set </a:t>
            </a:r>
            <a:r>
              <a:rPr kumimoji="0" lang="en-US" altLang="en-US" i="1" dirty="0">
                <a:solidFill>
                  <a:srgbClr val="000000"/>
                </a:solidFill>
              </a:rPr>
              <a:t>F</a:t>
            </a:r>
            <a:r>
              <a:rPr kumimoji="0" lang="en-US" altLang="en-US" dirty="0">
                <a:solidFill>
                  <a:srgbClr val="000000"/>
                </a:solidFill>
              </a:rPr>
              <a:t> of functional  dependencies if for all functional dependencies in </a:t>
            </a:r>
            <a:r>
              <a:rPr kumimoji="0" lang="en-US" altLang="en-US" i="1" dirty="0">
                <a:solidFill>
                  <a:srgbClr val="000000"/>
                </a:solidFill>
              </a:rPr>
              <a:t>F</a:t>
            </a:r>
            <a:r>
              <a:rPr kumimoji="0" lang="en-US" altLang="en-US" baseline="30000" dirty="0">
                <a:solidFill>
                  <a:srgbClr val="000000"/>
                </a:solidFill>
              </a:rPr>
              <a:t>+</a:t>
            </a:r>
            <a:r>
              <a:rPr kumimoji="0" lang="en-US" altLang="en-US" dirty="0">
                <a:solidFill>
                  <a:srgbClr val="000000"/>
                </a:solidFill>
              </a:rPr>
              <a:t> of the form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              </a:t>
            </a:r>
            <a:r>
              <a:rPr kumimoji="0" lang="en-US" altLang="en-US" dirty="0">
                <a:solidFill>
                  <a:srgbClr val="000000"/>
                </a:solidFill>
                <a:sym typeface="Greek Symbols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kumimoji="0" lang="en-US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endParaRPr kumimoji="0" lang="en-US" altLang="en-US" i="1" dirty="0">
              <a:solidFill>
                <a:srgbClr val="000000"/>
              </a:solidFill>
              <a:sym typeface="Greek Symbols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dirty="0">
                <a:solidFill>
                  <a:srgbClr val="000000"/>
                </a:solidFill>
                <a:sym typeface="Greek Symbols" pitchFamily="18" charset="2"/>
              </a:rPr>
              <a:t>where 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</a:t>
            </a:r>
            <a:r>
              <a:rPr kumimoji="0" lang="en-US" altLang="en-US" dirty="0">
                <a:solidFill>
                  <a:srgbClr val="000000"/>
                </a:solidFill>
                <a:sym typeface="Greek Symbols" pitchFamily="18" charset="2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kumimoji="0" lang="en-US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and </a:t>
            </a:r>
            <a:r>
              <a:rPr kumimoji="0" lang="en-US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kumimoji="0" lang="en-US" altLang="en-US" dirty="0">
                <a:solidFill>
                  <a:srgbClr val="000000"/>
                </a:solidFill>
                <a:sym typeface="Greek Symbols" pitchFamily="18" charset="2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kumimoji="0" lang="en-US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kumimoji="0" lang="en-US" altLang="en-US" i="1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at least one of the following holds: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0071FCEC-15EF-44BF-9687-74FAD83B2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3813436"/>
            <a:ext cx="81295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dirty="0">
                <a:solidFill>
                  <a:srgbClr val="000000"/>
                </a:solidFill>
              </a:rPr>
              <a:t>Example schema </a:t>
            </a:r>
            <a:r>
              <a:rPr kumimoji="0" lang="en-US" altLang="en-US" i="1" dirty="0">
                <a:solidFill>
                  <a:srgbClr val="000000"/>
                </a:solidFill>
              </a:rPr>
              <a:t>not</a:t>
            </a:r>
            <a:r>
              <a:rPr kumimoji="0" lang="en-US" altLang="en-US" dirty="0">
                <a:solidFill>
                  <a:srgbClr val="000000"/>
                </a:solidFill>
              </a:rPr>
              <a:t> in BCNF: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dirty="0">
                <a:solidFill>
                  <a:srgbClr val="000000"/>
                </a:solidFill>
              </a:rPr>
              <a:t>     </a:t>
            </a:r>
            <a:r>
              <a:rPr lang="en-US" altLang="en-US" i="1" dirty="0" err="1">
                <a:solidFill>
                  <a:srgbClr val="000000"/>
                </a:solidFill>
              </a:rPr>
              <a:t>instr_dept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i="1" u="sng" dirty="0">
                <a:solidFill>
                  <a:srgbClr val="000000"/>
                </a:solidFill>
              </a:rPr>
              <a:t>ID</a:t>
            </a:r>
            <a:r>
              <a:rPr lang="en-US" altLang="en-US" i="1" dirty="0">
                <a:solidFill>
                  <a:srgbClr val="000000"/>
                </a:solidFill>
              </a:rPr>
              <a:t>, name, salary, </a:t>
            </a:r>
            <a:r>
              <a:rPr lang="en-US" altLang="en-US" i="1" dirty="0" err="1">
                <a:solidFill>
                  <a:srgbClr val="000000"/>
                </a:solidFill>
              </a:rPr>
              <a:t>dept_name</a:t>
            </a:r>
            <a:r>
              <a:rPr lang="en-US" altLang="en-US" i="1" dirty="0">
                <a:solidFill>
                  <a:srgbClr val="000000"/>
                </a:solidFill>
              </a:rPr>
              <a:t>, building, budget 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  <a:endParaRPr lang="en-US" altLang="en-US" i="1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dirty="0">
                <a:solidFill>
                  <a:srgbClr val="000000"/>
                </a:solidFill>
              </a:rPr>
              <a:t>because </a:t>
            </a:r>
            <a:r>
              <a:rPr lang="en-US" altLang="en-US" b="1" i="1" dirty="0" err="1">
                <a:solidFill>
                  <a:srgbClr val="000000"/>
                </a:solidFill>
              </a:rPr>
              <a:t>dept_name</a:t>
            </a:r>
            <a:r>
              <a:rPr lang="en-US" altLang="en-US" b="1" i="1" dirty="0">
                <a:solidFill>
                  <a:srgbClr val="000000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olidFill>
                  <a:srgbClr val="000000"/>
                </a:solidFill>
                <a:sym typeface="Monotype Sorts" pitchFamily="2" charset="2"/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sym typeface="Monotype Sorts" pitchFamily="2" charset="2"/>
              </a:rPr>
              <a:t>building, budget </a:t>
            </a:r>
            <a:r>
              <a:rPr lang="en-US" altLang="en-US" dirty="0">
                <a:solidFill>
                  <a:srgbClr val="000000"/>
                </a:solidFill>
                <a:sym typeface="Monotype Sorts" pitchFamily="2" charset="2"/>
              </a:rPr>
              <a:t>holds on </a:t>
            </a:r>
            <a:r>
              <a:rPr lang="en-US" altLang="en-US" i="1" dirty="0" err="1">
                <a:solidFill>
                  <a:srgbClr val="000000"/>
                </a:solidFill>
                <a:sym typeface="Monotype Sorts" pitchFamily="2" charset="2"/>
              </a:rPr>
              <a:t>instr_dept</a:t>
            </a:r>
            <a:endParaRPr lang="en-US" altLang="en-US" i="1" dirty="0">
              <a:solidFill>
                <a:srgbClr val="000000"/>
              </a:solidFill>
              <a:sym typeface="Monotype Sort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i="1" dirty="0">
              <a:solidFill>
                <a:srgbClr val="000000"/>
              </a:solidFill>
              <a:sym typeface="Monotype Sorts" pitchFamily="2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i="1" dirty="0">
                <a:solidFill>
                  <a:srgbClr val="000000"/>
                </a:solidFill>
                <a:sym typeface="Monotype Sorts" pitchFamily="2" charset="2"/>
              </a:rPr>
              <a:t>B</a:t>
            </a:r>
            <a:r>
              <a:rPr lang="en-US" altLang="en-US" dirty="0">
                <a:solidFill>
                  <a:srgbClr val="000000"/>
                </a:solidFill>
                <a:sym typeface="Monotype Sorts" pitchFamily="2" charset="2"/>
              </a:rPr>
              <a:t>ut </a:t>
            </a:r>
            <a:r>
              <a:rPr lang="en-US" altLang="en-US" i="1" dirty="0" err="1">
                <a:solidFill>
                  <a:srgbClr val="000000"/>
                </a:solidFill>
                <a:sym typeface="Monotype Sorts" pitchFamily="2" charset="2"/>
              </a:rPr>
              <a:t>dept_name</a:t>
            </a:r>
            <a:r>
              <a:rPr lang="en-US" altLang="en-US" dirty="0">
                <a:solidFill>
                  <a:srgbClr val="000000"/>
                </a:solidFill>
                <a:sym typeface="Monotype Sorts" pitchFamily="2" charset="2"/>
              </a:rPr>
              <a:t> is not a </a:t>
            </a:r>
            <a:r>
              <a:rPr lang="en-US" altLang="en-US" dirty="0" err="1">
                <a:solidFill>
                  <a:srgbClr val="000000"/>
                </a:solidFill>
                <a:sym typeface="Monotype Sorts" pitchFamily="2" charset="2"/>
              </a:rPr>
              <a:t>superkey</a:t>
            </a:r>
            <a:r>
              <a:rPr lang="en-US" altLang="en-US" dirty="0">
                <a:solidFill>
                  <a:srgbClr val="000000"/>
                </a:solidFill>
                <a:sym typeface="Monotype Sorts" pitchFamily="2" charset="2"/>
              </a:rPr>
              <a:t> and the functional dependency is not trivial.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C71B4241-7331-4BD2-B815-90154DB29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Decomposing a Schema into BCNF</a:t>
            </a: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542545EE-CE83-4DC5-94FF-21415DDC3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51100" y="1163639"/>
            <a:ext cx="8026400" cy="534193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en-US" dirty="0"/>
              <a:t>Suppose we have a schema </a:t>
            </a:r>
            <a:r>
              <a:rPr lang="en-US" altLang="en-US" i="1" dirty="0"/>
              <a:t>R </a:t>
            </a:r>
            <a:r>
              <a:rPr lang="en-US" altLang="en-US" dirty="0"/>
              <a:t>and a non-trivial dependency </a:t>
            </a:r>
            <a:r>
              <a:rPr lang="en-US" altLang="en-US" dirty="0">
                <a:sym typeface="Symbol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kumimoji="0" lang="en-US" altLang="en-US" dirty="0">
                <a:sym typeface="Symbol" pitchFamily="18" charset="2"/>
              </a:rPr>
              <a:t></a:t>
            </a:r>
            <a:r>
              <a:rPr lang="en-US" altLang="en-US" i="1" dirty="0">
                <a:sym typeface="Symbol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  </a:t>
            </a:r>
            <a:r>
              <a:rPr lang="en-US" altLang="en-US" dirty="0"/>
              <a:t>causes a violation of BCNF.</a:t>
            </a:r>
          </a:p>
          <a:p>
            <a:pPr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dirty="0"/>
              <a:t>	We decompose the schema </a:t>
            </a:r>
            <a:r>
              <a:rPr lang="en-US" altLang="en-US" i="1" dirty="0"/>
              <a:t>R</a:t>
            </a:r>
            <a:r>
              <a:rPr lang="en-US" altLang="en-US" dirty="0"/>
              <a:t> into two schemas:</a:t>
            </a:r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  <a:defRPr/>
            </a:pPr>
            <a:r>
              <a:rPr lang="en-US" altLang="en-US" dirty="0"/>
              <a:t>(</a:t>
            </a:r>
            <a:r>
              <a:rPr lang="en-US" altLang="en-US" dirty="0">
                <a:sym typeface="Symbol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U </a:t>
            </a:r>
            <a:r>
              <a:rPr lang="en-US" altLang="en-US" dirty="0">
                <a:sym typeface="Symbol" pitchFamily="18" charset="2"/>
              </a:rPr>
              <a:t>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)</a:t>
            </a:r>
            <a:endParaRPr lang="en-US" altLang="en-US" dirty="0"/>
          </a:p>
          <a:p>
            <a:pPr lvl="1">
              <a:lnSpc>
                <a:spcPct val="90000"/>
              </a:lnSpc>
              <a:buSzPct val="200000"/>
              <a:buFont typeface="Times" pitchFamily="18" charset="0"/>
              <a:buChar char="•"/>
              <a:defRPr/>
            </a:pPr>
            <a:r>
              <a:rPr lang="en-US" altLang="en-US" dirty="0"/>
              <a:t>( </a:t>
            </a:r>
            <a:r>
              <a:rPr lang="en-US" altLang="en-US" i="1" dirty="0"/>
              <a:t>R</a:t>
            </a:r>
            <a:r>
              <a:rPr lang="en-US" altLang="en-US" dirty="0"/>
              <a:t> - ( </a:t>
            </a:r>
            <a:r>
              <a:rPr lang="en-US" altLang="en-US" i="1" dirty="0">
                <a:sym typeface="Symbol" pitchFamily="18" charset="2"/>
              </a:rPr>
              <a:t> - </a:t>
            </a:r>
            <a:r>
              <a:rPr lang="en-US" altLang="en-US" dirty="0">
                <a:sym typeface="Symbol" pitchFamily="18" charset="2"/>
              </a:rPr>
              <a:t> ) 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en-US" dirty="0"/>
              <a:t>In our example, 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en-US" dirty="0"/>
              <a:t>The schema is </a:t>
            </a:r>
          </a:p>
          <a:p>
            <a:pPr marL="857250" lvl="2" indent="0">
              <a:lnSpc>
                <a:spcPct val="90000"/>
              </a:lnSpc>
              <a:buNone/>
              <a:defRPr/>
            </a:pPr>
            <a:r>
              <a:rPr lang="en-US" altLang="en-US" i="1" dirty="0" err="1"/>
              <a:t>instr_dept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u="sng" dirty="0"/>
              <a:t>ID</a:t>
            </a:r>
            <a:r>
              <a:rPr lang="en-US" altLang="en-US" i="1" dirty="0"/>
              <a:t>, name, salary,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building, budget </a:t>
            </a:r>
            <a:r>
              <a:rPr lang="en-US" altLang="en-US" dirty="0"/>
              <a:t>)</a:t>
            </a:r>
            <a:endParaRPr lang="en-US" altLang="en-US" i="1" dirty="0"/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en-US" dirty="0"/>
              <a:t>The non-trivial dependency is 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altLang="en-US" i="1" dirty="0"/>
              <a:t>	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building, budget</a:t>
            </a:r>
            <a:endParaRPr lang="en-US" altLang="en-US" dirty="0"/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en-US" dirty="0">
                <a:sym typeface="Symbol" pitchFamily="18" charset="2"/>
              </a:rPr>
              <a:t>So,  = </a:t>
            </a:r>
            <a:r>
              <a:rPr lang="en-US" altLang="en-US" i="1" dirty="0" err="1">
                <a:sym typeface="Symbol" pitchFamily="18" charset="2"/>
              </a:rPr>
              <a:t>dept_name</a:t>
            </a:r>
            <a:r>
              <a:rPr lang="en-US" altLang="en-US" i="1" dirty="0">
                <a:sym typeface="Symbol" pitchFamily="18" charset="2"/>
              </a:rPr>
              <a:t> and   </a:t>
            </a:r>
            <a:r>
              <a:rPr lang="en-US" altLang="en-US" dirty="0">
                <a:sym typeface="Symbol" pitchFamily="18" charset="2"/>
              </a:rPr>
              <a:t>=</a:t>
            </a:r>
            <a:r>
              <a:rPr lang="en-US" altLang="en-US" i="1" dirty="0">
                <a:sym typeface="Symbol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altLang="en-US" i="1" dirty="0" err="1"/>
              <a:t>inst_dept</a:t>
            </a:r>
            <a:r>
              <a:rPr lang="en-US" altLang="en-US" dirty="0"/>
              <a:t> is, thus, replaced by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en-US" dirty="0"/>
              <a:t> (</a:t>
            </a:r>
            <a:r>
              <a:rPr lang="en-US" altLang="en-US" dirty="0">
                <a:sym typeface="Symbol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U </a:t>
            </a:r>
            <a:r>
              <a:rPr lang="en-US" altLang="en-US" dirty="0">
                <a:sym typeface="Symbol" pitchFamily="18" charset="2"/>
              </a:rPr>
              <a:t></a:t>
            </a:r>
            <a:r>
              <a:rPr lang="en-US" altLang="en-US" i="1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) = ( </a:t>
            </a:r>
            <a:r>
              <a:rPr lang="en-US" altLang="en-US" i="1" u="sng" dirty="0" err="1">
                <a:sym typeface="Symbol" pitchFamily="18" charset="2"/>
              </a:rPr>
              <a:t>dept_name</a:t>
            </a:r>
            <a:r>
              <a:rPr lang="en-US" altLang="en-US" i="1" dirty="0">
                <a:sym typeface="Symbol" pitchFamily="18" charset="2"/>
              </a:rPr>
              <a:t>, building, budget</a:t>
            </a:r>
            <a:r>
              <a:rPr lang="en-US" altLang="en-US" dirty="0">
                <a:sym typeface="Symbol" pitchFamily="18" charset="2"/>
              </a:rPr>
              <a:t> )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en-US" dirty="0"/>
              <a:t>( </a:t>
            </a:r>
            <a:r>
              <a:rPr lang="en-US" altLang="en-US" i="1" dirty="0"/>
              <a:t>R</a:t>
            </a:r>
            <a:r>
              <a:rPr lang="en-US" altLang="en-US" dirty="0"/>
              <a:t> - ( </a:t>
            </a:r>
            <a:r>
              <a:rPr lang="en-US" altLang="en-US" i="1" dirty="0">
                <a:sym typeface="Symbol" pitchFamily="18" charset="2"/>
              </a:rPr>
              <a:t> - </a:t>
            </a:r>
            <a:r>
              <a:rPr lang="en-US" altLang="en-US" dirty="0">
                <a:sym typeface="Symbol" pitchFamily="18" charset="2"/>
              </a:rPr>
              <a:t> ) ) = ( </a:t>
            </a:r>
            <a:r>
              <a:rPr lang="en-US" altLang="en-US" i="1" u="sng" dirty="0">
                <a:sym typeface="Symbol" pitchFamily="18" charset="2"/>
              </a:rPr>
              <a:t>ID</a:t>
            </a:r>
            <a:r>
              <a:rPr lang="en-US" altLang="en-US" i="1" dirty="0">
                <a:sym typeface="Symbol" pitchFamily="18" charset="2"/>
              </a:rPr>
              <a:t>, name, salary, </a:t>
            </a:r>
            <a:r>
              <a:rPr lang="en-US" altLang="en-US" i="1" dirty="0" err="1">
                <a:sym typeface="Symbol" pitchFamily="18" charset="2"/>
              </a:rPr>
              <a:t>dept_name</a:t>
            </a:r>
            <a:r>
              <a:rPr lang="en-US" altLang="en-US" dirty="0">
                <a:sym typeface="Symbol" pitchFamily="18" charset="2"/>
              </a:rPr>
              <a:t> 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284FBFF2-A18E-471D-8CD6-ABC03D7EC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BCNF and Dependency Preservation</a:t>
            </a:r>
          </a:p>
        </p:txBody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EBD62E36-8EC1-4A37-830E-010649C24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1093789"/>
            <a:ext cx="7661275" cy="5284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Functional dependencies should exist within a single relation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/>
              <a:t>Computationally costly to check functional dependencies that exist between multiple relationships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However, in some cases, decomposition into BCNF can result in the loss of a functional dependency within a single relation.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Consider the following schema:</a:t>
            </a:r>
          </a:p>
          <a:p>
            <a:pPr marL="0" indent="0"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/>
              <a:t>dept_advisor</a:t>
            </a:r>
            <a:r>
              <a:rPr lang="en-US" altLang="en-US" dirty="0"/>
              <a:t> (</a:t>
            </a:r>
            <a:r>
              <a:rPr lang="en-US" altLang="en-US" dirty="0" err="1"/>
              <a:t>s_ID</a:t>
            </a:r>
            <a:r>
              <a:rPr lang="en-US" altLang="en-US" dirty="0"/>
              <a:t>, </a:t>
            </a:r>
            <a:r>
              <a:rPr lang="en-US" altLang="en-US" dirty="0" err="1"/>
              <a:t>i_ID</a:t>
            </a:r>
            <a:r>
              <a:rPr lang="en-US" altLang="en-US" dirty="0"/>
              <a:t>, </a:t>
            </a:r>
            <a:r>
              <a:rPr lang="en-US" altLang="en-US" dirty="0" err="1"/>
              <a:t>dept_name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The following constraints hold on this schema: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/>
              <a:t>An instructor can act as an advisor for only one department.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/>
              <a:t>A student may have more than one advisor but at most one advisor for a given department.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Based on the above, the following functional dependencies hold on </a:t>
            </a:r>
            <a:r>
              <a:rPr lang="en-US" altLang="en-US" dirty="0" err="1"/>
              <a:t>dept_advisor</a:t>
            </a:r>
            <a:r>
              <a:rPr lang="en-US" altLang="en-US" dirty="0"/>
              <a:t>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err="1"/>
              <a:t>i_ID→dept_name</a:t>
            </a:r>
            <a:endParaRPr lang="en-US" alt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 err="1"/>
              <a:t>s_ID</a:t>
            </a:r>
            <a:r>
              <a:rPr lang="en-US" altLang="en-US" dirty="0"/>
              <a:t>, </a:t>
            </a:r>
            <a:r>
              <a:rPr lang="en-US" altLang="en-US" dirty="0" err="1"/>
              <a:t>dept_name→i_ID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FEE5AA65-FCC1-45E4-92F2-30985B0AC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BCNF and Dependency Preservation</a:t>
            </a:r>
          </a:p>
        </p:txBody>
      </p:sp>
      <p:sp>
        <p:nvSpPr>
          <p:cNvPr id="685059" name="Rectangle 3">
            <a:extLst>
              <a:ext uri="{FF2B5EF4-FFF2-40B4-BE49-F238E27FC236}">
                <a16:creationId xmlns:a16="http://schemas.microsoft.com/office/drawing/2014/main" id="{EFBB8C03-D499-4271-B7A2-2334B2FB6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869950"/>
            <a:ext cx="7661275" cy="55753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sz="1700" dirty="0" err="1"/>
              <a:t>dept_advisor</a:t>
            </a:r>
            <a:r>
              <a:rPr lang="en-US" altLang="en-US" sz="1700" dirty="0"/>
              <a:t> (</a:t>
            </a:r>
            <a:r>
              <a:rPr lang="en-US" altLang="en-US" sz="1700" dirty="0" err="1"/>
              <a:t>s_ID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i_ID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dept_name</a:t>
            </a:r>
            <a:r>
              <a:rPr lang="en-US" altLang="en-US" sz="1700" dirty="0"/>
              <a:t>) is, however, not in BCNF.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en-US" sz="1700" dirty="0"/>
              <a:t>For the functional dependency,</a:t>
            </a:r>
          </a:p>
          <a:p>
            <a:pPr marL="342900" lvl="2" indent="0">
              <a:buClr>
                <a:schemeClr val="tx2"/>
              </a:buClr>
              <a:buSzPct val="90000"/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/>
              <a:t>i_ID→dept_name</a:t>
            </a:r>
            <a:r>
              <a:rPr lang="en-US" altLang="en-US" sz="1700" dirty="0"/>
              <a:t>, </a:t>
            </a:r>
          </a:p>
          <a:p>
            <a:pPr marL="0" lvl="1" indent="0">
              <a:buClr>
                <a:schemeClr val="tx2"/>
              </a:buClr>
              <a:buSzPct val="90000"/>
              <a:buNone/>
              <a:defRPr/>
            </a:pPr>
            <a:r>
              <a:rPr lang="en-US" altLang="en-US" sz="1700" dirty="0"/>
              <a:t>      the dependency is not trivial and </a:t>
            </a:r>
            <a:r>
              <a:rPr lang="en-US" altLang="en-US" sz="1700" dirty="0" err="1"/>
              <a:t>i_id</a:t>
            </a:r>
            <a:r>
              <a:rPr lang="en-US" altLang="en-US" sz="1700" dirty="0"/>
              <a:t> is not a </a:t>
            </a:r>
            <a:r>
              <a:rPr lang="en-US" altLang="en-US" sz="1700" dirty="0" err="1"/>
              <a:t>superkey</a:t>
            </a:r>
            <a:r>
              <a:rPr lang="en-US" altLang="en-US" sz="1700" dirty="0"/>
              <a:t>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1700" dirty="0"/>
              <a:t>Following our rule for BCNF decomposition, we get the following two schemas: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sz="1700" dirty="0"/>
              <a:t>(</a:t>
            </a:r>
            <a:r>
              <a:rPr lang="en-US" altLang="en-US" sz="1700" dirty="0" err="1"/>
              <a:t>i_ID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dept_name</a:t>
            </a:r>
            <a:r>
              <a:rPr lang="en-US" altLang="en-US" sz="1700" dirty="0"/>
              <a:t>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sz="1700" dirty="0"/>
              <a:t>(</a:t>
            </a:r>
            <a:r>
              <a:rPr lang="en-US" altLang="en-US" sz="1700" dirty="0" err="1"/>
              <a:t>s_ID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i_ID</a:t>
            </a:r>
            <a:r>
              <a:rPr lang="en-US" altLang="en-US" sz="1700" dirty="0"/>
              <a:t>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1700" dirty="0"/>
              <a:t>Both the above schemas are BCNF.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1700" dirty="0"/>
              <a:t>Note however, that in our BCNF design, there is no schema that includes all the attributes appearing in the functional dependency </a:t>
            </a:r>
          </a:p>
          <a:p>
            <a:pPr marL="0" indent="0">
              <a:buNone/>
              <a:defRPr/>
            </a:pPr>
            <a:r>
              <a:rPr lang="en-US" altLang="en-US" sz="1700" dirty="0"/>
              <a:t>	</a:t>
            </a:r>
            <a:r>
              <a:rPr lang="en-US" altLang="en-US" sz="1700" dirty="0" err="1"/>
              <a:t>s_ID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dept_name→i_ID</a:t>
            </a:r>
            <a:r>
              <a:rPr lang="en-US" altLang="en-US" sz="1700" dirty="0"/>
              <a:t>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1700" dirty="0"/>
              <a:t>Because our design makes it computationally hard to enforce this functional dependency, we say our design is not dependency preserving.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1700" dirty="0"/>
              <a:t>Because dependency preservation is usually considered desirable, we consider another normal form, weaker than BCNF, that will allow us to preserve dependencies. That normal form is called third normal form.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894B8F67-76BC-4DB2-82D9-4529D28F2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Third Normal Form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0B09A7E-F7B0-4AF4-BEFE-C2CB0A3F4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7980362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0099"/>
                </a:solidFill>
              </a:rPr>
              <a:t>third normal form</a:t>
            </a:r>
            <a:r>
              <a:rPr lang="en-US" altLang="en-US" b="1" dirty="0"/>
              <a:t> (</a:t>
            </a:r>
            <a:r>
              <a:rPr lang="en-US" altLang="en-US" b="1" dirty="0">
                <a:solidFill>
                  <a:srgbClr val="000099"/>
                </a:solidFill>
              </a:rPr>
              <a:t>3NF</a:t>
            </a:r>
            <a:r>
              <a:rPr lang="en-US" altLang="en-US" b="1" dirty="0"/>
              <a:t>)</a:t>
            </a:r>
            <a:r>
              <a:rPr lang="en-US" altLang="en-US" dirty="0"/>
              <a:t> if for all functional dependencies in </a:t>
            </a:r>
            <a:r>
              <a:rPr lang="en-US" altLang="en-US" i="1" dirty="0">
                <a:sym typeface="Monotype Sorts" pitchFamily="2" charset="2"/>
              </a:rPr>
              <a:t>F</a:t>
            </a:r>
            <a:r>
              <a:rPr lang="en-US" altLang="en-US" baseline="30000" dirty="0">
                <a:sym typeface="Monotype Sorts" pitchFamily="2" charset="2"/>
              </a:rPr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2" charset="2"/>
              </a:rPr>
              <a:t> , where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  and  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Monotype Sorts" pitchFamily="2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2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is trivial (i.e.,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 pitchFamily="18" charset="2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is a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r>
              <a:rPr lang="en-US" altLang="en-US" dirty="0">
                <a:sym typeface="Greek Symbols" pitchFamily="18" charset="2"/>
              </a:rPr>
              <a:t> for </a:t>
            </a:r>
            <a:r>
              <a:rPr lang="en-US" altLang="en-US" i="1" dirty="0">
                <a:sym typeface="Greek Symbols" pitchFamily="18" charset="2"/>
              </a:rPr>
              <a:t>R</a:t>
            </a:r>
            <a:endParaRPr lang="en-US" altLang="en-US" dirty="0">
              <a:sym typeface="Greek Symbols" pitchFamily="18" charset="2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Greek Symbols" pitchFamily="18" charset="2"/>
              </a:rPr>
              <a:t>Each attribute </a:t>
            </a:r>
            <a:r>
              <a:rPr lang="en-US" altLang="en-US" i="1" dirty="0">
                <a:sym typeface="Greek Symbols" pitchFamily="18" charset="2"/>
              </a:rPr>
              <a:t>A</a:t>
            </a:r>
            <a:r>
              <a:rPr lang="en-US" altLang="en-US" dirty="0">
                <a:sym typeface="Greek Symbols" pitchFamily="18" charset="2"/>
              </a:rPr>
              <a:t> in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is contained in a candidate key for </a:t>
            </a:r>
            <a:r>
              <a:rPr lang="en-US" altLang="en-US" i="1" dirty="0">
                <a:sym typeface="Greek Symbols" pitchFamily="18" charset="2"/>
              </a:rPr>
              <a:t>R.</a:t>
            </a:r>
          </a:p>
          <a:p>
            <a:pPr>
              <a:tabLst>
                <a:tab pos="2738438" algn="l"/>
              </a:tabLst>
            </a:pPr>
            <a:r>
              <a:rPr lang="en-US" altLang="en-US" dirty="0">
                <a:sym typeface="Greek Symbols" pitchFamily="18" charset="2"/>
              </a:rPr>
              <a:t>Note that the third condition above does not say that a single candidate key must contain all the attributes in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; each attribute A in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–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 pitchFamily="18" charset="2"/>
              </a:rPr>
              <a:t>may be contained in a different candidate key.</a:t>
            </a:r>
          </a:p>
          <a:p>
            <a:pPr>
              <a:tabLst>
                <a:tab pos="2738438" algn="l"/>
              </a:tabLst>
            </a:pPr>
            <a:r>
              <a:rPr lang="en-US" altLang="en-US" dirty="0">
                <a:sym typeface="Greek Symbols" pitchFamily="18" charset="2"/>
              </a:rPr>
              <a:t>Also note that a candidate key is a minimal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r>
              <a:rPr lang="en-US" altLang="en-US" dirty="0">
                <a:sym typeface="Greek Symbols" pitchFamily="18" charset="2"/>
              </a:rPr>
              <a:t> - that is, a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r>
              <a:rPr lang="en-US" altLang="en-US" dirty="0">
                <a:sym typeface="Greek Symbols" pitchFamily="18" charset="2"/>
              </a:rPr>
              <a:t> no proper subset of which is also a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r>
              <a:rPr lang="en-US" altLang="en-US" dirty="0">
                <a:sym typeface="Greek Symbols" pitchFamily="18" charset="2"/>
              </a:rPr>
              <a:t>.</a:t>
            </a:r>
          </a:p>
          <a:p>
            <a:pPr>
              <a:tabLst>
                <a:tab pos="2738438" algn="l"/>
              </a:tabLst>
            </a:pPr>
            <a:r>
              <a:rPr lang="en-US" altLang="en-US" dirty="0">
                <a:sym typeface="Greek Symbols" pitchFamily="18" charset="2"/>
              </a:rPr>
              <a:t>If a relation is in BCNF it is in 3NF.</a:t>
            </a:r>
          </a:p>
          <a:p>
            <a:pPr>
              <a:tabLst>
                <a:tab pos="2738438" algn="l"/>
              </a:tabLst>
            </a:pPr>
            <a:r>
              <a:rPr lang="en-US" altLang="en-US" dirty="0"/>
              <a:t>Third condition is a minimal relaxation of BCNF to ensure dependency preservation.</a:t>
            </a:r>
          </a:p>
          <a:p>
            <a:pPr>
              <a:tabLst>
                <a:tab pos="2738438" algn="l"/>
              </a:tabLst>
            </a:pPr>
            <a:endParaRPr lang="en-US" altLang="en-US" dirty="0"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F7322638-DDF8-4441-BF95-5293A4C59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Third Normal Form</a:t>
            </a:r>
          </a:p>
        </p:txBody>
      </p:sp>
      <p:sp>
        <p:nvSpPr>
          <p:cNvPr id="687107" name="Rectangle 3">
            <a:extLst>
              <a:ext uri="{FF2B5EF4-FFF2-40B4-BE49-F238E27FC236}">
                <a16:creationId xmlns:a16="http://schemas.microsoft.com/office/drawing/2014/main" id="{CE8C6391-58A4-4DA5-AD75-BDDF80A91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8084" y="1093789"/>
            <a:ext cx="9214858" cy="49037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sz="2000" dirty="0"/>
              <a:t>Now let’s again consider the schema</a:t>
            </a:r>
          </a:p>
          <a:p>
            <a:pPr marL="0" indent="0"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dept_advisor</a:t>
            </a:r>
            <a:r>
              <a:rPr lang="en-US" altLang="en-US" sz="2000" dirty="0"/>
              <a:t> (</a:t>
            </a:r>
            <a:r>
              <a:rPr lang="en-US" altLang="en-US" sz="2000" dirty="0" err="1"/>
              <a:t>s_ID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/>
              <a:t>For the functional dependency,</a:t>
            </a:r>
          </a:p>
          <a:p>
            <a:pPr marL="0" lvl="1" indent="0">
              <a:buClr>
                <a:schemeClr val="tx2"/>
              </a:buClr>
              <a:buSzPct val="90000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s_ID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dept_name→i_ID</a:t>
            </a:r>
            <a:endParaRPr lang="en-US" altLang="en-US" sz="2000" dirty="0"/>
          </a:p>
          <a:p>
            <a:pPr marL="0" lvl="1" indent="0">
              <a:buClr>
                <a:schemeClr val="tx2"/>
              </a:buClr>
              <a:buSzPct val="90000"/>
              <a:buNone/>
              <a:defRPr/>
            </a:pPr>
            <a:r>
              <a:rPr lang="en-US" altLang="en-US" sz="2000" dirty="0"/>
              <a:t>	{</a:t>
            </a:r>
            <a:r>
              <a:rPr lang="en-US" altLang="en-US" sz="2000" dirty="0" err="1"/>
              <a:t>s_ID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} is a </a:t>
            </a:r>
            <a:r>
              <a:rPr lang="en-US" altLang="en-US" sz="2000" dirty="0" err="1"/>
              <a:t>superkey</a:t>
            </a:r>
            <a:r>
              <a:rPr lang="en-US" altLang="en-US" sz="2000" dirty="0"/>
              <a:t> (and also a candidate key)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en-US" sz="2000" dirty="0"/>
              <a:t>For the functional dependency,</a:t>
            </a:r>
          </a:p>
          <a:p>
            <a:pPr marL="342900" lvl="2" indent="0">
              <a:buClr>
                <a:schemeClr val="tx2"/>
              </a:buClr>
              <a:buSzPct val="90000"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i_ID→dept_name</a:t>
            </a:r>
            <a:r>
              <a:rPr lang="en-US" altLang="en-US" sz="2000" dirty="0"/>
              <a:t>, </a:t>
            </a:r>
          </a:p>
          <a:p>
            <a:pPr marL="0" indent="0">
              <a:buNone/>
              <a:defRPr/>
            </a:pPr>
            <a:r>
              <a:rPr lang="en-US" altLang="en-US" sz="2000" dirty="0">
                <a:sym typeface="Symbol" pitchFamily="18" charset="2"/>
              </a:rPr>
              <a:t>	  = </a:t>
            </a:r>
            <a:r>
              <a:rPr lang="en-US" altLang="en-US" sz="2000" dirty="0" err="1">
                <a:sym typeface="Symbol" pitchFamily="18" charset="2"/>
              </a:rPr>
              <a:t>i_ID</a:t>
            </a:r>
            <a:r>
              <a:rPr lang="en-US" altLang="en-US" sz="2000" dirty="0">
                <a:sym typeface="Symbol" pitchFamily="18" charset="2"/>
              </a:rPr>
              <a:t>, </a:t>
            </a:r>
            <a:r>
              <a:rPr lang="en-US" altLang="en-US" sz="2000" i="1" dirty="0">
                <a:sym typeface="Symbol" pitchFamily="18" charset="2"/>
              </a:rPr>
              <a:t>  = </a:t>
            </a:r>
            <a:r>
              <a:rPr lang="en-US" altLang="en-US" sz="2000" i="1" dirty="0" err="1">
                <a:sym typeface="Symbol" pitchFamily="18" charset="2"/>
              </a:rPr>
              <a:t>dept_name</a:t>
            </a:r>
            <a:r>
              <a:rPr lang="en-US" altLang="en-US" sz="2000" i="1" dirty="0">
                <a:sym typeface="Symbol" pitchFamily="18" charset="2"/>
              </a:rPr>
              <a:t> and </a:t>
            </a:r>
            <a:r>
              <a:rPr lang="en-US" altLang="en-US" sz="2000" dirty="0">
                <a:sym typeface="Greek Symbols" pitchFamily="18" charset="2"/>
              </a:rPr>
              <a:t> – </a:t>
            </a:r>
            <a:r>
              <a:rPr lang="en-US" altLang="en-US" sz="2000" dirty="0">
                <a:sym typeface="Symbol" pitchFamily="18" charset="2"/>
              </a:rPr>
              <a:t> = </a:t>
            </a:r>
            <a:r>
              <a:rPr lang="en-US" altLang="en-US" sz="2000" dirty="0" err="1">
                <a:sym typeface="Symbol" pitchFamily="18" charset="2"/>
              </a:rPr>
              <a:t>dept_name</a:t>
            </a:r>
            <a:endParaRPr lang="en-US" altLang="en-US" sz="2000" dirty="0">
              <a:sym typeface="Symbol" pitchFamily="18" charset="2"/>
            </a:endParaRPr>
          </a:p>
          <a:p>
            <a:pPr marL="0" indent="0">
              <a:buNone/>
              <a:defRPr/>
            </a:pPr>
            <a:r>
              <a:rPr lang="en-US" altLang="en-US" sz="2000" dirty="0">
                <a:sym typeface="Symbol" pitchFamily="18" charset="2"/>
              </a:rPr>
              <a:t>	</a:t>
            </a:r>
            <a:r>
              <a:rPr lang="en-US" altLang="en-US" sz="2000" i="1" dirty="0">
                <a:sym typeface="Symbol" pitchFamily="18" charset="2"/>
              </a:rPr>
              <a:t></a:t>
            </a:r>
            <a:r>
              <a:rPr lang="en-US" altLang="en-US" sz="2000" dirty="0">
                <a:sym typeface="Greek Symbols" pitchFamily="18" charset="2"/>
              </a:rPr>
              <a:t> – </a:t>
            </a:r>
            <a:r>
              <a:rPr lang="en-US" altLang="en-US" sz="2000" dirty="0">
                <a:sym typeface="Symbol" pitchFamily="18" charset="2"/>
              </a:rPr>
              <a:t> = </a:t>
            </a:r>
            <a:r>
              <a:rPr lang="en-US" altLang="en-US" sz="2000" dirty="0" err="1">
                <a:sym typeface="Symbol" pitchFamily="18" charset="2"/>
              </a:rPr>
              <a:t>dept_name</a:t>
            </a:r>
            <a:r>
              <a:rPr lang="en-US" altLang="en-US" sz="2000" dirty="0">
                <a:sym typeface="Symbol" pitchFamily="18" charset="2"/>
              </a:rPr>
              <a:t> is contained in the candidate key </a:t>
            </a:r>
            <a:r>
              <a:rPr lang="en-US" altLang="en-US" sz="2000" dirty="0"/>
              <a:t>{</a:t>
            </a:r>
            <a:r>
              <a:rPr lang="en-US" altLang="en-US" sz="2000" dirty="0" err="1"/>
              <a:t>s_ID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dept_name</a:t>
            </a:r>
            <a:r>
              <a:rPr lang="en-US" altLang="en-US" sz="2000" dirty="0"/>
              <a:t>}</a:t>
            </a:r>
            <a:endParaRPr lang="en-US" altLang="en-US" sz="2000" dirty="0">
              <a:sym typeface="Symbol" pitchFamily="18" charset="2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/>
              <a:t>Since both the functional dependencies hold on </a:t>
            </a:r>
            <a:r>
              <a:rPr lang="en-US" altLang="en-US" sz="2000" dirty="0" err="1"/>
              <a:t>dept_advisor</a:t>
            </a:r>
            <a:r>
              <a:rPr lang="en-US" altLang="en-US" sz="2000" dirty="0"/>
              <a:t>, it is in third normal form.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>
            <a:extLst>
              <a:ext uri="{FF2B5EF4-FFF2-40B4-BE49-F238E27FC236}">
                <a16:creationId xmlns:a16="http://schemas.microsoft.com/office/drawing/2014/main" id="{73F967D7-BEE7-4F93-882E-596901D76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Comparison of BCNF and 3NF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9D2EE9E-7702-4662-9AE5-44691EF36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9"/>
            <a:ext cx="8039100" cy="4903787"/>
          </a:xfrm>
        </p:spPr>
        <p:txBody>
          <a:bodyPr/>
          <a:lstStyle/>
          <a:p>
            <a:r>
              <a:rPr lang="en-US" altLang="en-US" dirty="0"/>
              <a:t>The goals of a relational database design with functional dependencies are:</a:t>
            </a:r>
          </a:p>
          <a:p>
            <a:pPr lvl="1"/>
            <a:r>
              <a:rPr lang="en-US" altLang="en-US" dirty="0"/>
              <a:t>BCNF</a:t>
            </a:r>
          </a:p>
          <a:p>
            <a:pPr lvl="1"/>
            <a:r>
              <a:rPr lang="en-US" altLang="en-US" dirty="0"/>
              <a:t>Lossless join</a:t>
            </a:r>
          </a:p>
          <a:p>
            <a:pPr lvl="1"/>
            <a:r>
              <a:rPr lang="en-US" altLang="en-US" dirty="0"/>
              <a:t>Dependency preservation</a:t>
            </a:r>
          </a:p>
          <a:p>
            <a:r>
              <a:rPr lang="en-US" altLang="en-US" dirty="0"/>
              <a:t>Since it is not always possible to preserve dependency with BCNF, we may be forced to choose between BCNF and dependency preservation with 3NF.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>
            <a:extLst>
              <a:ext uri="{FF2B5EF4-FFF2-40B4-BE49-F238E27FC236}">
                <a16:creationId xmlns:a16="http://schemas.microsoft.com/office/drawing/2014/main" id="{EB558389-1B2D-41FC-9975-EC68CE3801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End of Chapter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E1733F70-0445-40B0-8E4F-20B8C27C3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2350" y="117476"/>
            <a:ext cx="8077200" cy="4540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Normalization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BAA83E-8E1D-4F90-A12F-B62E624C9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958851"/>
            <a:ext cx="7661275" cy="4740275"/>
          </a:xfrm>
        </p:spPr>
        <p:txBody>
          <a:bodyPr/>
          <a:lstStyle/>
          <a:p>
            <a:r>
              <a:rPr lang="en-US" altLang="en-US" sz="2600"/>
              <a:t>We use E-R diagrams to generate a set of relation schemas.</a:t>
            </a:r>
          </a:p>
          <a:p>
            <a:r>
              <a:rPr lang="en-US" altLang="en-US" sz="2600"/>
              <a:t>Obviously, the goodness (or badness) of the resulting set of schemas depends on how good the E-R design was in the first place.</a:t>
            </a:r>
          </a:p>
          <a:p>
            <a:pPr lvl="1"/>
            <a:r>
              <a:rPr lang="en-US" altLang="en-US" sz="2600"/>
              <a:t>There is a good chance that imperfections exist in your ER design which can propagate to the resulting schema diagrams.</a:t>
            </a:r>
          </a:p>
          <a:p>
            <a:r>
              <a:rPr lang="en-US" altLang="en-US" sz="2600"/>
              <a:t>But how do we formally assess whether the relation schemas that we obtain is good or bad?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E1733F70-0445-40B0-8E4F-20B8C27C3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2350" y="117476"/>
            <a:ext cx="8077200" cy="4540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Normalization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35E9E3F-7284-4C05-B3C2-4DF45A9778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904876"/>
            <a:ext cx="7661275" cy="5273675"/>
          </a:xfrm>
        </p:spPr>
        <p:txBody>
          <a:bodyPr/>
          <a:lstStyle/>
          <a:p>
            <a:r>
              <a:rPr lang="en-US" altLang="en-US" sz="2200"/>
              <a:t>The </a:t>
            </a:r>
            <a:r>
              <a:rPr lang="en-US" altLang="en-US" sz="2200" b="1"/>
              <a:t>normalization process</a:t>
            </a:r>
            <a:r>
              <a:rPr lang="en-US" altLang="en-US" sz="2200"/>
              <a:t>, as first proposed by Codd (1972), takes a relation schema through a series of tests to certify whether it satisfies a certain normal form. </a:t>
            </a:r>
          </a:p>
          <a:p>
            <a:r>
              <a:rPr lang="en-US" altLang="en-US" sz="2200"/>
              <a:t>Initially, Codd proposed three normal forms, which he called first, second, and third normal form. </a:t>
            </a:r>
          </a:p>
          <a:p>
            <a:r>
              <a:rPr lang="en-US" altLang="en-US" sz="2200"/>
              <a:t>A stronger definition of 3NF—called Boyce-Codd normal form (BCNF)—was proposed later by Boyce and Codd. </a:t>
            </a:r>
          </a:p>
          <a:p>
            <a:r>
              <a:rPr lang="en-US" altLang="en-US" sz="2200"/>
              <a:t>All these normal forms are based on the </a:t>
            </a:r>
            <a:r>
              <a:rPr lang="en-US" altLang="en-US" sz="2200" b="1"/>
              <a:t>functional dependencies </a:t>
            </a:r>
            <a:r>
              <a:rPr lang="en-US" altLang="en-US" sz="2200"/>
              <a:t>among the attributes of a relation. </a:t>
            </a:r>
          </a:p>
          <a:p>
            <a:r>
              <a:rPr lang="en-US" altLang="en-US" sz="2200"/>
              <a:t>Later, a fourth normal form (4NF) and a fifth normal form (5NF) were proposed, based on the concepts of multivalued dependencies and join dependencies, respectively.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5F3A46F6-5C3B-4C61-9C44-EF177ADB0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2350" y="117476"/>
            <a:ext cx="8077200" cy="4540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Normalization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6D83A5A-E3DE-4E5B-82CB-326A93B3C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571500"/>
            <a:ext cx="7818437" cy="6180138"/>
          </a:xfrm>
        </p:spPr>
        <p:txBody>
          <a:bodyPr/>
          <a:lstStyle/>
          <a:p>
            <a:r>
              <a:rPr lang="en-US" altLang="en-US" dirty="0"/>
              <a:t>The normal form of a relation refers to the highest normal form condition that it meets, and hence indicates the degree to which it has been normalized.</a:t>
            </a:r>
          </a:p>
          <a:p>
            <a:r>
              <a:rPr lang="en-US" altLang="en-US" dirty="0"/>
              <a:t>Normal forms, when considered in isolation from other factors, do not guarantee a good database design. </a:t>
            </a:r>
          </a:p>
          <a:p>
            <a:r>
              <a:rPr lang="en-US" altLang="en-US" dirty="0"/>
              <a:t>Rather, the process of normalization through decomposition must also confirm the existence of additional properties that the relational schemas, taken together, should possess. These would include two properties: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/>
              <a:t>lossless join property</a:t>
            </a:r>
            <a:r>
              <a:rPr lang="en-US" altLang="en-US" dirty="0"/>
              <a:t>, which guarantees that spurious tuples are not generated by the relation schemas created after decomposition.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/>
              <a:t>dependency preservation property</a:t>
            </a:r>
            <a:r>
              <a:rPr lang="en-US" altLang="en-US" dirty="0"/>
              <a:t>, which ensures that each functional dependency is represented in some individual relation resulting after decomposition.</a:t>
            </a:r>
          </a:p>
          <a:p>
            <a:r>
              <a:rPr lang="en-US" altLang="en-US" dirty="0"/>
              <a:t>The lossless join property is extremely critical and must be achieved at any cost, whereas the dependency preservation property, although desirable, is sometimes sacrificed.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3BF56A8A-06DE-42EF-A46B-A0F878016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err="1"/>
              <a:t>Lossy</a:t>
            </a:r>
            <a:r>
              <a:rPr lang="en-US" altLang="en-US" dirty="0"/>
              <a:t>/ </a:t>
            </a:r>
            <a:r>
              <a:rPr lang="en-US" altLang="en-US" dirty="0" err="1"/>
              <a:t>Loseless</a:t>
            </a:r>
            <a:r>
              <a:rPr lang="en-US" altLang="en-US" dirty="0"/>
              <a:t> Decomposition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7A42591-06D1-489A-BDF6-841F2012C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6725" y="1093789"/>
            <a:ext cx="4686300" cy="5178425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Suppose we decompose the schema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i="1" dirty="0"/>
              <a:t>employee(ID, name, street, city, salary)</a:t>
            </a:r>
            <a:r>
              <a:rPr lang="en-US" altLang="en-US" dirty="0"/>
              <a:t> </a:t>
            </a:r>
          </a:p>
          <a:p>
            <a:pPr marL="0" indent="0">
              <a:buNone/>
              <a:defRPr/>
            </a:pPr>
            <a:r>
              <a:rPr lang="en-US" altLang="en-US" dirty="0"/>
              <a:t>      into the following two schemas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</a:t>
            </a:r>
            <a:r>
              <a:rPr lang="en-US" altLang="en-US" i="1" dirty="0"/>
              <a:t>employee1</a:t>
            </a:r>
            <a:r>
              <a:rPr lang="en-US" altLang="en-US" dirty="0"/>
              <a:t> 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/>
              <a:t>name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</a:t>
            </a:r>
            <a:r>
              <a:rPr lang="en-US" altLang="en-US" i="1" dirty="0"/>
              <a:t>employee2</a:t>
            </a:r>
            <a:r>
              <a:rPr lang="en-US" altLang="en-US" dirty="0"/>
              <a:t> (</a:t>
            </a:r>
            <a:r>
              <a:rPr lang="en-US" altLang="en-US" i="1" dirty="0"/>
              <a:t>name</a:t>
            </a:r>
            <a:r>
              <a:rPr lang="en-US" altLang="en-US" dirty="0"/>
              <a:t>, </a:t>
            </a:r>
            <a:r>
              <a:rPr lang="en-US" altLang="en-US" i="1" dirty="0"/>
              <a:t>street, city, salary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As can be seen in the figure, this is a </a:t>
            </a:r>
            <a:r>
              <a:rPr lang="en-US" altLang="en-US" b="1" dirty="0" err="1">
                <a:solidFill>
                  <a:srgbClr val="000099"/>
                </a:solidFill>
              </a:rPr>
              <a:t>lossy</a:t>
            </a:r>
            <a:r>
              <a:rPr lang="en-US" altLang="en-US" b="1" dirty="0">
                <a:solidFill>
                  <a:srgbClr val="000099"/>
                </a:solidFill>
              </a:rPr>
              <a:t> decomposition </a:t>
            </a:r>
            <a:r>
              <a:rPr lang="en-US" altLang="en-US" dirty="0"/>
              <a:t>as we cannot reconstruct the original </a:t>
            </a:r>
            <a:r>
              <a:rPr lang="en-US" altLang="en-US" i="1" dirty="0"/>
              <a:t>employee</a:t>
            </a:r>
            <a:r>
              <a:rPr lang="en-US" altLang="en-US" dirty="0"/>
              <a:t> relation.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On the other hand, decompositions that do not lose the original information are known as </a:t>
            </a:r>
            <a:r>
              <a:rPr lang="en-US" altLang="en-US" b="1" dirty="0">
                <a:solidFill>
                  <a:srgbClr val="000099"/>
                </a:solidFill>
              </a:rPr>
              <a:t>lossless decomposition</a:t>
            </a:r>
            <a:r>
              <a:rPr lang="en-US" altLang="en-US" dirty="0"/>
              <a:t>.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dirty="0"/>
              <a:t>We should be aiming for a lossless decomposition.</a:t>
            </a:r>
          </a:p>
          <a:p>
            <a:pPr lvl="1">
              <a:buFont typeface="Monotype Sorts" charset="2"/>
              <a:buNone/>
              <a:defRPr/>
            </a:pPr>
            <a:endParaRPr lang="en-US" altLang="en-US" i="1" dirty="0"/>
          </a:p>
          <a:p>
            <a:pPr lvl="1">
              <a:buFont typeface="Monotype Sorts" charset="2"/>
              <a:buNone/>
              <a:defRPr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AD1C13-AD72-415F-B287-FB5C0B57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545" y="1093789"/>
            <a:ext cx="4686299" cy="42884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4F7DF83E-0D39-482D-8933-F8B3B0349F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Case Study - Design Alternative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2E1CEA2-9160-4A04-8DA1-EF08E6A3F4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9" y="811213"/>
            <a:ext cx="7661275" cy="5810250"/>
          </a:xfrm>
        </p:spPr>
        <p:txBody>
          <a:bodyPr/>
          <a:lstStyle/>
          <a:p>
            <a:r>
              <a:rPr lang="en-US" altLang="en-US"/>
              <a:t>Previously, we had the schemas instructor and department:</a:t>
            </a:r>
          </a:p>
          <a:p>
            <a:pPr lvl="1"/>
            <a:r>
              <a:rPr lang="en-US" altLang="en-US" i="1"/>
              <a:t>instructor</a:t>
            </a:r>
            <a:r>
              <a:rPr lang="en-US" altLang="en-US"/>
              <a:t>(</a:t>
            </a:r>
            <a:r>
              <a:rPr lang="en-US" altLang="en-US" i="1" u="sng"/>
              <a:t>ID</a:t>
            </a:r>
            <a:r>
              <a:rPr lang="en-US" altLang="en-US"/>
              <a:t>, </a:t>
            </a:r>
            <a:r>
              <a:rPr lang="en-US" altLang="en-US" i="1"/>
              <a:t>name</a:t>
            </a:r>
            <a:r>
              <a:rPr lang="en-US" altLang="en-US"/>
              <a:t>, </a:t>
            </a:r>
            <a:r>
              <a:rPr lang="en-US" altLang="en-US" i="1"/>
              <a:t>dept_name</a:t>
            </a:r>
            <a:r>
              <a:rPr lang="en-US" altLang="en-US"/>
              <a:t>, </a:t>
            </a:r>
            <a:r>
              <a:rPr lang="en-US" altLang="en-US" i="1"/>
              <a:t>salary</a:t>
            </a:r>
            <a:r>
              <a:rPr lang="en-US" altLang="en-US"/>
              <a:t>)</a:t>
            </a:r>
          </a:p>
          <a:p>
            <a:pPr lvl="1"/>
            <a:r>
              <a:rPr lang="en-US" altLang="en-US" i="1"/>
              <a:t>department</a:t>
            </a:r>
            <a:r>
              <a:rPr lang="en-US" altLang="en-US"/>
              <a:t>(</a:t>
            </a:r>
            <a:r>
              <a:rPr lang="en-US" altLang="en-US" i="1" u="sng"/>
              <a:t>dept_name</a:t>
            </a:r>
            <a:r>
              <a:rPr lang="en-US" altLang="en-US"/>
              <a:t>, </a:t>
            </a: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budget</a:t>
            </a:r>
            <a:r>
              <a:rPr lang="en-US" altLang="en-US"/>
              <a:t>)</a:t>
            </a:r>
          </a:p>
          <a:p>
            <a:r>
              <a:rPr lang="en-US" altLang="en-US"/>
              <a:t>Suppose that instead of </a:t>
            </a:r>
            <a:r>
              <a:rPr lang="en-US" altLang="en-US" i="1"/>
              <a:t>instructor</a:t>
            </a:r>
            <a:r>
              <a:rPr lang="en-US" altLang="en-US"/>
              <a:t> and </a:t>
            </a:r>
            <a:r>
              <a:rPr lang="en-US" altLang="en-US" i="1"/>
              <a:t>department  schemas, we have the following combined schema </a:t>
            </a:r>
          </a:p>
          <a:p>
            <a:pPr lvl="1"/>
            <a:r>
              <a:rPr lang="en-US" altLang="en-US" i="1"/>
              <a:t>inst_dept </a:t>
            </a:r>
            <a:r>
              <a:rPr lang="en-US" altLang="en-US"/>
              <a:t>(</a:t>
            </a:r>
            <a:r>
              <a:rPr lang="en-US" altLang="en-US" i="1" u="sng"/>
              <a:t>ID</a:t>
            </a:r>
            <a:r>
              <a:rPr lang="en-US" altLang="en-US"/>
              <a:t>, </a:t>
            </a:r>
            <a:r>
              <a:rPr lang="en-US" altLang="en-US" i="1"/>
              <a:t>name</a:t>
            </a:r>
            <a:r>
              <a:rPr lang="en-US" altLang="en-US"/>
              <a:t>, </a:t>
            </a:r>
            <a:r>
              <a:rPr lang="en-US" altLang="en-US" i="1"/>
              <a:t>salary</a:t>
            </a:r>
            <a:r>
              <a:rPr lang="en-US" altLang="en-US"/>
              <a:t>, </a:t>
            </a:r>
            <a:r>
              <a:rPr lang="en-US" altLang="en-US" i="1"/>
              <a:t>dept_name</a:t>
            </a:r>
            <a:r>
              <a:rPr lang="en-US" altLang="en-US"/>
              <a:t>, </a:t>
            </a:r>
            <a:r>
              <a:rPr lang="en-US" altLang="en-US" i="1"/>
              <a:t>building</a:t>
            </a:r>
            <a:r>
              <a:rPr lang="en-US" altLang="en-US"/>
              <a:t>, </a:t>
            </a:r>
            <a:r>
              <a:rPr lang="en-US" altLang="en-US" i="1"/>
              <a:t>budget</a:t>
            </a:r>
            <a:r>
              <a:rPr lang="en-US" altLang="en-US"/>
              <a:t>)</a:t>
            </a:r>
            <a:endParaRPr lang="en-US" altLang="en-US" i="1"/>
          </a:p>
        </p:txBody>
      </p:sp>
      <p:sp>
        <p:nvSpPr>
          <p:cNvPr id="17412" name="Picture 5" descr="8">
            <a:extLst>
              <a:ext uri="{FF2B5EF4-FFF2-40B4-BE49-F238E27FC236}">
                <a16:creationId xmlns:a16="http://schemas.microsoft.com/office/drawing/2014/main" id="{B2DFC65F-81CF-4BDC-B4C0-0CC2E4BB1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7638" y="2963864"/>
            <a:ext cx="59944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6C39F9-932A-4568-ACE4-A04D22D1E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00" y="2962599"/>
            <a:ext cx="5992887" cy="3596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5BB76C-A786-4B0F-961E-B551538C5ADA}"/>
              </a:ext>
            </a:extLst>
          </p:cNvPr>
          <p:cNvSpPr/>
          <p:nvPr/>
        </p:nvSpPr>
        <p:spPr>
          <a:xfrm>
            <a:off x="9447474" y="3254673"/>
            <a:ext cx="2131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tx2"/>
                </a:solidFill>
              </a:rPr>
              <a:t>What could be the possible problems with this design?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1B0D971B-BCBA-44F6-B292-51760597E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Case Study - Design Alternative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58BCF09-538C-4C5B-9BDD-BD74D1573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4664" y="722314"/>
            <a:ext cx="8747125" cy="5881687"/>
          </a:xfrm>
        </p:spPr>
        <p:txBody>
          <a:bodyPr/>
          <a:lstStyle/>
          <a:p>
            <a:r>
              <a:rPr lang="en-US" altLang="en-US" dirty="0"/>
              <a:t>What could be the possible problems with this design?</a:t>
            </a:r>
          </a:p>
          <a:p>
            <a:pPr lvl="1"/>
            <a:r>
              <a:rPr lang="en-US" altLang="en-US" dirty="0"/>
              <a:t>department information (“building” and “budget”) repeats once for each instructor in the department</a:t>
            </a:r>
          </a:p>
          <a:p>
            <a:pPr lvl="1"/>
            <a:r>
              <a:rPr lang="en-US" altLang="en-US" dirty="0"/>
              <a:t>runs the risk that some user might update the budget amount in one tuple but not all, and thus create inconsistency</a:t>
            </a:r>
          </a:p>
          <a:p>
            <a:pPr lvl="1"/>
            <a:r>
              <a:rPr lang="en-US" altLang="en-US" dirty="0"/>
              <a:t>we cannot represent directly the information concerning a department (dept name, building, budget) unless that department has at least one instructor at the university.</a:t>
            </a:r>
          </a:p>
        </p:txBody>
      </p:sp>
      <p:sp>
        <p:nvSpPr>
          <p:cNvPr id="19460" name="Picture 5" descr="8">
            <a:extLst>
              <a:ext uri="{FF2B5EF4-FFF2-40B4-BE49-F238E27FC236}">
                <a16:creationId xmlns:a16="http://schemas.microsoft.com/office/drawing/2014/main" id="{EECB215E-0377-4C91-B7BE-2C3B7BD5FC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3238" y="3309938"/>
            <a:ext cx="5491162" cy="329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01C427-F44B-47D8-A120-A7D6DDC8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8" y="3311875"/>
            <a:ext cx="5492972" cy="3292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9E04A59C-0BB5-473A-B672-AB8413686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Case Study - Design Alternative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C8CA9BD-485A-4801-BDBC-835D51706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855664"/>
            <a:ext cx="7893050" cy="5692775"/>
          </a:xfrm>
        </p:spPr>
        <p:txBody>
          <a:bodyPr/>
          <a:lstStyle/>
          <a:p>
            <a:r>
              <a:rPr lang="en-US" altLang="en-US" dirty="0"/>
              <a:t>Suppose we had started out with the schema </a:t>
            </a:r>
            <a:r>
              <a:rPr lang="en-US" altLang="en-US" i="1" dirty="0" err="1"/>
              <a:t>inst_dept</a:t>
            </a:r>
            <a:r>
              <a:rPr lang="en-US" altLang="en-US" i="1" dirty="0"/>
              <a:t>.  </a:t>
            </a:r>
            <a:r>
              <a:rPr lang="en-US" altLang="en-US" dirty="0"/>
              <a:t>How would we recognize that it results in redundancy and should be split up (</a:t>
            </a:r>
            <a:r>
              <a:rPr lang="en-US" altLang="en-US" b="1" dirty="0">
                <a:solidFill>
                  <a:srgbClr val="000099"/>
                </a:solidFill>
              </a:rPr>
              <a:t>decompose</a:t>
            </a:r>
            <a:r>
              <a:rPr lang="en-US" altLang="en-US" dirty="0"/>
              <a:t>) into two schemas </a:t>
            </a:r>
            <a:r>
              <a:rPr lang="en-US" altLang="en-US" i="1" dirty="0"/>
              <a:t>instructor </a:t>
            </a:r>
            <a:r>
              <a:rPr lang="en-US" altLang="en-US" dirty="0"/>
              <a:t>and </a:t>
            </a:r>
            <a:r>
              <a:rPr lang="en-US" altLang="en-US" i="1" dirty="0"/>
              <a:t>department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By observing the contents of actual relations on schema </a:t>
            </a:r>
            <a:r>
              <a:rPr lang="en-US" altLang="en-US" dirty="0" err="1"/>
              <a:t>inst_dept</a:t>
            </a:r>
            <a:r>
              <a:rPr lang="en-US" altLang="en-US" dirty="0"/>
              <a:t>, we could note the repetition of information resulting from having to list the building and budget once for each instructor associated with a department. </a:t>
            </a:r>
          </a:p>
          <a:p>
            <a:r>
              <a:rPr lang="en-US" altLang="en-US" dirty="0"/>
              <a:t>However, this is an unreliable process. </a:t>
            </a:r>
          </a:p>
          <a:p>
            <a:r>
              <a:rPr lang="en-US" altLang="en-US" dirty="0"/>
              <a:t>A real-world database has a large number of schemas and an even larger number of attributes. The number of tuples can be in the millions or higher.</a:t>
            </a:r>
          </a:p>
          <a:p>
            <a:r>
              <a:rPr lang="en-US" altLang="en-US" dirty="0"/>
              <a:t>Discovering repetition would be costly. </a:t>
            </a:r>
          </a:p>
          <a:p>
            <a:r>
              <a:rPr lang="en-US" altLang="en-US" dirty="0"/>
              <a:t>There is an even more fundamental problem with this approach. </a:t>
            </a:r>
          </a:p>
          <a:p>
            <a:r>
              <a:rPr lang="en-US" altLang="en-US" dirty="0"/>
              <a:t>It does not allow us to determine whether the lack of repetition is just a “lucky” special case or whether it is a manifestation of a general rule. </a:t>
            </a:r>
          </a:p>
          <a:p>
            <a:r>
              <a:rPr lang="en-US" altLang="en-US" dirty="0"/>
              <a:t>In our example, how would we know that in our university organization, each department must reside in a single building and must have a single budget amount?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2899</Words>
  <Application>Microsoft Office PowerPoint</Application>
  <PresentationFormat>Widescreen</PresentationFormat>
  <Paragraphs>265</Paragraphs>
  <Slides>27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Helvetica</vt:lpstr>
      <vt:lpstr>Monotype Sorts</vt:lpstr>
      <vt:lpstr>Times</vt:lpstr>
      <vt:lpstr>Times New Roman</vt:lpstr>
      <vt:lpstr>Webdings</vt:lpstr>
      <vt:lpstr>2_db-5-grey</vt:lpstr>
      <vt:lpstr>Clip</vt:lpstr>
      <vt:lpstr>Chapter 8:  Relational Database Design</vt:lpstr>
      <vt:lpstr>Chapter 8:  Relational Database Design</vt:lpstr>
      <vt:lpstr>Normalization</vt:lpstr>
      <vt:lpstr>Normalization</vt:lpstr>
      <vt:lpstr>Normalization</vt:lpstr>
      <vt:lpstr>Lossy/ Loseless Decomposition</vt:lpstr>
      <vt:lpstr>Case Study - Design Alternative</vt:lpstr>
      <vt:lpstr>Case Study - Design Alternative</vt:lpstr>
      <vt:lpstr>Case Study - Design Alternative</vt:lpstr>
      <vt:lpstr>Case Study - Design Alternative</vt:lpstr>
      <vt:lpstr>First Normal Form</vt:lpstr>
      <vt:lpstr>Functional Dependencies</vt:lpstr>
      <vt:lpstr>Functional Dependencies (Cont.)</vt:lpstr>
      <vt:lpstr>Functional Dependencies (Cont.)</vt:lpstr>
      <vt:lpstr>Functional Dependencies (Cont.)</vt:lpstr>
      <vt:lpstr>Closure of a Set of Functional Dependencies</vt:lpstr>
      <vt:lpstr>Partial Dependency</vt:lpstr>
      <vt:lpstr>Second Normal Form</vt:lpstr>
      <vt:lpstr>Second Normal Form</vt:lpstr>
      <vt:lpstr>Boyce-Codd Normal Form</vt:lpstr>
      <vt:lpstr>Decomposing a Schema into BCNF</vt:lpstr>
      <vt:lpstr>BCNF and Dependency Preservation</vt:lpstr>
      <vt:lpstr>BCNF and Dependency Preservation</vt:lpstr>
      <vt:lpstr>Third Normal Form</vt:lpstr>
      <vt:lpstr>Third Normal Form</vt:lpstr>
      <vt:lpstr>Comparison of BCNF and 3NF</vt:lpstr>
      <vt:lpstr>End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 Relational Database Design</dc:title>
  <dc:creator>Ankur Agrawal</dc:creator>
  <cp:lastModifiedBy>Ankur Agrawal</cp:lastModifiedBy>
  <cp:revision>33</cp:revision>
  <dcterms:created xsi:type="dcterms:W3CDTF">2018-11-28T16:26:42Z</dcterms:created>
  <dcterms:modified xsi:type="dcterms:W3CDTF">2019-11-14T14:37:18Z</dcterms:modified>
</cp:coreProperties>
</file>