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312" r:id="rId4"/>
    <p:sldId id="262" r:id="rId5"/>
    <p:sldId id="326" r:id="rId6"/>
    <p:sldId id="313" r:id="rId7"/>
    <p:sldId id="314" r:id="rId8"/>
    <p:sldId id="263" r:id="rId9"/>
    <p:sldId id="264" r:id="rId10"/>
    <p:sldId id="328" r:id="rId11"/>
    <p:sldId id="317" r:id="rId12"/>
    <p:sldId id="288" r:id="rId13"/>
    <p:sldId id="290" r:id="rId14"/>
    <p:sldId id="294" r:id="rId15"/>
    <p:sldId id="305" r:id="rId16"/>
    <p:sldId id="292" r:id="rId17"/>
    <p:sldId id="298" r:id="rId18"/>
    <p:sldId id="306" r:id="rId19"/>
    <p:sldId id="310" r:id="rId20"/>
    <p:sldId id="300" r:id="rId21"/>
    <p:sldId id="272" r:id="rId22"/>
    <p:sldId id="318" r:id="rId23"/>
    <p:sldId id="319" r:id="rId24"/>
    <p:sldId id="320" r:id="rId25"/>
    <p:sldId id="321" r:id="rId26"/>
    <p:sldId id="322" r:id="rId27"/>
    <p:sldId id="324" r:id="rId28"/>
    <p:sldId id="325" r:id="rId29"/>
    <p:sldId id="327" r:id="rId30"/>
    <p:sldId id="274" r:id="rId31"/>
  </p:sldIdLst>
  <p:sldSz cx="9144000" cy="6858000" type="screen4x3"/>
  <p:notesSz cx="7010400" cy="9296400"/>
  <p:custShowLst>
    <p:custShow name="Custom Show 1" id="0">
      <p:sldLst>
        <p:sld r:id="rId3"/>
        <p:sld r:id="rId9"/>
        <p:sld r:id="rId8"/>
        <p:sld r:id="rId20"/>
        <p:sld r:id="rId7"/>
        <p:sld r:id="rId27"/>
        <p:sld r:id="rId13"/>
        <p:sld r:id="rId4"/>
        <p:sld r:id="rId2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24" y="10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F99EE87-825E-4E21-9464-FF472FEDD5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113CCE4-E494-49B2-83F8-68E37002CE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65E7F66-B79A-4F61-90ED-58FB14A881E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4177951-2898-4DAA-ADD2-18E0AB8839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450C744-0B3A-4E7E-B7B3-476154571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DB99579-05D2-4174-A9DD-B850441A00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E8E8DDC-27C6-4535-8DFA-EACC6FD032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C7CF4E6-A6A3-4AAF-8ACB-1720D7EF97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5DCDA91-E983-4112-8EE0-E29A6DA84E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7C7A316C-FF25-4D40-AFBD-2D51027B95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AD84699-E2C5-40D1-A265-F139629DFE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B5E38A-9A22-48C4-96F1-A139404C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3209F60-D356-48D9-9A09-8FF9CC2EF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7549E8-AF4D-42BB-8FED-89FF7F34AB4B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42FBA83-F85A-4465-B3E8-39A714810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04DE0B2-4126-4146-9E3A-D0E18B7ED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BFF1E7E-C5DC-45EA-8939-20DE7E0EC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E52909-7DEA-4582-B662-109DC20C6F61}" type="slidenum">
              <a:rPr lang="en-US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BF8B4F4-DEE4-49AD-968A-07AAF856D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516202B-2D07-4D98-AAA9-ACFA39674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49B5146-38C0-4B22-94F3-7144898D7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0783E2-6254-4458-AE36-CCE9D8D10AD3}" type="slidenum">
              <a:rPr lang="en-US" altLang="en-US" sz="12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A304A8-96FF-40C7-9EBE-8782E25F8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BE55D0D-B7A3-499D-A052-8E6848D35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E845C4E-A8F7-4FB3-93F5-A1ECEEA37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F75A30-A12E-4E8A-B46B-2E6C276B3DAC}" type="slidenum">
              <a:rPr lang="en-US" altLang="en-US" sz="12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BA214F6-51E3-4CC4-891C-CE24BD087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D5598E7-9BBD-40BD-B7CE-0150A34B9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9CBE078-4B3C-4AD3-BB4F-82AD9505E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0C5D57-288F-482E-AA56-7F2F36620F72}" type="slidenum">
              <a:rPr lang="en-US" altLang="en-US" sz="12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35D795E-8BAB-4732-AD7E-513F6C371A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2B5A841-D76C-41B2-B255-1FC32387C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B0BDFFB-FD92-4DE1-B179-D05E9C028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878D57-22F0-45B6-8330-57BB2F63DB6C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3016C27-33F0-41A9-961A-D07747BB7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C0604D1-47A8-4851-B3A5-27A617595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87942B2-8D1E-4D2A-9590-FCC6BC4C0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ED7AF3-0503-4CFF-A56A-FE0E288D1D90}" type="slidenum">
              <a:rPr lang="en-US" altLang="en-US" sz="12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84DD3DE-A6B8-4E96-91EC-5126B8A96F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F7F031B-6163-422A-808E-A2992731A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8990F4D-C414-442B-AB73-0743559B9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B02262-371B-41E8-A507-ACFE812202AF}" type="slidenum">
              <a:rPr lang="en-US" altLang="en-US" sz="1200" smtClean="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8B7C043-FBA5-4D6F-9F64-7A6C1D4C5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4DB9E9A-2B41-4F54-86A8-4CB1BFD78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8083AA8-FBF3-4102-96BA-605E28D48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6EE45B-9513-445B-8186-AE8584613B74}" type="slidenum">
              <a:rPr lang="en-US" altLang="en-US" sz="1200" smtClean="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7E42C94-98D8-48A4-8B66-42E95757B6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D4180F0-44F3-46F9-9C22-A22A5132A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5488156-76C7-45A0-AB2D-F51630878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B8BDD8-FFAD-4EC9-B6F8-F81936C7F566}" type="slidenum">
              <a:rPr lang="en-US" alt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0E8CBE2-1483-4129-82DE-B2575225D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85AA290-69FC-47FF-BF24-15A093569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4DDDEE8-AEB7-4F2E-BFC5-CDFD856F5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CB6875-38B8-45BF-BA23-88B97A93BB19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67B8329-9BFD-466B-B70E-43A762AF3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9C737D2-B90C-4AE8-B0EA-2CCF9358B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7C87047A-34F2-453A-96E0-153EEEA35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5A7679-47D7-43DF-B77D-E91944CAEB4F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E82A5FD-E51B-48E7-A270-D17E9D639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338C349-A44C-47D1-9C8B-ECDBEB783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BC0B0ED-0173-46F0-9869-EF000127C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7C1A96-6A3D-4CA4-9238-FB2252225436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884D524-6DB8-4D3F-A70A-35A428805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C4E31FA-7C97-4C9F-9860-6952DA342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073B3BC-2F26-4CBE-A831-9F4193D67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CE2A38-E4CA-4BD7-B59E-DA99CCB11AFC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3183612-2597-4B37-8A9D-1E4E79401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2B37FA7-92F6-4F5C-90E0-679358AB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E210113-74A9-41B9-8927-896AAEC10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C6633B-79B7-4522-BEA2-A711FC1E10FE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3198DEC-59E1-49F4-A535-62C1E5360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45830B9-411E-4360-94C2-6E7D5B1F5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2BA0AE74-E928-4E32-B027-2FD3B07A48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4CD8B7-5174-49A8-A66D-6E76451A9A7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3F4DB84-9E16-420C-A2A9-CF76954EE8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F7BBCDC-9260-48FC-899A-C594E2E7C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D4ADBE3-F6EF-476D-8E58-06879913AA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6B933A-45CD-4A69-BBE8-2AF4E2DBB8A9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083EDCB-E8CD-4574-AF94-A39733DA0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6AE18E0-51FE-475D-A7CC-89268D42D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AB341B7-EC80-4B5D-B200-6EE29527DE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3CC9F8-C190-49D4-B3C6-7C880DF27621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5BE19BE-9832-4336-95FE-9997AC97C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671FF41-A892-49CB-8F3B-04BD9D176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C0979A0-FAFE-48F4-8E0A-6384DDFB7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8EB97F-5F77-4939-9E99-38BD1C1DFFC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4304976-9211-4C48-9397-8C0BFE471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C2CBA7C-9E4B-47D1-8C6D-CE43A8DDD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8D1AC0AF-62DB-4BA0-8E6F-79D6BA17E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1B52DE-B3C6-44B1-98AD-7F92A0952A8A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9B1E6C0-A87F-437A-9D44-F38F8DABD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BE1CFA5-DF52-49A8-AB2E-CA1060878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0B0B038-F85F-4D94-90AC-610A75039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84F3EA-2F6B-4F5C-BBC0-F33F1DF87891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53A812B-B731-4795-995A-4DA12551C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97BCA22-931F-4507-BC6A-D810F3645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70C9B4B-7E4E-438A-9610-EB8384133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58FE9C-A76C-4421-833F-0B6AF123487C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24298DF-6DCC-4A04-8971-BC530AF05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8E49569-9E37-465A-8920-D491745F1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486E825-552D-46B8-880F-BA48F66D0D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B48146-9085-4275-8CDE-E0E64EBA58BE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D0300C5-2F8E-4B95-9167-6C0E2410C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26FA0AA-0775-4036-B628-F075E47FD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3C5C393-F79C-48AA-A2C8-6671AAE97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A727BA-F76B-436F-B100-5E47ADC7E61D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1D09D4C-F161-496A-A852-72EC84FA8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3006662-AB7A-44A9-B87A-65F55B855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2BDC0FF-C0BF-420B-BF6D-46D27DB5F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E457F7-4D07-4BDE-82D9-8FDB8981BBD1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E4B5C9-950C-4945-9B55-9A2E8209D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C4A3363-948F-481E-9EB3-2AA449C95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1212C8F-5AB3-4C60-A8BF-592CA9991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2D183F-B79B-43BE-9CC6-9396C83AD89A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018A6ED-30D1-4017-B51B-D1AA27FE94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B0842C1-8FB2-4DC7-B411-32F79FF67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1212C8F-5AB3-4C60-A8BF-592CA9991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2D183F-B79B-43BE-9CC6-9396C83AD89A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018A6ED-30D1-4017-B51B-D1AA27FE94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B0842C1-8FB2-4DC7-B411-32F79FF67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6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C250792-EED3-445F-8877-05AD378CC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F8647C-EDB8-4159-BA09-3CD6AECBD399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CEF2F19-F4EB-494E-9A90-CB6CA6682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382AD86-88CB-48F5-A4F5-45C53EA39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F76226D9-B612-4A38-A410-01CA2DC1959F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A7BC0E4C-B802-45EB-8D06-D6614F1F15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B469C93D-D82D-4684-91D2-16ED6AD6A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E7599314-CEAE-4F97-BD89-64F3C6D5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C15969-57EA-43CC-BAD7-0E390C880D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1ABB696-31FE-49DC-B0E5-FEA990E3A2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6C323F0A-8FC5-4C7A-935F-1FCE3CA90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1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F2A9E-EB5F-44B6-95D0-A74AC956C8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CD03C-E75F-4030-87EC-88BB5ACE8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8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CB8D4D-7335-4877-B192-E8B6C388CB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3D353-C068-4179-B2B6-A789B75299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45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E3F6A-E27B-497F-8CEB-5B03184990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1E159-70BC-4A6C-B463-1BDCF624B3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8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69B81-D23B-4EF2-B09E-865734E2D7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E4576-A3E6-482A-847D-813F8976B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1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7D9CCD-3264-4969-8AEA-D80EBBFC34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45AB7-7282-4E4F-830B-E8005540D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FC1F840-85BF-4C4C-939B-90B7C5D417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FE086-DA18-4BA7-8947-AAF3C236F1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94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1535678-CF46-46BC-852A-AF7BEF5703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9F667-A637-4B61-A793-07E0FD9E8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8EF6F8E-3BF7-4E8C-A215-839CF11EF0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ED31-41F3-4AB8-BE83-B3D5B6DA7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D393B5-FFCD-4A5F-8E4D-310F353FD2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D396B-A8B2-4A17-BDD7-A092FC4B0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69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81603D-4032-47AA-BCE2-890A51BA97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AD08-14BF-4380-A508-D8402E57BB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6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048EBD-565C-4DFB-BF1E-DF37EF337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921D7C61-4460-49ED-B4C4-6D7083DFA2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164E3AE-7B24-4A1C-981D-85BE3F8A6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2C0815CA-196F-49EA-AC4D-173F4A50C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00625050-53F8-4648-A14D-075E01EFC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2.</a:t>
            </a:r>
            <a:fld id="{5326CA1A-3929-4A73-8A12-C81802FA9AC0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5003CA37-1AE2-4B72-A69B-E0DC02616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697E37C5-1CE9-4922-A8D0-7E8F65E8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176DED55-8FE5-479E-B955-49B1917EF7BA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B651C0D1-B5A1-4932-9CE7-A31D1450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BC24CF1E-538B-4C17-8D15-50ED28263D8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F40F258B-0984-4CE0-B419-AA4053DC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Relational Query Languages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FB5F441-174A-45CD-A1CE-23FE82129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77912"/>
            <a:ext cx="8153400" cy="5589217"/>
          </a:xfrm>
        </p:spPr>
        <p:txBody>
          <a:bodyPr/>
          <a:lstStyle/>
          <a:p>
            <a:r>
              <a:rPr lang="en-US" altLang="en-US" sz="1600" dirty="0"/>
              <a:t>A query language is used to request information from the database</a:t>
            </a:r>
          </a:p>
          <a:p>
            <a:r>
              <a:rPr lang="en-US" altLang="en-US" sz="1600" dirty="0"/>
              <a:t>Relational Algebra and Relational Calculus are the formal query languages that provide a theoretical foundation for relational model</a:t>
            </a:r>
          </a:p>
          <a:p>
            <a:pPr lvl="1"/>
            <a:r>
              <a:rPr lang="en-US" altLang="en-US" sz="1600" dirty="0"/>
              <a:t>The Relational Calculus has two variations namely Tuple Relational Calculus and Domain Relational Calculus</a:t>
            </a:r>
          </a:p>
          <a:p>
            <a:r>
              <a:rPr lang="en-US" altLang="en-US" sz="1600" dirty="0"/>
              <a:t>Relational Algebra is a procedural language while Relational Calculus is a nonprocedural (declarative) language.</a:t>
            </a:r>
          </a:p>
          <a:p>
            <a:pPr lvl="1"/>
            <a:r>
              <a:rPr lang="en-US" altLang="en-US" sz="1600" dirty="0"/>
              <a:t>In a procedural language, the user specifies the sequence of operations on the database to compute the desired result</a:t>
            </a:r>
          </a:p>
          <a:p>
            <a:pPr lvl="1"/>
            <a:r>
              <a:rPr lang="en-US" altLang="en-US" sz="1600" dirty="0"/>
              <a:t>In a nonprocedural language, the user describes the desired result without specifying the sequence of operations</a:t>
            </a:r>
          </a:p>
          <a:p>
            <a:r>
              <a:rPr lang="en-US" altLang="en-US" sz="1600" dirty="0"/>
              <a:t>Query languages used in practice include elements of both the procedural and the nonprocedural approaches.</a:t>
            </a:r>
          </a:p>
          <a:p>
            <a:r>
              <a:rPr lang="en-US" altLang="en-US" sz="1600" dirty="0"/>
              <a:t>SQL is based on tuple relational calculus, and also incorporates some of the operations from relational algebra</a:t>
            </a:r>
          </a:p>
          <a:p>
            <a:r>
              <a:rPr lang="en-US" altLang="en-US" sz="1600" dirty="0"/>
              <a:t>Whereas the relational algebra defines a set of operations for the relational model, the relational calculus provides a higher-level declarative language for specifying relational queries</a:t>
            </a:r>
          </a:p>
        </p:txBody>
      </p:sp>
    </p:spTree>
    <p:extLst>
      <p:ext uri="{BB962C8B-B14F-4D97-AF65-F5344CB8AC3E}">
        <p14:creationId xmlns:p14="http://schemas.microsoft.com/office/powerpoint/2010/main" val="410554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E593C59-28B4-4182-94A5-61ABF27B9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Relational Query Languages</a:t>
            </a:r>
            <a:endParaRPr lang="en-US" dirty="0">
              <a:ea typeface="+mj-ea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920F867-E176-4688-9014-FC215B3DC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784225"/>
            <a:ext cx="7848600" cy="929165"/>
          </a:xfrm>
        </p:spPr>
        <p:txBody>
          <a:bodyPr/>
          <a:lstStyle/>
          <a:p>
            <a:r>
              <a:rPr lang="en-US" altLang="en-US" sz="1600" dirty="0"/>
              <a:t>The relational algebra provides a set of operations that take one or more relations as input and return a relation as an output. </a:t>
            </a:r>
          </a:p>
          <a:p>
            <a:r>
              <a:rPr lang="en-US" altLang="en-US" sz="1600" dirty="0"/>
              <a:t>The following table summarizes the operators in relational algebra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E9BF9C68-DB52-4089-ABB8-B44DC7C86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24716" r="19733" b="20911"/>
          <a:stretch>
            <a:fillRect/>
          </a:stretch>
        </p:blipFill>
        <p:spPr bwMode="auto">
          <a:xfrm>
            <a:off x="1289049" y="1677263"/>
            <a:ext cx="6798507" cy="493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F86DCDE7-19E0-42A6-81E6-3C86F1209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-128"/>
              </a:rPr>
              <a:t>Select Operation – selection of rows (tuples)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114C2B22-AD59-407B-A6B0-49763F42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Relation r</a:t>
            </a: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632585F4-5D04-4AE5-A86E-C611A9E4E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en-US" sz="2400">
                <a:sym typeface="Symbol" panose="05050102010706020507" pitchFamily="18" charset="2"/>
              </a:rPr>
              <a:t></a:t>
            </a:r>
            <a:r>
              <a:rPr kumimoji="0" lang="en-US" altLang="en-US" sz="2400" baseline="-25000">
                <a:sym typeface="Symbol" panose="05050102010706020507" pitchFamily="18" charset="2"/>
              </a:rPr>
              <a:t>A=B ^ D &gt; 5</a:t>
            </a:r>
            <a:r>
              <a:rPr kumimoji="0" lang="en-US" altLang="en-US" sz="2000" baseline="-25000">
                <a:sym typeface="Symbol" panose="05050102010706020507" pitchFamily="18" charset="2"/>
              </a:rPr>
              <a:t> </a:t>
            </a:r>
            <a:r>
              <a:rPr kumimoji="0" lang="en-US" altLang="en-US" sz="2400">
                <a:sym typeface="Symbol" panose="05050102010706020507" pitchFamily="18" charset="2"/>
              </a:rPr>
              <a:t>(r)</a:t>
            </a:r>
            <a:endParaRPr kumimoji="0" lang="en-US" altLang="en-US" sz="2400"/>
          </a:p>
        </p:txBody>
      </p:sp>
      <p:pic>
        <p:nvPicPr>
          <p:cNvPr id="23557" name="Picture 1">
            <a:extLst>
              <a:ext uri="{FF2B5EF4-FFF2-40B4-BE49-F238E27FC236}">
                <a16:creationId xmlns:a16="http://schemas.microsoft.com/office/drawing/2014/main" id="{29059ECA-D30D-46E3-918F-9BE7E144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8" y="1490663"/>
            <a:ext cx="188912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72922F40-21BA-41C7-9512-4ADC44A44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920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-128"/>
              </a:rPr>
              <a:t>Project Operation – selection of columns (Attributes)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5737F76-1997-449A-BD4A-96BC6ACA1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altLang="en-US"/>
              <a:t>Relation</a:t>
            </a:r>
            <a:r>
              <a:rPr lang="en-US" altLang="en-US" i="1"/>
              <a:t> r</a:t>
            </a:r>
            <a:r>
              <a:rPr lang="en-US" altLang="en-US"/>
              <a:t>: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B20CC77B-9434-4D37-9C5D-D247CB12A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FBB49CF4-B636-46BA-A4E4-43D644A5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4CA5F66B-53E0-47BB-94B8-83D9929A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  <a:buFont typeface="Monotype Sorts" charset="2"/>
              <a:buNone/>
            </a:pPr>
            <a:endParaRPr lang="en-IN" altLang="en-US" sz="2000">
              <a:latin typeface="Times New Roman" panose="02020603050405020304" pitchFamily="18" charset="0"/>
            </a:endParaRP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FB95A9E9-16EC-4B1D-9713-ED163A74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38E65B63-9247-4CB7-A17F-6E4F8F7DC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endParaRPr kumimoji="0" lang="en-US" altLang="en-US"/>
          </a:p>
        </p:txBody>
      </p:sp>
      <p:sp>
        <p:nvSpPr>
          <p:cNvPr id="25609" name="Rectangle 10">
            <a:extLst>
              <a:ext uri="{FF2B5EF4-FFF2-40B4-BE49-F238E27FC236}">
                <a16:creationId xmlns:a16="http://schemas.microsoft.com/office/drawing/2014/main" id="{554BB560-B6E5-43AF-9726-AA5C0AB4B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24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en-US" sz="2400">
                <a:latin typeface="Times New Roman" panose="02020603050405020304" pitchFamily="18" charset="0"/>
              </a:rPr>
              <a:t> (</a:t>
            </a:r>
            <a:r>
              <a:rPr kumimoji="0" lang="en-US" altLang="en-US" sz="2400" i="1">
                <a:latin typeface="Times New Roman" panose="02020603050405020304" pitchFamily="18" charset="0"/>
              </a:rPr>
              <a:t>r</a:t>
            </a:r>
            <a:r>
              <a:rPr kumimoji="0" lang="en-US" altLang="en-US" sz="240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25610" name="Picture 1">
            <a:extLst>
              <a:ext uri="{FF2B5EF4-FFF2-40B4-BE49-F238E27FC236}">
                <a16:creationId xmlns:a16="http://schemas.microsoft.com/office/drawing/2014/main" id="{8CBCE906-E6CB-498C-B5CF-8938B1487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3" y="1212850"/>
            <a:ext cx="27082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E3525A38-B788-4138-A28A-7F3C818FA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-128"/>
              </a:rPr>
              <a:t>Set difference of two relations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310CE11-CE04-4192-BAA8-E4016EE15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Relations </a:t>
            </a:r>
            <a:r>
              <a:rPr lang="en-US" altLang="en-US" i="1"/>
              <a:t>r</a:t>
            </a:r>
            <a:r>
              <a:rPr lang="en-US" altLang="en-US"/>
              <a:t>, </a:t>
            </a:r>
            <a:r>
              <a:rPr lang="en-US" altLang="en-US" i="1"/>
              <a:t>s</a:t>
            </a:r>
            <a:r>
              <a:rPr lang="en-US" altLang="en-US"/>
              <a:t>: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FD14973C-82EA-4362-A12D-C77F46F00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i="1"/>
              <a:t>r  </a:t>
            </a:r>
            <a:r>
              <a:rPr lang="en-US" altLang="en-US" i="1">
                <a:sym typeface="Symbol" panose="05050102010706020507" pitchFamily="18" charset="2"/>
              </a:rPr>
              <a:t>– s</a:t>
            </a:r>
            <a:r>
              <a:rPr lang="en-US" altLang="en-US" i="1"/>
              <a:t>:</a:t>
            </a:r>
          </a:p>
        </p:txBody>
      </p:sp>
      <p:pic>
        <p:nvPicPr>
          <p:cNvPr id="27653" name="Picture 1">
            <a:extLst>
              <a:ext uri="{FF2B5EF4-FFF2-40B4-BE49-F238E27FC236}">
                <a16:creationId xmlns:a16="http://schemas.microsoft.com/office/drawing/2014/main" id="{61274ACC-5479-458E-AAA5-1882CFF87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12925"/>
            <a:ext cx="25558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905C8433-A0EB-48D7-A84D-9ECADA3A9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Set intersection of two relations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19CB9AF-743C-4D24-9890-12C33B3AE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200150"/>
            <a:ext cx="7848600" cy="3810000"/>
          </a:xfrm>
        </p:spPr>
        <p:txBody>
          <a:bodyPr/>
          <a:lstStyle/>
          <a:p>
            <a:r>
              <a:rPr lang="en-US" altLang="en-US"/>
              <a:t>Relation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 i="1"/>
              <a:t>r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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endParaRPr lang="en-US" altLang="en-US" i="1"/>
          </a:p>
        </p:txBody>
      </p:sp>
      <p:pic>
        <p:nvPicPr>
          <p:cNvPr id="29700" name="Picture 1">
            <a:extLst>
              <a:ext uri="{FF2B5EF4-FFF2-40B4-BE49-F238E27FC236}">
                <a16:creationId xmlns:a16="http://schemas.microsoft.com/office/drawing/2014/main" id="{7B2713A1-ED4C-423F-84BD-79FA9891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679575"/>
            <a:ext cx="265747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E54E3193-02FE-4944-8718-32C8E09CE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Union of two relations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7BBB9CE-402A-481B-9D26-C8EB35A77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Relations </a:t>
            </a:r>
            <a:r>
              <a:rPr lang="en-US" altLang="en-US" i="1"/>
              <a:t>r, s:</a:t>
            </a:r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6F80B008-A60E-4B5E-9C64-5EB5D8A3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r </a:t>
            </a:r>
            <a:r>
              <a:rPr lang="en-US" altLang="en-US">
                <a:sym typeface="Symbol" panose="05050102010706020507" pitchFamily="18" charset="2"/>
              </a:rPr>
              <a:t> s</a:t>
            </a:r>
            <a:r>
              <a:rPr lang="en-US" altLang="en-US"/>
              <a:t>:</a:t>
            </a: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E13BADF-CC40-460B-AF1F-C36E969C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322388"/>
            <a:ext cx="23590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1EA2C8DA-0FA9-486E-8969-E5D2735EB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Joining two relations - Cartesian-product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BD3A3BF-75B3-4483-A8B8-76F3F919B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Relations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232BED3A-0A01-4BDF-9C02-4DFF15710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/>
              <a:t>:</a:t>
            </a:r>
          </a:p>
        </p:txBody>
      </p:sp>
      <p:pic>
        <p:nvPicPr>
          <p:cNvPr id="33797" name="Picture 1">
            <a:extLst>
              <a:ext uri="{FF2B5EF4-FFF2-40B4-BE49-F238E27FC236}">
                <a16:creationId xmlns:a16="http://schemas.microsoft.com/office/drawing/2014/main" id="{5EFA467A-8DD8-402F-95C7-49E02F2D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1096963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9650E0DE-AF14-4681-B10C-91ADC6815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Cartesian-product – naming issue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96AC217-119B-49D6-8F65-02ACBA8C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Relations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AB194E09-CA50-4F42-876C-87CB7FB6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/>
              <a:t>:</a:t>
            </a:r>
          </a:p>
        </p:txBody>
      </p:sp>
      <p:pic>
        <p:nvPicPr>
          <p:cNvPr id="35845" name="Picture 3">
            <a:extLst>
              <a:ext uri="{FF2B5EF4-FFF2-40B4-BE49-F238E27FC236}">
                <a16:creationId xmlns:a16="http://schemas.microsoft.com/office/drawing/2014/main" id="{4D3C7C8F-756C-4948-AB3F-784EFDDC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876300"/>
            <a:ext cx="26955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6DABA72F-D8AE-4F43-BC6B-3F8543839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Renaming a Table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830C80B-F945-45B7-AB38-20B4F965B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5975" y="1060450"/>
            <a:ext cx="7848600" cy="4876800"/>
          </a:xfrm>
        </p:spPr>
        <p:txBody>
          <a:bodyPr/>
          <a:lstStyle/>
          <a:p>
            <a:r>
              <a:rPr lang="en-US" altLang="en-US" sz="1600"/>
              <a:t>Allows us to refer to a relation, (say E) by more than one name using Greek letter rho (</a:t>
            </a:r>
            <a:r>
              <a:rPr lang="en-US" altLang="en-US" sz="1600" i="1">
                <a:sym typeface="Symbol" panose="05050102010706020507" pitchFamily="18" charset="2"/>
              </a:rPr>
              <a:t></a:t>
            </a:r>
            <a:r>
              <a:rPr lang="en-US" altLang="en-US" sz="1600"/>
              <a:t>).</a:t>
            </a:r>
          </a:p>
          <a:p>
            <a:pPr>
              <a:buFont typeface="Monotype Sorts" charset="2"/>
              <a:buNone/>
            </a:pPr>
            <a:r>
              <a:rPr lang="en-US" altLang="en-US" sz="1600"/>
              <a:t> 				</a:t>
            </a:r>
            <a:r>
              <a:rPr lang="en-US" altLang="en-US" sz="1600" i="1">
                <a:sym typeface="Symbol" panose="05050102010706020507" pitchFamily="18" charset="2"/>
              </a:rPr>
              <a:t></a:t>
            </a:r>
            <a:r>
              <a:rPr lang="en-US" altLang="en-US" sz="1600" i="1"/>
              <a:t> </a:t>
            </a:r>
            <a:r>
              <a:rPr lang="en-US" altLang="en-US" sz="1600" i="1" baseline="-25000"/>
              <a:t>s</a:t>
            </a:r>
            <a:r>
              <a:rPr lang="en-US" altLang="en-US" sz="1600"/>
              <a:t> (</a:t>
            </a:r>
            <a:r>
              <a:rPr lang="en-US" altLang="en-US" sz="1600" i="1"/>
              <a:t>r</a:t>
            </a:r>
            <a:r>
              <a:rPr lang="en-US" altLang="en-US" sz="1600"/>
              <a:t>)</a:t>
            </a:r>
            <a:br>
              <a:rPr lang="en-US" altLang="en-US" sz="1600"/>
            </a:br>
            <a:endParaRPr lang="en-US" altLang="en-US" sz="1600"/>
          </a:p>
          <a:p>
            <a:pPr>
              <a:buFont typeface="Monotype Sorts" charset="2"/>
              <a:buNone/>
            </a:pPr>
            <a:r>
              <a:rPr lang="en-US" altLang="en-US" sz="1600"/>
              <a:t>	 returns the expression </a:t>
            </a:r>
            <a:r>
              <a:rPr lang="en-US" altLang="en-US" sz="1600" i="1"/>
              <a:t>r</a:t>
            </a:r>
            <a:r>
              <a:rPr lang="en-US" altLang="en-US" sz="1600"/>
              <a:t> under the name </a:t>
            </a:r>
            <a:r>
              <a:rPr lang="en-US" altLang="en-US" sz="1600" i="1"/>
              <a:t>s</a:t>
            </a:r>
            <a:endParaRPr lang="en-US" altLang="en-US" sz="1600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5AAE62F-0D65-4A3F-A311-33356E3E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273526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/>
              <a:t> Relation </a:t>
            </a:r>
            <a:r>
              <a:rPr lang="en-US" altLang="en-US" i="1"/>
              <a:t>r</a:t>
            </a:r>
            <a:endParaRPr lang="en-US" altLang="en-US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CE364E48-41E8-414D-B52C-94B6FBBD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40497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i="1"/>
              <a:t> r</a:t>
            </a:r>
            <a:r>
              <a:rPr lang="en-US" altLang="en-US"/>
              <a:t> x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</a:t>
            </a:r>
            <a:r>
              <a:rPr lang="en-US" altLang="en-US" i="1"/>
              <a:t> </a:t>
            </a:r>
            <a:r>
              <a:rPr lang="en-US" altLang="en-US" i="1" baseline="-25000"/>
              <a:t>s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(r)</a:t>
            </a:r>
            <a:endParaRPr lang="en-US" altLang="en-US"/>
          </a:p>
        </p:txBody>
      </p:sp>
      <p:sp>
        <p:nvSpPr>
          <p:cNvPr id="37894" name="Rectangle 25">
            <a:extLst>
              <a:ext uri="{FF2B5EF4-FFF2-40B4-BE49-F238E27FC236}">
                <a16:creationId xmlns:a16="http://schemas.microsoft.com/office/drawing/2014/main" id="{B69CCDB4-6F66-4835-BFFA-6492E4D5F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2503488"/>
            <a:ext cx="1208088" cy="1838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7895" name="Rectangle 26">
            <a:extLst>
              <a:ext uri="{FF2B5EF4-FFF2-40B4-BE49-F238E27FC236}">
                <a16:creationId xmlns:a16="http://schemas.microsoft.com/office/drawing/2014/main" id="{38BEC19A-0004-4CAF-9807-9E3A4DF89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3429000"/>
            <a:ext cx="2062162" cy="3060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7896" name="Rectangle 27">
            <a:extLst>
              <a:ext uri="{FF2B5EF4-FFF2-40B4-BE49-F238E27FC236}">
                <a16:creationId xmlns:a16="http://schemas.microsoft.com/office/drawing/2014/main" id="{04FACB1B-6014-4995-A522-BDB50A6A9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3870325"/>
            <a:ext cx="1719263" cy="27273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7897" name="Rectangle 2">
            <a:extLst>
              <a:ext uri="{FF2B5EF4-FFF2-40B4-BE49-F238E27FC236}">
                <a16:creationId xmlns:a16="http://schemas.microsoft.com/office/drawing/2014/main" id="{1FFF885F-1686-4EA9-A341-C25FFD6B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16400"/>
            <a:ext cx="393700" cy="25352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7898" name="Rectangle 42">
            <a:extLst>
              <a:ext uri="{FF2B5EF4-FFF2-40B4-BE49-F238E27FC236}">
                <a16:creationId xmlns:a16="http://schemas.microsoft.com/office/drawing/2014/main" id="{517155A1-D37F-45EB-9265-16FF4929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4305300"/>
            <a:ext cx="1487488" cy="129222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cxnSp>
        <p:nvCxnSpPr>
          <p:cNvPr id="37899" name="Straight Connector 43">
            <a:extLst>
              <a:ext uri="{FF2B5EF4-FFF2-40B4-BE49-F238E27FC236}">
                <a16:creationId xmlns:a16="http://schemas.microsoft.com/office/drawing/2014/main" id="{25D45C63-DA37-4F9E-9894-A475EF840B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3525" y="4305300"/>
            <a:ext cx="0" cy="12922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Connector 44">
            <a:extLst>
              <a:ext uri="{FF2B5EF4-FFF2-40B4-BE49-F238E27FC236}">
                <a16:creationId xmlns:a16="http://schemas.microsoft.com/office/drawing/2014/main" id="{124A1EE2-9639-4F1A-8289-3E8FCAFB75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78175" y="4313238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Connector 45">
            <a:extLst>
              <a:ext uri="{FF2B5EF4-FFF2-40B4-BE49-F238E27FC236}">
                <a16:creationId xmlns:a16="http://schemas.microsoft.com/office/drawing/2014/main" id="{568C3E15-1CE3-4A65-84BE-41F8DD24E6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2350" y="4313238"/>
            <a:ext cx="0" cy="12842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2" name="TextBox 46">
            <a:extLst>
              <a:ext uri="{FF2B5EF4-FFF2-40B4-BE49-F238E27FC236}">
                <a16:creationId xmlns:a16="http://schemas.microsoft.com/office/drawing/2014/main" id="{22D3C1C6-5D0B-4886-A11D-E2A60FC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4264025"/>
            <a:ext cx="5381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3" name="TextBox 47">
            <a:extLst>
              <a:ext uri="{FF2B5EF4-FFF2-40B4-BE49-F238E27FC236}">
                <a16:creationId xmlns:a16="http://schemas.microsoft.com/office/drawing/2014/main" id="{DF84BDB2-91F7-4996-9252-701158E1E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4262438"/>
            <a:ext cx="53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4" name="TextBox 48">
            <a:extLst>
              <a:ext uri="{FF2B5EF4-FFF2-40B4-BE49-F238E27FC236}">
                <a16:creationId xmlns:a16="http://schemas.microsoft.com/office/drawing/2014/main" id="{4CFC579C-8543-4579-8913-6703DF1A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270375"/>
            <a:ext cx="5381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kumimoji="0"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5" name="TextBox 49">
            <a:extLst>
              <a:ext uri="{FF2B5EF4-FFF2-40B4-BE49-F238E27FC236}">
                <a16:creationId xmlns:a16="http://schemas.microsoft.com/office/drawing/2014/main" id="{DA9040DD-2356-4B69-B68A-83332EC83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163" y="4260850"/>
            <a:ext cx="538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6" name="Rectangle 1">
            <a:extLst>
              <a:ext uri="{FF2B5EF4-FFF2-40B4-BE49-F238E27FC236}">
                <a16:creationId xmlns:a16="http://schemas.microsoft.com/office/drawing/2014/main" id="{78FCF6AA-0D77-47E4-983D-47A2A619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4027488"/>
            <a:ext cx="1487488" cy="242887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7907" name="TextBox 50">
            <a:extLst>
              <a:ext uri="{FF2B5EF4-FFF2-40B4-BE49-F238E27FC236}">
                <a16:creationId xmlns:a16="http://schemas.microsoft.com/office/drawing/2014/main" id="{7826676B-32CD-47AB-B5B6-CC15583DC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95605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r.A  r.B </a:t>
            </a:r>
            <a:r>
              <a:rPr kumimoji="0" lang="en-US" altLang="en-US" sz="11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s.A  s.B</a:t>
            </a:r>
          </a:p>
        </p:txBody>
      </p:sp>
      <p:cxnSp>
        <p:nvCxnSpPr>
          <p:cNvPr id="37908" name="Straight Connector 51">
            <a:extLst>
              <a:ext uri="{FF2B5EF4-FFF2-40B4-BE49-F238E27FC236}">
                <a16:creationId xmlns:a16="http://schemas.microsoft.com/office/drawing/2014/main" id="{6CCEAA2D-0A3B-4AF1-9E8B-04AF4CA322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95588" y="4044950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Connector 52">
            <a:extLst>
              <a:ext uri="{FF2B5EF4-FFF2-40B4-BE49-F238E27FC236}">
                <a16:creationId xmlns:a16="http://schemas.microsoft.com/office/drawing/2014/main" id="{D9ED3015-072D-4078-9C4A-9063C99A0B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71825" y="4041775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Connector 53">
            <a:extLst>
              <a:ext uri="{FF2B5EF4-FFF2-40B4-BE49-F238E27FC236}">
                <a16:creationId xmlns:a16="http://schemas.microsoft.com/office/drawing/2014/main" id="{349520A2-5BEA-49F0-9F5E-9782DAFA9C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57588" y="4041775"/>
            <a:ext cx="0" cy="2174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911" name="Picture 1">
            <a:extLst>
              <a:ext uri="{FF2B5EF4-FFF2-40B4-BE49-F238E27FC236}">
                <a16:creationId xmlns:a16="http://schemas.microsoft.com/office/drawing/2014/main" id="{7977CD71-C205-47CE-978E-FE4E5890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2789238"/>
            <a:ext cx="920750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1A12DE35-BE26-4A5C-803F-7BE99B9EC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Relational Databases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300CF8C-9A4D-4B9A-B27D-8DF29A22E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031875"/>
            <a:ext cx="4286250" cy="4659313"/>
          </a:xfrm>
        </p:spPr>
        <p:txBody>
          <a:bodyPr/>
          <a:lstStyle/>
          <a:p>
            <a:r>
              <a:rPr lang="en-US" altLang="en-US" dirty="0"/>
              <a:t>The relational model is the primary data model for commercial data-processing applications today</a:t>
            </a:r>
          </a:p>
          <a:p>
            <a:r>
              <a:rPr lang="en-US" altLang="en-US" dirty="0"/>
              <a:t>A relational database consists of relations with a unique name</a:t>
            </a:r>
          </a:p>
          <a:p>
            <a:r>
              <a:rPr lang="en-US" altLang="en-US" dirty="0"/>
              <a:t>The term </a:t>
            </a:r>
            <a:r>
              <a:rPr lang="en-US" altLang="en-US" b="1" dirty="0"/>
              <a:t>relation</a:t>
            </a:r>
            <a:r>
              <a:rPr lang="en-US" altLang="en-US" dirty="0"/>
              <a:t> is used to refer to a </a:t>
            </a:r>
            <a:r>
              <a:rPr lang="en-US" altLang="en-US" b="1" dirty="0"/>
              <a:t>table</a:t>
            </a:r>
            <a:r>
              <a:rPr lang="en-US" altLang="en-US" dirty="0"/>
              <a:t>, the term </a:t>
            </a:r>
            <a:r>
              <a:rPr lang="en-US" altLang="en-US" b="1" dirty="0"/>
              <a:t>tuple</a:t>
            </a:r>
            <a:r>
              <a:rPr lang="en-US" altLang="en-US" dirty="0"/>
              <a:t> is used to refer to a </a:t>
            </a:r>
            <a:r>
              <a:rPr lang="en-US" altLang="en-US" b="1" dirty="0"/>
              <a:t>row</a:t>
            </a:r>
            <a:r>
              <a:rPr lang="en-US" altLang="en-US" dirty="0"/>
              <a:t> and the term </a:t>
            </a:r>
            <a:r>
              <a:rPr lang="en-US" altLang="en-US" b="1" dirty="0"/>
              <a:t>attribute</a:t>
            </a:r>
            <a:r>
              <a:rPr lang="en-US" altLang="en-US" dirty="0"/>
              <a:t> or </a:t>
            </a:r>
            <a:r>
              <a:rPr lang="en-US" altLang="en-US" b="1" dirty="0"/>
              <a:t>column</a:t>
            </a:r>
            <a:r>
              <a:rPr lang="en-US" altLang="en-US" dirty="0"/>
              <a:t> is used to refer to a column</a:t>
            </a:r>
          </a:p>
          <a:p>
            <a:r>
              <a:rPr lang="en-US" altLang="en-US" dirty="0"/>
              <a:t>The term </a:t>
            </a:r>
            <a:r>
              <a:rPr lang="en-US" altLang="en-US" b="1" dirty="0"/>
              <a:t>relation instance </a:t>
            </a:r>
            <a:r>
              <a:rPr lang="en-US" altLang="en-US" dirty="0"/>
              <a:t>is used o refer to a specific instance of a relation, in the example, the instance of instructor has 12 tuples</a:t>
            </a:r>
          </a:p>
          <a:p>
            <a:r>
              <a:rPr lang="en-US" altLang="en-US" dirty="0"/>
              <a:t>The order in which the tuples appear in a relation is irrelevant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7172" name="Picture 3" descr="2">
            <a:extLst>
              <a:ext uri="{FF2B5EF4-FFF2-40B4-BE49-F238E27FC236}">
                <a16:creationId xmlns:a16="http://schemas.microsoft.com/office/drawing/2014/main" id="{A2D060A6-B265-4991-8B57-09802021F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3117850"/>
            <a:ext cx="428148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4">
            <a:extLst>
              <a:ext uri="{FF2B5EF4-FFF2-40B4-BE49-F238E27FC236}">
                <a16:creationId xmlns:a16="http://schemas.microsoft.com/office/drawing/2014/main" id="{303BEEF9-8D91-4545-833E-8E6BAF9B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22438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attributes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(or columns)</a:t>
            </a:r>
            <a:endParaRPr kumimoji="0" lang="en-US" altLang="en-US"/>
          </a:p>
        </p:txBody>
      </p:sp>
      <p:sp>
        <p:nvSpPr>
          <p:cNvPr id="7174" name="Line 7">
            <a:extLst>
              <a:ext uri="{FF2B5EF4-FFF2-40B4-BE49-F238E27FC236}">
                <a16:creationId xmlns:a16="http://schemas.microsoft.com/office/drawing/2014/main" id="{EA2DF697-7572-4100-9B7E-8F5618FC4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1675" y="2363788"/>
            <a:ext cx="0" cy="7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Text Box 8">
            <a:extLst>
              <a:ext uri="{FF2B5EF4-FFF2-40B4-BE49-F238E27FC236}">
                <a16:creationId xmlns:a16="http://schemas.microsoft.com/office/drawing/2014/main" id="{CAE84B80-670B-4D61-A7D2-A548360B5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324" y="5700066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tuples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(or rows)</a:t>
            </a:r>
            <a:endParaRPr kumimoji="0" lang="en-US" altLang="en-US" dirty="0"/>
          </a:p>
        </p:txBody>
      </p:sp>
      <p:sp>
        <p:nvSpPr>
          <p:cNvPr id="7176" name="Line 9">
            <a:extLst>
              <a:ext uri="{FF2B5EF4-FFF2-40B4-BE49-F238E27FC236}">
                <a16:creationId xmlns:a16="http://schemas.microsoft.com/office/drawing/2014/main" id="{B454925E-FB4B-4C5C-9074-2EFBB664E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0338" y="5691188"/>
            <a:ext cx="73501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7" name="Line 10">
            <a:extLst>
              <a:ext uri="{FF2B5EF4-FFF2-40B4-BE49-F238E27FC236}">
                <a16:creationId xmlns:a16="http://schemas.microsoft.com/office/drawing/2014/main" id="{EDAB8025-2B79-4131-9824-16472B612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4788" y="5956300"/>
            <a:ext cx="69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72776A51-1B2C-4F75-A048-921B5B9E5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523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Composition of Operations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FC8DD18-5AE2-4374-9B57-67FC7D35D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03288"/>
            <a:ext cx="7848600" cy="4876800"/>
          </a:xfrm>
        </p:spPr>
        <p:txBody>
          <a:bodyPr/>
          <a:lstStyle/>
          <a:p>
            <a:r>
              <a:rPr lang="en-US" altLang="en-US"/>
              <a:t>Can build expressions using multiple operations</a:t>
            </a:r>
          </a:p>
          <a:p>
            <a:r>
              <a:rPr lang="en-US" altLang="en-US"/>
              <a:t>Example:  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ym typeface="Symbol" panose="05050102010706020507" pitchFamily="18" charset="2"/>
              </a:rPr>
              <a:t>A=C 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r x s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 i="1">
                <a:sym typeface="Symbol" panose="05050102010706020507" pitchFamily="18" charset="2"/>
              </a:rPr>
              <a:t>r x s</a:t>
            </a:r>
          </a:p>
          <a:p>
            <a:endParaRPr lang="en-US" altLang="en-US" i="1">
              <a:sym typeface="Symbol" panose="05050102010706020507" pitchFamily="18" charset="2"/>
            </a:endParaRPr>
          </a:p>
          <a:p>
            <a:endParaRPr lang="en-US" altLang="en-US" i="1">
              <a:sym typeface="Symbol" panose="05050102010706020507" pitchFamily="18" charset="2"/>
            </a:endParaRPr>
          </a:p>
          <a:p>
            <a:endParaRPr lang="en-US" altLang="en-US" i="1">
              <a:sym typeface="Symbol" panose="05050102010706020507" pitchFamily="18" charset="2"/>
            </a:endParaRPr>
          </a:p>
          <a:p>
            <a:endParaRPr lang="en-US" altLang="en-US" i="1">
              <a:sym typeface="Symbol" panose="05050102010706020507" pitchFamily="18" charset="2"/>
            </a:endParaRPr>
          </a:p>
          <a:p>
            <a:endParaRPr lang="en-US" altLang="en-US" i="1">
              <a:sym typeface="Symbol" panose="05050102010706020507" pitchFamily="18" charset="2"/>
            </a:endParaRPr>
          </a:p>
          <a:p>
            <a:endParaRPr lang="en-US" altLang="en-US" i="1">
              <a:sym typeface="Symbol" panose="05050102010706020507" pitchFamily="18" charset="2"/>
            </a:endParaRP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 baseline="-25000">
                <a:sym typeface="Symbol" panose="05050102010706020507" pitchFamily="18" charset="2"/>
              </a:rPr>
              <a:t>A=C </a:t>
            </a:r>
            <a:r>
              <a:rPr lang="en-US" altLang="en-US">
                <a:sym typeface="Symbol" panose="05050102010706020507" pitchFamily="18" charset="2"/>
              </a:rPr>
              <a:t>(</a:t>
            </a:r>
            <a:r>
              <a:rPr lang="en-US" altLang="en-US" i="1">
                <a:sym typeface="Symbol" panose="05050102010706020507" pitchFamily="18" charset="2"/>
              </a:rPr>
              <a:t>r x s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9940" name="Text Box 25">
            <a:extLst>
              <a:ext uri="{FF2B5EF4-FFF2-40B4-BE49-F238E27FC236}">
                <a16:creationId xmlns:a16="http://schemas.microsoft.com/office/drawing/2014/main" id="{6626EDCF-ECBF-4F57-9F6A-5B22F09BE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pic>
        <p:nvPicPr>
          <p:cNvPr id="39941" name="Picture 1">
            <a:extLst>
              <a:ext uri="{FF2B5EF4-FFF2-40B4-BE49-F238E27FC236}">
                <a16:creationId xmlns:a16="http://schemas.microsoft.com/office/drawing/2014/main" id="{2B7473CD-1943-4557-8EB8-B7C37696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2076450"/>
            <a:ext cx="1762125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">
            <a:extLst>
              <a:ext uri="{FF2B5EF4-FFF2-40B4-BE49-F238E27FC236}">
                <a16:creationId xmlns:a16="http://schemas.microsoft.com/office/drawing/2014/main" id="{DB27E784-42FE-4785-81A6-336625F2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1308100"/>
            <a:ext cx="24320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05815F74-A7DE-46CE-A89D-0509B8579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Joining two relations – Natural Join</a:t>
            </a:r>
            <a:endParaRPr lang="en-US" dirty="0">
              <a:ea typeface="+mj-ea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FB2D45D-8C27-42D7-BD67-F45299F3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en-US"/>
              <a:t>Relations r, s:</a:t>
            </a:r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0F12DAEE-003F-4D15-9C2A-CA250744C331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357563"/>
            <a:ext cx="7029450" cy="996950"/>
            <a:chOff x="288" y="2688"/>
            <a:chExt cx="4428" cy="258"/>
          </a:xfrm>
        </p:grpSpPr>
        <p:sp>
          <p:nvSpPr>
            <p:cNvPr id="41991" name="Rectangle 5">
              <a:extLst>
                <a:ext uri="{FF2B5EF4-FFF2-40B4-BE49-F238E27FC236}">
                  <a16:creationId xmlns:a16="http://schemas.microsoft.com/office/drawing/2014/main" id="{012816CE-B419-4C0B-A5F4-B0AC1C36D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C00000"/>
                </a:buClr>
              </a:pPr>
              <a:r>
                <a:rPr lang="en-US" altLang="en-US" sz="1800"/>
                <a:t>Natural Join</a:t>
              </a:r>
            </a:p>
            <a:p>
              <a:pPr lvl="1">
                <a:buClr>
                  <a:srgbClr val="C00000"/>
                </a:buClr>
                <a:buSzPct val="90000"/>
                <a:buFont typeface="Monotype Sorts" charset="2"/>
                <a:buChar char="n"/>
              </a:pPr>
              <a:r>
                <a:rPr lang="en-US" altLang="en-US" sz="1800"/>
                <a:t>r </a:t>
              </a:r>
              <a:r>
                <a:rPr lang="en-US" altLang="en-US" sz="1800">
                  <a:sym typeface="dbsym" pitchFamily="34" charset="2"/>
                </a:rPr>
                <a:t>    s</a:t>
              </a:r>
            </a:p>
          </p:txBody>
        </p:sp>
        <p:sp>
          <p:nvSpPr>
            <p:cNvPr id="41992" name="AutoShape 6">
              <a:extLst>
                <a:ext uri="{FF2B5EF4-FFF2-40B4-BE49-F238E27FC236}">
                  <a16:creationId xmlns:a16="http://schemas.microsoft.com/office/drawing/2014/main" id="{03558BA6-0A83-4D45-B6C0-B992C7B9CC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sp>
        <p:nvSpPr>
          <p:cNvPr id="358411" name="AutoShape 11">
            <a:extLst>
              <a:ext uri="{FF2B5EF4-FFF2-40B4-BE49-F238E27FC236}">
                <a16:creationId xmlns:a16="http://schemas.microsoft.com/office/drawing/2014/main" id="{87100A71-43D0-4A00-A91B-9D9384FAB37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90700" y="383698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pic>
        <p:nvPicPr>
          <p:cNvPr id="41990" name="Picture 1">
            <a:extLst>
              <a:ext uri="{FF2B5EF4-FFF2-40B4-BE49-F238E27FC236}">
                <a16:creationId xmlns:a16="http://schemas.microsoft.com/office/drawing/2014/main" id="{D304DE14-D7C0-413D-A293-A37F0F2B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88" y="1268413"/>
            <a:ext cx="35718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ACE00AC4-D493-4983-AFC3-B76F8D14D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Practice Exercise 2.1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9D178F6-5A97-41F7-A9C8-91E2F77DE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2800" dirty="0"/>
              <a:t>Consider the following relational database. Assume that </a:t>
            </a:r>
            <a:r>
              <a:rPr lang="en-US" altLang="en-US" sz="2800" dirty="0" err="1"/>
              <a:t>person_name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company_name</a:t>
            </a:r>
            <a:r>
              <a:rPr lang="en-US" altLang="en-US" sz="2800" dirty="0"/>
              <a:t> are unique attributes in the employee and company relations respectively. What would be the appropriate primary keys and foreign keys for each of these three relations?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employee (</a:t>
            </a:r>
            <a:r>
              <a:rPr lang="en-US" altLang="en-US" sz="2800" dirty="0" err="1"/>
              <a:t>person_name</a:t>
            </a:r>
            <a:r>
              <a:rPr lang="en-US" altLang="en-US" sz="2800" dirty="0"/>
              <a:t>, street, city)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works (</a:t>
            </a:r>
            <a:r>
              <a:rPr lang="en-US" altLang="en-US" sz="2800" dirty="0" err="1"/>
              <a:t>person_name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company_name</a:t>
            </a:r>
            <a:r>
              <a:rPr lang="en-US" altLang="en-US" sz="2800" dirty="0"/>
              <a:t>, salary)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company (</a:t>
            </a:r>
            <a:r>
              <a:rPr lang="en-US" altLang="en-US" sz="2800" dirty="0" err="1"/>
              <a:t>company_name</a:t>
            </a:r>
            <a:r>
              <a:rPr lang="en-US" altLang="en-US" sz="2800" dirty="0"/>
              <a:t>, city)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F35F0D9D-609A-4379-8AE6-8690117D3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Practice Exercise 2.1 Answers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43E3EB5-526D-481A-B1D6-7DC83E5F3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2800" dirty="0"/>
              <a:t>Primary keys are underlined below. We make an assumption that a person works for one company.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employee (</a:t>
            </a:r>
            <a:r>
              <a:rPr lang="en-US" altLang="en-US" sz="2800" u="sng" dirty="0" err="1"/>
              <a:t>person_name</a:t>
            </a:r>
            <a:r>
              <a:rPr lang="en-US" altLang="en-US" sz="2800" dirty="0"/>
              <a:t>, street, city)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works (</a:t>
            </a:r>
            <a:r>
              <a:rPr lang="en-US" altLang="en-US" sz="2800" u="sng" dirty="0" err="1"/>
              <a:t>person_name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company_name</a:t>
            </a:r>
            <a:r>
              <a:rPr lang="en-US" altLang="en-US" sz="2800" dirty="0"/>
              <a:t>, salary)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company (</a:t>
            </a:r>
            <a:r>
              <a:rPr lang="en-US" altLang="en-US" sz="2800" u="sng" dirty="0" err="1"/>
              <a:t>company_name</a:t>
            </a:r>
            <a:r>
              <a:rPr lang="en-US" altLang="en-US" sz="2800" dirty="0"/>
              <a:t>, city)</a:t>
            </a:r>
          </a:p>
          <a:p>
            <a:pPr marL="0" indent="0">
              <a:buFont typeface="Monotype Sorts" charset="2"/>
              <a:buNone/>
            </a:pPr>
            <a:endParaRPr lang="en-US" altLang="en-US" sz="2800" dirty="0"/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Foreign Keys: </a:t>
            </a:r>
            <a:r>
              <a:rPr lang="en-US" altLang="en-US" sz="2800" dirty="0" err="1"/>
              <a:t>person_name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company_name</a:t>
            </a:r>
            <a:r>
              <a:rPr lang="en-US" altLang="en-US" sz="2800" dirty="0"/>
              <a:t> in works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B1D28C2C-FEA1-4D0F-A4F8-53BE5EB83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Practice Exercise 2.6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CB142A0-15B7-4768-977D-C174F5A9B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Consider the following two relations.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Now, consider the following relational algebra expressions. For each expression, explain in words what the expression does.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a. </a:t>
            </a:r>
            <a:r>
              <a:rPr lang="el-GR" altLang="en-US" sz="2800" dirty="0"/>
              <a:t>σ</a:t>
            </a:r>
            <a:r>
              <a:rPr lang="en-US" altLang="en-US" sz="2800" baseline="-25000" dirty="0"/>
              <a:t>year≥2009</a:t>
            </a:r>
            <a:r>
              <a:rPr lang="en-US" altLang="en-US" sz="2800" dirty="0"/>
              <a:t>(takes) ⋈ student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b. </a:t>
            </a:r>
            <a:r>
              <a:rPr lang="el-GR" altLang="en-US" sz="2800" dirty="0"/>
              <a:t>σ </a:t>
            </a:r>
            <a:r>
              <a:rPr lang="en-US" altLang="en-US" sz="2800" baseline="-25000" dirty="0"/>
              <a:t>year≥2009</a:t>
            </a:r>
            <a:r>
              <a:rPr lang="en-US" altLang="en-US" sz="2800" dirty="0"/>
              <a:t>(takes ⋈ student)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800" dirty="0"/>
              <a:t>c. </a:t>
            </a:r>
            <a:r>
              <a:rPr lang="el-GR" altLang="en-US" sz="2800" dirty="0"/>
              <a:t>Π</a:t>
            </a:r>
            <a:r>
              <a:rPr lang="en-US" altLang="en-US" sz="2800" baseline="-25000" dirty="0" err="1"/>
              <a:t>ID,name,course_id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(student ⋈ takes)</a:t>
            </a:r>
          </a:p>
        </p:txBody>
      </p:sp>
      <p:pic>
        <p:nvPicPr>
          <p:cNvPr id="48132" name="Picture 1">
            <a:extLst>
              <a:ext uri="{FF2B5EF4-FFF2-40B4-BE49-F238E27FC236}">
                <a16:creationId xmlns:a16="http://schemas.microsoft.com/office/drawing/2014/main" id="{A6055193-8102-4F1B-BDE4-10F5CC66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79" y="1660130"/>
            <a:ext cx="6979976" cy="10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C79D5D19-F512-447C-B09A-E0D7FE36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Practice Exercise 2.6 Answers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E9EF81A-BE94-47FF-8C19-F830FE87B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5386387"/>
          </a:xfrm>
        </p:spPr>
        <p:txBody>
          <a:bodyPr/>
          <a:lstStyle/>
          <a:p>
            <a:pPr marL="457200" indent="-457200">
              <a:buFont typeface="Monotype Sorts" charset="2"/>
              <a:buAutoNum type="alphaLcPeriod"/>
            </a:pPr>
            <a:r>
              <a:rPr lang="el-GR" altLang="en-US" sz="2400" dirty="0"/>
              <a:t>σ</a:t>
            </a:r>
            <a:r>
              <a:rPr lang="en-US" altLang="en-US" sz="2400" baseline="-25000" dirty="0"/>
              <a:t>year≥2009</a:t>
            </a:r>
            <a:r>
              <a:rPr lang="en-US" altLang="en-US" sz="2400" dirty="0"/>
              <a:t>(takes) ⋈ student</a:t>
            </a:r>
          </a:p>
          <a:p>
            <a:pPr marL="457200" indent="-457200">
              <a:buFont typeface="Monotype Sorts" charset="2"/>
              <a:buNone/>
            </a:pPr>
            <a:r>
              <a:rPr lang="en-US" altLang="en-US" sz="2400" dirty="0"/>
              <a:t>For each student who took at least one course in and after 2009, display the student's information along with the information about what courses the student took. </a:t>
            </a:r>
          </a:p>
          <a:p>
            <a:pPr marL="457200" indent="-457200">
              <a:buFont typeface="Monotype Sorts" charset="2"/>
              <a:buNone/>
            </a:pPr>
            <a:r>
              <a:rPr lang="en-US" altLang="en-US" sz="2400" dirty="0"/>
              <a:t>b. </a:t>
            </a:r>
            <a:r>
              <a:rPr lang="el-GR" altLang="en-US" sz="2400" dirty="0"/>
              <a:t>σ </a:t>
            </a:r>
            <a:r>
              <a:rPr lang="en-US" altLang="en-US" sz="2400" baseline="-25000" dirty="0"/>
              <a:t>year≥2009</a:t>
            </a:r>
            <a:r>
              <a:rPr lang="en-US" altLang="en-US" sz="2400" dirty="0"/>
              <a:t>(takes ⋈ student)</a:t>
            </a:r>
          </a:p>
          <a:p>
            <a:pPr marL="457200" indent="-457200">
              <a:buFont typeface="Monotype Sorts" charset="2"/>
              <a:buNone/>
            </a:pPr>
            <a:r>
              <a:rPr lang="en-US" altLang="en-US" sz="2400" dirty="0"/>
              <a:t>Same as (a); selection can be done before the join operation. </a:t>
            </a:r>
          </a:p>
          <a:p>
            <a:pPr marL="457200" indent="-457200">
              <a:buFont typeface="Monotype Sorts" charset="2"/>
              <a:buNone/>
            </a:pPr>
            <a:r>
              <a:rPr lang="en-US" altLang="en-US" sz="2400" dirty="0"/>
              <a:t>c. </a:t>
            </a:r>
            <a:r>
              <a:rPr lang="el-GR" altLang="en-US" sz="2400" dirty="0"/>
              <a:t>Π</a:t>
            </a:r>
            <a:r>
              <a:rPr lang="en-US" altLang="en-US" sz="2400" baseline="-25000" dirty="0" err="1"/>
              <a:t>ID,name,course_id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(student ⋈ takes)</a:t>
            </a:r>
          </a:p>
          <a:p>
            <a:pPr marL="457200" indent="-457200">
              <a:buFont typeface="Monotype Sorts" charset="2"/>
              <a:buNone/>
            </a:pPr>
            <a:r>
              <a:rPr lang="en-US" altLang="en-US" sz="2200" dirty="0"/>
              <a:t>Display a list of ID, name, </a:t>
            </a:r>
            <a:r>
              <a:rPr lang="en-US" altLang="en-US" sz="2200" dirty="0" err="1"/>
              <a:t>course_id</a:t>
            </a:r>
            <a:r>
              <a:rPr lang="en-US" altLang="en-US" sz="2200" dirty="0"/>
              <a:t> of all students who took any course in the university.</a:t>
            </a:r>
          </a:p>
        </p:txBody>
      </p:sp>
      <p:pic>
        <p:nvPicPr>
          <p:cNvPr id="50180" name="Picture 1">
            <a:extLst>
              <a:ext uri="{FF2B5EF4-FFF2-40B4-BE49-F238E27FC236}">
                <a16:creationId xmlns:a16="http://schemas.microsoft.com/office/drawing/2014/main" id="{A591D302-9F67-46FE-9D4C-C75C7336D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5715000"/>
            <a:ext cx="5916613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20F8285-352C-4DDD-BCCB-120C45708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Practice Exercise 2.7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940F6BD-A369-481A-A722-8CEFB532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For the following relational database, 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employee (</a:t>
            </a:r>
            <a:r>
              <a:rPr lang="en-US" altLang="en-US" u="sng" dirty="0" err="1">
                <a:ea typeface="MS PGothic" pitchFamily="34" charset="-128"/>
              </a:rPr>
              <a:t>person_name</a:t>
            </a:r>
            <a:r>
              <a:rPr lang="en-US" altLang="en-US" dirty="0">
                <a:ea typeface="MS PGothic" pitchFamily="34" charset="-128"/>
              </a:rPr>
              <a:t>, street, city)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works (</a:t>
            </a:r>
            <a:r>
              <a:rPr lang="en-US" altLang="en-US" u="sng" dirty="0" err="1">
                <a:ea typeface="MS PGothic" pitchFamily="34" charset="-128"/>
              </a:rPr>
              <a:t>person_name</a:t>
            </a:r>
            <a:r>
              <a:rPr lang="en-US" altLang="en-US" dirty="0">
                <a:ea typeface="MS PGothic" pitchFamily="34" charset="-128"/>
              </a:rPr>
              <a:t>, </a:t>
            </a:r>
            <a:r>
              <a:rPr lang="en-US" altLang="en-US" dirty="0" err="1">
                <a:ea typeface="MS PGothic" pitchFamily="34" charset="-128"/>
              </a:rPr>
              <a:t>company_name</a:t>
            </a:r>
            <a:r>
              <a:rPr lang="en-US" altLang="en-US" dirty="0">
                <a:ea typeface="MS PGothic" pitchFamily="34" charset="-128"/>
              </a:rPr>
              <a:t>, salary)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company (</a:t>
            </a:r>
            <a:r>
              <a:rPr lang="en-US" altLang="en-US" u="sng" dirty="0" err="1">
                <a:ea typeface="MS PGothic" pitchFamily="34" charset="-128"/>
              </a:rPr>
              <a:t>company_name</a:t>
            </a:r>
            <a:r>
              <a:rPr lang="en-US" altLang="en-US" dirty="0">
                <a:ea typeface="MS PGothic" pitchFamily="34" charset="-128"/>
              </a:rPr>
              <a:t>, city)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g</a:t>
            </a:r>
            <a:r>
              <a:rPr lang="en-US" dirty="0">
                <a:ea typeface="MS PGothic" pitchFamily="34" charset="-128"/>
              </a:rPr>
              <a:t>ive an expression in relational algebra to express each of the following queries:</a:t>
            </a: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>
                <a:ea typeface="MS PGothic" pitchFamily="34" charset="-128"/>
              </a:rPr>
              <a:t>Find the names of all employees who live in city “Miami”.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MS PGothic" pitchFamily="34" charset="-128"/>
            </a:endParaRP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>
                <a:ea typeface="MS PGothic" pitchFamily="34" charset="-128"/>
              </a:rPr>
              <a:t>Find the names of all employees whose salary is greater than $100,000.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ea typeface="MS PGothic" pitchFamily="34" charset="-128"/>
              </a:rPr>
              <a:t> </a:t>
            </a: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>
                <a:ea typeface="MS PGothic" pitchFamily="34" charset="-128"/>
              </a:rPr>
              <a:t>Find the names of all employees who live in “Miami” and whose salary is greater than $100,000.</a:t>
            </a:r>
            <a:endParaRPr lang="en-US" altLang="en-US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20F8285-352C-4DDD-BCCB-120C45708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Practice Exercise 2.7 Solutions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940F6BD-A369-481A-A722-8CEFB532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For the following relational database, 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employee (</a:t>
            </a:r>
            <a:r>
              <a:rPr lang="en-US" altLang="en-US" u="sng" dirty="0" err="1">
                <a:ea typeface="MS PGothic" pitchFamily="34" charset="-128"/>
              </a:rPr>
              <a:t>person_name</a:t>
            </a:r>
            <a:r>
              <a:rPr lang="en-US" altLang="en-US" dirty="0">
                <a:ea typeface="MS PGothic" pitchFamily="34" charset="-128"/>
              </a:rPr>
              <a:t>, street, city)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works (</a:t>
            </a:r>
            <a:r>
              <a:rPr lang="en-US" altLang="en-US" u="sng" dirty="0" err="1">
                <a:ea typeface="MS PGothic" pitchFamily="34" charset="-128"/>
              </a:rPr>
              <a:t>person_name</a:t>
            </a:r>
            <a:r>
              <a:rPr lang="en-US" altLang="en-US" dirty="0">
                <a:ea typeface="MS PGothic" pitchFamily="34" charset="-128"/>
              </a:rPr>
              <a:t>, </a:t>
            </a:r>
            <a:r>
              <a:rPr lang="en-US" altLang="en-US" dirty="0" err="1">
                <a:ea typeface="MS PGothic" pitchFamily="34" charset="-128"/>
              </a:rPr>
              <a:t>company_name</a:t>
            </a:r>
            <a:r>
              <a:rPr lang="en-US" altLang="en-US" dirty="0">
                <a:ea typeface="MS PGothic" pitchFamily="34" charset="-128"/>
              </a:rPr>
              <a:t>, salary)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company (</a:t>
            </a:r>
            <a:r>
              <a:rPr lang="en-US" altLang="en-US" u="sng" dirty="0" err="1">
                <a:ea typeface="MS PGothic" pitchFamily="34" charset="-128"/>
              </a:rPr>
              <a:t>company_name</a:t>
            </a:r>
            <a:r>
              <a:rPr lang="en-US" altLang="en-US" dirty="0">
                <a:ea typeface="MS PGothic" pitchFamily="34" charset="-128"/>
              </a:rPr>
              <a:t>, city)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g</a:t>
            </a:r>
            <a:r>
              <a:rPr lang="en-US" dirty="0">
                <a:ea typeface="MS PGothic" pitchFamily="34" charset="-128"/>
              </a:rPr>
              <a:t>ive an expression in relational algebra to express each of the following queries:</a:t>
            </a: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>
                <a:ea typeface="MS PGothic" pitchFamily="34" charset="-128"/>
              </a:rPr>
              <a:t>Find the names of all employees who live in city “Miami”.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MS PGothic" pitchFamily="34" charset="-128"/>
            </a:endParaRP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>
                <a:ea typeface="MS PGothic" pitchFamily="34" charset="-128"/>
              </a:rPr>
              <a:t>Find the names of all employees whose salary is greater than $100,000.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ea typeface="MS PGothic" pitchFamily="34" charset="-128"/>
              </a:rPr>
              <a:t> </a:t>
            </a: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>
                <a:ea typeface="MS PGothic" pitchFamily="34" charset="-128"/>
              </a:rPr>
              <a:t>Find the names of all employees who live in “Miami” and whose salary is greater than $100,000.</a:t>
            </a:r>
            <a:endParaRPr lang="en-US" altLang="en-US" dirty="0">
              <a:ea typeface="MS PGothic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67B62-12ED-45B1-A2E5-86E990FB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4280134"/>
            <a:ext cx="384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2">
            <a:extLst>
              <a:ext uri="{FF2B5EF4-FFF2-40B4-BE49-F238E27FC236}">
                <a16:creationId xmlns:a16="http://schemas.microsoft.com/office/drawing/2014/main" id="{B9809F60-352B-4686-9A7C-7BE3AA754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3543300"/>
            <a:ext cx="3981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17EEF-8655-4C32-9DAB-69C2661C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5326063"/>
            <a:ext cx="6343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7C67E154-586C-4173-B579-F3CA82466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Practice Exercise 2.12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0FD5541-82AE-4658-8A49-48029B30F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For the following relational database, 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employee (</a:t>
            </a:r>
            <a:r>
              <a:rPr lang="en-US" altLang="en-US" u="sng" dirty="0" err="1">
                <a:ea typeface="MS PGothic" pitchFamily="34" charset="-128"/>
              </a:rPr>
              <a:t>person_name</a:t>
            </a:r>
            <a:r>
              <a:rPr lang="en-US" altLang="en-US" dirty="0">
                <a:ea typeface="MS PGothic" pitchFamily="34" charset="-128"/>
              </a:rPr>
              <a:t>, street, city)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works (</a:t>
            </a:r>
            <a:r>
              <a:rPr lang="en-US" altLang="en-US" u="sng" dirty="0" err="1">
                <a:ea typeface="MS PGothic" pitchFamily="34" charset="-128"/>
              </a:rPr>
              <a:t>person_name</a:t>
            </a:r>
            <a:r>
              <a:rPr lang="en-US" altLang="en-US" dirty="0">
                <a:ea typeface="MS PGothic" pitchFamily="34" charset="-128"/>
              </a:rPr>
              <a:t>, </a:t>
            </a:r>
            <a:r>
              <a:rPr lang="en-US" altLang="en-US" dirty="0" err="1">
                <a:ea typeface="MS PGothic" pitchFamily="34" charset="-128"/>
              </a:rPr>
              <a:t>company_name</a:t>
            </a:r>
            <a:r>
              <a:rPr lang="en-US" altLang="en-US" dirty="0">
                <a:ea typeface="MS PGothic" pitchFamily="34" charset="-128"/>
              </a:rPr>
              <a:t>, salary)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company (</a:t>
            </a:r>
            <a:r>
              <a:rPr lang="en-US" altLang="en-US" u="sng" dirty="0" err="1">
                <a:ea typeface="MS PGothic" pitchFamily="34" charset="-128"/>
              </a:rPr>
              <a:t>company_name</a:t>
            </a:r>
            <a:r>
              <a:rPr lang="en-US" altLang="en-US" dirty="0">
                <a:ea typeface="MS PGothic" pitchFamily="34" charset="-128"/>
              </a:rPr>
              <a:t>, city)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g</a:t>
            </a:r>
            <a:r>
              <a:rPr lang="en-US" dirty="0">
                <a:ea typeface="MS PGothic" pitchFamily="34" charset="-128"/>
              </a:rPr>
              <a:t>ive an expression in relational algebra to express each of the following queries:</a:t>
            </a: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/>
              <a:t>Find the names of all employees who work for “First Bank Corporation”.</a:t>
            </a:r>
            <a:r>
              <a:rPr lang="en-US" dirty="0">
                <a:ea typeface="MS PGothic" pitchFamily="34" charset="-128"/>
              </a:rPr>
              <a:t>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MS PGothic" pitchFamily="34" charset="-128"/>
            </a:endParaRP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/>
              <a:t>Find the names and cities of residence of all employees who work for “First Bank Corporation”.</a:t>
            </a:r>
            <a:endParaRPr lang="en-US" dirty="0">
              <a:ea typeface="MS PGothic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ea typeface="MS PGothic" pitchFamily="34" charset="-128"/>
              </a:rPr>
              <a:t> </a:t>
            </a: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/>
              <a:t>Find the names, street address, and cities of residence of all employees who work for “First Bank Corporation” and earn more than $10,000.</a:t>
            </a:r>
            <a:endParaRPr lang="en-US" altLang="en-US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7C67E154-586C-4173-B579-F3CA82466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Practice Exercise 2.12 Solutions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0FD5541-82AE-4658-8A49-48029B30F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For the following relational database, 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employee (</a:t>
            </a:r>
            <a:r>
              <a:rPr lang="en-US" altLang="en-US" u="sng" dirty="0" err="1">
                <a:ea typeface="MS PGothic" pitchFamily="34" charset="-128"/>
              </a:rPr>
              <a:t>person_name</a:t>
            </a:r>
            <a:r>
              <a:rPr lang="en-US" altLang="en-US" dirty="0">
                <a:ea typeface="MS PGothic" pitchFamily="34" charset="-128"/>
              </a:rPr>
              <a:t>, street, city)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works (</a:t>
            </a:r>
            <a:r>
              <a:rPr lang="en-US" altLang="en-US" u="sng" dirty="0" err="1">
                <a:ea typeface="MS PGothic" pitchFamily="34" charset="-128"/>
              </a:rPr>
              <a:t>person_name</a:t>
            </a:r>
            <a:r>
              <a:rPr lang="en-US" altLang="en-US" dirty="0">
                <a:ea typeface="MS PGothic" pitchFamily="34" charset="-128"/>
              </a:rPr>
              <a:t>, </a:t>
            </a:r>
            <a:r>
              <a:rPr lang="en-US" altLang="en-US" dirty="0" err="1">
                <a:ea typeface="MS PGothic" pitchFamily="34" charset="-128"/>
              </a:rPr>
              <a:t>company_name</a:t>
            </a:r>
            <a:r>
              <a:rPr lang="en-US" altLang="en-US" dirty="0">
                <a:ea typeface="MS PGothic" pitchFamily="34" charset="-128"/>
              </a:rPr>
              <a:t>, salary)</a:t>
            </a:r>
          </a:p>
          <a:p>
            <a:pPr marL="400050" lvl="1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company (</a:t>
            </a:r>
            <a:r>
              <a:rPr lang="en-US" altLang="en-US" u="sng" dirty="0" err="1">
                <a:ea typeface="MS PGothic" pitchFamily="34" charset="-128"/>
              </a:rPr>
              <a:t>company_name</a:t>
            </a:r>
            <a:r>
              <a:rPr lang="en-US" altLang="en-US" dirty="0">
                <a:ea typeface="MS PGothic" pitchFamily="34" charset="-128"/>
              </a:rPr>
              <a:t>, city)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dirty="0">
                <a:ea typeface="MS PGothic" pitchFamily="34" charset="-128"/>
              </a:rPr>
              <a:t>g</a:t>
            </a:r>
            <a:r>
              <a:rPr lang="en-US" dirty="0">
                <a:ea typeface="MS PGothic" pitchFamily="34" charset="-128"/>
              </a:rPr>
              <a:t>ive an expression in relational algebra to express each of the following queries:</a:t>
            </a: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/>
              <a:t>Find the names of all employees who work for “First Bank Corporation”.</a:t>
            </a:r>
            <a:r>
              <a:rPr lang="en-US" dirty="0">
                <a:ea typeface="MS PGothic" pitchFamily="34" charset="-128"/>
              </a:rPr>
              <a:t>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MS PGothic" pitchFamily="34" charset="-128"/>
            </a:endParaRP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/>
              <a:t>Find the names and cities of residence of all employees who work for “First Bank Corporation”.</a:t>
            </a:r>
            <a:endParaRPr lang="en-US" dirty="0">
              <a:ea typeface="MS PGothic" pitchFamily="34" charset="-128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dirty="0">
                <a:ea typeface="MS PGothic" pitchFamily="34" charset="-128"/>
              </a:rPr>
              <a:t> </a:t>
            </a:r>
          </a:p>
          <a:p>
            <a:pPr>
              <a:buFont typeface="Monotype Sorts" pitchFamily="2" charset="2"/>
              <a:buAutoNum type="alphaLcPeriod"/>
              <a:defRPr/>
            </a:pPr>
            <a:r>
              <a:rPr lang="en-US" dirty="0"/>
              <a:t>Find the names, street address, and cities of residence of all employees who work for “First Bank Corporation” and earn more than $10,000.</a:t>
            </a:r>
            <a:endParaRPr lang="en-US" altLang="en-US" dirty="0">
              <a:ea typeface="MS PGothic" pitchFamily="34" charset="-128"/>
            </a:endParaRPr>
          </a:p>
        </p:txBody>
      </p:sp>
      <p:pic>
        <p:nvPicPr>
          <p:cNvPr id="58372" name="Picture 1">
            <a:extLst>
              <a:ext uri="{FF2B5EF4-FFF2-40B4-BE49-F238E27FC236}">
                <a16:creationId xmlns:a16="http://schemas.microsoft.com/office/drawing/2014/main" id="{89383A7A-E948-469F-A057-346EBFF9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3557588"/>
            <a:ext cx="601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C5B77F-2A9B-4616-A3EA-C3403214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565650"/>
            <a:ext cx="7743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7B032B-2C8D-4AA1-AF7F-74A63E6D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5570538"/>
            <a:ext cx="83327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5560AD4C-6866-4A27-A7A8-B859460B6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Relational Databases </a:t>
            </a:r>
            <a:r>
              <a:rPr lang="en-US" dirty="0" err="1">
                <a:ea typeface="ＭＳ Ｐゴシック" charset="-128"/>
              </a:rPr>
              <a:t>Contd</a:t>
            </a:r>
            <a:r>
              <a:rPr lang="en-US" dirty="0">
                <a:ea typeface="ＭＳ Ｐゴシック" charset="-128"/>
              </a:rPr>
              <a:t>…</a:t>
            </a:r>
            <a:endParaRPr lang="en-US" dirty="0">
              <a:ea typeface="+mj-ea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B57AB2C-0F91-458E-81DB-01C3FCAA6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219200"/>
            <a:ext cx="8197850" cy="48768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domain</a:t>
            </a:r>
            <a:r>
              <a:rPr lang="en-US" altLang="en-US" dirty="0"/>
              <a:t> describes the set of possible values for a given attribute, and can be considered a constraint on the value of the attribute</a:t>
            </a:r>
          </a:p>
          <a:p>
            <a:r>
              <a:rPr lang="en-US" altLang="en-US" dirty="0"/>
              <a:t>For instance, the domain of the salary attribute is a numeric domain.</a:t>
            </a:r>
          </a:p>
          <a:p>
            <a:r>
              <a:rPr lang="en-US" altLang="en-US" dirty="0"/>
              <a:t>The domains of all attributes of a relation must be </a:t>
            </a:r>
            <a:r>
              <a:rPr lang="en-US" altLang="en-US" b="1" dirty="0"/>
              <a:t>atomic</a:t>
            </a:r>
            <a:r>
              <a:rPr lang="en-US" altLang="en-US" dirty="0"/>
              <a:t>. A domain is atomic if elements of the domain are considered to be indivisible units</a:t>
            </a:r>
          </a:p>
          <a:p>
            <a:pPr lvl="1"/>
            <a:r>
              <a:rPr lang="en-US" altLang="en-US" dirty="0"/>
              <a:t>For instance, if the instructor relation has an attribute </a:t>
            </a:r>
            <a:r>
              <a:rPr lang="en-US" altLang="en-US" dirty="0" err="1"/>
              <a:t>phone_number</a:t>
            </a:r>
            <a:r>
              <a:rPr lang="en-US" altLang="en-US" dirty="0"/>
              <a:t> that can store a set of phone numbers associated with the instructor, the domain of </a:t>
            </a:r>
            <a:r>
              <a:rPr lang="en-US" altLang="en-US" dirty="0" err="1"/>
              <a:t>phone_number</a:t>
            </a:r>
            <a:r>
              <a:rPr lang="en-US" altLang="en-US" dirty="0"/>
              <a:t> would not be atomic since an element of the domain is a set of phone numbers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null</a:t>
            </a:r>
            <a:r>
              <a:rPr lang="en-US" altLang="en-US" dirty="0"/>
              <a:t> value is a special value that signifies that the value is unknown or does not exist</a:t>
            </a:r>
          </a:p>
          <a:p>
            <a:pPr lvl="1"/>
            <a:r>
              <a:rPr lang="en-US" altLang="en-US" dirty="0"/>
              <a:t>The null value causes complications when we access or update the database and should be eliminated if at all possible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914336C0-CEAF-4D1E-BFBD-27EA5887E4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</a:t>
            </a:r>
            <a:r>
              <a:rPr lang="en-US">
                <a:ea typeface="+mj-ea"/>
              </a:rPr>
              <a:t>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18E483CF-F052-41F6-90EC-D7E9762B8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+mj-ea"/>
              </a:rPr>
              <a:t>Superkey</a:t>
            </a:r>
            <a:endParaRPr lang="en-US" dirty="0">
              <a:ea typeface="+mj-ea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C9A4AB0-A00E-498B-A9D3-D1509CE97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903288"/>
            <a:ext cx="7978775" cy="5654675"/>
          </a:xfrm>
        </p:spPr>
        <p:txBody>
          <a:bodyPr/>
          <a:lstStyle/>
          <a:p>
            <a:r>
              <a:rPr lang="en-US" altLang="en-US"/>
              <a:t>We must have a way to specify how tuples within a given relation are distinguished</a:t>
            </a:r>
          </a:p>
          <a:p>
            <a:pPr lvl="1"/>
            <a:r>
              <a:rPr lang="en-US" altLang="en-US"/>
              <a:t>In other words, no two tuples in a relation are allowed to have exactly the same value for all attributes</a:t>
            </a:r>
          </a:p>
          <a:p>
            <a:r>
              <a:rPr lang="en-US" altLang="en-US"/>
              <a:t>A </a:t>
            </a:r>
            <a:r>
              <a:rPr lang="en-US" altLang="en-US" b="1"/>
              <a:t>superkey</a:t>
            </a:r>
            <a:r>
              <a:rPr lang="en-US" altLang="en-US"/>
              <a:t> is a set of one or more attributes that allow us to uniquely identify a tuple in the relation</a:t>
            </a:r>
          </a:p>
          <a:p>
            <a:pPr lvl="1"/>
            <a:r>
              <a:rPr lang="en-US" altLang="en-US"/>
              <a:t>For instance, ID is a superkey but not name in the instructor table</a:t>
            </a:r>
          </a:p>
          <a:p>
            <a:pPr lvl="1"/>
            <a:r>
              <a:rPr lang="en-US" altLang="en-US"/>
              <a:t>If K is a superkey, then so is any superset of K. So, ID and name together will also be a superkey of the instructor relation</a:t>
            </a:r>
          </a:p>
        </p:txBody>
      </p:sp>
      <p:pic>
        <p:nvPicPr>
          <p:cNvPr id="11268" name="Picture 1">
            <a:extLst>
              <a:ext uri="{FF2B5EF4-FFF2-40B4-BE49-F238E27FC236}">
                <a16:creationId xmlns:a16="http://schemas.microsoft.com/office/drawing/2014/main" id="{951A2DA3-0B15-4068-A571-96C3DC59E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851275"/>
            <a:ext cx="37020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18E483CF-F052-41F6-90EC-D7E9762B8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Candidate Key and Primary Key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69D86EC-EDFE-4A75-8302-378C88941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903288"/>
            <a:ext cx="7978775" cy="5654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A </a:t>
            </a:r>
            <a:r>
              <a:rPr lang="en-US" altLang="en-US" b="1">
                <a:sym typeface="Symbol" panose="05050102010706020507" pitchFamily="18" charset="2"/>
              </a:rPr>
              <a:t>candidate key </a:t>
            </a:r>
            <a:r>
              <a:rPr lang="en-US" altLang="en-US">
                <a:sym typeface="Symbol" panose="05050102010706020507" pitchFamily="18" charset="2"/>
              </a:rPr>
              <a:t>is the minimal superkey, ie., the superkey for which no proper subset is a superkey</a:t>
            </a:r>
          </a:p>
          <a:p>
            <a:pPr lvl="1">
              <a:lnSpc>
                <a:spcPct val="120000"/>
              </a:lnSpc>
            </a:pPr>
            <a:r>
              <a:rPr lang="en-US" altLang="en-US">
                <a:sym typeface="Symbol" panose="05050102010706020507" pitchFamily="18" charset="2"/>
              </a:rPr>
              <a:t>Example:  </a:t>
            </a:r>
            <a:r>
              <a:rPr lang="en-US" altLang="en-US" i="1">
                <a:sym typeface="Symbol" panose="05050102010706020507" pitchFamily="18" charset="2"/>
              </a:rPr>
              <a:t>ID</a:t>
            </a:r>
            <a:r>
              <a:rPr lang="en-US" altLang="en-US">
                <a:sym typeface="Symbol" panose="05050102010706020507" pitchFamily="18" charset="2"/>
              </a:rPr>
              <a:t> is a candidate key for </a:t>
            </a:r>
            <a:r>
              <a:rPr lang="en-US" altLang="en-US" i="1">
                <a:sym typeface="Symbol" panose="05050102010706020507" pitchFamily="18" charset="2"/>
              </a:rPr>
              <a:t>Instructor</a:t>
            </a:r>
          </a:p>
          <a:p>
            <a:pPr lvl="1">
              <a:lnSpc>
                <a:spcPct val="120000"/>
              </a:lnSpc>
            </a:pPr>
            <a:r>
              <a:rPr lang="en-US" altLang="en-US" i="1">
                <a:sym typeface="Symbol" panose="05050102010706020507" pitchFamily="18" charset="2"/>
              </a:rPr>
              <a:t>There can be multiple candidate keys for a relation, for instance, id and ssn for an employee table</a:t>
            </a:r>
          </a:p>
          <a:p>
            <a:pPr>
              <a:lnSpc>
                <a:spcPct val="120000"/>
              </a:lnSpc>
            </a:pPr>
            <a:r>
              <a:rPr lang="en-US" altLang="en-US" i="1">
                <a:sym typeface="Symbol" panose="05050102010706020507" pitchFamily="18" charset="2"/>
              </a:rPr>
              <a:t>The </a:t>
            </a:r>
            <a:r>
              <a:rPr lang="en-US" altLang="en-US" b="1" i="1">
                <a:sym typeface="Symbol" panose="05050102010706020507" pitchFamily="18" charset="2"/>
              </a:rPr>
              <a:t>primary key</a:t>
            </a:r>
            <a:r>
              <a:rPr lang="en-US" altLang="en-US" i="1">
                <a:sym typeface="Symbol" panose="05050102010706020507" pitchFamily="18" charset="2"/>
              </a:rPr>
              <a:t> is the candidate key that is chosen by the database designer as the primary means of identifying tuples within a relation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2EE080A7-261C-42B7-A627-4F2876DA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851275"/>
            <a:ext cx="37020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B0BC4168-3913-41E7-BA76-C218CD052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Foreign Key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3546371-0E00-4FD1-8D44-DEED0EE36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752475"/>
            <a:ext cx="7978775" cy="5311775"/>
          </a:xfrm>
        </p:spPr>
        <p:txBody>
          <a:bodyPr/>
          <a:lstStyle/>
          <a:p>
            <a:r>
              <a:rPr lang="en-US" altLang="en-US" dirty="0"/>
              <a:t>A relation r1 may include the primary key of another relation r2 among its attributes. This attribute is called </a:t>
            </a:r>
            <a:r>
              <a:rPr lang="en-US" altLang="en-US" b="1" dirty="0"/>
              <a:t>foreign key </a:t>
            </a:r>
            <a:r>
              <a:rPr lang="en-US" altLang="en-US" dirty="0"/>
              <a:t>from r1 referencing r2</a:t>
            </a:r>
          </a:p>
          <a:p>
            <a:pPr lvl="1"/>
            <a:r>
              <a:rPr lang="en-US" altLang="en-US" dirty="0"/>
              <a:t>The relation r1 is called </a:t>
            </a:r>
            <a:r>
              <a:rPr lang="en-US" altLang="en-US" b="1" dirty="0"/>
              <a:t>referencing relation </a:t>
            </a:r>
            <a:r>
              <a:rPr lang="en-US" altLang="en-US" dirty="0"/>
              <a:t>and the r2 is called the </a:t>
            </a:r>
            <a:r>
              <a:rPr lang="en-US" altLang="en-US" b="1" dirty="0"/>
              <a:t>referenced relation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Example –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 in i</a:t>
            </a:r>
            <a:r>
              <a:rPr lang="en-US" altLang="en-US" i="1" dirty="0">
                <a:sym typeface="Symbol" panose="05050102010706020507" pitchFamily="18" charset="2"/>
              </a:rPr>
              <a:t>nstructor</a:t>
            </a:r>
            <a:r>
              <a:rPr lang="en-US" altLang="en-US" dirty="0">
                <a:sym typeface="Symbol" panose="05050102010706020507" pitchFamily="18" charset="2"/>
              </a:rPr>
              <a:t> is a foreign key referencing </a:t>
            </a:r>
            <a:r>
              <a:rPr lang="en-US" altLang="en-US" i="1" dirty="0">
                <a:sym typeface="Symbol" panose="05050102010706020507" pitchFamily="18" charset="2"/>
              </a:rPr>
              <a:t>department since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is the primary key of department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If a value for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(say Comp. Sci.) appears in instructor, then the same value should also appear in department relation. This constraint is known as a </a:t>
            </a:r>
            <a:r>
              <a:rPr lang="en-US" altLang="en-US" b="1" i="1" dirty="0">
                <a:sym typeface="Symbol" panose="05050102010706020507" pitchFamily="18" charset="2"/>
              </a:rPr>
              <a:t>foreign key constraint </a:t>
            </a:r>
            <a:r>
              <a:rPr lang="en-US" altLang="en-US" i="1" dirty="0">
                <a:sym typeface="Symbol" panose="05050102010706020507" pitchFamily="18" charset="2"/>
              </a:rPr>
              <a:t>and is an example of the referential integrity constraint</a:t>
            </a:r>
          </a:p>
        </p:txBody>
      </p:sp>
      <p:pic>
        <p:nvPicPr>
          <p:cNvPr id="15364" name="Picture 1">
            <a:extLst>
              <a:ext uri="{FF2B5EF4-FFF2-40B4-BE49-F238E27FC236}">
                <a16:creationId xmlns:a16="http://schemas.microsoft.com/office/drawing/2014/main" id="{E3004805-3E20-4F25-B424-56A08811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824523"/>
            <a:ext cx="6259128" cy="26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8EBDD131-8168-461B-B472-9057A9D21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of the University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BBA94-12DF-4407-A173-4DE039EEC9AD}"/>
              </a:ext>
            </a:extLst>
          </p:cNvPr>
          <p:cNvSpPr txBox="1">
            <a:spLocks noChangeArrowheads="1"/>
          </p:cNvSpPr>
          <p:nvPr/>
        </p:nvSpPr>
        <p:spPr>
          <a:xfrm>
            <a:off x="290513" y="930275"/>
            <a:ext cx="7978775" cy="6477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i="1" kern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database schema refers to its logical design and includes all the relations as well as their attributes</a:t>
            </a: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B361F8BB-02FD-4189-BBB2-0C3E5F8E5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984375"/>
            <a:ext cx="646112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EAFE3B96-A0B2-42ED-9792-E8546F739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the University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208DE0-5B16-49C5-98BE-3FB878B697CD}"/>
              </a:ext>
            </a:extLst>
          </p:cNvPr>
          <p:cNvSpPr txBox="1">
            <a:spLocks noChangeArrowheads="1"/>
          </p:cNvSpPr>
          <p:nvPr/>
        </p:nvSpPr>
        <p:spPr>
          <a:xfrm>
            <a:off x="290513" y="820738"/>
            <a:ext cx="7978775" cy="857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i="1" kern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schema diagram is a pictorial depiction of the schema of a database that shows the relation in the database, their attributes, and primary keys and foreign keys</a:t>
            </a:r>
          </a:p>
        </p:txBody>
      </p:sp>
      <p:pic>
        <p:nvPicPr>
          <p:cNvPr id="18436" name="Picture 1">
            <a:extLst>
              <a:ext uri="{FF2B5EF4-FFF2-40B4-BE49-F238E27FC236}">
                <a16:creationId xmlns:a16="http://schemas.microsoft.com/office/drawing/2014/main" id="{F925F048-0864-48CF-8FE8-EF178D4B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749425"/>
            <a:ext cx="78835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F40F258B-0984-4CE0-B419-AA4053DC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Relational Query Languages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FB5F441-174A-45CD-A1CE-23FE82129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77913"/>
            <a:ext cx="8153400" cy="4876800"/>
          </a:xfrm>
        </p:spPr>
        <p:txBody>
          <a:bodyPr/>
          <a:lstStyle/>
          <a:p>
            <a:r>
              <a:rPr lang="en-US" altLang="en-US"/>
              <a:t>A query language is used to request information from the database</a:t>
            </a:r>
          </a:p>
          <a:p>
            <a:r>
              <a:rPr lang="en-US" altLang="en-US"/>
              <a:t>Relational Algebra and Relational Calculus are the formal query languages that provide a theoretical foundation for relational databases and form the base for the SQL language </a:t>
            </a:r>
          </a:p>
          <a:p>
            <a:r>
              <a:rPr lang="en-US" altLang="en-US"/>
              <a:t>Relational Algebra is a procedural language while Relational Calculus is a nonprocedural (declarative) language.</a:t>
            </a:r>
          </a:p>
          <a:p>
            <a:pPr lvl="1"/>
            <a:r>
              <a:rPr lang="en-US" altLang="en-US"/>
              <a:t>In a procedural language, the user specifies the sequence of operations on the database to compute the desired result</a:t>
            </a:r>
          </a:p>
          <a:p>
            <a:pPr lvl="1"/>
            <a:r>
              <a:rPr lang="en-US" altLang="en-US"/>
              <a:t>In a nonprocedural language, the user describes the desired result without specifying the sequence of operations</a:t>
            </a:r>
          </a:p>
          <a:p>
            <a:r>
              <a:rPr lang="en-US" altLang="en-US"/>
              <a:t>The Relational Calculus has two variations namely Tuple Relational Calculus and Domain Relational Calculus.</a:t>
            </a:r>
          </a:p>
          <a:p>
            <a:r>
              <a:rPr lang="en-US" altLang="en-US"/>
              <a:t>Query languages used in practice include elements of both the procedural and the nonprocedural approaches.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20774</TotalTime>
  <Words>1944</Words>
  <Application>Microsoft Office PowerPoint</Application>
  <PresentationFormat>On-screen Show (4:3)</PresentationFormat>
  <Paragraphs>233</Paragraphs>
  <Slides>30</Slides>
  <Notes>28</Notes>
  <HiddenSlides>0</HiddenSlides>
  <MMClips>0</MMClips>
  <ScaleCrop>false</ScaleCrop>
  <HeadingPairs>
    <vt:vector size="10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Helvetica</vt:lpstr>
      <vt:lpstr>Monotype Sorts</vt:lpstr>
      <vt:lpstr>Times New Roman</vt:lpstr>
      <vt:lpstr>Webdings</vt:lpstr>
      <vt:lpstr>Wingdings 2</vt:lpstr>
      <vt:lpstr>2_db-5-grey</vt:lpstr>
      <vt:lpstr>Clip</vt:lpstr>
      <vt:lpstr>Chapter 2: Intro to Relational Model</vt:lpstr>
      <vt:lpstr>Relational Databases</vt:lpstr>
      <vt:lpstr>Relational Databases Contd…</vt:lpstr>
      <vt:lpstr>Superkey</vt:lpstr>
      <vt:lpstr>Candidate Key and Primary Key</vt:lpstr>
      <vt:lpstr>Foreign Key</vt:lpstr>
      <vt:lpstr>Schema of the University Database</vt:lpstr>
      <vt:lpstr>Schema Diagram for the University Database</vt:lpstr>
      <vt:lpstr>Relational Query Languages</vt:lpstr>
      <vt:lpstr>Relational Query Languages</vt:lpstr>
      <vt:lpstr>Relational Query Languages</vt:lpstr>
      <vt:lpstr>Select Operation – selection of rows (tuples)</vt:lpstr>
      <vt:lpstr>Project Operation – selection of columns (Attributes) </vt:lpstr>
      <vt:lpstr>Set difference of two relations</vt:lpstr>
      <vt:lpstr>Set intersection of two relations</vt:lpstr>
      <vt:lpstr>Union of two relations</vt:lpstr>
      <vt:lpstr>Joining two relations - Cartesian-product</vt:lpstr>
      <vt:lpstr>Cartesian-product – naming issue</vt:lpstr>
      <vt:lpstr>Renaming a Table</vt:lpstr>
      <vt:lpstr>Composition of Operations</vt:lpstr>
      <vt:lpstr>Joining two relations – Natural Join</vt:lpstr>
      <vt:lpstr>Practice Exercise 2.1</vt:lpstr>
      <vt:lpstr>Practice Exercise 2.1 Answers</vt:lpstr>
      <vt:lpstr>Practice Exercise 2.6</vt:lpstr>
      <vt:lpstr>Practice Exercise 2.6 Answers</vt:lpstr>
      <vt:lpstr>Practice Exercise 2.7</vt:lpstr>
      <vt:lpstr>Practice Exercise 2.7 Solutions</vt:lpstr>
      <vt:lpstr>Practice Exercise 2.12</vt:lpstr>
      <vt:lpstr>Practice Exercise 2.12 Solutions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Ankur Agrawal</cp:lastModifiedBy>
  <cp:revision>286</cp:revision>
  <cp:lastPrinted>2005-01-10T21:51:57Z</cp:lastPrinted>
  <dcterms:created xsi:type="dcterms:W3CDTF">1999-11-04T20:50:09Z</dcterms:created>
  <dcterms:modified xsi:type="dcterms:W3CDTF">2019-09-08T18:29:31Z</dcterms:modified>
</cp:coreProperties>
</file>