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313" r:id="rId15"/>
    <p:sldId id="315" r:id="rId16"/>
    <p:sldId id="269" r:id="rId17"/>
    <p:sldId id="270" r:id="rId18"/>
    <p:sldId id="316" r:id="rId19"/>
    <p:sldId id="318" r:id="rId20"/>
    <p:sldId id="317" r:id="rId21"/>
    <p:sldId id="319" r:id="rId22"/>
    <p:sldId id="320" r:id="rId23"/>
    <p:sldId id="321" r:id="rId24"/>
    <p:sldId id="322" r:id="rId25"/>
    <p:sldId id="323" r:id="rId26"/>
    <p:sldId id="324" r:id="rId27"/>
    <p:sldId id="314" r:id="rId28"/>
    <p:sldId id="282" r:id="rId29"/>
    <p:sldId id="325" r:id="rId30"/>
    <p:sldId id="283" r:id="rId31"/>
    <p:sldId id="284" r:id="rId32"/>
    <p:sldId id="285" r:id="rId33"/>
    <p:sldId id="286" r:id="rId34"/>
    <p:sldId id="287" r:id="rId35"/>
    <p:sldId id="289" r:id="rId36"/>
    <p:sldId id="290" r:id="rId37"/>
    <p:sldId id="291" r:id="rId38"/>
    <p:sldId id="292" r:id="rId39"/>
    <p:sldId id="293" r:id="rId40"/>
    <p:sldId id="294" r:id="rId41"/>
    <p:sldId id="295" r:id="rId42"/>
    <p:sldId id="288"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1" r:id="rId58"/>
    <p:sldId id="31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63" y="4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7980B-A34F-42CE-A7BB-35620932CC71}" type="datetimeFigureOut">
              <a:rPr lang="en-US" smtClean="0"/>
              <a:t>3/11/2021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CDF51-15F1-4800-8FEC-ACA53AF02F8B}" type="slidenum">
              <a:rPr lang="en-US" smtClean="0"/>
              <a:t>‹#›</a:t>
            </a:fld>
            <a:endParaRPr lang="en-US"/>
          </a:p>
        </p:txBody>
      </p:sp>
    </p:spTree>
    <p:extLst>
      <p:ext uri="{BB962C8B-B14F-4D97-AF65-F5344CB8AC3E}">
        <p14:creationId xmlns:p14="http://schemas.microsoft.com/office/powerpoint/2010/main" val="402123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2</a:t>
            </a:fld>
            <a:endParaRPr lang="en-US"/>
          </a:p>
        </p:txBody>
      </p:sp>
    </p:spTree>
    <p:extLst>
      <p:ext uri="{BB962C8B-B14F-4D97-AF65-F5344CB8AC3E}">
        <p14:creationId xmlns:p14="http://schemas.microsoft.com/office/powerpoint/2010/main" val="150012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Images</a:t>
            </a:r>
            <a:r>
              <a:rPr lang="en-US" sz="1200" b="0" i="0" kern="1200" baseline="0" dirty="0">
                <a:solidFill>
                  <a:schemeClr val="tx1"/>
                </a:solidFill>
                <a:effectLst/>
                <a:latin typeface="+mn-lt"/>
                <a:ea typeface="+mn-ea"/>
                <a:cs typeface="+mn-cs"/>
              </a:rPr>
              <a:t> 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https://ii.designtoscano.com/fcgi-bin/iipsrv.fcgi?FIF=/images/toscano/source/WU69715_1.tif&amp;wid=960=&amp;cvt=jpeg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https://stockagency.panthermedia.net/m/stock-photos/960589/knight-on-a-horse/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https://www.123rf.com/photo_14890161_knight-on-horse-with-weapon-in-hand.html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https://www.google.com/imgres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19</a:t>
            </a:fld>
            <a:endParaRPr lang="en-US"/>
          </a:p>
        </p:txBody>
      </p:sp>
    </p:spTree>
    <p:extLst>
      <p:ext uri="{BB962C8B-B14F-4D97-AF65-F5344CB8AC3E}">
        <p14:creationId xmlns:p14="http://schemas.microsoft.com/office/powerpoint/2010/main" val="688497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Images</a:t>
            </a:r>
            <a:r>
              <a:rPr lang="en-US" sz="1200" b="0" i="0" kern="1200" baseline="0" dirty="0">
                <a:solidFill>
                  <a:schemeClr val="tx1"/>
                </a:solidFill>
                <a:effectLst/>
                <a:latin typeface="+mn-lt"/>
                <a:ea typeface="+mn-ea"/>
                <a:cs typeface="+mn-cs"/>
              </a:rPr>
              <a:t> 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https://ii.designtoscano.com/fcgi-bin/iipsrv.fcgi?FIF=/images/toscano/source/WU69715_1.tif&amp;wid=960=&amp;cvt=jpeg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https://stockagency.panthermedia.net/m/stock-photos/960589/knight-on-a-horse/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https://www.123rf.com/photo_14890161_knight-on-horse-with-weapon-in-hand.html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https://www.google.com/imgres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20</a:t>
            </a:fld>
            <a:endParaRPr lang="en-US"/>
          </a:p>
        </p:txBody>
      </p:sp>
    </p:spTree>
    <p:extLst>
      <p:ext uri="{BB962C8B-B14F-4D97-AF65-F5344CB8AC3E}">
        <p14:creationId xmlns:p14="http://schemas.microsoft.com/office/powerpoint/2010/main" val="310437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Images</a:t>
            </a:r>
            <a:r>
              <a:rPr lang="en-US" sz="1200" b="0" i="0" kern="1200" baseline="0" dirty="0">
                <a:solidFill>
                  <a:schemeClr val="tx1"/>
                </a:solidFill>
                <a:effectLst/>
                <a:latin typeface="+mn-lt"/>
                <a:ea typeface="+mn-ea"/>
                <a:cs typeface="+mn-cs"/>
              </a:rPr>
              <a:t> 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https://ii.designtoscano.com/fcgi-bin/iipsrv.fcgi?FIF=/images/toscano/source/WU69715_1.tif&amp;wid=960=&amp;cvt=jpeg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https://stockagency.panthermedia.net/m/stock-photos/960589/knight-on-a-horse/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https://www.123rf.com/photo_14890161_knight-on-horse-with-weapon-in-hand.html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https://www.google.com/imgres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21</a:t>
            </a:fld>
            <a:endParaRPr lang="en-US"/>
          </a:p>
        </p:txBody>
      </p:sp>
    </p:spTree>
    <p:extLst>
      <p:ext uri="{BB962C8B-B14F-4D97-AF65-F5344CB8AC3E}">
        <p14:creationId xmlns:p14="http://schemas.microsoft.com/office/powerpoint/2010/main" val="3779168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Images</a:t>
            </a:r>
            <a:r>
              <a:rPr lang="en-US" sz="1200" b="0" i="0" kern="1200" baseline="0" dirty="0">
                <a:solidFill>
                  <a:schemeClr val="tx1"/>
                </a:solidFill>
                <a:effectLst/>
                <a:latin typeface="+mn-lt"/>
                <a:ea typeface="+mn-ea"/>
                <a:cs typeface="+mn-cs"/>
              </a:rPr>
              <a:t> 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https://ii.designtoscano.com/fcgi-bin/iipsrv.fcgi?FIF=/images/toscano/source/WU69715_1.tif&amp;wid=960=&amp;cvt=jpeg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https://stockagency.panthermedia.net/m/stock-photos/960589/knight-on-a-horse/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https://www.123rf.com/photo_14890161_knight-on-horse-with-weapon-in-hand.html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https://www.google.com/imgres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22</a:t>
            </a:fld>
            <a:endParaRPr lang="en-US"/>
          </a:p>
        </p:txBody>
      </p:sp>
    </p:spTree>
    <p:extLst>
      <p:ext uri="{BB962C8B-B14F-4D97-AF65-F5344CB8AC3E}">
        <p14:creationId xmlns:p14="http://schemas.microsoft.com/office/powerpoint/2010/main" val="2668978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Images</a:t>
            </a:r>
            <a:r>
              <a:rPr lang="en-US" sz="1200" b="0" i="0" kern="1200" baseline="0" dirty="0">
                <a:solidFill>
                  <a:schemeClr val="tx1"/>
                </a:solidFill>
                <a:effectLst/>
                <a:latin typeface="+mn-lt"/>
                <a:ea typeface="+mn-ea"/>
                <a:cs typeface="+mn-cs"/>
              </a:rPr>
              <a:t> 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https://ii.designtoscano.com/fcgi-bin/iipsrv.fcgi?FIF=/images/toscano/source/WU69715_1.tif&amp;wid=960=&amp;cvt=jpeg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https://stockagency.panthermedia.net/m/stock-photos/960589/knight-on-a-horse/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https://www.123rf.com/photo_14890161_knight-on-horse-with-weapon-in-hand.html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https://www.google.com/imgres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23</a:t>
            </a:fld>
            <a:endParaRPr lang="en-US"/>
          </a:p>
        </p:txBody>
      </p:sp>
    </p:spTree>
    <p:extLst>
      <p:ext uri="{BB962C8B-B14F-4D97-AF65-F5344CB8AC3E}">
        <p14:creationId xmlns:p14="http://schemas.microsoft.com/office/powerpoint/2010/main" val="1582887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Images</a:t>
            </a:r>
            <a:r>
              <a:rPr lang="en-US" sz="1200" b="0" i="0" kern="1200" baseline="0" dirty="0">
                <a:solidFill>
                  <a:schemeClr val="tx1"/>
                </a:solidFill>
                <a:effectLst/>
                <a:latin typeface="+mn-lt"/>
                <a:ea typeface="+mn-ea"/>
                <a:cs typeface="+mn-cs"/>
              </a:rPr>
              <a:t> 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https://ii.designtoscano.com/fcgi-bin/iipsrv.fcgi?FIF=/images/toscano/source/WU69715_1.tif&amp;wid=960=&amp;cvt=jpeg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https://stockagency.panthermedia.net/m/stock-photos/960589/knight-on-a-horse/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https://www.123rf.com/photo_14890161_knight-on-horse-with-weapon-in-hand.html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https://www.google.com/imgres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24</a:t>
            </a:fld>
            <a:endParaRPr lang="en-US"/>
          </a:p>
        </p:txBody>
      </p:sp>
    </p:spTree>
    <p:extLst>
      <p:ext uri="{BB962C8B-B14F-4D97-AF65-F5344CB8AC3E}">
        <p14:creationId xmlns:p14="http://schemas.microsoft.com/office/powerpoint/2010/main" val="1594149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Images</a:t>
            </a:r>
            <a:r>
              <a:rPr lang="en-US" sz="1200" b="0" i="0" kern="1200" baseline="0" dirty="0">
                <a:solidFill>
                  <a:schemeClr val="tx1"/>
                </a:solidFill>
                <a:effectLst/>
                <a:latin typeface="+mn-lt"/>
                <a:ea typeface="+mn-ea"/>
                <a:cs typeface="+mn-cs"/>
              </a:rPr>
              <a:t> 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https://ii.designtoscano.com/fcgi-bin/iipsrv.fcgi?FIF=/images/toscano/source/WU69715_1.tif&amp;wid=960=&amp;cvt=jpeg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https://stockagency.panthermedia.net/m/stock-photos/960589/knight-on-a-horse/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https://www.123rf.com/photo_14890161_knight-on-horse-with-weapon-in-hand.html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https://www.google.com/imgres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25</a:t>
            </a:fld>
            <a:endParaRPr lang="en-US"/>
          </a:p>
        </p:txBody>
      </p:sp>
    </p:spTree>
    <p:extLst>
      <p:ext uri="{BB962C8B-B14F-4D97-AF65-F5344CB8AC3E}">
        <p14:creationId xmlns:p14="http://schemas.microsoft.com/office/powerpoint/2010/main" val="4177989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31</a:t>
            </a:fld>
            <a:endParaRPr lang="en-US"/>
          </a:p>
        </p:txBody>
      </p:sp>
    </p:spTree>
    <p:extLst>
      <p:ext uri="{BB962C8B-B14F-4D97-AF65-F5344CB8AC3E}">
        <p14:creationId xmlns:p14="http://schemas.microsoft.com/office/powerpoint/2010/main" val="9757029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33</a:t>
            </a:fld>
            <a:endParaRPr lang="en-US"/>
          </a:p>
        </p:txBody>
      </p:sp>
    </p:spTree>
    <p:extLst>
      <p:ext uri="{BB962C8B-B14F-4D97-AF65-F5344CB8AC3E}">
        <p14:creationId xmlns:p14="http://schemas.microsoft.com/office/powerpoint/2010/main" val="2516489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34</a:t>
            </a:fld>
            <a:endParaRPr lang="en-US"/>
          </a:p>
        </p:txBody>
      </p:sp>
    </p:spTree>
    <p:extLst>
      <p:ext uri="{BB962C8B-B14F-4D97-AF65-F5344CB8AC3E}">
        <p14:creationId xmlns:p14="http://schemas.microsoft.com/office/powerpoint/2010/main" val="174707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a:t>
            </a:fld>
            <a:endParaRPr lang="en-US"/>
          </a:p>
        </p:txBody>
      </p:sp>
    </p:spTree>
    <p:extLst>
      <p:ext uri="{BB962C8B-B14F-4D97-AF65-F5344CB8AC3E}">
        <p14:creationId xmlns:p14="http://schemas.microsoft.com/office/powerpoint/2010/main" val="2829327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35</a:t>
            </a:fld>
            <a:endParaRPr lang="en-US"/>
          </a:p>
        </p:txBody>
      </p:sp>
    </p:spTree>
    <p:extLst>
      <p:ext uri="{BB962C8B-B14F-4D97-AF65-F5344CB8AC3E}">
        <p14:creationId xmlns:p14="http://schemas.microsoft.com/office/powerpoint/2010/main" val="1955233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36</a:t>
            </a:fld>
            <a:endParaRPr lang="en-US"/>
          </a:p>
        </p:txBody>
      </p:sp>
    </p:spTree>
    <p:extLst>
      <p:ext uri="{BB962C8B-B14F-4D97-AF65-F5344CB8AC3E}">
        <p14:creationId xmlns:p14="http://schemas.microsoft.com/office/powerpoint/2010/main" val="3963453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37</a:t>
            </a:fld>
            <a:endParaRPr lang="en-US"/>
          </a:p>
        </p:txBody>
      </p:sp>
    </p:spTree>
    <p:extLst>
      <p:ext uri="{BB962C8B-B14F-4D97-AF65-F5344CB8AC3E}">
        <p14:creationId xmlns:p14="http://schemas.microsoft.com/office/powerpoint/2010/main" val="3040881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38</a:t>
            </a:fld>
            <a:endParaRPr lang="en-US"/>
          </a:p>
        </p:txBody>
      </p:sp>
    </p:spTree>
    <p:extLst>
      <p:ext uri="{BB962C8B-B14F-4D97-AF65-F5344CB8AC3E}">
        <p14:creationId xmlns:p14="http://schemas.microsoft.com/office/powerpoint/2010/main" val="3719864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39</a:t>
            </a:fld>
            <a:endParaRPr lang="en-US"/>
          </a:p>
        </p:txBody>
      </p:sp>
    </p:spTree>
    <p:extLst>
      <p:ext uri="{BB962C8B-B14F-4D97-AF65-F5344CB8AC3E}">
        <p14:creationId xmlns:p14="http://schemas.microsoft.com/office/powerpoint/2010/main" val="1859504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40</a:t>
            </a:fld>
            <a:endParaRPr lang="en-US"/>
          </a:p>
        </p:txBody>
      </p:sp>
    </p:spTree>
    <p:extLst>
      <p:ext uri="{BB962C8B-B14F-4D97-AF65-F5344CB8AC3E}">
        <p14:creationId xmlns:p14="http://schemas.microsoft.com/office/powerpoint/2010/main" val="854160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41</a:t>
            </a:fld>
            <a:endParaRPr lang="en-US"/>
          </a:p>
        </p:txBody>
      </p:sp>
    </p:spTree>
    <p:extLst>
      <p:ext uri="{BB962C8B-B14F-4D97-AF65-F5344CB8AC3E}">
        <p14:creationId xmlns:p14="http://schemas.microsoft.com/office/powerpoint/2010/main" val="3081482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43</a:t>
            </a:fld>
            <a:endParaRPr lang="en-US"/>
          </a:p>
        </p:txBody>
      </p:sp>
    </p:spTree>
    <p:extLst>
      <p:ext uri="{BB962C8B-B14F-4D97-AF65-F5344CB8AC3E}">
        <p14:creationId xmlns:p14="http://schemas.microsoft.com/office/powerpoint/2010/main" val="2472794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44</a:t>
            </a:fld>
            <a:endParaRPr lang="en-US"/>
          </a:p>
        </p:txBody>
      </p:sp>
    </p:spTree>
    <p:extLst>
      <p:ext uri="{BB962C8B-B14F-4D97-AF65-F5344CB8AC3E}">
        <p14:creationId xmlns:p14="http://schemas.microsoft.com/office/powerpoint/2010/main" val="10788929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45</a:t>
            </a:fld>
            <a:endParaRPr lang="en-US"/>
          </a:p>
        </p:txBody>
      </p:sp>
    </p:spTree>
    <p:extLst>
      <p:ext uri="{BB962C8B-B14F-4D97-AF65-F5344CB8AC3E}">
        <p14:creationId xmlns:p14="http://schemas.microsoft.com/office/powerpoint/2010/main" val="18758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6</a:t>
            </a:fld>
            <a:endParaRPr lang="en-US"/>
          </a:p>
        </p:txBody>
      </p:sp>
    </p:spTree>
    <p:extLst>
      <p:ext uri="{BB962C8B-B14F-4D97-AF65-F5344CB8AC3E}">
        <p14:creationId xmlns:p14="http://schemas.microsoft.com/office/powerpoint/2010/main" val="25037349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46</a:t>
            </a:fld>
            <a:endParaRPr lang="en-US"/>
          </a:p>
        </p:txBody>
      </p:sp>
    </p:spTree>
    <p:extLst>
      <p:ext uri="{BB962C8B-B14F-4D97-AF65-F5344CB8AC3E}">
        <p14:creationId xmlns:p14="http://schemas.microsoft.com/office/powerpoint/2010/main" val="3304602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762EB793-43A4-4094-8DD8-56D15D44D635}" type="slidenum">
              <a:rPr lang="en-US" smtClean="0"/>
              <a:t>47</a:t>
            </a:fld>
            <a:endParaRPr lang="en-US"/>
          </a:p>
        </p:txBody>
      </p:sp>
    </p:spTree>
    <p:extLst>
      <p:ext uri="{BB962C8B-B14F-4D97-AF65-F5344CB8AC3E}">
        <p14:creationId xmlns:p14="http://schemas.microsoft.com/office/powerpoint/2010/main" val="3346081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orange blocks added</a:t>
            </a:r>
          </a:p>
        </p:txBody>
      </p:sp>
      <p:sp>
        <p:nvSpPr>
          <p:cNvPr id="4" name="Slide Number Placeholder 3"/>
          <p:cNvSpPr>
            <a:spLocks noGrp="1"/>
          </p:cNvSpPr>
          <p:nvPr>
            <p:ph type="sldNum" sz="quarter" idx="10"/>
          </p:nvPr>
        </p:nvSpPr>
        <p:spPr/>
        <p:txBody>
          <a:bodyPr/>
          <a:lstStyle/>
          <a:p>
            <a:fld id="{762EB793-43A4-4094-8DD8-56D15D44D635}" type="slidenum">
              <a:rPr lang="en-US" smtClean="0"/>
              <a:t>50</a:t>
            </a:fld>
            <a:endParaRPr lang="en-US"/>
          </a:p>
        </p:txBody>
      </p:sp>
    </p:spTree>
    <p:extLst>
      <p:ext uri="{BB962C8B-B14F-4D97-AF65-F5344CB8AC3E}">
        <p14:creationId xmlns:p14="http://schemas.microsoft.com/office/powerpoint/2010/main" val="2093218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51</a:t>
            </a:fld>
            <a:endParaRPr lang="en-US"/>
          </a:p>
        </p:txBody>
      </p:sp>
    </p:spTree>
    <p:extLst>
      <p:ext uri="{BB962C8B-B14F-4D97-AF65-F5344CB8AC3E}">
        <p14:creationId xmlns:p14="http://schemas.microsoft.com/office/powerpoint/2010/main" val="2345821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2EB793-43A4-4094-8DD8-56D15D44D635}" type="slidenum">
              <a:rPr lang="en-US" smtClean="0"/>
              <a:t>58</a:t>
            </a:fld>
            <a:endParaRPr lang="en-US"/>
          </a:p>
        </p:txBody>
      </p:sp>
    </p:spTree>
    <p:extLst>
      <p:ext uri="{BB962C8B-B14F-4D97-AF65-F5344CB8AC3E}">
        <p14:creationId xmlns:p14="http://schemas.microsoft.com/office/powerpoint/2010/main" val="3475946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8</a:t>
            </a:fld>
            <a:endParaRPr lang="en-US"/>
          </a:p>
        </p:txBody>
      </p:sp>
    </p:spTree>
    <p:extLst>
      <p:ext uri="{BB962C8B-B14F-4D97-AF65-F5344CB8AC3E}">
        <p14:creationId xmlns:p14="http://schemas.microsoft.com/office/powerpoint/2010/main" val="2638533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9</a:t>
            </a:fld>
            <a:endParaRPr lang="en-US"/>
          </a:p>
        </p:txBody>
      </p:sp>
    </p:spTree>
    <p:extLst>
      <p:ext uri="{BB962C8B-B14F-4D97-AF65-F5344CB8AC3E}">
        <p14:creationId xmlns:p14="http://schemas.microsoft.com/office/powerpoint/2010/main" val="149573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11</a:t>
            </a:fld>
            <a:endParaRPr lang="en-US"/>
          </a:p>
        </p:txBody>
      </p:sp>
    </p:spTree>
    <p:extLst>
      <p:ext uri="{BB962C8B-B14F-4D97-AF65-F5344CB8AC3E}">
        <p14:creationId xmlns:p14="http://schemas.microsoft.com/office/powerpoint/2010/main" val="2908742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EB793-43A4-4094-8DD8-56D15D44D635}" type="slidenum">
              <a:rPr lang="en-US" smtClean="0"/>
              <a:t>12</a:t>
            </a:fld>
            <a:endParaRPr lang="en-US"/>
          </a:p>
        </p:txBody>
      </p:sp>
    </p:spTree>
    <p:extLst>
      <p:ext uri="{BB962C8B-B14F-4D97-AF65-F5344CB8AC3E}">
        <p14:creationId xmlns:p14="http://schemas.microsoft.com/office/powerpoint/2010/main" val="2388646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Images</a:t>
            </a:r>
            <a:r>
              <a:rPr lang="en-US" sz="1200" b="0" i="0" kern="1200" baseline="0" dirty="0">
                <a:solidFill>
                  <a:schemeClr val="tx1"/>
                </a:solidFill>
                <a:effectLst/>
                <a:latin typeface="+mn-lt"/>
                <a:ea typeface="+mn-ea"/>
                <a:cs typeface="+mn-cs"/>
              </a:rPr>
              <a:t> 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https://ii.designtoscano.com/fcgi-bin/iipsrv.fcgi?FIF=/images/toscano/source/WU69715_1.tif&amp;wid=960=&amp;cvt=jpeg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https://stockagency.panthermedia.net/m/stock-photos/960589/knight-on-a-horse/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https://www.123rf.com/photo_14890161_knight-on-horse-with-weapon-in-hand.html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https://www.google.com/imgres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16</a:t>
            </a:fld>
            <a:endParaRPr lang="en-US"/>
          </a:p>
        </p:txBody>
      </p:sp>
    </p:spTree>
    <p:extLst>
      <p:ext uri="{BB962C8B-B14F-4D97-AF65-F5344CB8AC3E}">
        <p14:creationId xmlns:p14="http://schemas.microsoft.com/office/powerpoint/2010/main" val="396517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Images</a:t>
            </a:r>
            <a:r>
              <a:rPr lang="en-US" sz="1200" b="0" i="0" kern="1200" baseline="0" dirty="0">
                <a:solidFill>
                  <a:schemeClr val="tx1"/>
                </a:solidFill>
                <a:effectLst/>
                <a:latin typeface="+mn-lt"/>
                <a:ea typeface="+mn-ea"/>
                <a:cs typeface="+mn-cs"/>
              </a:rPr>
              <a:t> source: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https://ii.designtoscano.com/fcgi-bin/iipsrv.fcgi?FIF=/images/toscano/source/WU69715_1.tif&amp;wid=960=&amp;cvt=jpeg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https://stockagency.panthermedia.net/m/stock-photos/960589/knight-on-a-horse/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https://www.123rf.com/photo_14890161_knight-on-horse-with-weapon-in-hand.html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baseline="0" dirty="0">
                <a:solidFill>
                  <a:schemeClr val="tx1"/>
                </a:solidFill>
                <a:effectLst/>
                <a:latin typeface="+mn-lt"/>
                <a:ea typeface="+mn-ea"/>
                <a:cs typeface="+mn-cs"/>
              </a:rPr>
              <a:t>https://www.google.com/imgres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62EB793-43A4-4094-8DD8-56D15D44D635}" type="slidenum">
              <a:rPr lang="en-US" smtClean="0"/>
              <a:t>18</a:t>
            </a:fld>
            <a:endParaRPr lang="en-US"/>
          </a:p>
        </p:txBody>
      </p:sp>
    </p:spTree>
    <p:extLst>
      <p:ext uri="{BB962C8B-B14F-4D97-AF65-F5344CB8AC3E}">
        <p14:creationId xmlns:p14="http://schemas.microsoft.com/office/powerpoint/2010/main" val="436283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C21FF01-9CDB-4586-ACDA-36F0461D72D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49546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1FF01-9CDB-4586-ACDA-36F0461D72D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2511488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1FF01-9CDB-4586-ACDA-36F0461D72D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159258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21FF01-9CDB-4586-ACDA-36F0461D72D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167215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21FF01-9CDB-4586-ACDA-36F0461D72D5}"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226410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21FF01-9CDB-4586-ACDA-36F0461D72D5}"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406025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21FF01-9CDB-4586-ACDA-36F0461D72D5}"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338805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21FF01-9CDB-4586-ACDA-36F0461D72D5}"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3090613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1FF01-9CDB-4586-ACDA-36F0461D72D5}"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1138677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1FF01-9CDB-4586-ACDA-36F0461D72D5}"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134985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21FF01-9CDB-4586-ACDA-36F0461D72D5}"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6482E1-F5C3-4ED0-8635-10572F2A7456}" type="slidenum">
              <a:rPr lang="en-US" smtClean="0"/>
              <a:t>‹#›</a:t>
            </a:fld>
            <a:endParaRPr lang="en-US"/>
          </a:p>
        </p:txBody>
      </p:sp>
    </p:spTree>
    <p:extLst>
      <p:ext uri="{BB962C8B-B14F-4D97-AF65-F5344CB8AC3E}">
        <p14:creationId xmlns:p14="http://schemas.microsoft.com/office/powerpoint/2010/main" val="343633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1FF01-9CDB-4586-ACDA-36F0461D72D5}" type="datetimeFigureOut">
              <a:rPr lang="en-US" smtClean="0"/>
              <a:t>3/11/2021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6482E1-F5C3-4ED0-8635-10572F2A7456}" type="slidenum">
              <a:rPr lang="en-US" smtClean="0"/>
              <a:t>‹#›</a:t>
            </a:fld>
            <a:endParaRPr lang="en-US"/>
          </a:p>
        </p:txBody>
      </p:sp>
    </p:spTree>
    <p:extLst>
      <p:ext uri="{BB962C8B-B14F-4D97-AF65-F5344CB8AC3E}">
        <p14:creationId xmlns:p14="http://schemas.microsoft.com/office/powerpoint/2010/main" val="3607100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fi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fif"/><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fi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12.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f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12.jpeg"/><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fi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12.jpe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fif"/><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12.jpe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fif"/><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12.jpeg"/><Relationship Id="rId4" Type="http://schemas.openxmlformats.org/officeDocument/2006/relationships/image" Target="../media/image7.jpeg"/><Relationship Id="rId9" Type="http://schemas.openxmlformats.org/officeDocument/2006/relationships/image" Target="../media/image13.png"/></Relationships>
</file>

<file path=ppt/slides/_rels/slide24.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fif"/><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fif"/><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tools.superdatascience.com/blockchain/block"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coindesk.com/walmart-will-start-tracking-groceries-on-blockchain-in-2019/"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ww.coindesk.com/united-nations-sends-aid-to-10000-syrian-refugees-using-ethereum-blockchai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understand the mining process let us consider the purple box include all possible hashes, since the hash number is 64 character then there are limited number of possible hashes, also, the hash value itself is a hexadecimal number, and if we consider the top of the box is the largest number and the bottom of the box is the smallest value then the hash value will fall somewhere in the box based on its value.</a:t>
            </a:r>
          </a:p>
        </p:txBody>
      </p:sp>
    </p:spTree>
    <p:extLst>
      <p:ext uri="{BB962C8B-B14F-4D97-AF65-F5344CB8AC3E}">
        <p14:creationId xmlns:p14="http://schemas.microsoft.com/office/powerpoint/2010/main" val="129456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miner will win and will be rewarded a bitcoin for his work. </a:t>
            </a:r>
          </a:p>
          <a:p>
            <a:r>
              <a:rPr lang="en-US" dirty="0"/>
              <a:t>This process is called </a:t>
            </a:r>
            <a:r>
              <a:rPr lang="en-US" b="1" u="sng" dirty="0">
                <a:solidFill>
                  <a:srgbClr val="FF0000"/>
                </a:solidFill>
              </a:rPr>
              <a:t>proof of work</a:t>
            </a:r>
            <a:r>
              <a:rPr lang="en-US" dirty="0"/>
              <a:t>. </a:t>
            </a:r>
          </a:p>
          <a:p>
            <a:r>
              <a:rPr lang="en-US" dirty="0"/>
              <a:t>By finding the correct nonce, the miner proves that he has done the work.</a:t>
            </a:r>
          </a:p>
        </p:txBody>
      </p:sp>
    </p:spTree>
    <p:extLst>
      <p:ext uri="{BB962C8B-B14F-4D97-AF65-F5344CB8AC3E}">
        <p14:creationId xmlns:p14="http://schemas.microsoft.com/office/powerpoint/2010/main" val="43983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25564"/>
            <a:ext cx="12192000" cy="5532436"/>
          </a:xfrm>
        </p:spPr>
        <p:txBody>
          <a:bodyPr/>
          <a:lstStyle/>
          <a:p>
            <a:pPr marL="0" indent="0">
              <a:buNone/>
            </a:pPr>
            <a:r>
              <a:rPr lang="en-US" dirty="0"/>
              <a:t>                                                                                                             </a:t>
            </a:r>
            <a:r>
              <a:rPr lang="en-US" sz="2000" dirty="0"/>
              <a:t>- ALL POSSIBLE HASHES -</a:t>
            </a:r>
          </a:p>
          <a:p>
            <a:pPr marL="0" indent="0">
              <a:buNone/>
            </a:pPr>
            <a:endParaRPr lang="en-US" sz="2000" dirty="0"/>
          </a:p>
          <a:p>
            <a:pPr marL="0" indent="0">
              <a:buNone/>
            </a:pPr>
            <a:r>
              <a:rPr lang="en-US" sz="2000" dirty="0"/>
              <a:t>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sym typeface="Wingdings 2" panose="05020102010507070707" pitchFamily="18" charset="2"/>
            </a:endParaRPr>
          </a:p>
        </p:txBody>
      </p:sp>
      <p:sp>
        <p:nvSpPr>
          <p:cNvPr id="13" name="Rectangle 12"/>
          <p:cNvSpPr/>
          <p:nvPr/>
        </p:nvSpPr>
        <p:spPr>
          <a:xfrm>
            <a:off x="8721969" y="1820008"/>
            <a:ext cx="2989385" cy="3043578"/>
          </a:xfrm>
          <a:prstGeom prst="rect">
            <a:avLst/>
          </a:prstGeom>
          <a:solidFill>
            <a:srgbClr val="9B96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LARGEST</a:t>
            </a: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r>
              <a:rPr lang="en-US" dirty="0">
                <a:solidFill>
                  <a:schemeClr val="accent2"/>
                </a:solidFill>
              </a:rPr>
              <a:t> </a:t>
            </a:r>
          </a:p>
          <a:p>
            <a:pPr algn="ctr"/>
            <a:endParaRPr lang="en-US" dirty="0">
              <a:solidFill>
                <a:schemeClr val="accent2"/>
              </a:solidFill>
            </a:endParaRPr>
          </a:p>
          <a:p>
            <a:pPr algn="ctr"/>
            <a:endParaRPr lang="en-US" dirty="0">
              <a:solidFill>
                <a:schemeClr val="accent2"/>
              </a:solidFill>
            </a:endParaRPr>
          </a:p>
          <a:p>
            <a:pPr algn="ctr"/>
            <a:endParaRPr lang="en-US" dirty="0"/>
          </a:p>
          <a:p>
            <a:pPr algn="ctr"/>
            <a:endParaRPr lang="en-US" dirty="0"/>
          </a:p>
          <a:p>
            <a:pPr algn="ctr"/>
            <a:endParaRPr lang="en-US" dirty="0"/>
          </a:p>
          <a:p>
            <a:pPr algn="ctr"/>
            <a:r>
              <a:rPr lang="en-US" dirty="0"/>
              <a:t>     </a:t>
            </a:r>
          </a:p>
        </p:txBody>
      </p:sp>
      <p:sp>
        <p:nvSpPr>
          <p:cNvPr id="5" name="Minus 4"/>
          <p:cNvSpPr/>
          <p:nvPr/>
        </p:nvSpPr>
        <p:spPr>
          <a:xfrm>
            <a:off x="8459053" y="4624754"/>
            <a:ext cx="24826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8721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9088315"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9491296"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64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25158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19"/>
          <p:cNvSpPr/>
          <p:nvPr/>
        </p:nvSpPr>
        <p:spPr>
          <a:xfrm>
            <a:off x="10647242"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10998934"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11344764"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11677650" y="4628134"/>
            <a:ext cx="245331"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2950" y="4863586"/>
            <a:ext cx="2989384" cy="1027260"/>
          </a:xfrm>
          <a:prstGeom prst="rect">
            <a:avLst/>
          </a:prstGeom>
          <a:solidFill>
            <a:srgbClr val="9780B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SMALLEST</a:t>
            </a:r>
          </a:p>
        </p:txBody>
      </p:sp>
      <p:sp>
        <p:nvSpPr>
          <p:cNvPr id="10" name="Up Arrow 9"/>
          <p:cNvSpPr/>
          <p:nvPr/>
        </p:nvSpPr>
        <p:spPr>
          <a:xfrm>
            <a:off x="8510342" y="4870937"/>
            <a:ext cx="448408" cy="7913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0342" y="5959826"/>
            <a:ext cx="3610624" cy="84265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426557" y="5962695"/>
            <a:ext cx="3694409" cy="646331"/>
          </a:xfrm>
          <a:prstGeom prst="rect">
            <a:avLst/>
          </a:prstGeom>
          <a:noFill/>
        </p:spPr>
        <p:txBody>
          <a:bodyPr wrap="none" rtlCol="0">
            <a:spAutoFit/>
          </a:bodyPr>
          <a:lstStyle/>
          <a:p>
            <a:r>
              <a:rPr lang="en-US" dirty="0"/>
              <a:t>TIP: Express Target with leading Zeros</a:t>
            </a:r>
          </a:p>
          <a:p>
            <a:r>
              <a:rPr lang="en-US" dirty="0"/>
              <a:t>                      E.g. `0000` </a:t>
            </a:r>
          </a:p>
        </p:txBody>
      </p:sp>
      <p:sp>
        <p:nvSpPr>
          <p:cNvPr id="3" name="TextBox 2"/>
          <p:cNvSpPr txBox="1"/>
          <p:nvPr/>
        </p:nvSpPr>
        <p:spPr>
          <a:xfrm>
            <a:off x="9448798" y="4431808"/>
            <a:ext cx="1632883" cy="369332"/>
          </a:xfrm>
          <a:prstGeom prst="rect">
            <a:avLst/>
          </a:prstGeom>
          <a:noFill/>
        </p:spPr>
        <p:txBody>
          <a:bodyPr wrap="none" rtlCol="0">
            <a:spAutoFit/>
          </a:bodyPr>
          <a:lstStyle/>
          <a:p>
            <a:r>
              <a:rPr lang="en-US" dirty="0">
                <a:solidFill>
                  <a:schemeClr val="accent2"/>
                </a:solidFill>
              </a:rPr>
              <a:t>TARGET(`0000’)</a:t>
            </a:r>
          </a:p>
        </p:txBody>
      </p:sp>
      <p:pic>
        <p:nvPicPr>
          <p:cNvPr id="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2787" y="2917631"/>
            <a:ext cx="897818" cy="3782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596241" y="2917631"/>
            <a:ext cx="897818" cy="37824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256655" y="1375149"/>
            <a:ext cx="1034257" cy="369332"/>
          </a:xfrm>
          <a:prstGeom prst="rect">
            <a:avLst/>
          </a:prstGeom>
          <a:noFill/>
        </p:spPr>
        <p:txBody>
          <a:bodyPr wrap="none" rtlCol="0">
            <a:spAutoFit/>
          </a:bodyPr>
          <a:lstStyle/>
          <a:p>
            <a:r>
              <a:rPr lang="en-US" dirty="0"/>
              <a:t>Block: #3</a:t>
            </a:r>
          </a:p>
        </p:txBody>
      </p:sp>
      <p:sp>
        <p:nvSpPr>
          <p:cNvPr id="44" name="TextBox 43"/>
          <p:cNvSpPr txBox="1"/>
          <p:nvPr/>
        </p:nvSpPr>
        <p:spPr>
          <a:xfrm>
            <a:off x="1256655" y="2506589"/>
            <a:ext cx="2901435" cy="1200329"/>
          </a:xfrm>
          <a:prstGeom prst="rect">
            <a:avLst/>
          </a:prstGeom>
          <a:noFill/>
        </p:spPr>
        <p:txBody>
          <a:bodyPr wrap="none" rtlCol="0">
            <a:spAutoFit/>
          </a:bodyPr>
          <a:lstStyle/>
          <a:p>
            <a:r>
              <a:rPr lang="en-US" dirty="0"/>
              <a:t>Data:</a:t>
            </a:r>
          </a:p>
          <a:p>
            <a:r>
              <a:rPr lang="en-US" dirty="0"/>
              <a:t>John -&gt; Subway 0.001 Bitcoin</a:t>
            </a:r>
          </a:p>
          <a:p>
            <a:r>
              <a:rPr lang="en-US" dirty="0"/>
              <a:t>Mike -&gt; Microsoft 5 Bitcoin</a:t>
            </a:r>
          </a:p>
          <a:p>
            <a:r>
              <a:rPr lang="en-US" dirty="0"/>
              <a:t>Sarah -&gt; Joe 70 Bitcoin</a:t>
            </a:r>
          </a:p>
        </p:txBody>
      </p:sp>
      <p:sp>
        <p:nvSpPr>
          <p:cNvPr id="45" name="TextBox 44"/>
          <p:cNvSpPr txBox="1"/>
          <p:nvPr/>
        </p:nvSpPr>
        <p:spPr>
          <a:xfrm>
            <a:off x="1254482" y="4965792"/>
            <a:ext cx="3258584" cy="369332"/>
          </a:xfrm>
          <a:prstGeom prst="rect">
            <a:avLst/>
          </a:prstGeom>
          <a:noFill/>
        </p:spPr>
        <p:txBody>
          <a:bodyPr wrap="none" rtlCol="0">
            <a:spAutoFit/>
          </a:bodyPr>
          <a:lstStyle/>
          <a:p>
            <a:r>
              <a:rPr lang="en-US" dirty="0"/>
              <a:t>Hash:            000013A1750420BA</a:t>
            </a:r>
          </a:p>
        </p:txBody>
      </p:sp>
      <p:sp>
        <p:nvSpPr>
          <p:cNvPr id="46" name="TextBox 45"/>
          <p:cNvSpPr txBox="1"/>
          <p:nvPr/>
        </p:nvSpPr>
        <p:spPr>
          <a:xfrm>
            <a:off x="1275070" y="1790627"/>
            <a:ext cx="853119" cy="369332"/>
          </a:xfrm>
          <a:prstGeom prst="rect">
            <a:avLst/>
          </a:prstGeom>
          <a:noFill/>
        </p:spPr>
        <p:txBody>
          <a:bodyPr wrap="none" rtlCol="0">
            <a:spAutoFit/>
          </a:bodyPr>
          <a:lstStyle/>
          <a:p>
            <a:r>
              <a:rPr lang="en-US" dirty="0"/>
              <a:t>Nonce:</a:t>
            </a:r>
          </a:p>
        </p:txBody>
      </p:sp>
      <p:sp>
        <p:nvSpPr>
          <p:cNvPr id="47" name="Down Arrow 46"/>
          <p:cNvSpPr/>
          <p:nvPr/>
        </p:nvSpPr>
        <p:spPr>
          <a:xfrm rot="16200000">
            <a:off x="710446" y="1728568"/>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5400000">
            <a:off x="4648347" y="1717930"/>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275069" y="1744481"/>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63815" y="2207420"/>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275069" y="4517344"/>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6655" y="4517343"/>
            <a:ext cx="3250254" cy="646331"/>
          </a:xfrm>
          <a:prstGeom prst="rect">
            <a:avLst/>
          </a:prstGeom>
          <a:noFill/>
        </p:spPr>
        <p:txBody>
          <a:bodyPr wrap="square" rtlCol="0">
            <a:spAutoFit/>
          </a:bodyPr>
          <a:lstStyle/>
          <a:p>
            <a:r>
              <a:rPr lang="en-US" dirty="0" err="1"/>
              <a:t>Prev.Hash</a:t>
            </a:r>
            <a:r>
              <a:rPr lang="en-US" dirty="0"/>
              <a:t>:   3A14DF2E57FB432A</a:t>
            </a:r>
          </a:p>
          <a:p>
            <a:endParaRPr lang="en-US" dirty="0"/>
          </a:p>
        </p:txBody>
      </p:sp>
      <p:sp>
        <p:nvSpPr>
          <p:cNvPr id="53" name="Rectangle 52"/>
          <p:cNvSpPr/>
          <p:nvPr/>
        </p:nvSpPr>
        <p:spPr>
          <a:xfrm>
            <a:off x="1275068" y="1360117"/>
            <a:ext cx="3163867" cy="354957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275069" y="4969171"/>
            <a:ext cx="3161949" cy="37403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Turn Arrow 54"/>
          <p:cNvSpPr/>
          <p:nvPr/>
        </p:nvSpPr>
        <p:spPr>
          <a:xfrm rot="5400000">
            <a:off x="4054699" y="3974702"/>
            <a:ext cx="1944150" cy="1002903"/>
          </a:xfrm>
          <a:prstGeom prst="uturnArrow">
            <a:avLst>
              <a:gd name="adj1" fmla="val 7466"/>
              <a:gd name="adj2" fmla="val 25000"/>
              <a:gd name="adj3" fmla="val 25000"/>
              <a:gd name="adj4" fmla="val 45179"/>
              <a:gd name="adj5" fmla="val 10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1986810" y="1796771"/>
            <a:ext cx="652743" cy="369332"/>
          </a:xfrm>
          <a:prstGeom prst="rect">
            <a:avLst/>
          </a:prstGeom>
          <a:noFill/>
        </p:spPr>
        <p:txBody>
          <a:bodyPr wrap="none" rtlCol="0">
            <a:spAutoFit/>
          </a:bodyPr>
          <a:lstStyle/>
          <a:p>
            <a:r>
              <a:rPr lang="en-US" dirty="0"/>
              <a:t>5012</a:t>
            </a:r>
          </a:p>
        </p:txBody>
      </p:sp>
      <p:sp>
        <p:nvSpPr>
          <p:cNvPr id="7" name="Down Arrow 6"/>
          <p:cNvSpPr/>
          <p:nvPr/>
        </p:nvSpPr>
        <p:spPr>
          <a:xfrm rot="16380569">
            <a:off x="7278323" y="2377351"/>
            <a:ext cx="145581" cy="5723129"/>
          </a:xfrm>
          <a:prstGeom prst="downArrow">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p:nvPr/>
        </p:nvSpPr>
        <p:spPr>
          <a:xfrm>
            <a:off x="9596490" y="2809894"/>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883220" y="2809894"/>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22</a:t>
            </a:r>
          </a:p>
        </p:txBody>
      </p:sp>
      <p:sp>
        <p:nvSpPr>
          <p:cNvPr id="40" name="Multiply 39"/>
          <p:cNvSpPr/>
          <p:nvPr/>
        </p:nvSpPr>
        <p:spPr>
          <a:xfrm>
            <a:off x="9263847" y="2184035"/>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542029" y="2145448"/>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23</a:t>
            </a:r>
          </a:p>
        </p:txBody>
      </p:sp>
      <p:sp>
        <p:nvSpPr>
          <p:cNvPr id="58" name="Rounded Rectangle 57"/>
          <p:cNvSpPr/>
          <p:nvPr/>
        </p:nvSpPr>
        <p:spPr>
          <a:xfrm>
            <a:off x="10865382" y="3217218"/>
            <a:ext cx="812268"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413</a:t>
            </a:r>
          </a:p>
        </p:txBody>
      </p:sp>
      <p:sp>
        <p:nvSpPr>
          <p:cNvPr id="59" name="Rounded Rectangle 58"/>
          <p:cNvSpPr/>
          <p:nvPr/>
        </p:nvSpPr>
        <p:spPr>
          <a:xfrm>
            <a:off x="9347188" y="4156038"/>
            <a:ext cx="948420"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76941</a:t>
            </a:r>
          </a:p>
        </p:txBody>
      </p:sp>
      <p:sp>
        <p:nvSpPr>
          <p:cNvPr id="60" name="Rounded Rectangle 59"/>
          <p:cNvSpPr/>
          <p:nvPr/>
        </p:nvSpPr>
        <p:spPr>
          <a:xfrm>
            <a:off x="10478420" y="5246077"/>
            <a:ext cx="887337" cy="299158"/>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5012</a:t>
            </a:r>
          </a:p>
        </p:txBody>
      </p:sp>
      <p:sp>
        <p:nvSpPr>
          <p:cNvPr id="61" name="Multiply 60"/>
          <p:cNvSpPr/>
          <p:nvPr/>
        </p:nvSpPr>
        <p:spPr>
          <a:xfrm>
            <a:off x="10197409" y="5256109"/>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Multiply 61"/>
          <p:cNvSpPr/>
          <p:nvPr/>
        </p:nvSpPr>
        <p:spPr>
          <a:xfrm>
            <a:off x="9073661" y="4185150"/>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y 62"/>
          <p:cNvSpPr/>
          <p:nvPr/>
        </p:nvSpPr>
        <p:spPr>
          <a:xfrm>
            <a:off x="10632089" y="3256201"/>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10757996" y="2430220"/>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21</a:t>
            </a:r>
          </a:p>
        </p:txBody>
      </p:sp>
      <p:sp>
        <p:nvSpPr>
          <p:cNvPr id="65" name="Multiply 64"/>
          <p:cNvSpPr/>
          <p:nvPr/>
        </p:nvSpPr>
        <p:spPr>
          <a:xfrm>
            <a:off x="10475792" y="2433876"/>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world cup im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27265" y="4926032"/>
            <a:ext cx="552694" cy="69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63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Consensus Protocol</a:t>
            </a:r>
          </a:p>
        </p:txBody>
      </p:sp>
      <p:sp>
        <p:nvSpPr>
          <p:cNvPr id="4" name="Rectangle 3"/>
          <p:cNvSpPr/>
          <p:nvPr/>
        </p:nvSpPr>
        <p:spPr>
          <a:xfrm>
            <a:off x="3326683" y="3041367"/>
            <a:ext cx="1186669" cy="112134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Rectangle 8"/>
          <p:cNvSpPr/>
          <p:nvPr/>
        </p:nvSpPr>
        <p:spPr>
          <a:xfrm>
            <a:off x="5079764" y="3041367"/>
            <a:ext cx="1186669" cy="1121341"/>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Rectangle 11"/>
          <p:cNvSpPr/>
          <p:nvPr/>
        </p:nvSpPr>
        <p:spPr>
          <a:xfrm>
            <a:off x="6869569" y="3041367"/>
            <a:ext cx="1186669" cy="1121341"/>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205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9009" y="3589935"/>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2184" y="3585333"/>
            <a:ext cx="425004" cy="17894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8619" y="3597435"/>
            <a:ext cx="425004" cy="178949"/>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642592" y="5179559"/>
            <a:ext cx="2059619"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Immutable Ledger</a:t>
            </a:r>
          </a:p>
        </p:txBody>
      </p:sp>
      <p:sp>
        <p:nvSpPr>
          <p:cNvPr id="23" name="Rounded Rectangle 22"/>
          <p:cNvSpPr/>
          <p:nvPr/>
        </p:nvSpPr>
        <p:spPr>
          <a:xfrm>
            <a:off x="4994013" y="1368470"/>
            <a:ext cx="2125878"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Distributed P2P Network</a:t>
            </a:r>
          </a:p>
        </p:txBody>
      </p:sp>
      <p:sp>
        <p:nvSpPr>
          <p:cNvPr id="24" name="Rounded Rectangle 23"/>
          <p:cNvSpPr/>
          <p:nvPr/>
        </p:nvSpPr>
        <p:spPr>
          <a:xfrm>
            <a:off x="1592319" y="5179559"/>
            <a:ext cx="1979720"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Consensus Protocol</a:t>
            </a:r>
          </a:p>
        </p:txBody>
      </p:sp>
      <p:sp>
        <p:nvSpPr>
          <p:cNvPr id="25" name="Rounded Rectangle 24"/>
          <p:cNvSpPr/>
          <p:nvPr/>
        </p:nvSpPr>
        <p:spPr>
          <a:xfrm>
            <a:off x="602459" y="2443898"/>
            <a:ext cx="1979720"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Mining</a:t>
            </a:r>
          </a:p>
        </p:txBody>
      </p:sp>
      <p:sp>
        <p:nvSpPr>
          <p:cNvPr id="2" name="Down Arrow 1"/>
          <p:cNvSpPr/>
          <p:nvPr/>
        </p:nvSpPr>
        <p:spPr>
          <a:xfrm>
            <a:off x="2360237" y="4275592"/>
            <a:ext cx="443883" cy="771753"/>
          </a:xfrm>
          <a:prstGeom prst="downArrow">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9107407" y="2590099"/>
            <a:ext cx="2059619" cy="861134"/>
          </a:xfrm>
          <a:prstGeom prst="round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solidFill>
                  <a:schemeClr val="tx1"/>
                </a:solidFill>
              </a:rPr>
              <a:t>Hash Cryptography</a:t>
            </a:r>
          </a:p>
        </p:txBody>
      </p:sp>
      <p:pic>
        <p:nvPicPr>
          <p:cNvPr id="12290" name="Picture 2" descr="Image result for green check mar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01454" y="2481878"/>
            <a:ext cx="536883" cy="5594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Image result for green check mark">
            <a:extLst>
              <a:ext uri="{FF2B5EF4-FFF2-40B4-BE49-F238E27FC236}">
                <a16:creationId xmlns:a16="http://schemas.microsoft.com/office/drawing/2014/main" id="{23542DF4-8E42-4D85-8D9E-08224E9E5A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8774" y="5230687"/>
            <a:ext cx="536883" cy="5594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Image result for green check mark">
            <a:extLst>
              <a:ext uri="{FF2B5EF4-FFF2-40B4-BE49-F238E27FC236}">
                <a16:creationId xmlns:a16="http://schemas.microsoft.com/office/drawing/2014/main" id="{75B83656-99FC-41D0-87A2-C05BAC0243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0219" y="1386621"/>
            <a:ext cx="536883" cy="55948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green check mark">
            <a:extLst>
              <a:ext uri="{FF2B5EF4-FFF2-40B4-BE49-F238E27FC236}">
                <a16:creationId xmlns:a16="http://schemas.microsoft.com/office/drawing/2014/main" id="{59C0FE77-40A4-42E1-8B4E-3E8D1B4D3C1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7930" y="2481877"/>
            <a:ext cx="536883" cy="559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33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Consensus Protocol</a:t>
            </a:r>
          </a:p>
        </p:txBody>
      </p:sp>
      <p:sp>
        <p:nvSpPr>
          <p:cNvPr id="3" name="Content Placeholder 2"/>
          <p:cNvSpPr>
            <a:spLocks noGrp="1"/>
          </p:cNvSpPr>
          <p:nvPr>
            <p:ph idx="1"/>
          </p:nvPr>
        </p:nvSpPr>
        <p:spPr/>
        <p:txBody>
          <a:bodyPr/>
          <a:lstStyle/>
          <a:p>
            <a:pPr marL="0" lvl="0" indent="0">
              <a:lnSpc>
                <a:spcPct val="100000"/>
              </a:lnSpc>
              <a:spcBef>
                <a:spcPts val="0"/>
              </a:spcBef>
              <a:buNone/>
              <a:defRPr/>
            </a:pPr>
            <a:r>
              <a:rPr lang="en-US" dirty="0">
                <a:solidFill>
                  <a:schemeClr val="accent1">
                    <a:lumMod val="75000"/>
                  </a:schemeClr>
                </a:solidFill>
                <a:latin typeface="Arial" panose="020B0604020202020204" pitchFamily="34" charset="0"/>
                <a:cs typeface="Arial" panose="020B0604020202020204" pitchFamily="34" charset="0"/>
              </a:rPr>
              <a:t>Byzantine Fault Tolerance</a:t>
            </a:r>
          </a:p>
          <a:p>
            <a:pPr marL="0" lvl="0" indent="0">
              <a:lnSpc>
                <a:spcPct val="100000"/>
              </a:lnSpc>
              <a:spcBef>
                <a:spcPts val="0"/>
              </a:spcBef>
              <a:buNone/>
              <a:defRPr/>
            </a:pPr>
            <a:endParaRPr lang="en-US" dirty="0">
              <a:solidFill>
                <a:schemeClr val="accent1">
                  <a:lumMod val="75000"/>
                </a:schemeClr>
              </a:solidFill>
              <a:latin typeface="Arial" panose="020B0604020202020204" pitchFamily="34" charset="0"/>
              <a:cs typeface="Arial" panose="020B0604020202020204" pitchFamily="34" charset="0"/>
            </a:endParaRPr>
          </a:p>
          <a:p>
            <a:r>
              <a:rPr lang="en-US" dirty="0"/>
              <a:t>A group of army generals formulate a plan for attacking a castle, they will win if the majority of them attack or retreat, otherwise they will lose.</a:t>
            </a:r>
          </a:p>
          <a:p>
            <a:r>
              <a:rPr lang="en-US" dirty="0"/>
              <a:t>The question now, how to make sure they all attack or retreat? </a:t>
            </a:r>
          </a:p>
        </p:txBody>
      </p:sp>
    </p:spTree>
    <p:extLst>
      <p:ext uri="{BB962C8B-B14F-4D97-AF65-F5344CB8AC3E}">
        <p14:creationId xmlns:p14="http://schemas.microsoft.com/office/powerpoint/2010/main" val="397303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Byzantine Generals’ Problem</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a:t>A paper by LESLIE LAMPORT, ROBERT SHOSTAK, and MARSHALL PEASE at Microsoft Research in 1982.</a:t>
            </a:r>
          </a:p>
          <a:p>
            <a:pPr algn="just"/>
            <a:r>
              <a:rPr lang="en-US" i="1" dirty="0"/>
              <a:t>Imagine that several divisions of the Byzantine army are camped outside an enemy city, each division commanded by its own general. The generals can communicate with one another only by messenger. After observing the enemy, they must decide upon a common plan of action. However, some of the generals may be traitors, trying to prevent the loyal generals from reaching an agreement. The generals must decide on when to attack the city, but they need a strong majority of their army to attack at the same time. The generals must have an algorithm to guarantee that (a) all loyal generals decide upon the same plan of action, and (b) a small number of traitors cannot cause the loyal generals to adopt a bad plan. The loyal generals will all do what the algorithm says they should, but the traitors may do anything they wish. The algorithm must guarantee condition (a) regardless of what the traitors do. The loyal generals should not only reach agreement, but should agree upon a reasonable plan.</a:t>
            </a:r>
            <a:endParaRPr lang="en-US" dirty="0"/>
          </a:p>
          <a:p>
            <a:endParaRPr lang="en-US" dirty="0"/>
          </a:p>
        </p:txBody>
      </p:sp>
    </p:spTree>
    <p:extLst>
      <p:ext uri="{BB962C8B-B14F-4D97-AF65-F5344CB8AC3E}">
        <p14:creationId xmlns:p14="http://schemas.microsoft.com/office/powerpoint/2010/main" val="4233123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85" y="1032387"/>
            <a:ext cx="10492691" cy="4817807"/>
          </a:xfrm>
          <a:prstGeom prst="rect">
            <a:avLst/>
          </a:prstGeom>
        </p:spPr>
      </p:pic>
      <p:sp>
        <p:nvSpPr>
          <p:cNvPr id="5" name="Footer Placeholder 4"/>
          <p:cNvSpPr>
            <a:spLocks noGrp="1"/>
          </p:cNvSpPr>
          <p:nvPr>
            <p:ph type="ftr" sz="quarter" idx="11"/>
          </p:nvPr>
        </p:nvSpPr>
        <p:spPr/>
        <p:txBody>
          <a:bodyPr/>
          <a:lstStyle/>
          <a:p>
            <a:r>
              <a:rPr lang="en-US" dirty="0"/>
              <a:t>https://blockonomi.com/practical-byzantine-fault-tolerance/</a:t>
            </a:r>
          </a:p>
        </p:txBody>
      </p:sp>
    </p:spTree>
    <p:extLst>
      <p:ext uri="{BB962C8B-B14F-4D97-AF65-F5344CB8AC3E}">
        <p14:creationId xmlns:p14="http://schemas.microsoft.com/office/powerpoint/2010/main" val="38778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Byzantine Fault Tolerance</a:t>
            </a:r>
          </a:p>
        </p:txBody>
      </p:sp>
      <p:pic>
        <p:nvPicPr>
          <p:cNvPr id="2052" name="Picture 4" descr="Related image">
            <a:extLst>
              <a:ext uri="{FF2B5EF4-FFF2-40B4-BE49-F238E27FC236}">
                <a16:creationId xmlns:a16="http://schemas.microsoft.com/office/drawing/2014/main" id="{CC8F4E5D-8500-49E4-88B9-1C55456262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53" y="2339364"/>
            <a:ext cx="2513189" cy="246861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FE733C88-F176-455A-B96B-699A152FC6A7}"/>
              </a:ext>
            </a:extLst>
          </p:cNvPr>
          <p:cNvCxnSpPr>
            <a:cxnSpLocks/>
          </p:cNvCxnSpPr>
          <p:nvPr/>
        </p:nvCxnSpPr>
        <p:spPr>
          <a:xfrm>
            <a:off x="3657600" y="1713333"/>
            <a:ext cx="509451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D81F02-A639-4243-81F0-61FB550996FE}"/>
              </a:ext>
            </a:extLst>
          </p:cNvPr>
          <p:cNvCxnSpPr>
            <a:cxnSpLocks/>
          </p:cNvCxnSpPr>
          <p:nvPr/>
        </p:nvCxnSpPr>
        <p:spPr>
          <a:xfrm>
            <a:off x="3349117" y="2416239"/>
            <a:ext cx="5682916" cy="27155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6795EE-0712-4A96-9F5F-0FE67355F921}"/>
              </a:ext>
            </a:extLst>
          </p:cNvPr>
          <p:cNvCxnSpPr>
            <a:cxnSpLocks/>
          </p:cNvCxnSpPr>
          <p:nvPr/>
        </p:nvCxnSpPr>
        <p:spPr>
          <a:xfrm>
            <a:off x="2400504" y="3147691"/>
            <a:ext cx="0" cy="13438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65E1FF0-FD3E-4228-8C97-BC298ED55192}"/>
              </a:ext>
            </a:extLst>
          </p:cNvPr>
          <p:cNvCxnSpPr>
            <a:cxnSpLocks/>
          </p:cNvCxnSpPr>
          <p:nvPr/>
        </p:nvCxnSpPr>
        <p:spPr>
          <a:xfrm flipV="1">
            <a:off x="2608888" y="3090443"/>
            <a:ext cx="0" cy="13322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D548ABF-0F53-4DF4-AB15-03DB9D2C4CEB}"/>
              </a:ext>
            </a:extLst>
          </p:cNvPr>
          <p:cNvCxnSpPr>
            <a:cxnSpLocks/>
          </p:cNvCxnSpPr>
          <p:nvPr/>
        </p:nvCxnSpPr>
        <p:spPr>
          <a:xfrm flipH="1">
            <a:off x="3657600" y="1993554"/>
            <a:ext cx="502170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CAE6131-EE1E-47BE-A72F-9D4403225CBD}"/>
              </a:ext>
            </a:extLst>
          </p:cNvPr>
          <p:cNvCxnSpPr>
            <a:cxnSpLocks/>
          </p:cNvCxnSpPr>
          <p:nvPr/>
        </p:nvCxnSpPr>
        <p:spPr>
          <a:xfrm flipH="1" flipV="1">
            <a:off x="3189336" y="2627763"/>
            <a:ext cx="5764559" cy="2680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9084A42-3459-44FD-BDCA-2E9EF9800154}"/>
              </a:ext>
            </a:extLst>
          </p:cNvPr>
          <p:cNvCxnSpPr>
            <a:cxnSpLocks/>
          </p:cNvCxnSpPr>
          <p:nvPr/>
        </p:nvCxnSpPr>
        <p:spPr>
          <a:xfrm flipH="1">
            <a:off x="10019504" y="2865270"/>
            <a:ext cx="7220" cy="16713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E0EC41-1576-4401-98CE-5DC98C500CAA}"/>
              </a:ext>
            </a:extLst>
          </p:cNvPr>
          <p:cNvCxnSpPr>
            <a:cxnSpLocks/>
          </p:cNvCxnSpPr>
          <p:nvPr/>
        </p:nvCxnSpPr>
        <p:spPr>
          <a:xfrm flipV="1">
            <a:off x="10235108" y="2819312"/>
            <a:ext cx="0" cy="16598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785C60-DEE5-404E-88D3-F98584D01A05}"/>
              </a:ext>
            </a:extLst>
          </p:cNvPr>
          <p:cNvCxnSpPr>
            <a:cxnSpLocks/>
          </p:cNvCxnSpPr>
          <p:nvPr/>
        </p:nvCxnSpPr>
        <p:spPr>
          <a:xfrm>
            <a:off x="3349117" y="5607309"/>
            <a:ext cx="54758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B126E4-8B16-4B45-B5A6-0668C0C2BB6A}"/>
              </a:ext>
            </a:extLst>
          </p:cNvPr>
          <p:cNvCxnSpPr>
            <a:cxnSpLocks/>
          </p:cNvCxnSpPr>
          <p:nvPr/>
        </p:nvCxnSpPr>
        <p:spPr>
          <a:xfrm flipH="1">
            <a:off x="3349117" y="5887530"/>
            <a:ext cx="54029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7AF9E97-ED74-4ABD-B06D-40322A80B91A}"/>
              </a:ext>
            </a:extLst>
          </p:cNvPr>
          <p:cNvCxnSpPr>
            <a:cxnSpLocks/>
          </p:cNvCxnSpPr>
          <p:nvPr/>
        </p:nvCxnSpPr>
        <p:spPr>
          <a:xfrm flipV="1">
            <a:off x="3111196" y="2575602"/>
            <a:ext cx="5713731" cy="2435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2FFCF6-B7FF-41D8-A0B7-7321A0739CE8}"/>
              </a:ext>
            </a:extLst>
          </p:cNvPr>
          <p:cNvCxnSpPr>
            <a:cxnSpLocks/>
          </p:cNvCxnSpPr>
          <p:nvPr/>
        </p:nvCxnSpPr>
        <p:spPr>
          <a:xfrm flipH="1">
            <a:off x="3111197" y="2852599"/>
            <a:ext cx="5764560" cy="24552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27" y="861774"/>
            <a:ext cx="1740936" cy="194518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442" y="4561807"/>
            <a:ext cx="2127972" cy="2135572"/>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471" y="1000870"/>
            <a:ext cx="2244912" cy="19504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3676" y="4236307"/>
            <a:ext cx="2143125" cy="2143125"/>
          </a:xfrm>
          <a:prstGeom prst="rect">
            <a:avLst/>
          </a:prstGeom>
        </p:spPr>
      </p:pic>
    </p:spTree>
    <p:extLst>
      <p:ext uri="{BB962C8B-B14F-4D97-AF65-F5344CB8AC3E}">
        <p14:creationId xmlns:p14="http://schemas.microsoft.com/office/powerpoint/2010/main" val="385912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scenario:</a:t>
            </a:r>
          </a:p>
        </p:txBody>
      </p:sp>
      <p:sp>
        <p:nvSpPr>
          <p:cNvPr id="3" name="Content Placeholder 2"/>
          <p:cNvSpPr>
            <a:spLocks noGrp="1"/>
          </p:cNvSpPr>
          <p:nvPr>
            <p:ph idx="1"/>
          </p:nvPr>
        </p:nvSpPr>
        <p:spPr/>
        <p:txBody>
          <a:bodyPr/>
          <a:lstStyle/>
          <a:p>
            <a:r>
              <a:rPr lang="en-US" dirty="0"/>
              <a:t>The general with the crown is the commander, the general in the red box is a traitor.</a:t>
            </a:r>
          </a:p>
          <a:p>
            <a:r>
              <a:rPr lang="en-US" dirty="0"/>
              <a:t>The commander issue an order for the three generals to attack</a:t>
            </a:r>
          </a:p>
          <a:p>
            <a:r>
              <a:rPr lang="en-US" dirty="0"/>
              <a:t>The generals will relay the message as they received it </a:t>
            </a:r>
            <a:r>
              <a:rPr lang="en-US" dirty="0">
                <a:solidFill>
                  <a:srgbClr val="FF0000"/>
                </a:solidFill>
              </a:rPr>
              <a:t>(except traitor)  </a:t>
            </a:r>
            <a:r>
              <a:rPr lang="en-US" dirty="0"/>
              <a:t>to other generals. </a:t>
            </a:r>
          </a:p>
          <a:p>
            <a:endParaRPr lang="en-US" dirty="0"/>
          </a:p>
        </p:txBody>
      </p:sp>
    </p:spTree>
    <p:extLst>
      <p:ext uri="{BB962C8B-B14F-4D97-AF65-F5344CB8AC3E}">
        <p14:creationId xmlns:p14="http://schemas.microsoft.com/office/powerpoint/2010/main" val="2399969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Byzantine Fault Tolerance</a:t>
            </a:r>
          </a:p>
        </p:txBody>
      </p:sp>
      <p:pic>
        <p:nvPicPr>
          <p:cNvPr id="2052" name="Picture 4" descr="Related image">
            <a:extLst>
              <a:ext uri="{FF2B5EF4-FFF2-40B4-BE49-F238E27FC236}">
                <a16:creationId xmlns:a16="http://schemas.microsoft.com/office/drawing/2014/main" id="{CC8F4E5D-8500-49E4-88B9-1C55456262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53" y="2339364"/>
            <a:ext cx="2513189" cy="246861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FE733C88-F176-455A-B96B-699A152FC6A7}"/>
              </a:ext>
            </a:extLst>
          </p:cNvPr>
          <p:cNvCxnSpPr>
            <a:cxnSpLocks/>
          </p:cNvCxnSpPr>
          <p:nvPr/>
        </p:nvCxnSpPr>
        <p:spPr>
          <a:xfrm>
            <a:off x="3657600" y="1713333"/>
            <a:ext cx="509451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D81F02-A639-4243-81F0-61FB550996FE}"/>
              </a:ext>
            </a:extLst>
          </p:cNvPr>
          <p:cNvCxnSpPr>
            <a:cxnSpLocks/>
          </p:cNvCxnSpPr>
          <p:nvPr/>
        </p:nvCxnSpPr>
        <p:spPr>
          <a:xfrm>
            <a:off x="3349117" y="2416239"/>
            <a:ext cx="5682916" cy="27155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6795EE-0712-4A96-9F5F-0FE67355F921}"/>
              </a:ext>
            </a:extLst>
          </p:cNvPr>
          <p:cNvCxnSpPr>
            <a:cxnSpLocks/>
          </p:cNvCxnSpPr>
          <p:nvPr/>
        </p:nvCxnSpPr>
        <p:spPr>
          <a:xfrm>
            <a:off x="2400504" y="3147691"/>
            <a:ext cx="0" cy="13438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65E1FF0-FD3E-4228-8C97-BC298ED55192}"/>
              </a:ext>
            </a:extLst>
          </p:cNvPr>
          <p:cNvCxnSpPr>
            <a:cxnSpLocks/>
          </p:cNvCxnSpPr>
          <p:nvPr/>
        </p:nvCxnSpPr>
        <p:spPr>
          <a:xfrm flipV="1">
            <a:off x="2608888" y="3090443"/>
            <a:ext cx="0" cy="13322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D548ABF-0F53-4DF4-AB15-03DB9D2C4CEB}"/>
              </a:ext>
            </a:extLst>
          </p:cNvPr>
          <p:cNvCxnSpPr>
            <a:cxnSpLocks/>
          </p:cNvCxnSpPr>
          <p:nvPr/>
        </p:nvCxnSpPr>
        <p:spPr>
          <a:xfrm flipH="1">
            <a:off x="3657600" y="1993554"/>
            <a:ext cx="502170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CAE6131-EE1E-47BE-A72F-9D4403225CBD}"/>
              </a:ext>
            </a:extLst>
          </p:cNvPr>
          <p:cNvCxnSpPr>
            <a:cxnSpLocks/>
          </p:cNvCxnSpPr>
          <p:nvPr/>
        </p:nvCxnSpPr>
        <p:spPr>
          <a:xfrm flipH="1" flipV="1">
            <a:off x="3189336" y="2627763"/>
            <a:ext cx="5764559" cy="26801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9084A42-3459-44FD-BDCA-2E9EF9800154}"/>
              </a:ext>
            </a:extLst>
          </p:cNvPr>
          <p:cNvCxnSpPr>
            <a:cxnSpLocks/>
          </p:cNvCxnSpPr>
          <p:nvPr/>
        </p:nvCxnSpPr>
        <p:spPr>
          <a:xfrm flipH="1">
            <a:off x="10019504" y="2865270"/>
            <a:ext cx="7220" cy="16713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E0EC41-1576-4401-98CE-5DC98C500CAA}"/>
              </a:ext>
            </a:extLst>
          </p:cNvPr>
          <p:cNvCxnSpPr>
            <a:cxnSpLocks/>
          </p:cNvCxnSpPr>
          <p:nvPr/>
        </p:nvCxnSpPr>
        <p:spPr>
          <a:xfrm flipV="1">
            <a:off x="10235108" y="2819312"/>
            <a:ext cx="0" cy="16598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785C60-DEE5-404E-88D3-F98584D01A05}"/>
              </a:ext>
            </a:extLst>
          </p:cNvPr>
          <p:cNvCxnSpPr>
            <a:cxnSpLocks/>
          </p:cNvCxnSpPr>
          <p:nvPr/>
        </p:nvCxnSpPr>
        <p:spPr>
          <a:xfrm>
            <a:off x="3349117" y="5607309"/>
            <a:ext cx="54758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B126E4-8B16-4B45-B5A6-0668C0C2BB6A}"/>
              </a:ext>
            </a:extLst>
          </p:cNvPr>
          <p:cNvCxnSpPr>
            <a:cxnSpLocks/>
          </p:cNvCxnSpPr>
          <p:nvPr/>
        </p:nvCxnSpPr>
        <p:spPr>
          <a:xfrm flipH="1">
            <a:off x="3349117" y="5887530"/>
            <a:ext cx="54029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7AF9E97-ED74-4ABD-B06D-40322A80B91A}"/>
              </a:ext>
            </a:extLst>
          </p:cNvPr>
          <p:cNvCxnSpPr>
            <a:cxnSpLocks/>
          </p:cNvCxnSpPr>
          <p:nvPr/>
        </p:nvCxnSpPr>
        <p:spPr>
          <a:xfrm flipV="1">
            <a:off x="3111196" y="2575602"/>
            <a:ext cx="5713731" cy="2435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2FFCF6-B7FF-41D8-A0B7-7321A0739CE8}"/>
              </a:ext>
            </a:extLst>
          </p:cNvPr>
          <p:cNvCxnSpPr>
            <a:cxnSpLocks/>
          </p:cNvCxnSpPr>
          <p:nvPr/>
        </p:nvCxnSpPr>
        <p:spPr>
          <a:xfrm flipH="1">
            <a:off x="3111197" y="2852599"/>
            <a:ext cx="5764560" cy="24552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27" y="861774"/>
            <a:ext cx="1740936" cy="194518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442" y="4561807"/>
            <a:ext cx="2127972" cy="2135572"/>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471" y="1000870"/>
            <a:ext cx="2244912" cy="19504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3676" y="4236307"/>
            <a:ext cx="2143125" cy="2143125"/>
          </a:xfrm>
          <a:prstGeom prst="rect">
            <a:avLst/>
          </a:prstGeom>
        </p:spPr>
      </p:pic>
      <p:sp>
        <p:nvSpPr>
          <p:cNvPr id="20" name="Rectangle 19">
            <a:extLst>
              <a:ext uri="{FF2B5EF4-FFF2-40B4-BE49-F238E27FC236}">
                <a16:creationId xmlns:a16="http://schemas.microsoft.com/office/drawing/2014/main" id="{623AF651-7012-4F90-A98D-5DDE749D7174}"/>
              </a:ext>
            </a:extLst>
          </p:cNvPr>
          <p:cNvSpPr/>
          <p:nvPr/>
        </p:nvSpPr>
        <p:spPr>
          <a:xfrm>
            <a:off x="8752114" y="905760"/>
            <a:ext cx="2311016" cy="18616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6" descr="Image result for crown cartoon">
            <a:extLst>
              <a:ext uri="{FF2B5EF4-FFF2-40B4-BE49-F238E27FC236}">
                <a16:creationId xmlns:a16="http://schemas.microsoft.com/office/drawing/2014/main" id="{2870BA80-371B-4833-AC11-4D332FBC20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3442" y="1000870"/>
            <a:ext cx="765478" cy="68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29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Byzantine Fault Tolerance</a:t>
            </a:r>
          </a:p>
        </p:txBody>
      </p:sp>
      <p:pic>
        <p:nvPicPr>
          <p:cNvPr id="2052" name="Picture 4" descr="Related image">
            <a:extLst>
              <a:ext uri="{FF2B5EF4-FFF2-40B4-BE49-F238E27FC236}">
                <a16:creationId xmlns:a16="http://schemas.microsoft.com/office/drawing/2014/main" id="{CC8F4E5D-8500-49E4-88B9-1C55456262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53" y="2339364"/>
            <a:ext cx="2513189" cy="2468617"/>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A9084A42-3459-44FD-BDCA-2E9EF9800154}"/>
              </a:ext>
            </a:extLst>
          </p:cNvPr>
          <p:cNvCxnSpPr>
            <a:cxnSpLocks/>
          </p:cNvCxnSpPr>
          <p:nvPr/>
        </p:nvCxnSpPr>
        <p:spPr>
          <a:xfrm flipH="1">
            <a:off x="10019504" y="2865270"/>
            <a:ext cx="7220" cy="16713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E0EC41-1576-4401-98CE-5DC98C500CAA}"/>
              </a:ext>
            </a:extLst>
          </p:cNvPr>
          <p:cNvCxnSpPr>
            <a:cxnSpLocks/>
          </p:cNvCxnSpPr>
          <p:nvPr/>
        </p:nvCxnSpPr>
        <p:spPr>
          <a:xfrm flipV="1">
            <a:off x="10235108" y="2819312"/>
            <a:ext cx="0" cy="16598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785C60-DEE5-404E-88D3-F98584D01A05}"/>
              </a:ext>
            </a:extLst>
          </p:cNvPr>
          <p:cNvCxnSpPr>
            <a:cxnSpLocks/>
          </p:cNvCxnSpPr>
          <p:nvPr/>
        </p:nvCxnSpPr>
        <p:spPr>
          <a:xfrm>
            <a:off x="3349117" y="5607309"/>
            <a:ext cx="54758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B126E4-8B16-4B45-B5A6-0668C0C2BB6A}"/>
              </a:ext>
            </a:extLst>
          </p:cNvPr>
          <p:cNvCxnSpPr>
            <a:cxnSpLocks/>
          </p:cNvCxnSpPr>
          <p:nvPr/>
        </p:nvCxnSpPr>
        <p:spPr>
          <a:xfrm flipH="1">
            <a:off x="3349117" y="5887530"/>
            <a:ext cx="54029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7AF9E97-ED74-4ABD-B06D-40322A80B91A}"/>
              </a:ext>
            </a:extLst>
          </p:cNvPr>
          <p:cNvCxnSpPr>
            <a:cxnSpLocks/>
          </p:cNvCxnSpPr>
          <p:nvPr/>
        </p:nvCxnSpPr>
        <p:spPr>
          <a:xfrm flipV="1">
            <a:off x="3111196" y="2575602"/>
            <a:ext cx="5713731" cy="2435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2FFCF6-B7FF-41D8-A0B7-7321A0739CE8}"/>
              </a:ext>
            </a:extLst>
          </p:cNvPr>
          <p:cNvCxnSpPr>
            <a:cxnSpLocks/>
          </p:cNvCxnSpPr>
          <p:nvPr/>
        </p:nvCxnSpPr>
        <p:spPr>
          <a:xfrm flipH="1">
            <a:off x="3111197" y="2852599"/>
            <a:ext cx="5764560" cy="24552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27" y="861774"/>
            <a:ext cx="1740936" cy="194518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442" y="4561807"/>
            <a:ext cx="2127972" cy="1666273"/>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471" y="1000870"/>
            <a:ext cx="2244912" cy="19504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3676" y="4236307"/>
            <a:ext cx="2143125" cy="2143125"/>
          </a:xfrm>
          <a:prstGeom prst="rect">
            <a:avLst/>
          </a:prstGeom>
        </p:spPr>
      </p:pic>
      <p:sp>
        <p:nvSpPr>
          <p:cNvPr id="20" name="Rectangle 19">
            <a:extLst>
              <a:ext uri="{FF2B5EF4-FFF2-40B4-BE49-F238E27FC236}">
                <a16:creationId xmlns:a16="http://schemas.microsoft.com/office/drawing/2014/main" id="{623AF651-7012-4F90-A98D-5DDE749D7174}"/>
              </a:ext>
            </a:extLst>
          </p:cNvPr>
          <p:cNvSpPr/>
          <p:nvPr/>
        </p:nvSpPr>
        <p:spPr>
          <a:xfrm>
            <a:off x="8752114" y="905760"/>
            <a:ext cx="2311016" cy="18616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6" descr="Image result for crown cartoon">
            <a:extLst>
              <a:ext uri="{FF2B5EF4-FFF2-40B4-BE49-F238E27FC236}">
                <a16:creationId xmlns:a16="http://schemas.microsoft.com/office/drawing/2014/main" id="{2870BA80-371B-4833-AC11-4D332FBC20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3442" y="1000870"/>
            <a:ext cx="765478" cy="68042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FE733C88-F176-455A-B96B-699A152FC6A7}"/>
              </a:ext>
            </a:extLst>
          </p:cNvPr>
          <p:cNvCxnSpPr>
            <a:cxnSpLocks/>
          </p:cNvCxnSpPr>
          <p:nvPr/>
        </p:nvCxnSpPr>
        <p:spPr>
          <a:xfrm>
            <a:off x="3490451" y="1681294"/>
            <a:ext cx="5094514"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733C88-F176-455A-B96B-699A152FC6A7}"/>
              </a:ext>
            </a:extLst>
          </p:cNvPr>
          <p:cNvCxnSpPr>
            <a:cxnSpLocks/>
          </p:cNvCxnSpPr>
          <p:nvPr/>
        </p:nvCxnSpPr>
        <p:spPr>
          <a:xfrm>
            <a:off x="3111196" y="3014396"/>
            <a:ext cx="6184275" cy="214525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3C88-F176-455A-B96B-699A152FC6A7}"/>
              </a:ext>
            </a:extLst>
          </p:cNvPr>
          <p:cNvCxnSpPr>
            <a:cxnSpLocks/>
          </p:cNvCxnSpPr>
          <p:nvPr/>
        </p:nvCxnSpPr>
        <p:spPr>
          <a:xfrm flipH="1">
            <a:off x="1751845" y="3063105"/>
            <a:ext cx="0" cy="135518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20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25564"/>
            <a:ext cx="12192000" cy="5532436"/>
          </a:xfrm>
        </p:spPr>
        <p:txBody>
          <a:bodyPr/>
          <a:lstStyle/>
          <a:p>
            <a:pPr marL="0" indent="0">
              <a:buNone/>
            </a:pPr>
            <a:r>
              <a:rPr lang="en-US" dirty="0"/>
              <a:t>                                                                                                             </a:t>
            </a:r>
            <a:r>
              <a:rPr lang="en-US" sz="2000" dirty="0"/>
              <a:t>- ALL POSSIBLE HASHES -</a:t>
            </a:r>
          </a:p>
          <a:p>
            <a:pPr marL="0" indent="0">
              <a:buNone/>
            </a:pPr>
            <a:endParaRPr lang="en-US" sz="2000" dirty="0"/>
          </a:p>
          <a:p>
            <a:pPr marL="0" indent="0">
              <a:buNone/>
            </a:pPr>
            <a:r>
              <a:rPr lang="en-US" sz="2000" dirty="0"/>
              <a:t>                                  </a:t>
            </a:r>
          </a:p>
          <a:p>
            <a:pPr marL="0" indent="0">
              <a:buNone/>
            </a:pPr>
            <a:r>
              <a:rPr lang="en-US" sz="2000" dirty="0"/>
              <a:t> </a:t>
            </a:r>
          </a:p>
          <a:p>
            <a:pPr marL="0" indent="0">
              <a:buNone/>
            </a:pPr>
            <a:r>
              <a:rPr lang="en-US" sz="2000" dirty="0"/>
              <a:t>53cf2adfcc2eccc2eb2fc6ce4a4282ee2b42bf70e54eb4c0519e6c4c2617f05c</a:t>
            </a:r>
          </a:p>
          <a:p>
            <a:pPr marL="0" indent="0">
              <a:buNone/>
            </a:pPr>
            <a:endParaRPr lang="en-US" sz="2000" dirty="0"/>
          </a:p>
          <a:p>
            <a:pPr marL="0" indent="0">
              <a:buNone/>
            </a:pPr>
            <a:r>
              <a:rPr lang="en-US" sz="2000" dirty="0"/>
              <a:t>00000000000000000000da901c5176b10a6d83961dd3c1ac88b59b2dc327aa4</a:t>
            </a:r>
          </a:p>
          <a:p>
            <a:pPr marL="0" indent="0">
              <a:buNone/>
            </a:pPr>
            <a:endParaRPr lang="en-US" sz="2000" dirty="0"/>
          </a:p>
          <a:p>
            <a:pPr marL="0" indent="0">
              <a:buNone/>
            </a:pPr>
            <a:r>
              <a:rPr lang="en-US" sz="2000" dirty="0"/>
              <a:t>000000000000000000000000000807d9b054d23c473c106c72be9de08b7376c</a:t>
            </a:r>
          </a:p>
          <a:p>
            <a:pPr marL="0" indent="0">
              <a:buNone/>
            </a:pPr>
            <a:endParaRPr lang="en-US" sz="2000" dirty="0"/>
          </a:p>
        </p:txBody>
      </p:sp>
      <p:sp>
        <p:nvSpPr>
          <p:cNvPr id="13" name="Rectangle 12"/>
          <p:cNvSpPr/>
          <p:nvPr/>
        </p:nvSpPr>
        <p:spPr>
          <a:xfrm>
            <a:off x="8721969" y="1811215"/>
            <a:ext cx="2989385" cy="3052371"/>
          </a:xfrm>
          <a:prstGeom prst="rect">
            <a:avLst/>
          </a:prstGeom>
          <a:solidFill>
            <a:srgbClr val="9B96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LARGEST</a:t>
            </a:r>
          </a:p>
          <a:p>
            <a:pPr algn="ctr"/>
            <a:endParaRPr lang="en-US" dirty="0"/>
          </a:p>
          <a:p>
            <a:pPr algn="ctr"/>
            <a:endParaRPr lang="en-US" dirty="0"/>
          </a:p>
          <a:p>
            <a:pPr algn="ctr"/>
            <a:endParaRPr lang="en-US" dirty="0"/>
          </a:p>
          <a:p>
            <a:pPr algn="ctr"/>
            <a:endParaRPr lang="en-US" dirty="0"/>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r>
              <a:rPr lang="en-US" dirty="0">
                <a:solidFill>
                  <a:schemeClr val="accent2"/>
                </a:solidFill>
              </a:rPr>
              <a:t>TARGET</a:t>
            </a:r>
          </a:p>
          <a:p>
            <a:pPr algn="ctr"/>
            <a:endParaRPr lang="en-US" dirty="0"/>
          </a:p>
          <a:p>
            <a:pPr algn="ctr"/>
            <a:endParaRPr lang="en-US" dirty="0"/>
          </a:p>
          <a:p>
            <a:pPr algn="ctr"/>
            <a:endParaRPr lang="en-US" dirty="0"/>
          </a:p>
          <a:p>
            <a:pPr algn="ctr"/>
            <a:r>
              <a:rPr lang="en-US" dirty="0"/>
              <a:t>     </a:t>
            </a:r>
          </a:p>
        </p:txBody>
      </p:sp>
      <p:sp>
        <p:nvSpPr>
          <p:cNvPr id="4" name="Multiply 3"/>
          <p:cNvSpPr/>
          <p:nvPr/>
        </p:nvSpPr>
        <p:spPr>
          <a:xfrm>
            <a:off x="10145839" y="2255788"/>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10934378" y="3076337"/>
            <a:ext cx="254977" cy="246185"/>
          </a:xfrm>
          <a:prstGeom prst="mathMultiply">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8416927" y="4624754"/>
            <a:ext cx="290388"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8721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9088315"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9491296"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64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25158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19"/>
          <p:cNvSpPr/>
          <p:nvPr/>
        </p:nvSpPr>
        <p:spPr>
          <a:xfrm>
            <a:off x="10647242"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10998934"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11344764"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11677650" y="4628134"/>
            <a:ext cx="245331"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2950" y="4863586"/>
            <a:ext cx="2989384" cy="1027260"/>
          </a:xfrm>
          <a:prstGeom prst="rect">
            <a:avLst/>
          </a:prstGeom>
          <a:solidFill>
            <a:srgbClr val="9780B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SMALLEST</a:t>
            </a:r>
          </a:p>
        </p:txBody>
      </p:sp>
      <p:sp>
        <p:nvSpPr>
          <p:cNvPr id="10" name="Up Arrow 9"/>
          <p:cNvSpPr/>
          <p:nvPr/>
        </p:nvSpPr>
        <p:spPr>
          <a:xfrm>
            <a:off x="8510342" y="4870937"/>
            <a:ext cx="448408" cy="7913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9952892" y="5238726"/>
            <a:ext cx="298697" cy="238881"/>
          </a:xfrm>
          <a:prstGeom prst="mathMultiply">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13509" y="5662246"/>
            <a:ext cx="8103418" cy="923330"/>
          </a:xfrm>
          <a:prstGeom prst="rect">
            <a:avLst/>
          </a:prstGeom>
          <a:noFill/>
          <a:ln w="28575">
            <a:solidFill>
              <a:schemeClr val="tx1"/>
            </a:solidFill>
          </a:ln>
        </p:spPr>
        <p:txBody>
          <a:bodyPr wrap="square" rtlCol="0">
            <a:spAutoFit/>
          </a:bodyPr>
          <a:lstStyle/>
          <a:p>
            <a:r>
              <a:rPr lang="en-US" dirty="0"/>
              <a:t>The dashed line here present the target hash value for miner, the miners need to find a hash value that is smaller than the target number.</a:t>
            </a:r>
          </a:p>
          <a:p>
            <a:endParaRPr lang="en-US" dirty="0"/>
          </a:p>
        </p:txBody>
      </p:sp>
    </p:spTree>
    <p:extLst>
      <p:ext uri="{BB962C8B-B14F-4D97-AF65-F5344CB8AC3E}">
        <p14:creationId xmlns:p14="http://schemas.microsoft.com/office/powerpoint/2010/main" val="380869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Byzantine Fault Tolerance</a:t>
            </a:r>
          </a:p>
        </p:txBody>
      </p:sp>
      <p:pic>
        <p:nvPicPr>
          <p:cNvPr id="2052" name="Picture 4" descr="Related image">
            <a:extLst>
              <a:ext uri="{FF2B5EF4-FFF2-40B4-BE49-F238E27FC236}">
                <a16:creationId xmlns:a16="http://schemas.microsoft.com/office/drawing/2014/main" id="{CC8F4E5D-8500-49E4-88B9-1C55456262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53" y="2339364"/>
            <a:ext cx="2513189" cy="2468617"/>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A9084A42-3459-44FD-BDCA-2E9EF9800154}"/>
              </a:ext>
            </a:extLst>
          </p:cNvPr>
          <p:cNvCxnSpPr>
            <a:cxnSpLocks/>
          </p:cNvCxnSpPr>
          <p:nvPr/>
        </p:nvCxnSpPr>
        <p:spPr>
          <a:xfrm flipH="1">
            <a:off x="10019504" y="2865270"/>
            <a:ext cx="7220" cy="16713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E0EC41-1576-4401-98CE-5DC98C500CAA}"/>
              </a:ext>
            </a:extLst>
          </p:cNvPr>
          <p:cNvCxnSpPr>
            <a:cxnSpLocks/>
          </p:cNvCxnSpPr>
          <p:nvPr/>
        </p:nvCxnSpPr>
        <p:spPr>
          <a:xfrm flipV="1">
            <a:off x="10235108" y="2819312"/>
            <a:ext cx="0" cy="16598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785C60-DEE5-404E-88D3-F98584D01A05}"/>
              </a:ext>
            </a:extLst>
          </p:cNvPr>
          <p:cNvCxnSpPr>
            <a:cxnSpLocks/>
          </p:cNvCxnSpPr>
          <p:nvPr/>
        </p:nvCxnSpPr>
        <p:spPr>
          <a:xfrm>
            <a:off x="3349117" y="5607309"/>
            <a:ext cx="54758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B126E4-8B16-4B45-B5A6-0668C0C2BB6A}"/>
              </a:ext>
            </a:extLst>
          </p:cNvPr>
          <p:cNvCxnSpPr>
            <a:cxnSpLocks/>
          </p:cNvCxnSpPr>
          <p:nvPr/>
        </p:nvCxnSpPr>
        <p:spPr>
          <a:xfrm flipH="1">
            <a:off x="3349117" y="5887530"/>
            <a:ext cx="54029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7AF9E97-ED74-4ABD-B06D-40322A80B91A}"/>
              </a:ext>
            </a:extLst>
          </p:cNvPr>
          <p:cNvCxnSpPr>
            <a:cxnSpLocks/>
          </p:cNvCxnSpPr>
          <p:nvPr/>
        </p:nvCxnSpPr>
        <p:spPr>
          <a:xfrm flipV="1">
            <a:off x="3111196" y="2575602"/>
            <a:ext cx="5713731" cy="2435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2FFCF6-B7FF-41D8-A0B7-7321A0739CE8}"/>
              </a:ext>
            </a:extLst>
          </p:cNvPr>
          <p:cNvCxnSpPr>
            <a:cxnSpLocks/>
          </p:cNvCxnSpPr>
          <p:nvPr/>
        </p:nvCxnSpPr>
        <p:spPr>
          <a:xfrm flipH="1">
            <a:off x="3111197" y="2852599"/>
            <a:ext cx="5764560" cy="24552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27" y="861774"/>
            <a:ext cx="1740936" cy="194518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442" y="4561807"/>
            <a:ext cx="2127972" cy="1666273"/>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471" y="1000870"/>
            <a:ext cx="2244912" cy="19504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3545" y="4683808"/>
            <a:ext cx="2143125" cy="1422270"/>
          </a:xfrm>
          <a:prstGeom prst="rect">
            <a:avLst/>
          </a:prstGeom>
        </p:spPr>
      </p:pic>
      <p:sp>
        <p:nvSpPr>
          <p:cNvPr id="20" name="Rectangle 19">
            <a:extLst>
              <a:ext uri="{FF2B5EF4-FFF2-40B4-BE49-F238E27FC236}">
                <a16:creationId xmlns:a16="http://schemas.microsoft.com/office/drawing/2014/main" id="{623AF651-7012-4F90-A98D-5DDE749D7174}"/>
              </a:ext>
            </a:extLst>
          </p:cNvPr>
          <p:cNvSpPr/>
          <p:nvPr/>
        </p:nvSpPr>
        <p:spPr>
          <a:xfrm>
            <a:off x="8752114" y="905760"/>
            <a:ext cx="2311016" cy="18616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6" descr="Image result for crown cartoon">
            <a:extLst>
              <a:ext uri="{FF2B5EF4-FFF2-40B4-BE49-F238E27FC236}">
                <a16:creationId xmlns:a16="http://schemas.microsoft.com/office/drawing/2014/main" id="{2870BA80-371B-4833-AC11-4D332FBC20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3442" y="1000870"/>
            <a:ext cx="765478" cy="68042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FE733C88-F176-455A-B96B-699A152FC6A7}"/>
              </a:ext>
            </a:extLst>
          </p:cNvPr>
          <p:cNvCxnSpPr>
            <a:cxnSpLocks/>
          </p:cNvCxnSpPr>
          <p:nvPr/>
        </p:nvCxnSpPr>
        <p:spPr>
          <a:xfrm>
            <a:off x="3490451" y="1681294"/>
            <a:ext cx="5094514"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733C88-F176-455A-B96B-699A152FC6A7}"/>
              </a:ext>
            </a:extLst>
          </p:cNvPr>
          <p:cNvCxnSpPr>
            <a:cxnSpLocks/>
          </p:cNvCxnSpPr>
          <p:nvPr/>
        </p:nvCxnSpPr>
        <p:spPr>
          <a:xfrm>
            <a:off x="3111196" y="3014396"/>
            <a:ext cx="6184275" cy="214525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3C88-F176-455A-B96B-699A152FC6A7}"/>
              </a:ext>
            </a:extLst>
          </p:cNvPr>
          <p:cNvCxnSpPr>
            <a:cxnSpLocks/>
          </p:cNvCxnSpPr>
          <p:nvPr/>
        </p:nvCxnSpPr>
        <p:spPr>
          <a:xfrm flipH="1">
            <a:off x="1751845" y="3063105"/>
            <a:ext cx="0" cy="135518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8190" y="6289040"/>
            <a:ext cx="11616732" cy="461665"/>
          </a:xfrm>
          <a:prstGeom prst="rect">
            <a:avLst/>
          </a:prstGeom>
          <a:noFill/>
        </p:spPr>
        <p:txBody>
          <a:bodyPr wrap="square" rtlCol="0">
            <a:spAutoFit/>
          </a:bodyPr>
          <a:lstStyle/>
          <a:p>
            <a:r>
              <a:rPr lang="en-US" sz="2400" dirty="0"/>
              <a:t>The traitor will send the message as retreat (not attack) to the other generals.</a:t>
            </a:r>
          </a:p>
        </p:txBody>
      </p:sp>
    </p:spTree>
    <p:extLst>
      <p:ext uri="{BB962C8B-B14F-4D97-AF65-F5344CB8AC3E}">
        <p14:creationId xmlns:p14="http://schemas.microsoft.com/office/powerpoint/2010/main" val="188408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Byzantine Fault Tolerance</a:t>
            </a:r>
          </a:p>
        </p:txBody>
      </p:sp>
      <p:pic>
        <p:nvPicPr>
          <p:cNvPr id="2052" name="Picture 4" descr="Related image">
            <a:extLst>
              <a:ext uri="{FF2B5EF4-FFF2-40B4-BE49-F238E27FC236}">
                <a16:creationId xmlns:a16="http://schemas.microsoft.com/office/drawing/2014/main" id="{CC8F4E5D-8500-49E4-88B9-1C55456262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53" y="2339364"/>
            <a:ext cx="2513189" cy="2468617"/>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A9084A42-3459-44FD-BDCA-2E9EF9800154}"/>
              </a:ext>
            </a:extLst>
          </p:cNvPr>
          <p:cNvCxnSpPr>
            <a:cxnSpLocks/>
          </p:cNvCxnSpPr>
          <p:nvPr/>
        </p:nvCxnSpPr>
        <p:spPr>
          <a:xfrm flipH="1">
            <a:off x="10019504" y="2865270"/>
            <a:ext cx="7220" cy="16713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E0EC41-1576-4401-98CE-5DC98C500CAA}"/>
              </a:ext>
            </a:extLst>
          </p:cNvPr>
          <p:cNvCxnSpPr>
            <a:cxnSpLocks/>
          </p:cNvCxnSpPr>
          <p:nvPr/>
        </p:nvCxnSpPr>
        <p:spPr>
          <a:xfrm flipV="1">
            <a:off x="10235108" y="2819312"/>
            <a:ext cx="0" cy="16598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785C60-DEE5-404E-88D3-F98584D01A05}"/>
              </a:ext>
            </a:extLst>
          </p:cNvPr>
          <p:cNvCxnSpPr>
            <a:cxnSpLocks/>
          </p:cNvCxnSpPr>
          <p:nvPr/>
        </p:nvCxnSpPr>
        <p:spPr>
          <a:xfrm>
            <a:off x="3349117" y="5607309"/>
            <a:ext cx="5475810"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B126E4-8B16-4B45-B5A6-0668C0C2BB6A}"/>
              </a:ext>
            </a:extLst>
          </p:cNvPr>
          <p:cNvCxnSpPr>
            <a:cxnSpLocks/>
          </p:cNvCxnSpPr>
          <p:nvPr/>
        </p:nvCxnSpPr>
        <p:spPr>
          <a:xfrm flipH="1">
            <a:off x="3349117" y="5887530"/>
            <a:ext cx="54029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7AF9E97-ED74-4ABD-B06D-40322A80B91A}"/>
              </a:ext>
            </a:extLst>
          </p:cNvPr>
          <p:cNvCxnSpPr>
            <a:cxnSpLocks/>
          </p:cNvCxnSpPr>
          <p:nvPr/>
        </p:nvCxnSpPr>
        <p:spPr>
          <a:xfrm flipV="1">
            <a:off x="3111196" y="2575602"/>
            <a:ext cx="5713731" cy="243583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2FFCF6-B7FF-41D8-A0B7-7321A0739CE8}"/>
              </a:ext>
            </a:extLst>
          </p:cNvPr>
          <p:cNvCxnSpPr>
            <a:cxnSpLocks/>
          </p:cNvCxnSpPr>
          <p:nvPr/>
        </p:nvCxnSpPr>
        <p:spPr>
          <a:xfrm flipH="1">
            <a:off x="3111197" y="2852599"/>
            <a:ext cx="5764560" cy="24552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27" y="861774"/>
            <a:ext cx="1740936" cy="194518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442" y="4561807"/>
            <a:ext cx="2127972" cy="1666273"/>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471" y="1000870"/>
            <a:ext cx="2244912" cy="19504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3545" y="4683808"/>
            <a:ext cx="2143125" cy="1422270"/>
          </a:xfrm>
          <a:prstGeom prst="rect">
            <a:avLst/>
          </a:prstGeom>
        </p:spPr>
      </p:pic>
      <p:sp>
        <p:nvSpPr>
          <p:cNvPr id="20" name="Rectangle 19">
            <a:extLst>
              <a:ext uri="{FF2B5EF4-FFF2-40B4-BE49-F238E27FC236}">
                <a16:creationId xmlns:a16="http://schemas.microsoft.com/office/drawing/2014/main" id="{623AF651-7012-4F90-A98D-5DDE749D7174}"/>
              </a:ext>
            </a:extLst>
          </p:cNvPr>
          <p:cNvSpPr/>
          <p:nvPr/>
        </p:nvSpPr>
        <p:spPr>
          <a:xfrm>
            <a:off x="8752114" y="905760"/>
            <a:ext cx="2311016" cy="18616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6" descr="Image result for crown cartoon">
            <a:extLst>
              <a:ext uri="{FF2B5EF4-FFF2-40B4-BE49-F238E27FC236}">
                <a16:creationId xmlns:a16="http://schemas.microsoft.com/office/drawing/2014/main" id="{2870BA80-371B-4833-AC11-4D332FBC20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3442" y="1000870"/>
            <a:ext cx="765478" cy="68042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FE733C88-F176-455A-B96B-699A152FC6A7}"/>
              </a:ext>
            </a:extLst>
          </p:cNvPr>
          <p:cNvCxnSpPr>
            <a:cxnSpLocks/>
          </p:cNvCxnSpPr>
          <p:nvPr/>
        </p:nvCxnSpPr>
        <p:spPr>
          <a:xfrm>
            <a:off x="3490451" y="1681294"/>
            <a:ext cx="5094514"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733C88-F176-455A-B96B-699A152FC6A7}"/>
              </a:ext>
            </a:extLst>
          </p:cNvPr>
          <p:cNvCxnSpPr>
            <a:cxnSpLocks/>
          </p:cNvCxnSpPr>
          <p:nvPr/>
        </p:nvCxnSpPr>
        <p:spPr>
          <a:xfrm>
            <a:off x="3111196" y="3014396"/>
            <a:ext cx="6184275" cy="214525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3C88-F176-455A-B96B-699A152FC6A7}"/>
              </a:ext>
            </a:extLst>
          </p:cNvPr>
          <p:cNvCxnSpPr>
            <a:cxnSpLocks/>
          </p:cNvCxnSpPr>
          <p:nvPr/>
        </p:nvCxnSpPr>
        <p:spPr>
          <a:xfrm flipH="1">
            <a:off x="1751845" y="3063105"/>
            <a:ext cx="0" cy="135518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58815" y="6223472"/>
            <a:ext cx="10575663" cy="707886"/>
          </a:xfrm>
          <a:prstGeom prst="rect">
            <a:avLst/>
          </a:prstGeom>
          <a:noFill/>
        </p:spPr>
        <p:txBody>
          <a:bodyPr wrap="square" rtlCol="0">
            <a:spAutoFit/>
          </a:bodyPr>
          <a:lstStyle/>
          <a:p>
            <a:r>
              <a:rPr lang="en-US" sz="2000" dirty="0"/>
              <a:t>The left bottom general will relay the message as he received it (Attack)</a:t>
            </a:r>
          </a:p>
          <a:p>
            <a:endParaRPr lang="en-US" sz="2000" dirty="0"/>
          </a:p>
        </p:txBody>
      </p:sp>
    </p:spTree>
    <p:extLst>
      <p:ext uri="{BB962C8B-B14F-4D97-AF65-F5344CB8AC3E}">
        <p14:creationId xmlns:p14="http://schemas.microsoft.com/office/powerpoint/2010/main" val="228361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Byzantine Fault Tolerance</a:t>
            </a:r>
          </a:p>
        </p:txBody>
      </p:sp>
      <p:pic>
        <p:nvPicPr>
          <p:cNvPr id="2052" name="Picture 4" descr="Related image">
            <a:extLst>
              <a:ext uri="{FF2B5EF4-FFF2-40B4-BE49-F238E27FC236}">
                <a16:creationId xmlns:a16="http://schemas.microsoft.com/office/drawing/2014/main" id="{CC8F4E5D-8500-49E4-88B9-1C55456262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53" y="2339364"/>
            <a:ext cx="2513189" cy="2468617"/>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A9084A42-3459-44FD-BDCA-2E9EF9800154}"/>
              </a:ext>
            </a:extLst>
          </p:cNvPr>
          <p:cNvCxnSpPr>
            <a:cxnSpLocks/>
          </p:cNvCxnSpPr>
          <p:nvPr/>
        </p:nvCxnSpPr>
        <p:spPr>
          <a:xfrm flipH="1">
            <a:off x="10019504" y="2865270"/>
            <a:ext cx="7220" cy="16713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E0EC41-1576-4401-98CE-5DC98C500CAA}"/>
              </a:ext>
            </a:extLst>
          </p:cNvPr>
          <p:cNvCxnSpPr>
            <a:cxnSpLocks/>
          </p:cNvCxnSpPr>
          <p:nvPr/>
        </p:nvCxnSpPr>
        <p:spPr>
          <a:xfrm flipV="1">
            <a:off x="10235108" y="2819312"/>
            <a:ext cx="0" cy="165984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785C60-DEE5-404E-88D3-F98584D01A05}"/>
              </a:ext>
            </a:extLst>
          </p:cNvPr>
          <p:cNvCxnSpPr>
            <a:cxnSpLocks/>
          </p:cNvCxnSpPr>
          <p:nvPr/>
        </p:nvCxnSpPr>
        <p:spPr>
          <a:xfrm>
            <a:off x="3349117" y="5607309"/>
            <a:ext cx="5475810"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B126E4-8B16-4B45-B5A6-0668C0C2BB6A}"/>
              </a:ext>
            </a:extLst>
          </p:cNvPr>
          <p:cNvCxnSpPr>
            <a:cxnSpLocks/>
          </p:cNvCxnSpPr>
          <p:nvPr/>
        </p:nvCxnSpPr>
        <p:spPr>
          <a:xfrm flipH="1">
            <a:off x="3349117" y="5887530"/>
            <a:ext cx="5402998"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7AF9E97-ED74-4ABD-B06D-40322A80B91A}"/>
              </a:ext>
            </a:extLst>
          </p:cNvPr>
          <p:cNvCxnSpPr>
            <a:cxnSpLocks/>
          </p:cNvCxnSpPr>
          <p:nvPr/>
        </p:nvCxnSpPr>
        <p:spPr>
          <a:xfrm flipV="1">
            <a:off x="3111196" y="2575602"/>
            <a:ext cx="5713731" cy="243583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2FFCF6-B7FF-41D8-A0B7-7321A0739CE8}"/>
              </a:ext>
            </a:extLst>
          </p:cNvPr>
          <p:cNvCxnSpPr>
            <a:cxnSpLocks/>
          </p:cNvCxnSpPr>
          <p:nvPr/>
        </p:nvCxnSpPr>
        <p:spPr>
          <a:xfrm flipH="1">
            <a:off x="3111197" y="2852599"/>
            <a:ext cx="5764560" cy="24552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27" y="861774"/>
            <a:ext cx="1740936" cy="194518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442" y="4561807"/>
            <a:ext cx="2127972" cy="1666273"/>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471" y="1000870"/>
            <a:ext cx="2244912" cy="19504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3545" y="4683808"/>
            <a:ext cx="2143125" cy="1422270"/>
          </a:xfrm>
          <a:prstGeom prst="rect">
            <a:avLst/>
          </a:prstGeom>
        </p:spPr>
      </p:pic>
      <p:sp>
        <p:nvSpPr>
          <p:cNvPr id="20" name="Rectangle 19">
            <a:extLst>
              <a:ext uri="{FF2B5EF4-FFF2-40B4-BE49-F238E27FC236}">
                <a16:creationId xmlns:a16="http://schemas.microsoft.com/office/drawing/2014/main" id="{623AF651-7012-4F90-A98D-5DDE749D7174}"/>
              </a:ext>
            </a:extLst>
          </p:cNvPr>
          <p:cNvSpPr/>
          <p:nvPr/>
        </p:nvSpPr>
        <p:spPr>
          <a:xfrm>
            <a:off x="8752114" y="905760"/>
            <a:ext cx="2311016" cy="18616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6" descr="Image result for crown cartoon">
            <a:extLst>
              <a:ext uri="{FF2B5EF4-FFF2-40B4-BE49-F238E27FC236}">
                <a16:creationId xmlns:a16="http://schemas.microsoft.com/office/drawing/2014/main" id="{2870BA80-371B-4833-AC11-4D332FBC20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3442" y="1000870"/>
            <a:ext cx="765478" cy="68042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FE733C88-F176-455A-B96B-699A152FC6A7}"/>
              </a:ext>
            </a:extLst>
          </p:cNvPr>
          <p:cNvCxnSpPr>
            <a:cxnSpLocks/>
          </p:cNvCxnSpPr>
          <p:nvPr/>
        </p:nvCxnSpPr>
        <p:spPr>
          <a:xfrm>
            <a:off x="3490451" y="1681294"/>
            <a:ext cx="5094514"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733C88-F176-455A-B96B-699A152FC6A7}"/>
              </a:ext>
            </a:extLst>
          </p:cNvPr>
          <p:cNvCxnSpPr>
            <a:cxnSpLocks/>
          </p:cNvCxnSpPr>
          <p:nvPr/>
        </p:nvCxnSpPr>
        <p:spPr>
          <a:xfrm>
            <a:off x="3111196" y="3014396"/>
            <a:ext cx="6184275" cy="214525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3C88-F176-455A-B96B-699A152FC6A7}"/>
              </a:ext>
            </a:extLst>
          </p:cNvPr>
          <p:cNvCxnSpPr>
            <a:cxnSpLocks/>
          </p:cNvCxnSpPr>
          <p:nvPr/>
        </p:nvCxnSpPr>
        <p:spPr>
          <a:xfrm flipH="1">
            <a:off x="1751845" y="3063105"/>
            <a:ext cx="0" cy="135518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21954" y="6246560"/>
            <a:ext cx="10789920" cy="461665"/>
          </a:xfrm>
          <a:prstGeom prst="rect">
            <a:avLst/>
          </a:prstGeom>
          <a:noFill/>
        </p:spPr>
        <p:txBody>
          <a:bodyPr wrap="square" rtlCol="0">
            <a:spAutoFit/>
          </a:bodyPr>
          <a:lstStyle/>
          <a:p>
            <a:r>
              <a:rPr lang="en-US" sz="2400" dirty="0"/>
              <a:t>The right bottom general will relay the message as he received it (Attack)</a:t>
            </a:r>
          </a:p>
        </p:txBody>
      </p:sp>
    </p:spTree>
    <p:extLst>
      <p:ext uri="{BB962C8B-B14F-4D97-AF65-F5344CB8AC3E}">
        <p14:creationId xmlns:p14="http://schemas.microsoft.com/office/powerpoint/2010/main" val="34534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861774"/>
          </a:xfrm>
          <a:prstGeom prst="rect">
            <a:avLst/>
          </a:prstGeom>
          <a:noFill/>
        </p:spPr>
        <p:txBody>
          <a:bodyPr wrap="square" rtlCol="0">
            <a:spAutoFit/>
          </a:bodyPr>
          <a:lstStyle/>
          <a:p>
            <a:r>
              <a:rPr lang="en-US" sz="5000" dirty="0">
                <a:solidFill>
                  <a:schemeClr val="accent1">
                    <a:lumMod val="75000"/>
                  </a:schemeClr>
                </a:solidFill>
                <a:latin typeface="Arial" panose="020B0604020202020204" pitchFamily="34" charset="0"/>
                <a:cs typeface="Arial" panose="020B0604020202020204" pitchFamily="34" charset="0"/>
              </a:rPr>
              <a:t>Byzantine Fault Tolerance</a:t>
            </a:r>
          </a:p>
        </p:txBody>
      </p:sp>
      <p:pic>
        <p:nvPicPr>
          <p:cNvPr id="2052" name="Picture 4" descr="Related image">
            <a:extLst>
              <a:ext uri="{FF2B5EF4-FFF2-40B4-BE49-F238E27FC236}">
                <a16:creationId xmlns:a16="http://schemas.microsoft.com/office/drawing/2014/main" id="{CC8F4E5D-8500-49E4-88B9-1C55456262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53" y="2339364"/>
            <a:ext cx="2513189" cy="2468617"/>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a:extLst>
              <a:ext uri="{FF2B5EF4-FFF2-40B4-BE49-F238E27FC236}">
                <a16:creationId xmlns:a16="http://schemas.microsoft.com/office/drawing/2014/main" id="{A9084A42-3459-44FD-BDCA-2E9EF9800154}"/>
              </a:ext>
            </a:extLst>
          </p:cNvPr>
          <p:cNvCxnSpPr>
            <a:cxnSpLocks/>
          </p:cNvCxnSpPr>
          <p:nvPr/>
        </p:nvCxnSpPr>
        <p:spPr>
          <a:xfrm flipH="1">
            <a:off x="10019504" y="2865270"/>
            <a:ext cx="7220" cy="167139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E0EC41-1576-4401-98CE-5DC98C500CAA}"/>
              </a:ext>
            </a:extLst>
          </p:cNvPr>
          <p:cNvCxnSpPr>
            <a:cxnSpLocks/>
          </p:cNvCxnSpPr>
          <p:nvPr/>
        </p:nvCxnSpPr>
        <p:spPr>
          <a:xfrm flipV="1">
            <a:off x="10235108" y="2819312"/>
            <a:ext cx="0" cy="165984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785C60-DEE5-404E-88D3-F98584D01A05}"/>
              </a:ext>
            </a:extLst>
          </p:cNvPr>
          <p:cNvCxnSpPr>
            <a:cxnSpLocks/>
          </p:cNvCxnSpPr>
          <p:nvPr/>
        </p:nvCxnSpPr>
        <p:spPr>
          <a:xfrm>
            <a:off x="3349117" y="5607309"/>
            <a:ext cx="5475810"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B126E4-8B16-4B45-B5A6-0668C0C2BB6A}"/>
              </a:ext>
            </a:extLst>
          </p:cNvPr>
          <p:cNvCxnSpPr>
            <a:cxnSpLocks/>
          </p:cNvCxnSpPr>
          <p:nvPr/>
        </p:nvCxnSpPr>
        <p:spPr>
          <a:xfrm flipH="1">
            <a:off x="3349117" y="5887530"/>
            <a:ext cx="5402998"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7AF9E97-ED74-4ABD-B06D-40322A80B91A}"/>
              </a:ext>
            </a:extLst>
          </p:cNvPr>
          <p:cNvCxnSpPr>
            <a:cxnSpLocks/>
          </p:cNvCxnSpPr>
          <p:nvPr/>
        </p:nvCxnSpPr>
        <p:spPr>
          <a:xfrm flipV="1">
            <a:off x="3111196" y="2575602"/>
            <a:ext cx="5713731" cy="243583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2FFCF6-B7FF-41D8-A0B7-7321A0739CE8}"/>
              </a:ext>
            </a:extLst>
          </p:cNvPr>
          <p:cNvCxnSpPr>
            <a:cxnSpLocks/>
          </p:cNvCxnSpPr>
          <p:nvPr/>
        </p:nvCxnSpPr>
        <p:spPr>
          <a:xfrm flipH="1">
            <a:off x="3111197" y="2852599"/>
            <a:ext cx="5764560" cy="24552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27" y="861774"/>
            <a:ext cx="1740936" cy="194518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442" y="4561807"/>
            <a:ext cx="2127972" cy="1666273"/>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471" y="1000870"/>
            <a:ext cx="2244912" cy="19504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63545" y="4683808"/>
            <a:ext cx="2143125" cy="1422270"/>
          </a:xfrm>
          <a:prstGeom prst="rect">
            <a:avLst/>
          </a:prstGeom>
        </p:spPr>
      </p:pic>
      <p:sp>
        <p:nvSpPr>
          <p:cNvPr id="20" name="Rectangle 19">
            <a:extLst>
              <a:ext uri="{FF2B5EF4-FFF2-40B4-BE49-F238E27FC236}">
                <a16:creationId xmlns:a16="http://schemas.microsoft.com/office/drawing/2014/main" id="{623AF651-7012-4F90-A98D-5DDE749D7174}"/>
              </a:ext>
            </a:extLst>
          </p:cNvPr>
          <p:cNvSpPr/>
          <p:nvPr/>
        </p:nvSpPr>
        <p:spPr>
          <a:xfrm>
            <a:off x="8752114" y="905760"/>
            <a:ext cx="2311016" cy="18616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6" descr="Image result for crown cartoon">
            <a:extLst>
              <a:ext uri="{FF2B5EF4-FFF2-40B4-BE49-F238E27FC236}">
                <a16:creationId xmlns:a16="http://schemas.microsoft.com/office/drawing/2014/main" id="{2870BA80-371B-4833-AC11-4D332FBC20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3442" y="1000870"/>
            <a:ext cx="765478" cy="68042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a:extLst>
              <a:ext uri="{FF2B5EF4-FFF2-40B4-BE49-F238E27FC236}">
                <a16:creationId xmlns:a16="http://schemas.microsoft.com/office/drawing/2014/main" id="{FE733C88-F176-455A-B96B-699A152FC6A7}"/>
              </a:ext>
            </a:extLst>
          </p:cNvPr>
          <p:cNvCxnSpPr>
            <a:cxnSpLocks/>
          </p:cNvCxnSpPr>
          <p:nvPr/>
        </p:nvCxnSpPr>
        <p:spPr>
          <a:xfrm>
            <a:off x="3490451" y="1681294"/>
            <a:ext cx="5094514"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E733C88-F176-455A-B96B-699A152FC6A7}"/>
              </a:ext>
            </a:extLst>
          </p:cNvPr>
          <p:cNvCxnSpPr>
            <a:cxnSpLocks/>
          </p:cNvCxnSpPr>
          <p:nvPr/>
        </p:nvCxnSpPr>
        <p:spPr>
          <a:xfrm>
            <a:off x="3111196" y="3014396"/>
            <a:ext cx="6184275" cy="214525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733C88-F176-455A-B96B-699A152FC6A7}"/>
              </a:ext>
            </a:extLst>
          </p:cNvPr>
          <p:cNvCxnSpPr>
            <a:cxnSpLocks/>
          </p:cNvCxnSpPr>
          <p:nvPr/>
        </p:nvCxnSpPr>
        <p:spPr>
          <a:xfrm flipH="1">
            <a:off x="1751845" y="3063105"/>
            <a:ext cx="0" cy="135518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 descr="Image result for green check mark">
            <a:extLst>
              <a:ext uri="{FF2B5EF4-FFF2-40B4-BE49-F238E27FC236}">
                <a16:creationId xmlns:a16="http://schemas.microsoft.com/office/drawing/2014/main" id="{1F99F324-19A7-49D2-99A7-B0662E125B8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410" y="1280084"/>
            <a:ext cx="536883" cy="44733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Image result for green check mark">
            <a:extLst>
              <a:ext uri="{FF2B5EF4-FFF2-40B4-BE49-F238E27FC236}">
                <a16:creationId xmlns:a16="http://schemas.microsoft.com/office/drawing/2014/main" id="{1F99F324-19A7-49D2-99A7-B0662E125B8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81217" y="5245701"/>
            <a:ext cx="536883" cy="44733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Image result for green check mark">
            <a:extLst>
              <a:ext uri="{FF2B5EF4-FFF2-40B4-BE49-F238E27FC236}">
                <a16:creationId xmlns:a16="http://schemas.microsoft.com/office/drawing/2014/main" id="{1F99F324-19A7-49D2-99A7-B0662E125B8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8412" y="4935987"/>
            <a:ext cx="536883" cy="44733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951414" y="6206399"/>
            <a:ext cx="6726842" cy="707886"/>
          </a:xfrm>
          <a:prstGeom prst="rect">
            <a:avLst/>
          </a:prstGeom>
          <a:noFill/>
        </p:spPr>
        <p:txBody>
          <a:bodyPr wrap="square" rtlCol="0">
            <a:spAutoFit/>
          </a:bodyPr>
          <a:lstStyle/>
          <a:p>
            <a:r>
              <a:rPr lang="en-US" sz="2000" dirty="0"/>
              <a:t>The majority of them attacks, so they win the castle.</a:t>
            </a:r>
          </a:p>
          <a:p>
            <a:endParaRPr lang="en-US" sz="2000" dirty="0"/>
          </a:p>
        </p:txBody>
      </p:sp>
    </p:spTree>
    <p:extLst>
      <p:ext uri="{BB962C8B-B14F-4D97-AF65-F5344CB8AC3E}">
        <p14:creationId xmlns:p14="http://schemas.microsoft.com/office/powerpoint/2010/main" val="244626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1538883"/>
          </a:xfrm>
          <a:prstGeom prst="rect">
            <a:avLst/>
          </a:prstGeom>
          <a:noFill/>
        </p:spPr>
        <p:txBody>
          <a:bodyPr wrap="square" rtlCol="0">
            <a:spAutoFit/>
          </a:bodyPr>
          <a:lstStyle/>
          <a:p>
            <a:r>
              <a:rPr lang="en-US" sz="4400" dirty="0"/>
              <a:t>What happen if the commander is a traitor?</a:t>
            </a:r>
          </a:p>
          <a:p>
            <a:endParaRPr lang="en-US" sz="5000" dirty="0">
              <a:solidFill>
                <a:schemeClr val="accent1">
                  <a:lumMod val="75000"/>
                </a:schemeClr>
              </a:solidFill>
              <a:latin typeface="Arial" panose="020B0604020202020204" pitchFamily="34" charset="0"/>
              <a:cs typeface="Arial" panose="020B0604020202020204" pitchFamily="34" charset="0"/>
            </a:endParaRPr>
          </a:p>
        </p:txBody>
      </p:sp>
      <p:pic>
        <p:nvPicPr>
          <p:cNvPr id="2052" name="Picture 4" descr="Related image">
            <a:extLst>
              <a:ext uri="{FF2B5EF4-FFF2-40B4-BE49-F238E27FC236}">
                <a16:creationId xmlns:a16="http://schemas.microsoft.com/office/drawing/2014/main" id="{CC8F4E5D-8500-49E4-88B9-1C55456262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53" y="2339364"/>
            <a:ext cx="2513189" cy="246861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FE733C88-F176-455A-B96B-699A152FC6A7}"/>
              </a:ext>
            </a:extLst>
          </p:cNvPr>
          <p:cNvCxnSpPr>
            <a:cxnSpLocks/>
          </p:cNvCxnSpPr>
          <p:nvPr/>
        </p:nvCxnSpPr>
        <p:spPr>
          <a:xfrm>
            <a:off x="3657600" y="1713333"/>
            <a:ext cx="5094514"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D81F02-A639-4243-81F0-61FB550996FE}"/>
              </a:ext>
            </a:extLst>
          </p:cNvPr>
          <p:cNvCxnSpPr>
            <a:cxnSpLocks/>
          </p:cNvCxnSpPr>
          <p:nvPr/>
        </p:nvCxnSpPr>
        <p:spPr>
          <a:xfrm>
            <a:off x="3349117" y="2416239"/>
            <a:ext cx="5682916" cy="27155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6795EE-0712-4A96-9F5F-0FE67355F921}"/>
              </a:ext>
            </a:extLst>
          </p:cNvPr>
          <p:cNvCxnSpPr>
            <a:cxnSpLocks/>
          </p:cNvCxnSpPr>
          <p:nvPr/>
        </p:nvCxnSpPr>
        <p:spPr>
          <a:xfrm>
            <a:off x="2400504" y="3147691"/>
            <a:ext cx="0" cy="134381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9084A42-3459-44FD-BDCA-2E9EF9800154}"/>
              </a:ext>
            </a:extLst>
          </p:cNvPr>
          <p:cNvCxnSpPr>
            <a:cxnSpLocks/>
          </p:cNvCxnSpPr>
          <p:nvPr/>
        </p:nvCxnSpPr>
        <p:spPr>
          <a:xfrm flipH="1">
            <a:off x="10019504" y="2865270"/>
            <a:ext cx="7220" cy="16713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E0EC41-1576-4401-98CE-5DC98C500CAA}"/>
              </a:ext>
            </a:extLst>
          </p:cNvPr>
          <p:cNvCxnSpPr>
            <a:cxnSpLocks/>
          </p:cNvCxnSpPr>
          <p:nvPr/>
        </p:nvCxnSpPr>
        <p:spPr>
          <a:xfrm flipV="1">
            <a:off x="10235108" y="2819312"/>
            <a:ext cx="0" cy="16598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785C60-DEE5-404E-88D3-F98584D01A05}"/>
              </a:ext>
            </a:extLst>
          </p:cNvPr>
          <p:cNvCxnSpPr>
            <a:cxnSpLocks/>
          </p:cNvCxnSpPr>
          <p:nvPr/>
        </p:nvCxnSpPr>
        <p:spPr>
          <a:xfrm>
            <a:off x="3349117" y="5607309"/>
            <a:ext cx="547581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B126E4-8B16-4B45-B5A6-0668C0C2BB6A}"/>
              </a:ext>
            </a:extLst>
          </p:cNvPr>
          <p:cNvCxnSpPr>
            <a:cxnSpLocks/>
          </p:cNvCxnSpPr>
          <p:nvPr/>
        </p:nvCxnSpPr>
        <p:spPr>
          <a:xfrm flipH="1">
            <a:off x="3349117" y="5887530"/>
            <a:ext cx="540299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7AF9E97-ED74-4ABD-B06D-40322A80B91A}"/>
              </a:ext>
            </a:extLst>
          </p:cNvPr>
          <p:cNvCxnSpPr>
            <a:cxnSpLocks/>
          </p:cNvCxnSpPr>
          <p:nvPr/>
        </p:nvCxnSpPr>
        <p:spPr>
          <a:xfrm flipV="1">
            <a:off x="3111196" y="2575602"/>
            <a:ext cx="5713731" cy="24358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2FFCF6-B7FF-41D8-A0B7-7321A0739CE8}"/>
              </a:ext>
            </a:extLst>
          </p:cNvPr>
          <p:cNvCxnSpPr>
            <a:cxnSpLocks/>
          </p:cNvCxnSpPr>
          <p:nvPr/>
        </p:nvCxnSpPr>
        <p:spPr>
          <a:xfrm flipH="1">
            <a:off x="3111197" y="2852599"/>
            <a:ext cx="5764560" cy="24552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27" y="861774"/>
            <a:ext cx="1740936" cy="194518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442" y="4561807"/>
            <a:ext cx="2127972" cy="2135572"/>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471" y="1000870"/>
            <a:ext cx="2244912" cy="19504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13676" y="4236307"/>
            <a:ext cx="2143125" cy="2143125"/>
          </a:xfrm>
          <a:prstGeom prst="rect">
            <a:avLst/>
          </a:prstGeom>
        </p:spPr>
      </p:pic>
      <p:sp>
        <p:nvSpPr>
          <p:cNvPr id="20" name="Rectangle 19">
            <a:extLst>
              <a:ext uri="{FF2B5EF4-FFF2-40B4-BE49-F238E27FC236}">
                <a16:creationId xmlns:a16="http://schemas.microsoft.com/office/drawing/2014/main" id="{623AF651-7012-4F90-A98D-5DDE749D7174}"/>
              </a:ext>
            </a:extLst>
          </p:cNvPr>
          <p:cNvSpPr/>
          <p:nvPr/>
        </p:nvSpPr>
        <p:spPr>
          <a:xfrm>
            <a:off x="777174" y="924540"/>
            <a:ext cx="2311016" cy="2095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6" descr="Image result for crown cartoon">
            <a:extLst>
              <a:ext uri="{FF2B5EF4-FFF2-40B4-BE49-F238E27FC236}">
                <a16:creationId xmlns:a16="http://schemas.microsoft.com/office/drawing/2014/main" id="{2870BA80-371B-4833-AC11-4D332FBC20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3442" y="1000870"/>
            <a:ext cx="765478" cy="68042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349117" y="6051048"/>
            <a:ext cx="6096000" cy="646331"/>
          </a:xfrm>
          <a:prstGeom prst="rect">
            <a:avLst/>
          </a:prstGeom>
        </p:spPr>
        <p:txBody>
          <a:bodyPr>
            <a:spAutoFit/>
          </a:bodyPr>
          <a:lstStyle/>
          <a:p>
            <a:r>
              <a:rPr lang="en-US" dirty="0"/>
              <a:t>The commander will issue an order to attack to two generals and retreat to one general.</a:t>
            </a:r>
          </a:p>
        </p:txBody>
      </p:sp>
    </p:spTree>
    <p:extLst>
      <p:ext uri="{BB962C8B-B14F-4D97-AF65-F5344CB8AC3E}">
        <p14:creationId xmlns:p14="http://schemas.microsoft.com/office/powerpoint/2010/main" val="424382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154" y="0"/>
            <a:ext cx="10383715" cy="1538883"/>
          </a:xfrm>
          <a:prstGeom prst="rect">
            <a:avLst/>
          </a:prstGeom>
          <a:noFill/>
        </p:spPr>
        <p:txBody>
          <a:bodyPr wrap="square" rtlCol="0">
            <a:spAutoFit/>
          </a:bodyPr>
          <a:lstStyle/>
          <a:p>
            <a:r>
              <a:rPr lang="en-US" sz="4400" dirty="0"/>
              <a:t>What happen if the commander is a traitor?</a:t>
            </a:r>
          </a:p>
          <a:p>
            <a:endParaRPr lang="en-US" sz="5000" dirty="0">
              <a:solidFill>
                <a:schemeClr val="accent1">
                  <a:lumMod val="75000"/>
                </a:schemeClr>
              </a:solidFill>
              <a:latin typeface="Arial" panose="020B0604020202020204" pitchFamily="34" charset="0"/>
              <a:cs typeface="Arial" panose="020B0604020202020204" pitchFamily="34" charset="0"/>
            </a:endParaRPr>
          </a:p>
        </p:txBody>
      </p:sp>
      <p:pic>
        <p:nvPicPr>
          <p:cNvPr id="2052" name="Picture 4" descr="Related image">
            <a:extLst>
              <a:ext uri="{FF2B5EF4-FFF2-40B4-BE49-F238E27FC236}">
                <a16:creationId xmlns:a16="http://schemas.microsoft.com/office/drawing/2014/main" id="{CC8F4E5D-8500-49E4-88B9-1C55456262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053" y="2339364"/>
            <a:ext cx="2513189" cy="246861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FE733C88-F176-455A-B96B-699A152FC6A7}"/>
              </a:ext>
            </a:extLst>
          </p:cNvPr>
          <p:cNvCxnSpPr>
            <a:cxnSpLocks/>
          </p:cNvCxnSpPr>
          <p:nvPr/>
        </p:nvCxnSpPr>
        <p:spPr>
          <a:xfrm>
            <a:off x="3657600" y="1713333"/>
            <a:ext cx="5094514"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D81F02-A639-4243-81F0-61FB550996FE}"/>
              </a:ext>
            </a:extLst>
          </p:cNvPr>
          <p:cNvCxnSpPr>
            <a:cxnSpLocks/>
          </p:cNvCxnSpPr>
          <p:nvPr/>
        </p:nvCxnSpPr>
        <p:spPr>
          <a:xfrm>
            <a:off x="3349117" y="2416239"/>
            <a:ext cx="5682916" cy="271559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6795EE-0712-4A96-9F5F-0FE67355F921}"/>
              </a:ext>
            </a:extLst>
          </p:cNvPr>
          <p:cNvCxnSpPr>
            <a:cxnSpLocks/>
          </p:cNvCxnSpPr>
          <p:nvPr/>
        </p:nvCxnSpPr>
        <p:spPr>
          <a:xfrm>
            <a:off x="2400504" y="3147691"/>
            <a:ext cx="0" cy="134381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9084A42-3459-44FD-BDCA-2E9EF9800154}"/>
              </a:ext>
            </a:extLst>
          </p:cNvPr>
          <p:cNvCxnSpPr>
            <a:cxnSpLocks/>
          </p:cNvCxnSpPr>
          <p:nvPr/>
        </p:nvCxnSpPr>
        <p:spPr>
          <a:xfrm flipH="1">
            <a:off x="10019504" y="2865270"/>
            <a:ext cx="7220" cy="167139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2E0EC41-1576-4401-98CE-5DC98C500CAA}"/>
              </a:ext>
            </a:extLst>
          </p:cNvPr>
          <p:cNvCxnSpPr>
            <a:cxnSpLocks/>
          </p:cNvCxnSpPr>
          <p:nvPr/>
        </p:nvCxnSpPr>
        <p:spPr>
          <a:xfrm flipV="1">
            <a:off x="10235108" y="2819312"/>
            <a:ext cx="0" cy="16598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785C60-DEE5-404E-88D3-F98584D01A05}"/>
              </a:ext>
            </a:extLst>
          </p:cNvPr>
          <p:cNvCxnSpPr>
            <a:cxnSpLocks/>
          </p:cNvCxnSpPr>
          <p:nvPr/>
        </p:nvCxnSpPr>
        <p:spPr>
          <a:xfrm>
            <a:off x="3349117" y="5607309"/>
            <a:ext cx="5475810"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B126E4-8B16-4B45-B5A6-0668C0C2BB6A}"/>
              </a:ext>
            </a:extLst>
          </p:cNvPr>
          <p:cNvCxnSpPr>
            <a:cxnSpLocks/>
          </p:cNvCxnSpPr>
          <p:nvPr/>
        </p:nvCxnSpPr>
        <p:spPr>
          <a:xfrm flipH="1">
            <a:off x="3349117" y="5887530"/>
            <a:ext cx="540299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7AF9E97-ED74-4ABD-B06D-40322A80B91A}"/>
              </a:ext>
            </a:extLst>
          </p:cNvPr>
          <p:cNvCxnSpPr>
            <a:cxnSpLocks/>
          </p:cNvCxnSpPr>
          <p:nvPr/>
        </p:nvCxnSpPr>
        <p:spPr>
          <a:xfrm flipV="1">
            <a:off x="3111196" y="2575602"/>
            <a:ext cx="5713731" cy="243583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72FFCF6-B7FF-41D8-A0B7-7321A0739CE8}"/>
              </a:ext>
            </a:extLst>
          </p:cNvPr>
          <p:cNvCxnSpPr>
            <a:cxnSpLocks/>
          </p:cNvCxnSpPr>
          <p:nvPr/>
        </p:nvCxnSpPr>
        <p:spPr>
          <a:xfrm flipH="1">
            <a:off x="3111197" y="2852599"/>
            <a:ext cx="5764560" cy="2455271"/>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4927" y="861774"/>
            <a:ext cx="1740936" cy="194518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442" y="4561807"/>
            <a:ext cx="2127972" cy="2135572"/>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3471" y="1000870"/>
            <a:ext cx="2244912" cy="1950475"/>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9818" y="4700181"/>
            <a:ext cx="2143125" cy="1827256"/>
          </a:xfrm>
          <a:prstGeom prst="rect">
            <a:avLst/>
          </a:prstGeom>
        </p:spPr>
      </p:pic>
      <p:sp>
        <p:nvSpPr>
          <p:cNvPr id="20" name="Rectangle 19">
            <a:extLst>
              <a:ext uri="{FF2B5EF4-FFF2-40B4-BE49-F238E27FC236}">
                <a16:creationId xmlns:a16="http://schemas.microsoft.com/office/drawing/2014/main" id="{623AF651-7012-4F90-A98D-5DDE749D7174}"/>
              </a:ext>
            </a:extLst>
          </p:cNvPr>
          <p:cNvSpPr/>
          <p:nvPr/>
        </p:nvSpPr>
        <p:spPr>
          <a:xfrm>
            <a:off x="777174" y="924540"/>
            <a:ext cx="2311016" cy="209560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6" descr="Image result for crown cartoon">
            <a:extLst>
              <a:ext uri="{FF2B5EF4-FFF2-40B4-BE49-F238E27FC236}">
                <a16:creationId xmlns:a16="http://schemas.microsoft.com/office/drawing/2014/main" id="{2870BA80-371B-4833-AC11-4D332FBC20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3442" y="1000870"/>
            <a:ext cx="765478" cy="68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5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left bottom general will relay the message as he received it (Attack)</a:t>
            </a:r>
          </a:p>
          <a:p>
            <a:r>
              <a:rPr lang="en-US" dirty="0"/>
              <a:t>The right bottom general will relay the message as he received it (retreat)</a:t>
            </a:r>
          </a:p>
          <a:p>
            <a:r>
              <a:rPr lang="en-US" dirty="0"/>
              <a:t>The top right general will relay the message as he received it (Attack)</a:t>
            </a:r>
          </a:p>
          <a:p>
            <a:r>
              <a:rPr lang="en-US" dirty="0"/>
              <a:t>The result is??</a:t>
            </a:r>
          </a:p>
          <a:p>
            <a:endParaRPr lang="en-US" dirty="0"/>
          </a:p>
          <a:p>
            <a:endParaRPr lang="en-US" dirty="0"/>
          </a:p>
        </p:txBody>
      </p:sp>
    </p:spTree>
    <p:extLst>
      <p:ext uri="{BB962C8B-B14F-4D97-AF65-F5344CB8AC3E}">
        <p14:creationId xmlns:p14="http://schemas.microsoft.com/office/powerpoint/2010/main" val="342734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What is Byzantine Fault Tolerance </a:t>
            </a:r>
            <a:r>
              <a:rPr lang="en-US" dirty="0">
                <a:solidFill>
                  <a:srgbClr val="FF0000"/>
                </a:solidFill>
              </a:rPr>
              <a:t>(BFT) </a:t>
            </a:r>
            <a:r>
              <a:rPr lang="en-US" b="1" dirty="0">
                <a:solidFill>
                  <a:srgbClr val="FF0000"/>
                </a:solidFill>
              </a:rPr>
              <a:t>?</a:t>
            </a:r>
            <a:endParaRPr lang="en-US" dirty="0">
              <a:solidFill>
                <a:srgbClr val="FF0000"/>
              </a:solidFill>
            </a:endParaRPr>
          </a:p>
        </p:txBody>
      </p:sp>
      <p:sp>
        <p:nvSpPr>
          <p:cNvPr id="3" name="Content Placeholder 2"/>
          <p:cNvSpPr>
            <a:spLocks noGrp="1"/>
          </p:cNvSpPr>
          <p:nvPr>
            <p:ph idx="1"/>
          </p:nvPr>
        </p:nvSpPr>
        <p:spPr/>
        <p:txBody>
          <a:bodyPr/>
          <a:lstStyle/>
          <a:p>
            <a:r>
              <a:rPr lang="en-US" dirty="0"/>
              <a:t>Is the feature of a distributed network to reach consensus (agreement on the same value) even when some of the nodes in the network fail to respond or respond with incorrect information. </a:t>
            </a:r>
          </a:p>
          <a:p>
            <a:endParaRPr lang="en-US" dirty="0"/>
          </a:p>
          <a:p>
            <a:r>
              <a:rPr lang="en-US" dirty="0"/>
              <a:t>The objective of a BFT mechanism is to safeguard against the system failures by employing collective decision making(both – correct and faulty nodes) which aims to reduce the influence of the faulty nodes. </a:t>
            </a:r>
          </a:p>
        </p:txBody>
      </p:sp>
      <p:sp>
        <p:nvSpPr>
          <p:cNvPr id="4" name="Footer Placeholder 3"/>
          <p:cNvSpPr>
            <a:spLocks noGrp="1"/>
          </p:cNvSpPr>
          <p:nvPr>
            <p:ph type="ftr" sz="quarter" idx="11"/>
          </p:nvPr>
        </p:nvSpPr>
        <p:spPr>
          <a:xfrm>
            <a:off x="4038599" y="6311900"/>
            <a:ext cx="5685503" cy="409575"/>
          </a:xfrm>
        </p:spPr>
        <p:txBody>
          <a:bodyPr/>
          <a:lstStyle/>
          <a:p>
            <a:r>
              <a:rPr lang="en-US" dirty="0"/>
              <a:t>https://www.geeksforgeeks.org/practical-byzantine-fault-tolerancepbft/</a:t>
            </a:r>
          </a:p>
        </p:txBody>
      </p:sp>
    </p:spTree>
    <p:extLst>
      <p:ext uri="{BB962C8B-B14F-4D97-AF65-F5344CB8AC3E}">
        <p14:creationId xmlns:p14="http://schemas.microsoft.com/office/powerpoint/2010/main" val="3166855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875621"/>
          </a:xfrm>
        </p:spPr>
        <p:txBody>
          <a:bodyPr>
            <a:normAutofit/>
          </a:bodyPr>
          <a:lstStyle/>
          <a:p>
            <a:r>
              <a:rPr lang="en-US" dirty="0"/>
              <a:t>As we saw when there is on traitor, three generals will attack and as a result they will win the castle.</a:t>
            </a:r>
          </a:p>
          <a:p>
            <a:endParaRPr lang="en-US" dirty="0"/>
          </a:p>
          <a:p>
            <a:r>
              <a:rPr lang="en-US" dirty="0">
                <a:solidFill>
                  <a:srgbClr val="FF0000"/>
                </a:solidFill>
              </a:rPr>
              <a:t>Now the question is what if there are two traitors, will this algorithm work??  the answer is no.</a:t>
            </a:r>
          </a:p>
          <a:p>
            <a:endParaRPr lang="en-US" dirty="0"/>
          </a:p>
          <a:p>
            <a:pPr>
              <a:lnSpc>
                <a:spcPct val="100000"/>
              </a:lnSpc>
              <a:spcBef>
                <a:spcPts val="0"/>
              </a:spcBef>
              <a:defRPr/>
            </a:pPr>
            <a:r>
              <a:rPr lang="en-US" dirty="0"/>
              <a:t>So in order for this “</a:t>
            </a:r>
            <a:r>
              <a:rPr lang="en-US" dirty="0">
                <a:latin typeface="Arial" panose="020B0604020202020204" pitchFamily="34" charset="0"/>
                <a:cs typeface="Arial" panose="020B0604020202020204" pitchFamily="34" charset="0"/>
              </a:rPr>
              <a:t>Byzantine Fault Tolerance</a:t>
            </a:r>
            <a:r>
              <a:rPr lang="en-US" dirty="0"/>
              <a:t>” to work no more than 33% of the army generals can be traitors, so the level of tolerance for </a:t>
            </a:r>
            <a:r>
              <a:rPr lang="en-US" dirty="0">
                <a:latin typeface="Arial" panose="020B0604020202020204" pitchFamily="34" charset="0"/>
                <a:cs typeface="Arial" panose="020B0604020202020204" pitchFamily="34" charset="0"/>
              </a:rPr>
              <a:t>Byzantine Fault Tolerance is 1/3 or 33%.</a:t>
            </a:r>
          </a:p>
        </p:txBody>
      </p:sp>
    </p:spTree>
    <p:extLst>
      <p:ext uri="{BB962C8B-B14F-4D97-AF65-F5344CB8AC3E}">
        <p14:creationId xmlns:p14="http://schemas.microsoft.com/office/powerpoint/2010/main" val="3083640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spcBef>
                <a:spcPts val="0"/>
              </a:spcBef>
              <a:defRPr/>
            </a:pPr>
            <a:r>
              <a:rPr lang="en-US" dirty="0">
                <a:latin typeface="Arial" panose="020B0604020202020204" pitchFamily="34" charset="0"/>
                <a:cs typeface="Arial" panose="020B0604020202020204" pitchFamily="34" charset="0"/>
              </a:rPr>
              <a:t>As we will see in the next slides, </a:t>
            </a:r>
            <a:r>
              <a:rPr lang="en-US" dirty="0">
                <a:solidFill>
                  <a:srgbClr val="FF0000"/>
                </a:solidFill>
                <a:latin typeface="Arial" panose="020B0604020202020204" pitchFamily="34" charset="0"/>
                <a:cs typeface="Arial" panose="020B0604020202020204" pitchFamily="34" charset="0"/>
              </a:rPr>
              <a:t>the level of tolerance for blockchain is 51%, this is huge comparing to Byzantine Fault Tolerance.</a:t>
            </a:r>
          </a:p>
          <a:p>
            <a:pPr>
              <a:lnSpc>
                <a:spcPct val="100000"/>
              </a:lnSpc>
              <a:spcBef>
                <a:spcPts val="0"/>
              </a:spcBef>
              <a:defRPr/>
            </a:pPr>
            <a:endParaRPr lang="en-US" dirty="0">
              <a:latin typeface="Arial" panose="020B0604020202020204" pitchFamily="34" charset="0"/>
              <a:cs typeface="Arial" panose="020B0604020202020204" pitchFamily="34" charset="0"/>
            </a:endParaRPr>
          </a:p>
          <a:p>
            <a:pPr>
              <a:lnSpc>
                <a:spcPct val="100000"/>
              </a:lnSpc>
              <a:spcBef>
                <a:spcPts val="0"/>
              </a:spcBef>
              <a:defRPr/>
            </a:pPr>
            <a:r>
              <a:rPr lang="en-US" dirty="0">
                <a:latin typeface="Arial" panose="020B0604020202020204" pitchFamily="34" charset="0"/>
                <a:cs typeface="Arial" panose="020B0604020202020204" pitchFamily="34" charset="0"/>
              </a:rPr>
              <a:t>In other words, in order for an intruder or hacker to hack the blockchain network, he needs to hack into 51% of the nodes, and this is impossible to do especially when the blockchain is distributed over thousands or million of nodes.</a:t>
            </a:r>
          </a:p>
          <a:p>
            <a:endParaRPr lang="en-US" dirty="0"/>
          </a:p>
        </p:txBody>
      </p:sp>
    </p:spTree>
    <p:extLst>
      <p:ext uri="{BB962C8B-B14F-4D97-AF65-F5344CB8AC3E}">
        <p14:creationId xmlns:p14="http://schemas.microsoft.com/office/powerpoint/2010/main" val="103391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25564"/>
            <a:ext cx="12192000" cy="5532436"/>
          </a:xfrm>
        </p:spPr>
        <p:txBody>
          <a:bodyPr/>
          <a:lstStyle/>
          <a:p>
            <a:pPr marL="0" indent="0">
              <a:buNone/>
            </a:pPr>
            <a:r>
              <a:rPr lang="en-US" dirty="0"/>
              <a:t>                                                                                                             </a:t>
            </a:r>
            <a:r>
              <a:rPr lang="en-US" sz="2000" dirty="0"/>
              <a:t>- ALL POSSIBLE HASHES -</a:t>
            </a:r>
          </a:p>
          <a:p>
            <a:pPr marL="0" indent="0">
              <a:buNone/>
            </a:pPr>
            <a:endParaRPr lang="en-US" sz="2000" dirty="0"/>
          </a:p>
          <a:p>
            <a:pPr marL="0" indent="0">
              <a:buNone/>
            </a:pPr>
            <a:r>
              <a:rPr lang="en-US" sz="2000" dirty="0"/>
              <a:t>                                  </a:t>
            </a:r>
          </a:p>
          <a:p>
            <a:pPr marL="0" indent="0">
              <a:buNone/>
            </a:pPr>
            <a:r>
              <a:rPr lang="en-US" sz="2000" dirty="0"/>
              <a:t> </a:t>
            </a:r>
          </a:p>
          <a:p>
            <a:pPr marL="0" indent="0">
              <a:buNone/>
            </a:pPr>
            <a:r>
              <a:rPr lang="en-US" sz="2000" dirty="0"/>
              <a:t>53cf2adfcc2eccc2eb2fc6ce4a4282ee2b42bf70e54eb4c0519e6c4c2617f05c</a:t>
            </a:r>
          </a:p>
          <a:p>
            <a:pPr marL="0" indent="0">
              <a:buNone/>
            </a:pPr>
            <a:endParaRPr lang="en-US" sz="2000" dirty="0"/>
          </a:p>
          <a:p>
            <a:pPr marL="0" indent="0">
              <a:buNone/>
            </a:pPr>
            <a:r>
              <a:rPr lang="en-US" sz="2000" dirty="0"/>
              <a:t>00000000000000000000da901c5176b10a6d83961dd3c1ac88b59b2dc327aa4</a:t>
            </a:r>
          </a:p>
          <a:p>
            <a:pPr marL="0" indent="0">
              <a:buNone/>
            </a:pPr>
            <a:endParaRPr lang="en-US" sz="2000" dirty="0"/>
          </a:p>
          <a:p>
            <a:pPr marL="0" indent="0">
              <a:buNone/>
            </a:pPr>
            <a:r>
              <a:rPr lang="en-US" sz="2000" dirty="0"/>
              <a:t>000000000000000000000000000807d9b054d23c473c106c72be9de08b7376c</a:t>
            </a:r>
          </a:p>
          <a:p>
            <a:pPr marL="0" indent="0">
              <a:buNone/>
            </a:pPr>
            <a:endParaRPr lang="en-US" sz="2000" dirty="0"/>
          </a:p>
        </p:txBody>
      </p:sp>
      <p:sp>
        <p:nvSpPr>
          <p:cNvPr id="13" name="Rectangle 12"/>
          <p:cNvSpPr/>
          <p:nvPr/>
        </p:nvSpPr>
        <p:spPr>
          <a:xfrm>
            <a:off x="8721969" y="1811215"/>
            <a:ext cx="2989385" cy="3052371"/>
          </a:xfrm>
          <a:prstGeom prst="rect">
            <a:avLst/>
          </a:prstGeom>
          <a:solidFill>
            <a:srgbClr val="9B96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LARGEST</a:t>
            </a:r>
          </a:p>
          <a:p>
            <a:pPr algn="ctr"/>
            <a:endParaRPr lang="en-US" dirty="0"/>
          </a:p>
          <a:p>
            <a:pPr algn="ctr"/>
            <a:endParaRPr lang="en-US" dirty="0"/>
          </a:p>
          <a:p>
            <a:pPr algn="ctr"/>
            <a:endParaRPr lang="en-US" dirty="0"/>
          </a:p>
          <a:p>
            <a:pPr algn="ctr"/>
            <a:endParaRPr lang="en-US" dirty="0"/>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r>
              <a:rPr lang="en-US" dirty="0">
                <a:solidFill>
                  <a:schemeClr val="accent2"/>
                </a:solidFill>
              </a:rPr>
              <a:t>TARGET</a:t>
            </a:r>
          </a:p>
          <a:p>
            <a:pPr algn="ctr"/>
            <a:endParaRPr lang="en-US" dirty="0"/>
          </a:p>
          <a:p>
            <a:pPr algn="ctr"/>
            <a:endParaRPr lang="en-US" dirty="0"/>
          </a:p>
          <a:p>
            <a:pPr algn="ctr"/>
            <a:endParaRPr lang="en-US" dirty="0"/>
          </a:p>
          <a:p>
            <a:pPr algn="ctr"/>
            <a:r>
              <a:rPr lang="en-US" dirty="0"/>
              <a:t>     </a:t>
            </a:r>
          </a:p>
        </p:txBody>
      </p:sp>
      <p:sp>
        <p:nvSpPr>
          <p:cNvPr id="4" name="Multiply 3"/>
          <p:cNvSpPr/>
          <p:nvPr/>
        </p:nvSpPr>
        <p:spPr>
          <a:xfrm>
            <a:off x="10145839" y="2255788"/>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10934378" y="3076337"/>
            <a:ext cx="254977" cy="246185"/>
          </a:xfrm>
          <a:prstGeom prst="mathMultiply">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8416927" y="4624754"/>
            <a:ext cx="290388"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8721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9088315"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9491296"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64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25158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19"/>
          <p:cNvSpPr/>
          <p:nvPr/>
        </p:nvSpPr>
        <p:spPr>
          <a:xfrm>
            <a:off x="10647242"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10998934"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11344764"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11677650" y="4628134"/>
            <a:ext cx="245331"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2950" y="4863586"/>
            <a:ext cx="2989384" cy="1027260"/>
          </a:xfrm>
          <a:prstGeom prst="rect">
            <a:avLst/>
          </a:prstGeom>
          <a:solidFill>
            <a:srgbClr val="9780B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SMALLEST</a:t>
            </a:r>
          </a:p>
        </p:txBody>
      </p:sp>
      <p:sp>
        <p:nvSpPr>
          <p:cNvPr id="10" name="Up Arrow 9"/>
          <p:cNvSpPr/>
          <p:nvPr/>
        </p:nvSpPr>
        <p:spPr>
          <a:xfrm>
            <a:off x="8510342" y="4870937"/>
            <a:ext cx="448408" cy="7913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9952892" y="5238726"/>
            <a:ext cx="298697" cy="238881"/>
          </a:xfrm>
          <a:prstGeom prst="mathMultiply">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3EBD4D6-AF15-407C-9164-59488ECC9C26}"/>
              </a:ext>
            </a:extLst>
          </p:cNvPr>
          <p:cNvSpPr/>
          <p:nvPr/>
        </p:nvSpPr>
        <p:spPr>
          <a:xfrm>
            <a:off x="91498" y="2801297"/>
            <a:ext cx="307730" cy="237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3">
            <a:extLst>
              <a:ext uri="{FF2B5EF4-FFF2-40B4-BE49-F238E27FC236}">
                <a16:creationId xmlns:a16="http://schemas.microsoft.com/office/drawing/2014/main" id="{A7E490DE-8A6B-4A5E-BBE2-914B12773ECF}"/>
              </a:ext>
            </a:extLst>
          </p:cNvPr>
          <p:cNvSpPr/>
          <p:nvPr/>
        </p:nvSpPr>
        <p:spPr>
          <a:xfrm>
            <a:off x="10080" y="2763649"/>
            <a:ext cx="470566" cy="312688"/>
          </a:xfrm>
          <a:prstGeom prst="mathMultiply">
            <a:avLst>
              <a:gd name="adj1" fmla="val 9703"/>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8FF368-CF90-4739-BDB9-06C207492351}"/>
              </a:ext>
            </a:extLst>
          </p:cNvPr>
          <p:cNvSpPr/>
          <p:nvPr/>
        </p:nvSpPr>
        <p:spPr>
          <a:xfrm>
            <a:off x="81418" y="3662968"/>
            <a:ext cx="307730" cy="237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3">
            <a:extLst>
              <a:ext uri="{FF2B5EF4-FFF2-40B4-BE49-F238E27FC236}">
                <a16:creationId xmlns:a16="http://schemas.microsoft.com/office/drawing/2014/main" id="{2B0EEAED-FAB6-425A-B9A6-BF8ABC230EDD}"/>
              </a:ext>
            </a:extLst>
          </p:cNvPr>
          <p:cNvSpPr/>
          <p:nvPr/>
        </p:nvSpPr>
        <p:spPr>
          <a:xfrm>
            <a:off x="0" y="3625320"/>
            <a:ext cx="470566" cy="312688"/>
          </a:xfrm>
          <a:prstGeom prst="mathMultiply">
            <a:avLst>
              <a:gd name="adj1" fmla="val 9703"/>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 descr="Image result for green check">
            <a:extLst>
              <a:ext uri="{FF2B5EF4-FFF2-40B4-BE49-F238E27FC236}">
                <a16:creationId xmlns:a16="http://schemas.microsoft.com/office/drawing/2014/main" id="{DCB38BD7-8D59-4BC2-86B9-8EE13A35B9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38" y="4368377"/>
            <a:ext cx="292090" cy="2920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9238" y="5943599"/>
            <a:ext cx="11100117" cy="923330"/>
          </a:xfrm>
          <a:prstGeom prst="rect">
            <a:avLst/>
          </a:prstGeom>
          <a:noFill/>
          <a:ln w="28575">
            <a:solidFill>
              <a:schemeClr val="tx1"/>
            </a:solidFill>
          </a:ln>
        </p:spPr>
        <p:txBody>
          <a:bodyPr wrap="square" rtlCol="0">
            <a:spAutoFit/>
          </a:bodyPr>
          <a:lstStyle/>
          <a:p>
            <a:r>
              <a:rPr lang="en-US" dirty="0"/>
              <a:t>The first two calculated hash numbers are not valid because it is larger than the target line, the third one is a valid hash and will make the miner a winner.</a:t>
            </a:r>
          </a:p>
          <a:p>
            <a:endParaRPr lang="en-US" dirty="0"/>
          </a:p>
        </p:txBody>
      </p:sp>
    </p:spTree>
    <p:extLst>
      <p:ext uri="{BB962C8B-B14F-4D97-AF65-F5344CB8AC3E}">
        <p14:creationId xmlns:p14="http://schemas.microsoft.com/office/powerpoint/2010/main" val="1252339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the </a:t>
            </a:r>
            <a:r>
              <a:rPr lang="en-US" dirty="0" err="1"/>
              <a:t>blockchain</a:t>
            </a:r>
            <a:r>
              <a:rPr lang="en-US" dirty="0"/>
              <a:t> consensus protocol we will discuss two challenges:</a:t>
            </a:r>
          </a:p>
          <a:p>
            <a:endParaRPr lang="en-US" dirty="0"/>
          </a:p>
          <a:p>
            <a:pPr lvl="1">
              <a:buFont typeface="Wingdings" panose="05000000000000000000" pitchFamily="2" charset="2"/>
              <a:buChar char="Ø"/>
            </a:pPr>
            <a:r>
              <a:rPr lang="en-US" dirty="0">
                <a:solidFill>
                  <a:srgbClr val="FF0000"/>
                </a:solidFill>
              </a:rPr>
              <a:t>Challenge 1: Attackers</a:t>
            </a:r>
          </a:p>
          <a:p>
            <a:pPr lvl="1">
              <a:buFont typeface="Wingdings" panose="05000000000000000000" pitchFamily="2" charset="2"/>
              <a:buChar char="Ø"/>
            </a:pPr>
            <a:endParaRPr lang="en-US" dirty="0">
              <a:solidFill>
                <a:srgbClr val="FF0000"/>
              </a:solidFill>
            </a:endParaRPr>
          </a:p>
          <a:p>
            <a:pPr lvl="1">
              <a:buFont typeface="Wingdings" panose="05000000000000000000" pitchFamily="2" charset="2"/>
              <a:buChar char="Ø"/>
            </a:pPr>
            <a:r>
              <a:rPr lang="en-US" dirty="0">
                <a:solidFill>
                  <a:srgbClr val="FF0000"/>
                </a:solidFill>
              </a:rPr>
              <a:t>Challenge 2: Competing Chains</a:t>
            </a:r>
          </a:p>
        </p:txBody>
      </p:sp>
    </p:spTree>
    <p:extLst>
      <p:ext uri="{BB962C8B-B14F-4D97-AF65-F5344CB8AC3E}">
        <p14:creationId xmlns:p14="http://schemas.microsoft.com/office/powerpoint/2010/main" val="294992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9307"/>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158261" y="1221802"/>
            <a:ext cx="2252924" cy="369332"/>
          </a:xfrm>
          <a:prstGeom prst="rect">
            <a:avLst/>
          </a:prstGeom>
          <a:noFill/>
        </p:spPr>
        <p:txBody>
          <a:bodyPr wrap="none" rtlCol="0">
            <a:spAutoFit/>
          </a:bodyPr>
          <a:lstStyle/>
          <a:p>
            <a:r>
              <a:rPr lang="en-US" dirty="0"/>
              <a:t>Challenge 1: Attackers</a:t>
            </a:r>
          </a:p>
        </p:txBody>
      </p:sp>
    </p:spTree>
    <p:extLst>
      <p:ext uri="{BB962C8B-B14F-4D97-AF65-F5344CB8AC3E}">
        <p14:creationId xmlns:p14="http://schemas.microsoft.com/office/powerpoint/2010/main" val="2198660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lnSpc>
                <a:spcPct val="100000"/>
              </a:lnSpc>
              <a:spcBef>
                <a:spcPts val="0"/>
              </a:spcBef>
              <a:defRPr/>
            </a:pPr>
            <a:r>
              <a:rPr lang="en-US" dirty="0"/>
              <a:t>Challenge 1: Attackers</a:t>
            </a:r>
          </a:p>
        </p:txBody>
      </p:sp>
      <p:sp>
        <p:nvSpPr>
          <p:cNvPr id="3" name="Content Placeholder 2"/>
          <p:cNvSpPr>
            <a:spLocks noGrp="1"/>
          </p:cNvSpPr>
          <p:nvPr>
            <p:ph idx="1"/>
          </p:nvPr>
        </p:nvSpPr>
        <p:spPr/>
        <p:txBody>
          <a:bodyPr/>
          <a:lstStyle/>
          <a:p>
            <a:pPr>
              <a:lnSpc>
                <a:spcPct val="100000"/>
              </a:lnSpc>
              <a:spcBef>
                <a:spcPts val="0"/>
              </a:spcBef>
              <a:defRPr/>
            </a:pPr>
            <a:r>
              <a:rPr lang="en-US" dirty="0"/>
              <a:t>In this challenge the consensus protocol  should be able to prevent an attacker from adding malicious block at the end of the Blockchain.</a:t>
            </a:r>
          </a:p>
          <a:p>
            <a:pPr>
              <a:lnSpc>
                <a:spcPct val="100000"/>
              </a:lnSpc>
              <a:spcBef>
                <a:spcPts val="0"/>
              </a:spcBef>
              <a:defRPr/>
            </a:pPr>
            <a:endParaRPr lang="en-US" dirty="0"/>
          </a:p>
          <a:p>
            <a:pPr>
              <a:lnSpc>
                <a:spcPct val="100000"/>
              </a:lnSpc>
              <a:spcBef>
                <a:spcPts val="0"/>
              </a:spcBef>
              <a:defRPr/>
            </a:pPr>
            <a:r>
              <a:rPr lang="en-US" dirty="0"/>
              <a:t>The cryptographic puzzle is hard to solve </a:t>
            </a:r>
            <a:r>
              <a:rPr lang="en-US" dirty="0">
                <a:solidFill>
                  <a:srgbClr val="FF0000"/>
                </a:solidFill>
              </a:rPr>
              <a:t>BUT</a:t>
            </a:r>
            <a:r>
              <a:rPr lang="en-US" dirty="0"/>
              <a:t> easy to verify.</a:t>
            </a:r>
          </a:p>
          <a:p>
            <a:endParaRPr lang="en-US" dirty="0"/>
          </a:p>
        </p:txBody>
      </p:sp>
    </p:spTree>
    <p:extLst>
      <p:ext uri="{BB962C8B-B14F-4D97-AF65-F5344CB8AC3E}">
        <p14:creationId xmlns:p14="http://schemas.microsoft.com/office/powerpoint/2010/main" val="2552640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9307"/>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158261" y="1221802"/>
            <a:ext cx="2252924" cy="369332"/>
          </a:xfrm>
          <a:prstGeom prst="rect">
            <a:avLst/>
          </a:prstGeom>
          <a:noFill/>
        </p:spPr>
        <p:txBody>
          <a:bodyPr wrap="none" rtlCol="0">
            <a:spAutoFit/>
          </a:bodyPr>
          <a:lstStyle/>
          <a:p>
            <a:r>
              <a:rPr lang="en-US" dirty="0"/>
              <a:t>Challenge 1: Attackers</a:t>
            </a:r>
          </a:p>
        </p:txBody>
      </p:sp>
      <p:pic>
        <p:nvPicPr>
          <p:cNvPr id="11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6511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3805838" y="3329529"/>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own Arrow 111"/>
          <p:cNvSpPr/>
          <p:nvPr/>
        </p:nvSpPr>
        <p:spPr>
          <a:xfrm>
            <a:off x="3759656" y="2797451"/>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560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9307"/>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158261" y="1221802"/>
            <a:ext cx="3038076" cy="369332"/>
          </a:xfrm>
          <a:prstGeom prst="rect">
            <a:avLst/>
          </a:prstGeom>
          <a:noFill/>
        </p:spPr>
        <p:txBody>
          <a:bodyPr wrap="none" rtlCol="0">
            <a:spAutoFit/>
          </a:bodyPr>
          <a:lstStyle/>
          <a:p>
            <a:r>
              <a:rPr lang="en-US" dirty="0"/>
              <a:t>Challenge 2:Competing Chains</a:t>
            </a:r>
          </a:p>
        </p:txBody>
      </p:sp>
    </p:spTree>
    <p:extLst>
      <p:ext uri="{BB962C8B-B14F-4D97-AF65-F5344CB8AC3E}">
        <p14:creationId xmlns:p14="http://schemas.microsoft.com/office/powerpoint/2010/main" val="24189829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44121" y="645152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9786902" y="641594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9734402" y="588181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58261" y="1221802"/>
            <a:ext cx="3038076" cy="369332"/>
          </a:xfrm>
          <a:prstGeom prst="rect">
            <a:avLst/>
          </a:prstGeom>
          <a:noFill/>
        </p:spPr>
        <p:txBody>
          <a:bodyPr wrap="none" rtlCol="0">
            <a:spAutoFit/>
          </a:bodyPr>
          <a:lstStyle/>
          <a:p>
            <a:r>
              <a:rPr lang="en-US" dirty="0"/>
              <a:t>Challenge 2:Competing Chains</a:t>
            </a:r>
          </a:p>
        </p:txBody>
      </p:sp>
    </p:spTree>
    <p:extLst>
      <p:ext uri="{BB962C8B-B14F-4D97-AF65-F5344CB8AC3E}">
        <p14:creationId xmlns:p14="http://schemas.microsoft.com/office/powerpoint/2010/main" val="156738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 y="0"/>
            <a:ext cx="12192000" cy="102216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03159" y="1934308"/>
            <a:ext cx="5583116" cy="5275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Consensus Protocols</a:t>
            </a:r>
          </a:p>
        </p:txBody>
      </p:sp>
      <p:sp>
        <p:nvSpPr>
          <p:cNvPr id="114" name="Rectangle 113"/>
          <p:cNvSpPr/>
          <p:nvPr/>
        </p:nvSpPr>
        <p:spPr>
          <a:xfrm>
            <a:off x="392723" y="4193931"/>
            <a:ext cx="3300046" cy="5275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Proof-of-Work (</a:t>
            </a:r>
            <a:r>
              <a:rPr lang="en-US" dirty="0" err="1"/>
              <a:t>PoW</a:t>
            </a:r>
            <a:r>
              <a:rPr lang="en-US" dirty="0"/>
              <a:t>)</a:t>
            </a:r>
          </a:p>
        </p:txBody>
      </p:sp>
      <p:sp>
        <p:nvSpPr>
          <p:cNvPr id="115" name="Rectangle 114"/>
          <p:cNvSpPr/>
          <p:nvPr/>
        </p:nvSpPr>
        <p:spPr>
          <a:xfrm>
            <a:off x="4393405" y="4193931"/>
            <a:ext cx="3402624" cy="5275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Proof-of-Stake (</a:t>
            </a:r>
            <a:r>
              <a:rPr lang="en-US" dirty="0" err="1"/>
              <a:t>PoS</a:t>
            </a:r>
            <a:r>
              <a:rPr lang="en-US" dirty="0"/>
              <a:t>)</a:t>
            </a:r>
          </a:p>
        </p:txBody>
      </p:sp>
      <p:sp>
        <p:nvSpPr>
          <p:cNvPr id="116" name="Rectangle 115"/>
          <p:cNvSpPr/>
          <p:nvPr/>
        </p:nvSpPr>
        <p:spPr>
          <a:xfrm>
            <a:off x="8496666" y="4193931"/>
            <a:ext cx="3518024" cy="5275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a:t>
            </a:r>
          </a:p>
        </p:txBody>
      </p:sp>
      <p:sp>
        <p:nvSpPr>
          <p:cNvPr id="117" name="Down Arrow 116"/>
          <p:cNvSpPr/>
          <p:nvPr/>
        </p:nvSpPr>
        <p:spPr>
          <a:xfrm>
            <a:off x="1845407" y="3417384"/>
            <a:ext cx="396631" cy="635869"/>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Arrow 14"/>
          <p:cNvSpPr/>
          <p:nvPr/>
        </p:nvSpPr>
        <p:spPr>
          <a:xfrm rot="18467039">
            <a:off x="2489262" y="3246264"/>
            <a:ext cx="1915551" cy="207137"/>
          </a:xfrm>
          <a:prstGeom prst="leftArrow">
            <a:avLst>
              <a:gd name="adj1" fmla="val 23658"/>
              <a:gd name="adj2" fmla="val 54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Left Arrow 118"/>
          <p:cNvSpPr/>
          <p:nvPr/>
        </p:nvSpPr>
        <p:spPr>
          <a:xfrm rot="16200000">
            <a:off x="5090781" y="3226811"/>
            <a:ext cx="1600130" cy="211016"/>
          </a:xfrm>
          <a:prstGeom prst="leftArrow">
            <a:avLst>
              <a:gd name="adj1" fmla="val 23658"/>
              <a:gd name="adj2" fmla="val 54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Left Arrow 119"/>
          <p:cNvSpPr/>
          <p:nvPr/>
        </p:nvSpPr>
        <p:spPr>
          <a:xfrm rot="13942870">
            <a:off x="8011447" y="3256933"/>
            <a:ext cx="1995122" cy="185797"/>
          </a:xfrm>
          <a:prstGeom prst="leftArrow">
            <a:avLst>
              <a:gd name="adj1" fmla="val 23658"/>
              <a:gd name="adj2" fmla="val 545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9006" y="4885506"/>
            <a:ext cx="11805684" cy="1569660"/>
          </a:xfrm>
          <a:prstGeom prst="rect">
            <a:avLst/>
          </a:prstGeom>
          <a:noFill/>
        </p:spPr>
        <p:txBody>
          <a:bodyPr wrap="square" rtlCol="0">
            <a:spAutoFit/>
          </a:bodyPr>
          <a:lstStyle/>
          <a:p>
            <a:r>
              <a:rPr lang="en-US" sz="2400" dirty="0"/>
              <a:t>There are two major consensus protocols, </a:t>
            </a:r>
          </a:p>
          <a:p>
            <a:r>
              <a:rPr lang="en-US" sz="2400" dirty="0"/>
              <a:t>Proof of work and proof of stake. The reason it is called </a:t>
            </a:r>
            <a:r>
              <a:rPr lang="en-US" sz="2400" dirty="0" err="1"/>
              <a:t>PoW</a:t>
            </a:r>
            <a:r>
              <a:rPr lang="en-US" sz="2400" dirty="0"/>
              <a:t> because the miners has to do some work in order for them to win the game and get the rewards.</a:t>
            </a:r>
          </a:p>
          <a:p>
            <a:endParaRPr lang="en-US" sz="2400" dirty="0"/>
          </a:p>
        </p:txBody>
      </p:sp>
    </p:spTree>
    <p:extLst>
      <p:ext uri="{BB962C8B-B14F-4D97-AF65-F5344CB8AC3E}">
        <p14:creationId xmlns:p14="http://schemas.microsoft.com/office/powerpoint/2010/main" val="3638139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37224"/>
          </a:xfrm>
        </p:spPr>
        <p:txBody>
          <a:bodyPr>
            <a:normAutofit/>
          </a:bodyPr>
          <a:lstStyle/>
          <a:p>
            <a:r>
              <a:rPr lang="en-US" sz="5000" dirty="0">
                <a:solidFill>
                  <a:schemeClr val="accent1">
                    <a:lumMod val="75000"/>
                  </a:schemeClr>
                </a:solidFill>
                <a:latin typeface="Arial" panose="020B0604020202020204" pitchFamily="34" charset="0"/>
                <a:cs typeface="Arial" panose="020B0604020202020204" pitchFamily="34" charset="0"/>
              </a:rPr>
              <a:t>Consensus Protocol</a:t>
            </a:r>
            <a:endParaRPr lang="en-US" sz="5000" dirty="0">
              <a:solidFill>
                <a:schemeClr val="accent1">
                  <a:lumMod val="75000"/>
                </a:schemeClr>
              </a:solidFill>
              <a:latin typeface="Arial" panose="020B0604020202020204" pitchFamily="34" charset="0"/>
              <a:ea typeface="+mn-ea"/>
              <a:cs typeface="Arial" panose="020B0604020202020204" pitchFamily="34" charset="0"/>
            </a:endParaRP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25564"/>
            <a:ext cx="12192000" cy="5532436"/>
          </a:xfrm>
        </p:spPr>
        <p:txBody>
          <a:bodyPr/>
          <a:lstStyle/>
          <a:p>
            <a:pPr marL="0" indent="0">
              <a:buNone/>
            </a:pPr>
            <a:r>
              <a:rPr lang="en-US" dirty="0"/>
              <a:t>                                                                                                             </a:t>
            </a:r>
            <a:r>
              <a:rPr lang="en-US" sz="2000" dirty="0"/>
              <a:t>- ALL POSSIBLE HASHES -</a:t>
            </a:r>
          </a:p>
          <a:p>
            <a:pPr marL="0" indent="0">
              <a:buNone/>
            </a:pPr>
            <a:endParaRPr lang="en-US" sz="2000" dirty="0"/>
          </a:p>
          <a:p>
            <a:pPr marL="0" indent="0">
              <a:buNone/>
            </a:pPr>
            <a:r>
              <a:rPr lang="en-US" sz="2000" dirty="0"/>
              <a:t>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sym typeface="Wingdings 2" panose="05020102010507070707" pitchFamily="18" charset="2"/>
            </a:endParaRPr>
          </a:p>
        </p:txBody>
      </p:sp>
      <p:sp>
        <p:nvSpPr>
          <p:cNvPr id="13" name="Rectangle 12"/>
          <p:cNvSpPr/>
          <p:nvPr/>
        </p:nvSpPr>
        <p:spPr>
          <a:xfrm>
            <a:off x="8721969" y="1820008"/>
            <a:ext cx="2989385" cy="3043578"/>
          </a:xfrm>
          <a:prstGeom prst="rect">
            <a:avLst/>
          </a:prstGeom>
          <a:solidFill>
            <a:srgbClr val="9B96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LARGEST</a:t>
            </a: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r>
              <a:rPr lang="en-US" dirty="0">
                <a:solidFill>
                  <a:schemeClr val="accent2"/>
                </a:solidFill>
              </a:rPr>
              <a:t> </a:t>
            </a:r>
          </a:p>
          <a:p>
            <a:pPr algn="ctr"/>
            <a:endParaRPr lang="en-US" dirty="0">
              <a:solidFill>
                <a:schemeClr val="accent2"/>
              </a:solidFill>
            </a:endParaRPr>
          </a:p>
          <a:p>
            <a:pPr algn="ctr"/>
            <a:endParaRPr lang="en-US" dirty="0">
              <a:solidFill>
                <a:schemeClr val="accent2"/>
              </a:solidFill>
            </a:endParaRPr>
          </a:p>
          <a:p>
            <a:pPr algn="ctr"/>
            <a:endParaRPr lang="en-US" dirty="0"/>
          </a:p>
          <a:p>
            <a:pPr algn="ctr"/>
            <a:endParaRPr lang="en-US" dirty="0"/>
          </a:p>
          <a:p>
            <a:pPr algn="ctr"/>
            <a:endParaRPr lang="en-US" dirty="0"/>
          </a:p>
          <a:p>
            <a:pPr algn="ctr"/>
            <a:r>
              <a:rPr lang="en-US" dirty="0"/>
              <a:t>     </a:t>
            </a:r>
          </a:p>
        </p:txBody>
      </p:sp>
      <p:sp>
        <p:nvSpPr>
          <p:cNvPr id="5" name="Minus 4"/>
          <p:cNvSpPr/>
          <p:nvPr/>
        </p:nvSpPr>
        <p:spPr>
          <a:xfrm>
            <a:off x="8459053" y="4624754"/>
            <a:ext cx="24826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8721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9088315"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9491296"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64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25158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19"/>
          <p:cNvSpPr/>
          <p:nvPr/>
        </p:nvSpPr>
        <p:spPr>
          <a:xfrm>
            <a:off x="10647242"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10998934"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11344764"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11677650" y="4628134"/>
            <a:ext cx="245331"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2950" y="4863586"/>
            <a:ext cx="2989384" cy="1027260"/>
          </a:xfrm>
          <a:prstGeom prst="rect">
            <a:avLst/>
          </a:prstGeom>
          <a:solidFill>
            <a:srgbClr val="9780B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SMALLEST</a:t>
            </a:r>
          </a:p>
        </p:txBody>
      </p:sp>
      <p:sp>
        <p:nvSpPr>
          <p:cNvPr id="10" name="Up Arrow 9"/>
          <p:cNvSpPr/>
          <p:nvPr/>
        </p:nvSpPr>
        <p:spPr>
          <a:xfrm>
            <a:off x="8510342" y="4870937"/>
            <a:ext cx="448408" cy="7913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46694" y="6002046"/>
            <a:ext cx="3835086" cy="7873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87371" y="6054136"/>
            <a:ext cx="3694409" cy="646331"/>
          </a:xfrm>
          <a:prstGeom prst="rect">
            <a:avLst/>
          </a:prstGeom>
          <a:noFill/>
        </p:spPr>
        <p:txBody>
          <a:bodyPr wrap="none" rtlCol="0">
            <a:spAutoFit/>
          </a:bodyPr>
          <a:lstStyle/>
          <a:p>
            <a:r>
              <a:rPr lang="en-US" dirty="0"/>
              <a:t>TIP: Express Target with leading Zeros</a:t>
            </a:r>
          </a:p>
          <a:p>
            <a:r>
              <a:rPr lang="en-US" dirty="0"/>
              <a:t>                      E.g. `0000` </a:t>
            </a:r>
          </a:p>
        </p:txBody>
      </p:sp>
      <p:sp>
        <p:nvSpPr>
          <p:cNvPr id="3" name="TextBox 2"/>
          <p:cNvSpPr txBox="1"/>
          <p:nvPr/>
        </p:nvSpPr>
        <p:spPr>
          <a:xfrm>
            <a:off x="9448798" y="4431808"/>
            <a:ext cx="1632883" cy="369332"/>
          </a:xfrm>
          <a:prstGeom prst="rect">
            <a:avLst/>
          </a:prstGeom>
          <a:noFill/>
        </p:spPr>
        <p:txBody>
          <a:bodyPr wrap="none" rtlCol="0">
            <a:spAutoFit/>
          </a:bodyPr>
          <a:lstStyle/>
          <a:p>
            <a:r>
              <a:rPr lang="en-US" dirty="0">
                <a:solidFill>
                  <a:schemeClr val="accent2"/>
                </a:solidFill>
              </a:rPr>
              <a:t>TARGET(`0000’)</a:t>
            </a:r>
          </a:p>
        </p:txBody>
      </p:sp>
      <p:pic>
        <p:nvPicPr>
          <p:cNvPr id="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2787" y="2917631"/>
            <a:ext cx="897818" cy="3782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596241" y="2917631"/>
            <a:ext cx="897818" cy="37824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256655" y="1375149"/>
            <a:ext cx="1034257" cy="369332"/>
          </a:xfrm>
          <a:prstGeom prst="rect">
            <a:avLst/>
          </a:prstGeom>
          <a:noFill/>
        </p:spPr>
        <p:txBody>
          <a:bodyPr wrap="none" rtlCol="0">
            <a:spAutoFit/>
          </a:bodyPr>
          <a:lstStyle/>
          <a:p>
            <a:r>
              <a:rPr lang="en-US" dirty="0"/>
              <a:t>Block: #3</a:t>
            </a:r>
          </a:p>
        </p:txBody>
      </p:sp>
      <p:sp>
        <p:nvSpPr>
          <p:cNvPr id="44" name="TextBox 43"/>
          <p:cNvSpPr txBox="1"/>
          <p:nvPr/>
        </p:nvSpPr>
        <p:spPr>
          <a:xfrm>
            <a:off x="1256655" y="2506589"/>
            <a:ext cx="2901435" cy="1200329"/>
          </a:xfrm>
          <a:prstGeom prst="rect">
            <a:avLst/>
          </a:prstGeom>
          <a:noFill/>
        </p:spPr>
        <p:txBody>
          <a:bodyPr wrap="none" rtlCol="0">
            <a:spAutoFit/>
          </a:bodyPr>
          <a:lstStyle/>
          <a:p>
            <a:r>
              <a:rPr lang="en-US" dirty="0"/>
              <a:t>Data:</a:t>
            </a:r>
          </a:p>
          <a:p>
            <a:r>
              <a:rPr lang="en-US" dirty="0"/>
              <a:t>John -&gt; Subway 0.001 Bitcoin</a:t>
            </a:r>
          </a:p>
          <a:p>
            <a:r>
              <a:rPr lang="en-US" dirty="0"/>
              <a:t>Mike -&gt; Microsoft 5 Bitcoin</a:t>
            </a:r>
          </a:p>
          <a:p>
            <a:r>
              <a:rPr lang="en-US" dirty="0"/>
              <a:t>Sarah -&gt; Joe 70 Bitcoin</a:t>
            </a:r>
          </a:p>
        </p:txBody>
      </p:sp>
      <p:sp>
        <p:nvSpPr>
          <p:cNvPr id="45" name="TextBox 44"/>
          <p:cNvSpPr txBox="1"/>
          <p:nvPr/>
        </p:nvSpPr>
        <p:spPr>
          <a:xfrm>
            <a:off x="1254482" y="4965792"/>
            <a:ext cx="3258584" cy="369332"/>
          </a:xfrm>
          <a:prstGeom prst="rect">
            <a:avLst/>
          </a:prstGeom>
          <a:noFill/>
        </p:spPr>
        <p:txBody>
          <a:bodyPr wrap="none" rtlCol="0">
            <a:spAutoFit/>
          </a:bodyPr>
          <a:lstStyle/>
          <a:p>
            <a:r>
              <a:rPr lang="en-US" dirty="0"/>
              <a:t>Hash:            000013A1750420BA</a:t>
            </a:r>
          </a:p>
        </p:txBody>
      </p:sp>
      <p:sp>
        <p:nvSpPr>
          <p:cNvPr id="46" name="TextBox 45"/>
          <p:cNvSpPr txBox="1"/>
          <p:nvPr/>
        </p:nvSpPr>
        <p:spPr>
          <a:xfrm>
            <a:off x="1275070" y="1790627"/>
            <a:ext cx="853119" cy="369332"/>
          </a:xfrm>
          <a:prstGeom prst="rect">
            <a:avLst/>
          </a:prstGeom>
          <a:noFill/>
        </p:spPr>
        <p:txBody>
          <a:bodyPr wrap="none" rtlCol="0">
            <a:spAutoFit/>
          </a:bodyPr>
          <a:lstStyle/>
          <a:p>
            <a:r>
              <a:rPr lang="en-US" dirty="0"/>
              <a:t>Nonce:</a:t>
            </a:r>
          </a:p>
        </p:txBody>
      </p:sp>
      <p:sp>
        <p:nvSpPr>
          <p:cNvPr id="47" name="Down Arrow 46"/>
          <p:cNvSpPr/>
          <p:nvPr/>
        </p:nvSpPr>
        <p:spPr>
          <a:xfrm rot="16200000">
            <a:off x="710446" y="1728568"/>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5400000">
            <a:off x="4648347" y="1717930"/>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275069" y="1744481"/>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63815" y="2207420"/>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275069" y="4517344"/>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6655" y="4517343"/>
            <a:ext cx="3250254" cy="646331"/>
          </a:xfrm>
          <a:prstGeom prst="rect">
            <a:avLst/>
          </a:prstGeom>
          <a:noFill/>
        </p:spPr>
        <p:txBody>
          <a:bodyPr wrap="square" rtlCol="0">
            <a:spAutoFit/>
          </a:bodyPr>
          <a:lstStyle/>
          <a:p>
            <a:r>
              <a:rPr lang="en-US" dirty="0" err="1"/>
              <a:t>Prev.Hash</a:t>
            </a:r>
            <a:r>
              <a:rPr lang="en-US" dirty="0"/>
              <a:t>:   3A14DF2E57FB432A</a:t>
            </a:r>
          </a:p>
          <a:p>
            <a:endParaRPr lang="en-US" dirty="0"/>
          </a:p>
        </p:txBody>
      </p:sp>
      <p:sp>
        <p:nvSpPr>
          <p:cNvPr id="53" name="Rectangle 52"/>
          <p:cNvSpPr/>
          <p:nvPr/>
        </p:nvSpPr>
        <p:spPr>
          <a:xfrm>
            <a:off x="1275068" y="1360117"/>
            <a:ext cx="3163867" cy="354957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275069" y="4969171"/>
            <a:ext cx="3161949" cy="37403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Turn Arrow 54"/>
          <p:cNvSpPr/>
          <p:nvPr/>
        </p:nvSpPr>
        <p:spPr>
          <a:xfrm rot="5400000">
            <a:off x="4054699" y="3974702"/>
            <a:ext cx="1944150" cy="1002903"/>
          </a:xfrm>
          <a:prstGeom prst="uturnArrow">
            <a:avLst>
              <a:gd name="adj1" fmla="val 7466"/>
              <a:gd name="adj2" fmla="val 25000"/>
              <a:gd name="adj3" fmla="val 25000"/>
              <a:gd name="adj4" fmla="val 45179"/>
              <a:gd name="adj5" fmla="val 10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1986810" y="1796771"/>
            <a:ext cx="652743" cy="369332"/>
          </a:xfrm>
          <a:prstGeom prst="rect">
            <a:avLst/>
          </a:prstGeom>
          <a:noFill/>
        </p:spPr>
        <p:txBody>
          <a:bodyPr wrap="none" rtlCol="0">
            <a:spAutoFit/>
          </a:bodyPr>
          <a:lstStyle/>
          <a:p>
            <a:r>
              <a:rPr lang="en-US" dirty="0"/>
              <a:t>5012</a:t>
            </a:r>
          </a:p>
        </p:txBody>
      </p:sp>
      <p:sp>
        <p:nvSpPr>
          <p:cNvPr id="7" name="Down Arrow 6"/>
          <p:cNvSpPr/>
          <p:nvPr/>
        </p:nvSpPr>
        <p:spPr>
          <a:xfrm rot="16380569">
            <a:off x="7278323" y="2377351"/>
            <a:ext cx="145581" cy="5723129"/>
          </a:xfrm>
          <a:prstGeom prst="downArrow">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p:nvPr/>
        </p:nvSpPr>
        <p:spPr>
          <a:xfrm>
            <a:off x="9596490" y="2809894"/>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883220" y="2809894"/>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22</a:t>
            </a:r>
          </a:p>
        </p:txBody>
      </p:sp>
      <p:sp>
        <p:nvSpPr>
          <p:cNvPr id="40" name="Multiply 39"/>
          <p:cNvSpPr/>
          <p:nvPr/>
        </p:nvSpPr>
        <p:spPr>
          <a:xfrm>
            <a:off x="9263847" y="2184035"/>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542029" y="2145448"/>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23</a:t>
            </a:r>
          </a:p>
        </p:txBody>
      </p:sp>
      <p:sp>
        <p:nvSpPr>
          <p:cNvPr id="58" name="Rounded Rectangle 57"/>
          <p:cNvSpPr/>
          <p:nvPr/>
        </p:nvSpPr>
        <p:spPr>
          <a:xfrm>
            <a:off x="10865382" y="3217218"/>
            <a:ext cx="812268"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413</a:t>
            </a:r>
          </a:p>
        </p:txBody>
      </p:sp>
      <p:sp>
        <p:nvSpPr>
          <p:cNvPr id="59" name="Rounded Rectangle 58"/>
          <p:cNvSpPr/>
          <p:nvPr/>
        </p:nvSpPr>
        <p:spPr>
          <a:xfrm>
            <a:off x="9347188" y="4156038"/>
            <a:ext cx="948420"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76941</a:t>
            </a:r>
          </a:p>
        </p:txBody>
      </p:sp>
      <p:sp>
        <p:nvSpPr>
          <p:cNvPr id="60" name="Rounded Rectangle 59"/>
          <p:cNvSpPr/>
          <p:nvPr/>
        </p:nvSpPr>
        <p:spPr>
          <a:xfrm>
            <a:off x="10478420" y="5246077"/>
            <a:ext cx="887337" cy="299158"/>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5012</a:t>
            </a:r>
          </a:p>
        </p:txBody>
      </p:sp>
      <p:sp>
        <p:nvSpPr>
          <p:cNvPr id="61" name="Multiply 60"/>
          <p:cNvSpPr/>
          <p:nvPr/>
        </p:nvSpPr>
        <p:spPr>
          <a:xfrm>
            <a:off x="10197409" y="5256109"/>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Multiply 61"/>
          <p:cNvSpPr/>
          <p:nvPr/>
        </p:nvSpPr>
        <p:spPr>
          <a:xfrm>
            <a:off x="9073661" y="4185150"/>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y 62"/>
          <p:cNvSpPr/>
          <p:nvPr/>
        </p:nvSpPr>
        <p:spPr>
          <a:xfrm>
            <a:off x="10632089" y="3256201"/>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10757996" y="2430220"/>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21</a:t>
            </a:r>
          </a:p>
        </p:txBody>
      </p:sp>
      <p:sp>
        <p:nvSpPr>
          <p:cNvPr id="65" name="Multiply 64"/>
          <p:cNvSpPr/>
          <p:nvPr/>
        </p:nvSpPr>
        <p:spPr>
          <a:xfrm>
            <a:off x="10475792" y="2433876"/>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world cup imag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27265" y="4926032"/>
            <a:ext cx="552694" cy="6935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 y="5488925"/>
            <a:ext cx="7733211" cy="1323439"/>
          </a:xfrm>
          <a:prstGeom prst="rect">
            <a:avLst/>
          </a:prstGeom>
          <a:noFill/>
        </p:spPr>
        <p:txBody>
          <a:bodyPr wrap="square" rtlCol="0">
            <a:spAutoFit/>
          </a:bodyPr>
          <a:lstStyle/>
          <a:p>
            <a:r>
              <a:rPr lang="en-US" sz="2000" dirty="0"/>
              <a:t>This slide emphasizes on the </a:t>
            </a:r>
            <a:r>
              <a:rPr lang="en-US" sz="2000" dirty="0" err="1"/>
              <a:t>PoW</a:t>
            </a:r>
            <a:r>
              <a:rPr lang="en-US" sz="2000" dirty="0"/>
              <a:t> consensus protocol, as we can see the miners work hard to find the correct nonce that leads to the target hash, when the miner find the target hash he gets the reward.</a:t>
            </a:r>
          </a:p>
          <a:p>
            <a:endParaRPr lang="en-US" sz="2000" dirty="0"/>
          </a:p>
        </p:txBody>
      </p:sp>
    </p:spTree>
    <p:extLst>
      <p:ext uri="{BB962C8B-B14F-4D97-AF65-F5344CB8AC3E}">
        <p14:creationId xmlns:p14="http://schemas.microsoft.com/office/powerpoint/2010/main" val="244339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876911" y="1351239"/>
            <a:ext cx="10342685" cy="3860839"/>
            <a:chOff x="876911" y="1534121"/>
            <a:chExt cx="10342685" cy="5018734"/>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3805838"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3753338" y="2801923"/>
              <a:ext cx="248175" cy="480821"/>
            </a:xfrm>
            <a:prstGeom prst="downArrow">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48194" y="5695406"/>
            <a:ext cx="11560629" cy="461665"/>
          </a:xfrm>
          <a:prstGeom prst="rect">
            <a:avLst/>
          </a:prstGeom>
          <a:noFill/>
        </p:spPr>
        <p:txBody>
          <a:bodyPr wrap="square" rtlCol="0">
            <a:spAutoFit/>
          </a:bodyPr>
          <a:lstStyle/>
          <a:p>
            <a:r>
              <a:rPr lang="en-US" sz="2400" dirty="0"/>
              <a:t>When a miner mines a new block, he added it to the end of the chain</a:t>
            </a:r>
          </a:p>
        </p:txBody>
      </p:sp>
    </p:spTree>
    <p:extLst>
      <p:ext uri="{BB962C8B-B14F-4D97-AF65-F5344CB8AC3E}">
        <p14:creationId xmlns:p14="http://schemas.microsoft.com/office/powerpoint/2010/main" val="3441322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876911" y="1246735"/>
            <a:ext cx="10342685" cy="3782462"/>
            <a:chOff x="876911" y="1534121"/>
            <a:chExt cx="10342685" cy="5018734"/>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3805838"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3753338" y="2801923"/>
              <a:ext cx="248175" cy="480821"/>
            </a:xfrm>
            <a:prstGeom prst="downArrow">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79447" y="1801766"/>
              <a:ext cx="452530" cy="44911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261257" y="5459805"/>
            <a:ext cx="10958339" cy="1200329"/>
          </a:xfrm>
          <a:prstGeom prst="rect">
            <a:avLst/>
          </a:prstGeom>
          <a:noFill/>
        </p:spPr>
        <p:txBody>
          <a:bodyPr wrap="square" rtlCol="0">
            <a:spAutoFit/>
          </a:bodyPr>
          <a:lstStyle/>
          <a:p>
            <a:r>
              <a:rPr lang="en-US" sz="2400" dirty="0"/>
              <a:t>The miners will receive two rewards for mining a new block, </a:t>
            </a:r>
          </a:p>
          <a:p>
            <a:r>
              <a:rPr lang="en-US" sz="2400" dirty="0"/>
              <a:t>1. they will get bitcoin reward from the network</a:t>
            </a:r>
          </a:p>
          <a:p>
            <a:endParaRPr lang="en-US" sz="2400" dirty="0"/>
          </a:p>
        </p:txBody>
      </p:sp>
    </p:spTree>
    <p:extLst>
      <p:ext uri="{BB962C8B-B14F-4D97-AF65-F5344CB8AC3E}">
        <p14:creationId xmlns:p14="http://schemas.microsoft.com/office/powerpoint/2010/main" val="124851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25564"/>
            <a:ext cx="12192000" cy="5532436"/>
          </a:xfrm>
        </p:spPr>
        <p:txBody>
          <a:bodyPr/>
          <a:lstStyle/>
          <a:p>
            <a:pPr marL="0" indent="0">
              <a:buNone/>
            </a:pPr>
            <a:r>
              <a:rPr lang="en-US" dirty="0"/>
              <a:t>                                                                                                             </a:t>
            </a:r>
            <a:r>
              <a:rPr lang="en-US" sz="2000" dirty="0"/>
              <a:t>- ALL POSSIBLE HASHES -</a:t>
            </a:r>
          </a:p>
          <a:p>
            <a:pPr marL="0" indent="0">
              <a:buNone/>
            </a:pPr>
            <a:endParaRPr lang="en-US" sz="2000" dirty="0"/>
          </a:p>
          <a:p>
            <a:pPr marL="0" indent="0">
              <a:buNone/>
            </a:pPr>
            <a:r>
              <a:rPr lang="en-US" sz="2000" dirty="0"/>
              <a:t>                                   </a:t>
            </a:r>
          </a:p>
          <a:p>
            <a:pPr marL="0" indent="0">
              <a:buNone/>
            </a:pPr>
            <a:r>
              <a:rPr lang="en-US" sz="2000" dirty="0"/>
              <a:t>      53cf2adfcc2eccc2eb2fc6ce4a4282ee2b42bf70e54eb4c0519e6c4c2617f05c</a:t>
            </a:r>
          </a:p>
          <a:p>
            <a:pPr marL="0" indent="0">
              <a:buNone/>
            </a:pPr>
            <a:endParaRPr lang="en-US" sz="2000" dirty="0"/>
          </a:p>
          <a:p>
            <a:pPr marL="0" indent="0">
              <a:buNone/>
            </a:pPr>
            <a:r>
              <a:rPr lang="en-US" sz="2000" dirty="0"/>
              <a:t>      00000000000000000000da901c5176b10a6d83961dd3c1ac88b59b2dc327aa4</a:t>
            </a:r>
          </a:p>
          <a:p>
            <a:pPr marL="0" indent="0">
              <a:buNone/>
            </a:pPr>
            <a:endParaRPr lang="en-US" sz="2000" dirty="0">
              <a:sym typeface="Wingdings 2" panose="05020102010507070707" pitchFamily="18" charset="2"/>
            </a:endParaRPr>
          </a:p>
          <a:p>
            <a:pPr marL="0" indent="0">
              <a:buNone/>
            </a:pPr>
            <a:r>
              <a:rPr lang="en-US" sz="2000" dirty="0">
                <a:sym typeface="Wingdings 2" panose="05020102010507070707" pitchFamily="18" charset="2"/>
              </a:rPr>
              <a:t>     </a:t>
            </a:r>
            <a:r>
              <a:rPr lang="en-US" sz="2000" dirty="0"/>
              <a:t>000000000000000000000000000807d9b054d23c473c106c72be9de08b7376c</a:t>
            </a:r>
          </a:p>
        </p:txBody>
      </p:sp>
      <p:sp>
        <p:nvSpPr>
          <p:cNvPr id="13" name="Rectangle 12"/>
          <p:cNvSpPr/>
          <p:nvPr/>
        </p:nvSpPr>
        <p:spPr>
          <a:xfrm>
            <a:off x="8721969" y="1820008"/>
            <a:ext cx="2989385" cy="3043578"/>
          </a:xfrm>
          <a:prstGeom prst="rect">
            <a:avLst/>
          </a:prstGeom>
          <a:solidFill>
            <a:srgbClr val="9B96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r>
              <a:rPr lang="en-US" dirty="0"/>
              <a:t>LARGEST</a:t>
            </a:r>
          </a:p>
          <a:p>
            <a:pPr algn="ctr"/>
            <a:endParaRPr lang="en-US" dirty="0"/>
          </a:p>
          <a:p>
            <a:pPr algn="ctr"/>
            <a:endParaRPr lang="en-US" dirty="0"/>
          </a:p>
          <a:p>
            <a:pPr algn="ctr"/>
            <a:endParaRPr lang="en-US" dirty="0"/>
          </a:p>
          <a:p>
            <a:pPr algn="ctr"/>
            <a:endParaRPr lang="en-US" dirty="0"/>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r>
              <a:rPr lang="en-US" dirty="0">
                <a:solidFill>
                  <a:schemeClr val="accent2"/>
                </a:solidFill>
              </a:rPr>
              <a:t>TARGET</a:t>
            </a:r>
          </a:p>
          <a:p>
            <a:pPr algn="ctr"/>
            <a:endParaRPr lang="en-US" dirty="0"/>
          </a:p>
          <a:p>
            <a:pPr algn="ctr"/>
            <a:endParaRPr lang="en-US" dirty="0"/>
          </a:p>
          <a:p>
            <a:pPr algn="ctr"/>
            <a:endParaRPr lang="en-US" dirty="0"/>
          </a:p>
          <a:p>
            <a:pPr algn="ctr"/>
            <a:r>
              <a:rPr lang="en-US" dirty="0"/>
              <a:t>     </a:t>
            </a:r>
          </a:p>
        </p:txBody>
      </p:sp>
      <p:sp>
        <p:nvSpPr>
          <p:cNvPr id="4" name="Multiply 3"/>
          <p:cNvSpPr/>
          <p:nvPr/>
        </p:nvSpPr>
        <p:spPr>
          <a:xfrm>
            <a:off x="10154632" y="2132696"/>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10934378" y="3076337"/>
            <a:ext cx="254977" cy="246185"/>
          </a:xfrm>
          <a:prstGeom prst="mathMultiply">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inus 4"/>
          <p:cNvSpPr/>
          <p:nvPr/>
        </p:nvSpPr>
        <p:spPr>
          <a:xfrm>
            <a:off x="8459053" y="4624754"/>
            <a:ext cx="24826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8721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9088315"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9491296"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64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25158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19"/>
          <p:cNvSpPr/>
          <p:nvPr/>
        </p:nvSpPr>
        <p:spPr>
          <a:xfrm>
            <a:off x="10647242"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10998934"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11344764"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11677650" y="4628134"/>
            <a:ext cx="245331"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2950" y="4863586"/>
            <a:ext cx="2989384" cy="1027260"/>
          </a:xfrm>
          <a:prstGeom prst="rect">
            <a:avLst/>
          </a:prstGeom>
          <a:solidFill>
            <a:srgbClr val="9780B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SMALLEST</a:t>
            </a:r>
          </a:p>
        </p:txBody>
      </p:sp>
      <p:sp>
        <p:nvSpPr>
          <p:cNvPr id="10" name="Up Arrow 9"/>
          <p:cNvSpPr/>
          <p:nvPr/>
        </p:nvSpPr>
        <p:spPr>
          <a:xfrm>
            <a:off x="8510342" y="4870937"/>
            <a:ext cx="448408" cy="7913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ltiply 24"/>
          <p:cNvSpPr/>
          <p:nvPr/>
        </p:nvSpPr>
        <p:spPr>
          <a:xfrm>
            <a:off x="9952892" y="5238726"/>
            <a:ext cx="298697" cy="238881"/>
          </a:xfrm>
          <a:prstGeom prst="mathMultiply">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65231" y="5574323"/>
            <a:ext cx="3835086" cy="9407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05908" y="5662246"/>
            <a:ext cx="3694409" cy="646331"/>
          </a:xfrm>
          <a:prstGeom prst="rect">
            <a:avLst/>
          </a:prstGeom>
          <a:noFill/>
        </p:spPr>
        <p:txBody>
          <a:bodyPr wrap="none" rtlCol="0">
            <a:spAutoFit/>
          </a:bodyPr>
          <a:lstStyle/>
          <a:p>
            <a:r>
              <a:rPr lang="en-US" dirty="0"/>
              <a:t>TIP: Express Target with leading Zeros</a:t>
            </a:r>
          </a:p>
          <a:p>
            <a:r>
              <a:rPr lang="en-US" dirty="0"/>
              <a:t>                      E.g. `0000` </a:t>
            </a:r>
          </a:p>
        </p:txBody>
      </p:sp>
      <p:sp>
        <p:nvSpPr>
          <p:cNvPr id="3" name="Rectangle 2"/>
          <p:cNvSpPr/>
          <p:nvPr/>
        </p:nvSpPr>
        <p:spPr>
          <a:xfrm>
            <a:off x="80774" y="2681655"/>
            <a:ext cx="307730" cy="237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ultiply 23"/>
          <p:cNvSpPr/>
          <p:nvPr/>
        </p:nvSpPr>
        <p:spPr>
          <a:xfrm>
            <a:off x="-644" y="2644007"/>
            <a:ext cx="470566" cy="312688"/>
          </a:xfrm>
          <a:prstGeom prst="mathMultiply">
            <a:avLst>
              <a:gd name="adj1" fmla="val 9703"/>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80774" y="3475893"/>
            <a:ext cx="307730" cy="237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644" y="3438245"/>
            <a:ext cx="470566" cy="312688"/>
          </a:xfrm>
          <a:prstGeom prst="mathMultiply">
            <a:avLst>
              <a:gd name="adj1" fmla="val 9703"/>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green che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4" y="4275138"/>
            <a:ext cx="292090" cy="292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32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876911" y="1534121"/>
            <a:ext cx="10342685" cy="3586519"/>
            <a:chOff x="876911" y="1534121"/>
            <a:chExt cx="10342685" cy="5018734"/>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3805838"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3753338" y="2801923"/>
              <a:ext cx="248175" cy="480821"/>
            </a:xfrm>
            <a:prstGeom prst="downArrow">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9243" y="1801766"/>
              <a:ext cx="452530" cy="449115"/>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5508" y="1802871"/>
              <a:ext cx="452530" cy="44911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p:cNvSpPr txBox="1"/>
          <p:nvPr/>
        </p:nvSpPr>
        <p:spPr>
          <a:xfrm>
            <a:off x="195943" y="5669280"/>
            <a:ext cx="11691257" cy="923330"/>
          </a:xfrm>
          <a:prstGeom prst="rect">
            <a:avLst/>
          </a:prstGeom>
          <a:noFill/>
        </p:spPr>
        <p:txBody>
          <a:bodyPr wrap="square" rtlCol="0">
            <a:spAutoFit/>
          </a:bodyPr>
          <a:lstStyle/>
          <a:p>
            <a:r>
              <a:rPr lang="en-US" dirty="0"/>
              <a:t>2. They receive another reward which is the fees associated with the transactions included in the mined block.</a:t>
            </a:r>
          </a:p>
          <a:p>
            <a:r>
              <a:rPr lang="en-US" dirty="0"/>
              <a:t>If the new block is malicious then the miner will lose all the rewards, so there is an incentive for the miner to play fair and only add legitimate blocks.</a:t>
            </a:r>
          </a:p>
        </p:txBody>
      </p:sp>
    </p:spTree>
    <p:extLst>
      <p:ext uri="{BB962C8B-B14F-4D97-AF65-F5344CB8AC3E}">
        <p14:creationId xmlns:p14="http://schemas.microsoft.com/office/powerpoint/2010/main" val="22052447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876911" y="1312050"/>
            <a:ext cx="10679647" cy="3299136"/>
            <a:chOff x="876911" y="1534121"/>
            <a:chExt cx="10679647" cy="5018734"/>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3805838"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3753338" y="2801923"/>
              <a:ext cx="248175" cy="480821"/>
            </a:xfrm>
            <a:prstGeom prst="downArrow">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09243" y="1801766"/>
              <a:ext cx="452530" cy="449115"/>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35508" y="1802871"/>
              <a:ext cx="452530" cy="449115"/>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50901" y="258206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5" name="Rectangle 114"/>
            <p:cNvSpPr/>
            <p:nvPr/>
          </p:nvSpPr>
          <p:spPr>
            <a:xfrm>
              <a:off x="8793682" y="254648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Down Arrow 115"/>
            <p:cNvSpPr/>
            <p:nvPr/>
          </p:nvSpPr>
          <p:spPr>
            <a:xfrm>
              <a:off x="8741182" y="2012353"/>
              <a:ext cx="248175" cy="480821"/>
            </a:xfrm>
            <a:prstGeom prst="downArrow">
              <a:avLst/>
            </a:prstGeom>
            <a:solidFill>
              <a:schemeClr val="bg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179842" y="453477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117"/>
            <p:cNvSpPr/>
            <p:nvPr/>
          </p:nvSpPr>
          <p:spPr>
            <a:xfrm>
              <a:off x="6322623" y="449919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Down Arrow 118"/>
            <p:cNvSpPr/>
            <p:nvPr/>
          </p:nvSpPr>
          <p:spPr>
            <a:xfrm>
              <a:off x="6270123" y="3965062"/>
              <a:ext cx="248175" cy="480821"/>
            </a:xfrm>
            <a:prstGeom prst="downArrow">
              <a:avLst/>
            </a:prstGeom>
            <a:solidFill>
              <a:schemeClr val="bg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18102" y="446554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1" name="Rectangle 120"/>
            <p:cNvSpPr/>
            <p:nvPr/>
          </p:nvSpPr>
          <p:spPr>
            <a:xfrm>
              <a:off x="11360883" y="442996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Down Arrow 121"/>
            <p:cNvSpPr/>
            <p:nvPr/>
          </p:nvSpPr>
          <p:spPr>
            <a:xfrm>
              <a:off x="11308383" y="3895833"/>
              <a:ext cx="248175" cy="480821"/>
            </a:xfrm>
            <a:prstGeom prst="downArrow">
              <a:avLst/>
            </a:prstGeom>
            <a:solidFill>
              <a:schemeClr val="bg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58866" y="638581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p:cNvSpPr/>
            <p:nvPr/>
          </p:nvSpPr>
          <p:spPr>
            <a:xfrm>
              <a:off x="3201647" y="635023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Down Arrow 124"/>
            <p:cNvSpPr/>
            <p:nvPr/>
          </p:nvSpPr>
          <p:spPr>
            <a:xfrm>
              <a:off x="3149147" y="5816100"/>
              <a:ext cx="248175" cy="480821"/>
            </a:xfrm>
            <a:prstGeom prst="downArrow">
              <a:avLst/>
            </a:prstGeom>
            <a:solidFill>
              <a:schemeClr val="bg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45538" y="64499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9788319" y="64143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Down Arrow 127"/>
            <p:cNvSpPr/>
            <p:nvPr/>
          </p:nvSpPr>
          <p:spPr>
            <a:xfrm>
              <a:off x="9735819" y="5880223"/>
              <a:ext cx="248175" cy="480821"/>
            </a:xfrm>
            <a:prstGeom prst="downArrow">
              <a:avLst/>
            </a:prstGeom>
            <a:solidFill>
              <a:schemeClr val="bg2">
                <a:lumMod val="5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48194" y="5185954"/>
            <a:ext cx="11599817" cy="1569660"/>
          </a:xfrm>
          <a:prstGeom prst="rect">
            <a:avLst/>
          </a:prstGeom>
          <a:noFill/>
        </p:spPr>
        <p:txBody>
          <a:bodyPr wrap="square" rtlCol="0">
            <a:spAutoFit/>
          </a:bodyPr>
          <a:lstStyle/>
          <a:p>
            <a:r>
              <a:rPr lang="en-US" sz="2400" dirty="0"/>
              <a:t>Also, before the new block get added to other nodes, each node do </a:t>
            </a:r>
            <a:r>
              <a:rPr lang="en-US" sz="2400" dirty="0">
                <a:solidFill>
                  <a:srgbClr val="FF0000"/>
                </a:solidFill>
              </a:rPr>
              <a:t>a list of security checks </a:t>
            </a:r>
            <a:r>
              <a:rPr lang="en-US" sz="2400" dirty="0"/>
              <a:t>before accepting the new mined block, If they find out the new block is malicious then they reject it and the miner will not be rewarded.</a:t>
            </a:r>
          </a:p>
          <a:p>
            <a:endParaRPr lang="en-US" sz="2400" dirty="0"/>
          </a:p>
        </p:txBody>
      </p:sp>
    </p:spTree>
    <p:extLst>
      <p:ext uri="{BB962C8B-B14F-4D97-AF65-F5344CB8AC3E}">
        <p14:creationId xmlns:p14="http://schemas.microsoft.com/office/powerpoint/2010/main" val="3007358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lnSpc>
                <a:spcPct val="100000"/>
              </a:lnSpc>
              <a:spcBef>
                <a:spcPts val="0"/>
              </a:spcBef>
              <a:defRPr/>
            </a:pPr>
            <a:r>
              <a:rPr lang="en-US" dirty="0"/>
              <a:t>Challenge 2:Competing Chains</a:t>
            </a:r>
          </a:p>
        </p:txBody>
      </p:sp>
      <p:sp>
        <p:nvSpPr>
          <p:cNvPr id="3" name="Content Placeholder 2"/>
          <p:cNvSpPr>
            <a:spLocks noGrp="1"/>
          </p:cNvSpPr>
          <p:nvPr>
            <p:ph idx="1"/>
          </p:nvPr>
        </p:nvSpPr>
        <p:spPr/>
        <p:txBody>
          <a:bodyPr/>
          <a:lstStyle/>
          <a:p>
            <a:r>
              <a:rPr lang="en-US" dirty="0"/>
              <a:t>The Competing Chains challenge happen when two miners mine the same block at the same time.</a:t>
            </a:r>
          </a:p>
          <a:p>
            <a:endParaRPr lang="en-US" dirty="0"/>
          </a:p>
          <a:p>
            <a:r>
              <a:rPr lang="en-US" dirty="0"/>
              <a:t>Here two miners added a new block at the same time, the orange block and the purple block, the consensus protocol should be able to prevent the Blockchain network from creating two different chains, the consensus protocol will solve this challenge.</a:t>
            </a:r>
          </a:p>
          <a:p>
            <a:endParaRPr lang="en-US" dirty="0"/>
          </a:p>
        </p:txBody>
      </p:sp>
    </p:spTree>
    <p:extLst>
      <p:ext uri="{BB962C8B-B14F-4D97-AF65-F5344CB8AC3E}">
        <p14:creationId xmlns:p14="http://schemas.microsoft.com/office/powerpoint/2010/main" val="3463525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9307"/>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grpSp>
        <p:nvGrpSpPr>
          <p:cNvPr id="10" name="Group 9"/>
          <p:cNvGrpSpPr/>
          <p:nvPr/>
        </p:nvGrpSpPr>
        <p:grpSpPr>
          <a:xfrm>
            <a:off x="876911" y="1534121"/>
            <a:ext cx="10342685" cy="3756336"/>
            <a:chOff x="876911" y="1534121"/>
            <a:chExt cx="10342685" cy="5018734"/>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p:cNvSpPr txBox="1"/>
          <p:nvPr/>
        </p:nvSpPr>
        <p:spPr>
          <a:xfrm>
            <a:off x="158261" y="1221802"/>
            <a:ext cx="3038076" cy="369332"/>
          </a:xfrm>
          <a:prstGeom prst="rect">
            <a:avLst/>
          </a:prstGeom>
          <a:noFill/>
        </p:spPr>
        <p:txBody>
          <a:bodyPr wrap="none" rtlCol="0">
            <a:spAutoFit/>
          </a:bodyPr>
          <a:lstStyle/>
          <a:p>
            <a:r>
              <a:rPr lang="en-US" dirty="0"/>
              <a:t>Challenge 2:Competing Chains</a:t>
            </a:r>
          </a:p>
        </p:txBody>
      </p:sp>
      <p:sp>
        <p:nvSpPr>
          <p:cNvPr id="12" name="TextBox 11"/>
          <p:cNvSpPr txBox="1"/>
          <p:nvPr/>
        </p:nvSpPr>
        <p:spPr>
          <a:xfrm>
            <a:off x="431074" y="5486403"/>
            <a:ext cx="11181806" cy="1200329"/>
          </a:xfrm>
          <a:prstGeom prst="rect">
            <a:avLst/>
          </a:prstGeom>
          <a:noFill/>
        </p:spPr>
        <p:txBody>
          <a:bodyPr wrap="square" rtlCol="0">
            <a:spAutoFit/>
          </a:bodyPr>
          <a:lstStyle/>
          <a:p>
            <a:r>
              <a:rPr lang="en-US" sz="2400" dirty="0"/>
              <a:t>The Competing Chains challenge happen when two miners mine the same block at the same time.</a:t>
            </a:r>
          </a:p>
          <a:p>
            <a:endParaRPr lang="en-US" sz="2400" dirty="0"/>
          </a:p>
        </p:txBody>
      </p:sp>
    </p:spTree>
    <p:extLst>
      <p:ext uri="{BB962C8B-B14F-4D97-AF65-F5344CB8AC3E}">
        <p14:creationId xmlns:p14="http://schemas.microsoft.com/office/powerpoint/2010/main" val="2654858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876911" y="1285924"/>
            <a:ext cx="10342685" cy="3573456"/>
            <a:chOff x="876911" y="1534121"/>
            <a:chExt cx="10342685" cy="5018734"/>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44121" y="645152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9786902" y="641594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9734402" y="588181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248194" y="5172891"/>
            <a:ext cx="10831307" cy="1569660"/>
          </a:xfrm>
          <a:prstGeom prst="rect">
            <a:avLst/>
          </a:prstGeom>
          <a:noFill/>
        </p:spPr>
        <p:txBody>
          <a:bodyPr wrap="square" rtlCol="0">
            <a:spAutoFit/>
          </a:bodyPr>
          <a:lstStyle/>
          <a:p>
            <a:pPr lvl="0"/>
            <a:r>
              <a:rPr lang="en-US" sz="2400" dirty="0"/>
              <a:t>Here two miners mined a new block at the same time, the orange block and the purple block, the consensus protocol should be able to prevent the </a:t>
            </a:r>
            <a:r>
              <a:rPr lang="en-US" sz="2400" dirty="0" err="1"/>
              <a:t>Blockchain</a:t>
            </a:r>
            <a:r>
              <a:rPr lang="en-US" sz="2400" dirty="0"/>
              <a:t> network from creating two different chains.</a:t>
            </a:r>
          </a:p>
          <a:p>
            <a:endParaRPr lang="en-US" sz="2400" dirty="0"/>
          </a:p>
        </p:txBody>
      </p:sp>
    </p:spTree>
    <p:extLst>
      <p:ext uri="{BB962C8B-B14F-4D97-AF65-F5344CB8AC3E}">
        <p14:creationId xmlns:p14="http://schemas.microsoft.com/office/powerpoint/2010/main" val="4114636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876911" y="1233674"/>
            <a:ext cx="10342685" cy="3730210"/>
            <a:chOff x="876911" y="1534121"/>
            <a:chExt cx="10342685" cy="5018734"/>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44121" y="645152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9786902" y="641594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9734402" y="588181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116"/>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Down Arrow 120"/>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6147191">
              <a:off x="656852" y="4186395"/>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76683">
              <a:off x="2704092" y="3206326"/>
              <a:ext cx="1410879" cy="1375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5" name="Rectangle 124"/>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p:cNvSpPr txBox="1"/>
          <p:nvPr/>
        </p:nvSpPr>
        <p:spPr>
          <a:xfrm>
            <a:off x="274320" y="5473337"/>
            <a:ext cx="11482251" cy="830997"/>
          </a:xfrm>
          <a:prstGeom prst="rect">
            <a:avLst/>
          </a:prstGeom>
          <a:noFill/>
        </p:spPr>
        <p:txBody>
          <a:bodyPr wrap="square" rtlCol="0">
            <a:spAutoFit/>
          </a:bodyPr>
          <a:lstStyle/>
          <a:p>
            <a:r>
              <a:rPr lang="en-US" sz="2400"/>
              <a:t>Depending on the network speed and traffic, the orange block start propagating through out the network, same thing happen to the purple block.</a:t>
            </a:r>
            <a:endParaRPr lang="en-US" sz="2400" dirty="0"/>
          </a:p>
        </p:txBody>
      </p:sp>
    </p:spTree>
    <p:extLst>
      <p:ext uri="{BB962C8B-B14F-4D97-AF65-F5344CB8AC3E}">
        <p14:creationId xmlns:p14="http://schemas.microsoft.com/office/powerpoint/2010/main" val="1759456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44121" y="645152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9786902" y="641594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9734402" y="588181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116"/>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Down Arrow 120"/>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6147191">
            <a:off x="656852" y="4186395"/>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76683">
            <a:off x="2704092" y="3206326"/>
            <a:ext cx="1410879" cy="1375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5" name="Rectangle 124"/>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ight Arrow 144"/>
          <p:cNvSpPr/>
          <p:nvPr/>
        </p:nvSpPr>
        <p:spPr>
          <a:xfrm rot="19547879">
            <a:off x="1960851" y="4626324"/>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rot="18607390" flipV="1">
            <a:off x="7738476" y="4687594"/>
            <a:ext cx="1545808" cy="14877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15554" y="446554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p:cNvSpPr/>
          <p:nvPr/>
        </p:nvSpPr>
        <p:spPr>
          <a:xfrm>
            <a:off x="11358335" y="4429964"/>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Down Arrow 149"/>
          <p:cNvSpPr/>
          <p:nvPr/>
        </p:nvSpPr>
        <p:spPr>
          <a:xfrm>
            <a:off x="11305835" y="3895833"/>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572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876911" y="1246735"/>
            <a:ext cx="10677099" cy="3756336"/>
            <a:chOff x="876911" y="1534121"/>
            <a:chExt cx="10677099" cy="5018734"/>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Down Arrow 11"/>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44121" y="645152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9786902" y="641594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9734402" y="588181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7" name="Rectangle 116"/>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Down Arrow 120"/>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6147191">
              <a:off x="656852" y="4186395"/>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76683">
              <a:off x="2704092" y="3206326"/>
              <a:ext cx="1410879" cy="1375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5" name="Rectangle 124"/>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ight Arrow 144"/>
            <p:cNvSpPr/>
            <p:nvPr/>
          </p:nvSpPr>
          <p:spPr>
            <a:xfrm rot="19547879">
              <a:off x="1960851" y="4626324"/>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rot="18607390" flipV="1">
              <a:off x="7738476" y="4687594"/>
              <a:ext cx="1545808" cy="14877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15554" y="446554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p:cNvSpPr/>
            <p:nvPr/>
          </p:nvSpPr>
          <p:spPr>
            <a:xfrm>
              <a:off x="11358335" y="4429964"/>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Down Arrow 149"/>
            <p:cNvSpPr/>
            <p:nvPr/>
          </p:nvSpPr>
          <p:spPr>
            <a:xfrm>
              <a:off x="11305835" y="3895833"/>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ight Arrow 143"/>
            <p:cNvSpPr/>
            <p:nvPr/>
          </p:nvSpPr>
          <p:spPr>
            <a:xfrm rot="19547879">
              <a:off x="4758195" y="2817922"/>
              <a:ext cx="1822938" cy="13877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70192" y="25844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52" name="Rectangle 151"/>
            <p:cNvSpPr/>
            <p:nvPr/>
          </p:nvSpPr>
          <p:spPr>
            <a:xfrm>
              <a:off x="8812973" y="254881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Down Arrow 152"/>
            <p:cNvSpPr/>
            <p:nvPr/>
          </p:nvSpPr>
          <p:spPr>
            <a:xfrm>
              <a:off x="8760473" y="20146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313509" y="5434149"/>
            <a:ext cx="11756571" cy="1200329"/>
          </a:xfrm>
          <a:prstGeom prst="rect">
            <a:avLst/>
          </a:prstGeom>
          <a:noFill/>
        </p:spPr>
        <p:txBody>
          <a:bodyPr wrap="square" rtlCol="0">
            <a:spAutoFit/>
          </a:bodyPr>
          <a:lstStyle/>
          <a:p>
            <a:r>
              <a:rPr lang="en-US" sz="2400" dirty="0"/>
              <a:t>Depending on the network speed and network traffic, the orange block propagated faster than the purple block. Now, four nodes have a </a:t>
            </a:r>
            <a:r>
              <a:rPr lang="en-US" sz="2400" dirty="0" err="1"/>
              <a:t>Blockchain</a:t>
            </a:r>
            <a:r>
              <a:rPr lang="en-US" sz="2400" dirty="0"/>
              <a:t> with the orange block, and two nodes have </a:t>
            </a:r>
            <a:r>
              <a:rPr lang="en-US" sz="2400" dirty="0" err="1"/>
              <a:t>Blockchain</a:t>
            </a:r>
            <a:r>
              <a:rPr lang="en-US" sz="2400" dirty="0"/>
              <a:t> with purple block.</a:t>
            </a:r>
          </a:p>
        </p:txBody>
      </p:sp>
    </p:spTree>
    <p:extLst>
      <p:ext uri="{BB962C8B-B14F-4D97-AF65-F5344CB8AC3E}">
        <p14:creationId xmlns:p14="http://schemas.microsoft.com/office/powerpoint/2010/main" val="4251870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644121" y="645152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9786902" y="641594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9734402" y="588181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6147191">
            <a:off x="656852" y="4186395"/>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76683">
            <a:off x="2704092" y="3206326"/>
            <a:ext cx="1410879" cy="1375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5" name="Rectangle 124"/>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ight Arrow 144"/>
          <p:cNvSpPr/>
          <p:nvPr/>
        </p:nvSpPr>
        <p:spPr>
          <a:xfrm rot="19547879">
            <a:off x="1960851" y="4626324"/>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rot="18607390" flipV="1">
            <a:off x="7738476" y="4687594"/>
            <a:ext cx="1545808" cy="14877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215554" y="446554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p:cNvSpPr/>
          <p:nvPr/>
        </p:nvSpPr>
        <p:spPr>
          <a:xfrm>
            <a:off x="11358335" y="4429964"/>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Down Arrow 149"/>
          <p:cNvSpPr/>
          <p:nvPr/>
        </p:nvSpPr>
        <p:spPr>
          <a:xfrm>
            <a:off x="11305835" y="3895833"/>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ight Arrow 143"/>
          <p:cNvSpPr/>
          <p:nvPr/>
        </p:nvSpPr>
        <p:spPr>
          <a:xfrm rot="19547879">
            <a:off x="4758195" y="2817922"/>
            <a:ext cx="1822938" cy="13877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8760473" y="20146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rot="597324">
            <a:off x="2741643" y="3010202"/>
            <a:ext cx="6430880" cy="151277"/>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ight Arrow 153"/>
          <p:cNvSpPr/>
          <p:nvPr/>
        </p:nvSpPr>
        <p:spPr>
          <a:xfrm rot="11388070" flipV="1">
            <a:off x="2691353" y="3125634"/>
            <a:ext cx="6381525" cy="119624"/>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own Arrow 154"/>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ight Arrow 155"/>
          <p:cNvSpPr/>
          <p:nvPr/>
        </p:nvSpPr>
        <p:spPr>
          <a:xfrm>
            <a:off x="2085748" y="5502212"/>
            <a:ext cx="5502766" cy="159934"/>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ight Arrow 156"/>
          <p:cNvSpPr/>
          <p:nvPr/>
        </p:nvSpPr>
        <p:spPr>
          <a:xfrm rot="10790746" flipV="1">
            <a:off x="2035730" y="5630715"/>
            <a:ext cx="5460534" cy="17286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Down Arrow 157"/>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Arrow 158"/>
          <p:cNvSpPr/>
          <p:nvPr/>
        </p:nvSpPr>
        <p:spPr>
          <a:xfrm rot="1909347">
            <a:off x="5023406" y="4475944"/>
            <a:ext cx="2791760" cy="160746"/>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p:cNvSpPr/>
          <p:nvPr/>
        </p:nvSpPr>
        <p:spPr>
          <a:xfrm rot="12700093" flipV="1">
            <a:off x="4949301" y="4589191"/>
            <a:ext cx="2770334" cy="127112"/>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5" name="Rectangle 164"/>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7" name="Rectangle 166"/>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168"/>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1" name="Rectangle 170"/>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ight Arrow 177"/>
          <p:cNvSpPr/>
          <p:nvPr/>
        </p:nvSpPr>
        <p:spPr>
          <a:xfrm rot="2403259">
            <a:off x="7495791" y="2413391"/>
            <a:ext cx="2216347" cy="143268"/>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Arrow 178"/>
          <p:cNvSpPr/>
          <p:nvPr/>
        </p:nvSpPr>
        <p:spPr>
          <a:xfrm rot="13200867" flipV="1">
            <a:off x="7425531" y="2492849"/>
            <a:ext cx="2199337" cy="168290"/>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4" name="Rectangle 18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6" name="Rectangle 18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8" name="Rectangle 18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18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4" name="Rectangle 19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670192" y="25844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p:cNvSpPr/>
          <p:nvPr/>
        </p:nvSpPr>
        <p:spPr>
          <a:xfrm>
            <a:off x="8812973" y="254881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4448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644121" y="645152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9786902" y="641594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9734402" y="588181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6147191">
            <a:off x="656852" y="4186395"/>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76683">
            <a:off x="2704092" y="3206326"/>
            <a:ext cx="1410879" cy="1375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5" name="Rectangle 124"/>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ight Arrow 144"/>
          <p:cNvSpPr/>
          <p:nvPr/>
        </p:nvSpPr>
        <p:spPr>
          <a:xfrm rot="19547879">
            <a:off x="1960851" y="4626324"/>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rot="18607390" flipV="1">
            <a:off x="7738476" y="4687594"/>
            <a:ext cx="1545808" cy="14877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215554" y="446554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p:cNvSpPr/>
          <p:nvPr/>
        </p:nvSpPr>
        <p:spPr>
          <a:xfrm>
            <a:off x="11358335" y="4429964"/>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Down Arrow 149"/>
          <p:cNvSpPr/>
          <p:nvPr/>
        </p:nvSpPr>
        <p:spPr>
          <a:xfrm>
            <a:off x="11305835" y="3895833"/>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ight Arrow 143"/>
          <p:cNvSpPr/>
          <p:nvPr/>
        </p:nvSpPr>
        <p:spPr>
          <a:xfrm rot="19547879">
            <a:off x="4758195" y="2817922"/>
            <a:ext cx="1822938" cy="13877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8760473" y="20146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rot="597324">
            <a:off x="2741643" y="3010202"/>
            <a:ext cx="6430880" cy="151277"/>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ight Arrow 153"/>
          <p:cNvSpPr/>
          <p:nvPr/>
        </p:nvSpPr>
        <p:spPr>
          <a:xfrm rot="11388070" flipV="1">
            <a:off x="2691353" y="3125634"/>
            <a:ext cx="6381525" cy="119624"/>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own Arrow 154"/>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ight Arrow 155"/>
          <p:cNvSpPr/>
          <p:nvPr/>
        </p:nvSpPr>
        <p:spPr>
          <a:xfrm>
            <a:off x="2085748" y="5502212"/>
            <a:ext cx="5502766" cy="159934"/>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ight Arrow 156"/>
          <p:cNvSpPr/>
          <p:nvPr/>
        </p:nvSpPr>
        <p:spPr>
          <a:xfrm rot="10790746" flipV="1">
            <a:off x="2035730" y="5630715"/>
            <a:ext cx="5460534" cy="17286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Down Arrow 157"/>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Arrow 158"/>
          <p:cNvSpPr/>
          <p:nvPr/>
        </p:nvSpPr>
        <p:spPr>
          <a:xfrm rot="1909347">
            <a:off x="5023406" y="4475944"/>
            <a:ext cx="2791760" cy="160746"/>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p:cNvSpPr/>
          <p:nvPr/>
        </p:nvSpPr>
        <p:spPr>
          <a:xfrm rot="12700093" flipV="1">
            <a:off x="4949301" y="4589191"/>
            <a:ext cx="2770334" cy="127112"/>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5" name="Rectangle 164"/>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7" name="Rectangle 166"/>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168"/>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1" name="Rectangle 170"/>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p:cNvSpPr/>
          <p:nvPr/>
        </p:nvSpPr>
        <p:spPr>
          <a:xfrm>
            <a:off x="6052387" y="449944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ight Arrow 177"/>
          <p:cNvSpPr/>
          <p:nvPr/>
        </p:nvSpPr>
        <p:spPr>
          <a:xfrm rot="2403259">
            <a:off x="7495791" y="2413391"/>
            <a:ext cx="2216347" cy="143268"/>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Arrow 178"/>
          <p:cNvSpPr/>
          <p:nvPr/>
        </p:nvSpPr>
        <p:spPr>
          <a:xfrm rot="13200867" flipV="1">
            <a:off x="7425531" y="2492849"/>
            <a:ext cx="2199337" cy="168290"/>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4" name="Rectangle 18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6" name="Rectangle 18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8" name="Rectangle 18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18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4" name="Rectangle 19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670192" y="25844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p:cNvSpPr/>
          <p:nvPr/>
        </p:nvSpPr>
        <p:spPr>
          <a:xfrm>
            <a:off x="8812973" y="254881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Down Arrow 132"/>
          <p:cNvSpPr/>
          <p:nvPr/>
        </p:nvSpPr>
        <p:spPr>
          <a:xfrm>
            <a:off x="5995984" y="39679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732147" y="449648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875213" y="4532933"/>
            <a:ext cx="145378" cy="6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4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25564"/>
            <a:ext cx="12192000" cy="5532436"/>
          </a:xfrm>
        </p:spPr>
        <p:txBody>
          <a:bodyPr/>
          <a:lstStyle/>
          <a:p>
            <a:pPr marL="0" indent="0">
              <a:buNone/>
            </a:pPr>
            <a:r>
              <a:rPr lang="en-US" dirty="0"/>
              <a:t>                                                                                                             </a:t>
            </a:r>
            <a:r>
              <a:rPr lang="en-US" sz="2000" dirty="0"/>
              <a:t>- ALL POSSIBLE HASHES -</a:t>
            </a:r>
          </a:p>
          <a:p>
            <a:pPr marL="0" indent="0">
              <a:buNone/>
            </a:pPr>
            <a:endParaRPr lang="en-US" sz="2000" dirty="0"/>
          </a:p>
          <a:p>
            <a:pPr marL="0" indent="0">
              <a:buNone/>
            </a:pPr>
            <a:r>
              <a:rPr lang="en-US" sz="2000" dirty="0"/>
              <a:t>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sym typeface="Wingdings 2" panose="05020102010507070707" pitchFamily="18" charset="2"/>
            </a:endParaRPr>
          </a:p>
        </p:txBody>
      </p:sp>
      <p:sp>
        <p:nvSpPr>
          <p:cNvPr id="13" name="Rectangle 12"/>
          <p:cNvSpPr/>
          <p:nvPr/>
        </p:nvSpPr>
        <p:spPr>
          <a:xfrm>
            <a:off x="8721969" y="1820008"/>
            <a:ext cx="2989385" cy="3043578"/>
          </a:xfrm>
          <a:prstGeom prst="rect">
            <a:avLst/>
          </a:prstGeom>
          <a:solidFill>
            <a:srgbClr val="9B96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LARGEST</a:t>
            </a: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r>
              <a:rPr lang="en-US" dirty="0">
                <a:solidFill>
                  <a:schemeClr val="accent2"/>
                </a:solidFill>
              </a:rPr>
              <a:t> </a:t>
            </a:r>
          </a:p>
          <a:p>
            <a:pPr algn="ctr"/>
            <a:endParaRPr lang="en-US" dirty="0">
              <a:solidFill>
                <a:schemeClr val="accent2"/>
              </a:solidFill>
            </a:endParaRPr>
          </a:p>
          <a:p>
            <a:pPr algn="ctr"/>
            <a:endParaRPr lang="en-US" dirty="0">
              <a:solidFill>
                <a:schemeClr val="accent2"/>
              </a:solidFill>
            </a:endParaRPr>
          </a:p>
          <a:p>
            <a:pPr algn="ctr"/>
            <a:endParaRPr lang="en-US" dirty="0"/>
          </a:p>
          <a:p>
            <a:pPr algn="ctr"/>
            <a:endParaRPr lang="en-US" dirty="0"/>
          </a:p>
          <a:p>
            <a:pPr algn="ctr"/>
            <a:endParaRPr lang="en-US" dirty="0"/>
          </a:p>
          <a:p>
            <a:pPr algn="ctr"/>
            <a:r>
              <a:rPr lang="en-US" dirty="0"/>
              <a:t>     </a:t>
            </a:r>
          </a:p>
        </p:txBody>
      </p:sp>
      <p:sp>
        <p:nvSpPr>
          <p:cNvPr id="5" name="Minus 4"/>
          <p:cNvSpPr/>
          <p:nvPr/>
        </p:nvSpPr>
        <p:spPr>
          <a:xfrm>
            <a:off x="8459053" y="4624754"/>
            <a:ext cx="24826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8721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9088315"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9491296"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64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25158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19"/>
          <p:cNvSpPr/>
          <p:nvPr/>
        </p:nvSpPr>
        <p:spPr>
          <a:xfrm>
            <a:off x="10647242"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10998934"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11344764"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11677650" y="4628134"/>
            <a:ext cx="245331"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2950" y="4863586"/>
            <a:ext cx="2989384" cy="1027260"/>
          </a:xfrm>
          <a:prstGeom prst="rect">
            <a:avLst/>
          </a:prstGeom>
          <a:solidFill>
            <a:srgbClr val="9780B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SMALLEST</a:t>
            </a:r>
          </a:p>
        </p:txBody>
      </p:sp>
      <p:sp>
        <p:nvSpPr>
          <p:cNvPr id="10" name="Up Arrow 9"/>
          <p:cNvSpPr/>
          <p:nvPr/>
        </p:nvSpPr>
        <p:spPr>
          <a:xfrm>
            <a:off x="8510342" y="4870937"/>
            <a:ext cx="448408" cy="7913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65231" y="5574323"/>
            <a:ext cx="3835086" cy="9407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05908" y="5662246"/>
            <a:ext cx="3694409" cy="646331"/>
          </a:xfrm>
          <a:prstGeom prst="rect">
            <a:avLst/>
          </a:prstGeom>
          <a:noFill/>
        </p:spPr>
        <p:txBody>
          <a:bodyPr wrap="none" rtlCol="0">
            <a:spAutoFit/>
          </a:bodyPr>
          <a:lstStyle/>
          <a:p>
            <a:r>
              <a:rPr lang="en-US" dirty="0"/>
              <a:t>TIP: Express Target with leading Zeros</a:t>
            </a:r>
          </a:p>
          <a:p>
            <a:r>
              <a:rPr lang="en-US" dirty="0"/>
              <a:t>                      E.g. `0000` </a:t>
            </a:r>
          </a:p>
        </p:txBody>
      </p:sp>
      <p:sp>
        <p:nvSpPr>
          <p:cNvPr id="3" name="TextBox 2"/>
          <p:cNvSpPr txBox="1"/>
          <p:nvPr/>
        </p:nvSpPr>
        <p:spPr>
          <a:xfrm>
            <a:off x="9448798" y="4431808"/>
            <a:ext cx="1632883" cy="369332"/>
          </a:xfrm>
          <a:prstGeom prst="rect">
            <a:avLst/>
          </a:prstGeom>
          <a:noFill/>
        </p:spPr>
        <p:txBody>
          <a:bodyPr wrap="none" rtlCol="0">
            <a:spAutoFit/>
          </a:bodyPr>
          <a:lstStyle/>
          <a:p>
            <a:r>
              <a:rPr lang="en-US" dirty="0">
                <a:solidFill>
                  <a:schemeClr val="accent2"/>
                </a:solidFill>
              </a:rPr>
              <a:t>TARGET(`0000’)</a:t>
            </a:r>
          </a:p>
        </p:txBody>
      </p:sp>
      <p:pic>
        <p:nvPicPr>
          <p:cNvPr id="41"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212787" y="2917631"/>
            <a:ext cx="897818" cy="3782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link chain graphi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4596241" y="2917631"/>
            <a:ext cx="897818" cy="37824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256655" y="1375149"/>
            <a:ext cx="1034257" cy="369332"/>
          </a:xfrm>
          <a:prstGeom prst="rect">
            <a:avLst/>
          </a:prstGeom>
          <a:noFill/>
        </p:spPr>
        <p:txBody>
          <a:bodyPr wrap="none" rtlCol="0">
            <a:spAutoFit/>
          </a:bodyPr>
          <a:lstStyle/>
          <a:p>
            <a:r>
              <a:rPr lang="en-US" dirty="0"/>
              <a:t>Block: #3</a:t>
            </a:r>
          </a:p>
        </p:txBody>
      </p:sp>
      <p:sp>
        <p:nvSpPr>
          <p:cNvPr id="44" name="TextBox 43"/>
          <p:cNvSpPr txBox="1"/>
          <p:nvPr/>
        </p:nvSpPr>
        <p:spPr>
          <a:xfrm>
            <a:off x="1256655" y="2506589"/>
            <a:ext cx="2901435" cy="1200329"/>
          </a:xfrm>
          <a:prstGeom prst="rect">
            <a:avLst/>
          </a:prstGeom>
          <a:noFill/>
        </p:spPr>
        <p:txBody>
          <a:bodyPr wrap="none" rtlCol="0">
            <a:spAutoFit/>
          </a:bodyPr>
          <a:lstStyle/>
          <a:p>
            <a:r>
              <a:rPr lang="en-US" dirty="0"/>
              <a:t>Data:</a:t>
            </a:r>
          </a:p>
          <a:p>
            <a:r>
              <a:rPr lang="en-US" dirty="0"/>
              <a:t>John -&gt; Subway 0.001 Bitcoin</a:t>
            </a:r>
          </a:p>
          <a:p>
            <a:r>
              <a:rPr lang="en-US" dirty="0"/>
              <a:t>Mike -&gt; Microsoft 5 Bitcoin</a:t>
            </a:r>
          </a:p>
          <a:p>
            <a:r>
              <a:rPr lang="en-US" dirty="0"/>
              <a:t>Sarah -&gt; Joe 70 Bitcoin</a:t>
            </a:r>
          </a:p>
        </p:txBody>
      </p:sp>
      <p:sp>
        <p:nvSpPr>
          <p:cNvPr id="45" name="TextBox 44"/>
          <p:cNvSpPr txBox="1"/>
          <p:nvPr/>
        </p:nvSpPr>
        <p:spPr>
          <a:xfrm>
            <a:off x="1254737" y="4962765"/>
            <a:ext cx="3203121" cy="369332"/>
          </a:xfrm>
          <a:prstGeom prst="rect">
            <a:avLst/>
          </a:prstGeom>
          <a:noFill/>
        </p:spPr>
        <p:txBody>
          <a:bodyPr wrap="none" rtlCol="0">
            <a:spAutoFit/>
          </a:bodyPr>
          <a:lstStyle/>
          <a:p>
            <a:r>
              <a:rPr lang="en-US" dirty="0"/>
              <a:t>Hash:           A63AB36162A4F4EE</a:t>
            </a:r>
          </a:p>
        </p:txBody>
      </p:sp>
      <p:sp>
        <p:nvSpPr>
          <p:cNvPr id="46" name="TextBox 45"/>
          <p:cNvSpPr txBox="1"/>
          <p:nvPr/>
        </p:nvSpPr>
        <p:spPr>
          <a:xfrm>
            <a:off x="1275070" y="1790627"/>
            <a:ext cx="853119" cy="369332"/>
          </a:xfrm>
          <a:prstGeom prst="rect">
            <a:avLst/>
          </a:prstGeom>
          <a:noFill/>
        </p:spPr>
        <p:txBody>
          <a:bodyPr wrap="none" rtlCol="0">
            <a:spAutoFit/>
          </a:bodyPr>
          <a:lstStyle/>
          <a:p>
            <a:r>
              <a:rPr lang="en-US" dirty="0"/>
              <a:t>Nonce:</a:t>
            </a:r>
          </a:p>
        </p:txBody>
      </p:sp>
      <p:sp>
        <p:nvSpPr>
          <p:cNvPr id="47" name="Down Arrow 46"/>
          <p:cNvSpPr/>
          <p:nvPr/>
        </p:nvSpPr>
        <p:spPr>
          <a:xfrm rot="16200000">
            <a:off x="710446" y="1728568"/>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5400000">
            <a:off x="4648347" y="1717930"/>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275069" y="1744481"/>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63815" y="2207420"/>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275069" y="4517344"/>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6655" y="4517343"/>
            <a:ext cx="3250254" cy="646331"/>
          </a:xfrm>
          <a:prstGeom prst="rect">
            <a:avLst/>
          </a:prstGeom>
          <a:noFill/>
        </p:spPr>
        <p:txBody>
          <a:bodyPr wrap="square" rtlCol="0">
            <a:spAutoFit/>
          </a:bodyPr>
          <a:lstStyle/>
          <a:p>
            <a:r>
              <a:rPr lang="en-US" dirty="0" err="1"/>
              <a:t>Prev.Hash</a:t>
            </a:r>
            <a:r>
              <a:rPr lang="en-US" dirty="0"/>
              <a:t>:   3A14DF2E57FB432A</a:t>
            </a:r>
          </a:p>
          <a:p>
            <a:endParaRPr lang="en-US" dirty="0"/>
          </a:p>
        </p:txBody>
      </p:sp>
      <p:sp>
        <p:nvSpPr>
          <p:cNvPr id="53" name="Rectangle 52"/>
          <p:cNvSpPr/>
          <p:nvPr/>
        </p:nvSpPr>
        <p:spPr>
          <a:xfrm>
            <a:off x="1275068" y="1360117"/>
            <a:ext cx="3163867" cy="354957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275069" y="4969171"/>
            <a:ext cx="3161949" cy="37403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Turn Arrow 54"/>
          <p:cNvSpPr/>
          <p:nvPr/>
        </p:nvSpPr>
        <p:spPr>
          <a:xfrm rot="5400000">
            <a:off x="4054699" y="3974702"/>
            <a:ext cx="1944150" cy="1002903"/>
          </a:xfrm>
          <a:prstGeom prst="uturnArrow">
            <a:avLst>
              <a:gd name="adj1" fmla="val 7466"/>
              <a:gd name="adj2" fmla="val 25000"/>
              <a:gd name="adj3" fmla="val 25000"/>
              <a:gd name="adj4" fmla="val 45179"/>
              <a:gd name="adj5" fmla="val 10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1986810" y="1796771"/>
            <a:ext cx="418704" cy="369332"/>
          </a:xfrm>
          <a:prstGeom prst="rect">
            <a:avLst/>
          </a:prstGeom>
          <a:noFill/>
        </p:spPr>
        <p:txBody>
          <a:bodyPr wrap="none" rtlCol="0">
            <a:spAutoFit/>
          </a:bodyPr>
          <a:lstStyle/>
          <a:p>
            <a:r>
              <a:rPr lang="en-US" dirty="0"/>
              <a:t>23</a:t>
            </a:r>
          </a:p>
        </p:txBody>
      </p:sp>
    </p:spTree>
    <p:extLst>
      <p:ext uri="{BB962C8B-B14F-4D97-AF65-F5344CB8AC3E}">
        <p14:creationId xmlns:p14="http://schemas.microsoft.com/office/powerpoint/2010/main" val="32771319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644121" y="645152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9786902" y="641594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9734402" y="588181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6147191">
            <a:off x="656852" y="4186395"/>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76683">
            <a:off x="2704092" y="3206326"/>
            <a:ext cx="1410879" cy="1375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5" name="Rectangle 124"/>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p:cNvSpPr/>
          <p:nvPr/>
        </p:nvSpPr>
        <p:spPr>
          <a:xfrm>
            <a:off x="3528236"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ight Arrow 144"/>
          <p:cNvSpPr/>
          <p:nvPr/>
        </p:nvSpPr>
        <p:spPr>
          <a:xfrm rot="19547879">
            <a:off x="1960851" y="4626324"/>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rot="18607390" flipV="1">
            <a:off x="7738476" y="4687594"/>
            <a:ext cx="1545808" cy="14877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215554" y="446554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p:cNvSpPr/>
          <p:nvPr/>
        </p:nvSpPr>
        <p:spPr>
          <a:xfrm>
            <a:off x="11358335" y="4429964"/>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Down Arrow 149"/>
          <p:cNvSpPr/>
          <p:nvPr/>
        </p:nvSpPr>
        <p:spPr>
          <a:xfrm>
            <a:off x="11305835" y="3895833"/>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ight Arrow 143"/>
          <p:cNvSpPr/>
          <p:nvPr/>
        </p:nvSpPr>
        <p:spPr>
          <a:xfrm rot="19547879">
            <a:off x="4758195" y="2817922"/>
            <a:ext cx="1822938" cy="13877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8760473" y="20146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rot="597324">
            <a:off x="2741643" y="3010202"/>
            <a:ext cx="6430880" cy="151277"/>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ight Arrow 153"/>
          <p:cNvSpPr/>
          <p:nvPr/>
        </p:nvSpPr>
        <p:spPr>
          <a:xfrm rot="11388070" flipV="1">
            <a:off x="2691353" y="3125634"/>
            <a:ext cx="6381525" cy="119624"/>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own Arrow 154"/>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ight Arrow 155"/>
          <p:cNvSpPr/>
          <p:nvPr/>
        </p:nvSpPr>
        <p:spPr>
          <a:xfrm>
            <a:off x="2085748" y="5502212"/>
            <a:ext cx="5502766" cy="159934"/>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ight Arrow 156"/>
          <p:cNvSpPr/>
          <p:nvPr/>
        </p:nvSpPr>
        <p:spPr>
          <a:xfrm rot="10790746" flipV="1">
            <a:off x="2035730" y="5630715"/>
            <a:ext cx="5460534" cy="17286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Down Arrow 157"/>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Arrow 158"/>
          <p:cNvSpPr/>
          <p:nvPr/>
        </p:nvSpPr>
        <p:spPr>
          <a:xfrm rot="1909347">
            <a:off x="5023406" y="4475944"/>
            <a:ext cx="2791760" cy="160746"/>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p:cNvSpPr/>
          <p:nvPr/>
        </p:nvSpPr>
        <p:spPr>
          <a:xfrm rot="12700093" flipV="1">
            <a:off x="4949301" y="4589191"/>
            <a:ext cx="2770334" cy="127112"/>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5" name="Rectangle 164"/>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7" name="Rectangle 166"/>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168"/>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1" name="Rectangle 170"/>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p:cNvSpPr/>
          <p:nvPr/>
        </p:nvSpPr>
        <p:spPr>
          <a:xfrm>
            <a:off x="6052387" y="449944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ight Arrow 177"/>
          <p:cNvSpPr/>
          <p:nvPr/>
        </p:nvSpPr>
        <p:spPr>
          <a:xfrm rot="2403259">
            <a:off x="7495791" y="2413391"/>
            <a:ext cx="2216347" cy="143268"/>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Arrow 178"/>
          <p:cNvSpPr/>
          <p:nvPr/>
        </p:nvSpPr>
        <p:spPr>
          <a:xfrm rot="13200867" flipV="1">
            <a:off x="7425531" y="2492849"/>
            <a:ext cx="2199337" cy="168290"/>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4" name="Rectangle 18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6" name="Rectangle 18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8" name="Rectangle 18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18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4" name="Rectangle 193"/>
          <p:cNvSpPr/>
          <p:nvPr/>
        </p:nvSpPr>
        <p:spPr>
          <a:xfrm>
            <a:off x="8521098" y="2552586"/>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70192" y="25844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p:cNvSpPr/>
          <p:nvPr/>
        </p:nvSpPr>
        <p:spPr>
          <a:xfrm>
            <a:off x="8812973" y="254881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Down Arrow 132"/>
          <p:cNvSpPr/>
          <p:nvPr/>
        </p:nvSpPr>
        <p:spPr>
          <a:xfrm>
            <a:off x="5995984" y="39679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Down Arrow 134"/>
          <p:cNvSpPr/>
          <p:nvPr/>
        </p:nvSpPr>
        <p:spPr>
          <a:xfrm>
            <a:off x="3479754" y="2801922"/>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p:cNvSpPr/>
          <p:nvPr/>
        </p:nvSpPr>
        <p:spPr>
          <a:xfrm>
            <a:off x="2858931" y="5817615"/>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Down Arrow 148"/>
          <p:cNvSpPr/>
          <p:nvPr/>
        </p:nvSpPr>
        <p:spPr>
          <a:xfrm>
            <a:off x="8467057" y="200967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3749389"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89245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1209332"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52398" y="33725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9" name="Rectangle 198"/>
          <p:cNvSpPr/>
          <p:nvPr/>
        </p:nvSpPr>
        <p:spPr>
          <a:xfrm>
            <a:off x="591308"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34374" y="638740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p:cNvSpPr/>
          <p:nvPr/>
        </p:nvSpPr>
        <p:spPr>
          <a:xfrm>
            <a:off x="6218445"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370714" y="2580109"/>
            <a:ext cx="145378" cy="6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269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0286764" y="674005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10429545" y="670447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10377045" y="617034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6147191">
            <a:off x="656852" y="4186395"/>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76683">
            <a:off x="2704092" y="3206326"/>
            <a:ext cx="1410879" cy="1375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5" name="Rectangle 124"/>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p:cNvSpPr/>
          <p:nvPr/>
        </p:nvSpPr>
        <p:spPr>
          <a:xfrm>
            <a:off x="3528236"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ight Arrow 144"/>
          <p:cNvSpPr/>
          <p:nvPr/>
        </p:nvSpPr>
        <p:spPr>
          <a:xfrm rot="19547879">
            <a:off x="1960851" y="4626324"/>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rot="18607390" flipV="1">
            <a:off x="7738476" y="4687594"/>
            <a:ext cx="1545808" cy="14877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1858197" y="47540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p:cNvSpPr/>
          <p:nvPr/>
        </p:nvSpPr>
        <p:spPr>
          <a:xfrm>
            <a:off x="12000978" y="4718494"/>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Down Arrow 149"/>
          <p:cNvSpPr/>
          <p:nvPr/>
        </p:nvSpPr>
        <p:spPr>
          <a:xfrm>
            <a:off x="11948478" y="4184363"/>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ight Arrow 143"/>
          <p:cNvSpPr/>
          <p:nvPr/>
        </p:nvSpPr>
        <p:spPr>
          <a:xfrm rot="19547879">
            <a:off x="4758195" y="2817922"/>
            <a:ext cx="1822938" cy="13877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8760473" y="20146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rot="597324">
            <a:off x="2741643" y="3010202"/>
            <a:ext cx="6430880" cy="151277"/>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ight Arrow 153"/>
          <p:cNvSpPr/>
          <p:nvPr/>
        </p:nvSpPr>
        <p:spPr>
          <a:xfrm rot="11388070" flipV="1">
            <a:off x="2691353" y="3125634"/>
            <a:ext cx="6381525" cy="119624"/>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own Arrow 154"/>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ight Arrow 155"/>
          <p:cNvSpPr/>
          <p:nvPr/>
        </p:nvSpPr>
        <p:spPr>
          <a:xfrm>
            <a:off x="2085748" y="5502212"/>
            <a:ext cx="5502766" cy="159934"/>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ight Arrow 156"/>
          <p:cNvSpPr/>
          <p:nvPr/>
        </p:nvSpPr>
        <p:spPr>
          <a:xfrm rot="10790746" flipV="1">
            <a:off x="2035730" y="5630715"/>
            <a:ext cx="5460534" cy="17286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Down Arrow 157"/>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Arrow 158"/>
          <p:cNvSpPr/>
          <p:nvPr/>
        </p:nvSpPr>
        <p:spPr>
          <a:xfrm rot="1909347">
            <a:off x="5023406" y="4475944"/>
            <a:ext cx="2791760" cy="160746"/>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p:cNvSpPr/>
          <p:nvPr/>
        </p:nvSpPr>
        <p:spPr>
          <a:xfrm rot="12700093" flipV="1">
            <a:off x="4949301" y="4589191"/>
            <a:ext cx="2770334" cy="127112"/>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5" name="Rectangle 164"/>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7" name="Rectangle 166"/>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168"/>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1" name="Rectangle 170"/>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p:cNvSpPr/>
          <p:nvPr/>
        </p:nvSpPr>
        <p:spPr>
          <a:xfrm>
            <a:off x="6052387" y="449944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6"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ight Arrow 177"/>
          <p:cNvSpPr/>
          <p:nvPr/>
        </p:nvSpPr>
        <p:spPr>
          <a:xfrm rot="2403259">
            <a:off x="7495791" y="2413391"/>
            <a:ext cx="2216347" cy="143268"/>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Arrow 178"/>
          <p:cNvSpPr/>
          <p:nvPr/>
        </p:nvSpPr>
        <p:spPr>
          <a:xfrm rot="13200867" flipV="1">
            <a:off x="7425531" y="2492849"/>
            <a:ext cx="2199337" cy="168290"/>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4" name="Rectangle 18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6" name="Rectangle 18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7"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8" name="Rectangle 18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9"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18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1"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3"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4" name="Rectangle 193"/>
          <p:cNvSpPr/>
          <p:nvPr/>
        </p:nvSpPr>
        <p:spPr>
          <a:xfrm>
            <a:off x="8521098" y="2552586"/>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5"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8670192" y="25844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p:cNvSpPr/>
          <p:nvPr/>
        </p:nvSpPr>
        <p:spPr>
          <a:xfrm>
            <a:off x="8812973" y="254881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Down Arrow 132"/>
          <p:cNvSpPr/>
          <p:nvPr/>
        </p:nvSpPr>
        <p:spPr>
          <a:xfrm>
            <a:off x="5995984" y="39679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Down Arrow 134"/>
          <p:cNvSpPr/>
          <p:nvPr/>
        </p:nvSpPr>
        <p:spPr>
          <a:xfrm>
            <a:off x="3479754" y="2801922"/>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p:cNvSpPr/>
          <p:nvPr/>
        </p:nvSpPr>
        <p:spPr>
          <a:xfrm>
            <a:off x="2858931" y="5817615"/>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Down Arrow 148"/>
          <p:cNvSpPr/>
          <p:nvPr/>
        </p:nvSpPr>
        <p:spPr>
          <a:xfrm>
            <a:off x="8467057" y="200967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3749389"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89245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1209332"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8"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1352398" y="33725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9" name="Rectangle 198"/>
          <p:cNvSpPr/>
          <p:nvPr/>
        </p:nvSpPr>
        <p:spPr>
          <a:xfrm>
            <a:off x="591308"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734374" y="638740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p:cNvSpPr/>
          <p:nvPr/>
        </p:nvSpPr>
        <p:spPr>
          <a:xfrm>
            <a:off x="6218445"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2" name="Picture 2" descr="Image result for link chain graphi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6370714" y="2580109"/>
            <a:ext cx="145378" cy="6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104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rPr>
              <a:t>The consensus protocol will keep the longer chain and will remove the shorter chain. </a:t>
            </a:r>
          </a:p>
          <a:p>
            <a:endParaRPr lang="en-US" dirty="0"/>
          </a:p>
          <a:p>
            <a:r>
              <a:rPr lang="en-US" dirty="0"/>
              <a:t>The orange chain is loner and will stay and the purple blocks will become an orphan blocks, and replaced with the orange ones.</a:t>
            </a:r>
          </a:p>
          <a:p>
            <a:endParaRPr lang="en-US" dirty="0"/>
          </a:p>
          <a:p>
            <a:r>
              <a:rPr lang="en-US" dirty="0"/>
              <a:t>The only miner who mined the orange block will get rewarded.</a:t>
            </a:r>
          </a:p>
        </p:txBody>
      </p:sp>
    </p:spTree>
    <p:extLst>
      <p:ext uri="{BB962C8B-B14F-4D97-AF65-F5344CB8AC3E}">
        <p14:creationId xmlns:p14="http://schemas.microsoft.com/office/powerpoint/2010/main" val="3915902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86764" y="674005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10429545" y="670447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10377045" y="617034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6147191">
            <a:off x="656852" y="4186395"/>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Arrow 121"/>
          <p:cNvSpPr/>
          <p:nvPr/>
        </p:nvSpPr>
        <p:spPr>
          <a:xfrm rot="1676683">
            <a:off x="2704092" y="3206326"/>
            <a:ext cx="1410879" cy="13750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5" name="Rectangle 124"/>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7" name="Rectangle 126"/>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8" name="Rectangle 137"/>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0" name="Rectangle 139"/>
          <p:cNvSpPr/>
          <p:nvPr/>
        </p:nvSpPr>
        <p:spPr>
          <a:xfrm>
            <a:off x="3528236"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ight Arrow 144"/>
          <p:cNvSpPr/>
          <p:nvPr/>
        </p:nvSpPr>
        <p:spPr>
          <a:xfrm rot="19547879">
            <a:off x="1960851" y="4626324"/>
            <a:ext cx="2059659" cy="15166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ight Arrow 145"/>
          <p:cNvSpPr/>
          <p:nvPr/>
        </p:nvSpPr>
        <p:spPr>
          <a:xfrm rot="18607390" flipV="1">
            <a:off x="7738476" y="4687594"/>
            <a:ext cx="1545808" cy="14877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858197" y="47540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p:cNvSpPr/>
          <p:nvPr/>
        </p:nvSpPr>
        <p:spPr>
          <a:xfrm>
            <a:off x="12000978" y="4718494"/>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Down Arrow 149"/>
          <p:cNvSpPr/>
          <p:nvPr/>
        </p:nvSpPr>
        <p:spPr>
          <a:xfrm>
            <a:off x="11948478" y="4184363"/>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ight Arrow 143"/>
          <p:cNvSpPr/>
          <p:nvPr/>
        </p:nvSpPr>
        <p:spPr>
          <a:xfrm rot="19547879">
            <a:off x="4758195" y="2817922"/>
            <a:ext cx="1822938" cy="138771"/>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8760473" y="20146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ight Arrow 133"/>
          <p:cNvSpPr/>
          <p:nvPr/>
        </p:nvSpPr>
        <p:spPr>
          <a:xfrm rot="597324">
            <a:off x="2741643" y="3010202"/>
            <a:ext cx="6430880" cy="151277"/>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ight Arrow 153"/>
          <p:cNvSpPr/>
          <p:nvPr/>
        </p:nvSpPr>
        <p:spPr>
          <a:xfrm rot="11388070" flipV="1">
            <a:off x="2691353" y="3125634"/>
            <a:ext cx="6381525" cy="119624"/>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own Arrow 154"/>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ight Arrow 155"/>
          <p:cNvSpPr/>
          <p:nvPr/>
        </p:nvSpPr>
        <p:spPr>
          <a:xfrm>
            <a:off x="2085748" y="5502212"/>
            <a:ext cx="5502766" cy="159934"/>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ight Arrow 156"/>
          <p:cNvSpPr/>
          <p:nvPr/>
        </p:nvSpPr>
        <p:spPr>
          <a:xfrm rot="10790746" flipV="1">
            <a:off x="2035730" y="5630715"/>
            <a:ext cx="5460534" cy="172867"/>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Down Arrow 157"/>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Arrow 158"/>
          <p:cNvSpPr/>
          <p:nvPr/>
        </p:nvSpPr>
        <p:spPr>
          <a:xfrm rot="1909347">
            <a:off x="5023406" y="4475944"/>
            <a:ext cx="2791760" cy="160746"/>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ight Arrow 159"/>
          <p:cNvSpPr/>
          <p:nvPr/>
        </p:nvSpPr>
        <p:spPr>
          <a:xfrm rot="12700093" flipV="1">
            <a:off x="4949301" y="4589191"/>
            <a:ext cx="2770334" cy="127112"/>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162"/>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5" name="Rectangle 164"/>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7" name="Rectangle 166"/>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168"/>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1" name="Rectangle 170"/>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p:cNvSpPr/>
          <p:nvPr/>
        </p:nvSpPr>
        <p:spPr>
          <a:xfrm>
            <a:off x="6052387" y="449944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ight Arrow 177"/>
          <p:cNvSpPr/>
          <p:nvPr/>
        </p:nvSpPr>
        <p:spPr>
          <a:xfrm rot="2403259">
            <a:off x="7495791" y="2413391"/>
            <a:ext cx="2216347" cy="143268"/>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ight Arrow 178"/>
          <p:cNvSpPr/>
          <p:nvPr/>
        </p:nvSpPr>
        <p:spPr>
          <a:xfrm rot="13200867" flipV="1">
            <a:off x="7425531" y="2492849"/>
            <a:ext cx="2199337" cy="168290"/>
          </a:xfrm>
          <a:prstGeom prst="rightArrow">
            <a:avLst/>
          </a:prstGeom>
          <a:solidFill>
            <a:srgbClr val="9780B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2" name="Rectangle 18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4" name="Rectangle 18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6" name="Rectangle 18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88" name="Rectangle 18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0" name="Rectangle 18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4" name="Rectangle 193"/>
          <p:cNvSpPr/>
          <p:nvPr/>
        </p:nvSpPr>
        <p:spPr>
          <a:xfrm>
            <a:off x="8521098" y="2552586"/>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670192" y="25844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p:cNvSpPr/>
          <p:nvPr/>
        </p:nvSpPr>
        <p:spPr>
          <a:xfrm>
            <a:off x="8812973" y="254881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Down Arrow 132"/>
          <p:cNvSpPr/>
          <p:nvPr/>
        </p:nvSpPr>
        <p:spPr>
          <a:xfrm>
            <a:off x="5995984" y="39679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Down Arrow 134"/>
          <p:cNvSpPr/>
          <p:nvPr/>
        </p:nvSpPr>
        <p:spPr>
          <a:xfrm>
            <a:off x="3479754" y="2801922"/>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p:cNvSpPr/>
          <p:nvPr/>
        </p:nvSpPr>
        <p:spPr>
          <a:xfrm>
            <a:off x="2858931" y="5817615"/>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Down Arrow 148"/>
          <p:cNvSpPr/>
          <p:nvPr/>
        </p:nvSpPr>
        <p:spPr>
          <a:xfrm>
            <a:off x="8467057" y="200967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3749389"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89245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1209332"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352398" y="3372502"/>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99" name="Rectangle 198"/>
          <p:cNvSpPr/>
          <p:nvPr/>
        </p:nvSpPr>
        <p:spPr>
          <a:xfrm>
            <a:off x="591308"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34374" y="638740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1" name="Rectangle 200"/>
          <p:cNvSpPr/>
          <p:nvPr/>
        </p:nvSpPr>
        <p:spPr>
          <a:xfrm>
            <a:off x="6218445"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370714" y="2580109"/>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210582" y="446744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4" name="Rectangle 203"/>
          <p:cNvSpPr/>
          <p:nvPr/>
        </p:nvSpPr>
        <p:spPr>
          <a:xfrm>
            <a:off x="11353363" y="443185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499687" y="446554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6" name="Rectangle 205"/>
          <p:cNvSpPr/>
          <p:nvPr/>
        </p:nvSpPr>
        <p:spPr>
          <a:xfrm>
            <a:off x="11642468" y="442996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Down Arrow 206"/>
          <p:cNvSpPr/>
          <p:nvPr/>
        </p:nvSpPr>
        <p:spPr>
          <a:xfrm>
            <a:off x="11589968" y="389583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Down Arrow 207"/>
          <p:cNvSpPr/>
          <p:nvPr/>
        </p:nvSpPr>
        <p:spPr>
          <a:xfrm>
            <a:off x="11299631" y="3898512"/>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638814" y="64506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0" name="Rectangle 209"/>
          <p:cNvSpPr/>
          <p:nvPr/>
        </p:nvSpPr>
        <p:spPr>
          <a:xfrm>
            <a:off x="9781595" y="641508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927919" y="644877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2" name="Rectangle 211"/>
          <p:cNvSpPr/>
          <p:nvPr/>
        </p:nvSpPr>
        <p:spPr>
          <a:xfrm>
            <a:off x="10070700" y="6413188"/>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Down Arrow 212"/>
          <p:cNvSpPr/>
          <p:nvPr/>
        </p:nvSpPr>
        <p:spPr>
          <a:xfrm>
            <a:off x="10018200" y="5879057"/>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Down Arrow 213"/>
          <p:cNvSpPr/>
          <p:nvPr/>
        </p:nvSpPr>
        <p:spPr>
          <a:xfrm>
            <a:off x="9727863" y="58817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9075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86764" y="674005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10429545" y="670447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10377045" y="617034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858197" y="47540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p:cNvSpPr/>
          <p:nvPr/>
        </p:nvSpPr>
        <p:spPr>
          <a:xfrm>
            <a:off x="12000978" y="4718494"/>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Down Arrow 149"/>
          <p:cNvSpPr/>
          <p:nvPr/>
        </p:nvSpPr>
        <p:spPr>
          <a:xfrm>
            <a:off x="11948478" y="4184363"/>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8760473" y="20146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own Arrow 154"/>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Down Arrow 157"/>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Down Arrow 132"/>
          <p:cNvSpPr/>
          <p:nvPr/>
        </p:nvSpPr>
        <p:spPr>
          <a:xfrm>
            <a:off x="5995984" y="39679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Down Arrow 134"/>
          <p:cNvSpPr/>
          <p:nvPr/>
        </p:nvSpPr>
        <p:spPr>
          <a:xfrm>
            <a:off x="3479754" y="2801922"/>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p:cNvSpPr/>
          <p:nvPr/>
        </p:nvSpPr>
        <p:spPr>
          <a:xfrm>
            <a:off x="2858931" y="5817615"/>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Down Arrow 148"/>
          <p:cNvSpPr/>
          <p:nvPr/>
        </p:nvSpPr>
        <p:spPr>
          <a:xfrm>
            <a:off x="8467057" y="200967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591308"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34374" y="6387408"/>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210582" y="446744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4" name="Rectangle 203"/>
          <p:cNvSpPr/>
          <p:nvPr/>
        </p:nvSpPr>
        <p:spPr>
          <a:xfrm>
            <a:off x="11353363" y="443185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499687" y="446554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6" name="Rectangle 205"/>
          <p:cNvSpPr/>
          <p:nvPr/>
        </p:nvSpPr>
        <p:spPr>
          <a:xfrm>
            <a:off x="11642468" y="442996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Down Arrow 206"/>
          <p:cNvSpPr/>
          <p:nvPr/>
        </p:nvSpPr>
        <p:spPr>
          <a:xfrm>
            <a:off x="11589968" y="389583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Down Arrow 207"/>
          <p:cNvSpPr/>
          <p:nvPr/>
        </p:nvSpPr>
        <p:spPr>
          <a:xfrm>
            <a:off x="11299631" y="3898512"/>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638814" y="64506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0" name="Rectangle 209"/>
          <p:cNvSpPr/>
          <p:nvPr/>
        </p:nvSpPr>
        <p:spPr>
          <a:xfrm>
            <a:off x="9781595" y="641508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927919" y="644877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2" name="Rectangle 211"/>
          <p:cNvSpPr/>
          <p:nvPr/>
        </p:nvSpPr>
        <p:spPr>
          <a:xfrm>
            <a:off x="10070700" y="6413188"/>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Down Arrow 212"/>
          <p:cNvSpPr/>
          <p:nvPr/>
        </p:nvSpPr>
        <p:spPr>
          <a:xfrm>
            <a:off x="10018200" y="5879057"/>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Down Arrow 213"/>
          <p:cNvSpPr/>
          <p:nvPr/>
        </p:nvSpPr>
        <p:spPr>
          <a:xfrm>
            <a:off x="9727863" y="58817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flipH="1">
            <a:off x="1186963" y="3243186"/>
            <a:ext cx="404445" cy="2019527"/>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699117" y="2069150"/>
            <a:ext cx="3649177" cy="5190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076056" y="5595693"/>
            <a:ext cx="5297178" cy="5621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flipV="1">
            <a:off x="2766911" y="2907399"/>
            <a:ext cx="1224088" cy="82434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6" name="Rectangle 245"/>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247"/>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Rectangle 248"/>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Rectangle 249"/>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Rectangle 25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25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252"/>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Rectangle 253"/>
          <p:cNvSpPr/>
          <p:nvPr/>
        </p:nvSpPr>
        <p:spPr>
          <a:xfrm>
            <a:off x="3528236"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Rectangle 254"/>
          <p:cNvSpPr/>
          <p:nvPr/>
        </p:nvSpPr>
        <p:spPr>
          <a:xfrm>
            <a:off x="1209332"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352398" y="3372502"/>
            <a:ext cx="145378" cy="61212"/>
          </a:xfrm>
          <a:prstGeom prst="rect">
            <a:avLst/>
          </a:prstGeom>
          <a:noFill/>
          <a:extLst>
            <a:ext uri="{909E8E84-426E-40DD-AFC4-6F175D3DCCD1}">
              <a14:hiddenFill xmlns:a14="http://schemas.microsoft.com/office/drawing/2010/main">
                <a:solidFill>
                  <a:srgbClr val="FFFFFF"/>
                </a:solidFill>
              </a14:hiddenFill>
            </a:ext>
          </a:extLst>
        </p:spPr>
      </p:pic>
      <p:cxnSp>
        <p:nvCxnSpPr>
          <p:cNvPr id="265" name="Straight Connector 264"/>
          <p:cNvCxnSpPr/>
          <p:nvPr/>
        </p:nvCxnSpPr>
        <p:spPr>
          <a:xfrm flipH="1" flipV="1">
            <a:off x="5414796" y="4108524"/>
            <a:ext cx="2023805" cy="121272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6" name="Rectangle 265"/>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68" name="Rectangle 267"/>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0" name="Rectangle 269"/>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2" name="Rectangle 271"/>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4" name="Rectangle 273"/>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6" name="Rectangle 275"/>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8" name="Rectangle 277"/>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0" name="Rectangle 279"/>
          <p:cNvSpPr/>
          <p:nvPr/>
        </p:nvSpPr>
        <p:spPr>
          <a:xfrm>
            <a:off x="6052387" y="449944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2" name="Rectangle 281"/>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p:cNvSpPr/>
          <p:nvPr/>
        </p:nvSpPr>
        <p:spPr>
          <a:xfrm>
            <a:off x="3749389"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892455" y="4532200"/>
            <a:ext cx="145378" cy="61212"/>
          </a:xfrm>
          <a:prstGeom prst="rect">
            <a:avLst/>
          </a:prstGeom>
          <a:noFill/>
          <a:extLst>
            <a:ext uri="{909E8E84-426E-40DD-AFC4-6F175D3DCCD1}">
              <a14:hiddenFill xmlns:a14="http://schemas.microsoft.com/office/drawing/2010/main">
                <a:solidFill>
                  <a:srgbClr val="FFFFFF"/>
                </a:solidFill>
              </a14:hiddenFill>
            </a:ext>
          </a:extLst>
        </p:spPr>
      </p:pic>
      <p:cxnSp>
        <p:nvCxnSpPr>
          <p:cNvPr id="285" name="Straight Connector 284"/>
          <p:cNvCxnSpPr/>
          <p:nvPr/>
        </p:nvCxnSpPr>
        <p:spPr>
          <a:xfrm flipH="1">
            <a:off x="4959409" y="2371934"/>
            <a:ext cx="1291519" cy="97062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H="1" flipV="1">
            <a:off x="7717130" y="2094574"/>
            <a:ext cx="1291518" cy="1277063"/>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7" name="Rectangle 286"/>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9" name="Rectangle 288"/>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1" name="Rectangle 290"/>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3" name="Rectangle 292"/>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5" name="Rectangle 294"/>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7" name="Rectangle 296"/>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9" name="Rectangle 298"/>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1" name="Rectangle 300"/>
          <p:cNvSpPr/>
          <p:nvPr/>
        </p:nvSpPr>
        <p:spPr>
          <a:xfrm>
            <a:off x="8521098" y="2552586"/>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670192" y="25844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3" name="Rectangle 302"/>
          <p:cNvSpPr/>
          <p:nvPr/>
        </p:nvSpPr>
        <p:spPr>
          <a:xfrm>
            <a:off x="8812973" y="254881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Rectangle 303"/>
          <p:cNvSpPr/>
          <p:nvPr/>
        </p:nvSpPr>
        <p:spPr>
          <a:xfrm>
            <a:off x="6218445"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370714" y="2580109"/>
            <a:ext cx="145378" cy="61212"/>
          </a:xfrm>
          <a:prstGeom prst="rect">
            <a:avLst/>
          </a:prstGeom>
          <a:noFill/>
          <a:extLst>
            <a:ext uri="{909E8E84-426E-40DD-AFC4-6F175D3DCCD1}">
              <a14:hiddenFill xmlns:a14="http://schemas.microsoft.com/office/drawing/2010/main">
                <a:solidFill>
                  <a:srgbClr val="FFFFFF"/>
                </a:solidFill>
              </a14:hiddenFill>
            </a:ext>
          </a:extLst>
        </p:spPr>
      </p:pic>
      <p:cxnSp>
        <p:nvCxnSpPr>
          <p:cNvPr id="306" name="Straight Connector 305"/>
          <p:cNvCxnSpPr/>
          <p:nvPr/>
        </p:nvCxnSpPr>
        <p:spPr>
          <a:xfrm flipH="1">
            <a:off x="8305298" y="4184363"/>
            <a:ext cx="605048" cy="106051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H="1">
            <a:off x="1936981" y="4237820"/>
            <a:ext cx="1796769" cy="94542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686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2116"/>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86764" y="674005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10429545" y="6704476"/>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Down Arrow 114"/>
          <p:cNvSpPr/>
          <p:nvPr/>
        </p:nvSpPr>
        <p:spPr>
          <a:xfrm>
            <a:off x="10377045" y="6170345"/>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Down Arrow 117"/>
          <p:cNvSpPr/>
          <p:nvPr/>
        </p:nvSpPr>
        <p:spPr>
          <a:xfrm>
            <a:off x="6297223" y="3964140"/>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58987" y="638465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3201768" y="634906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858197" y="47540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147"/>
          <p:cNvSpPr/>
          <p:nvPr/>
        </p:nvSpPr>
        <p:spPr>
          <a:xfrm>
            <a:off x="12000978" y="4718494"/>
            <a:ext cx="140095" cy="135574"/>
          </a:xfrm>
          <a:prstGeom prst="rect">
            <a:avLst/>
          </a:prstGeom>
          <a:solidFill>
            <a:srgbClr val="9780B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Down Arrow 149"/>
          <p:cNvSpPr/>
          <p:nvPr/>
        </p:nvSpPr>
        <p:spPr>
          <a:xfrm>
            <a:off x="11948478" y="4184363"/>
            <a:ext cx="248175" cy="480821"/>
          </a:xfrm>
          <a:prstGeom prst="downArrow">
            <a:avLst/>
          </a:prstGeom>
          <a:solidFill>
            <a:srgbClr val="9780B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Down Arrow 152"/>
          <p:cNvSpPr/>
          <p:nvPr/>
        </p:nvSpPr>
        <p:spPr>
          <a:xfrm>
            <a:off x="8760473" y="20146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Down Arrow 154"/>
          <p:cNvSpPr/>
          <p:nvPr/>
        </p:nvSpPr>
        <p:spPr>
          <a:xfrm>
            <a:off x="3753338" y="280192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Down Arrow 157"/>
          <p:cNvSpPr/>
          <p:nvPr/>
        </p:nvSpPr>
        <p:spPr>
          <a:xfrm>
            <a:off x="3149268" y="58149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Down Arrow 132"/>
          <p:cNvSpPr/>
          <p:nvPr/>
        </p:nvSpPr>
        <p:spPr>
          <a:xfrm>
            <a:off x="5995984" y="396798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Down Arrow 134"/>
          <p:cNvSpPr/>
          <p:nvPr/>
        </p:nvSpPr>
        <p:spPr>
          <a:xfrm>
            <a:off x="3479754" y="2801922"/>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p:cNvSpPr/>
          <p:nvPr/>
        </p:nvSpPr>
        <p:spPr>
          <a:xfrm>
            <a:off x="2858931" y="5817615"/>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Down Arrow 148"/>
          <p:cNvSpPr/>
          <p:nvPr/>
        </p:nvSpPr>
        <p:spPr>
          <a:xfrm>
            <a:off x="8467057" y="200967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591308"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34374" y="6387408"/>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210582" y="446744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4" name="Rectangle 203"/>
          <p:cNvSpPr/>
          <p:nvPr/>
        </p:nvSpPr>
        <p:spPr>
          <a:xfrm>
            <a:off x="11353363" y="443185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499687" y="446554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06" name="Rectangle 205"/>
          <p:cNvSpPr/>
          <p:nvPr/>
        </p:nvSpPr>
        <p:spPr>
          <a:xfrm>
            <a:off x="11642468" y="442996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Down Arrow 206"/>
          <p:cNvSpPr/>
          <p:nvPr/>
        </p:nvSpPr>
        <p:spPr>
          <a:xfrm>
            <a:off x="11589968" y="3895833"/>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Down Arrow 207"/>
          <p:cNvSpPr/>
          <p:nvPr/>
        </p:nvSpPr>
        <p:spPr>
          <a:xfrm>
            <a:off x="11299631" y="3898512"/>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638814" y="64506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0" name="Rectangle 209"/>
          <p:cNvSpPr/>
          <p:nvPr/>
        </p:nvSpPr>
        <p:spPr>
          <a:xfrm>
            <a:off x="9781595" y="641508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927919" y="6448771"/>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12" name="Rectangle 211"/>
          <p:cNvSpPr/>
          <p:nvPr/>
        </p:nvSpPr>
        <p:spPr>
          <a:xfrm>
            <a:off x="10070700" y="6413188"/>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Down Arrow 212"/>
          <p:cNvSpPr/>
          <p:nvPr/>
        </p:nvSpPr>
        <p:spPr>
          <a:xfrm>
            <a:off x="10018200" y="5879057"/>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Down Arrow 213"/>
          <p:cNvSpPr/>
          <p:nvPr/>
        </p:nvSpPr>
        <p:spPr>
          <a:xfrm>
            <a:off x="9727863" y="5881736"/>
            <a:ext cx="248175" cy="480821"/>
          </a:xfrm>
          <a:prstGeom prst="downArrow">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flipH="1">
            <a:off x="1186963" y="3243186"/>
            <a:ext cx="404445" cy="2019527"/>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H="1">
            <a:off x="2699117" y="2069150"/>
            <a:ext cx="3649177" cy="51901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flipH="1">
            <a:off x="2076056" y="5595693"/>
            <a:ext cx="5297178" cy="5621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flipH="1" flipV="1">
            <a:off x="2766911" y="2907399"/>
            <a:ext cx="1224088" cy="824348"/>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6" name="Rectangle 245"/>
          <p:cNvSpPr/>
          <p:nvPr/>
        </p:nvSpPr>
        <p:spPr>
          <a:xfrm>
            <a:off x="3805838"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247"/>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Rectangle 248"/>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Rectangle 249"/>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1" name="Rectangle 250"/>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25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252"/>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Rectangle 253"/>
          <p:cNvSpPr/>
          <p:nvPr/>
        </p:nvSpPr>
        <p:spPr>
          <a:xfrm>
            <a:off x="3528236" y="3336054"/>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Rectangle 254"/>
          <p:cNvSpPr/>
          <p:nvPr/>
        </p:nvSpPr>
        <p:spPr>
          <a:xfrm>
            <a:off x="1209332"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5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663057" y="3371637"/>
            <a:ext cx="145378" cy="61212"/>
          </a:xfrm>
          <a:prstGeom prst="rect">
            <a:avLst/>
          </a:prstGeom>
          <a:noFill/>
          <a:extLst>
            <a:ext uri="{909E8E84-426E-40DD-AFC4-6F175D3DCCD1}">
              <a14:hiddenFill xmlns:a14="http://schemas.microsoft.com/office/drawing/2010/main">
                <a:solidFill>
                  <a:srgbClr val="FFFFFF"/>
                </a:solidFill>
              </a14:hiddenFill>
            </a:ext>
          </a:extLst>
        </p:spPr>
      </p:pic>
      <p:pic>
        <p:nvPicPr>
          <p:cNvPr id="26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352398" y="3372502"/>
            <a:ext cx="145378" cy="61212"/>
          </a:xfrm>
          <a:prstGeom prst="rect">
            <a:avLst/>
          </a:prstGeom>
          <a:noFill/>
          <a:extLst>
            <a:ext uri="{909E8E84-426E-40DD-AFC4-6F175D3DCCD1}">
              <a14:hiddenFill xmlns:a14="http://schemas.microsoft.com/office/drawing/2010/main">
                <a:solidFill>
                  <a:srgbClr val="FFFFFF"/>
                </a:solidFill>
              </a14:hiddenFill>
            </a:ext>
          </a:extLst>
        </p:spPr>
      </p:pic>
      <p:cxnSp>
        <p:nvCxnSpPr>
          <p:cNvPr id="265" name="Straight Connector 264"/>
          <p:cNvCxnSpPr/>
          <p:nvPr/>
        </p:nvCxnSpPr>
        <p:spPr>
          <a:xfrm flipH="1" flipV="1">
            <a:off x="5414796" y="4108524"/>
            <a:ext cx="2023805" cy="121272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6" name="Rectangle 265"/>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68" name="Rectangle 267"/>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0" name="Rectangle 269"/>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2" name="Rectangle 271"/>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4" name="Rectangle 273"/>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6" name="Rectangle 275"/>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78" name="Rectangle 277"/>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0" name="Rectangle 279"/>
          <p:cNvSpPr/>
          <p:nvPr/>
        </p:nvSpPr>
        <p:spPr>
          <a:xfrm>
            <a:off x="6052387" y="449944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206942" y="453385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2" name="Rectangle 281"/>
          <p:cNvSpPr/>
          <p:nvPr/>
        </p:nvSpPr>
        <p:spPr>
          <a:xfrm>
            <a:off x="6349723" y="4498271"/>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3" name="Rectangle 282"/>
          <p:cNvSpPr/>
          <p:nvPr/>
        </p:nvSpPr>
        <p:spPr>
          <a:xfrm>
            <a:off x="3749389"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892455" y="4532200"/>
            <a:ext cx="145378" cy="61212"/>
          </a:xfrm>
          <a:prstGeom prst="rect">
            <a:avLst/>
          </a:prstGeom>
          <a:noFill/>
          <a:extLst>
            <a:ext uri="{909E8E84-426E-40DD-AFC4-6F175D3DCCD1}">
              <a14:hiddenFill xmlns:a14="http://schemas.microsoft.com/office/drawing/2010/main">
                <a:solidFill>
                  <a:srgbClr val="FFFFFF"/>
                </a:solidFill>
              </a14:hiddenFill>
            </a:ext>
          </a:extLst>
        </p:spPr>
      </p:pic>
      <p:cxnSp>
        <p:nvCxnSpPr>
          <p:cNvPr id="285" name="Straight Connector 284"/>
          <p:cNvCxnSpPr/>
          <p:nvPr/>
        </p:nvCxnSpPr>
        <p:spPr>
          <a:xfrm flipH="1">
            <a:off x="4959409" y="2371934"/>
            <a:ext cx="1291519" cy="97062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flipH="1" flipV="1">
            <a:off x="7717130" y="2094574"/>
            <a:ext cx="1291518" cy="1277063"/>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87" name="Rectangle 286"/>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9" name="Rectangle 288"/>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1" name="Rectangle 290"/>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3" name="Rectangle 292"/>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4"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5" name="Rectangle 294"/>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6"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7" name="Rectangle 296"/>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8"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9" name="Rectangle 298"/>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0"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1" name="Rectangle 300"/>
          <p:cNvSpPr/>
          <p:nvPr/>
        </p:nvSpPr>
        <p:spPr>
          <a:xfrm>
            <a:off x="8521098" y="2552586"/>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670192" y="25844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3" name="Rectangle 302"/>
          <p:cNvSpPr/>
          <p:nvPr/>
        </p:nvSpPr>
        <p:spPr>
          <a:xfrm>
            <a:off x="8812973" y="2548817"/>
            <a:ext cx="140095" cy="135574"/>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4" name="Rectangle 303"/>
          <p:cNvSpPr/>
          <p:nvPr/>
        </p:nvSpPr>
        <p:spPr>
          <a:xfrm>
            <a:off x="6218445"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370714" y="2580109"/>
            <a:ext cx="145378" cy="61212"/>
          </a:xfrm>
          <a:prstGeom prst="rect">
            <a:avLst/>
          </a:prstGeom>
          <a:noFill/>
          <a:extLst>
            <a:ext uri="{909E8E84-426E-40DD-AFC4-6F175D3DCCD1}">
              <a14:hiddenFill xmlns:a14="http://schemas.microsoft.com/office/drawing/2010/main">
                <a:solidFill>
                  <a:srgbClr val="FFFFFF"/>
                </a:solidFill>
              </a14:hiddenFill>
            </a:ext>
          </a:extLst>
        </p:spPr>
      </p:pic>
      <p:cxnSp>
        <p:nvCxnSpPr>
          <p:cNvPr id="306" name="Straight Connector 305"/>
          <p:cNvCxnSpPr/>
          <p:nvPr/>
        </p:nvCxnSpPr>
        <p:spPr>
          <a:xfrm flipH="1">
            <a:off x="8305298" y="4184363"/>
            <a:ext cx="605048" cy="1060512"/>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flipH="1">
            <a:off x="1936981" y="4237820"/>
            <a:ext cx="1796769" cy="945426"/>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11782563" y="4588438"/>
            <a:ext cx="451207" cy="493516"/>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10259691" y="6552855"/>
            <a:ext cx="451207" cy="442408"/>
          </a:xfrm>
          <a:prstGeom prst="ellipse">
            <a:avLst/>
          </a:prstGeom>
          <a:noFill/>
          <a:ln w="28575">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Down Arrow 153"/>
          <p:cNvSpPr/>
          <p:nvPr/>
        </p:nvSpPr>
        <p:spPr>
          <a:xfrm rot="12789045">
            <a:off x="11741092" y="5057047"/>
            <a:ext cx="83058" cy="519579"/>
          </a:xfrm>
          <a:prstGeom prst="down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003108" y="5496066"/>
            <a:ext cx="1130438" cy="646331"/>
          </a:xfrm>
          <a:prstGeom prst="rect">
            <a:avLst/>
          </a:prstGeom>
          <a:noFill/>
        </p:spPr>
        <p:txBody>
          <a:bodyPr wrap="none" rtlCol="0">
            <a:spAutoFit/>
          </a:bodyPr>
          <a:lstStyle/>
          <a:p>
            <a:r>
              <a:rPr lang="en-US" dirty="0"/>
              <a:t>Orphaned</a:t>
            </a:r>
          </a:p>
          <a:p>
            <a:r>
              <a:rPr lang="en-US" dirty="0"/>
              <a:t> Block</a:t>
            </a:r>
          </a:p>
        </p:txBody>
      </p:sp>
      <p:sp>
        <p:nvSpPr>
          <p:cNvPr id="156" name="Down Arrow 155"/>
          <p:cNvSpPr/>
          <p:nvPr/>
        </p:nvSpPr>
        <p:spPr>
          <a:xfrm rot="2497991">
            <a:off x="10954434" y="6043884"/>
            <a:ext cx="97348" cy="633440"/>
          </a:xfrm>
          <a:prstGeom prst="downArrow">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606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9307"/>
          </a:xfrm>
        </p:spPr>
        <p:txBody>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Consensus Protocol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6559" y="2297567"/>
            <a:ext cx="1249606" cy="881646"/>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513" y="3479301"/>
            <a:ext cx="1249606" cy="88164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5802" y="5400932"/>
            <a:ext cx="1249606" cy="881646"/>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911" y="5332744"/>
            <a:ext cx="1249606" cy="881646"/>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0216" y="3412663"/>
            <a:ext cx="1249606" cy="881646"/>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5792" y="1534121"/>
            <a:ext cx="1249606" cy="881646"/>
          </a:xfrm>
          <a:prstGeom prst="rect">
            <a:avLst/>
          </a:prstGeom>
        </p:spPr>
      </p:pic>
      <p:cxnSp>
        <p:nvCxnSpPr>
          <p:cNvPr id="11" name="Straight Connector 10"/>
          <p:cNvCxnSpPr/>
          <p:nvPr/>
        </p:nvCxnSpPr>
        <p:spPr>
          <a:xfrm flipH="1">
            <a:off x="1186963" y="3243186"/>
            <a:ext cx="404445" cy="20195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99374" y="2752928"/>
            <a:ext cx="1596170" cy="66461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5" idx="1"/>
          </p:cNvCxnSpPr>
          <p:nvPr/>
        </p:nvCxnSpPr>
        <p:spPr>
          <a:xfrm flipV="1">
            <a:off x="2101362" y="3920124"/>
            <a:ext cx="1900151" cy="1342590"/>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 idx="1"/>
          </p:cNvCxnSpPr>
          <p:nvPr/>
        </p:nvCxnSpPr>
        <p:spPr>
          <a:xfrm>
            <a:off x="2748987" y="2524645"/>
            <a:ext cx="6301229" cy="132884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flipH="1">
            <a:off x="5106964" y="2297567"/>
            <a:ext cx="1236459" cy="1169256"/>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31742" y="4217397"/>
            <a:ext cx="2203100" cy="1224748"/>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V="1">
            <a:off x="2081134" y="5666398"/>
            <a:ext cx="5384768" cy="17027"/>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flipV="1">
            <a:off x="8028790" y="4387617"/>
            <a:ext cx="1120432" cy="989431"/>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a:endCxn id="9" idx="3"/>
          </p:cNvCxnSpPr>
          <p:nvPr/>
        </p:nvCxnSpPr>
        <p:spPr>
          <a:xfrm flipH="1" flipV="1">
            <a:off x="7735398" y="1974944"/>
            <a:ext cx="1413824" cy="1395073"/>
          </a:xfrm>
          <a:prstGeom prst="line">
            <a:avLst/>
          </a:prstGeom>
          <a:ln w="381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82" name="Rectangle 281"/>
          <p:cNvSpPr/>
          <p:nvPr/>
        </p:nvSpPr>
        <p:spPr>
          <a:xfrm>
            <a:off x="1494815" y="332952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37881"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p:cNvSpPr/>
          <p:nvPr/>
        </p:nvSpPr>
        <p:spPr>
          <a:xfrm>
            <a:off x="1780662" y="333039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30678" y="336597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6" name="Rectangle 285"/>
          <p:cNvSpPr/>
          <p:nvPr/>
        </p:nvSpPr>
        <p:spPr>
          <a:xfrm>
            <a:off x="2086123"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229189"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88" name="Rectangle 287"/>
          <p:cNvSpPr/>
          <p:nvPr/>
        </p:nvSpPr>
        <p:spPr>
          <a:xfrm>
            <a:off x="2371970"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521986"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0" name="Rectangle 289"/>
          <p:cNvSpPr/>
          <p:nvPr/>
        </p:nvSpPr>
        <p:spPr>
          <a:xfrm>
            <a:off x="2651081" y="333235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94147"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2" name="Rectangle 291"/>
          <p:cNvSpPr/>
          <p:nvPr/>
        </p:nvSpPr>
        <p:spPr>
          <a:xfrm>
            <a:off x="2936928" y="333322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86944" y="336880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4" name="Rectangle 293"/>
          <p:cNvSpPr/>
          <p:nvPr/>
        </p:nvSpPr>
        <p:spPr>
          <a:xfrm>
            <a:off x="3242389" y="3335189"/>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385455" y="3371637"/>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296" name="Rectangle 295"/>
          <p:cNvSpPr/>
          <p:nvPr/>
        </p:nvSpPr>
        <p:spPr>
          <a:xfrm>
            <a:off x="3528236" y="3336054"/>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0" name="Rectangle 299"/>
          <p:cNvSpPr/>
          <p:nvPr/>
        </p:nvSpPr>
        <p:spPr>
          <a:xfrm>
            <a:off x="6487677" y="254606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630743"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2" name="Rectangle 301"/>
          <p:cNvSpPr/>
          <p:nvPr/>
        </p:nvSpPr>
        <p:spPr>
          <a:xfrm>
            <a:off x="6773524" y="254692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923540" y="258250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4" name="Rectangle 303"/>
          <p:cNvSpPr/>
          <p:nvPr/>
        </p:nvSpPr>
        <p:spPr>
          <a:xfrm>
            <a:off x="7078985"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222051"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6" name="Rectangle 305"/>
          <p:cNvSpPr/>
          <p:nvPr/>
        </p:nvSpPr>
        <p:spPr>
          <a:xfrm>
            <a:off x="7364832"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514848"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08" name="Rectangle 307"/>
          <p:cNvSpPr/>
          <p:nvPr/>
        </p:nvSpPr>
        <p:spPr>
          <a:xfrm>
            <a:off x="7643943" y="254889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787009"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0" name="Rectangle 309"/>
          <p:cNvSpPr/>
          <p:nvPr/>
        </p:nvSpPr>
        <p:spPr>
          <a:xfrm>
            <a:off x="7929790" y="2549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079806" y="2585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2" name="Rectangle 311"/>
          <p:cNvSpPr/>
          <p:nvPr/>
        </p:nvSpPr>
        <p:spPr>
          <a:xfrm>
            <a:off x="8235251" y="2551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378317" y="2588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14" name="Rectangle 313"/>
          <p:cNvSpPr/>
          <p:nvPr/>
        </p:nvSpPr>
        <p:spPr>
          <a:xfrm>
            <a:off x="8521098" y="2552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8" name="Rectangle 317"/>
          <p:cNvSpPr/>
          <p:nvPr/>
        </p:nvSpPr>
        <p:spPr>
          <a:xfrm>
            <a:off x="4018966" y="449292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162032"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0" name="Rectangle 319"/>
          <p:cNvSpPr/>
          <p:nvPr/>
        </p:nvSpPr>
        <p:spPr>
          <a:xfrm>
            <a:off x="4304813" y="449378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454829" y="452937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2" name="Rectangle 321"/>
          <p:cNvSpPr/>
          <p:nvPr/>
        </p:nvSpPr>
        <p:spPr>
          <a:xfrm>
            <a:off x="4610274"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753340"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4" name="Rectangle 323"/>
          <p:cNvSpPr/>
          <p:nvPr/>
        </p:nvSpPr>
        <p:spPr>
          <a:xfrm>
            <a:off x="4896121"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046137"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6" name="Rectangle 325"/>
          <p:cNvSpPr/>
          <p:nvPr/>
        </p:nvSpPr>
        <p:spPr>
          <a:xfrm>
            <a:off x="5175232" y="449575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318298"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28" name="Rectangle 327"/>
          <p:cNvSpPr/>
          <p:nvPr/>
        </p:nvSpPr>
        <p:spPr>
          <a:xfrm>
            <a:off x="5461079" y="449661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611095" y="453220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0" name="Rectangle 329"/>
          <p:cNvSpPr/>
          <p:nvPr/>
        </p:nvSpPr>
        <p:spPr>
          <a:xfrm>
            <a:off x="5766540" y="449858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5909606" y="4535030"/>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6052387"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Rectangle 335"/>
          <p:cNvSpPr/>
          <p:nvPr/>
        </p:nvSpPr>
        <p:spPr>
          <a:xfrm>
            <a:off x="9046080" y="442303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189146"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38" name="Rectangle 337"/>
          <p:cNvSpPr/>
          <p:nvPr/>
        </p:nvSpPr>
        <p:spPr>
          <a:xfrm>
            <a:off x="9331927" y="442390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481943" y="445948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0" name="Rectangle 339"/>
          <p:cNvSpPr/>
          <p:nvPr/>
        </p:nvSpPr>
        <p:spPr>
          <a:xfrm>
            <a:off x="9637388"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780454"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2" name="Rectangle 341"/>
          <p:cNvSpPr/>
          <p:nvPr/>
        </p:nvSpPr>
        <p:spPr>
          <a:xfrm>
            <a:off x="9923235"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073251"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4" name="Rectangle 343"/>
          <p:cNvSpPr/>
          <p:nvPr/>
        </p:nvSpPr>
        <p:spPr>
          <a:xfrm>
            <a:off x="10202346" y="442586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345412"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6" name="Rectangle 345"/>
          <p:cNvSpPr/>
          <p:nvPr/>
        </p:nvSpPr>
        <p:spPr>
          <a:xfrm>
            <a:off x="10488193" y="442673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638209" y="446231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48" name="Rectangle 347"/>
          <p:cNvSpPr/>
          <p:nvPr/>
        </p:nvSpPr>
        <p:spPr>
          <a:xfrm>
            <a:off x="10793654" y="4428698"/>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936720" y="4465146"/>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0" name="Rectangle 349"/>
          <p:cNvSpPr/>
          <p:nvPr/>
        </p:nvSpPr>
        <p:spPr>
          <a:xfrm>
            <a:off x="11079501" y="4429563"/>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4" name="Rectangle 353"/>
          <p:cNvSpPr/>
          <p:nvPr/>
        </p:nvSpPr>
        <p:spPr>
          <a:xfrm>
            <a:off x="879242" y="634443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022308"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6" name="Rectangle 355"/>
          <p:cNvSpPr/>
          <p:nvPr/>
        </p:nvSpPr>
        <p:spPr>
          <a:xfrm>
            <a:off x="1165089" y="634530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315105" y="638088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58" name="Rectangle 357"/>
          <p:cNvSpPr/>
          <p:nvPr/>
        </p:nvSpPr>
        <p:spPr>
          <a:xfrm>
            <a:off x="1470550"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613616"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0" name="Rectangle 359"/>
          <p:cNvSpPr/>
          <p:nvPr/>
        </p:nvSpPr>
        <p:spPr>
          <a:xfrm>
            <a:off x="1756397"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906413"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2" name="Rectangle 361"/>
          <p:cNvSpPr/>
          <p:nvPr/>
        </p:nvSpPr>
        <p:spPr>
          <a:xfrm>
            <a:off x="2035508" y="634726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78574"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4" name="Rectangle 363"/>
          <p:cNvSpPr/>
          <p:nvPr/>
        </p:nvSpPr>
        <p:spPr>
          <a:xfrm>
            <a:off x="2321355" y="634813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471371" y="638371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6" name="Rectangle 365"/>
          <p:cNvSpPr/>
          <p:nvPr/>
        </p:nvSpPr>
        <p:spPr>
          <a:xfrm>
            <a:off x="2626816" y="635009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769882" y="6386543"/>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68" name="Rectangle 367"/>
          <p:cNvSpPr/>
          <p:nvPr/>
        </p:nvSpPr>
        <p:spPr>
          <a:xfrm>
            <a:off x="2912663"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2" name="Rectangle 371"/>
          <p:cNvSpPr/>
          <p:nvPr/>
        </p:nvSpPr>
        <p:spPr>
          <a:xfrm>
            <a:off x="7468233" y="64107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611299"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4" name="Rectangle 373"/>
          <p:cNvSpPr/>
          <p:nvPr/>
        </p:nvSpPr>
        <p:spPr>
          <a:xfrm>
            <a:off x="7754080" y="64116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7904096" y="64472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6" name="Rectangle 375"/>
          <p:cNvSpPr/>
          <p:nvPr/>
        </p:nvSpPr>
        <p:spPr>
          <a:xfrm>
            <a:off x="8059541"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202607"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78" name="Rectangle 377"/>
          <p:cNvSpPr/>
          <p:nvPr/>
        </p:nvSpPr>
        <p:spPr>
          <a:xfrm>
            <a:off x="8345388"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495404"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p:cNvSpPr/>
          <p:nvPr/>
        </p:nvSpPr>
        <p:spPr>
          <a:xfrm>
            <a:off x="8624499" y="6413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767565"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2" name="Rectangle 381"/>
          <p:cNvSpPr/>
          <p:nvPr/>
        </p:nvSpPr>
        <p:spPr>
          <a:xfrm>
            <a:off x="8910346" y="641445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060362" y="645003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4" name="Rectangle 383"/>
          <p:cNvSpPr/>
          <p:nvPr/>
        </p:nvSpPr>
        <p:spPr>
          <a:xfrm>
            <a:off x="9215807" y="641641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358873" y="645286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386" name="Rectangle 385"/>
          <p:cNvSpPr/>
          <p:nvPr/>
        </p:nvSpPr>
        <p:spPr>
          <a:xfrm>
            <a:off x="9501654" y="641728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83" y="999307"/>
            <a:ext cx="121920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660945" y="337067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p:cNvSpPr/>
          <p:nvPr/>
        </p:nvSpPr>
        <p:spPr>
          <a:xfrm>
            <a:off x="3816390" y="333705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959456" y="3373504"/>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2" name="Rectangle 111"/>
          <p:cNvSpPr/>
          <p:nvPr/>
        </p:nvSpPr>
        <p:spPr>
          <a:xfrm>
            <a:off x="4102237" y="33379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054464" y="638457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113"/>
          <p:cNvSpPr/>
          <p:nvPr/>
        </p:nvSpPr>
        <p:spPr>
          <a:xfrm>
            <a:off x="3209909" y="63509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3352975" y="638740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115"/>
          <p:cNvSpPr/>
          <p:nvPr/>
        </p:nvSpPr>
        <p:spPr>
          <a:xfrm>
            <a:off x="3495756" y="635182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184381" y="453306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117"/>
          <p:cNvSpPr/>
          <p:nvPr/>
        </p:nvSpPr>
        <p:spPr>
          <a:xfrm>
            <a:off x="6339826" y="4499447"/>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6482892" y="4535895"/>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0" name="Rectangle 119"/>
          <p:cNvSpPr/>
          <p:nvPr/>
        </p:nvSpPr>
        <p:spPr>
          <a:xfrm>
            <a:off x="6625673" y="4500312"/>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673426" y="258733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121"/>
          <p:cNvSpPr/>
          <p:nvPr/>
        </p:nvSpPr>
        <p:spPr>
          <a:xfrm>
            <a:off x="8828871" y="255372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3"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8971937" y="259016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p:cNvSpPr/>
          <p:nvPr/>
        </p:nvSpPr>
        <p:spPr>
          <a:xfrm>
            <a:off x="9114718" y="255458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5"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230700" y="446527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6" name="Rectangle 125"/>
          <p:cNvSpPr/>
          <p:nvPr/>
        </p:nvSpPr>
        <p:spPr>
          <a:xfrm>
            <a:off x="11386145" y="4431660"/>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7"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11529211" y="4468108"/>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28" name="Rectangle 127"/>
          <p:cNvSpPr/>
          <p:nvPr/>
        </p:nvSpPr>
        <p:spPr>
          <a:xfrm>
            <a:off x="11671992" y="4432525"/>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9"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647260" y="644878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0" name="Rectangle 129"/>
          <p:cNvSpPr/>
          <p:nvPr/>
        </p:nvSpPr>
        <p:spPr>
          <a:xfrm>
            <a:off x="9802705" y="6415171"/>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9945771" y="6451619"/>
            <a:ext cx="145378" cy="61212"/>
          </a:xfrm>
          <a:prstGeom prst="rect">
            <a:avLst/>
          </a:prstGeom>
          <a:noFill/>
          <a:extLst>
            <a:ext uri="{909E8E84-426E-40DD-AFC4-6F175D3DCCD1}">
              <a14:hiddenFill xmlns:a14="http://schemas.microsoft.com/office/drawing/2010/main">
                <a:solidFill>
                  <a:srgbClr val="FFFFFF"/>
                </a:solidFill>
              </a14:hiddenFill>
            </a:ext>
          </a:extLst>
        </p:spPr>
      </p:pic>
      <p:sp>
        <p:nvSpPr>
          <p:cNvPr id="132" name="Rectangle 131"/>
          <p:cNvSpPr/>
          <p:nvPr/>
        </p:nvSpPr>
        <p:spPr>
          <a:xfrm>
            <a:off x="10088552" y="6416036"/>
            <a:ext cx="140095" cy="135574"/>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57707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Nonce for a valid hash value</a:t>
            </a:r>
          </a:p>
        </p:txBody>
      </p:sp>
      <p:sp>
        <p:nvSpPr>
          <p:cNvPr id="3" name="Content Placeholder 2"/>
          <p:cNvSpPr>
            <a:spLocks noGrp="1"/>
          </p:cNvSpPr>
          <p:nvPr>
            <p:ph idx="1"/>
          </p:nvPr>
        </p:nvSpPr>
        <p:spPr/>
        <p:txBody>
          <a:bodyPr/>
          <a:lstStyle/>
          <a:p>
            <a:pPr marL="0" indent="0">
              <a:buNone/>
            </a:pPr>
            <a:r>
              <a:rPr lang="en-US" dirty="0">
                <a:hlinkClick r:id="rId2"/>
              </a:rPr>
              <a:t>https://tools.superdatascience.com/blockchain/block</a:t>
            </a:r>
            <a:endParaRPr lang="en-US" dirty="0"/>
          </a:p>
          <a:p>
            <a:pPr marL="0" indent="0">
              <a:buNone/>
            </a:pPr>
            <a:endParaRPr lang="en-US" dirty="0"/>
          </a:p>
        </p:txBody>
      </p:sp>
    </p:spTree>
    <p:extLst>
      <p:ext uri="{BB962C8B-B14F-4D97-AF65-F5344CB8AC3E}">
        <p14:creationId xmlns:p14="http://schemas.microsoft.com/office/powerpoint/2010/main" val="2355667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644CD-8722-4DCE-AEDD-1D64AD67E088}"/>
              </a:ext>
            </a:extLst>
          </p:cNvPr>
          <p:cNvSpPr>
            <a:spLocks noGrp="1"/>
          </p:cNvSpPr>
          <p:nvPr>
            <p:ph type="title"/>
          </p:nvPr>
        </p:nvSpPr>
        <p:spPr>
          <a:xfrm>
            <a:off x="0" y="0"/>
            <a:ext cx="12192000" cy="1325563"/>
          </a:xfrm>
        </p:spPr>
        <p:txBody>
          <a:bodyPr>
            <a:normAutofit/>
          </a:bodyPr>
          <a:lstStyle/>
          <a:p>
            <a:r>
              <a:rPr lang="en-US" b="1" dirty="0">
                <a:solidFill>
                  <a:schemeClr val="accent1"/>
                </a:solidFill>
                <a:latin typeface="Arial Black" panose="020B0A04020102020204" pitchFamily="34" charset="0"/>
              </a:rPr>
              <a:t>Success cases in Blockchain</a:t>
            </a:r>
            <a:endParaRPr lang="en-IN" b="1" dirty="0">
              <a:solidFill>
                <a:schemeClr val="accent1"/>
              </a:solidFill>
              <a:latin typeface="Arial Black" panose="020B0A04020102020204" pitchFamily="34" charset="0"/>
            </a:endParaRPr>
          </a:p>
        </p:txBody>
      </p:sp>
      <p:sp>
        <p:nvSpPr>
          <p:cNvPr id="5" name="Rectangle 4">
            <a:extLst>
              <a:ext uri="{FF2B5EF4-FFF2-40B4-BE49-F238E27FC236}">
                <a16:creationId xmlns:a16="http://schemas.microsoft.com/office/drawing/2014/main" id="{DD372DDE-5DC1-479C-9681-EC042AA7A514}"/>
              </a:ext>
            </a:extLst>
          </p:cNvPr>
          <p:cNvSpPr/>
          <p:nvPr/>
        </p:nvSpPr>
        <p:spPr>
          <a:xfrm>
            <a:off x="0" y="1028701"/>
            <a:ext cx="12192000" cy="61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72DDEBB-E7EA-44FD-A45E-5A471D3D761E}"/>
              </a:ext>
            </a:extLst>
          </p:cNvPr>
          <p:cNvSpPr txBox="1"/>
          <p:nvPr/>
        </p:nvSpPr>
        <p:spPr>
          <a:xfrm>
            <a:off x="609600" y="1651590"/>
            <a:ext cx="11318697"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Supply Chain </a:t>
            </a:r>
            <a:r>
              <a:rPr lang="en-US" sz="2800" dirty="0" err="1">
                <a:latin typeface="Times New Roman" panose="02020603050405020304" pitchFamily="18" charset="0"/>
                <a:cs typeface="Times New Roman" panose="02020603050405020304" pitchFamily="18" charset="0"/>
              </a:rPr>
              <a:t>Managemnt</a:t>
            </a:r>
            <a:endParaRPr lang="en-US" sz="2800" dirty="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hlinkClick r:id="rId3"/>
              </a:rPr>
              <a:t>https://www.coindesk.com/walmart-will-start-tracking-groceries-on-blockchain-in-2019/</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Humanitarian aid</a:t>
            </a:r>
          </a:p>
          <a:p>
            <a:pPr lvl="1"/>
            <a:r>
              <a:rPr lang="en-US" sz="2800" dirty="0">
                <a:latin typeface="Times New Roman" panose="02020603050405020304" pitchFamily="18" charset="0"/>
                <a:cs typeface="Times New Roman" panose="02020603050405020304" pitchFamily="18" charset="0"/>
                <a:hlinkClick r:id="rId4"/>
              </a:rPr>
              <a:t>https://www.coindesk.com/united-nations-sends-aid-to-10000-syrian-refugees-using-ethereum-blockchain/</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 Estate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Insurance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Cryptocurrency</a:t>
            </a:r>
          </a:p>
        </p:txBody>
      </p:sp>
    </p:spTree>
    <p:extLst>
      <p:ext uri="{BB962C8B-B14F-4D97-AF65-F5344CB8AC3E}">
        <p14:creationId xmlns:p14="http://schemas.microsoft.com/office/powerpoint/2010/main" val="170443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25564"/>
            <a:ext cx="12192000" cy="5532436"/>
          </a:xfrm>
        </p:spPr>
        <p:txBody>
          <a:bodyPr/>
          <a:lstStyle/>
          <a:p>
            <a:pPr marL="0" indent="0">
              <a:buNone/>
            </a:pPr>
            <a:r>
              <a:rPr lang="en-US" dirty="0"/>
              <a:t>                                                                                                             </a:t>
            </a:r>
            <a:r>
              <a:rPr lang="en-US" sz="2000" dirty="0"/>
              <a:t>- ALL POSSIBLE HASHES -</a:t>
            </a:r>
          </a:p>
          <a:p>
            <a:pPr marL="0" indent="0">
              <a:buNone/>
            </a:pPr>
            <a:endParaRPr lang="en-US" sz="2000" dirty="0"/>
          </a:p>
          <a:p>
            <a:pPr marL="0" indent="0">
              <a:buNone/>
            </a:pPr>
            <a:r>
              <a:rPr lang="en-US" sz="2000" dirty="0"/>
              <a:t>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sym typeface="Wingdings 2" panose="05020102010507070707" pitchFamily="18" charset="2"/>
            </a:endParaRPr>
          </a:p>
        </p:txBody>
      </p:sp>
      <p:sp>
        <p:nvSpPr>
          <p:cNvPr id="13" name="Rectangle 12"/>
          <p:cNvSpPr/>
          <p:nvPr/>
        </p:nvSpPr>
        <p:spPr>
          <a:xfrm>
            <a:off x="8721969" y="1820008"/>
            <a:ext cx="2989385" cy="3043578"/>
          </a:xfrm>
          <a:prstGeom prst="rect">
            <a:avLst/>
          </a:prstGeom>
          <a:solidFill>
            <a:srgbClr val="9B96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LARGEST</a:t>
            </a: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r>
              <a:rPr lang="en-US" dirty="0">
                <a:solidFill>
                  <a:schemeClr val="accent2"/>
                </a:solidFill>
              </a:rPr>
              <a:t> </a:t>
            </a:r>
          </a:p>
          <a:p>
            <a:pPr algn="ctr"/>
            <a:endParaRPr lang="en-US" dirty="0">
              <a:solidFill>
                <a:schemeClr val="accent2"/>
              </a:solidFill>
            </a:endParaRPr>
          </a:p>
          <a:p>
            <a:pPr algn="ctr"/>
            <a:endParaRPr lang="en-US" dirty="0">
              <a:solidFill>
                <a:schemeClr val="accent2"/>
              </a:solidFill>
            </a:endParaRPr>
          </a:p>
          <a:p>
            <a:pPr algn="ctr"/>
            <a:endParaRPr lang="en-US" dirty="0"/>
          </a:p>
          <a:p>
            <a:pPr algn="ctr"/>
            <a:endParaRPr lang="en-US" dirty="0"/>
          </a:p>
          <a:p>
            <a:pPr algn="ctr"/>
            <a:endParaRPr lang="en-US" dirty="0"/>
          </a:p>
          <a:p>
            <a:pPr algn="ctr"/>
            <a:r>
              <a:rPr lang="en-US" dirty="0"/>
              <a:t>     </a:t>
            </a:r>
          </a:p>
        </p:txBody>
      </p:sp>
      <p:sp>
        <p:nvSpPr>
          <p:cNvPr id="5" name="Minus 4"/>
          <p:cNvSpPr/>
          <p:nvPr/>
        </p:nvSpPr>
        <p:spPr>
          <a:xfrm>
            <a:off x="8459053" y="4624754"/>
            <a:ext cx="24826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8721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9088315"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9491296"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64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25158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19"/>
          <p:cNvSpPr/>
          <p:nvPr/>
        </p:nvSpPr>
        <p:spPr>
          <a:xfrm>
            <a:off x="10647242"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10998934"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11344764"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11677650" y="4628134"/>
            <a:ext cx="245331"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2950" y="4863586"/>
            <a:ext cx="2989384" cy="1027260"/>
          </a:xfrm>
          <a:prstGeom prst="rect">
            <a:avLst/>
          </a:prstGeom>
          <a:solidFill>
            <a:srgbClr val="9780B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SMALLEST</a:t>
            </a:r>
          </a:p>
        </p:txBody>
      </p:sp>
      <p:sp>
        <p:nvSpPr>
          <p:cNvPr id="10" name="Up Arrow 9"/>
          <p:cNvSpPr/>
          <p:nvPr/>
        </p:nvSpPr>
        <p:spPr>
          <a:xfrm>
            <a:off x="8510342" y="4870937"/>
            <a:ext cx="448408" cy="7913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65231" y="5574323"/>
            <a:ext cx="3835086" cy="9407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05908" y="5662246"/>
            <a:ext cx="3694409" cy="646331"/>
          </a:xfrm>
          <a:prstGeom prst="rect">
            <a:avLst/>
          </a:prstGeom>
          <a:noFill/>
        </p:spPr>
        <p:txBody>
          <a:bodyPr wrap="none" rtlCol="0">
            <a:spAutoFit/>
          </a:bodyPr>
          <a:lstStyle/>
          <a:p>
            <a:r>
              <a:rPr lang="en-US" dirty="0"/>
              <a:t>TIP: Express Target with leading Zeros</a:t>
            </a:r>
          </a:p>
          <a:p>
            <a:r>
              <a:rPr lang="en-US" dirty="0"/>
              <a:t>                      E.g. `0000` </a:t>
            </a:r>
          </a:p>
        </p:txBody>
      </p:sp>
      <p:sp>
        <p:nvSpPr>
          <p:cNvPr id="3" name="TextBox 2"/>
          <p:cNvSpPr txBox="1"/>
          <p:nvPr/>
        </p:nvSpPr>
        <p:spPr>
          <a:xfrm>
            <a:off x="9448798" y="4431808"/>
            <a:ext cx="1632883" cy="369332"/>
          </a:xfrm>
          <a:prstGeom prst="rect">
            <a:avLst/>
          </a:prstGeom>
          <a:noFill/>
        </p:spPr>
        <p:txBody>
          <a:bodyPr wrap="none" rtlCol="0">
            <a:spAutoFit/>
          </a:bodyPr>
          <a:lstStyle/>
          <a:p>
            <a:r>
              <a:rPr lang="en-US" dirty="0">
                <a:solidFill>
                  <a:schemeClr val="accent2"/>
                </a:solidFill>
              </a:rPr>
              <a:t>TARGET(`0000’)</a:t>
            </a:r>
          </a:p>
        </p:txBody>
      </p:sp>
      <p:pic>
        <p:nvPicPr>
          <p:cNvPr id="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2787" y="2917631"/>
            <a:ext cx="897818" cy="3782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596241" y="2917631"/>
            <a:ext cx="897818" cy="37824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256655" y="1375149"/>
            <a:ext cx="1034257" cy="369332"/>
          </a:xfrm>
          <a:prstGeom prst="rect">
            <a:avLst/>
          </a:prstGeom>
          <a:noFill/>
        </p:spPr>
        <p:txBody>
          <a:bodyPr wrap="none" rtlCol="0">
            <a:spAutoFit/>
          </a:bodyPr>
          <a:lstStyle/>
          <a:p>
            <a:r>
              <a:rPr lang="en-US" dirty="0"/>
              <a:t>Block: #3</a:t>
            </a:r>
          </a:p>
        </p:txBody>
      </p:sp>
      <p:sp>
        <p:nvSpPr>
          <p:cNvPr id="44" name="TextBox 43"/>
          <p:cNvSpPr txBox="1"/>
          <p:nvPr/>
        </p:nvSpPr>
        <p:spPr>
          <a:xfrm>
            <a:off x="1256655" y="2506589"/>
            <a:ext cx="2901435" cy="1200329"/>
          </a:xfrm>
          <a:prstGeom prst="rect">
            <a:avLst/>
          </a:prstGeom>
          <a:noFill/>
        </p:spPr>
        <p:txBody>
          <a:bodyPr wrap="none" rtlCol="0">
            <a:spAutoFit/>
          </a:bodyPr>
          <a:lstStyle/>
          <a:p>
            <a:r>
              <a:rPr lang="en-US" dirty="0"/>
              <a:t>Data:</a:t>
            </a:r>
          </a:p>
          <a:p>
            <a:r>
              <a:rPr lang="en-US" dirty="0"/>
              <a:t>John -&gt; Subway 0.001 Bitcoin</a:t>
            </a:r>
          </a:p>
          <a:p>
            <a:r>
              <a:rPr lang="en-US" dirty="0"/>
              <a:t>Mike -&gt; Microsoft 5 Bitcoin</a:t>
            </a:r>
          </a:p>
          <a:p>
            <a:r>
              <a:rPr lang="en-US" dirty="0"/>
              <a:t>Sarah -&gt; Joe 70 Bitcoin</a:t>
            </a:r>
          </a:p>
        </p:txBody>
      </p:sp>
      <p:sp>
        <p:nvSpPr>
          <p:cNvPr id="45" name="TextBox 44"/>
          <p:cNvSpPr txBox="1"/>
          <p:nvPr/>
        </p:nvSpPr>
        <p:spPr>
          <a:xfrm>
            <a:off x="1254737" y="4962765"/>
            <a:ext cx="3203121" cy="369332"/>
          </a:xfrm>
          <a:prstGeom prst="rect">
            <a:avLst/>
          </a:prstGeom>
          <a:noFill/>
        </p:spPr>
        <p:txBody>
          <a:bodyPr wrap="none" rtlCol="0">
            <a:spAutoFit/>
          </a:bodyPr>
          <a:lstStyle/>
          <a:p>
            <a:r>
              <a:rPr lang="en-US" dirty="0"/>
              <a:t>Hash:           A63AB36162A4F4EE</a:t>
            </a:r>
          </a:p>
        </p:txBody>
      </p:sp>
      <p:sp>
        <p:nvSpPr>
          <p:cNvPr id="46" name="TextBox 45"/>
          <p:cNvSpPr txBox="1"/>
          <p:nvPr/>
        </p:nvSpPr>
        <p:spPr>
          <a:xfrm>
            <a:off x="1275070" y="1790627"/>
            <a:ext cx="853119" cy="369332"/>
          </a:xfrm>
          <a:prstGeom prst="rect">
            <a:avLst/>
          </a:prstGeom>
          <a:noFill/>
        </p:spPr>
        <p:txBody>
          <a:bodyPr wrap="none" rtlCol="0">
            <a:spAutoFit/>
          </a:bodyPr>
          <a:lstStyle/>
          <a:p>
            <a:r>
              <a:rPr lang="en-US" dirty="0"/>
              <a:t>Nonce:</a:t>
            </a:r>
          </a:p>
        </p:txBody>
      </p:sp>
      <p:sp>
        <p:nvSpPr>
          <p:cNvPr id="47" name="Down Arrow 46"/>
          <p:cNvSpPr/>
          <p:nvPr/>
        </p:nvSpPr>
        <p:spPr>
          <a:xfrm rot="16200000">
            <a:off x="710446" y="1728568"/>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5400000">
            <a:off x="4648347" y="1717930"/>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275069" y="1744481"/>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63815" y="2207420"/>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275069" y="4517344"/>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6655" y="4517343"/>
            <a:ext cx="3250254" cy="646331"/>
          </a:xfrm>
          <a:prstGeom prst="rect">
            <a:avLst/>
          </a:prstGeom>
          <a:noFill/>
        </p:spPr>
        <p:txBody>
          <a:bodyPr wrap="square" rtlCol="0">
            <a:spAutoFit/>
          </a:bodyPr>
          <a:lstStyle/>
          <a:p>
            <a:r>
              <a:rPr lang="en-US" dirty="0" err="1"/>
              <a:t>Prev.Hash</a:t>
            </a:r>
            <a:r>
              <a:rPr lang="en-US" dirty="0"/>
              <a:t>:   3A14DF2E57FB432A</a:t>
            </a:r>
          </a:p>
          <a:p>
            <a:endParaRPr lang="en-US" dirty="0"/>
          </a:p>
        </p:txBody>
      </p:sp>
      <p:sp>
        <p:nvSpPr>
          <p:cNvPr id="53" name="Rectangle 52"/>
          <p:cNvSpPr/>
          <p:nvPr/>
        </p:nvSpPr>
        <p:spPr>
          <a:xfrm>
            <a:off x="1275068" y="1360117"/>
            <a:ext cx="3163867" cy="354957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275069" y="4969171"/>
            <a:ext cx="3161949" cy="37403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Turn Arrow 54"/>
          <p:cNvSpPr/>
          <p:nvPr/>
        </p:nvSpPr>
        <p:spPr>
          <a:xfrm rot="5400000">
            <a:off x="4054699" y="3974702"/>
            <a:ext cx="1944150" cy="1002903"/>
          </a:xfrm>
          <a:prstGeom prst="uturnArrow">
            <a:avLst>
              <a:gd name="adj1" fmla="val 7466"/>
              <a:gd name="adj2" fmla="val 25000"/>
              <a:gd name="adj3" fmla="val 25000"/>
              <a:gd name="adj4" fmla="val 45179"/>
              <a:gd name="adj5" fmla="val 10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1986810" y="1796771"/>
            <a:ext cx="418704" cy="369332"/>
          </a:xfrm>
          <a:prstGeom prst="rect">
            <a:avLst/>
          </a:prstGeom>
          <a:noFill/>
        </p:spPr>
        <p:txBody>
          <a:bodyPr wrap="none" rtlCol="0">
            <a:spAutoFit/>
          </a:bodyPr>
          <a:lstStyle/>
          <a:p>
            <a:r>
              <a:rPr lang="en-US" dirty="0"/>
              <a:t>23</a:t>
            </a:r>
          </a:p>
        </p:txBody>
      </p:sp>
      <p:sp>
        <p:nvSpPr>
          <p:cNvPr id="7" name="Down Arrow 6"/>
          <p:cNvSpPr/>
          <p:nvPr/>
        </p:nvSpPr>
        <p:spPr>
          <a:xfrm rot="14515563">
            <a:off x="6893649" y="1109960"/>
            <a:ext cx="118877" cy="5516466"/>
          </a:xfrm>
          <a:prstGeom prst="downArrow">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p:nvPr/>
        </p:nvSpPr>
        <p:spPr>
          <a:xfrm>
            <a:off x="9393087" y="2451847"/>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673856" y="2459858"/>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23</a:t>
            </a:r>
          </a:p>
        </p:txBody>
      </p:sp>
    </p:spTree>
    <p:extLst>
      <p:ext uri="{BB962C8B-B14F-4D97-AF65-F5344CB8AC3E}">
        <p14:creationId xmlns:p14="http://schemas.microsoft.com/office/powerpoint/2010/main" val="274612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this example the miner try to find a nonce that will result in a hash below the target line.</a:t>
            </a:r>
          </a:p>
          <a:p>
            <a:r>
              <a:rPr lang="en-US" dirty="0"/>
              <a:t>Nonce 23 will fail, because the calculated hash is greater than the target line.</a:t>
            </a:r>
          </a:p>
          <a:p>
            <a:r>
              <a:rPr lang="en-US" dirty="0"/>
              <a:t>The miner will change the nonce value and recalculate the hash.</a:t>
            </a:r>
          </a:p>
        </p:txBody>
      </p:sp>
    </p:spTree>
    <p:extLst>
      <p:ext uri="{BB962C8B-B14F-4D97-AF65-F5344CB8AC3E}">
        <p14:creationId xmlns:p14="http://schemas.microsoft.com/office/powerpoint/2010/main" val="181354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25564"/>
            <a:ext cx="12192000" cy="5532436"/>
          </a:xfrm>
        </p:spPr>
        <p:txBody>
          <a:bodyPr/>
          <a:lstStyle/>
          <a:p>
            <a:pPr marL="0" indent="0">
              <a:buNone/>
            </a:pPr>
            <a:r>
              <a:rPr lang="en-US" dirty="0"/>
              <a:t>                                                                                                             </a:t>
            </a:r>
            <a:r>
              <a:rPr lang="en-US" sz="2000" dirty="0"/>
              <a:t>- ALL POSSIBLE HASHES -</a:t>
            </a:r>
          </a:p>
          <a:p>
            <a:pPr marL="0" indent="0">
              <a:buNone/>
            </a:pPr>
            <a:endParaRPr lang="en-US" sz="2000" dirty="0"/>
          </a:p>
          <a:p>
            <a:pPr marL="0" indent="0">
              <a:buNone/>
            </a:pPr>
            <a:r>
              <a:rPr lang="en-US" sz="2000" dirty="0"/>
              <a:t>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sym typeface="Wingdings 2" panose="05020102010507070707" pitchFamily="18" charset="2"/>
            </a:endParaRPr>
          </a:p>
        </p:txBody>
      </p:sp>
      <p:sp>
        <p:nvSpPr>
          <p:cNvPr id="13" name="Rectangle 12"/>
          <p:cNvSpPr/>
          <p:nvPr/>
        </p:nvSpPr>
        <p:spPr>
          <a:xfrm>
            <a:off x="8721969" y="1820008"/>
            <a:ext cx="2989385" cy="3043578"/>
          </a:xfrm>
          <a:prstGeom prst="rect">
            <a:avLst/>
          </a:prstGeom>
          <a:solidFill>
            <a:srgbClr val="9B96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LARGEST</a:t>
            </a: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r>
              <a:rPr lang="en-US" dirty="0">
                <a:solidFill>
                  <a:schemeClr val="accent2"/>
                </a:solidFill>
              </a:rPr>
              <a:t> </a:t>
            </a:r>
          </a:p>
          <a:p>
            <a:pPr algn="ctr"/>
            <a:endParaRPr lang="en-US" dirty="0">
              <a:solidFill>
                <a:schemeClr val="accent2"/>
              </a:solidFill>
            </a:endParaRPr>
          </a:p>
          <a:p>
            <a:pPr algn="ctr"/>
            <a:endParaRPr lang="en-US" dirty="0">
              <a:solidFill>
                <a:schemeClr val="accent2"/>
              </a:solidFill>
            </a:endParaRPr>
          </a:p>
          <a:p>
            <a:pPr algn="ctr"/>
            <a:endParaRPr lang="en-US" dirty="0"/>
          </a:p>
          <a:p>
            <a:pPr algn="ctr"/>
            <a:endParaRPr lang="en-US" dirty="0"/>
          </a:p>
          <a:p>
            <a:pPr algn="ctr"/>
            <a:endParaRPr lang="en-US" dirty="0"/>
          </a:p>
          <a:p>
            <a:pPr algn="ctr"/>
            <a:r>
              <a:rPr lang="en-US" dirty="0"/>
              <a:t>     </a:t>
            </a:r>
          </a:p>
        </p:txBody>
      </p:sp>
      <p:sp>
        <p:nvSpPr>
          <p:cNvPr id="5" name="Minus 4"/>
          <p:cNvSpPr/>
          <p:nvPr/>
        </p:nvSpPr>
        <p:spPr>
          <a:xfrm>
            <a:off x="8459053" y="4624754"/>
            <a:ext cx="24826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8721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9088315"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9491296"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64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25158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19"/>
          <p:cNvSpPr/>
          <p:nvPr/>
        </p:nvSpPr>
        <p:spPr>
          <a:xfrm>
            <a:off x="10647242"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10998934"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11344764"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11677650" y="4628134"/>
            <a:ext cx="245331"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2950" y="4863586"/>
            <a:ext cx="2989384" cy="1027260"/>
          </a:xfrm>
          <a:prstGeom prst="rect">
            <a:avLst/>
          </a:prstGeom>
          <a:solidFill>
            <a:srgbClr val="9780B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SMALLEST</a:t>
            </a:r>
          </a:p>
        </p:txBody>
      </p:sp>
      <p:sp>
        <p:nvSpPr>
          <p:cNvPr id="10" name="Up Arrow 9"/>
          <p:cNvSpPr/>
          <p:nvPr/>
        </p:nvSpPr>
        <p:spPr>
          <a:xfrm>
            <a:off x="8510342" y="4870937"/>
            <a:ext cx="448408" cy="7913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65231" y="5574323"/>
            <a:ext cx="3835086" cy="94077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305908" y="5662246"/>
            <a:ext cx="3694409" cy="646331"/>
          </a:xfrm>
          <a:prstGeom prst="rect">
            <a:avLst/>
          </a:prstGeom>
          <a:noFill/>
        </p:spPr>
        <p:txBody>
          <a:bodyPr wrap="none" rtlCol="0">
            <a:spAutoFit/>
          </a:bodyPr>
          <a:lstStyle/>
          <a:p>
            <a:r>
              <a:rPr lang="en-US" dirty="0"/>
              <a:t>TIP: Express Target with leading Zeros</a:t>
            </a:r>
          </a:p>
          <a:p>
            <a:r>
              <a:rPr lang="en-US" dirty="0"/>
              <a:t>                      E.g. `0000` </a:t>
            </a:r>
          </a:p>
        </p:txBody>
      </p:sp>
      <p:sp>
        <p:nvSpPr>
          <p:cNvPr id="3" name="TextBox 2"/>
          <p:cNvSpPr txBox="1"/>
          <p:nvPr/>
        </p:nvSpPr>
        <p:spPr>
          <a:xfrm>
            <a:off x="9448798" y="4431808"/>
            <a:ext cx="1632883" cy="369332"/>
          </a:xfrm>
          <a:prstGeom prst="rect">
            <a:avLst/>
          </a:prstGeom>
          <a:noFill/>
        </p:spPr>
        <p:txBody>
          <a:bodyPr wrap="none" rtlCol="0">
            <a:spAutoFit/>
          </a:bodyPr>
          <a:lstStyle/>
          <a:p>
            <a:r>
              <a:rPr lang="en-US" dirty="0">
                <a:solidFill>
                  <a:schemeClr val="accent2"/>
                </a:solidFill>
              </a:rPr>
              <a:t>TARGET(`0000’)</a:t>
            </a:r>
          </a:p>
        </p:txBody>
      </p:sp>
      <p:pic>
        <p:nvPicPr>
          <p:cNvPr id="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2787" y="2917631"/>
            <a:ext cx="897818" cy="3782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596241" y="2917631"/>
            <a:ext cx="897818" cy="37824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256655" y="1375149"/>
            <a:ext cx="1034257" cy="369332"/>
          </a:xfrm>
          <a:prstGeom prst="rect">
            <a:avLst/>
          </a:prstGeom>
          <a:noFill/>
        </p:spPr>
        <p:txBody>
          <a:bodyPr wrap="none" rtlCol="0">
            <a:spAutoFit/>
          </a:bodyPr>
          <a:lstStyle/>
          <a:p>
            <a:r>
              <a:rPr lang="en-US" dirty="0"/>
              <a:t>Block: #3</a:t>
            </a:r>
          </a:p>
        </p:txBody>
      </p:sp>
      <p:sp>
        <p:nvSpPr>
          <p:cNvPr id="44" name="TextBox 43"/>
          <p:cNvSpPr txBox="1"/>
          <p:nvPr/>
        </p:nvSpPr>
        <p:spPr>
          <a:xfrm>
            <a:off x="1256655" y="2506589"/>
            <a:ext cx="2901435" cy="1200329"/>
          </a:xfrm>
          <a:prstGeom prst="rect">
            <a:avLst/>
          </a:prstGeom>
          <a:noFill/>
        </p:spPr>
        <p:txBody>
          <a:bodyPr wrap="none" rtlCol="0">
            <a:spAutoFit/>
          </a:bodyPr>
          <a:lstStyle/>
          <a:p>
            <a:r>
              <a:rPr lang="en-US" dirty="0"/>
              <a:t>Data:</a:t>
            </a:r>
          </a:p>
          <a:p>
            <a:r>
              <a:rPr lang="en-US" dirty="0"/>
              <a:t>John -&gt; Subway 0.001 Bitcoin</a:t>
            </a:r>
          </a:p>
          <a:p>
            <a:r>
              <a:rPr lang="en-US" dirty="0"/>
              <a:t>Mike -&gt; Microsoft 5 Bitcoin</a:t>
            </a:r>
          </a:p>
          <a:p>
            <a:r>
              <a:rPr lang="en-US" dirty="0"/>
              <a:t>Sarah -&gt; Joe 70 Bitcoin</a:t>
            </a:r>
          </a:p>
        </p:txBody>
      </p:sp>
      <p:sp>
        <p:nvSpPr>
          <p:cNvPr id="45" name="TextBox 44"/>
          <p:cNvSpPr txBox="1"/>
          <p:nvPr/>
        </p:nvSpPr>
        <p:spPr>
          <a:xfrm>
            <a:off x="1254482" y="4965792"/>
            <a:ext cx="3237168" cy="369332"/>
          </a:xfrm>
          <a:prstGeom prst="rect">
            <a:avLst/>
          </a:prstGeom>
          <a:noFill/>
        </p:spPr>
        <p:txBody>
          <a:bodyPr wrap="none" rtlCol="0">
            <a:spAutoFit/>
          </a:bodyPr>
          <a:lstStyle/>
          <a:p>
            <a:r>
              <a:rPr lang="en-US" dirty="0"/>
              <a:t>Hash:            5665D07FFAAECE46</a:t>
            </a:r>
          </a:p>
        </p:txBody>
      </p:sp>
      <p:sp>
        <p:nvSpPr>
          <p:cNvPr id="46" name="TextBox 45"/>
          <p:cNvSpPr txBox="1"/>
          <p:nvPr/>
        </p:nvSpPr>
        <p:spPr>
          <a:xfrm>
            <a:off x="1275070" y="1790627"/>
            <a:ext cx="853119" cy="369332"/>
          </a:xfrm>
          <a:prstGeom prst="rect">
            <a:avLst/>
          </a:prstGeom>
          <a:noFill/>
        </p:spPr>
        <p:txBody>
          <a:bodyPr wrap="none" rtlCol="0">
            <a:spAutoFit/>
          </a:bodyPr>
          <a:lstStyle/>
          <a:p>
            <a:r>
              <a:rPr lang="en-US" dirty="0"/>
              <a:t>Nonce:</a:t>
            </a:r>
          </a:p>
        </p:txBody>
      </p:sp>
      <p:sp>
        <p:nvSpPr>
          <p:cNvPr id="47" name="Down Arrow 46"/>
          <p:cNvSpPr/>
          <p:nvPr/>
        </p:nvSpPr>
        <p:spPr>
          <a:xfrm rot="16200000">
            <a:off x="710446" y="1728568"/>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5400000">
            <a:off x="4648347" y="1717930"/>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275069" y="1744481"/>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63815" y="2207420"/>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275069" y="4517344"/>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6655" y="4517343"/>
            <a:ext cx="3250254" cy="646331"/>
          </a:xfrm>
          <a:prstGeom prst="rect">
            <a:avLst/>
          </a:prstGeom>
          <a:noFill/>
        </p:spPr>
        <p:txBody>
          <a:bodyPr wrap="square" rtlCol="0">
            <a:spAutoFit/>
          </a:bodyPr>
          <a:lstStyle/>
          <a:p>
            <a:r>
              <a:rPr lang="en-US" dirty="0" err="1"/>
              <a:t>Prev.Hash</a:t>
            </a:r>
            <a:r>
              <a:rPr lang="en-US" dirty="0"/>
              <a:t>:   3A14DF2E57FB432A</a:t>
            </a:r>
          </a:p>
          <a:p>
            <a:endParaRPr lang="en-US" dirty="0"/>
          </a:p>
        </p:txBody>
      </p:sp>
      <p:sp>
        <p:nvSpPr>
          <p:cNvPr id="53" name="Rectangle 52"/>
          <p:cNvSpPr/>
          <p:nvPr/>
        </p:nvSpPr>
        <p:spPr>
          <a:xfrm>
            <a:off x="1275068" y="1360117"/>
            <a:ext cx="3163867" cy="354957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275069" y="4969171"/>
            <a:ext cx="3161949" cy="37403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Turn Arrow 54"/>
          <p:cNvSpPr/>
          <p:nvPr/>
        </p:nvSpPr>
        <p:spPr>
          <a:xfrm rot="5400000">
            <a:off x="4054699" y="3974702"/>
            <a:ext cx="1944150" cy="1002903"/>
          </a:xfrm>
          <a:prstGeom prst="uturnArrow">
            <a:avLst>
              <a:gd name="adj1" fmla="val 7466"/>
              <a:gd name="adj2" fmla="val 25000"/>
              <a:gd name="adj3" fmla="val 25000"/>
              <a:gd name="adj4" fmla="val 45179"/>
              <a:gd name="adj5" fmla="val 10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1986810" y="1796771"/>
            <a:ext cx="418704" cy="369332"/>
          </a:xfrm>
          <a:prstGeom prst="rect">
            <a:avLst/>
          </a:prstGeom>
          <a:noFill/>
        </p:spPr>
        <p:txBody>
          <a:bodyPr wrap="none" rtlCol="0">
            <a:spAutoFit/>
          </a:bodyPr>
          <a:lstStyle/>
          <a:p>
            <a:r>
              <a:rPr lang="en-US" dirty="0"/>
              <a:t>22</a:t>
            </a:r>
          </a:p>
        </p:txBody>
      </p:sp>
      <p:sp>
        <p:nvSpPr>
          <p:cNvPr id="7" name="Down Arrow 6"/>
          <p:cNvSpPr/>
          <p:nvPr/>
        </p:nvSpPr>
        <p:spPr>
          <a:xfrm rot="14760545">
            <a:off x="6991759" y="1332167"/>
            <a:ext cx="119780" cy="5516466"/>
          </a:xfrm>
          <a:prstGeom prst="downArrow">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p:nvPr/>
        </p:nvSpPr>
        <p:spPr>
          <a:xfrm>
            <a:off x="9596490" y="2809894"/>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883220" y="2809894"/>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22</a:t>
            </a:r>
          </a:p>
        </p:txBody>
      </p:sp>
      <p:sp>
        <p:nvSpPr>
          <p:cNvPr id="40" name="Multiply 39"/>
          <p:cNvSpPr/>
          <p:nvPr/>
        </p:nvSpPr>
        <p:spPr>
          <a:xfrm>
            <a:off x="9263847" y="2184035"/>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542029" y="2145448"/>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23</a:t>
            </a:r>
          </a:p>
        </p:txBody>
      </p:sp>
      <p:sp>
        <p:nvSpPr>
          <p:cNvPr id="4" name="TextBox 3"/>
          <p:cNvSpPr txBox="1"/>
          <p:nvPr/>
        </p:nvSpPr>
        <p:spPr>
          <a:xfrm>
            <a:off x="5528226" y="1476103"/>
            <a:ext cx="2982116" cy="677108"/>
          </a:xfrm>
          <a:prstGeom prst="rect">
            <a:avLst/>
          </a:prstGeom>
          <a:noFill/>
          <a:ln w="28575">
            <a:solidFill>
              <a:schemeClr val="tx1"/>
            </a:solidFill>
          </a:ln>
        </p:spPr>
        <p:txBody>
          <a:bodyPr wrap="square" rtlCol="0">
            <a:spAutoFit/>
          </a:bodyPr>
          <a:lstStyle/>
          <a:p>
            <a:r>
              <a:rPr lang="en-US" sz="2000" b="1" dirty="0"/>
              <a:t>Nonce 22 will fail too</a:t>
            </a:r>
          </a:p>
          <a:p>
            <a:endParaRPr lang="en-US" dirty="0"/>
          </a:p>
        </p:txBody>
      </p:sp>
    </p:spTree>
    <p:extLst>
      <p:ext uri="{BB962C8B-B14F-4D97-AF65-F5344CB8AC3E}">
        <p14:creationId xmlns:p14="http://schemas.microsoft.com/office/powerpoint/2010/main" val="271592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5000" dirty="0">
                <a:solidFill>
                  <a:schemeClr val="accent1">
                    <a:lumMod val="75000"/>
                  </a:schemeClr>
                </a:solidFill>
                <a:latin typeface="Arial" panose="020B0604020202020204" pitchFamily="34" charset="0"/>
                <a:ea typeface="+mn-ea"/>
                <a:cs typeface="Arial" panose="020B0604020202020204" pitchFamily="34" charset="0"/>
              </a:rPr>
              <a:t>How Mining Works</a:t>
            </a:r>
          </a:p>
        </p:txBody>
      </p:sp>
      <p:sp>
        <p:nvSpPr>
          <p:cNvPr id="16" name="Rectangle 15"/>
          <p:cNvSpPr/>
          <p:nvPr/>
        </p:nvSpPr>
        <p:spPr>
          <a:xfrm>
            <a:off x="0" y="1053318"/>
            <a:ext cx="12192000" cy="45719"/>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0" y="1325564"/>
            <a:ext cx="12192000" cy="5532436"/>
          </a:xfrm>
        </p:spPr>
        <p:txBody>
          <a:bodyPr/>
          <a:lstStyle/>
          <a:p>
            <a:pPr marL="0" indent="0">
              <a:buNone/>
            </a:pPr>
            <a:r>
              <a:rPr lang="en-US" dirty="0"/>
              <a:t>                                                                                                             </a:t>
            </a:r>
            <a:r>
              <a:rPr lang="en-US" sz="2000" dirty="0"/>
              <a:t>- ALL POSSIBLE HASHES -</a:t>
            </a:r>
          </a:p>
          <a:p>
            <a:pPr marL="0" indent="0">
              <a:buNone/>
            </a:pPr>
            <a:endParaRPr lang="en-US" sz="2000" dirty="0"/>
          </a:p>
          <a:p>
            <a:pPr marL="0" indent="0">
              <a:buNone/>
            </a:pPr>
            <a:r>
              <a:rPr lang="en-US" sz="2000" dirty="0"/>
              <a:t>                                  </a:t>
            </a:r>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sym typeface="Wingdings 2" panose="05020102010507070707" pitchFamily="18" charset="2"/>
            </a:endParaRPr>
          </a:p>
        </p:txBody>
      </p:sp>
      <p:sp>
        <p:nvSpPr>
          <p:cNvPr id="13" name="Rectangle 12"/>
          <p:cNvSpPr/>
          <p:nvPr/>
        </p:nvSpPr>
        <p:spPr>
          <a:xfrm>
            <a:off x="8721969" y="1820008"/>
            <a:ext cx="2989385" cy="3043578"/>
          </a:xfrm>
          <a:prstGeom prst="rect">
            <a:avLst/>
          </a:prstGeom>
          <a:solidFill>
            <a:srgbClr val="9B969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LARGEST</a:t>
            </a:r>
          </a:p>
          <a:p>
            <a:pPr algn="ctr"/>
            <a:endParaRPr lang="en-US" dirty="0">
              <a:solidFill>
                <a:schemeClr val="accent2"/>
              </a:solidFill>
            </a:endParaRPr>
          </a:p>
          <a:p>
            <a:pPr algn="ctr"/>
            <a:endParaRPr lang="en-US" dirty="0">
              <a:solidFill>
                <a:schemeClr val="accent2"/>
              </a:solidFill>
            </a:endParaRPr>
          </a:p>
          <a:p>
            <a:pPr algn="ctr"/>
            <a:endParaRPr lang="en-US" dirty="0">
              <a:solidFill>
                <a:schemeClr val="accent2"/>
              </a:solidFill>
            </a:endParaRPr>
          </a:p>
          <a:p>
            <a:pPr algn="ctr"/>
            <a:r>
              <a:rPr lang="en-US" dirty="0">
                <a:solidFill>
                  <a:schemeClr val="accent2"/>
                </a:solidFill>
              </a:rPr>
              <a:t> </a:t>
            </a:r>
          </a:p>
          <a:p>
            <a:pPr algn="ctr"/>
            <a:endParaRPr lang="en-US" dirty="0">
              <a:solidFill>
                <a:schemeClr val="accent2"/>
              </a:solidFill>
            </a:endParaRPr>
          </a:p>
          <a:p>
            <a:pPr algn="ctr"/>
            <a:endParaRPr lang="en-US" dirty="0">
              <a:solidFill>
                <a:schemeClr val="accent2"/>
              </a:solidFill>
            </a:endParaRPr>
          </a:p>
          <a:p>
            <a:pPr algn="ctr"/>
            <a:endParaRPr lang="en-US" dirty="0"/>
          </a:p>
          <a:p>
            <a:pPr algn="ctr"/>
            <a:endParaRPr lang="en-US" dirty="0"/>
          </a:p>
          <a:p>
            <a:pPr algn="ctr"/>
            <a:endParaRPr lang="en-US" dirty="0"/>
          </a:p>
          <a:p>
            <a:pPr algn="ctr"/>
            <a:r>
              <a:rPr lang="en-US" dirty="0"/>
              <a:t>     </a:t>
            </a:r>
          </a:p>
        </p:txBody>
      </p:sp>
      <p:sp>
        <p:nvSpPr>
          <p:cNvPr id="5" name="Minus 4"/>
          <p:cNvSpPr/>
          <p:nvPr/>
        </p:nvSpPr>
        <p:spPr>
          <a:xfrm>
            <a:off x="8459053" y="4624754"/>
            <a:ext cx="24826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inus 13"/>
          <p:cNvSpPr/>
          <p:nvPr/>
        </p:nvSpPr>
        <p:spPr>
          <a:xfrm>
            <a:off x="8721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inus 14"/>
          <p:cNvSpPr/>
          <p:nvPr/>
        </p:nvSpPr>
        <p:spPr>
          <a:xfrm>
            <a:off x="9088315"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inus 16"/>
          <p:cNvSpPr/>
          <p:nvPr/>
        </p:nvSpPr>
        <p:spPr>
          <a:xfrm>
            <a:off x="9491296"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Minus 17"/>
          <p:cNvSpPr/>
          <p:nvPr/>
        </p:nvSpPr>
        <p:spPr>
          <a:xfrm>
            <a:off x="986496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inus 18"/>
          <p:cNvSpPr/>
          <p:nvPr/>
        </p:nvSpPr>
        <p:spPr>
          <a:xfrm>
            <a:off x="10251589" y="4628136"/>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inus 19"/>
          <p:cNvSpPr/>
          <p:nvPr/>
        </p:nvSpPr>
        <p:spPr>
          <a:xfrm>
            <a:off x="10647242"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inus 20"/>
          <p:cNvSpPr/>
          <p:nvPr/>
        </p:nvSpPr>
        <p:spPr>
          <a:xfrm>
            <a:off x="10998934" y="462813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inus 21"/>
          <p:cNvSpPr/>
          <p:nvPr/>
        </p:nvSpPr>
        <p:spPr>
          <a:xfrm>
            <a:off x="11344764" y="4620785"/>
            <a:ext cx="351692"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22"/>
          <p:cNvSpPr/>
          <p:nvPr/>
        </p:nvSpPr>
        <p:spPr>
          <a:xfrm>
            <a:off x="11677650" y="4628134"/>
            <a:ext cx="245331" cy="375141"/>
          </a:xfrm>
          <a:prstGeom prst="mathMin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22950" y="4863586"/>
            <a:ext cx="2989384" cy="1027260"/>
          </a:xfrm>
          <a:prstGeom prst="rect">
            <a:avLst/>
          </a:prstGeom>
          <a:solidFill>
            <a:srgbClr val="9780B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dirty="0"/>
              <a:t>SMALLEST</a:t>
            </a:r>
          </a:p>
        </p:txBody>
      </p:sp>
      <p:sp>
        <p:nvSpPr>
          <p:cNvPr id="10" name="Up Arrow 9"/>
          <p:cNvSpPr/>
          <p:nvPr/>
        </p:nvSpPr>
        <p:spPr>
          <a:xfrm>
            <a:off x="8510342" y="4870937"/>
            <a:ext cx="448408" cy="7913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220568" y="6038995"/>
            <a:ext cx="3835086" cy="73736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22055" y="6093322"/>
            <a:ext cx="3694409" cy="646331"/>
          </a:xfrm>
          <a:prstGeom prst="rect">
            <a:avLst/>
          </a:prstGeom>
          <a:noFill/>
        </p:spPr>
        <p:txBody>
          <a:bodyPr wrap="none" rtlCol="0">
            <a:spAutoFit/>
          </a:bodyPr>
          <a:lstStyle/>
          <a:p>
            <a:r>
              <a:rPr lang="en-US" dirty="0"/>
              <a:t>TIP: Express Target with leading Zeros</a:t>
            </a:r>
          </a:p>
          <a:p>
            <a:r>
              <a:rPr lang="en-US" dirty="0"/>
              <a:t>                      E.g. `0000` </a:t>
            </a:r>
          </a:p>
        </p:txBody>
      </p:sp>
      <p:sp>
        <p:nvSpPr>
          <p:cNvPr id="3" name="TextBox 2"/>
          <p:cNvSpPr txBox="1"/>
          <p:nvPr/>
        </p:nvSpPr>
        <p:spPr>
          <a:xfrm>
            <a:off x="9448798" y="4431808"/>
            <a:ext cx="1632883" cy="369332"/>
          </a:xfrm>
          <a:prstGeom prst="rect">
            <a:avLst/>
          </a:prstGeom>
          <a:noFill/>
        </p:spPr>
        <p:txBody>
          <a:bodyPr wrap="none" rtlCol="0">
            <a:spAutoFit/>
          </a:bodyPr>
          <a:lstStyle/>
          <a:p>
            <a:r>
              <a:rPr lang="en-US" dirty="0">
                <a:solidFill>
                  <a:schemeClr val="accent2"/>
                </a:solidFill>
              </a:rPr>
              <a:t>TARGET(`0000’)</a:t>
            </a:r>
          </a:p>
        </p:txBody>
      </p:sp>
      <p:pic>
        <p:nvPicPr>
          <p:cNvPr id="41"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12787" y="2917631"/>
            <a:ext cx="897818" cy="378247"/>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Image result for link chain graph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4596241" y="2917631"/>
            <a:ext cx="897818" cy="37824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1256655" y="1375149"/>
            <a:ext cx="1034257" cy="369332"/>
          </a:xfrm>
          <a:prstGeom prst="rect">
            <a:avLst/>
          </a:prstGeom>
          <a:noFill/>
        </p:spPr>
        <p:txBody>
          <a:bodyPr wrap="none" rtlCol="0">
            <a:spAutoFit/>
          </a:bodyPr>
          <a:lstStyle/>
          <a:p>
            <a:r>
              <a:rPr lang="en-US" dirty="0"/>
              <a:t>Block: #3</a:t>
            </a:r>
          </a:p>
        </p:txBody>
      </p:sp>
      <p:sp>
        <p:nvSpPr>
          <p:cNvPr id="44" name="TextBox 43"/>
          <p:cNvSpPr txBox="1"/>
          <p:nvPr/>
        </p:nvSpPr>
        <p:spPr>
          <a:xfrm>
            <a:off x="1256655" y="2506589"/>
            <a:ext cx="2901435" cy="1200329"/>
          </a:xfrm>
          <a:prstGeom prst="rect">
            <a:avLst/>
          </a:prstGeom>
          <a:noFill/>
        </p:spPr>
        <p:txBody>
          <a:bodyPr wrap="none" rtlCol="0">
            <a:spAutoFit/>
          </a:bodyPr>
          <a:lstStyle/>
          <a:p>
            <a:r>
              <a:rPr lang="en-US" dirty="0"/>
              <a:t>Data:</a:t>
            </a:r>
          </a:p>
          <a:p>
            <a:r>
              <a:rPr lang="en-US" dirty="0"/>
              <a:t>John -&gt; Subway 0.001 Bitcoin</a:t>
            </a:r>
          </a:p>
          <a:p>
            <a:r>
              <a:rPr lang="en-US" dirty="0"/>
              <a:t>Mike -&gt; Microsoft 5 Bitcoin</a:t>
            </a:r>
          </a:p>
          <a:p>
            <a:r>
              <a:rPr lang="en-US" dirty="0"/>
              <a:t>Sarah -&gt; Joe 70 Bitcoin</a:t>
            </a:r>
          </a:p>
        </p:txBody>
      </p:sp>
      <p:sp>
        <p:nvSpPr>
          <p:cNvPr id="45" name="TextBox 44"/>
          <p:cNvSpPr txBox="1"/>
          <p:nvPr/>
        </p:nvSpPr>
        <p:spPr>
          <a:xfrm>
            <a:off x="1254482" y="4965792"/>
            <a:ext cx="3258584" cy="369332"/>
          </a:xfrm>
          <a:prstGeom prst="rect">
            <a:avLst/>
          </a:prstGeom>
          <a:noFill/>
        </p:spPr>
        <p:txBody>
          <a:bodyPr wrap="none" rtlCol="0">
            <a:spAutoFit/>
          </a:bodyPr>
          <a:lstStyle/>
          <a:p>
            <a:r>
              <a:rPr lang="en-US" dirty="0"/>
              <a:t>Hash:            000013A1750420BA</a:t>
            </a:r>
          </a:p>
        </p:txBody>
      </p:sp>
      <p:sp>
        <p:nvSpPr>
          <p:cNvPr id="46" name="TextBox 45"/>
          <p:cNvSpPr txBox="1"/>
          <p:nvPr/>
        </p:nvSpPr>
        <p:spPr>
          <a:xfrm>
            <a:off x="1275070" y="1790627"/>
            <a:ext cx="853119" cy="369332"/>
          </a:xfrm>
          <a:prstGeom prst="rect">
            <a:avLst/>
          </a:prstGeom>
          <a:noFill/>
        </p:spPr>
        <p:txBody>
          <a:bodyPr wrap="none" rtlCol="0">
            <a:spAutoFit/>
          </a:bodyPr>
          <a:lstStyle/>
          <a:p>
            <a:r>
              <a:rPr lang="en-US" dirty="0"/>
              <a:t>Nonce:</a:t>
            </a:r>
          </a:p>
        </p:txBody>
      </p:sp>
      <p:sp>
        <p:nvSpPr>
          <p:cNvPr id="47" name="Down Arrow 46"/>
          <p:cNvSpPr/>
          <p:nvPr/>
        </p:nvSpPr>
        <p:spPr>
          <a:xfrm rot="16200000">
            <a:off x="710446" y="1728568"/>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rot="5400000">
            <a:off x="4648347" y="1717930"/>
            <a:ext cx="348052" cy="630927"/>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a:off x="1275069" y="1744481"/>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263815" y="2207420"/>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275069" y="4517344"/>
            <a:ext cx="317512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56655" y="4517343"/>
            <a:ext cx="3250254" cy="646331"/>
          </a:xfrm>
          <a:prstGeom prst="rect">
            <a:avLst/>
          </a:prstGeom>
          <a:noFill/>
        </p:spPr>
        <p:txBody>
          <a:bodyPr wrap="square" rtlCol="0">
            <a:spAutoFit/>
          </a:bodyPr>
          <a:lstStyle/>
          <a:p>
            <a:r>
              <a:rPr lang="en-US" dirty="0" err="1"/>
              <a:t>Prev.Hash</a:t>
            </a:r>
            <a:r>
              <a:rPr lang="en-US" dirty="0"/>
              <a:t>:   3A14DF2E57FB432A</a:t>
            </a:r>
          </a:p>
          <a:p>
            <a:endParaRPr lang="en-US" dirty="0"/>
          </a:p>
        </p:txBody>
      </p:sp>
      <p:sp>
        <p:nvSpPr>
          <p:cNvPr id="53" name="Rectangle 52"/>
          <p:cNvSpPr/>
          <p:nvPr/>
        </p:nvSpPr>
        <p:spPr>
          <a:xfrm>
            <a:off x="1275068" y="1360117"/>
            <a:ext cx="3163867" cy="354957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275069" y="4969171"/>
            <a:ext cx="3161949" cy="37403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U-Turn Arrow 54"/>
          <p:cNvSpPr/>
          <p:nvPr/>
        </p:nvSpPr>
        <p:spPr>
          <a:xfrm rot="5400000">
            <a:off x="4054699" y="3974702"/>
            <a:ext cx="1944150" cy="1002903"/>
          </a:xfrm>
          <a:prstGeom prst="uturnArrow">
            <a:avLst>
              <a:gd name="adj1" fmla="val 7466"/>
              <a:gd name="adj2" fmla="val 25000"/>
              <a:gd name="adj3" fmla="val 25000"/>
              <a:gd name="adj4" fmla="val 45179"/>
              <a:gd name="adj5" fmla="val 10000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1986810" y="1796771"/>
            <a:ext cx="652743" cy="369332"/>
          </a:xfrm>
          <a:prstGeom prst="rect">
            <a:avLst/>
          </a:prstGeom>
          <a:noFill/>
        </p:spPr>
        <p:txBody>
          <a:bodyPr wrap="none" rtlCol="0">
            <a:spAutoFit/>
          </a:bodyPr>
          <a:lstStyle/>
          <a:p>
            <a:r>
              <a:rPr lang="en-US" dirty="0"/>
              <a:t>5012</a:t>
            </a:r>
          </a:p>
        </p:txBody>
      </p:sp>
      <p:sp>
        <p:nvSpPr>
          <p:cNvPr id="7" name="Down Arrow 6"/>
          <p:cNvSpPr/>
          <p:nvPr/>
        </p:nvSpPr>
        <p:spPr>
          <a:xfrm rot="16380569">
            <a:off x="7278323" y="2377351"/>
            <a:ext cx="145581" cy="5723129"/>
          </a:xfrm>
          <a:prstGeom prst="downArrow">
            <a:avLst/>
          </a:prstGeom>
          <a:solidFill>
            <a:schemeClr val="accent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Multiply 38"/>
          <p:cNvSpPr/>
          <p:nvPr/>
        </p:nvSpPr>
        <p:spPr>
          <a:xfrm>
            <a:off x="9596490" y="2809894"/>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883220" y="2809894"/>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22</a:t>
            </a:r>
          </a:p>
        </p:txBody>
      </p:sp>
      <p:sp>
        <p:nvSpPr>
          <p:cNvPr id="40" name="Multiply 39"/>
          <p:cNvSpPr/>
          <p:nvPr/>
        </p:nvSpPr>
        <p:spPr>
          <a:xfrm>
            <a:off x="9263847" y="2184035"/>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9542029" y="2145448"/>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23</a:t>
            </a:r>
          </a:p>
        </p:txBody>
      </p:sp>
      <p:sp>
        <p:nvSpPr>
          <p:cNvPr id="58" name="Rounded Rectangle 57"/>
          <p:cNvSpPr/>
          <p:nvPr/>
        </p:nvSpPr>
        <p:spPr>
          <a:xfrm>
            <a:off x="10865382" y="3217218"/>
            <a:ext cx="812268"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413</a:t>
            </a:r>
          </a:p>
        </p:txBody>
      </p:sp>
      <p:sp>
        <p:nvSpPr>
          <p:cNvPr id="59" name="Rounded Rectangle 58"/>
          <p:cNvSpPr/>
          <p:nvPr/>
        </p:nvSpPr>
        <p:spPr>
          <a:xfrm>
            <a:off x="9347188" y="4156038"/>
            <a:ext cx="948420"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76941</a:t>
            </a:r>
          </a:p>
        </p:txBody>
      </p:sp>
      <p:sp>
        <p:nvSpPr>
          <p:cNvPr id="60" name="Rounded Rectangle 59"/>
          <p:cNvSpPr/>
          <p:nvPr/>
        </p:nvSpPr>
        <p:spPr>
          <a:xfrm>
            <a:off x="10478420" y="5246077"/>
            <a:ext cx="887337" cy="299158"/>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5012</a:t>
            </a:r>
          </a:p>
        </p:txBody>
      </p:sp>
      <p:sp>
        <p:nvSpPr>
          <p:cNvPr id="61" name="Multiply 60"/>
          <p:cNvSpPr/>
          <p:nvPr/>
        </p:nvSpPr>
        <p:spPr>
          <a:xfrm>
            <a:off x="10197409" y="5256109"/>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Multiply 61"/>
          <p:cNvSpPr/>
          <p:nvPr/>
        </p:nvSpPr>
        <p:spPr>
          <a:xfrm>
            <a:off x="9073661" y="4185150"/>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Multiply 62"/>
          <p:cNvSpPr/>
          <p:nvPr/>
        </p:nvSpPr>
        <p:spPr>
          <a:xfrm>
            <a:off x="10632089" y="3256201"/>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a:off x="10757996" y="2430220"/>
            <a:ext cx="753579" cy="286860"/>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Nonce: 21</a:t>
            </a:r>
          </a:p>
        </p:txBody>
      </p:sp>
      <p:sp>
        <p:nvSpPr>
          <p:cNvPr id="65" name="Multiply 64"/>
          <p:cNvSpPr/>
          <p:nvPr/>
        </p:nvSpPr>
        <p:spPr>
          <a:xfrm>
            <a:off x="10475792" y="2433876"/>
            <a:ext cx="254977" cy="246185"/>
          </a:xfrm>
          <a:prstGeom prst="mathMultiply">
            <a:avLst/>
          </a:prstGeom>
          <a:solidFill>
            <a:schemeClr val="accent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12787" y="5838594"/>
            <a:ext cx="6958722" cy="984885"/>
          </a:xfrm>
          <a:prstGeom prst="rect">
            <a:avLst/>
          </a:prstGeom>
          <a:noFill/>
          <a:ln w="28575">
            <a:solidFill>
              <a:schemeClr val="tx1"/>
            </a:solidFill>
          </a:ln>
        </p:spPr>
        <p:txBody>
          <a:bodyPr wrap="square" rtlCol="0">
            <a:spAutoFit/>
          </a:bodyPr>
          <a:lstStyle/>
          <a:p>
            <a:r>
              <a:rPr lang="en-US" sz="2000" b="1" dirty="0"/>
              <a:t>Nonce 5012 win because it leads to a hash value which is below the target line(hash value).</a:t>
            </a:r>
          </a:p>
          <a:p>
            <a:endParaRPr lang="en-US" dirty="0"/>
          </a:p>
        </p:txBody>
      </p:sp>
    </p:spTree>
    <p:extLst>
      <p:ext uri="{BB962C8B-B14F-4D97-AF65-F5344CB8AC3E}">
        <p14:creationId xmlns:p14="http://schemas.microsoft.com/office/powerpoint/2010/main" val="2989007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TotalTime>
  <Words>2908</Words>
  <Application>Microsoft Office PowerPoint</Application>
  <PresentationFormat>Widescreen</PresentationFormat>
  <Paragraphs>531</Paragraphs>
  <Slides>58</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Arial Black</vt:lpstr>
      <vt:lpstr>Calibri</vt:lpstr>
      <vt:lpstr>Calibri Light</vt:lpstr>
      <vt:lpstr>Times New Roman</vt:lpstr>
      <vt:lpstr>Wingdings</vt:lpstr>
      <vt:lpstr>Office Theme</vt:lpstr>
      <vt:lpstr>PowerPoint Presentation</vt:lpstr>
      <vt:lpstr>How Mining Works</vt:lpstr>
      <vt:lpstr>How Mining Works</vt:lpstr>
      <vt:lpstr>How Mining Works</vt:lpstr>
      <vt:lpstr>How Mining Works</vt:lpstr>
      <vt:lpstr>How Mining Works</vt:lpstr>
      <vt:lpstr>PowerPoint Presentation</vt:lpstr>
      <vt:lpstr>How Mining Works</vt:lpstr>
      <vt:lpstr>How Mining Works</vt:lpstr>
      <vt:lpstr>PowerPoint Presentation</vt:lpstr>
      <vt:lpstr>How Mining Works</vt:lpstr>
      <vt:lpstr>PowerPoint Presentation</vt:lpstr>
      <vt:lpstr>Consensus Protocol</vt:lpstr>
      <vt:lpstr>Byzantine Generals’ Problem</vt:lpstr>
      <vt:lpstr>PowerPoint Presentation</vt:lpstr>
      <vt:lpstr>PowerPoint Presentation</vt:lpstr>
      <vt:lpstr>Basic scenario: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Byzantine Fault Tolerance (BFT) ?</vt:lpstr>
      <vt:lpstr>PowerPoint Presentation</vt:lpstr>
      <vt:lpstr>PowerPoint Presentation</vt:lpstr>
      <vt:lpstr>PowerPoint Presentation</vt:lpstr>
      <vt:lpstr>Consensus Protocol</vt:lpstr>
      <vt:lpstr>Challenge 1: Attackers</vt:lpstr>
      <vt:lpstr>Consensus Protocol</vt:lpstr>
      <vt:lpstr>Consensus Protocol</vt:lpstr>
      <vt:lpstr>Consensus Protocol</vt:lpstr>
      <vt:lpstr>Consensus Protocol</vt:lpstr>
      <vt:lpstr>Consensus Protocol</vt:lpstr>
      <vt:lpstr>Consensus Protocol</vt:lpstr>
      <vt:lpstr>Consensus Protocol</vt:lpstr>
      <vt:lpstr>Consensus Protocol</vt:lpstr>
      <vt:lpstr>Consensus Protocol</vt:lpstr>
      <vt:lpstr>Challenge 2:Competing Chains</vt:lpstr>
      <vt:lpstr>Consensus Protocol</vt:lpstr>
      <vt:lpstr>Consensus Protocol</vt:lpstr>
      <vt:lpstr>Consensus Protocol</vt:lpstr>
      <vt:lpstr>Consensus Protocol</vt:lpstr>
      <vt:lpstr>Consensus Protocol</vt:lpstr>
      <vt:lpstr>Consensus Protocol</vt:lpstr>
      <vt:lpstr>Consensus Protocol</vt:lpstr>
      <vt:lpstr>Consensus Protocol</vt:lpstr>
      <vt:lpstr>Consensus Protocol</vt:lpstr>
      <vt:lpstr>PowerPoint Presentation</vt:lpstr>
      <vt:lpstr>Consensus Protocol</vt:lpstr>
      <vt:lpstr>Consensus Protocol</vt:lpstr>
      <vt:lpstr>Consensus Protocol</vt:lpstr>
      <vt:lpstr>Consensus Protocol</vt:lpstr>
      <vt:lpstr>Nonce for a valid hash value</vt:lpstr>
      <vt:lpstr>Success cases in Blockchain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Ari Zaravelis</cp:lastModifiedBy>
  <cp:revision>16</cp:revision>
  <dcterms:created xsi:type="dcterms:W3CDTF">2019-01-21T17:34:45Z</dcterms:created>
  <dcterms:modified xsi:type="dcterms:W3CDTF">2021-03-11T14:49:14Z</dcterms:modified>
</cp:coreProperties>
</file>