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64" r:id="rId2"/>
    <p:sldId id="365" r:id="rId3"/>
    <p:sldId id="514" r:id="rId4"/>
    <p:sldId id="451" r:id="rId5"/>
    <p:sldId id="491" r:id="rId6"/>
    <p:sldId id="494" r:id="rId7"/>
    <p:sldId id="495" r:id="rId8"/>
    <p:sldId id="501" r:id="rId9"/>
    <p:sldId id="500" r:id="rId10"/>
    <p:sldId id="498" r:id="rId11"/>
    <p:sldId id="499" r:id="rId12"/>
    <p:sldId id="502" r:id="rId13"/>
    <p:sldId id="457" r:id="rId14"/>
    <p:sldId id="458" r:id="rId15"/>
    <p:sldId id="459" r:id="rId16"/>
    <p:sldId id="460" r:id="rId17"/>
    <p:sldId id="461" r:id="rId18"/>
    <p:sldId id="462" r:id="rId19"/>
    <p:sldId id="512" r:id="rId20"/>
    <p:sldId id="513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476" r:id="rId40"/>
    <p:sldId id="503" r:id="rId41"/>
    <p:sldId id="477" r:id="rId42"/>
    <p:sldId id="480" r:id="rId43"/>
    <p:sldId id="505" r:id="rId44"/>
    <p:sldId id="506" r:id="rId45"/>
    <p:sldId id="507" r:id="rId46"/>
    <p:sldId id="516" r:id="rId47"/>
    <p:sldId id="508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515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887" autoAdjust="0"/>
  </p:normalViewPr>
  <p:slideViewPr>
    <p:cSldViewPr>
      <p:cViewPr varScale="1">
        <p:scale>
          <a:sx n="62" d="100"/>
          <a:sy n="62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1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E979EA9-A045-4641-85C5-3881F2C8D4D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BB3770D-D017-42D2-947C-D9EF5A13D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4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83FF935-033D-4831-8F53-A9AF399D17C1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35B16A2-48D8-43B0-AAD3-BB1C7E60F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1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adder can perform subtraction</a:t>
            </a:r>
            <a:r>
              <a:rPr lang="en-US" baseline="0" dirty="0"/>
              <a:t> by complementing the subtrahend (the number being subtracted) and adding it to the minuend.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1038-F5FB-4BB8-873F-CF8FCBD342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HS:</a:t>
            </a:r>
            <a:r>
              <a:rPr lang="en-US" baseline="0" dirty="0"/>
              <a:t> Half sum</a:t>
            </a:r>
          </a:p>
          <a:p>
            <a:r>
              <a:rPr lang="en-US" baseline="0" dirty="0"/>
              <a:t>CO: Carry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1038-F5FB-4BB8-873F-CF8FCBD342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Ripple adders are</a:t>
            </a:r>
            <a:r>
              <a:rPr lang="en-US" baseline="0" dirty="0"/>
              <a:t> simple to construct and easy to understand, but they are slow due to the carry bit having to “ripple” through each successive stage.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1038-F5FB-4BB8-873F-CF8FCBD342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6200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063" y="228600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>
            <a:endCxn id="9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直接连接符 9"/>
          <p:cNvCxnSpPr>
            <a:endCxn id="11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>
            <a:endCxn id="7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直接连接符 4"/>
          <p:cNvCxnSpPr>
            <a:cxnSpLocks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接连接符 6"/>
          <p:cNvCxnSpPr>
            <a:endCxn id="8" idx="1"/>
          </p:cNvCxnSpPr>
          <p:nvPr/>
        </p:nvCxnSpPr>
        <p:spPr>
          <a:xfrm>
            <a:off x="838200" y="1447800"/>
            <a:ext cx="67576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553200" cy="17931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 229 Introduction to Digital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31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342900"/>
            <a:ext cx="697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helpful)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969000" y="31623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731000" y="11938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2900" y="3581400"/>
            <a:ext cx="127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1765300"/>
            <a:ext cx="127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2900" y="901700"/>
            <a:ext cx="127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65300" y="10160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765300"/>
            <a:ext cx="4953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38989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70500" y="19177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6200" y="4787900"/>
            <a:ext cx="1016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66700" y="4533900"/>
            <a:ext cx="114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69900" y="4533900"/>
            <a:ext cx="101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4533900"/>
            <a:ext cx="101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0900" y="4533900"/>
            <a:ext cx="20358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43000" y="4533900"/>
            <a:ext cx="20358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T2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35100" y="4533900"/>
            <a:ext cx="20358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T3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727200" y="4533900"/>
            <a:ext cx="20358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T4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2019300" y="4533900"/>
            <a:ext cx="20358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T5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311400" y="4533900"/>
            <a:ext cx="19877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603500" y="4533900"/>
            <a:ext cx="19877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F2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endParaRPr lang="en-US" altLang="zh-CN" sz="1596" dirty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762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794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699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604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762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794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699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604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34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342900"/>
            <a:ext cx="697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helpful)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969000" y="31623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731000" y="11938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2900" y="3581400"/>
            <a:ext cx="127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2900" y="1765300"/>
            <a:ext cx="127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2900" y="901700"/>
            <a:ext cx="127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744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65300" y="10160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765300"/>
            <a:ext cx="4953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38989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70500" y="19177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6200" y="4787900"/>
            <a:ext cx="1016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66700" y="4533900"/>
            <a:ext cx="114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69900" y="4533900"/>
            <a:ext cx="101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4533900"/>
            <a:ext cx="101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09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430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T2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4351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T3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7272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T4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0193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T5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3114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603500" y="4533900"/>
            <a:ext cx="19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F2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62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794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699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604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271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1938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4859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7780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0701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3622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654300" y="58293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762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794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699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604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9271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1938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4859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7780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0701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3622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2654300" y="6108700"/>
            <a:ext cx="10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3556000" y="4470400"/>
            <a:ext cx="901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F2=T3+T4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F2=AC+BC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6089650" y="4465782"/>
            <a:ext cx="24257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F1=T1+T5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F1=ABC+T2F2’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F1=ABC+(A+C)(T3+T4)’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F1=ABC+(A+C)(AC+BC)’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F1=ABC+(A+C)[(AC)’(BC)’]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F1=ABC+(A+C)[(A’+C’)(B’+C’)]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096000" y="5829300"/>
            <a:ext cx="293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F1=ABC+(A+C)[A’B’+A’C’+B’C’+C’C’]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096000" y="6051550"/>
            <a:ext cx="28194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9144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F1=ABC+AA’B’+AA’C’+AB’C’+AC’+</a:t>
            </a:r>
          </a:p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A’B’C+AC’C+B’C’C+C’C</a:t>
            </a:r>
          </a:p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F1=ABC+AB’C’+AC’+A’B’C</a:t>
            </a:r>
          </a:p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F1=ABC+AC’+A’B’C</a:t>
            </a:r>
          </a:p>
        </p:txBody>
      </p:sp>
    </p:spTree>
    <p:extLst>
      <p:ext uri="{BB962C8B-B14F-4D97-AF65-F5344CB8AC3E}">
        <p14:creationId xmlns:p14="http://schemas.microsoft.com/office/powerpoint/2010/main" val="3088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Combinational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Synthesis</a:t>
            </a:r>
            <a:b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76400"/>
            <a:ext cx="7848600" cy="4525963"/>
          </a:xfrm>
        </p:spPr>
        <p:txBody>
          <a:bodyPr>
            <a:noAutofit/>
          </a:bodyPr>
          <a:lstStyle/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endParaRPr lang="en-US" altLang="zh-CN" sz="2400" dirty="0"/>
          </a:p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Table(s)</a:t>
            </a:r>
            <a:endParaRPr lang="en-US" altLang="zh-CN" sz="2400" dirty="0"/>
          </a:p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Simplify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desired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en-US" altLang="zh-CN" sz="2400" dirty="0"/>
          </a:p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en-US" altLang="zh-CN" sz="2400" dirty="0"/>
          </a:p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71438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1270000" y="686698"/>
            <a:ext cx="6905737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41300" algn="l"/>
                <a:tab pos="63754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BCD-XS5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2374900"/>
            <a:ext cx="5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70000" y="2374900"/>
            <a:ext cx="1995739" cy="1061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143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description,</a:t>
            </a:r>
          </a:p>
          <a:p>
            <a:pPr>
              <a:tabLst>
                <a:tab pos="114300" algn="l"/>
              </a:tabLst>
            </a:pP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ABCD</a:t>
            </a:r>
          </a:p>
          <a:p>
            <a:pPr>
              <a:tabLst>
                <a:tab pos="114300" algn="l"/>
              </a:tabLst>
            </a:pP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wxyz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05400" y="2444750"/>
            <a:ext cx="18923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0" algn="l"/>
                <a:tab pos="1244600" algn="l"/>
              </a:tabLst>
            </a:pP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      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</a:p>
          <a:p>
            <a:pPr>
              <a:lnSpc>
                <a:spcPts val="1600"/>
              </a:lnSpc>
              <a:tabLst>
                <a:tab pos="1143000" algn="l"/>
                <a:tab pos="1244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1430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099" y="1600200"/>
            <a:ext cx="72486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BCD-coded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Excess-5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3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70050" y="2576576"/>
            <a:ext cx="165100" cy="164972"/>
          </a:xfrm>
          <a:custGeom>
            <a:avLst/>
            <a:gdLst>
              <a:gd name="connsiteX0" fmla="*/ 6350 w 165100"/>
              <a:gd name="connsiteY0" fmla="*/ 6350 h 164972"/>
              <a:gd name="connsiteX1" fmla="*/ 158750 w 165100"/>
              <a:gd name="connsiteY1" fmla="*/ 158622 h 164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4972">
                <a:moveTo>
                  <a:pt x="6350" y="6350"/>
                </a:moveTo>
                <a:lnTo>
                  <a:pt x="158750" y="1586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77000" y="347345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470650" y="346710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951726" y="361315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945376" y="360680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22850" y="3086100"/>
            <a:ext cx="1460500" cy="479425"/>
          </a:xfrm>
          <a:custGeom>
            <a:avLst/>
            <a:gdLst>
              <a:gd name="connsiteX0" fmla="*/ 6350 w 1460500"/>
              <a:gd name="connsiteY0" fmla="*/ 6350 h 479425"/>
              <a:gd name="connsiteX1" fmla="*/ 730250 w 1460500"/>
              <a:gd name="connsiteY1" fmla="*/ 6350 h 479425"/>
              <a:gd name="connsiteX2" fmla="*/ 730250 w 1460500"/>
              <a:gd name="connsiteY2" fmla="*/ 473075 h 479425"/>
              <a:gd name="connsiteX3" fmla="*/ 1454150 w 1460500"/>
              <a:gd name="connsiteY3" fmla="*/ 473075 h 479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60500" h="479425">
                <a:moveTo>
                  <a:pt x="6350" y="6350"/>
                </a:moveTo>
                <a:lnTo>
                  <a:pt x="730250" y="6350"/>
                </a:lnTo>
                <a:lnTo>
                  <a:pt x="730250" y="473075"/>
                </a:lnTo>
                <a:lnTo>
                  <a:pt x="1454150" y="4730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22850" y="3390900"/>
            <a:ext cx="1460500" cy="252476"/>
          </a:xfrm>
          <a:custGeom>
            <a:avLst/>
            <a:gdLst>
              <a:gd name="connsiteX0" fmla="*/ 6350 w 1460500"/>
              <a:gd name="connsiteY0" fmla="*/ 6350 h 252476"/>
              <a:gd name="connsiteX1" fmla="*/ 614298 w 1460500"/>
              <a:gd name="connsiteY1" fmla="*/ 6350 h 252476"/>
              <a:gd name="connsiteX2" fmla="*/ 614298 w 1460500"/>
              <a:gd name="connsiteY2" fmla="*/ 246126 h 252476"/>
              <a:gd name="connsiteX3" fmla="*/ 1454150 w 1460500"/>
              <a:gd name="connsiteY3" fmla="*/ 246126 h 252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60500" h="252476">
                <a:moveTo>
                  <a:pt x="6350" y="6350"/>
                </a:moveTo>
                <a:lnTo>
                  <a:pt x="614298" y="6350"/>
                </a:lnTo>
                <a:lnTo>
                  <a:pt x="614298" y="246126"/>
                </a:lnTo>
                <a:lnTo>
                  <a:pt x="1454150" y="2461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334000" y="377825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327650" y="377190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808726" y="391795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802376" y="391160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876925" y="3730625"/>
            <a:ext cx="606425" cy="231775"/>
          </a:xfrm>
          <a:custGeom>
            <a:avLst/>
            <a:gdLst>
              <a:gd name="connsiteX0" fmla="*/ 6350 w 606425"/>
              <a:gd name="connsiteY0" fmla="*/ 225425 h 231775"/>
              <a:gd name="connsiteX1" fmla="*/ 301625 w 606425"/>
              <a:gd name="connsiteY1" fmla="*/ 225425 h 231775"/>
              <a:gd name="connsiteX2" fmla="*/ 301625 w 606425"/>
              <a:gd name="connsiteY2" fmla="*/ 6350 h 231775"/>
              <a:gd name="connsiteX3" fmla="*/ 600075 w 606425"/>
              <a:gd name="connsiteY3" fmla="*/ 6350 h 231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6425" h="231775">
                <a:moveTo>
                  <a:pt x="6350" y="225425"/>
                </a:moveTo>
                <a:lnTo>
                  <a:pt x="301625" y="225425"/>
                </a:lnTo>
                <a:lnTo>
                  <a:pt x="301625" y="6350"/>
                </a:lnTo>
                <a:lnTo>
                  <a:pt x="6000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022850" y="384810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022850" y="4040123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004050" y="3643376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55896"/>
              </p:ext>
            </p:extLst>
          </p:nvPr>
        </p:nvGraphicFramePr>
        <p:xfrm>
          <a:off x="1822450" y="2728911"/>
          <a:ext cx="1828800" cy="182879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1"/>
          <p:cNvSpPr txBox="1"/>
          <p:nvPr/>
        </p:nvSpPr>
        <p:spPr>
          <a:xfrm>
            <a:off x="1631950" y="755503"/>
            <a:ext cx="582851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1341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BCD-XS5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27" name="TextBox 1"/>
          <p:cNvSpPr txBox="1"/>
          <p:nvPr/>
        </p:nvSpPr>
        <p:spPr>
          <a:xfrm>
            <a:off x="2400300" y="25146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562100" y="2921000"/>
            <a:ext cx="190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857500" y="25146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314700" y="25146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562100" y="3835400"/>
            <a:ext cx="190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473200" y="2451100"/>
            <a:ext cx="673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CD00</a:t>
            </a:r>
          </a:p>
          <a:p>
            <a:pPr>
              <a:lnSpc>
                <a:spcPts val="800"/>
              </a:lnSpc>
              <a:tabLst>
                <a:tab pos="2032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816100" y="4737100"/>
            <a:ext cx="181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w(ABCD)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889500" y="3009900"/>
            <a:ext cx="152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889500" y="3797300"/>
            <a:ext cx="139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7391400" y="35687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w(ABCD)</a:t>
            </a:r>
          </a:p>
        </p:txBody>
      </p:sp>
      <p:sp>
        <p:nvSpPr>
          <p:cNvPr id="5" name="Freeform 3"/>
          <p:cNvSpPr/>
          <p:nvPr/>
        </p:nvSpPr>
        <p:spPr>
          <a:xfrm>
            <a:off x="1593850" y="3141598"/>
            <a:ext cx="2374900" cy="1003427"/>
          </a:xfrm>
          <a:custGeom>
            <a:avLst/>
            <a:gdLst>
              <a:gd name="connsiteX0" fmla="*/ 1187450 w 2374900"/>
              <a:gd name="connsiteY0" fmla="*/ 6350 h 1003427"/>
              <a:gd name="connsiteX1" fmla="*/ 2368550 w 2374900"/>
              <a:gd name="connsiteY1" fmla="*/ 501650 h 1003427"/>
              <a:gd name="connsiteX2" fmla="*/ 2368550 w 2374900"/>
              <a:gd name="connsiteY2" fmla="*/ 501777 h 1003427"/>
              <a:gd name="connsiteX3" fmla="*/ 2368550 w 2374900"/>
              <a:gd name="connsiteY3" fmla="*/ 501777 h 1003427"/>
              <a:gd name="connsiteX4" fmla="*/ 1187450 w 2374900"/>
              <a:gd name="connsiteY4" fmla="*/ 997077 h 1003427"/>
              <a:gd name="connsiteX5" fmla="*/ 1187450 w 2374900"/>
              <a:gd name="connsiteY5" fmla="*/ 997077 h 1003427"/>
              <a:gd name="connsiteX6" fmla="*/ 6350 w 2374900"/>
              <a:gd name="connsiteY6" fmla="*/ 501777 h 1003427"/>
              <a:gd name="connsiteX7" fmla="*/ 6350 w 2374900"/>
              <a:gd name="connsiteY7" fmla="*/ 501777 h 1003427"/>
              <a:gd name="connsiteX8" fmla="*/ 6350 w 2374900"/>
              <a:gd name="connsiteY8" fmla="*/ 501777 h 1003427"/>
              <a:gd name="connsiteX9" fmla="*/ 1187450 w 2374900"/>
              <a:gd name="connsiteY9" fmla="*/ 6477 h 1003427"/>
              <a:gd name="connsiteX10" fmla="*/ 1187450 w 2374900"/>
              <a:gd name="connsiteY10" fmla="*/ 6350 h 1003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374900" h="1003427">
                <a:moveTo>
                  <a:pt x="1187450" y="6350"/>
                </a:moveTo>
                <a:cubicBezTo>
                  <a:pt x="1839721" y="6350"/>
                  <a:pt x="2368550" y="228219"/>
                  <a:pt x="2368550" y="501650"/>
                </a:cubicBezTo>
                <a:cubicBezTo>
                  <a:pt x="2368550" y="501777"/>
                  <a:pt x="2368550" y="501777"/>
                  <a:pt x="2368550" y="501777"/>
                </a:cubicBezTo>
                <a:lnTo>
                  <a:pt x="2368550" y="501777"/>
                </a:lnTo>
                <a:cubicBezTo>
                  <a:pt x="2368550" y="775208"/>
                  <a:pt x="1839721" y="997077"/>
                  <a:pt x="1187450" y="997077"/>
                </a:cubicBezTo>
                <a:lnTo>
                  <a:pt x="1187450" y="997077"/>
                </a:lnTo>
                <a:cubicBezTo>
                  <a:pt x="535177" y="997077"/>
                  <a:pt x="6350" y="775208"/>
                  <a:pt x="6350" y="501777"/>
                </a:cubicBezTo>
                <a:cubicBezTo>
                  <a:pt x="6350" y="501777"/>
                  <a:pt x="6350" y="501777"/>
                  <a:pt x="6350" y="501777"/>
                </a:cubicBezTo>
                <a:lnTo>
                  <a:pt x="6350" y="501777"/>
                </a:lnTo>
                <a:cubicBezTo>
                  <a:pt x="6350" y="228219"/>
                  <a:pt x="535177" y="6477"/>
                  <a:pt x="1187450" y="6477"/>
                </a:cubicBezTo>
                <a:lnTo>
                  <a:pt x="11874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93850" y="3598926"/>
            <a:ext cx="2374900" cy="1003300"/>
          </a:xfrm>
          <a:custGeom>
            <a:avLst/>
            <a:gdLst>
              <a:gd name="connsiteX0" fmla="*/ 1187450 w 2374900"/>
              <a:gd name="connsiteY0" fmla="*/ 6350 h 1003300"/>
              <a:gd name="connsiteX1" fmla="*/ 2368550 w 2374900"/>
              <a:gd name="connsiteY1" fmla="*/ 501522 h 1003300"/>
              <a:gd name="connsiteX2" fmla="*/ 2368550 w 2374900"/>
              <a:gd name="connsiteY2" fmla="*/ 501650 h 1003300"/>
              <a:gd name="connsiteX3" fmla="*/ 2368550 w 2374900"/>
              <a:gd name="connsiteY3" fmla="*/ 501650 h 1003300"/>
              <a:gd name="connsiteX4" fmla="*/ 1187450 w 2374900"/>
              <a:gd name="connsiteY4" fmla="*/ 996950 h 1003300"/>
              <a:gd name="connsiteX5" fmla="*/ 1187450 w 2374900"/>
              <a:gd name="connsiteY5" fmla="*/ 996950 h 1003300"/>
              <a:gd name="connsiteX6" fmla="*/ 6350 w 2374900"/>
              <a:gd name="connsiteY6" fmla="*/ 501650 h 1003300"/>
              <a:gd name="connsiteX7" fmla="*/ 6350 w 2374900"/>
              <a:gd name="connsiteY7" fmla="*/ 501522 h 1003300"/>
              <a:gd name="connsiteX8" fmla="*/ 6350 w 2374900"/>
              <a:gd name="connsiteY8" fmla="*/ 501522 h 1003300"/>
              <a:gd name="connsiteX9" fmla="*/ 1187450 w 2374900"/>
              <a:gd name="connsiteY9" fmla="*/ 63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374900" h="1003300">
                <a:moveTo>
                  <a:pt x="1187450" y="6350"/>
                </a:moveTo>
                <a:cubicBezTo>
                  <a:pt x="1839721" y="6350"/>
                  <a:pt x="2368550" y="228091"/>
                  <a:pt x="2368550" y="501522"/>
                </a:cubicBezTo>
                <a:cubicBezTo>
                  <a:pt x="2368550" y="501650"/>
                  <a:pt x="2368550" y="501650"/>
                  <a:pt x="2368550" y="501650"/>
                </a:cubicBezTo>
                <a:lnTo>
                  <a:pt x="2368550" y="501650"/>
                </a:lnTo>
                <a:cubicBezTo>
                  <a:pt x="2368550" y="775080"/>
                  <a:pt x="1839721" y="996950"/>
                  <a:pt x="1187450" y="996950"/>
                </a:cubicBezTo>
                <a:lnTo>
                  <a:pt x="1187450" y="996950"/>
                </a:lnTo>
                <a:cubicBezTo>
                  <a:pt x="535177" y="996950"/>
                  <a:pt x="6350" y="775080"/>
                  <a:pt x="6350" y="501650"/>
                </a:cubicBezTo>
                <a:cubicBezTo>
                  <a:pt x="6350" y="501650"/>
                  <a:pt x="6350" y="501650"/>
                  <a:pt x="6350" y="501522"/>
                </a:cubicBezTo>
                <a:lnTo>
                  <a:pt x="6350" y="501522"/>
                </a:lnTo>
                <a:cubicBezTo>
                  <a:pt x="6350" y="228091"/>
                  <a:pt x="535177" y="6350"/>
                  <a:pt x="1187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36850" y="2652776"/>
            <a:ext cx="493776" cy="2070100"/>
          </a:xfrm>
          <a:custGeom>
            <a:avLst/>
            <a:gdLst>
              <a:gd name="connsiteX0" fmla="*/ 6350 w 493776"/>
              <a:gd name="connsiteY0" fmla="*/ 1035050 h 2070100"/>
              <a:gd name="connsiteX1" fmla="*/ 246888 w 493776"/>
              <a:gd name="connsiteY1" fmla="*/ 6350 h 2070100"/>
              <a:gd name="connsiteX2" fmla="*/ 246888 w 493776"/>
              <a:gd name="connsiteY2" fmla="*/ 6350 h 2070100"/>
              <a:gd name="connsiteX3" fmla="*/ 246888 w 493776"/>
              <a:gd name="connsiteY3" fmla="*/ 6350 h 2070100"/>
              <a:gd name="connsiteX4" fmla="*/ 487426 w 493776"/>
              <a:gd name="connsiteY4" fmla="*/ 1034922 h 2070100"/>
              <a:gd name="connsiteX5" fmla="*/ 487426 w 493776"/>
              <a:gd name="connsiteY5" fmla="*/ 1035050 h 2070100"/>
              <a:gd name="connsiteX6" fmla="*/ 246888 w 493776"/>
              <a:gd name="connsiteY6" fmla="*/ 2063750 h 2070100"/>
              <a:gd name="connsiteX7" fmla="*/ 246888 w 493776"/>
              <a:gd name="connsiteY7" fmla="*/ 2063750 h 2070100"/>
              <a:gd name="connsiteX8" fmla="*/ 246888 w 493776"/>
              <a:gd name="connsiteY8" fmla="*/ 2063750 h 2070100"/>
              <a:gd name="connsiteX9" fmla="*/ 6350 w 493776"/>
              <a:gd name="connsiteY9" fmla="*/ 10350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93776" h="2070100">
                <a:moveTo>
                  <a:pt x="6350" y="1035050"/>
                </a:moveTo>
                <a:cubicBezTo>
                  <a:pt x="6350" y="466851"/>
                  <a:pt x="114045" y="6350"/>
                  <a:pt x="246888" y="6350"/>
                </a:cubicBezTo>
                <a:cubicBezTo>
                  <a:pt x="246888" y="6350"/>
                  <a:pt x="246888" y="6350"/>
                  <a:pt x="246888" y="6350"/>
                </a:cubicBezTo>
                <a:lnTo>
                  <a:pt x="246888" y="6350"/>
                </a:lnTo>
                <a:cubicBezTo>
                  <a:pt x="379729" y="6350"/>
                  <a:pt x="487426" y="466851"/>
                  <a:pt x="487426" y="1034922"/>
                </a:cubicBezTo>
                <a:lnTo>
                  <a:pt x="487426" y="1035050"/>
                </a:lnTo>
                <a:cubicBezTo>
                  <a:pt x="487426" y="1603120"/>
                  <a:pt x="379729" y="2063750"/>
                  <a:pt x="246888" y="2063750"/>
                </a:cubicBezTo>
                <a:cubicBezTo>
                  <a:pt x="246888" y="2063750"/>
                  <a:pt x="246888" y="2063750"/>
                  <a:pt x="246888" y="2063750"/>
                </a:cubicBezTo>
                <a:lnTo>
                  <a:pt x="246888" y="2063750"/>
                </a:lnTo>
                <a:cubicBezTo>
                  <a:pt x="114045" y="2063622"/>
                  <a:pt x="6350" y="1603120"/>
                  <a:pt x="6350" y="1035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81763-89FF-454A-95C9-B5F5DCB5006E}"/>
              </a:ext>
            </a:extLst>
          </p:cNvPr>
          <p:cNvCxnSpPr>
            <a:cxnSpLocks/>
          </p:cNvCxnSpPr>
          <p:nvPr/>
        </p:nvCxnSpPr>
        <p:spPr>
          <a:xfrm>
            <a:off x="1809750" y="3134939"/>
            <a:ext cx="1865745" cy="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5C8C9B-2FE1-43A0-8648-40598E3ED8C6}"/>
              </a:ext>
            </a:extLst>
          </p:cNvPr>
          <p:cNvCxnSpPr>
            <a:cxnSpLocks/>
          </p:cNvCxnSpPr>
          <p:nvPr/>
        </p:nvCxnSpPr>
        <p:spPr>
          <a:xfrm flipV="1">
            <a:off x="1835150" y="3636588"/>
            <a:ext cx="1822450" cy="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3DA0499F-A4F4-49EE-A3EF-0BA59648E7C5}"/>
              </a:ext>
            </a:extLst>
          </p:cNvPr>
          <p:cNvCxnSpPr/>
          <p:nvPr/>
        </p:nvCxnSpPr>
        <p:spPr>
          <a:xfrm>
            <a:off x="1835150" y="4127500"/>
            <a:ext cx="181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099C08AB-8813-44D6-85C1-02E0319FBFA1}"/>
              </a:ext>
            </a:extLst>
          </p:cNvPr>
          <p:cNvCxnSpPr>
            <a:cxnSpLocks/>
          </p:cNvCxnSpPr>
          <p:nvPr/>
        </p:nvCxnSpPr>
        <p:spPr>
          <a:xfrm>
            <a:off x="1816100" y="2715467"/>
            <a:ext cx="12700" cy="184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934FF1C4-5A36-49C0-9674-B14A6FA5C52B}"/>
              </a:ext>
            </a:extLst>
          </p:cNvPr>
          <p:cNvCxnSpPr>
            <a:cxnSpLocks/>
          </p:cNvCxnSpPr>
          <p:nvPr/>
        </p:nvCxnSpPr>
        <p:spPr>
          <a:xfrm flipV="1">
            <a:off x="1828800" y="2701636"/>
            <a:ext cx="1818409" cy="7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381738F7-7FEC-4042-A8F6-ADE84A5C21E2}"/>
              </a:ext>
            </a:extLst>
          </p:cNvPr>
          <p:cNvCxnSpPr/>
          <p:nvPr/>
        </p:nvCxnSpPr>
        <p:spPr>
          <a:xfrm>
            <a:off x="1828800" y="4557710"/>
            <a:ext cx="1822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31ADA960-8AD1-4D0B-9394-9A05493C44B0}"/>
              </a:ext>
            </a:extLst>
          </p:cNvPr>
          <p:cNvCxnSpPr>
            <a:cxnSpLocks/>
          </p:cNvCxnSpPr>
          <p:nvPr/>
        </p:nvCxnSpPr>
        <p:spPr>
          <a:xfrm>
            <a:off x="3647209" y="2701636"/>
            <a:ext cx="4041" cy="185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5E17FA29-E992-4D88-BD1F-18146FF11B62}"/>
              </a:ext>
            </a:extLst>
          </p:cNvPr>
          <p:cNvCxnSpPr>
            <a:cxnSpLocks/>
          </p:cNvCxnSpPr>
          <p:nvPr/>
        </p:nvCxnSpPr>
        <p:spPr>
          <a:xfrm>
            <a:off x="2286000" y="2701636"/>
            <a:ext cx="0" cy="185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400441BA-9E18-4B20-9BC6-234FC088E43E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2730500" y="2728911"/>
            <a:ext cx="6350" cy="183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4CC7CCF-D940-4A75-81D3-477E20F1BE77}"/>
              </a:ext>
            </a:extLst>
          </p:cNvPr>
          <p:cNvCxnSpPr>
            <a:cxnSpLocks/>
          </p:cNvCxnSpPr>
          <p:nvPr/>
        </p:nvCxnSpPr>
        <p:spPr>
          <a:xfrm>
            <a:off x="3230626" y="2701636"/>
            <a:ext cx="0" cy="190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9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01876" y="2203450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622925" y="274320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616575" y="273685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97651" y="288290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091301" y="287655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622925" y="346075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616575" y="345440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097651" y="360045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091301" y="359410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622925" y="417830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616575" y="417195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097651" y="431800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091301" y="431165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781800" y="342900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775450" y="342265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256526" y="356870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7250176" y="356235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165850" y="2914650"/>
            <a:ext cx="622300" cy="606425"/>
          </a:xfrm>
          <a:custGeom>
            <a:avLst/>
            <a:gdLst>
              <a:gd name="connsiteX0" fmla="*/ 6350 w 622300"/>
              <a:gd name="connsiteY0" fmla="*/ 6350 h 606425"/>
              <a:gd name="connsiteX1" fmla="*/ 309626 w 622300"/>
              <a:gd name="connsiteY1" fmla="*/ 6350 h 606425"/>
              <a:gd name="connsiteX2" fmla="*/ 309626 w 622300"/>
              <a:gd name="connsiteY2" fmla="*/ 600075 h 606425"/>
              <a:gd name="connsiteX3" fmla="*/ 615950 w 622300"/>
              <a:gd name="connsiteY3" fmla="*/ 600075 h 60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22300" h="606425">
                <a:moveTo>
                  <a:pt x="6350" y="6350"/>
                </a:moveTo>
                <a:lnTo>
                  <a:pt x="309626" y="6350"/>
                </a:lnTo>
                <a:lnTo>
                  <a:pt x="309626" y="600075"/>
                </a:lnTo>
                <a:lnTo>
                  <a:pt x="615950" y="6000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850" y="3586226"/>
            <a:ext cx="622300" cy="58673"/>
          </a:xfrm>
          <a:custGeom>
            <a:avLst/>
            <a:gdLst>
              <a:gd name="connsiteX0" fmla="*/ 6350 w 622300"/>
              <a:gd name="connsiteY0" fmla="*/ 52323 h 58673"/>
              <a:gd name="connsiteX1" fmla="*/ 309626 w 622300"/>
              <a:gd name="connsiteY1" fmla="*/ 52323 h 58673"/>
              <a:gd name="connsiteX2" fmla="*/ 309626 w 622300"/>
              <a:gd name="connsiteY2" fmla="*/ 6350 h 58673"/>
              <a:gd name="connsiteX3" fmla="*/ 615950 w 622300"/>
              <a:gd name="connsiteY3" fmla="*/ 6350 h 58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22300" h="58673">
                <a:moveTo>
                  <a:pt x="6350" y="52323"/>
                </a:moveTo>
                <a:lnTo>
                  <a:pt x="309626" y="52323"/>
                </a:lnTo>
                <a:lnTo>
                  <a:pt x="309626" y="6350"/>
                </a:lnTo>
                <a:lnTo>
                  <a:pt x="615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65850" y="3686175"/>
            <a:ext cx="622300" cy="676275"/>
          </a:xfrm>
          <a:custGeom>
            <a:avLst/>
            <a:gdLst>
              <a:gd name="connsiteX0" fmla="*/ 6350 w 622300"/>
              <a:gd name="connsiteY0" fmla="*/ 669925 h 676275"/>
              <a:gd name="connsiteX1" fmla="*/ 309626 w 622300"/>
              <a:gd name="connsiteY1" fmla="*/ 669925 h 676275"/>
              <a:gd name="connsiteX2" fmla="*/ 309626 w 622300"/>
              <a:gd name="connsiteY2" fmla="*/ 6350 h 676275"/>
              <a:gd name="connsiteX3" fmla="*/ 615950 w 622300"/>
              <a:gd name="connsiteY3" fmla="*/ 6350 h 676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22300" h="676275">
                <a:moveTo>
                  <a:pt x="6350" y="669925"/>
                </a:moveTo>
                <a:lnTo>
                  <a:pt x="309626" y="669925"/>
                </a:lnTo>
                <a:lnTo>
                  <a:pt x="309626" y="6350"/>
                </a:lnTo>
                <a:lnTo>
                  <a:pt x="615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222875" y="2813050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5227701" y="2989198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232400" y="3511550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237226" y="3635375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5241925" y="3743325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5246751" y="4260850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5251450" y="4436998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7308850" y="3598926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3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3574"/>
              </p:ext>
            </p:extLst>
          </p:nvPr>
        </p:nvGraphicFramePr>
        <p:xfrm>
          <a:off x="1966976" y="2400300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6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806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6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806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6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l"/>
                      <a:endParaRPr lang="zh-CN" altLang="en-US" sz="806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6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806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6" name="TextBox 1"/>
          <p:cNvSpPr txBox="1"/>
          <p:nvPr/>
        </p:nvSpPr>
        <p:spPr>
          <a:xfrm>
            <a:off x="1632731" y="755942"/>
            <a:ext cx="582851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1341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BCD-XS5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037" name="TextBox 1"/>
          <p:cNvSpPr txBox="1"/>
          <p:nvPr/>
        </p:nvSpPr>
        <p:spPr>
          <a:xfrm>
            <a:off x="2527300" y="2146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2984500" y="2146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3441700" y="2146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612900" y="2082800"/>
            <a:ext cx="673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>
              <a:lnSpc>
                <a:spcPts val="800"/>
              </a:lnSpc>
              <a:tabLst>
                <a:tab pos="1905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788160" y="2563876"/>
            <a:ext cx="2555240" cy="23544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27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x(ABCD)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B’C’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B’D’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067300" y="2768600"/>
            <a:ext cx="1651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7696200" y="3530600"/>
            <a:ext cx="69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x(ABCD)</a:t>
            </a:r>
          </a:p>
        </p:txBody>
      </p:sp>
      <p:sp>
        <p:nvSpPr>
          <p:cNvPr id="11" name="Freeform 3"/>
          <p:cNvSpPr/>
          <p:nvPr/>
        </p:nvSpPr>
        <p:spPr>
          <a:xfrm>
            <a:off x="3355847" y="2175510"/>
            <a:ext cx="633095" cy="616711"/>
          </a:xfrm>
          <a:custGeom>
            <a:avLst/>
            <a:gdLst>
              <a:gd name="connsiteX0" fmla="*/ 289052 w 633095"/>
              <a:gd name="connsiteY0" fmla="*/ 6350 h 616711"/>
              <a:gd name="connsiteX1" fmla="*/ 212090 w 633095"/>
              <a:gd name="connsiteY1" fmla="*/ 75438 h 616711"/>
              <a:gd name="connsiteX2" fmla="*/ 131317 w 633095"/>
              <a:gd name="connsiteY2" fmla="*/ 170560 h 616711"/>
              <a:gd name="connsiteX3" fmla="*/ 68453 w 633095"/>
              <a:gd name="connsiteY3" fmla="*/ 260222 h 616711"/>
              <a:gd name="connsiteX4" fmla="*/ 17017 w 633095"/>
              <a:gd name="connsiteY4" fmla="*/ 364363 h 616711"/>
              <a:gd name="connsiteX5" fmla="*/ 6350 w 633095"/>
              <a:gd name="connsiteY5" fmla="*/ 453897 h 616711"/>
              <a:gd name="connsiteX6" fmla="*/ 11430 w 633095"/>
              <a:gd name="connsiteY6" fmla="*/ 496316 h 616711"/>
              <a:gd name="connsiteX7" fmla="*/ 37338 w 633095"/>
              <a:gd name="connsiteY7" fmla="*/ 539750 h 616711"/>
              <a:gd name="connsiteX8" fmla="*/ 70739 w 633095"/>
              <a:gd name="connsiteY8" fmla="*/ 577341 h 616711"/>
              <a:gd name="connsiteX9" fmla="*/ 145542 w 633095"/>
              <a:gd name="connsiteY9" fmla="*/ 605789 h 616711"/>
              <a:gd name="connsiteX10" fmla="*/ 191389 w 633095"/>
              <a:gd name="connsiteY10" fmla="*/ 610361 h 616711"/>
              <a:gd name="connsiteX11" fmla="*/ 257683 w 633095"/>
              <a:gd name="connsiteY11" fmla="*/ 604900 h 616711"/>
              <a:gd name="connsiteX12" fmla="*/ 317119 w 633095"/>
              <a:gd name="connsiteY12" fmla="*/ 593089 h 616711"/>
              <a:gd name="connsiteX13" fmla="*/ 396494 w 633095"/>
              <a:gd name="connsiteY13" fmla="*/ 565785 h 616711"/>
              <a:gd name="connsiteX14" fmla="*/ 476630 w 633095"/>
              <a:gd name="connsiteY14" fmla="*/ 529082 h 616711"/>
              <a:gd name="connsiteX15" fmla="*/ 528701 w 633095"/>
              <a:gd name="connsiteY15" fmla="*/ 502792 h 616711"/>
              <a:gd name="connsiteX16" fmla="*/ 626745 w 633095"/>
              <a:gd name="connsiteY16" fmla="*/ 437641 h 616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633095" h="616711">
                <a:moveTo>
                  <a:pt x="289052" y="6350"/>
                </a:moveTo>
                <a:cubicBezTo>
                  <a:pt x="275336" y="17144"/>
                  <a:pt x="239267" y="48260"/>
                  <a:pt x="212090" y="75438"/>
                </a:cubicBezTo>
                <a:cubicBezTo>
                  <a:pt x="184911" y="102488"/>
                  <a:pt x="155702" y="139826"/>
                  <a:pt x="131317" y="170560"/>
                </a:cubicBezTo>
                <a:cubicBezTo>
                  <a:pt x="106934" y="201167"/>
                  <a:pt x="87630" y="227964"/>
                  <a:pt x="68453" y="260222"/>
                </a:cubicBezTo>
                <a:cubicBezTo>
                  <a:pt x="49403" y="292607"/>
                  <a:pt x="28194" y="332358"/>
                  <a:pt x="17017" y="364363"/>
                </a:cubicBezTo>
                <a:cubicBezTo>
                  <a:pt x="5715" y="396366"/>
                  <a:pt x="7747" y="432435"/>
                  <a:pt x="6350" y="453897"/>
                </a:cubicBezTo>
                <a:cubicBezTo>
                  <a:pt x="4953" y="475233"/>
                  <a:pt x="6730" y="482600"/>
                  <a:pt x="11430" y="496316"/>
                </a:cubicBezTo>
                <a:cubicBezTo>
                  <a:pt x="16129" y="510032"/>
                  <a:pt x="27432" y="527176"/>
                  <a:pt x="37338" y="539750"/>
                </a:cubicBezTo>
                <a:cubicBezTo>
                  <a:pt x="47244" y="552322"/>
                  <a:pt x="51816" y="566038"/>
                  <a:pt x="70739" y="577341"/>
                </a:cubicBezTo>
                <a:cubicBezTo>
                  <a:pt x="89661" y="588644"/>
                  <a:pt x="125603" y="600963"/>
                  <a:pt x="145542" y="605789"/>
                </a:cubicBezTo>
                <a:cubicBezTo>
                  <a:pt x="165354" y="610488"/>
                  <a:pt x="173101" y="610235"/>
                  <a:pt x="191389" y="610361"/>
                </a:cubicBezTo>
                <a:cubicBezTo>
                  <a:pt x="209677" y="610488"/>
                  <a:pt x="236855" y="606679"/>
                  <a:pt x="257683" y="604900"/>
                </a:cubicBezTo>
                <a:cubicBezTo>
                  <a:pt x="278511" y="603122"/>
                  <a:pt x="294005" y="599694"/>
                  <a:pt x="317119" y="593089"/>
                </a:cubicBezTo>
                <a:cubicBezTo>
                  <a:pt x="340233" y="586613"/>
                  <a:pt x="369570" y="575182"/>
                  <a:pt x="396494" y="565785"/>
                </a:cubicBezTo>
                <a:cubicBezTo>
                  <a:pt x="423291" y="556260"/>
                  <a:pt x="455041" y="540130"/>
                  <a:pt x="476630" y="529082"/>
                </a:cubicBezTo>
                <a:cubicBezTo>
                  <a:pt x="498221" y="518032"/>
                  <a:pt x="503301" y="516889"/>
                  <a:pt x="528701" y="502792"/>
                </a:cubicBezTo>
                <a:cubicBezTo>
                  <a:pt x="553973" y="488822"/>
                  <a:pt x="606552" y="450469"/>
                  <a:pt x="626745" y="437641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78076" y="2279650"/>
            <a:ext cx="1079499" cy="541115"/>
          </a:xfrm>
          <a:custGeom>
            <a:avLst/>
            <a:gdLst>
              <a:gd name="connsiteX0" fmla="*/ 6350 w 1079499"/>
              <a:gd name="connsiteY0" fmla="*/ 6350 h 541115"/>
              <a:gd name="connsiteX1" fmla="*/ 19684 w 1079499"/>
              <a:gd name="connsiteY1" fmla="*/ 109473 h 541115"/>
              <a:gd name="connsiteX2" fmla="*/ 68579 w 1079499"/>
              <a:gd name="connsiteY2" fmla="*/ 231775 h 541115"/>
              <a:gd name="connsiteX3" fmla="*/ 130809 w 1079499"/>
              <a:gd name="connsiteY3" fmla="*/ 336550 h 541115"/>
              <a:gd name="connsiteX4" fmla="*/ 228600 w 1079499"/>
              <a:gd name="connsiteY4" fmla="*/ 441325 h 541115"/>
              <a:gd name="connsiteX5" fmla="*/ 353059 w 1079499"/>
              <a:gd name="connsiteY5" fmla="*/ 504825 h 541115"/>
              <a:gd name="connsiteX6" fmla="*/ 424179 w 1079499"/>
              <a:gd name="connsiteY6" fmla="*/ 527050 h 541115"/>
              <a:gd name="connsiteX7" fmla="*/ 521969 w 1079499"/>
              <a:gd name="connsiteY7" fmla="*/ 533400 h 541115"/>
              <a:gd name="connsiteX8" fmla="*/ 619759 w 1079499"/>
              <a:gd name="connsiteY8" fmla="*/ 530225 h 541115"/>
              <a:gd name="connsiteX9" fmla="*/ 753109 w 1079499"/>
              <a:gd name="connsiteY9" fmla="*/ 488950 h 541115"/>
              <a:gd name="connsiteX10" fmla="*/ 815339 w 1079499"/>
              <a:gd name="connsiteY10" fmla="*/ 455548 h 541115"/>
              <a:gd name="connsiteX11" fmla="*/ 886459 w 1079499"/>
              <a:gd name="connsiteY11" fmla="*/ 400050 h 541115"/>
              <a:gd name="connsiteX12" fmla="*/ 939800 w 1079499"/>
              <a:gd name="connsiteY12" fmla="*/ 346075 h 541115"/>
              <a:gd name="connsiteX13" fmla="*/ 993139 w 1079499"/>
              <a:gd name="connsiteY13" fmla="*/ 266700 h 541115"/>
              <a:gd name="connsiteX14" fmla="*/ 1033144 w 1079499"/>
              <a:gd name="connsiteY14" fmla="*/ 180975 h 541115"/>
              <a:gd name="connsiteX15" fmla="*/ 1055369 w 1079499"/>
              <a:gd name="connsiteY15" fmla="*/ 123825 h 541115"/>
              <a:gd name="connsiteX16" fmla="*/ 1073150 w 1079499"/>
              <a:gd name="connsiteY16" fmla="*/ 6350 h 541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079499" h="541115">
                <a:moveTo>
                  <a:pt x="6350" y="6350"/>
                </a:moveTo>
                <a:cubicBezTo>
                  <a:pt x="6350" y="23748"/>
                  <a:pt x="10794" y="71373"/>
                  <a:pt x="19684" y="109473"/>
                </a:cubicBezTo>
                <a:cubicBezTo>
                  <a:pt x="28575" y="147573"/>
                  <a:pt x="50800" y="193675"/>
                  <a:pt x="68579" y="231775"/>
                </a:cubicBezTo>
                <a:cubicBezTo>
                  <a:pt x="86359" y="269875"/>
                  <a:pt x="104139" y="301625"/>
                  <a:pt x="130809" y="336550"/>
                </a:cubicBezTo>
                <a:cubicBezTo>
                  <a:pt x="157479" y="371475"/>
                  <a:pt x="193039" y="412750"/>
                  <a:pt x="228600" y="441325"/>
                </a:cubicBezTo>
                <a:cubicBezTo>
                  <a:pt x="264159" y="469900"/>
                  <a:pt x="321944" y="490473"/>
                  <a:pt x="353059" y="504825"/>
                </a:cubicBezTo>
                <a:cubicBezTo>
                  <a:pt x="384175" y="519048"/>
                  <a:pt x="397509" y="522223"/>
                  <a:pt x="424179" y="527050"/>
                </a:cubicBezTo>
                <a:cubicBezTo>
                  <a:pt x="450850" y="531748"/>
                  <a:pt x="490854" y="533400"/>
                  <a:pt x="521969" y="533400"/>
                </a:cubicBezTo>
                <a:cubicBezTo>
                  <a:pt x="553084" y="533400"/>
                  <a:pt x="579754" y="538098"/>
                  <a:pt x="619759" y="530225"/>
                </a:cubicBezTo>
                <a:cubicBezTo>
                  <a:pt x="659764" y="522223"/>
                  <a:pt x="721994" y="501650"/>
                  <a:pt x="753109" y="488950"/>
                </a:cubicBezTo>
                <a:cubicBezTo>
                  <a:pt x="784225" y="476250"/>
                  <a:pt x="793114" y="469900"/>
                  <a:pt x="815339" y="455548"/>
                </a:cubicBezTo>
                <a:cubicBezTo>
                  <a:pt x="837564" y="441325"/>
                  <a:pt x="864234" y="417448"/>
                  <a:pt x="886459" y="400050"/>
                </a:cubicBezTo>
                <a:cubicBezTo>
                  <a:pt x="908684" y="382523"/>
                  <a:pt x="922019" y="368300"/>
                  <a:pt x="939800" y="346075"/>
                </a:cubicBezTo>
                <a:cubicBezTo>
                  <a:pt x="957579" y="323850"/>
                  <a:pt x="975359" y="293623"/>
                  <a:pt x="993139" y="266700"/>
                </a:cubicBezTo>
                <a:cubicBezTo>
                  <a:pt x="1010919" y="239648"/>
                  <a:pt x="1024254" y="204723"/>
                  <a:pt x="1033144" y="180975"/>
                </a:cubicBezTo>
                <a:cubicBezTo>
                  <a:pt x="1042034" y="157098"/>
                  <a:pt x="1046479" y="152400"/>
                  <a:pt x="1055369" y="123825"/>
                </a:cubicBezTo>
                <a:cubicBezTo>
                  <a:pt x="1064259" y="95250"/>
                  <a:pt x="1068704" y="30098"/>
                  <a:pt x="10731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44798" y="3722878"/>
            <a:ext cx="633095" cy="616711"/>
          </a:xfrm>
          <a:custGeom>
            <a:avLst/>
            <a:gdLst>
              <a:gd name="connsiteX0" fmla="*/ 289052 w 633095"/>
              <a:gd name="connsiteY0" fmla="*/ 610361 h 616711"/>
              <a:gd name="connsiteX1" fmla="*/ 211963 w 633095"/>
              <a:gd name="connsiteY1" fmla="*/ 541273 h 616711"/>
              <a:gd name="connsiteX2" fmla="*/ 131191 w 633095"/>
              <a:gd name="connsiteY2" fmla="*/ 446150 h 616711"/>
              <a:gd name="connsiteX3" fmla="*/ 68453 w 633095"/>
              <a:gd name="connsiteY3" fmla="*/ 356488 h 616711"/>
              <a:gd name="connsiteX4" fmla="*/ 16891 w 633095"/>
              <a:gd name="connsiteY4" fmla="*/ 252348 h 616711"/>
              <a:gd name="connsiteX5" fmla="*/ 6350 w 633095"/>
              <a:gd name="connsiteY5" fmla="*/ 162813 h 616711"/>
              <a:gd name="connsiteX6" fmla="*/ 11303 w 633095"/>
              <a:gd name="connsiteY6" fmla="*/ 120395 h 616711"/>
              <a:gd name="connsiteX7" fmla="*/ 37210 w 633095"/>
              <a:gd name="connsiteY7" fmla="*/ 76961 h 616711"/>
              <a:gd name="connsiteX8" fmla="*/ 70739 w 633095"/>
              <a:gd name="connsiteY8" fmla="*/ 39369 h 616711"/>
              <a:gd name="connsiteX9" fmla="*/ 145415 w 633095"/>
              <a:gd name="connsiteY9" fmla="*/ 10921 h 616711"/>
              <a:gd name="connsiteX10" fmla="*/ 191389 w 633095"/>
              <a:gd name="connsiteY10" fmla="*/ 6350 h 616711"/>
              <a:gd name="connsiteX11" fmla="*/ 257683 w 633095"/>
              <a:gd name="connsiteY11" fmla="*/ 11810 h 616711"/>
              <a:gd name="connsiteX12" fmla="*/ 316991 w 633095"/>
              <a:gd name="connsiteY12" fmla="*/ 23621 h 616711"/>
              <a:gd name="connsiteX13" fmla="*/ 396366 w 633095"/>
              <a:gd name="connsiteY13" fmla="*/ 50926 h 616711"/>
              <a:gd name="connsiteX14" fmla="*/ 476504 w 633095"/>
              <a:gd name="connsiteY14" fmla="*/ 87629 h 616711"/>
              <a:gd name="connsiteX15" fmla="*/ 528573 w 633095"/>
              <a:gd name="connsiteY15" fmla="*/ 113918 h 616711"/>
              <a:gd name="connsiteX16" fmla="*/ 626745 w 633095"/>
              <a:gd name="connsiteY16" fmla="*/ 179069 h 616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633095" h="616711">
                <a:moveTo>
                  <a:pt x="289052" y="610361"/>
                </a:moveTo>
                <a:cubicBezTo>
                  <a:pt x="275335" y="599566"/>
                  <a:pt x="239141" y="568451"/>
                  <a:pt x="211963" y="541273"/>
                </a:cubicBezTo>
                <a:cubicBezTo>
                  <a:pt x="184785" y="514222"/>
                  <a:pt x="155575" y="476884"/>
                  <a:pt x="131191" y="446150"/>
                </a:cubicBezTo>
                <a:cubicBezTo>
                  <a:pt x="106934" y="415543"/>
                  <a:pt x="87503" y="388746"/>
                  <a:pt x="68453" y="356488"/>
                </a:cubicBezTo>
                <a:cubicBezTo>
                  <a:pt x="49403" y="324103"/>
                  <a:pt x="28194" y="284352"/>
                  <a:pt x="16891" y="252348"/>
                </a:cubicBezTo>
                <a:cubicBezTo>
                  <a:pt x="5715" y="220344"/>
                  <a:pt x="7747" y="184276"/>
                  <a:pt x="6350" y="162813"/>
                </a:cubicBezTo>
                <a:cubicBezTo>
                  <a:pt x="4953" y="141477"/>
                  <a:pt x="6604" y="134111"/>
                  <a:pt x="11303" y="120395"/>
                </a:cubicBezTo>
                <a:cubicBezTo>
                  <a:pt x="16002" y="106679"/>
                  <a:pt x="27432" y="89534"/>
                  <a:pt x="37210" y="76961"/>
                </a:cubicBezTo>
                <a:cubicBezTo>
                  <a:pt x="47116" y="64388"/>
                  <a:pt x="51816" y="50672"/>
                  <a:pt x="70739" y="39369"/>
                </a:cubicBezTo>
                <a:cubicBezTo>
                  <a:pt x="89661" y="28066"/>
                  <a:pt x="125603" y="15747"/>
                  <a:pt x="145415" y="10921"/>
                </a:cubicBezTo>
                <a:cubicBezTo>
                  <a:pt x="165227" y="6222"/>
                  <a:pt x="173101" y="6476"/>
                  <a:pt x="191389" y="6350"/>
                </a:cubicBezTo>
                <a:cubicBezTo>
                  <a:pt x="209677" y="6222"/>
                  <a:pt x="236854" y="10032"/>
                  <a:pt x="257683" y="11810"/>
                </a:cubicBezTo>
                <a:cubicBezTo>
                  <a:pt x="278384" y="13588"/>
                  <a:pt x="293878" y="17017"/>
                  <a:pt x="316991" y="23621"/>
                </a:cubicBezTo>
                <a:cubicBezTo>
                  <a:pt x="340105" y="30098"/>
                  <a:pt x="369570" y="41528"/>
                  <a:pt x="396366" y="50926"/>
                </a:cubicBezTo>
                <a:cubicBezTo>
                  <a:pt x="423291" y="60451"/>
                  <a:pt x="455041" y="76580"/>
                  <a:pt x="476504" y="87629"/>
                </a:cubicBezTo>
                <a:cubicBezTo>
                  <a:pt x="498094" y="98678"/>
                  <a:pt x="503301" y="99821"/>
                  <a:pt x="528573" y="113918"/>
                </a:cubicBezTo>
                <a:cubicBezTo>
                  <a:pt x="553847" y="127888"/>
                  <a:pt x="606552" y="166242"/>
                  <a:pt x="626745" y="17906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78076" y="3730783"/>
            <a:ext cx="1079499" cy="541115"/>
          </a:xfrm>
          <a:custGeom>
            <a:avLst/>
            <a:gdLst>
              <a:gd name="connsiteX0" fmla="*/ 6350 w 1079499"/>
              <a:gd name="connsiteY0" fmla="*/ 534765 h 541115"/>
              <a:gd name="connsiteX1" fmla="*/ 19684 w 1079499"/>
              <a:gd name="connsiteY1" fmla="*/ 431641 h 541115"/>
              <a:gd name="connsiteX2" fmla="*/ 68579 w 1079499"/>
              <a:gd name="connsiteY2" fmla="*/ 309340 h 541115"/>
              <a:gd name="connsiteX3" fmla="*/ 130809 w 1079499"/>
              <a:gd name="connsiteY3" fmla="*/ 204565 h 541115"/>
              <a:gd name="connsiteX4" fmla="*/ 228600 w 1079499"/>
              <a:gd name="connsiteY4" fmla="*/ 99790 h 541115"/>
              <a:gd name="connsiteX5" fmla="*/ 353059 w 1079499"/>
              <a:gd name="connsiteY5" fmla="*/ 36290 h 541115"/>
              <a:gd name="connsiteX6" fmla="*/ 424179 w 1079499"/>
              <a:gd name="connsiteY6" fmla="*/ 14065 h 541115"/>
              <a:gd name="connsiteX7" fmla="*/ 521969 w 1079499"/>
              <a:gd name="connsiteY7" fmla="*/ 7715 h 541115"/>
              <a:gd name="connsiteX8" fmla="*/ 619759 w 1079499"/>
              <a:gd name="connsiteY8" fmla="*/ 10890 h 541115"/>
              <a:gd name="connsiteX9" fmla="*/ 753109 w 1079499"/>
              <a:gd name="connsiteY9" fmla="*/ 52165 h 541115"/>
              <a:gd name="connsiteX10" fmla="*/ 815339 w 1079499"/>
              <a:gd name="connsiteY10" fmla="*/ 85566 h 541115"/>
              <a:gd name="connsiteX11" fmla="*/ 886459 w 1079499"/>
              <a:gd name="connsiteY11" fmla="*/ 141065 h 541115"/>
              <a:gd name="connsiteX12" fmla="*/ 939800 w 1079499"/>
              <a:gd name="connsiteY12" fmla="*/ 195040 h 541115"/>
              <a:gd name="connsiteX13" fmla="*/ 993139 w 1079499"/>
              <a:gd name="connsiteY13" fmla="*/ 274415 h 541115"/>
              <a:gd name="connsiteX14" fmla="*/ 1033144 w 1079499"/>
              <a:gd name="connsiteY14" fmla="*/ 360140 h 541115"/>
              <a:gd name="connsiteX15" fmla="*/ 1055369 w 1079499"/>
              <a:gd name="connsiteY15" fmla="*/ 417290 h 541115"/>
              <a:gd name="connsiteX16" fmla="*/ 1073150 w 1079499"/>
              <a:gd name="connsiteY16" fmla="*/ 534765 h 541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079499" h="541115">
                <a:moveTo>
                  <a:pt x="6350" y="534765"/>
                </a:moveTo>
                <a:cubicBezTo>
                  <a:pt x="6350" y="517366"/>
                  <a:pt x="10794" y="469741"/>
                  <a:pt x="19684" y="431641"/>
                </a:cubicBezTo>
                <a:cubicBezTo>
                  <a:pt x="28575" y="393541"/>
                  <a:pt x="50800" y="347440"/>
                  <a:pt x="68579" y="309340"/>
                </a:cubicBezTo>
                <a:cubicBezTo>
                  <a:pt x="86359" y="271240"/>
                  <a:pt x="104139" y="239490"/>
                  <a:pt x="130809" y="204565"/>
                </a:cubicBezTo>
                <a:cubicBezTo>
                  <a:pt x="157479" y="169640"/>
                  <a:pt x="193039" y="128365"/>
                  <a:pt x="228600" y="99790"/>
                </a:cubicBezTo>
                <a:cubicBezTo>
                  <a:pt x="264159" y="71215"/>
                  <a:pt x="321944" y="50641"/>
                  <a:pt x="353059" y="36290"/>
                </a:cubicBezTo>
                <a:cubicBezTo>
                  <a:pt x="384175" y="22066"/>
                  <a:pt x="397509" y="18891"/>
                  <a:pt x="424179" y="14065"/>
                </a:cubicBezTo>
                <a:cubicBezTo>
                  <a:pt x="450850" y="9366"/>
                  <a:pt x="490854" y="7715"/>
                  <a:pt x="521969" y="7715"/>
                </a:cubicBezTo>
                <a:cubicBezTo>
                  <a:pt x="553084" y="7715"/>
                  <a:pt x="579754" y="3016"/>
                  <a:pt x="619759" y="10890"/>
                </a:cubicBezTo>
                <a:cubicBezTo>
                  <a:pt x="659764" y="18891"/>
                  <a:pt x="721994" y="39465"/>
                  <a:pt x="753109" y="52165"/>
                </a:cubicBezTo>
                <a:cubicBezTo>
                  <a:pt x="784225" y="64865"/>
                  <a:pt x="793114" y="71215"/>
                  <a:pt x="815339" y="85566"/>
                </a:cubicBezTo>
                <a:cubicBezTo>
                  <a:pt x="837564" y="99790"/>
                  <a:pt x="864234" y="123666"/>
                  <a:pt x="886459" y="141065"/>
                </a:cubicBezTo>
                <a:cubicBezTo>
                  <a:pt x="908684" y="158591"/>
                  <a:pt x="922019" y="172815"/>
                  <a:pt x="939800" y="195040"/>
                </a:cubicBezTo>
                <a:cubicBezTo>
                  <a:pt x="957579" y="217265"/>
                  <a:pt x="975359" y="247491"/>
                  <a:pt x="993139" y="274415"/>
                </a:cubicBezTo>
                <a:cubicBezTo>
                  <a:pt x="1010919" y="301466"/>
                  <a:pt x="1024254" y="336391"/>
                  <a:pt x="1033144" y="360140"/>
                </a:cubicBezTo>
                <a:cubicBezTo>
                  <a:pt x="1042034" y="384016"/>
                  <a:pt x="1046479" y="388715"/>
                  <a:pt x="1055369" y="417290"/>
                </a:cubicBezTo>
                <a:cubicBezTo>
                  <a:pt x="1064259" y="445865"/>
                  <a:pt x="1068704" y="511016"/>
                  <a:pt x="1073150" y="53476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68676" y="2736850"/>
            <a:ext cx="493648" cy="1079500"/>
          </a:xfrm>
          <a:custGeom>
            <a:avLst/>
            <a:gdLst>
              <a:gd name="connsiteX0" fmla="*/ 6350 w 493648"/>
              <a:gd name="connsiteY0" fmla="*/ 539750 h 1079500"/>
              <a:gd name="connsiteX1" fmla="*/ 246760 w 493648"/>
              <a:gd name="connsiteY1" fmla="*/ 6350 h 1079500"/>
              <a:gd name="connsiteX2" fmla="*/ 246760 w 493648"/>
              <a:gd name="connsiteY2" fmla="*/ 6350 h 1079500"/>
              <a:gd name="connsiteX3" fmla="*/ 246760 w 493648"/>
              <a:gd name="connsiteY3" fmla="*/ 6350 h 1079500"/>
              <a:gd name="connsiteX4" fmla="*/ 487298 w 493648"/>
              <a:gd name="connsiteY4" fmla="*/ 539750 h 1079500"/>
              <a:gd name="connsiteX5" fmla="*/ 487298 w 493648"/>
              <a:gd name="connsiteY5" fmla="*/ 539750 h 1079500"/>
              <a:gd name="connsiteX6" fmla="*/ 246760 w 493648"/>
              <a:gd name="connsiteY6" fmla="*/ 1073150 h 1079500"/>
              <a:gd name="connsiteX7" fmla="*/ 246760 w 493648"/>
              <a:gd name="connsiteY7" fmla="*/ 1073150 h 1079500"/>
              <a:gd name="connsiteX8" fmla="*/ 246760 w 493648"/>
              <a:gd name="connsiteY8" fmla="*/ 1073150 h 1079500"/>
              <a:gd name="connsiteX9" fmla="*/ 6350 w 493648"/>
              <a:gd name="connsiteY9" fmla="*/ 539750 h 107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93648" h="1079500">
                <a:moveTo>
                  <a:pt x="6350" y="539750"/>
                </a:moveTo>
                <a:cubicBezTo>
                  <a:pt x="6350" y="245110"/>
                  <a:pt x="113919" y="6350"/>
                  <a:pt x="246760" y="6350"/>
                </a:cubicBezTo>
                <a:cubicBezTo>
                  <a:pt x="246760" y="6350"/>
                  <a:pt x="246760" y="6350"/>
                  <a:pt x="246760" y="6350"/>
                </a:cubicBezTo>
                <a:lnTo>
                  <a:pt x="246760" y="6350"/>
                </a:lnTo>
                <a:cubicBezTo>
                  <a:pt x="379602" y="6350"/>
                  <a:pt x="487298" y="245110"/>
                  <a:pt x="487298" y="539750"/>
                </a:cubicBezTo>
                <a:lnTo>
                  <a:pt x="487298" y="539750"/>
                </a:lnTo>
                <a:cubicBezTo>
                  <a:pt x="487298" y="834390"/>
                  <a:pt x="379602" y="1073150"/>
                  <a:pt x="246760" y="1073150"/>
                </a:cubicBezTo>
                <a:cubicBezTo>
                  <a:pt x="246760" y="1073150"/>
                  <a:pt x="246760" y="1073150"/>
                  <a:pt x="246760" y="1073150"/>
                </a:cubicBezTo>
                <a:lnTo>
                  <a:pt x="246760" y="1073150"/>
                </a:lnTo>
                <a:cubicBezTo>
                  <a:pt x="113919" y="1073150"/>
                  <a:pt x="6350" y="834390"/>
                  <a:pt x="6350" y="5397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00860" y="2168905"/>
            <a:ext cx="616711" cy="633095"/>
          </a:xfrm>
          <a:custGeom>
            <a:avLst/>
            <a:gdLst>
              <a:gd name="connsiteX0" fmla="*/ 6350 w 616711"/>
              <a:gd name="connsiteY0" fmla="*/ 344042 h 633095"/>
              <a:gd name="connsiteX1" fmla="*/ 75438 w 616711"/>
              <a:gd name="connsiteY1" fmla="*/ 421132 h 633095"/>
              <a:gd name="connsiteX2" fmla="*/ 170560 w 616711"/>
              <a:gd name="connsiteY2" fmla="*/ 501904 h 633095"/>
              <a:gd name="connsiteX3" fmla="*/ 260222 w 616711"/>
              <a:gd name="connsiteY3" fmla="*/ 564642 h 633095"/>
              <a:gd name="connsiteX4" fmla="*/ 364363 w 616711"/>
              <a:gd name="connsiteY4" fmla="*/ 616204 h 633095"/>
              <a:gd name="connsiteX5" fmla="*/ 453897 w 616711"/>
              <a:gd name="connsiteY5" fmla="*/ 626745 h 633095"/>
              <a:gd name="connsiteX6" fmla="*/ 496316 w 616711"/>
              <a:gd name="connsiteY6" fmla="*/ 621792 h 633095"/>
              <a:gd name="connsiteX7" fmla="*/ 539750 w 616711"/>
              <a:gd name="connsiteY7" fmla="*/ 595883 h 633095"/>
              <a:gd name="connsiteX8" fmla="*/ 577341 w 616711"/>
              <a:gd name="connsiteY8" fmla="*/ 562355 h 633095"/>
              <a:gd name="connsiteX9" fmla="*/ 605789 w 616711"/>
              <a:gd name="connsiteY9" fmla="*/ 487679 h 633095"/>
              <a:gd name="connsiteX10" fmla="*/ 610361 w 616711"/>
              <a:gd name="connsiteY10" fmla="*/ 441705 h 633095"/>
              <a:gd name="connsiteX11" fmla="*/ 604900 w 616711"/>
              <a:gd name="connsiteY11" fmla="*/ 375411 h 633095"/>
              <a:gd name="connsiteX12" fmla="*/ 593089 w 616711"/>
              <a:gd name="connsiteY12" fmla="*/ 316102 h 633095"/>
              <a:gd name="connsiteX13" fmla="*/ 565785 w 616711"/>
              <a:gd name="connsiteY13" fmla="*/ 236727 h 633095"/>
              <a:gd name="connsiteX14" fmla="*/ 529082 w 616711"/>
              <a:gd name="connsiteY14" fmla="*/ 156591 h 633095"/>
              <a:gd name="connsiteX15" fmla="*/ 502792 w 616711"/>
              <a:gd name="connsiteY15" fmla="*/ 104520 h 633095"/>
              <a:gd name="connsiteX16" fmla="*/ 437641 w 616711"/>
              <a:gd name="connsiteY16" fmla="*/ 6350 h 633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616711" h="633095">
                <a:moveTo>
                  <a:pt x="6350" y="344042"/>
                </a:moveTo>
                <a:cubicBezTo>
                  <a:pt x="17144" y="357758"/>
                  <a:pt x="48260" y="393954"/>
                  <a:pt x="75438" y="421132"/>
                </a:cubicBezTo>
                <a:cubicBezTo>
                  <a:pt x="102488" y="448310"/>
                  <a:pt x="139826" y="477520"/>
                  <a:pt x="170560" y="501904"/>
                </a:cubicBezTo>
                <a:cubicBezTo>
                  <a:pt x="201167" y="526161"/>
                  <a:pt x="227964" y="545592"/>
                  <a:pt x="260222" y="564642"/>
                </a:cubicBezTo>
                <a:cubicBezTo>
                  <a:pt x="292607" y="583692"/>
                  <a:pt x="332358" y="604901"/>
                  <a:pt x="364363" y="616204"/>
                </a:cubicBezTo>
                <a:cubicBezTo>
                  <a:pt x="396366" y="627379"/>
                  <a:pt x="432435" y="625348"/>
                  <a:pt x="453897" y="626745"/>
                </a:cubicBezTo>
                <a:cubicBezTo>
                  <a:pt x="475233" y="628142"/>
                  <a:pt x="482600" y="626491"/>
                  <a:pt x="496316" y="621792"/>
                </a:cubicBezTo>
                <a:cubicBezTo>
                  <a:pt x="510032" y="617092"/>
                  <a:pt x="527176" y="605663"/>
                  <a:pt x="539750" y="595883"/>
                </a:cubicBezTo>
                <a:cubicBezTo>
                  <a:pt x="552322" y="585977"/>
                  <a:pt x="566038" y="581279"/>
                  <a:pt x="577341" y="562355"/>
                </a:cubicBezTo>
                <a:cubicBezTo>
                  <a:pt x="588644" y="543433"/>
                  <a:pt x="600963" y="507492"/>
                  <a:pt x="605789" y="487679"/>
                </a:cubicBezTo>
                <a:cubicBezTo>
                  <a:pt x="610488" y="467867"/>
                  <a:pt x="610235" y="459994"/>
                  <a:pt x="610361" y="441705"/>
                </a:cubicBezTo>
                <a:cubicBezTo>
                  <a:pt x="610488" y="423417"/>
                  <a:pt x="606679" y="396239"/>
                  <a:pt x="604900" y="375411"/>
                </a:cubicBezTo>
                <a:cubicBezTo>
                  <a:pt x="603122" y="354711"/>
                  <a:pt x="599694" y="339217"/>
                  <a:pt x="593089" y="316102"/>
                </a:cubicBezTo>
                <a:cubicBezTo>
                  <a:pt x="586613" y="292989"/>
                  <a:pt x="575182" y="263525"/>
                  <a:pt x="565785" y="236727"/>
                </a:cubicBezTo>
                <a:cubicBezTo>
                  <a:pt x="556260" y="209804"/>
                  <a:pt x="540130" y="178054"/>
                  <a:pt x="529082" y="156591"/>
                </a:cubicBezTo>
                <a:cubicBezTo>
                  <a:pt x="518032" y="135001"/>
                  <a:pt x="516889" y="129794"/>
                  <a:pt x="502792" y="104520"/>
                </a:cubicBezTo>
                <a:cubicBezTo>
                  <a:pt x="488822" y="79248"/>
                  <a:pt x="450469" y="26542"/>
                  <a:pt x="43764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8160" y="3741673"/>
            <a:ext cx="616711" cy="633095"/>
          </a:xfrm>
          <a:custGeom>
            <a:avLst/>
            <a:gdLst>
              <a:gd name="connsiteX0" fmla="*/ 6350 w 616711"/>
              <a:gd name="connsiteY0" fmla="*/ 289052 h 633095"/>
              <a:gd name="connsiteX1" fmla="*/ 75438 w 616711"/>
              <a:gd name="connsiteY1" fmla="*/ 211963 h 633095"/>
              <a:gd name="connsiteX2" fmla="*/ 170560 w 616711"/>
              <a:gd name="connsiteY2" fmla="*/ 131191 h 633095"/>
              <a:gd name="connsiteX3" fmla="*/ 260222 w 616711"/>
              <a:gd name="connsiteY3" fmla="*/ 68453 h 633095"/>
              <a:gd name="connsiteX4" fmla="*/ 364363 w 616711"/>
              <a:gd name="connsiteY4" fmla="*/ 16891 h 633095"/>
              <a:gd name="connsiteX5" fmla="*/ 453897 w 616711"/>
              <a:gd name="connsiteY5" fmla="*/ 6350 h 633095"/>
              <a:gd name="connsiteX6" fmla="*/ 496316 w 616711"/>
              <a:gd name="connsiteY6" fmla="*/ 11303 h 633095"/>
              <a:gd name="connsiteX7" fmla="*/ 539750 w 616711"/>
              <a:gd name="connsiteY7" fmla="*/ 37210 h 633095"/>
              <a:gd name="connsiteX8" fmla="*/ 577341 w 616711"/>
              <a:gd name="connsiteY8" fmla="*/ 70739 h 633095"/>
              <a:gd name="connsiteX9" fmla="*/ 605789 w 616711"/>
              <a:gd name="connsiteY9" fmla="*/ 145415 h 633095"/>
              <a:gd name="connsiteX10" fmla="*/ 610361 w 616711"/>
              <a:gd name="connsiteY10" fmla="*/ 191389 h 633095"/>
              <a:gd name="connsiteX11" fmla="*/ 604900 w 616711"/>
              <a:gd name="connsiteY11" fmla="*/ 257683 h 633095"/>
              <a:gd name="connsiteX12" fmla="*/ 593089 w 616711"/>
              <a:gd name="connsiteY12" fmla="*/ 316991 h 633095"/>
              <a:gd name="connsiteX13" fmla="*/ 565785 w 616711"/>
              <a:gd name="connsiteY13" fmla="*/ 396366 h 633095"/>
              <a:gd name="connsiteX14" fmla="*/ 529082 w 616711"/>
              <a:gd name="connsiteY14" fmla="*/ 476504 h 633095"/>
              <a:gd name="connsiteX15" fmla="*/ 502792 w 616711"/>
              <a:gd name="connsiteY15" fmla="*/ 528573 h 633095"/>
              <a:gd name="connsiteX16" fmla="*/ 437641 w 616711"/>
              <a:gd name="connsiteY16" fmla="*/ 626745 h 633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616711" h="633095">
                <a:moveTo>
                  <a:pt x="6350" y="289052"/>
                </a:moveTo>
                <a:cubicBezTo>
                  <a:pt x="17144" y="275335"/>
                  <a:pt x="48260" y="239141"/>
                  <a:pt x="75438" y="211963"/>
                </a:cubicBezTo>
                <a:cubicBezTo>
                  <a:pt x="102488" y="184785"/>
                  <a:pt x="139826" y="155575"/>
                  <a:pt x="170560" y="131191"/>
                </a:cubicBezTo>
                <a:cubicBezTo>
                  <a:pt x="201167" y="106934"/>
                  <a:pt x="227964" y="87503"/>
                  <a:pt x="260222" y="68453"/>
                </a:cubicBezTo>
                <a:cubicBezTo>
                  <a:pt x="292607" y="49403"/>
                  <a:pt x="332358" y="28194"/>
                  <a:pt x="364363" y="16891"/>
                </a:cubicBezTo>
                <a:cubicBezTo>
                  <a:pt x="396366" y="5715"/>
                  <a:pt x="432435" y="7747"/>
                  <a:pt x="453897" y="6350"/>
                </a:cubicBezTo>
                <a:cubicBezTo>
                  <a:pt x="475233" y="4953"/>
                  <a:pt x="482600" y="6604"/>
                  <a:pt x="496316" y="11303"/>
                </a:cubicBezTo>
                <a:cubicBezTo>
                  <a:pt x="510032" y="16002"/>
                  <a:pt x="527176" y="27432"/>
                  <a:pt x="539750" y="37210"/>
                </a:cubicBezTo>
                <a:cubicBezTo>
                  <a:pt x="552322" y="47116"/>
                  <a:pt x="566038" y="51816"/>
                  <a:pt x="577341" y="70739"/>
                </a:cubicBezTo>
                <a:cubicBezTo>
                  <a:pt x="588644" y="89661"/>
                  <a:pt x="600963" y="125603"/>
                  <a:pt x="605789" y="145415"/>
                </a:cubicBezTo>
                <a:cubicBezTo>
                  <a:pt x="610488" y="165227"/>
                  <a:pt x="610235" y="173101"/>
                  <a:pt x="610361" y="191389"/>
                </a:cubicBezTo>
                <a:cubicBezTo>
                  <a:pt x="610488" y="209677"/>
                  <a:pt x="606679" y="236854"/>
                  <a:pt x="604900" y="257683"/>
                </a:cubicBezTo>
                <a:cubicBezTo>
                  <a:pt x="603122" y="278384"/>
                  <a:pt x="599694" y="293878"/>
                  <a:pt x="593089" y="316991"/>
                </a:cubicBezTo>
                <a:cubicBezTo>
                  <a:pt x="586613" y="340105"/>
                  <a:pt x="575182" y="369570"/>
                  <a:pt x="565785" y="396366"/>
                </a:cubicBezTo>
                <a:cubicBezTo>
                  <a:pt x="556260" y="423291"/>
                  <a:pt x="540130" y="455041"/>
                  <a:pt x="529082" y="476504"/>
                </a:cubicBezTo>
                <a:cubicBezTo>
                  <a:pt x="518032" y="498094"/>
                  <a:pt x="516889" y="503301"/>
                  <a:pt x="502792" y="528573"/>
                </a:cubicBezTo>
                <a:cubicBezTo>
                  <a:pt x="488822" y="553847"/>
                  <a:pt x="450469" y="606552"/>
                  <a:pt x="437641" y="62674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0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41450" y="2508250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622925" y="274320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616575" y="273685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97651" y="288290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91301" y="287655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22875" y="2813050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227701" y="2989198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622925" y="3360801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616575" y="3354451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097651" y="3500501"/>
            <a:ext cx="74548" cy="74548"/>
          </a:xfrm>
          <a:custGeom>
            <a:avLst/>
            <a:gdLst>
              <a:gd name="connsiteX0" fmla="*/ 0 w 74548"/>
              <a:gd name="connsiteY0" fmla="*/ 37210 h 74548"/>
              <a:gd name="connsiteX1" fmla="*/ 37210 w 74548"/>
              <a:gd name="connsiteY1" fmla="*/ 0 h 74548"/>
              <a:gd name="connsiteX2" fmla="*/ 37210 w 74548"/>
              <a:gd name="connsiteY2" fmla="*/ 0 h 74548"/>
              <a:gd name="connsiteX3" fmla="*/ 37210 w 74548"/>
              <a:gd name="connsiteY3" fmla="*/ 0 h 74548"/>
              <a:gd name="connsiteX4" fmla="*/ 74548 w 74548"/>
              <a:gd name="connsiteY4" fmla="*/ 37210 h 74548"/>
              <a:gd name="connsiteX5" fmla="*/ 74548 w 74548"/>
              <a:gd name="connsiteY5" fmla="*/ 37210 h 74548"/>
              <a:gd name="connsiteX6" fmla="*/ 74548 w 74548"/>
              <a:gd name="connsiteY6" fmla="*/ 37210 h 74548"/>
              <a:gd name="connsiteX7" fmla="*/ 37210 w 74548"/>
              <a:gd name="connsiteY7" fmla="*/ 74548 h 74548"/>
              <a:gd name="connsiteX8" fmla="*/ 37210 w 74548"/>
              <a:gd name="connsiteY8" fmla="*/ 74548 h 74548"/>
              <a:gd name="connsiteX9" fmla="*/ 37210 w 74548"/>
              <a:gd name="connsiteY9" fmla="*/ 74548 h 74548"/>
              <a:gd name="connsiteX10" fmla="*/ 0 w 74548"/>
              <a:gd name="connsiteY10" fmla="*/ 37210 h 74548"/>
              <a:gd name="connsiteX11" fmla="*/ 0 w 74548"/>
              <a:gd name="connsiteY11" fmla="*/ 37210 h 74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548">
                <a:moveTo>
                  <a:pt x="0" y="37210"/>
                </a:moveTo>
                <a:cubicBezTo>
                  <a:pt x="0" y="16636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636"/>
                  <a:pt x="74548" y="37210"/>
                </a:cubicBezTo>
                <a:cubicBezTo>
                  <a:pt x="74548" y="37210"/>
                  <a:pt x="74548" y="37210"/>
                  <a:pt x="74548" y="37210"/>
                </a:cubicBezTo>
                <a:lnTo>
                  <a:pt x="74548" y="37210"/>
                </a:lnTo>
                <a:cubicBezTo>
                  <a:pt x="74548" y="57784"/>
                  <a:pt x="57784" y="74548"/>
                  <a:pt x="37210" y="74548"/>
                </a:cubicBezTo>
                <a:cubicBezTo>
                  <a:pt x="37210" y="74548"/>
                  <a:pt x="37210" y="74548"/>
                  <a:pt x="37210" y="74548"/>
                </a:cubicBezTo>
                <a:lnTo>
                  <a:pt x="37210" y="74548"/>
                </a:lnTo>
                <a:cubicBezTo>
                  <a:pt x="16636" y="74548"/>
                  <a:pt x="0" y="57784"/>
                  <a:pt x="0" y="37210"/>
                </a:cubicBezTo>
                <a:cubicBezTo>
                  <a:pt x="0" y="37210"/>
                  <a:pt x="0" y="37210"/>
                  <a:pt x="0" y="3721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091301" y="3494151"/>
            <a:ext cx="87248" cy="87248"/>
          </a:xfrm>
          <a:custGeom>
            <a:avLst/>
            <a:gdLst>
              <a:gd name="connsiteX0" fmla="*/ 6350 w 87248"/>
              <a:gd name="connsiteY0" fmla="*/ 43560 h 87248"/>
              <a:gd name="connsiteX1" fmla="*/ 43560 w 87248"/>
              <a:gd name="connsiteY1" fmla="*/ 6350 h 87248"/>
              <a:gd name="connsiteX2" fmla="*/ 43560 w 87248"/>
              <a:gd name="connsiteY2" fmla="*/ 6350 h 87248"/>
              <a:gd name="connsiteX3" fmla="*/ 43560 w 87248"/>
              <a:gd name="connsiteY3" fmla="*/ 6350 h 87248"/>
              <a:gd name="connsiteX4" fmla="*/ 80898 w 87248"/>
              <a:gd name="connsiteY4" fmla="*/ 43560 h 87248"/>
              <a:gd name="connsiteX5" fmla="*/ 80898 w 87248"/>
              <a:gd name="connsiteY5" fmla="*/ 43560 h 87248"/>
              <a:gd name="connsiteX6" fmla="*/ 80898 w 87248"/>
              <a:gd name="connsiteY6" fmla="*/ 43560 h 87248"/>
              <a:gd name="connsiteX7" fmla="*/ 43560 w 87248"/>
              <a:gd name="connsiteY7" fmla="*/ 80898 h 87248"/>
              <a:gd name="connsiteX8" fmla="*/ 43560 w 87248"/>
              <a:gd name="connsiteY8" fmla="*/ 80898 h 87248"/>
              <a:gd name="connsiteX9" fmla="*/ 43560 w 87248"/>
              <a:gd name="connsiteY9" fmla="*/ 80898 h 87248"/>
              <a:gd name="connsiteX10" fmla="*/ 6350 w 87248"/>
              <a:gd name="connsiteY10" fmla="*/ 43560 h 87248"/>
              <a:gd name="connsiteX11" fmla="*/ 6350 w 87248"/>
              <a:gd name="connsiteY11" fmla="*/ 43560 h 87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248">
                <a:moveTo>
                  <a:pt x="6350" y="43560"/>
                </a:moveTo>
                <a:cubicBezTo>
                  <a:pt x="6350" y="22986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2986"/>
                  <a:pt x="80898" y="43560"/>
                </a:cubicBezTo>
                <a:cubicBezTo>
                  <a:pt x="80898" y="43560"/>
                  <a:pt x="80898" y="43560"/>
                  <a:pt x="80898" y="43560"/>
                </a:cubicBezTo>
                <a:lnTo>
                  <a:pt x="80898" y="43560"/>
                </a:lnTo>
                <a:cubicBezTo>
                  <a:pt x="80898" y="64134"/>
                  <a:pt x="64134" y="80898"/>
                  <a:pt x="43560" y="80898"/>
                </a:cubicBezTo>
                <a:cubicBezTo>
                  <a:pt x="43560" y="80898"/>
                  <a:pt x="43560" y="80898"/>
                  <a:pt x="43560" y="80898"/>
                </a:cubicBezTo>
                <a:lnTo>
                  <a:pt x="43560" y="80898"/>
                </a:lnTo>
                <a:cubicBezTo>
                  <a:pt x="22986" y="80898"/>
                  <a:pt x="6350" y="64134"/>
                  <a:pt x="6350" y="43560"/>
                </a:cubicBezTo>
                <a:cubicBezTo>
                  <a:pt x="6350" y="43560"/>
                  <a:pt x="6350" y="43560"/>
                  <a:pt x="6350" y="4356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222875" y="3430651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27701" y="3606800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613525" y="3048000"/>
            <a:ext cx="488950" cy="349250"/>
          </a:xfrm>
          <a:custGeom>
            <a:avLst/>
            <a:gdLst>
              <a:gd name="connsiteX0" fmla="*/ 1523 w 488950"/>
              <a:gd name="connsiteY0" fmla="*/ 1523 h 349250"/>
              <a:gd name="connsiteX1" fmla="*/ 0 w 488950"/>
              <a:gd name="connsiteY1" fmla="*/ 85725 h 349250"/>
              <a:gd name="connsiteX2" fmla="*/ 0 w 488950"/>
              <a:gd name="connsiteY2" fmla="*/ 163448 h 349250"/>
              <a:gd name="connsiteX3" fmla="*/ 0 w 488950"/>
              <a:gd name="connsiteY3" fmla="*/ 263525 h 349250"/>
              <a:gd name="connsiteX4" fmla="*/ 1523 w 488950"/>
              <a:gd name="connsiteY4" fmla="*/ 349250 h 349250"/>
              <a:gd name="connsiteX5" fmla="*/ 349250 w 488950"/>
              <a:gd name="connsiteY5" fmla="*/ 349250 h 349250"/>
              <a:gd name="connsiteX6" fmla="*/ 392048 w 488950"/>
              <a:gd name="connsiteY6" fmla="*/ 333375 h 349250"/>
              <a:gd name="connsiteX7" fmla="*/ 433323 w 488950"/>
              <a:gd name="connsiteY7" fmla="*/ 301625 h 349250"/>
              <a:gd name="connsiteX8" fmla="*/ 458723 w 488950"/>
              <a:gd name="connsiteY8" fmla="*/ 268223 h 349250"/>
              <a:gd name="connsiteX9" fmla="*/ 477773 w 488950"/>
              <a:gd name="connsiteY9" fmla="*/ 226948 h 349250"/>
              <a:gd name="connsiteX10" fmla="*/ 488950 w 488950"/>
              <a:gd name="connsiteY10" fmla="*/ 176148 h 349250"/>
              <a:gd name="connsiteX11" fmla="*/ 476250 w 488950"/>
              <a:gd name="connsiteY11" fmla="*/ 112648 h 349250"/>
              <a:gd name="connsiteX12" fmla="*/ 457200 w 488950"/>
              <a:gd name="connsiteY12" fmla="*/ 69850 h 349250"/>
              <a:gd name="connsiteX13" fmla="*/ 426973 w 488950"/>
              <a:gd name="connsiteY13" fmla="*/ 38100 h 349250"/>
              <a:gd name="connsiteX14" fmla="*/ 390525 w 488950"/>
              <a:gd name="connsiteY14" fmla="*/ 15875 h 349250"/>
              <a:gd name="connsiteX15" fmla="*/ 358775 w 488950"/>
              <a:gd name="connsiteY15" fmla="*/ 3175 h 349250"/>
              <a:gd name="connsiteX16" fmla="*/ 309498 w 488950"/>
              <a:gd name="connsiteY16" fmla="*/ 0 h 349250"/>
              <a:gd name="connsiteX17" fmla="*/ 1523 w 488950"/>
              <a:gd name="connsiteY17" fmla="*/ 1523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88950" h="349250">
                <a:moveTo>
                  <a:pt x="1523" y="1523"/>
                </a:moveTo>
                <a:lnTo>
                  <a:pt x="0" y="85725"/>
                </a:lnTo>
                <a:lnTo>
                  <a:pt x="0" y="163448"/>
                </a:lnTo>
                <a:lnTo>
                  <a:pt x="0" y="263525"/>
                </a:lnTo>
                <a:lnTo>
                  <a:pt x="1523" y="349250"/>
                </a:lnTo>
                <a:lnTo>
                  <a:pt x="349250" y="349250"/>
                </a:lnTo>
                <a:lnTo>
                  <a:pt x="392048" y="333375"/>
                </a:lnTo>
                <a:lnTo>
                  <a:pt x="433323" y="301625"/>
                </a:lnTo>
                <a:lnTo>
                  <a:pt x="458723" y="268223"/>
                </a:lnTo>
                <a:lnTo>
                  <a:pt x="477773" y="226948"/>
                </a:lnTo>
                <a:lnTo>
                  <a:pt x="488950" y="176148"/>
                </a:lnTo>
                <a:lnTo>
                  <a:pt x="476250" y="112648"/>
                </a:lnTo>
                <a:lnTo>
                  <a:pt x="457200" y="69850"/>
                </a:lnTo>
                <a:lnTo>
                  <a:pt x="426973" y="38100"/>
                </a:lnTo>
                <a:lnTo>
                  <a:pt x="390525" y="15875"/>
                </a:lnTo>
                <a:lnTo>
                  <a:pt x="358775" y="3175"/>
                </a:lnTo>
                <a:lnTo>
                  <a:pt x="309498" y="0"/>
                </a:lnTo>
                <a:lnTo>
                  <a:pt x="1523" y="15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607175" y="3041650"/>
            <a:ext cx="501650" cy="361950"/>
          </a:xfrm>
          <a:custGeom>
            <a:avLst/>
            <a:gdLst>
              <a:gd name="connsiteX0" fmla="*/ 7873 w 501650"/>
              <a:gd name="connsiteY0" fmla="*/ 7873 h 361950"/>
              <a:gd name="connsiteX1" fmla="*/ 6350 w 501650"/>
              <a:gd name="connsiteY1" fmla="*/ 92075 h 361950"/>
              <a:gd name="connsiteX2" fmla="*/ 6350 w 501650"/>
              <a:gd name="connsiteY2" fmla="*/ 169798 h 361950"/>
              <a:gd name="connsiteX3" fmla="*/ 6350 w 501650"/>
              <a:gd name="connsiteY3" fmla="*/ 269875 h 361950"/>
              <a:gd name="connsiteX4" fmla="*/ 7873 w 501650"/>
              <a:gd name="connsiteY4" fmla="*/ 355600 h 361950"/>
              <a:gd name="connsiteX5" fmla="*/ 355600 w 501650"/>
              <a:gd name="connsiteY5" fmla="*/ 355600 h 361950"/>
              <a:gd name="connsiteX6" fmla="*/ 398398 w 501650"/>
              <a:gd name="connsiteY6" fmla="*/ 339725 h 361950"/>
              <a:gd name="connsiteX7" fmla="*/ 439673 w 501650"/>
              <a:gd name="connsiteY7" fmla="*/ 307975 h 361950"/>
              <a:gd name="connsiteX8" fmla="*/ 465073 w 501650"/>
              <a:gd name="connsiteY8" fmla="*/ 274573 h 361950"/>
              <a:gd name="connsiteX9" fmla="*/ 484123 w 501650"/>
              <a:gd name="connsiteY9" fmla="*/ 233298 h 361950"/>
              <a:gd name="connsiteX10" fmla="*/ 495300 w 501650"/>
              <a:gd name="connsiteY10" fmla="*/ 182498 h 361950"/>
              <a:gd name="connsiteX11" fmla="*/ 482600 w 501650"/>
              <a:gd name="connsiteY11" fmla="*/ 118998 h 361950"/>
              <a:gd name="connsiteX12" fmla="*/ 463550 w 501650"/>
              <a:gd name="connsiteY12" fmla="*/ 76200 h 361950"/>
              <a:gd name="connsiteX13" fmla="*/ 433323 w 501650"/>
              <a:gd name="connsiteY13" fmla="*/ 44450 h 361950"/>
              <a:gd name="connsiteX14" fmla="*/ 396875 w 501650"/>
              <a:gd name="connsiteY14" fmla="*/ 22225 h 361950"/>
              <a:gd name="connsiteX15" fmla="*/ 365125 w 501650"/>
              <a:gd name="connsiteY15" fmla="*/ 9525 h 361950"/>
              <a:gd name="connsiteX16" fmla="*/ 315848 w 501650"/>
              <a:gd name="connsiteY16" fmla="*/ 6350 h 361950"/>
              <a:gd name="connsiteX17" fmla="*/ 7873 w 501650"/>
              <a:gd name="connsiteY17" fmla="*/ 7873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501650" h="361950">
                <a:moveTo>
                  <a:pt x="7873" y="7873"/>
                </a:moveTo>
                <a:lnTo>
                  <a:pt x="6350" y="92075"/>
                </a:lnTo>
                <a:lnTo>
                  <a:pt x="6350" y="169798"/>
                </a:lnTo>
                <a:lnTo>
                  <a:pt x="6350" y="269875"/>
                </a:lnTo>
                <a:lnTo>
                  <a:pt x="7873" y="355600"/>
                </a:lnTo>
                <a:lnTo>
                  <a:pt x="355600" y="355600"/>
                </a:lnTo>
                <a:lnTo>
                  <a:pt x="398398" y="339725"/>
                </a:lnTo>
                <a:lnTo>
                  <a:pt x="439673" y="307975"/>
                </a:lnTo>
                <a:lnTo>
                  <a:pt x="465073" y="274573"/>
                </a:lnTo>
                <a:lnTo>
                  <a:pt x="484123" y="233298"/>
                </a:lnTo>
                <a:lnTo>
                  <a:pt x="495300" y="182498"/>
                </a:lnTo>
                <a:lnTo>
                  <a:pt x="482600" y="118998"/>
                </a:lnTo>
                <a:lnTo>
                  <a:pt x="463550" y="76200"/>
                </a:lnTo>
                <a:lnTo>
                  <a:pt x="433323" y="44450"/>
                </a:lnTo>
                <a:lnTo>
                  <a:pt x="396875" y="22225"/>
                </a:lnTo>
                <a:lnTo>
                  <a:pt x="365125" y="9525"/>
                </a:lnTo>
                <a:lnTo>
                  <a:pt x="315848" y="6350"/>
                </a:lnTo>
                <a:lnTo>
                  <a:pt x="7873" y="78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088251" y="3187700"/>
            <a:ext cx="74548" cy="74676"/>
          </a:xfrm>
          <a:custGeom>
            <a:avLst/>
            <a:gdLst>
              <a:gd name="connsiteX0" fmla="*/ 0 w 74548"/>
              <a:gd name="connsiteY0" fmla="*/ 37338 h 74676"/>
              <a:gd name="connsiteX1" fmla="*/ 37210 w 74548"/>
              <a:gd name="connsiteY1" fmla="*/ 0 h 74676"/>
              <a:gd name="connsiteX2" fmla="*/ 37210 w 74548"/>
              <a:gd name="connsiteY2" fmla="*/ 0 h 74676"/>
              <a:gd name="connsiteX3" fmla="*/ 37210 w 74548"/>
              <a:gd name="connsiteY3" fmla="*/ 0 h 74676"/>
              <a:gd name="connsiteX4" fmla="*/ 74548 w 74548"/>
              <a:gd name="connsiteY4" fmla="*/ 37338 h 74676"/>
              <a:gd name="connsiteX5" fmla="*/ 74548 w 74548"/>
              <a:gd name="connsiteY5" fmla="*/ 37338 h 74676"/>
              <a:gd name="connsiteX6" fmla="*/ 74548 w 74548"/>
              <a:gd name="connsiteY6" fmla="*/ 37338 h 74676"/>
              <a:gd name="connsiteX7" fmla="*/ 37210 w 74548"/>
              <a:gd name="connsiteY7" fmla="*/ 74676 h 74676"/>
              <a:gd name="connsiteX8" fmla="*/ 37210 w 74548"/>
              <a:gd name="connsiteY8" fmla="*/ 74676 h 74676"/>
              <a:gd name="connsiteX9" fmla="*/ 37210 w 74548"/>
              <a:gd name="connsiteY9" fmla="*/ 74676 h 74676"/>
              <a:gd name="connsiteX10" fmla="*/ 0 w 74548"/>
              <a:gd name="connsiteY10" fmla="*/ 37338 h 74676"/>
              <a:gd name="connsiteX11" fmla="*/ 0 w 74548"/>
              <a:gd name="connsiteY11" fmla="*/ 37338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548" h="74676">
                <a:moveTo>
                  <a:pt x="0" y="37338"/>
                </a:moveTo>
                <a:cubicBezTo>
                  <a:pt x="0" y="16764"/>
                  <a:pt x="16636" y="0"/>
                  <a:pt x="37210" y="0"/>
                </a:cubicBezTo>
                <a:cubicBezTo>
                  <a:pt x="37210" y="0"/>
                  <a:pt x="37210" y="0"/>
                  <a:pt x="37210" y="0"/>
                </a:cubicBezTo>
                <a:lnTo>
                  <a:pt x="37210" y="0"/>
                </a:lnTo>
                <a:cubicBezTo>
                  <a:pt x="57784" y="0"/>
                  <a:pt x="74548" y="16764"/>
                  <a:pt x="74548" y="37338"/>
                </a:cubicBezTo>
                <a:cubicBezTo>
                  <a:pt x="74548" y="37338"/>
                  <a:pt x="74548" y="37338"/>
                  <a:pt x="74548" y="37338"/>
                </a:cubicBezTo>
                <a:lnTo>
                  <a:pt x="74548" y="37338"/>
                </a:lnTo>
                <a:cubicBezTo>
                  <a:pt x="74548" y="57911"/>
                  <a:pt x="57784" y="74676"/>
                  <a:pt x="37210" y="74676"/>
                </a:cubicBezTo>
                <a:cubicBezTo>
                  <a:pt x="37210" y="74676"/>
                  <a:pt x="37210" y="74676"/>
                  <a:pt x="37210" y="74676"/>
                </a:cubicBezTo>
                <a:lnTo>
                  <a:pt x="37210" y="74676"/>
                </a:lnTo>
                <a:cubicBezTo>
                  <a:pt x="16636" y="74676"/>
                  <a:pt x="0" y="57911"/>
                  <a:pt x="0" y="37338"/>
                </a:cubicBezTo>
                <a:cubicBezTo>
                  <a:pt x="0" y="37338"/>
                  <a:pt x="0" y="37338"/>
                  <a:pt x="0" y="373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081901" y="3181350"/>
            <a:ext cx="87248" cy="87376"/>
          </a:xfrm>
          <a:custGeom>
            <a:avLst/>
            <a:gdLst>
              <a:gd name="connsiteX0" fmla="*/ 6350 w 87248"/>
              <a:gd name="connsiteY0" fmla="*/ 43688 h 87376"/>
              <a:gd name="connsiteX1" fmla="*/ 43560 w 87248"/>
              <a:gd name="connsiteY1" fmla="*/ 6350 h 87376"/>
              <a:gd name="connsiteX2" fmla="*/ 43560 w 87248"/>
              <a:gd name="connsiteY2" fmla="*/ 6350 h 87376"/>
              <a:gd name="connsiteX3" fmla="*/ 43560 w 87248"/>
              <a:gd name="connsiteY3" fmla="*/ 6350 h 87376"/>
              <a:gd name="connsiteX4" fmla="*/ 80898 w 87248"/>
              <a:gd name="connsiteY4" fmla="*/ 43688 h 87376"/>
              <a:gd name="connsiteX5" fmla="*/ 80898 w 87248"/>
              <a:gd name="connsiteY5" fmla="*/ 43688 h 87376"/>
              <a:gd name="connsiteX6" fmla="*/ 80898 w 87248"/>
              <a:gd name="connsiteY6" fmla="*/ 43688 h 87376"/>
              <a:gd name="connsiteX7" fmla="*/ 43560 w 87248"/>
              <a:gd name="connsiteY7" fmla="*/ 81026 h 87376"/>
              <a:gd name="connsiteX8" fmla="*/ 43560 w 87248"/>
              <a:gd name="connsiteY8" fmla="*/ 81026 h 87376"/>
              <a:gd name="connsiteX9" fmla="*/ 43560 w 87248"/>
              <a:gd name="connsiteY9" fmla="*/ 81026 h 87376"/>
              <a:gd name="connsiteX10" fmla="*/ 6350 w 87248"/>
              <a:gd name="connsiteY10" fmla="*/ 43688 h 87376"/>
              <a:gd name="connsiteX11" fmla="*/ 6350 w 87248"/>
              <a:gd name="connsiteY11" fmla="*/ 43688 h 87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7248" h="87376">
                <a:moveTo>
                  <a:pt x="6350" y="43688"/>
                </a:moveTo>
                <a:cubicBezTo>
                  <a:pt x="6350" y="23114"/>
                  <a:pt x="22986" y="6350"/>
                  <a:pt x="43560" y="6350"/>
                </a:cubicBezTo>
                <a:cubicBezTo>
                  <a:pt x="43560" y="6350"/>
                  <a:pt x="43560" y="6350"/>
                  <a:pt x="43560" y="6350"/>
                </a:cubicBezTo>
                <a:lnTo>
                  <a:pt x="43560" y="6350"/>
                </a:lnTo>
                <a:cubicBezTo>
                  <a:pt x="64134" y="6350"/>
                  <a:pt x="80898" y="23114"/>
                  <a:pt x="80898" y="43688"/>
                </a:cubicBezTo>
                <a:cubicBezTo>
                  <a:pt x="80898" y="43688"/>
                  <a:pt x="80898" y="43688"/>
                  <a:pt x="80898" y="43688"/>
                </a:cubicBezTo>
                <a:lnTo>
                  <a:pt x="80898" y="43688"/>
                </a:lnTo>
                <a:cubicBezTo>
                  <a:pt x="80898" y="64261"/>
                  <a:pt x="64134" y="81026"/>
                  <a:pt x="43560" y="81026"/>
                </a:cubicBezTo>
                <a:cubicBezTo>
                  <a:pt x="43560" y="81026"/>
                  <a:pt x="43560" y="81026"/>
                  <a:pt x="43560" y="81026"/>
                </a:cubicBezTo>
                <a:lnTo>
                  <a:pt x="43560" y="81026"/>
                </a:lnTo>
                <a:cubicBezTo>
                  <a:pt x="22986" y="81026"/>
                  <a:pt x="6350" y="64261"/>
                  <a:pt x="6350" y="43688"/>
                </a:cubicBezTo>
                <a:cubicBezTo>
                  <a:pt x="6350" y="43688"/>
                  <a:pt x="6350" y="43688"/>
                  <a:pt x="6350" y="436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165850" y="2914650"/>
            <a:ext cx="454025" cy="225425"/>
          </a:xfrm>
          <a:custGeom>
            <a:avLst/>
            <a:gdLst>
              <a:gd name="connsiteX0" fmla="*/ 6350 w 454025"/>
              <a:gd name="connsiteY0" fmla="*/ 6350 h 225425"/>
              <a:gd name="connsiteX1" fmla="*/ 225425 w 454025"/>
              <a:gd name="connsiteY1" fmla="*/ 6350 h 225425"/>
              <a:gd name="connsiteX2" fmla="*/ 225425 w 454025"/>
              <a:gd name="connsiteY2" fmla="*/ 219075 h 225425"/>
              <a:gd name="connsiteX3" fmla="*/ 447675 w 454025"/>
              <a:gd name="connsiteY3" fmla="*/ 219075 h 225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4025" h="225425">
                <a:moveTo>
                  <a:pt x="6350" y="6350"/>
                </a:moveTo>
                <a:lnTo>
                  <a:pt x="225425" y="6350"/>
                </a:lnTo>
                <a:lnTo>
                  <a:pt x="225425" y="219075"/>
                </a:lnTo>
                <a:lnTo>
                  <a:pt x="447675" y="2190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165850" y="3305175"/>
            <a:ext cx="454025" cy="239776"/>
          </a:xfrm>
          <a:custGeom>
            <a:avLst/>
            <a:gdLst>
              <a:gd name="connsiteX0" fmla="*/ 6350 w 454025"/>
              <a:gd name="connsiteY0" fmla="*/ 233426 h 239776"/>
              <a:gd name="connsiteX1" fmla="*/ 225425 w 454025"/>
              <a:gd name="connsiteY1" fmla="*/ 233426 h 239776"/>
              <a:gd name="connsiteX2" fmla="*/ 225425 w 454025"/>
              <a:gd name="connsiteY2" fmla="*/ 6350 h 239776"/>
              <a:gd name="connsiteX3" fmla="*/ 447675 w 454025"/>
              <a:gd name="connsiteY3" fmla="*/ 6350 h 239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4025" h="239776">
                <a:moveTo>
                  <a:pt x="6350" y="233426"/>
                </a:moveTo>
                <a:lnTo>
                  <a:pt x="225425" y="233426"/>
                </a:lnTo>
                <a:lnTo>
                  <a:pt x="225425" y="6350"/>
                </a:lnTo>
                <a:lnTo>
                  <a:pt x="4476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156450" y="3217798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99484"/>
              </p:ext>
            </p:extLst>
          </p:nvPr>
        </p:nvGraphicFramePr>
        <p:xfrm>
          <a:off x="1606549" y="2673350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1"/>
          <p:cNvSpPr txBox="1"/>
          <p:nvPr/>
        </p:nvSpPr>
        <p:spPr>
          <a:xfrm>
            <a:off x="1657350" y="685800"/>
            <a:ext cx="6194003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1341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BCD-XS5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</a:p>
          <a:p>
            <a:pPr>
              <a:lnSpc>
                <a:spcPts val="2700"/>
              </a:lnSpc>
              <a:tabLst>
                <a:tab pos="6134100" algn="l"/>
              </a:tabLst>
            </a:pPr>
            <a:r>
              <a:rPr lang="en-US" altLang="zh-CN" dirty="0"/>
              <a:t>	</a:t>
            </a:r>
            <a:endParaRPr lang="en-US" altLang="zh-CN" sz="2529" dirty="0">
              <a:solidFill>
                <a:srgbClr val="0000CC"/>
              </a:solidFill>
              <a:latin typeface="Old English Text MT" pitchFamily="18" charset="0"/>
              <a:cs typeface="Old English Text MT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2171700" y="24511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628900" y="24511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086100" y="24511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333500" y="3327400"/>
            <a:ext cx="1905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244600" y="2387600"/>
            <a:ext cx="6731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CD00</a:t>
            </a:r>
          </a:p>
          <a:p>
            <a:pPr>
              <a:lnSpc>
                <a:spcPts val="800"/>
              </a:lnSpc>
              <a:tabLst>
                <a:tab pos="88900" algn="l"/>
                <a:tab pos="2032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>
              <a:lnSpc>
                <a:spcPts val="21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625600" y="4559300"/>
            <a:ext cx="1689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y(ABCD)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C’D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CD’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5067300" y="2717800"/>
            <a:ext cx="16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C’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5067300" y="3378200"/>
            <a:ext cx="16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7543800" y="3149600"/>
            <a:ext cx="69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y(ABCD)</a:t>
            </a:r>
          </a:p>
        </p:txBody>
      </p:sp>
      <p:sp>
        <p:nvSpPr>
          <p:cNvPr id="5" name="Freeform 3"/>
          <p:cNvSpPr/>
          <p:nvPr/>
        </p:nvSpPr>
        <p:spPr>
          <a:xfrm>
            <a:off x="2051050" y="2508250"/>
            <a:ext cx="493776" cy="2070100"/>
          </a:xfrm>
          <a:custGeom>
            <a:avLst/>
            <a:gdLst>
              <a:gd name="connsiteX0" fmla="*/ 6350 w 493776"/>
              <a:gd name="connsiteY0" fmla="*/ 1035050 h 2070100"/>
              <a:gd name="connsiteX1" fmla="*/ 246888 w 493776"/>
              <a:gd name="connsiteY1" fmla="*/ 6350 h 2070100"/>
              <a:gd name="connsiteX2" fmla="*/ 246888 w 493776"/>
              <a:gd name="connsiteY2" fmla="*/ 6350 h 2070100"/>
              <a:gd name="connsiteX3" fmla="*/ 246888 w 493776"/>
              <a:gd name="connsiteY3" fmla="*/ 6350 h 2070100"/>
              <a:gd name="connsiteX4" fmla="*/ 487426 w 493776"/>
              <a:gd name="connsiteY4" fmla="*/ 1035050 h 2070100"/>
              <a:gd name="connsiteX5" fmla="*/ 487426 w 493776"/>
              <a:gd name="connsiteY5" fmla="*/ 1035050 h 2070100"/>
              <a:gd name="connsiteX6" fmla="*/ 246888 w 493776"/>
              <a:gd name="connsiteY6" fmla="*/ 2063750 h 2070100"/>
              <a:gd name="connsiteX7" fmla="*/ 246888 w 493776"/>
              <a:gd name="connsiteY7" fmla="*/ 2063750 h 2070100"/>
              <a:gd name="connsiteX8" fmla="*/ 246888 w 493776"/>
              <a:gd name="connsiteY8" fmla="*/ 2063750 h 2070100"/>
              <a:gd name="connsiteX9" fmla="*/ 6350 w 493776"/>
              <a:gd name="connsiteY9" fmla="*/ 10350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93776" h="2070100">
                <a:moveTo>
                  <a:pt x="6350" y="1035050"/>
                </a:moveTo>
                <a:cubicBezTo>
                  <a:pt x="6350" y="466851"/>
                  <a:pt x="114045" y="6350"/>
                  <a:pt x="246888" y="6350"/>
                </a:cubicBezTo>
                <a:cubicBezTo>
                  <a:pt x="246888" y="6350"/>
                  <a:pt x="246888" y="6350"/>
                  <a:pt x="246888" y="6350"/>
                </a:cubicBezTo>
                <a:lnTo>
                  <a:pt x="246888" y="6350"/>
                </a:lnTo>
                <a:cubicBezTo>
                  <a:pt x="379729" y="6350"/>
                  <a:pt x="487426" y="466979"/>
                  <a:pt x="487426" y="1035050"/>
                </a:cubicBezTo>
                <a:lnTo>
                  <a:pt x="487426" y="1035050"/>
                </a:lnTo>
                <a:cubicBezTo>
                  <a:pt x="487426" y="1603247"/>
                  <a:pt x="379729" y="2063750"/>
                  <a:pt x="246888" y="2063750"/>
                </a:cubicBezTo>
                <a:cubicBezTo>
                  <a:pt x="246888" y="2063750"/>
                  <a:pt x="246888" y="2063750"/>
                  <a:pt x="246888" y="2063750"/>
                </a:cubicBezTo>
                <a:lnTo>
                  <a:pt x="246888" y="2063750"/>
                </a:lnTo>
                <a:cubicBezTo>
                  <a:pt x="114045" y="2063750"/>
                  <a:pt x="6350" y="1603247"/>
                  <a:pt x="6350" y="1035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41701" y="2508250"/>
            <a:ext cx="493648" cy="2070100"/>
          </a:xfrm>
          <a:custGeom>
            <a:avLst/>
            <a:gdLst>
              <a:gd name="connsiteX0" fmla="*/ 6350 w 493648"/>
              <a:gd name="connsiteY0" fmla="*/ 1035050 h 2070100"/>
              <a:gd name="connsiteX1" fmla="*/ 246760 w 493648"/>
              <a:gd name="connsiteY1" fmla="*/ 6350 h 2070100"/>
              <a:gd name="connsiteX2" fmla="*/ 246760 w 493648"/>
              <a:gd name="connsiteY2" fmla="*/ 6350 h 2070100"/>
              <a:gd name="connsiteX3" fmla="*/ 246760 w 493648"/>
              <a:gd name="connsiteY3" fmla="*/ 6350 h 2070100"/>
              <a:gd name="connsiteX4" fmla="*/ 487298 w 493648"/>
              <a:gd name="connsiteY4" fmla="*/ 1035050 h 2070100"/>
              <a:gd name="connsiteX5" fmla="*/ 487298 w 493648"/>
              <a:gd name="connsiteY5" fmla="*/ 1035050 h 2070100"/>
              <a:gd name="connsiteX6" fmla="*/ 246760 w 493648"/>
              <a:gd name="connsiteY6" fmla="*/ 2063750 h 2070100"/>
              <a:gd name="connsiteX7" fmla="*/ 246760 w 493648"/>
              <a:gd name="connsiteY7" fmla="*/ 2063750 h 2070100"/>
              <a:gd name="connsiteX8" fmla="*/ 246760 w 493648"/>
              <a:gd name="connsiteY8" fmla="*/ 2063750 h 2070100"/>
              <a:gd name="connsiteX9" fmla="*/ 6350 w 493648"/>
              <a:gd name="connsiteY9" fmla="*/ 10350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93648" h="2070100">
                <a:moveTo>
                  <a:pt x="6350" y="1035050"/>
                </a:moveTo>
                <a:cubicBezTo>
                  <a:pt x="6350" y="466851"/>
                  <a:pt x="113919" y="6350"/>
                  <a:pt x="246760" y="6350"/>
                </a:cubicBezTo>
                <a:cubicBezTo>
                  <a:pt x="246760" y="6350"/>
                  <a:pt x="246760" y="6350"/>
                  <a:pt x="246760" y="6350"/>
                </a:cubicBezTo>
                <a:lnTo>
                  <a:pt x="246760" y="6350"/>
                </a:lnTo>
                <a:cubicBezTo>
                  <a:pt x="379602" y="6350"/>
                  <a:pt x="487298" y="466979"/>
                  <a:pt x="487298" y="1035050"/>
                </a:cubicBezTo>
                <a:lnTo>
                  <a:pt x="487298" y="1035050"/>
                </a:lnTo>
                <a:cubicBezTo>
                  <a:pt x="487298" y="1603247"/>
                  <a:pt x="379602" y="2063750"/>
                  <a:pt x="246760" y="2063750"/>
                </a:cubicBezTo>
                <a:cubicBezTo>
                  <a:pt x="246760" y="2063750"/>
                  <a:pt x="246760" y="2063750"/>
                  <a:pt x="246760" y="2063750"/>
                </a:cubicBezTo>
                <a:lnTo>
                  <a:pt x="246760" y="2063750"/>
                </a:lnTo>
                <a:cubicBezTo>
                  <a:pt x="113919" y="2063750"/>
                  <a:pt x="6350" y="1603247"/>
                  <a:pt x="6350" y="1035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0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92402" y="2457450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84850" y="3498850"/>
            <a:ext cx="1079500" cy="22225"/>
          </a:xfrm>
          <a:custGeom>
            <a:avLst/>
            <a:gdLst>
              <a:gd name="connsiteX0" fmla="*/ 6350 w 1079500"/>
              <a:gd name="connsiteY0" fmla="*/ 6350 h 22225"/>
              <a:gd name="connsiteX1" fmla="*/ 1073150 w 1079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79500" h="22225">
                <a:moveTo>
                  <a:pt x="6350" y="6350"/>
                </a:moveTo>
                <a:lnTo>
                  <a:pt x="1073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8670"/>
              </p:ext>
            </p:extLst>
          </p:nvPr>
        </p:nvGraphicFramePr>
        <p:xfrm>
          <a:off x="1917700" y="2705100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8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1438697" y="629807"/>
            <a:ext cx="6194003" cy="3706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1341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BCD-XS5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dirty="0"/>
              <a:t>	</a:t>
            </a:r>
            <a:endParaRPr lang="en-US" altLang="zh-CN" sz="2529" dirty="0">
              <a:solidFill>
                <a:srgbClr val="0000CC"/>
              </a:solidFill>
              <a:latin typeface="Old English Text MT" pitchFamily="18" charset="0"/>
              <a:cs typeface="Old English Text MT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463800" y="24511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933700" y="24511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390900" y="24511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89793" y="2413000"/>
            <a:ext cx="6731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CD00</a:t>
            </a:r>
          </a:p>
          <a:p>
            <a:pPr>
              <a:lnSpc>
                <a:spcPts val="800"/>
              </a:lnSpc>
              <a:tabLst>
                <a:tab pos="88900" algn="l"/>
                <a:tab pos="2032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>
              <a:lnSpc>
                <a:spcPts val="21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889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93900" y="4635500"/>
            <a:ext cx="1066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z(ABCD)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75300" y="34163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34200" y="3416300"/>
            <a:ext cx="69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z(ABCD)</a:t>
            </a:r>
          </a:p>
        </p:txBody>
      </p:sp>
      <p:sp>
        <p:nvSpPr>
          <p:cNvPr id="5" name="Freeform 3"/>
          <p:cNvSpPr/>
          <p:nvPr/>
        </p:nvSpPr>
        <p:spPr>
          <a:xfrm>
            <a:off x="1820926" y="2584450"/>
            <a:ext cx="541035" cy="2070100"/>
          </a:xfrm>
          <a:custGeom>
            <a:avLst/>
            <a:gdLst>
              <a:gd name="connsiteX0" fmla="*/ 6350 w 541035"/>
              <a:gd name="connsiteY0" fmla="*/ 6350 h 2070100"/>
              <a:gd name="connsiteX1" fmla="*/ 109473 w 541035"/>
              <a:gd name="connsiteY1" fmla="*/ 32004 h 2070100"/>
              <a:gd name="connsiteX2" fmla="*/ 231775 w 541035"/>
              <a:gd name="connsiteY2" fmla="*/ 126364 h 2070100"/>
              <a:gd name="connsiteX3" fmla="*/ 336550 w 541035"/>
              <a:gd name="connsiteY3" fmla="*/ 246379 h 2070100"/>
              <a:gd name="connsiteX4" fmla="*/ 441197 w 541035"/>
              <a:gd name="connsiteY4" fmla="*/ 434975 h 2070100"/>
              <a:gd name="connsiteX5" fmla="*/ 504697 w 541035"/>
              <a:gd name="connsiteY5" fmla="*/ 675004 h 2070100"/>
              <a:gd name="connsiteX6" fmla="*/ 526922 w 541035"/>
              <a:gd name="connsiteY6" fmla="*/ 812165 h 2070100"/>
              <a:gd name="connsiteX7" fmla="*/ 533272 w 541035"/>
              <a:gd name="connsiteY7" fmla="*/ 1000759 h 2070100"/>
              <a:gd name="connsiteX8" fmla="*/ 530097 w 541035"/>
              <a:gd name="connsiteY8" fmla="*/ 1189354 h 2070100"/>
              <a:gd name="connsiteX9" fmla="*/ 488822 w 541035"/>
              <a:gd name="connsiteY9" fmla="*/ 1446529 h 2070100"/>
              <a:gd name="connsiteX10" fmla="*/ 455548 w 541035"/>
              <a:gd name="connsiteY10" fmla="*/ 1566545 h 2070100"/>
              <a:gd name="connsiteX11" fmla="*/ 399922 w 541035"/>
              <a:gd name="connsiteY11" fmla="*/ 1703704 h 2070100"/>
              <a:gd name="connsiteX12" fmla="*/ 346075 w 541035"/>
              <a:gd name="connsiteY12" fmla="*/ 1806575 h 2070100"/>
              <a:gd name="connsiteX13" fmla="*/ 266700 w 541035"/>
              <a:gd name="connsiteY13" fmla="*/ 1909445 h 2070100"/>
              <a:gd name="connsiteX14" fmla="*/ 180975 w 541035"/>
              <a:gd name="connsiteY14" fmla="*/ 1986534 h 2070100"/>
              <a:gd name="connsiteX15" fmla="*/ 123825 w 541035"/>
              <a:gd name="connsiteY15" fmla="*/ 2029459 h 2070100"/>
              <a:gd name="connsiteX16" fmla="*/ 6350 w 541035"/>
              <a:gd name="connsiteY16" fmla="*/ 20637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541035" h="2070100">
                <a:moveTo>
                  <a:pt x="6350" y="6350"/>
                </a:moveTo>
                <a:cubicBezTo>
                  <a:pt x="23748" y="6350"/>
                  <a:pt x="71373" y="14858"/>
                  <a:pt x="109473" y="32004"/>
                </a:cubicBezTo>
                <a:cubicBezTo>
                  <a:pt x="147573" y="49148"/>
                  <a:pt x="193675" y="92075"/>
                  <a:pt x="231775" y="126364"/>
                </a:cubicBezTo>
                <a:cubicBezTo>
                  <a:pt x="269875" y="160654"/>
                  <a:pt x="301625" y="194945"/>
                  <a:pt x="336550" y="246379"/>
                </a:cubicBezTo>
                <a:cubicBezTo>
                  <a:pt x="371475" y="297814"/>
                  <a:pt x="412622" y="366395"/>
                  <a:pt x="441197" y="434975"/>
                </a:cubicBezTo>
                <a:cubicBezTo>
                  <a:pt x="469772" y="503554"/>
                  <a:pt x="490473" y="614933"/>
                  <a:pt x="504697" y="675004"/>
                </a:cubicBezTo>
                <a:cubicBezTo>
                  <a:pt x="519048" y="734948"/>
                  <a:pt x="522223" y="760729"/>
                  <a:pt x="526922" y="812165"/>
                </a:cubicBezTo>
                <a:cubicBezTo>
                  <a:pt x="531748" y="863600"/>
                  <a:pt x="533272" y="940689"/>
                  <a:pt x="533272" y="1000759"/>
                </a:cubicBezTo>
                <a:cubicBezTo>
                  <a:pt x="533272" y="1060703"/>
                  <a:pt x="538098" y="1112139"/>
                  <a:pt x="530097" y="1189354"/>
                </a:cubicBezTo>
                <a:cubicBezTo>
                  <a:pt x="522223" y="1266444"/>
                  <a:pt x="501522" y="1386459"/>
                  <a:pt x="488822" y="1446529"/>
                </a:cubicBezTo>
                <a:cubicBezTo>
                  <a:pt x="476122" y="1506473"/>
                  <a:pt x="469772" y="1523619"/>
                  <a:pt x="455548" y="1566545"/>
                </a:cubicBezTo>
                <a:cubicBezTo>
                  <a:pt x="441197" y="1609344"/>
                  <a:pt x="417448" y="1660778"/>
                  <a:pt x="399922" y="1703704"/>
                </a:cubicBezTo>
                <a:cubicBezTo>
                  <a:pt x="382523" y="1746503"/>
                  <a:pt x="368300" y="1772284"/>
                  <a:pt x="346075" y="1806575"/>
                </a:cubicBezTo>
                <a:cubicBezTo>
                  <a:pt x="323850" y="1840865"/>
                  <a:pt x="293623" y="1875154"/>
                  <a:pt x="266700" y="1909445"/>
                </a:cubicBezTo>
                <a:cubicBezTo>
                  <a:pt x="239648" y="1943734"/>
                  <a:pt x="204723" y="1969389"/>
                  <a:pt x="180975" y="1986534"/>
                </a:cubicBezTo>
                <a:cubicBezTo>
                  <a:pt x="157098" y="2003678"/>
                  <a:pt x="152400" y="2012315"/>
                  <a:pt x="123825" y="2029459"/>
                </a:cubicBezTo>
                <a:cubicBezTo>
                  <a:pt x="95250" y="2046604"/>
                  <a:pt x="30098" y="2055114"/>
                  <a:pt x="6350" y="2063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3662" y="2584450"/>
            <a:ext cx="541163" cy="2070100"/>
          </a:xfrm>
          <a:custGeom>
            <a:avLst/>
            <a:gdLst>
              <a:gd name="connsiteX0" fmla="*/ 534813 w 541163"/>
              <a:gd name="connsiteY0" fmla="*/ 6350 h 2070100"/>
              <a:gd name="connsiteX1" fmla="*/ 431562 w 541163"/>
              <a:gd name="connsiteY1" fmla="*/ 32004 h 2070100"/>
              <a:gd name="connsiteX2" fmla="*/ 309388 w 541163"/>
              <a:gd name="connsiteY2" fmla="*/ 126364 h 2070100"/>
              <a:gd name="connsiteX3" fmla="*/ 204613 w 541163"/>
              <a:gd name="connsiteY3" fmla="*/ 246379 h 2070100"/>
              <a:gd name="connsiteX4" fmla="*/ 99838 w 541163"/>
              <a:gd name="connsiteY4" fmla="*/ 434975 h 2070100"/>
              <a:gd name="connsiteX5" fmla="*/ 36338 w 541163"/>
              <a:gd name="connsiteY5" fmla="*/ 675004 h 2070100"/>
              <a:gd name="connsiteX6" fmla="*/ 14113 w 541163"/>
              <a:gd name="connsiteY6" fmla="*/ 812165 h 2070100"/>
              <a:gd name="connsiteX7" fmla="*/ 7763 w 541163"/>
              <a:gd name="connsiteY7" fmla="*/ 1000759 h 2070100"/>
              <a:gd name="connsiteX8" fmla="*/ 10938 w 541163"/>
              <a:gd name="connsiteY8" fmla="*/ 1189354 h 2070100"/>
              <a:gd name="connsiteX9" fmla="*/ 52213 w 541163"/>
              <a:gd name="connsiteY9" fmla="*/ 1446529 h 2070100"/>
              <a:gd name="connsiteX10" fmla="*/ 85487 w 541163"/>
              <a:gd name="connsiteY10" fmla="*/ 1566545 h 2070100"/>
              <a:gd name="connsiteX11" fmla="*/ 141113 w 541163"/>
              <a:gd name="connsiteY11" fmla="*/ 1703704 h 2070100"/>
              <a:gd name="connsiteX12" fmla="*/ 195088 w 541163"/>
              <a:gd name="connsiteY12" fmla="*/ 1806575 h 2070100"/>
              <a:gd name="connsiteX13" fmla="*/ 274463 w 541163"/>
              <a:gd name="connsiteY13" fmla="*/ 1909445 h 2070100"/>
              <a:gd name="connsiteX14" fmla="*/ 360188 w 541163"/>
              <a:gd name="connsiteY14" fmla="*/ 1986534 h 2070100"/>
              <a:gd name="connsiteX15" fmla="*/ 417338 w 541163"/>
              <a:gd name="connsiteY15" fmla="*/ 2029459 h 2070100"/>
              <a:gd name="connsiteX16" fmla="*/ 534813 w 541163"/>
              <a:gd name="connsiteY16" fmla="*/ 20637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541163" h="2070100">
                <a:moveTo>
                  <a:pt x="534813" y="6350"/>
                </a:moveTo>
                <a:cubicBezTo>
                  <a:pt x="517287" y="6350"/>
                  <a:pt x="469662" y="14858"/>
                  <a:pt x="431562" y="32004"/>
                </a:cubicBezTo>
                <a:cubicBezTo>
                  <a:pt x="393462" y="49148"/>
                  <a:pt x="347488" y="92075"/>
                  <a:pt x="309388" y="126364"/>
                </a:cubicBezTo>
                <a:cubicBezTo>
                  <a:pt x="271288" y="160654"/>
                  <a:pt x="239538" y="194945"/>
                  <a:pt x="204613" y="246379"/>
                </a:cubicBezTo>
                <a:cubicBezTo>
                  <a:pt x="169688" y="297814"/>
                  <a:pt x="128413" y="366395"/>
                  <a:pt x="99838" y="434975"/>
                </a:cubicBezTo>
                <a:cubicBezTo>
                  <a:pt x="71263" y="503554"/>
                  <a:pt x="50562" y="614933"/>
                  <a:pt x="36338" y="675004"/>
                </a:cubicBezTo>
                <a:cubicBezTo>
                  <a:pt x="21987" y="734948"/>
                  <a:pt x="18812" y="760729"/>
                  <a:pt x="14113" y="812165"/>
                </a:cubicBezTo>
                <a:cubicBezTo>
                  <a:pt x="9287" y="863600"/>
                  <a:pt x="7763" y="940689"/>
                  <a:pt x="7763" y="1000759"/>
                </a:cubicBezTo>
                <a:cubicBezTo>
                  <a:pt x="7763" y="1060703"/>
                  <a:pt x="2937" y="1112139"/>
                  <a:pt x="10938" y="1189354"/>
                </a:cubicBezTo>
                <a:cubicBezTo>
                  <a:pt x="18812" y="1266444"/>
                  <a:pt x="39513" y="1386459"/>
                  <a:pt x="52213" y="1446529"/>
                </a:cubicBezTo>
                <a:cubicBezTo>
                  <a:pt x="64913" y="1506473"/>
                  <a:pt x="71263" y="1523619"/>
                  <a:pt x="85487" y="1566545"/>
                </a:cubicBezTo>
                <a:cubicBezTo>
                  <a:pt x="99838" y="1609344"/>
                  <a:pt x="123587" y="1660778"/>
                  <a:pt x="141113" y="1703704"/>
                </a:cubicBezTo>
                <a:cubicBezTo>
                  <a:pt x="158512" y="1746503"/>
                  <a:pt x="172863" y="1772284"/>
                  <a:pt x="195088" y="1806575"/>
                </a:cubicBezTo>
                <a:cubicBezTo>
                  <a:pt x="217313" y="1840865"/>
                  <a:pt x="247412" y="1875154"/>
                  <a:pt x="274463" y="1909445"/>
                </a:cubicBezTo>
                <a:cubicBezTo>
                  <a:pt x="301387" y="1943734"/>
                  <a:pt x="336312" y="1969389"/>
                  <a:pt x="360188" y="1986534"/>
                </a:cubicBezTo>
                <a:cubicBezTo>
                  <a:pt x="383937" y="2003678"/>
                  <a:pt x="388763" y="2012315"/>
                  <a:pt x="417338" y="2029459"/>
                </a:cubicBezTo>
                <a:cubicBezTo>
                  <a:pt x="445913" y="2046604"/>
                  <a:pt x="510937" y="2055114"/>
                  <a:pt x="534813" y="2063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9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 Building blocks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Adders &amp; </a:t>
            </a:r>
            <a:r>
              <a:rPr lang="en-US" dirty="0" err="1"/>
              <a:t>Substractors</a:t>
            </a:r>
            <a:endParaRPr lang="en-US" dirty="0"/>
          </a:p>
          <a:p>
            <a:r>
              <a:rPr lang="en-US" dirty="0"/>
              <a:t>Multiplier</a:t>
            </a:r>
          </a:p>
          <a:p>
            <a:r>
              <a:rPr lang="en-US" dirty="0"/>
              <a:t>Decoder</a:t>
            </a:r>
          </a:p>
          <a:p>
            <a:r>
              <a:rPr lang="en-US" dirty="0"/>
              <a:t>Encoder</a:t>
            </a:r>
          </a:p>
          <a:p>
            <a:r>
              <a:rPr lang="en-US" dirty="0"/>
              <a:t>Multiplexer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427" y="1600200"/>
            <a:ext cx="7924800" cy="4495799"/>
          </a:xfrm>
        </p:spPr>
        <p:txBody>
          <a:bodyPr>
            <a:normAutofit/>
          </a:bodyPr>
          <a:lstStyle/>
          <a:p>
            <a:r>
              <a:rPr lang="en-US" sz="2800" dirty="0"/>
              <a:t>An adder combines two operands using the rules of addition </a:t>
            </a:r>
          </a:p>
          <a:p>
            <a:r>
              <a:rPr lang="en-US" sz="2800" dirty="0"/>
              <a:t>The same rules and adders work on unsigned and signed (2’s-complement) numbers</a:t>
            </a:r>
          </a:p>
          <a:p>
            <a:r>
              <a:rPr lang="en-US" sz="2800" dirty="0"/>
              <a:t>A simple adder is the half adder, with addition of only two bits, which produces a half sum and a carry out</a:t>
            </a:r>
          </a:p>
          <a:p>
            <a:r>
              <a:rPr lang="en-US" sz="2800" dirty="0"/>
              <a:t>Full adders can be formed by combining multiple half adders (with a carry-in)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</a:t>
            </a:r>
          </a:p>
        </p:txBody>
      </p:sp>
    </p:spTree>
    <p:extLst>
      <p:ext uri="{BB962C8B-B14F-4D97-AF65-F5344CB8AC3E}">
        <p14:creationId xmlns:p14="http://schemas.microsoft.com/office/powerpoint/2010/main" val="223541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19300" y="1676400"/>
          <a:ext cx="4648200" cy="25908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6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Half Adder (addition of two bits)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2743200" y="4495800"/>
                <a:ext cx="3200400" cy="1143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𝐶𝑎𝑟𝑟𝑦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200400" cy="1143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1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06" y="1661435"/>
            <a:ext cx="338549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4038600"/>
            <a:ext cx="313508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1752600"/>
                <a:ext cx="24953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𝐻𝑆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r>
                        <a:rPr lang="en-US" sz="3200" b="0" i="1" smtClean="0">
                          <a:latin typeface="Cambria Math"/>
                        </a:rPr>
                        <m:t>⊕</m:t>
                      </m:r>
                      <m:r>
                        <a:rPr lang="en-US" sz="3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249536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547" y="3197848"/>
                <a:ext cx="27177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𝐶𝑂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7" y="3197848"/>
                <a:ext cx="2717796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519" y="2384361"/>
                <a:ext cx="34908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𝐻𝑆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𝑋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9" y="2384361"/>
                <a:ext cx="349082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5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larger numbers that have multiple bits. </a:t>
            </a:r>
          </a:p>
          <a:p>
            <a:endParaRPr lang="en-US" sz="2800" dirty="0"/>
          </a:p>
          <a:p>
            <a:r>
              <a:rPr lang="en-US" sz="2800" dirty="0"/>
              <a:t>Consider a truth table with each pair of bit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95400" y="4267200"/>
            <a:ext cx="384721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81200" y="4267200"/>
            <a:ext cx="384721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822441" y="4267200"/>
            <a:ext cx="384721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646760" y="4315460"/>
            <a:ext cx="384721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190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63500" algn="l"/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>
              <a:lnSpc>
                <a:spcPts val="2100"/>
              </a:lnSpc>
              <a:tabLst>
                <a:tab pos="63500" algn="l"/>
                <a:tab pos="1905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pPr>
              <a:lnSpc>
                <a:spcPts val="2100"/>
              </a:lnSpc>
              <a:tabLst>
                <a:tab pos="63500" algn="l"/>
                <a:tab pos="190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3346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58801" y="304800"/>
            <a:ext cx="3759200" cy="31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altLang="en-US" dirty="0"/>
              <a:t>Truth table: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/>
          </p:nvPr>
        </p:nvGraphicFramePr>
        <p:xfrm>
          <a:off x="755649" y="815339"/>
          <a:ext cx="2901951" cy="221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2194648" imgH="2363170" progId="Word.Document.8">
                  <p:embed/>
                </p:oleObj>
              </mc:Choice>
              <mc:Fallback>
                <p:oleObj name="Document" r:id="rId3" imgW="2194648" imgH="2363170" progId="Word.Document.8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49" y="815339"/>
                        <a:ext cx="2901951" cy="2213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083049" y="337344"/>
            <a:ext cx="3435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      </a:t>
            </a:r>
            <a:r>
              <a:rPr lang="en-US" altLang="en-US" sz="1600" dirty="0">
                <a:latin typeface="Arial" pitchFamily="34" charset="0"/>
              </a:rPr>
              <a:t>Note:</a:t>
            </a:r>
          </a:p>
          <a:p>
            <a:pPr lvl="1" eaLnBrk="0" hangingPunct="0"/>
            <a:r>
              <a:rPr lang="en-US" altLang="en-US" sz="1600" dirty="0">
                <a:latin typeface="Arial" pitchFamily="34" charset="0"/>
              </a:rPr>
              <a:t>Z - carry in (to the current position)</a:t>
            </a:r>
          </a:p>
          <a:p>
            <a:pPr lvl="1" eaLnBrk="0" hangingPunct="0"/>
            <a:r>
              <a:rPr lang="en-US" altLang="en-US" sz="1600" dirty="0">
                <a:latin typeface="Arial" pitchFamily="34" charset="0"/>
              </a:rPr>
              <a:t>C - carry out (to the next position)</a:t>
            </a:r>
            <a:r>
              <a:rPr lang="en-US" altLang="en-US" sz="1600" dirty="0"/>
              <a:t>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08000" y="3028950"/>
            <a:ext cx="6299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Using K-map, simplified SOP form is:</a:t>
            </a:r>
          </a:p>
          <a:p>
            <a:pPr>
              <a:buFontTx/>
              <a:buNone/>
            </a:pPr>
            <a:r>
              <a:rPr lang="en-US" altLang="en-US" sz="2000" dirty="0"/>
              <a:t>		C = </a:t>
            </a:r>
            <a:r>
              <a:rPr lang="en-US" altLang="en-US" sz="2000" dirty="0">
                <a:solidFill>
                  <a:schemeClr val="accent2"/>
                </a:solidFill>
              </a:rPr>
              <a:t>XY</a:t>
            </a:r>
            <a:r>
              <a:rPr lang="en-US" altLang="en-US" sz="2000" dirty="0"/>
              <a:t> + </a:t>
            </a:r>
            <a:r>
              <a:rPr lang="en-US" altLang="en-US" sz="2000" dirty="0">
                <a:solidFill>
                  <a:srgbClr val="339966"/>
                </a:solidFill>
              </a:rPr>
              <a:t>XZ </a:t>
            </a:r>
            <a:r>
              <a:rPr lang="en-US" altLang="en-US" sz="2000" dirty="0"/>
              <a:t>+ </a:t>
            </a:r>
            <a:r>
              <a:rPr lang="en-US" altLang="en-US" sz="2000" dirty="0">
                <a:solidFill>
                  <a:srgbClr val="FF0000"/>
                </a:solidFill>
              </a:rPr>
              <a:t>YZ</a:t>
            </a:r>
          </a:p>
          <a:p>
            <a:pPr>
              <a:buFontTx/>
              <a:buNone/>
            </a:pPr>
            <a:r>
              <a:rPr lang="en-US" altLang="en-US" sz="2000" dirty="0"/>
              <a:t>		S = X'Y'Z + X'YZ'+XY'Z'+XYZ </a:t>
            </a: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032000" y="5029200"/>
            <a:ext cx="1422400" cy="342900"/>
            <a:chOff x="576" y="2352"/>
            <a:chExt cx="672" cy="288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641600" y="46863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 1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133600" y="50292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844800" y="50292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2032000" y="5372100"/>
            <a:ext cx="1422400" cy="342900"/>
            <a:chOff x="576" y="2352"/>
            <a:chExt cx="672" cy="288"/>
          </a:xfrm>
        </p:grpSpPr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2133600" y="53721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2844800" y="53721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 flipV="1">
            <a:off x="1524000" y="4743450"/>
            <a:ext cx="5080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1219200" y="50292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00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016000" y="48006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YZ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2032000" y="46863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0</a:t>
            </a:r>
          </a:p>
        </p:txBody>
      </p:sp>
      <p:grpSp>
        <p:nvGrpSpPr>
          <p:cNvPr id="2070" name="Group 22"/>
          <p:cNvGrpSpPr>
            <a:grpSpLocks/>
          </p:cNvGrpSpPr>
          <p:nvPr/>
        </p:nvGrpSpPr>
        <p:grpSpPr bwMode="auto">
          <a:xfrm>
            <a:off x="2032000" y="5715000"/>
            <a:ext cx="1422400" cy="342900"/>
            <a:chOff x="576" y="2352"/>
            <a:chExt cx="672" cy="288"/>
          </a:xfrm>
        </p:grpSpPr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2133600" y="57150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2844800" y="57150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grpSp>
        <p:nvGrpSpPr>
          <p:cNvPr id="2075" name="Group 27"/>
          <p:cNvGrpSpPr>
            <a:grpSpLocks/>
          </p:cNvGrpSpPr>
          <p:nvPr/>
        </p:nvGrpSpPr>
        <p:grpSpPr bwMode="auto">
          <a:xfrm>
            <a:off x="2032000" y="6057900"/>
            <a:ext cx="1422400" cy="342900"/>
            <a:chOff x="576" y="2352"/>
            <a:chExt cx="672" cy="288"/>
          </a:xfrm>
        </p:grpSpPr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2133600" y="60579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2844800" y="60579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1219200" y="531495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01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1219200" y="565785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11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1219200" y="60579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10</a:t>
            </a: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892800" y="5772150"/>
            <a:ext cx="16256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1524000" y="45720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X</a:t>
            </a:r>
          </a:p>
        </p:txBody>
      </p:sp>
      <p:grpSp>
        <p:nvGrpSpPr>
          <p:cNvPr id="2088" name="Group 40"/>
          <p:cNvGrpSpPr>
            <a:grpSpLocks/>
          </p:cNvGrpSpPr>
          <p:nvPr/>
        </p:nvGrpSpPr>
        <p:grpSpPr bwMode="auto">
          <a:xfrm>
            <a:off x="5994400" y="5029200"/>
            <a:ext cx="1422400" cy="342900"/>
            <a:chOff x="576" y="2352"/>
            <a:chExt cx="672" cy="288"/>
          </a:xfrm>
        </p:grpSpPr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6604000" y="46863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 1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6096000" y="50292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6807200" y="50292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grpSp>
        <p:nvGrpSpPr>
          <p:cNvPr id="2094" name="Group 46"/>
          <p:cNvGrpSpPr>
            <a:grpSpLocks/>
          </p:cNvGrpSpPr>
          <p:nvPr/>
        </p:nvGrpSpPr>
        <p:grpSpPr bwMode="auto">
          <a:xfrm>
            <a:off x="5994400" y="5372100"/>
            <a:ext cx="1422400" cy="342900"/>
            <a:chOff x="576" y="2352"/>
            <a:chExt cx="672" cy="288"/>
          </a:xfrm>
        </p:grpSpPr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Line 48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6096000" y="53721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6807200" y="53721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 flipH="1" flipV="1">
            <a:off x="5486400" y="4743450"/>
            <a:ext cx="5080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5181600" y="50292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00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4978400" y="48006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YZ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5994400" y="46863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0</a:t>
            </a:r>
          </a:p>
        </p:txBody>
      </p:sp>
      <p:grpSp>
        <p:nvGrpSpPr>
          <p:cNvPr id="2103" name="Group 55"/>
          <p:cNvGrpSpPr>
            <a:grpSpLocks/>
          </p:cNvGrpSpPr>
          <p:nvPr/>
        </p:nvGrpSpPr>
        <p:grpSpPr bwMode="auto">
          <a:xfrm>
            <a:off x="5994400" y="5715000"/>
            <a:ext cx="1422400" cy="342900"/>
            <a:chOff x="576" y="2352"/>
            <a:chExt cx="672" cy="288"/>
          </a:xfrm>
        </p:grpSpPr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5" name="Line 57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6096000" y="57150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6807200" y="57150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5994400" y="6057900"/>
            <a:ext cx="1422400" cy="342900"/>
            <a:chOff x="576" y="2352"/>
            <a:chExt cx="672" cy="288"/>
          </a:xfrm>
        </p:grpSpPr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576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" name="Line 62"/>
            <p:cNvSpPr>
              <a:spLocks noChangeShapeType="1"/>
            </p:cNvSpPr>
            <p:nvPr/>
          </p:nvSpPr>
          <p:spPr bwMode="auto">
            <a:xfrm>
              <a:off x="912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6096000" y="60579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0</a:t>
            </a:r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6807200" y="6057900"/>
            <a:ext cx="71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5181600" y="531495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01</a:t>
            </a:r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5181600" y="565785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11</a:t>
            </a:r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5181600" y="60579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10</a:t>
            </a:r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5486400" y="4572000"/>
            <a:ext cx="111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X</a:t>
            </a:r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2133600" y="4286250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S</a:t>
            </a:r>
            <a:r>
              <a:rPr lang="en-US" altLang="en-US"/>
              <a:t>um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5994400" y="4286250"/>
            <a:ext cx="684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C</a:t>
            </a:r>
            <a:r>
              <a:rPr lang="en-US" altLang="en-US"/>
              <a:t>arry</a:t>
            </a:r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6702311" y="3334434"/>
            <a:ext cx="16321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dirty="0"/>
              <a:t>m(1,2,4,7)</a:t>
            </a:r>
          </a:p>
          <a:p>
            <a:r>
              <a:rPr lang="en-US" altLang="en-US" dirty="0"/>
              <a:t>C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dirty="0"/>
              <a:t>m(3,5,6,7)</a:t>
            </a: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2438401" y="5163741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0</a:t>
            </a: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2438401" y="5493544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1</a:t>
            </a:r>
          </a:p>
        </p:txBody>
      </p:sp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2413000" y="5829300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3</a:t>
            </a:r>
          </a:p>
        </p:txBody>
      </p:sp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2413000" y="6186487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2</a:t>
            </a:r>
          </a:p>
        </p:txBody>
      </p:sp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6426201" y="5156597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0</a:t>
            </a:r>
          </a:p>
        </p:txBody>
      </p:sp>
      <p:sp>
        <p:nvSpPr>
          <p:cNvPr id="2129" name="Text Box 81"/>
          <p:cNvSpPr txBox="1">
            <a:spLocks noChangeArrowheads="1"/>
          </p:cNvSpPr>
          <p:nvPr/>
        </p:nvSpPr>
        <p:spPr bwMode="auto">
          <a:xfrm>
            <a:off x="6426201" y="5486400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1</a:t>
            </a:r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6426200" y="5822156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3</a:t>
            </a:r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6426200" y="6165056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7112001" y="5143500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4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7112001" y="547330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5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7112000" y="5809060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7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7112000" y="6151960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6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124201" y="5156597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4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124201" y="5486400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5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124200" y="5822156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7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3124200" y="6165056"/>
            <a:ext cx="304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 Narrow" pitchFamily="34" charset="0"/>
              </a:rPr>
              <a:t>6</a:t>
            </a:r>
          </a:p>
        </p:txBody>
      </p:sp>
      <p:sp>
        <p:nvSpPr>
          <p:cNvPr id="2141" name="Oval 93"/>
          <p:cNvSpPr>
            <a:spLocks noChangeArrowheads="1"/>
          </p:cNvSpPr>
          <p:nvPr/>
        </p:nvSpPr>
        <p:spPr bwMode="auto">
          <a:xfrm rot="5400000">
            <a:off x="6667500" y="5854700"/>
            <a:ext cx="685800" cy="40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2" name="Oval 94"/>
          <p:cNvSpPr>
            <a:spLocks noChangeArrowheads="1"/>
          </p:cNvSpPr>
          <p:nvPr/>
        </p:nvSpPr>
        <p:spPr bwMode="auto">
          <a:xfrm rot="5400000">
            <a:off x="6692900" y="5504656"/>
            <a:ext cx="685800" cy="4064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3" name="Line 95"/>
          <p:cNvSpPr>
            <a:spLocks noChangeShapeType="1"/>
          </p:cNvSpPr>
          <p:nvPr/>
        </p:nvSpPr>
        <p:spPr bwMode="auto">
          <a:xfrm>
            <a:off x="7620000" y="5372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4" name="Line 96"/>
          <p:cNvSpPr>
            <a:spLocks noChangeShapeType="1"/>
          </p:cNvSpPr>
          <p:nvPr/>
        </p:nvSpPr>
        <p:spPr bwMode="auto">
          <a:xfrm>
            <a:off x="7924800" y="5372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6" name="Line 98"/>
          <p:cNvSpPr>
            <a:spLocks noChangeShapeType="1"/>
          </p:cNvSpPr>
          <p:nvPr/>
        </p:nvSpPr>
        <p:spPr bwMode="auto">
          <a:xfrm flipH="1">
            <a:off x="7620000" y="605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7859184" y="5463779"/>
            <a:ext cx="694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 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62" y="1752600"/>
            <a:ext cx="5131076" cy="122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9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38200" y="1528233"/>
            <a:ext cx="6299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20000"/>
              <a:buFont typeface="Wingdings" pitchFamily="2" charset="2"/>
              <a:buChar char="§"/>
            </a:pPr>
            <a:r>
              <a:rPr lang="en-US" altLang="en-US" sz="2000" dirty="0">
                <a:latin typeface="+mn-lt"/>
              </a:rPr>
              <a:t>Using K-map, simplified SOP form is: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		C = XY + XZ + YZ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		S = X'Y'Z + X'YZ'+XY'Z'+XYZ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77875" y="2667000"/>
            <a:ext cx="69088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altLang="en-US" sz="1800" dirty="0">
                <a:latin typeface="+mn-lt"/>
              </a:rPr>
              <a:t>We develop alternative formulae in terms of </a:t>
            </a:r>
            <a:r>
              <a:rPr lang="en-US" altLang="en-US" sz="1800" dirty="0">
                <a:latin typeface="+mn-lt"/>
                <a:sym typeface="Symbol" pitchFamily="18" charset="2"/>
              </a:rPr>
              <a:t></a:t>
            </a:r>
            <a:r>
              <a:rPr lang="en-US" altLang="en-US" sz="1800" dirty="0">
                <a:latin typeface="+mn-lt"/>
              </a:rPr>
              <a:t> using algebraic manipulation: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C = XY + XZ + Y = XY + (X + Y)Z   distr. law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     = XY + [ (X + Y)(1)]Z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	 = XY + [(X + Y)((XY)’+(XY))] Z  Thm.5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     = XY + [(X + Y)(XY)’+ (X + Y)(XY)] Z  distr.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     = XY + [(X + Y)(XY)’+ XXY+XYY] Z  distr.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     = XY + [(X + Y)(XY)’+ XY] Z   Thm.3, 3D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	 = XY + [(X</a:t>
            </a:r>
            <a:r>
              <a:rPr lang="en-US" altLang="en-US" sz="1800" dirty="0">
                <a:latin typeface="+mn-lt"/>
                <a:sym typeface="Symbol" pitchFamily="18" charset="2"/>
              </a:rPr>
              <a:t></a:t>
            </a:r>
            <a:r>
              <a:rPr lang="en-US" altLang="en-US" sz="1800" dirty="0">
                <a:latin typeface="+mn-lt"/>
              </a:rPr>
              <a:t>Y) + XY] Z    </a:t>
            </a:r>
            <a:r>
              <a:rPr lang="en-US" altLang="en-US" sz="1800" dirty="0" err="1">
                <a:latin typeface="+mn-lt"/>
              </a:rPr>
              <a:t>defn</a:t>
            </a:r>
            <a:r>
              <a:rPr lang="en-US" altLang="en-US" sz="1800" dirty="0">
                <a:latin typeface="+mn-lt"/>
              </a:rPr>
              <a:t>. of  </a:t>
            </a:r>
            <a:r>
              <a:rPr lang="en-US" altLang="en-US" sz="1800" dirty="0">
                <a:latin typeface="+mn-lt"/>
                <a:sym typeface="Symbol" pitchFamily="18" charset="2"/>
              </a:rPr>
              <a:t></a:t>
            </a:r>
            <a:endParaRPr lang="en-US" altLang="en-US" sz="1800" dirty="0">
              <a:latin typeface="+mn-lt"/>
            </a:endParaRP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      = XY + (X</a:t>
            </a:r>
            <a:r>
              <a:rPr lang="en-US" altLang="en-US" sz="1800" dirty="0">
                <a:latin typeface="+mn-lt"/>
                <a:sym typeface="Symbol" pitchFamily="18" charset="2"/>
              </a:rPr>
              <a:t></a:t>
            </a:r>
            <a:r>
              <a:rPr lang="en-US" altLang="en-US" sz="1800" dirty="0">
                <a:latin typeface="+mn-lt"/>
              </a:rPr>
              <a:t>Y)Z + XYZ     distr.</a:t>
            </a:r>
          </a:p>
          <a:p>
            <a:pPr lvl="1">
              <a:spcBef>
                <a:spcPct val="20000"/>
              </a:spcBef>
            </a:pPr>
            <a:r>
              <a:rPr lang="en-US" altLang="en-US" sz="1800" dirty="0">
                <a:latin typeface="+mn-lt"/>
              </a:rPr>
              <a:t>      = XY + (X</a:t>
            </a:r>
            <a:r>
              <a:rPr lang="en-US" altLang="en-US" sz="1800" dirty="0">
                <a:latin typeface="+mn-lt"/>
                <a:sym typeface="Symbol" pitchFamily="18" charset="2"/>
              </a:rPr>
              <a:t></a:t>
            </a:r>
            <a:r>
              <a:rPr lang="en-US" altLang="en-US" sz="1800" dirty="0">
                <a:latin typeface="+mn-lt"/>
              </a:rPr>
              <a:t>Y)Z      Thm.10</a:t>
            </a:r>
          </a:p>
          <a:p>
            <a:pPr lvl="1">
              <a:spcBef>
                <a:spcPct val="20000"/>
              </a:spcBef>
            </a:pPr>
            <a:endParaRPr lang="en-US" altLang="en-US" sz="10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3471" y="477447"/>
            <a:ext cx="2394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</a:t>
            </a:r>
          </a:p>
        </p:txBody>
      </p:sp>
    </p:spTree>
    <p:extLst>
      <p:ext uri="{BB962C8B-B14F-4D97-AF65-F5344CB8AC3E}">
        <p14:creationId xmlns:p14="http://schemas.microsoft.com/office/powerpoint/2010/main" val="37605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Full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X'Y'Z + X'YZ' + XY'Z' + XYZ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= X'(Y'Z + YZ') + X(Y'Z' + YZ)   distr.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= X'</a:t>
            </a:r>
            <a:r>
              <a:rPr lang="en-US" alt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alt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alt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= 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=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assoc. law for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18093" y="1726622"/>
            <a:ext cx="6400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Circuit for above formula: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+mn-lt"/>
              </a:rPr>
              <a:t>	C = XY + (X</a:t>
            </a:r>
            <a:r>
              <a:rPr lang="en-US" altLang="en-US" dirty="0">
                <a:solidFill>
                  <a:srgbClr val="0000FF"/>
                </a:solidFill>
                <a:latin typeface="+mn-lt"/>
                <a:sym typeface="Symbol" pitchFamily="18" charset="2"/>
              </a:rPr>
              <a:t>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Y)Z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solidFill>
                  <a:schemeClr val="hlink"/>
                </a:solidFill>
                <a:latin typeface="+mn-lt"/>
              </a:rPr>
              <a:t>	</a:t>
            </a:r>
            <a:r>
              <a:rPr lang="en-US" altLang="en-US" dirty="0">
                <a:solidFill>
                  <a:srgbClr val="339966"/>
                </a:solidFill>
                <a:latin typeface="+mn-lt"/>
              </a:rPr>
              <a:t>S = X</a:t>
            </a:r>
            <a:r>
              <a:rPr lang="en-US" altLang="en-US" dirty="0">
                <a:solidFill>
                  <a:srgbClr val="339966"/>
                </a:solidFill>
                <a:latin typeface="+mn-lt"/>
                <a:sym typeface="Symbol" pitchFamily="18" charset="2"/>
              </a:rPr>
              <a:t></a:t>
            </a:r>
            <a:r>
              <a:rPr lang="en-US" altLang="en-US" dirty="0">
                <a:solidFill>
                  <a:srgbClr val="339966"/>
                </a:solidFill>
                <a:latin typeface="+mn-lt"/>
              </a:rPr>
              <a:t>Y</a:t>
            </a:r>
            <a:r>
              <a:rPr lang="en-US" altLang="en-US" dirty="0">
                <a:solidFill>
                  <a:srgbClr val="339966"/>
                </a:solidFill>
                <a:latin typeface="+mn-lt"/>
                <a:sym typeface="Symbol" pitchFamily="18" charset="2"/>
              </a:rPr>
              <a:t></a:t>
            </a:r>
            <a:r>
              <a:rPr lang="en-US" altLang="en-US" dirty="0">
                <a:solidFill>
                  <a:srgbClr val="339966"/>
                </a:solidFill>
                <a:latin typeface="+mn-lt"/>
              </a:rPr>
              <a:t>Z</a:t>
            </a:r>
            <a:endParaRPr lang="en-US" altLang="en-US" sz="2000" dirty="0">
              <a:solidFill>
                <a:srgbClr val="339966"/>
              </a:solidFill>
              <a:latin typeface="+mn-lt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146178" y="3781533"/>
            <a:ext cx="7541684" cy="1772841"/>
            <a:chOff x="1440" y="1872"/>
            <a:chExt cx="3563" cy="1489"/>
          </a:xfrm>
        </p:grpSpPr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5" name="Group 15"/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>
                  <a:latin typeface="Arial" pitchFamily="34" charset="0"/>
                </a:rPr>
                <a:t>X</a:t>
              </a:r>
            </a:p>
            <a:p>
              <a:pPr eaLnBrk="0" hangingPunct="0"/>
              <a:r>
                <a:rPr lang="en-GB" altLang="en-US" sz="1800">
                  <a:latin typeface="Arial" pitchFamily="34" charset="0"/>
                </a:rPr>
                <a:t>Y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>
                  <a:latin typeface="Arial" pitchFamily="34" charset="0"/>
                </a:rPr>
                <a:t>S</a:t>
              </a:r>
            </a:p>
            <a:p>
              <a:pPr eaLnBrk="0" hangingPunct="0"/>
              <a:endParaRPr lang="en-GB" altLang="en-US" sz="1400">
                <a:latin typeface="Arial" pitchFamily="34" charset="0"/>
              </a:endParaRP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 dirty="0">
                  <a:latin typeface="Arial" pitchFamily="34" charset="0"/>
                </a:rPr>
                <a:t>C</a:t>
              </a:r>
              <a:endParaRPr lang="en-GB" altLang="en-US" sz="1400" dirty="0">
                <a:latin typeface="Arial" pitchFamily="34" charset="0"/>
              </a:endParaRPr>
            </a:p>
            <a:p>
              <a:pPr eaLnBrk="0" hangingPunct="0"/>
              <a:endParaRPr lang="en-GB" altLang="en-US" sz="1400" dirty="0">
                <a:latin typeface="Arial" pitchFamily="34" charset="0"/>
              </a:endParaRPr>
            </a:p>
          </p:txBody>
        </p:sp>
        <p:sp>
          <p:nvSpPr>
            <p:cNvPr id="5145" name="AutoShape 25"/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156" name="Freeform 36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6" name="Group 46"/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5167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1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Text Box 54"/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 dirty="0">
                  <a:latin typeface="Arial" pitchFamily="34" charset="0"/>
                </a:rPr>
                <a:t>Z</a:t>
              </a:r>
              <a:endParaRPr lang="en-GB" altLang="en-US" sz="1400" dirty="0">
                <a:latin typeface="Arial" pitchFamily="34" charset="0"/>
              </a:endParaRP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2683" y="2482"/>
              <a:ext cx="39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 dirty="0">
                  <a:solidFill>
                    <a:srgbClr val="0000FF"/>
                  </a:solidFill>
                  <a:latin typeface="Arial" pitchFamily="34" charset="0"/>
                </a:rPr>
                <a:t>(XY)</a:t>
              </a:r>
              <a:endParaRPr lang="en-GB" altLang="en-US" sz="16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7" name="Group 57"/>
          <p:cNvGrpSpPr>
            <a:grpSpLocks/>
          </p:cNvGrpSpPr>
          <p:nvPr/>
        </p:nvGrpSpPr>
        <p:grpSpPr bwMode="auto">
          <a:xfrm>
            <a:off x="2291293" y="3774281"/>
            <a:ext cx="4267200" cy="1428750"/>
            <a:chOff x="1968" y="1824"/>
            <a:chExt cx="2016" cy="1200"/>
          </a:xfrm>
        </p:grpSpPr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3230036" y="3512343"/>
            <a:ext cx="109431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(X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Y)</a:t>
            </a:r>
            <a:endParaRPr lang="en-GB" altLang="en-US" sz="1600" dirty="0">
              <a:latin typeface="Arial" pitchFamily="34" charset="0"/>
            </a:endParaRPr>
          </a:p>
        </p:txBody>
      </p:sp>
      <p:sp>
        <p:nvSpPr>
          <p:cNvPr id="5181" name="Rectangle 61"/>
          <p:cNvSpPr>
            <a:spLocks noChangeArrowheads="1"/>
          </p:cNvSpPr>
          <p:nvPr/>
        </p:nvSpPr>
        <p:spPr bwMode="auto">
          <a:xfrm>
            <a:off x="1049868" y="5715000"/>
            <a:ext cx="8128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sz="2000" dirty="0">
                <a:latin typeface="Arial" pitchFamily="34" charset="0"/>
              </a:rPr>
              <a:t>Full Adder made from two </a:t>
            </a:r>
            <a:r>
              <a:rPr lang="en-US" altLang="en-US" sz="2000" u="sng" dirty="0">
                <a:latin typeface="Arial" pitchFamily="34" charset="0"/>
              </a:rPr>
              <a:t>Half-Adders</a:t>
            </a:r>
            <a:r>
              <a:rPr lang="en-US" altLang="en-US" sz="2000" dirty="0">
                <a:latin typeface="Arial" pitchFamily="34" charset="0"/>
              </a:rPr>
              <a:t> (+ OR gate).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621200" y="533400"/>
            <a:ext cx="2394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</a:t>
            </a:r>
          </a:p>
        </p:txBody>
      </p:sp>
    </p:spTree>
    <p:extLst>
      <p:ext uri="{BB962C8B-B14F-4D97-AF65-F5344CB8AC3E}">
        <p14:creationId xmlns:p14="http://schemas.microsoft.com/office/powerpoint/2010/main" val="178750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76325" y="4438650"/>
            <a:ext cx="8128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sz="2000" dirty="0">
                <a:latin typeface="Arial" pitchFamily="34" charset="0"/>
              </a:rPr>
              <a:t>Full Adder made from two </a:t>
            </a:r>
            <a:r>
              <a:rPr lang="en-US" altLang="en-US" sz="2000" u="sng" dirty="0">
                <a:latin typeface="Arial" pitchFamily="34" charset="0"/>
              </a:rPr>
              <a:t>Half-Adders</a:t>
            </a:r>
            <a:r>
              <a:rPr lang="en-US" altLang="en-US" sz="2000" dirty="0">
                <a:latin typeface="Arial" pitchFamily="34" charset="0"/>
              </a:rPr>
              <a:t> (+ OR gate).</a:t>
            </a:r>
            <a:endParaRPr lang="en-US" altLang="en-US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06851" y="2501503"/>
            <a:ext cx="1094316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400">
                <a:solidFill>
                  <a:srgbClr val="800080"/>
                </a:solidFill>
                <a:latin typeface="Arial" pitchFamily="34" charset="0"/>
              </a:rPr>
              <a:t>(X</a:t>
            </a:r>
            <a:r>
              <a:rPr lang="en-US" altLang="en-US" sz="140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1400">
                <a:solidFill>
                  <a:srgbClr val="800080"/>
                </a:solidFill>
                <a:latin typeface="Arial" pitchFamily="34" charset="0"/>
              </a:rPr>
              <a:t>Y)</a:t>
            </a:r>
            <a:endParaRPr lang="en-GB" altLang="en-US" sz="1400">
              <a:latin typeface="Arial" pitchFamily="34" charset="0"/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071285" y="3315891"/>
            <a:ext cx="901700" cy="408384"/>
          </a:xfrm>
          <a:prstGeom prst="flowChartDelay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621367" y="2681288"/>
            <a:ext cx="151553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621367" y="2868216"/>
            <a:ext cx="151553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3934885" y="2767013"/>
            <a:ext cx="1686983" cy="357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738967" y="3426619"/>
            <a:ext cx="33231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738967" y="2686051"/>
            <a:ext cx="0" cy="74533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2535767" y="2868217"/>
            <a:ext cx="0" cy="74533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35767" y="3613547"/>
            <a:ext cx="53551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958167" y="3514725"/>
            <a:ext cx="387351" cy="595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499784" y="2842022"/>
            <a:ext cx="82549" cy="6072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698752" y="2647951"/>
            <a:ext cx="80433" cy="6072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2980267" y="2565798"/>
            <a:ext cx="965200" cy="410765"/>
            <a:chOff x="8928" y="3168"/>
            <a:chExt cx="1080" cy="792"/>
          </a:xfrm>
        </p:grpSpPr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9000" y="3168"/>
              <a:ext cx="144" cy="792"/>
            </a:xfrm>
            <a:custGeom>
              <a:avLst/>
              <a:gdLst>
                <a:gd name="T0" fmla="*/ 0 w 288"/>
                <a:gd name="T1" fmla="*/ 0 h 864"/>
                <a:gd name="T2" fmla="*/ 288 w 288"/>
                <a:gd name="T3" fmla="*/ 432 h 864"/>
                <a:gd name="T4" fmla="*/ 0 w 28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864">
                  <a:moveTo>
                    <a:pt x="0" y="0"/>
                  </a:moveTo>
                  <a:cubicBezTo>
                    <a:pt x="144" y="144"/>
                    <a:pt x="288" y="288"/>
                    <a:pt x="288" y="432"/>
                  </a:cubicBezTo>
                  <a:cubicBezTo>
                    <a:pt x="288" y="576"/>
                    <a:pt x="48" y="792"/>
                    <a:pt x="0" y="864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9000" y="316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9000" y="3960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9360" y="3168"/>
              <a:ext cx="648" cy="432"/>
            </a:xfrm>
            <a:custGeom>
              <a:avLst/>
              <a:gdLst>
                <a:gd name="T0" fmla="*/ 0 w 576"/>
                <a:gd name="T1" fmla="*/ 0 h 432"/>
                <a:gd name="T2" fmla="*/ 432 w 576"/>
                <a:gd name="T3" fmla="*/ 144 h 432"/>
                <a:gd name="T4" fmla="*/ 576 w 57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32">
                  <a:moveTo>
                    <a:pt x="0" y="0"/>
                  </a:moveTo>
                  <a:cubicBezTo>
                    <a:pt x="168" y="36"/>
                    <a:pt x="336" y="72"/>
                    <a:pt x="432" y="144"/>
                  </a:cubicBezTo>
                  <a:cubicBezTo>
                    <a:pt x="528" y="216"/>
                    <a:pt x="552" y="324"/>
                    <a:pt x="576" y="432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 flipV="1">
              <a:off x="9360" y="3528"/>
              <a:ext cx="648" cy="432"/>
            </a:xfrm>
            <a:custGeom>
              <a:avLst/>
              <a:gdLst>
                <a:gd name="T0" fmla="*/ 0 w 576"/>
                <a:gd name="T1" fmla="*/ 0 h 432"/>
                <a:gd name="T2" fmla="*/ 432 w 576"/>
                <a:gd name="T3" fmla="*/ 144 h 432"/>
                <a:gd name="T4" fmla="*/ 576 w 57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32">
                  <a:moveTo>
                    <a:pt x="0" y="0"/>
                  </a:moveTo>
                  <a:cubicBezTo>
                    <a:pt x="168" y="36"/>
                    <a:pt x="336" y="72"/>
                    <a:pt x="432" y="144"/>
                  </a:cubicBezTo>
                  <a:cubicBezTo>
                    <a:pt x="528" y="216"/>
                    <a:pt x="552" y="324"/>
                    <a:pt x="576" y="432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8928" y="3168"/>
              <a:ext cx="144" cy="792"/>
            </a:xfrm>
            <a:custGeom>
              <a:avLst/>
              <a:gdLst>
                <a:gd name="T0" fmla="*/ 0 w 288"/>
                <a:gd name="T1" fmla="*/ 0 h 864"/>
                <a:gd name="T2" fmla="*/ 288 w 288"/>
                <a:gd name="T3" fmla="*/ 432 h 864"/>
                <a:gd name="T4" fmla="*/ 0 w 28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864">
                  <a:moveTo>
                    <a:pt x="0" y="0"/>
                  </a:moveTo>
                  <a:cubicBezTo>
                    <a:pt x="144" y="144"/>
                    <a:pt x="288" y="288"/>
                    <a:pt x="288" y="432"/>
                  </a:cubicBezTo>
                  <a:cubicBezTo>
                    <a:pt x="288" y="576"/>
                    <a:pt x="48" y="792"/>
                    <a:pt x="0" y="864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14967" y="2514600"/>
            <a:ext cx="51646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>
                <a:latin typeface="Arial" pitchFamily="34" charset="0"/>
              </a:rPr>
              <a:t>X</a:t>
            </a:r>
          </a:p>
          <a:p>
            <a:pPr eaLnBrk="0" hangingPunct="0"/>
            <a:r>
              <a:rPr lang="en-GB" altLang="en-US" sz="1800">
                <a:latin typeface="Arial" pitchFamily="34" charset="0"/>
              </a:rPr>
              <a:t>Y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8242301" y="2719388"/>
            <a:ext cx="514351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>
                <a:latin typeface="Arial" pitchFamily="34" charset="0"/>
              </a:rPr>
              <a:t>S</a:t>
            </a:r>
          </a:p>
          <a:p>
            <a:pPr eaLnBrk="0" hangingPunct="0"/>
            <a:endParaRPr lang="en-GB" altLang="en-US" sz="1400">
              <a:latin typeface="Arial" pitchFamily="34" charset="0"/>
            </a:endParaRP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8242301" y="3575447"/>
            <a:ext cx="673099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 dirty="0">
                <a:latin typeface="Arial" pitchFamily="34" charset="0"/>
              </a:rPr>
              <a:t>CO</a:t>
            </a:r>
            <a:endParaRPr lang="en-GB" altLang="en-US" sz="1400" dirty="0">
              <a:latin typeface="Arial" pitchFamily="34" charset="0"/>
            </a:endParaRPr>
          </a:p>
          <a:p>
            <a:pPr eaLnBrk="0" hangingPunct="0"/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6171" name="AutoShape 27"/>
          <p:cNvSpPr>
            <a:spLocks noChangeArrowheads="1"/>
          </p:cNvSpPr>
          <p:nvPr/>
        </p:nvSpPr>
        <p:spPr bwMode="auto">
          <a:xfrm>
            <a:off x="5547785" y="3405188"/>
            <a:ext cx="901700" cy="409575"/>
          </a:xfrm>
          <a:prstGeom prst="flowChartDelay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4669367" y="2939653"/>
            <a:ext cx="94191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V="1">
            <a:off x="6428317" y="2856310"/>
            <a:ext cx="1826683" cy="238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5278967" y="3501628"/>
            <a:ext cx="25611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5278967" y="2756298"/>
            <a:ext cx="0" cy="74533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4669367" y="2938463"/>
            <a:ext cx="0" cy="1228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4364567" y="4000500"/>
            <a:ext cx="24384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V="1">
            <a:off x="6468534" y="3600450"/>
            <a:ext cx="63923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5033433" y="2919413"/>
            <a:ext cx="84667" cy="6072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5236634" y="2744391"/>
            <a:ext cx="80433" cy="6072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5456767" y="2656285"/>
            <a:ext cx="967317" cy="410765"/>
            <a:chOff x="8928" y="3168"/>
            <a:chExt cx="1080" cy="792"/>
          </a:xfrm>
        </p:grpSpPr>
        <p:sp>
          <p:nvSpPr>
            <p:cNvPr id="6182" name="Freeform 38"/>
            <p:cNvSpPr>
              <a:spLocks/>
            </p:cNvSpPr>
            <p:nvPr/>
          </p:nvSpPr>
          <p:spPr bwMode="auto">
            <a:xfrm>
              <a:off x="9000" y="3168"/>
              <a:ext cx="144" cy="792"/>
            </a:xfrm>
            <a:custGeom>
              <a:avLst/>
              <a:gdLst>
                <a:gd name="T0" fmla="*/ 0 w 288"/>
                <a:gd name="T1" fmla="*/ 0 h 864"/>
                <a:gd name="T2" fmla="*/ 288 w 288"/>
                <a:gd name="T3" fmla="*/ 432 h 864"/>
                <a:gd name="T4" fmla="*/ 0 w 28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864">
                  <a:moveTo>
                    <a:pt x="0" y="0"/>
                  </a:moveTo>
                  <a:cubicBezTo>
                    <a:pt x="144" y="144"/>
                    <a:pt x="288" y="288"/>
                    <a:pt x="288" y="432"/>
                  </a:cubicBezTo>
                  <a:cubicBezTo>
                    <a:pt x="288" y="576"/>
                    <a:pt x="48" y="792"/>
                    <a:pt x="0" y="864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9000" y="316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9000" y="3960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9360" y="3168"/>
              <a:ext cx="648" cy="432"/>
            </a:xfrm>
            <a:custGeom>
              <a:avLst/>
              <a:gdLst>
                <a:gd name="T0" fmla="*/ 0 w 576"/>
                <a:gd name="T1" fmla="*/ 0 h 432"/>
                <a:gd name="T2" fmla="*/ 432 w 576"/>
                <a:gd name="T3" fmla="*/ 144 h 432"/>
                <a:gd name="T4" fmla="*/ 576 w 57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32">
                  <a:moveTo>
                    <a:pt x="0" y="0"/>
                  </a:moveTo>
                  <a:cubicBezTo>
                    <a:pt x="168" y="36"/>
                    <a:pt x="336" y="72"/>
                    <a:pt x="432" y="144"/>
                  </a:cubicBezTo>
                  <a:cubicBezTo>
                    <a:pt x="528" y="216"/>
                    <a:pt x="552" y="324"/>
                    <a:pt x="576" y="432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 flipV="1">
              <a:off x="9360" y="3528"/>
              <a:ext cx="648" cy="432"/>
            </a:xfrm>
            <a:custGeom>
              <a:avLst/>
              <a:gdLst>
                <a:gd name="T0" fmla="*/ 0 w 576"/>
                <a:gd name="T1" fmla="*/ 0 h 432"/>
                <a:gd name="T2" fmla="*/ 432 w 576"/>
                <a:gd name="T3" fmla="*/ 144 h 432"/>
                <a:gd name="T4" fmla="*/ 576 w 57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32">
                  <a:moveTo>
                    <a:pt x="0" y="0"/>
                  </a:moveTo>
                  <a:cubicBezTo>
                    <a:pt x="168" y="36"/>
                    <a:pt x="336" y="72"/>
                    <a:pt x="432" y="144"/>
                  </a:cubicBezTo>
                  <a:cubicBezTo>
                    <a:pt x="528" y="216"/>
                    <a:pt x="552" y="324"/>
                    <a:pt x="576" y="432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43"/>
            <p:cNvSpPr>
              <a:spLocks/>
            </p:cNvSpPr>
            <p:nvPr/>
          </p:nvSpPr>
          <p:spPr bwMode="auto">
            <a:xfrm>
              <a:off x="8928" y="3168"/>
              <a:ext cx="144" cy="792"/>
            </a:xfrm>
            <a:custGeom>
              <a:avLst/>
              <a:gdLst>
                <a:gd name="T0" fmla="*/ 0 w 288"/>
                <a:gd name="T1" fmla="*/ 0 h 864"/>
                <a:gd name="T2" fmla="*/ 288 w 288"/>
                <a:gd name="T3" fmla="*/ 432 h 864"/>
                <a:gd name="T4" fmla="*/ 0 w 28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864">
                  <a:moveTo>
                    <a:pt x="0" y="0"/>
                  </a:moveTo>
                  <a:cubicBezTo>
                    <a:pt x="144" y="144"/>
                    <a:pt x="288" y="288"/>
                    <a:pt x="288" y="432"/>
                  </a:cubicBezTo>
                  <a:cubicBezTo>
                    <a:pt x="288" y="576"/>
                    <a:pt x="48" y="792"/>
                    <a:pt x="0" y="864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88" name="Line 44"/>
          <p:cNvSpPr>
            <a:spLocks noChangeShapeType="1"/>
          </p:cNvSpPr>
          <p:nvPr/>
        </p:nvSpPr>
        <p:spPr bwMode="auto">
          <a:xfrm flipV="1">
            <a:off x="1621367" y="4171950"/>
            <a:ext cx="30480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5075767" y="3657601"/>
            <a:ext cx="478367" cy="238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V="1">
            <a:off x="4324351" y="3511153"/>
            <a:ext cx="0" cy="48934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V="1">
            <a:off x="6758518" y="3799285"/>
            <a:ext cx="374649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92" name="Group 48"/>
          <p:cNvGrpSpPr>
            <a:grpSpLocks/>
          </p:cNvGrpSpPr>
          <p:nvPr/>
        </p:nvGrpSpPr>
        <p:grpSpPr bwMode="auto">
          <a:xfrm>
            <a:off x="7016751" y="3501629"/>
            <a:ext cx="903816" cy="408384"/>
            <a:chOff x="6768" y="11808"/>
            <a:chExt cx="1008" cy="792"/>
          </a:xfrm>
        </p:grpSpPr>
        <p:sp>
          <p:nvSpPr>
            <p:cNvPr id="6193" name="Freeform 49"/>
            <p:cNvSpPr>
              <a:spLocks/>
            </p:cNvSpPr>
            <p:nvPr/>
          </p:nvSpPr>
          <p:spPr bwMode="auto">
            <a:xfrm>
              <a:off x="6768" y="11808"/>
              <a:ext cx="144" cy="792"/>
            </a:xfrm>
            <a:custGeom>
              <a:avLst/>
              <a:gdLst>
                <a:gd name="T0" fmla="*/ 0 w 288"/>
                <a:gd name="T1" fmla="*/ 0 h 864"/>
                <a:gd name="T2" fmla="*/ 288 w 288"/>
                <a:gd name="T3" fmla="*/ 432 h 864"/>
                <a:gd name="T4" fmla="*/ 0 w 28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864">
                  <a:moveTo>
                    <a:pt x="0" y="0"/>
                  </a:moveTo>
                  <a:cubicBezTo>
                    <a:pt x="144" y="144"/>
                    <a:pt x="288" y="288"/>
                    <a:pt x="288" y="432"/>
                  </a:cubicBezTo>
                  <a:cubicBezTo>
                    <a:pt x="288" y="576"/>
                    <a:pt x="48" y="792"/>
                    <a:pt x="0" y="864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6768" y="11808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>
              <a:off x="6768" y="12600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52"/>
            <p:cNvSpPr>
              <a:spLocks/>
            </p:cNvSpPr>
            <p:nvPr/>
          </p:nvSpPr>
          <p:spPr bwMode="auto">
            <a:xfrm>
              <a:off x="7128" y="11808"/>
              <a:ext cx="648" cy="432"/>
            </a:xfrm>
            <a:custGeom>
              <a:avLst/>
              <a:gdLst>
                <a:gd name="T0" fmla="*/ 0 w 576"/>
                <a:gd name="T1" fmla="*/ 0 h 432"/>
                <a:gd name="T2" fmla="*/ 432 w 576"/>
                <a:gd name="T3" fmla="*/ 144 h 432"/>
                <a:gd name="T4" fmla="*/ 576 w 57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32">
                  <a:moveTo>
                    <a:pt x="0" y="0"/>
                  </a:moveTo>
                  <a:cubicBezTo>
                    <a:pt x="168" y="36"/>
                    <a:pt x="336" y="72"/>
                    <a:pt x="432" y="144"/>
                  </a:cubicBezTo>
                  <a:cubicBezTo>
                    <a:pt x="528" y="216"/>
                    <a:pt x="552" y="324"/>
                    <a:pt x="576" y="432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53"/>
            <p:cNvSpPr>
              <a:spLocks/>
            </p:cNvSpPr>
            <p:nvPr/>
          </p:nvSpPr>
          <p:spPr bwMode="auto">
            <a:xfrm flipV="1">
              <a:off x="7128" y="12168"/>
              <a:ext cx="648" cy="432"/>
            </a:xfrm>
            <a:custGeom>
              <a:avLst/>
              <a:gdLst>
                <a:gd name="T0" fmla="*/ 0 w 576"/>
                <a:gd name="T1" fmla="*/ 0 h 432"/>
                <a:gd name="T2" fmla="*/ 432 w 576"/>
                <a:gd name="T3" fmla="*/ 144 h 432"/>
                <a:gd name="T4" fmla="*/ 576 w 57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32">
                  <a:moveTo>
                    <a:pt x="0" y="0"/>
                  </a:moveTo>
                  <a:cubicBezTo>
                    <a:pt x="168" y="36"/>
                    <a:pt x="336" y="72"/>
                    <a:pt x="432" y="144"/>
                  </a:cubicBezTo>
                  <a:cubicBezTo>
                    <a:pt x="528" y="216"/>
                    <a:pt x="552" y="324"/>
                    <a:pt x="576" y="432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8" name="Line 54"/>
          <p:cNvSpPr>
            <a:spLocks noChangeShapeType="1"/>
          </p:cNvSpPr>
          <p:nvPr/>
        </p:nvSpPr>
        <p:spPr bwMode="auto">
          <a:xfrm flipV="1">
            <a:off x="6758517" y="3799285"/>
            <a:ext cx="0" cy="20121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 flipV="1">
            <a:off x="7890934" y="3706416"/>
            <a:ext cx="37041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1076326" y="4025503"/>
            <a:ext cx="67204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dirty="0">
                <a:latin typeface="Arial" pitchFamily="34" charset="0"/>
              </a:rPr>
              <a:t>CIN</a:t>
            </a:r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985684" y="3287316"/>
            <a:ext cx="836083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400">
                <a:solidFill>
                  <a:srgbClr val="0000FF"/>
                </a:solidFill>
                <a:latin typeface="Arial" pitchFamily="34" charset="0"/>
              </a:rPr>
              <a:t>(XY)</a:t>
            </a:r>
            <a:endParaRPr lang="en-GB" altLang="en-US" sz="140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 flipH="1">
            <a:off x="5075767" y="2914651"/>
            <a:ext cx="0" cy="74533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03" name="Group 59"/>
          <p:cNvGrpSpPr>
            <a:grpSpLocks/>
          </p:cNvGrpSpPr>
          <p:nvPr/>
        </p:nvGrpSpPr>
        <p:grpSpPr bwMode="auto">
          <a:xfrm>
            <a:off x="2332567" y="2457450"/>
            <a:ext cx="4267200" cy="1428750"/>
            <a:chOff x="1968" y="1824"/>
            <a:chExt cx="2016" cy="1200"/>
          </a:xfrm>
        </p:grpSpPr>
        <p:sp>
          <p:nvSpPr>
            <p:cNvPr id="6204" name="Rectangle 60"/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Rectangle 61"/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Rectangle 62"/>
            <p:cNvSpPr>
              <a:spLocks noChangeArrowheads="1"/>
            </p:cNvSpPr>
            <p:nvPr/>
          </p:nvSpPr>
          <p:spPr bwMode="auto">
            <a:xfrm>
              <a:off x="2160" y="2208"/>
              <a:ext cx="4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Arial" pitchFamily="34" charset="0"/>
                </a:rPr>
                <a:t>Half</a:t>
              </a:r>
            </a:p>
            <a:p>
              <a:pPr eaLnBrk="0" hangingPunct="0"/>
              <a:r>
                <a:rPr lang="en-US" altLang="en-US" sz="1600">
                  <a:latin typeface="Arial" pitchFamily="34" charset="0"/>
                </a:rPr>
                <a:t>Adder</a:t>
              </a:r>
            </a:p>
          </p:txBody>
        </p:sp>
        <p:sp>
          <p:nvSpPr>
            <p:cNvPr id="6207" name="Rectangle 63"/>
            <p:cNvSpPr>
              <a:spLocks noChangeArrowheads="1"/>
            </p:cNvSpPr>
            <p:nvPr/>
          </p:nvSpPr>
          <p:spPr bwMode="auto">
            <a:xfrm>
              <a:off x="3360" y="2208"/>
              <a:ext cx="4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Arial" pitchFamily="34" charset="0"/>
                </a:rPr>
                <a:t>Half</a:t>
              </a:r>
            </a:p>
            <a:p>
              <a:pPr eaLnBrk="0" hangingPunct="0"/>
              <a:r>
                <a:rPr lang="en-US" altLang="en-US" sz="1600">
                  <a:latin typeface="Arial" pitchFamily="34" charset="0"/>
                </a:rPr>
                <a:t>Adder</a:t>
              </a:r>
            </a:p>
          </p:txBody>
        </p:sp>
        <p:sp>
          <p:nvSpPr>
            <p:cNvPr id="6208" name="Rectangle 64"/>
            <p:cNvSpPr>
              <a:spLocks noChangeArrowheads="1"/>
            </p:cNvSpPr>
            <p:nvPr/>
          </p:nvSpPr>
          <p:spPr bwMode="auto">
            <a:xfrm>
              <a:off x="1968" y="1920"/>
              <a:ext cx="28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 i="1">
                  <a:latin typeface="Arial" pitchFamily="34" charset="0"/>
                </a:rPr>
                <a:t>X</a:t>
              </a:r>
            </a:p>
            <a:p>
              <a:pPr eaLnBrk="0" hangingPunct="0"/>
              <a:r>
                <a:rPr lang="en-US" altLang="en-US" sz="1600" i="1">
                  <a:latin typeface="Arial" pitchFamily="34" charset="0"/>
                </a:rPr>
                <a:t>Y</a:t>
              </a:r>
            </a:p>
          </p:txBody>
        </p:sp>
        <p:sp>
          <p:nvSpPr>
            <p:cNvPr id="6209" name="Rectangle 65"/>
            <p:cNvSpPr>
              <a:spLocks noChangeArrowheads="1"/>
            </p:cNvSpPr>
            <p:nvPr/>
          </p:nvSpPr>
          <p:spPr bwMode="auto">
            <a:xfrm>
              <a:off x="3168" y="1968"/>
              <a:ext cx="28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 i="1">
                  <a:latin typeface="Arial" pitchFamily="34" charset="0"/>
                </a:rPr>
                <a:t>X</a:t>
              </a:r>
            </a:p>
            <a:p>
              <a:pPr eaLnBrk="0" hangingPunct="0"/>
              <a:r>
                <a:rPr lang="en-US" altLang="en-US" sz="1600" i="1">
                  <a:latin typeface="Arial" pitchFamily="34" charset="0"/>
                </a:rPr>
                <a:t>Y</a:t>
              </a:r>
            </a:p>
          </p:txBody>
        </p:sp>
        <p:sp>
          <p:nvSpPr>
            <p:cNvPr id="6210" name="Rectangle 66"/>
            <p:cNvSpPr>
              <a:spLocks noChangeArrowheads="1"/>
            </p:cNvSpPr>
            <p:nvPr/>
          </p:nvSpPr>
          <p:spPr bwMode="auto">
            <a:xfrm>
              <a:off x="2400" y="196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600" i="1">
                  <a:latin typeface="Arial" pitchFamily="34" charset="0"/>
                </a:rPr>
                <a:t>Sum</a:t>
              </a:r>
            </a:p>
          </p:txBody>
        </p:sp>
        <p:sp>
          <p:nvSpPr>
            <p:cNvPr id="6211" name="Rectangle 67"/>
            <p:cNvSpPr>
              <a:spLocks noChangeArrowheads="1"/>
            </p:cNvSpPr>
            <p:nvPr/>
          </p:nvSpPr>
          <p:spPr bwMode="auto">
            <a:xfrm>
              <a:off x="2352" y="259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600" i="1">
                  <a:latin typeface="Arial" pitchFamily="34" charset="0"/>
                </a:rPr>
                <a:t>Carry</a:t>
              </a:r>
            </a:p>
          </p:txBody>
        </p:sp>
        <p:sp>
          <p:nvSpPr>
            <p:cNvPr id="6212" name="Rectangle 68"/>
            <p:cNvSpPr>
              <a:spLocks noChangeArrowheads="1"/>
            </p:cNvSpPr>
            <p:nvPr/>
          </p:nvSpPr>
          <p:spPr bwMode="auto">
            <a:xfrm>
              <a:off x="3600" y="201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600" i="1">
                  <a:latin typeface="Arial" pitchFamily="34" charset="0"/>
                </a:rPr>
                <a:t>Sum</a:t>
              </a:r>
            </a:p>
          </p:txBody>
        </p:sp>
        <p:sp>
          <p:nvSpPr>
            <p:cNvPr id="6213" name="Rectangle 69"/>
            <p:cNvSpPr>
              <a:spLocks noChangeArrowheads="1"/>
            </p:cNvSpPr>
            <p:nvPr/>
          </p:nvSpPr>
          <p:spPr bwMode="auto">
            <a:xfrm>
              <a:off x="3552" y="264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600" i="1">
                  <a:latin typeface="Arial" pitchFamily="34" charset="0"/>
                </a:rPr>
                <a:t>Carry</a:t>
              </a:r>
            </a:p>
          </p:txBody>
        </p:sp>
      </p:grpSp>
      <p:grpSp>
        <p:nvGrpSpPr>
          <p:cNvPr id="6214" name="Group 70"/>
          <p:cNvGrpSpPr>
            <a:grpSpLocks/>
          </p:cNvGrpSpPr>
          <p:nvPr/>
        </p:nvGrpSpPr>
        <p:grpSpPr bwMode="auto">
          <a:xfrm>
            <a:off x="4161367" y="1771650"/>
            <a:ext cx="4470400" cy="628650"/>
            <a:chOff x="2832" y="1248"/>
            <a:chExt cx="2112" cy="528"/>
          </a:xfrm>
        </p:grpSpPr>
        <p:sp>
          <p:nvSpPr>
            <p:cNvPr id="6215" name="Rectangle 71"/>
            <p:cNvSpPr>
              <a:spLocks noChangeArrowheads="1"/>
            </p:cNvSpPr>
            <p:nvPr/>
          </p:nvSpPr>
          <p:spPr bwMode="auto">
            <a:xfrm>
              <a:off x="3648" y="1248"/>
              <a:ext cx="12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2000">
                  <a:latin typeface="Arial" pitchFamily="34" charset="0"/>
                </a:rPr>
                <a:t>Block diagrams.</a:t>
              </a:r>
              <a:endParaRPr lang="en-US" altLang="en-US"/>
            </a:p>
          </p:txBody>
        </p:sp>
        <p:sp>
          <p:nvSpPr>
            <p:cNvPr id="6216" name="Line 72"/>
            <p:cNvSpPr>
              <a:spLocks noChangeShapeType="1"/>
            </p:cNvSpPr>
            <p:nvPr/>
          </p:nvSpPr>
          <p:spPr bwMode="auto">
            <a:xfrm flipH="1">
              <a:off x="2832" y="1440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73"/>
            <p:cNvSpPr>
              <a:spLocks noChangeShapeType="1"/>
            </p:cNvSpPr>
            <p:nvPr/>
          </p:nvSpPr>
          <p:spPr bwMode="auto">
            <a:xfrm flipH="1">
              <a:off x="3504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19" name="Rectangle 75"/>
          <p:cNvSpPr>
            <a:spLocks noChangeArrowheads="1"/>
          </p:cNvSpPr>
          <p:nvPr/>
        </p:nvSpPr>
        <p:spPr bwMode="auto">
          <a:xfrm>
            <a:off x="3041651" y="4857750"/>
            <a:ext cx="203200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0" name="Line 76"/>
          <p:cNvSpPr>
            <a:spLocks noChangeShapeType="1"/>
          </p:cNvSpPr>
          <p:nvPr/>
        </p:nvSpPr>
        <p:spPr bwMode="auto">
          <a:xfrm>
            <a:off x="1822451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77"/>
          <p:cNvSpPr>
            <a:spLocks noChangeShapeType="1"/>
          </p:cNvSpPr>
          <p:nvPr/>
        </p:nvSpPr>
        <p:spPr bwMode="auto">
          <a:xfrm>
            <a:off x="1822451" y="53149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78"/>
          <p:cNvSpPr>
            <a:spLocks noChangeShapeType="1"/>
          </p:cNvSpPr>
          <p:nvPr/>
        </p:nvSpPr>
        <p:spPr bwMode="auto">
          <a:xfrm>
            <a:off x="1822451" y="5600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3" name="Line 79"/>
          <p:cNvSpPr>
            <a:spLocks noChangeShapeType="1"/>
          </p:cNvSpPr>
          <p:nvPr/>
        </p:nvSpPr>
        <p:spPr bwMode="auto">
          <a:xfrm>
            <a:off x="5073651" y="50863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4" name="Line 80"/>
          <p:cNvSpPr>
            <a:spLocks noChangeShapeType="1"/>
          </p:cNvSpPr>
          <p:nvPr/>
        </p:nvSpPr>
        <p:spPr bwMode="auto">
          <a:xfrm>
            <a:off x="5073651" y="55435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6292851" y="4972051"/>
            <a:ext cx="514349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>
                <a:latin typeface="Arial" pitchFamily="34" charset="0"/>
              </a:rPr>
              <a:t>S</a:t>
            </a:r>
          </a:p>
          <a:p>
            <a:pPr eaLnBrk="0" hangingPunct="0"/>
            <a:endParaRPr lang="en-GB" altLang="en-US" sz="1400">
              <a:latin typeface="Arial" pitchFamily="34" charset="0"/>
            </a:endParaRPr>
          </a:p>
        </p:txBody>
      </p: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6292851" y="5429250"/>
            <a:ext cx="652991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 dirty="0">
                <a:latin typeface="Arial" pitchFamily="34" charset="0"/>
              </a:rPr>
              <a:t>CO</a:t>
            </a:r>
            <a:endParaRPr lang="en-GB" altLang="en-US" sz="1400" dirty="0">
              <a:latin typeface="Arial" pitchFamily="34" charset="0"/>
            </a:endParaRPr>
          </a:p>
          <a:p>
            <a:pPr eaLnBrk="0" hangingPunct="0"/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1314451" y="5441156"/>
            <a:ext cx="577849" cy="25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 dirty="0">
                <a:latin typeface="Arial" pitchFamily="34" charset="0"/>
              </a:rPr>
              <a:t>CIN</a:t>
            </a:r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6231" name="Text Box 87"/>
          <p:cNvSpPr txBox="1">
            <a:spLocks noChangeArrowheads="1"/>
          </p:cNvSpPr>
          <p:nvPr/>
        </p:nvSpPr>
        <p:spPr bwMode="auto">
          <a:xfrm>
            <a:off x="1314451" y="4914901"/>
            <a:ext cx="514349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>
                <a:latin typeface="Arial" pitchFamily="34" charset="0"/>
              </a:rPr>
              <a:t>X</a:t>
            </a:r>
          </a:p>
          <a:p>
            <a:pPr eaLnBrk="0" hangingPunct="0"/>
            <a:endParaRPr lang="en-GB" altLang="en-US" sz="1400">
              <a:latin typeface="Arial" pitchFamily="34" charset="0"/>
            </a:endParaRPr>
          </a:p>
        </p:txBody>
      </p:sp>
      <p:sp>
        <p:nvSpPr>
          <p:cNvPr id="6232" name="Text Box 88"/>
          <p:cNvSpPr txBox="1">
            <a:spLocks noChangeArrowheads="1"/>
          </p:cNvSpPr>
          <p:nvPr/>
        </p:nvSpPr>
        <p:spPr bwMode="auto">
          <a:xfrm>
            <a:off x="1314451" y="5200651"/>
            <a:ext cx="514349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altLang="en-US" sz="1800" dirty="0">
                <a:latin typeface="Arial" pitchFamily="34" charset="0"/>
              </a:rPr>
              <a:t>Y</a:t>
            </a:r>
          </a:p>
          <a:p>
            <a:pPr eaLnBrk="0" hangingPunct="0"/>
            <a:endParaRPr lang="en-GB" altLang="en-US" sz="1400" dirty="0">
              <a:latin typeface="Arial" pitchFamily="34" charset="0"/>
            </a:endParaRPr>
          </a:p>
        </p:txBody>
      </p:sp>
      <p:sp>
        <p:nvSpPr>
          <p:cNvPr id="6233" name="Text Box 89"/>
          <p:cNvSpPr txBox="1">
            <a:spLocks noChangeArrowheads="1"/>
          </p:cNvSpPr>
          <p:nvPr/>
        </p:nvSpPr>
        <p:spPr bwMode="auto">
          <a:xfrm>
            <a:off x="3528485" y="5117306"/>
            <a:ext cx="580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H.A.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21200" y="533400"/>
            <a:ext cx="2394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</a:t>
            </a:r>
          </a:p>
        </p:txBody>
      </p:sp>
    </p:spTree>
    <p:extLst>
      <p:ext uri="{BB962C8B-B14F-4D97-AF65-F5344CB8AC3E}">
        <p14:creationId xmlns:p14="http://schemas.microsoft.com/office/powerpoint/2010/main" val="124810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Combinational Circuit Analysis</a:t>
            </a:r>
          </a:p>
          <a:p>
            <a:r>
              <a:rPr lang="en-US" dirty="0"/>
              <a:t>Combinational Circuit Synthesis</a:t>
            </a:r>
          </a:p>
          <a:p>
            <a:r>
              <a:rPr lang="en-US" dirty="0"/>
              <a:t>Combinational Building Blocks</a:t>
            </a:r>
          </a:p>
          <a:p>
            <a:pPr lvl="1"/>
            <a:r>
              <a:rPr lang="en-US" dirty="0"/>
              <a:t>Adders</a:t>
            </a:r>
          </a:p>
          <a:p>
            <a:pPr lvl="1"/>
            <a:r>
              <a:rPr lang="en-US" dirty="0"/>
              <a:t>Multiplier</a:t>
            </a:r>
          </a:p>
          <a:p>
            <a:pPr lvl="1"/>
            <a:r>
              <a:rPr lang="en-US" dirty="0"/>
              <a:t>Decoders</a:t>
            </a:r>
          </a:p>
          <a:p>
            <a:pPr lvl="1"/>
            <a:r>
              <a:rPr lang="en-US" dirty="0"/>
              <a:t>Encoders</a:t>
            </a:r>
          </a:p>
          <a:p>
            <a:pPr lvl="1"/>
            <a:r>
              <a:rPr lang="en-US" dirty="0"/>
              <a:t>Multiplexer</a:t>
            </a:r>
          </a:p>
          <a:p>
            <a:pPr lvl="1"/>
            <a:r>
              <a:rPr lang="en-US" dirty="0"/>
              <a:t>Comparator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Ripple Carry Adder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638550"/>
            <a:ext cx="8302304" cy="253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1600199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multiple full adders to add </a:t>
            </a:r>
            <a:r>
              <a:rPr lang="en-US" i="1" dirty="0"/>
              <a:t>N</a:t>
            </a:r>
            <a:r>
              <a:rPr lang="en-US" dirty="0"/>
              <a:t>-bit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full adder inputs a </a:t>
            </a:r>
            <a:r>
              <a:rPr lang="en-US" i="1" dirty="0" err="1"/>
              <a:t>C</a:t>
            </a:r>
            <a:r>
              <a:rPr lang="en-US" i="1" baseline="-25000" dirty="0" err="1"/>
              <a:t>in</a:t>
            </a:r>
            <a:r>
              <a:rPr lang="en-US" dirty="0"/>
              <a:t>, which is the </a:t>
            </a:r>
            <a:r>
              <a:rPr lang="en-US" i="1" dirty="0" err="1"/>
              <a:t>C</a:t>
            </a:r>
            <a:r>
              <a:rPr lang="en-US" i="1" baseline="-25000" dirty="0" err="1"/>
              <a:t>out</a:t>
            </a:r>
            <a:r>
              <a:rPr lang="en-US" dirty="0"/>
              <a:t> of the previous adder.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kind of adder is called a </a:t>
            </a:r>
            <a:r>
              <a:rPr lang="en-US" i="1" dirty="0"/>
              <a:t>ripple-carry adder</a:t>
            </a:r>
            <a:r>
              <a:rPr lang="en-US" dirty="0"/>
              <a:t>, since each carry bit "ripples" to the next full adder.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 first (and only the first) full adder may be replaced by a half adder (under the assumption that </a:t>
            </a:r>
            <a:r>
              <a:rPr lang="en-US" i="1" dirty="0" err="1"/>
              <a:t>C</a:t>
            </a:r>
            <a:r>
              <a:rPr lang="en-US" i="1" baseline="-25000" dirty="0" err="1"/>
              <a:t>in</a:t>
            </a:r>
            <a:r>
              <a:rPr lang="en-US" i="1" dirty="0"/>
              <a:t> = 0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164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254000"/>
            <a:ext cx="519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Timing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propagation: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ripple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692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370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939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724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93100" y="2146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436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624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574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86500" y="2146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279900" y="2146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25700" y="21336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282700" y="42672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3171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of Ripple Carry Adder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</a:p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another,</a:t>
            </a:r>
          </a:p>
          <a:p>
            <a:pPr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0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23953" y="1676400"/>
            <a:ext cx="6400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altLang="en-US" sz="2000" dirty="0">
                <a:latin typeface="+mn-lt"/>
              </a:rPr>
              <a:t>Circuit for above formula: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+mn-lt"/>
              </a:rPr>
              <a:t>	C = XY + (X</a:t>
            </a:r>
            <a:r>
              <a:rPr lang="en-US" altLang="en-US" sz="2000" dirty="0">
                <a:solidFill>
                  <a:srgbClr val="0000FF"/>
                </a:solidFill>
                <a:latin typeface="+mn-lt"/>
                <a:sym typeface="Symbol" pitchFamily="18" charset="2"/>
              </a:rPr>
              <a:t></a:t>
            </a:r>
            <a:r>
              <a:rPr lang="en-US" altLang="en-US" sz="2000" dirty="0">
                <a:solidFill>
                  <a:srgbClr val="0000FF"/>
                </a:solidFill>
                <a:latin typeface="+mn-lt"/>
              </a:rPr>
              <a:t>Y)Z                 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>
                <a:solidFill>
                  <a:schemeClr val="hlink"/>
                </a:solidFill>
                <a:latin typeface="+mn-lt"/>
              </a:rPr>
              <a:t>	</a:t>
            </a:r>
            <a:r>
              <a:rPr lang="en-US" altLang="en-US" sz="2000" dirty="0">
                <a:solidFill>
                  <a:srgbClr val="339966"/>
                </a:solidFill>
                <a:latin typeface="+mn-lt"/>
              </a:rPr>
              <a:t>S = X</a:t>
            </a:r>
            <a:r>
              <a:rPr lang="en-US" altLang="en-US" sz="2000" dirty="0">
                <a:solidFill>
                  <a:srgbClr val="339966"/>
                </a:solidFill>
                <a:latin typeface="+mn-lt"/>
                <a:sym typeface="Symbol" pitchFamily="18" charset="2"/>
              </a:rPr>
              <a:t></a:t>
            </a:r>
            <a:r>
              <a:rPr lang="en-US" altLang="en-US" sz="2000" dirty="0">
                <a:solidFill>
                  <a:srgbClr val="339966"/>
                </a:solidFill>
                <a:latin typeface="+mn-lt"/>
              </a:rPr>
              <a:t>Y</a:t>
            </a:r>
            <a:r>
              <a:rPr lang="en-US" altLang="en-US" sz="2000" dirty="0">
                <a:solidFill>
                  <a:srgbClr val="339966"/>
                </a:solidFill>
                <a:latin typeface="+mn-lt"/>
                <a:sym typeface="Symbol" pitchFamily="18" charset="2"/>
              </a:rPr>
              <a:t></a:t>
            </a:r>
            <a:r>
              <a:rPr lang="en-US" altLang="en-US" sz="2000" dirty="0">
                <a:solidFill>
                  <a:srgbClr val="339966"/>
                </a:solidFill>
                <a:latin typeface="+mn-lt"/>
              </a:rPr>
              <a:t>Z</a:t>
            </a:r>
            <a:endParaRPr lang="en-US" altLang="en-US" sz="1800" dirty="0">
              <a:solidFill>
                <a:srgbClr val="339966"/>
              </a:solidFill>
              <a:latin typeface="+mn-lt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058487" y="3247707"/>
            <a:ext cx="7541684" cy="1772841"/>
            <a:chOff x="1440" y="1872"/>
            <a:chExt cx="3563" cy="1489"/>
          </a:xfrm>
        </p:grpSpPr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5" name="Group 15"/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 dirty="0">
                  <a:latin typeface="Arial" pitchFamily="34" charset="0"/>
                </a:rPr>
                <a:t>X</a:t>
              </a:r>
            </a:p>
            <a:p>
              <a:pPr eaLnBrk="0" hangingPunct="0"/>
              <a:r>
                <a:rPr lang="en-GB" altLang="en-US" sz="1800" dirty="0">
                  <a:latin typeface="Arial" pitchFamily="34" charset="0"/>
                </a:rPr>
                <a:t>Y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>
                  <a:latin typeface="Arial" pitchFamily="34" charset="0"/>
                </a:rPr>
                <a:t>S</a:t>
              </a:r>
            </a:p>
            <a:p>
              <a:pPr eaLnBrk="0" hangingPunct="0"/>
              <a:endParaRPr lang="en-GB" altLang="en-US" sz="1400">
                <a:latin typeface="Arial" pitchFamily="34" charset="0"/>
              </a:endParaRP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 dirty="0">
                  <a:latin typeface="Arial" pitchFamily="34" charset="0"/>
                </a:rPr>
                <a:t>C</a:t>
              </a:r>
              <a:endParaRPr lang="en-GB" altLang="en-US" sz="1400" dirty="0">
                <a:latin typeface="Arial" pitchFamily="34" charset="0"/>
              </a:endParaRPr>
            </a:p>
            <a:p>
              <a:pPr eaLnBrk="0" hangingPunct="0"/>
              <a:endParaRPr lang="en-GB" altLang="en-US" sz="1400" dirty="0">
                <a:latin typeface="Arial" pitchFamily="34" charset="0"/>
              </a:endParaRPr>
            </a:p>
          </p:txBody>
        </p:sp>
        <p:sp>
          <p:nvSpPr>
            <p:cNvPr id="5145" name="AutoShape 25"/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156" name="Freeform 36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6" name="Group 46"/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5167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1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Text Box 54"/>
            <p:cNvSpPr txBox="1">
              <a:spLocks noChangeArrowheads="1"/>
            </p:cNvSpPr>
            <p:nvPr/>
          </p:nvSpPr>
          <p:spPr bwMode="auto">
            <a:xfrm>
              <a:off x="1440" y="3141"/>
              <a:ext cx="24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GB" altLang="en-US" sz="1800" dirty="0">
                  <a:latin typeface="Arial" pitchFamily="34" charset="0"/>
                </a:rPr>
                <a:t>Z</a:t>
              </a:r>
              <a:endParaRPr lang="en-GB" altLang="en-US" sz="1400" dirty="0">
                <a:latin typeface="Arial" pitchFamily="34" charset="0"/>
              </a:endParaRP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2683" y="2410"/>
              <a:ext cx="39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 dirty="0">
                  <a:solidFill>
                    <a:srgbClr val="0000FF"/>
                  </a:solidFill>
                  <a:latin typeface="Arial" pitchFamily="34" charset="0"/>
                </a:rPr>
                <a:t>(XY)</a:t>
              </a:r>
              <a:endParaRPr lang="en-GB" altLang="en-US" sz="16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7" name="Group 57"/>
          <p:cNvGrpSpPr>
            <a:grpSpLocks/>
          </p:cNvGrpSpPr>
          <p:nvPr/>
        </p:nvGrpSpPr>
        <p:grpSpPr bwMode="auto">
          <a:xfrm>
            <a:off x="2230971" y="3147694"/>
            <a:ext cx="4267200" cy="1428750"/>
            <a:chOff x="1968" y="1824"/>
            <a:chExt cx="2016" cy="1200"/>
          </a:xfrm>
        </p:grpSpPr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3361425" y="2819400"/>
            <a:ext cx="109431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(X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Y)</a:t>
            </a:r>
            <a:endParaRPr lang="en-GB" altLang="en-US" sz="1600" dirty="0"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0344" y="533400"/>
            <a:ext cx="4830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Reconsider Full Adder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1895" y="4777875"/>
            <a:ext cx="44663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Change input symbol to represent multiple bits: </a:t>
            </a:r>
          </a:p>
          <a:p>
            <a:r>
              <a:rPr lang="en-US" dirty="0"/>
              <a:t>X -&gt; A</a:t>
            </a:r>
            <a:r>
              <a:rPr lang="en-US" baseline="-25000" dirty="0"/>
              <a:t>i </a:t>
            </a:r>
            <a:r>
              <a:rPr lang="en-US" dirty="0"/>
              <a:t> </a:t>
            </a:r>
          </a:p>
          <a:p>
            <a:r>
              <a:rPr lang="en-US" dirty="0"/>
              <a:t>Y –&gt; B</a:t>
            </a:r>
            <a:r>
              <a:rPr lang="en-US" baseline="-25000" dirty="0"/>
              <a:t>i</a:t>
            </a:r>
            <a:r>
              <a:rPr lang="en-US" dirty="0"/>
              <a:t>   </a:t>
            </a:r>
          </a:p>
          <a:p>
            <a:r>
              <a:rPr lang="en-US" dirty="0"/>
              <a:t>Z -&gt; C</a:t>
            </a:r>
            <a:r>
              <a:rPr lang="en-US" baseline="-25000" dirty="0"/>
              <a:t>i</a:t>
            </a:r>
          </a:p>
          <a:p>
            <a:r>
              <a:rPr lang="en-US" dirty="0"/>
              <a:t>C -&gt; C</a:t>
            </a:r>
            <a:r>
              <a:rPr lang="en-US" baseline="-25000" dirty="0"/>
              <a:t>i+1</a:t>
            </a:r>
          </a:p>
          <a:p>
            <a:r>
              <a:rPr lang="en-US" dirty="0"/>
              <a:t>S -&gt; S</a:t>
            </a:r>
            <a:r>
              <a:rPr lang="en-US" baseline="-25000" dirty="0"/>
              <a:t>i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946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058487" y="3247707"/>
            <a:ext cx="7541684" cy="2119313"/>
            <a:chOff x="1440" y="1872"/>
            <a:chExt cx="3563" cy="1780"/>
          </a:xfrm>
        </p:grpSpPr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5" name="Group 15"/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dirty="0"/>
                <a:t>A</a:t>
              </a:r>
              <a:r>
                <a:rPr lang="en-US" baseline="-25000" dirty="0"/>
                <a:t>i </a:t>
              </a:r>
              <a:r>
                <a:rPr lang="en-US" dirty="0"/>
                <a:t>B</a:t>
              </a:r>
              <a:r>
                <a:rPr lang="en-US" baseline="-25000" dirty="0"/>
                <a:t>i</a:t>
              </a:r>
              <a:endParaRPr lang="en-GB" altLang="en-US" sz="1800" dirty="0">
                <a:latin typeface="Arial" pitchFamily="34" charset="0"/>
              </a:endParaRP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dirty="0"/>
                <a:t>S</a:t>
              </a:r>
              <a:r>
                <a:rPr lang="en-US" baseline="-25000" dirty="0"/>
                <a:t>i</a:t>
              </a: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dirty="0"/>
                <a:t>C</a:t>
              </a:r>
              <a:r>
                <a:rPr lang="en-US" baseline="-25000" dirty="0"/>
                <a:t>i+1</a:t>
              </a:r>
            </a:p>
            <a:p>
              <a:pPr eaLnBrk="0" hangingPunct="0"/>
              <a:endParaRPr lang="en-GB" altLang="en-US" sz="1400" dirty="0">
                <a:latin typeface="Arial" pitchFamily="34" charset="0"/>
              </a:endParaRPr>
            </a:p>
          </p:txBody>
        </p:sp>
        <p:sp>
          <p:nvSpPr>
            <p:cNvPr id="5145" name="AutoShape 25"/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156" name="Freeform 36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6" name="Group 46"/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5167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1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Text Box 54"/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dirty="0"/>
                <a:t>C</a:t>
              </a:r>
              <a:r>
                <a:rPr lang="en-US" baseline="-25000" dirty="0"/>
                <a:t>i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2698" y="3361"/>
              <a:ext cx="5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00" dirty="0" err="1">
                  <a:solidFill>
                    <a:srgbClr val="0000FF"/>
                  </a:solidFill>
                  <a:latin typeface="Arial" pitchFamily="34" charset="0"/>
                </a:rPr>
                <a:t>G</a:t>
              </a:r>
              <a:r>
                <a:rPr lang="en-US" altLang="en-US" sz="1600" baseline="-25000" dirty="0" err="1">
                  <a:solidFill>
                    <a:srgbClr val="0000FF"/>
                  </a:solidFill>
                  <a:latin typeface="Arial" pitchFamily="34" charset="0"/>
                </a:rPr>
                <a:t>i</a:t>
              </a:r>
              <a:r>
                <a:rPr lang="en-US" altLang="en-US" sz="1600" dirty="0">
                  <a:solidFill>
                    <a:srgbClr val="0000FF"/>
                  </a:solidFill>
                  <a:latin typeface="Arial" pitchFamily="34" charset="0"/>
                </a:rPr>
                <a:t>=(</a:t>
              </a:r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r>
                <a:rPr lang="en-US" sz="1600" baseline="-25000" dirty="0">
                  <a:solidFill>
                    <a:srgbClr val="0000FF"/>
                  </a:solidFill>
                  <a:latin typeface="Arial" pitchFamily="34" charset="0"/>
                </a:rPr>
                <a:t>i </a:t>
              </a:r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r>
                <a:rPr lang="en-US" sz="1600" baseline="-25000" dirty="0">
                  <a:solidFill>
                    <a:srgbClr val="0000FF"/>
                  </a:solidFill>
                  <a:latin typeface="Arial" pitchFamily="34" charset="0"/>
                </a:rPr>
                <a:t>i </a:t>
              </a:r>
              <a:r>
                <a:rPr lang="en-US" altLang="en-US" sz="1600" dirty="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GB" altLang="en-US" sz="16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7" name="Group 57"/>
          <p:cNvGrpSpPr>
            <a:grpSpLocks/>
          </p:cNvGrpSpPr>
          <p:nvPr/>
        </p:nvGrpSpPr>
        <p:grpSpPr bwMode="auto">
          <a:xfrm>
            <a:off x="2230971" y="3147694"/>
            <a:ext cx="4267200" cy="1428750"/>
            <a:chOff x="1968" y="1824"/>
            <a:chExt cx="2016" cy="1200"/>
          </a:xfrm>
        </p:grpSpPr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3475655" y="2556781"/>
            <a:ext cx="188912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en-US" altLang="en-US" sz="1600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 = (</a:t>
            </a:r>
            <a:r>
              <a:rPr lang="en-US" sz="1600" dirty="0">
                <a:solidFill>
                  <a:srgbClr val="800080"/>
                </a:solidFill>
                <a:latin typeface="Arial" pitchFamily="34" charset="0"/>
              </a:rPr>
              <a:t>A</a:t>
            </a:r>
            <a:r>
              <a:rPr lang="en-US" sz="1600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sz="16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</a:t>
            </a:r>
            <a:r>
              <a:rPr lang="en-US" sz="1600" dirty="0">
                <a:solidFill>
                  <a:srgbClr val="800080"/>
                </a:solidFill>
                <a:latin typeface="Arial" pitchFamily="34" charset="0"/>
              </a:rPr>
              <a:t> B</a:t>
            </a:r>
            <a:r>
              <a:rPr lang="en-US" sz="1600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sz="16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sz="1600" dirty="0">
                <a:solidFill>
                  <a:srgbClr val="800080"/>
                </a:solidFill>
                <a:latin typeface="Arial" pitchFamily="34" charset="0"/>
              </a:rPr>
              <a:t>)</a:t>
            </a:r>
            <a:endParaRPr lang="en-GB" altLang="en-US" sz="1600" dirty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0344" y="533400"/>
            <a:ext cx="4830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Reconsider Full Adder</a:t>
            </a:r>
          </a:p>
        </p:txBody>
      </p:sp>
      <p:cxnSp>
        <p:nvCxnSpPr>
          <p:cNvPr id="5" name="Straight Arrow Connector 4"/>
          <p:cNvCxnSpPr>
            <a:endCxn id="5127" idx="0"/>
          </p:cNvCxnSpPr>
          <p:nvPr/>
        </p:nvCxnSpPr>
        <p:spPr>
          <a:xfrm flipH="1">
            <a:off x="3778404" y="2895600"/>
            <a:ext cx="38100" cy="608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75" idx="0"/>
            <a:endCxn id="5132" idx="0"/>
          </p:cNvCxnSpPr>
          <p:nvPr/>
        </p:nvCxnSpPr>
        <p:spPr>
          <a:xfrm flipH="1" flipV="1">
            <a:off x="3801687" y="4247832"/>
            <a:ext cx="535517" cy="7727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4493" y="5638800"/>
            <a:ext cx="3805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S</a:t>
            </a:r>
            <a:r>
              <a:rPr lang="en-US" alt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 = (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A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B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)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 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=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 P</a:t>
            </a:r>
            <a:r>
              <a:rPr lang="en-US" alt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</a:p>
          <a:p>
            <a:pPr eaLnBrk="0" hangingPunct="0"/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i+1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 =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A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B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+ (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A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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B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C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   </a:t>
            </a:r>
            <a:r>
              <a:rPr lang="en-GB" altLang="en-US" dirty="0">
                <a:solidFill>
                  <a:srgbClr val="800080"/>
                </a:solidFill>
                <a:latin typeface="Arial" pitchFamily="34" charset="0"/>
              </a:rPr>
              <a:t>=</a:t>
            </a:r>
            <a:r>
              <a:rPr lang="en-US" dirty="0" err="1">
                <a:solidFill>
                  <a:srgbClr val="800080"/>
                </a:solidFill>
                <a:latin typeface="Arial" pitchFamily="34" charset="0"/>
              </a:rPr>
              <a:t>G</a:t>
            </a:r>
            <a:r>
              <a:rPr lang="en-US" baseline="-25000" dirty="0" err="1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pitchFamily="34" charset="0"/>
              </a:rPr>
              <a:t>+ P</a:t>
            </a:r>
            <a:r>
              <a:rPr lang="en-US" alt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</a:rPr>
              <a:t> C</a:t>
            </a:r>
            <a:r>
              <a:rPr lang="en-US" baseline="-25000" dirty="0">
                <a:solidFill>
                  <a:srgbClr val="800080"/>
                </a:solidFill>
                <a:latin typeface="Arial" pitchFamily="34" charset="0"/>
              </a:rPr>
              <a:t>i</a:t>
            </a:r>
          </a:p>
          <a:p>
            <a:pPr eaLnBrk="0" hangingPunct="0"/>
            <a:endParaRPr lang="en-US" baseline="-25000" dirty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9526" y="5054503"/>
            <a:ext cx="391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 generate: produce 1 when both A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and B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are 1. 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44297" y="2230412"/>
            <a:ext cx="40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 propagate: propagation of C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to C</a:t>
            </a:r>
            <a:r>
              <a:rPr lang="en-US" baseline="-25000" dirty="0">
                <a:solidFill>
                  <a:srgbClr val="FF0000"/>
                </a:solidFill>
              </a:rPr>
              <a:t>i+1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9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/>
      <p:bldP spid="10" grpId="0"/>
      <p:bldP spid="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Carry Look-ahead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263" y="1600200"/>
            <a:ext cx="8153400" cy="4525963"/>
          </a:xfrm>
        </p:spPr>
        <p:txBody>
          <a:bodyPr>
            <a:normAutofit fontScale="92500" lnSpcReduction="20000"/>
          </a:bodyPr>
          <a:lstStyle/>
          <a:p>
            <a:pPr eaLnBrk="0" hangingPunct="0"/>
            <a:r>
              <a:rPr lang="en-US" altLang="en-US" dirty="0"/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= (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altLang="en-US" dirty="0">
                <a:sym typeface="Symbol" pitchFamily="18" charset="2"/>
              </a:rPr>
              <a:t></a:t>
            </a:r>
            <a:r>
              <a:rPr lang="en-US" dirty="0"/>
              <a:t> B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altLang="en-US" dirty="0"/>
              <a:t>)</a:t>
            </a:r>
            <a:r>
              <a:rPr lang="en-US" altLang="en-US" dirty="0">
                <a:sym typeface="Symbol" pitchFamily="18" charset="2"/>
              </a:rPr>
              <a:t> 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=</a:t>
            </a:r>
            <a:r>
              <a:rPr lang="en-US" altLang="en-US" dirty="0"/>
              <a:t> P</a:t>
            </a:r>
            <a:r>
              <a:rPr lang="en-US" altLang="en-US" baseline="-25000" dirty="0"/>
              <a:t>i</a:t>
            </a:r>
            <a:r>
              <a:rPr lang="en-US" dirty="0"/>
              <a:t> </a:t>
            </a:r>
            <a:r>
              <a:rPr lang="en-US" altLang="en-US" dirty="0">
                <a:sym typeface="Symbol" pitchFamily="18" charset="2"/>
              </a:rPr>
              <a:t> </a:t>
            </a:r>
            <a:r>
              <a:rPr lang="en-US" dirty="0"/>
              <a:t>C</a:t>
            </a:r>
            <a:r>
              <a:rPr lang="en-US" baseline="-25000" dirty="0"/>
              <a:t>i</a:t>
            </a:r>
          </a:p>
          <a:p>
            <a:pPr eaLnBrk="0" hangingPunct="0"/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altLang="en-US" dirty="0"/>
              <a:t> =</a:t>
            </a:r>
            <a:r>
              <a:rPr lang="en-US" dirty="0"/>
              <a:t> A</a:t>
            </a:r>
            <a:r>
              <a:rPr lang="en-US" baseline="-25000" dirty="0"/>
              <a:t>i</a:t>
            </a:r>
            <a:r>
              <a:rPr lang="en-US" dirty="0"/>
              <a:t> B</a:t>
            </a:r>
            <a:r>
              <a:rPr lang="en-US" baseline="-25000" dirty="0"/>
              <a:t>i </a:t>
            </a:r>
            <a:r>
              <a:rPr lang="en-US" altLang="en-US" dirty="0"/>
              <a:t>+ (</a:t>
            </a:r>
            <a:r>
              <a:rPr lang="en-US" dirty="0"/>
              <a:t>A</a:t>
            </a:r>
            <a:r>
              <a:rPr 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</a:t>
            </a:r>
            <a:r>
              <a:rPr lang="en-US" dirty="0"/>
              <a:t> B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altLang="en-US" dirty="0"/>
              <a:t>)</a:t>
            </a:r>
            <a:r>
              <a:rPr lang="en-US" dirty="0"/>
              <a:t> C</a:t>
            </a:r>
            <a:r>
              <a:rPr lang="en-US" baseline="-25000" dirty="0"/>
              <a:t>i</a:t>
            </a:r>
          </a:p>
          <a:p>
            <a:pPr eaLnBrk="0" hangingPunct="0"/>
            <a:r>
              <a:rPr lang="en-GB" altLang="en-US" dirty="0"/>
              <a:t>       =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altLang="en-US" dirty="0"/>
              <a:t>+ P</a:t>
            </a:r>
            <a:r>
              <a:rPr lang="en-US" altLang="en-US" baseline="-25000" dirty="0"/>
              <a:t>i</a:t>
            </a:r>
            <a:r>
              <a:rPr lang="en-US" dirty="0"/>
              <a:t> C</a:t>
            </a:r>
            <a:r>
              <a:rPr lang="en-US" baseline="-25000" dirty="0"/>
              <a:t>i</a:t>
            </a:r>
          </a:p>
          <a:p>
            <a:endParaRPr lang="en-US" dirty="0"/>
          </a:p>
          <a:p>
            <a:endParaRPr lang="en-US" altLang="zh-CN" dirty="0"/>
          </a:p>
          <a:p>
            <a:pPr>
              <a:tabLst>
                <a:tab pos="1422400" algn="l"/>
              </a:tabLst>
            </a:pP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=G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sz="2000" dirty="0">
                <a:cs typeface="Times New Roman" pitchFamily="18" charset="0"/>
              </a:rPr>
              <a:t>0</a:t>
            </a:r>
          </a:p>
          <a:p>
            <a:pPr>
              <a:tabLst>
                <a:tab pos="1422400" algn="l"/>
              </a:tabLst>
            </a:pPr>
            <a:r>
              <a:rPr lang="en-US" altLang="zh-CN" sz="3600" dirty="0">
                <a:cs typeface="Times New Roman" pitchFamily="18" charset="0"/>
              </a:rPr>
              <a:t>C</a:t>
            </a:r>
            <a:r>
              <a:rPr lang="en-US" altLang="zh-CN" sz="2400" dirty="0">
                <a:cs typeface="Times New Roman" pitchFamily="18" charset="0"/>
              </a:rPr>
              <a:t>2</a:t>
            </a:r>
            <a:r>
              <a:rPr lang="en-US" altLang="zh-CN" sz="3600" dirty="0">
                <a:cs typeface="Times New Roman" pitchFamily="18" charset="0"/>
              </a:rPr>
              <a:t>=G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en-US" altLang="zh-CN" sz="3600" dirty="0">
                <a:cs typeface="Times New Roman" pitchFamily="18" charset="0"/>
              </a:rPr>
              <a:t>+P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en-US" altLang="zh-CN" sz="3600" dirty="0">
                <a:cs typeface="Times New Roman" pitchFamily="18" charset="0"/>
              </a:rPr>
              <a:t>C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en-US" altLang="zh-CN" sz="3600" dirty="0">
                <a:cs typeface="Times New Roman" pitchFamily="18" charset="0"/>
              </a:rPr>
              <a:t>=G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en-US" altLang="zh-CN" sz="3600" dirty="0">
                <a:cs typeface="Times New Roman" pitchFamily="18" charset="0"/>
              </a:rPr>
              <a:t>+P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en-US" altLang="zh-CN" sz="3600" dirty="0">
                <a:cs typeface="Times New Roman" pitchFamily="18" charset="0"/>
              </a:rPr>
              <a:t>(G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en-US" altLang="zh-CN" sz="3600" dirty="0">
                <a:cs typeface="Times New Roman" pitchFamily="18" charset="0"/>
              </a:rPr>
              <a:t>+P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en-US" altLang="zh-CN" sz="3600" dirty="0">
                <a:cs typeface="Times New Roman" pitchFamily="18" charset="0"/>
              </a:rPr>
              <a:t>C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en-US" altLang="zh-CN" sz="3600" dirty="0">
                <a:cs typeface="Times New Roman" pitchFamily="18" charset="0"/>
              </a:rPr>
              <a:t>)</a:t>
            </a:r>
          </a:p>
          <a:p>
            <a:pPr>
              <a:tabLst>
                <a:tab pos="1422400" algn="l"/>
              </a:tabLst>
            </a:pP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sz="2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=G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=G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(G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(G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))</a:t>
            </a:r>
          </a:p>
          <a:p>
            <a:pPr>
              <a:tabLst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cs typeface="Times New Roman" pitchFamily="18" charset="0"/>
              </a:rPr>
              <a:t>G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G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G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+P</a:t>
            </a:r>
            <a:r>
              <a:rPr lang="en-US" altLang="zh-CN" sz="2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sz="2000" dirty="0">
                <a:cs typeface="Times New Roman" pitchFamily="18" charset="0"/>
              </a:rPr>
              <a:t>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6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254000"/>
            <a:ext cx="519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Timing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propagation: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ripple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692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370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93900" y="927100"/>
            <a:ext cx="508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724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93100" y="2146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436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624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57400" y="42672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86500" y="2146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279900" y="2146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25700" y="21336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282700" y="42672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41300" y="4851400"/>
            <a:ext cx="4151778" cy="15594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4224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4224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1422400" algn="l"/>
              </a:tabLst>
            </a:pP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4224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ts val="2100"/>
              </a:lnSpc>
              <a:tabLst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620000" y="2019300"/>
            <a:ext cx="22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946900" y="1917700"/>
            <a:ext cx="254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803900" y="2019300"/>
            <a:ext cx="22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54600" y="1905000"/>
            <a:ext cx="254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898900" y="2019300"/>
            <a:ext cx="22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149600" y="1905000"/>
            <a:ext cx="254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93900" y="2019300"/>
            <a:ext cx="22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44600" y="1905000"/>
            <a:ext cx="254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328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Logic Diagram of Carry Look-ahead Generator</a:t>
            </a:r>
          </a:p>
        </p:txBody>
      </p:sp>
      <p:pic>
        <p:nvPicPr>
          <p:cNvPr id="2050" name="Picture 2" descr="C:\Users\Yi\Desktop\slide0078_image18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181600" cy="49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607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3244850" y="2868999"/>
            <a:ext cx="2984500" cy="276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04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565900" y="9271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731000" y="24511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197600" y="2451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05400" y="9271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70500" y="24511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737100" y="2451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81400" y="9271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746500" y="24511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13100" y="2451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09800" y="9271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74900" y="24511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2451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175500" y="12319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75300" y="33655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975100" y="33655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527300" y="33655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612900" y="33655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612900" y="41275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222500" y="3670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683000" y="3670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283200" y="3670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578600" y="3670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374900" y="46609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835400" y="46609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435600" y="46609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731000" y="46609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93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61671" y="141514"/>
            <a:ext cx="557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Adder with Carry Look-ahead</a:t>
            </a:r>
          </a:p>
        </p:txBody>
      </p:sp>
    </p:spTree>
    <p:extLst>
      <p:ext uri="{BB962C8B-B14F-4D97-AF65-F5344CB8AC3E}">
        <p14:creationId xmlns:p14="http://schemas.microsoft.com/office/powerpoint/2010/main" val="368114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524000"/>
            <a:ext cx="6654800" cy="4927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2971800" y="685800"/>
            <a:ext cx="3244478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Multiplier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5943600"/>
            <a:ext cx="20574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3581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 Multiplicand bits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 Multiplier bits</a:t>
            </a:r>
          </a:p>
        </p:txBody>
      </p:sp>
    </p:spTree>
    <p:extLst>
      <p:ext uri="{BB962C8B-B14F-4D97-AF65-F5344CB8AC3E}">
        <p14:creationId xmlns:p14="http://schemas.microsoft.com/office/powerpoint/2010/main" val="33698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Combinational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b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Rules for constructing multiplier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For J multiplier bits, K multiplicand bits:</a:t>
            </a:r>
          </a:p>
          <a:p>
            <a:r>
              <a:rPr lang="en-US" sz="2800" dirty="0"/>
              <a:t>We need J*K AND gates</a:t>
            </a:r>
          </a:p>
          <a:p>
            <a:r>
              <a:rPr lang="en-US" sz="2800" dirty="0"/>
              <a:t>(J -1) K-bit adders</a:t>
            </a:r>
          </a:p>
          <a:p>
            <a:r>
              <a:rPr lang="en-US" sz="2800" dirty="0"/>
              <a:t>Produce a product of (J + K) bits</a:t>
            </a:r>
          </a:p>
        </p:txBody>
      </p:sp>
    </p:spTree>
    <p:extLst>
      <p:ext uri="{BB962C8B-B14F-4D97-AF65-F5344CB8AC3E}">
        <p14:creationId xmlns:p14="http://schemas.microsoft.com/office/powerpoint/2010/main" val="40985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5181600" cy="520065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1181100" y="748848"/>
            <a:ext cx="7386638" cy="341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4262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dirty="0"/>
              <a:t>	</a:t>
            </a:r>
            <a:endParaRPr lang="en-US" altLang="zh-CN" sz="2529" dirty="0">
              <a:solidFill>
                <a:srgbClr val="0000CC"/>
              </a:solidFill>
              <a:latin typeface="Old English Text MT" pitchFamily="18" charset="0"/>
              <a:cs typeface="Old English Text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80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6600" y="1634729"/>
            <a:ext cx="4597400" cy="4943871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838200" y="1680911"/>
            <a:ext cx="3581399" cy="386516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“n-to- 2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decoder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“x”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“x”=1;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D3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D4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D5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D6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D7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52400" algn="l"/>
                <a:tab pos="29464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0650" y="6134100"/>
            <a:ext cx="1403350" cy="482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</a:rPr>
              <a:t>Decoders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8036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47738" y="5268913"/>
            <a:ext cx="721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/>
              <a:t>An </a:t>
            </a:r>
            <a:r>
              <a:rPr lang="en-US" altLang="en-US" i="1" dirty="0"/>
              <a:t>n</a:t>
            </a:r>
            <a:r>
              <a:rPr lang="en-US" altLang="en-US" dirty="0"/>
              <a:t>-to-2</a:t>
            </a:r>
            <a:r>
              <a:rPr lang="en-US" altLang="en-US" i="1" baseline="30000" dirty="0"/>
              <a:t>n</a:t>
            </a:r>
            <a:r>
              <a:rPr lang="en-US" altLang="en-US" dirty="0"/>
              <a:t> binary decoder.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2862263" y="2376488"/>
            <a:ext cx="187325" cy="1028700"/>
          </a:xfrm>
          <a:custGeom>
            <a:avLst/>
            <a:gdLst>
              <a:gd name="T0" fmla="*/ 208 w 236"/>
              <a:gd name="T1" fmla="*/ 2 h 1295"/>
              <a:gd name="T2" fmla="*/ 165 w 236"/>
              <a:gd name="T3" fmla="*/ 16 h 1295"/>
              <a:gd name="T4" fmla="*/ 135 w 236"/>
              <a:gd name="T5" fmla="*/ 43 h 1295"/>
              <a:gd name="T6" fmla="*/ 117 w 236"/>
              <a:gd name="T7" fmla="*/ 80 h 1295"/>
              <a:gd name="T8" fmla="*/ 108 w 236"/>
              <a:gd name="T9" fmla="*/ 125 h 1295"/>
              <a:gd name="T10" fmla="*/ 106 w 236"/>
              <a:gd name="T11" fmla="*/ 177 h 1295"/>
              <a:gd name="T12" fmla="*/ 108 w 236"/>
              <a:gd name="T13" fmla="*/ 235 h 1295"/>
              <a:gd name="T14" fmla="*/ 114 w 236"/>
              <a:gd name="T15" fmla="*/ 294 h 1295"/>
              <a:gd name="T16" fmla="*/ 122 w 236"/>
              <a:gd name="T17" fmla="*/ 355 h 1295"/>
              <a:gd name="T18" fmla="*/ 128 w 236"/>
              <a:gd name="T19" fmla="*/ 414 h 1295"/>
              <a:gd name="T20" fmla="*/ 132 w 236"/>
              <a:gd name="T21" fmla="*/ 471 h 1295"/>
              <a:gd name="T22" fmla="*/ 128 w 236"/>
              <a:gd name="T23" fmla="*/ 523 h 1295"/>
              <a:gd name="T24" fmla="*/ 119 w 236"/>
              <a:gd name="T25" fmla="*/ 569 h 1295"/>
              <a:gd name="T26" fmla="*/ 101 w 236"/>
              <a:gd name="T27" fmla="*/ 606 h 1295"/>
              <a:gd name="T28" fmla="*/ 71 w 236"/>
              <a:gd name="T29" fmla="*/ 631 h 1295"/>
              <a:gd name="T30" fmla="*/ 28 w 236"/>
              <a:gd name="T31" fmla="*/ 646 h 1295"/>
              <a:gd name="T32" fmla="*/ 0 w 236"/>
              <a:gd name="T33" fmla="*/ 647 h 1295"/>
              <a:gd name="T34" fmla="*/ 52 w 236"/>
              <a:gd name="T35" fmla="*/ 655 h 1295"/>
              <a:gd name="T36" fmla="*/ 87 w 236"/>
              <a:gd name="T37" fmla="*/ 674 h 1295"/>
              <a:gd name="T38" fmla="*/ 111 w 236"/>
              <a:gd name="T39" fmla="*/ 706 h 1295"/>
              <a:gd name="T40" fmla="*/ 125 w 236"/>
              <a:gd name="T41" fmla="*/ 748 h 1295"/>
              <a:gd name="T42" fmla="*/ 130 w 236"/>
              <a:gd name="T43" fmla="*/ 798 h 1295"/>
              <a:gd name="T44" fmla="*/ 130 w 236"/>
              <a:gd name="T45" fmla="*/ 852 h 1295"/>
              <a:gd name="T46" fmla="*/ 125 w 236"/>
              <a:gd name="T47" fmla="*/ 911 h 1295"/>
              <a:gd name="T48" fmla="*/ 119 w 236"/>
              <a:gd name="T49" fmla="*/ 970 h 1295"/>
              <a:gd name="T50" fmla="*/ 111 w 236"/>
              <a:gd name="T51" fmla="*/ 1031 h 1295"/>
              <a:gd name="T52" fmla="*/ 106 w 236"/>
              <a:gd name="T53" fmla="*/ 1090 h 1295"/>
              <a:gd name="T54" fmla="*/ 106 w 236"/>
              <a:gd name="T55" fmla="*/ 1144 h 1295"/>
              <a:gd name="T56" fmla="*/ 111 w 236"/>
              <a:gd name="T57" fmla="*/ 1194 h 1295"/>
              <a:gd name="T58" fmla="*/ 125 w 236"/>
              <a:gd name="T59" fmla="*/ 1235 h 1295"/>
              <a:gd name="T60" fmla="*/ 149 w 236"/>
              <a:gd name="T61" fmla="*/ 1267 h 1295"/>
              <a:gd name="T62" fmla="*/ 184 w 236"/>
              <a:gd name="T63" fmla="*/ 1288 h 1295"/>
              <a:gd name="T64" fmla="*/ 236 w 236"/>
              <a:gd name="T65" fmla="*/ 1295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6" h="1295">
                <a:moveTo>
                  <a:pt x="236" y="0"/>
                </a:moveTo>
                <a:lnTo>
                  <a:pt x="208" y="2"/>
                </a:lnTo>
                <a:lnTo>
                  <a:pt x="184" y="8"/>
                </a:lnTo>
                <a:lnTo>
                  <a:pt x="165" y="16"/>
                </a:lnTo>
                <a:lnTo>
                  <a:pt x="149" y="29"/>
                </a:lnTo>
                <a:lnTo>
                  <a:pt x="135" y="43"/>
                </a:lnTo>
                <a:lnTo>
                  <a:pt x="125" y="61"/>
                </a:lnTo>
                <a:lnTo>
                  <a:pt x="117" y="80"/>
                </a:lnTo>
                <a:lnTo>
                  <a:pt x="111" y="102"/>
                </a:lnTo>
                <a:lnTo>
                  <a:pt x="108" y="125"/>
                </a:lnTo>
                <a:lnTo>
                  <a:pt x="106" y="150"/>
                </a:lnTo>
                <a:lnTo>
                  <a:pt x="106" y="177"/>
                </a:lnTo>
                <a:lnTo>
                  <a:pt x="106" y="205"/>
                </a:lnTo>
                <a:lnTo>
                  <a:pt x="108" y="235"/>
                </a:lnTo>
                <a:lnTo>
                  <a:pt x="111" y="264"/>
                </a:lnTo>
                <a:lnTo>
                  <a:pt x="114" y="294"/>
                </a:lnTo>
                <a:lnTo>
                  <a:pt x="119" y="324"/>
                </a:lnTo>
                <a:lnTo>
                  <a:pt x="122" y="355"/>
                </a:lnTo>
                <a:lnTo>
                  <a:pt x="125" y="385"/>
                </a:lnTo>
                <a:lnTo>
                  <a:pt x="128" y="414"/>
                </a:lnTo>
                <a:lnTo>
                  <a:pt x="130" y="443"/>
                </a:lnTo>
                <a:lnTo>
                  <a:pt x="132" y="471"/>
                </a:lnTo>
                <a:lnTo>
                  <a:pt x="130" y="497"/>
                </a:lnTo>
                <a:lnTo>
                  <a:pt x="128" y="523"/>
                </a:lnTo>
                <a:lnTo>
                  <a:pt x="125" y="547"/>
                </a:lnTo>
                <a:lnTo>
                  <a:pt x="119" y="569"/>
                </a:lnTo>
                <a:lnTo>
                  <a:pt x="111" y="588"/>
                </a:lnTo>
                <a:lnTo>
                  <a:pt x="101" y="606"/>
                </a:lnTo>
                <a:lnTo>
                  <a:pt x="87" y="620"/>
                </a:lnTo>
                <a:lnTo>
                  <a:pt x="71" y="631"/>
                </a:lnTo>
                <a:lnTo>
                  <a:pt x="52" y="641"/>
                </a:lnTo>
                <a:lnTo>
                  <a:pt x="28" y="646"/>
                </a:lnTo>
                <a:lnTo>
                  <a:pt x="0" y="647"/>
                </a:lnTo>
                <a:lnTo>
                  <a:pt x="0" y="647"/>
                </a:lnTo>
                <a:lnTo>
                  <a:pt x="28" y="649"/>
                </a:lnTo>
                <a:lnTo>
                  <a:pt x="52" y="655"/>
                </a:lnTo>
                <a:lnTo>
                  <a:pt x="71" y="663"/>
                </a:lnTo>
                <a:lnTo>
                  <a:pt x="87" y="674"/>
                </a:lnTo>
                <a:lnTo>
                  <a:pt x="101" y="690"/>
                </a:lnTo>
                <a:lnTo>
                  <a:pt x="111" y="706"/>
                </a:lnTo>
                <a:lnTo>
                  <a:pt x="119" y="727"/>
                </a:lnTo>
                <a:lnTo>
                  <a:pt x="125" y="748"/>
                </a:lnTo>
                <a:lnTo>
                  <a:pt x="128" y="772"/>
                </a:lnTo>
                <a:lnTo>
                  <a:pt x="130" y="798"/>
                </a:lnTo>
                <a:lnTo>
                  <a:pt x="132" y="825"/>
                </a:lnTo>
                <a:lnTo>
                  <a:pt x="130" y="852"/>
                </a:lnTo>
                <a:lnTo>
                  <a:pt x="128" y="881"/>
                </a:lnTo>
                <a:lnTo>
                  <a:pt x="125" y="911"/>
                </a:lnTo>
                <a:lnTo>
                  <a:pt x="122" y="941"/>
                </a:lnTo>
                <a:lnTo>
                  <a:pt x="119" y="970"/>
                </a:lnTo>
                <a:lnTo>
                  <a:pt x="114" y="1001"/>
                </a:lnTo>
                <a:lnTo>
                  <a:pt x="111" y="1031"/>
                </a:lnTo>
                <a:lnTo>
                  <a:pt x="108" y="1061"/>
                </a:lnTo>
                <a:lnTo>
                  <a:pt x="106" y="1090"/>
                </a:lnTo>
                <a:lnTo>
                  <a:pt x="106" y="1117"/>
                </a:lnTo>
                <a:lnTo>
                  <a:pt x="106" y="1144"/>
                </a:lnTo>
                <a:lnTo>
                  <a:pt x="108" y="1170"/>
                </a:lnTo>
                <a:lnTo>
                  <a:pt x="111" y="1194"/>
                </a:lnTo>
                <a:lnTo>
                  <a:pt x="117" y="1215"/>
                </a:lnTo>
                <a:lnTo>
                  <a:pt x="125" y="1235"/>
                </a:lnTo>
                <a:lnTo>
                  <a:pt x="135" y="1253"/>
                </a:lnTo>
                <a:lnTo>
                  <a:pt x="149" y="1267"/>
                </a:lnTo>
                <a:lnTo>
                  <a:pt x="165" y="1279"/>
                </a:lnTo>
                <a:lnTo>
                  <a:pt x="184" y="1288"/>
                </a:lnTo>
                <a:lnTo>
                  <a:pt x="208" y="1293"/>
                </a:lnTo>
                <a:lnTo>
                  <a:pt x="236" y="1295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862388" y="2405063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717925" y="3154363"/>
            <a:ext cx="209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862388" y="3270250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129088" y="3270250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808413" y="2989263"/>
            <a:ext cx="50800" cy="50800"/>
          </a:xfrm>
          <a:custGeom>
            <a:avLst/>
            <a:gdLst>
              <a:gd name="T0" fmla="*/ 34 w 64"/>
              <a:gd name="T1" fmla="*/ 64 h 64"/>
              <a:gd name="T2" fmla="*/ 39 w 64"/>
              <a:gd name="T3" fmla="*/ 64 h 64"/>
              <a:gd name="T4" fmla="*/ 43 w 64"/>
              <a:gd name="T5" fmla="*/ 63 h 64"/>
              <a:gd name="T6" fmla="*/ 47 w 64"/>
              <a:gd name="T7" fmla="*/ 61 h 64"/>
              <a:gd name="T8" fmla="*/ 51 w 64"/>
              <a:gd name="T9" fmla="*/ 60 h 64"/>
              <a:gd name="T10" fmla="*/ 55 w 64"/>
              <a:gd name="T11" fmla="*/ 56 h 64"/>
              <a:gd name="T12" fmla="*/ 58 w 64"/>
              <a:gd name="T13" fmla="*/ 52 h 64"/>
              <a:gd name="T14" fmla="*/ 59 w 64"/>
              <a:gd name="T15" fmla="*/ 48 h 64"/>
              <a:gd name="T16" fmla="*/ 63 w 64"/>
              <a:gd name="T17" fmla="*/ 44 h 64"/>
              <a:gd name="T18" fmla="*/ 63 w 64"/>
              <a:gd name="T19" fmla="*/ 40 h 64"/>
              <a:gd name="T20" fmla="*/ 64 w 64"/>
              <a:gd name="T21" fmla="*/ 36 h 64"/>
              <a:gd name="T22" fmla="*/ 64 w 64"/>
              <a:gd name="T23" fmla="*/ 31 h 64"/>
              <a:gd name="T24" fmla="*/ 63 w 64"/>
              <a:gd name="T25" fmla="*/ 26 h 64"/>
              <a:gd name="T26" fmla="*/ 63 w 64"/>
              <a:gd name="T27" fmla="*/ 23 h 64"/>
              <a:gd name="T28" fmla="*/ 59 w 64"/>
              <a:gd name="T29" fmla="*/ 18 h 64"/>
              <a:gd name="T30" fmla="*/ 58 w 64"/>
              <a:gd name="T31" fmla="*/ 15 h 64"/>
              <a:gd name="T32" fmla="*/ 55 w 64"/>
              <a:gd name="T33" fmla="*/ 10 h 64"/>
              <a:gd name="T34" fmla="*/ 51 w 64"/>
              <a:gd name="T35" fmla="*/ 7 h 64"/>
              <a:gd name="T36" fmla="*/ 47 w 64"/>
              <a:gd name="T37" fmla="*/ 5 h 64"/>
              <a:gd name="T38" fmla="*/ 43 w 64"/>
              <a:gd name="T39" fmla="*/ 4 h 64"/>
              <a:gd name="T40" fmla="*/ 39 w 64"/>
              <a:gd name="T41" fmla="*/ 2 h 64"/>
              <a:gd name="T42" fmla="*/ 34 w 64"/>
              <a:gd name="T43" fmla="*/ 2 h 64"/>
              <a:gd name="T44" fmla="*/ 31 w 64"/>
              <a:gd name="T45" fmla="*/ 2 h 64"/>
              <a:gd name="T46" fmla="*/ 26 w 64"/>
              <a:gd name="T47" fmla="*/ 2 h 64"/>
              <a:gd name="T48" fmla="*/ 21 w 64"/>
              <a:gd name="T49" fmla="*/ 4 h 64"/>
              <a:gd name="T50" fmla="*/ 16 w 64"/>
              <a:gd name="T51" fmla="*/ 5 h 64"/>
              <a:gd name="T52" fmla="*/ 13 w 64"/>
              <a:gd name="T53" fmla="*/ 7 h 64"/>
              <a:gd name="T54" fmla="*/ 10 w 64"/>
              <a:gd name="T55" fmla="*/ 10 h 64"/>
              <a:gd name="T56" fmla="*/ 7 w 64"/>
              <a:gd name="T57" fmla="*/ 15 h 64"/>
              <a:gd name="T58" fmla="*/ 3 w 64"/>
              <a:gd name="T59" fmla="*/ 18 h 64"/>
              <a:gd name="T60" fmla="*/ 2 w 64"/>
              <a:gd name="T61" fmla="*/ 23 h 64"/>
              <a:gd name="T62" fmla="*/ 0 w 64"/>
              <a:gd name="T63" fmla="*/ 26 h 64"/>
              <a:gd name="T64" fmla="*/ 0 w 64"/>
              <a:gd name="T65" fmla="*/ 31 h 64"/>
              <a:gd name="T66" fmla="*/ 0 w 64"/>
              <a:gd name="T67" fmla="*/ 36 h 64"/>
              <a:gd name="T68" fmla="*/ 0 w 64"/>
              <a:gd name="T69" fmla="*/ 40 h 64"/>
              <a:gd name="T70" fmla="*/ 2 w 64"/>
              <a:gd name="T71" fmla="*/ 44 h 64"/>
              <a:gd name="T72" fmla="*/ 3 w 64"/>
              <a:gd name="T73" fmla="*/ 48 h 64"/>
              <a:gd name="T74" fmla="*/ 7 w 64"/>
              <a:gd name="T75" fmla="*/ 52 h 64"/>
              <a:gd name="T76" fmla="*/ 10 w 64"/>
              <a:gd name="T77" fmla="*/ 56 h 64"/>
              <a:gd name="T78" fmla="*/ 13 w 64"/>
              <a:gd name="T79" fmla="*/ 60 h 64"/>
              <a:gd name="T80" fmla="*/ 16 w 64"/>
              <a:gd name="T81" fmla="*/ 61 h 64"/>
              <a:gd name="T82" fmla="*/ 21 w 64"/>
              <a:gd name="T83" fmla="*/ 63 h 64"/>
              <a:gd name="T84" fmla="*/ 26 w 64"/>
              <a:gd name="T85" fmla="*/ 64 h 64"/>
              <a:gd name="T86" fmla="*/ 31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2" y="64"/>
                </a:lnTo>
                <a:lnTo>
                  <a:pt x="43" y="63"/>
                </a:lnTo>
                <a:lnTo>
                  <a:pt x="45" y="63"/>
                </a:lnTo>
                <a:lnTo>
                  <a:pt x="47" y="63"/>
                </a:lnTo>
                <a:lnTo>
                  <a:pt x="47" y="61"/>
                </a:lnTo>
                <a:lnTo>
                  <a:pt x="48" y="61"/>
                </a:lnTo>
                <a:lnTo>
                  <a:pt x="50" y="60"/>
                </a:lnTo>
                <a:lnTo>
                  <a:pt x="51" y="60"/>
                </a:lnTo>
                <a:lnTo>
                  <a:pt x="53" y="58"/>
                </a:lnTo>
                <a:lnTo>
                  <a:pt x="53" y="56"/>
                </a:lnTo>
                <a:lnTo>
                  <a:pt x="55" y="56"/>
                </a:lnTo>
                <a:lnTo>
                  <a:pt x="56" y="55"/>
                </a:lnTo>
                <a:lnTo>
                  <a:pt x="56" y="53"/>
                </a:lnTo>
                <a:lnTo>
                  <a:pt x="58" y="52"/>
                </a:lnTo>
                <a:lnTo>
                  <a:pt x="58" y="52"/>
                </a:lnTo>
                <a:lnTo>
                  <a:pt x="59" y="50"/>
                </a:lnTo>
                <a:lnTo>
                  <a:pt x="59" y="48"/>
                </a:lnTo>
                <a:lnTo>
                  <a:pt x="61" y="47"/>
                </a:lnTo>
                <a:lnTo>
                  <a:pt x="61" y="45"/>
                </a:lnTo>
                <a:lnTo>
                  <a:pt x="63" y="44"/>
                </a:lnTo>
                <a:lnTo>
                  <a:pt x="63" y="42"/>
                </a:lnTo>
                <a:lnTo>
                  <a:pt x="63" y="40"/>
                </a:lnTo>
                <a:lnTo>
                  <a:pt x="63" y="40"/>
                </a:lnTo>
                <a:lnTo>
                  <a:pt x="64" y="39"/>
                </a:lnTo>
                <a:lnTo>
                  <a:pt x="64" y="37"/>
                </a:lnTo>
                <a:lnTo>
                  <a:pt x="64" y="36"/>
                </a:lnTo>
                <a:lnTo>
                  <a:pt x="64" y="32"/>
                </a:lnTo>
                <a:lnTo>
                  <a:pt x="64" y="32"/>
                </a:lnTo>
                <a:lnTo>
                  <a:pt x="64" y="31"/>
                </a:lnTo>
                <a:lnTo>
                  <a:pt x="64" y="29"/>
                </a:lnTo>
                <a:lnTo>
                  <a:pt x="64" y="28"/>
                </a:lnTo>
                <a:lnTo>
                  <a:pt x="63" y="26"/>
                </a:lnTo>
                <a:lnTo>
                  <a:pt x="63" y="26"/>
                </a:lnTo>
                <a:lnTo>
                  <a:pt x="63" y="24"/>
                </a:lnTo>
                <a:lnTo>
                  <a:pt x="63" y="23"/>
                </a:lnTo>
                <a:lnTo>
                  <a:pt x="61" y="21"/>
                </a:lnTo>
                <a:lnTo>
                  <a:pt x="61" y="20"/>
                </a:lnTo>
                <a:lnTo>
                  <a:pt x="59" y="18"/>
                </a:lnTo>
                <a:lnTo>
                  <a:pt x="59" y="16"/>
                </a:lnTo>
                <a:lnTo>
                  <a:pt x="58" y="15"/>
                </a:lnTo>
                <a:lnTo>
                  <a:pt x="58" y="15"/>
                </a:lnTo>
                <a:lnTo>
                  <a:pt x="56" y="13"/>
                </a:lnTo>
                <a:lnTo>
                  <a:pt x="56" y="12"/>
                </a:lnTo>
                <a:lnTo>
                  <a:pt x="55" y="10"/>
                </a:lnTo>
                <a:lnTo>
                  <a:pt x="53" y="10"/>
                </a:lnTo>
                <a:lnTo>
                  <a:pt x="53" y="8"/>
                </a:lnTo>
                <a:lnTo>
                  <a:pt x="51" y="7"/>
                </a:lnTo>
                <a:lnTo>
                  <a:pt x="50" y="7"/>
                </a:lnTo>
                <a:lnTo>
                  <a:pt x="48" y="5"/>
                </a:lnTo>
                <a:lnTo>
                  <a:pt x="47" y="5"/>
                </a:lnTo>
                <a:lnTo>
                  <a:pt x="47" y="4"/>
                </a:lnTo>
                <a:lnTo>
                  <a:pt x="45" y="4"/>
                </a:lnTo>
                <a:lnTo>
                  <a:pt x="43" y="4"/>
                </a:lnTo>
                <a:lnTo>
                  <a:pt x="42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4" y="2"/>
                </a:lnTo>
                <a:lnTo>
                  <a:pt x="32" y="0"/>
                </a:ln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3" y="2"/>
                </a:lnTo>
                <a:lnTo>
                  <a:pt x="21" y="4"/>
                </a:lnTo>
                <a:lnTo>
                  <a:pt x="19" y="4"/>
                </a:lnTo>
                <a:lnTo>
                  <a:pt x="18" y="4"/>
                </a:lnTo>
                <a:lnTo>
                  <a:pt x="16" y="5"/>
                </a:lnTo>
                <a:lnTo>
                  <a:pt x="16" y="5"/>
                </a:lnTo>
                <a:lnTo>
                  <a:pt x="15" y="7"/>
                </a:lnTo>
                <a:lnTo>
                  <a:pt x="13" y="7"/>
                </a:lnTo>
                <a:lnTo>
                  <a:pt x="11" y="8"/>
                </a:lnTo>
                <a:lnTo>
                  <a:pt x="10" y="10"/>
                </a:lnTo>
                <a:lnTo>
                  <a:pt x="10" y="10"/>
                </a:lnTo>
                <a:lnTo>
                  <a:pt x="8" y="12"/>
                </a:lnTo>
                <a:lnTo>
                  <a:pt x="7" y="13"/>
                </a:lnTo>
                <a:lnTo>
                  <a:pt x="7" y="15"/>
                </a:lnTo>
                <a:lnTo>
                  <a:pt x="5" y="15"/>
                </a:lnTo>
                <a:lnTo>
                  <a:pt x="5" y="16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6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2" y="40"/>
                </a:lnTo>
                <a:lnTo>
                  <a:pt x="2" y="42"/>
                </a:lnTo>
                <a:lnTo>
                  <a:pt x="2" y="44"/>
                </a:lnTo>
                <a:lnTo>
                  <a:pt x="2" y="45"/>
                </a:lnTo>
                <a:lnTo>
                  <a:pt x="3" y="47"/>
                </a:lnTo>
                <a:lnTo>
                  <a:pt x="3" y="48"/>
                </a:lnTo>
                <a:lnTo>
                  <a:pt x="5" y="50"/>
                </a:lnTo>
                <a:lnTo>
                  <a:pt x="5" y="52"/>
                </a:lnTo>
                <a:lnTo>
                  <a:pt x="7" y="52"/>
                </a:lnTo>
                <a:lnTo>
                  <a:pt x="7" y="53"/>
                </a:lnTo>
                <a:lnTo>
                  <a:pt x="8" y="55"/>
                </a:lnTo>
                <a:lnTo>
                  <a:pt x="10" y="56"/>
                </a:lnTo>
                <a:lnTo>
                  <a:pt x="10" y="56"/>
                </a:lnTo>
                <a:lnTo>
                  <a:pt x="11" y="58"/>
                </a:lnTo>
                <a:lnTo>
                  <a:pt x="13" y="60"/>
                </a:lnTo>
                <a:lnTo>
                  <a:pt x="15" y="60"/>
                </a:lnTo>
                <a:lnTo>
                  <a:pt x="16" y="61"/>
                </a:lnTo>
                <a:lnTo>
                  <a:pt x="16" y="61"/>
                </a:lnTo>
                <a:lnTo>
                  <a:pt x="18" y="63"/>
                </a:lnTo>
                <a:lnTo>
                  <a:pt x="19" y="63"/>
                </a:lnTo>
                <a:lnTo>
                  <a:pt x="21" y="63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9" y="64"/>
                </a:lnTo>
                <a:lnTo>
                  <a:pt x="31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3825875" y="3006725"/>
            <a:ext cx="31750" cy="31750"/>
          </a:xfrm>
          <a:custGeom>
            <a:avLst/>
            <a:gdLst>
              <a:gd name="T0" fmla="*/ 20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0 w 40"/>
              <a:gd name="T7" fmla="*/ 38 h 40"/>
              <a:gd name="T8" fmla="*/ 32 w 40"/>
              <a:gd name="T9" fmla="*/ 37 h 40"/>
              <a:gd name="T10" fmla="*/ 35 w 40"/>
              <a:gd name="T11" fmla="*/ 33 h 40"/>
              <a:gd name="T12" fmla="*/ 36 w 40"/>
              <a:gd name="T13" fmla="*/ 32 h 40"/>
              <a:gd name="T14" fmla="*/ 38 w 40"/>
              <a:gd name="T15" fmla="*/ 29 h 40"/>
              <a:gd name="T16" fmla="*/ 38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8 w 40"/>
              <a:gd name="T25" fmla="*/ 16 h 40"/>
              <a:gd name="T26" fmla="*/ 38 w 40"/>
              <a:gd name="T27" fmla="*/ 13 h 40"/>
              <a:gd name="T28" fmla="*/ 36 w 40"/>
              <a:gd name="T29" fmla="*/ 9 h 40"/>
              <a:gd name="T30" fmla="*/ 35 w 40"/>
              <a:gd name="T31" fmla="*/ 8 h 40"/>
              <a:gd name="T32" fmla="*/ 33 w 40"/>
              <a:gd name="T33" fmla="*/ 5 h 40"/>
              <a:gd name="T34" fmla="*/ 30 w 40"/>
              <a:gd name="T35" fmla="*/ 3 h 40"/>
              <a:gd name="T36" fmla="*/ 28 w 40"/>
              <a:gd name="T37" fmla="*/ 1 h 40"/>
              <a:gd name="T38" fmla="*/ 25 w 40"/>
              <a:gd name="T39" fmla="*/ 1 h 40"/>
              <a:gd name="T40" fmla="*/ 22 w 40"/>
              <a:gd name="T41" fmla="*/ 0 h 40"/>
              <a:gd name="T42" fmla="*/ 19 w 40"/>
              <a:gd name="T43" fmla="*/ 0 h 40"/>
              <a:gd name="T44" fmla="*/ 17 w 40"/>
              <a:gd name="T45" fmla="*/ 0 h 40"/>
              <a:gd name="T46" fmla="*/ 14 w 40"/>
              <a:gd name="T47" fmla="*/ 1 h 40"/>
              <a:gd name="T48" fmla="*/ 11 w 40"/>
              <a:gd name="T49" fmla="*/ 1 h 40"/>
              <a:gd name="T50" fmla="*/ 9 w 40"/>
              <a:gd name="T51" fmla="*/ 3 h 40"/>
              <a:gd name="T52" fmla="*/ 6 w 40"/>
              <a:gd name="T53" fmla="*/ 5 h 40"/>
              <a:gd name="T54" fmla="*/ 4 w 40"/>
              <a:gd name="T55" fmla="*/ 6 h 40"/>
              <a:gd name="T56" fmla="*/ 3 w 40"/>
              <a:gd name="T57" fmla="*/ 9 h 40"/>
              <a:gd name="T58" fmla="*/ 1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5 h 40"/>
              <a:gd name="T70" fmla="*/ 1 w 40"/>
              <a:gd name="T71" fmla="*/ 29 h 40"/>
              <a:gd name="T72" fmla="*/ 1 w 40"/>
              <a:gd name="T73" fmla="*/ 30 h 40"/>
              <a:gd name="T74" fmla="*/ 3 w 40"/>
              <a:gd name="T75" fmla="*/ 33 h 40"/>
              <a:gd name="T76" fmla="*/ 6 w 40"/>
              <a:gd name="T77" fmla="*/ 35 h 40"/>
              <a:gd name="T78" fmla="*/ 8 w 40"/>
              <a:gd name="T79" fmla="*/ 37 h 40"/>
              <a:gd name="T80" fmla="*/ 11 w 40"/>
              <a:gd name="T81" fmla="*/ 38 h 40"/>
              <a:gd name="T82" fmla="*/ 12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0" y="40"/>
                </a:lnTo>
                <a:lnTo>
                  <a:pt x="20" y="40"/>
                </a:lnTo>
                <a:lnTo>
                  <a:pt x="22" y="40"/>
                </a:lnTo>
                <a:lnTo>
                  <a:pt x="24" y="40"/>
                </a:lnTo>
                <a:lnTo>
                  <a:pt x="24" y="40"/>
                </a:lnTo>
                <a:lnTo>
                  <a:pt x="25" y="40"/>
                </a:lnTo>
                <a:lnTo>
                  <a:pt x="27" y="40"/>
                </a:lnTo>
                <a:lnTo>
                  <a:pt x="27" y="38"/>
                </a:lnTo>
                <a:lnTo>
                  <a:pt x="28" y="38"/>
                </a:lnTo>
                <a:lnTo>
                  <a:pt x="28" y="38"/>
                </a:lnTo>
                <a:lnTo>
                  <a:pt x="30" y="38"/>
                </a:lnTo>
                <a:lnTo>
                  <a:pt x="30" y="37"/>
                </a:lnTo>
                <a:lnTo>
                  <a:pt x="32" y="37"/>
                </a:lnTo>
                <a:lnTo>
                  <a:pt x="32" y="37"/>
                </a:lnTo>
                <a:lnTo>
                  <a:pt x="33" y="35"/>
                </a:lnTo>
                <a:lnTo>
                  <a:pt x="33" y="35"/>
                </a:lnTo>
                <a:lnTo>
                  <a:pt x="35" y="33"/>
                </a:lnTo>
                <a:lnTo>
                  <a:pt x="35" y="33"/>
                </a:lnTo>
                <a:lnTo>
                  <a:pt x="35" y="32"/>
                </a:lnTo>
                <a:lnTo>
                  <a:pt x="36" y="32"/>
                </a:lnTo>
                <a:lnTo>
                  <a:pt x="36" y="30"/>
                </a:lnTo>
                <a:lnTo>
                  <a:pt x="36" y="30"/>
                </a:lnTo>
                <a:lnTo>
                  <a:pt x="38" y="29"/>
                </a:lnTo>
                <a:lnTo>
                  <a:pt x="38" y="29"/>
                </a:lnTo>
                <a:lnTo>
                  <a:pt x="38" y="27"/>
                </a:lnTo>
                <a:lnTo>
                  <a:pt x="38" y="27"/>
                </a:lnTo>
                <a:lnTo>
                  <a:pt x="38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8" y="16"/>
                </a:lnTo>
                <a:lnTo>
                  <a:pt x="38" y="14"/>
                </a:lnTo>
                <a:lnTo>
                  <a:pt x="38" y="13"/>
                </a:lnTo>
                <a:lnTo>
                  <a:pt x="38" y="13"/>
                </a:lnTo>
                <a:lnTo>
                  <a:pt x="38" y="11"/>
                </a:lnTo>
                <a:lnTo>
                  <a:pt x="36" y="11"/>
                </a:lnTo>
                <a:lnTo>
                  <a:pt x="36" y="9"/>
                </a:lnTo>
                <a:lnTo>
                  <a:pt x="36" y="9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3" y="6"/>
                </a:lnTo>
                <a:lnTo>
                  <a:pt x="33" y="5"/>
                </a:lnTo>
                <a:lnTo>
                  <a:pt x="32" y="5"/>
                </a:lnTo>
                <a:lnTo>
                  <a:pt x="32" y="5"/>
                </a:lnTo>
                <a:lnTo>
                  <a:pt x="30" y="3"/>
                </a:lnTo>
                <a:lnTo>
                  <a:pt x="30" y="3"/>
                </a:lnTo>
                <a:lnTo>
                  <a:pt x="28" y="3"/>
                </a:lnTo>
                <a:lnTo>
                  <a:pt x="28" y="1"/>
                </a:lnTo>
                <a:lnTo>
                  <a:pt x="27" y="1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20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7" y="0"/>
                </a:lnTo>
                <a:lnTo>
                  <a:pt x="16" y="0"/>
                </a:lnTo>
                <a:lnTo>
                  <a:pt x="16" y="0"/>
                </a:lnTo>
                <a:lnTo>
                  <a:pt x="14" y="1"/>
                </a:lnTo>
                <a:lnTo>
                  <a:pt x="12" y="1"/>
                </a:lnTo>
                <a:lnTo>
                  <a:pt x="12" y="1"/>
                </a:lnTo>
                <a:lnTo>
                  <a:pt x="11" y="1"/>
                </a:lnTo>
                <a:lnTo>
                  <a:pt x="11" y="1"/>
                </a:lnTo>
                <a:lnTo>
                  <a:pt x="9" y="3"/>
                </a:lnTo>
                <a:lnTo>
                  <a:pt x="9" y="3"/>
                </a:lnTo>
                <a:lnTo>
                  <a:pt x="8" y="3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4" y="6"/>
                </a:lnTo>
                <a:lnTo>
                  <a:pt x="4" y="6"/>
                </a:lnTo>
                <a:lnTo>
                  <a:pt x="3" y="8"/>
                </a:lnTo>
                <a:lnTo>
                  <a:pt x="3" y="8"/>
                </a:lnTo>
                <a:lnTo>
                  <a:pt x="3" y="9"/>
                </a:lnTo>
                <a:lnTo>
                  <a:pt x="1" y="9"/>
                </a:lnTo>
                <a:lnTo>
                  <a:pt x="1" y="11"/>
                </a:lnTo>
                <a:lnTo>
                  <a:pt x="1" y="11"/>
                </a:lnTo>
                <a:lnTo>
                  <a:pt x="1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1" y="29"/>
                </a:lnTo>
                <a:lnTo>
                  <a:pt x="1" y="29"/>
                </a:lnTo>
                <a:lnTo>
                  <a:pt x="1" y="30"/>
                </a:lnTo>
                <a:lnTo>
                  <a:pt x="1" y="30"/>
                </a:lnTo>
                <a:lnTo>
                  <a:pt x="3" y="32"/>
                </a:lnTo>
                <a:lnTo>
                  <a:pt x="3" y="32"/>
                </a:lnTo>
                <a:lnTo>
                  <a:pt x="3" y="33"/>
                </a:lnTo>
                <a:lnTo>
                  <a:pt x="4" y="33"/>
                </a:lnTo>
                <a:lnTo>
                  <a:pt x="4" y="35"/>
                </a:lnTo>
                <a:lnTo>
                  <a:pt x="6" y="35"/>
                </a:lnTo>
                <a:lnTo>
                  <a:pt x="6" y="37"/>
                </a:lnTo>
                <a:lnTo>
                  <a:pt x="8" y="37"/>
                </a:lnTo>
                <a:lnTo>
                  <a:pt x="8" y="37"/>
                </a:lnTo>
                <a:lnTo>
                  <a:pt x="9" y="38"/>
                </a:lnTo>
                <a:lnTo>
                  <a:pt x="9" y="38"/>
                </a:lnTo>
                <a:lnTo>
                  <a:pt x="11" y="38"/>
                </a:lnTo>
                <a:lnTo>
                  <a:pt x="11" y="38"/>
                </a:lnTo>
                <a:lnTo>
                  <a:pt x="12" y="40"/>
                </a:lnTo>
                <a:lnTo>
                  <a:pt x="12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7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808413" y="2862263"/>
            <a:ext cx="50800" cy="50800"/>
          </a:xfrm>
          <a:custGeom>
            <a:avLst/>
            <a:gdLst>
              <a:gd name="T0" fmla="*/ 34 w 64"/>
              <a:gd name="T1" fmla="*/ 63 h 63"/>
              <a:gd name="T2" fmla="*/ 39 w 64"/>
              <a:gd name="T3" fmla="*/ 63 h 63"/>
              <a:gd name="T4" fmla="*/ 43 w 64"/>
              <a:gd name="T5" fmla="*/ 62 h 63"/>
              <a:gd name="T6" fmla="*/ 47 w 64"/>
              <a:gd name="T7" fmla="*/ 60 h 63"/>
              <a:gd name="T8" fmla="*/ 51 w 64"/>
              <a:gd name="T9" fmla="*/ 59 h 63"/>
              <a:gd name="T10" fmla="*/ 55 w 64"/>
              <a:gd name="T11" fmla="*/ 55 h 63"/>
              <a:gd name="T12" fmla="*/ 58 w 64"/>
              <a:gd name="T13" fmla="*/ 51 h 63"/>
              <a:gd name="T14" fmla="*/ 59 w 64"/>
              <a:gd name="T15" fmla="*/ 47 h 63"/>
              <a:gd name="T16" fmla="*/ 63 w 64"/>
              <a:gd name="T17" fmla="*/ 43 h 63"/>
              <a:gd name="T18" fmla="*/ 63 w 64"/>
              <a:gd name="T19" fmla="*/ 39 h 63"/>
              <a:gd name="T20" fmla="*/ 64 w 64"/>
              <a:gd name="T21" fmla="*/ 35 h 63"/>
              <a:gd name="T22" fmla="*/ 64 w 64"/>
              <a:gd name="T23" fmla="*/ 30 h 63"/>
              <a:gd name="T24" fmla="*/ 63 w 64"/>
              <a:gd name="T25" fmla="*/ 25 h 63"/>
              <a:gd name="T26" fmla="*/ 63 w 64"/>
              <a:gd name="T27" fmla="*/ 22 h 63"/>
              <a:gd name="T28" fmla="*/ 59 w 64"/>
              <a:gd name="T29" fmla="*/ 17 h 63"/>
              <a:gd name="T30" fmla="*/ 58 w 64"/>
              <a:gd name="T31" fmla="*/ 14 h 63"/>
              <a:gd name="T32" fmla="*/ 55 w 64"/>
              <a:gd name="T33" fmla="*/ 9 h 63"/>
              <a:gd name="T34" fmla="*/ 51 w 64"/>
              <a:gd name="T35" fmla="*/ 6 h 63"/>
              <a:gd name="T36" fmla="*/ 47 w 64"/>
              <a:gd name="T37" fmla="*/ 4 h 63"/>
              <a:gd name="T38" fmla="*/ 43 w 64"/>
              <a:gd name="T39" fmla="*/ 3 h 63"/>
              <a:gd name="T40" fmla="*/ 39 w 64"/>
              <a:gd name="T41" fmla="*/ 1 h 63"/>
              <a:gd name="T42" fmla="*/ 34 w 64"/>
              <a:gd name="T43" fmla="*/ 1 h 63"/>
              <a:gd name="T44" fmla="*/ 31 w 64"/>
              <a:gd name="T45" fmla="*/ 1 h 63"/>
              <a:gd name="T46" fmla="*/ 26 w 64"/>
              <a:gd name="T47" fmla="*/ 1 h 63"/>
              <a:gd name="T48" fmla="*/ 21 w 64"/>
              <a:gd name="T49" fmla="*/ 3 h 63"/>
              <a:gd name="T50" fmla="*/ 16 w 64"/>
              <a:gd name="T51" fmla="*/ 4 h 63"/>
              <a:gd name="T52" fmla="*/ 13 w 64"/>
              <a:gd name="T53" fmla="*/ 6 h 63"/>
              <a:gd name="T54" fmla="*/ 10 w 64"/>
              <a:gd name="T55" fmla="*/ 9 h 63"/>
              <a:gd name="T56" fmla="*/ 7 w 64"/>
              <a:gd name="T57" fmla="*/ 14 h 63"/>
              <a:gd name="T58" fmla="*/ 3 w 64"/>
              <a:gd name="T59" fmla="*/ 17 h 63"/>
              <a:gd name="T60" fmla="*/ 2 w 64"/>
              <a:gd name="T61" fmla="*/ 22 h 63"/>
              <a:gd name="T62" fmla="*/ 0 w 64"/>
              <a:gd name="T63" fmla="*/ 25 h 63"/>
              <a:gd name="T64" fmla="*/ 0 w 64"/>
              <a:gd name="T65" fmla="*/ 30 h 63"/>
              <a:gd name="T66" fmla="*/ 0 w 64"/>
              <a:gd name="T67" fmla="*/ 35 h 63"/>
              <a:gd name="T68" fmla="*/ 0 w 64"/>
              <a:gd name="T69" fmla="*/ 39 h 63"/>
              <a:gd name="T70" fmla="*/ 2 w 64"/>
              <a:gd name="T71" fmla="*/ 43 h 63"/>
              <a:gd name="T72" fmla="*/ 3 w 64"/>
              <a:gd name="T73" fmla="*/ 47 h 63"/>
              <a:gd name="T74" fmla="*/ 7 w 64"/>
              <a:gd name="T75" fmla="*/ 51 h 63"/>
              <a:gd name="T76" fmla="*/ 10 w 64"/>
              <a:gd name="T77" fmla="*/ 55 h 63"/>
              <a:gd name="T78" fmla="*/ 13 w 64"/>
              <a:gd name="T79" fmla="*/ 59 h 63"/>
              <a:gd name="T80" fmla="*/ 16 w 64"/>
              <a:gd name="T81" fmla="*/ 60 h 63"/>
              <a:gd name="T82" fmla="*/ 21 w 64"/>
              <a:gd name="T83" fmla="*/ 62 h 63"/>
              <a:gd name="T84" fmla="*/ 26 w 64"/>
              <a:gd name="T85" fmla="*/ 63 h 63"/>
              <a:gd name="T86" fmla="*/ 31 w 64"/>
              <a:gd name="T87" fmla="*/ 63 h 63"/>
              <a:gd name="T88" fmla="*/ 32 w 64"/>
              <a:gd name="T89" fmla="*/ 3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3">
                <a:moveTo>
                  <a:pt x="32" y="31"/>
                </a:moveTo>
                <a:lnTo>
                  <a:pt x="32" y="63"/>
                </a:lnTo>
                <a:lnTo>
                  <a:pt x="34" y="63"/>
                </a:lnTo>
                <a:lnTo>
                  <a:pt x="35" y="63"/>
                </a:lnTo>
                <a:lnTo>
                  <a:pt x="37" y="63"/>
                </a:lnTo>
                <a:lnTo>
                  <a:pt x="39" y="63"/>
                </a:lnTo>
                <a:lnTo>
                  <a:pt x="40" y="63"/>
                </a:lnTo>
                <a:lnTo>
                  <a:pt x="42" y="63"/>
                </a:lnTo>
                <a:lnTo>
                  <a:pt x="43" y="62"/>
                </a:lnTo>
                <a:lnTo>
                  <a:pt x="45" y="62"/>
                </a:lnTo>
                <a:lnTo>
                  <a:pt x="47" y="62"/>
                </a:lnTo>
                <a:lnTo>
                  <a:pt x="47" y="60"/>
                </a:lnTo>
                <a:lnTo>
                  <a:pt x="48" y="60"/>
                </a:lnTo>
                <a:lnTo>
                  <a:pt x="50" y="59"/>
                </a:lnTo>
                <a:lnTo>
                  <a:pt x="51" y="59"/>
                </a:lnTo>
                <a:lnTo>
                  <a:pt x="53" y="57"/>
                </a:lnTo>
                <a:lnTo>
                  <a:pt x="53" y="55"/>
                </a:lnTo>
                <a:lnTo>
                  <a:pt x="55" y="55"/>
                </a:lnTo>
                <a:lnTo>
                  <a:pt x="56" y="54"/>
                </a:lnTo>
                <a:lnTo>
                  <a:pt x="56" y="52"/>
                </a:lnTo>
                <a:lnTo>
                  <a:pt x="58" y="51"/>
                </a:lnTo>
                <a:lnTo>
                  <a:pt x="58" y="51"/>
                </a:lnTo>
                <a:lnTo>
                  <a:pt x="59" y="49"/>
                </a:lnTo>
                <a:lnTo>
                  <a:pt x="59" y="47"/>
                </a:lnTo>
                <a:lnTo>
                  <a:pt x="61" y="46"/>
                </a:lnTo>
                <a:lnTo>
                  <a:pt x="61" y="44"/>
                </a:lnTo>
                <a:lnTo>
                  <a:pt x="63" y="43"/>
                </a:lnTo>
                <a:lnTo>
                  <a:pt x="63" y="41"/>
                </a:lnTo>
                <a:lnTo>
                  <a:pt x="63" y="39"/>
                </a:lnTo>
                <a:lnTo>
                  <a:pt x="63" y="39"/>
                </a:lnTo>
                <a:lnTo>
                  <a:pt x="64" y="38"/>
                </a:lnTo>
                <a:lnTo>
                  <a:pt x="64" y="36"/>
                </a:lnTo>
                <a:lnTo>
                  <a:pt x="64" y="35"/>
                </a:lnTo>
                <a:lnTo>
                  <a:pt x="64" y="31"/>
                </a:lnTo>
                <a:lnTo>
                  <a:pt x="64" y="31"/>
                </a:lnTo>
                <a:lnTo>
                  <a:pt x="64" y="30"/>
                </a:lnTo>
                <a:lnTo>
                  <a:pt x="64" y="28"/>
                </a:lnTo>
                <a:lnTo>
                  <a:pt x="64" y="27"/>
                </a:lnTo>
                <a:lnTo>
                  <a:pt x="63" y="25"/>
                </a:lnTo>
                <a:lnTo>
                  <a:pt x="63" y="25"/>
                </a:lnTo>
                <a:lnTo>
                  <a:pt x="63" y="23"/>
                </a:lnTo>
                <a:lnTo>
                  <a:pt x="63" y="22"/>
                </a:lnTo>
                <a:lnTo>
                  <a:pt x="61" y="20"/>
                </a:lnTo>
                <a:lnTo>
                  <a:pt x="61" y="19"/>
                </a:lnTo>
                <a:lnTo>
                  <a:pt x="59" y="17"/>
                </a:lnTo>
                <a:lnTo>
                  <a:pt x="59" y="16"/>
                </a:lnTo>
                <a:lnTo>
                  <a:pt x="58" y="14"/>
                </a:lnTo>
                <a:lnTo>
                  <a:pt x="58" y="14"/>
                </a:lnTo>
                <a:lnTo>
                  <a:pt x="56" y="12"/>
                </a:lnTo>
                <a:lnTo>
                  <a:pt x="56" y="11"/>
                </a:lnTo>
                <a:lnTo>
                  <a:pt x="55" y="9"/>
                </a:lnTo>
                <a:lnTo>
                  <a:pt x="53" y="9"/>
                </a:lnTo>
                <a:lnTo>
                  <a:pt x="53" y="8"/>
                </a:lnTo>
                <a:lnTo>
                  <a:pt x="51" y="6"/>
                </a:lnTo>
                <a:lnTo>
                  <a:pt x="50" y="6"/>
                </a:lnTo>
                <a:lnTo>
                  <a:pt x="48" y="4"/>
                </a:lnTo>
                <a:lnTo>
                  <a:pt x="47" y="4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0"/>
                </a:ln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6" y="4"/>
                </a:lnTo>
                <a:lnTo>
                  <a:pt x="15" y="6"/>
                </a:lnTo>
                <a:lnTo>
                  <a:pt x="13" y="6"/>
                </a:lnTo>
                <a:lnTo>
                  <a:pt x="11" y="8"/>
                </a:lnTo>
                <a:lnTo>
                  <a:pt x="10" y="9"/>
                </a:lnTo>
                <a:lnTo>
                  <a:pt x="10" y="9"/>
                </a:lnTo>
                <a:lnTo>
                  <a:pt x="8" y="11"/>
                </a:lnTo>
                <a:lnTo>
                  <a:pt x="7" y="12"/>
                </a:lnTo>
                <a:lnTo>
                  <a:pt x="7" y="14"/>
                </a:lnTo>
                <a:lnTo>
                  <a:pt x="5" y="14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0" y="31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39"/>
                </a:lnTo>
                <a:lnTo>
                  <a:pt x="2" y="39"/>
                </a:lnTo>
                <a:lnTo>
                  <a:pt x="2" y="41"/>
                </a:lnTo>
                <a:lnTo>
                  <a:pt x="2" y="43"/>
                </a:lnTo>
                <a:lnTo>
                  <a:pt x="2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1"/>
                </a:lnTo>
                <a:lnTo>
                  <a:pt x="7" y="51"/>
                </a:lnTo>
                <a:lnTo>
                  <a:pt x="7" y="52"/>
                </a:lnTo>
                <a:lnTo>
                  <a:pt x="8" y="54"/>
                </a:lnTo>
                <a:lnTo>
                  <a:pt x="10" y="55"/>
                </a:lnTo>
                <a:lnTo>
                  <a:pt x="10" y="55"/>
                </a:lnTo>
                <a:lnTo>
                  <a:pt x="11" y="57"/>
                </a:lnTo>
                <a:lnTo>
                  <a:pt x="13" y="59"/>
                </a:lnTo>
                <a:lnTo>
                  <a:pt x="15" y="59"/>
                </a:lnTo>
                <a:lnTo>
                  <a:pt x="16" y="60"/>
                </a:lnTo>
                <a:lnTo>
                  <a:pt x="16" y="60"/>
                </a:lnTo>
                <a:lnTo>
                  <a:pt x="18" y="62"/>
                </a:lnTo>
                <a:lnTo>
                  <a:pt x="19" y="62"/>
                </a:lnTo>
                <a:lnTo>
                  <a:pt x="21" y="62"/>
                </a:lnTo>
                <a:lnTo>
                  <a:pt x="23" y="63"/>
                </a:lnTo>
                <a:lnTo>
                  <a:pt x="24" y="63"/>
                </a:lnTo>
                <a:lnTo>
                  <a:pt x="26" y="63"/>
                </a:lnTo>
                <a:lnTo>
                  <a:pt x="27" y="63"/>
                </a:lnTo>
                <a:lnTo>
                  <a:pt x="29" y="63"/>
                </a:lnTo>
                <a:lnTo>
                  <a:pt x="31" y="63"/>
                </a:lnTo>
                <a:lnTo>
                  <a:pt x="32" y="63"/>
                </a:lnTo>
                <a:lnTo>
                  <a:pt x="32" y="63"/>
                </a:lnTo>
                <a:lnTo>
                  <a:pt x="32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3825875" y="2879725"/>
            <a:ext cx="31750" cy="31750"/>
          </a:xfrm>
          <a:custGeom>
            <a:avLst/>
            <a:gdLst>
              <a:gd name="T0" fmla="*/ 20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0 w 40"/>
              <a:gd name="T7" fmla="*/ 38 h 40"/>
              <a:gd name="T8" fmla="*/ 32 w 40"/>
              <a:gd name="T9" fmla="*/ 37 h 40"/>
              <a:gd name="T10" fmla="*/ 35 w 40"/>
              <a:gd name="T11" fmla="*/ 33 h 40"/>
              <a:gd name="T12" fmla="*/ 36 w 40"/>
              <a:gd name="T13" fmla="*/ 32 h 40"/>
              <a:gd name="T14" fmla="*/ 38 w 40"/>
              <a:gd name="T15" fmla="*/ 29 h 40"/>
              <a:gd name="T16" fmla="*/ 38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8 w 40"/>
              <a:gd name="T25" fmla="*/ 16 h 40"/>
              <a:gd name="T26" fmla="*/ 38 w 40"/>
              <a:gd name="T27" fmla="*/ 13 h 40"/>
              <a:gd name="T28" fmla="*/ 36 w 40"/>
              <a:gd name="T29" fmla="*/ 9 h 40"/>
              <a:gd name="T30" fmla="*/ 35 w 40"/>
              <a:gd name="T31" fmla="*/ 8 h 40"/>
              <a:gd name="T32" fmla="*/ 33 w 40"/>
              <a:gd name="T33" fmla="*/ 5 h 40"/>
              <a:gd name="T34" fmla="*/ 30 w 40"/>
              <a:gd name="T35" fmla="*/ 3 h 40"/>
              <a:gd name="T36" fmla="*/ 28 w 40"/>
              <a:gd name="T37" fmla="*/ 1 h 40"/>
              <a:gd name="T38" fmla="*/ 25 w 40"/>
              <a:gd name="T39" fmla="*/ 1 h 40"/>
              <a:gd name="T40" fmla="*/ 22 w 40"/>
              <a:gd name="T41" fmla="*/ 0 h 40"/>
              <a:gd name="T42" fmla="*/ 19 w 40"/>
              <a:gd name="T43" fmla="*/ 0 h 40"/>
              <a:gd name="T44" fmla="*/ 17 w 40"/>
              <a:gd name="T45" fmla="*/ 0 h 40"/>
              <a:gd name="T46" fmla="*/ 14 w 40"/>
              <a:gd name="T47" fmla="*/ 1 h 40"/>
              <a:gd name="T48" fmla="*/ 11 w 40"/>
              <a:gd name="T49" fmla="*/ 1 h 40"/>
              <a:gd name="T50" fmla="*/ 9 w 40"/>
              <a:gd name="T51" fmla="*/ 3 h 40"/>
              <a:gd name="T52" fmla="*/ 6 w 40"/>
              <a:gd name="T53" fmla="*/ 5 h 40"/>
              <a:gd name="T54" fmla="*/ 4 w 40"/>
              <a:gd name="T55" fmla="*/ 6 h 40"/>
              <a:gd name="T56" fmla="*/ 3 w 40"/>
              <a:gd name="T57" fmla="*/ 9 h 40"/>
              <a:gd name="T58" fmla="*/ 1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5 h 40"/>
              <a:gd name="T70" fmla="*/ 1 w 40"/>
              <a:gd name="T71" fmla="*/ 29 h 40"/>
              <a:gd name="T72" fmla="*/ 1 w 40"/>
              <a:gd name="T73" fmla="*/ 30 h 40"/>
              <a:gd name="T74" fmla="*/ 3 w 40"/>
              <a:gd name="T75" fmla="*/ 33 h 40"/>
              <a:gd name="T76" fmla="*/ 6 w 40"/>
              <a:gd name="T77" fmla="*/ 35 h 40"/>
              <a:gd name="T78" fmla="*/ 8 w 40"/>
              <a:gd name="T79" fmla="*/ 37 h 40"/>
              <a:gd name="T80" fmla="*/ 11 w 40"/>
              <a:gd name="T81" fmla="*/ 38 h 40"/>
              <a:gd name="T82" fmla="*/ 12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0" y="40"/>
                </a:lnTo>
                <a:lnTo>
                  <a:pt x="20" y="40"/>
                </a:lnTo>
                <a:lnTo>
                  <a:pt x="22" y="40"/>
                </a:lnTo>
                <a:lnTo>
                  <a:pt x="24" y="40"/>
                </a:lnTo>
                <a:lnTo>
                  <a:pt x="24" y="40"/>
                </a:lnTo>
                <a:lnTo>
                  <a:pt x="25" y="40"/>
                </a:lnTo>
                <a:lnTo>
                  <a:pt x="27" y="40"/>
                </a:lnTo>
                <a:lnTo>
                  <a:pt x="27" y="38"/>
                </a:lnTo>
                <a:lnTo>
                  <a:pt x="28" y="38"/>
                </a:lnTo>
                <a:lnTo>
                  <a:pt x="28" y="38"/>
                </a:lnTo>
                <a:lnTo>
                  <a:pt x="30" y="38"/>
                </a:lnTo>
                <a:lnTo>
                  <a:pt x="30" y="37"/>
                </a:lnTo>
                <a:lnTo>
                  <a:pt x="32" y="37"/>
                </a:lnTo>
                <a:lnTo>
                  <a:pt x="32" y="37"/>
                </a:lnTo>
                <a:lnTo>
                  <a:pt x="33" y="35"/>
                </a:lnTo>
                <a:lnTo>
                  <a:pt x="33" y="35"/>
                </a:lnTo>
                <a:lnTo>
                  <a:pt x="35" y="33"/>
                </a:lnTo>
                <a:lnTo>
                  <a:pt x="35" y="33"/>
                </a:lnTo>
                <a:lnTo>
                  <a:pt x="35" y="32"/>
                </a:lnTo>
                <a:lnTo>
                  <a:pt x="36" y="32"/>
                </a:lnTo>
                <a:lnTo>
                  <a:pt x="36" y="30"/>
                </a:lnTo>
                <a:lnTo>
                  <a:pt x="36" y="30"/>
                </a:lnTo>
                <a:lnTo>
                  <a:pt x="38" y="29"/>
                </a:lnTo>
                <a:lnTo>
                  <a:pt x="38" y="29"/>
                </a:lnTo>
                <a:lnTo>
                  <a:pt x="38" y="27"/>
                </a:lnTo>
                <a:lnTo>
                  <a:pt x="38" y="27"/>
                </a:lnTo>
                <a:lnTo>
                  <a:pt x="38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8" y="16"/>
                </a:lnTo>
                <a:lnTo>
                  <a:pt x="38" y="14"/>
                </a:lnTo>
                <a:lnTo>
                  <a:pt x="38" y="13"/>
                </a:lnTo>
                <a:lnTo>
                  <a:pt x="38" y="13"/>
                </a:lnTo>
                <a:lnTo>
                  <a:pt x="38" y="11"/>
                </a:lnTo>
                <a:lnTo>
                  <a:pt x="36" y="11"/>
                </a:lnTo>
                <a:lnTo>
                  <a:pt x="36" y="9"/>
                </a:lnTo>
                <a:lnTo>
                  <a:pt x="36" y="9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3" y="6"/>
                </a:lnTo>
                <a:lnTo>
                  <a:pt x="33" y="5"/>
                </a:lnTo>
                <a:lnTo>
                  <a:pt x="32" y="5"/>
                </a:lnTo>
                <a:lnTo>
                  <a:pt x="32" y="5"/>
                </a:lnTo>
                <a:lnTo>
                  <a:pt x="30" y="3"/>
                </a:lnTo>
                <a:lnTo>
                  <a:pt x="30" y="3"/>
                </a:lnTo>
                <a:lnTo>
                  <a:pt x="28" y="3"/>
                </a:lnTo>
                <a:lnTo>
                  <a:pt x="28" y="1"/>
                </a:lnTo>
                <a:lnTo>
                  <a:pt x="27" y="1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20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7" y="0"/>
                </a:lnTo>
                <a:lnTo>
                  <a:pt x="16" y="0"/>
                </a:lnTo>
                <a:lnTo>
                  <a:pt x="16" y="0"/>
                </a:lnTo>
                <a:lnTo>
                  <a:pt x="14" y="1"/>
                </a:lnTo>
                <a:lnTo>
                  <a:pt x="12" y="1"/>
                </a:lnTo>
                <a:lnTo>
                  <a:pt x="12" y="1"/>
                </a:lnTo>
                <a:lnTo>
                  <a:pt x="11" y="1"/>
                </a:lnTo>
                <a:lnTo>
                  <a:pt x="11" y="1"/>
                </a:lnTo>
                <a:lnTo>
                  <a:pt x="9" y="3"/>
                </a:lnTo>
                <a:lnTo>
                  <a:pt x="9" y="3"/>
                </a:lnTo>
                <a:lnTo>
                  <a:pt x="8" y="3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4" y="6"/>
                </a:lnTo>
                <a:lnTo>
                  <a:pt x="4" y="6"/>
                </a:lnTo>
                <a:lnTo>
                  <a:pt x="3" y="8"/>
                </a:lnTo>
                <a:lnTo>
                  <a:pt x="3" y="8"/>
                </a:lnTo>
                <a:lnTo>
                  <a:pt x="3" y="9"/>
                </a:lnTo>
                <a:lnTo>
                  <a:pt x="1" y="9"/>
                </a:lnTo>
                <a:lnTo>
                  <a:pt x="1" y="11"/>
                </a:lnTo>
                <a:lnTo>
                  <a:pt x="1" y="11"/>
                </a:lnTo>
                <a:lnTo>
                  <a:pt x="1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1" y="29"/>
                </a:lnTo>
                <a:lnTo>
                  <a:pt x="1" y="29"/>
                </a:lnTo>
                <a:lnTo>
                  <a:pt x="1" y="30"/>
                </a:lnTo>
                <a:lnTo>
                  <a:pt x="1" y="30"/>
                </a:lnTo>
                <a:lnTo>
                  <a:pt x="3" y="32"/>
                </a:lnTo>
                <a:lnTo>
                  <a:pt x="3" y="32"/>
                </a:lnTo>
                <a:lnTo>
                  <a:pt x="3" y="33"/>
                </a:lnTo>
                <a:lnTo>
                  <a:pt x="4" y="33"/>
                </a:lnTo>
                <a:lnTo>
                  <a:pt x="4" y="35"/>
                </a:lnTo>
                <a:lnTo>
                  <a:pt x="6" y="35"/>
                </a:lnTo>
                <a:lnTo>
                  <a:pt x="6" y="37"/>
                </a:lnTo>
                <a:lnTo>
                  <a:pt x="8" y="37"/>
                </a:lnTo>
                <a:lnTo>
                  <a:pt x="8" y="37"/>
                </a:lnTo>
                <a:lnTo>
                  <a:pt x="9" y="38"/>
                </a:lnTo>
                <a:lnTo>
                  <a:pt x="9" y="38"/>
                </a:lnTo>
                <a:lnTo>
                  <a:pt x="11" y="38"/>
                </a:lnTo>
                <a:lnTo>
                  <a:pt x="11" y="38"/>
                </a:lnTo>
                <a:lnTo>
                  <a:pt x="12" y="40"/>
                </a:lnTo>
                <a:lnTo>
                  <a:pt x="12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7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3808413" y="2735263"/>
            <a:ext cx="50800" cy="50800"/>
          </a:xfrm>
          <a:custGeom>
            <a:avLst/>
            <a:gdLst>
              <a:gd name="T0" fmla="*/ 34 w 64"/>
              <a:gd name="T1" fmla="*/ 64 h 64"/>
              <a:gd name="T2" fmla="*/ 39 w 64"/>
              <a:gd name="T3" fmla="*/ 64 h 64"/>
              <a:gd name="T4" fmla="*/ 43 w 64"/>
              <a:gd name="T5" fmla="*/ 62 h 64"/>
              <a:gd name="T6" fmla="*/ 47 w 64"/>
              <a:gd name="T7" fmla="*/ 60 h 64"/>
              <a:gd name="T8" fmla="*/ 51 w 64"/>
              <a:gd name="T9" fmla="*/ 59 h 64"/>
              <a:gd name="T10" fmla="*/ 55 w 64"/>
              <a:gd name="T11" fmla="*/ 56 h 64"/>
              <a:gd name="T12" fmla="*/ 58 w 64"/>
              <a:gd name="T13" fmla="*/ 51 h 64"/>
              <a:gd name="T14" fmla="*/ 59 w 64"/>
              <a:gd name="T15" fmla="*/ 48 h 64"/>
              <a:gd name="T16" fmla="*/ 63 w 64"/>
              <a:gd name="T17" fmla="*/ 43 h 64"/>
              <a:gd name="T18" fmla="*/ 63 w 64"/>
              <a:gd name="T19" fmla="*/ 40 h 64"/>
              <a:gd name="T20" fmla="*/ 64 w 64"/>
              <a:gd name="T21" fmla="*/ 35 h 64"/>
              <a:gd name="T22" fmla="*/ 64 w 64"/>
              <a:gd name="T23" fmla="*/ 30 h 64"/>
              <a:gd name="T24" fmla="*/ 63 w 64"/>
              <a:gd name="T25" fmla="*/ 25 h 64"/>
              <a:gd name="T26" fmla="*/ 63 w 64"/>
              <a:gd name="T27" fmla="*/ 22 h 64"/>
              <a:gd name="T28" fmla="*/ 59 w 64"/>
              <a:gd name="T29" fmla="*/ 17 h 64"/>
              <a:gd name="T30" fmla="*/ 58 w 64"/>
              <a:gd name="T31" fmla="*/ 14 h 64"/>
              <a:gd name="T32" fmla="*/ 55 w 64"/>
              <a:gd name="T33" fmla="*/ 9 h 64"/>
              <a:gd name="T34" fmla="*/ 51 w 64"/>
              <a:gd name="T35" fmla="*/ 6 h 64"/>
              <a:gd name="T36" fmla="*/ 47 w 64"/>
              <a:gd name="T37" fmla="*/ 4 h 64"/>
              <a:gd name="T38" fmla="*/ 43 w 64"/>
              <a:gd name="T39" fmla="*/ 3 h 64"/>
              <a:gd name="T40" fmla="*/ 39 w 64"/>
              <a:gd name="T41" fmla="*/ 1 h 64"/>
              <a:gd name="T42" fmla="*/ 34 w 64"/>
              <a:gd name="T43" fmla="*/ 1 h 64"/>
              <a:gd name="T44" fmla="*/ 31 w 64"/>
              <a:gd name="T45" fmla="*/ 1 h 64"/>
              <a:gd name="T46" fmla="*/ 26 w 64"/>
              <a:gd name="T47" fmla="*/ 1 h 64"/>
              <a:gd name="T48" fmla="*/ 21 w 64"/>
              <a:gd name="T49" fmla="*/ 3 h 64"/>
              <a:gd name="T50" fmla="*/ 16 w 64"/>
              <a:gd name="T51" fmla="*/ 4 h 64"/>
              <a:gd name="T52" fmla="*/ 13 w 64"/>
              <a:gd name="T53" fmla="*/ 6 h 64"/>
              <a:gd name="T54" fmla="*/ 10 w 64"/>
              <a:gd name="T55" fmla="*/ 9 h 64"/>
              <a:gd name="T56" fmla="*/ 7 w 64"/>
              <a:gd name="T57" fmla="*/ 14 h 64"/>
              <a:gd name="T58" fmla="*/ 3 w 64"/>
              <a:gd name="T59" fmla="*/ 17 h 64"/>
              <a:gd name="T60" fmla="*/ 2 w 64"/>
              <a:gd name="T61" fmla="*/ 22 h 64"/>
              <a:gd name="T62" fmla="*/ 0 w 64"/>
              <a:gd name="T63" fmla="*/ 25 h 64"/>
              <a:gd name="T64" fmla="*/ 0 w 64"/>
              <a:gd name="T65" fmla="*/ 30 h 64"/>
              <a:gd name="T66" fmla="*/ 0 w 64"/>
              <a:gd name="T67" fmla="*/ 35 h 64"/>
              <a:gd name="T68" fmla="*/ 0 w 64"/>
              <a:gd name="T69" fmla="*/ 40 h 64"/>
              <a:gd name="T70" fmla="*/ 2 w 64"/>
              <a:gd name="T71" fmla="*/ 43 h 64"/>
              <a:gd name="T72" fmla="*/ 3 w 64"/>
              <a:gd name="T73" fmla="*/ 48 h 64"/>
              <a:gd name="T74" fmla="*/ 7 w 64"/>
              <a:gd name="T75" fmla="*/ 51 h 64"/>
              <a:gd name="T76" fmla="*/ 10 w 64"/>
              <a:gd name="T77" fmla="*/ 56 h 64"/>
              <a:gd name="T78" fmla="*/ 13 w 64"/>
              <a:gd name="T79" fmla="*/ 59 h 64"/>
              <a:gd name="T80" fmla="*/ 16 w 64"/>
              <a:gd name="T81" fmla="*/ 60 h 64"/>
              <a:gd name="T82" fmla="*/ 21 w 64"/>
              <a:gd name="T83" fmla="*/ 62 h 64"/>
              <a:gd name="T84" fmla="*/ 26 w 64"/>
              <a:gd name="T85" fmla="*/ 64 h 64"/>
              <a:gd name="T86" fmla="*/ 31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9" y="64"/>
                </a:lnTo>
                <a:lnTo>
                  <a:pt x="40" y="64"/>
                </a:lnTo>
                <a:lnTo>
                  <a:pt x="42" y="64"/>
                </a:lnTo>
                <a:lnTo>
                  <a:pt x="43" y="62"/>
                </a:lnTo>
                <a:lnTo>
                  <a:pt x="45" y="62"/>
                </a:lnTo>
                <a:lnTo>
                  <a:pt x="47" y="62"/>
                </a:lnTo>
                <a:lnTo>
                  <a:pt x="47" y="60"/>
                </a:lnTo>
                <a:lnTo>
                  <a:pt x="48" y="60"/>
                </a:lnTo>
                <a:lnTo>
                  <a:pt x="50" y="59"/>
                </a:lnTo>
                <a:lnTo>
                  <a:pt x="51" y="59"/>
                </a:lnTo>
                <a:lnTo>
                  <a:pt x="53" y="57"/>
                </a:lnTo>
                <a:lnTo>
                  <a:pt x="53" y="56"/>
                </a:lnTo>
                <a:lnTo>
                  <a:pt x="55" y="56"/>
                </a:lnTo>
                <a:lnTo>
                  <a:pt x="56" y="54"/>
                </a:lnTo>
                <a:lnTo>
                  <a:pt x="56" y="52"/>
                </a:lnTo>
                <a:lnTo>
                  <a:pt x="58" y="51"/>
                </a:lnTo>
                <a:lnTo>
                  <a:pt x="58" y="51"/>
                </a:lnTo>
                <a:lnTo>
                  <a:pt x="59" y="49"/>
                </a:lnTo>
                <a:lnTo>
                  <a:pt x="59" y="48"/>
                </a:lnTo>
                <a:lnTo>
                  <a:pt x="61" y="46"/>
                </a:lnTo>
                <a:lnTo>
                  <a:pt x="61" y="44"/>
                </a:lnTo>
                <a:lnTo>
                  <a:pt x="63" y="43"/>
                </a:lnTo>
                <a:lnTo>
                  <a:pt x="63" y="41"/>
                </a:lnTo>
                <a:lnTo>
                  <a:pt x="63" y="40"/>
                </a:lnTo>
                <a:lnTo>
                  <a:pt x="63" y="40"/>
                </a:lnTo>
                <a:lnTo>
                  <a:pt x="64" y="38"/>
                </a:lnTo>
                <a:lnTo>
                  <a:pt x="64" y="36"/>
                </a:lnTo>
                <a:lnTo>
                  <a:pt x="64" y="35"/>
                </a:lnTo>
                <a:lnTo>
                  <a:pt x="64" y="32"/>
                </a:lnTo>
                <a:lnTo>
                  <a:pt x="64" y="32"/>
                </a:lnTo>
                <a:lnTo>
                  <a:pt x="64" y="30"/>
                </a:lnTo>
                <a:lnTo>
                  <a:pt x="64" y="28"/>
                </a:lnTo>
                <a:lnTo>
                  <a:pt x="64" y="27"/>
                </a:lnTo>
                <a:lnTo>
                  <a:pt x="63" y="25"/>
                </a:lnTo>
                <a:lnTo>
                  <a:pt x="63" y="25"/>
                </a:lnTo>
                <a:lnTo>
                  <a:pt x="63" y="24"/>
                </a:lnTo>
                <a:lnTo>
                  <a:pt x="63" y="22"/>
                </a:lnTo>
                <a:lnTo>
                  <a:pt x="61" y="20"/>
                </a:lnTo>
                <a:lnTo>
                  <a:pt x="61" y="19"/>
                </a:lnTo>
                <a:lnTo>
                  <a:pt x="59" y="17"/>
                </a:lnTo>
                <a:lnTo>
                  <a:pt x="59" y="16"/>
                </a:lnTo>
                <a:lnTo>
                  <a:pt x="58" y="14"/>
                </a:lnTo>
                <a:lnTo>
                  <a:pt x="58" y="14"/>
                </a:lnTo>
                <a:lnTo>
                  <a:pt x="56" y="12"/>
                </a:lnTo>
                <a:lnTo>
                  <a:pt x="56" y="11"/>
                </a:lnTo>
                <a:lnTo>
                  <a:pt x="55" y="9"/>
                </a:lnTo>
                <a:lnTo>
                  <a:pt x="53" y="9"/>
                </a:lnTo>
                <a:lnTo>
                  <a:pt x="53" y="8"/>
                </a:lnTo>
                <a:lnTo>
                  <a:pt x="51" y="6"/>
                </a:lnTo>
                <a:lnTo>
                  <a:pt x="50" y="6"/>
                </a:lnTo>
                <a:lnTo>
                  <a:pt x="48" y="4"/>
                </a:lnTo>
                <a:lnTo>
                  <a:pt x="47" y="4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0"/>
                </a:ln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6" y="4"/>
                </a:lnTo>
                <a:lnTo>
                  <a:pt x="15" y="6"/>
                </a:lnTo>
                <a:lnTo>
                  <a:pt x="13" y="6"/>
                </a:lnTo>
                <a:lnTo>
                  <a:pt x="11" y="8"/>
                </a:lnTo>
                <a:lnTo>
                  <a:pt x="10" y="9"/>
                </a:lnTo>
                <a:lnTo>
                  <a:pt x="10" y="9"/>
                </a:lnTo>
                <a:lnTo>
                  <a:pt x="8" y="11"/>
                </a:lnTo>
                <a:lnTo>
                  <a:pt x="7" y="12"/>
                </a:lnTo>
                <a:lnTo>
                  <a:pt x="7" y="14"/>
                </a:lnTo>
                <a:lnTo>
                  <a:pt x="5" y="14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4"/>
                </a:lnTo>
                <a:lnTo>
                  <a:pt x="2" y="25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2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40"/>
                </a:lnTo>
                <a:lnTo>
                  <a:pt x="2" y="40"/>
                </a:lnTo>
                <a:lnTo>
                  <a:pt x="2" y="41"/>
                </a:lnTo>
                <a:lnTo>
                  <a:pt x="2" y="43"/>
                </a:lnTo>
                <a:lnTo>
                  <a:pt x="2" y="44"/>
                </a:lnTo>
                <a:lnTo>
                  <a:pt x="3" y="46"/>
                </a:lnTo>
                <a:lnTo>
                  <a:pt x="3" y="48"/>
                </a:lnTo>
                <a:lnTo>
                  <a:pt x="5" y="49"/>
                </a:lnTo>
                <a:lnTo>
                  <a:pt x="5" y="51"/>
                </a:lnTo>
                <a:lnTo>
                  <a:pt x="7" y="51"/>
                </a:lnTo>
                <a:lnTo>
                  <a:pt x="7" y="52"/>
                </a:lnTo>
                <a:lnTo>
                  <a:pt x="8" y="54"/>
                </a:lnTo>
                <a:lnTo>
                  <a:pt x="10" y="56"/>
                </a:lnTo>
                <a:lnTo>
                  <a:pt x="10" y="56"/>
                </a:lnTo>
                <a:lnTo>
                  <a:pt x="11" y="57"/>
                </a:lnTo>
                <a:lnTo>
                  <a:pt x="13" y="59"/>
                </a:lnTo>
                <a:lnTo>
                  <a:pt x="15" y="59"/>
                </a:lnTo>
                <a:lnTo>
                  <a:pt x="16" y="60"/>
                </a:lnTo>
                <a:lnTo>
                  <a:pt x="16" y="60"/>
                </a:lnTo>
                <a:lnTo>
                  <a:pt x="18" y="62"/>
                </a:lnTo>
                <a:lnTo>
                  <a:pt x="19" y="62"/>
                </a:lnTo>
                <a:lnTo>
                  <a:pt x="21" y="62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9" y="64"/>
                </a:lnTo>
                <a:lnTo>
                  <a:pt x="31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3825875" y="2752725"/>
            <a:ext cx="31750" cy="31750"/>
          </a:xfrm>
          <a:custGeom>
            <a:avLst/>
            <a:gdLst>
              <a:gd name="T0" fmla="*/ 20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0 w 40"/>
              <a:gd name="T7" fmla="*/ 38 h 40"/>
              <a:gd name="T8" fmla="*/ 32 w 40"/>
              <a:gd name="T9" fmla="*/ 37 h 40"/>
              <a:gd name="T10" fmla="*/ 35 w 40"/>
              <a:gd name="T11" fmla="*/ 34 h 40"/>
              <a:gd name="T12" fmla="*/ 36 w 40"/>
              <a:gd name="T13" fmla="*/ 32 h 40"/>
              <a:gd name="T14" fmla="*/ 38 w 40"/>
              <a:gd name="T15" fmla="*/ 29 h 40"/>
              <a:gd name="T16" fmla="*/ 38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8 w 40"/>
              <a:gd name="T25" fmla="*/ 16 h 40"/>
              <a:gd name="T26" fmla="*/ 38 w 40"/>
              <a:gd name="T27" fmla="*/ 13 h 40"/>
              <a:gd name="T28" fmla="*/ 36 w 40"/>
              <a:gd name="T29" fmla="*/ 10 h 40"/>
              <a:gd name="T30" fmla="*/ 35 w 40"/>
              <a:gd name="T31" fmla="*/ 8 h 40"/>
              <a:gd name="T32" fmla="*/ 33 w 40"/>
              <a:gd name="T33" fmla="*/ 5 h 40"/>
              <a:gd name="T34" fmla="*/ 30 w 40"/>
              <a:gd name="T35" fmla="*/ 3 h 40"/>
              <a:gd name="T36" fmla="*/ 28 w 40"/>
              <a:gd name="T37" fmla="*/ 2 h 40"/>
              <a:gd name="T38" fmla="*/ 25 w 40"/>
              <a:gd name="T39" fmla="*/ 2 h 40"/>
              <a:gd name="T40" fmla="*/ 22 w 40"/>
              <a:gd name="T41" fmla="*/ 0 h 40"/>
              <a:gd name="T42" fmla="*/ 19 w 40"/>
              <a:gd name="T43" fmla="*/ 0 h 40"/>
              <a:gd name="T44" fmla="*/ 17 w 40"/>
              <a:gd name="T45" fmla="*/ 0 h 40"/>
              <a:gd name="T46" fmla="*/ 14 w 40"/>
              <a:gd name="T47" fmla="*/ 2 h 40"/>
              <a:gd name="T48" fmla="*/ 11 w 40"/>
              <a:gd name="T49" fmla="*/ 2 h 40"/>
              <a:gd name="T50" fmla="*/ 9 w 40"/>
              <a:gd name="T51" fmla="*/ 3 h 40"/>
              <a:gd name="T52" fmla="*/ 6 w 40"/>
              <a:gd name="T53" fmla="*/ 5 h 40"/>
              <a:gd name="T54" fmla="*/ 4 w 40"/>
              <a:gd name="T55" fmla="*/ 6 h 40"/>
              <a:gd name="T56" fmla="*/ 3 w 40"/>
              <a:gd name="T57" fmla="*/ 10 h 40"/>
              <a:gd name="T58" fmla="*/ 1 w 40"/>
              <a:gd name="T59" fmla="*/ 11 h 40"/>
              <a:gd name="T60" fmla="*/ 0 w 40"/>
              <a:gd name="T61" fmla="*/ 14 h 40"/>
              <a:gd name="T62" fmla="*/ 0 w 40"/>
              <a:gd name="T63" fmla="*/ 18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6 h 40"/>
              <a:gd name="T70" fmla="*/ 1 w 40"/>
              <a:gd name="T71" fmla="*/ 29 h 40"/>
              <a:gd name="T72" fmla="*/ 1 w 40"/>
              <a:gd name="T73" fmla="*/ 30 h 40"/>
              <a:gd name="T74" fmla="*/ 3 w 40"/>
              <a:gd name="T75" fmla="*/ 34 h 40"/>
              <a:gd name="T76" fmla="*/ 6 w 40"/>
              <a:gd name="T77" fmla="*/ 35 h 40"/>
              <a:gd name="T78" fmla="*/ 8 w 40"/>
              <a:gd name="T79" fmla="*/ 37 h 40"/>
              <a:gd name="T80" fmla="*/ 11 w 40"/>
              <a:gd name="T81" fmla="*/ 38 h 40"/>
              <a:gd name="T82" fmla="*/ 12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0" y="40"/>
                </a:lnTo>
                <a:lnTo>
                  <a:pt x="20" y="40"/>
                </a:lnTo>
                <a:lnTo>
                  <a:pt x="22" y="40"/>
                </a:lnTo>
                <a:lnTo>
                  <a:pt x="24" y="40"/>
                </a:lnTo>
                <a:lnTo>
                  <a:pt x="24" y="40"/>
                </a:lnTo>
                <a:lnTo>
                  <a:pt x="25" y="40"/>
                </a:lnTo>
                <a:lnTo>
                  <a:pt x="27" y="40"/>
                </a:lnTo>
                <a:lnTo>
                  <a:pt x="27" y="38"/>
                </a:lnTo>
                <a:lnTo>
                  <a:pt x="28" y="38"/>
                </a:lnTo>
                <a:lnTo>
                  <a:pt x="28" y="38"/>
                </a:lnTo>
                <a:lnTo>
                  <a:pt x="30" y="38"/>
                </a:lnTo>
                <a:lnTo>
                  <a:pt x="30" y="37"/>
                </a:lnTo>
                <a:lnTo>
                  <a:pt x="32" y="37"/>
                </a:lnTo>
                <a:lnTo>
                  <a:pt x="32" y="37"/>
                </a:lnTo>
                <a:lnTo>
                  <a:pt x="33" y="35"/>
                </a:lnTo>
                <a:lnTo>
                  <a:pt x="33" y="35"/>
                </a:lnTo>
                <a:lnTo>
                  <a:pt x="35" y="34"/>
                </a:lnTo>
                <a:lnTo>
                  <a:pt x="35" y="34"/>
                </a:lnTo>
                <a:lnTo>
                  <a:pt x="35" y="32"/>
                </a:lnTo>
                <a:lnTo>
                  <a:pt x="36" y="32"/>
                </a:lnTo>
                <a:lnTo>
                  <a:pt x="36" y="30"/>
                </a:lnTo>
                <a:lnTo>
                  <a:pt x="36" y="30"/>
                </a:lnTo>
                <a:lnTo>
                  <a:pt x="38" y="29"/>
                </a:lnTo>
                <a:lnTo>
                  <a:pt x="38" y="29"/>
                </a:lnTo>
                <a:lnTo>
                  <a:pt x="38" y="27"/>
                </a:lnTo>
                <a:lnTo>
                  <a:pt x="38" y="27"/>
                </a:lnTo>
                <a:lnTo>
                  <a:pt x="38" y="26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8"/>
                </a:lnTo>
                <a:lnTo>
                  <a:pt x="40" y="16"/>
                </a:lnTo>
                <a:lnTo>
                  <a:pt x="38" y="16"/>
                </a:lnTo>
                <a:lnTo>
                  <a:pt x="38" y="14"/>
                </a:lnTo>
                <a:lnTo>
                  <a:pt x="38" y="13"/>
                </a:lnTo>
                <a:lnTo>
                  <a:pt x="38" y="13"/>
                </a:lnTo>
                <a:lnTo>
                  <a:pt x="38" y="11"/>
                </a:lnTo>
                <a:lnTo>
                  <a:pt x="36" y="11"/>
                </a:lnTo>
                <a:lnTo>
                  <a:pt x="36" y="10"/>
                </a:lnTo>
                <a:lnTo>
                  <a:pt x="36" y="10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3" y="6"/>
                </a:lnTo>
                <a:lnTo>
                  <a:pt x="33" y="5"/>
                </a:lnTo>
                <a:lnTo>
                  <a:pt x="32" y="5"/>
                </a:lnTo>
                <a:lnTo>
                  <a:pt x="32" y="5"/>
                </a:lnTo>
                <a:lnTo>
                  <a:pt x="30" y="3"/>
                </a:lnTo>
                <a:lnTo>
                  <a:pt x="30" y="3"/>
                </a:lnTo>
                <a:lnTo>
                  <a:pt x="28" y="3"/>
                </a:lnTo>
                <a:lnTo>
                  <a:pt x="28" y="2"/>
                </a:lnTo>
                <a:lnTo>
                  <a:pt x="27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20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7" y="0"/>
                </a:lnTo>
                <a:lnTo>
                  <a:pt x="16" y="0"/>
                </a:lnTo>
                <a:lnTo>
                  <a:pt x="16" y="0"/>
                </a:lnTo>
                <a:lnTo>
                  <a:pt x="14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1" y="2"/>
                </a:lnTo>
                <a:lnTo>
                  <a:pt x="9" y="3"/>
                </a:lnTo>
                <a:lnTo>
                  <a:pt x="9" y="3"/>
                </a:lnTo>
                <a:lnTo>
                  <a:pt x="8" y="3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4" y="6"/>
                </a:lnTo>
                <a:lnTo>
                  <a:pt x="4" y="6"/>
                </a:lnTo>
                <a:lnTo>
                  <a:pt x="3" y="8"/>
                </a:lnTo>
                <a:lnTo>
                  <a:pt x="3" y="8"/>
                </a:lnTo>
                <a:lnTo>
                  <a:pt x="3" y="10"/>
                </a:lnTo>
                <a:lnTo>
                  <a:pt x="1" y="10"/>
                </a:lnTo>
                <a:lnTo>
                  <a:pt x="1" y="11"/>
                </a:lnTo>
                <a:lnTo>
                  <a:pt x="1" y="11"/>
                </a:lnTo>
                <a:lnTo>
                  <a:pt x="1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7"/>
                </a:lnTo>
                <a:lnTo>
                  <a:pt x="1" y="29"/>
                </a:lnTo>
                <a:lnTo>
                  <a:pt x="1" y="29"/>
                </a:lnTo>
                <a:lnTo>
                  <a:pt x="1" y="30"/>
                </a:lnTo>
                <a:lnTo>
                  <a:pt x="1" y="30"/>
                </a:lnTo>
                <a:lnTo>
                  <a:pt x="3" y="32"/>
                </a:lnTo>
                <a:lnTo>
                  <a:pt x="3" y="32"/>
                </a:lnTo>
                <a:lnTo>
                  <a:pt x="3" y="34"/>
                </a:lnTo>
                <a:lnTo>
                  <a:pt x="4" y="34"/>
                </a:lnTo>
                <a:lnTo>
                  <a:pt x="4" y="35"/>
                </a:lnTo>
                <a:lnTo>
                  <a:pt x="6" y="35"/>
                </a:lnTo>
                <a:lnTo>
                  <a:pt x="6" y="37"/>
                </a:lnTo>
                <a:lnTo>
                  <a:pt x="8" y="37"/>
                </a:lnTo>
                <a:lnTo>
                  <a:pt x="8" y="37"/>
                </a:lnTo>
                <a:lnTo>
                  <a:pt x="9" y="38"/>
                </a:lnTo>
                <a:lnTo>
                  <a:pt x="9" y="38"/>
                </a:lnTo>
                <a:lnTo>
                  <a:pt x="11" y="38"/>
                </a:lnTo>
                <a:lnTo>
                  <a:pt x="11" y="38"/>
                </a:lnTo>
                <a:lnTo>
                  <a:pt x="12" y="40"/>
                </a:lnTo>
                <a:lnTo>
                  <a:pt x="12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7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3579813" y="2176463"/>
            <a:ext cx="1701800" cy="18780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3222625" y="2455863"/>
            <a:ext cx="3571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222625" y="3343275"/>
            <a:ext cx="3571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995738" y="3270250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– </a:t>
            </a:r>
            <a:endParaRPr lang="en-US" alt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347913" y="2655888"/>
            <a:ext cx="171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125663" y="29083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Times-Roman" charset="0"/>
              </a:rPr>
              <a:t>inputs</a:t>
            </a:r>
            <a:endParaRPr lang="en-US" altLang="en-US"/>
          </a:p>
        </p:txBody>
      </p:sp>
      <p:sp>
        <p:nvSpPr>
          <p:cNvPr id="17430" name="Freeform 22"/>
          <p:cNvSpPr>
            <a:spLocks/>
          </p:cNvSpPr>
          <p:nvPr/>
        </p:nvSpPr>
        <p:spPr bwMode="auto">
          <a:xfrm>
            <a:off x="3324225" y="2989263"/>
            <a:ext cx="50800" cy="50800"/>
          </a:xfrm>
          <a:custGeom>
            <a:avLst/>
            <a:gdLst>
              <a:gd name="T0" fmla="*/ 34 w 64"/>
              <a:gd name="T1" fmla="*/ 64 h 64"/>
              <a:gd name="T2" fmla="*/ 38 w 64"/>
              <a:gd name="T3" fmla="*/ 64 h 64"/>
              <a:gd name="T4" fmla="*/ 43 w 64"/>
              <a:gd name="T5" fmla="*/ 63 h 64"/>
              <a:gd name="T6" fmla="*/ 46 w 64"/>
              <a:gd name="T7" fmla="*/ 61 h 64"/>
              <a:gd name="T8" fmla="*/ 51 w 64"/>
              <a:gd name="T9" fmla="*/ 60 h 64"/>
              <a:gd name="T10" fmla="*/ 54 w 64"/>
              <a:gd name="T11" fmla="*/ 56 h 64"/>
              <a:gd name="T12" fmla="*/ 58 w 64"/>
              <a:gd name="T13" fmla="*/ 52 h 64"/>
              <a:gd name="T14" fmla="*/ 59 w 64"/>
              <a:gd name="T15" fmla="*/ 48 h 64"/>
              <a:gd name="T16" fmla="*/ 62 w 64"/>
              <a:gd name="T17" fmla="*/ 44 h 64"/>
              <a:gd name="T18" fmla="*/ 62 w 64"/>
              <a:gd name="T19" fmla="*/ 40 h 64"/>
              <a:gd name="T20" fmla="*/ 64 w 64"/>
              <a:gd name="T21" fmla="*/ 36 h 64"/>
              <a:gd name="T22" fmla="*/ 64 w 64"/>
              <a:gd name="T23" fmla="*/ 31 h 64"/>
              <a:gd name="T24" fmla="*/ 62 w 64"/>
              <a:gd name="T25" fmla="*/ 26 h 64"/>
              <a:gd name="T26" fmla="*/ 62 w 64"/>
              <a:gd name="T27" fmla="*/ 23 h 64"/>
              <a:gd name="T28" fmla="*/ 59 w 64"/>
              <a:gd name="T29" fmla="*/ 18 h 64"/>
              <a:gd name="T30" fmla="*/ 58 w 64"/>
              <a:gd name="T31" fmla="*/ 15 h 64"/>
              <a:gd name="T32" fmla="*/ 54 w 64"/>
              <a:gd name="T33" fmla="*/ 10 h 64"/>
              <a:gd name="T34" fmla="*/ 51 w 64"/>
              <a:gd name="T35" fmla="*/ 7 h 64"/>
              <a:gd name="T36" fmla="*/ 46 w 64"/>
              <a:gd name="T37" fmla="*/ 5 h 64"/>
              <a:gd name="T38" fmla="*/ 43 w 64"/>
              <a:gd name="T39" fmla="*/ 4 h 64"/>
              <a:gd name="T40" fmla="*/ 38 w 64"/>
              <a:gd name="T41" fmla="*/ 2 h 64"/>
              <a:gd name="T42" fmla="*/ 34 w 64"/>
              <a:gd name="T43" fmla="*/ 2 h 64"/>
              <a:gd name="T44" fmla="*/ 30 w 64"/>
              <a:gd name="T45" fmla="*/ 2 h 64"/>
              <a:gd name="T46" fmla="*/ 26 w 64"/>
              <a:gd name="T47" fmla="*/ 2 h 64"/>
              <a:gd name="T48" fmla="*/ 21 w 64"/>
              <a:gd name="T49" fmla="*/ 4 h 64"/>
              <a:gd name="T50" fmla="*/ 16 w 64"/>
              <a:gd name="T51" fmla="*/ 5 h 64"/>
              <a:gd name="T52" fmla="*/ 13 w 64"/>
              <a:gd name="T53" fmla="*/ 7 h 64"/>
              <a:gd name="T54" fmla="*/ 10 w 64"/>
              <a:gd name="T55" fmla="*/ 10 h 64"/>
              <a:gd name="T56" fmla="*/ 6 w 64"/>
              <a:gd name="T57" fmla="*/ 15 h 64"/>
              <a:gd name="T58" fmla="*/ 3 w 64"/>
              <a:gd name="T59" fmla="*/ 18 h 64"/>
              <a:gd name="T60" fmla="*/ 2 w 64"/>
              <a:gd name="T61" fmla="*/ 23 h 64"/>
              <a:gd name="T62" fmla="*/ 0 w 64"/>
              <a:gd name="T63" fmla="*/ 26 h 64"/>
              <a:gd name="T64" fmla="*/ 0 w 64"/>
              <a:gd name="T65" fmla="*/ 31 h 64"/>
              <a:gd name="T66" fmla="*/ 0 w 64"/>
              <a:gd name="T67" fmla="*/ 36 h 64"/>
              <a:gd name="T68" fmla="*/ 0 w 64"/>
              <a:gd name="T69" fmla="*/ 40 h 64"/>
              <a:gd name="T70" fmla="*/ 2 w 64"/>
              <a:gd name="T71" fmla="*/ 44 h 64"/>
              <a:gd name="T72" fmla="*/ 3 w 64"/>
              <a:gd name="T73" fmla="*/ 48 h 64"/>
              <a:gd name="T74" fmla="*/ 6 w 64"/>
              <a:gd name="T75" fmla="*/ 52 h 64"/>
              <a:gd name="T76" fmla="*/ 10 w 64"/>
              <a:gd name="T77" fmla="*/ 56 h 64"/>
              <a:gd name="T78" fmla="*/ 13 w 64"/>
              <a:gd name="T79" fmla="*/ 60 h 64"/>
              <a:gd name="T80" fmla="*/ 16 w 64"/>
              <a:gd name="T81" fmla="*/ 61 h 64"/>
              <a:gd name="T82" fmla="*/ 21 w 64"/>
              <a:gd name="T83" fmla="*/ 63 h 64"/>
              <a:gd name="T84" fmla="*/ 26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2" y="64"/>
                </a:lnTo>
                <a:lnTo>
                  <a:pt x="43" y="63"/>
                </a:lnTo>
                <a:lnTo>
                  <a:pt x="45" y="63"/>
                </a:lnTo>
                <a:lnTo>
                  <a:pt x="46" y="63"/>
                </a:lnTo>
                <a:lnTo>
                  <a:pt x="46" y="61"/>
                </a:lnTo>
                <a:lnTo>
                  <a:pt x="48" y="61"/>
                </a:lnTo>
                <a:lnTo>
                  <a:pt x="50" y="60"/>
                </a:lnTo>
                <a:lnTo>
                  <a:pt x="51" y="60"/>
                </a:lnTo>
                <a:lnTo>
                  <a:pt x="53" y="58"/>
                </a:lnTo>
                <a:lnTo>
                  <a:pt x="53" y="56"/>
                </a:lnTo>
                <a:lnTo>
                  <a:pt x="54" y="56"/>
                </a:lnTo>
                <a:lnTo>
                  <a:pt x="56" y="55"/>
                </a:lnTo>
                <a:lnTo>
                  <a:pt x="56" y="53"/>
                </a:lnTo>
                <a:lnTo>
                  <a:pt x="58" y="52"/>
                </a:lnTo>
                <a:lnTo>
                  <a:pt x="58" y="52"/>
                </a:lnTo>
                <a:lnTo>
                  <a:pt x="59" y="50"/>
                </a:lnTo>
                <a:lnTo>
                  <a:pt x="59" y="48"/>
                </a:lnTo>
                <a:lnTo>
                  <a:pt x="61" y="47"/>
                </a:lnTo>
                <a:lnTo>
                  <a:pt x="61" y="45"/>
                </a:lnTo>
                <a:lnTo>
                  <a:pt x="62" y="44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9"/>
                </a:lnTo>
                <a:lnTo>
                  <a:pt x="64" y="37"/>
                </a:lnTo>
                <a:lnTo>
                  <a:pt x="64" y="36"/>
                </a:lnTo>
                <a:lnTo>
                  <a:pt x="64" y="32"/>
                </a:lnTo>
                <a:lnTo>
                  <a:pt x="64" y="32"/>
                </a:lnTo>
                <a:lnTo>
                  <a:pt x="64" y="31"/>
                </a:lnTo>
                <a:lnTo>
                  <a:pt x="64" y="29"/>
                </a:lnTo>
                <a:lnTo>
                  <a:pt x="64" y="28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3"/>
                </a:lnTo>
                <a:lnTo>
                  <a:pt x="61" y="21"/>
                </a:lnTo>
                <a:lnTo>
                  <a:pt x="61" y="20"/>
                </a:lnTo>
                <a:lnTo>
                  <a:pt x="59" y="18"/>
                </a:lnTo>
                <a:lnTo>
                  <a:pt x="59" y="16"/>
                </a:lnTo>
                <a:lnTo>
                  <a:pt x="58" y="15"/>
                </a:lnTo>
                <a:lnTo>
                  <a:pt x="58" y="15"/>
                </a:lnTo>
                <a:lnTo>
                  <a:pt x="56" y="13"/>
                </a:lnTo>
                <a:lnTo>
                  <a:pt x="56" y="12"/>
                </a:lnTo>
                <a:lnTo>
                  <a:pt x="54" y="10"/>
                </a:lnTo>
                <a:lnTo>
                  <a:pt x="53" y="10"/>
                </a:lnTo>
                <a:lnTo>
                  <a:pt x="53" y="8"/>
                </a:lnTo>
                <a:lnTo>
                  <a:pt x="51" y="7"/>
                </a:lnTo>
                <a:lnTo>
                  <a:pt x="50" y="7"/>
                </a:lnTo>
                <a:lnTo>
                  <a:pt x="48" y="5"/>
                </a:lnTo>
                <a:lnTo>
                  <a:pt x="46" y="5"/>
                </a:lnTo>
                <a:lnTo>
                  <a:pt x="46" y="4"/>
                </a:lnTo>
                <a:lnTo>
                  <a:pt x="45" y="4"/>
                </a:lnTo>
                <a:lnTo>
                  <a:pt x="43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7" y="2"/>
                </a:lnTo>
                <a:lnTo>
                  <a:pt x="35" y="2"/>
                </a:lnTo>
                <a:lnTo>
                  <a:pt x="34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2" y="2"/>
                </a:lnTo>
                <a:lnTo>
                  <a:pt x="21" y="4"/>
                </a:lnTo>
                <a:lnTo>
                  <a:pt x="19" y="4"/>
                </a:lnTo>
                <a:lnTo>
                  <a:pt x="18" y="4"/>
                </a:lnTo>
                <a:lnTo>
                  <a:pt x="16" y="5"/>
                </a:lnTo>
                <a:lnTo>
                  <a:pt x="16" y="5"/>
                </a:lnTo>
                <a:lnTo>
                  <a:pt x="14" y="7"/>
                </a:lnTo>
                <a:lnTo>
                  <a:pt x="13" y="7"/>
                </a:lnTo>
                <a:lnTo>
                  <a:pt x="11" y="8"/>
                </a:lnTo>
                <a:lnTo>
                  <a:pt x="10" y="10"/>
                </a:lnTo>
                <a:lnTo>
                  <a:pt x="10" y="10"/>
                </a:lnTo>
                <a:lnTo>
                  <a:pt x="8" y="12"/>
                </a:lnTo>
                <a:lnTo>
                  <a:pt x="6" y="13"/>
                </a:lnTo>
                <a:lnTo>
                  <a:pt x="6" y="15"/>
                </a:lnTo>
                <a:lnTo>
                  <a:pt x="5" y="15"/>
                </a:lnTo>
                <a:lnTo>
                  <a:pt x="5" y="16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6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2" y="40"/>
                </a:lnTo>
                <a:lnTo>
                  <a:pt x="2" y="42"/>
                </a:lnTo>
                <a:lnTo>
                  <a:pt x="2" y="44"/>
                </a:lnTo>
                <a:lnTo>
                  <a:pt x="2" y="45"/>
                </a:lnTo>
                <a:lnTo>
                  <a:pt x="3" y="47"/>
                </a:lnTo>
                <a:lnTo>
                  <a:pt x="3" y="48"/>
                </a:lnTo>
                <a:lnTo>
                  <a:pt x="5" y="50"/>
                </a:lnTo>
                <a:lnTo>
                  <a:pt x="5" y="52"/>
                </a:lnTo>
                <a:lnTo>
                  <a:pt x="6" y="52"/>
                </a:lnTo>
                <a:lnTo>
                  <a:pt x="6" y="53"/>
                </a:lnTo>
                <a:lnTo>
                  <a:pt x="8" y="55"/>
                </a:lnTo>
                <a:lnTo>
                  <a:pt x="10" y="56"/>
                </a:lnTo>
                <a:lnTo>
                  <a:pt x="10" y="56"/>
                </a:lnTo>
                <a:lnTo>
                  <a:pt x="11" y="58"/>
                </a:lnTo>
                <a:lnTo>
                  <a:pt x="13" y="60"/>
                </a:lnTo>
                <a:lnTo>
                  <a:pt x="14" y="60"/>
                </a:lnTo>
                <a:lnTo>
                  <a:pt x="16" y="61"/>
                </a:lnTo>
                <a:lnTo>
                  <a:pt x="16" y="61"/>
                </a:lnTo>
                <a:lnTo>
                  <a:pt x="18" y="63"/>
                </a:lnTo>
                <a:lnTo>
                  <a:pt x="19" y="63"/>
                </a:lnTo>
                <a:lnTo>
                  <a:pt x="21" y="63"/>
                </a:lnTo>
                <a:lnTo>
                  <a:pt x="22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9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Freeform 23"/>
          <p:cNvSpPr>
            <a:spLocks/>
          </p:cNvSpPr>
          <p:nvPr/>
        </p:nvSpPr>
        <p:spPr bwMode="auto">
          <a:xfrm>
            <a:off x="3317875" y="30067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8 w 40"/>
              <a:gd name="T5" fmla="*/ 38 h 40"/>
              <a:gd name="T6" fmla="*/ 31 w 40"/>
              <a:gd name="T7" fmla="*/ 38 h 40"/>
              <a:gd name="T8" fmla="*/ 32 w 40"/>
              <a:gd name="T9" fmla="*/ 37 h 40"/>
              <a:gd name="T10" fmla="*/ 36 w 40"/>
              <a:gd name="T11" fmla="*/ 33 h 40"/>
              <a:gd name="T12" fmla="*/ 37 w 40"/>
              <a:gd name="T13" fmla="*/ 32 h 40"/>
              <a:gd name="T14" fmla="*/ 39 w 40"/>
              <a:gd name="T15" fmla="*/ 29 h 40"/>
              <a:gd name="T16" fmla="*/ 39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9 w 40"/>
              <a:gd name="T25" fmla="*/ 16 h 40"/>
              <a:gd name="T26" fmla="*/ 39 w 40"/>
              <a:gd name="T27" fmla="*/ 13 h 40"/>
              <a:gd name="T28" fmla="*/ 37 w 40"/>
              <a:gd name="T29" fmla="*/ 9 h 40"/>
              <a:gd name="T30" fmla="*/ 36 w 40"/>
              <a:gd name="T31" fmla="*/ 8 h 40"/>
              <a:gd name="T32" fmla="*/ 34 w 40"/>
              <a:gd name="T33" fmla="*/ 5 h 40"/>
              <a:gd name="T34" fmla="*/ 31 w 40"/>
              <a:gd name="T35" fmla="*/ 3 h 40"/>
              <a:gd name="T36" fmla="*/ 29 w 40"/>
              <a:gd name="T37" fmla="*/ 1 h 40"/>
              <a:gd name="T38" fmla="*/ 26 w 40"/>
              <a:gd name="T39" fmla="*/ 1 h 40"/>
              <a:gd name="T40" fmla="*/ 23 w 40"/>
              <a:gd name="T41" fmla="*/ 0 h 40"/>
              <a:gd name="T42" fmla="*/ 20 w 40"/>
              <a:gd name="T43" fmla="*/ 0 h 40"/>
              <a:gd name="T44" fmla="*/ 18 w 40"/>
              <a:gd name="T45" fmla="*/ 0 h 40"/>
              <a:gd name="T46" fmla="*/ 15 w 40"/>
              <a:gd name="T47" fmla="*/ 1 h 40"/>
              <a:gd name="T48" fmla="*/ 12 w 40"/>
              <a:gd name="T49" fmla="*/ 1 h 40"/>
              <a:gd name="T50" fmla="*/ 10 w 40"/>
              <a:gd name="T51" fmla="*/ 3 h 40"/>
              <a:gd name="T52" fmla="*/ 7 w 40"/>
              <a:gd name="T53" fmla="*/ 5 h 40"/>
              <a:gd name="T54" fmla="*/ 5 w 40"/>
              <a:gd name="T55" fmla="*/ 6 h 40"/>
              <a:gd name="T56" fmla="*/ 4 w 40"/>
              <a:gd name="T57" fmla="*/ 9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5 h 40"/>
              <a:gd name="T70" fmla="*/ 2 w 40"/>
              <a:gd name="T71" fmla="*/ 29 h 40"/>
              <a:gd name="T72" fmla="*/ 2 w 40"/>
              <a:gd name="T73" fmla="*/ 30 h 40"/>
              <a:gd name="T74" fmla="*/ 4 w 40"/>
              <a:gd name="T75" fmla="*/ 33 h 40"/>
              <a:gd name="T76" fmla="*/ 7 w 40"/>
              <a:gd name="T77" fmla="*/ 35 h 40"/>
              <a:gd name="T78" fmla="*/ 8 w 40"/>
              <a:gd name="T79" fmla="*/ 37 h 40"/>
              <a:gd name="T80" fmla="*/ 12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20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20" y="40"/>
                </a:moveTo>
                <a:lnTo>
                  <a:pt x="21" y="40"/>
                </a:lnTo>
                <a:lnTo>
                  <a:pt x="21" y="40"/>
                </a:lnTo>
                <a:lnTo>
                  <a:pt x="23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8" y="40"/>
                </a:lnTo>
                <a:lnTo>
                  <a:pt x="28" y="38"/>
                </a:lnTo>
                <a:lnTo>
                  <a:pt x="29" y="38"/>
                </a:lnTo>
                <a:lnTo>
                  <a:pt x="29" y="38"/>
                </a:lnTo>
                <a:lnTo>
                  <a:pt x="31" y="38"/>
                </a:lnTo>
                <a:lnTo>
                  <a:pt x="31" y="37"/>
                </a:lnTo>
                <a:lnTo>
                  <a:pt x="32" y="37"/>
                </a:lnTo>
                <a:lnTo>
                  <a:pt x="32" y="37"/>
                </a:lnTo>
                <a:lnTo>
                  <a:pt x="34" y="35"/>
                </a:lnTo>
                <a:lnTo>
                  <a:pt x="34" y="35"/>
                </a:lnTo>
                <a:lnTo>
                  <a:pt x="36" y="33"/>
                </a:lnTo>
                <a:lnTo>
                  <a:pt x="36" y="33"/>
                </a:lnTo>
                <a:lnTo>
                  <a:pt x="36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9" y="29"/>
                </a:lnTo>
                <a:lnTo>
                  <a:pt x="39" y="29"/>
                </a:lnTo>
                <a:lnTo>
                  <a:pt x="39" y="27"/>
                </a:lnTo>
                <a:lnTo>
                  <a:pt x="39" y="27"/>
                </a:lnTo>
                <a:lnTo>
                  <a:pt x="39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9" y="16"/>
                </a:lnTo>
                <a:lnTo>
                  <a:pt x="39" y="14"/>
                </a:lnTo>
                <a:lnTo>
                  <a:pt x="39" y="13"/>
                </a:lnTo>
                <a:lnTo>
                  <a:pt x="39" y="13"/>
                </a:lnTo>
                <a:lnTo>
                  <a:pt x="39" y="11"/>
                </a:lnTo>
                <a:lnTo>
                  <a:pt x="37" y="11"/>
                </a:lnTo>
                <a:lnTo>
                  <a:pt x="37" y="9"/>
                </a:lnTo>
                <a:lnTo>
                  <a:pt x="37" y="9"/>
                </a:lnTo>
                <a:lnTo>
                  <a:pt x="36" y="8"/>
                </a:lnTo>
                <a:lnTo>
                  <a:pt x="36" y="8"/>
                </a:lnTo>
                <a:lnTo>
                  <a:pt x="36" y="6"/>
                </a:lnTo>
                <a:lnTo>
                  <a:pt x="34" y="6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1" y="3"/>
                </a:lnTo>
                <a:lnTo>
                  <a:pt x="31" y="3"/>
                </a:lnTo>
                <a:lnTo>
                  <a:pt x="29" y="3"/>
                </a:lnTo>
                <a:lnTo>
                  <a:pt x="29" y="1"/>
                </a:lnTo>
                <a:lnTo>
                  <a:pt x="28" y="1"/>
                </a:lnTo>
                <a:lnTo>
                  <a:pt x="28" y="1"/>
                </a:lnTo>
                <a:lnTo>
                  <a:pt x="26" y="1"/>
                </a:lnTo>
                <a:lnTo>
                  <a:pt x="24" y="1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5" y="1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1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5"/>
                </a:lnTo>
                <a:lnTo>
                  <a:pt x="7" y="5"/>
                </a:lnTo>
                <a:lnTo>
                  <a:pt x="7" y="5"/>
                </a:lnTo>
                <a:lnTo>
                  <a:pt x="5" y="6"/>
                </a:lnTo>
                <a:lnTo>
                  <a:pt x="5" y="6"/>
                </a:lnTo>
                <a:lnTo>
                  <a:pt x="4" y="8"/>
                </a:lnTo>
                <a:lnTo>
                  <a:pt x="4" y="8"/>
                </a:lnTo>
                <a:lnTo>
                  <a:pt x="4" y="9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2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2" y="29"/>
                </a:lnTo>
                <a:lnTo>
                  <a:pt x="2" y="29"/>
                </a:lnTo>
                <a:lnTo>
                  <a:pt x="2" y="30"/>
                </a:lnTo>
                <a:lnTo>
                  <a:pt x="2" y="30"/>
                </a:lnTo>
                <a:lnTo>
                  <a:pt x="4" y="32"/>
                </a:lnTo>
                <a:lnTo>
                  <a:pt x="4" y="32"/>
                </a:lnTo>
                <a:lnTo>
                  <a:pt x="4" y="33"/>
                </a:lnTo>
                <a:lnTo>
                  <a:pt x="5" y="33"/>
                </a:lnTo>
                <a:lnTo>
                  <a:pt x="5" y="35"/>
                </a:lnTo>
                <a:lnTo>
                  <a:pt x="7" y="35"/>
                </a:lnTo>
                <a:lnTo>
                  <a:pt x="7" y="37"/>
                </a:lnTo>
                <a:lnTo>
                  <a:pt x="8" y="37"/>
                </a:lnTo>
                <a:lnTo>
                  <a:pt x="8" y="37"/>
                </a:lnTo>
                <a:lnTo>
                  <a:pt x="10" y="38"/>
                </a:lnTo>
                <a:lnTo>
                  <a:pt x="10" y="38"/>
                </a:lnTo>
                <a:lnTo>
                  <a:pt x="12" y="38"/>
                </a:lnTo>
                <a:lnTo>
                  <a:pt x="12" y="38"/>
                </a:lnTo>
                <a:lnTo>
                  <a:pt x="13" y="40"/>
                </a:lnTo>
                <a:lnTo>
                  <a:pt x="13" y="40"/>
                </a:lnTo>
                <a:lnTo>
                  <a:pt x="15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20" y="40"/>
                </a:lnTo>
                <a:lnTo>
                  <a:pt x="20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Freeform 24"/>
          <p:cNvSpPr>
            <a:spLocks/>
          </p:cNvSpPr>
          <p:nvPr/>
        </p:nvSpPr>
        <p:spPr bwMode="auto">
          <a:xfrm>
            <a:off x="3324225" y="2862263"/>
            <a:ext cx="50800" cy="50800"/>
          </a:xfrm>
          <a:custGeom>
            <a:avLst/>
            <a:gdLst>
              <a:gd name="T0" fmla="*/ 34 w 64"/>
              <a:gd name="T1" fmla="*/ 63 h 63"/>
              <a:gd name="T2" fmla="*/ 38 w 64"/>
              <a:gd name="T3" fmla="*/ 63 h 63"/>
              <a:gd name="T4" fmla="*/ 43 w 64"/>
              <a:gd name="T5" fmla="*/ 62 h 63"/>
              <a:gd name="T6" fmla="*/ 46 w 64"/>
              <a:gd name="T7" fmla="*/ 60 h 63"/>
              <a:gd name="T8" fmla="*/ 51 w 64"/>
              <a:gd name="T9" fmla="*/ 59 h 63"/>
              <a:gd name="T10" fmla="*/ 54 w 64"/>
              <a:gd name="T11" fmla="*/ 55 h 63"/>
              <a:gd name="T12" fmla="*/ 58 w 64"/>
              <a:gd name="T13" fmla="*/ 51 h 63"/>
              <a:gd name="T14" fmla="*/ 59 w 64"/>
              <a:gd name="T15" fmla="*/ 47 h 63"/>
              <a:gd name="T16" fmla="*/ 62 w 64"/>
              <a:gd name="T17" fmla="*/ 43 h 63"/>
              <a:gd name="T18" fmla="*/ 62 w 64"/>
              <a:gd name="T19" fmla="*/ 39 h 63"/>
              <a:gd name="T20" fmla="*/ 64 w 64"/>
              <a:gd name="T21" fmla="*/ 35 h 63"/>
              <a:gd name="T22" fmla="*/ 64 w 64"/>
              <a:gd name="T23" fmla="*/ 30 h 63"/>
              <a:gd name="T24" fmla="*/ 62 w 64"/>
              <a:gd name="T25" fmla="*/ 25 h 63"/>
              <a:gd name="T26" fmla="*/ 62 w 64"/>
              <a:gd name="T27" fmla="*/ 22 h 63"/>
              <a:gd name="T28" fmla="*/ 59 w 64"/>
              <a:gd name="T29" fmla="*/ 17 h 63"/>
              <a:gd name="T30" fmla="*/ 58 w 64"/>
              <a:gd name="T31" fmla="*/ 14 h 63"/>
              <a:gd name="T32" fmla="*/ 54 w 64"/>
              <a:gd name="T33" fmla="*/ 9 h 63"/>
              <a:gd name="T34" fmla="*/ 51 w 64"/>
              <a:gd name="T35" fmla="*/ 6 h 63"/>
              <a:gd name="T36" fmla="*/ 46 w 64"/>
              <a:gd name="T37" fmla="*/ 4 h 63"/>
              <a:gd name="T38" fmla="*/ 43 w 64"/>
              <a:gd name="T39" fmla="*/ 3 h 63"/>
              <a:gd name="T40" fmla="*/ 38 w 64"/>
              <a:gd name="T41" fmla="*/ 1 h 63"/>
              <a:gd name="T42" fmla="*/ 34 w 64"/>
              <a:gd name="T43" fmla="*/ 1 h 63"/>
              <a:gd name="T44" fmla="*/ 30 w 64"/>
              <a:gd name="T45" fmla="*/ 1 h 63"/>
              <a:gd name="T46" fmla="*/ 26 w 64"/>
              <a:gd name="T47" fmla="*/ 1 h 63"/>
              <a:gd name="T48" fmla="*/ 21 w 64"/>
              <a:gd name="T49" fmla="*/ 3 h 63"/>
              <a:gd name="T50" fmla="*/ 16 w 64"/>
              <a:gd name="T51" fmla="*/ 4 h 63"/>
              <a:gd name="T52" fmla="*/ 13 w 64"/>
              <a:gd name="T53" fmla="*/ 6 h 63"/>
              <a:gd name="T54" fmla="*/ 10 w 64"/>
              <a:gd name="T55" fmla="*/ 9 h 63"/>
              <a:gd name="T56" fmla="*/ 6 w 64"/>
              <a:gd name="T57" fmla="*/ 14 h 63"/>
              <a:gd name="T58" fmla="*/ 3 w 64"/>
              <a:gd name="T59" fmla="*/ 17 h 63"/>
              <a:gd name="T60" fmla="*/ 2 w 64"/>
              <a:gd name="T61" fmla="*/ 22 h 63"/>
              <a:gd name="T62" fmla="*/ 0 w 64"/>
              <a:gd name="T63" fmla="*/ 25 h 63"/>
              <a:gd name="T64" fmla="*/ 0 w 64"/>
              <a:gd name="T65" fmla="*/ 30 h 63"/>
              <a:gd name="T66" fmla="*/ 0 w 64"/>
              <a:gd name="T67" fmla="*/ 35 h 63"/>
              <a:gd name="T68" fmla="*/ 0 w 64"/>
              <a:gd name="T69" fmla="*/ 39 h 63"/>
              <a:gd name="T70" fmla="*/ 2 w 64"/>
              <a:gd name="T71" fmla="*/ 43 h 63"/>
              <a:gd name="T72" fmla="*/ 3 w 64"/>
              <a:gd name="T73" fmla="*/ 47 h 63"/>
              <a:gd name="T74" fmla="*/ 6 w 64"/>
              <a:gd name="T75" fmla="*/ 51 h 63"/>
              <a:gd name="T76" fmla="*/ 10 w 64"/>
              <a:gd name="T77" fmla="*/ 55 h 63"/>
              <a:gd name="T78" fmla="*/ 13 w 64"/>
              <a:gd name="T79" fmla="*/ 59 h 63"/>
              <a:gd name="T80" fmla="*/ 16 w 64"/>
              <a:gd name="T81" fmla="*/ 60 h 63"/>
              <a:gd name="T82" fmla="*/ 21 w 64"/>
              <a:gd name="T83" fmla="*/ 62 h 63"/>
              <a:gd name="T84" fmla="*/ 26 w 64"/>
              <a:gd name="T85" fmla="*/ 63 h 63"/>
              <a:gd name="T86" fmla="*/ 30 w 64"/>
              <a:gd name="T87" fmla="*/ 63 h 63"/>
              <a:gd name="T88" fmla="*/ 32 w 64"/>
              <a:gd name="T89" fmla="*/ 3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3">
                <a:moveTo>
                  <a:pt x="32" y="31"/>
                </a:moveTo>
                <a:lnTo>
                  <a:pt x="32" y="63"/>
                </a:lnTo>
                <a:lnTo>
                  <a:pt x="34" y="63"/>
                </a:lnTo>
                <a:lnTo>
                  <a:pt x="35" y="63"/>
                </a:lnTo>
                <a:lnTo>
                  <a:pt x="37" y="63"/>
                </a:lnTo>
                <a:lnTo>
                  <a:pt x="38" y="63"/>
                </a:lnTo>
                <a:lnTo>
                  <a:pt x="40" y="63"/>
                </a:lnTo>
                <a:lnTo>
                  <a:pt x="42" y="63"/>
                </a:lnTo>
                <a:lnTo>
                  <a:pt x="43" y="62"/>
                </a:lnTo>
                <a:lnTo>
                  <a:pt x="45" y="62"/>
                </a:lnTo>
                <a:lnTo>
                  <a:pt x="46" y="62"/>
                </a:lnTo>
                <a:lnTo>
                  <a:pt x="46" y="60"/>
                </a:lnTo>
                <a:lnTo>
                  <a:pt x="48" y="60"/>
                </a:lnTo>
                <a:lnTo>
                  <a:pt x="50" y="59"/>
                </a:lnTo>
                <a:lnTo>
                  <a:pt x="51" y="59"/>
                </a:lnTo>
                <a:lnTo>
                  <a:pt x="53" y="57"/>
                </a:lnTo>
                <a:lnTo>
                  <a:pt x="53" y="55"/>
                </a:lnTo>
                <a:lnTo>
                  <a:pt x="54" y="55"/>
                </a:lnTo>
                <a:lnTo>
                  <a:pt x="56" y="54"/>
                </a:lnTo>
                <a:lnTo>
                  <a:pt x="56" y="52"/>
                </a:lnTo>
                <a:lnTo>
                  <a:pt x="58" y="51"/>
                </a:lnTo>
                <a:lnTo>
                  <a:pt x="58" y="51"/>
                </a:lnTo>
                <a:lnTo>
                  <a:pt x="59" y="49"/>
                </a:lnTo>
                <a:lnTo>
                  <a:pt x="59" y="47"/>
                </a:lnTo>
                <a:lnTo>
                  <a:pt x="61" y="46"/>
                </a:lnTo>
                <a:lnTo>
                  <a:pt x="61" y="44"/>
                </a:lnTo>
                <a:lnTo>
                  <a:pt x="62" y="43"/>
                </a:lnTo>
                <a:lnTo>
                  <a:pt x="62" y="41"/>
                </a:lnTo>
                <a:lnTo>
                  <a:pt x="62" y="39"/>
                </a:lnTo>
                <a:lnTo>
                  <a:pt x="62" y="39"/>
                </a:lnTo>
                <a:lnTo>
                  <a:pt x="64" y="38"/>
                </a:lnTo>
                <a:lnTo>
                  <a:pt x="64" y="36"/>
                </a:lnTo>
                <a:lnTo>
                  <a:pt x="64" y="35"/>
                </a:lnTo>
                <a:lnTo>
                  <a:pt x="64" y="31"/>
                </a:lnTo>
                <a:lnTo>
                  <a:pt x="64" y="31"/>
                </a:lnTo>
                <a:lnTo>
                  <a:pt x="64" y="30"/>
                </a:lnTo>
                <a:lnTo>
                  <a:pt x="64" y="28"/>
                </a:lnTo>
                <a:lnTo>
                  <a:pt x="64" y="27"/>
                </a:lnTo>
                <a:lnTo>
                  <a:pt x="62" y="25"/>
                </a:lnTo>
                <a:lnTo>
                  <a:pt x="62" y="25"/>
                </a:lnTo>
                <a:lnTo>
                  <a:pt x="62" y="23"/>
                </a:lnTo>
                <a:lnTo>
                  <a:pt x="62" y="22"/>
                </a:lnTo>
                <a:lnTo>
                  <a:pt x="61" y="20"/>
                </a:lnTo>
                <a:lnTo>
                  <a:pt x="61" y="19"/>
                </a:lnTo>
                <a:lnTo>
                  <a:pt x="59" y="17"/>
                </a:lnTo>
                <a:lnTo>
                  <a:pt x="59" y="16"/>
                </a:lnTo>
                <a:lnTo>
                  <a:pt x="58" y="14"/>
                </a:lnTo>
                <a:lnTo>
                  <a:pt x="58" y="14"/>
                </a:lnTo>
                <a:lnTo>
                  <a:pt x="56" y="12"/>
                </a:lnTo>
                <a:lnTo>
                  <a:pt x="56" y="11"/>
                </a:lnTo>
                <a:lnTo>
                  <a:pt x="54" y="9"/>
                </a:lnTo>
                <a:lnTo>
                  <a:pt x="53" y="9"/>
                </a:lnTo>
                <a:lnTo>
                  <a:pt x="53" y="8"/>
                </a:lnTo>
                <a:lnTo>
                  <a:pt x="51" y="6"/>
                </a:lnTo>
                <a:lnTo>
                  <a:pt x="50" y="6"/>
                </a:lnTo>
                <a:lnTo>
                  <a:pt x="48" y="4"/>
                </a:lnTo>
                <a:lnTo>
                  <a:pt x="46" y="4"/>
                </a:lnTo>
                <a:lnTo>
                  <a:pt x="46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38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0"/>
                </a:lnTo>
                <a:lnTo>
                  <a:pt x="32" y="0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2" y="1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6" y="4"/>
                </a:lnTo>
                <a:lnTo>
                  <a:pt x="14" y="6"/>
                </a:lnTo>
                <a:lnTo>
                  <a:pt x="13" y="6"/>
                </a:lnTo>
                <a:lnTo>
                  <a:pt x="11" y="8"/>
                </a:lnTo>
                <a:lnTo>
                  <a:pt x="10" y="9"/>
                </a:lnTo>
                <a:lnTo>
                  <a:pt x="10" y="9"/>
                </a:lnTo>
                <a:lnTo>
                  <a:pt x="8" y="11"/>
                </a:lnTo>
                <a:lnTo>
                  <a:pt x="6" y="12"/>
                </a:lnTo>
                <a:lnTo>
                  <a:pt x="6" y="14"/>
                </a:lnTo>
                <a:lnTo>
                  <a:pt x="5" y="14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0" y="31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39"/>
                </a:lnTo>
                <a:lnTo>
                  <a:pt x="2" y="39"/>
                </a:lnTo>
                <a:lnTo>
                  <a:pt x="2" y="41"/>
                </a:lnTo>
                <a:lnTo>
                  <a:pt x="2" y="43"/>
                </a:lnTo>
                <a:lnTo>
                  <a:pt x="2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1"/>
                </a:lnTo>
                <a:lnTo>
                  <a:pt x="6" y="51"/>
                </a:lnTo>
                <a:lnTo>
                  <a:pt x="6" y="52"/>
                </a:lnTo>
                <a:lnTo>
                  <a:pt x="8" y="54"/>
                </a:lnTo>
                <a:lnTo>
                  <a:pt x="10" y="55"/>
                </a:lnTo>
                <a:lnTo>
                  <a:pt x="10" y="55"/>
                </a:lnTo>
                <a:lnTo>
                  <a:pt x="11" y="57"/>
                </a:lnTo>
                <a:lnTo>
                  <a:pt x="13" y="59"/>
                </a:lnTo>
                <a:lnTo>
                  <a:pt x="14" y="59"/>
                </a:lnTo>
                <a:lnTo>
                  <a:pt x="16" y="60"/>
                </a:lnTo>
                <a:lnTo>
                  <a:pt x="16" y="60"/>
                </a:lnTo>
                <a:lnTo>
                  <a:pt x="18" y="62"/>
                </a:lnTo>
                <a:lnTo>
                  <a:pt x="19" y="62"/>
                </a:lnTo>
                <a:lnTo>
                  <a:pt x="21" y="62"/>
                </a:lnTo>
                <a:lnTo>
                  <a:pt x="22" y="63"/>
                </a:lnTo>
                <a:lnTo>
                  <a:pt x="24" y="63"/>
                </a:lnTo>
                <a:lnTo>
                  <a:pt x="26" y="63"/>
                </a:lnTo>
                <a:lnTo>
                  <a:pt x="27" y="63"/>
                </a:lnTo>
                <a:lnTo>
                  <a:pt x="29" y="63"/>
                </a:lnTo>
                <a:lnTo>
                  <a:pt x="30" y="63"/>
                </a:lnTo>
                <a:lnTo>
                  <a:pt x="32" y="63"/>
                </a:lnTo>
                <a:lnTo>
                  <a:pt x="32" y="63"/>
                </a:lnTo>
                <a:lnTo>
                  <a:pt x="32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Freeform 25"/>
          <p:cNvSpPr>
            <a:spLocks/>
          </p:cNvSpPr>
          <p:nvPr/>
        </p:nvSpPr>
        <p:spPr bwMode="auto">
          <a:xfrm>
            <a:off x="3317875" y="28797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8 w 40"/>
              <a:gd name="T5" fmla="*/ 38 h 40"/>
              <a:gd name="T6" fmla="*/ 31 w 40"/>
              <a:gd name="T7" fmla="*/ 38 h 40"/>
              <a:gd name="T8" fmla="*/ 32 w 40"/>
              <a:gd name="T9" fmla="*/ 37 h 40"/>
              <a:gd name="T10" fmla="*/ 36 w 40"/>
              <a:gd name="T11" fmla="*/ 33 h 40"/>
              <a:gd name="T12" fmla="*/ 37 w 40"/>
              <a:gd name="T13" fmla="*/ 32 h 40"/>
              <a:gd name="T14" fmla="*/ 39 w 40"/>
              <a:gd name="T15" fmla="*/ 29 h 40"/>
              <a:gd name="T16" fmla="*/ 39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9 w 40"/>
              <a:gd name="T25" fmla="*/ 16 h 40"/>
              <a:gd name="T26" fmla="*/ 39 w 40"/>
              <a:gd name="T27" fmla="*/ 13 h 40"/>
              <a:gd name="T28" fmla="*/ 37 w 40"/>
              <a:gd name="T29" fmla="*/ 9 h 40"/>
              <a:gd name="T30" fmla="*/ 36 w 40"/>
              <a:gd name="T31" fmla="*/ 8 h 40"/>
              <a:gd name="T32" fmla="*/ 34 w 40"/>
              <a:gd name="T33" fmla="*/ 5 h 40"/>
              <a:gd name="T34" fmla="*/ 31 w 40"/>
              <a:gd name="T35" fmla="*/ 3 h 40"/>
              <a:gd name="T36" fmla="*/ 29 w 40"/>
              <a:gd name="T37" fmla="*/ 1 h 40"/>
              <a:gd name="T38" fmla="*/ 26 w 40"/>
              <a:gd name="T39" fmla="*/ 1 h 40"/>
              <a:gd name="T40" fmla="*/ 23 w 40"/>
              <a:gd name="T41" fmla="*/ 0 h 40"/>
              <a:gd name="T42" fmla="*/ 20 w 40"/>
              <a:gd name="T43" fmla="*/ 0 h 40"/>
              <a:gd name="T44" fmla="*/ 18 w 40"/>
              <a:gd name="T45" fmla="*/ 0 h 40"/>
              <a:gd name="T46" fmla="*/ 15 w 40"/>
              <a:gd name="T47" fmla="*/ 1 h 40"/>
              <a:gd name="T48" fmla="*/ 12 w 40"/>
              <a:gd name="T49" fmla="*/ 1 h 40"/>
              <a:gd name="T50" fmla="*/ 10 w 40"/>
              <a:gd name="T51" fmla="*/ 3 h 40"/>
              <a:gd name="T52" fmla="*/ 7 w 40"/>
              <a:gd name="T53" fmla="*/ 5 h 40"/>
              <a:gd name="T54" fmla="*/ 5 w 40"/>
              <a:gd name="T55" fmla="*/ 6 h 40"/>
              <a:gd name="T56" fmla="*/ 4 w 40"/>
              <a:gd name="T57" fmla="*/ 9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5 h 40"/>
              <a:gd name="T70" fmla="*/ 2 w 40"/>
              <a:gd name="T71" fmla="*/ 29 h 40"/>
              <a:gd name="T72" fmla="*/ 2 w 40"/>
              <a:gd name="T73" fmla="*/ 30 h 40"/>
              <a:gd name="T74" fmla="*/ 4 w 40"/>
              <a:gd name="T75" fmla="*/ 33 h 40"/>
              <a:gd name="T76" fmla="*/ 7 w 40"/>
              <a:gd name="T77" fmla="*/ 35 h 40"/>
              <a:gd name="T78" fmla="*/ 8 w 40"/>
              <a:gd name="T79" fmla="*/ 37 h 40"/>
              <a:gd name="T80" fmla="*/ 12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20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20" y="40"/>
                </a:moveTo>
                <a:lnTo>
                  <a:pt x="21" y="40"/>
                </a:lnTo>
                <a:lnTo>
                  <a:pt x="21" y="40"/>
                </a:lnTo>
                <a:lnTo>
                  <a:pt x="23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8" y="40"/>
                </a:lnTo>
                <a:lnTo>
                  <a:pt x="28" y="38"/>
                </a:lnTo>
                <a:lnTo>
                  <a:pt x="29" y="38"/>
                </a:lnTo>
                <a:lnTo>
                  <a:pt x="29" y="38"/>
                </a:lnTo>
                <a:lnTo>
                  <a:pt x="31" y="38"/>
                </a:lnTo>
                <a:lnTo>
                  <a:pt x="31" y="37"/>
                </a:lnTo>
                <a:lnTo>
                  <a:pt x="32" y="37"/>
                </a:lnTo>
                <a:lnTo>
                  <a:pt x="32" y="37"/>
                </a:lnTo>
                <a:lnTo>
                  <a:pt x="34" y="35"/>
                </a:lnTo>
                <a:lnTo>
                  <a:pt x="34" y="35"/>
                </a:lnTo>
                <a:lnTo>
                  <a:pt x="36" y="33"/>
                </a:lnTo>
                <a:lnTo>
                  <a:pt x="36" y="33"/>
                </a:lnTo>
                <a:lnTo>
                  <a:pt x="36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9" y="29"/>
                </a:lnTo>
                <a:lnTo>
                  <a:pt x="39" y="29"/>
                </a:lnTo>
                <a:lnTo>
                  <a:pt x="39" y="27"/>
                </a:lnTo>
                <a:lnTo>
                  <a:pt x="39" y="27"/>
                </a:lnTo>
                <a:lnTo>
                  <a:pt x="39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9" y="16"/>
                </a:lnTo>
                <a:lnTo>
                  <a:pt x="39" y="14"/>
                </a:lnTo>
                <a:lnTo>
                  <a:pt x="39" y="13"/>
                </a:lnTo>
                <a:lnTo>
                  <a:pt x="39" y="13"/>
                </a:lnTo>
                <a:lnTo>
                  <a:pt x="39" y="11"/>
                </a:lnTo>
                <a:lnTo>
                  <a:pt x="37" y="11"/>
                </a:lnTo>
                <a:lnTo>
                  <a:pt x="37" y="9"/>
                </a:lnTo>
                <a:lnTo>
                  <a:pt x="37" y="9"/>
                </a:lnTo>
                <a:lnTo>
                  <a:pt x="36" y="8"/>
                </a:lnTo>
                <a:lnTo>
                  <a:pt x="36" y="8"/>
                </a:lnTo>
                <a:lnTo>
                  <a:pt x="36" y="6"/>
                </a:lnTo>
                <a:lnTo>
                  <a:pt x="34" y="6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1" y="3"/>
                </a:lnTo>
                <a:lnTo>
                  <a:pt x="31" y="3"/>
                </a:lnTo>
                <a:lnTo>
                  <a:pt x="29" y="3"/>
                </a:lnTo>
                <a:lnTo>
                  <a:pt x="29" y="1"/>
                </a:lnTo>
                <a:lnTo>
                  <a:pt x="28" y="1"/>
                </a:lnTo>
                <a:lnTo>
                  <a:pt x="28" y="1"/>
                </a:lnTo>
                <a:lnTo>
                  <a:pt x="26" y="1"/>
                </a:lnTo>
                <a:lnTo>
                  <a:pt x="24" y="1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5" y="1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1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5"/>
                </a:lnTo>
                <a:lnTo>
                  <a:pt x="7" y="5"/>
                </a:lnTo>
                <a:lnTo>
                  <a:pt x="7" y="5"/>
                </a:lnTo>
                <a:lnTo>
                  <a:pt x="5" y="6"/>
                </a:lnTo>
                <a:lnTo>
                  <a:pt x="5" y="6"/>
                </a:lnTo>
                <a:lnTo>
                  <a:pt x="4" y="8"/>
                </a:lnTo>
                <a:lnTo>
                  <a:pt x="4" y="8"/>
                </a:lnTo>
                <a:lnTo>
                  <a:pt x="4" y="9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2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2" y="29"/>
                </a:lnTo>
                <a:lnTo>
                  <a:pt x="2" y="29"/>
                </a:lnTo>
                <a:lnTo>
                  <a:pt x="2" y="30"/>
                </a:lnTo>
                <a:lnTo>
                  <a:pt x="2" y="30"/>
                </a:lnTo>
                <a:lnTo>
                  <a:pt x="4" y="32"/>
                </a:lnTo>
                <a:lnTo>
                  <a:pt x="4" y="32"/>
                </a:lnTo>
                <a:lnTo>
                  <a:pt x="4" y="33"/>
                </a:lnTo>
                <a:lnTo>
                  <a:pt x="5" y="33"/>
                </a:lnTo>
                <a:lnTo>
                  <a:pt x="5" y="35"/>
                </a:lnTo>
                <a:lnTo>
                  <a:pt x="7" y="35"/>
                </a:lnTo>
                <a:lnTo>
                  <a:pt x="7" y="37"/>
                </a:lnTo>
                <a:lnTo>
                  <a:pt x="8" y="37"/>
                </a:lnTo>
                <a:lnTo>
                  <a:pt x="8" y="37"/>
                </a:lnTo>
                <a:lnTo>
                  <a:pt x="10" y="38"/>
                </a:lnTo>
                <a:lnTo>
                  <a:pt x="10" y="38"/>
                </a:lnTo>
                <a:lnTo>
                  <a:pt x="12" y="38"/>
                </a:lnTo>
                <a:lnTo>
                  <a:pt x="12" y="38"/>
                </a:lnTo>
                <a:lnTo>
                  <a:pt x="13" y="40"/>
                </a:lnTo>
                <a:lnTo>
                  <a:pt x="13" y="40"/>
                </a:lnTo>
                <a:lnTo>
                  <a:pt x="15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20" y="40"/>
                </a:lnTo>
                <a:lnTo>
                  <a:pt x="20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Freeform 26"/>
          <p:cNvSpPr>
            <a:spLocks/>
          </p:cNvSpPr>
          <p:nvPr/>
        </p:nvSpPr>
        <p:spPr bwMode="auto">
          <a:xfrm>
            <a:off x="3324225" y="2735263"/>
            <a:ext cx="50800" cy="50800"/>
          </a:xfrm>
          <a:custGeom>
            <a:avLst/>
            <a:gdLst>
              <a:gd name="T0" fmla="*/ 34 w 64"/>
              <a:gd name="T1" fmla="*/ 64 h 64"/>
              <a:gd name="T2" fmla="*/ 38 w 64"/>
              <a:gd name="T3" fmla="*/ 64 h 64"/>
              <a:gd name="T4" fmla="*/ 43 w 64"/>
              <a:gd name="T5" fmla="*/ 62 h 64"/>
              <a:gd name="T6" fmla="*/ 46 w 64"/>
              <a:gd name="T7" fmla="*/ 60 h 64"/>
              <a:gd name="T8" fmla="*/ 51 w 64"/>
              <a:gd name="T9" fmla="*/ 59 h 64"/>
              <a:gd name="T10" fmla="*/ 54 w 64"/>
              <a:gd name="T11" fmla="*/ 56 h 64"/>
              <a:gd name="T12" fmla="*/ 58 w 64"/>
              <a:gd name="T13" fmla="*/ 51 h 64"/>
              <a:gd name="T14" fmla="*/ 59 w 64"/>
              <a:gd name="T15" fmla="*/ 48 h 64"/>
              <a:gd name="T16" fmla="*/ 62 w 64"/>
              <a:gd name="T17" fmla="*/ 43 h 64"/>
              <a:gd name="T18" fmla="*/ 62 w 64"/>
              <a:gd name="T19" fmla="*/ 40 h 64"/>
              <a:gd name="T20" fmla="*/ 64 w 64"/>
              <a:gd name="T21" fmla="*/ 35 h 64"/>
              <a:gd name="T22" fmla="*/ 64 w 64"/>
              <a:gd name="T23" fmla="*/ 30 h 64"/>
              <a:gd name="T24" fmla="*/ 62 w 64"/>
              <a:gd name="T25" fmla="*/ 25 h 64"/>
              <a:gd name="T26" fmla="*/ 62 w 64"/>
              <a:gd name="T27" fmla="*/ 22 h 64"/>
              <a:gd name="T28" fmla="*/ 59 w 64"/>
              <a:gd name="T29" fmla="*/ 17 h 64"/>
              <a:gd name="T30" fmla="*/ 58 w 64"/>
              <a:gd name="T31" fmla="*/ 14 h 64"/>
              <a:gd name="T32" fmla="*/ 54 w 64"/>
              <a:gd name="T33" fmla="*/ 9 h 64"/>
              <a:gd name="T34" fmla="*/ 51 w 64"/>
              <a:gd name="T35" fmla="*/ 6 h 64"/>
              <a:gd name="T36" fmla="*/ 46 w 64"/>
              <a:gd name="T37" fmla="*/ 4 h 64"/>
              <a:gd name="T38" fmla="*/ 43 w 64"/>
              <a:gd name="T39" fmla="*/ 3 h 64"/>
              <a:gd name="T40" fmla="*/ 38 w 64"/>
              <a:gd name="T41" fmla="*/ 1 h 64"/>
              <a:gd name="T42" fmla="*/ 34 w 64"/>
              <a:gd name="T43" fmla="*/ 1 h 64"/>
              <a:gd name="T44" fmla="*/ 30 w 64"/>
              <a:gd name="T45" fmla="*/ 1 h 64"/>
              <a:gd name="T46" fmla="*/ 26 w 64"/>
              <a:gd name="T47" fmla="*/ 1 h 64"/>
              <a:gd name="T48" fmla="*/ 21 w 64"/>
              <a:gd name="T49" fmla="*/ 3 h 64"/>
              <a:gd name="T50" fmla="*/ 16 w 64"/>
              <a:gd name="T51" fmla="*/ 4 h 64"/>
              <a:gd name="T52" fmla="*/ 13 w 64"/>
              <a:gd name="T53" fmla="*/ 6 h 64"/>
              <a:gd name="T54" fmla="*/ 10 w 64"/>
              <a:gd name="T55" fmla="*/ 9 h 64"/>
              <a:gd name="T56" fmla="*/ 6 w 64"/>
              <a:gd name="T57" fmla="*/ 14 h 64"/>
              <a:gd name="T58" fmla="*/ 3 w 64"/>
              <a:gd name="T59" fmla="*/ 17 h 64"/>
              <a:gd name="T60" fmla="*/ 2 w 64"/>
              <a:gd name="T61" fmla="*/ 22 h 64"/>
              <a:gd name="T62" fmla="*/ 0 w 64"/>
              <a:gd name="T63" fmla="*/ 25 h 64"/>
              <a:gd name="T64" fmla="*/ 0 w 64"/>
              <a:gd name="T65" fmla="*/ 30 h 64"/>
              <a:gd name="T66" fmla="*/ 0 w 64"/>
              <a:gd name="T67" fmla="*/ 35 h 64"/>
              <a:gd name="T68" fmla="*/ 0 w 64"/>
              <a:gd name="T69" fmla="*/ 40 h 64"/>
              <a:gd name="T70" fmla="*/ 2 w 64"/>
              <a:gd name="T71" fmla="*/ 43 h 64"/>
              <a:gd name="T72" fmla="*/ 3 w 64"/>
              <a:gd name="T73" fmla="*/ 48 h 64"/>
              <a:gd name="T74" fmla="*/ 6 w 64"/>
              <a:gd name="T75" fmla="*/ 51 h 64"/>
              <a:gd name="T76" fmla="*/ 10 w 64"/>
              <a:gd name="T77" fmla="*/ 56 h 64"/>
              <a:gd name="T78" fmla="*/ 13 w 64"/>
              <a:gd name="T79" fmla="*/ 59 h 64"/>
              <a:gd name="T80" fmla="*/ 16 w 64"/>
              <a:gd name="T81" fmla="*/ 60 h 64"/>
              <a:gd name="T82" fmla="*/ 21 w 64"/>
              <a:gd name="T83" fmla="*/ 62 h 64"/>
              <a:gd name="T84" fmla="*/ 26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4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2" y="64"/>
                </a:lnTo>
                <a:lnTo>
                  <a:pt x="43" y="62"/>
                </a:lnTo>
                <a:lnTo>
                  <a:pt x="45" y="62"/>
                </a:lnTo>
                <a:lnTo>
                  <a:pt x="46" y="62"/>
                </a:lnTo>
                <a:lnTo>
                  <a:pt x="46" y="60"/>
                </a:lnTo>
                <a:lnTo>
                  <a:pt x="48" y="60"/>
                </a:lnTo>
                <a:lnTo>
                  <a:pt x="50" y="59"/>
                </a:lnTo>
                <a:lnTo>
                  <a:pt x="51" y="59"/>
                </a:lnTo>
                <a:lnTo>
                  <a:pt x="53" y="57"/>
                </a:lnTo>
                <a:lnTo>
                  <a:pt x="53" y="56"/>
                </a:lnTo>
                <a:lnTo>
                  <a:pt x="54" y="56"/>
                </a:lnTo>
                <a:lnTo>
                  <a:pt x="56" y="54"/>
                </a:lnTo>
                <a:lnTo>
                  <a:pt x="56" y="52"/>
                </a:lnTo>
                <a:lnTo>
                  <a:pt x="58" y="51"/>
                </a:lnTo>
                <a:lnTo>
                  <a:pt x="58" y="51"/>
                </a:lnTo>
                <a:lnTo>
                  <a:pt x="59" y="49"/>
                </a:lnTo>
                <a:lnTo>
                  <a:pt x="59" y="48"/>
                </a:lnTo>
                <a:lnTo>
                  <a:pt x="61" y="46"/>
                </a:lnTo>
                <a:lnTo>
                  <a:pt x="61" y="44"/>
                </a:lnTo>
                <a:lnTo>
                  <a:pt x="62" y="43"/>
                </a:lnTo>
                <a:lnTo>
                  <a:pt x="62" y="41"/>
                </a:lnTo>
                <a:lnTo>
                  <a:pt x="62" y="40"/>
                </a:lnTo>
                <a:lnTo>
                  <a:pt x="62" y="40"/>
                </a:lnTo>
                <a:lnTo>
                  <a:pt x="64" y="38"/>
                </a:lnTo>
                <a:lnTo>
                  <a:pt x="64" y="36"/>
                </a:lnTo>
                <a:lnTo>
                  <a:pt x="64" y="35"/>
                </a:lnTo>
                <a:lnTo>
                  <a:pt x="64" y="32"/>
                </a:lnTo>
                <a:lnTo>
                  <a:pt x="64" y="32"/>
                </a:lnTo>
                <a:lnTo>
                  <a:pt x="64" y="30"/>
                </a:lnTo>
                <a:lnTo>
                  <a:pt x="64" y="28"/>
                </a:lnTo>
                <a:lnTo>
                  <a:pt x="64" y="27"/>
                </a:lnTo>
                <a:lnTo>
                  <a:pt x="62" y="25"/>
                </a:lnTo>
                <a:lnTo>
                  <a:pt x="62" y="25"/>
                </a:lnTo>
                <a:lnTo>
                  <a:pt x="62" y="24"/>
                </a:lnTo>
                <a:lnTo>
                  <a:pt x="62" y="22"/>
                </a:lnTo>
                <a:lnTo>
                  <a:pt x="61" y="20"/>
                </a:lnTo>
                <a:lnTo>
                  <a:pt x="61" y="19"/>
                </a:lnTo>
                <a:lnTo>
                  <a:pt x="59" y="17"/>
                </a:lnTo>
                <a:lnTo>
                  <a:pt x="59" y="16"/>
                </a:lnTo>
                <a:lnTo>
                  <a:pt x="58" y="14"/>
                </a:lnTo>
                <a:lnTo>
                  <a:pt x="58" y="14"/>
                </a:lnTo>
                <a:lnTo>
                  <a:pt x="56" y="12"/>
                </a:lnTo>
                <a:lnTo>
                  <a:pt x="56" y="11"/>
                </a:lnTo>
                <a:lnTo>
                  <a:pt x="54" y="9"/>
                </a:lnTo>
                <a:lnTo>
                  <a:pt x="53" y="9"/>
                </a:lnTo>
                <a:lnTo>
                  <a:pt x="53" y="8"/>
                </a:lnTo>
                <a:lnTo>
                  <a:pt x="51" y="6"/>
                </a:lnTo>
                <a:lnTo>
                  <a:pt x="50" y="6"/>
                </a:lnTo>
                <a:lnTo>
                  <a:pt x="48" y="4"/>
                </a:lnTo>
                <a:lnTo>
                  <a:pt x="46" y="4"/>
                </a:lnTo>
                <a:lnTo>
                  <a:pt x="46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38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0"/>
                </a:lnTo>
                <a:lnTo>
                  <a:pt x="32" y="0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2" y="1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6" y="4"/>
                </a:lnTo>
                <a:lnTo>
                  <a:pt x="14" y="6"/>
                </a:lnTo>
                <a:lnTo>
                  <a:pt x="13" y="6"/>
                </a:lnTo>
                <a:lnTo>
                  <a:pt x="11" y="8"/>
                </a:lnTo>
                <a:lnTo>
                  <a:pt x="10" y="9"/>
                </a:lnTo>
                <a:lnTo>
                  <a:pt x="10" y="9"/>
                </a:lnTo>
                <a:lnTo>
                  <a:pt x="8" y="11"/>
                </a:lnTo>
                <a:lnTo>
                  <a:pt x="6" y="12"/>
                </a:lnTo>
                <a:lnTo>
                  <a:pt x="6" y="14"/>
                </a:lnTo>
                <a:lnTo>
                  <a:pt x="5" y="14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4"/>
                </a:lnTo>
                <a:lnTo>
                  <a:pt x="2" y="25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2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40"/>
                </a:lnTo>
                <a:lnTo>
                  <a:pt x="2" y="40"/>
                </a:lnTo>
                <a:lnTo>
                  <a:pt x="2" y="41"/>
                </a:lnTo>
                <a:lnTo>
                  <a:pt x="2" y="43"/>
                </a:lnTo>
                <a:lnTo>
                  <a:pt x="2" y="44"/>
                </a:lnTo>
                <a:lnTo>
                  <a:pt x="3" y="46"/>
                </a:lnTo>
                <a:lnTo>
                  <a:pt x="3" y="48"/>
                </a:lnTo>
                <a:lnTo>
                  <a:pt x="5" y="49"/>
                </a:lnTo>
                <a:lnTo>
                  <a:pt x="5" y="51"/>
                </a:lnTo>
                <a:lnTo>
                  <a:pt x="6" y="51"/>
                </a:lnTo>
                <a:lnTo>
                  <a:pt x="6" y="52"/>
                </a:lnTo>
                <a:lnTo>
                  <a:pt x="8" y="54"/>
                </a:lnTo>
                <a:lnTo>
                  <a:pt x="10" y="56"/>
                </a:lnTo>
                <a:lnTo>
                  <a:pt x="10" y="56"/>
                </a:lnTo>
                <a:lnTo>
                  <a:pt x="11" y="57"/>
                </a:lnTo>
                <a:lnTo>
                  <a:pt x="13" y="59"/>
                </a:lnTo>
                <a:lnTo>
                  <a:pt x="14" y="59"/>
                </a:lnTo>
                <a:lnTo>
                  <a:pt x="16" y="60"/>
                </a:lnTo>
                <a:lnTo>
                  <a:pt x="16" y="60"/>
                </a:lnTo>
                <a:lnTo>
                  <a:pt x="18" y="62"/>
                </a:lnTo>
                <a:lnTo>
                  <a:pt x="19" y="62"/>
                </a:lnTo>
                <a:lnTo>
                  <a:pt x="21" y="62"/>
                </a:lnTo>
                <a:lnTo>
                  <a:pt x="22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9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3317875" y="27527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8 w 40"/>
              <a:gd name="T5" fmla="*/ 38 h 40"/>
              <a:gd name="T6" fmla="*/ 31 w 40"/>
              <a:gd name="T7" fmla="*/ 38 h 40"/>
              <a:gd name="T8" fmla="*/ 32 w 40"/>
              <a:gd name="T9" fmla="*/ 37 h 40"/>
              <a:gd name="T10" fmla="*/ 36 w 40"/>
              <a:gd name="T11" fmla="*/ 34 h 40"/>
              <a:gd name="T12" fmla="*/ 37 w 40"/>
              <a:gd name="T13" fmla="*/ 32 h 40"/>
              <a:gd name="T14" fmla="*/ 39 w 40"/>
              <a:gd name="T15" fmla="*/ 29 h 40"/>
              <a:gd name="T16" fmla="*/ 39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9 w 40"/>
              <a:gd name="T25" fmla="*/ 16 h 40"/>
              <a:gd name="T26" fmla="*/ 39 w 40"/>
              <a:gd name="T27" fmla="*/ 13 h 40"/>
              <a:gd name="T28" fmla="*/ 37 w 40"/>
              <a:gd name="T29" fmla="*/ 10 h 40"/>
              <a:gd name="T30" fmla="*/ 36 w 40"/>
              <a:gd name="T31" fmla="*/ 8 h 40"/>
              <a:gd name="T32" fmla="*/ 34 w 40"/>
              <a:gd name="T33" fmla="*/ 5 h 40"/>
              <a:gd name="T34" fmla="*/ 31 w 40"/>
              <a:gd name="T35" fmla="*/ 3 h 40"/>
              <a:gd name="T36" fmla="*/ 29 w 40"/>
              <a:gd name="T37" fmla="*/ 2 h 40"/>
              <a:gd name="T38" fmla="*/ 26 w 40"/>
              <a:gd name="T39" fmla="*/ 2 h 40"/>
              <a:gd name="T40" fmla="*/ 23 w 40"/>
              <a:gd name="T41" fmla="*/ 0 h 40"/>
              <a:gd name="T42" fmla="*/ 20 w 40"/>
              <a:gd name="T43" fmla="*/ 0 h 40"/>
              <a:gd name="T44" fmla="*/ 18 w 40"/>
              <a:gd name="T45" fmla="*/ 0 h 40"/>
              <a:gd name="T46" fmla="*/ 15 w 40"/>
              <a:gd name="T47" fmla="*/ 2 h 40"/>
              <a:gd name="T48" fmla="*/ 12 w 40"/>
              <a:gd name="T49" fmla="*/ 2 h 40"/>
              <a:gd name="T50" fmla="*/ 10 w 40"/>
              <a:gd name="T51" fmla="*/ 3 h 40"/>
              <a:gd name="T52" fmla="*/ 7 w 40"/>
              <a:gd name="T53" fmla="*/ 5 h 40"/>
              <a:gd name="T54" fmla="*/ 5 w 40"/>
              <a:gd name="T55" fmla="*/ 6 h 40"/>
              <a:gd name="T56" fmla="*/ 4 w 40"/>
              <a:gd name="T57" fmla="*/ 10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8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6 h 40"/>
              <a:gd name="T70" fmla="*/ 2 w 40"/>
              <a:gd name="T71" fmla="*/ 29 h 40"/>
              <a:gd name="T72" fmla="*/ 2 w 40"/>
              <a:gd name="T73" fmla="*/ 30 h 40"/>
              <a:gd name="T74" fmla="*/ 4 w 40"/>
              <a:gd name="T75" fmla="*/ 34 h 40"/>
              <a:gd name="T76" fmla="*/ 7 w 40"/>
              <a:gd name="T77" fmla="*/ 35 h 40"/>
              <a:gd name="T78" fmla="*/ 8 w 40"/>
              <a:gd name="T79" fmla="*/ 37 h 40"/>
              <a:gd name="T80" fmla="*/ 12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20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20" y="40"/>
                </a:moveTo>
                <a:lnTo>
                  <a:pt x="21" y="40"/>
                </a:lnTo>
                <a:lnTo>
                  <a:pt x="21" y="40"/>
                </a:lnTo>
                <a:lnTo>
                  <a:pt x="23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8" y="40"/>
                </a:lnTo>
                <a:lnTo>
                  <a:pt x="28" y="38"/>
                </a:lnTo>
                <a:lnTo>
                  <a:pt x="29" y="38"/>
                </a:lnTo>
                <a:lnTo>
                  <a:pt x="29" y="38"/>
                </a:lnTo>
                <a:lnTo>
                  <a:pt x="31" y="38"/>
                </a:lnTo>
                <a:lnTo>
                  <a:pt x="31" y="37"/>
                </a:lnTo>
                <a:lnTo>
                  <a:pt x="32" y="37"/>
                </a:lnTo>
                <a:lnTo>
                  <a:pt x="32" y="37"/>
                </a:lnTo>
                <a:lnTo>
                  <a:pt x="34" y="35"/>
                </a:lnTo>
                <a:lnTo>
                  <a:pt x="34" y="35"/>
                </a:lnTo>
                <a:lnTo>
                  <a:pt x="36" y="34"/>
                </a:lnTo>
                <a:lnTo>
                  <a:pt x="36" y="34"/>
                </a:lnTo>
                <a:lnTo>
                  <a:pt x="36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9" y="29"/>
                </a:lnTo>
                <a:lnTo>
                  <a:pt x="39" y="29"/>
                </a:lnTo>
                <a:lnTo>
                  <a:pt x="39" y="27"/>
                </a:lnTo>
                <a:lnTo>
                  <a:pt x="39" y="27"/>
                </a:lnTo>
                <a:lnTo>
                  <a:pt x="39" y="26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8"/>
                </a:lnTo>
                <a:lnTo>
                  <a:pt x="40" y="16"/>
                </a:lnTo>
                <a:lnTo>
                  <a:pt x="39" y="16"/>
                </a:lnTo>
                <a:lnTo>
                  <a:pt x="39" y="14"/>
                </a:lnTo>
                <a:lnTo>
                  <a:pt x="39" y="13"/>
                </a:lnTo>
                <a:lnTo>
                  <a:pt x="39" y="13"/>
                </a:lnTo>
                <a:lnTo>
                  <a:pt x="39" y="11"/>
                </a:lnTo>
                <a:lnTo>
                  <a:pt x="37" y="11"/>
                </a:lnTo>
                <a:lnTo>
                  <a:pt x="37" y="10"/>
                </a:lnTo>
                <a:lnTo>
                  <a:pt x="37" y="10"/>
                </a:lnTo>
                <a:lnTo>
                  <a:pt x="36" y="8"/>
                </a:lnTo>
                <a:lnTo>
                  <a:pt x="36" y="8"/>
                </a:lnTo>
                <a:lnTo>
                  <a:pt x="36" y="6"/>
                </a:lnTo>
                <a:lnTo>
                  <a:pt x="34" y="6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1" y="3"/>
                </a:lnTo>
                <a:lnTo>
                  <a:pt x="31" y="3"/>
                </a:lnTo>
                <a:lnTo>
                  <a:pt x="29" y="3"/>
                </a:lnTo>
                <a:lnTo>
                  <a:pt x="29" y="2"/>
                </a:lnTo>
                <a:lnTo>
                  <a:pt x="28" y="2"/>
                </a:lnTo>
                <a:lnTo>
                  <a:pt x="28" y="2"/>
                </a:lnTo>
                <a:lnTo>
                  <a:pt x="26" y="2"/>
                </a:lnTo>
                <a:lnTo>
                  <a:pt x="24" y="2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5"/>
                </a:lnTo>
                <a:lnTo>
                  <a:pt x="7" y="5"/>
                </a:lnTo>
                <a:lnTo>
                  <a:pt x="7" y="5"/>
                </a:lnTo>
                <a:lnTo>
                  <a:pt x="5" y="6"/>
                </a:lnTo>
                <a:lnTo>
                  <a:pt x="5" y="6"/>
                </a:lnTo>
                <a:lnTo>
                  <a:pt x="4" y="8"/>
                </a:lnTo>
                <a:lnTo>
                  <a:pt x="4" y="8"/>
                </a:lnTo>
                <a:lnTo>
                  <a:pt x="4" y="10"/>
                </a:lnTo>
                <a:lnTo>
                  <a:pt x="2" y="10"/>
                </a:lnTo>
                <a:lnTo>
                  <a:pt x="2" y="11"/>
                </a:lnTo>
                <a:lnTo>
                  <a:pt x="2" y="11"/>
                </a:lnTo>
                <a:lnTo>
                  <a:pt x="2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7"/>
                </a:lnTo>
                <a:lnTo>
                  <a:pt x="2" y="29"/>
                </a:lnTo>
                <a:lnTo>
                  <a:pt x="2" y="29"/>
                </a:lnTo>
                <a:lnTo>
                  <a:pt x="2" y="30"/>
                </a:lnTo>
                <a:lnTo>
                  <a:pt x="2" y="30"/>
                </a:lnTo>
                <a:lnTo>
                  <a:pt x="4" y="32"/>
                </a:lnTo>
                <a:lnTo>
                  <a:pt x="4" y="32"/>
                </a:lnTo>
                <a:lnTo>
                  <a:pt x="4" y="34"/>
                </a:lnTo>
                <a:lnTo>
                  <a:pt x="5" y="34"/>
                </a:lnTo>
                <a:lnTo>
                  <a:pt x="5" y="35"/>
                </a:lnTo>
                <a:lnTo>
                  <a:pt x="7" y="35"/>
                </a:lnTo>
                <a:lnTo>
                  <a:pt x="7" y="37"/>
                </a:lnTo>
                <a:lnTo>
                  <a:pt x="8" y="37"/>
                </a:lnTo>
                <a:lnTo>
                  <a:pt x="8" y="37"/>
                </a:lnTo>
                <a:lnTo>
                  <a:pt x="10" y="38"/>
                </a:lnTo>
                <a:lnTo>
                  <a:pt x="10" y="38"/>
                </a:lnTo>
                <a:lnTo>
                  <a:pt x="12" y="38"/>
                </a:lnTo>
                <a:lnTo>
                  <a:pt x="12" y="38"/>
                </a:lnTo>
                <a:lnTo>
                  <a:pt x="13" y="40"/>
                </a:lnTo>
                <a:lnTo>
                  <a:pt x="13" y="40"/>
                </a:lnTo>
                <a:lnTo>
                  <a:pt x="15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20" y="40"/>
                </a:lnTo>
                <a:lnTo>
                  <a:pt x="20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5776913" y="2336800"/>
            <a:ext cx="187325" cy="1566863"/>
          </a:xfrm>
          <a:custGeom>
            <a:avLst/>
            <a:gdLst>
              <a:gd name="T0" fmla="*/ 27 w 235"/>
              <a:gd name="T1" fmla="*/ 1 h 1974"/>
              <a:gd name="T2" fmla="*/ 70 w 235"/>
              <a:gd name="T3" fmla="*/ 24 h 1974"/>
              <a:gd name="T4" fmla="*/ 101 w 235"/>
              <a:gd name="T5" fmla="*/ 64 h 1974"/>
              <a:gd name="T6" fmla="*/ 118 w 235"/>
              <a:gd name="T7" fmla="*/ 120 h 1974"/>
              <a:gd name="T8" fmla="*/ 128 w 235"/>
              <a:gd name="T9" fmla="*/ 190 h 1974"/>
              <a:gd name="T10" fmla="*/ 130 w 235"/>
              <a:gd name="T11" fmla="*/ 270 h 1974"/>
              <a:gd name="T12" fmla="*/ 126 w 235"/>
              <a:gd name="T13" fmla="*/ 356 h 1974"/>
              <a:gd name="T14" fmla="*/ 122 w 235"/>
              <a:gd name="T15" fmla="*/ 447 h 1974"/>
              <a:gd name="T16" fmla="*/ 114 w 235"/>
              <a:gd name="T17" fmla="*/ 540 h 1974"/>
              <a:gd name="T18" fmla="*/ 107 w 235"/>
              <a:gd name="T19" fmla="*/ 631 h 1974"/>
              <a:gd name="T20" fmla="*/ 104 w 235"/>
              <a:gd name="T21" fmla="*/ 717 h 1974"/>
              <a:gd name="T22" fmla="*/ 107 w 235"/>
              <a:gd name="T23" fmla="*/ 796 h 1974"/>
              <a:gd name="T24" fmla="*/ 115 w 235"/>
              <a:gd name="T25" fmla="*/ 866 h 1974"/>
              <a:gd name="T26" fmla="*/ 134 w 235"/>
              <a:gd name="T27" fmla="*/ 922 h 1974"/>
              <a:gd name="T28" fmla="*/ 165 w 235"/>
              <a:gd name="T29" fmla="*/ 962 h 1974"/>
              <a:gd name="T30" fmla="*/ 208 w 235"/>
              <a:gd name="T31" fmla="*/ 984 h 1974"/>
              <a:gd name="T32" fmla="*/ 235 w 235"/>
              <a:gd name="T33" fmla="*/ 986 h 1974"/>
              <a:gd name="T34" fmla="*/ 184 w 235"/>
              <a:gd name="T35" fmla="*/ 997 h 1974"/>
              <a:gd name="T36" fmla="*/ 147 w 235"/>
              <a:gd name="T37" fmla="*/ 1029 h 1974"/>
              <a:gd name="T38" fmla="*/ 123 w 235"/>
              <a:gd name="T39" fmla="*/ 1077 h 1974"/>
              <a:gd name="T40" fmla="*/ 110 w 235"/>
              <a:gd name="T41" fmla="*/ 1141 h 1974"/>
              <a:gd name="T42" fmla="*/ 104 w 235"/>
              <a:gd name="T43" fmla="*/ 1215 h 1974"/>
              <a:gd name="T44" fmla="*/ 106 w 235"/>
              <a:gd name="T45" fmla="*/ 1299 h 1974"/>
              <a:gd name="T46" fmla="*/ 110 w 235"/>
              <a:gd name="T47" fmla="*/ 1387 h 1974"/>
              <a:gd name="T48" fmla="*/ 117 w 235"/>
              <a:gd name="T49" fmla="*/ 1480 h 1974"/>
              <a:gd name="T50" fmla="*/ 125 w 235"/>
              <a:gd name="T51" fmla="*/ 1573 h 1974"/>
              <a:gd name="T52" fmla="*/ 130 w 235"/>
              <a:gd name="T53" fmla="*/ 1662 h 1974"/>
              <a:gd name="T54" fmla="*/ 130 w 235"/>
              <a:gd name="T55" fmla="*/ 1745 h 1974"/>
              <a:gd name="T56" fmla="*/ 125 w 235"/>
              <a:gd name="T57" fmla="*/ 1820 h 1974"/>
              <a:gd name="T58" fmla="*/ 110 w 235"/>
              <a:gd name="T59" fmla="*/ 1883 h 1974"/>
              <a:gd name="T60" fmla="*/ 86 w 235"/>
              <a:gd name="T61" fmla="*/ 1932 h 1974"/>
              <a:gd name="T62" fmla="*/ 50 w 235"/>
              <a:gd name="T63" fmla="*/ 1963 h 1974"/>
              <a:gd name="T64" fmla="*/ 0 w 235"/>
              <a:gd name="T65" fmla="*/ 1974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974">
                <a:moveTo>
                  <a:pt x="0" y="0"/>
                </a:moveTo>
                <a:lnTo>
                  <a:pt x="27" y="1"/>
                </a:lnTo>
                <a:lnTo>
                  <a:pt x="50" y="11"/>
                </a:lnTo>
                <a:lnTo>
                  <a:pt x="70" y="24"/>
                </a:lnTo>
                <a:lnTo>
                  <a:pt x="86" y="41"/>
                </a:lnTo>
                <a:lnTo>
                  <a:pt x="101" y="64"/>
                </a:lnTo>
                <a:lnTo>
                  <a:pt x="110" y="91"/>
                </a:lnTo>
                <a:lnTo>
                  <a:pt x="118" y="120"/>
                </a:lnTo>
                <a:lnTo>
                  <a:pt x="125" y="153"/>
                </a:lnTo>
                <a:lnTo>
                  <a:pt x="128" y="190"/>
                </a:lnTo>
                <a:lnTo>
                  <a:pt x="130" y="228"/>
                </a:lnTo>
                <a:lnTo>
                  <a:pt x="130" y="270"/>
                </a:lnTo>
                <a:lnTo>
                  <a:pt x="130" y="311"/>
                </a:lnTo>
                <a:lnTo>
                  <a:pt x="126" y="356"/>
                </a:lnTo>
                <a:lnTo>
                  <a:pt x="125" y="401"/>
                </a:lnTo>
                <a:lnTo>
                  <a:pt x="122" y="447"/>
                </a:lnTo>
                <a:lnTo>
                  <a:pt x="117" y="494"/>
                </a:lnTo>
                <a:lnTo>
                  <a:pt x="114" y="540"/>
                </a:lnTo>
                <a:lnTo>
                  <a:pt x="110" y="585"/>
                </a:lnTo>
                <a:lnTo>
                  <a:pt x="107" y="631"/>
                </a:lnTo>
                <a:lnTo>
                  <a:pt x="106" y="674"/>
                </a:lnTo>
                <a:lnTo>
                  <a:pt x="104" y="717"/>
                </a:lnTo>
                <a:lnTo>
                  <a:pt x="104" y="757"/>
                </a:lnTo>
                <a:lnTo>
                  <a:pt x="107" y="796"/>
                </a:lnTo>
                <a:lnTo>
                  <a:pt x="110" y="833"/>
                </a:lnTo>
                <a:lnTo>
                  <a:pt x="115" y="866"/>
                </a:lnTo>
                <a:lnTo>
                  <a:pt x="123" y="896"/>
                </a:lnTo>
                <a:lnTo>
                  <a:pt x="134" y="922"/>
                </a:lnTo>
                <a:lnTo>
                  <a:pt x="147" y="944"/>
                </a:lnTo>
                <a:lnTo>
                  <a:pt x="165" y="962"/>
                </a:lnTo>
                <a:lnTo>
                  <a:pt x="184" y="975"/>
                </a:lnTo>
                <a:lnTo>
                  <a:pt x="208" y="984"/>
                </a:lnTo>
                <a:lnTo>
                  <a:pt x="235" y="986"/>
                </a:lnTo>
                <a:lnTo>
                  <a:pt x="235" y="986"/>
                </a:lnTo>
                <a:lnTo>
                  <a:pt x="208" y="989"/>
                </a:lnTo>
                <a:lnTo>
                  <a:pt x="184" y="997"/>
                </a:lnTo>
                <a:lnTo>
                  <a:pt x="165" y="1010"/>
                </a:lnTo>
                <a:lnTo>
                  <a:pt x="147" y="1029"/>
                </a:lnTo>
                <a:lnTo>
                  <a:pt x="134" y="1052"/>
                </a:lnTo>
                <a:lnTo>
                  <a:pt x="123" y="1077"/>
                </a:lnTo>
                <a:lnTo>
                  <a:pt x="115" y="1107"/>
                </a:lnTo>
                <a:lnTo>
                  <a:pt x="110" y="1141"/>
                </a:lnTo>
                <a:lnTo>
                  <a:pt x="107" y="1176"/>
                </a:lnTo>
                <a:lnTo>
                  <a:pt x="104" y="1215"/>
                </a:lnTo>
                <a:lnTo>
                  <a:pt x="104" y="1256"/>
                </a:lnTo>
                <a:lnTo>
                  <a:pt x="106" y="1299"/>
                </a:lnTo>
                <a:lnTo>
                  <a:pt x="107" y="1342"/>
                </a:lnTo>
                <a:lnTo>
                  <a:pt x="110" y="1387"/>
                </a:lnTo>
                <a:lnTo>
                  <a:pt x="114" y="1434"/>
                </a:lnTo>
                <a:lnTo>
                  <a:pt x="117" y="1480"/>
                </a:lnTo>
                <a:lnTo>
                  <a:pt x="122" y="1526"/>
                </a:lnTo>
                <a:lnTo>
                  <a:pt x="125" y="1573"/>
                </a:lnTo>
                <a:lnTo>
                  <a:pt x="126" y="1617"/>
                </a:lnTo>
                <a:lnTo>
                  <a:pt x="130" y="1662"/>
                </a:lnTo>
                <a:lnTo>
                  <a:pt x="130" y="1704"/>
                </a:lnTo>
                <a:lnTo>
                  <a:pt x="130" y="1745"/>
                </a:lnTo>
                <a:lnTo>
                  <a:pt x="128" y="1784"/>
                </a:lnTo>
                <a:lnTo>
                  <a:pt x="125" y="1820"/>
                </a:lnTo>
                <a:lnTo>
                  <a:pt x="118" y="1852"/>
                </a:lnTo>
                <a:lnTo>
                  <a:pt x="110" y="1883"/>
                </a:lnTo>
                <a:lnTo>
                  <a:pt x="101" y="1910"/>
                </a:lnTo>
                <a:lnTo>
                  <a:pt x="86" y="1932"/>
                </a:lnTo>
                <a:lnTo>
                  <a:pt x="70" y="1950"/>
                </a:lnTo>
                <a:lnTo>
                  <a:pt x="50" y="1963"/>
                </a:lnTo>
                <a:lnTo>
                  <a:pt x="27" y="1972"/>
                </a:lnTo>
                <a:lnTo>
                  <a:pt x="0" y="1974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3222625" y="3800475"/>
            <a:ext cx="3571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700463" y="369093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>
                <a:solidFill>
                  <a:srgbClr val="000000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281613" y="2455863"/>
            <a:ext cx="3556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5281613" y="3800475"/>
            <a:ext cx="3556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Freeform 33"/>
          <p:cNvSpPr>
            <a:spLocks/>
          </p:cNvSpPr>
          <p:nvPr/>
        </p:nvSpPr>
        <p:spPr bwMode="auto">
          <a:xfrm>
            <a:off x="5510213" y="3217863"/>
            <a:ext cx="50800" cy="50800"/>
          </a:xfrm>
          <a:custGeom>
            <a:avLst/>
            <a:gdLst>
              <a:gd name="T0" fmla="*/ 33 w 64"/>
              <a:gd name="T1" fmla="*/ 64 h 64"/>
              <a:gd name="T2" fmla="*/ 38 w 64"/>
              <a:gd name="T3" fmla="*/ 64 h 64"/>
              <a:gd name="T4" fmla="*/ 43 w 64"/>
              <a:gd name="T5" fmla="*/ 62 h 64"/>
              <a:gd name="T6" fmla="*/ 46 w 64"/>
              <a:gd name="T7" fmla="*/ 61 h 64"/>
              <a:gd name="T8" fmla="*/ 51 w 64"/>
              <a:gd name="T9" fmla="*/ 59 h 64"/>
              <a:gd name="T10" fmla="*/ 54 w 64"/>
              <a:gd name="T11" fmla="*/ 56 h 64"/>
              <a:gd name="T12" fmla="*/ 57 w 64"/>
              <a:gd name="T13" fmla="*/ 51 h 64"/>
              <a:gd name="T14" fmla="*/ 59 w 64"/>
              <a:gd name="T15" fmla="*/ 48 h 64"/>
              <a:gd name="T16" fmla="*/ 62 w 64"/>
              <a:gd name="T17" fmla="*/ 43 h 64"/>
              <a:gd name="T18" fmla="*/ 62 w 64"/>
              <a:gd name="T19" fmla="*/ 40 h 64"/>
              <a:gd name="T20" fmla="*/ 64 w 64"/>
              <a:gd name="T21" fmla="*/ 35 h 64"/>
              <a:gd name="T22" fmla="*/ 64 w 64"/>
              <a:gd name="T23" fmla="*/ 30 h 64"/>
              <a:gd name="T24" fmla="*/ 62 w 64"/>
              <a:gd name="T25" fmla="*/ 26 h 64"/>
              <a:gd name="T26" fmla="*/ 62 w 64"/>
              <a:gd name="T27" fmla="*/ 22 h 64"/>
              <a:gd name="T28" fmla="*/ 59 w 64"/>
              <a:gd name="T29" fmla="*/ 18 h 64"/>
              <a:gd name="T30" fmla="*/ 57 w 64"/>
              <a:gd name="T31" fmla="*/ 14 h 64"/>
              <a:gd name="T32" fmla="*/ 54 w 64"/>
              <a:gd name="T33" fmla="*/ 10 h 64"/>
              <a:gd name="T34" fmla="*/ 51 w 64"/>
              <a:gd name="T35" fmla="*/ 6 h 64"/>
              <a:gd name="T36" fmla="*/ 46 w 64"/>
              <a:gd name="T37" fmla="*/ 5 h 64"/>
              <a:gd name="T38" fmla="*/ 43 w 64"/>
              <a:gd name="T39" fmla="*/ 3 h 64"/>
              <a:gd name="T40" fmla="*/ 38 w 64"/>
              <a:gd name="T41" fmla="*/ 2 h 64"/>
              <a:gd name="T42" fmla="*/ 33 w 64"/>
              <a:gd name="T43" fmla="*/ 2 h 64"/>
              <a:gd name="T44" fmla="*/ 30 w 64"/>
              <a:gd name="T45" fmla="*/ 2 h 64"/>
              <a:gd name="T46" fmla="*/ 25 w 64"/>
              <a:gd name="T47" fmla="*/ 2 h 64"/>
              <a:gd name="T48" fmla="*/ 21 w 64"/>
              <a:gd name="T49" fmla="*/ 3 h 64"/>
              <a:gd name="T50" fmla="*/ 16 w 64"/>
              <a:gd name="T51" fmla="*/ 5 h 64"/>
              <a:gd name="T52" fmla="*/ 13 w 64"/>
              <a:gd name="T53" fmla="*/ 6 h 64"/>
              <a:gd name="T54" fmla="*/ 9 w 64"/>
              <a:gd name="T55" fmla="*/ 10 h 64"/>
              <a:gd name="T56" fmla="*/ 6 w 64"/>
              <a:gd name="T57" fmla="*/ 14 h 64"/>
              <a:gd name="T58" fmla="*/ 3 w 64"/>
              <a:gd name="T59" fmla="*/ 18 h 64"/>
              <a:gd name="T60" fmla="*/ 1 w 64"/>
              <a:gd name="T61" fmla="*/ 22 h 64"/>
              <a:gd name="T62" fmla="*/ 0 w 64"/>
              <a:gd name="T63" fmla="*/ 26 h 64"/>
              <a:gd name="T64" fmla="*/ 0 w 64"/>
              <a:gd name="T65" fmla="*/ 30 h 64"/>
              <a:gd name="T66" fmla="*/ 0 w 64"/>
              <a:gd name="T67" fmla="*/ 35 h 64"/>
              <a:gd name="T68" fmla="*/ 0 w 64"/>
              <a:gd name="T69" fmla="*/ 40 h 64"/>
              <a:gd name="T70" fmla="*/ 1 w 64"/>
              <a:gd name="T71" fmla="*/ 43 h 64"/>
              <a:gd name="T72" fmla="*/ 3 w 64"/>
              <a:gd name="T73" fmla="*/ 48 h 64"/>
              <a:gd name="T74" fmla="*/ 6 w 64"/>
              <a:gd name="T75" fmla="*/ 51 h 64"/>
              <a:gd name="T76" fmla="*/ 9 w 64"/>
              <a:gd name="T77" fmla="*/ 56 h 64"/>
              <a:gd name="T78" fmla="*/ 13 w 64"/>
              <a:gd name="T79" fmla="*/ 59 h 64"/>
              <a:gd name="T80" fmla="*/ 16 w 64"/>
              <a:gd name="T81" fmla="*/ 61 h 64"/>
              <a:gd name="T82" fmla="*/ 21 w 64"/>
              <a:gd name="T83" fmla="*/ 62 h 64"/>
              <a:gd name="T84" fmla="*/ 25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3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2"/>
                </a:lnTo>
                <a:lnTo>
                  <a:pt x="45" y="62"/>
                </a:lnTo>
                <a:lnTo>
                  <a:pt x="46" y="62"/>
                </a:lnTo>
                <a:lnTo>
                  <a:pt x="46" y="61"/>
                </a:lnTo>
                <a:lnTo>
                  <a:pt x="48" y="61"/>
                </a:lnTo>
                <a:lnTo>
                  <a:pt x="49" y="59"/>
                </a:lnTo>
                <a:lnTo>
                  <a:pt x="51" y="59"/>
                </a:lnTo>
                <a:lnTo>
                  <a:pt x="53" y="58"/>
                </a:lnTo>
                <a:lnTo>
                  <a:pt x="53" y="56"/>
                </a:lnTo>
                <a:lnTo>
                  <a:pt x="54" y="56"/>
                </a:lnTo>
                <a:lnTo>
                  <a:pt x="56" y="54"/>
                </a:lnTo>
                <a:lnTo>
                  <a:pt x="56" y="53"/>
                </a:lnTo>
                <a:lnTo>
                  <a:pt x="57" y="51"/>
                </a:lnTo>
                <a:lnTo>
                  <a:pt x="57" y="51"/>
                </a:lnTo>
                <a:lnTo>
                  <a:pt x="59" y="50"/>
                </a:lnTo>
                <a:lnTo>
                  <a:pt x="59" y="48"/>
                </a:lnTo>
                <a:lnTo>
                  <a:pt x="61" y="46"/>
                </a:lnTo>
                <a:lnTo>
                  <a:pt x="61" y="45"/>
                </a:lnTo>
                <a:lnTo>
                  <a:pt x="62" y="43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8"/>
                </a:lnTo>
                <a:lnTo>
                  <a:pt x="64" y="37"/>
                </a:lnTo>
                <a:lnTo>
                  <a:pt x="64" y="35"/>
                </a:lnTo>
                <a:lnTo>
                  <a:pt x="64" y="32"/>
                </a:lnTo>
                <a:lnTo>
                  <a:pt x="64" y="32"/>
                </a:lnTo>
                <a:lnTo>
                  <a:pt x="64" y="30"/>
                </a:lnTo>
                <a:lnTo>
                  <a:pt x="64" y="29"/>
                </a:lnTo>
                <a:lnTo>
                  <a:pt x="64" y="27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2"/>
                </a:lnTo>
                <a:lnTo>
                  <a:pt x="61" y="21"/>
                </a:lnTo>
                <a:lnTo>
                  <a:pt x="61" y="19"/>
                </a:lnTo>
                <a:lnTo>
                  <a:pt x="59" y="18"/>
                </a:lnTo>
                <a:lnTo>
                  <a:pt x="59" y="16"/>
                </a:lnTo>
                <a:lnTo>
                  <a:pt x="57" y="14"/>
                </a:lnTo>
                <a:lnTo>
                  <a:pt x="57" y="14"/>
                </a:lnTo>
                <a:lnTo>
                  <a:pt x="56" y="13"/>
                </a:lnTo>
                <a:lnTo>
                  <a:pt x="56" y="11"/>
                </a:lnTo>
                <a:lnTo>
                  <a:pt x="54" y="10"/>
                </a:lnTo>
                <a:lnTo>
                  <a:pt x="53" y="10"/>
                </a:lnTo>
                <a:lnTo>
                  <a:pt x="53" y="8"/>
                </a:lnTo>
                <a:lnTo>
                  <a:pt x="51" y="6"/>
                </a:lnTo>
                <a:lnTo>
                  <a:pt x="49" y="6"/>
                </a:lnTo>
                <a:lnTo>
                  <a:pt x="48" y="5"/>
                </a:lnTo>
                <a:lnTo>
                  <a:pt x="46" y="5"/>
                </a:lnTo>
                <a:lnTo>
                  <a:pt x="46" y="3"/>
                </a:lnTo>
                <a:lnTo>
                  <a:pt x="45" y="3"/>
                </a:lnTo>
                <a:lnTo>
                  <a:pt x="43" y="3"/>
                </a:lnTo>
                <a:lnTo>
                  <a:pt x="41" y="2"/>
                </a:lnTo>
                <a:lnTo>
                  <a:pt x="40" y="2"/>
                </a:lnTo>
                <a:lnTo>
                  <a:pt x="38" y="2"/>
                </a:lnTo>
                <a:lnTo>
                  <a:pt x="37" y="2"/>
                </a:lnTo>
                <a:lnTo>
                  <a:pt x="35" y="2"/>
                </a:lnTo>
                <a:lnTo>
                  <a:pt x="33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2"/>
                </a:lnTo>
                <a:lnTo>
                  <a:pt x="21" y="3"/>
                </a:lnTo>
                <a:lnTo>
                  <a:pt x="19" y="3"/>
                </a:lnTo>
                <a:lnTo>
                  <a:pt x="17" y="3"/>
                </a:lnTo>
                <a:lnTo>
                  <a:pt x="16" y="5"/>
                </a:lnTo>
                <a:lnTo>
                  <a:pt x="16" y="5"/>
                </a:lnTo>
                <a:lnTo>
                  <a:pt x="14" y="6"/>
                </a:lnTo>
                <a:lnTo>
                  <a:pt x="13" y="6"/>
                </a:lnTo>
                <a:lnTo>
                  <a:pt x="11" y="8"/>
                </a:lnTo>
                <a:lnTo>
                  <a:pt x="9" y="10"/>
                </a:lnTo>
                <a:lnTo>
                  <a:pt x="9" y="10"/>
                </a:lnTo>
                <a:lnTo>
                  <a:pt x="8" y="11"/>
                </a:lnTo>
                <a:lnTo>
                  <a:pt x="6" y="13"/>
                </a:lnTo>
                <a:lnTo>
                  <a:pt x="6" y="14"/>
                </a:lnTo>
                <a:lnTo>
                  <a:pt x="5" y="14"/>
                </a:lnTo>
                <a:lnTo>
                  <a:pt x="5" y="16"/>
                </a:lnTo>
                <a:lnTo>
                  <a:pt x="3" y="18"/>
                </a:lnTo>
                <a:lnTo>
                  <a:pt x="3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2"/>
                </a:lnTo>
                <a:lnTo>
                  <a:pt x="0" y="35"/>
                </a:lnTo>
                <a:lnTo>
                  <a:pt x="0" y="37"/>
                </a:lnTo>
                <a:lnTo>
                  <a:pt x="0" y="38"/>
                </a:lnTo>
                <a:lnTo>
                  <a:pt x="0" y="40"/>
                </a:lnTo>
                <a:lnTo>
                  <a:pt x="1" y="40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3" y="46"/>
                </a:lnTo>
                <a:lnTo>
                  <a:pt x="3" y="48"/>
                </a:lnTo>
                <a:lnTo>
                  <a:pt x="5" y="50"/>
                </a:lnTo>
                <a:lnTo>
                  <a:pt x="5" y="51"/>
                </a:lnTo>
                <a:lnTo>
                  <a:pt x="6" y="51"/>
                </a:lnTo>
                <a:lnTo>
                  <a:pt x="6" y="53"/>
                </a:lnTo>
                <a:lnTo>
                  <a:pt x="8" y="54"/>
                </a:lnTo>
                <a:lnTo>
                  <a:pt x="9" y="56"/>
                </a:lnTo>
                <a:lnTo>
                  <a:pt x="9" y="56"/>
                </a:lnTo>
                <a:lnTo>
                  <a:pt x="11" y="58"/>
                </a:lnTo>
                <a:lnTo>
                  <a:pt x="13" y="59"/>
                </a:lnTo>
                <a:lnTo>
                  <a:pt x="14" y="59"/>
                </a:lnTo>
                <a:lnTo>
                  <a:pt x="16" y="61"/>
                </a:lnTo>
                <a:lnTo>
                  <a:pt x="16" y="61"/>
                </a:lnTo>
                <a:lnTo>
                  <a:pt x="17" y="62"/>
                </a:lnTo>
                <a:lnTo>
                  <a:pt x="19" y="62"/>
                </a:lnTo>
                <a:lnTo>
                  <a:pt x="21" y="62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9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Freeform 34"/>
          <p:cNvSpPr>
            <a:spLocks/>
          </p:cNvSpPr>
          <p:nvPr/>
        </p:nvSpPr>
        <p:spPr bwMode="auto">
          <a:xfrm>
            <a:off x="5502275" y="32353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7 w 40"/>
              <a:gd name="T5" fmla="*/ 39 h 40"/>
              <a:gd name="T6" fmla="*/ 31 w 40"/>
              <a:gd name="T7" fmla="*/ 39 h 40"/>
              <a:gd name="T8" fmla="*/ 32 w 40"/>
              <a:gd name="T9" fmla="*/ 37 h 40"/>
              <a:gd name="T10" fmla="*/ 35 w 40"/>
              <a:gd name="T11" fmla="*/ 34 h 40"/>
              <a:gd name="T12" fmla="*/ 37 w 40"/>
              <a:gd name="T13" fmla="*/ 32 h 40"/>
              <a:gd name="T14" fmla="*/ 39 w 40"/>
              <a:gd name="T15" fmla="*/ 29 h 40"/>
              <a:gd name="T16" fmla="*/ 39 w 40"/>
              <a:gd name="T17" fmla="*/ 28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20 h 40"/>
              <a:gd name="T24" fmla="*/ 39 w 40"/>
              <a:gd name="T25" fmla="*/ 16 h 40"/>
              <a:gd name="T26" fmla="*/ 39 w 40"/>
              <a:gd name="T27" fmla="*/ 13 h 40"/>
              <a:gd name="T28" fmla="*/ 37 w 40"/>
              <a:gd name="T29" fmla="*/ 10 h 40"/>
              <a:gd name="T30" fmla="*/ 35 w 40"/>
              <a:gd name="T31" fmla="*/ 8 h 40"/>
              <a:gd name="T32" fmla="*/ 34 w 40"/>
              <a:gd name="T33" fmla="*/ 5 h 40"/>
              <a:gd name="T34" fmla="*/ 31 w 40"/>
              <a:gd name="T35" fmla="*/ 4 h 40"/>
              <a:gd name="T36" fmla="*/ 29 w 40"/>
              <a:gd name="T37" fmla="*/ 2 h 40"/>
              <a:gd name="T38" fmla="*/ 26 w 40"/>
              <a:gd name="T39" fmla="*/ 2 h 40"/>
              <a:gd name="T40" fmla="*/ 23 w 40"/>
              <a:gd name="T41" fmla="*/ 0 h 40"/>
              <a:gd name="T42" fmla="*/ 19 w 40"/>
              <a:gd name="T43" fmla="*/ 0 h 40"/>
              <a:gd name="T44" fmla="*/ 18 w 40"/>
              <a:gd name="T45" fmla="*/ 0 h 40"/>
              <a:gd name="T46" fmla="*/ 15 w 40"/>
              <a:gd name="T47" fmla="*/ 2 h 40"/>
              <a:gd name="T48" fmla="*/ 11 w 40"/>
              <a:gd name="T49" fmla="*/ 2 h 40"/>
              <a:gd name="T50" fmla="*/ 10 w 40"/>
              <a:gd name="T51" fmla="*/ 4 h 40"/>
              <a:gd name="T52" fmla="*/ 7 w 40"/>
              <a:gd name="T53" fmla="*/ 5 h 40"/>
              <a:gd name="T54" fmla="*/ 5 w 40"/>
              <a:gd name="T55" fmla="*/ 7 h 40"/>
              <a:gd name="T56" fmla="*/ 3 w 40"/>
              <a:gd name="T57" fmla="*/ 10 h 40"/>
              <a:gd name="T58" fmla="*/ 2 w 40"/>
              <a:gd name="T59" fmla="*/ 12 h 40"/>
              <a:gd name="T60" fmla="*/ 0 w 40"/>
              <a:gd name="T61" fmla="*/ 15 h 40"/>
              <a:gd name="T62" fmla="*/ 0 w 40"/>
              <a:gd name="T63" fmla="*/ 18 h 40"/>
              <a:gd name="T64" fmla="*/ 0 w 40"/>
              <a:gd name="T65" fmla="*/ 21 h 40"/>
              <a:gd name="T66" fmla="*/ 0 w 40"/>
              <a:gd name="T67" fmla="*/ 23 h 40"/>
              <a:gd name="T68" fmla="*/ 0 w 40"/>
              <a:gd name="T69" fmla="*/ 26 h 40"/>
              <a:gd name="T70" fmla="*/ 2 w 40"/>
              <a:gd name="T71" fmla="*/ 29 h 40"/>
              <a:gd name="T72" fmla="*/ 2 w 40"/>
              <a:gd name="T73" fmla="*/ 31 h 40"/>
              <a:gd name="T74" fmla="*/ 3 w 40"/>
              <a:gd name="T75" fmla="*/ 34 h 40"/>
              <a:gd name="T76" fmla="*/ 7 w 40"/>
              <a:gd name="T77" fmla="*/ 36 h 40"/>
              <a:gd name="T78" fmla="*/ 8 w 40"/>
              <a:gd name="T79" fmla="*/ 37 h 40"/>
              <a:gd name="T80" fmla="*/ 11 w 40"/>
              <a:gd name="T81" fmla="*/ 39 h 40"/>
              <a:gd name="T82" fmla="*/ 13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1" y="40"/>
                </a:lnTo>
                <a:lnTo>
                  <a:pt x="21" y="40"/>
                </a:lnTo>
                <a:lnTo>
                  <a:pt x="23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7" y="40"/>
                </a:lnTo>
                <a:lnTo>
                  <a:pt x="27" y="39"/>
                </a:lnTo>
                <a:lnTo>
                  <a:pt x="29" y="39"/>
                </a:lnTo>
                <a:lnTo>
                  <a:pt x="29" y="39"/>
                </a:lnTo>
                <a:lnTo>
                  <a:pt x="31" y="39"/>
                </a:lnTo>
                <a:lnTo>
                  <a:pt x="31" y="37"/>
                </a:lnTo>
                <a:lnTo>
                  <a:pt x="32" y="37"/>
                </a:lnTo>
                <a:lnTo>
                  <a:pt x="32" y="37"/>
                </a:lnTo>
                <a:lnTo>
                  <a:pt x="34" y="36"/>
                </a:lnTo>
                <a:lnTo>
                  <a:pt x="34" y="36"/>
                </a:lnTo>
                <a:lnTo>
                  <a:pt x="35" y="34"/>
                </a:lnTo>
                <a:lnTo>
                  <a:pt x="35" y="34"/>
                </a:lnTo>
                <a:lnTo>
                  <a:pt x="35" y="32"/>
                </a:lnTo>
                <a:lnTo>
                  <a:pt x="37" y="32"/>
                </a:lnTo>
                <a:lnTo>
                  <a:pt x="37" y="31"/>
                </a:lnTo>
                <a:lnTo>
                  <a:pt x="37" y="31"/>
                </a:lnTo>
                <a:lnTo>
                  <a:pt x="39" y="29"/>
                </a:lnTo>
                <a:lnTo>
                  <a:pt x="39" y="29"/>
                </a:lnTo>
                <a:lnTo>
                  <a:pt x="39" y="28"/>
                </a:lnTo>
                <a:lnTo>
                  <a:pt x="39" y="28"/>
                </a:lnTo>
                <a:lnTo>
                  <a:pt x="39" y="26"/>
                </a:lnTo>
                <a:lnTo>
                  <a:pt x="40" y="24"/>
                </a:lnTo>
                <a:lnTo>
                  <a:pt x="40" y="24"/>
                </a:lnTo>
                <a:lnTo>
                  <a:pt x="40" y="23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20"/>
                </a:lnTo>
                <a:lnTo>
                  <a:pt x="40" y="20"/>
                </a:lnTo>
                <a:lnTo>
                  <a:pt x="40" y="18"/>
                </a:lnTo>
                <a:lnTo>
                  <a:pt x="40" y="16"/>
                </a:lnTo>
                <a:lnTo>
                  <a:pt x="39" y="16"/>
                </a:lnTo>
                <a:lnTo>
                  <a:pt x="39" y="15"/>
                </a:lnTo>
                <a:lnTo>
                  <a:pt x="39" y="13"/>
                </a:lnTo>
                <a:lnTo>
                  <a:pt x="39" y="13"/>
                </a:lnTo>
                <a:lnTo>
                  <a:pt x="39" y="12"/>
                </a:lnTo>
                <a:lnTo>
                  <a:pt x="37" y="12"/>
                </a:lnTo>
                <a:lnTo>
                  <a:pt x="37" y="10"/>
                </a:lnTo>
                <a:lnTo>
                  <a:pt x="37" y="10"/>
                </a:lnTo>
                <a:lnTo>
                  <a:pt x="35" y="8"/>
                </a:lnTo>
                <a:lnTo>
                  <a:pt x="35" y="8"/>
                </a:lnTo>
                <a:lnTo>
                  <a:pt x="35" y="7"/>
                </a:lnTo>
                <a:lnTo>
                  <a:pt x="34" y="7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1" y="4"/>
                </a:lnTo>
                <a:lnTo>
                  <a:pt x="31" y="4"/>
                </a:lnTo>
                <a:lnTo>
                  <a:pt x="29" y="4"/>
                </a:lnTo>
                <a:lnTo>
                  <a:pt x="29" y="2"/>
                </a:lnTo>
                <a:lnTo>
                  <a:pt x="27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1" y="2"/>
                </a:lnTo>
                <a:lnTo>
                  <a:pt x="11" y="2"/>
                </a:lnTo>
                <a:lnTo>
                  <a:pt x="10" y="4"/>
                </a:lnTo>
                <a:lnTo>
                  <a:pt x="10" y="4"/>
                </a:lnTo>
                <a:lnTo>
                  <a:pt x="8" y="4"/>
                </a:lnTo>
                <a:lnTo>
                  <a:pt x="8" y="5"/>
                </a:lnTo>
                <a:lnTo>
                  <a:pt x="7" y="5"/>
                </a:lnTo>
                <a:lnTo>
                  <a:pt x="7" y="5"/>
                </a:lnTo>
                <a:lnTo>
                  <a:pt x="5" y="7"/>
                </a:lnTo>
                <a:lnTo>
                  <a:pt x="5" y="7"/>
                </a:lnTo>
                <a:lnTo>
                  <a:pt x="3" y="8"/>
                </a:lnTo>
                <a:lnTo>
                  <a:pt x="3" y="8"/>
                </a:lnTo>
                <a:lnTo>
                  <a:pt x="3" y="10"/>
                </a:lnTo>
                <a:lnTo>
                  <a:pt x="2" y="10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0" y="13"/>
                </a:lnTo>
                <a:lnTo>
                  <a:pt x="0" y="15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8"/>
                </a:lnTo>
                <a:lnTo>
                  <a:pt x="0" y="28"/>
                </a:lnTo>
                <a:lnTo>
                  <a:pt x="2" y="29"/>
                </a:lnTo>
                <a:lnTo>
                  <a:pt x="2" y="29"/>
                </a:lnTo>
                <a:lnTo>
                  <a:pt x="2" y="31"/>
                </a:lnTo>
                <a:lnTo>
                  <a:pt x="2" y="31"/>
                </a:lnTo>
                <a:lnTo>
                  <a:pt x="3" y="32"/>
                </a:lnTo>
                <a:lnTo>
                  <a:pt x="3" y="32"/>
                </a:lnTo>
                <a:lnTo>
                  <a:pt x="3" y="34"/>
                </a:lnTo>
                <a:lnTo>
                  <a:pt x="5" y="34"/>
                </a:lnTo>
                <a:lnTo>
                  <a:pt x="5" y="36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8" y="37"/>
                </a:lnTo>
                <a:lnTo>
                  <a:pt x="10" y="39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3" y="40"/>
                </a:lnTo>
                <a:lnTo>
                  <a:pt x="15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Freeform 35"/>
          <p:cNvSpPr>
            <a:spLocks/>
          </p:cNvSpPr>
          <p:nvPr/>
        </p:nvSpPr>
        <p:spPr bwMode="auto">
          <a:xfrm>
            <a:off x="5510213" y="3090863"/>
            <a:ext cx="50800" cy="50800"/>
          </a:xfrm>
          <a:custGeom>
            <a:avLst/>
            <a:gdLst>
              <a:gd name="T0" fmla="*/ 33 w 64"/>
              <a:gd name="T1" fmla="*/ 64 h 64"/>
              <a:gd name="T2" fmla="*/ 38 w 64"/>
              <a:gd name="T3" fmla="*/ 64 h 64"/>
              <a:gd name="T4" fmla="*/ 43 w 64"/>
              <a:gd name="T5" fmla="*/ 63 h 64"/>
              <a:gd name="T6" fmla="*/ 46 w 64"/>
              <a:gd name="T7" fmla="*/ 61 h 64"/>
              <a:gd name="T8" fmla="*/ 51 w 64"/>
              <a:gd name="T9" fmla="*/ 59 h 64"/>
              <a:gd name="T10" fmla="*/ 54 w 64"/>
              <a:gd name="T11" fmla="*/ 56 h 64"/>
              <a:gd name="T12" fmla="*/ 57 w 64"/>
              <a:gd name="T13" fmla="*/ 51 h 64"/>
              <a:gd name="T14" fmla="*/ 59 w 64"/>
              <a:gd name="T15" fmla="*/ 48 h 64"/>
              <a:gd name="T16" fmla="*/ 62 w 64"/>
              <a:gd name="T17" fmla="*/ 43 h 64"/>
              <a:gd name="T18" fmla="*/ 62 w 64"/>
              <a:gd name="T19" fmla="*/ 40 h 64"/>
              <a:gd name="T20" fmla="*/ 64 w 64"/>
              <a:gd name="T21" fmla="*/ 35 h 64"/>
              <a:gd name="T22" fmla="*/ 64 w 64"/>
              <a:gd name="T23" fmla="*/ 31 h 64"/>
              <a:gd name="T24" fmla="*/ 62 w 64"/>
              <a:gd name="T25" fmla="*/ 26 h 64"/>
              <a:gd name="T26" fmla="*/ 62 w 64"/>
              <a:gd name="T27" fmla="*/ 23 h 64"/>
              <a:gd name="T28" fmla="*/ 59 w 64"/>
              <a:gd name="T29" fmla="*/ 18 h 64"/>
              <a:gd name="T30" fmla="*/ 57 w 64"/>
              <a:gd name="T31" fmla="*/ 15 h 64"/>
              <a:gd name="T32" fmla="*/ 54 w 64"/>
              <a:gd name="T33" fmla="*/ 10 h 64"/>
              <a:gd name="T34" fmla="*/ 51 w 64"/>
              <a:gd name="T35" fmla="*/ 7 h 64"/>
              <a:gd name="T36" fmla="*/ 46 w 64"/>
              <a:gd name="T37" fmla="*/ 5 h 64"/>
              <a:gd name="T38" fmla="*/ 43 w 64"/>
              <a:gd name="T39" fmla="*/ 3 h 64"/>
              <a:gd name="T40" fmla="*/ 38 w 64"/>
              <a:gd name="T41" fmla="*/ 2 h 64"/>
              <a:gd name="T42" fmla="*/ 33 w 64"/>
              <a:gd name="T43" fmla="*/ 2 h 64"/>
              <a:gd name="T44" fmla="*/ 30 w 64"/>
              <a:gd name="T45" fmla="*/ 2 h 64"/>
              <a:gd name="T46" fmla="*/ 25 w 64"/>
              <a:gd name="T47" fmla="*/ 2 h 64"/>
              <a:gd name="T48" fmla="*/ 21 w 64"/>
              <a:gd name="T49" fmla="*/ 3 h 64"/>
              <a:gd name="T50" fmla="*/ 16 w 64"/>
              <a:gd name="T51" fmla="*/ 5 h 64"/>
              <a:gd name="T52" fmla="*/ 13 w 64"/>
              <a:gd name="T53" fmla="*/ 7 h 64"/>
              <a:gd name="T54" fmla="*/ 9 w 64"/>
              <a:gd name="T55" fmla="*/ 10 h 64"/>
              <a:gd name="T56" fmla="*/ 6 w 64"/>
              <a:gd name="T57" fmla="*/ 15 h 64"/>
              <a:gd name="T58" fmla="*/ 3 w 64"/>
              <a:gd name="T59" fmla="*/ 18 h 64"/>
              <a:gd name="T60" fmla="*/ 1 w 64"/>
              <a:gd name="T61" fmla="*/ 23 h 64"/>
              <a:gd name="T62" fmla="*/ 0 w 64"/>
              <a:gd name="T63" fmla="*/ 26 h 64"/>
              <a:gd name="T64" fmla="*/ 0 w 64"/>
              <a:gd name="T65" fmla="*/ 31 h 64"/>
              <a:gd name="T66" fmla="*/ 0 w 64"/>
              <a:gd name="T67" fmla="*/ 35 h 64"/>
              <a:gd name="T68" fmla="*/ 0 w 64"/>
              <a:gd name="T69" fmla="*/ 40 h 64"/>
              <a:gd name="T70" fmla="*/ 1 w 64"/>
              <a:gd name="T71" fmla="*/ 43 h 64"/>
              <a:gd name="T72" fmla="*/ 3 w 64"/>
              <a:gd name="T73" fmla="*/ 48 h 64"/>
              <a:gd name="T74" fmla="*/ 6 w 64"/>
              <a:gd name="T75" fmla="*/ 51 h 64"/>
              <a:gd name="T76" fmla="*/ 9 w 64"/>
              <a:gd name="T77" fmla="*/ 56 h 64"/>
              <a:gd name="T78" fmla="*/ 13 w 64"/>
              <a:gd name="T79" fmla="*/ 59 h 64"/>
              <a:gd name="T80" fmla="*/ 16 w 64"/>
              <a:gd name="T81" fmla="*/ 61 h 64"/>
              <a:gd name="T82" fmla="*/ 21 w 64"/>
              <a:gd name="T83" fmla="*/ 63 h 64"/>
              <a:gd name="T84" fmla="*/ 25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3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5" y="63"/>
                </a:lnTo>
                <a:lnTo>
                  <a:pt x="46" y="63"/>
                </a:lnTo>
                <a:lnTo>
                  <a:pt x="46" y="61"/>
                </a:lnTo>
                <a:lnTo>
                  <a:pt x="48" y="61"/>
                </a:lnTo>
                <a:lnTo>
                  <a:pt x="49" y="59"/>
                </a:lnTo>
                <a:lnTo>
                  <a:pt x="51" y="59"/>
                </a:lnTo>
                <a:lnTo>
                  <a:pt x="53" y="58"/>
                </a:lnTo>
                <a:lnTo>
                  <a:pt x="53" y="56"/>
                </a:lnTo>
                <a:lnTo>
                  <a:pt x="54" y="56"/>
                </a:lnTo>
                <a:lnTo>
                  <a:pt x="56" y="55"/>
                </a:lnTo>
                <a:lnTo>
                  <a:pt x="56" y="53"/>
                </a:lnTo>
                <a:lnTo>
                  <a:pt x="57" y="51"/>
                </a:lnTo>
                <a:lnTo>
                  <a:pt x="57" y="51"/>
                </a:lnTo>
                <a:lnTo>
                  <a:pt x="59" y="50"/>
                </a:lnTo>
                <a:lnTo>
                  <a:pt x="59" y="48"/>
                </a:lnTo>
                <a:lnTo>
                  <a:pt x="61" y="47"/>
                </a:lnTo>
                <a:lnTo>
                  <a:pt x="61" y="45"/>
                </a:lnTo>
                <a:lnTo>
                  <a:pt x="62" y="43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9"/>
                </a:lnTo>
                <a:lnTo>
                  <a:pt x="64" y="37"/>
                </a:lnTo>
                <a:lnTo>
                  <a:pt x="64" y="35"/>
                </a:lnTo>
                <a:lnTo>
                  <a:pt x="64" y="32"/>
                </a:lnTo>
                <a:lnTo>
                  <a:pt x="64" y="32"/>
                </a:lnTo>
                <a:lnTo>
                  <a:pt x="64" y="31"/>
                </a:lnTo>
                <a:lnTo>
                  <a:pt x="64" y="29"/>
                </a:lnTo>
                <a:lnTo>
                  <a:pt x="64" y="27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3"/>
                </a:lnTo>
                <a:lnTo>
                  <a:pt x="61" y="21"/>
                </a:lnTo>
                <a:lnTo>
                  <a:pt x="61" y="19"/>
                </a:lnTo>
                <a:lnTo>
                  <a:pt x="59" y="18"/>
                </a:lnTo>
                <a:lnTo>
                  <a:pt x="59" y="16"/>
                </a:lnTo>
                <a:lnTo>
                  <a:pt x="57" y="15"/>
                </a:lnTo>
                <a:lnTo>
                  <a:pt x="57" y="15"/>
                </a:lnTo>
                <a:lnTo>
                  <a:pt x="56" y="13"/>
                </a:lnTo>
                <a:lnTo>
                  <a:pt x="56" y="11"/>
                </a:lnTo>
                <a:lnTo>
                  <a:pt x="54" y="10"/>
                </a:lnTo>
                <a:lnTo>
                  <a:pt x="53" y="10"/>
                </a:lnTo>
                <a:lnTo>
                  <a:pt x="53" y="8"/>
                </a:lnTo>
                <a:lnTo>
                  <a:pt x="51" y="7"/>
                </a:lnTo>
                <a:lnTo>
                  <a:pt x="49" y="7"/>
                </a:lnTo>
                <a:lnTo>
                  <a:pt x="48" y="5"/>
                </a:lnTo>
                <a:lnTo>
                  <a:pt x="46" y="5"/>
                </a:lnTo>
                <a:lnTo>
                  <a:pt x="46" y="3"/>
                </a:lnTo>
                <a:lnTo>
                  <a:pt x="45" y="3"/>
                </a:lnTo>
                <a:lnTo>
                  <a:pt x="43" y="3"/>
                </a:lnTo>
                <a:lnTo>
                  <a:pt x="41" y="2"/>
                </a:lnTo>
                <a:lnTo>
                  <a:pt x="40" y="2"/>
                </a:lnTo>
                <a:lnTo>
                  <a:pt x="38" y="2"/>
                </a:lnTo>
                <a:lnTo>
                  <a:pt x="37" y="2"/>
                </a:lnTo>
                <a:lnTo>
                  <a:pt x="35" y="2"/>
                </a:lnTo>
                <a:lnTo>
                  <a:pt x="33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2"/>
                </a:lnTo>
                <a:lnTo>
                  <a:pt x="21" y="3"/>
                </a:lnTo>
                <a:lnTo>
                  <a:pt x="19" y="3"/>
                </a:lnTo>
                <a:lnTo>
                  <a:pt x="17" y="3"/>
                </a:lnTo>
                <a:lnTo>
                  <a:pt x="16" y="5"/>
                </a:lnTo>
                <a:lnTo>
                  <a:pt x="16" y="5"/>
                </a:lnTo>
                <a:lnTo>
                  <a:pt x="14" y="7"/>
                </a:lnTo>
                <a:lnTo>
                  <a:pt x="13" y="7"/>
                </a:lnTo>
                <a:lnTo>
                  <a:pt x="11" y="8"/>
                </a:lnTo>
                <a:lnTo>
                  <a:pt x="9" y="10"/>
                </a:lnTo>
                <a:lnTo>
                  <a:pt x="9" y="10"/>
                </a:lnTo>
                <a:lnTo>
                  <a:pt x="8" y="11"/>
                </a:lnTo>
                <a:lnTo>
                  <a:pt x="6" y="13"/>
                </a:lnTo>
                <a:lnTo>
                  <a:pt x="6" y="15"/>
                </a:lnTo>
                <a:lnTo>
                  <a:pt x="5" y="15"/>
                </a:lnTo>
                <a:lnTo>
                  <a:pt x="5" y="16"/>
                </a:lnTo>
                <a:lnTo>
                  <a:pt x="3" y="18"/>
                </a:lnTo>
                <a:lnTo>
                  <a:pt x="3" y="19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5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0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3" y="47"/>
                </a:lnTo>
                <a:lnTo>
                  <a:pt x="3" y="48"/>
                </a:lnTo>
                <a:lnTo>
                  <a:pt x="5" y="50"/>
                </a:lnTo>
                <a:lnTo>
                  <a:pt x="5" y="51"/>
                </a:lnTo>
                <a:lnTo>
                  <a:pt x="6" y="51"/>
                </a:lnTo>
                <a:lnTo>
                  <a:pt x="6" y="53"/>
                </a:lnTo>
                <a:lnTo>
                  <a:pt x="8" y="55"/>
                </a:lnTo>
                <a:lnTo>
                  <a:pt x="9" y="56"/>
                </a:lnTo>
                <a:lnTo>
                  <a:pt x="9" y="56"/>
                </a:lnTo>
                <a:lnTo>
                  <a:pt x="11" y="58"/>
                </a:lnTo>
                <a:lnTo>
                  <a:pt x="13" y="59"/>
                </a:lnTo>
                <a:lnTo>
                  <a:pt x="14" y="59"/>
                </a:lnTo>
                <a:lnTo>
                  <a:pt x="16" y="61"/>
                </a:lnTo>
                <a:lnTo>
                  <a:pt x="16" y="61"/>
                </a:lnTo>
                <a:lnTo>
                  <a:pt x="17" y="63"/>
                </a:lnTo>
                <a:lnTo>
                  <a:pt x="19" y="63"/>
                </a:lnTo>
                <a:lnTo>
                  <a:pt x="21" y="63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9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Freeform 36"/>
          <p:cNvSpPr>
            <a:spLocks/>
          </p:cNvSpPr>
          <p:nvPr/>
        </p:nvSpPr>
        <p:spPr bwMode="auto">
          <a:xfrm>
            <a:off x="5502275" y="31083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1 w 40"/>
              <a:gd name="T7" fmla="*/ 38 h 40"/>
              <a:gd name="T8" fmla="*/ 32 w 40"/>
              <a:gd name="T9" fmla="*/ 36 h 40"/>
              <a:gd name="T10" fmla="*/ 35 w 40"/>
              <a:gd name="T11" fmla="*/ 33 h 40"/>
              <a:gd name="T12" fmla="*/ 37 w 40"/>
              <a:gd name="T13" fmla="*/ 32 h 40"/>
              <a:gd name="T14" fmla="*/ 39 w 40"/>
              <a:gd name="T15" fmla="*/ 28 h 40"/>
              <a:gd name="T16" fmla="*/ 39 w 40"/>
              <a:gd name="T17" fmla="*/ 27 h 40"/>
              <a:gd name="T18" fmla="*/ 40 w 40"/>
              <a:gd name="T19" fmla="*/ 24 h 40"/>
              <a:gd name="T20" fmla="*/ 40 w 40"/>
              <a:gd name="T21" fmla="*/ 20 h 40"/>
              <a:gd name="T22" fmla="*/ 40 w 40"/>
              <a:gd name="T23" fmla="*/ 19 h 40"/>
              <a:gd name="T24" fmla="*/ 39 w 40"/>
              <a:gd name="T25" fmla="*/ 16 h 40"/>
              <a:gd name="T26" fmla="*/ 39 w 40"/>
              <a:gd name="T27" fmla="*/ 12 h 40"/>
              <a:gd name="T28" fmla="*/ 37 w 40"/>
              <a:gd name="T29" fmla="*/ 9 h 40"/>
              <a:gd name="T30" fmla="*/ 35 w 40"/>
              <a:gd name="T31" fmla="*/ 8 h 40"/>
              <a:gd name="T32" fmla="*/ 34 w 40"/>
              <a:gd name="T33" fmla="*/ 4 h 40"/>
              <a:gd name="T34" fmla="*/ 31 w 40"/>
              <a:gd name="T35" fmla="*/ 3 h 40"/>
              <a:gd name="T36" fmla="*/ 29 w 40"/>
              <a:gd name="T37" fmla="*/ 1 h 40"/>
              <a:gd name="T38" fmla="*/ 26 w 40"/>
              <a:gd name="T39" fmla="*/ 1 h 40"/>
              <a:gd name="T40" fmla="*/ 23 w 40"/>
              <a:gd name="T41" fmla="*/ 0 h 40"/>
              <a:gd name="T42" fmla="*/ 19 w 40"/>
              <a:gd name="T43" fmla="*/ 0 h 40"/>
              <a:gd name="T44" fmla="*/ 18 w 40"/>
              <a:gd name="T45" fmla="*/ 0 h 40"/>
              <a:gd name="T46" fmla="*/ 15 w 40"/>
              <a:gd name="T47" fmla="*/ 1 h 40"/>
              <a:gd name="T48" fmla="*/ 11 w 40"/>
              <a:gd name="T49" fmla="*/ 1 h 40"/>
              <a:gd name="T50" fmla="*/ 10 w 40"/>
              <a:gd name="T51" fmla="*/ 3 h 40"/>
              <a:gd name="T52" fmla="*/ 7 w 40"/>
              <a:gd name="T53" fmla="*/ 4 h 40"/>
              <a:gd name="T54" fmla="*/ 5 w 40"/>
              <a:gd name="T55" fmla="*/ 6 h 40"/>
              <a:gd name="T56" fmla="*/ 3 w 40"/>
              <a:gd name="T57" fmla="*/ 9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0 h 40"/>
              <a:gd name="T66" fmla="*/ 0 w 40"/>
              <a:gd name="T67" fmla="*/ 22 h 40"/>
              <a:gd name="T68" fmla="*/ 0 w 40"/>
              <a:gd name="T69" fmla="*/ 25 h 40"/>
              <a:gd name="T70" fmla="*/ 2 w 40"/>
              <a:gd name="T71" fmla="*/ 28 h 40"/>
              <a:gd name="T72" fmla="*/ 2 w 40"/>
              <a:gd name="T73" fmla="*/ 30 h 40"/>
              <a:gd name="T74" fmla="*/ 3 w 40"/>
              <a:gd name="T75" fmla="*/ 33 h 40"/>
              <a:gd name="T76" fmla="*/ 7 w 40"/>
              <a:gd name="T77" fmla="*/ 35 h 40"/>
              <a:gd name="T78" fmla="*/ 8 w 40"/>
              <a:gd name="T79" fmla="*/ 36 h 40"/>
              <a:gd name="T80" fmla="*/ 11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1" y="40"/>
                </a:lnTo>
                <a:lnTo>
                  <a:pt x="21" y="40"/>
                </a:lnTo>
                <a:lnTo>
                  <a:pt x="23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7" y="40"/>
                </a:lnTo>
                <a:lnTo>
                  <a:pt x="27" y="38"/>
                </a:lnTo>
                <a:lnTo>
                  <a:pt x="29" y="38"/>
                </a:lnTo>
                <a:lnTo>
                  <a:pt x="29" y="38"/>
                </a:lnTo>
                <a:lnTo>
                  <a:pt x="31" y="38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4" y="35"/>
                </a:lnTo>
                <a:lnTo>
                  <a:pt x="34" y="35"/>
                </a:lnTo>
                <a:lnTo>
                  <a:pt x="35" y="33"/>
                </a:lnTo>
                <a:lnTo>
                  <a:pt x="35" y="33"/>
                </a:lnTo>
                <a:lnTo>
                  <a:pt x="35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9" y="28"/>
                </a:lnTo>
                <a:lnTo>
                  <a:pt x="39" y="28"/>
                </a:lnTo>
                <a:lnTo>
                  <a:pt x="39" y="27"/>
                </a:lnTo>
                <a:lnTo>
                  <a:pt x="39" y="27"/>
                </a:lnTo>
                <a:lnTo>
                  <a:pt x="39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0"/>
                </a:lnTo>
                <a:lnTo>
                  <a:pt x="40" y="20"/>
                </a:lnTo>
                <a:lnTo>
                  <a:pt x="40" y="20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9" y="16"/>
                </a:lnTo>
                <a:lnTo>
                  <a:pt x="39" y="14"/>
                </a:lnTo>
                <a:lnTo>
                  <a:pt x="39" y="12"/>
                </a:lnTo>
                <a:lnTo>
                  <a:pt x="39" y="12"/>
                </a:lnTo>
                <a:lnTo>
                  <a:pt x="39" y="11"/>
                </a:lnTo>
                <a:lnTo>
                  <a:pt x="37" y="11"/>
                </a:lnTo>
                <a:lnTo>
                  <a:pt x="37" y="9"/>
                </a:lnTo>
                <a:lnTo>
                  <a:pt x="37" y="9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4" y="6"/>
                </a:lnTo>
                <a:lnTo>
                  <a:pt x="34" y="4"/>
                </a:lnTo>
                <a:lnTo>
                  <a:pt x="32" y="4"/>
                </a:lnTo>
                <a:lnTo>
                  <a:pt x="32" y="4"/>
                </a:lnTo>
                <a:lnTo>
                  <a:pt x="31" y="3"/>
                </a:lnTo>
                <a:lnTo>
                  <a:pt x="31" y="3"/>
                </a:lnTo>
                <a:lnTo>
                  <a:pt x="29" y="3"/>
                </a:lnTo>
                <a:lnTo>
                  <a:pt x="29" y="1"/>
                </a:lnTo>
                <a:lnTo>
                  <a:pt x="27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5" y="1"/>
                </a:lnTo>
                <a:lnTo>
                  <a:pt x="13" y="1"/>
                </a:lnTo>
                <a:lnTo>
                  <a:pt x="13" y="1"/>
                </a:lnTo>
                <a:lnTo>
                  <a:pt x="11" y="1"/>
                </a:lnTo>
                <a:lnTo>
                  <a:pt x="11" y="1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4"/>
                </a:lnTo>
                <a:lnTo>
                  <a:pt x="7" y="4"/>
                </a:lnTo>
                <a:lnTo>
                  <a:pt x="7" y="4"/>
                </a:lnTo>
                <a:lnTo>
                  <a:pt x="5" y="6"/>
                </a:lnTo>
                <a:lnTo>
                  <a:pt x="5" y="6"/>
                </a:lnTo>
                <a:lnTo>
                  <a:pt x="3" y="8"/>
                </a:lnTo>
                <a:lnTo>
                  <a:pt x="3" y="8"/>
                </a:lnTo>
                <a:lnTo>
                  <a:pt x="3" y="9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2" y="28"/>
                </a:lnTo>
                <a:lnTo>
                  <a:pt x="2" y="28"/>
                </a:lnTo>
                <a:lnTo>
                  <a:pt x="2" y="30"/>
                </a:lnTo>
                <a:lnTo>
                  <a:pt x="2" y="30"/>
                </a:lnTo>
                <a:lnTo>
                  <a:pt x="3" y="32"/>
                </a:lnTo>
                <a:lnTo>
                  <a:pt x="3" y="32"/>
                </a:lnTo>
                <a:lnTo>
                  <a:pt x="3" y="33"/>
                </a:lnTo>
                <a:lnTo>
                  <a:pt x="5" y="33"/>
                </a:lnTo>
                <a:lnTo>
                  <a:pt x="5" y="35"/>
                </a:lnTo>
                <a:lnTo>
                  <a:pt x="7" y="35"/>
                </a:lnTo>
                <a:lnTo>
                  <a:pt x="7" y="36"/>
                </a:lnTo>
                <a:lnTo>
                  <a:pt x="8" y="36"/>
                </a:lnTo>
                <a:lnTo>
                  <a:pt x="8" y="36"/>
                </a:lnTo>
                <a:lnTo>
                  <a:pt x="10" y="38"/>
                </a:lnTo>
                <a:lnTo>
                  <a:pt x="10" y="38"/>
                </a:lnTo>
                <a:lnTo>
                  <a:pt x="11" y="38"/>
                </a:lnTo>
                <a:lnTo>
                  <a:pt x="11" y="38"/>
                </a:lnTo>
                <a:lnTo>
                  <a:pt x="13" y="40"/>
                </a:lnTo>
                <a:lnTo>
                  <a:pt x="13" y="40"/>
                </a:lnTo>
                <a:lnTo>
                  <a:pt x="15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Freeform 37"/>
          <p:cNvSpPr>
            <a:spLocks/>
          </p:cNvSpPr>
          <p:nvPr/>
        </p:nvSpPr>
        <p:spPr bwMode="auto">
          <a:xfrm>
            <a:off x="5510213" y="2963863"/>
            <a:ext cx="50800" cy="50800"/>
          </a:xfrm>
          <a:custGeom>
            <a:avLst/>
            <a:gdLst>
              <a:gd name="T0" fmla="*/ 33 w 64"/>
              <a:gd name="T1" fmla="*/ 64 h 64"/>
              <a:gd name="T2" fmla="*/ 38 w 64"/>
              <a:gd name="T3" fmla="*/ 64 h 64"/>
              <a:gd name="T4" fmla="*/ 43 w 64"/>
              <a:gd name="T5" fmla="*/ 63 h 64"/>
              <a:gd name="T6" fmla="*/ 46 w 64"/>
              <a:gd name="T7" fmla="*/ 61 h 64"/>
              <a:gd name="T8" fmla="*/ 51 w 64"/>
              <a:gd name="T9" fmla="*/ 60 h 64"/>
              <a:gd name="T10" fmla="*/ 54 w 64"/>
              <a:gd name="T11" fmla="*/ 56 h 64"/>
              <a:gd name="T12" fmla="*/ 57 w 64"/>
              <a:gd name="T13" fmla="*/ 52 h 64"/>
              <a:gd name="T14" fmla="*/ 59 w 64"/>
              <a:gd name="T15" fmla="*/ 48 h 64"/>
              <a:gd name="T16" fmla="*/ 62 w 64"/>
              <a:gd name="T17" fmla="*/ 44 h 64"/>
              <a:gd name="T18" fmla="*/ 62 w 64"/>
              <a:gd name="T19" fmla="*/ 40 h 64"/>
              <a:gd name="T20" fmla="*/ 64 w 64"/>
              <a:gd name="T21" fmla="*/ 36 h 64"/>
              <a:gd name="T22" fmla="*/ 64 w 64"/>
              <a:gd name="T23" fmla="*/ 31 h 64"/>
              <a:gd name="T24" fmla="*/ 62 w 64"/>
              <a:gd name="T25" fmla="*/ 26 h 64"/>
              <a:gd name="T26" fmla="*/ 62 w 64"/>
              <a:gd name="T27" fmla="*/ 23 h 64"/>
              <a:gd name="T28" fmla="*/ 59 w 64"/>
              <a:gd name="T29" fmla="*/ 18 h 64"/>
              <a:gd name="T30" fmla="*/ 57 w 64"/>
              <a:gd name="T31" fmla="*/ 15 h 64"/>
              <a:gd name="T32" fmla="*/ 54 w 64"/>
              <a:gd name="T33" fmla="*/ 10 h 64"/>
              <a:gd name="T34" fmla="*/ 51 w 64"/>
              <a:gd name="T35" fmla="*/ 7 h 64"/>
              <a:gd name="T36" fmla="*/ 46 w 64"/>
              <a:gd name="T37" fmla="*/ 5 h 64"/>
              <a:gd name="T38" fmla="*/ 43 w 64"/>
              <a:gd name="T39" fmla="*/ 4 h 64"/>
              <a:gd name="T40" fmla="*/ 38 w 64"/>
              <a:gd name="T41" fmla="*/ 2 h 64"/>
              <a:gd name="T42" fmla="*/ 33 w 64"/>
              <a:gd name="T43" fmla="*/ 2 h 64"/>
              <a:gd name="T44" fmla="*/ 30 w 64"/>
              <a:gd name="T45" fmla="*/ 2 h 64"/>
              <a:gd name="T46" fmla="*/ 25 w 64"/>
              <a:gd name="T47" fmla="*/ 2 h 64"/>
              <a:gd name="T48" fmla="*/ 21 w 64"/>
              <a:gd name="T49" fmla="*/ 4 h 64"/>
              <a:gd name="T50" fmla="*/ 16 w 64"/>
              <a:gd name="T51" fmla="*/ 5 h 64"/>
              <a:gd name="T52" fmla="*/ 13 w 64"/>
              <a:gd name="T53" fmla="*/ 7 h 64"/>
              <a:gd name="T54" fmla="*/ 9 w 64"/>
              <a:gd name="T55" fmla="*/ 10 h 64"/>
              <a:gd name="T56" fmla="*/ 6 w 64"/>
              <a:gd name="T57" fmla="*/ 15 h 64"/>
              <a:gd name="T58" fmla="*/ 3 w 64"/>
              <a:gd name="T59" fmla="*/ 18 h 64"/>
              <a:gd name="T60" fmla="*/ 1 w 64"/>
              <a:gd name="T61" fmla="*/ 23 h 64"/>
              <a:gd name="T62" fmla="*/ 0 w 64"/>
              <a:gd name="T63" fmla="*/ 26 h 64"/>
              <a:gd name="T64" fmla="*/ 0 w 64"/>
              <a:gd name="T65" fmla="*/ 31 h 64"/>
              <a:gd name="T66" fmla="*/ 0 w 64"/>
              <a:gd name="T67" fmla="*/ 36 h 64"/>
              <a:gd name="T68" fmla="*/ 0 w 64"/>
              <a:gd name="T69" fmla="*/ 40 h 64"/>
              <a:gd name="T70" fmla="*/ 1 w 64"/>
              <a:gd name="T71" fmla="*/ 44 h 64"/>
              <a:gd name="T72" fmla="*/ 3 w 64"/>
              <a:gd name="T73" fmla="*/ 48 h 64"/>
              <a:gd name="T74" fmla="*/ 6 w 64"/>
              <a:gd name="T75" fmla="*/ 52 h 64"/>
              <a:gd name="T76" fmla="*/ 9 w 64"/>
              <a:gd name="T77" fmla="*/ 56 h 64"/>
              <a:gd name="T78" fmla="*/ 13 w 64"/>
              <a:gd name="T79" fmla="*/ 60 h 64"/>
              <a:gd name="T80" fmla="*/ 16 w 64"/>
              <a:gd name="T81" fmla="*/ 61 h 64"/>
              <a:gd name="T82" fmla="*/ 21 w 64"/>
              <a:gd name="T83" fmla="*/ 63 h 64"/>
              <a:gd name="T84" fmla="*/ 25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3" y="64"/>
                </a:lnTo>
                <a:lnTo>
                  <a:pt x="35" y="64"/>
                </a:lnTo>
                <a:lnTo>
                  <a:pt x="37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5" y="63"/>
                </a:lnTo>
                <a:lnTo>
                  <a:pt x="46" y="63"/>
                </a:lnTo>
                <a:lnTo>
                  <a:pt x="46" y="61"/>
                </a:lnTo>
                <a:lnTo>
                  <a:pt x="48" y="61"/>
                </a:lnTo>
                <a:lnTo>
                  <a:pt x="49" y="60"/>
                </a:lnTo>
                <a:lnTo>
                  <a:pt x="51" y="60"/>
                </a:lnTo>
                <a:lnTo>
                  <a:pt x="53" y="58"/>
                </a:lnTo>
                <a:lnTo>
                  <a:pt x="53" y="56"/>
                </a:lnTo>
                <a:lnTo>
                  <a:pt x="54" y="56"/>
                </a:lnTo>
                <a:lnTo>
                  <a:pt x="56" y="55"/>
                </a:lnTo>
                <a:lnTo>
                  <a:pt x="56" y="53"/>
                </a:lnTo>
                <a:lnTo>
                  <a:pt x="57" y="52"/>
                </a:lnTo>
                <a:lnTo>
                  <a:pt x="57" y="52"/>
                </a:lnTo>
                <a:lnTo>
                  <a:pt x="59" y="50"/>
                </a:lnTo>
                <a:lnTo>
                  <a:pt x="59" y="48"/>
                </a:lnTo>
                <a:lnTo>
                  <a:pt x="61" y="47"/>
                </a:lnTo>
                <a:lnTo>
                  <a:pt x="61" y="45"/>
                </a:lnTo>
                <a:lnTo>
                  <a:pt x="62" y="44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9"/>
                </a:lnTo>
                <a:lnTo>
                  <a:pt x="64" y="37"/>
                </a:lnTo>
                <a:lnTo>
                  <a:pt x="64" y="36"/>
                </a:lnTo>
                <a:lnTo>
                  <a:pt x="64" y="32"/>
                </a:lnTo>
                <a:lnTo>
                  <a:pt x="64" y="32"/>
                </a:lnTo>
                <a:lnTo>
                  <a:pt x="64" y="31"/>
                </a:lnTo>
                <a:lnTo>
                  <a:pt x="64" y="29"/>
                </a:lnTo>
                <a:lnTo>
                  <a:pt x="64" y="28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3"/>
                </a:lnTo>
                <a:lnTo>
                  <a:pt x="61" y="21"/>
                </a:lnTo>
                <a:lnTo>
                  <a:pt x="61" y="20"/>
                </a:lnTo>
                <a:lnTo>
                  <a:pt x="59" y="18"/>
                </a:lnTo>
                <a:lnTo>
                  <a:pt x="59" y="16"/>
                </a:lnTo>
                <a:lnTo>
                  <a:pt x="57" y="15"/>
                </a:lnTo>
                <a:lnTo>
                  <a:pt x="57" y="15"/>
                </a:lnTo>
                <a:lnTo>
                  <a:pt x="56" y="13"/>
                </a:lnTo>
                <a:lnTo>
                  <a:pt x="56" y="12"/>
                </a:lnTo>
                <a:lnTo>
                  <a:pt x="54" y="10"/>
                </a:lnTo>
                <a:lnTo>
                  <a:pt x="53" y="10"/>
                </a:lnTo>
                <a:lnTo>
                  <a:pt x="53" y="8"/>
                </a:lnTo>
                <a:lnTo>
                  <a:pt x="51" y="7"/>
                </a:lnTo>
                <a:lnTo>
                  <a:pt x="49" y="7"/>
                </a:lnTo>
                <a:lnTo>
                  <a:pt x="48" y="5"/>
                </a:lnTo>
                <a:lnTo>
                  <a:pt x="46" y="5"/>
                </a:lnTo>
                <a:lnTo>
                  <a:pt x="46" y="4"/>
                </a:lnTo>
                <a:lnTo>
                  <a:pt x="45" y="4"/>
                </a:lnTo>
                <a:lnTo>
                  <a:pt x="43" y="4"/>
                </a:lnTo>
                <a:lnTo>
                  <a:pt x="41" y="2"/>
                </a:lnTo>
                <a:lnTo>
                  <a:pt x="40" y="2"/>
                </a:lnTo>
                <a:lnTo>
                  <a:pt x="38" y="2"/>
                </a:lnTo>
                <a:lnTo>
                  <a:pt x="37" y="2"/>
                </a:lnTo>
                <a:lnTo>
                  <a:pt x="35" y="2"/>
                </a:lnTo>
                <a:lnTo>
                  <a:pt x="33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2"/>
                </a:lnTo>
                <a:lnTo>
                  <a:pt x="21" y="4"/>
                </a:lnTo>
                <a:lnTo>
                  <a:pt x="19" y="4"/>
                </a:lnTo>
                <a:lnTo>
                  <a:pt x="17" y="4"/>
                </a:lnTo>
                <a:lnTo>
                  <a:pt x="16" y="5"/>
                </a:lnTo>
                <a:lnTo>
                  <a:pt x="16" y="5"/>
                </a:lnTo>
                <a:lnTo>
                  <a:pt x="14" y="7"/>
                </a:lnTo>
                <a:lnTo>
                  <a:pt x="13" y="7"/>
                </a:lnTo>
                <a:lnTo>
                  <a:pt x="11" y="8"/>
                </a:lnTo>
                <a:lnTo>
                  <a:pt x="9" y="10"/>
                </a:lnTo>
                <a:lnTo>
                  <a:pt x="9" y="10"/>
                </a:lnTo>
                <a:lnTo>
                  <a:pt x="8" y="12"/>
                </a:lnTo>
                <a:lnTo>
                  <a:pt x="6" y="13"/>
                </a:lnTo>
                <a:lnTo>
                  <a:pt x="6" y="15"/>
                </a:lnTo>
                <a:lnTo>
                  <a:pt x="5" y="15"/>
                </a:lnTo>
                <a:lnTo>
                  <a:pt x="5" y="16"/>
                </a:lnTo>
                <a:lnTo>
                  <a:pt x="3" y="18"/>
                </a:lnTo>
                <a:lnTo>
                  <a:pt x="3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6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0"/>
                </a:lnTo>
                <a:lnTo>
                  <a:pt x="1" y="42"/>
                </a:lnTo>
                <a:lnTo>
                  <a:pt x="1" y="44"/>
                </a:lnTo>
                <a:lnTo>
                  <a:pt x="1" y="45"/>
                </a:lnTo>
                <a:lnTo>
                  <a:pt x="3" y="47"/>
                </a:lnTo>
                <a:lnTo>
                  <a:pt x="3" y="48"/>
                </a:lnTo>
                <a:lnTo>
                  <a:pt x="5" y="50"/>
                </a:lnTo>
                <a:lnTo>
                  <a:pt x="5" y="52"/>
                </a:lnTo>
                <a:lnTo>
                  <a:pt x="6" y="52"/>
                </a:lnTo>
                <a:lnTo>
                  <a:pt x="6" y="53"/>
                </a:lnTo>
                <a:lnTo>
                  <a:pt x="8" y="55"/>
                </a:lnTo>
                <a:lnTo>
                  <a:pt x="9" y="56"/>
                </a:lnTo>
                <a:lnTo>
                  <a:pt x="9" y="56"/>
                </a:lnTo>
                <a:lnTo>
                  <a:pt x="11" y="58"/>
                </a:lnTo>
                <a:lnTo>
                  <a:pt x="13" y="60"/>
                </a:lnTo>
                <a:lnTo>
                  <a:pt x="14" y="60"/>
                </a:lnTo>
                <a:lnTo>
                  <a:pt x="16" y="61"/>
                </a:lnTo>
                <a:lnTo>
                  <a:pt x="16" y="61"/>
                </a:lnTo>
                <a:lnTo>
                  <a:pt x="17" y="63"/>
                </a:lnTo>
                <a:lnTo>
                  <a:pt x="19" y="63"/>
                </a:lnTo>
                <a:lnTo>
                  <a:pt x="21" y="63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9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Freeform 38"/>
          <p:cNvSpPr>
            <a:spLocks/>
          </p:cNvSpPr>
          <p:nvPr/>
        </p:nvSpPr>
        <p:spPr bwMode="auto">
          <a:xfrm>
            <a:off x="5502275" y="29813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1 w 40"/>
              <a:gd name="T7" fmla="*/ 38 h 40"/>
              <a:gd name="T8" fmla="*/ 32 w 40"/>
              <a:gd name="T9" fmla="*/ 37 h 40"/>
              <a:gd name="T10" fmla="*/ 35 w 40"/>
              <a:gd name="T11" fmla="*/ 33 h 40"/>
              <a:gd name="T12" fmla="*/ 37 w 40"/>
              <a:gd name="T13" fmla="*/ 32 h 40"/>
              <a:gd name="T14" fmla="*/ 39 w 40"/>
              <a:gd name="T15" fmla="*/ 29 h 40"/>
              <a:gd name="T16" fmla="*/ 39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9 w 40"/>
              <a:gd name="T25" fmla="*/ 16 h 40"/>
              <a:gd name="T26" fmla="*/ 39 w 40"/>
              <a:gd name="T27" fmla="*/ 13 h 40"/>
              <a:gd name="T28" fmla="*/ 37 w 40"/>
              <a:gd name="T29" fmla="*/ 9 h 40"/>
              <a:gd name="T30" fmla="*/ 35 w 40"/>
              <a:gd name="T31" fmla="*/ 8 h 40"/>
              <a:gd name="T32" fmla="*/ 34 w 40"/>
              <a:gd name="T33" fmla="*/ 5 h 40"/>
              <a:gd name="T34" fmla="*/ 31 w 40"/>
              <a:gd name="T35" fmla="*/ 3 h 40"/>
              <a:gd name="T36" fmla="*/ 29 w 40"/>
              <a:gd name="T37" fmla="*/ 1 h 40"/>
              <a:gd name="T38" fmla="*/ 26 w 40"/>
              <a:gd name="T39" fmla="*/ 1 h 40"/>
              <a:gd name="T40" fmla="*/ 23 w 40"/>
              <a:gd name="T41" fmla="*/ 0 h 40"/>
              <a:gd name="T42" fmla="*/ 19 w 40"/>
              <a:gd name="T43" fmla="*/ 0 h 40"/>
              <a:gd name="T44" fmla="*/ 18 w 40"/>
              <a:gd name="T45" fmla="*/ 0 h 40"/>
              <a:gd name="T46" fmla="*/ 15 w 40"/>
              <a:gd name="T47" fmla="*/ 1 h 40"/>
              <a:gd name="T48" fmla="*/ 11 w 40"/>
              <a:gd name="T49" fmla="*/ 1 h 40"/>
              <a:gd name="T50" fmla="*/ 10 w 40"/>
              <a:gd name="T51" fmla="*/ 3 h 40"/>
              <a:gd name="T52" fmla="*/ 7 w 40"/>
              <a:gd name="T53" fmla="*/ 5 h 40"/>
              <a:gd name="T54" fmla="*/ 5 w 40"/>
              <a:gd name="T55" fmla="*/ 6 h 40"/>
              <a:gd name="T56" fmla="*/ 3 w 40"/>
              <a:gd name="T57" fmla="*/ 9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5 h 40"/>
              <a:gd name="T70" fmla="*/ 2 w 40"/>
              <a:gd name="T71" fmla="*/ 29 h 40"/>
              <a:gd name="T72" fmla="*/ 2 w 40"/>
              <a:gd name="T73" fmla="*/ 30 h 40"/>
              <a:gd name="T74" fmla="*/ 3 w 40"/>
              <a:gd name="T75" fmla="*/ 33 h 40"/>
              <a:gd name="T76" fmla="*/ 7 w 40"/>
              <a:gd name="T77" fmla="*/ 35 h 40"/>
              <a:gd name="T78" fmla="*/ 8 w 40"/>
              <a:gd name="T79" fmla="*/ 37 h 40"/>
              <a:gd name="T80" fmla="*/ 11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1" y="40"/>
                </a:lnTo>
                <a:lnTo>
                  <a:pt x="21" y="40"/>
                </a:lnTo>
                <a:lnTo>
                  <a:pt x="23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7" y="40"/>
                </a:lnTo>
                <a:lnTo>
                  <a:pt x="27" y="38"/>
                </a:lnTo>
                <a:lnTo>
                  <a:pt x="29" y="38"/>
                </a:lnTo>
                <a:lnTo>
                  <a:pt x="29" y="38"/>
                </a:lnTo>
                <a:lnTo>
                  <a:pt x="31" y="38"/>
                </a:lnTo>
                <a:lnTo>
                  <a:pt x="31" y="37"/>
                </a:lnTo>
                <a:lnTo>
                  <a:pt x="32" y="37"/>
                </a:lnTo>
                <a:lnTo>
                  <a:pt x="32" y="37"/>
                </a:lnTo>
                <a:lnTo>
                  <a:pt x="34" y="35"/>
                </a:lnTo>
                <a:lnTo>
                  <a:pt x="34" y="35"/>
                </a:lnTo>
                <a:lnTo>
                  <a:pt x="35" y="33"/>
                </a:lnTo>
                <a:lnTo>
                  <a:pt x="35" y="33"/>
                </a:lnTo>
                <a:lnTo>
                  <a:pt x="35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9" y="29"/>
                </a:lnTo>
                <a:lnTo>
                  <a:pt x="39" y="29"/>
                </a:lnTo>
                <a:lnTo>
                  <a:pt x="39" y="27"/>
                </a:lnTo>
                <a:lnTo>
                  <a:pt x="39" y="27"/>
                </a:lnTo>
                <a:lnTo>
                  <a:pt x="39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9" y="16"/>
                </a:lnTo>
                <a:lnTo>
                  <a:pt x="39" y="14"/>
                </a:lnTo>
                <a:lnTo>
                  <a:pt x="39" y="13"/>
                </a:lnTo>
                <a:lnTo>
                  <a:pt x="39" y="13"/>
                </a:lnTo>
                <a:lnTo>
                  <a:pt x="39" y="11"/>
                </a:lnTo>
                <a:lnTo>
                  <a:pt x="37" y="11"/>
                </a:lnTo>
                <a:lnTo>
                  <a:pt x="37" y="9"/>
                </a:lnTo>
                <a:lnTo>
                  <a:pt x="37" y="9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4" y="6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1" y="3"/>
                </a:lnTo>
                <a:lnTo>
                  <a:pt x="31" y="3"/>
                </a:lnTo>
                <a:lnTo>
                  <a:pt x="29" y="3"/>
                </a:lnTo>
                <a:lnTo>
                  <a:pt x="29" y="1"/>
                </a:lnTo>
                <a:lnTo>
                  <a:pt x="27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5" y="1"/>
                </a:lnTo>
                <a:lnTo>
                  <a:pt x="13" y="1"/>
                </a:lnTo>
                <a:lnTo>
                  <a:pt x="13" y="1"/>
                </a:lnTo>
                <a:lnTo>
                  <a:pt x="11" y="1"/>
                </a:lnTo>
                <a:lnTo>
                  <a:pt x="11" y="1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5"/>
                </a:lnTo>
                <a:lnTo>
                  <a:pt x="7" y="5"/>
                </a:lnTo>
                <a:lnTo>
                  <a:pt x="7" y="5"/>
                </a:lnTo>
                <a:lnTo>
                  <a:pt x="5" y="6"/>
                </a:lnTo>
                <a:lnTo>
                  <a:pt x="5" y="6"/>
                </a:lnTo>
                <a:lnTo>
                  <a:pt x="3" y="8"/>
                </a:lnTo>
                <a:lnTo>
                  <a:pt x="3" y="8"/>
                </a:lnTo>
                <a:lnTo>
                  <a:pt x="3" y="9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2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2" y="29"/>
                </a:lnTo>
                <a:lnTo>
                  <a:pt x="2" y="29"/>
                </a:lnTo>
                <a:lnTo>
                  <a:pt x="2" y="30"/>
                </a:lnTo>
                <a:lnTo>
                  <a:pt x="2" y="30"/>
                </a:lnTo>
                <a:lnTo>
                  <a:pt x="3" y="32"/>
                </a:lnTo>
                <a:lnTo>
                  <a:pt x="3" y="32"/>
                </a:lnTo>
                <a:lnTo>
                  <a:pt x="3" y="33"/>
                </a:lnTo>
                <a:lnTo>
                  <a:pt x="5" y="33"/>
                </a:lnTo>
                <a:lnTo>
                  <a:pt x="5" y="35"/>
                </a:lnTo>
                <a:lnTo>
                  <a:pt x="7" y="35"/>
                </a:lnTo>
                <a:lnTo>
                  <a:pt x="7" y="37"/>
                </a:lnTo>
                <a:lnTo>
                  <a:pt x="8" y="37"/>
                </a:lnTo>
                <a:lnTo>
                  <a:pt x="8" y="37"/>
                </a:lnTo>
                <a:lnTo>
                  <a:pt x="10" y="38"/>
                </a:lnTo>
                <a:lnTo>
                  <a:pt x="10" y="38"/>
                </a:lnTo>
                <a:lnTo>
                  <a:pt x="11" y="38"/>
                </a:lnTo>
                <a:lnTo>
                  <a:pt x="11" y="38"/>
                </a:lnTo>
                <a:lnTo>
                  <a:pt x="13" y="40"/>
                </a:lnTo>
                <a:lnTo>
                  <a:pt x="13" y="40"/>
                </a:lnTo>
                <a:lnTo>
                  <a:pt x="15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368550" y="3671888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>
                <a:solidFill>
                  <a:srgbClr val="000000"/>
                </a:solidFill>
                <a:latin typeface="Times-Roman" charset="0"/>
              </a:rPr>
              <a:t>Enable</a:t>
            </a:r>
            <a:endParaRPr lang="en-US" altLang="en-US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6383338" y="2906713"/>
            <a:ext cx="171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6499225" y="2852738"/>
            <a:ext cx="142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151563" y="3159125"/>
            <a:ext cx="730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Times-Roman" charset="0"/>
              </a:rPr>
              <a:t>outputs </a:t>
            </a:r>
            <a:endParaRPr lang="en-US" altLang="en-US"/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4959350" y="2289175"/>
            <a:ext cx="158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068888" y="2405063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4659313" y="3548063"/>
            <a:ext cx="158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768850" y="3676650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4865688" y="366395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5106988" y="3676650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7457" name="Freeform 49"/>
          <p:cNvSpPr>
            <a:spLocks/>
          </p:cNvSpPr>
          <p:nvPr/>
        </p:nvSpPr>
        <p:spPr bwMode="auto">
          <a:xfrm>
            <a:off x="5002213" y="3217863"/>
            <a:ext cx="50800" cy="50800"/>
          </a:xfrm>
          <a:custGeom>
            <a:avLst/>
            <a:gdLst>
              <a:gd name="T0" fmla="*/ 33 w 64"/>
              <a:gd name="T1" fmla="*/ 64 h 64"/>
              <a:gd name="T2" fmla="*/ 38 w 64"/>
              <a:gd name="T3" fmla="*/ 64 h 64"/>
              <a:gd name="T4" fmla="*/ 43 w 64"/>
              <a:gd name="T5" fmla="*/ 62 h 64"/>
              <a:gd name="T6" fmla="*/ 46 w 64"/>
              <a:gd name="T7" fmla="*/ 61 h 64"/>
              <a:gd name="T8" fmla="*/ 51 w 64"/>
              <a:gd name="T9" fmla="*/ 59 h 64"/>
              <a:gd name="T10" fmla="*/ 54 w 64"/>
              <a:gd name="T11" fmla="*/ 56 h 64"/>
              <a:gd name="T12" fmla="*/ 57 w 64"/>
              <a:gd name="T13" fmla="*/ 51 h 64"/>
              <a:gd name="T14" fmla="*/ 59 w 64"/>
              <a:gd name="T15" fmla="*/ 48 h 64"/>
              <a:gd name="T16" fmla="*/ 62 w 64"/>
              <a:gd name="T17" fmla="*/ 43 h 64"/>
              <a:gd name="T18" fmla="*/ 62 w 64"/>
              <a:gd name="T19" fmla="*/ 40 h 64"/>
              <a:gd name="T20" fmla="*/ 64 w 64"/>
              <a:gd name="T21" fmla="*/ 35 h 64"/>
              <a:gd name="T22" fmla="*/ 64 w 64"/>
              <a:gd name="T23" fmla="*/ 30 h 64"/>
              <a:gd name="T24" fmla="*/ 62 w 64"/>
              <a:gd name="T25" fmla="*/ 26 h 64"/>
              <a:gd name="T26" fmla="*/ 62 w 64"/>
              <a:gd name="T27" fmla="*/ 22 h 64"/>
              <a:gd name="T28" fmla="*/ 59 w 64"/>
              <a:gd name="T29" fmla="*/ 18 h 64"/>
              <a:gd name="T30" fmla="*/ 57 w 64"/>
              <a:gd name="T31" fmla="*/ 14 h 64"/>
              <a:gd name="T32" fmla="*/ 54 w 64"/>
              <a:gd name="T33" fmla="*/ 10 h 64"/>
              <a:gd name="T34" fmla="*/ 51 w 64"/>
              <a:gd name="T35" fmla="*/ 6 h 64"/>
              <a:gd name="T36" fmla="*/ 46 w 64"/>
              <a:gd name="T37" fmla="*/ 5 h 64"/>
              <a:gd name="T38" fmla="*/ 43 w 64"/>
              <a:gd name="T39" fmla="*/ 3 h 64"/>
              <a:gd name="T40" fmla="*/ 38 w 64"/>
              <a:gd name="T41" fmla="*/ 2 h 64"/>
              <a:gd name="T42" fmla="*/ 33 w 64"/>
              <a:gd name="T43" fmla="*/ 2 h 64"/>
              <a:gd name="T44" fmla="*/ 30 w 64"/>
              <a:gd name="T45" fmla="*/ 2 h 64"/>
              <a:gd name="T46" fmla="*/ 25 w 64"/>
              <a:gd name="T47" fmla="*/ 2 h 64"/>
              <a:gd name="T48" fmla="*/ 20 w 64"/>
              <a:gd name="T49" fmla="*/ 3 h 64"/>
              <a:gd name="T50" fmla="*/ 16 w 64"/>
              <a:gd name="T51" fmla="*/ 5 h 64"/>
              <a:gd name="T52" fmla="*/ 12 w 64"/>
              <a:gd name="T53" fmla="*/ 6 h 64"/>
              <a:gd name="T54" fmla="*/ 9 w 64"/>
              <a:gd name="T55" fmla="*/ 10 h 64"/>
              <a:gd name="T56" fmla="*/ 6 w 64"/>
              <a:gd name="T57" fmla="*/ 14 h 64"/>
              <a:gd name="T58" fmla="*/ 3 w 64"/>
              <a:gd name="T59" fmla="*/ 18 h 64"/>
              <a:gd name="T60" fmla="*/ 1 w 64"/>
              <a:gd name="T61" fmla="*/ 22 h 64"/>
              <a:gd name="T62" fmla="*/ 0 w 64"/>
              <a:gd name="T63" fmla="*/ 26 h 64"/>
              <a:gd name="T64" fmla="*/ 0 w 64"/>
              <a:gd name="T65" fmla="*/ 30 h 64"/>
              <a:gd name="T66" fmla="*/ 0 w 64"/>
              <a:gd name="T67" fmla="*/ 35 h 64"/>
              <a:gd name="T68" fmla="*/ 0 w 64"/>
              <a:gd name="T69" fmla="*/ 40 h 64"/>
              <a:gd name="T70" fmla="*/ 1 w 64"/>
              <a:gd name="T71" fmla="*/ 43 h 64"/>
              <a:gd name="T72" fmla="*/ 3 w 64"/>
              <a:gd name="T73" fmla="*/ 48 h 64"/>
              <a:gd name="T74" fmla="*/ 6 w 64"/>
              <a:gd name="T75" fmla="*/ 51 h 64"/>
              <a:gd name="T76" fmla="*/ 9 w 64"/>
              <a:gd name="T77" fmla="*/ 56 h 64"/>
              <a:gd name="T78" fmla="*/ 12 w 64"/>
              <a:gd name="T79" fmla="*/ 59 h 64"/>
              <a:gd name="T80" fmla="*/ 16 w 64"/>
              <a:gd name="T81" fmla="*/ 61 h 64"/>
              <a:gd name="T82" fmla="*/ 20 w 64"/>
              <a:gd name="T83" fmla="*/ 62 h 64"/>
              <a:gd name="T84" fmla="*/ 25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3" y="64"/>
                </a:lnTo>
                <a:lnTo>
                  <a:pt x="35" y="64"/>
                </a:lnTo>
                <a:lnTo>
                  <a:pt x="36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2"/>
                </a:lnTo>
                <a:lnTo>
                  <a:pt x="44" y="62"/>
                </a:lnTo>
                <a:lnTo>
                  <a:pt x="46" y="62"/>
                </a:lnTo>
                <a:lnTo>
                  <a:pt x="46" y="61"/>
                </a:lnTo>
                <a:lnTo>
                  <a:pt x="48" y="61"/>
                </a:lnTo>
                <a:lnTo>
                  <a:pt x="49" y="59"/>
                </a:lnTo>
                <a:lnTo>
                  <a:pt x="51" y="59"/>
                </a:lnTo>
                <a:lnTo>
                  <a:pt x="52" y="58"/>
                </a:lnTo>
                <a:lnTo>
                  <a:pt x="52" y="56"/>
                </a:lnTo>
                <a:lnTo>
                  <a:pt x="54" y="56"/>
                </a:lnTo>
                <a:lnTo>
                  <a:pt x="56" y="54"/>
                </a:lnTo>
                <a:lnTo>
                  <a:pt x="56" y="53"/>
                </a:lnTo>
                <a:lnTo>
                  <a:pt x="57" y="51"/>
                </a:lnTo>
                <a:lnTo>
                  <a:pt x="57" y="51"/>
                </a:lnTo>
                <a:lnTo>
                  <a:pt x="59" y="50"/>
                </a:lnTo>
                <a:lnTo>
                  <a:pt x="59" y="48"/>
                </a:lnTo>
                <a:lnTo>
                  <a:pt x="60" y="46"/>
                </a:lnTo>
                <a:lnTo>
                  <a:pt x="60" y="45"/>
                </a:lnTo>
                <a:lnTo>
                  <a:pt x="62" y="43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8"/>
                </a:lnTo>
                <a:lnTo>
                  <a:pt x="64" y="37"/>
                </a:lnTo>
                <a:lnTo>
                  <a:pt x="64" y="35"/>
                </a:lnTo>
                <a:lnTo>
                  <a:pt x="64" y="32"/>
                </a:lnTo>
                <a:lnTo>
                  <a:pt x="64" y="32"/>
                </a:lnTo>
                <a:lnTo>
                  <a:pt x="64" y="30"/>
                </a:lnTo>
                <a:lnTo>
                  <a:pt x="64" y="29"/>
                </a:lnTo>
                <a:lnTo>
                  <a:pt x="64" y="27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2"/>
                </a:lnTo>
                <a:lnTo>
                  <a:pt x="60" y="21"/>
                </a:lnTo>
                <a:lnTo>
                  <a:pt x="60" y="19"/>
                </a:lnTo>
                <a:lnTo>
                  <a:pt x="59" y="18"/>
                </a:lnTo>
                <a:lnTo>
                  <a:pt x="59" y="16"/>
                </a:lnTo>
                <a:lnTo>
                  <a:pt x="57" y="14"/>
                </a:lnTo>
                <a:lnTo>
                  <a:pt x="57" y="14"/>
                </a:lnTo>
                <a:lnTo>
                  <a:pt x="56" y="13"/>
                </a:lnTo>
                <a:lnTo>
                  <a:pt x="56" y="11"/>
                </a:lnTo>
                <a:lnTo>
                  <a:pt x="54" y="10"/>
                </a:lnTo>
                <a:lnTo>
                  <a:pt x="52" y="10"/>
                </a:lnTo>
                <a:lnTo>
                  <a:pt x="52" y="8"/>
                </a:lnTo>
                <a:lnTo>
                  <a:pt x="51" y="6"/>
                </a:lnTo>
                <a:lnTo>
                  <a:pt x="49" y="6"/>
                </a:lnTo>
                <a:lnTo>
                  <a:pt x="48" y="5"/>
                </a:lnTo>
                <a:lnTo>
                  <a:pt x="46" y="5"/>
                </a:lnTo>
                <a:lnTo>
                  <a:pt x="46" y="3"/>
                </a:lnTo>
                <a:lnTo>
                  <a:pt x="44" y="3"/>
                </a:lnTo>
                <a:lnTo>
                  <a:pt x="43" y="3"/>
                </a:lnTo>
                <a:lnTo>
                  <a:pt x="41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8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2"/>
                </a:lnTo>
                <a:lnTo>
                  <a:pt x="20" y="3"/>
                </a:lnTo>
                <a:lnTo>
                  <a:pt x="19" y="3"/>
                </a:lnTo>
                <a:lnTo>
                  <a:pt x="17" y="3"/>
                </a:lnTo>
                <a:lnTo>
                  <a:pt x="16" y="5"/>
                </a:lnTo>
                <a:lnTo>
                  <a:pt x="16" y="5"/>
                </a:lnTo>
                <a:lnTo>
                  <a:pt x="14" y="6"/>
                </a:lnTo>
                <a:lnTo>
                  <a:pt x="12" y="6"/>
                </a:lnTo>
                <a:lnTo>
                  <a:pt x="11" y="8"/>
                </a:lnTo>
                <a:lnTo>
                  <a:pt x="9" y="10"/>
                </a:lnTo>
                <a:lnTo>
                  <a:pt x="9" y="10"/>
                </a:lnTo>
                <a:lnTo>
                  <a:pt x="8" y="11"/>
                </a:lnTo>
                <a:lnTo>
                  <a:pt x="6" y="13"/>
                </a:lnTo>
                <a:lnTo>
                  <a:pt x="6" y="14"/>
                </a:lnTo>
                <a:lnTo>
                  <a:pt x="4" y="14"/>
                </a:lnTo>
                <a:lnTo>
                  <a:pt x="4" y="16"/>
                </a:lnTo>
                <a:lnTo>
                  <a:pt x="3" y="18"/>
                </a:lnTo>
                <a:lnTo>
                  <a:pt x="3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2"/>
                </a:lnTo>
                <a:lnTo>
                  <a:pt x="0" y="35"/>
                </a:lnTo>
                <a:lnTo>
                  <a:pt x="0" y="37"/>
                </a:lnTo>
                <a:lnTo>
                  <a:pt x="0" y="38"/>
                </a:lnTo>
                <a:lnTo>
                  <a:pt x="0" y="40"/>
                </a:lnTo>
                <a:lnTo>
                  <a:pt x="1" y="40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3" y="46"/>
                </a:lnTo>
                <a:lnTo>
                  <a:pt x="3" y="48"/>
                </a:lnTo>
                <a:lnTo>
                  <a:pt x="4" y="50"/>
                </a:lnTo>
                <a:lnTo>
                  <a:pt x="4" y="51"/>
                </a:lnTo>
                <a:lnTo>
                  <a:pt x="6" y="51"/>
                </a:lnTo>
                <a:lnTo>
                  <a:pt x="6" y="53"/>
                </a:lnTo>
                <a:lnTo>
                  <a:pt x="8" y="54"/>
                </a:lnTo>
                <a:lnTo>
                  <a:pt x="9" y="56"/>
                </a:lnTo>
                <a:lnTo>
                  <a:pt x="9" y="56"/>
                </a:lnTo>
                <a:lnTo>
                  <a:pt x="11" y="58"/>
                </a:lnTo>
                <a:lnTo>
                  <a:pt x="12" y="59"/>
                </a:lnTo>
                <a:lnTo>
                  <a:pt x="14" y="59"/>
                </a:lnTo>
                <a:lnTo>
                  <a:pt x="16" y="61"/>
                </a:lnTo>
                <a:lnTo>
                  <a:pt x="16" y="61"/>
                </a:lnTo>
                <a:lnTo>
                  <a:pt x="17" y="62"/>
                </a:lnTo>
                <a:lnTo>
                  <a:pt x="19" y="62"/>
                </a:lnTo>
                <a:lnTo>
                  <a:pt x="20" y="62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8" name="Freeform 50"/>
          <p:cNvSpPr>
            <a:spLocks/>
          </p:cNvSpPr>
          <p:nvPr/>
        </p:nvSpPr>
        <p:spPr bwMode="auto">
          <a:xfrm>
            <a:off x="5019675" y="32353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7 w 40"/>
              <a:gd name="T5" fmla="*/ 39 h 40"/>
              <a:gd name="T6" fmla="*/ 30 w 40"/>
              <a:gd name="T7" fmla="*/ 39 h 40"/>
              <a:gd name="T8" fmla="*/ 32 w 40"/>
              <a:gd name="T9" fmla="*/ 37 h 40"/>
              <a:gd name="T10" fmla="*/ 35 w 40"/>
              <a:gd name="T11" fmla="*/ 34 h 40"/>
              <a:gd name="T12" fmla="*/ 37 w 40"/>
              <a:gd name="T13" fmla="*/ 32 h 40"/>
              <a:gd name="T14" fmla="*/ 38 w 40"/>
              <a:gd name="T15" fmla="*/ 29 h 40"/>
              <a:gd name="T16" fmla="*/ 38 w 40"/>
              <a:gd name="T17" fmla="*/ 28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20 h 40"/>
              <a:gd name="T24" fmla="*/ 38 w 40"/>
              <a:gd name="T25" fmla="*/ 16 h 40"/>
              <a:gd name="T26" fmla="*/ 38 w 40"/>
              <a:gd name="T27" fmla="*/ 13 h 40"/>
              <a:gd name="T28" fmla="*/ 37 w 40"/>
              <a:gd name="T29" fmla="*/ 10 h 40"/>
              <a:gd name="T30" fmla="*/ 35 w 40"/>
              <a:gd name="T31" fmla="*/ 8 h 40"/>
              <a:gd name="T32" fmla="*/ 34 w 40"/>
              <a:gd name="T33" fmla="*/ 5 h 40"/>
              <a:gd name="T34" fmla="*/ 30 w 40"/>
              <a:gd name="T35" fmla="*/ 4 h 40"/>
              <a:gd name="T36" fmla="*/ 29 w 40"/>
              <a:gd name="T37" fmla="*/ 2 h 40"/>
              <a:gd name="T38" fmla="*/ 26 w 40"/>
              <a:gd name="T39" fmla="*/ 2 h 40"/>
              <a:gd name="T40" fmla="*/ 22 w 40"/>
              <a:gd name="T41" fmla="*/ 0 h 40"/>
              <a:gd name="T42" fmla="*/ 19 w 40"/>
              <a:gd name="T43" fmla="*/ 0 h 40"/>
              <a:gd name="T44" fmla="*/ 18 w 40"/>
              <a:gd name="T45" fmla="*/ 0 h 40"/>
              <a:gd name="T46" fmla="*/ 14 w 40"/>
              <a:gd name="T47" fmla="*/ 2 h 40"/>
              <a:gd name="T48" fmla="*/ 11 w 40"/>
              <a:gd name="T49" fmla="*/ 2 h 40"/>
              <a:gd name="T50" fmla="*/ 10 w 40"/>
              <a:gd name="T51" fmla="*/ 4 h 40"/>
              <a:gd name="T52" fmla="*/ 6 w 40"/>
              <a:gd name="T53" fmla="*/ 5 h 40"/>
              <a:gd name="T54" fmla="*/ 5 w 40"/>
              <a:gd name="T55" fmla="*/ 7 h 40"/>
              <a:gd name="T56" fmla="*/ 3 w 40"/>
              <a:gd name="T57" fmla="*/ 10 h 40"/>
              <a:gd name="T58" fmla="*/ 2 w 40"/>
              <a:gd name="T59" fmla="*/ 12 h 40"/>
              <a:gd name="T60" fmla="*/ 0 w 40"/>
              <a:gd name="T61" fmla="*/ 15 h 40"/>
              <a:gd name="T62" fmla="*/ 0 w 40"/>
              <a:gd name="T63" fmla="*/ 18 h 40"/>
              <a:gd name="T64" fmla="*/ 0 w 40"/>
              <a:gd name="T65" fmla="*/ 21 h 40"/>
              <a:gd name="T66" fmla="*/ 0 w 40"/>
              <a:gd name="T67" fmla="*/ 23 h 40"/>
              <a:gd name="T68" fmla="*/ 0 w 40"/>
              <a:gd name="T69" fmla="*/ 26 h 40"/>
              <a:gd name="T70" fmla="*/ 2 w 40"/>
              <a:gd name="T71" fmla="*/ 29 h 40"/>
              <a:gd name="T72" fmla="*/ 2 w 40"/>
              <a:gd name="T73" fmla="*/ 31 h 40"/>
              <a:gd name="T74" fmla="*/ 3 w 40"/>
              <a:gd name="T75" fmla="*/ 34 h 40"/>
              <a:gd name="T76" fmla="*/ 6 w 40"/>
              <a:gd name="T77" fmla="*/ 36 h 40"/>
              <a:gd name="T78" fmla="*/ 8 w 40"/>
              <a:gd name="T79" fmla="*/ 37 h 40"/>
              <a:gd name="T80" fmla="*/ 11 w 40"/>
              <a:gd name="T81" fmla="*/ 39 h 40"/>
              <a:gd name="T82" fmla="*/ 13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1" y="40"/>
                </a:lnTo>
                <a:lnTo>
                  <a:pt x="21" y="40"/>
                </a:lnTo>
                <a:lnTo>
                  <a:pt x="22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7" y="40"/>
                </a:lnTo>
                <a:lnTo>
                  <a:pt x="27" y="39"/>
                </a:lnTo>
                <a:lnTo>
                  <a:pt x="29" y="39"/>
                </a:lnTo>
                <a:lnTo>
                  <a:pt x="29" y="39"/>
                </a:lnTo>
                <a:lnTo>
                  <a:pt x="30" y="39"/>
                </a:lnTo>
                <a:lnTo>
                  <a:pt x="30" y="37"/>
                </a:lnTo>
                <a:lnTo>
                  <a:pt x="32" y="37"/>
                </a:lnTo>
                <a:lnTo>
                  <a:pt x="32" y="37"/>
                </a:lnTo>
                <a:lnTo>
                  <a:pt x="34" y="36"/>
                </a:lnTo>
                <a:lnTo>
                  <a:pt x="34" y="36"/>
                </a:lnTo>
                <a:lnTo>
                  <a:pt x="35" y="34"/>
                </a:lnTo>
                <a:lnTo>
                  <a:pt x="35" y="34"/>
                </a:lnTo>
                <a:lnTo>
                  <a:pt x="35" y="32"/>
                </a:lnTo>
                <a:lnTo>
                  <a:pt x="37" y="32"/>
                </a:lnTo>
                <a:lnTo>
                  <a:pt x="37" y="31"/>
                </a:lnTo>
                <a:lnTo>
                  <a:pt x="37" y="31"/>
                </a:lnTo>
                <a:lnTo>
                  <a:pt x="38" y="29"/>
                </a:lnTo>
                <a:lnTo>
                  <a:pt x="38" y="29"/>
                </a:lnTo>
                <a:lnTo>
                  <a:pt x="38" y="28"/>
                </a:lnTo>
                <a:lnTo>
                  <a:pt x="38" y="28"/>
                </a:lnTo>
                <a:lnTo>
                  <a:pt x="38" y="26"/>
                </a:lnTo>
                <a:lnTo>
                  <a:pt x="40" y="24"/>
                </a:lnTo>
                <a:lnTo>
                  <a:pt x="40" y="24"/>
                </a:lnTo>
                <a:lnTo>
                  <a:pt x="40" y="23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20"/>
                </a:lnTo>
                <a:lnTo>
                  <a:pt x="40" y="20"/>
                </a:lnTo>
                <a:lnTo>
                  <a:pt x="40" y="18"/>
                </a:lnTo>
                <a:lnTo>
                  <a:pt x="40" y="16"/>
                </a:lnTo>
                <a:lnTo>
                  <a:pt x="38" y="16"/>
                </a:lnTo>
                <a:lnTo>
                  <a:pt x="38" y="15"/>
                </a:lnTo>
                <a:lnTo>
                  <a:pt x="38" y="13"/>
                </a:lnTo>
                <a:lnTo>
                  <a:pt x="38" y="13"/>
                </a:lnTo>
                <a:lnTo>
                  <a:pt x="38" y="12"/>
                </a:lnTo>
                <a:lnTo>
                  <a:pt x="37" y="12"/>
                </a:lnTo>
                <a:lnTo>
                  <a:pt x="37" y="10"/>
                </a:lnTo>
                <a:lnTo>
                  <a:pt x="37" y="10"/>
                </a:lnTo>
                <a:lnTo>
                  <a:pt x="35" y="8"/>
                </a:lnTo>
                <a:lnTo>
                  <a:pt x="35" y="8"/>
                </a:lnTo>
                <a:lnTo>
                  <a:pt x="35" y="7"/>
                </a:lnTo>
                <a:lnTo>
                  <a:pt x="34" y="7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0" y="4"/>
                </a:lnTo>
                <a:lnTo>
                  <a:pt x="30" y="4"/>
                </a:lnTo>
                <a:lnTo>
                  <a:pt x="29" y="4"/>
                </a:lnTo>
                <a:lnTo>
                  <a:pt x="29" y="2"/>
                </a:lnTo>
                <a:lnTo>
                  <a:pt x="27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4" y="2"/>
                </a:lnTo>
                <a:lnTo>
                  <a:pt x="13" y="2"/>
                </a:lnTo>
                <a:lnTo>
                  <a:pt x="13" y="2"/>
                </a:lnTo>
                <a:lnTo>
                  <a:pt x="11" y="2"/>
                </a:lnTo>
                <a:lnTo>
                  <a:pt x="11" y="2"/>
                </a:lnTo>
                <a:lnTo>
                  <a:pt x="10" y="4"/>
                </a:lnTo>
                <a:lnTo>
                  <a:pt x="10" y="4"/>
                </a:lnTo>
                <a:lnTo>
                  <a:pt x="8" y="4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5" y="7"/>
                </a:lnTo>
                <a:lnTo>
                  <a:pt x="5" y="7"/>
                </a:lnTo>
                <a:lnTo>
                  <a:pt x="3" y="8"/>
                </a:lnTo>
                <a:lnTo>
                  <a:pt x="3" y="8"/>
                </a:lnTo>
                <a:lnTo>
                  <a:pt x="3" y="10"/>
                </a:lnTo>
                <a:lnTo>
                  <a:pt x="2" y="10"/>
                </a:lnTo>
                <a:lnTo>
                  <a:pt x="2" y="12"/>
                </a:lnTo>
                <a:lnTo>
                  <a:pt x="2" y="12"/>
                </a:lnTo>
                <a:lnTo>
                  <a:pt x="2" y="13"/>
                </a:lnTo>
                <a:lnTo>
                  <a:pt x="0" y="13"/>
                </a:lnTo>
                <a:lnTo>
                  <a:pt x="0" y="15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8"/>
                </a:lnTo>
                <a:lnTo>
                  <a:pt x="0" y="28"/>
                </a:lnTo>
                <a:lnTo>
                  <a:pt x="2" y="29"/>
                </a:lnTo>
                <a:lnTo>
                  <a:pt x="2" y="29"/>
                </a:lnTo>
                <a:lnTo>
                  <a:pt x="2" y="31"/>
                </a:lnTo>
                <a:lnTo>
                  <a:pt x="2" y="31"/>
                </a:lnTo>
                <a:lnTo>
                  <a:pt x="3" y="32"/>
                </a:lnTo>
                <a:lnTo>
                  <a:pt x="3" y="32"/>
                </a:lnTo>
                <a:lnTo>
                  <a:pt x="3" y="34"/>
                </a:lnTo>
                <a:lnTo>
                  <a:pt x="5" y="34"/>
                </a:lnTo>
                <a:lnTo>
                  <a:pt x="5" y="36"/>
                </a:lnTo>
                <a:lnTo>
                  <a:pt x="6" y="36"/>
                </a:lnTo>
                <a:lnTo>
                  <a:pt x="6" y="37"/>
                </a:lnTo>
                <a:lnTo>
                  <a:pt x="8" y="37"/>
                </a:lnTo>
                <a:lnTo>
                  <a:pt x="8" y="37"/>
                </a:lnTo>
                <a:lnTo>
                  <a:pt x="10" y="39"/>
                </a:lnTo>
                <a:lnTo>
                  <a:pt x="10" y="39"/>
                </a:lnTo>
                <a:lnTo>
                  <a:pt x="11" y="39"/>
                </a:lnTo>
                <a:lnTo>
                  <a:pt x="11" y="39"/>
                </a:lnTo>
                <a:lnTo>
                  <a:pt x="13" y="40"/>
                </a:lnTo>
                <a:lnTo>
                  <a:pt x="13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Freeform 51"/>
          <p:cNvSpPr>
            <a:spLocks/>
          </p:cNvSpPr>
          <p:nvPr/>
        </p:nvSpPr>
        <p:spPr bwMode="auto">
          <a:xfrm>
            <a:off x="5002213" y="3090863"/>
            <a:ext cx="50800" cy="50800"/>
          </a:xfrm>
          <a:custGeom>
            <a:avLst/>
            <a:gdLst>
              <a:gd name="T0" fmla="*/ 33 w 64"/>
              <a:gd name="T1" fmla="*/ 64 h 64"/>
              <a:gd name="T2" fmla="*/ 38 w 64"/>
              <a:gd name="T3" fmla="*/ 64 h 64"/>
              <a:gd name="T4" fmla="*/ 43 w 64"/>
              <a:gd name="T5" fmla="*/ 63 h 64"/>
              <a:gd name="T6" fmla="*/ 46 w 64"/>
              <a:gd name="T7" fmla="*/ 61 h 64"/>
              <a:gd name="T8" fmla="*/ 51 w 64"/>
              <a:gd name="T9" fmla="*/ 59 h 64"/>
              <a:gd name="T10" fmla="*/ 54 w 64"/>
              <a:gd name="T11" fmla="*/ 56 h 64"/>
              <a:gd name="T12" fmla="*/ 57 w 64"/>
              <a:gd name="T13" fmla="*/ 51 h 64"/>
              <a:gd name="T14" fmla="*/ 59 w 64"/>
              <a:gd name="T15" fmla="*/ 48 h 64"/>
              <a:gd name="T16" fmla="*/ 62 w 64"/>
              <a:gd name="T17" fmla="*/ 43 h 64"/>
              <a:gd name="T18" fmla="*/ 62 w 64"/>
              <a:gd name="T19" fmla="*/ 40 h 64"/>
              <a:gd name="T20" fmla="*/ 64 w 64"/>
              <a:gd name="T21" fmla="*/ 35 h 64"/>
              <a:gd name="T22" fmla="*/ 64 w 64"/>
              <a:gd name="T23" fmla="*/ 31 h 64"/>
              <a:gd name="T24" fmla="*/ 62 w 64"/>
              <a:gd name="T25" fmla="*/ 26 h 64"/>
              <a:gd name="T26" fmla="*/ 62 w 64"/>
              <a:gd name="T27" fmla="*/ 23 h 64"/>
              <a:gd name="T28" fmla="*/ 59 w 64"/>
              <a:gd name="T29" fmla="*/ 18 h 64"/>
              <a:gd name="T30" fmla="*/ 57 w 64"/>
              <a:gd name="T31" fmla="*/ 15 h 64"/>
              <a:gd name="T32" fmla="*/ 54 w 64"/>
              <a:gd name="T33" fmla="*/ 10 h 64"/>
              <a:gd name="T34" fmla="*/ 51 w 64"/>
              <a:gd name="T35" fmla="*/ 7 h 64"/>
              <a:gd name="T36" fmla="*/ 46 w 64"/>
              <a:gd name="T37" fmla="*/ 5 h 64"/>
              <a:gd name="T38" fmla="*/ 43 w 64"/>
              <a:gd name="T39" fmla="*/ 3 h 64"/>
              <a:gd name="T40" fmla="*/ 38 w 64"/>
              <a:gd name="T41" fmla="*/ 2 h 64"/>
              <a:gd name="T42" fmla="*/ 33 w 64"/>
              <a:gd name="T43" fmla="*/ 2 h 64"/>
              <a:gd name="T44" fmla="*/ 30 w 64"/>
              <a:gd name="T45" fmla="*/ 2 h 64"/>
              <a:gd name="T46" fmla="*/ 25 w 64"/>
              <a:gd name="T47" fmla="*/ 2 h 64"/>
              <a:gd name="T48" fmla="*/ 20 w 64"/>
              <a:gd name="T49" fmla="*/ 3 h 64"/>
              <a:gd name="T50" fmla="*/ 16 w 64"/>
              <a:gd name="T51" fmla="*/ 5 h 64"/>
              <a:gd name="T52" fmla="*/ 12 w 64"/>
              <a:gd name="T53" fmla="*/ 7 h 64"/>
              <a:gd name="T54" fmla="*/ 9 w 64"/>
              <a:gd name="T55" fmla="*/ 10 h 64"/>
              <a:gd name="T56" fmla="*/ 6 w 64"/>
              <a:gd name="T57" fmla="*/ 15 h 64"/>
              <a:gd name="T58" fmla="*/ 3 w 64"/>
              <a:gd name="T59" fmla="*/ 18 h 64"/>
              <a:gd name="T60" fmla="*/ 1 w 64"/>
              <a:gd name="T61" fmla="*/ 23 h 64"/>
              <a:gd name="T62" fmla="*/ 0 w 64"/>
              <a:gd name="T63" fmla="*/ 26 h 64"/>
              <a:gd name="T64" fmla="*/ 0 w 64"/>
              <a:gd name="T65" fmla="*/ 31 h 64"/>
              <a:gd name="T66" fmla="*/ 0 w 64"/>
              <a:gd name="T67" fmla="*/ 35 h 64"/>
              <a:gd name="T68" fmla="*/ 0 w 64"/>
              <a:gd name="T69" fmla="*/ 40 h 64"/>
              <a:gd name="T70" fmla="*/ 1 w 64"/>
              <a:gd name="T71" fmla="*/ 43 h 64"/>
              <a:gd name="T72" fmla="*/ 3 w 64"/>
              <a:gd name="T73" fmla="*/ 48 h 64"/>
              <a:gd name="T74" fmla="*/ 6 w 64"/>
              <a:gd name="T75" fmla="*/ 51 h 64"/>
              <a:gd name="T76" fmla="*/ 9 w 64"/>
              <a:gd name="T77" fmla="*/ 56 h 64"/>
              <a:gd name="T78" fmla="*/ 12 w 64"/>
              <a:gd name="T79" fmla="*/ 59 h 64"/>
              <a:gd name="T80" fmla="*/ 16 w 64"/>
              <a:gd name="T81" fmla="*/ 61 h 64"/>
              <a:gd name="T82" fmla="*/ 20 w 64"/>
              <a:gd name="T83" fmla="*/ 63 h 64"/>
              <a:gd name="T84" fmla="*/ 25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3" y="64"/>
                </a:lnTo>
                <a:lnTo>
                  <a:pt x="35" y="64"/>
                </a:lnTo>
                <a:lnTo>
                  <a:pt x="36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6" y="61"/>
                </a:lnTo>
                <a:lnTo>
                  <a:pt x="48" y="61"/>
                </a:lnTo>
                <a:lnTo>
                  <a:pt x="49" y="59"/>
                </a:lnTo>
                <a:lnTo>
                  <a:pt x="51" y="59"/>
                </a:lnTo>
                <a:lnTo>
                  <a:pt x="52" y="58"/>
                </a:lnTo>
                <a:lnTo>
                  <a:pt x="52" y="56"/>
                </a:lnTo>
                <a:lnTo>
                  <a:pt x="54" y="56"/>
                </a:lnTo>
                <a:lnTo>
                  <a:pt x="56" y="55"/>
                </a:lnTo>
                <a:lnTo>
                  <a:pt x="56" y="53"/>
                </a:lnTo>
                <a:lnTo>
                  <a:pt x="57" y="51"/>
                </a:lnTo>
                <a:lnTo>
                  <a:pt x="57" y="51"/>
                </a:lnTo>
                <a:lnTo>
                  <a:pt x="59" y="50"/>
                </a:lnTo>
                <a:lnTo>
                  <a:pt x="59" y="48"/>
                </a:lnTo>
                <a:lnTo>
                  <a:pt x="60" y="47"/>
                </a:lnTo>
                <a:lnTo>
                  <a:pt x="60" y="45"/>
                </a:lnTo>
                <a:lnTo>
                  <a:pt x="62" y="43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9"/>
                </a:lnTo>
                <a:lnTo>
                  <a:pt x="64" y="37"/>
                </a:lnTo>
                <a:lnTo>
                  <a:pt x="64" y="35"/>
                </a:lnTo>
                <a:lnTo>
                  <a:pt x="64" y="32"/>
                </a:lnTo>
                <a:lnTo>
                  <a:pt x="64" y="32"/>
                </a:lnTo>
                <a:lnTo>
                  <a:pt x="64" y="31"/>
                </a:lnTo>
                <a:lnTo>
                  <a:pt x="64" y="29"/>
                </a:lnTo>
                <a:lnTo>
                  <a:pt x="64" y="27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3"/>
                </a:lnTo>
                <a:lnTo>
                  <a:pt x="60" y="21"/>
                </a:lnTo>
                <a:lnTo>
                  <a:pt x="60" y="19"/>
                </a:lnTo>
                <a:lnTo>
                  <a:pt x="59" y="18"/>
                </a:lnTo>
                <a:lnTo>
                  <a:pt x="59" y="16"/>
                </a:lnTo>
                <a:lnTo>
                  <a:pt x="57" y="15"/>
                </a:lnTo>
                <a:lnTo>
                  <a:pt x="57" y="15"/>
                </a:lnTo>
                <a:lnTo>
                  <a:pt x="56" y="13"/>
                </a:lnTo>
                <a:lnTo>
                  <a:pt x="56" y="11"/>
                </a:lnTo>
                <a:lnTo>
                  <a:pt x="54" y="10"/>
                </a:lnTo>
                <a:lnTo>
                  <a:pt x="52" y="10"/>
                </a:lnTo>
                <a:lnTo>
                  <a:pt x="52" y="8"/>
                </a:lnTo>
                <a:lnTo>
                  <a:pt x="51" y="7"/>
                </a:lnTo>
                <a:lnTo>
                  <a:pt x="49" y="7"/>
                </a:lnTo>
                <a:lnTo>
                  <a:pt x="48" y="5"/>
                </a:lnTo>
                <a:lnTo>
                  <a:pt x="46" y="5"/>
                </a:lnTo>
                <a:lnTo>
                  <a:pt x="46" y="3"/>
                </a:lnTo>
                <a:lnTo>
                  <a:pt x="44" y="3"/>
                </a:lnTo>
                <a:lnTo>
                  <a:pt x="43" y="3"/>
                </a:lnTo>
                <a:lnTo>
                  <a:pt x="41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8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2"/>
                </a:lnTo>
                <a:lnTo>
                  <a:pt x="20" y="3"/>
                </a:lnTo>
                <a:lnTo>
                  <a:pt x="19" y="3"/>
                </a:lnTo>
                <a:lnTo>
                  <a:pt x="17" y="3"/>
                </a:lnTo>
                <a:lnTo>
                  <a:pt x="16" y="5"/>
                </a:lnTo>
                <a:lnTo>
                  <a:pt x="16" y="5"/>
                </a:lnTo>
                <a:lnTo>
                  <a:pt x="14" y="7"/>
                </a:lnTo>
                <a:lnTo>
                  <a:pt x="12" y="7"/>
                </a:lnTo>
                <a:lnTo>
                  <a:pt x="11" y="8"/>
                </a:lnTo>
                <a:lnTo>
                  <a:pt x="9" y="10"/>
                </a:lnTo>
                <a:lnTo>
                  <a:pt x="9" y="10"/>
                </a:lnTo>
                <a:lnTo>
                  <a:pt x="8" y="11"/>
                </a:lnTo>
                <a:lnTo>
                  <a:pt x="6" y="13"/>
                </a:lnTo>
                <a:lnTo>
                  <a:pt x="6" y="15"/>
                </a:lnTo>
                <a:lnTo>
                  <a:pt x="4" y="15"/>
                </a:lnTo>
                <a:lnTo>
                  <a:pt x="4" y="16"/>
                </a:lnTo>
                <a:lnTo>
                  <a:pt x="3" y="18"/>
                </a:lnTo>
                <a:lnTo>
                  <a:pt x="3" y="19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5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0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3" y="47"/>
                </a:lnTo>
                <a:lnTo>
                  <a:pt x="3" y="48"/>
                </a:lnTo>
                <a:lnTo>
                  <a:pt x="4" y="50"/>
                </a:lnTo>
                <a:lnTo>
                  <a:pt x="4" y="51"/>
                </a:lnTo>
                <a:lnTo>
                  <a:pt x="6" y="51"/>
                </a:lnTo>
                <a:lnTo>
                  <a:pt x="6" y="53"/>
                </a:lnTo>
                <a:lnTo>
                  <a:pt x="8" y="55"/>
                </a:lnTo>
                <a:lnTo>
                  <a:pt x="9" y="56"/>
                </a:lnTo>
                <a:lnTo>
                  <a:pt x="9" y="56"/>
                </a:lnTo>
                <a:lnTo>
                  <a:pt x="11" y="58"/>
                </a:lnTo>
                <a:lnTo>
                  <a:pt x="12" y="59"/>
                </a:lnTo>
                <a:lnTo>
                  <a:pt x="14" y="59"/>
                </a:lnTo>
                <a:lnTo>
                  <a:pt x="16" y="61"/>
                </a:lnTo>
                <a:lnTo>
                  <a:pt x="16" y="61"/>
                </a:lnTo>
                <a:lnTo>
                  <a:pt x="17" y="63"/>
                </a:lnTo>
                <a:lnTo>
                  <a:pt x="19" y="63"/>
                </a:lnTo>
                <a:lnTo>
                  <a:pt x="20" y="63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0" name="Freeform 52"/>
          <p:cNvSpPr>
            <a:spLocks/>
          </p:cNvSpPr>
          <p:nvPr/>
        </p:nvSpPr>
        <p:spPr bwMode="auto">
          <a:xfrm>
            <a:off x="5019675" y="31083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0 w 40"/>
              <a:gd name="T7" fmla="*/ 38 h 40"/>
              <a:gd name="T8" fmla="*/ 32 w 40"/>
              <a:gd name="T9" fmla="*/ 36 h 40"/>
              <a:gd name="T10" fmla="*/ 35 w 40"/>
              <a:gd name="T11" fmla="*/ 33 h 40"/>
              <a:gd name="T12" fmla="*/ 37 w 40"/>
              <a:gd name="T13" fmla="*/ 32 h 40"/>
              <a:gd name="T14" fmla="*/ 38 w 40"/>
              <a:gd name="T15" fmla="*/ 28 h 40"/>
              <a:gd name="T16" fmla="*/ 38 w 40"/>
              <a:gd name="T17" fmla="*/ 27 h 40"/>
              <a:gd name="T18" fmla="*/ 40 w 40"/>
              <a:gd name="T19" fmla="*/ 24 h 40"/>
              <a:gd name="T20" fmla="*/ 40 w 40"/>
              <a:gd name="T21" fmla="*/ 20 h 40"/>
              <a:gd name="T22" fmla="*/ 40 w 40"/>
              <a:gd name="T23" fmla="*/ 19 h 40"/>
              <a:gd name="T24" fmla="*/ 38 w 40"/>
              <a:gd name="T25" fmla="*/ 16 h 40"/>
              <a:gd name="T26" fmla="*/ 38 w 40"/>
              <a:gd name="T27" fmla="*/ 12 h 40"/>
              <a:gd name="T28" fmla="*/ 37 w 40"/>
              <a:gd name="T29" fmla="*/ 9 h 40"/>
              <a:gd name="T30" fmla="*/ 35 w 40"/>
              <a:gd name="T31" fmla="*/ 8 h 40"/>
              <a:gd name="T32" fmla="*/ 34 w 40"/>
              <a:gd name="T33" fmla="*/ 4 h 40"/>
              <a:gd name="T34" fmla="*/ 30 w 40"/>
              <a:gd name="T35" fmla="*/ 3 h 40"/>
              <a:gd name="T36" fmla="*/ 29 w 40"/>
              <a:gd name="T37" fmla="*/ 1 h 40"/>
              <a:gd name="T38" fmla="*/ 26 w 40"/>
              <a:gd name="T39" fmla="*/ 1 h 40"/>
              <a:gd name="T40" fmla="*/ 22 w 40"/>
              <a:gd name="T41" fmla="*/ 0 h 40"/>
              <a:gd name="T42" fmla="*/ 19 w 40"/>
              <a:gd name="T43" fmla="*/ 0 h 40"/>
              <a:gd name="T44" fmla="*/ 18 w 40"/>
              <a:gd name="T45" fmla="*/ 0 h 40"/>
              <a:gd name="T46" fmla="*/ 14 w 40"/>
              <a:gd name="T47" fmla="*/ 1 h 40"/>
              <a:gd name="T48" fmla="*/ 11 w 40"/>
              <a:gd name="T49" fmla="*/ 1 h 40"/>
              <a:gd name="T50" fmla="*/ 10 w 40"/>
              <a:gd name="T51" fmla="*/ 3 h 40"/>
              <a:gd name="T52" fmla="*/ 6 w 40"/>
              <a:gd name="T53" fmla="*/ 4 h 40"/>
              <a:gd name="T54" fmla="*/ 5 w 40"/>
              <a:gd name="T55" fmla="*/ 6 h 40"/>
              <a:gd name="T56" fmla="*/ 3 w 40"/>
              <a:gd name="T57" fmla="*/ 9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0 h 40"/>
              <a:gd name="T66" fmla="*/ 0 w 40"/>
              <a:gd name="T67" fmla="*/ 22 h 40"/>
              <a:gd name="T68" fmla="*/ 0 w 40"/>
              <a:gd name="T69" fmla="*/ 25 h 40"/>
              <a:gd name="T70" fmla="*/ 2 w 40"/>
              <a:gd name="T71" fmla="*/ 28 h 40"/>
              <a:gd name="T72" fmla="*/ 2 w 40"/>
              <a:gd name="T73" fmla="*/ 30 h 40"/>
              <a:gd name="T74" fmla="*/ 3 w 40"/>
              <a:gd name="T75" fmla="*/ 33 h 40"/>
              <a:gd name="T76" fmla="*/ 6 w 40"/>
              <a:gd name="T77" fmla="*/ 35 h 40"/>
              <a:gd name="T78" fmla="*/ 8 w 40"/>
              <a:gd name="T79" fmla="*/ 36 h 40"/>
              <a:gd name="T80" fmla="*/ 11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1" y="40"/>
                </a:lnTo>
                <a:lnTo>
                  <a:pt x="21" y="40"/>
                </a:lnTo>
                <a:lnTo>
                  <a:pt x="22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7" y="40"/>
                </a:lnTo>
                <a:lnTo>
                  <a:pt x="27" y="38"/>
                </a:lnTo>
                <a:lnTo>
                  <a:pt x="29" y="38"/>
                </a:lnTo>
                <a:lnTo>
                  <a:pt x="29" y="38"/>
                </a:lnTo>
                <a:lnTo>
                  <a:pt x="30" y="38"/>
                </a:lnTo>
                <a:lnTo>
                  <a:pt x="30" y="36"/>
                </a:lnTo>
                <a:lnTo>
                  <a:pt x="32" y="36"/>
                </a:lnTo>
                <a:lnTo>
                  <a:pt x="32" y="36"/>
                </a:lnTo>
                <a:lnTo>
                  <a:pt x="34" y="35"/>
                </a:lnTo>
                <a:lnTo>
                  <a:pt x="34" y="35"/>
                </a:lnTo>
                <a:lnTo>
                  <a:pt x="35" y="33"/>
                </a:lnTo>
                <a:lnTo>
                  <a:pt x="35" y="33"/>
                </a:lnTo>
                <a:lnTo>
                  <a:pt x="35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8" y="28"/>
                </a:lnTo>
                <a:lnTo>
                  <a:pt x="38" y="28"/>
                </a:lnTo>
                <a:lnTo>
                  <a:pt x="38" y="27"/>
                </a:lnTo>
                <a:lnTo>
                  <a:pt x="38" y="27"/>
                </a:lnTo>
                <a:lnTo>
                  <a:pt x="38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0"/>
                </a:lnTo>
                <a:lnTo>
                  <a:pt x="40" y="20"/>
                </a:lnTo>
                <a:lnTo>
                  <a:pt x="40" y="20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8" y="16"/>
                </a:lnTo>
                <a:lnTo>
                  <a:pt x="38" y="14"/>
                </a:lnTo>
                <a:lnTo>
                  <a:pt x="38" y="12"/>
                </a:lnTo>
                <a:lnTo>
                  <a:pt x="38" y="12"/>
                </a:lnTo>
                <a:lnTo>
                  <a:pt x="38" y="11"/>
                </a:lnTo>
                <a:lnTo>
                  <a:pt x="37" y="11"/>
                </a:lnTo>
                <a:lnTo>
                  <a:pt x="37" y="9"/>
                </a:lnTo>
                <a:lnTo>
                  <a:pt x="37" y="9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4" y="6"/>
                </a:lnTo>
                <a:lnTo>
                  <a:pt x="34" y="4"/>
                </a:lnTo>
                <a:lnTo>
                  <a:pt x="32" y="4"/>
                </a:lnTo>
                <a:lnTo>
                  <a:pt x="32" y="4"/>
                </a:lnTo>
                <a:lnTo>
                  <a:pt x="30" y="3"/>
                </a:lnTo>
                <a:lnTo>
                  <a:pt x="30" y="3"/>
                </a:lnTo>
                <a:lnTo>
                  <a:pt x="29" y="3"/>
                </a:lnTo>
                <a:lnTo>
                  <a:pt x="29" y="1"/>
                </a:lnTo>
                <a:lnTo>
                  <a:pt x="27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4" y="1"/>
                </a:lnTo>
                <a:lnTo>
                  <a:pt x="13" y="1"/>
                </a:lnTo>
                <a:lnTo>
                  <a:pt x="13" y="1"/>
                </a:lnTo>
                <a:lnTo>
                  <a:pt x="11" y="1"/>
                </a:lnTo>
                <a:lnTo>
                  <a:pt x="11" y="1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4"/>
                </a:lnTo>
                <a:lnTo>
                  <a:pt x="6" y="4"/>
                </a:lnTo>
                <a:lnTo>
                  <a:pt x="6" y="4"/>
                </a:lnTo>
                <a:lnTo>
                  <a:pt x="5" y="6"/>
                </a:lnTo>
                <a:lnTo>
                  <a:pt x="5" y="6"/>
                </a:lnTo>
                <a:lnTo>
                  <a:pt x="3" y="8"/>
                </a:lnTo>
                <a:lnTo>
                  <a:pt x="3" y="8"/>
                </a:lnTo>
                <a:lnTo>
                  <a:pt x="3" y="9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2" y="28"/>
                </a:lnTo>
                <a:lnTo>
                  <a:pt x="2" y="28"/>
                </a:lnTo>
                <a:lnTo>
                  <a:pt x="2" y="30"/>
                </a:lnTo>
                <a:lnTo>
                  <a:pt x="2" y="30"/>
                </a:lnTo>
                <a:lnTo>
                  <a:pt x="3" y="32"/>
                </a:lnTo>
                <a:lnTo>
                  <a:pt x="3" y="32"/>
                </a:lnTo>
                <a:lnTo>
                  <a:pt x="3" y="33"/>
                </a:lnTo>
                <a:lnTo>
                  <a:pt x="5" y="33"/>
                </a:lnTo>
                <a:lnTo>
                  <a:pt x="5" y="35"/>
                </a:lnTo>
                <a:lnTo>
                  <a:pt x="6" y="35"/>
                </a:lnTo>
                <a:lnTo>
                  <a:pt x="6" y="36"/>
                </a:lnTo>
                <a:lnTo>
                  <a:pt x="8" y="36"/>
                </a:lnTo>
                <a:lnTo>
                  <a:pt x="8" y="36"/>
                </a:lnTo>
                <a:lnTo>
                  <a:pt x="10" y="38"/>
                </a:lnTo>
                <a:lnTo>
                  <a:pt x="10" y="38"/>
                </a:lnTo>
                <a:lnTo>
                  <a:pt x="11" y="38"/>
                </a:lnTo>
                <a:lnTo>
                  <a:pt x="11" y="38"/>
                </a:lnTo>
                <a:lnTo>
                  <a:pt x="13" y="40"/>
                </a:lnTo>
                <a:lnTo>
                  <a:pt x="13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Freeform 53"/>
          <p:cNvSpPr>
            <a:spLocks/>
          </p:cNvSpPr>
          <p:nvPr/>
        </p:nvSpPr>
        <p:spPr bwMode="auto">
          <a:xfrm>
            <a:off x="5002213" y="2963863"/>
            <a:ext cx="50800" cy="50800"/>
          </a:xfrm>
          <a:custGeom>
            <a:avLst/>
            <a:gdLst>
              <a:gd name="T0" fmla="*/ 33 w 64"/>
              <a:gd name="T1" fmla="*/ 64 h 64"/>
              <a:gd name="T2" fmla="*/ 38 w 64"/>
              <a:gd name="T3" fmla="*/ 64 h 64"/>
              <a:gd name="T4" fmla="*/ 43 w 64"/>
              <a:gd name="T5" fmla="*/ 63 h 64"/>
              <a:gd name="T6" fmla="*/ 46 w 64"/>
              <a:gd name="T7" fmla="*/ 61 h 64"/>
              <a:gd name="T8" fmla="*/ 51 w 64"/>
              <a:gd name="T9" fmla="*/ 60 h 64"/>
              <a:gd name="T10" fmla="*/ 54 w 64"/>
              <a:gd name="T11" fmla="*/ 56 h 64"/>
              <a:gd name="T12" fmla="*/ 57 w 64"/>
              <a:gd name="T13" fmla="*/ 52 h 64"/>
              <a:gd name="T14" fmla="*/ 59 w 64"/>
              <a:gd name="T15" fmla="*/ 48 h 64"/>
              <a:gd name="T16" fmla="*/ 62 w 64"/>
              <a:gd name="T17" fmla="*/ 44 h 64"/>
              <a:gd name="T18" fmla="*/ 62 w 64"/>
              <a:gd name="T19" fmla="*/ 40 h 64"/>
              <a:gd name="T20" fmla="*/ 64 w 64"/>
              <a:gd name="T21" fmla="*/ 36 h 64"/>
              <a:gd name="T22" fmla="*/ 64 w 64"/>
              <a:gd name="T23" fmla="*/ 31 h 64"/>
              <a:gd name="T24" fmla="*/ 62 w 64"/>
              <a:gd name="T25" fmla="*/ 26 h 64"/>
              <a:gd name="T26" fmla="*/ 62 w 64"/>
              <a:gd name="T27" fmla="*/ 23 h 64"/>
              <a:gd name="T28" fmla="*/ 59 w 64"/>
              <a:gd name="T29" fmla="*/ 18 h 64"/>
              <a:gd name="T30" fmla="*/ 57 w 64"/>
              <a:gd name="T31" fmla="*/ 15 h 64"/>
              <a:gd name="T32" fmla="*/ 54 w 64"/>
              <a:gd name="T33" fmla="*/ 10 h 64"/>
              <a:gd name="T34" fmla="*/ 51 w 64"/>
              <a:gd name="T35" fmla="*/ 7 h 64"/>
              <a:gd name="T36" fmla="*/ 46 w 64"/>
              <a:gd name="T37" fmla="*/ 5 h 64"/>
              <a:gd name="T38" fmla="*/ 43 w 64"/>
              <a:gd name="T39" fmla="*/ 4 h 64"/>
              <a:gd name="T40" fmla="*/ 38 w 64"/>
              <a:gd name="T41" fmla="*/ 2 h 64"/>
              <a:gd name="T42" fmla="*/ 33 w 64"/>
              <a:gd name="T43" fmla="*/ 2 h 64"/>
              <a:gd name="T44" fmla="*/ 30 w 64"/>
              <a:gd name="T45" fmla="*/ 2 h 64"/>
              <a:gd name="T46" fmla="*/ 25 w 64"/>
              <a:gd name="T47" fmla="*/ 2 h 64"/>
              <a:gd name="T48" fmla="*/ 20 w 64"/>
              <a:gd name="T49" fmla="*/ 4 h 64"/>
              <a:gd name="T50" fmla="*/ 16 w 64"/>
              <a:gd name="T51" fmla="*/ 5 h 64"/>
              <a:gd name="T52" fmla="*/ 12 w 64"/>
              <a:gd name="T53" fmla="*/ 7 h 64"/>
              <a:gd name="T54" fmla="*/ 9 w 64"/>
              <a:gd name="T55" fmla="*/ 10 h 64"/>
              <a:gd name="T56" fmla="*/ 6 w 64"/>
              <a:gd name="T57" fmla="*/ 15 h 64"/>
              <a:gd name="T58" fmla="*/ 3 w 64"/>
              <a:gd name="T59" fmla="*/ 18 h 64"/>
              <a:gd name="T60" fmla="*/ 1 w 64"/>
              <a:gd name="T61" fmla="*/ 23 h 64"/>
              <a:gd name="T62" fmla="*/ 0 w 64"/>
              <a:gd name="T63" fmla="*/ 26 h 64"/>
              <a:gd name="T64" fmla="*/ 0 w 64"/>
              <a:gd name="T65" fmla="*/ 31 h 64"/>
              <a:gd name="T66" fmla="*/ 0 w 64"/>
              <a:gd name="T67" fmla="*/ 36 h 64"/>
              <a:gd name="T68" fmla="*/ 0 w 64"/>
              <a:gd name="T69" fmla="*/ 40 h 64"/>
              <a:gd name="T70" fmla="*/ 1 w 64"/>
              <a:gd name="T71" fmla="*/ 44 h 64"/>
              <a:gd name="T72" fmla="*/ 3 w 64"/>
              <a:gd name="T73" fmla="*/ 48 h 64"/>
              <a:gd name="T74" fmla="*/ 6 w 64"/>
              <a:gd name="T75" fmla="*/ 52 h 64"/>
              <a:gd name="T76" fmla="*/ 9 w 64"/>
              <a:gd name="T77" fmla="*/ 56 h 64"/>
              <a:gd name="T78" fmla="*/ 12 w 64"/>
              <a:gd name="T79" fmla="*/ 60 h 64"/>
              <a:gd name="T80" fmla="*/ 16 w 64"/>
              <a:gd name="T81" fmla="*/ 61 h 64"/>
              <a:gd name="T82" fmla="*/ 20 w 64"/>
              <a:gd name="T83" fmla="*/ 63 h 64"/>
              <a:gd name="T84" fmla="*/ 25 w 64"/>
              <a:gd name="T85" fmla="*/ 64 h 64"/>
              <a:gd name="T86" fmla="*/ 30 w 64"/>
              <a:gd name="T87" fmla="*/ 64 h 64"/>
              <a:gd name="T88" fmla="*/ 32 w 64"/>
              <a:gd name="T8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2" y="32"/>
                </a:moveTo>
                <a:lnTo>
                  <a:pt x="32" y="64"/>
                </a:lnTo>
                <a:lnTo>
                  <a:pt x="33" y="64"/>
                </a:lnTo>
                <a:lnTo>
                  <a:pt x="35" y="64"/>
                </a:lnTo>
                <a:lnTo>
                  <a:pt x="36" y="64"/>
                </a:lnTo>
                <a:lnTo>
                  <a:pt x="38" y="64"/>
                </a:lnTo>
                <a:lnTo>
                  <a:pt x="40" y="64"/>
                </a:lnTo>
                <a:lnTo>
                  <a:pt x="41" y="64"/>
                </a:lnTo>
                <a:lnTo>
                  <a:pt x="43" y="63"/>
                </a:lnTo>
                <a:lnTo>
                  <a:pt x="44" y="63"/>
                </a:lnTo>
                <a:lnTo>
                  <a:pt x="46" y="63"/>
                </a:lnTo>
                <a:lnTo>
                  <a:pt x="46" y="61"/>
                </a:lnTo>
                <a:lnTo>
                  <a:pt x="48" y="61"/>
                </a:lnTo>
                <a:lnTo>
                  <a:pt x="49" y="60"/>
                </a:lnTo>
                <a:lnTo>
                  <a:pt x="51" y="60"/>
                </a:lnTo>
                <a:lnTo>
                  <a:pt x="52" y="58"/>
                </a:lnTo>
                <a:lnTo>
                  <a:pt x="52" y="56"/>
                </a:lnTo>
                <a:lnTo>
                  <a:pt x="54" y="56"/>
                </a:lnTo>
                <a:lnTo>
                  <a:pt x="56" y="55"/>
                </a:lnTo>
                <a:lnTo>
                  <a:pt x="56" y="53"/>
                </a:lnTo>
                <a:lnTo>
                  <a:pt x="57" y="52"/>
                </a:lnTo>
                <a:lnTo>
                  <a:pt x="57" y="52"/>
                </a:lnTo>
                <a:lnTo>
                  <a:pt x="59" y="50"/>
                </a:lnTo>
                <a:lnTo>
                  <a:pt x="59" y="48"/>
                </a:lnTo>
                <a:lnTo>
                  <a:pt x="60" y="47"/>
                </a:lnTo>
                <a:lnTo>
                  <a:pt x="60" y="45"/>
                </a:lnTo>
                <a:lnTo>
                  <a:pt x="62" y="44"/>
                </a:lnTo>
                <a:lnTo>
                  <a:pt x="62" y="42"/>
                </a:lnTo>
                <a:lnTo>
                  <a:pt x="62" y="40"/>
                </a:lnTo>
                <a:lnTo>
                  <a:pt x="62" y="40"/>
                </a:lnTo>
                <a:lnTo>
                  <a:pt x="64" y="39"/>
                </a:lnTo>
                <a:lnTo>
                  <a:pt x="64" y="37"/>
                </a:lnTo>
                <a:lnTo>
                  <a:pt x="64" y="36"/>
                </a:lnTo>
                <a:lnTo>
                  <a:pt x="64" y="32"/>
                </a:lnTo>
                <a:lnTo>
                  <a:pt x="64" y="32"/>
                </a:lnTo>
                <a:lnTo>
                  <a:pt x="64" y="31"/>
                </a:lnTo>
                <a:lnTo>
                  <a:pt x="64" y="29"/>
                </a:lnTo>
                <a:lnTo>
                  <a:pt x="64" y="28"/>
                </a:lnTo>
                <a:lnTo>
                  <a:pt x="62" y="26"/>
                </a:lnTo>
                <a:lnTo>
                  <a:pt x="62" y="26"/>
                </a:lnTo>
                <a:lnTo>
                  <a:pt x="62" y="24"/>
                </a:lnTo>
                <a:lnTo>
                  <a:pt x="62" y="23"/>
                </a:lnTo>
                <a:lnTo>
                  <a:pt x="60" y="21"/>
                </a:lnTo>
                <a:lnTo>
                  <a:pt x="60" y="20"/>
                </a:lnTo>
                <a:lnTo>
                  <a:pt x="59" y="18"/>
                </a:lnTo>
                <a:lnTo>
                  <a:pt x="59" y="16"/>
                </a:lnTo>
                <a:lnTo>
                  <a:pt x="57" y="15"/>
                </a:lnTo>
                <a:lnTo>
                  <a:pt x="57" y="15"/>
                </a:lnTo>
                <a:lnTo>
                  <a:pt x="56" y="13"/>
                </a:lnTo>
                <a:lnTo>
                  <a:pt x="56" y="12"/>
                </a:lnTo>
                <a:lnTo>
                  <a:pt x="54" y="10"/>
                </a:lnTo>
                <a:lnTo>
                  <a:pt x="52" y="10"/>
                </a:lnTo>
                <a:lnTo>
                  <a:pt x="52" y="8"/>
                </a:lnTo>
                <a:lnTo>
                  <a:pt x="51" y="7"/>
                </a:lnTo>
                <a:lnTo>
                  <a:pt x="49" y="7"/>
                </a:lnTo>
                <a:lnTo>
                  <a:pt x="48" y="5"/>
                </a:lnTo>
                <a:lnTo>
                  <a:pt x="46" y="5"/>
                </a:lnTo>
                <a:lnTo>
                  <a:pt x="46" y="4"/>
                </a:lnTo>
                <a:lnTo>
                  <a:pt x="44" y="4"/>
                </a:lnTo>
                <a:lnTo>
                  <a:pt x="43" y="4"/>
                </a:lnTo>
                <a:lnTo>
                  <a:pt x="41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8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2"/>
                </a:lnTo>
                <a:lnTo>
                  <a:pt x="20" y="4"/>
                </a:lnTo>
                <a:lnTo>
                  <a:pt x="19" y="4"/>
                </a:lnTo>
                <a:lnTo>
                  <a:pt x="17" y="4"/>
                </a:lnTo>
                <a:lnTo>
                  <a:pt x="16" y="5"/>
                </a:lnTo>
                <a:lnTo>
                  <a:pt x="16" y="5"/>
                </a:lnTo>
                <a:lnTo>
                  <a:pt x="14" y="7"/>
                </a:lnTo>
                <a:lnTo>
                  <a:pt x="12" y="7"/>
                </a:lnTo>
                <a:lnTo>
                  <a:pt x="11" y="8"/>
                </a:lnTo>
                <a:lnTo>
                  <a:pt x="9" y="10"/>
                </a:lnTo>
                <a:lnTo>
                  <a:pt x="9" y="10"/>
                </a:lnTo>
                <a:lnTo>
                  <a:pt x="8" y="12"/>
                </a:lnTo>
                <a:lnTo>
                  <a:pt x="6" y="13"/>
                </a:lnTo>
                <a:lnTo>
                  <a:pt x="6" y="15"/>
                </a:lnTo>
                <a:lnTo>
                  <a:pt x="4" y="15"/>
                </a:lnTo>
                <a:lnTo>
                  <a:pt x="4" y="16"/>
                </a:lnTo>
                <a:lnTo>
                  <a:pt x="3" y="18"/>
                </a:lnTo>
                <a:lnTo>
                  <a:pt x="3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6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0"/>
                </a:lnTo>
                <a:lnTo>
                  <a:pt x="1" y="42"/>
                </a:lnTo>
                <a:lnTo>
                  <a:pt x="1" y="44"/>
                </a:lnTo>
                <a:lnTo>
                  <a:pt x="1" y="45"/>
                </a:lnTo>
                <a:lnTo>
                  <a:pt x="3" y="47"/>
                </a:lnTo>
                <a:lnTo>
                  <a:pt x="3" y="48"/>
                </a:lnTo>
                <a:lnTo>
                  <a:pt x="4" y="50"/>
                </a:lnTo>
                <a:lnTo>
                  <a:pt x="4" y="52"/>
                </a:lnTo>
                <a:lnTo>
                  <a:pt x="6" y="52"/>
                </a:lnTo>
                <a:lnTo>
                  <a:pt x="6" y="53"/>
                </a:lnTo>
                <a:lnTo>
                  <a:pt x="8" y="55"/>
                </a:lnTo>
                <a:lnTo>
                  <a:pt x="9" y="56"/>
                </a:lnTo>
                <a:lnTo>
                  <a:pt x="9" y="56"/>
                </a:lnTo>
                <a:lnTo>
                  <a:pt x="11" y="58"/>
                </a:lnTo>
                <a:lnTo>
                  <a:pt x="12" y="60"/>
                </a:lnTo>
                <a:lnTo>
                  <a:pt x="14" y="60"/>
                </a:lnTo>
                <a:lnTo>
                  <a:pt x="16" y="61"/>
                </a:lnTo>
                <a:lnTo>
                  <a:pt x="16" y="61"/>
                </a:lnTo>
                <a:lnTo>
                  <a:pt x="17" y="63"/>
                </a:lnTo>
                <a:lnTo>
                  <a:pt x="19" y="63"/>
                </a:lnTo>
                <a:lnTo>
                  <a:pt x="20" y="63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2" name="Freeform 54"/>
          <p:cNvSpPr>
            <a:spLocks/>
          </p:cNvSpPr>
          <p:nvPr/>
        </p:nvSpPr>
        <p:spPr bwMode="auto">
          <a:xfrm>
            <a:off x="5019675" y="2981325"/>
            <a:ext cx="31750" cy="31750"/>
          </a:xfrm>
          <a:custGeom>
            <a:avLst/>
            <a:gdLst>
              <a:gd name="T0" fmla="*/ 21 w 40"/>
              <a:gd name="T1" fmla="*/ 40 h 40"/>
              <a:gd name="T2" fmla="*/ 24 w 40"/>
              <a:gd name="T3" fmla="*/ 40 h 40"/>
              <a:gd name="T4" fmla="*/ 27 w 40"/>
              <a:gd name="T5" fmla="*/ 38 h 40"/>
              <a:gd name="T6" fmla="*/ 30 w 40"/>
              <a:gd name="T7" fmla="*/ 38 h 40"/>
              <a:gd name="T8" fmla="*/ 32 w 40"/>
              <a:gd name="T9" fmla="*/ 37 h 40"/>
              <a:gd name="T10" fmla="*/ 35 w 40"/>
              <a:gd name="T11" fmla="*/ 33 h 40"/>
              <a:gd name="T12" fmla="*/ 37 w 40"/>
              <a:gd name="T13" fmla="*/ 32 h 40"/>
              <a:gd name="T14" fmla="*/ 38 w 40"/>
              <a:gd name="T15" fmla="*/ 29 h 40"/>
              <a:gd name="T16" fmla="*/ 38 w 40"/>
              <a:gd name="T17" fmla="*/ 27 h 40"/>
              <a:gd name="T18" fmla="*/ 40 w 40"/>
              <a:gd name="T19" fmla="*/ 24 h 40"/>
              <a:gd name="T20" fmla="*/ 40 w 40"/>
              <a:gd name="T21" fmla="*/ 21 h 40"/>
              <a:gd name="T22" fmla="*/ 40 w 40"/>
              <a:gd name="T23" fmla="*/ 19 h 40"/>
              <a:gd name="T24" fmla="*/ 38 w 40"/>
              <a:gd name="T25" fmla="*/ 16 h 40"/>
              <a:gd name="T26" fmla="*/ 38 w 40"/>
              <a:gd name="T27" fmla="*/ 13 h 40"/>
              <a:gd name="T28" fmla="*/ 37 w 40"/>
              <a:gd name="T29" fmla="*/ 9 h 40"/>
              <a:gd name="T30" fmla="*/ 35 w 40"/>
              <a:gd name="T31" fmla="*/ 8 h 40"/>
              <a:gd name="T32" fmla="*/ 34 w 40"/>
              <a:gd name="T33" fmla="*/ 5 h 40"/>
              <a:gd name="T34" fmla="*/ 30 w 40"/>
              <a:gd name="T35" fmla="*/ 3 h 40"/>
              <a:gd name="T36" fmla="*/ 29 w 40"/>
              <a:gd name="T37" fmla="*/ 1 h 40"/>
              <a:gd name="T38" fmla="*/ 26 w 40"/>
              <a:gd name="T39" fmla="*/ 1 h 40"/>
              <a:gd name="T40" fmla="*/ 22 w 40"/>
              <a:gd name="T41" fmla="*/ 0 h 40"/>
              <a:gd name="T42" fmla="*/ 19 w 40"/>
              <a:gd name="T43" fmla="*/ 0 h 40"/>
              <a:gd name="T44" fmla="*/ 18 w 40"/>
              <a:gd name="T45" fmla="*/ 0 h 40"/>
              <a:gd name="T46" fmla="*/ 14 w 40"/>
              <a:gd name="T47" fmla="*/ 1 h 40"/>
              <a:gd name="T48" fmla="*/ 11 w 40"/>
              <a:gd name="T49" fmla="*/ 1 h 40"/>
              <a:gd name="T50" fmla="*/ 10 w 40"/>
              <a:gd name="T51" fmla="*/ 3 h 40"/>
              <a:gd name="T52" fmla="*/ 6 w 40"/>
              <a:gd name="T53" fmla="*/ 5 h 40"/>
              <a:gd name="T54" fmla="*/ 5 w 40"/>
              <a:gd name="T55" fmla="*/ 6 h 40"/>
              <a:gd name="T56" fmla="*/ 3 w 40"/>
              <a:gd name="T57" fmla="*/ 9 h 40"/>
              <a:gd name="T58" fmla="*/ 2 w 40"/>
              <a:gd name="T59" fmla="*/ 11 h 40"/>
              <a:gd name="T60" fmla="*/ 0 w 40"/>
              <a:gd name="T61" fmla="*/ 14 h 40"/>
              <a:gd name="T62" fmla="*/ 0 w 40"/>
              <a:gd name="T63" fmla="*/ 17 h 40"/>
              <a:gd name="T64" fmla="*/ 0 w 40"/>
              <a:gd name="T65" fmla="*/ 21 h 40"/>
              <a:gd name="T66" fmla="*/ 0 w 40"/>
              <a:gd name="T67" fmla="*/ 22 h 40"/>
              <a:gd name="T68" fmla="*/ 0 w 40"/>
              <a:gd name="T69" fmla="*/ 25 h 40"/>
              <a:gd name="T70" fmla="*/ 2 w 40"/>
              <a:gd name="T71" fmla="*/ 29 h 40"/>
              <a:gd name="T72" fmla="*/ 2 w 40"/>
              <a:gd name="T73" fmla="*/ 30 h 40"/>
              <a:gd name="T74" fmla="*/ 3 w 40"/>
              <a:gd name="T75" fmla="*/ 33 h 40"/>
              <a:gd name="T76" fmla="*/ 6 w 40"/>
              <a:gd name="T77" fmla="*/ 35 h 40"/>
              <a:gd name="T78" fmla="*/ 8 w 40"/>
              <a:gd name="T79" fmla="*/ 37 h 40"/>
              <a:gd name="T80" fmla="*/ 11 w 40"/>
              <a:gd name="T81" fmla="*/ 38 h 40"/>
              <a:gd name="T82" fmla="*/ 13 w 40"/>
              <a:gd name="T83" fmla="*/ 40 h 40"/>
              <a:gd name="T84" fmla="*/ 16 w 40"/>
              <a:gd name="T85" fmla="*/ 40 h 40"/>
              <a:gd name="T86" fmla="*/ 19 w 40"/>
              <a:gd name="T8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40">
                <a:moveTo>
                  <a:pt x="19" y="40"/>
                </a:moveTo>
                <a:lnTo>
                  <a:pt x="21" y="40"/>
                </a:lnTo>
                <a:lnTo>
                  <a:pt x="21" y="40"/>
                </a:lnTo>
                <a:lnTo>
                  <a:pt x="22" y="40"/>
                </a:lnTo>
                <a:lnTo>
                  <a:pt x="24" y="40"/>
                </a:lnTo>
                <a:lnTo>
                  <a:pt x="24" y="40"/>
                </a:lnTo>
                <a:lnTo>
                  <a:pt x="26" y="40"/>
                </a:lnTo>
                <a:lnTo>
                  <a:pt x="27" y="40"/>
                </a:lnTo>
                <a:lnTo>
                  <a:pt x="27" y="38"/>
                </a:lnTo>
                <a:lnTo>
                  <a:pt x="29" y="38"/>
                </a:lnTo>
                <a:lnTo>
                  <a:pt x="29" y="38"/>
                </a:lnTo>
                <a:lnTo>
                  <a:pt x="30" y="38"/>
                </a:lnTo>
                <a:lnTo>
                  <a:pt x="30" y="37"/>
                </a:lnTo>
                <a:lnTo>
                  <a:pt x="32" y="37"/>
                </a:lnTo>
                <a:lnTo>
                  <a:pt x="32" y="37"/>
                </a:lnTo>
                <a:lnTo>
                  <a:pt x="34" y="35"/>
                </a:lnTo>
                <a:lnTo>
                  <a:pt x="34" y="35"/>
                </a:lnTo>
                <a:lnTo>
                  <a:pt x="35" y="33"/>
                </a:lnTo>
                <a:lnTo>
                  <a:pt x="35" y="33"/>
                </a:lnTo>
                <a:lnTo>
                  <a:pt x="35" y="32"/>
                </a:lnTo>
                <a:lnTo>
                  <a:pt x="37" y="32"/>
                </a:lnTo>
                <a:lnTo>
                  <a:pt x="37" y="30"/>
                </a:lnTo>
                <a:lnTo>
                  <a:pt x="37" y="30"/>
                </a:lnTo>
                <a:lnTo>
                  <a:pt x="38" y="29"/>
                </a:lnTo>
                <a:lnTo>
                  <a:pt x="38" y="29"/>
                </a:lnTo>
                <a:lnTo>
                  <a:pt x="38" y="27"/>
                </a:lnTo>
                <a:lnTo>
                  <a:pt x="38" y="27"/>
                </a:lnTo>
                <a:lnTo>
                  <a:pt x="38" y="25"/>
                </a:lnTo>
                <a:lnTo>
                  <a:pt x="40" y="24"/>
                </a:lnTo>
                <a:lnTo>
                  <a:pt x="40" y="24"/>
                </a:lnTo>
                <a:lnTo>
                  <a:pt x="40" y="22"/>
                </a:lnTo>
                <a:lnTo>
                  <a:pt x="40" y="21"/>
                </a:lnTo>
                <a:lnTo>
                  <a:pt x="40" y="21"/>
                </a:lnTo>
                <a:lnTo>
                  <a:pt x="40" y="21"/>
                </a:lnTo>
                <a:lnTo>
                  <a:pt x="40" y="19"/>
                </a:lnTo>
                <a:lnTo>
                  <a:pt x="40" y="19"/>
                </a:lnTo>
                <a:lnTo>
                  <a:pt x="40" y="17"/>
                </a:lnTo>
                <a:lnTo>
                  <a:pt x="40" y="16"/>
                </a:lnTo>
                <a:lnTo>
                  <a:pt x="38" y="16"/>
                </a:lnTo>
                <a:lnTo>
                  <a:pt x="38" y="14"/>
                </a:lnTo>
                <a:lnTo>
                  <a:pt x="38" y="13"/>
                </a:lnTo>
                <a:lnTo>
                  <a:pt x="38" y="13"/>
                </a:lnTo>
                <a:lnTo>
                  <a:pt x="38" y="11"/>
                </a:lnTo>
                <a:lnTo>
                  <a:pt x="37" y="11"/>
                </a:lnTo>
                <a:lnTo>
                  <a:pt x="37" y="9"/>
                </a:lnTo>
                <a:lnTo>
                  <a:pt x="37" y="9"/>
                </a:lnTo>
                <a:lnTo>
                  <a:pt x="35" y="8"/>
                </a:lnTo>
                <a:lnTo>
                  <a:pt x="35" y="8"/>
                </a:lnTo>
                <a:lnTo>
                  <a:pt x="35" y="6"/>
                </a:lnTo>
                <a:lnTo>
                  <a:pt x="34" y="6"/>
                </a:lnTo>
                <a:lnTo>
                  <a:pt x="34" y="5"/>
                </a:lnTo>
                <a:lnTo>
                  <a:pt x="32" y="5"/>
                </a:lnTo>
                <a:lnTo>
                  <a:pt x="32" y="5"/>
                </a:lnTo>
                <a:lnTo>
                  <a:pt x="30" y="3"/>
                </a:lnTo>
                <a:lnTo>
                  <a:pt x="30" y="3"/>
                </a:lnTo>
                <a:lnTo>
                  <a:pt x="29" y="3"/>
                </a:lnTo>
                <a:lnTo>
                  <a:pt x="29" y="1"/>
                </a:lnTo>
                <a:lnTo>
                  <a:pt x="27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lnTo>
                  <a:pt x="14" y="1"/>
                </a:lnTo>
                <a:lnTo>
                  <a:pt x="13" y="1"/>
                </a:lnTo>
                <a:lnTo>
                  <a:pt x="13" y="1"/>
                </a:lnTo>
                <a:lnTo>
                  <a:pt x="11" y="1"/>
                </a:lnTo>
                <a:lnTo>
                  <a:pt x="11" y="1"/>
                </a:lnTo>
                <a:lnTo>
                  <a:pt x="10" y="3"/>
                </a:lnTo>
                <a:lnTo>
                  <a:pt x="10" y="3"/>
                </a:lnTo>
                <a:lnTo>
                  <a:pt x="8" y="3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5" y="6"/>
                </a:lnTo>
                <a:lnTo>
                  <a:pt x="5" y="6"/>
                </a:lnTo>
                <a:lnTo>
                  <a:pt x="3" y="8"/>
                </a:lnTo>
                <a:lnTo>
                  <a:pt x="3" y="8"/>
                </a:lnTo>
                <a:lnTo>
                  <a:pt x="3" y="9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2" y="13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7"/>
                </a:lnTo>
                <a:lnTo>
                  <a:pt x="2" y="29"/>
                </a:lnTo>
                <a:lnTo>
                  <a:pt x="2" y="29"/>
                </a:lnTo>
                <a:lnTo>
                  <a:pt x="2" y="30"/>
                </a:lnTo>
                <a:lnTo>
                  <a:pt x="2" y="30"/>
                </a:lnTo>
                <a:lnTo>
                  <a:pt x="3" y="32"/>
                </a:lnTo>
                <a:lnTo>
                  <a:pt x="3" y="32"/>
                </a:lnTo>
                <a:lnTo>
                  <a:pt x="3" y="33"/>
                </a:lnTo>
                <a:lnTo>
                  <a:pt x="5" y="33"/>
                </a:lnTo>
                <a:lnTo>
                  <a:pt x="5" y="35"/>
                </a:lnTo>
                <a:lnTo>
                  <a:pt x="6" y="35"/>
                </a:lnTo>
                <a:lnTo>
                  <a:pt x="6" y="37"/>
                </a:lnTo>
                <a:lnTo>
                  <a:pt x="8" y="37"/>
                </a:lnTo>
                <a:lnTo>
                  <a:pt x="8" y="37"/>
                </a:lnTo>
                <a:lnTo>
                  <a:pt x="10" y="38"/>
                </a:lnTo>
                <a:lnTo>
                  <a:pt x="10" y="38"/>
                </a:lnTo>
                <a:lnTo>
                  <a:pt x="11" y="38"/>
                </a:lnTo>
                <a:lnTo>
                  <a:pt x="11" y="38"/>
                </a:lnTo>
                <a:lnTo>
                  <a:pt x="13" y="40"/>
                </a:lnTo>
                <a:lnTo>
                  <a:pt x="13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19" y="40"/>
                </a:lnTo>
                <a:lnTo>
                  <a:pt x="19" y="4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4973638" y="3676650"/>
            <a:ext cx="133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– </a:t>
            </a:r>
            <a:endParaRPr lang="en-US" altLang="en-US"/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3717925" y="2279650"/>
            <a:ext cx="209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1" dirty="0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838575" y="533400"/>
            <a:ext cx="2122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17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39800" y="6248400"/>
            <a:ext cx="721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/>
              <a:t>A 2-to-4 decoder.</a:t>
            </a:r>
          </a:p>
        </p:txBody>
      </p:sp>
      <p:sp>
        <p:nvSpPr>
          <p:cNvPr id="18587" name="Line 155"/>
          <p:cNvSpPr>
            <a:spLocks noChangeShapeType="1"/>
          </p:cNvSpPr>
          <p:nvPr/>
        </p:nvSpPr>
        <p:spPr bwMode="auto">
          <a:xfrm flipH="1">
            <a:off x="2278063" y="519113"/>
            <a:ext cx="2328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 flipV="1">
            <a:off x="3290888" y="252413"/>
            <a:ext cx="1587" cy="1525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0" name="Rectangle 158"/>
          <p:cNvSpPr>
            <a:spLocks noChangeArrowheads="1"/>
          </p:cNvSpPr>
          <p:nvPr/>
        </p:nvSpPr>
        <p:spPr bwMode="auto">
          <a:xfrm>
            <a:off x="2725738" y="6286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 dirty="0"/>
          </a:p>
        </p:txBody>
      </p:sp>
      <p:sp>
        <p:nvSpPr>
          <p:cNvPr id="18591" name="Rectangle 159"/>
          <p:cNvSpPr>
            <a:spLocks noChangeArrowheads="1"/>
          </p:cNvSpPr>
          <p:nvPr/>
        </p:nvSpPr>
        <p:spPr bwMode="auto">
          <a:xfrm>
            <a:off x="2725738" y="8572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 dirty="0"/>
          </a:p>
        </p:txBody>
      </p:sp>
      <p:sp>
        <p:nvSpPr>
          <p:cNvPr id="18592" name="Rectangle 160"/>
          <p:cNvSpPr>
            <a:spLocks noChangeArrowheads="1"/>
          </p:cNvSpPr>
          <p:nvPr/>
        </p:nvSpPr>
        <p:spPr bwMode="auto">
          <a:xfrm>
            <a:off x="2725738" y="10858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593" name="Rectangle 161"/>
          <p:cNvSpPr>
            <a:spLocks noChangeArrowheads="1"/>
          </p:cNvSpPr>
          <p:nvPr/>
        </p:nvSpPr>
        <p:spPr bwMode="auto">
          <a:xfrm>
            <a:off x="2725738" y="1316038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594" name="Rectangle 162"/>
          <p:cNvSpPr>
            <a:spLocks noChangeArrowheads="1"/>
          </p:cNvSpPr>
          <p:nvPr/>
        </p:nvSpPr>
        <p:spPr bwMode="auto">
          <a:xfrm>
            <a:off x="3025775" y="8572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595" name="Rectangle 163"/>
          <p:cNvSpPr>
            <a:spLocks noChangeArrowheads="1"/>
          </p:cNvSpPr>
          <p:nvPr/>
        </p:nvSpPr>
        <p:spPr bwMode="auto">
          <a:xfrm>
            <a:off x="3025775" y="10858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596" name="Rectangle 164"/>
          <p:cNvSpPr>
            <a:spLocks noChangeArrowheads="1"/>
          </p:cNvSpPr>
          <p:nvPr/>
        </p:nvSpPr>
        <p:spPr bwMode="auto">
          <a:xfrm>
            <a:off x="3025775" y="1316038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597" name="Rectangle 165"/>
          <p:cNvSpPr>
            <a:spLocks noChangeArrowheads="1"/>
          </p:cNvSpPr>
          <p:nvPr/>
        </p:nvSpPr>
        <p:spPr bwMode="auto">
          <a:xfrm>
            <a:off x="3479800" y="247650"/>
            <a:ext cx="195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598" name="Rectangle 166"/>
          <p:cNvSpPr>
            <a:spLocks noChangeArrowheads="1"/>
          </p:cNvSpPr>
          <p:nvPr/>
        </p:nvSpPr>
        <p:spPr bwMode="auto">
          <a:xfrm>
            <a:off x="3562350" y="3349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599" name="Rectangle 167"/>
          <p:cNvSpPr>
            <a:spLocks noChangeArrowheads="1"/>
          </p:cNvSpPr>
          <p:nvPr/>
        </p:nvSpPr>
        <p:spPr bwMode="auto">
          <a:xfrm>
            <a:off x="2663825" y="247650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8600" name="Rectangle 168"/>
          <p:cNvSpPr>
            <a:spLocks noChangeArrowheads="1"/>
          </p:cNvSpPr>
          <p:nvPr/>
        </p:nvSpPr>
        <p:spPr bwMode="auto">
          <a:xfrm>
            <a:off x="2786063" y="3349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01" name="Rectangle 169"/>
          <p:cNvSpPr>
            <a:spLocks noChangeArrowheads="1"/>
          </p:cNvSpPr>
          <p:nvPr/>
        </p:nvSpPr>
        <p:spPr bwMode="auto">
          <a:xfrm>
            <a:off x="3025775" y="6286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02" name="Rectangle 170"/>
          <p:cNvSpPr>
            <a:spLocks noChangeArrowheads="1"/>
          </p:cNvSpPr>
          <p:nvPr/>
        </p:nvSpPr>
        <p:spPr bwMode="auto">
          <a:xfrm>
            <a:off x="2965450" y="247650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8603" name="Freeform 171"/>
          <p:cNvSpPr>
            <a:spLocks/>
          </p:cNvSpPr>
          <p:nvPr/>
        </p:nvSpPr>
        <p:spPr bwMode="auto">
          <a:xfrm>
            <a:off x="4873625" y="2719388"/>
            <a:ext cx="325438" cy="1587"/>
          </a:xfrm>
          <a:custGeom>
            <a:avLst/>
            <a:gdLst>
              <a:gd name="T0" fmla="*/ 409 w 409"/>
              <a:gd name="T1" fmla="*/ 0 w 409"/>
              <a:gd name="T2" fmla="*/ 409 w 40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9">
                <a:moveTo>
                  <a:pt x="409" y="0"/>
                </a:moveTo>
                <a:lnTo>
                  <a:pt x="0" y="0"/>
                </a:lnTo>
                <a:lnTo>
                  <a:pt x="409" y="0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9" name="Freeform 177"/>
          <p:cNvSpPr>
            <a:spLocks/>
          </p:cNvSpPr>
          <p:nvPr/>
        </p:nvSpPr>
        <p:spPr bwMode="auto">
          <a:xfrm>
            <a:off x="5065713" y="2852738"/>
            <a:ext cx="133350" cy="1587"/>
          </a:xfrm>
          <a:custGeom>
            <a:avLst/>
            <a:gdLst>
              <a:gd name="T0" fmla="*/ 169 w 169"/>
              <a:gd name="T1" fmla="*/ 0 w 169"/>
              <a:gd name="T2" fmla="*/ 169 w 1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9">
                <a:moveTo>
                  <a:pt x="169" y="0"/>
                </a:moveTo>
                <a:lnTo>
                  <a:pt x="0" y="0"/>
                </a:lnTo>
                <a:lnTo>
                  <a:pt x="169" y="0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10" name="Line 178"/>
          <p:cNvSpPr>
            <a:spLocks noChangeShapeType="1"/>
          </p:cNvSpPr>
          <p:nvPr/>
        </p:nvSpPr>
        <p:spPr bwMode="auto">
          <a:xfrm flipH="1">
            <a:off x="5065713" y="2852738"/>
            <a:ext cx="1333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6" name="Freeform 184"/>
          <p:cNvSpPr>
            <a:spLocks/>
          </p:cNvSpPr>
          <p:nvPr/>
        </p:nvSpPr>
        <p:spPr bwMode="auto">
          <a:xfrm>
            <a:off x="4873625" y="5141913"/>
            <a:ext cx="325438" cy="1587"/>
          </a:xfrm>
          <a:custGeom>
            <a:avLst/>
            <a:gdLst>
              <a:gd name="T0" fmla="*/ 409 w 409"/>
              <a:gd name="T1" fmla="*/ 0 w 409"/>
              <a:gd name="T2" fmla="*/ 409 w 40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9">
                <a:moveTo>
                  <a:pt x="409" y="0"/>
                </a:moveTo>
                <a:lnTo>
                  <a:pt x="0" y="0"/>
                </a:lnTo>
                <a:lnTo>
                  <a:pt x="409" y="0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21" name="Rectangle 189"/>
          <p:cNvSpPr>
            <a:spLocks noChangeArrowheads="1"/>
          </p:cNvSpPr>
          <p:nvPr/>
        </p:nvSpPr>
        <p:spPr bwMode="auto">
          <a:xfrm>
            <a:off x="3087688" y="3349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22" name="Line 190"/>
          <p:cNvSpPr>
            <a:spLocks noChangeShapeType="1"/>
          </p:cNvSpPr>
          <p:nvPr/>
        </p:nvSpPr>
        <p:spPr bwMode="auto">
          <a:xfrm flipH="1">
            <a:off x="5732463" y="2719388"/>
            <a:ext cx="4397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3" name="Line 191"/>
          <p:cNvSpPr>
            <a:spLocks noChangeShapeType="1"/>
          </p:cNvSpPr>
          <p:nvPr/>
        </p:nvSpPr>
        <p:spPr bwMode="auto">
          <a:xfrm flipH="1">
            <a:off x="5732463" y="3521075"/>
            <a:ext cx="4397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4" name="Line 192"/>
          <p:cNvSpPr>
            <a:spLocks noChangeShapeType="1"/>
          </p:cNvSpPr>
          <p:nvPr/>
        </p:nvSpPr>
        <p:spPr bwMode="auto">
          <a:xfrm flipH="1">
            <a:off x="5732463" y="4341813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5" name="Line 193"/>
          <p:cNvSpPr>
            <a:spLocks noChangeShapeType="1"/>
          </p:cNvSpPr>
          <p:nvPr/>
        </p:nvSpPr>
        <p:spPr bwMode="auto">
          <a:xfrm flipH="1">
            <a:off x="5732463" y="514350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6" name="Freeform 194"/>
          <p:cNvSpPr>
            <a:spLocks/>
          </p:cNvSpPr>
          <p:nvPr/>
        </p:nvSpPr>
        <p:spPr bwMode="auto">
          <a:xfrm>
            <a:off x="3748088" y="2319338"/>
            <a:ext cx="266700" cy="266700"/>
          </a:xfrm>
          <a:custGeom>
            <a:avLst/>
            <a:gdLst>
              <a:gd name="T0" fmla="*/ 337 w 337"/>
              <a:gd name="T1" fmla="*/ 169 h 337"/>
              <a:gd name="T2" fmla="*/ 0 w 337"/>
              <a:gd name="T3" fmla="*/ 337 h 337"/>
              <a:gd name="T4" fmla="*/ 0 w 337"/>
              <a:gd name="T5" fmla="*/ 0 h 337"/>
              <a:gd name="T6" fmla="*/ 337 w 337"/>
              <a:gd name="T7" fmla="*/ 16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337">
                <a:moveTo>
                  <a:pt x="337" y="169"/>
                </a:moveTo>
                <a:lnTo>
                  <a:pt x="0" y="337"/>
                </a:lnTo>
                <a:lnTo>
                  <a:pt x="0" y="0"/>
                </a:lnTo>
                <a:lnTo>
                  <a:pt x="337" y="169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8" name="Freeform 196"/>
          <p:cNvSpPr>
            <a:spLocks/>
          </p:cNvSpPr>
          <p:nvPr/>
        </p:nvSpPr>
        <p:spPr bwMode="auto">
          <a:xfrm>
            <a:off x="4032250" y="2409825"/>
            <a:ext cx="87313" cy="85725"/>
          </a:xfrm>
          <a:custGeom>
            <a:avLst/>
            <a:gdLst>
              <a:gd name="T0" fmla="*/ 50 w 110"/>
              <a:gd name="T1" fmla="*/ 0 h 108"/>
              <a:gd name="T2" fmla="*/ 41 w 110"/>
              <a:gd name="T3" fmla="*/ 1 h 108"/>
              <a:gd name="T4" fmla="*/ 34 w 110"/>
              <a:gd name="T5" fmla="*/ 4 h 108"/>
              <a:gd name="T6" fmla="*/ 27 w 110"/>
              <a:gd name="T7" fmla="*/ 7 h 108"/>
              <a:gd name="T8" fmla="*/ 20 w 110"/>
              <a:gd name="T9" fmla="*/ 12 h 108"/>
              <a:gd name="T10" fmla="*/ 15 w 110"/>
              <a:gd name="T11" fmla="*/ 17 h 108"/>
              <a:gd name="T12" fmla="*/ 10 w 110"/>
              <a:gd name="T13" fmla="*/ 24 h 108"/>
              <a:gd name="T14" fmla="*/ 5 w 110"/>
              <a:gd name="T15" fmla="*/ 30 h 108"/>
              <a:gd name="T16" fmla="*/ 3 w 110"/>
              <a:gd name="T17" fmla="*/ 37 h 108"/>
              <a:gd name="T18" fmla="*/ 0 w 110"/>
              <a:gd name="T19" fmla="*/ 46 h 108"/>
              <a:gd name="T20" fmla="*/ 0 w 110"/>
              <a:gd name="T21" fmla="*/ 54 h 108"/>
              <a:gd name="T22" fmla="*/ 0 w 110"/>
              <a:gd name="T23" fmla="*/ 60 h 108"/>
              <a:gd name="T24" fmla="*/ 2 w 110"/>
              <a:gd name="T25" fmla="*/ 67 h 108"/>
              <a:gd name="T26" fmla="*/ 4 w 110"/>
              <a:gd name="T27" fmla="*/ 76 h 108"/>
              <a:gd name="T28" fmla="*/ 8 w 110"/>
              <a:gd name="T29" fmla="*/ 82 h 108"/>
              <a:gd name="T30" fmla="*/ 13 w 110"/>
              <a:gd name="T31" fmla="*/ 89 h 108"/>
              <a:gd name="T32" fmla="*/ 19 w 110"/>
              <a:gd name="T33" fmla="*/ 95 h 108"/>
              <a:gd name="T34" fmla="*/ 25 w 110"/>
              <a:gd name="T35" fmla="*/ 100 h 108"/>
              <a:gd name="T36" fmla="*/ 32 w 110"/>
              <a:gd name="T37" fmla="*/ 103 h 108"/>
              <a:gd name="T38" fmla="*/ 39 w 110"/>
              <a:gd name="T39" fmla="*/ 106 h 108"/>
              <a:gd name="T40" fmla="*/ 46 w 110"/>
              <a:gd name="T41" fmla="*/ 108 h 108"/>
              <a:gd name="T42" fmla="*/ 55 w 110"/>
              <a:gd name="T43" fmla="*/ 108 h 108"/>
              <a:gd name="T44" fmla="*/ 61 w 110"/>
              <a:gd name="T45" fmla="*/ 108 h 108"/>
              <a:gd name="T46" fmla="*/ 69 w 110"/>
              <a:gd name="T47" fmla="*/ 107 h 108"/>
              <a:gd name="T48" fmla="*/ 76 w 110"/>
              <a:gd name="T49" fmla="*/ 105 h 108"/>
              <a:gd name="T50" fmla="*/ 83 w 110"/>
              <a:gd name="T51" fmla="*/ 101 h 108"/>
              <a:gd name="T52" fmla="*/ 89 w 110"/>
              <a:gd name="T53" fmla="*/ 96 h 108"/>
              <a:gd name="T54" fmla="*/ 95 w 110"/>
              <a:gd name="T55" fmla="*/ 90 h 108"/>
              <a:gd name="T56" fmla="*/ 100 w 110"/>
              <a:gd name="T57" fmla="*/ 84 h 108"/>
              <a:gd name="T58" fmla="*/ 104 w 110"/>
              <a:gd name="T59" fmla="*/ 78 h 108"/>
              <a:gd name="T60" fmla="*/ 107 w 110"/>
              <a:gd name="T61" fmla="*/ 70 h 108"/>
              <a:gd name="T62" fmla="*/ 109 w 110"/>
              <a:gd name="T63" fmla="*/ 63 h 108"/>
              <a:gd name="T64" fmla="*/ 110 w 110"/>
              <a:gd name="T65" fmla="*/ 54 h 108"/>
              <a:gd name="T66" fmla="*/ 109 w 110"/>
              <a:gd name="T67" fmla="*/ 48 h 108"/>
              <a:gd name="T68" fmla="*/ 107 w 110"/>
              <a:gd name="T69" fmla="*/ 41 h 108"/>
              <a:gd name="T70" fmla="*/ 105 w 110"/>
              <a:gd name="T71" fmla="*/ 33 h 108"/>
              <a:gd name="T72" fmla="*/ 101 w 110"/>
              <a:gd name="T73" fmla="*/ 25 h 108"/>
              <a:gd name="T74" fmla="*/ 97 w 110"/>
              <a:gd name="T75" fmla="*/ 19 h 108"/>
              <a:gd name="T76" fmla="*/ 92 w 110"/>
              <a:gd name="T77" fmla="*/ 13 h 108"/>
              <a:gd name="T78" fmla="*/ 86 w 110"/>
              <a:gd name="T79" fmla="*/ 9 h 108"/>
              <a:gd name="T80" fmla="*/ 79 w 110"/>
              <a:gd name="T81" fmla="*/ 5 h 108"/>
              <a:gd name="T82" fmla="*/ 71 w 110"/>
              <a:gd name="T83" fmla="*/ 3 h 108"/>
              <a:gd name="T84" fmla="*/ 63 w 110"/>
              <a:gd name="T85" fmla="*/ 0 h 108"/>
              <a:gd name="T86" fmla="*/ 55 w 110"/>
              <a:gd name="T8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0" h="108">
                <a:moveTo>
                  <a:pt x="55" y="0"/>
                </a:moveTo>
                <a:lnTo>
                  <a:pt x="52" y="0"/>
                </a:lnTo>
                <a:lnTo>
                  <a:pt x="50" y="0"/>
                </a:lnTo>
                <a:lnTo>
                  <a:pt x="46" y="0"/>
                </a:lnTo>
                <a:lnTo>
                  <a:pt x="44" y="0"/>
                </a:lnTo>
                <a:lnTo>
                  <a:pt x="41" y="1"/>
                </a:lnTo>
                <a:lnTo>
                  <a:pt x="39" y="3"/>
                </a:lnTo>
                <a:lnTo>
                  <a:pt x="37" y="3"/>
                </a:lnTo>
                <a:lnTo>
                  <a:pt x="34" y="4"/>
                </a:lnTo>
                <a:lnTo>
                  <a:pt x="32" y="5"/>
                </a:lnTo>
                <a:lnTo>
                  <a:pt x="29" y="6"/>
                </a:lnTo>
                <a:lnTo>
                  <a:pt x="27" y="7"/>
                </a:lnTo>
                <a:lnTo>
                  <a:pt x="25" y="9"/>
                </a:lnTo>
                <a:lnTo>
                  <a:pt x="22" y="11"/>
                </a:lnTo>
                <a:lnTo>
                  <a:pt x="20" y="12"/>
                </a:lnTo>
                <a:lnTo>
                  <a:pt x="19" y="13"/>
                </a:lnTo>
                <a:lnTo>
                  <a:pt x="16" y="16"/>
                </a:lnTo>
                <a:lnTo>
                  <a:pt x="15" y="17"/>
                </a:lnTo>
                <a:lnTo>
                  <a:pt x="13" y="19"/>
                </a:lnTo>
                <a:lnTo>
                  <a:pt x="11" y="22"/>
                </a:lnTo>
                <a:lnTo>
                  <a:pt x="10" y="24"/>
                </a:lnTo>
                <a:lnTo>
                  <a:pt x="8" y="25"/>
                </a:lnTo>
                <a:lnTo>
                  <a:pt x="6" y="28"/>
                </a:lnTo>
                <a:lnTo>
                  <a:pt x="5" y="30"/>
                </a:lnTo>
                <a:lnTo>
                  <a:pt x="4" y="33"/>
                </a:lnTo>
                <a:lnTo>
                  <a:pt x="4" y="35"/>
                </a:lnTo>
                <a:lnTo>
                  <a:pt x="3" y="37"/>
                </a:lnTo>
                <a:lnTo>
                  <a:pt x="2" y="41"/>
                </a:lnTo>
                <a:lnTo>
                  <a:pt x="2" y="43"/>
                </a:lnTo>
                <a:lnTo>
                  <a:pt x="0" y="46"/>
                </a:lnTo>
                <a:lnTo>
                  <a:pt x="0" y="48"/>
                </a:lnTo>
                <a:lnTo>
                  <a:pt x="0" y="52"/>
                </a:lnTo>
                <a:lnTo>
                  <a:pt x="0" y="54"/>
                </a:lnTo>
                <a:lnTo>
                  <a:pt x="0" y="54"/>
                </a:lnTo>
                <a:lnTo>
                  <a:pt x="0" y="57"/>
                </a:lnTo>
                <a:lnTo>
                  <a:pt x="0" y="60"/>
                </a:lnTo>
                <a:lnTo>
                  <a:pt x="0" y="63"/>
                </a:lnTo>
                <a:lnTo>
                  <a:pt x="2" y="65"/>
                </a:lnTo>
                <a:lnTo>
                  <a:pt x="2" y="67"/>
                </a:lnTo>
                <a:lnTo>
                  <a:pt x="3" y="70"/>
                </a:lnTo>
                <a:lnTo>
                  <a:pt x="4" y="73"/>
                </a:lnTo>
                <a:lnTo>
                  <a:pt x="4" y="76"/>
                </a:lnTo>
                <a:lnTo>
                  <a:pt x="5" y="78"/>
                </a:lnTo>
                <a:lnTo>
                  <a:pt x="6" y="81"/>
                </a:lnTo>
                <a:lnTo>
                  <a:pt x="8" y="82"/>
                </a:lnTo>
                <a:lnTo>
                  <a:pt x="10" y="84"/>
                </a:lnTo>
                <a:lnTo>
                  <a:pt x="11" y="87"/>
                </a:lnTo>
                <a:lnTo>
                  <a:pt x="13" y="89"/>
                </a:lnTo>
                <a:lnTo>
                  <a:pt x="15" y="90"/>
                </a:lnTo>
                <a:lnTo>
                  <a:pt x="16" y="93"/>
                </a:lnTo>
                <a:lnTo>
                  <a:pt x="19" y="95"/>
                </a:lnTo>
                <a:lnTo>
                  <a:pt x="20" y="96"/>
                </a:lnTo>
                <a:lnTo>
                  <a:pt x="22" y="97"/>
                </a:lnTo>
                <a:lnTo>
                  <a:pt x="25" y="100"/>
                </a:lnTo>
                <a:lnTo>
                  <a:pt x="27" y="101"/>
                </a:lnTo>
                <a:lnTo>
                  <a:pt x="29" y="102"/>
                </a:lnTo>
                <a:lnTo>
                  <a:pt x="32" y="103"/>
                </a:lnTo>
                <a:lnTo>
                  <a:pt x="34" y="105"/>
                </a:lnTo>
                <a:lnTo>
                  <a:pt x="37" y="106"/>
                </a:lnTo>
                <a:lnTo>
                  <a:pt x="39" y="106"/>
                </a:lnTo>
                <a:lnTo>
                  <a:pt x="41" y="107"/>
                </a:lnTo>
                <a:lnTo>
                  <a:pt x="44" y="107"/>
                </a:lnTo>
                <a:lnTo>
                  <a:pt x="46" y="108"/>
                </a:lnTo>
                <a:lnTo>
                  <a:pt x="50" y="108"/>
                </a:lnTo>
                <a:lnTo>
                  <a:pt x="52" y="108"/>
                </a:lnTo>
                <a:lnTo>
                  <a:pt x="55" y="108"/>
                </a:lnTo>
                <a:lnTo>
                  <a:pt x="55" y="108"/>
                </a:lnTo>
                <a:lnTo>
                  <a:pt x="58" y="108"/>
                </a:lnTo>
                <a:lnTo>
                  <a:pt x="61" y="108"/>
                </a:lnTo>
                <a:lnTo>
                  <a:pt x="63" y="108"/>
                </a:lnTo>
                <a:lnTo>
                  <a:pt x="65" y="107"/>
                </a:lnTo>
                <a:lnTo>
                  <a:pt x="69" y="107"/>
                </a:lnTo>
                <a:lnTo>
                  <a:pt x="71" y="106"/>
                </a:lnTo>
                <a:lnTo>
                  <a:pt x="74" y="106"/>
                </a:lnTo>
                <a:lnTo>
                  <a:pt x="76" y="105"/>
                </a:lnTo>
                <a:lnTo>
                  <a:pt x="79" y="103"/>
                </a:lnTo>
                <a:lnTo>
                  <a:pt x="81" y="102"/>
                </a:lnTo>
                <a:lnTo>
                  <a:pt x="83" y="101"/>
                </a:lnTo>
                <a:lnTo>
                  <a:pt x="86" y="100"/>
                </a:lnTo>
                <a:lnTo>
                  <a:pt x="87" y="97"/>
                </a:lnTo>
                <a:lnTo>
                  <a:pt x="89" y="96"/>
                </a:lnTo>
                <a:lnTo>
                  <a:pt x="92" y="95"/>
                </a:lnTo>
                <a:lnTo>
                  <a:pt x="93" y="93"/>
                </a:lnTo>
                <a:lnTo>
                  <a:pt x="95" y="90"/>
                </a:lnTo>
                <a:lnTo>
                  <a:pt x="97" y="89"/>
                </a:lnTo>
                <a:lnTo>
                  <a:pt x="99" y="87"/>
                </a:lnTo>
                <a:lnTo>
                  <a:pt x="100" y="84"/>
                </a:lnTo>
                <a:lnTo>
                  <a:pt x="101" y="82"/>
                </a:lnTo>
                <a:lnTo>
                  <a:pt x="103" y="81"/>
                </a:lnTo>
                <a:lnTo>
                  <a:pt x="104" y="78"/>
                </a:lnTo>
                <a:lnTo>
                  <a:pt x="105" y="76"/>
                </a:lnTo>
                <a:lnTo>
                  <a:pt x="106" y="73"/>
                </a:lnTo>
                <a:lnTo>
                  <a:pt x="107" y="70"/>
                </a:lnTo>
                <a:lnTo>
                  <a:pt x="107" y="67"/>
                </a:lnTo>
                <a:lnTo>
                  <a:pt x="109" y="65"/>
                </a:lnTo>
                <a:lnTo>
                  <a:pt x="109" y="63"/>
                </a:lnTo>
                <a:lnTo>
                  <a:pt x="109" y="60"/>
                </a:lnTo>
                <a:lnTo>
                  <a:pt x="110" y="57"/>
                </a:lnTo>
                <a:lnTo>
                  <a:pt x="110" y="54"/>
                </a:lnTo>
                <a:lnTo>
                  <a:pt x="110" y="54"/>
                </a:lnTo>
                <a:lnTo>
                  <a:pt x="110" y="52"/>
                </a:lnTo>
                <a:lnTo>
                  <a:pt x="109" y="48"/>
                </a:lnTo>
                <a:lnTo>
                  <a:pt x="109" y="46"/>
                </a:lnTo>
                <a:lnTo>
                  <a:pt x="109" y="43"/>
                </a:lnTo>
                <a:lnTo>
                  <a:pt x="107" y="41"/>
                </a:lnTo>
                <a:lnTo>
                  <a:pt x="107" y="37"/>
                </a:lnTo>
                <a:lnTo>
                  <a:pt x="106" y="35"/>
                </a:lnTo>
                <a:lnTo>
                  <a:pt x="105" y="33"/>
                </a:lnTo>
                <a:lnTo>
                  <a:pt x="104" y="30"/>
                </a:lnTo>
                <a:lnTo>
                  <a:pt x="103" y="28"/>
                </a:lnTo>
                <a:lnTo>
                  <a:pt x="101" y="25"/>
                </a:lnTo>
                <a:lnTo>
                  <a:pt x="100" y="24"/>
                </a:lnTo>
                <a:lnTo>
                  <a:pt x="99" y="22"/>
                </a:lnTo>
                <a:lnTo>
                  <a:pt x="97" y="19"/>
                </a:lnTo>
                <a:lnTo>
                  <a:pt x="95" y="17"/>
                </a:lnTo>
                <a:lnTo>
                  <a:pt x="93" y="16"/>
                </a:lnTo>
                <a:lnTo>
                  <a:pt x="92" y="13"/>
                </a:lnTo>
                <a:lnTo>
                  <a:pt x="89" y="12"/>
                </a:lnTo>
                <a:lnTo>
                  <a:pt x="87" y="11"/>
                </a:lnTo>
                <a:lnTo>
                  <a:pt x="86" y="9"/>
                </a:lnTo>
                <a:lnTo>
                  <a:pt x="83" y="7"/>
                </a:lnTo>
                <a:lnTo>
                  <a:pt x="81" y="6"/>
                </a:lnTo>
                <a:lnTo>
                  <a:pt x="79" y="5"/>
                </a:lnTo>
                <a:lnTo>
                  <a:pt x="76" y="4"/>
                </a:lnTo>
                <a:lnTo>
                  <a:pt x="74" y="3"/>
                </a:lnTo>
                <a:lnTo>
                  <a:pt x="71" y="3"/>
                </a:lnTo>
                <a:lnTo>
                  <a:pt x="69" y="1"/>
                </a:lnTo>
                <a:lnTo>
                  <a:pt x="65" y="0"/>
                </a:lnTo>
                <a:lnTo>
                  <a:pt x="63" y="0"/>
                </a:lnTo>
                <a:lnTo>
                  <a:pt x="61" y="0"/>
                </a:lnTo>
                <a:lnTo>
                  <a:pt x="58" y="0"/>
                </a:lnTo>
                <a:lnTo>
                  <a:pt x="55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9" name="Rectangle 197"/>
          <p:cNvSpPr>
            <a:spLocks noChangeArrowheads="1"/>
          </p:cNvSpPr>
          <p:nvPr/>
        </p:nvSpPr>
        <p:spPr bwMode="auto">
          <a:xfrm>
            <a:off x="4011613" y="5827713"/>
            <a:ext cx="1241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Helvetica" pitchFamily="34" charset="0"/>
              </a:rPr>
              <a:t>(c) Logic circuit </a:t>
            </a:r>
            <a:endParaRPr lang="en-US" altLang="en-US"/>
          </a:p>
        </p:txBody>
      </p:sp>
      <p:sp>
        <p:nvSpPr>
          <p:cNvPr id="18630" name="Rectangle 198"/>
          <p:cNvSpPr>
            <a:spLocks noChangeArrowheads="1"/>
          </p:cNvSpPr>
          <p:nvPr/>
        </p:nvSpPr>
        <p:spPr bwMode="auto">
          <a:xfrm>
            <a:off x="2816225" y="2859088"/>
            <a:ext cx="163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8631" name="Rectangle 199"/>
          <p:cNvSpPr>
            <a:spLocks noChangeArrowheads="1"/>
          </p:cNvSpPr>
          <p:nvPr/>
        </p:nvSpPr>
        <p:spPr bwMode="auto">
          <a:xfrm>
            <a:off x="2936875" y="29464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32" name="Rectangle 200"/>
          <p:cNvSpPr>
            <a:spLocks noChangeArrowheads="1"/>
          </p:cNvSpPr>
          <p:nvPr/>
        </p:nvSpPr>
        <p:spPr bwMode="auto">
          <a:xfrm>
            <a:off x="2816225" y="2317750"/>
            <a:ext cx="163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8633" name="Freeform 201"/>
          <p:cNvSpPr>
            <a:spLocks/>
          </p:cNvSpPr>
          <p:nvPr/>
        </p:nvSpPr>
        <p:spPr bwMode="auto">
          <a:xfrm>
            <a:off x="4873625" y="3521075"/>
            <a:ext cx="325438" cy="1588"/>
          </a:xfrm>
          <a:custGeom>
            <a:avLst/>
            <a:gdLst>
              <a:gd name="T0" fmla="*/ 409 w 409"/>
              <a:gd name="T1" fmla="*/ 0 w 409"/>
              <a:gd name="T2" fmla="*/ 409 w 40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9">
                <a:moveTo>
                  <a:pt x="409" y="0"/>
                </a:moveTo>
                <a:lnTo>
                  <a:pt x="0" y="0"/>
                </a:lnTo>
                <a:lnTo>
                  <a:pt x="409" y="0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35" name="Freeform 203"/>
          <p:cNvSpPr>
            <a:spLocks/>
          </p:cNvSpPr>
          <p:nvPr/>
        </p:nvSpPr>
        <p:spPr bwMode="auto">
          <a:xfrm>
            <a:off x="4302125" y="2452688"/>
            <a:ext cx="896938" cy="1754187"/>
          </a:xfrm>
          <a:custGeom>
            <a:avLst/>
            <a:gdLst>
              <a:gd name="T0" fmla="*/ 0 w 1130"/>
              <a:gd name="T1" fmla="*/ 0 h 2211"/>
              <a:gd name="T2" fmla="*/ 0 w 1130"/>
              <a:gd name="T3" fmla="*/ 2211 h 2211"/>
              <a:gd name="T4" fmla="*/ 1130 w 1130"/>
              <a:gd name="T5" fmla="*/ 2211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0" h="2211">
                <a:moveTo>
                  <a:pt x="0" y="0"/>
                </a:moveTo>
                <a:lnTo>
                  <a:pt x="0" y="2211"/>
                </a:lnTo>
                <a:lnTo>
                  <a:pt x="1130" y="2211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6" name="Freeform 204"/>
          <p:cNvSpPr>
            <a:spLocks/>
          </p:cNvSpPr>
          <p:nvPr/>
        </p:nvSpPr>
        <p:spPr bwMode="auto">
          <a:xfrm>
            <a:off x="3748088" y="2852738"/>
            <a:ext cx="266700" cy="266700"/>
          </a:xfrm>
          <a:custGeom>
            <a:avLst/>
            <a:gdLst>
              <a:gd name="T0" fmla="*/ 337 w 337"/>
              <a:gd name="T1" fmla="*/ 169 h 337"/>
              <a:gd name="T2" fmla="*/ 0 w 337"/>
              <a:gd name="T3" fmla="*/ 337 h 337"/>
              <a:gd name="T4" fmla="*/ 0 w 337"/>
              <a:gd name="T5" fmla="*/ 0 h 337"/>
              <a:gd name="T6" fmla="*/ 337 w 337"/>
              <a:gd name="T7" fmla="*/ 16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337">
                <a:moveTo>
                  <a:pt x="337" y="169"/>
                </a:moveTo>
                <a:lnTo>
                  <a:pt x="0" y="337"/>
                </a:lnTo>
                <a:lnTo>
                  <a:pt x="0" y="0"/>
                </a:lnTo>
                <a:lnTo>
                  <a:pt x="337" y="169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8" name="Freeform 206"/>
          <p:cNvSpPr>
            <a:spLocks/>
          </p:cNvSpPr>
          <p:nvPr/>
        </p:nvSpPr>
        <p:spPr bwMode="auto">
          <a:xfrm>
            <a:off x="4032250" y="2946400"/>
            <a:ext cx="87313" cy="85725"/>
          </a:xfrm>
          <a:custGeom>
            <a:avLst/>
            <a:gdLst>
              <a:gd name="T0" fmla="*/ 50 w 110"/>
              <a:gd name="T1" fmla="*/ 0 h 108"/>
              <a:gd name="T2" fmla="*/ 41 w 110"/>
              <a:gd name="T3" fmla="*/ 1 h 108"/>
              <a:gd name="T4" fmla="*/ 34 w 110"/>
              <a:gd name="T5" fmla="*/ 4 h 108"/>
              <a:gd name="T6" fmla="*/ 27 w 110"/>
              <a:gd name="T7" fmla="*/ 7 h 108"/>
              <a:gd name="T8" fmla="*/ 20 w 110"/>
              <a:gd name="T9" fmla="*/ 12 h 108"/>
              <a:gd name="T10" fmla="*/ 15 w 110"/>
              <a:gd name="T11" fmla="*/ 17 h 108"/>
              <a:gd name="T12" fmla="*/ 10 w 110"/>
              <a:gd name="T13" fmla="*/ 24 h 108"/>
              <a:gd name="T14" fmla="*/ 5 w 110"/>
              <a:gd name="T15" fmla="*/ 30 h 108"/>
              <a:gd name="T16" fmla="*/ 3 w 110"/>
              <a:gd name="T17" fmla="*/ 37 h 108"/>
              <a:gd name="T18" fmla="*/ 0 w 110"/>
              <a:gd name="T19" fmla="*/ 46 h 108"/>
              <a:gd name="T20" fmla="*/ 0 w 110"/>
              <a:gd name="T21" fmla="*/ 54 h 108"/>
              <a:gd name="T22" fmla="*/ 0 w 110"/>
              <a:gd name="T23" fmla="*/ 60 h 108"/>
              <a:gd name="T24" fmla="*/ 2 w 110"/>
              <a:gd name="T25" fmla="*/ 67 h 108"/>
              <a:gd name="T26" fmla="*/ 4 w 110"/>
              <a:gd name="T27" fmla="*/ 76 h 108"/>
              <a:gd name="T28" fmla="*/ 8 w 110"/>
              <a:gd name="T29" fmla="*/ 82 h 108"/>
              <a:gd name="T30" fmla="*/ 13 w 110"/>
              <a:gd name="T31" fmla="*/ 89 h 108"/>
              <a:gd name="T32" fmla="*/ 19 w 110"/>
              <a:gd name="T33" fmla="*/ 95 h 108"/>
              <a:gd name="T34" fmla="*/ 25 w 110"/>
              <a:gd name="T35" fmla="*/ 100 h 108"/>
              <a:gd name="T36" fmla="*/ 32 w 110"/>
              <a:gd name="T37" fmla="*/ 103 h 108"/>
              <a:gd name="T38" fmla="*/ 39 w 110"/>
              <a:gd name="T39" fmla="*/ 106 h 108"/>
              <a:gd name="T40" fmla="*/ 46 w 110"/>
              <a:gd name="T41" fmla="*/ 108 h 108"/>
              <a:gd name="T42" fmla="*/ 55 w 110"/>
              <a:gd name="T43" fmla="*/ 108 h 108"/>
              <a:gd name="T44" fmla="*/ 61 w 110"/>
              <a:gd name="T45" fmla="*/ 108 h 108"/>
              <a:gd name="T46" fmla="*/ 69 w 110"/>
              <a:gd name="T47" fmla="*/ 107 h 108"/>
              <a:gd name="T48" fmla="*/ 76 w 110"/>
              <a:gd name="T49" fmla="*/ 105 h 108"/>
              <a:gd name="T50" fmla="*/ 83 w 110"/>
              <a:gd name="T51" fmla="*/ 101 h 108"/>
              <a:gd name="T52" fmla="*/ 89 w 110"/>
              <a:gd name="T53" fmla="*/ 96 h 108"/>
              <a:gd name="T54" fmla="*/ 95 w 110"/>
              <a:gd name="T55" fmla="*/ 90 h 108"/>
              <a:gd name="T56" fmla="*/ 100 w 110"/>
              <a:gd name="T57" fmla="*/ 84 h 108"/>
              <a:gd name="T58" fmla="*/ 104 w 110"/>
              <a:gd name="T59" fmla="*/ 78 h 108"/>
              <a:gd name="T60" fmla="*/ 107 w 110"/>
              <a:gd name="T61" fmla="*/ 70 h 108"/>
              <a:gd name="T62" fmla="*/ 109 w 110"/>
              <a:gd name="T63" fmla="*/ 63 h 108"/>
              <a:gd name="T64" fmla="*/ 110 w 110"/>
              <a:gd name="T65" fmla="*/ 54 h 108"/>
              <a:gd name="T66" fmla="*/ 109 w 110"/>
              <a:gd name="T67" fmla="*/ 48 h 108"/>
              <a:gd name="T68" fmla="*/ 107 w 110"/>
              <a:gd name="T69" fmla="*/ 41 h 108"/>
              <a:gd name="T70" fmla="*/ 105 w 110"/>
              <a:gd name="T71" fmla="*/ 33 h 108"/>
              <a:gd name="T72" fmla="*/ 101 w 110"/>
              <a:gd name="T73" fmla="*/ 25 h 108"/>
              <a:gd name="T74" fmla="*/ 97 w 110"/>
              <a:gd name="T75" fmla="*/ 19 h 108"/>
              <a:gd name="T76" fmla="*/ 92 w 110"/>
              <a:gd name="T77" fmla="*/ 13 h 108"/>
              <a:gd name="T78" fmla="*/ 86 w 110"/>
              <a:gd name="T79" fmla="*/ 8 h 108"/>
              <a:gd name="T80" fmla="*/ 79 w 110"/>
              <a:gd name="T81" fmla="*/ 5 h 108"/>
              <a:gd name="T82" fmla="*/ 71 w 110"/>
              <a:gd name="T83" fmla="*/ 2 h 108"/>
              <a:gd name="T84" fmla="*/ 63 w 110"/>
              <a:gd name="T85" fmla="*/ 0 h 108"/>
              <a:gd name="T86" fmla="*/ 55 w 110"/>
              <a:gd name="T8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0" h="108">
                <a:moveTo>
                  <a:pt x="55" y="0"/>
                </a:moveTo>
                <a:lnTo>
                  <a:pt x="52" y="0"/>
                </a:lnTo>
                <a:lnTo>
                  <a:pt x="50" y="0"/>
                </a:lnTo>
                <a:lnTo>
                  <a:pt x="46" y="0"/>
                </a:lnTo>
                <a:lnTo>
                  <a:pt x="44" y="0"/>
                </a:lnTo>
                <a:lnTo>
                  <a:pt x="41" y="1"/>
                </a:lnTo>
                <a:lnTo>
                  <a:pt x="39" y="2"/>
                </a:lnTo>
                <a:lnTo>
                  <a:pt x="37" y="2"/>
                </a:lnTo>
                <a:lnTo>
                  <a:pt x="34" y="4"/>
                </a:lnTo>
                <a:lnTo>
                  <a:pt x="32" y="5"/>
                </a:lnTo>
                <a:lnTo>
                  <a:pt x="29" y="6"/>
                </a:lnTo>
                <a:lnTo>
                  <a:pt x="27" y="7"/>
                </a:lnTo>
                <a:lnTo>
                  <a:pt x="25" y="8"/>
                </a:lnTo>
                <a:lnTo>
                  <a:pt x="22" y="11"/>
                </a:lnTo>
                <a:lnTo>
                  <a:pt x="20" y="12"/>
                </a:lnTo>
                <a:lnTo>
                  <a:pt x="19" y="13"/>
                </a:lnTo>
                <a:lnTo>
                  <a:pt x="16" y="16"/>
                </a:lnTo>
                <a:lnTo>
                  <a:pt x="15" y="17"/>
                </a:lnTo>
                <a:lnTo>
                  <a:pt x="13" y="19"/>
                </a:lnTo>
                <a:lnTo>
                  <a:pt x="11" y="22"/>
                </a:lnTo>
                <a:lnTo>
                  <a:pt x="10" y="24"/>
                </a:lnTo>
                <a:lnTo>
                  <a:pt x="8" y="25"/>
                </a:lnTo>
                <a:lnTo>
                  <a:pt x="6" y="28"/>
                </a:lnTo>
                <a:lnTo>
                  <a:pt x="5" y="30"/>
                </a:lnTo>
                <a:lnTo>
                  <a:pt x="4" y="33"/>
                </a:lnTo>
                <a:lnTo>
                  <a:pt x="4" y="35"/>
                </a:lnTo>
                <a:lnTo>
                  <a:pt x="3" y="37"/>
                </a:lnTo>
                <a:lnTo>
                  <a:pt x="2" y="41"/>
                </a:lnTo>
                <a:lnTo>
                  <a:pt x="2" y="43"/>
                </a:lnTo>
                <a:lnTo>
                  <a:pt x="0" y="46"/>
                </a:lnTo>
                <a:lnTo>
                  <a:pt x="0" y="48"/>
                </a:lnTo>
                <a:lnTo>
                  <a:pt x="0" y="52"/>
                </a:lnTo>
                <a:lnTo>
                  <a:pt x="0" y="54"/>
                </a:lnTo>
                <a:lnTo>
                  <a:pt x="0" y="54"/>
                </a:lnTo>
                <a:lnTo>
                  <a:pt x="0" y="57"/>
                </a:lnTo>
                <a:lnTo>
                  <a:pt x="0" y="60"/>
                </a:lnTo>
                <a:lnTo>
                  <a:pt x="0" y="63"/>
                </a:lnTo>
                <a:lnTo>
                  <a:pt x="2" y="65"/>
                </a:lnTo>
                <a:lnTo>
                  <a:pt x="2" y="67"/>
                </a:lnTo>
                <a:lnTo>
                  <a:pt x="3" y="70"/>
                </a:lnTo>
                <a:lnTo>
                  <a:pt x="4" y="73"/>
                </a:lnTo>
                <a:lnTo>
                  <a:pt x="4" y="76"/>
                </a:lnTo>
                <a:lnTo>
                  <a:pt x="5" y="78"/>
                </a:lnTo>
                <a:lnTo>
                  <a:pt x="6" y="81"/>
                </a:lnTo>
                <a:lnTo>
                  <a:pt x="8" y="82"/>
                </a:lnTo>
                <a:lnTo>
                  <a:pt x="10" y="84"/>
                </a:lnTo>
                <a:lnTo>
                  <a:pt x="11" y="87"/>
                </a:lnTo>
                <a:lnTo>
                  <a:pt x="13" y="89"/>
                </a:lnTo>
                <a:lnTo>
                  <a:pt x="15" y="90"/>
                </a:lnTo>
                <a:lnTo>
                  <a:pt x="16" y="93"/>
                </a:lnTo>
                <a:lnTo>
                  <a:pt x="19" y="95"/>
                </a:lnTo>
                <a:lnTo>
                  <a:pt x="20" y="96"/>
                </a:lnTo>
                <a:lnTo>
                  <a:pt x="22" y="97"/>
                </a:lnTo>
                <a:lnTo>
                  <a:pt x="25" y="100"/>
                </a:lnTo>
                <a:lnTo>
                  <a:pt x="27" y="101"/>
                </a:lnTo>
                <a:lnTo>
                  <a:pt x="29" y="102"/>
                </a:lnTo>
                <a:lnTo>
                  <a:pt x="32" y="103"/>
                </a:lnTo>
                <a:lnTo>
                  <a:pt x="34" y="105"/>
                </a:lnTo>
                <a:lnTo>
                  <a:pt x="37" y="106"/>
                </a:lnTo>
                <a:lnTo>
                  <a:pt x="39" y="106"/>
                </a:lnTo>
                <a:lnTo>
                  <a:pt x="41" y="107"/>
                </a:lnTo>
                <a:lnTo>
                  <a:pt x="44" y="107"/>
                </a:lnTo>
                <a:lnTo>
                  <a:pt x="46" y="108"/>
                </a:lnTo>
                <a:lnTo>
                  <a:pt x="50" y="108"/>
                </a:lnTo>
                <a:lnTo>
                  <a:pt x="52" y="108"/>
                </a:lnTo>
                <a:lnTo>
                  <a:pt x="55" y="108"/>
                </a:lnTo>
                <a:lnTo>
                  <a:pt x="55" y="108"/>
                </a:lnTo>
                <a:lnTo>
                  <a:pt x="58" y="108"/>
                </a:lnTo>
                <a:lnTo>
                  <a:pt x="61" y="108"/>
                </a:lnTo>
                <a:lnTo>
                  <a:pt x="63" y="108"/>
                </a:lnTo>
                <a:lnTo>
                  <a:pt x="65" y="107"/>
                </a:lnTo>
                <a:lnTo>
                  <a:pt x="69" y="107"/>
                </a:lnTo>
                <a:lnTo>
                  <a:pt x="71" y="106"/>
                </a:lnTo>
                <a:lnTo>
                  <a:pt x="74" y="106"/>
                </a:lnTo>
                <a:lnTo>
                  <a:pt x="76" y="105"/>
                </a:lnTo>
                <a:lnTo>
                  <a:pt x="79" y="103"/>
                </a:lnTo>
                <a:lnTo>
                  <a:pt x="81" y="102"/>
                </a:lnTo>
                <a:lnTo>
                  <a:pt x="83" y="101"/>
                </a:lnTo>
                <a:lnTo>
                  <a:pt x="86" y="100"/>
                </a:lnTo>
                <a:lnTo>
                  <a:pt x="87" y="97"/>
                </a:lnTo>
                <a:lnTo>
                  <a:pt x="89" y="96"/>
                </a:lnTo>
                <a:lnTo>
                  <a:pt x="92" y="95"/>
                </a:lnTo>
                <a:lnTo>
                  <a:pt x="93" y="93"/>
                </a:lnTo>
                <a:lnTo>
                  <a:pt x="95" y="90"/>
                </a:lnTo>
                <a:lnTo>
                  <a:pt x="97" y="89"/>
                </a:lnTo>
                <a:lnTo>
                  <a:pt x="99" y="87"/>
                </a:lnTo>
                <a:lnTo>
                  <a:pt x="100" y="84"/>
                </a:lnTo>
                <a:lnTo>
                  <a:pt x="101" y="82"/>
                </a:lnTo>
                <a:lnTo>
                  <a:pt x="103" y="81"/>
                </a:lnTo>
                <a:lnTo>
                  <a:pt x="104" y="78"/>
                </a:lnTo>
                <a:lnTo>
                  <a:pt x="105" y="76"/>
                </a:lnTo>
                <a:lnTo>
                  <a:pt x="106" y="73"/>
                </a:lnTo>
                <a:lnTo>
                  <a:pt x="107" y="70"/>
                </a:lnTo>
                <a:lnTo>
                  <a:pt x="107" y="67"/>
                </a:lnTo>
                <a:lnTo>
                  <a:pt x="109" y="65"/>
                </a:lnTo>
                <a:lnTo>
                  <a:pt x="109" y="63"/>
                </a:lnTo>
                <a:lnTo>
                  <a:pt x="109" y="60"/>
                </a:lnTo>
                <a:lnTo>
                  <a:pt x="110" y="57"/>
                </a:lnTo>
                <a:lnTo>
                  <a:pt x="110" y="54"/>
                </a:lnTo>
                <a:lnTo>
                  <a:pt x="110" y="54"/>
                </a:lnTo>
                <a:lnTo>
                  <a:pt x="110" y="52"/>
                </a:lnTo>
                <a:lnTo>
                  <a:pt x="109" y="48"/>
                </a:lnTo>
                <a:lnTo>
                  <a:pt x="109" y="46"/>
                </a:lnTo>
                <a:lnTo>
                  <a:pt x="109" y="43"/>
                </a:lnTo>
                <a:lnTo>
                  <a:pt x="107" y="41"/>
                </a:lnTo>
                <a:lnTo>
                  <a:pt x="107" y="37"/>
                </a:lnTo>
                <a:lnTo>
                  <a:pt x="106" y="35"/>
                </a:lnTo>
                <a:lnTo>
                  <a:pt x="105" y="33"/>
                </a:lnTo>
                <a:lnTo>
                  <a:pt x="104" y="30"/>
                </a:lnTo>
                <a:lnTo>
                  <a:pt x="103" y="28"/>
                </a:lnTo>
                <a:lnTo>
                  <a:pt x="101" y="25"/>
                </a:lnTo>
                <a:lnTo>
                  <a:pt x="100" y="24"/>
                </a:lnTo>
                <a:lnTo>
                  <a:pt x="99" y="22"/>
                </a:lnTo>
                <a:lnTo>
                  <a:pt x="97" y="19"/>
                </a:lnTo>
                <a:lnTo>
                  <a:pt x="95" y="17"/>
                </a:lnTo>
                <a:lnTo>
                  <a:pt x="93" y="16"/>
                </a:lnTo>
                <a:lnTo>
                  <a:pt x="92" y="13"/>
                </a:lnTo>
                <a:lnTo>
                  <a:pt x="89" y="12"/>
                </a:lnTo>
                <a:lnTo>
                  <a:pt x="87" y="11"/>
                </a:lnTo>
                <a:lnTo>
                  <a:pt x="86" y="8"/>
                </a:lnTo>
                <a:lnTo>
                  <a:pt x="83" y="7"/>
                </a:lnTo>
                <a:lnTo>
                  <a:pt x="81" y="6"/>
                </a:lnTo>
                <a:lnTo>
                  <a:pt x="79" y="5"/>
                </a:lnTo>
                <a:lnTo>
                  <a:pt x="76" y="4"/>
                </a:lnTo>
                <a:lnTo>
                  <a:pt x="74" y="2"/>
                </a:lnTo>
                <a:lnTo>
                  <a:pt x="71" y="2"/>
                </a:lnTo>
                <a:lnTo>
                  <a:pt x="69" y="1"/>
                </a:lnTo>
                <a:lnTo>
                  <a:pt x="65" y="0"/>
                </a:lnTo>
                <a:lnTo>
                  <a:pt x="63" y="0"/>
                </a:lnTo>
                <a:lnTo>
                  <a:pt x="61" y="0"/>
                </a:lnTo>
                <a:lnTo>
                  <a:pt x="58" y="0"/>
                </a:lnTo>
                <a:lnTo>
                  <a:pt x="55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9" name="Freeform 207"/>
          <p:cNvSpPr>
            <a:spLocks/>
          </p:cNvSpPr>
          <p:nvPr/>
        </p:nvSpPr>
        <p:spPr bwMode="auto">
          <a:xfrm>
            <a:off x="4111625" y="2452688"/>
            <a:ext cx="1087438" cy="133350"/>
          </a:xfrm>
          <a:custGeom>
            <a:avLst/>
            <a:gdLst>
              <a:gd name="T0" fmla="*/ 1371 w 1371"/>
              <a:gd name="T1" fmla="*/ 168 h 168"/>
              <a:gd name="T2" fmla="*/ 1202 w 1371"/>
              <a:gd name="T3" fmla="*/ 168 h 168"/>
              <a:gd name="T4" fmla="*/ 1202 w 1371"/>
              <a:gd name="T5" fmla="*/ 0 h 168"/>
              <a:gd name="T6" fmla="*/ 0 w 1371"/>
              <a:gd name="T7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1" h="168">
                <a:moveTo>
                  <a:pt x="1371" y="168"/>
                </a:moveTo>
                <a:lnTo>
                  <a:pt x="1202" y="168"/>
                </a:lnTo>
                <a:lnTo>
                  <a:pt x="1202" y="0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0" name="Freeform 208"/>
          <p:cNvSpPr>
            <a:spLocks/>
          </p:cNvSpPr>
          <p:nvPr/>
        </p:nvSpPr>
        <p:spPr bwMode="auto">
          <a:xfrm>
            <a:off x="4111625" y="2852738"/>
            <a:ext cx="1087438" cy="133350"/>
          </a:xfrm>
          <a:custGeom>
            <a:avLst/>
            <a:gdLst>
              <a:gd name="T0" fmla="*/ 1371 w 1371"/>
              <a:gd name="T1" fmla="*/ 0 h 169"/>
              <a:gd name="T2" fmla="*/ 1202 w 1371"/>
              <a:gd name="T3" fmla="*/ 0 h 169"/>
              <a:gd name="T4" fmla="*/ 1202 w 1371"/>
              <a:gd name="T5" fmla="*/ 169 h 169"/>
              <a:gd name="T6" fmla="*/ 0 w 1371"/>
              <a:gd name="T7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1" h="169">
                <a:moveTo>
                  <a:pt x="1371" y="0"/>
                </a:moveTo>
                <a:lnTo>
                  <a:pt x="1202" y="0"/>
                </a:lnTo>
                <a:lnTo>
                  <a:pt x="1202" y="169"/>
                </a:lnTo>
                <a:lnTo>
                  <a:pt x="0" y="169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1" name="Line 209"/>
          <p:cNvSpPr>
            <a:spLocks noChangeShapeType="1"/>
          </p:cNvSpPr>
          <p:nvPr/>
        </p:nvSpPr>
        <p:spPr bwMode="auto">
          <a:xfrm>
            <a:off x="3041650" y="2452688"/>
            <a:ext cx="7064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2" name="Line 210"/>
          <p:cNvSpPr>
            <a:spLocks noChangeShapeType="1"/>
          </p:cNvSpPr>
          <p:nvPr/>
        </p:nvSpPr>
        <p:spPr bwMode="auto">
          <a:xfrm>
            <a:off x="3041650" y="2986088"/>
            <a:ext cx="7064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3" name="Freeform 211"/>
          <p:cNvSpPr>
            <a:spLocks/>
          </p:cNvSpPr>
          <p:nvPr/>
        </p:nvSpPr>
        <p:spPr bwMode="auto">
          <a:xfrm>
            <a:off x="3538538" y="2452688"/>
            <a:ext cx="1660525" cy="2555875"/>
          </a:xfrm>
          <a:custGeom>
            <a:avLst/>
            <a:gdLst>
              <a:gd name="T0" fmla="*/ 2092 w 2092"/>
              <a:gd name="T1" fmla="*/ 3220 h 3220"/>
              <a:gd name="T2" fmla="*/ 0 w 2092"/>
              <a:gd name="T3" fmla="*/ 3220 h 3220"/>
              <a:gd name="T4" fmla="*/ 0 w 2092"/>
              <a:gd name="T5" fmla="*/ 0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2" h="3220">
                <a:moveTo>
                  <a:pt x="2092" y="3220"/>
                </a:moveTo>
                <a:lnTo>
                  <a:pt x="0" y="3220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4" name="Freeform 212"/>
          <p:cNvSpPr>
            <a:spLocks/>
          </p:cNvSpPr>
          <p:nvPr/>
        </p:nvSpPr>
        <p:spPr bwMode="auto">
          <a:xfrm>
            <a:off x="4873625" y="4340225"/>
            <a:ext cx="325438" cy="1588"/>
          </a:xfrm>
          <a:custGeom>
            <a:avLst/>
            <a:gdLst>
              <a:gd name="T0" fmla="*/ 409 w 409"/>
              <a:gd name="T1" fmla="*/ 0 w 409"/>
              <a:gd name="T2" fmla="*/ 409 w 40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9">
                <a:moveTo>
                  <a:pt x="409" y="0"/>
                </a:moveTo>
                <a:lnTo>
                  <a:pt x="0" y="0"/>
                </a:lnTo>
                <a:lnTo>
                  <a:pt x="409" y="0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46" name="Freeform 214"/>
          <p:cNvSpPr>
            <a:spLocks/>
          </p:cNvSpPr>
          <p:nvPr/>
        </p:nvSpPr>
        <p:spPr bwMode="auto">
          <a:xfrm>
            <a:off x="3519488" y="2433638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3 h 48"/>
              <a:gd name="T8" fmla="*/ 11 w 48"/>
              <a:gd name="T9" fmla="*/ 4 h 48"/>
              <a:gd name="T10" fmla="*/ 7 w 48"/>
              <a:gd name="T11" fmla="*/ 7 h 48"/>
              <a:gd name="T12" fmla="*/ 5 w 48"/>
              <a:gd name="T13" fmla="*/ 9 h 48"/>
              <a:gd name="T14" fmla="*/ 3 w 48"/>
              <a:gd name="T15" fmla="*/ 13 h 48"/>
              <a:gd name="T16" fmla="*/ 2 w 48"/>
              <a:gd name="T17" fmla="*/ 15 h 48"/>
              <a:gd name="T18" fmla="*/ 1 w 48"/>
              <a:gd name="T19" fmla="*/ 19 h 48"/>
              <a:gd name="T20" fmla="*/ 1 w 48"/>
              <a:gd name="T21" fmla="*/ 22 h 48"/>
              <a:gd name="T22" fmla="*/ 1 w 48"/>
              <a:gd name="T23" fmla="*/ 25 h 48"/>
              <a:gd name="T24" fmla="*/ 1 w 48"/>
              <a:gd name="T25" fmla="*/ 28 h 48"/>
              <a:gd name="T26" fmla="*/ 2 w 48"/>
              <a:gd name="T27" fmla="*/ 32 h 48"/>
              <a:gd name="T28" fmla="*/ 3 w 48"/>
              <a:gd name="T29" fmla="*/ 36 h 48"/>
              <a:gd name="T30" fmla="*/ 5 w 48"/>
              <a:gd name="T31" fmla="*/ 38 h 48"/>
              <a:gd name="T32" fmla="*/ 7 w 48"/>
              <a:gd name="T33" fmla="*/ 40 h 48"/>
              <a:gd name="T34" fmla="*/ 11 w 48"/>
              <a:gd name="T35" fmla="*/ 43 h 48"/>
              <a:gd name="T36" fmla="*/ 13 w 48"/>
              <a:gd name="T37" fmla="*/ 45 h 48"/>
              <a:gd name="T38" fmla="*/ 17 w 48"/>
              <a:gd name="T39" fmla="*/ 46 h 48"/>
              <a:gd name="T40" fmla="*/ 19 w 48"/>
              <a:gd name="T41" fmla="*/ 48 h 48"/>
              <a:gd name="T42" fmla="*/ 23 w 48"/>
              <a:gd name="T43" fmla="*/ 48 h 48"/>
              <a:gd name="T44" fmla="*/ 26 w 48"/>
              <a:gd name="T45" fmla="*/ 48 h 48"/>
              <a:gd name="T46" fmla="*/ 30 w 48"/>
              <a:gd name="T47" fmla="*/ 48 h 48"/>
              <a:gd name="T48" fmla="*/ 32 w 48"/>
              <a:gd name="T49" fmla="*/ 46 h 48"/>
              <a:gd name="T50" fmla="*/ 36 w 48"/>
              <a:gd name="T51" fmla="*/ 45 h 48"/>
              <a:gd name="T52" fmla="*/ 38 w 48"/>
              <a:gd name="T53" fmla="*/ 43 h 48"/>
              <a:gd name="T54" fmla="*/ 42 w 48"/>
              <a:gd name="T55" fmla="*/ 40 h 48"/>
              <a:gd name="T56" fmla="*/ 44 w 48"/>
              <a:gd name="T57" fmla="*/ 38 h 48"/>
              <a:gd name="T58" fmla="*/ 45 w 48"/>
              <a:gd name="T59" fmla="*/ 36 h 48"/>
              <a:gd name="T60" fmla="*/ 47 w 48"/>
              <a:gd name="T61" fmla="*/ 32 h 48"/>
              <a:gd name="T62" fmla="*/ 48 w 48"/>
              <a:gd name="T63" fmla="*/ 28 h 48"/>
              <a:gd name="T64" fmla="*/ 48 w 48"/>
              <a:gd name="T65" fmla="*/ 25 h 48"/>
              <a:gd name="T66" fmla="*/ 48 w 48"/>
              <a:gd name="T67" fmla="*/ 22 h 48"/>
              <a:gd name="T68" fmla="*/ 48 w 48"/>
              <a:gd name="T69" fmla="*/ 19 h 48"/>
              <a:gd name="T70" fmla="*/ 47 w 48"/>
              <a:gd name="T71" fmla="*/ 15 h 48"/>
              <a:gd name="T72" fmla="*/ 45 w 48"/>
              <a:gd name="T73" fmla="*/ 13 h 48"/>
              <a:gd name="T74" fmla="*/ 44 w 48"/>
              <a:gd name="T75" fmla="*/ 9 h 48"/>
              <a:gd name="T76" fmla="*/ 42 w 48"/>
              <a:gd name="T77" fmla="*/ 7 h 48"/>
              <a:gd name="T78" fmla="*/ 38 w 48"/>
              <a:gd name="T79" fmla="*/ 4 h 48"/>
              <a:gd name="T80" fmla="*/ 36 w 48"/>
              <a:gd name="T81" fmla="*/ 3 h 48"/>
              <a:gd name="T82" fmla="*/ 32 w 48"/>
              <a:gd name="T83" fmla="*/ 1 h 48"/>
              <a:gd name="T84" fmla="*/ 30 w 48"/>
              <a:gd name="T85" fmla="*/ 1 h 48"/>
              <a:gd name="T86" fmla="*/ 26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5" y="2"/>
                </a:lnTo>
                <a:lnTo>
                  <a:pt x="14" y="2"/>
                </a:lnTo>
                <a:lnTo>
                  <a:pt x="13" y="3"/>
                </a:lnTo>
                <a:lnTo>
                  <a:pt x="12" y="3"/>
                </a:lnTo>
                <a:lnTo>
                  <a:pt x="11" y="4"/>
                </a:lnTo>
                <a:lnTo>
                  <a:pt x="11" y="4"/>
                </a:lnTo>
                <a:lnTo>
                  <a:pt x="9" y="6"/>
                </a:lnTo>
                <a:lnTo>
                  <a:pt x="8" y="6"/>
                </a:lnTo>
                <a:lnTo>
                  <a:pt x="7" y="7"/>
                </a:lnTo>
                <a:lnTo>
                  <a:pt x="7" y="8"/>
                </a:lnTo>
                <a:lnTo>
                  <a:pt x="6" y="9"/>
                </a:lnTo>
                <a:lnTo>
                  <a:pt x="5" y="9"/>
                </a:lnTo>
                <a:lnTo>
                  <a:pt x="5" y="10"/>
                </a:lnTo>
                <a:lnTo>
                  <a:pt x="3" y="12"/>
                </a:lnTo>
                <a:lnTo>
                  <a:pt x="3" y="13"/>
                </a:lnTo>
                <a:lnTo>
                  <a:pt x="2" y="14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0"/>
                </a:lnTo>
                <a:lnTo>
                  <a:pt x="7" y="40"/>
                </a:lnTo>
                <a:lnTo>
                  <a:pt x="8" y="42"/>
                </a:lnTo>
                <a:lnTo>
                  <a:pt x="9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3" y="45"/>
                </a:lnTo>
                <a:lnTo>
                  <a:pt x="14" y="45"/>
                </a:lnTo>
                <a:lnTo>
                  <a:pt x="15" y="46"/>
                </a:lnTo>
                <a:lnTo>
                  <a:pt x="17" y="46"/>
                </a:lnTo>
                <a:lnTo>
                  <a:pt x="18" y="46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1" y="46"/>
                </a:lnTo>
                <a:lnTo>
                  <a:pt x="32" y="46"/>
                </a:lnTo>
                <a:lnTo>
                  <a:pt x="33" y="46"/>
                </a:lnTo>
                <a:lnTo>
                  <a:pt x="35" y="45"/>
                </a:lnTo>
                <a:lnTo>
                  <a:pt x="36" y="45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39" y="43"/>
                </a:lnTo>
                <a:lnTo>
                  <a:pt x="41" y="42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4" y="38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8" y="31"/>
                </a:lnTo>
                <a:lnTo>
                  <a:pt x="48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8" y="16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0"/>
                </a:lnTo>
                <a:lnTo>
                  <a:pt x="44" y="9"/>
                </a:lnTo>
                <a:lnTo>
                  <a:pt x="43" y="9"/>
                </a:lnTo>
                <a:lnTo>
                  <a:pt x="42" y="8"/>
                </a:lnTo>
                <a:lnTo>
                  <a:pt x="42" y="7"/>
                </a:lnTo>
                <a:lnTo>
                  <a:pt x="41" y="6"/>
                </a:lnTo>
                <a:lnTo>
                  <a:pt x="39" y="6"/>
                </a:lnTo>
                <a:lnTo>
                  <a:pt x="38" y="4"/>
                </a:lnTo>
                <a:lnTo>
                  <a:pt x="38" y="4"/>
                </a:lnTo>
                <a:lnTo>
                  <a:pt x="37" y="3"/>
                </a:lnTo>
                <a:lnTo>
                  <a:pt x="36" y="3"/>
                </a:lnTo>
                <a:lnTo>
                  <a:pt x="35" y="2"/>
                </a:lnTo>
                <a:lnTo>
                  <a:pt x="33" y="2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47" name="Freeform 215"/>
          <p:cNvSpPr>
            <a:spLocks/>
          </p:cNvSpPr>
          <p:nvPr/>
        </p:nvSpPr>
        <p:spPr bwMode="auto">
          <a:xfrm>
            <a:off x="3527425" y="2422525"/>
            <a:ext cx="46038" cy="46038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3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10 h 59"/>
              <a:gd name="T12" fmla="*/ 5 w 59"/>
              <a:gd name="T13" fmla="*/ 13 h 59"/>
              <a:gd name="T14" fmla="*/ 4 w 59"/>
              <a:gd name="T15" fmla="*/ 17 h 59"/>
              <a:gd name="T16" fmla="*/ 2 w 59"/>
              <a:gd name="T17" fmla="*/ 21 h 59"/>
              <a:gd name="T18" fmla="*/ 2 w 59"/>
              <a:gd name="T19" fmla="*/ 25 h 59"/>
              <a:gd name="T20" fmla="*/ 0 w 59"/>
              <a:gd name="T21" fmla="*/ 29 h 59"/>
              <a:gd name="T22" fmla="*/ 0 w 59"/>
              <a:gd name="T23" fmla="*/ 33 h 59"/>
              <a:gd name="T24" fmla="*/ 2 w 59"/>
              <a:gd name="T25" fmla="*/ 37 h 59"/>
              <a:gd name="T26" fmla="*/ 3 w 59"/>
              <a:gd name="T27" fmla="*/ 41 h 59"/>
              <a:gd name="T28" fmla="*/ 5 w 59"/>
              <a:gd name="T29" fmla="*/ 45 h 59"/>
              <a:gd name="T30" fmla="*/ 8 w 59"/>
              <a:gd name="T31" fmla="*/ 48 h 59"/>
              <a:gd name="T32" fmla="*/ 10 w 59"/>
              <a:gd name="T33" fmla="*/ 51 h 59"/>
              <a:gd name="T34" fmla="*/ 14 w 59"/>
              <a:gd name="T35" fmla="*/ 54 h 59"/>
              <a:gd name="T36" fmla="*/ 17 w 59"/>
              <a:gd name="T37" fmla="*/ 55 h 59"/>
              <a:gd name="T38" fmla="*/ 21 w 59"/>
              <a:gd name="T39" fmla="*/ 58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8 h 59"/>
              <a:gd name="T48" fmla="*/ 41 w 59"/>
              <a:gd name="T49" fmla="*/ 57 h 59"/>
              <a:gd name="T50" fmla="*/ 45 w 59"/>
              <a:gd name="T51" fmla="*/ 54 h 59"/>
              <a:gd name="T52" fmla="*/ 48 w 59"/>
              <a:gd name="T53" fmla="*/ 52 h 59"/>
              <a:gd name="T54" fmla="*/ 52 w 59"/>
              <a:gd name="T55" fmla="*/ 49 h 59"/>
              <a:gd name="T56" fmla="*/ 54 w 59"/>
              <a:gd name="T57" fmla="*/ 46 h 59"/>
              <a:gd name="T58" fmla="*/ 57 w 59"/>
              <a:gd name="T59" fmla="*/ 42 h 59"/>
              <a:gd name="T60" fmla="*/ 58 w 59"/>
              <a:gd name="T61" fmla="*/ 39 h 59"/>
              <a:gd name="T62" fmla="*/ 59 w 59"/>
              <a:gd name="T63" fmla="*/ 34 h 59"/>
              <a:gd name="T64" fmla="*/ 59 w 59"/>
              <a:gd name="T65" fmla="*/ 29 h 59"/>
              <a:gd name="T66" fmla="*/ 59 w 59"/>
              <a:gd name="T67" fmla="*/ 27 h 59"/>
              <a:gd name="T68" fmla="*/ 58 w 59"/>
              <a:gd name="T69" fmla="*/ 22 h 59"/>
              <a:gd name="T70" fmla="*/ 57 w 59"/>
              <a:gd name="T71" fmla="*/ 18 h 59"/>
              <a:gd name="T72" fmla="*/ 56 w 59"/>
              <a:gd name="T73" fmla="*/ 15 h 59"/>
              <a:gd name="T74" fmla="*/ 53 w 59"/>
              <a:gd name="T75" fmla="*/ 11 h 59"/>
              <a:gd name="T76" fmla="*/ 50 w 59"/>
              <a:gd name="T77" fmla="*/ 7 h 59"/>
              <a:gd name="T78" fmla="*/ 46 w 59"/>
              <a:gd name="T79" fmla="*/ 5 h 59"/>
              <a:gd name="T80" fmla="*/ 42 w 59"/>
              <a:gd name="T81" fmla="*/ 3 h 59"/>
              <a:gd name="T82" fmla="*/ 39 w 59"/>
              <a:gd name="T83" fmla="*/ 1 h 59"/>
              <a:gd name="T84" fmla="*/ 34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3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9" y="9"/>
                </a:lnTo>
                <a:lnTo>
                  <a:pt x="9" y="10"/>
                </a:lnTo>
                <a:lnTo>
                  <a:pt x="8" y="11"/>
                </a:lnTo>
                <a:lnTo>
                  <a:pt x="6" y="12"/>
                </a:lnTo>
                <a:lnTo>
                  <a:pt x="5" y="13"/>
                </a:lnTo>
                <a:lnTo>
                  <a:pt x="5" y="15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2" y="25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2" y="34"/>
                </a:lnTo>
                <a:lnTo>
                  <a:pt x="2" y="35"/>
                </a:lnTo>
                <a:lnTo>
                  <a:pt x="2" y="37"/>
                </a:lnTo>
                <a:lnTo>
                  <a:pt x="2" y="39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9" y="51"/>
                </a:lnTo>
                <a:lnTo>
                  <a:pt x="10" y="51"/>
                </a:lnTo>
                <a:lnTo>
                  <a:pt x="11" y="52"/>
                </a:lnTo>
                <a:lnTo>
                  <a:pt x="12" y="53"/>
                </a:lnTo>
                <a:lnTo>
                  <a:pt x="14" y="54"/>
                </a:lnTo>
                <a:lnTo>
                  <a:pt x="15" y="54"/>
                </a:lnTo>
                <a:lnTo>
                  <a:pt x="16" y="55"/>
                </a:lnTo>
                <a:lnTo>
                  <a:pt x="17" y="55"/>
                </a:lnTo>
                <a:lnTo>
                  <a:pt x="18" y="57"/>
                </a:lnTo>
                <a:lnTo>
                  <a:pt x="20" y="57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9"/>
                </a:lnTo>
                <a:lnTo>
                  <a:pt x="27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4" y="59"/>
                </a:lnTo>
                <a:lnTo>
                  <a:pt x="36" y="58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7"/>
                </a:lnTo>
                <a:lnTo>
                  <a:pt x="42" y="55"/>
                </a:lnTo>
                <a:lnTo>
                  <a:pt x="44" y="55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8" y="52"/>
                </a:lnTo>
                <a:lnTo>
                  <a:pt x="50" y="51"/>
                </a:lnTo>
                <a:lnTo>
                  <a:pt x="51" y="51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6"/>
                </a:lnTo>
                <a:lnTo>
                  <a:pt x="56" y="45"/>
                </a:lnTo>
                <a:lnTo>
                  <a:pt x="56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9"/>
                </a:lnTo>
                <a:lnTo>
                  <a:pt x="58" y="37"/>
                </a:lnTo>
                <a:lnTo>
                  <a:pt x="59" y="35"/>
                </a:lnTo>
                <a:lnTo>
                  <a:pt x="59" y="34"/>
                </a:lnTo>
                <a:lnTo>
                  <a:pt x="59" y="33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5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6" y="16"/>
                </a:lnTo>
                <a:lnTo>
                  <a:pt x="56" y="15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9"/>
                </a:lnTo>
                <a:lnTo>
                  <a:pt x="50" y="7"/>
                </a:lnTo>
                <a:lnTo>
                  <a:pt x="48" y="7"/>
                </a:lnTo>
                <a:lnTo>
                  <a:pt x="47" y="6"/>
                </a:lnTo>
                <a:lnTo>
                  <a:pt x="46" y="5"/>
                </a:lnTo>
                <a:lnTo>
                  <a:pt x="45" y="5"/>
                </a:lnTo>
                <a:lnTo>
                  <a:pt x="44" y="4"/>
                </a:lnTo>
                <a:lnTo>
                  <a:pt x="42" y="3"/>
                </a:lnTo>
                <a:lnTo>
                  <a:pt x="41" y="3"/>
                </a:lnTo>
                <a:lnTo>
                  <a:pt x="40" y="3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8" name="Freeform 216"/>
          <p:cNvSpPr>
            <a:spLocks/>
          </p:cNvSpPr>
          <p:nvPr/>
        </p:nvSpPr>
        <p:spPr bwMode="auto">
          <a:xfrm>
            <a:off x="3328988" y="2967038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3 h 48"/>
              <a:gd name="T8" fmla="*/ 11 w 48"/>
              <a:gd name="T9" fmla="*/ 4 h 48"/>
              <a:gd name="T10" fmla="*/ 7 w 48"/>
              <a:gd name="T11" fmla="*/ 7 h 48"/>
              <a:gd name="T12" fmla="*/ 5 w 48"/>
              <a:gd name="T13" fmla="*/ 9 h 48"/>
              <a:gd name="T14" fmla="*/ 4 w 48"/>
              <a:gd name="T15" fmla="*/ 13 h 48"/>
              <a:gd name="T16" fmla="*/ 3 w 48"/>
              <a:gd name="T17" fmla="*/ 15 h 48"/>
              <a:gd name="T18" fmla="*/ 1 w 48"/>
              <a:gd name="T19" fmla="*/ 19 h 48"/>
              <a:gd name="T20" fmla="*/ 1 w 48"/>
              <a:gd name="T21" fmla="*/ 22 h 48"/>
              <a:gd name="T22" fmla="*/ 1 w 48"/>
              <a:gd name="T23" fmla="*/ 25 h 48"/>
              <a:gd name="T24" fmla="*/ 1 w 48"/>
              <a:gd name="T25" fmla="*/ 28 h 48"/>
              <a:gd name="T26" fmla="*/ 3 w 48"/>
              <a:gd name="T27" fmla="*/ 32 h 48"/>
              <a:gd name="T28" fmla="*/ 4 w 48"/>
              <a:gd name="T29" fmla="*/ 36 h 48"/>
              <a:gd name="T30" fmla="*/ 5 w 48"/>
              <a:gd name="T31" fmla="*/ 38 h 48"/>
              <a:gd name="T32" fmla="*/ 7 w 48"/>
              <a:gd name="T33" fmla="*/ 40 h 48"/>
              <a:gd name="T34" fmla="*/ 11 w 48"/>
              <a:gd name="T35" fmla="*/ 43 h 48"/>
              <a:gd name="T36" fmla="*/ 13 w 48"/>
              <a:gd name="T37" fmla="*/ 45 h 48"/>
              <a:gd name="T38" fmla="*/ 17 w 48"/>
              <a:gd name="T39" fmla="*/ 46 h 48"/>
              <a:gd name="T40" fmla="*/ 19 w 48"/>
              <a:gd name="T41" fmla="*/ 48 h 48"/>
              <a:gd name="T42" fmla="*/ 23 w 48"/>
              <a:gd name="T43" fmla="*/ 48 h 48"/>
              <a:gd name="T44" fmla="*/ 27 w 48"/>
              <a:gd name="T45" fmla="*/ 48 h 48"/>
              <a:gd name="T46" fmla="*/ 30 w 48"/>
              <a:gd name="T47" fmla="*/ 48 h 48"/>
              <a:gd name="T48" fmla="*/ 33 w 48"/>
              <a:gd name="T49" fmla="*/ 46 h 48"/>
              <a:gd name="T50" fmla="*/ 36 w 48"/>
              <a:gd name="T51" fmla="*/ 45 h 48"/>
              <a:gd name="T52" fmla="*/ 39 w 48"/>
              <a:gd name="T53" fmla="*/ 43 h 48"/>
              <a:gd name="T54" fmla="*/ 42 w 48"/>
              <a:gd name="T55" fmla="*/ 40 h 48"/>
              <a:gd name="T56" fmla="*/ 45 w 48"/>
              <a:gd name="T57" fmla="*/ 38 h 48"/>
              <a:gd name="T58" fmla="*/ 46 w 48"/>
              <a:gd name="T59" fmla="*/ 36 h 48"/>
              <a:gd name="T60" fmla="*/ 47 w 48"/>
              <a:gd name="T61" fmla="*/ 32 h 48"/>
              <a:gd name="T62" fmla="*/ 48 w 48"/>
              <a:gd name="T63" fmla="*/ 28 h 48"/>
              <a:gd name="T64" fmla="*/ 48 w 48"/>
              <a:gd name="T65" fmla="*/ 25 h 48"/>
              <a:gd name="T66" fmla="*/ 48 w 48"/>
              <a:gd name="T67" fmla="*/ 22 h 48"/>
              <a:gd name="T68" fmla="*/ 48 w 48"/>
              <a:gd name="T69" fmla="*/ 19 h 48"/>
              <a:gd name="T70" fmla="*/ 47 w 48"/>
              <a:gd name="T71" fmla="*/ 15 h 48"/>
              <a:gd name="T72" fmla="*/ 46 w 48"/>
              <a:gd name="T73" fmla="*/ 13 h 48"/>
              <a:gd name="T74" fmla="*/ 45 w 48"/>
              <a:gd name="T75" fmla="*/ 9 h 48"/>
              <a:gd name="T76" fmla="*/ 42 w 48"/>
              <a:gd name="T77" fmla="*/ 7 h 48"/>
              <a:gd name="T78" fmla="*/ 39 w 48"/>
              <a:gd name="T79" fmla="*/ 4 h 48"/>
              <a:gd name="T80" fmla="*/ 36 w 48"/>
              <a:gd name="T81" fmla="*/ 3 h 48"/>
              <a:gd name="T82" fmla="*/ 33 w 48"/>
              <a:gd name="T83" fmla="*/ 1 h 48"/>
              <a:gd name="T84" fmla="*/ 30 w 48"/>
              <a:gd name="T85" fmla="*/ 1 h 48"/>
              <a:gd name="T86" fmla="*/ 27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2"/>
                </a:lnTo>
                <a:lnTo>
                  <a:pt x="13" y="3"/>
                </a:lnTo>
                <a:lnTo>
                  <a:pt x="12" y="3"/>
                </a:lnTo>
                <a:lnTo>
                  <a:pt x="11" y="4"/>
                </a:lnTo>
                <a:lnTo>
                  <a:pt x="11" y="4"/>
                </a:lnTo>
                <a:lnTo>
                  <a:pt x="10" y="6"/>
                </a:lnTo>
                <a:lnTo>
                  <a:pt x="9" y="6"/>
                </a:lnTo>
                <a:lnTo>
                  <a:pt x="7" y="7"/>
                </a:lnTo>
                <a:lnTo>
                  <a:pt x="7" y="8"/>
                </a:lnTo>
                <a:lnTo>
                  <a:pt x="6" y="9"/>
                </a:lnTo>
                <a:lnTo>
                  <a:pt x="5" y="9"/>
                </a:lnTo>
                <a:lnTo>
                  <a:pt x="5" y="10"/>
                </a:lnTo>
                <a:lnTo>
                  <a:pt x="4" y="12"/>
                </a:lnTo>
                <a:lnTo>
                  <a:pt x="4" y="13"/>
                </a:lnTo>
                <a:lnTo>
                  <a:pt x="3" y="14"/>
                </a:lnTo>
                <a:lnTo>
                  <a:pt x="3" y="14"/>
                </a:lnTo>
                <a:lnTo>
                  <a:pt x="3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3" y="32"/>
                </a:lnTo>
                <a:lnTo>
                  <a:pt x="3" y="33"/>
                </a:lnTo>
                <a:lnTo>
                  <a:pt x="3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0"/>
                </a:lnTo>
                <a:lnTo>
                  <a:pt x="7" y="40"/>
                </a:lnTo>
                <a:lnTo>
                  <a:pt x="9" y="42"/>
                </a:lnTo>
                <a:lnTo>
                  <a:pt x="10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3" y="45"/>
                </a:lnTo>
                <a:lnTo>
                  <a:pt x="15" y="45"/>
                </a:lnTo>
                <a:lnTo>
                  <a:pt x="16" y="46"/>
                </a:lnTo>
                <a:lnTo>
                  <a:pt x="17" y="46"/>
                </a:lnTo>
                <a:lnTo>
                  <a:pt x="18" y="46"/>
                </a:lnTo>
                <a:lnTo>
                  <a:pt x="18" y="48"/>
                </a:lnTo>
                <a:lnTo>
                  <a:pt x="19" y="48"/>
                </a:lnTo>
                <a:lnTo>
                  <a:pt x="21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7" y="48"/>
                </a:lnTo>
                <a:lnTo>
                  <a:pt x="28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2" y="46"/>
                </a:lnTo>
                <a:lnTo>
                  <a:pt x="33" y="46"/>
                </a:lnTo>
                <a:lnTo>
                  <a:pt x="34" y="46"/>
                </a:lnTo>
                <a:lnTo>
                  <a:pt x="35" y="45"/>
                </a:lnTo>
                <a:lnTo>
                  <a:pt x="36" y="45"/>
                </a:lnTo>
                <a:lnTo>
                  <a:pt x="38" y="44"/>
                </a:lnTo>
                <a:lnTo>
                  <a:pt x="39" y="44"/>
                </a:lnTo>
                <a:lnTo>
                  <a:pt x="39" y="43"/>
                </a:lnTo>
                <a:lnTo>
                  <a:pt x="40" y="43"/>
                </a:lnTo>
                <a:lnTo>
                  <a:pt x="41" y="42"/>
                </a:lnTo>
                <a:lnTo>
                  <a:pt x="42" y="40"/>
                </a:lnTo>
                <a:lnTo>
                  <a:pt x="42" y="40"/>
                </a:lnTo>
                <a:lnTo>
                  <a:pt x="44" y="39"/>
                </a:lnTo>
                <a:lnTo>
                  <a:pt x="45" y="38"/>
                </a:lnTo>
                <a:lnTo>
                  <a:pt x="45" y="37"/>
                </a:lnTo>
                <a:lnTo>
                  <a:pt x="46" y="37"/>
                </a:lnTo>
                <a:lnTo>
                  <a:pt x="46" y="36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8" y="31"/>
                </a:lnTo>
                <a:lnTo>
                  <a:pt x="48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8" y="16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5" y="10"/>
                </a:lnTo>
                <a:lnTo>
                  <a:pt x="45" y="9"/>
                </a:lnTo>
                <a:lnTo>
                  <a:pt x="44" y="9"/>
                </a:lnTo>
                <a:lnTo>
                  <a:pt x="42" y="8"/>
                </a:lnTo>
                <a:lnTo>
                  <a:pt x="42" y="7"/>
                </a:lnTo>
                <a:lnTo>
                  <a:pt x="41" y="6"/>
                </a:lnTo>
                <a:lnTo>
                  <a:pt x="40" y="6"/>
                </a:lnTo>
                <a:lnTo>
                  <a:pt x="39" y="4"/>
                </a:lnTo>
                <a:lnTo>
                  <a:pt x="39" y="4"/>
                </a:lnTo>
                <a:lnTo>
                  <a:pt x="38" y="3"/>
                </a:lnTo>
                <a:lnTo>
                  <a:pt x="36" y="3"/>
                </a:lnTo>
                <a:lnTo>
                  <a:pt x="35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49" name="Freeform 217"/>
          <p:cNvSpPr>
            <a:spLocks/>
          </p:cNvSpPr>
          <p:nvPr/>
        </p:nvSpPr>
        <p:spPr bwMode="auto">
          <a:xfrm>
            <a:off x="3316288" y="2955925"/>
            <a:ext cx="47625" cy="46038"/>
          </a:xfrm>
          <a:custGeom>
            <a:avLst/>
            <a:gdLst>
              <a:gd name="T0" fmla="*/ 26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4 w 59"/>
              <a:gd name="T7" fmla="*/ 5 h 59"/>
              <a:gd name="T8" fmla="*/ 11 w 59"/>
              <a:gd name="T9" fmla="*/ 7 h 59"/>
              <a:gd name="T10" fmla="*/ 8 w 59"/>
              <a:gd name="T11" fmla="*/ 10 h 59"/>
              <a:gd name="T12" fmla="*/ 5 w 59"/>
              <a:gd name="T13" fmla="*/ 13 h 59"/>
              <a:gd name="T14" fmla="*/ 3 w 59"/>
              <a:gd name="T15" fmla="*/ 17 h 59"/>
              <a:gd name="T16" fmla="*/ 1 w 59"/>
              <a:gd name="T17" fmla="*/ 21 h 59"/>
              <a:gd name="T18" fmla="*/ 1 w 59"/>
              <a:gd name="T19" fmla="*/ 25 h 59"/>
              <a:gd name="T20" fmla="*/ 0 w 59"/>
              <a:gd name="T21" fmla="*/ 29 h 59"/>
              <a:gd name="T22" fmla="*/ 0 w 59"/>
              <a:gd name="T23" fmla="*/ 33 h 59"/>
              <a:gd name="T24" fmla="*/ 1 w 59"/>
              <a:gd name="T25" fmla="*/ 37 h 59"/>
              <a:gd name="T26" fmla="*/ 2 w 59"/>
              <a:gd name="T27" fmla="*/ 41 h 59"/>
              <a:gd name="T28" fmla="*/ 5 w 59"/>
              <a:gd name="T29" fmla="*/ 45 h 59"/>
              <a:gd name="T30" fmla="*/ 7 w 59"/>
              <a:gd name="T31" fmla="*/ 48 h 59"/>
              <a:gd name="T32" fmla="*/ 9 w 59"/>
              <a:gd name="T33" fmla="*/ 51 h 59"/>
              <a:gd name="T34" fmla="*/ 13 w 59"/>
              <a:gd name="T35" fmla="*/ 54 h 59"/>
              <a:gd name="T36" fmla="*/ 17 w 59"/>
              <a:gd name="T37" fmla="*/ 55 h 59"/>
              <a:gd name="T38" fmla="*/ 20 w 59"/>
              <a:gd name="T39" fmla="*/ 58 h 59"/>
              <a:gd name="T40" fmla="*/ 25 w 59"/>
              <a:gd name="T41" fmla="*/ 59 h 59"/>
              <a:gd name="T42" fmla="*/ 30 w 59"/>
              <a:gd name="T43" fmla="*/ 59 h 59"/>
              <a:gd name="T44" fmla="*/ 32 w 59"/>
              <a:gd name="T45" fmla="*/ 59 h 59"/>
              <a:gd name="T46" fmla="*/ 37 w 59"/>
              <a:gd name="T47" fmla="*/ 58 h 59"/>
              <a:gd name="T48" fmla="*/ 41 w 59"/>
              <a:gd name="T49" fmla="*/ 57 h 59"/>
              <a:gd name="T50" fmla="*/ 44 w 59"/>
              <a:gd name="T51" fmla="*/ 54 h 59"/>
              <a:gd name="T52" fmla="*/ 48 w 59"/>
              <a:gd name="T53" fmla="*/ 52 h 59"/>
              <a:gd name="T54" fmla="*/ 52 w 59"/>
              <a:gd name="T55" fmla="*/ 49 h 59"/>
              <a:gd name="T56" fmla="*/ 54 w 59"/>
              <a:gd name="T57" fmla="*/ 46 h 59"/>
              <a:gd name="T58" fmla="*/ 56 w 59"/>
              <a:gd name="T59" fmla="*/ 42 h 59"/>
              <a:gd name="T60" fmla="*/ 58 w 59"/>
              <a:gd name="T61" fmla="*/ 39 h 59"/>
              <a:gd name="T62" fmla="*/ 59 w 59"/>
              <a:gd name="T63" fmla="*/ 34 h 59"/>
              <a:gd name="T64" fmla="*/ 59 w 59"/>
              <a:gd name="T65" fmla="*/ 29 h 59"/>
              <a:gd name="T66" fmla="*/ 59 w 59"/>
              <a:gd name="T67" fmla="*/ 27 h 59"/>
              <a:gd name="T68" fmla="*/ 58 w 59"/>
              <a:gd name="T69" fmla="*/ 22 h 59"/>
              <a:gd name="T70" fmla="*/ 56 w 59"/>
              <a:gd name="T71" fmla="*/ 18 h 59"/>
              <a:gd name="T72" fmla="*/ 55 w 59"/>
              <a:gd name="T73" fmla="*/ 15 h 59"/>
              <a:gd name="T74" fmla="*/ 53 w 59"/>
              <a:gd name="T75" fmla="*/ 11 h 59"/>
              <a:gd name="T76" fmla="*/ 49 w 59"/>
              <a:gd name="T77" fmla="*/ 7 h 59"/>
              <a:gd name="T78" fmla="*/ 46 w 59"/>
              <a:gd name="T79" fmla="*/ 5 h 59"/>
              <a:gd name="T80" fmla="*/ 42 w 59"/>
              <a:gd name="T81" fmla="*/ 2 h 59"/>
              <a:gd name="T82" fmla="*/ 38 w 59"/>
              <a:gd name="T83" fmla="*/ 1 h 59"/>
              <a:gd name="T84" fmla="*/ 33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1"/>
                </a:lnTo>
                <a:lnTo>
                  <a:pt x="23" y="1"/>
                </a:lnTo>
                <a:lnTo>
                  <a:pt x="20" y="1"/>
                </a:lnTo>
                <a:lnTo>
                  <a:pt x="19" y="2"/>
                </a:lnTo>
                <a:lnTo>
                  <a:pt x="18" y="2"/>
                </a:lnTo>
                <a:lnTo>
                  <a:pt x="17" y="2"/>
                </a:lnTo>
                <a:lnTo>
                  <a:pt x="15" y="4"/>
                </a:lnTo>
                <a:lnTo>
                  <a:pt x="14" y="5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9" y="7"/>
                </a:lnTo>
                <a:lnTo>
                  <a:pt x="8" y="8"/>
                </a:lnTo>
                <a:lnTo>
                  <a:pt x="8" y="10"/>
                </a:lnTo>
                <a:lnTo>
                  <a:pt x="7" y="11"/>
                </a:lnTo>
                <a:lnTo>
                  <a:pt x="6" y="12"/>
                </a:lnTo>
                <a:lnTo>
                  <a:pt x="5" y="13"/>
                </a:lnTo>
                <a:lnTo>
                  <a:pt x="5" y="15"/>
                </a:lnTo>
                <a:lnTo>
                  <a:pt x="3" y="16"/>
                </a:lnTo>
                <a:lnTo>
                  <a:pt x="3" y="17"/>
                </a:lnTo>
                <a:lnTo>
                  <a:pt x="2" y="18"/>
                </a:lnTo>
                <a:lnTo>
                  <a:pt x="2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1" y="34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2" y="40"/>
                </a:lnTo>
                <a:lnTo>
                  <a:pt x="2" y="41"/>
                </a:lnTo>
                <a:lnTo>
                  <a:pt x="3" y="42"/>
                </a:lnTo>
                <a:lnTo>
                  <a:pt x="3" y="43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7" y="48"/>
                </a:lnTo>
                <a:lnTo>
                  <a:pt x="8" y="49"/>
                </a:lnTo>
                <a:lnTo>
                  <a:pt x="8" y="51"/>
                </a:lnTo>
                <a:lnTo>
                  <a:pt x="9" y="51"/>
                </a:lnTo>
                <a:lnTo>
                  <a:pt x="11" y="52"/>
                </a:lnTo>
                <a:lnTo>
                  <a:pt x="12" y="53"/>
                </a:lnTo>
                <a:lnTo>
                  <a:pt x="13" y="54"/>
                </a:lnTo>
                <a:lnTo>
                  <a:pt x="14" y="54"/>
                </a:lnTo>
                <a:lnTo>
                  <a:pt x="15" y="55"/>
                </a:lnTo>
                <a:lnTo>
                  <a:pt x="17" y="55"/>
                </a:lnTo>
                <a:lnTo>
                  <a:pt x="18" y="57"/>
                </a:lnTo>
                <a:lnTo>
                  <a:pt x="19" y="57"/>
                </a:lnTo>
                <a:lnTo>
                  <a:pt x="20" y="58"/>
                </a:lnTo>
                <a:lnTo>
                  <a:pt x="23" y="58"/>
                </a:lnTo>
                <a:lnTo>
                  <a:pt x="24" y="58"/>
                </a:lnTo>
                <a:lnTo>
                  <a:pt x="25" y="59"/>
                </a:lnTo>
                <a:lnTo>
                  <a:pt x="26" y="59"/>
                </a:lnTo>
                <a:lnTo>
                  <a:pt x="27" y="59"/>
                </a:lnTo>
                <a:lnTo>
                  <a:pt x="30" y="59"/>
                </a:lnTo>
                <a:lnTo>
                  <a:pt x="30" y="59"/>
                </a:lnTo>
                <a:lnTo>
                  <a:pt x="31" y="59"/>
                </a:lnTo>
                <a:lnTo>
                  <a:pt x="32" y="59"/>
                </a:lnTo>
                <a:lnTo>
                  <a:pt x="33" y="59"/>
                </a:lnTo>
                <a:lnTo>
                  <a:pt x="36" y="58"/>
                </a:lnTo>
                <a:lnTo>
                  <a:pt x="37" y="58"/>
                </a:lnTo>
                <a:lnTo>
                  <a:pt x="38" y="58"/>
                </a:lnTo>
                <a:lnTo>
                  <a:pt x="39" y="57"/>
                </a:lnTo>
                <a:lnTo>
                  <a:pt x="41" y="57"/>
                </a:lnTo>
                <a:lnTo>
                  <a:pt x="42" y="55"/>
                </a:lnTo>
                <a:lnTo>
                  <a:pt x="43" y="55"/>
                </a:lnTo>
                <a:lnTo>
                  <a:pt x="44" y="54"/>
                </a:lnTo>
                <a:lnTo>
                  <a:pt x="46" y="54"/>
                </a:lnTo>
                <a:lnTo>
                  <a:pt x="47" y="53"/>
                </a:lnTo>
                <a:lnTo>
                  <a:pt x="48" y="52"/>
                </a:lnTo>
                <a:lnTo>
                  <a:pt x="49" y="51"/>
                </a:lnTo>
                <a:lnTo>
                  <a:pt x="50" y="51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6"/>
                </a:lnTo>
                <a:lnTo>
                  <a:pt x="55" y="45"/>
                </a:lnTo>
                <a:lnTo>
                  <a:pt x="55" y="43"/>
                </a:lnTo>
                <a:lnTo>
                  <a:pt x="56" y="42"/>
                </a:lnTo>
                <a:lnTo>
                  <a:pt x="56" y="41"/>
                </a:lnTo>
                <a:lnTo>
                  <a:pt x="58" y="40"/>
                </a:lnTo>
                <a:lnTo>
                  <a:pt x="58" y="39"/>
                </a:lnTo>
                <a:lnTo>
                  <a:pt x="58" y="37"/>
                </a:lnTo>
                <a:lnTo>
                  <a:pt x="59" y="35"/>
                </a:lnTo>
                <a:lnTo>
                  <a:pt x="59" y="34"/>
                </a:lnTo>
                <a:lnTo>
                  <a:pt x="59" y="33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5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19"/>
                </a:lnTo>
                <a:lnTo>
                  <a:pt x="56" y="18"/>
                </a:lnTo>
                <a:lnTo>
                  <a:pt x="56" y="17"/>
                </a:lnTo>
                <a:lnTo>
                  <a:pt x="55" y="16"/>
                </a:lnTo>
                <a:lnTo>
                  <a:pt x="55" y="15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0" y="8"/>
                </a:lnTo>
                <a:lnTo>
                  <a:pt x="49" y="7"/>
                </a:lnTo>
                <a:lnTo>
                  <a:pt x="48" y="7"/>
                </a:lnTo>
                <a:lnTo>
                  <a:pt x="47" y="6"/>
                </a:lnTo>
                <a:lnTo>
                  <a:pt x="46" y="5"/>
                </a:lnTo>
                <a:lnTo>
                  <a:pt x="44" y="5"/>
                </a:lnTo>
                <a:lnTo>
                  <a:pt x="43" y="4"/>
                </a:lnTo>
                <a:lnTo>
                  <a:pt x="42" y="2"/>
                </a:lnTo>
                <a:lnTo>
                  <a:pt x="41" y="2"/>
                </a:lnTo>
                <a:lnTo>
                  <a:pt x="39" y="2"/>
                </a:lnTo>
                <a:lnTo>
                  <a:pt x="38" y="1"/>
                </a:lnTo>
                <a:lnTo>
                  <a:pt x="37" y="1"/>
                </a:lnTo>
                <a:lnTo>
                  <a:pt x="36" y="1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0" name="Freeform 218"/>
          <p:cNvSpPr>
            <a:spLocks/>
          </p:cNvSpPr>
          <p:nvPr/>
        </p:nvSpPr>
        <p:spPr bwMode="auto">
          <a:xfrm>
            <a:off x="4473575" y="2967038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3 h 48"/>
              <a:gd name="T8" fmla="*/ 11 w 48"/>
              <a:gd name="T9" fmla="*/ 4 h 48"/>
              <a:gd name="T10" fmla="*/ 7 w 48"/>
              <a:gd name="T11" fmla="*/ 7 h 48"/>
              <a:gd name="T12" fmla="*/ 5 w 48"/>
              <a:gd name="T13" fmla="*/ 9 h 48"/>
              <a:gd name="T14" fmla="*/ 4 w 48"/>
              <a:gd name="T15" fmla="*/ 13 h 48"/>
              <a:gd name="T16" fmla="*/ 2 w 48"/>
              <a:gd name="T17" fmla="*/ 15 h 48"/>
              <a:gd name="T18" fmla="*/ 1 w 48"/>
              <a:gd name="T19" fmla="*/ 19 h 48"/>
              <a:gd name="T20" fmla="*/ 1 w 48"/>
              <a:gd name="T21" fmla="*/ 22 h 48"/>
              <a:gd name="T22" fmla="*/ 1 w 48"/>
              <a:gd name="T23" fmla="*/ 25 h 48"/>
              <a:gd name="T24" fmla="*/ 1 w 48"/>
              <a:gd name="T25" fmla="*/ 28 h 48"/>
              <a:gd name="T26" fmla="*/ 2 w 48"/>
              <a:gd name="T27" fmla="*/ 32 h 48"/>
              <a:gd name="T28" fmla="*/ 4 w 48"/>
              <a:gd name="T29" fmla="*/ 36 h 48"/>
              <a:gd name="T30" fmla="*/ 5 w 48"/>
              <a:gd name="T31" fmla="*/ 38 h 48"/>
              <a:gd name="T32" fmla="*/ 7 w 48"/>
              <a:gd name="T33" fmla="*/ 40 h 48"/>
              <a:gd name="T34" fmla="*/ 11 w 48"/>
              <a:gd name="T35" fmla="*/ 43 h 48"/>
              <a:gd name="T36" fmla="*/ 13 w 48"/>
              <a:gd name="T37" fmla="*/ 45 h 48"/>
              <a:gd name="T38" fmla="*/ 17 w 48"/>
              <a:gd name="T39" fmla="*/ 46 h 48"/>
              <a:gd name="T40" fmla="*/ 19 w 48"/>
              <a:gd name="T41" fmla="*/ 48 h 48"/>
              <a:gd name="T42" fmla="*/ 23 w 48"/>
              <a:gd name="T43" fmla="*/ 48 h 48"/>
              <a:gd name="T44" fmla="*/ 26 w 48"/>
              <a:gd name="T45" fmla="*/ 48 h 48"/>
              <a:gd name="T46" fmla="*/ 30 w 48"/>
              <a:gd name="T47" fmla="*/ 48 h 48"/>
              <a:gd name="T48" fmla="*/ 32 w 48"/>
              <a:gd name="T49" fmla="*/ 46 h 48"/>
              <a:gd name="T50" fmla="*/ 36 w 48"/>
              <a:gd name="T51" fmla="*/ 45 h 48"/>
              <a:gd name="T52" fmla="*/ 38 w 48"/>
              <a:gd name="T53" fmla="*/ 43 h 48"/>
              <a:gd name="T54" fmla="*/ 42 w 48"/>
              <a:gd name="T55" fmla="*/ 40 h 48"/>
              <a:gd name="T56" fmla="*/ 44 w 48"/>
              <a:gd name="T57" fmla="*/ 38 h 48"/>
              <a:gd name="T58" fmla="*/ 46 w 48"/>
              <a:gd name="T59" fmla="*/ 36 h 48"/>
              <a:gd name="T60" fmla="*/ 47 w 48"/>
              <a:gd name="T61" fmla="*/ 32 h 48"/>
              <a:gd name="T62" fmla="*/ 48 w 48"/>
              <a:gd name="T63" fmla="*/ 28 h 48"/>
              <a:gd name="T64" fmla="*/ 48 w 48"/>
              <a:gd name="T65" fmla="*/ 25 h 48"/>
              <a:gd name="T66" fmla="*/ 48 w 48"/>
              <a:gd name="T67" fmla="*/ 22 h 48"/>
              <a:gd name="T68" fmla="*/ 48 w 48"/>
              <a:gd name="T69" fmla="*/ 19 h 48"/>
              <a:gd name="T70" fmla="*/ 47 w 48"/>
              <a:gd name="T71" fmla="*/ 15 h 48"/>
              <a:gd name="T72" fmla="*/ 46 w 48"/>
              <a:gd name="T73" fmla="*/ 13 h 48"/>
              <a:gd name="T74" fmla="*/ 44 w 48"/>
              <a:gd name="T75" fmla="*/ 9 h 48"/>
              <a:gd name="T76" fmla="*/ 42 w 48"/>
              <a:gd name="T77" fmla="*/ 7 h 48"/>
              <a:gd name="T78" fmla="*/ 38 w 48"/>
              <a:gd name="T79" fmla="*/ 4 h 48"/>
              <a:gd name="T80" fmla="*/ 36 w 48"/>
              <a:gd name="T81" fmla="*/ 3 h 48"/>
              <a:gd name="T82" fmla="*/ 32 w 48"/>
              <a:gd name="T83" fmla="*/ 1 h 48"/>
              <a:gd name="T84" fmla="*/ 30 w 48"/>
              <a:gd name="T85" fmla="*/ 1 h 48"/>
              <a:gd name="T86" fmla="*/ 26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2" y="3"/>
                </a:lnTo>
                <a:lnTo>
                  <a:pt x="11" y="4"/>
                </a:lnTo>
                <a:lnTo>
                  <a:pt x="11" y="4"/>
                </a:lnTo>
                <a:lnTo>
                  <a:pt x="10" y="6"/>
                </a:lnTo>
                <a:lnTo>
                  <a:pt x="8" y="6"/>
                </a:lnTo>
                <a:lnTo>
                  <a:pt x="7" y="7"/>
                </a:lnTo>
                <a:lnTo>
                  <a:pt x="7" y="8"/>
                </a:lnTo>
                <a:lnTo>
                  <a:pt x="6" y="9"/>
                </a:lnTo>
                <a:lnTo>
                  <a:pt x="5" y="9"/>
                </a:lnTo>
                <a:lnTo>
                  <a:pt x="5" y="10"/>
                </a:lnTo>
                <a:lnTo>
                  <a:pt x="4" y="12"/>
                </a:lnTo>
                <a:lnTo>
                  <a:pt x="4" y="13"/>
                </a:lnTo>
                <a:lnTo>
                  <a:pt x="2" y="14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0"/>
                </a:lnTo>
                <a:lnTo>
                  <a:pt x="7" y="40"/>
                </a:lnTo>
                <a:lnTo>
                  <a:pt x="8" y="42"/>
                </a:lnTo>
                <a:lnTo>
                  <a:pt x="10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3" y="45"/>
                </a:lnTo>
                <a:lnTo>
                  <a:pt x="14" y="45"/>
                </a:lnTo>
                <a:lnTo>
                  <a:pt x="16" y="46"/>
                </a:lnTo>
                <a:lnTo>
                  <a:pt x="17" y="46"/>
                </a:lnTo>
                <a:lnTo>
                  <a:pt x="18" y="46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6" y="48"/>
                </a:lnTo>
                <a:lnTo>
                  <a:pt x="28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1" y="46"/>
                </a:lnTo>
                <a:lnTo>
                  <a:pt x="32" y="46"/>
                </a:lnTo>
                <a:lnTo>
                  <a:pt x="34" y="46"/>
                </a:lnTo>
                <a:lnTo>
                  <a:pt x="35" y="45"/>
                </a:lnTo>
                <a:lnTo>
                  <a:pt x="36" y="45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40" y="43"/>
                </a:lnTo>
                <a:lnTo>
                  <a:pt x="41" y="42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4" y="38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8" y="31"/>
                </a:lnTo>
                <a:lnTo>
                  <a:pt x="48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8" y="16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4" y="10"/>
                </a:lnTo>
                <a:lnTo>
                  <a:pt x="44" y="9"/>
                </a:lnTo>
                <a:lnTo>
                  <a:pt x="43" y="9"/>
                </a:lnTo>
                <a:lnTo>
                  <a:pt x="42" y="8"/>
                </a:lnTo>
                <a:lnTo>
                  <a:pt x="42" y="7"/>
                </a:lnTo>
                <a:lnTo>
                  <a:pt x="41" y="6"/>
                </a:lnTo>
                <a:lnTo>
                  <a:pt x="40" y="6"/>
                </a:lnTo>
                <a:lnTo>
                  <a:pt x="38" y="4"/>
                </a:lnTo>
                <a:lnTo>
                  <a:pt x="38" y="4"/>
                </a:lnTo>
                <a:lnTo>
                  <a:pt x="37" y="3"/>
                </a:lnTo>
                <a:lnTo>
                  <a:pt x="36" y="3"/>
                </a:lnTo>
                <a:lnTo>
                  <a:pt x="35" y="2"/>
                </a:lnTo>
                <a:lnTo>
                  <a:pt x="34" y="2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51" name="Freeform 219"/>
          <p:cNvSpPr>
            <a:spLocks/>
          </p:cNvSpPr>
          <p:nvPr/>
        </p:nvSpPr>
        <p:spPr bwMode="auto">
          <a:xfrm>
            <a:off x="4462463" y="2955925"/>
            <a:ext cx="46037" cy="46038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9 w 59"/>
              <a:gd name="T5" fmla="*/ 2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10 h 59"/>
              <a:gd name="T12" fmla="*/ 5 w 59"/>
              <a:gd name="T13" fmla="*/ 13 h 59"/>
              <a:gd name="T14" fmla="*/ 4 w 59"/>
              <a:gd name="T15" fmla="*/ 17 h 59"/>
              <a:gd name="T16" fmla="*/ 2 w 59"/>
              <a:gd name="T17" fmla="*/ 21 h 59"/>
              <a:gd name="T18" fmla="*/ 2 w 59"/>
              <a:gd name="T19" fmla="*/ 25 h 59"/>
              <a:gd name="T20" fmla="*/ 0 w 59"/>
              <a:gd name="T21" fmla="*/ 29 h 59"/>
              <a:gd name="T22" fmla="*/ 0 w 59"/>
              <a:gd name="T23" fmla="*/ 33 h 59"/>
              <a:gd name="T24" fmla="*/ 2 w 59"/>
              <a:gd name="T25" fmla="*/ 37 h 59"/>
              <a:gd name="T26" fmla="*/ 3 w 59"/>
              <a:gd name="T27" fmla="*/ 41 h 59"/>
              <a:gd name="T28" fmla="*/ 5 w 59"/>
              <a:gd name="T29" fmla="*/ 45 h 59"/>
              <a:gd name="T30" fmla="*/ 8 w 59"/>
              <a:gd name="T31" fmla="*/ 48 h 59"/>
              <a:gd name="T32" fmla="*/ 10 w 59"/>
              <a:gd name="T33" fmla="*/ 51 h 59"/>
              <a:gd name="T34" fmla="*/ 14 w 59"/>
              <a:gd name="T35" fmla="*/ 54 h 59"/>
              <a:gd name="T36" fmla="*/ 17 w 59"/>
              <a:gd name="T37" fmla="*/ 55 h 59"/>
              <a:gd name="T38" fmla="*/ 21 w 59"/>
              <a:gd name="T39" fmla="*/ 58 h 59"/>
              <a:gd name="T40" fmla="*/ 26 w 59"/>
              <a:gd name="T41" fmla="*/ 59 h 59"/>
              <a:gd name="T42" fmla="*/ 31 w 59"/>
              <a:gd name="T43" fmla="*/ 59 h 59"/>
              <a:gd name="T44" fmla="*/ 33 w 59"/>
              <a:gd name="T45" fmla="*/ 59 h 59"/>
              <a:gd name="T46" fmla="*/ 38 w 59"/>
              <a:gd name="T47" fmla="*/ 58 h 59"/>
              <a:gd name="T48" fmla="*/ 41 w 59"/>
              <a:gd name="T49" fmla="*/ 57 h 59"/>
              <a:gd name="T50" fmla="*/ 45 w 59"/>
              <a:gd name="T51" fmla="*/ 54 h 59"/>
              <a:gd name="T52" fmla="*/ 49 w 59"/>
              <a:gd name="T53" fmla="*/ 52 h 59"/>
              <a:gd name="T54" fmla="*/ 52 w 59"/>
              <a:gd name="T55" fmla="*/ 49 h 59"/>
              <a:gd name="T56" fmla="*/ 55 w 59"/>
              <a:gd name="T57" fmla="*/ 46 h 59"/>
              <a:gd name="T58" fmla="*/ 57 w 59"/>
              <a:gd name="T59" fmla="*/ 42 h 59"/>
              <a:gd name="T60" fmla="*/ 58 w 59"/>
              <a:gd name="T61" fmla="*/ 39 h 59"/>
              <a:gd name="T62" fmla="*/ 59 w 59"/>
              <a:gd name="T63" fmla="*/ 34 h 59"/>
              <a:gd name="T64" fmla="*/ 59 w 59"/>
              <a:gd name="T65" fmla="*/ 29 h 59"/>
              <a:gd name="T66" fmla="*/ 59 w 59"/>
              <a:gd name="T67" fmla="*/ 27 h 59"/>
              <a:gd name="T68" fmla="*/ 58 w 59"/>
              <a:gd name="T69" fmla="*/ 22 h 59"/>
              <a:gd name="T70" fmla="*/ 57 w 59"/>
              <a:gd name="T71" fmla="*/ 18 h 59"/>
              <a:gd name="T72" fmla="*/ 56 w 59"/>
              <a:gd name="T73" fmla="*/ 15 h 59"/>
              <a:gd name="T74" fmla="*/ 53 w 59"/>
              <a:gd name="T75" fmla="*/ 11 h 59"/>
              <a:gd name="T76" fmla="*/ 50 w 59"/>
              <a:gd name="T77" fmla="*/ 7 h 59"/>
              <a:gd name="T78" fmla="*/ 46 w 59"/>
              <a:gd name="T79" fmla="*/ 5 h 59"/>
              <a:gd name="T80" fmla="*/ 43 w 59"/>
              <a:gd name="T81" fmla="*/ 2 h 59"/>
              <a:gd name="T82" fmla="*/ 39 w 59"/>
              <a:gd name="T83" fmla="*/ 1 h 59"/>
              <a:gd name="T84" fmla="*/ 34 w 59"/>
              <a:gd name="T85" fmla="*/ 0 h 59"/>
              <a:gd name="T86" fmla="*/ 31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1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1"/>
                </a:lnTo>
                <a:lnTo>
                  <a:pt x="23" y="1"/>
                </a:lnTo>
                <a:lnTo>
                  <a:pt x="21" y="1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4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9" y="8"/>
                </a:lnTo>
                <a:lnTo>
                  <a:pt x="9" y="10"/>
                </a:lnTo>
                <a:lnTo>
                  <a:pt x="8" y="11"/>
                </a:lnTo>
                <a:lnTo>
                  <a:pt x="6" y="12"/>
                </a:lnTo>
                <a:lnTo>
                  <a:pt x="5" y="13"/>
                </a:lnTo>
                <a:lnTo>
                  <a:pt x="5" y="15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2" y="25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2" y="34"/>
                </a:lnTo>
                <a:lnTo>
                  <a:pt x="2" y="35"/>
                </a:lnTo>
                <a:lnTo>
                  <a:pt x="2" y="37"/>
                </a:lnTo>
                <a:lnTo>
                  <a:pt x="2" y="39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9" y="51"/>
                </a:lnTo>
                <a:lnTo>
                  <a:pt x="10" y="51"/>
                </a:lnTo>
                <a:lnTo>
                  <a:pt x="11" y="52"/>
                </a:lnTo>
                <a:lnTo>
                  <a:pt x="12" y="53"/>
                </a:lnTo>
                <a:lnTo>
                  <a:pt x="14" y="54"/>
                </a:lnTo>
                <a:lnTo>
                  <a:pt x="15" y="54"/>
                </a:lnTo>
                <a:lnTo>
                  <a:pt x="16" y="55"/>
                </a:lnTo>
                <a:lnTo>
                  <a:pt x="17" y="55"/>
                </a:lnTo>
                <a:lnTo>
                  <a:pt x="19" y="57"/>
                </a:lnTo>
                <a:lnTo>
                  <a:pt x="20" y="57"/>
                </a:lnTo>
                <a:lnTo>
                  <a:pt x="21" y="58"/>
                </a:lnTo>
                <a:lnTo>
                  <a:pt x="23" y="58"/>
                </a:lnTo>
                <a:lnTo>
                  <a:pt x="25" y="58"/>
                </a:lnTo>
                <a:lnTo>
                  <a:pt x="26" y="59"/>
                </a:lnTo>
                <a:lnTo>
                  <a:pt x="27" y="59"/>
                </a:lnTo>
                <a:lnTo>
                  <a:pt x="28" y="59"/>
                </a:lnTo>
                <a:lnTo>
                  <a:pt x="31" y="59"/>
                </a:lnTo>
                <a:lnTo>
                  <a:pt x="31" y="59"/>
                </a:lnTo>
                <a:lnTo>
                  <a:pt x="32" y="59"/>
                </a:lnTo>
                <a:lnTo>
                  <a:pt x="33" y="59"/>
                </a:lnTo>
                <a:lnTo>
                  <a:pt x="34" y="59"/>
                </a:lnTo>
                <a:lnTo>
                  <a:pt x="37" y="58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7"/>
                </a:lnTo>
                <a:lnTo>
                  <a:pt x="43" y="55"/>
                </a:lnTo>
                <a:lnTo>
                  <a:pt x="44" y="55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9" y="52"/>
                </a:lnTo>
                <a:lnTo>
                  <a:pt x="50" y="51"/>
                </a:lnTo>
                <a:lnTo>
                  <a:pt x="51" y="51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5" y="46"/>
                </a:lnTo>
                <a:lnTo>
                  <a:pt x="56" y="45"/>
                </a:lnTo>
                <a:lnTo>
                  <a:pt x="56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9"/>
                </a:lnTo>
                <a:lnTo>
                  <a:pt x="58" y="37"/>
                </a:lnTo>
                <a:lnTo>
                  <a:pt x="59" y="35"/>
                </a:lnTo>
                <a:lnTo>
                  <a:pt x="59" y="34"/>
                </a:lnTo>
                <a:lnTo>
                  <a:pt x="59" y="33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5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6" y="16"/>
                </a:lnTo>
                <a:lnTo>
                  <a:pt x="56" y="15"/>
                </a:lnTo>
                <a:lnTo>
                  <a:pt x="55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8"/>
                </a:lnTo>
                <a:lnTo>
                  <a:pt x="50" y="7"/>
                </a:lnTo>
                <a:lnTo>
                  <a:pt x="49" y="7"/>
                </a:lnTo>
                <a:lnTo>
                  <a:pt x="47" y="6"/>
                </a:lnTo>
                <a:lnTo>
                  <a:pt x="46" y="5"/>
                </a:lnTo>
                <a:lnTo>
                  <a:pt x="45" y="5"/>
                </a:lnTo>
                <a:lnTo>
                  <a:pt x="44" y="4"/>
                </a:lnTo>
                <a:lnTo>
                  <a:pt x="43" y="2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7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2" name="Freeform 220"/>
          <p:cNvSpPr>
            <a:spLocks/>
          </p:cNvSpPr>
          <p:nvPr/>
        </p:nvSpPr>
        <p:spPr bwMode="auto">
          <a:xfrm>
            <a:off x="4283075" y="2433638"/>
            <a:ext cx="38100" cy="38100"/>
          </a:xfrm>
          <a:custGeom>
            <a:avLst/>
            <a:gdLst>
              <a:gd name="T0" fmla="*/ 23 w 49"/>
              <a:gd name="T1" fmla="*/ 0 h 48"/>
              <a:gd name="T2" fmla="*/ 20 w 49"/>
              <a:gd name="T3" fmla="*/ 1 h 48"/>
              <a:gd name="T4" fmla="*/ 17 w 49"/>
              <a:gd name="T5" fmla="*/ 1 h 48"/>
              <a:gd name="T6" fmla="*/ 14 w 49"/>
              <a:gd name="T7" fmla="*/ 3 h 48"/>
              <a:gd name="T8" fmla="*/ 11 w 49"/>
              <a:gd name="T9" fmla="*/ 4 h 48"/>
              <a:gd name="T10" fmla="*/ 8 w 49"/>
              <a:gd name="T11" fmla="*/ 7 h 48"/>
              <a:gd name="T12" fmla="*/ 5 w 49"/>
              <a:gd name="T13" fmla="*/ 9 h 48"/>
              <a:gd name="T14" fmla="*/ 4 w 49"/>
              <a:gd name="T15" fmla="*/ 13 h 48"/>
              <a:gd name="T16" fmla="*/ 3 w 49"/>
              <a:gd name="T17" fmla="*/ 15 h 48"/>
              <a:gd name="T18" fmla="*/ 2 w 49"/>
              <a:gd name="T19" fmla="*/ 19 h 48"/>
              <a:gd name="T20" fmla="*/ 2 w 49"/>
              <a:gd name="T21" fmla="*/ 22 h 48"/>
              <a:gd name="T22" fmla="*/ 2 w 49"/>
              <a:gd name="T23" fmla="*/ 25 h 48"/>
              <a:gd name="T24" fmla="*/ 2 w 49"/>
              <a:gd name="T25" fmla="*/ 28 h 48"/>
              <a:gd name="T26" fmla="*/ 3 w 49"/>
              <a:gd name="T27" fmla="*/ 32 h 48"/>
              <a:gd name="T28" fmla="*/ 4 w 49"/>
              <a:gd name="T29" fmla="*/ 36 h 48"/>
              <a:gd name="T30" fmla="*/ 5 w 49"/>
              <a:gd name="T31" fmla="*/ 38 h 48"/>
              <a:gd name="T32" fmla="*/ 8 w 49"/>
              <a:gd name="T33" fmla="*/ 40 h 48"/>
              <a:gd name="T34" fmla="*/ 11 w 49"/>
              <a:gd name="T35" fmla="*/ 43 h 48"/>
              <a:gd name="T36" fmla="*/ 14 w 49"/>
              <a:gd name="T37" fmla="*/ 45 h 48"/>
              <a:gd name="T38" fmla="*/ 17 w 49"/>
              <a:gd name="T39" fmla="*/ 46 h 48"/>
              <a:gd name="T40" fmla="*/ 20 w 49"/>
              <a:gd name="T41" fmla="*/ 48 h 48"/>
              <a:gd name="T42" fmla="*/ 23 w 49"/>
              <a:gd name="T43" fmla="*/ 48 h 48"/>
              <a:gd name="T44" fmla="*/ 27 w 49"/>
              <a:gd name="T45" fmla="*/ 48 h 48"/>
              <a:gd name="T46" fmla="*/ 31 w 49"/>
              <a:gd name="T47" fmla="*/ 48 h 48"/>
              <a:gd name="T48" fmla="*/ 33 w 49"/>
              <a:gd name="T49" fmla="*/ 46 h 48"/>
              <a:gd name="T50" fmla="*/ 37 w 49"/>
              <a:gd name="T51" fmla="*/ 45 h 48"/>
              <a:gd name="T52" fmla="*/ 39 w 49"/>
              <a:gd name="T53" fmla="*/ 43 h 48"/>
              <a:gd name="T54" fmla="*/ 43 w 49"/>
              <a:gd name="T55" fmla="*/ 40 h 48"/>
              <a:gd name="T56" fmla="*/ 45 w 49"/>
              <a:gd name="T57" fmla="*/ 38 h 48"/>
              <a:gd name="T58" fmla="*/ 46 w 49"/>
              <a:gd name="T59" fmla="*/ 36 h 48"/>
              <a:gd name="T60" fmla="*/ 47 w 49"/>
              <a:gd name="T61" fmla="*/ 32 h 48"/>
              <a:gd name="T62" fmla="*/ 49 w 49"/>
              <a:gd name="T63" fmla="*/ 28 h 48"/>
              <a:gd name="T64" fmla="*/ 49 w 49"/>
              <a:gd name="T65" fmla="*/ 25 h 48"/>
              <a:gd name="T66" fmla="*/ 49 w 49"/>
              <a:gd name="T67" fmla="*/ 22 h 48"/>
              <a:gd name="T68" fmla="*/ 49 w 49"/>
              <a:gd name="T69" fmla="*/ 19 h 48"/>
              <a:gd name="T70" fmla="*/ 47 w 49"/>
              <a:gd name="T71" fmla="*/ 15 h 48"/>
              <a:gd name="T72" fmla="*/ 46 w 49"/>
              <a:gd name="T73" fmla="*/ 13 h 48"/>
              <a:gd name="T74" fmla="*/ 45 w 49"/>
              <a:gd name="T75" fmla="*/ 9 h 48"/>
              <a:gd name="T76" fmla="*/ 43 w 49"/>
              <a:gd name="T77" fmla="*/ 7 h 48"/>
              <a:gd name="T78" fmla="*/ 39 w 49"/>
              <a:gd name="T79" fmla="*/ 4 h 48"/>
              <a:gd name="T80" fmla="*/ 37 w 49"/>
              <a:gd name="T81" fmla="*/ 3 h 48"/>
              <a:gd name="T82" fmla="*/ 33 w 49"/>
              <a:gd name="T83" fmla="*/ 1 h 48"/>
              <a:gd name="T84" fmla="*/ 31 w 49"/>
              <a:gd name="T85" fmla="*/ 1 h 48"/>
              <a:gd name="T86" fmla="*/ 27 w 49"/>
              <a:gd name="T87" fmla="*/ 0 h 48"/>
              <a:gd name="T88" fmla="*/ 25 w 49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" h="48">
                <a:moveTo>
                  <a:pt x="25" y="24"/>
                </a:move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2"/>
                </a:lnTo>
                <a:lnTo>
                  <a:pt x="14" y="3"/>
                </a:lnTo>
                <a:lnTo>
                  <a:pt x="12" y="3"/>
                </a:lnTo>
                <a:lnTo>
                  <a:pt x="11" y="4"/>
                </a:lnTo>
                <a:lnTo>
                  <a:pt x="11" y="4"/>
                </a:lnTo>
                <a:lnTo>
                  <a:pt x="10" y="6"/>
                </a:lnTo>
                <a:lnTo>
                  <a:pt x="9" y="6"/>
                </a:lnTo>
                <a:lnTo>
                  <a:pt x="8" y="7"/>
                </a:lnTo>
                <a:lnTo>
                  <a:pt x="8" y="8"/>
                </a:lnTo>
                <a:lnTo>
                  <a:pt x="6" y="9"/>
                </a:lnTo>
                <a:lnTo>
                  <a:pt x="5" y="9"/>
                </a:lnTo>
                <a:lnTo>
                  <a:pt x="5" y="10"/>
                </a:lnTo>
                <a:lnTo>
                  <a:pt x="4" y="12"/>
                </a:lnTo>
                <a:lnTo>
                  <a:pt x="4" y="13"/>
                </a:lnTo>
                <a:lnTo>
                  <a:pt x="3" y="14"/>
                </a:lnTo>
                <a:lnTo>
                  <a:pt x="3" y="14"/>
                </a:lnTo>
                <a:lnTo>
                  <a:pt x="3" y="15"/>
                </a:lnTo>
                <a:lnTo>
                  <a:pt x="2" y="16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2" y="22"/>
                </a:lnTo>
                <a:lnTo>
                  <a:pt x="0" y="24"/>
                </a:lnTo>
                <a:lnTo>
                  <a:pt x="0" y="24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30"/>
                </a:lnTo>
                <a:lnTo>
                  <a:pt x="2" y="31"/>
                </a:lnTo>
                <a:lnTo>
                  <a:pt x="3" y="32"/>
                </a:lnTo>
                <a:lnTo>
                  <a:pt x="3" y="33"/>
                </a:lnTo>
                <a:lnTo>
                  <a:pt x="3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8" y="40"/>
                </a:lnTo>
                <a:lnTo>
                  <a:pt x="8" y="40"/>
                </a:lnTo>
                <a:lnTo>
                  <a:pt x="9" y="42"/>
                </a:lnTo>
                <a:lnTo>
                  <a:pt x="10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4" y="45"/>
                </a:lnTo>
                <a:lnTo>
                  <a:pt x="15" y="45"/>
                </a:lnTo>
                <a:lnTo>
                  <a:pt x="16" y="46"/>
                </a:lnTo>
                <a:lnTo>
                  <a:pt x="17" y="46"/>
                </a:lnTo>
                <a:lnTo>
                  <a:pt x="18" y="46"/>
                </a:lnTo>
                <a:lnTo>
                  <a:pt x="18" y="48"/>
                </a:lnTo>
                <a:lnTo>
                  <a:pt x="20" y="48"/>
                </a:lnTo>
                <a:lnTo>
                  <a:pt x="21" y="48"/>
                </a:lnTo>
                <a:lnTo>
                  <a:pt x="22" y="48"/>
                </a:lnTo>
                <a:lnTo>
                  <a:pt x="23" y="48"/>
                </a:lnTo>
                <a:lnTo>
                  <a:pt x="25" y="48"/>
                </a:lnTo>
                <a:lnTo>
                  <a:pt x="25" y="48"/>
                </a:lnTo>
                <a:lnTo>
                  <a:pt x="27" y="48"/>
                </a:lnTo>
                <a:lnTo>
                  <a:pt x="28" y="48"/>
                </a:lnTo>
                <a:lnTo>
                  <a:pt x="29" y="48"/>
                </a:lnTo>
                <a:lnTo>
                  <a:pt x="31" y="48"/>
                </a:lnTo>
                <a:lnTo>
                  <a:pt x="31" y="48"/>
                </a:lnTo>
                <a:lnTo>
                  <a:pt x="32" y="46"/>
                </a:lnTo>
                <a:lnTo>
                  <a:pt x="33" y="46"/>
                </a:lnTo>
                <a:lnTo>
                  <a:pt x="34" y="46"/>
                </a:lnTo>
                <a:lnTo>
                  <a:pt x="35" y="45"/>
                </a:lnTo>
                <a:lnTo>
                  <a:pt x="37" y="45"/>
                </a:lnTo>
                <a:lnTo>
                  <a:pt x="38" y="44"/>
                </a:lnTo>
                <a:lnTo>
                  <a:pt x="39" y="44"/>
                </a:lnTo>
                <a:lnTo>
                  <a:pt x="39" y="43"/>
                </a:lnTo>
                <a:lnTo>
                  <a:pt x="40" y="43"/>
                </a:lnTo>
                <a:lnTo>
                  <a:pt x="41" y="42"/>
                </a:lnTo>
                <a:lnTo>
                  <a:pt x="43" y="40"/>
                </a:lnTo>
                <a:lnTo>
                  <a:pt x="43" y="40"/>
                </a:lnTo>
                <a:lnTo>
                  <a:pt x="44" y="39"/>
                </a:lnTo>
                <a:lnTo>
                  <a:pt x="45" y="38"/>
                </a:lnTo>
                <a:lnTo>
                  <a:pt x="45" y="37"/>
                </a:lnTo>
                <a:lnTo>
                  <a:pt x="46" y="37"/>
                </a:lnTo>
                <a:lnTo>
                  <a:pt x="46" y="36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9" y="31"/>
                </a:lnTo>
                <a:lnTo>
                  <a:pt x="49" y="30"/>
                </a:lnTo>
                <a:lnTo>
                  <a:pt x="49" y="28"/>
                </a:lnTo>
                <a:lnTo>
                  <a:pt x="49" y="27"/>
                </a:lnTo>
                <a:lnTo>
                  <a:pt x="49" y="26"/>
                </a:lnTo>
                <a:lnTo>
                  <a:pt x="49" y="25"/>
                </a:lnTo>
                <a:lnTo>
                  <a:pt x="49" y="24"/>
                </a:lnTo>
                <a:lnTo>
                  <a:pt x="49" y="24"/>
                </a:lnTo>
                <a:lnTo>
                  <a:pt x="49" y="22"/>
                </a:lnTo>
                <a:lnTo>
                  <a:pt x="49" y="21"/>
                </a:lnTo>
                <a:lnTo>
                  <a:pt x="49" y="20"/>
                </a:lnTo>
                <a:lnTo>
                  <a:pt x="49" y="19"/>
                </a:lnTo>
                <a:lnTo>
                  <a:pt x="49" y="18"/>
                </a:lnTo>
                <a:lnTo>
                  <a:pt x="49" y="16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5" y="10"/>
                </a:lnTo>
                <a:lnTo>
                  <a:pt x="45" y="9"/>
                </a:lnTo>
                <a:lnTo>
                  <a:pt x="44" y="9"/>
                </a:lnTo>
                <a:lnTo>
                  <a:pt x="43" y="8"/>
                </a:lnTo>
                <a:lnTo>
                  <a:pt x="43" y="7"/>
                </a:lnTo>
                <a:lnTo>
                  <a:pt x="41" y="6"/>
                </a:lnTo>
                <a:lnTo>
                  <a:pt x="40" y="6"/>
                </a:lnTo>
                <a:lnTo>
                  <a:pt x="39" y="4"/>
                </a:lnTo>
                <a:lnTo>
                  <a:pt x="39" y="4"/>
                </a:lnTo>
                <a:lnTo>
                  <a:pt x="38" y="3"/>
                </a:lnTo>
                <a:lnTo>
                  <a:pt x="37" y="3"/>
                </a:lnTo>
                <a:lnTo>
                  <a:pt x="35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1" y="1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5" y="0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53" name="Freeform 221"/>
          <p:cNvSpPr>
            <a:spLocks/>
          </p:cNvSpPr>
          <p:nvPr/>
        </p:nvSpPr>
        <p:spPr bwMode="auto">
          <a:xfrm>
            <a:off x="4271963" y="2422525"/>
            <a:ext cx="46037" cy="46038"/>
          </a:xfrm>
          <a:custGeom>
            <a:avLst/>
            <a:gdLst>
              <a:gd name="T0" fmla="*/ 26 w 59"/>
              <a:gd name="T1" fmla="*/ 0 h 59"/>
              <a:gd name="T2" fmla="*/ 23 w 59"/>
              <a:gd name="T3" fmla="*/ 1 h 59"/>
              <a:gd name="T4" fmla="*/ 18 w 59"/>
              <a:gd name="T5" fmla="*/ 3 h 59"/>
              <a:gd name="T6" fmla="*/ 14 w 59"/>
              <a:gd name="T7" fmla="*/ 5 h 59"/>
              <a:gd name="T8" fmla="*/ 11 w 59"/>
              <a:gd name="T9" fmla="*/ 7 h 59"/>
              <a:gd name="T10" fmla="*/ 8 w 59"/>
              <a:gd name="T11" fmla="*/ 10 h 59"/>
              <a:gd name="T12" fmla="*/ 5 w 59"/>
              <a:gd name="T13" fmla="*/ 13 h 59"/>
              <a:gd name="T14" fmla="*/ 4 w 59"/>
              <a:gd name="T15" fmla="*/ 17 h 59"/>
              <a:gd name="T16" fmla="*/ 1 w 59"/>
              <a:gd name="T17" fmla="*/ 21 h 59"/>
              <a:gd name="T18" fmla="*/ 1 w 59"/>
              <a:gd name="T19" fmla="*/ 25 h 59"/>
              <a:gd name="T20" fmla="*/ 0 w 59"/>
              <a:gd name="T21" fmla="*/ 29 h 59"/>
              <a:gd name="T22" fmla="*/ 0 w 59"/>
              <a:gd name="T23" fmla="*/ 33 h 59"/>
              <a:gd name="T24" fmla="*/ 1 w 59"/>
              <a:gd name="T25" fmla="*/ 37 h 59"/>
              <a:gd name="T26" fmla="*/ 2 w 59"/>
              <a:gd name="T27" fmla="*/ 41 h 59"/>
              <a:gd name="T28" fmla="*/ 5 w 59"/>
              <a:gd name="T29" fmla="*/ 45 h 59"/>
              <a:gd name="T30" fmla="*/ 7 w 59"/>
              <a:gd name="T31" fmla="*/ 48 h 59"/>
              <a:gd name="T32" fmla="*/ 10 w 59"/>
              <a:gd name="T33" fmla="*/ 51 h 59"/>
              <a:gd name="T34" fmla="*/ 13 w 59"/>
              <a:gd name="T35" fmla="*/ 54 h 59"/>
              <a:gd name="T36" fmla="*/ 17 w 59"/>
              <a:gd name="T37" fmla="*/ 55 h 59"/>
              <a:gd name="T38" fmla="*/ 20 w 59"/>
              <a:gd name="T39" fmla="*/ 58 h 59"/>
              <a:gd name="T40" fmla="*/ 25 w 59"/>
              <a:gd name="T41" fmla="*/ 59 h 59"/>
              <a:gd name="T42" fmla="*/ 30 w 59"/>
              <a:gd name="T43" fmla="*/ 59 h 59"/>
              <a:gd name="T44" fmla="*/ 32 w 59"/>
              <a:gd name="T45" fmla="*/ 59 h 59"/>
              <a:gd name="T46" fmla="*/ 37 w 59"/>
              <a:gd name="T47" fmla="*/ 58 h 59"/>
              <a:gd name="T48" fmla="*/ 41 w 59"/>
              <a:gd name="T49" fmla="*/ 57 h 59"/>
              <a:gd name="T50" fmla="*/ 45 w 59"/>
              <a:gd name="T51" fmla="*/ 54 h 59"/>
              <a:gd name="T52" fmla="*/ 48 w 59"/>
              <a:gd name="T53" fmla="*/ 52 h 59"/>
              <a:gd name="T54" fmla="*/ 52 w 59"/>
              <a:gd name="T55" fmla="*/ 49 h 59"/>
              <a:gd name="T56" fmla="*/ 54 w 59"/>
              <a:gd name="T57" fmla="*/ 46 h 59"/>
              <a:gd name="T58" fmla="*/ 57 w 59"/>
              <a:gd name="T59" fmla="*/ 42 h 59"/>
              <a:gd name="T60" fmla="*/ 58 w 59"/>
              <a:gd name="T61" fmla="*/ 39 h 59"/>
              <a:gd name="T62" fmla="*/ 59 w 59"/>
              <a:gd name="T63" fmla="*/ 34 h 59"/>
              <a:gd name="T64" fmla="*/ 59 w 59"/>
              <a:gd name="T65" fmla="*/ 29 h 59"/>
              <a:gd name="T66" fmla="*/ 59 w 59"/>
              <a:gd name="T67" fmla="*/ 27 h 59"/>
              <a:gd name="T68" fmla="*/ 58 w 59"/>
              <a:gd name="T69" fmla="*/ 22 h 59"/>
              <a:gd name="T70" fmla="*/ 57 w 59"/>
              <a:gd name="T71" fmla="*/ 18 h 59"/>
              <a:gd name="T72" fmla="*/ 55 w 59"/>
              <a:gd name="T73" fmla="*/ 15 h 59"/>
              <a:gd name="T74" fmla="*/ 53 w 59"/>
              <a:gd name="T75" fmla="*/ 11 h 59"/>
              <a:gd name="T76" fmla="*/ 49 w 59"/>
              <a:gd name="T77" fmla="*/ 7 h 59"/>
              <a:gd name="T78" fmla="*/ 46 w 59"/>
              <a:gd name="T79" fmla="*/ 5 h 59"/>
              <a:gd name="T80" fmla="*/ 42 w 59"/>
              <a:gd name="T81" fmla="*/ 3 h 59"/>
              <a:gd name="T82" fmla="*/ 39 w 59"/>
              <a:gd name="T83" fmla="*/ 1 h 59"/>
              <a:gd name="T84" fmla="*/ 34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1"/>
                </a:lnTo>
                <a:lnTo>
                  <a:pt x="23" y="1"/>
                </a:lnTo>
                <a:lnTo>
                  <a:pt x="20" y="1"/>
                </a:lnTo>
                <a:lnTo>
                  <a:pt x="19" y="3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4" y="5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6" y="12"/>
                </a:lnTo>
                <a:lnTo>
                  <a:pt x="5" y="13"/>
                </a:lnTo>
                <a:lnTo>
                  <a:pt x="5" y="15"/>
                </a:lnTo>
                <a:lnTo>
                  <a:pt x="4" y="16"/>
                </a:lnTo>
                <a:lnTo>
                  <a:pt x="4" y="17"/>
                </a:lnTo>
                <a:lnTo>
                  <a:pt x="2" y="18"/>
                </a:lnTo>
                <a:lnTo>
                  <a:pt x="2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1" y="34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2" y="40"/>
                </a:lnTo>
                <a:lnTo>
                  <a:pt x="2" y="41"/>
                </a:lnTo>
                <a:lnTo>
                  <a:pt x="4" y="42"/>
                </a:lnTo>
                <a:lnTo>
                  <a:pt x="4" y="43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7" y="48"/>
                </a:lnTo>
                <a:lnTo>
                  <a:pt x="8" y="49"/>
                </a:lnTo>
                <a:lnTo>
                  <a:pt x="8" y="51"/>
                </a:lnTo>
                <a:lnTo>
                  <a:pt x="10" y="51"/>
                </a:lnTo>
                <a:lnTo>
                  <a:pt x="11" y="52"/>
                </a:lnTo>
                <a:lnTo>
                  <a:pt x="12" y="53"/>
                </a:lnTo>
                <a:lnTo>
                  <a:pt x="13" y="54"/>
                </a:lnTo>
                <a:lnTo>
                  <a:pt x="14" y="54"/>
                </a:lnTo>
                <a:lnTo>
                  <a:pt x="16" y="55"/>
                </a:lnTo>
                <a:lnTo>
                  <a:pt x="17" y="55"/>
                </a:lnTo>
                <a:lnTo>
                  <a:pt x="18" y="57"/>
                </a:lnTo>
                <a:lnTo>
                  <a:pt x="19" y="57"/>
                </a:lnTo>
                <a:lnTo>
                  <a:pt x="20" y="58"/>
                </a:lnTo>
                <a:lnTo>
                  <a:pt x="23" y="58"/>
                </a:lnTo>
                <a:lnTo>
                  <a:pt x="24" y="58"/>
                </a:lnTo>
                <a:lnTo>
                  <a:pt x="25" y="59"/>
                </a:lnTo>
                <a:lnTo>
                  <a:pt x="26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1" y="59"/>
                </a:lnTo>
                <a:lnTo>
                  <a:pt x="32" y="59"/>
                </a:lnTo>
                <a:lnTo>
                  <a:pt x="34" y="59"/>
                </a:lnTo>
                <a:lnTo>
                  <a:pt x="36" y="58"/>
                </a:lnTo>
                <a:lnTo>
                  <a:pt x="37" y="58"/>
                </a:lnTo>
                <a:lnTo>
                  <a:pt x="39" y="58"/>
                </a:lnTo>
                <a:lnTo>
                  <a:pt x="40" y="57"/>
                </a:lnTo>
                <a:lnTo>
                  <a:pt x="41" y="57"/>
                </a:lnTo>
                <a:lnTo>
                  <a:pt x="42" y="55"/>
                </a:lnTo>
                <a:lnTo>
                  <a:pt x="43" y="55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8" y="52"/>
                </a:lnTo>
                <a:lnTo>
                  <a:pt x="49" y="51"/>
                </a:lnTo>
                <a:lnTo>
                  <a:pt x="51" y="51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6"/>
                </a:lnTo>
                <a:lnTo>
                  <a:pt x="55" y="45"/>
                </a:lnTo>
                <a:lnTo>
                  <a:pt x="55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9"/>
                </a:lnTo>
                <a:lnTo>
                  <a:pt x="58" y="37"/>
                </a:lnTo>
                <a:lnTo>
                  <a:pt x="59" y="35"/>
                </a:lnTo>
                <a:lnTo>
                  <a:pt x="59" y="34"/>
                </a:lnTo>
                <a:lnTo>
                  <a:pt x="59" y="33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5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5" y="16"/>
                </a:lnTo>
                <a:lnTo>
                  <a:pt x="55" y="15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9"/>
                </a:lnTo>
                <a:lnTo>
                  <a:pt x="49" y="7"/>
                </a:lnTo>
                <a:lnTo>
                  <a:pt x="48" y="7"/>
                </a:lnTo>
                <a:lnTo>
                  <a:pt x="47" y="6"/>
                </a:lnTo>
                <a:lnTo>
                  <a:pt x="46" y="5"/>
                </a:lnTo>
                <a:lnTo>
                  <a:pt x="45" y="5"/>
                </a:lnTo>
                <a:lnTo>
                  <a:pt x="43" y="4"/>
                </a:lnTo>
                <a:lnTo>
                  <a:pt x="42" y="3"/>
                </a:lnTo>
                <a:lnTo>
                  <a:pt x="41" y="3"/>
                </a:lnTo>
                <a:lnTo>
                  <a:pt x="40" y="3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4" y="0"/>
                </a:lnTo>
                <a:lnTo>
                  <a:pt x="32" y="0"/>
                </a:lnTo>
                <a:lnTo>
                  <a:pt x="31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4" name="Freeform 222"/>
          <p:cNvSpPr>
            <a:spLocks/>
          </p:cNvSpPr>
          <p:nvPr/>
        </p:nvSpPr>
        <p:spPr bwMode="auto">
          <a:xfrm>
            <a:off x="3519488" y="3368675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4 h 48"/>
              <a:gd name="T8" fmla="*/ 11 w 48"/>
              <a:gd name="T9" fmla="*/ 5 h 48"/>
              <a:gd name="T10" fmla="*/ 7 w 48"/>
              <a:gd name="T11" fmla="*/ 7 h 48"/>
              <a:gd name="T12" fmla="*/ 5 w 48"/>
              <a:gd name="T13" fmla="*/ 10 h 48"/>
              <a:gd name="T14" fmla="*/ 3 w 48"/>
              <a:gd name="T15" fmla="*/ 13 h 48"/>
              <a:gd name="T16" fmla="*/ 2 w 48"/>
              <a:gd name="T17" fmla="*/ 16 h 48"/>
              <a:gd name="T18" fmla="*/ 1 w 48"/>
              <a:gd name="T19" fmla="*/ 19 h 48"/>
              <a:gd name="T20" fmla="*/ 1 w 48"/>
              <a:gd name="T21" fmla="*/ 23 h 48"/>
              <a:gd name="T22" fmla="*/ 1 w 48"/>
              <a:gd name="T23" fmla="*/ 25 h 48"/>
              <a:gd name="T24" fmla="*/ 1 w 48"/>
              <a:gd name="T25" fmla="*/ 29 h 48"/>
              <a:gd name="T26" fmla="*/ 2 w 48"/>
              <a:gd name="T27" fmla="*/ 33 h 48"/>
              <a:gd name="T28" fmla="*/ 3 w 48"/>
              <a:gd name="T29" fmla="*/ 36 h 48"/>
              <a:gd name="T30" fmla="*/ 5 w 48"/>
              <a:gd name="T31" fmla="*/ 39 h 48"/>
              <a:gd name="T32" fmla="*/ 7 w 48"/>
              <a:gd name="T33" fmla="*/ 41 h 48"/>
              <a:gd name="T34" fmla="*/ 11 w 48"/>
              <a:gd name="T35" fmla="*/ 43 h 48"/>
              <a:gd name="T36" fmla="*/ 13 w 48"/>
              <a:gd name="T37" fmla="*/ 46 h 48"/>
              <a:gd name="T38" fmla="*/ 17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6 w 48"/>
              <a:gd name="T45" fmla="*/ 48 h 48"/>
              <a:gd name="T46" fmla="*/ 30 w 48"/>
              <a:gd name="T47" fmla="*/ 48 h 48"/>
              <a:gd name="T48" fmla="*/ 32 w 48"/>
              <a:gd name="T49" fmla="*/ 47 h 48"/>
              <a:gd name="T50" fmla="*/ 36 w 48"/>
              <a:gd name="T51" fmla="*/ 46 h 48"/>
              <a:gd name="T52" fmla="*/ 38 w 48"/>
              <a:gd name="T53" fmla="*/ 43 h 48"/>
              <a:gd name="T54" fmla="*/ 42 w 48"/>
              <a:gd name="T55" fmla="*/ 41 h 48"/>
              <a:gd name="T56" fmla="*/ 44 w 48"/>
              <a:gd name="T57" fmla="*/ 39 h 48"/>
              <a:gd name="T58" fmla="*/ 45 w 48"/>
              <a:gd name="T59" fmla="*/ 36 h 48"/>
              <a:gd name="T60" fmla="*/ 47 w 48"/>
              <a:gd name="T61" fmla="*/ 33 h 48"/>
              <a:gd name="T62" fmla="*/ 48 w 48"/>
              <a:gd name="T63" fmla="*/ 29 h 48"/>
              <a:gd name="T64" fmla="*/ 48 w 48"/>
              <a:gd name="T65" fmla="*/ 25 h 48"/>
              <a:gd name="T66" fmla="*/ 48 w 48"/>
              <a:gd name="T67" fmla="*/ 23 h 48"/>
              <a:gd name="T68" fmla="*/ 48 w 48"/>
              <a:gd name="T69" fmla="*/ 19 h 48"/>
              <a:gd name="T70" fmla="*/ 47 w 48"/>
              <a:gd name="T71" fmla="*/ 16 h 48"/>
              <a:gd name="T72" fmla="*/ 45 w 48"/>
              <a:gd name="T73" fmla="*/ 13 h 48"/>
              <a:gd name="T74" fmla="*/ 44 w 48"/>
              <a:gd name="T75" fmla="*/ 10 h 48"/>
              <a:gd name="T76" fmla="*/ 42 w 48"/>
              <a:gd name="T77" fmla="*/ 7 h 48"/>
              <a:gd name="T78" fmla="*/ 38 w 48"/>
              <a:gd name="T79" fmla="*/ 5 h 48"/>
              <a:gd name="T80" fmla="*/ 36 w 48"/>
              <a:gd name="T81" fmla="*/ 4 h 48"/>
              <a:gd name="T82" fmla="*/ 32 w 48"/>
              <a:gd name="T83" fmla="*/ 1 h 48"/>
              <a:gd name="T84" fmla="*/ 30 w 48"/>
              <a:gd name="T85" fmla="*/ 1 h 48"/>
              <a:gd name="T86" fmla="*/ 26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5" y="3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11" y="5"/>
                </a:lnTo>
                <a:lnTo>
                  <a:pt x="9" y="6"/>
                </a:lnTo>
                <a:lnTo>
                  <a:pt x="8" y="6"/>
                </a:lnTo>
                <a:lnTo>
                  <a:pt x="7" y="7"/>
                </a:lnTo>
                <a:lnTo>
                  <a:pt x="7" y="9"/>
                </a:lnTo>
                <a:lnTo>
                  <a:pt x="6" y="10"/>
                </a:lnTo>
                <a:lnTo>
                  <a:pt x="5" y="10"/>
                </a:lnTo>
                <a:lnTo>
                  <a:pt x="5" y="11"/>
                </a:lnTo>
                <a:lnTo>
                  <a:pt x="3" y="12"/>
                </a:lnTo>
                <a:lnTo>
                  <a:pt x="3" y="13"/>
                </a:lnTo>
                <a:lnTo>
                  <a:pt x="2" y="15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9" y="43"/>
                </a:lnTo>
                <a:lnTo>
                  <a:pt x="11" y="43"/>
                </a:lnTo>
                <a:lnTo>
                  <a:pt x="11" y="45"/>
                </a:lnTo>
                <a:lnTo>
                  <a:pt x="12" y="45"/>
                </a:lnTo>
                <a:lnTo>
                  <a:pt x="13" y="46"/>
                </a:lnTo>
                <a:lnTo>
                  <a:pt x="14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5"/>
                </a:lnTo>
                <a:lnTo>
                  <a:pt x="38" y="45"/>
                </a:lnTo>
                <a:lnTo>
                  <a:pt x="38" y="43"/>
                </a:lnTo>
                <a:lnTo>
                  <a:pt x="39" y="43"/>
                </a:lnTo>
                <a:lnTo>
                  <a:pt x="41" y="42"/>
                </a:lnTo>
                <a:lnTo>
                  <a:pt x="42" y="41"/>
                </a:lnTo>
                <a:lnTo>
                  <a:pt x="42" y="41"/>
                </a:lnTo>
                <a:lnTo>
                  <a:pt x="43" y="40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7" y="35"/>
                </a:lnTo>
                <a:lnTo>
                  <a:pt x="47" y="34"/>
                </a:lnTo>
                <a:lnTo>
                  <a:pt x="47" y="33"/>
                </a:lnTo>
                <a:lnTo>
                  <a:pt x="48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19"/>
                </a:lnTo>
                <a:lnTo>
                  <a:pt x="48" y="18"/>
                </a:lnTo>
                <a:lnTo>
                  <a:pt x="48" y="17"/>
                </a:lnTo>
                <a:lnTo>
                  <a:pt x="47" y="16"/>
                </a:lnTo>
                <a:lnTo>
                  <a:pt x="47" y="15"/>
                </a:lnTo>
                <a:lnTo>
                  <a:pt x="47" y="15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2" y="9"/>
                </a:lnTo>
                <a:lnTo>
                  <a:pt x="42" y="7"/>
                </a:lnTo>
                <a:lnTo>
                  <a:pt x="41" y="6"/>
                </a:lnTo>
                <a:lnTo>
                  <a:pt x="39" y="6"/>
                </a:lnTo>
                <a:lnTo>
                  <a:pt x="38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5" y="3"/>
                </a:lnTo>
                <a:lnTo>
                  <a:pt x="33" y="3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55" name="Freeform 223"/>
          <p:cNvSpPr>
            <a:spLocks/>
          </p:cNvSpPr>
          <p:nvPr/>
        </p:nvSpPr>
        <p:spPr bwMode="auto">
          <a:xfrm>
            <a:off x="3527425" y="3375025"/>
            <a:ext cx="46038" cy="47625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9 h 59"/>
              <a:gd name="T12" fmla="*/ 5 w 59"/>
              <a:gd name="T13" fmla="*/ 13 h 59"/>
              <a:gd name="T14" fmla="*/ 4 w 59"/>
              <a:gd name="T15" fmla="*/ 17 h 59"/>
              <a:gd name="T16" fmla="*/ 2 w 59"/>
              <a:gd name="T17" fmla="*/ 20 h 59"/>
              <a:gd name="T18" fmla="*/ 2 w 59"/>
              <a:gd name="T19" fmla="*/ 25 h 59"/>
              <a:gd name="T20" fmla="*/ 0 w 59"/>
              <a:gd name="T21" fmla="*/ 29 h 59"/>
              <a:gd name="T22" fmla="*/ 0 w 59"/>
              <a:gd name="T23" fmla="*/ 32 h 59"/>
              <a:gd name="T24" fmla="*/ 2 w 59"/>
              <a:gd name="T25" fmla="*/ 37 h 59"/>
              <a:gd name="T26" fmla="*/ 3 w 59"/>
              <a:gd name="T27" fmla="*/ 41 h 59"/>
              <a:gd name="T28" fmla="*/ 5 w 59"/>
              <a:gd name="T29" fmla="*/ 44 h 59"/>
              <a:gd name="T30" fmla="*/ 8 w 59"/>
              <a:gd name="T31" fmla="*/ 48 h 59"/>
              <a:gd name="T32" fmla="*/ 10 w 59"/>
              <a:gd name="T33" fmla="*/ 50 h 59"/>
              <a:gd name="T34" fmla="*/ 14 w 59"/>
              <a:gd name="T35" fmla="*/ 54 h 59"/>
              <a:gd name="T36" fmla="*/ 17 w 59"/>
              <a:gd name="T37" fmla="*/ 55 h 59"/>
              <a:gd name="T38" fmla="*/ 21 w 59"/>
              <a:gd name="T39" fmla="*/ 57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7 h 59"/>
              <a:gd name="T48" fmla="*/ 41 w 59"/>
              <a:gd name="T49" fmla="*/ 56 h 59"/>
              <a:gd name="T50" fmla="*/ 45 w 59"/>
              <a:gd name="T51" fmla="*/ 54 h 59"/>
              <a:gd name="T52" fmla="*/ 48 w 59"/>
              <a:gd name="T53" fmla="*/ 51 h 59"/>
              <a:gd name="T54" fmla="*/ 52 w 59"/>
              <a:gd name="T55" fmla="*/ 49 h 59"/>
              <a:gd name="T56" fmla="*/ 54 w 59"/>
              <a:gd name="T57" fmla="*/ 45 h 59"/>
              <a:gd name="T58" fmla="*/ 57 w 59"/>
              <a:gd name="T59" fmla="*/ 42 h 59"/>
              <a:gd name="T60" fmla="*/ 58 w 59"/>
              <a:gd name="T61" fmla="*/ 38 h 59"/>
              <a:gd name="T62" fmla="*/ 59 w 59"/>
              <a:gd name="T63" fmla="*/ 33 h 59"/>
              <a:gd name="T64" fmla="*/ 59 w 59"/>
              <a:gd name="T65" fmla="*/ 29 h 59"/>
              <a:gd name="T66" fmla="*/ 59 w 59"/>
              <a:gd name="T67" fmla="*/ 26 h 59"/>
              <a:gd name="T68" fmla="*/ 58 w 59"/>
              <a:gd name="T69" fmla="*/ 21 h 59"/>
              <a:gd name="T70" fmla="*/ 57 w 59"/>
              <a:gd name="T71" fmla="*/ 18 h 59"/>
              <a:gd name="T72" fmla="*/ 56 w 59"/>
              <a:gd name="T73" fmla="*/ 14 h 59"/>
              <a:gd name="T74" fmla="*/ 53 w 59"/>
              <a:gd name="T75" fmla="*/ 11 h 59"/>
              <a:gd name="T76" fmla="*/ 50 w 59"/>
              <a:gd name="T77" fmla="*/ 7 h 59"/>
              <a:gd name="T78" fmla="*/ 46 w 59"/>
              <a:gd name="T79" fmla="*/ 5 h 59"/>
              <a:gd name="T80" fmla="*/ 42 w 59"/>
              <a:gd name="T81" fmla="*/ 2 h 59"/>
              <a:gd name="T82" fmla="*/ 39 w 59"/>
              <a:gd name="T83" fmla="*/ 1 h 59"/>
              <a:gd name="T84" fmla="*/ 34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2"/>
                </a:lnTo>
                <a:lnTo>
                  <a:pt x="18" y="2"/>
                </a:lnTo>
                <a:lnTo>
                  <a:pt x="17" y="2"/>
                </a:lnTo>
                <a:lnTo>
                  <a:pt x="16" y="3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9" y="8"/>
                </a:lnTo>
                <a:lnTo>
                  <a:pt x="9" y="9"/>
                </a:lnTo>
                <a:lnTo>
                  <a:pt x="8" y="11"/>
                </a:lnTo>
                <a:lnTo>
                  <a:pt x="6" y="12"/>
                </a:lnTo>
                <a:lnTo>
                  <a:pt x="5" y="13"/>
                </a:lnTo>
                <a:lnTo>
                  <a:pt x="5" y="14"/>
                </a:lnTo>
                <a:lnTo>
                  <a:pt x="4" y="15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2" y="20"/>
                </a:lnTo>
                <a:lnTo>
                  <a:pt x="2" y="21"/>
                </a:lnTo>
                <a:lnTo>
                  <a:pt x="2" y="24"/>
                </a:lnTo>
                <a:lnTo>
                  <a:pt x="2" y="25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2" y="33"/>
                </a:lnTo>
                <a:lnTo>
                  <a:pt x="2" y="35"/>
                </a:lnTo>
                <a:lnTo>
                  <a:pt x="2" y="37"/>
                </a:lnTo>
                <a:lnTo>
                  <a:pt x="2" y="38"/>
                </a:lnTo>
                <a:lnTo>
                  <a:pt x="3" y="39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5" y="45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9" y="50"/>
                </a:lnTo>
                <a:lnTo>
                  <a:pt x="10" y="50"/>
                </a:lnTo>
                <a:lnTo>
                  <a:pt x="11" y="51"/>
                </a:lnTo>
                <a:lnTo>
                  <a:pt x="12" y="53"/>
                </a:lnTo>
                <a:lnTo>
                  <a:pt x="14" y="54"/>
                </a:lnTo>
                <a:lnTo>
                  <a:pt x="15" y="54"/>
                </a:lnTo>
                <a:lnTo>
                  <a:pt x="16" y="55"/>
                </a:lnTo>
                <a:lnTo>
                  <a:pt x="17" y="55"/>
                </a:lnTo>
                <a:lnTo>
                  <a:pt x="18" y="56"/>
                </a:lnTo>
                <a:lnTo>
                  <a:pt x="20" y="56"/>
                </a:lnTo>
                <a:lnTo>
                  <a:pt x="21" y="57"/>
                </a:lnTo>
                <a:lnTo>
                  <a:pt x="23" y="57"/>
                </a:lnTo>
                <a:lnTo>
                  <a:pt x="24" y="57"/>
                </a:lnTo>
                <a:lnTo>
                  <a:pt x="26" y="59"/>
                </a:lnTo>
                <a:lnTo>
                  <a:pt x="27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4" y="59"/>
                </a:lnTo>
                <a:lnTo>
                  <a:pt x="36" y="57"/>
                </a:lnTo>
                <a:lnTo>
                  <a:pt x="38" y="57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4" y="55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8" y="51"/>
                </a:lnTo>
                <a:lnTo>
                  <a:pt x="50" y="50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5"/>
                </a:lnTo>
                <a:lnTo>
                  <a:pt x="56" y="44"/>
                </a:lnTo>
                <a:lnTo>
                  <a:pt x="56" y="43"/>
                </a:lnTo>
                <a:lnTo>
                  <a:pt x="57" y="42"/>
                </a:lnTo>
                <a:lnTo>
                  <a:pt x="57" y="41"/>
                </a:lnTo>
                <a:lnTo>
                  <a:pt x="58" y="39"/>
                </a:lnTo>
                <a:lnTo>
                  <a:pt x="58" y="38"/>
                </a:lnTo>
                <a:lnTo>
                  <a:pt x="58" y="37"/>
                </a:lnTo>
                <a:lnTo>
                  <a:pt x="59" y="35"/>
                </a:lnTo>
                <a:lnTo>
                  <a:pt x="59" y="33"/>
                </a:lnTo>
                <a:lnTo>
                  <a:pt x="59" y="32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7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8" y="21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6" y="15"/>
                </a:lnTo>
                <a:lnTo>
                  <a:pt x="56" y="14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9"/>
                </a:lnTo>
                <a:lnTo>
                  <a:pt x="51" y="8"/>
                </a:lnTo>
                <a:lnTo>
                  <a:pt x="50" y="7"/>
                </a:lnTo>
                <a:lnTo>
                  <a:pt x="48" y="7"/>
                </a:lnTo>
                <a:lnTo>
                  <a:pt x="47" y="6"/>
                </a:lnTo>
                <a:lnTo>
                  <a:pt x="46" y="5"/>
                </a:lnTo>
                <a:lnTo>
                  <a:pt x="45" y="5"/>
                </a:lnTo>
                <a:lnTo>
                  <a:pt x="44" y="3"/>
                </a:lnTo>
                <a:lnTo>
                  <a:pt x="42" y="2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6" name="Freeform 224"/>
          <p:cNvSpPr>
            <a:spLocks/>
          </p:cNvSpPr>
          <p:nvPr/>
        </p:nvSpPr>
        <p:spPr bwMode="auto">
          <a:xfrm>
            <a:off x="3328988" y="4454525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4 h 48"/>
              <a:gd name="T8" fmla="*/ 11 w 48"/>
              <a:gd name="T9" fmla="*/ 5 h 48"/>
              <a:gd name="T10" fmla="*/ 7 w 48"/>
              <a:gd name="T11" fmla="*/ 7 h 48"/>
              <a:gd name="T12" fmla="*/ 5 w 48"/>
              <a:gd name="T13" fmla="*/ 10 h 48"/>
              <a:gd name="T14" fmla="*/ 4 w 48"/>
              <a:gd name="T15" fmla="*/ 13 h 48"/>
              <a:gd name="T16" fmla="*/ 3 w 48"/>
              <a:gd name="T17" fmla="*/ 16 h 48"/>
              <a:gd name="T18" fmla="*/ 1 w 48"/>
              <a:gd name="T19" fmla="*/ 19 h 48"/>
              <a:gd name="T20" fmla="*/ 1 w 48"/>
              <a:gd name="T21" fmla="*/ 23 h 48"/>
              <a:gd name="T22" fmla="*/ 1 w 48"/>
              <a:gd name="T23" fmla="*/ 25 h 48"/>
              <a:gd name="T24" fmla="*/ 1 w 48"/>
              <a:gd name="T25" fmla="*/ 29 h 48"/>
              <a:gd name="T26" fmla="*/ 3 w 48"/>
              <a:gd name="T27" fmla="*/ 32 h 48"/>
              <a:gd name="T28" fmla="*/ 4 w 48"/>
              <a:gd name="T29" fmla="*/ 36 h 48"/>
              <a:gd name="T30" fmla="*/ 5 w 48"/>
              <a:gd name="T31" fmla="*/ 38 h 48"/>
              <a:gd name="T32" fmla="*/ 7 w 48"/>
              <a:gd name="T33" fmla="*/ 41 h 48"/>
              <a:gd name="T34" fmla="*/ 11 w 48"/>
              <a:gd name="T35" fmla="*/ 43 h 48"/>
              <a:gd name="T36" fmla="*/ 13 w 48"/>
              <a:gd name="T37" fmla="*/ 46 h 48"/>
              <a:gd name="T38" fmla="*/ 17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7 w 48"/>
              <a:gd name="T45" fmla="*/ 48 h 48"/>
              <a:gd name="T46" fmla="*/ 30 w 48"/>
              <a:gd name="T47" fmla="*/ 48 h 48"/>
              <a:gd name="T48" fmla="*/ 33 w 48"/>
              <a:gd name="T49" fmla="*/ 47 h 48"/>
              <a:gd name="T50" fmla="*/ 36 w 48"/>
              <a:gd name="T51" fmla="*/ 46 h 48"/>
              <a:gd name="T52" fmla="*/ 39 w 48"/>
              <a:gd name="T53" fmla="*/ 43 h 48"/>
              <a:gd name="T54" fmla="*/ 42 w 48"/>
              <a:gd name="T55" fmla="*/ 41 h 48"/>
              <a:gd name="T56" fmla="*/ 45 w 48"/>
              <a:gd name="T57" fmla="*/ 38 h 48"/>
              <a:gd name="T58" fmla="*/ 46 w 48"/>
              <a:gd name="T59" fmla="*/ 36 h 48"/>
              <a:gd name="T60" fmla="*/ 47 w 48"/>
              <a:gd name="T61" fmla="*/ 32 h 48"/>
              <a:gd name="T62" fmla="*/ 48 w 48"/>
              <a:gd name="T63" fmla="*/ 29 h 48"/>
              <a:gd name="T64" fmla="*/ 48 w 48"/>
              <a:gd name="T65" fmla="*/ 25 h 48"/>
              <a:gd name="T66" fmla="*/ 48 w 48"/>
              <a:gd name="T67" fmla="*/ 23 h 48"/>
              <a:gd name="T68" fmla="*/ 48 w 48"/>
              <a:gd name="T69" fmla="*/ 19 h 48"/>
              <a:gd name="T70" fmla="*/ 47 w 48"/>
              <a:gd name="T71" fmla="*/ 16 h 48"/>
              <a:gd name="T72" fmla="*/ 46 w 48"/>
              <a:gd name="T73" fmla="*/ 13 h 48"/>
              <a:gd name="T74" fmla="*/ 45 w 48"/>
              <a:gd name="T75" fmla="*/ 10 h 48"/>
              <a:gd name="T76" fmla="*/ 42 w 48"/>
              <a:gd name="T77" fmla="*/ 7 h 48"/>
              <a:gd name="T78" fmla="*/ 39 w 48"/>
              <a:gd name="T79" fmla="*/ 5 h 48"/>
              <a:gd name="T80" fmla="*/ 36 w 48"/>
              <a:gd name="T81" fmla="*/ 4 h 48"/>
              <a:gd name="T82" fmla="*/ 33 w 48"/>
              <a:gd name="T83" fmla="*/ 1 h 48"/>
              <a:gd name="T84" fmla="*/ 30 w 48"/>
              <a:gd name="T85" fmla="*/ 1 h 48"/>
              <a:gd name="T86" fmla="*/ 27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2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9" y="6"/>
                </a:lnTo>
                <a:lnTo>
                  <a:pt x="7" y="7"/>
                </a:lnTo>
                <a:lnTo>
                  <a:pt x="7" y="8"/>
                </a:lnTo>
                <a:lnTo>
                  <a:pt x="6" y="10"/>
                </a:lnTo>
                <a:lnTo>
                  <a:pt x="5" y="10"/>
                </a:lnTo>
                <a:lnTo>
                  <a:pt x="5" y="11"/>
                </a:lnTo>
                <a:lnTo>
                  <a:pt x="4" y="12"/>
                </a:lnTo>
                <a:lnTo>
                  <a:pt x="4" y="13"/>
                </a:lnTo>
                <a:lnTo>
                  <a:pt x="3" y="14"/>
                </a:lnTo>
                <a:lnTo>
                  <a:pt x="3" y="14"/>
                </a:lnTo>
                <a:lnTo>
                  <a:pt x="3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3" y="32"/>
                </a:lnTo>
                <a:lnTo>
                  <a:pt x="3" y="34"/>
                </a:lnTo>
                <a:lnTo>
                  <a:pt x="3" y="35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8"/>
                </a:lnTo>
                <a:lnTo>
                  <a:pt x="6" y="40"/>
                </a:lnTo>
                <a:lnTo>
                  <a:pt x="7" y="41"/>
                </a:lnTo>
                <a:lnTo>
                  <a:pt x="7" y="41"/>
                </a:lnTo>
                <a:lnTo>
                  <a:pt x="9" y="42"/>
                </a:lnTo>
                <a:lnTo>
                  <a:pt x="10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3" y="46"/>
                </a:lnTo>
                <a:lnTo>
                  <a:pt x="15" y="46"/>
                </a:lnTo>
                <a:lnTo>
                  <a:pt x="16" y="47"/>
                </a:lnTo>
                <a:lnTo>
                  <a:pt x="17" y="47"/>
                </a:lnTo>
                <a:lnTo>
                  <a:pt x="18" y="47"/>
                </a:lnTo>
                <a:lnTo>
                  <a:pt x="18" y="48"/>
                </a:lnTo>
                <a:lnTo>
                  <a:pt x="19" y="48"/>
                </a:lnTo>
                <a:lnTo>
                  <a:pt x="21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7" y="48"/>
                </a:lnTo>
                <a:lnTo>
                  <a:pt x="28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2" y="47"/>
                </a:lnTo>
                <a:lnTo>
                  <a:pt x="33" y="47"/>
                </a:lnTo>
                <a:lnTo>
                  <a:pt x="34" y="47"/>
                </a:lnTo>
                <a:lnTo>
                  <a:pt x="35" y="46"/>
                </a:lnTo>
                <a:lnTo>
                  <a:pt x="36" y="46"/>
                </a:lnTo>
                <a:lnTo>
                  <a:pt x="38" y="44"/>
                </a:lnTo>
                <a:lnTo>
                  <a:pt x="39" y="44"/>
                </a:lnTo>
                <a:lnTo>
                  <a:pt x="39" y="43"/>
                </a:lnTo>
                <a:lnTo>
                  <a:pt x="40" y="43"/>
                </a:lnTo>
                <a:lnTo>
                  <a:pt x="41" y="42"/>
                </a:lnTo>
                <a:lnTo>
                  <a:pt x="42" y="41"/>
                </a:lnTo>
                <a:lnTo>
                  <a:pt x="42" y="41"/>
                </a:lnTo>
                <a:lnTo>
                  <a:pt x="44" y="40"/>
                </a:lnTo>
                <a:lnTo>
                  <a:pt x="45" y="38"/>
                </a:lnTo>
                <a:lnTo>
                  <a:pt x="45" y="37"/>
                </a:lnTo>
                <a:lnTo>
                  <a:pt x="46" y="37"/>
                </a:lnTo>
                <a:lnTo>
                  <a:pt x="46" y="36"/>
                </a:lnTo>
                <a:lnTo>
                  <a:pt x="47" y="35"/>
                </a:lnTo>
                <a:lnTo>
                  <a:pt x="47" y="34"/>
                </a:lnTo>
                <a:lnTo>
                  <a:pt x="47" y="32"/>
                </a:lnTo>
                <a:lnTo>
                  <a:pt x="48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8" y="17"/>
                </a:lnTo>
                <a:lnTo>
                  <a:pt x="47" y="16"/>
                </a:lnTo>
                <a:lnTo>
                  <a:pt x="47" y="14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5" y="11"/>
                </a:lnTo>
                <a:lnTo>
                  <a:pt x="45" y="10"/>
                </a:lnTo>
                <a:lnTo>
                  <a:pt x="44" y="10"/>
                </a:lnTo>
                <a:lnTo>
                  <a:pt x="42" y="8"/>
                </a:lnTo>
                <a:lnTo>
                  <a:pt x="42" y="7"/>
                </a:lnTo>
                <a:lnTo>
                  <a:pt x="41" y="6"/>
                </a:lnTo>
                <a:lnTo>
                  <a:pt x="40" y="6"/>
                </a:lnTo>
                <a:lnTo>
                  <a:pt x="39" y="5"/>
                </a:lnTo>
                <a:lnTo>
                  <a:pt x="39" y="5"/>
                </a:lnTo>
                <a:lnTo>
                  <a:pt x="38" y="4"/>
                </a:lnTo>
                <a:lnTo>
                  <a:pt x="36" y="4"/>
                </a:lnTo>
                <a:lnTo>
                  <a:pt x="35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57" name="Freeform 225"/>
          <p:cNvSpPr>
            <a:spLocks/>
          </p:cNvSpPr>
          <p:nvPr/>
        </p:nvSpPr>
        <p:spPr bwMode="auto">
          <a:xfrm>
            <a:off x="3316288" y="4443413"/>
            <a:ext cx="47625" cy="47625"/>
          </a:xfrm>
          <a:custGeom>
            <a:avLst/>
            <a:gdLst>
              <a:gd name="T0" fmla="*/ 26 w 59"/>
              <a:gd name="T1" fmla="*/ 0 h 58"/>
              <a:gd name="T2" fmla="*/ 23 w 59"/>
              <a:gd name="T3" fmla="*/ 1 h 58"/>
              <a:gd name="T4" fmla="*/ 18 w 59"/>
              <a:gd name="T5" fmla="*/ 2 h 58"/>
              <a:gd name="T6" fmla="*/ 14 w 59"/>
              <a:gd name="T7" fmla="*/ 4 h 58"/>
              <a:gd name="T8" fmla="*/ 11 w 59"/>
              <a:gd name="T9" fmla="*/ 7 h 58"/>
              <a:gd name="T10" fmla="*/ 8 w 59"/>
              <a:gd name="T11" fmla="*/ 9 h 58"/>
              <a:gd name="T12" fmla="*/ 5 w 59"/>
              <a:gd name="T13" fmla="*/ 13 h 58"/>
              <a:gd name="T14" fmla="*/ 3 w 59"/>
              <a:gd name="T15" fmla="*/ 16 h 58"/>
              <a:gd name="T16" fmla="*/ 1 w 59"/>
              <a:gd name="T17" fmla="*/ 20 h 58"/>
              <a:gd name="T18" fmla="*/ 1 w 59"/>
              <a:gd name="T19" fmla="*/ 25 h 58"/>
              <a:gd name="T20" fmla="*/ 0 w 59"/>
              <a:gd name="T21" fmla="*/ 28 h 58"/>
              <a:gd name="T22" fmla="*/ 0 w 59"/>
              <a:gd name="T23" fmla="*/ 32 h 58"/>
              <a:gd name="T24" fmla="*/ 1 w 59"/>
              <a:gd name="T25" fmla="*/ 37 h 58"/>
              <a:gd name="T26" fmla="*/ 2 w 59"/>
              <a:gd name="T27" fmla="*/ 40 h 58"/>
              <a:gd name="T28" fmla="*/ 5 w 59"/>
              <a:gd name="T29" fmla="*/ 44 h 58"/>
              <a:gd name="T30" fmla="*/ 7 w 59"/>
              <a:gd name="T31" fmla="*/ 48 h 58"/>
              <a:gd name="T32" fmla="*/ 9 w 59"/>
              <a:gd name="T33" fmla="*/ 50 h 58"/>
              <a:gd name="T34" fmla="*/ 13 w 59"/>
              <a:gd name="T35" fmla="*/ 54 h 58"/>
              <a:gd name="T36" fmla="*/ 17 w 59"/>
              <a:gd name="T37" fmla="*/ 55 h 58"/>
              <a:gd name="T38" fmla="*/ 20 w 59"/>
              <a:gd name="T39" fmla="*/ 57 h 58"/>
              <a:gd name="T40" fmla="*/ 25 w 59"/>
              <a:gd name="T41" fmla="*/ 58 h 58"/>
              <a:gd name="T42" fmla="*/ 30 w 59"/>
              <a:gd name="T43" fmla="*/ 58 h 58"/>
              <a:gd name="T44" fmla="*/ 32 w 59"/>
              <a:gd name="T45" fmla="*/ 58 h 58"/>
              <a:gd name="T46" fmla="*/ 37 w 59"/>
              <a:gd name="T47" fmla="*/ 57 h 58"/>
              <a:gd name="T48" fmla="*/ 41 w 59"/>
              <a:gd name="T49" fmla="*/ 56 h 58"/>
              <a:gd name="T50" fmla="*/ 44 w 59"/>
              <a:gd name="T51" fmla="*/ 54 h 58"/>
              <a:gd name="T52" fmla="*/ 48 w 59"/>
              <a:gd name="T53" fmla="*/ 51 h 58"/>
              <a:gd name="T54" fmla="*/ 52 w 59"/>
              <a:gd name="T55" fmla="*/ 49 h 58"/>
              <a:gd name="T56" fmla="*/ 54 w 59"/>
              <a:gd name="T57" fmla="*/ 45 h 58"/>
              <a:gd name="T58" fmla="*/ 56 w 59"/>
              <a:gd name="T59" fmla="*/ 42 h 58"/>
              <a:gd name="T60" fmla="*/ 58 w 59"/>
              <a:gd name="T61" fmla="*/ 38 h 58"/>
              <a:gd name="T62" fmla="*/ 59 w 59"/>
              <a:gd name="T63" fmla="*/ 33 h 58"/>
              <a:gd name="T64" fmla="*/ 59 w 59"/>
              <a:gd name="T65" fmla="*/ 28 h 58"/>
              <a:gd name="T66" fmla="*/ 59 w 59"/>
              <a:gd name="T67" fmla="*/ 26 h 58"/>
              <a:gd name="T68" fmla="*/ 58 w 59"/>
              <a:gd name="T69" fmla="*/ 21 h 58"/>
              <a:gd name="T70" fmla="*/ 56 w 59"/>
              <a:gd name="T71" fmla="*/ 18 h 58"/>
              <a:gd name="T72" fmla="*/ 55 w 59"/>
              <a:gd name="T73" fmla="*/ 14 h 58"/>
              <a:gd name="T74" fmla="*/ 53 w 59"/>
              <a:gd name="T75" fmla="*/ 10 h 58"/>
              <a:gd name="T76" fmla="*/ 49 w 59"/>
              <a:gd name="T77" fmla="*/ 7 h 58"/>
              <a:gd name="T78" fmla="*/ 46 w 59"/>
              <a:gd name="T79" fmla="*/ 4 h 58"/>
              <a:gd name="T80" fmla="*/ 42 w 59"/>
              <a:gd name="T81" fmla="*/ 2 h 58"/>
              <a:gd name="T82" fmla="*/ 38 w 59"/>
              <a:gd name="T83" fmla="*/ 1 h 58"/>
              <a:gd name="T84" fmla="*/ 33 w 59"/>
              <a:gd name="T85" fmla="*/ 0 h 58"/>
              <a:gd name="T86" fmla="*/ 30 w 59"/>
              <a:gd name="T8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8">
                <a:moveTo>
                  <a:pt x="30" y="0"/>
                </a:move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1"/>
                </a:lnTo>
                <a:lnTo>
                  <a:pt x="23" y="1"/>
                </a:lnTo>
                <a:lnTo>
                  <a:pt x="20" y="1"/>
                </a:lnTo>
                <a:lnTo>
                  <a:pt x="19" y="2"/>
                </a:lnTo>
                <a:lnTo>
                  <a:pt x="18" y="2"/>
                </a:lnTo>
                <a:lnTo>
                  <a:pt x="17" y="2"/>
                </a:lnTo>
                <a:lnTo>
                  <a:pt x="15" y="3"/>
                </a:lnTo>
                <a:lnTo>
                  <a:pt x="14" y="4"/>
                </a:lnTo>
                <a:lnTo>
                  <a:pt x="13" y="4"/>
                </a:lnTo>
                <a:lnTo>
                  <a:pt x="12" y="6"/>
                </a:lnTo>
                <a:lnTo>
                  <a:pt x="11" y="7"/>
                </a:lnTo>
                <a:lnTo>
                  <a:pt x="9" y="7"/>
                </a:lnTo>
                <a:lnTo>
                  <a:pt x="8" y="8"/>
                </a:lnTo>
                <a:lnTo>
                  <a:pt x="8" y="9"/>
                </a:lnTo>
                <a:lnTo>
                  <a:pt x="7" y="10"/>
                </a:lnTo>
                <a:lnTo>
                  <a:pt x="6" y="12"/>
                </a:lnTo>
                <a:lnTo>
                  <a:pt x="5" y="13"/>
                </a:lnTo>
                <a:lnTo>
                  <a:pt x="5" y="14"/>
                </a:lnTo>
                <a:lnTo>
                  <a:pt x="3" y="15"/>
                </a:lnTo>
                <a:lnTo>
                  <a:pt x="3" y="16"/>
                </a:lnTo>
                <a:lnTo>
                  <a:pt x="2" y="18"/>
                </a:lnTo>
                <a:lnTo>
                  <a:pt x="2" y="19"/>
                </a:lnTo>
                <a:lnTo>
                  <a:pt x="1" y="20"/>
                </a:lnTo>
                <a:lnTo>
                  <a:pt x="1" y="21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28"/>
                </a:lnTo>
                <a:lnTo>
                  <a:pt x="0" y="31"/>
                </a:lnTo>
                <a:lnTo>
                  <a:pt x="0" y="32"/>
                </a:lnTo>
                <a:lnTo>
                  <a:pt x="1" y="33"/>
                </a:lnTo>
                <a:lnTo>
                  <a:pt x="1" y="34"/>
                </a:lnTo>
                <a:lnTo>
                  <a:pt x="1" y="37"/>
                </a:lnTo>
                <a:lnTo>
                  <a:pt x="1" y="38"/>
                </a:lnTo>
                <a:lnTo>
                  <a:pt x="2" y="39"/>
                </a:lnTo>
                <a:lnTo>
                  <a:pt x="2" y="40"/>
                </a:lnTo>
                <a:lnTo>
                  <a:pt x="3" y="42"/>
                </a:lnTo>
                <a:lnTo>
                  <a:pt x="3" y="43"/>
                </a:lnTo>
                <a:lnTo>
                  <a:pt x="5" y="44"/>
                </a:lnTo>
                <a:lnTo>
                  <a:pt x="5" y="45"/>
                </a:lnTo>
                <a:lnTo>
                  <a:pt x="6" y="46"/>
                </a:lnTo>
                <a:lnTo>
                  <a:pt x="7" y="48"/>
                </a:lnTo>
                <a:lnTo>
                  <a:pt x="8" y="49"/>
                </a:lnTo>
                <a:lnTo>
                  <a:pt x="8" y="50"/>
                </a:lnTo>
                <a:lnTo>
                  <a:pt x="9" y="50"/>
                </a:lnTo>
                <a:lnTo>
                  <a:pt x="11" y="51"/>
                </a:lnTo>
                <a:lnTo>
                  <a:pt x="12" y="52"/>
                </a:lnTo>
                <a:lnTo>
                  <a:pt x="13" y="54"/>
                </a:lnTo>
                <a:lnTo>
                  <a:pt x="14" y="54"/>
                </a:lnTo>
                <a:lnTo>
                  <a:pt x="15" y="55"/>
                </a:lnTo>
                <a:lnTo>
                  <a:pt x="17" y="55"/>
                </a:lnTo>
                <a:lnTo>
                  <a:pt x="18" y="56"/>
                </a:lnTo>
                <a:lnTo>
                  <a:pt x="19" y="56"/>
                </a:lnTo>
                <a:lnTo>
                  <a:pt x="20" y="57"/>
                </a:lnTo>
                <a:lnTo>
                  <a:pt x="23" y="57"/>
                </a:lnTo>
                <a:lnTo>
                  <a:pt x="24" y="57"/>
                </a:lnTo>
                <a:lnTo>
                  <a:pt x="25" y="58"/>
                </a:lnTo>
                <a:lnTo>
                  <a:pt x="26" y="58"/>
                </a:lnTo>
                <a:lnTo>
                  <a:pt x="27" y="58"/>
                </a:lnTo>
                <a:lnTo>
                  <a:pt x="30" y="58"/>
                </a:lnTo>
                <a:lnTo>
                  <a:pt x="30" y="58"/>
                </a:lnTo>
                <a:lnTo>
                  <a:pt x="31" y="58"/>
                </a:lnTo>
                <a:lnTo>
                  <a:pt x="32" y="58"/>
                </a:lnTo>
                <a:lnTo>
                  <a:pt x="33" y="58"/>
                </a:lnTo>
                <a:lnTo>
                  <a:pt x="36" y="57"/>
                </a:lnTo>
                <a:lnTo>
                  <a:pt x="37" y="57"/>
                </a:lnTo>
                <a:lnTo>
                  <a:pt x="38" y="57"/>
                </a:lnTo>
                <a:lnTo>
                  <a:pt x="39" y="56"/>
                </a:lnTo>
                <a:lnTo>
                  <a:pt x="41" y="56"/>
                </a:lnTo>
                <a:lnTo>
                  <a:pt x="42" y="55"/>
                </a:lnTo>
                <a:lnTo>
                  <a:pt x="43" y="55"/>
                </a:lnTo>
                <a:lnTo>
                  <a:pt x="44" y="54"/>
                </a:lnTo>
                <a:lnTo>
                  <a:pt x="46" y="54"/>
                </a:lnTo>
                <a:lnTo>
                  <a:pt x="47" y="52"/>
                </a:lnTo>
                <a:lnTo>
                  <a:pt x="48" y="51"/>
                </a:lnTo>
                <a:lnTo>
                  <a:pt x="49" y="50"/>
                </a:lnTo>
                <a:lnTo>
                  <a:pt x="50" y="50"/>
                </a:lnTo>
                <a:lnTo>
                  <a:pt x="52" y="49"/>
                </a:lnTo>
                <a:lnTo>
                  <a:pt x="53" y="48"/>
                </a:lnTo>
                <a:lnTo>
                  <a:pt x="53" y="46"/>
                </a:lnTo>
                <a:lnTo>
                  <a:pt x="54" y="45"/>
                </a:lnTo>
                <a:lnTo>
                  <a:pt x="55" y="44"/>
                </a:lnTo>
                <a:lnTo>
                  <a:pt x="55" y="43"/>
                </a:lnTo>
                <a:lnTo>
                  <a:pt x="56" y="42"/>
                </a:lnTo>
                <a:lnTo>
                  <a:pt x="56" y="40"/>
                </a:lnTo>
                <a:lnTo>
                  <a:pt x="58" y="39"/>
                </a:lnTo>
                <a:lnTo>
                  <a:pt x="58" y="38"/>
                </a:lnTo>
                <a:lnTo>
                  <a:pt x="58" y="37"/>
                </a:lnTo>
                <a:lnTo>
                  <a:pt x="59" y="34"/>
                </a:lnTo>
                <a:lnTo>
                  <a:pt x="59" y="33"/>
                </a:lnTo>
                <a:lnTo>
                  <a:pt x="59" y="32"/>
                </a:lnTo>
                <a:lnTo>
                  <a:pt x="59" y="31"/>
                </a:lnTo>
                <a:lnTo>
                  <a:pt x="59" y="28"/>
                </a:lnTo>
                <a:lnTo>
                  <a:pt x="59" y="28"/>
                </a:lnTo>
                <a:lnTo>
                  <a:pt x="59" y="27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8" y="21"/>
                </a:lnTo>
                <a:lnTo>
                  <a:pt x="58" y="20"/>
                </a:lnTo>
                <a:lnTo>
                  <a:pt x="58" y="19"/>
                </a:lnTo>
                <a:lnTo>
                  <a:pt x="56" y="18"/>
                </a:lnTo>
                <a:lnTo>
                  <a:pt x="56" y="16"/>
                </a:lnTo>
                <a:lnTo>
                  <a:pt x="55" y="15"/>
                </a:lnTo>
                <a:lnTo>
                  <a:pt x="55" y="14"/>
                </a:lnTo>
                <a:lnTo>
                  <a:pt x="54" y="13"/>
                </a:lnTo>
                <a:lnTo>
                  <a:pt x="53" y="12"/>
                </a:lnTo>
                <a:lnTo>
                  <a:pt x="53" y="10"/>
                </a:lnTo>
                <a:lnTo>
                  <a:pt x="52" y="9"/>
                </a:lnTo>
                <a:lnTo>
                  <a:pt x="50" y="8"/>
                </a:lnTo>
                <a:lnTo>
                  <a:pt x="49" y="7"/>
                </a:lnTo>
                <a:lnTo>
                  <a:pt x="48" y="7"/>
                </a:lnTo>
                <a:lnTo>
                  <a:pt x="47" y="6"/>
                </a:lnTo>
                <a:lnTo>
                  <a:pt x="46" y="4"/>
                </a:lnTo>
                <a:lnTo>
                  <a:pt x="44" y="4"/>
                </a:lnTo>
                <a:lnTo>
                  <a:pt x="43" y="3"/>
                </a:lnTo>
                <a:lnTo>
                  <a:pt x="42" y="2"/>
                </a:lnTo>
                <a:lnTo>
                  <a:pt x="41" y="2"/>
                </a:lnTo>
                <a:lnTo>
                  <a:pt x="39" y="2"/>
                </a:lnTo>
                <a:lnTo>
                  <a:pt x="38" y="1"/>
                </a:lnTo>
                <a:lnTo>
                  <a:pt x="37" y="1"/>
                </a:lnTo>
                <a:lnTo>
                  <a:pt x="36" y="1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8" name="Rectangle 226"/>
          <p:cNvSpPr>
            <a:spLocks noChangeArrowheads="1"/>
          </p:cNvSpPr>
          <p:nvPr/>
        </p:nvSpPr>
        <p:spPr bwMode="auto">
          <a:xfrm>
            <a:off x="2936875" y="2403475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59" name="Rectangle 227"/>
          <p:cNvSpPr>
            <a:spLocks noChangeArrowheads="1"/>
          </p:cNvSpPr>
          <p:nvPr/>
        </p:nvSpPr>
        <p:spPr bwMode="auto">
          <a:xfrm>
            <a:off x="2725738" y="1547813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18660" name="Rectangle 228"/>
          <p:cNvSpPr>
            <a:spLocks noChangeArrowheads="1"/>
          </p:cNvSpPr>
          <p:nvPr/>
        </p:nvSpPr>
        <p:spPr bwMode="auto">
          <a:xfrm>
            <a:off x="3025775" y="1547813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18661" name="Rectangle 229"/>
          <p:cNvSpPr>
            <a:spLocks noChangeArrowheads="1"/>
          </p:cNvSpPr>
          <p:nvPr/>
        </p:nvSpPr>
        <p:spPr bwMode="auto">
          <a:xfrm>
            <a:off x="2424113" y="630238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 dirty="0"/>
          </a:p>
        </p:txBody>
      </p:sp>
      <p:sp>
        <p:nvSpPr>
          <p:cNvPr id="18662" name="Rectangle 230"/>
          <p:cNvSpPr>
            <a:spLocks noChangeArrowheads="1"/>
          </p:cNvSpPr>
          <p:nvPr/>
        </p:nvSpPr>
        <p:spPr bwMode="auto">
          <a:xfrm>
            <a:off x="2424113" y="858838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63" name="Rectangle 231"/>
          <p:cNvSpPr>
            <a:spLocks noChangeArrowheads="1"/>
          </p:cNvSpPr>
          <p:nvPr/>
        </p:nvSpPr>
        <p:spPr bwMode="auto">
          <a:xfrm>
            <a:off x="2424113" y="154940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64" name="Rectangle 232"/>
          <p:cNvSpPr>
            <a:spLocks noChangeArrowheads="1"/>
          </p:cNvSpPr>
          <p:nvPr/>
        </p:nvSpPr>
        <p:spPr bwMode="auto">
          <a:xfrm>
            <a:off x="2424113" y="10858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65" name="Rectangle 233"/>
          <p:cNvSpPr>
            <a:spLocks noChangeArrowheads="1"/>
          </p:cNvSpPr>
          <p:nvPr/>
        </p:nvSpPr>
        <p:spPr bwMode="auto">
          <a:xfrm>
            <a:off x="2424113" y="1316038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66" name="Rectangle 234"/>
          <p:cNvSpPr>
            <a:spLocks noChangeArrowheads="1"/>
          </p:cNvSpPr>
          <p:nvPr/>
        </p:nvSpPr>
        <p:spPr bwMode="auto">
          <a:xfrm>
            <a:off x="2371725" y="260350"/>
            <a:ext cx="2698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8667" name="Rectangle 235"/>
          <p:cNvSpPr>
            <a:spLocks noChangeArrowheads="1"/>
          </p:cNvSpPr>
          <p:nvPr/>
        </p:nvSpPr>
        <p:spPr bwMode="auto">
          <a:xfrm>
            <a:off x="3519488" y="8572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68" name="Rectangle 236"/>
          <p:cNvSpPr>
            <a:spLocks noChangeArrowheads="1"/>
          </p:cNvSpPr>
          <p:nvPr/>
        </p:nvSpPr>
        <p:spPr bwMode="auto">
          <a:xfrm>
            <a:off x="3519488" y="10858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69" name="Rectangle 237"/>
          <p:cNvSpPr>
            <a:spLocks noChangeArrowheads="1"/>
          </p:cNvSpPr>
          <p:nvPr/>
        </p:nvSpPr>
        <p:spPr bwMode="auto">
          <a:xfrm>
            <a:off x="3519488" y="1316038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70" name="Rectangle 238"/>
          <p:cNvSpPr>
            <a:spLocks noChangeArrowheads="1"/>
          </p:cNvSpPr>
          <p:nvPr/>
        </p:nvSpPr>
        <p:spPr bwMode="auto">
          <a:xfrm>
            <a:off x="3519488" y="6286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71" name="Rectangle 239"/>
          <p:cNvSpPr>
            <a:spLocks noChangeArrowheads="1"/>
          </p:cNvSpPr>
          <p:nvPr/>
        </p:nvSpPr>
        <p:spPr bwMode="auto">
          <a:xfrm>
            <a:off x="3519488" y="1547813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72" name="Rectangle 240"/>
          <p:cNvSpPr>
            <a:spLocks noChangeArrowheads="1"/>
          </p:cNvSpPr>
          <p:nvPr/>
        </p:nvSpPr>
        <p:spPr bwMode="auto">
          <a:xfrm>
            <a:off x="3781425" y="247650"/>
            <a:ext cx="195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673" name="Rectangle 241"/>
          <p:cNvSpPr>
            <a:spLocks noChangeArrowheads="1"/>
          </p:cNvSpPr>
          <p:nvPr/>
        </p:nvSpPr>
        <p:spPr bwMode="auto">
          <a:xfrm>
            <a:off x="3863975" y="3349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74" name="Rectangle 242"/>
          <p:cNvSpPr>
            <a:spLocks noChangeArrowheads="1"/>
          </p:cNvSpPr>
          <p:nvPr/>
        </p:nvSpPr>
        <p:spPr bwMode="auto">
          <a:xfrm>
            <a:off x="3821113" y="8572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75" name="Rectangle 243"/>
          <p:cNvSpPr>
            <a:spLocks noChangeArrowheads="1"/>
          </p:cNvSpPr>
          <p:nvPr/>
        </p:nvSpPr>
        <p:spPr bwMode="auto">
          <a:xfrm>
            <a:off x="3821113" y="10858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76" name="Rectangle 244"/>
          <p:cNvSpPr>
            <a:spLocks noChangeArrowheads="1"/>
          </p:cNvSpPr>
          <p:nvPr/>
        </p:nvSpPr>
        <p:spPr bwMode="auto">
          <a:xfrm>
            <a:off x="3821113" y="1316038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77" name="Rectangle 245"/>
          <p:cNvSpPr>
            <a:spLocks noChangeArrowheads="1"/>
          </p:cNvSpPr>
          <p:nvPr/>
        </p:nvSpPr>
        <p:spPr bwMode="auto">
          <a:xfrm>
            <a:off x="3821113" y="628650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 dirty="0"/>
          </a:p>
        </p:txBody>
      </p:sp>
      <p:sp>
        <p:nvSpPr>
          <p:cNvPr id="18678" name="Rectangle 246"/>
          <p:cNvSpPr>
            <a:spLocks noChangeArrowheads="1"/>
          </p:cNvSpPr>
          <p:nvPr/>
        </p:nvSpPr>
        <p:spPr bwMode="auto">
          <a:xfrm>
            <a:off x="3821113" y="1547813"/>
            <a:ext cx="204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79" name="Rectangle 247"/>
          <p:cNvSpPr>
            <a:spLocks noChangeArrowheads="1"/>
          </p:cNvSpPr>
          <p:nvPr/>
        </p:nvSpPr>
        <p:spPr bwMode="auto">
          <a:xfrm>
            <a:off x="4081463" y="247650"/>
            <a:ext cx="1952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680" name="Rectangle 248"/>
          <p:cNvSpPr>
            <a:spLocks noChangeArrowheads="1"/>
          </p:cNvSpPr>
          <p:nvPr/>
        </p:nvSpPr>
        <p:spPr bwMode="auto">
          <a:xfrm>
            <a:off x="4164013" y="3349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8681" name="Rectangle 249"/>
          <p:cNvSpPr>
            <a:spLocks noChangeArrowheads="1"/>
          </p:cNvSpPr>
          <p:nvPr/>
        </p:nvSpPr>
        <p:spPr bwMode="auto">
          <a:xfrm>
            <a:off x="4121150" y="8572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82" name="Rectangle 250"/>
          <p:cNvSpPr>
            <a:spLocks noChangeArrowheads="1"/>
          </p:cNvSpPr>
          <p:nvPr/>
        </p:nvSpPr>
        <p:spPr bwMode="auto">
          <a:xfrm>
            <a:off x="4121150" y="10858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83" name="Rectangle 251"/>
          <p:cNvSpPr>
            <a:spLocks noChangeArrowheads="1"/>
          </p:cNvSpPr>
          <p:nvPr/>
        </p:nvSpPr>
        <p:spPr bwMode="auto">
          <a:xfrm>
            <a:off x="4121150" y="1316038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84" name="Rectangle 252"/>
          <p:cNvSpPr>
            <a:spLocks noChangeArrowheads="1"/>
          </p:cNvSpPr>
          <p:nvPr/>
        </p:nvSpPr>
        <p:spPr bwMode="auto">
          <a:xfrm>
            <a:off x="4121150" y="6286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85" name="Rectangle 253"/>
          <p:cNvSpPr>
            <a:spLocks noChangeArrowheads="1"/>
          </p:cNvSpPr>
          <p:nvPr/>
        </p:nvSpPr>
        <p:spPr bwMode="auto">
          <a:xfrm>
            <a:off x="4121150" y="1547813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86" name="Rectangle 254"/>
          <p:cNvSpPr>
            <a:spLocks noChangeArrowheads="1"/>
          </p:cNvSpPr>
          <p:nvPr/>
        </p:nvSpPr>
        <p:spPr bwMode="auto">
          <a:xfrm>
            <a:off x="4386263" y="247650"/>
            <a:ext cx="1952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687" name="Rectangle 255"/>
          <p:cNvSpPr>
            <a:spLocks noChangeArrowheads="1"/>
          </p:cNvSpPr>
          <p:nvPr/>
        </p:nvSpPr>
        <p:spPr bwMode="auto">
          <a:xfrm>
            <a:off x="4468813" y="3349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altLang="en-US"/>
          </a:p>
        </p:txBody>
      </p:sp>
      <p:sp>
        <p:nvSpPr>
          <p:cNvPr id="18688" name="Rectangle 256"/>
          <p:cNvSpPr>
            <a:spLocks noChangeArrowheads="1"/>
          </p:cNvSpPr>
          <p:nvPr/>
        </p:nvSpPr>
        <p:spPr bwMode="auto">
          <a:xfrm>
            <a:off x="4425950" y="85725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89" name="Rectangle 257"/>
          <p:cNvSpPr>
            <a:spLocks noChangeArrowheads="1"/>
          </p:cNvSpPr>
          <p:nvPr/>
        </p:nvSpPr>
        <p:spPr bwMode="auto">
          <a:xfrm>
            <a:off x="4425950" y="1087438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90" name="Rectangle 258"/>
          <p:cNvSpPr>
            <a:spLocks noChangeArrowheads="1"/>
          </p:cNvSpPr>
          <p:nvPr/>
        </p:nvSpPr>
        <p:spPr bwMode="auto">
          <a:xfrm>
            <a:off x="4425950" y="1316038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91" name="Rectangle 259"/>
          <p:cNvSpPr>
            <a:spLocks noChangeArrowheads="1"/>
          </p:cNvSpPr>
          <p:nvPr/>
        </p:nvSpPr>
        <p:spPr bwMode="auto">
          <a:xfrm>
            <a:off x="4425950" y="627063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92" name="Rectangle 260"/>
          <p:cNvSpPr>
            <a:spLocks noChangeArrowheads="1"/>
          </p:cNvSpPr>
          <p:nvPr/>
        </p:nvSpPr>
        <p:spPr bwMode="auto">
          <a:xfrm>
            <a:off x="4425950" y="1549400"/>
            <a:ext cx="2047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93" name="Rectangle 261"/>
          <p:cNvSpPr>
            <a:spLocks noChangeArrowheads="1"/>
          </p:cNvSpPr>
          <p:nvPr/>
        </p:nvSpPr>
        <p:spPr bwMode="auto">
          <a:xfrm>
            <a:off x="6302375" y="2601913"/>
            <a:ext cx="123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694" name="Rectangle 262"/>
          <p:cNvSpPr>
            <a:spLocks noChangeArrowheads="1"/>
          </p:cNvSpPr>
          <p:nvPr/>
        </p:nvSpPr>
        <p:spPr bwMode="auto">
          <a:xfrm>
            <a:off x="6384925" y="2689225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695" name="Rectangle 263"/>
          <p:cNvSpPr>
            <a:spLocks noChangeArrowheads="1"/>
          </p:cNvSpPr>
          <p:nvPr/>
        </p:nvSpPr>
        <p:spPr bwMode="auto">
          <a:xfrm>
            <a:off x="6302375" y="3416300"/>
            <a:ext cx="123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696" name="Rectangle 264"/>
          <p:cNvSpPr>
            <a:spLocks noChangeArrowheads="1"/>
          </p:cNvSpPr>
          <p:nvPr/>
        </p:nvSpPr>
        <p:spPr bwMode="auto">
          <a:xfrm>
            <a:off x="6384925" y="3503613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697" name="Rectangle 265"/>
          <p:cNvSpPr>
            <a:spLocks noChangeArrowheads="1"/>
          </p:cNvSpPr>
          <p:nvPr/>
        </p:nvSpPr>
        <p:spPr bwMode="auto">
          <a:xfrm>
            <a:off x="6302375" y="4237038"/>
            <a:ext cx="123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698" name="Rectangle 266"/>
          <p:cNvSpPr>
            <a:spLocks noChangeArrowheads="1"/>
          </p:cNvSpPr>
          <p:nvPr/>
        </p:nvSpPr>
        <p:spPr bwMode="auto">
          <a:xfrm>
            <a:off x="6384925" y="432435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8699" name="Rectangle 267"/>
          <p:cNvSpPr>
            <a:spLocks noChangeArrowheads="1"/>
          </p:cNvSpPr>
          <p:nvPr/>
        </p:nvSpPr>
        <p:spPr bwMode="auto">
          <a:xfrm>
            <a:off x="6302375" y="5049838"/>
            <a:ext cx="123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700" name="Line 268"/>
          <p:cNvSpPr>
            <a:spLocks noChangeShapeType="1"/>
          </p:cNvSpPr>
          <p:nvPr/>
        </p:nvSpPr>
        <p:spPr bwMode="auto">
          <a:xfrm>
            <a:off x="3538538" y="3387725"/>
            <a:ext cx="1660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1" name="Freeform 269"/>
          <p:cNvSpPr>
            <a:spLocks/>
          </p:cNvSpPr>
          <p:nvPr/>
        </p:nvSpPr>
        <p:spPr bwMode="auto">
          <a:xfrm>
            <a:off x="4492625" y="2986088"/>
            <a:ext cx="706438" cy="687387"/>
          </a:xfrm>
          <a:custGeom>
            <a:avLst/>
            <a:gdLst>
              <a:gd name="T0" fmla="*/ 890 w 890"/>
              <a:gd name="T1" fmla="*/ 865 h 865"/>
              <a:gd name="T2" fmla="*/ 0 w 890"/>
              <a:gd name="T3" fmla="*/ 865 h 865"/>
              <a:gd name="T4" fmla="*/ 0 w 890"/>
              <a:gd name="T5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0" h="865">
                <a:moveTo>
                  <a:pt x="890" y="865"/>
                </a:moveTo>
                <a:lnTo>
                  <a:pt x="0" y="865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2" name="Line 270"/>
          <p:cNvSpPr>
            <a:spLocks noChangeShapeType="1"/>
          </p:cNvSpPr>
          <p:nvPr/>
        </p:nvSpPr>
        <p:spPr bwMode="auto">
          <a:xfrm>
            <a:off x="3348038" y="4473575"/>
            <a:ext cx="18510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3" name="Freeform 271"/>
          <p:cNvSpPr>
            <a:spLocks/>
          </p:cNvSpPr>
          <p:nvPr/>
        </p:nvSpPr>
        <p:spPr bwMode="auto">
          <a:xfrm>
            <a:off x="3348038" y="2986088"/>
            <a:ext cx="1851025" cy="2289175"/>
          </a:xfrm>
          <a:custGeom>
            <a:avLst/>
            <a:gdLst>
              <a:gd name="T0" fmla="*/ 0 w 2333"/>
              <a:gd name="T1" fmla="*/ 0 h 2883"/>
              <a:gd name="T2" fmla="*/ 0 w 2333"/>
              <a:gd name="T3" fmla="*/ 2883 h 2883"/>
              <a:gd name="T4" fmla="*/ 2333 w 2333"/>
              <a:gd name="T5" fmla="*/ 2883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3" h="2883">
                <a:moveTo>
                  <a:pt x="0" y="0"/>
                </a:moveTo>
                <a:lnTo>
                  <a:pt x="0" y="2883"/>
                </a:lnTo>
                <a:lnTo>
                  <a:pt x="2333" y="288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4" name="Line 272"/>
          <p:cNvSpPr>
            <a:spLocks noChangeShapeType="1"/>
          </p:cNvSpPr>
          <p:nvPr/>
        </p:nvSpPr>
        <p:spPr bwMode="auto">
          <a:xfrm flipV="1">
            <a:off x="4873625" y="2719388"/>
            <a:ext cx="1588" cy="2822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5" name="Freeform 273"/>
          <p:cNvSpPr>
            <a:spLocks/>
          </p:cNvSpPr>
          <p:nvPr/>
        </p:nvSpPr>
        <p:spPr bwMode="auto">
          <a:xfrm>
            <a:off x="4854575" y="5122863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4 h 48"/>
              <a:gd name="T8" fmla="*/ 11 w 48"/>
              <a:gd name="T9" fmla="*/ 5 h 48"/>
              <a:gd name="T10" fmla="*/ 7 w 48"/>
              <a:gd name="T11" fmla="*/ 7 h 48"/>
              <a:gd name="T12" fmla="*/ 5 w 48"/>
              <a:gd name="T13" fmla="*/ 10 h 48"/>
              <a:gd name="T14" fmla="*/ 3 w 48"/>
              <a:gd name="T15" fmla="*/ 13 h 48"/>
              <a:gd name="T16" fmla="*/ 2 w 48"/>
              <a:gd name="T17" fmla="*/ 16 h 48"/>
              <a:gd name="T18" fmla="*/ 1 w 48"/>
              <a:gd name="T19" fmla="*/ 19 h 48"/>
              <a:gd name="T20" fmla="*/ 1 w 48"/>
              <a:gd name="T21" fmla="*/ 23 h 48"/>
              <a:gd name="T22" fmla="*/ 1 w 48"/>
              <a:gd name="T23" fmla="*/ 25 h 48"/>
              <a:gd name="T24" fmla="*/ 1 w 48"/>
              <a:gd name="T25" fmla="*/ 29 h 48"/>
              <a:gd name="T26" fmla="*/ 2 w 48"/>
              <a:gd name="T27" fmla="*/ 32 h 48"/>
              <a:gd name="T28" fmla="*/ 3 w 48"/>
              <a:gd name="T29" fmla="*/ 36 h 48"/>
              <a:gd name="T30" fmla="*/ 5 w 48"/>
              <a:gd name="T31" fmla="*/ 38 h 48"/>
              <a:gd name="T32" fmla="*/ 7 w 48"/>
              <a:gd name="T33" fmla="*/ 41 h 48"/>
              <a:gd name="T34" fmla="*/ 11 w 48"/>
              <a:gd name="T35" fmla="*/ 43 h 48"/>
              <a:gd name="T36" fmla="*/ 13 w 48"/>
              <a:gd name="T37" fmla="*/ 46 h 48"/>
              <a:gd name="T38" fmla="*/ 17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6 w 48"/>
              <a:gd name="T45" fmla="*/ 48 h 48"/>
              <a:gd name="T46" fmla="*/ 30 w 48"/>
              <a:gd name="T47" fmla="*/ 48 h 48"/>
              <a:gd name="T48" fmla="*/ 32 w 48"/>
              <a:gd name="T49" fmla="*/ 47 h 48"/>
              <a:gd name="T50" fmla="*/ 36 w 48"/>
              <a:gd name="T51" fmla="*/ 46 h 48"/>
              <a:gd name="T52" fmla="*/ 38 w 48"/>
              <a:gd name="T53" fmla="*/ 43 h 48"/>
              <a:gd name="T54" fmla="*/ 42 w 48"/>
              <a:gd name="T55" fmla="*/ 41 h 48"/>
              <a:gd name="T56" fmla="*/ 44 w 48"/>
              <a:gd name="T57" fmla="*/ 38 h 48"/>
              <a:gd name="T58" fmla="*/ 45 w 48"/>
              <a:gd name="T59" fmla="*/ 36 h 48"/>
              <a:gd name="T60" fmla="*/ 47 w 48"/>
              <a:gd name="T61" fmla="*/ 32 h 48"/>
              <a:gd name="T62" fmla="*/ 48 w 48"/>
              <a:gd name="T63" fmla="*/ 29 h 48"/>
              <a:gd name="T64" fmla="*/ 48 w 48"/>
              <a:gd name="T65" fmla="*/ 25 h 48"/>
              <a:gd name="T66" fmla="*/ 48 w 48"/>
              <a:gd name="T67" fmla="*/ 23 h 48"/>
              <a:gd name="T68" fmla="*/ 48 w 48"/>
              <a:gd name="T69" fmla="*/ 19 h 48"/>
              <a:gd name="T70" fmla="*/ 47 w 48"/>
              <a:gd name="T71" fmla="*/ 16 h 48"/>
              <a:gd name="T72" fmla="*/ 45 w 48"/>
              <a:gd name="T73" fmla="*/ 13 h 48"/>
              <a:gd name="T74" fmla="*/ 44 w 48"/>
              <a:gd name="T75" fmla="*/ 10 h 48"/>
              <a:gd name="T76" fmla="*/ 42 w 48"/>
              <a:gd name="T77" fmla="*/ 7 h 48"/>
              <a:gd name="T78" fmla="*/ 38 w 48"/>
              <a:gd name="T79" fmla="*/ 5 h 48"/>
              <a:gd name="T80" fmla="*/ 36 w 48"/>
              <a:gd name="T81" fmla="*/ 4 h 48"/>
              <a:gd name="T82" fmla="*/ 32 w 48"/>
              <a:gd name="T83" fmla="*/ 1 h 48"/>
              <a:gd name="T84" fmla="*/ 30 w 48"/>
              <a:gd name="T85" fmla="*/ 1 h 48"/>
              <a:gd name="T86" fmla="*/ 26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5" y="2"/>
                </a:lnTo>
                <a:lnTo>
                  <a:pt x="14" y="2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11" y="5"/>
                </a:lnTo>
                <a:lnTo>
                  <a:pt x="9" y="6"/>
                </a:lnTo>
                <a:lnTo>
                  <a:pt x="8" y="6"/>
                </a:lnTo>
                <a:lnTo>
                  <a:pt x="7" y="7"/>
                </a:lnTo>
                <a:lnTo>
                  <a:pt x="7" y="8"/>
                </a:lnTo>
                <a:lnTo>
                  <a:pt x="6" y="10"/>
                </a:lnTo>
                <a:lnTo>
                  <a:pt x="5" y="10"/>
                </a:lnTo>
                <a:lnTo>
                  <a:pt x="5" y="11"/>
                </a:lnTo>
                <a:lnTo>
                  <a:pt x="3" y="12"/>
                </a:lnTo>
                <a:lnTo>
                  <a:pt x="3" y="13"/>
                </a:lnTo>
                <a:lnTo>
                  <a:pt x="2" y="14"/>
                </a:lnTo>
                <a:lnTo>
                  <a:pt x="2" y="14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8"/>
                </a:lnTo>
                <a:lnTo>
                  <a:pt x="6" y="40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9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3" y="46"/>
                </a:lnTo>
                <a:lnTo>
                  <a:pt x="14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39" y="43"/>
                </a:lnTo>
                <a:lnTo>
                  <a:pt x="41" y="42"/>
                </a:lnTo>
                <a:lnTo>
                  <a:pt x="42" y="41"/>
                </a:lnTo>
                <a:lnTo>
                  <a:pt x="42" y="41"/>
                </a:lnTo>
                <a:lnTo>
                  <a:pt x="43" y="40"/>
                </a:lnTo>
                <a:lnTo>
                  <a:pt x="44" y="38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7" y="35"/>
                </a:lnTo>
                <a:lnTo>
                  <a:pt x="47" y="34"/>
                </a:lnTo>
                <a:lnTo>
                  <a:pt x="47" y="32"/>
                </a:lnTo>
                <a:lnTo>
                  <a:pt x="48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8" y="17"/>
                </a:lnTo>
                <a:lnTo>
                  <a:pt x="47" y="16"/>
                </a:lnTo>
                <a:lnTo>
                  <a:pt x="47" y="14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2" y="8"/>
                </a:lnTo>
                <a:lnTo>
                  <a:pt x="42" y="7"/>
                </a:lnTo>
                <a:lnTo>
                  <a:pt x="41" y="6"/>
                </a:lnTo>
                <a:lnTo>
                  <a:pt x="39" y="6"/>
                </a:lnTo>
                <a:lnTo>
                  <a:pt x="38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5" y="2"/>
                </a:lnTo>
                <a:lnTo>
                  <a:pt x="33" y="2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06" name="Freeform 274"/>
          <p:cNvSpPr>
            <a:spLocks/>
          </p:cNvSpPr>
          <p:nvPr/>
        </p:nvSpPr>
        <p:spPr bwMode="auto">
          <a:xfrm>
            <a:off x="4862513" y="5130800"/>
            <a:ext cx="47625" cy="46038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5 w 59"/>
              <a:gd name="T7" fmla="*/ 4 h 59"/>
              <a:gd name="T8" fmla="*/ 11 w 59"/>
              <a:gd name="T9" fmla="*/ 7 h 59"/>
              <a:gd name="T10" fmla="*/ 9 w 59"/>
              <a:gd name="T11" fmla="*/ 9 h 59"/>
              <a:gd name="T12" fmla="*/ 5 w 59"/>
              <a:gd name="T13" fmla="*/ 13 h 59"/>
              <a:gd name="T14" fmla="*/ 4 w 59"/>
              <a:gd name="T15" fmla="*/ 16 h 59"/>
              <a:gd name="T16" fmla="*/ 2 w 59"/>
              <a:gd name="T17" fmla="*/ 20 h 59"/>
              <a:gd name="T18" fmla="*/ 2 w 59"/>
              <a:gd name="T19" fmla="*/ 25 h 59"/>
              <a:gd name="T20" fmla="*/ 0 w 59"/>
              <a:gd name="T21" fmla="*/ 28 h 59"/>
              <a:gd name="T22" fmla="*/ 0 w 59"/>
              <a:gd name="T23" fmla="*/ 32 h 59"/>
              <a:gd name="T24" fmla="*/ 2 w 59"/>
              <a:gd name="T25" fmla="*/ 37 h 59"/>
              <a:gd name="T26" fmla="*/ 3 w 59"/>
              <a:gd name="T27" fmla="*/ 40 h 59"/>
              <a:gd name="T28" fmla="*/ 5 w 59"/>
              <a:gd name="T29" fmla="*/ 44 h 59"/>
              <a:gd name="T30" fmla="*/ 8 w 59"/>
              <a:gd name="T31" fmla="*/ 48 h 59"/>
              <a:gd name="T32" fmla="*/ 10 w 59"/>
              <a:gd name="T33" fmla="*/ 50 h 59"/>
              <a:gd name="T34" fmla="*/ 14 w 59"/>
              <a:gd name="T35" fmla="*/ 54 h 59"/>
              <a:gd name="T36" fmla="*/ 17 w 59"/>
              <a:gd name="T37" fmla="*/ 55 h 59"/>
              <a:gd name="T38" fmla="*/ 21 w 59"/>
              <a:gd name="T39" fmla="*/ 57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7 h 59"/>
              <a:gd name="T48" fmla="*/ 41 w 59"/>
              <a:gd name="T49" fmla="*/ 56 h 59"/>
              <a:gd name="T50" fmla="*/ 45 w 59"/>
              <a:gd name="T51" fmla="*/ 54 h 59"/>
              <a:gd name="T52" fmla="*/ 48 w 59"/>
              <a:gd name="T53" fmla="*/ 51 h 59"/>
              <a:gd name="T54" fmla="*/ 52 w 59"/>
              <a:gd name="T55" fmla="*/ 49 h 59"/>
              <a:gd name="T56" fmla="*/ 55 w 59"/>
              <a:gd name="T57" fmla="*/ 45 h 59"/>
              <a:gd name="T58" fmla="*/ 57 w 59"/>
              <a:gd name="T59" fmla="*/ 42 h 59"/>
              <a:gd name="T60" fmla="*/ 58 w 59"/>
              <a:gd name="T61" fmla="*/ 38 h 59"/>
              <a:gd name="T62" fmla="*/ 59 w 59"/>
              <a:gd name="T63" fmla="*/ 33 h 59"/>
              <a:gd name="T64" fmla="*/ 59 w 59"/>
              <a:gd name="T65" fmla="*/ 28 h 59"/>
              <a:gd name="T66" fmla="*/ 59 w 59"/>
              <a:gd name="T67" fmla="*/ 26 h 59"/>
              <a:gd name="T68" fmla="*/ 58 w 59"/>
              <a:gd name="T69" fmla="*/ 21 h 59"/>
              <a:gd name="T70" fmla="*/ 57 w 59"/>
              <a:gd name="T71" fmla="*/ 18 h 59"/>
              <a:gd name="T72" fmla="*/ 56 w 59"/>
              <a:gd name="T73" fmla="*/ 14 h 59"/>
              <a:gd name="T74" fmla="*/ 53 w 59"/>
              <a:gd name="T75" fmla="*/ 10 h 59"/>
              <a:gd name="T76" fmla="*/ 50 w 59"/>
              <a:gd name="T77" fmla="*/ 7 h 59"/>
              <a:gd name="T78" fmla="*/ 46 w 59"/>
              <a:gd name="T79" fmla="*/ 4 h 59"/>
              <a:gd name="T80" fmla="*/ 42 w 59"/>
              <a:gd name="T81" fmla="*/ 2 h 59"/>
              <a:gd name="T82" fmla="*/ 39 w 59"/>
              <a:gd name="T83" fmla="*/ 1 h 59"/>
              <a:gd name="T84" fmla="*/ 34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2"/>
                </a:lnTo>
                <a:lnTo>
                  <a:pt x="18" y="2"/>
                </a:lnTo>
                <a:lnTo>
                  <a:pt x="17" y="2"/>
                </a:lnTo>
                <a:lnTo>
                  <a:pt x="16" y="3"/>
                </a:lnTo>
                <a:lnTo>
                  <a:pt x="15" y="4"/>
                </a:lnTo>
                <a:lnTo>
                  <a:pt x="14" y="4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9" y="8"/>
                </a:lnTo>
                <a:lnTo>
                  <a:pt x="9" y="9"/>
                </a:lnTo>
                <a:lnTo>
                  <a:pt x="8" y="10"/>
                </a:lnTo>
                <a:lnTo>
                  <a:pt x="6" y="12"/>
                </a:lnTo>
                <a:lnTo>
                  <a:pt x="5" y="13"/>
                </a:lnTo>
                <a:lnTo>
                  <a:pt x="5" y="14"/>
                </a:lnTo>
                <a:lnTo>
                  <a:pt x="4" y="15"/>
                </a:lnTo>
                <a:lnTo>
                  <a:pt x="4" y="16"/>
                </a:lnTo>
                <a:lnTo>
                  <a:pt x="3" y="18"/>
                </a:lnTo>
                <a:lnTo>
                  <a:pt x="3" y="19"/>
                </a:lnTo>
                <a:lnTo>
                  <a:pt x="2" y="20"/>
                </a:lnTo>
                <a:lnTo>
                  <a:pt x="2" y="21"/>
                </a:lnTo>
                <a:lnTo>
                  <a:pt x="2" y="24"/>
                </a:lnTo>
                <a:lnTo>
                  <a:pt x="2" y="25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28"/>
                </a:lnTo>
                <a:lnTo>
                  <a:pt x="0" y="31"/>
                </a:lnTo>
                <a:lnTo>
                  <a:pt x="0" y="32"/>
                </a:lnTo>
                <a:lnTo>
                  <a:pt x="2" y="33"/>
                </a:lnTo>
                <a:lnTo>
                  <a:pt x="2" y="34"/>
                </a:lnTo>
                <a:lnTo>
                  <a:pt x="2" y="37"/>
                </a:lnTo>
                <a:lnTo>
                  <a:pt x="2" y="38"/>
                </a:lnTo>
                <a:lnTo>
                  <a:pt x="3" y="39"/>
                </a:lnTo>
                <a:lnTo>
                  <a:pt x="3" y="40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5" y="45"/>
                </a:lnTo>
                <a:lnTo>
                  <a:pt x="6" y="46"/>
                </a:lnTo>
                <a:lnTo>
                  <a:pt x="8" y="48"/>
                </a:lnTo>
                <a:lnTo>
                  <a:pt x="9" y="49"/>
                </a:lnTo>
                <a:lnTo>
                  <a:pt x="9" y="50"/>
                </a:lnTo>
                <a:lnTo>
                  <a:pt x="10" y="50"/>
                </a:lnTo>
                <a:lnTo>
                  <a:pt x="11" y="51"/>
                </a:lnTo>
                <a:lnTo>
                  <a:pt x="12" y="53"/>
                </a:lnTo>
                <a:lnTo>
                  <a:pt x="14" y="54"/>
                </a:lnTo>
                <a:lnTo>
                  <a:pt x="15" y="54"/>
                </a:lnTo>
                <a:lnTo>
                  <a:pt x="16" y="55"/>
                </a:lnTo>
                <a:lnTo>
                  <a:pt x="17" y="55"/>
                </a:lnTo>
                <a:lnTo>
                  <a:pt x="18" y="56"/>
                </a:lnTo>
                <a:lnTo>
                  <a:pt x="20" y="56"/>
                </a:lnTo>
                <a:lnTo>
                  <a:pt x="21" y="57"/>
                </a:lnTo>
                <a:lnTo>
                  <a:pt x="23" y="57"/>
                </a:lnTo>
                <a:lnTo>
                  <a:pt x="24" y="57"/>
                </a:lnTo>
                <a:lnTo>
                  <a:pt x="26" y="59"/>
                </a:lnTo>
                <a:lnTo>
                  <a:pt x="27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4" y="59"/>
                </a:lnTo>
                <a:lnTo>
                  <a:pt x="36" y="57"/>
                </a:lnTo>
                <a:lnTo>
                  <a:pt x="38" y="57"/>
                </a:lnTo>
                <a:lnTo>
                  <a:pt x="39" y="57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4" y="55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8" y="51"/>
                </a:lnTo>
                <a:lnTo>
                  <a:pt x="50" y="50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6"/>
                </a:lnTo>
                <a:lnTo>
                  <a:pt x="55" y="45"/>
                </a:lnTo>
                <a:lnTo>
                  <a:pt x="56" y="44"/>
                </a:lnTo>
                <a:lnTo>
                  <a:pt x="56" y="43"/>
                </a:lnTo>
                <a:lnTo>
                  <a:pt x="57" y="42"/>
                </a:lnTo>
                <a:lnTo>
                  <a:pt x="57" y="40"/>
                </a:lnTo>
                <a:lnTo>
                  <a:pt x="58" y="39"/>
                </a:lnTo>
                <a:lnTo>
                  <a:pt x="58" y="38"/>
                </a:lnTo>
                <a:lnTo>
                  <a:pt x="58" y="37"/>
                </a:lnTo>
                <a:lnTo>
                  <a:pt x="59" y="34"/>
                </a:lnTo>
                <a:lnTo>
                  <a:pt x="59" y="33"/>
                </a:lnTo>
                <a:lnTo>
                  <a:pt x="59" y="32"/>
                </a:lnTo>
                <a:lnTo>
                  <a:pt x="59" y="31"/>
                </a:lnTo>
                <a:lnTo>
                  <a:pt x="59" y="28"/>
                </a:lnTo>
                <a:lnTo>
                  <a:pt x="59" y="28"/>
                </a:lnTo>
                <a:lnTo>
                  <a:pt x="59" y="27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8" y="21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6"/>
                </a:lnTo>
                <a:lnTo>
                  <a:pt x="56" y="15"/>
                </a:lnTo>
                <a:lnTo>
                  <a:pt x="56" y="14"/>
                </a:lnTo>
                <a:lnTo>
                  <a:pt x="55" y="13"/>
                </a:lnTo>
                <a:lnTo>
                  <a:pt x="53" y="12"/>
                </a:lnTo>
                <a:lnTo>
                  <a:pt x="53" y="10"/>
                </a:lnTo>
                <a:lnTo>
                  <a:pt x="52" y="9"/>
                </a:lnTo>
                <a:lnTo>
                  <a:pt x="51" y="8"/>
                </a:lnTo>
                <a:lnTo>
                  <a:pt x="50" y="7"/>
                </a:lnTo>
                <a:lnTo>
                  <a:pt x="48" y="7"/>
                </a:lnTo>
                <a:lnTo>
                  <a:pt x="47" y="6"/>
                </a:lnTo>
                <a:lnTo>
                  <a:pt x="46" y="4"/>
                </a:lnTo>
                <a:lnTo>
                  <a:pt x="45" y="4"/>
                </a:lnTo>
                <a:lnTo>
                  <a:pt x="44" y="3"/>
                </a:lnTo>
                <a:lnTo>
                  <a:pt x="42" y="2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7" name="Freeform 275"/>
          <p:cNvSpPr>
            <a:spLocks/>
          </p:cNvSpPr>
          <p:nvPr/>
        </p:nvSpPr>
        <p:spPr bwMode="auto">
          <a:xfrm>
            <a:off x="4854575" y="4321175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1 h 48"/>
              <a:gd name="T4" fmla="*/ 17 w 48"/>
              <a:gd name="T5" fmla="*/ 1 h 48"/>
              <a:gd name="T6" fmla="*/ 13 w 48"/>
              <a:gd name="T7" fmla="*/ 3 h 48"/>
              <a:gd name="T8" fmla="*/ 11 w 48"/>
              <a:gd name="T9" fmla="*/ 5 h 48"/>
              <a:gd name="T10" fmla="*/ 7 w 48"/>
              <a:gd name="T11" fmla="*/ 7 h 48"/>
              <a:gd name="T12" fmla="*/ 5 w 48"/>
              <a:gd name="T13" fmla="*/ 9 h 48"/>
              <a:gd name="T14" fmla="*/ 3 w 48"/>
              <a:gd name="T15" fmla="*/ 13 h 48"/>
              <a:gd name="T16" fmla="*/ 2 w 48"/>
              <a:gd name="T17" fmla="*/ 15 h 48"/>
              <a:gd name="T18" fmla="*/ 1 w 48"/>
              <a:gd name="T19" fmla="*/ 19 h 48"/>
              <a:gd name="T20" fmla="*/ 1 w 48"/>
              <a:gd name="T21" fmla="*/ 23 h 48"/>
              <a:gd name="T22" fmla="*/ 1 w 48"/>
              <a:gd name="T23" fmla="*/ 25 h 48"/>
              <a:gd name="T24" fmla="*/ 1 w 48"/>
              <a:gd name="T25" fmla="*/ 29 h 48"/>
              <a:gd name="T26" fmla="*/ 2 w 48"/>
              <a:gd name="T27" fmla="*/ 32 h 48"/>
              <a:gd name="T28" fmla="*/ 3 w 48"/>
              <a:gd name="T29" fmla="*/ 36 h 48"/>
              <a:gd name="T30" fmla="*/ 5 w 48"/>
              <a:gd name="T31" fmla="*/ 38 h 48"/>
              <a:gd name="T32" fmla="*/ 7 w 48"/>
              <a:gd name="T33" fmla="*/ 41 h 48"/>
              <a:gd name="T34" fmla="*/ 11 w 48"/>
              <a:gd name="T35" fmla="*/ 43 h 48"/>
              <a:gd name="T36" fmla="*/ 13 w 48"/>
              <a:gd name="T37" fmla="*/ 45 h 48"/>
              <a:gd name="T38" fmla="*/ 17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6 w 48"/>
              <a:gd name="T45" fmla="*/ 48 h 48"/>
              <a:gd name="T46" fmla="*/ 30 w 48"/>
              <a:gd name="T47" fmla="*/ 48 h 48"/>
              <a:gd name="T48" fmla="*/ 32 w 48"/>
              <a:gd name="T49" fmla="*/ 47 h 48"/>
              <a:gd name="T50" fmla="*/ 36 w 48"/>
              <a:gd name="T51" fmla="*/ 45 h 48"/>
              <a:gd name="T52" fmla="*/ 38 w 48"/>
              <a:gd name="T53" fmla="*/ 43 h 48"/>
              <a:gd name="T54" fmla="*/ 42 w 48"/>
              <a:gd name="T55" fmla="*/ 41 h 48"/>
              <a:gd name="T56" fmla="*/ 44 w 48"/>
              <a:gd name="T57" fmla="*/ 38 h 48"/>
              <a:gd name="T58" fmla="*/ 45 w 48"/>
              <a:gd name="T59" fmla="*/ 36 h 48"/>
              <a:gd name="T60" fmla="*/ 47 w 48"/>
              <a:gd name="T61" fmla="*/ 32 h 48"/>
              <a:gd name="T62" fmla="*/ 48 w 48"/>
              <a:gd name="T63" fmla="*/ 29 h 48"/>
              <a:gd name="T64" fmla="*/ 48 w 48"/>
              <a:gd name="T65" fmla="*/ 25 h 48"/>
              <a:gd name="T66" fmla="*/ 48 w 48"/>
              <a:gd name="T67" fmla="*/ 23 h 48"/>
              <a:gd name="T68" fmla="*/ 48 w 48"/>
              <a:gd name="T69" fmla="*/ 19 h 48"/>
              <a:gd name="T70" fmla="*/ 47 w 48"/>
              <a:gd name="T71" fmla="*/ 15 h 48"/>
              <a:gd name="T72" fmla="*/ 45 w 48"/>
              <a:gd name="T73" fmla="*/ 13 h 48"/>
              <a:gd name="T74" fmla="*/ 44 w 48"/>
              <a:gd name="T75" fmla="*/ 9 h 48"/>
              <a:gd name="T76" fmla="*/ 42 w 48"/>
              <a:gd name="T77" fmla="*/ 7 h 48"/>
              <a:gd name="T78" fmla="*/ 38 w 48"/>
              <a:gd name="T79" fmla="*/ 5 h 48"/>
              <a:gd name="T80" fmla="*/ 36 w 48"/>
              <a:gd name="T81" fmla="*/ 3 h 48"/>
              <a:gd name="T82" fmla="*/ 32 w 48"/>
              <a:gd name="T83" fmla="*/ 1 h 48"/>
              <a:gd name="T84" fmla="*/ 30 w 48"/>
              <a:gd name="T85" fmla="*/ 1 h 48"/>
              <a:gd name="T86" fmla="*/ 26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8" y="1"/>
                </a:lnTo>
                <a:lnTo>
                  <a:pt x="17" y="1"/>
                </a:lnTo>
                <a:lnTo>
                  <a:pt x="15" y="2"/>
                </a:lnTo>
                <a:lnTo>
                  <a:pt x="14" y="2"/>
                </a:lnTo>
                <a:lnTo>
                  <a:pt x="13" y="3"/>
                </a:lnTo>
                <a:lnTo>
                  <a:pt x="12" y="3"/>
                </a:lnTo>
                <a:lnTo>
                  <a:pt x="11" y="5"/>
                </a:lnTo>
                <a:lnTo>
                  <a:pt x="11" y="5"/>
                </a:lnTo>
                <a:lnTo>
                  <a:pt x="9" y="6"/>
                </a:lnTo>
                <a:lnTo>
                  <a:pt x="8" y="6"/>
                </a:lnTo>
                <a:lnTo>
                  <a:pt x="7" y="7"/>
                </a:lnTo>
                <a:lnTo>
                  <a:pt x="7" y="8"/>
                </a:lnTo>
                <a:lnTo>
                  <a:pt x="6" y="9"/>
                </a:lnTo>
                <a:lnTo>
                  <a:pt x="5" y="9"/>
                </a:lnTo>
                <a:lnTo>
                  <a:pt x="5" y="11"/>
                </a:lnTo>
                <a:lnTo>
                  <a:pt x="3" y="12"/>
                </a:lnTo>
                <a:lnTo>
                  <a:pt x="3" y="13"/>
                </a:lnTo>
                <a:lnTo>
                  <a:pt x="2" y="14"/>
                </a:lnTo>
                <a:lnTo>
                  <a:pt x="2" y="14"/>
                </a:lnTo>
                <a:lnTo>
                  <a:pt x="2" y="15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0" y="24"/>
                </a:lnTo>
                <a:lnTo>
                  <a:pt x="0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9" y="43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  <a:lnTo>
                  <a:pt x="13" y="45"/>
                </a:lnTo>
                <a:lnTo>
                  <a:pt x="14" y="45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5"/>
                </a:lnTo>
                <a:lnTo>
                  <a:pt x="36" y="45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39" y="43"/>
                </a:lnTo>
                <a:lnTo>
                  <a:pt x="41" y="42"/>
                </a:lnTo>
                <a:lnTo>
                  <a:pt x="42" y="41"/>
                </a:lnTo>
                <a:lnTo>
                  <a:pt x="42" y="41"/>
                </a:lnTo>
                <a:lnTo>
                  <a:pt x="43" y="39"/>
                </a:lnTo>
                <a:lnTo>
                  <a:pt x="44" y="38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7" y="35"/>
                </a:lnTo>
                <a:lnTo>
                  <a:pt x="47" y="33"/>
                </a:lnTo>
                <a:lnTo>
                  <a:pt x="47" y="32"/>
                </a:lnTo>
                <a:lnTo>
                  <a:pt x="48" y="31"/>
                </a:lnTo>
                <a:lnTo>
                  <a:pt x="48" y="30"/>
                </a:lnTo>
                <a:lnTo>
                  <a:pt x="48" y="29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8" y="17"/>
                </a:lnTo>
                <a:lnTo>
                  <a:pt x="47" y="15"/>
                </a:lnTo>
                <a:lnTo>
                  <a:pt x="47" y="14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4" y="9"/>
                </a:lnTo>
                <a:lnTo>
                  <a:pt x="43" y="9"/>
                </a:lnTo>
                <a:lnTo>
                  <a:pt x="42" y="8"/>
                </a:lnTo>
                <a:lnTo>
                  <a:pt x="42" y="7"/>
                </a:lnTo>
                <a:lnTo>
                  <a:pt x="41" y="6"/>
                </a:lnTo>
                <a:lnTo>
                  <a:pt x="39" y="6"/>
                </a:lnTo>
                <a:lnTo>
                  <a:pt x="38" y="5"/>
                </a:lnTo>
                <a:lnTo>
                  <a:pt x="38" y="5"/>
                </a:lnTo>
                <a:lnTo>
                  <a:pt x="37" y="3"/>
                </a:lnTo>
                <a:lnTo>
                  <a:pt x="36" y="3"/>
                </a:lnTo>
                <a:lnTo>
                  <a:pt x="35" y="2"/>
                </a:lnTo>
                <a:lnTo>
                  <a:pt x="33" y="2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08" name="Freeform 276"/>
          <p:cNvSpPr>
            <a:spLocks/>
          </p:cNvSpPr>
          <p:nvPr/>
        </p:nvSpPr>
        <p:spPr bwMode="auto">
          <a:xfrm>
            <a:off x="4862513" y="4310063"/>
            <a:ext cx="47625" cy="47625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3 h 59"/>
              <a:gd name="T6" fmla="*/ 15 w 59"/>
              <a:gd name="T7" fmla="*/ 5 h 59"/>
              <a:gd name="T8" fmla="*/ 11 w 59"/>
              <a:gd name="T9" fmla="*/ 8 h 59"/>
              <a:gd name="T10" fmla="*/ 9 w 59"/>
              <a:gd name="T11" fmla="*/ 10 h 59"/>
              <a:gd name="T12" fmla="*/ 5 w 59"/>
              <a:gd name="T13" fmla="*/ 14 h 59"/>
              <a:gd name="T14" fmla="*/ 4 w 59"/>
              <a:gd name="T15" fmla="*/ 17 h 59"/>
              <a:gd name="T16" fmla="*/ 2 w 59"/>
              <a:gd name="T17" fmla="*/ 21 h 59"/>
              <a:gd name="T18" fmla="*/ 2 w 59"/>
              <a:gd name="T19" fmla="*/ 26 h 59"/>
              <a:gd name="T20" fmla="*/ 0 w 59"/>
              <a:gd name="T21" fmla="*/ 29 h 59"/>
              <a:gd name="T22" fmla="*/ 0 w 59"/>
              <a:gd name="T23" fmla="*/ 33 h 59"/>
              <a:gd name="T24" fmla="*/ 2 w 59"/>
              <a:gd name="T25" fmla="*/ 38 h 59"/>
              <a:gd name="T26" fmla="*/ 3 w 59"/>
              <a:gd name="T27" fmla="*/ 41 h 59"/>
              <a:gd name="T28" fmla="*/ 5 w 59"/>
              <a:gd name="T29" fmla="*/ 45 h 59"/>
              <a:gd name="T30" fmla="*/ 8 w 59"/>
              <a:gd name="T31" fmla="*/ 48 h 59"/>
              <a:gd name="T32" fmla="*/ 10 w 59"/>
              <a:gd name="T33" fmla="*/ 51 h 59"/>
              <a:gd name="T34" fmla="*/ 14 w 59"/>
              <a:gd name="T35" fmla="*/ 54 h 59"/>
              <a:gd name="T36" fmla="*/ 17 w 59"/>
              <a:gd name="T37" fmla="*/ 56 h 59"/>
              <a:gd name="T38" fmla="*/ 21 w 59"/>
              <a:gd name="T39" fmla="*/ 58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8 h 59"/>
              <a:gd name="T48" fmla="*/ 41 w 59"/>
              <a:gd name="T49" fmla="*/ 57 h 59"/>
              <a:gd name="T50" fmla="*/ 45 w 59"/>
              <a:gd name="T51" fmla="*/ 54 h 59"/>
              <a:gd name="T52" fmla="*/ 48 w 59"/>
              <a:gd name="T53" fmla="*/ 52 h 59"/>
              <a:gd name="T54" fmla="*/ 52 w 59"/>
              <a:gd name="T55" fmla="*/ 50 h 59"/>
              <a:gd name="T56" fmla="*/ 55 w 59"/>
              <a:gd name="T57" fmla="*/ 46 h 59"/>
              <a:gd name="T58" fmla="*/ 57 w 59"/>
              <a:gd name="T59" fmla="*/ 42 h 59"/>
              <a:gd name="T60" fmla="*/ 58 w 59"/>
              <a:gd name="T61" fmla="*/ 39 h 59"/>
              <a:gd name="T62" fmla="*/ 59 w 59"/>
              <a:gd name="T63" fmla="*/ 34 h 59"/>
              <a:gd name="T64" fmla="*/ 59 w 59"/>
              <a:gd name="T65" fmla="*/ 29 h 59"/>
              <a:gd name="T66" fmla="*/ 59 w 59"/>
              <a:gd name="T67" fmla="*/ 27 h 59"/>
              <a:gd name="T68" fmla="*/ 58 w 59"/>
              <a:gd name="T69" fmla="*/ 22 h 59"/>
              <a:gd name="T70" fmla="*/ 57 w 59"/>
              <a:gd name="T71" fmla="*/ 18 h 59"/>
              <a:gd name="T72" fmla="*/ 56 w 59"/>
              <a:gd name="T73" fmla="*/ 15 h 59"/>
              <a:gd name="T74" fmla="*/ 53 w 59"/>
              <a:gd name="T75" fmla="*/ 11 h 59"/>
              <a:gd name="T76" fmla="*/ 50 w 59"/>
              <a:gd name="T77" fmla="*/ 8 h 59"/>
              <a:gd name="T78" fmla="*/ 46 w 59"/>
              <a:gd name="T79" fmla="*/ 5 h 59"/>
              <a:gd name="T80" fmla="*/ 42 w 59"/>
              <a:gd name="T81" fmla="*/ 3 h 59"/>
              <a:gd name="T82" fmla="*/ 39 w 59"/>
              <a:gd name="T83" fmla="*/ 1 h 59"/>
              <a:gd name="T84" fmla="*/ 34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3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8"/>
                </a:lnTo>
                <a:lnTo>
                  <a:pt x="10" y="8"/>
                </a:lnTo>
                <a:lnTo>
                  <a:pt x="9" y="9"/>
                </a:lnTo>
                <a:lnTo>
                  <a:pt x="9" y="10"/>
                </a:lnTo>
                <a:lnTo>
                  <a:pt x="8" y="11"/>
                </a:lnTo>
                <a:lnTo>
                  <a:pt x="6" y="12"/>
                </a:lnTo>
                <a:lnTo>
                  <a:pt x="5" y="14"/>
                </a:lnTo>
                <a:lnTo>
                  <a:pt x="5" y="15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2" y="26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2" y="34"/>
                </a:lnTo>
                <a:lnTo>
                  <a:pt x="2" y="35"/>
                </a:lnTo>
                <a:lnTo>
                  <a:pt x="2" y="38"/>
                </a:lnTo>
                <a:lnTo>
                  <a:pt x="2" y="39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4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50"/>
                </a:lnTo>
                <a:lnTo>
                  <a:pt x="9" y="51"/>
                </a:lnTo>
                <a:lnTo>
                  <a:pt x="10" y="51"/>
                </a:lnTo>
                <a:lnTo>
                  <a:pt x="11" y="52"/>
                </a:lnTo>
                <a:lnTo>
                  <a:pt x="12" y="53"/>
                </a:lnTo>
                <a:lnTo>
                  <a:pt x="14" y="54"/>
                </a:lnTo>
                <a:lnTo>
                  <a:pt x="15" y="54"/>
                </a:lnTo>
                <a:lnTo>
                  <a:pt x="16" y="56"/>
                </a:lnTo>
                <a:lnTo>
                  <a:pt x="17" y="56"/>
                </a:lnTo>
                <a:lnTo>
                  <a:pt x="18" y="57"/>
                </a:lnTo>
                <a:lnTo>
                  <a:pt x="20" y="57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9"/>
                </a:lnTo>
                <a:lnTo>
                  <a:pt x="27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4" y="59"/>
                </a:lnTo>
                <a:lnTo>
                  <a:pt x="36" y="58"/>
                </a:lnTo>
                <a:lnTo>
                  <a:pt x="38" y="58"/>
                </a:lnTo>
                <a:lnTo>
                  <a:pt x="39" y="58"/>
                </a:lnTo>
                <a:lnTo>
                  <a:pt x="40" y="57"/>
                </a:lnTo>
                <a:lnTo>
                  <a:pt x="41" y="57"/>
                </a:lnTo>
                <a:lnTo>
                  <a:pt x="42" y="56"/>
                </a:lnTo>
                <a:lnTo>
                  <a:pt x="44" y="56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8" y="52"/>
                </a:lnTo>
                <a:lnTo>
                  <a:pt x="50" y="51"/>
                </a:lnTo>
                <a:lnTo>
                  <a:pt x="51" y="51"/>
                </a:lnTo>
                <a:lnTo>
                  <a:pt x="52" y="50"/>
                </a:lnTo>
                <a:lnTo>
                  <a:pt x="53" y="48"/>
                </a:lnTo>
                <a:lnTo>
                  <a:pt x="53" y="47"/>
                </a:lnTo>
                <a:lnTo>
                  <a:pt x="55" y="46"/>
                </a:lnTo>
                <a:lnTo>
                  <a:pt x="56" y="45"/>
                </a:lnTo>
                <a:lnTo>
                  <a:pt x="56" y="44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9"/>
                </a:lnTo>
                <a:lnTo>
                  <a:pt x="58" y="38"/>
                </a:lnTo>
                <a:lnTo>
                  <a:pt x="59" y="35"/>
                </a:lnTo>
                <a:lnTo>
                  <a:pt x="59" y="34"/>
                </a:lnTo>
                <a:lnTo>
                  <a:pt x="59" y="33"/>
                </a:lnTo>
                <a:lnTo>
                  <a:pt x="59" y="32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6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20"/>
                </a:lnTo>
                <a:lnTo>
                  <a:pt x="57" y="18"/>
                </a:lnTo>
                <a:lnTo>
                  <a:pt x="57" y="17"/>
                </a:lnTo>
                <a:lnTo>
                  <a:pt x="56" y="16"/>
                </a:lnTo>
                <a:lnTo>
                  <a:pt x="56" y="15"/>
                </a:lnTo>
                <a:lnTo>
                  <a:pt x="55" y="14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9"/>
                </a:lnTo>
                <a:lnTo>
                  <a:pt x="50" y="8"/>
                </a:lnTo>
                <a:lnTo>
                  <a:pt x="48" y="8"/>
                </a:lnTo>
                <a:lnTo>
                  <a:pt x="47" y="6"/>
                </a:lnTo>
                <a:lnTo>
                  <a:pt x="46" y="5"/>
                </a:lnTo>
                <a:lnTo>
                  <a:pt x="45" y="5"/>
                </a:lnTo>
                <a:lnTo>
                  <a:pt x="44" y="4"/>
                </a:lnTo>
                <a:lnTo>
                  <a:pt x="42" y="3"/>
                </a:lnTo>
                <a:lnTo>
                  <a:pt x="41" y="3"/>
                </a:lnTo>
                <a:lnTo>
                  <a:pt x="40" y="3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09" name="Freeform 277"/>
          <p:cNvSpPr>
            <a:spLocks/>
          </p:cNvSpPr>
          <p:nvPr/>
        </p:nvSpPr>
        <p:spPr bwMode="auto">
          <a:xfrm>
            <a:off x="4854575" y="3502025"/>
            <a:ext cx="38100" cy="38100"/>
          </a:xfrm>
          <a:custGeom>
            <a:avLst/>
            <a:gdLst>
              <a:gd name="T0" fmla="*/ 23 w 48"/>
              <a:gd name="T1" fmla="*/ 0 h 48"/>
              <a:gd name="T2" fmla="*/ 19 w 48"/>
              <a:gd name="T3" fmla="*/ 2 h 48"/>
              <a:gd name="T4" fmla="*/ 17 w 48"/>
              <a:gd name="T5" fmla="*/ 2 h 48"/>
              <a:gd name="T6" fmla="*/ 13 w 48"/>
              <a:gd name="T7" fmla="*/ 4 h 48"/>
              <a:gd name="T8" fmla="*/ 11 w 48"/>
              <a:gd name="T9" fmla="*/ 5 h 48"/>
              <a:gd name="T10" fmla="*/ 7 w 48"/>
              <a:gd name="T11" fmla="*/ 8 h 48"/>
              <a:gd name="T12" fmla="*/ 5 w 48"/>
              <a:gd name="T13" fmla="*/ 10 h 48"/>
              <a:gd name="T14" fmla="*/ 3 w 48"/>
              <a:gd name="T15" fmla="*/ 14 h 48"/>
              <a:gd name="T16" fmla="*/ 2 w 48"/>
              <a:gd name="T17" fmla="*/ 16 h 48"/>
              <a:gd name="T18" fmla="*/ 1 w 48"/>
              <a:gd name="T19" fmla="*/ 20 h 48"/>
              <a:gd name="T20" fmla="*/ 1 w 48"/>
              <a:gd name="T21" fmla="*/ 23 h 48"/>
              <a:gd name="T22" fmla="*/ 1 w 48"/>
              <a:gd name="T23" fmla="*/ 26 h 48"/>
              <a:gd name="T24" fmla="*/ 1 w 48"/>
              <a:gd name="T25" fmla="*/ 29 h 48"/>
              <a:gd name="T26" fmla="*/ 2 w 48"/>
              <a:gd name="T27" fmla="*/ 33 h 48"/>
              <a:gd name="T28" fmla="*/ 3 w 48"/>
              <a:gd name="T29" fmla="*/ 36 h 48"/>
              <a:gd name="T30" fmla="*/ 5 w 48"/>
              <a:gd name="T31" fmla="*/ 39 h 48"/>
              <a:gd name="T32" fmla="*/ 7 w 48"/>
              <a:gd name="T33" fmla="*/ 41 h 48"/>
              <a:gd name="T34" fmla="*/ 11 w 48"/>
              <a:gd name="T35" fmla="*/ 44 h 48"/>
              <a:gd name="T36" fmla="*/ 13 w 48"/>
              <a:gd name="T37" fmla="*/ 46 h 48"/>
              <a:gd name="T38" fmla="*/ 17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6 w 48"/>
              <a:gd name="T45" fmla="*/ 48 h 48"/>
              <a:gd name="T46" fmla="*/ 30 w 48"/>
              <a:gd name="T47" fmla="*/ 48 h 48"/>
              <a:gd name="T48" fmla="*/ 32 w 48"/>
              <a:gd name="T49" fmla="*/ 47 h 48"/>
              <a:gd name="T50" fmla="*/ 36 w 48"/>
              <a:gd name="T51" fmla="*/ 46 h 48"/>
              <a:gd name="T52" fmla="*/ 38 w 48"/>
              <a:gd name="T53" fmla="*/ 44 h 48"/>
              <a:gd name="T54" fmla="*/ 42 w 48"/>
              <a:gd name="T55" fmla="*/ 41 h 48"/>
              <a:gd name="T56" fmla="*/ 44 w 48"/>
              <a:gd name="T57" fmla="*/ 39 h 48"/>
              <a:gd name="T58" fmla="*/ 45 w 48"/>
              <a:gd name="T59" fmla="*/ 36 h 48"/>
              <a:gd name="T60" fmla="*/ 47 w 48"/>
              <a:gd name="T61" fmla="*/ 33 h 48"/>
              <a:gd name="T62" fmla="*/ 48 w 48"/>
              <a:gd name="T63" fmla="*/ 29 h 48"/>
              <a:gd name="T64" fmla="*/ 48 w 48"/>
              <a:gd name="T65" fmla="*/ 26 h 48"/>
              <a:gd name="T66" fmla="*/ 48 w 48"/>
              <a:gd name="T67" fmla="*/ 23 h 48"/>
              <a:gd name="T68" fmla="*/ 48 w 48"/>
              <a:gd name="T69" fmla="*/ 20 h 48"/>
              <a:gd name="T70" fmla="*/ 47 w 48"/>
              <a:gd name="T71" fmla="*/ 16 h 48"/>
              <a:gd name="T72" fmla="*/ 45 w 48"/>
              <a:gd name="T73" fmla="*/ 14 h 48"/>
              <a:gd name="T74" fmla="*/ 44 w 48"/>
              <a:gd name="T75" fmla="*/ 10 h 48"/>
              <a:gd name="T76" fmla="*/ 42 w 48"/>
              <a:gd name="T77" fmla="*/ 8 h 48"/>
              <a:gd name="T78" fmla="*/ 38 w 48"/>
              <a:gd name="T79" fmla="*/ 5 h 48"/>
              <a:gd name="T80" fmla="*/ 36 w 48"/>
              <a:gd name="T81" fmla="*/ 4 h 48"/>
              <a:gd name="T82" fmla="*/ 32 w 48"/>
              <a:gd name="T83" fmla="*/ 2 h 48"/>
              <a:gd name="T84" fmla="*/ 30 w 48"/>
              <a:gd name="T85" fmla="*/ 2 h 48"/>
              <a:gd name="T86" fmla="*/ 26 w 48"/>
              <a:gd name="T87" fmla="*/ 0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2"/>
                </a:lnTo>
                <a:lnTo>
                  <a:pt x="18" y="2"/>
                </a:lnTo>
                <a:lnTo>
                  <a:pt x="18" y="2"/>
                </a:lnTo>
                <a:lnTo>
                  <a:pt x="17" y="2"/>
                </a:lnTo>
                <a:lnTo>
                  <a:pt x="15" y="3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11" y="5"/>
                </a:lnTo>
                <a:lnTo>
                  <a:pt x="9" y="6"/>
                </a:lnTo>
                <a:lnTo>
                  <a:pt x="8" y="6"/>
                </a:lnTo>
                <a:lnTo>
                  <a:pt x="7" y="8"/>
                </a:lnTo>
                <a:lnTo>
                  <a:pt x="7" y="9"/>
                </a:lnTo>
                <a:lnTo>
                  <a:pt x="6" y="10"/>
                </a:lnTo>
                <a:lnTo>
                  <a:pt x="5" y="10"/>
                </a:lnTo>
                <a:lnTo>
                  <a:pt x="5" y="11"/>
                </a:lnTo>
                <a:lnTo>
                  <a:pt x="3" y="12"/>
                </a:lnTo>
                <a:lnTo>
                  <a:pt x="3" y="14"/>
                </a:lnTo>
                <a:lnTo>
                  <a:pt x="2" y="15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0" y="24"/>
                </a:lnTo>
                <a:lnTo>
                  <a:pt x="0" y="24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5"/>
                </a:lnTo>
                <a:lnTo>
                  <a:pt x="12" y="45"/>
                </a:lnTo>
                <a:lnTo>
                  <a:pt x="13" y="46"/>
                </a:lnTo>
                <a:lnTo>
                  <a:pt x="14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0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4"/>
                </a:lnTo>
                <a:lnTo>
                  <a:pt x="41" y="42"/>
                </a:lnTo>
                <a:lnTo>
                  <a:pt x="42" y="41"/>
                </a:lnTo>
                <a:lnTo>
                  <a:pt x="42" y="41"/>
                </a:lnTo>
                <a:lnTo>
                  <a:pt x="43" y="40"/>
                </a:lnTo>
                <a:lnTo>
                  <a:pt x="44" y="39"/>
                </a:lnTo>
                <a:lnTo>
                  <a:pt x="44" y="38"/>
                </a:lnTo>
                <a:lnTo>
                  <a:pt x="45" y="38"/>
                </a:lnTo>
                <a:lnTo>
                  <a:pt x="45" y="36"/>
                </a:lnTo>
                <a:lnTo>
                  <a:pt x="47" y="35"/>
                </a:lnTo>
                <a:lnTo>
                  <a:pt x="47" y="34"/>
                </a:lnTo>
                <a:lnTo>
                  <a:pt x="47" y="33"/>
                </a:lnTo>
                <a:lnTo>
                  <a:pt x="48" y="32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8"/>
                </a:lnTo>
                <a:lnTo>
                  <a:pt x="48" y="17"/>
                </a:lnTo>
                <a:lnTo>
                  <a:pt x="47" y="16"/>
                </a:lnTo>
                <a:lnTo>
                  <a:pt x="47" y="15"/>
                </a:lnTo>
                <a:lnTo>
                  <a:pt x="47" y="15"/>
                </a:lnTo>
                <a:lnTo>
                  <a:pt x="45" y="14"/>
                </a:lnTo>
                <a:lnTo>
                  <a:pt x="45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2" y="9"/>
                </a:lnTo>
                <a:lnTo>
                  <a:pt x="42" y="8"/>
                </a:lnTo>
                <a:lnTo>
                  <a:pt x="41" y="6"/>
                </a:lnTo>
                <a:lnTo>
                  <a:pt x="39" y="6"/>
                </a:lnTo>
                <a:lnTo>
                  <a:pt x="38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5" y="3"/>
                </a:lnTo>
                <a:lnTo>
                  <a:pt x="33" y="3"/>
                </a:lnTo>
                <a:lnTo>
                  <a:pt x="32" y="2"/>
                </a:lnTo>
                <a:lnTo>
                  <a:pt x="31" y="2"/>
                </a:lnTo>
                <a:lnTo>
                  <a:pt x="30" y="2"/>
                </a:lnTo>
                <a:lnTo>
                  <a:pt x="30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10" name="Freeform 278"/>
          <p:cNvSpPr>
            <a:spLocks/>
          </p:cNvSpPr>
          <p:nvPr/>
        </p:nvSpPr>
        <p:spPr bwMode="auto">
          <a:xfrm>
            <a:off x="4862513" y="3508375"/>
            <a:ext cx="47625" cy="47625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10 h 59"/>
              <a:gd name="T12" fmla="*/ 5 w 59"/>
              <a:gd name="T13" fmla="*/ 13 h 59"/>
              <a:gd name="T14" fmla="*/ 4 w 59"/>
              <a:gd name="T15" fmla="*/ 17 h 59"/>
              <a:gd name="T16" fmla="*/ 2 w 59"/>
              <a:gd name="T17" fmla="*/ 20 h 59"/>
              <a:gd name="T18" fmla="*/ 2 w 59"/>
              <a:gd name="T19" fmla="*/ 25 h 59"/>
              <a:gd name="T20" fmla="*/ 0 w 59"/>
              <a:gd name="T21" fmla="*/ 29 h 59"/>
              <a:gd name="T22" fmla="*/ 0 w 59"/>
              <a:gd name="T23" fmla="*/ 32 h 59"/>
              <a:gd name="T24" fmla="*/ 2 w 59"/>
              <a:gd name="T25" fmla="*/ 37 h 59"/>
              <a:gd name="T26" fmla="*/ 3 w 59"/>
              <a:gd name="T27" fmla="*/ 41 h 59"/>
              <a:gd name="T28" fmla="*/ 5 w 59"/>
              <a:gd name="T29" fmla="*/ 44 h 59"/>
              <a:gd name="T30" fmla="*/ 8 w 59"/>
              <a:gd name="T31" fmla="*/ 48 h 59"/>
              <a:gd name="T32" fmla="*/ 10 w 59"/>
              <a:gd name="T33" fmla="*/ 50 h 59"/>
              <a:gd name="T34" fmla="*/ 14 w 59"/>
              <a:gd name="T35" fmla="*/ 54 h 59"/>
              <a:gd name="T36" fmla="*/ 17 w 59"/>
              <a:gd name="T37" fmla="*/ 55 h 59"/>
              <a:gd name="T38" fmla="*/ 21 w 59"/>
              <a:gd name="T39" fmla="*/ 58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8 h 59"/>
              <a:gd name="T48" fmla="*/ 41 w 59"/>
              <a:gd name="T49" fmla="*/ 56 h 59"/>
              <a:gd name="T50" fmla="*/ 45 w 59"/>
              <a:gd name="T51" fmla="*/ 54 h 59"/>
              <a:gd name="T52" fmla="*/ 48 w 59"/>
              <a:gd name="T53" fmla="*/ 52 h 59"/>
              <a:gd name="T54" fmla="*/ 52 w 59"/>
              <a:gd name="T55" fmla="*/ 49 h 59"/>
              <a:gd name="T56" fmla="*/ 55 w 59"/>
              <a:gd name="T57" fmla="*/ 46 h 59"/>
              <a:gd name="T58" fmla="*/ 57 w 59"/>
              <a:gd name="T59" fmla="*/ 42 h 59"/>
              <a:gd name="T60" fmla="*/ 58 w 59"/>
              <a:gd name="T61" fmla="*/ 38 h 59"/>
              <a:gd name="T62" fmla="*/ 59 w 59"/>
              <a:gd name="T63" fmla="*/ 34 h 59"/>
              <a:gd name="T64" fmla="*/ 59 w 59"/>
              <a:gd name="T65" fmla="*/ 29 h 59"/>
              <a:gd name="T66" fmla="*/ 59 w 59"/>
              <a:gd name="T67" fmla="*/ 26 h 59"/>
              <a:gd name="T68" fmla="*/ 58 w 59"/>
              <a:gd name="T69" fmla="*/ 22 h 59"/>
              <a:gd name="T70" fmla="*/ 57 w 59"/>
              <a:gd name="T71" fmla="*/ 18 h 59"/>
              <a:gd name="T72" fmla="*/ 56 w 59"/>
              <a:gd name="T73" fmla="*/ 14 h 59"/>
              <a:gd name="T74" fmla="*/ 53 w 59"/>
              <a:gd name="T75" fmla="*/ 11 h 59"/>
              <a:gd name="T76" fmla="*/ 50 w 59"/>
              <a:gd name="T77" fmla="*/ 7 h 59"/>
              <a:gd name="T78" fmla="*/ 46 w 59"/>
              <a:gd name="T79" fmla="*/ 5 h 59"/>
              <a:gd name="T80" fmla="*/ 42 w 59"/>
              <a:gd name="T81" fmla="*/ 2 h 59"/>
              <a:gd name="T82" fmla="*/ 39 w 59"/>
              <a:gd name="T83" fmla="*/ 1 h 59"/>
              <a:gd name="T84" fmla="*/ 34 w 59"/>
              <a:gd name="T85" fmla="*/ 0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2"/>
                </a:lnTo>
                <a:lnTo>
                  <a:pt x="18" y="2"/>
                </a:lnTo>
                <a:lnTo>
                  <a:pt x="17" y="2"/>
                </a:lnTo>
                <a:lnTo>
                  <a:pt x="16" y="4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9" y="8"/>
                </a:lnTo>
                <a:lnTo>
                  <a:pt x="9" y="10"/>
                </a:lnTo>
                <a:lnTo>
                  <a:pt x="8" y="11"/>
                </a:lnTo>
                <a:lnTo>
                  <a:pt x="6" y="12"/>
                </a:lnTo>
                <a:lnTo>
                  <a:pt x="5" y="13"/>
                </a:lnTo>
                <a:lnTo>
                  <a:pt x="5" y="14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4"/>
                </a:lnTo>
                <a:lnTo>
                  <a:pt x="2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2" y="34"/>
                </a:lnTo>
                <a:lnTo>
                  <a:pt x="2" y="35"/>
                </a:lnTo>
                <a:lnTo>
                  <a:pt x="2" y="37"/>
                </a:lnTo>
                <a:lnTo>
                  <a:pt x="2" y="38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9" y="50"/>
                </a:lnTo>
                <a:lnTo>
                  <a:pt x="10" y="50"/>
                </a:lnTo>
                <a:lnTo>
                  <a:pt x="11" y="52"/>
                </a:lnTo>
                <a:lnTo>
                  <a:pt x="12" y="53"/>
                </a:lnTo>
                <a:lnTo>
                  <a:pt x="14" y="54"/>
                </a:lnTo>
                <a:lnTo>
                  <a:pt x="15" y="54"/>
                </a:lnTo>
                <a:lnTo>
                  <a:pt x="16" y="55"/>
                </a:lnTo>
                <a:lnTo>
                  <a:pt x="17" y="55"/>
                </a:lnTo>
                <a:lnTo>
                  <a:pt x="18" y="56"/>
                </a:lnTo>
                <a:lnTo>
                  <a:pt x="20" y="56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9"/>
                </a:lnTo>
                <a:lnTo>
                  <a:pt x="27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4" y="59"/>
                </a:lnTo>
                <a:lnTo>
                  <a:pt x="36" y="58"/>
                </a:lnTo>
                <a:lnTo>
                  <a:pt x="38" y="58"/>
                </a:lnTo>
                <a:lnTo>
                  <a:pt x="39" y="58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4" y="55"/>
                </a:lnTo>
                <a:lnTo>
                  <a:pt x="45" y="54"/>
                </a:lnTo>
                <a:lnTo>
                  <a:pt x="46" y="54"/>
                </a:lnTo>
                <a:lnTo>
                  <a:pt x="47" y="53"/>
                </a:lnTo>
                <a:lnTo>
                  <a:pt x="48" y="52"/>
                </a:lnTo>
                <a:lnTo>
                  <a:pt x="50" y="50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5" y="46"/>
                </a:lnTo>
                <a:lnTo>
                  <a:pt x="56" y="44"/>
                </a:lnTo>
                <a:lnTo>
                  <a:pt x="56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8"/>
                </a:lnTo>
                <a:lnTo>
                  <a:pt x="58" y="37"/>
                </a:lnTo>
                <a:lnTo>
                  <a:pt x="59" y="35"/>
                </a:lnTo>
                <a:lnTo>
                  <a:pt x="59" y="34"/>
                </a:lnTo>
                <a:lnTo>
                  <a:pt x="59" y="32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8" y="22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6" y="16"/>
                </a:lnTo>
                <a:lnTo>
                  <a:pt x="56" y="14"/>
                </a:lnTo>
                <a:lnTo>
                  <a:pt x="55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8"/>
                </a:lnTo>
                <a:lnTo>
                  <a:pt x="50" y="7"/>
                </a:lnTo>
                <a:lnTo>
                  <a:pt x="48" y="7"/>
                </a:lnTo>
                <a:lnTo>
                  <a:pt x="47" y="6"/>
                </a:lnTo>
                <a:lnTo>
                  <a:pt x="46" y="5"/>
                </a:lnTo>
                <a:lnTo>
                  <a:pt x="45" y="5"/>
                </a:lnTo>
                <a:lnTo>
                  <a:pt x="44" y="4"/>
                </a:lnTo>
                <a:lnTo>
                  <a:pt x="42" y="2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11" name="Line 279"/>
          <p:cNvSpPr>
            <a:spLocks noChangeShapeType="1"/>
          </p:cNvSpPr>
          <p:nvPr/>
        </p:nvSpPr>
        <p:spPr bwMode="auto">
          <a:xfrm>
            <a:off x="3022600" y="5541963"/>
            <a:ext cx="18510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12" name="Rectangle 280"/>
          <p:cNvSpPr>
            <a:spLocks noChangeArrowheads="1"/>
          </p:cNvSpPr>
          <p:nvPr/>
        </p:nvSpPr>
        <p:spPr bwMode="auto">
          <a:xfrm>
            <a:off x="6384925" y="513715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altLang="en-US"/>
          </a:p>
        </p:txBody>
      </p:sp>
      <p:sp>
        <p:nvSpPr>
          <p:cNvPr id="18713" name="Rectangle 281"/>
          <p:cNvSpPr>
            <a:spLocks noChangeArrowheads="1"/>
          </p:cNvSpPr>
          <p:nvPr/>
        </p:nvSpPr>
        <p:spPr bwMode="auto">
          <a:xfrm>
            <a:off x="2757488" y="545623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8714" name="Rectangle 282"/>
          <p:cNvSpPr>
            <a:spLocks noChangeArrowheads="1"/>
          </p:cNvSpPr>
          <p:nvPr/>
        </p:nvSpPr>
        <p:spPr bwMode="auto">
          <a:xfrm>
            <a:off x="5767388" y="485775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8715" name="Rectangle 283"/>
          <p:cNvSpPr>
            <a:spLocks noChangeArrowheads="1"/>
          </p:cNvSpPr>
          <p:nvPr/>
        </p:nvSpPr>
        <p:spPr bwMode="auto">
          <a:xfrm>
            <a:off x="5694363" y="404813"/>
            <a:ext cx="877887" cy="11636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16" name="Line 284"/>
          <p:cNvSpPr>
            <a:spLocks noChangeShapeType="1"/>
          </p:cNvSpPr>
          <p:nvPr/>
        </p:nvSpPr>
        <p:spPr bwMode="auto">
          <a:xfrm>
            <a:off x="5408613" y="595313"/>
            <a:ext cx="2857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17" name="Rectangle 285"/>
          <p:cNvSpPr>
            <a:spLocks noChangeArrowheads="1"/>
          </p:cNvSpPr>
          <p:nvPr/>
        </p:nvSpPr>
        <p:spPr bwMode="auto">
          <a:xfrm>
            <a:off x="5888038" y="57308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718" name="Line 286"/>
          <p:cNvSpPr>
            <a:spLocks noChangeShapeType="1"/>
          </p:cNvSpPr>
          <p:nvPr/>
        </p:nvSpPr>
        <p:spPr bwMode="auto">
          <a:xfrm>
            <a:off x="5408613" y="133985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19" name="Line 287"/>
          <p:cNvSpPr>
            <a:spLocks noChangeShapeType="1"/>
          </p:cNvSpPr>
          <p:nvPr/>
        </p:nvSpPr>
        <p:spPr bwMode="auto">
          <a:xfrm>
            <a:off x="6572250" y="595313"/>
            <a:ext cx="2682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20" name="Line 288"/>
          <p:cNvSpPr>
            <a:spLocks noChangeShapeType="1"/>
          </p:cNvSpPr>
          <p:nvPr/>
        </p:nvSpPr>
        <p:spPr bwMode="auto">
          <a:xfrm>
            <a:off x="6572250" y="1339850"/>
            <a:ext cx="2682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21" name="Rectangle 289"/>
          <p:cNvSpPr>
            <a:spLocks noChangeArrowheads="1"/>
          </p:cNvSpPr>
          <p:nvPr/>
        </p:nvSpPr>
        <p:spPr bwMode="auto">
          <a:xfrm>
            <a:off x="5767388" y="1270000"/>
            <a:ext cx="2698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8722" name="Rectangle 290"/>
          <p:cNvSpPr>
            <a:spLocks noChangeArrowheads="1"/>
          </p:cNvSpPr>
          <p:nvPr/>
        </p:nvSpPr>
        <p:spPr bwMode="auto">
          <a:xfrm>
            <a:off x="6343650" y="485775"/>
            <a:ext cx="195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723" name="Rectangle 291"/>
          <p:cNvSpPr>
            <a:spLocks noChangeArrowheads="1"/>
          </p:cNvSpPr>
          <p:nvPr/>
        </p:nvSpPr>
        <p:spPr bwMode="auto">
          <a:xfrm>
            <a:off x="6424613" y="57308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8724" name="Rectangle 292"/>
          <p:cNvSpPr>
            <a:spLocks noChangeArrowheads="1"/>
          </p:cNvSpPr>
          <p:nvPr/>
        </p:nvSpPr>
        <p:spPr bwMode="auto">
          <a:xfrm>
            <a:off x="5767388" y="731838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8725" name="Line 293"/>
          <p:cNvSpPr>
            <a:spLocks noChangeShapeType="1"/>
          </p:cNvSpPr>
          <p:nvPr/>
        </p:nvSpPr>
        <p:spPr bwMode="auto">
          <a:xfrm>
            <a:off x="5408613" y="842963"/>
            <a:ext cx="2857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26" name="Rectangle 294"/>
          <p:cNvSpPr>
            <a:spLocks noChangeArrowheads="1"/>
          </p:cNvSpPr>
          <p:nvPr/>
        </p:nvSpPr>
        <p:spPr bwMode="auto">
          <a:xfrm>
            <a:off x="5888038" y="819150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727" name="Rectangle 295"/>
          <p:cNvSpPr>
            <a:spLocks noChangeArrowheads="1"/>
          </p:cNvSpPr>
          <p:nvPr/>
        </p:nvSpPr>
        <p:spPr bwMode="auto">
          <a:xfrm>
            <a:off x="6343650" y="731838"/>
            <a:ext cx="195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728" name="Rectangle 296"/>
          <p:cNvSpPr>
            <a:spLocks noChangeArrowheads="1"/>
          </p:cNvSpPr>
          <p:nvPr/>
        </p:nvSpPr>
        <p:spPr bwMode="auto">
          <a:xfrm>
            <a:off x="6424613" y="819150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8729" name="Rectangle 297"/>
          <p:cNvSpPr>
            <a:spLocks noChangeArrowheads="1"/>
          </p:cNvSpPr>
          <p:nvPr/>
        </p:nvSpPr>
        <p:spPr bwMode="auto">
          <a:xfrm>
            <a:off x="6343650" y="976313"/>
            <a:ext cx="195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730" name="Rectangle 298"/>
          <p:cNvSpPr>
            <a:spLocks noChangeArrowheads="1"/>
          </p:cNvSpPr>
          <p:nvPr/>
        </p:nvSpPr>
        <p:spPr bwMode="auto">
          <a:xfrm>
            <a:off x="6424613" y="1063625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8731" name="Rectangle 299"/>
          <p:cNvSpPr>
            <a:spLocks noChangeArrowheads="1"/>
          </p:cNvSpPr>
          <p:nvPr/>
        </p:nvSpPr>
        <p:spPr bwMode="auto">
          <a:xfrm>
            <a:off x="6343650" y="1222375"/>
            <a:ext cx="195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8732" name="Line 300"/>
          <p:cNvSpPr>
            <a:spLocks noChangeShapeType="1"/>
          </p:cNvSpPr>
          <p:nvPr/>
        </p:nvSpPr>
        <p:spPr bwMode="auto">
          <a:xfrm>
            <a:off x="6586538" y="1111250"/>
            <a:ext cx="25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33" name="Line 301"/>
          <p:cNvSpPr>
            <a:spLocks noChangeShapeType="1"/>
          </p:cNvSpPr>
          <p:nvPr/>
        </p:nvSpPr>
        <p:spPr bwMode="auto">
          <a:xfrm>
            <a:off x="6572250" y="862013"/>
            <a:ext cx="2682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34" name="Rectangle 302"/>
          <p:cNvSpPr>
            <a:spLocks noChangeArrowheads="1"/>
          </p:cNvSpPr>
          <p:nvPr/>
        </p:nvSpPr>
        <p:spPr bwMode="auto">
          <a:xfrm>
            <a:off x="6424613" y="130968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altLang="en-US"/>
          </a:p>
        </p:txBody>
      </p:sp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49563" y="1838325"/>
            <a:ext cx="1160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Helvetica" pitchFamily="34" charset="0"/>
              </a:rPr>
              <a:t>(a) Truth table </a:t>
            </a:r>
            <a:endParaRPr lang="en-US" altLang="en-US"/>
          </a:p>
        </p:txBody>
      </p:sp>
      <p:sp>
        <p:nvSpPr>
          <p:cNvPr id="18736" name="Rectangle 304"/>
          <p:cNvSpPr>
            <a:spLocks noChangeArrowheads="1"/>
          </p:cNvSpPr>
          <p:nvPr/>
        </p:nvSpPr>
        <p:spPr bwMode="auto">
          <a:xfrm>
            <a:off x="5408613" y="1800225"/>
            <a:ext cx="1682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Helvetica" pitchFamily="34" charset="0"/>
              </a:rPr>
              <a:t>(b) Graphical symbol </a:t>
            </a:r>
            <a:endParaRPr lang="en-US" altLang="en-US" dirty="0"/>
          </a:p>
        </p:txBody>
      </p:sp>
      <p:sp>
        <p:nvSpPr>
          <p:cNvPr id="18738" name="AutoShape 306"/>
          <p:cNvSpPr>
            <a:spLocks noChangeArrowheads="1"/>
          </p:cNvSpPr>
          <p:nvPr/>
        </p:nvSpPr>
        <p:spPr bwMode="auto">
          <a:xfrm>
            <a:off x="5199063" y="2497138"/>
            <a:ext cx="525462" cy="44291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" name="AutoShape 308"/>
          <p:cNvSpPr>
            <a:spLocks noChangeArrowheads="1"/>
          </p:cNvSpPr>
          <p:nvPr/>
        </p:nvSpPr>
        <p:spPr bwMode="auto">
          <a:xfrm>
            <a:off x="5199063" y="3295650"/>
            <a:ext cx="525462" cy="44291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" name="AutoShape 310"/>
          <p:cNvSpPr>
            <a:spLocks noChangeArrowheads="1"/>
          </p:cNvSpPr>
          <p:nvPr/>
        </p:nvSpPr>
        <p:spPr bwMode="auto">
          <a:xfrm>
            <a:off x="5199063" y="4111625"/>
            <a:ext cx="525462" cy="44291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" name="AutoShape 312"/>
          <p:cNvSpPr>
            <a:spLocks noChangeArrowheads="1"/>
          </p:cNvSpPr>
          <p:nvPr/>
        </p:nvSpPr>
        <p:spPr bwMode="auto">
          <a:xfrm>
            <a:off x="5199063" y="4919663"/>
            <a:ext cx="525462" cy="44291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65113" y="5791200"/>
            <a:ext cx="8559800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/>
              <a:t>A 3-to-8 decoder using two 2-to-4 decoders.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 flipV="1">
            <a:off x="3344863" y="2638425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2909888" y="2476500"/>
            <a:ext cx="320675" cy="320675"/>
          </a:xfrm>
          <a:custGeom>
            <a:avLst/>
            <a:gdLst>
              <a:gd name="T0" fmla="*/ 404 w 404"/>
              <a:gd name="T1" fmla="*/ 202 h 403"/>
              <a:gd name="T2" fmla="*/ 0 w 404"/>
              <a:gd name="T3" fmla="*/ 403 h 403"/>
              <a:gd name="T4" fmla="*/ 0 w 404"/>
              <a:gd name="T5" fmla="*/ 0 h 403"/>
              <a:gd name="T6" fmla="*/ 404 w 404"/>
              <a:gd name="T7" fmla="*/ 2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403">
                <a:moveTo>
                  <a:pt x="404" y="202"/>
                </a:moveTo>
                <a:lnTo>
                  <a:pt x="0" y="403"/>
                </a:lnTo>
                <a:lnTo>
                  <a:pt x="0" y="0"/>
                </a:lnTo>
                <a:lnTo>
                  <a:pt x="404" y="202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3251200" y="2589213"/>
            <a:ext cx="103188" cy="103187"/>
          </a:xfrm>
          <a:custGeom>
            <a:avLst/>
            <a:gdLst>
              <a:gd name="T0" fmla="*/ 58 w 130"/>
              <a:gd name="T1" fmla="*/ 0 h 131"/>
              <a:gd name="T2" fmla="*/ 49 w 130"/>
              <a:gd name="T3" fmla="*/ 2 h 131"/>
              <a:gd name="T4" fmla="*/ 39 w 130"/>
              <a:gd name="T5" fmla="*/ 5 h 131"/>
              <a:gd name="T6" fmla="*/ 31 w 130"/>
              <a:gd name="T7" fmla="*/ 9 h 131"/>
              <a:gd name="T8" fmla="*/ 24 w 130"/>
              <a:gd name="T9" fmla="*/ 15 h 131"/>
              <a:gd name="T10" fmla="*/ 16 w 130"/>
              <a:gd name="T11" fmla="*/ 22 h 131"/>
              <a:gd name="T12" fmla="*/ 11 w 130"/>
              <a:gd name="T13" fmla="*/ 29 h 131"/>
              <a:gd name="T14" fmla="*/ 6 w 130"/>
              <a:gd name="T15" fmla="*/ 38 h 131"/>
              <a:gd name="T16" fmla="*/ 3 w 130"/>
              <a:gd name="T17" fmla="*/ 46 h 131"/>
              <a:gd name="T18" fmla="*/ 0 w 130"/>
              <a:gd name="T19" fmla="*/ 55 h 131"/>
              <a:gd name="T20" fmla="*/ 0 w 130"/>
              <a:gd name="T21" fmla="*/ 65 h 131"/>
              <a:gd name="T22" fmla="*/ 0 w 130"/>
              <a:gd name="T23" fmla="*/ 72 h 131"/>
              <a:gd name="T24" fmla="*/ 2 w 130"/>
              <a:gd name="T25" fmla="*/ 82 h 131"/>
              <a:gd name="T26" fmla="*/ 5 w 130"/>
              <a:gd name="T27" fmla="*/ 91 h 131"/>
              <a:gd name="T28" fmla="*/ 9 w 130"/>
              <a:gd name="T29" fmla="*/ 100 h 131"/>
              <a:gd name="T30" fmla="*/ 15 w 130"/>
              <a:gd name="T31" fmla="*/ 107 h 131"/>
              <a:gd name="T32" fmla="*/ 21 w 130"/>
              <a:gd name="T33" fmla="*/ 114 h 131"/>
              <a:gd name="T34" fmla="*/ 29 w 130"/>
              <a:gd name="T35" fmla="*/ 120 h 131"/>
              <a:gd name="T36" fmla="*/ 36 w 130"/>
              <a:gd name="T37" fmla="*/ 124 h 131"/>
              <a:gd name="T38" fmla="*/ 45 w 130"/>
              <a:gd name="T39" fmla="*/ 128 h 131"/>
              <a:gd name="T40" fmla="*/ 55 w 130"/>
              <a:gd name="T41" fmla="*/ 130 h 131"/>
              <a:gd name="T42" fmla="*/ 65 w 130"/>
              <a:gd name="T43" fmla="*/ 131 h 131"/>
              <a:gd name="T44" fmla="*/ 72 w 130"/>
              <a:gd name="T45" fmla="*/ 130 h 131"/>
              <a:gd name="T46" fmla="*/ 81 w 130"/>
              <a:gd name="T47" fmla="*/ 128 h 131"/>
              <a:gd name="T48" fmla="*/ 91 w 130"/>
              <a:gd name="T49" fmla="*/ 125 h 131"/>
              <a:gd name="T50" fmla="*/ 100 w 130"/>
              <a:gd name="T51" fmla="*/ 121 h 131"/>
              <a:gd name="T52" fmla="*/ 107 w 130"/>
              <a:gd name="T53" fmla="*/ 115 h 131"/>
              <a:gd name="T54" fmla="*/ 114 w 130"/>
              <a:gd name="T55" fmla="*/ 110 h 131"/>
              <a:gd name="T56" fmla="*/ 120 w 130"/>
              <a:gd name="T57" fmla="*/ 102 h 131"/>
              <a:gd name="T58" fmla="*/ 124 w 130"/>
              <a:gd name="T59" fmla="*/ 94 h 131"/>
              <a:gd name="T60" fmla="*/ 127 w 130"/>
              <a:gd name="T61" fmla="*/ 85 h 131"/>
              <a:gd name="T62" fmla="*/ 130 w 130"/>
              <a:gd name="T63" fmla="*/ 75 h 131"/>
              <a:gd name="T64" fmla="*/ 130 w 130"/>
              <a:gd name="T65" fmla="*/ 65 h 131"/>
              <a:gd name="T66" fmla="*/ 130 w 130"/>
              <a:gd name="T67" fmla="*/ 59 h 131"/>
              <a:gd name="T68" fmla="*/ 129 w 130"/>
              <a:gd name="T69" fmla="*/ 49 h 131"/>
              <a:gd name="T70" fmla="*/ 126 w 130"/>
              <a:gd name="T71" fmla="*/ 41 h 131"/>
              <a:gd name="T72" fmla="*/ 121 w 130"/>
              <a:gd name="T73" fmla="*/ 32 h 131"/>
              <a:gd name="T74" fmla="*/ 116 w 130"/>
              <a:gd name="T75" fmla="*/ 23 h 131"/>
              <a:gd name="T76" fmla="*/ 110 w 130"/>
              <a:gd name="T77" fmla="*/ 18 h 131"/>
              <a:gd name="T78" fmla="*/ 101 w 130"/>
              <a:gd name="T79" fmla="*/ 12 h 131"/>
              <a:gd name="T80" fmla="*/ 94 w 130"/>
              <a:gd name="T81" fmla="*/ 6 h 131"/>
              <a:gd name="T82" fmla="*/ 84 w 130"/>
              <a:gd name="T83" fmla="*/ 3 h 131"/>
              <a:gd name="T84" fmla="*/ 75 w 130"/>
              <a:gd name="T85" fmla="*/ 0 h 131"/>
              <a:gd name="T86" fmla="*/ 65 w 130"/>
              <a:gd name="T8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31">
                <a:moveTo>
                  <a:pt x="65" y="0"/>
                </a:moveTo>
                <a:lnTo>
                  <a:pt x="62" y="0"/>
                </a:lnTo>
                <a:lnTo>
                  <a:pt x="58" y="0"/>
                </a:lnTo>
                <a:lnTo>
                  <a:pt x="55" y="0"/>
                </a:lnTo>
                <a:lnTo>
                  <a:pt x="52" y="2"/>
                </a:lnTo>
                <a:lnTo>
                  <a:pt x="49" y="2"/>
                </a:lnTo>
                <a:lnTo>
                  <a:pt x="45" y="3"/>
                </a:lnTo>
                <a:lnTo>
                  <a:pt x="42" y="5"/>
                </a:lnTo>
                <a:lnTo>
                  <a:pt x="39" y="5"/>
                </a:lnTo>
                <a:lnTo>
                  <a:pt x="36" y="6"/>
                </a:lnTo>
                <a:lnTo>
                  <a:pt x="34" y="7"/>
                </a:lnTo>
                <a:lnTo>
                  <a:pt x="31" y="9"/>
                </a:lnTo>
                <a:lnTo>
                  <a:pt x="29" y="12"/>
                </a:lnTo>
                <a:lnTo>
                  <a:pt x="26" y="13"/>
                </a:lnTo>
                <a:lnTo>
                  <a:pt x="24" y="15"/>
                </a:lnTo>
                <a:lnTo>
                  <a:pt x="21" y="18"/>
                </a:lnTo>
                <a:lnTo>
                  <a:pt x="19" y="19"/>
                </a:lnTo>
                <a:lnTo>
                  <a:pt x="16" y="22"/>
                </a:lnTo>
                <a:lnTo>
                  <a:pt x="15" y="23"/>
                </a:lnTo>
                <a:lnTo>
                  <a:pt x="13" y="26"/>
                </a:lnTo>
                <a:lnTo>
                  <a:pt x="11" y="29"/>
                </a:lnTo>
                <a:lnTo>
                  <a:pt x="9" y="32"/>
                </a:lnTo>
                <a:lnTo>
                  <a:pt x="8" y="35"/>
                </a:lnTo>
                <a:lnTo>
                  <a:pt x="6" y="38"/>
                </a:lnTo>
                <a:lnTo>
                  <a:pt x="5" y="41"/>
                </a:lnTo>
                <a:lnTo>
                  <a:pt x="3" y="43"/>
                </a:lnTo>
                <a:lnTo>
                  <a:pt x="3" y="46"/>
                </a:lnTo>
                <a:lnTo>
                  <a:pt x="2" y="49"/>
                </a:lnTo>
                <a:lnTo>
                  <a:pt x="2" y="52"/>
                </a:lnTo>
                <a:lnTo>
                  <a:pt x="0" y="55"/>
                </a:lnTo>
                <a:lnTo>
                  <a:pt x="0" y="59"/>
                </a:lnTo>
                <a:lnTo>
                  <a:pt x="0" y="62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0" y="72"/>
                </a:lnTo>
                <a:lnTo>
                  <a:pt x="0" y="75"/>
                </a:lnTo>
                <a:lnTo>
                  <a:pt x="2" y="78"/>
                </a:lnTo>
                <a:lnTo>
                  <a:pt x="2" y="82"/>
                </a:lnTo>
                <a:lnTo>
                  <a:pt x="3" y="85"/>
                </a:lnTo>
                <a:lnTo>
                  <a:pt x="3" y="88"/>
                </a:lnTo>
                <a:lnTo>
                  <a:pt x="5" y="91"/>
                </a:lnTo>
                <a:lnTo>
                  <a:pt x="6" y="94"/>
                </a:lnTo>
                <a:lnTo>
                  <a:pt x="8" y="97"/>
                </a:lnTo>
                <a:lnTo>
                  <a:pt x="9" y="100"/>
                </a:lnTo>
                <a:lnTo>
                  <a:pt x="11" y="102"/>
                </a:lnTo>
                <a:lnTo>
                  <a:pt x="13" y="104"/>
                </a:lnTo>
                <a:lnTo>
                  <a:pt x="15" y="107"/>
                </a:lnTo>
                <a:lnTo>
                  <a:pt x="16" y="110"/>
                </a:lnTo>
                <a:lnTo>
                  <a:pt x="19" y="111"/>
                </a:lnTo>
                <a:lnTo>
                  <a:pt x="21" y="114"/>
                </a:lnTo>
                <a:lnTo>
                  <a:pt x="24" y="115"/>
                </a:lnTo>
                <a:lnTo>
                  <a:pt x="26" y="118"/>
                </a:lnTo>
                <a:lnTo>
                  <a:pt x="29" y="120"/>
                </a:lnTo>
                <a:lnTo>
                  <a:pt x="31" y="121"/>
                </a:lnTo>
                <a:lnTo>
                  <a:pt x="34" y="123"/>
                </a:lnTo>
                <a:lnTo>
                  <a:pt x="36" y="124"/>
                </a:lnTo>
                <a:lnTo>
                  <a:pt x="39" y="125"/>
                </a:lnTo>
                <a:lnTo>
                  <a:pt x="42" y="127"/>
                </a:lnTo>
                <a:lnTo>
                  <a:pt x="45" y="128"/>
                </a:lnTo>
                <a:lnTo>
                  <a:pt x="49" y="128"/>
                </a:lnTo>
                <a:lnTo>
                  <a:pt x="52" y="130"/>
                </a:lnTo>
                <a:lnTo>
                  <a:pt x="55" y="130"/>
                </a:lnTo>
                <a:lnTo>
                  <a:pt x="58" y="130"/>
                </a:lnTo>
                <a:lnTo>
                  <a:pt x="62" y="131"/>
                </a:lnTo>
                <a:lnTo>
                  <a:pt x="65" y="131"/>
                </a:lnTo>
                <a:lnTo>
                  <a:pt x="65" y="131"/>
                </a:lnTo>
                <a:lnTo>
                  <a:pt x="68" y="131"/>
                </a:lnTo>
                <a:lnTo>
                  <a:pt x="72" y="130"/>
                </a:lnTo>
                <a:lnTo>
                  <a:pt x="75" y="130"/>
                </a:lnTo>
                <a:lnTo>
                  <a:pt x="78" y="130"/>
                </a:lnTo>
                <a:lnTo>
                  <a:pt x="81" y="128"/>
                </a:lnTo>
                <a:lnTo>
                  <a:pt x="84" y="128"/>
                </a:lnTo>
                <a:lnTo>
                  <a:pt x="88" y="127"/>
                </a:lnTo>
                <a:lnTo>
                  <a:pt x="91" y="125"/>
                </a:lnTo>
                <a:lnTo>
                  <a:pt x="94" y="124"/>
                </a:lnTo>
                <a:lnTo>
                  <a:pt x="97" y="123"/>
                </a:lnTo>
                <a:lnTo>
                  <a:pt x="100" y="121"/>
                </a:lnTo>
                <a:lnTo>
                  <a:pt x="101" y="120"/>
                </a:lnTo>
                <a:lnTo>
                  <a:pt x="104" y="118"/>
                </a:lnTo>
                <a:lnTo>
                  <a:pt x="107" y="115"/>
                </a:lnTo>
                <a:lnTo>
                  <a:pt x="110" y="114"/>
                </a:lnTo>
                <a:lnTo>
                  <a:pt x="111" y="111"/>
                </a:lnTo>
                <a:lnTo>
                  <a:pt x="114" y="110"/>
                </a:lnTo>
                <a:lnTo>
                  <a:pt x="116" y="107"/>
                </a:lnTo>
                <a:lnTo>
                  <a:pt x="117" y="104"/>
                </a:lnTo>
                <a:lnTo>
                  <a:pt x="120" y="102"/>
                </a:lnTo>
                <a:lnTo>
                  <a:pt x="121" y="100"/>
                </a:lnTo>
                <a:lnTo>
                  <a:pt x="123" y="97"/>
                </a:lnTo>
                <a:lnTo>
                  <a:pt x="124" y="94"/>
                </a:lnTo>
                <a:lnTo>
                  <a:pt x="126" y="91"/>
                </a:lnTo>
                <a:lnTo>
                  <a:pt x="127" y="88"/>
                </a:lnTo>
                <a:lnTo>
                  <a:pt x="127" y="85"/>
                </a:lnTo>
                <a:lnTo>
                  <a:pt x="129" y="82"/>
                </a:lnTo>
                <a:lnTo>
                  <a:pt x="129" y="78"/>
                </a:lnTo>
                <a:lnTo>
                  <a:pt x="130" y="75"/>
                </a:lnTo>
                <a:lnTo>
                  <a:pt x="130" y="72"/>
                </a:lnTo>
                <a:lnTo>
                  <a:pt x="130" y="69"/>
                </a:lnTo>
                <a:lnTo>
                  <a:pt x="130" y="65"/>
                </a:lnTo>
                <a:lnTo>
                  <a:pt x="130" y="65"/>
                </a:lnTo>
                <a:lnTo>
                  <a:pt x="130" y="62"/>
                </a:lnTo>
                <a:lnTo>
                  <a:pt x="130" y="59"/>
                </a:lnTo>
                <a:lnTo>
                  <a:pt x="130" y="55"/>
                </a:lnTo>
                <a:lnTo>
                  <a:pt x="129" y="52"/>
                </a:lnTo>
                <a:lnTo>
                  <a:pt x="129" y="49"/>
                </a:lnTo>
                <a:lnTo>
                  <a:pt x="127" y="46"/>
                </a:lnTo>
                <a:lnTo>
                  <a:pt x="127" y="43"/>
                </a:lnTo>
                <a:lnTo>
                  <a:pt x="126" y="41"/>
                </a:lnTo>
                <a:lnTo>
                  <a:pt x="124" y="38"/>
                </a:lnTo>
                <a:lnTo>
                  <a:pt x="123" y="35"/>
                </a:lnTo>
                <a:lnTo>
                  <a:pt x="121" y="32"/>
                </a:lnTo>
                <a:lnTo>
                  <a:pt x="120" y="29"/>
                </a:lnTo>
                <a:lnTo>
                  <a:pt x="117" y="26"/>
                </a:lnTo>
                <a:lnTo>
                  <a:pt x="116" y="23"/>
                </a:lnTo>
                <a:lnTo>
                  <a:pt x="114" y="22"/>
                </a:lnTo>
                <a:lnTo>
                  <a:pt x="111" y="19"/>
                </a:lnTo>
                <a:lnTo>
                  <a:pt x="110" y="18"/>
                </a:lnTo>
                <a:lnTo>
                  <a:pt x="107" y="15"/>
                </a:lnTo>
                <a:lnTo>
                  <a:pt x="104" y="13"/>
                </a:lnTo>
                <a:lnTo>
                  <a:pt x="101" y="12"/>
                </a:lnTo>
                <a:lnTo>
                  <a:pt x="100" y="9"/>
                </a:lnTo>
                <a:lnTo>
                  <a:pt x="97" y="7"/>
                </a:lnTo>
                <a:lnTo>
                  <a:pt x="94" y="6"/>
                </a:lnTo>
                <a:lnTo>
                  <a:pt x="91" y="5"/>
                </a:lnTo>
                <a:lnTo>
                  <a:pt x="88" y="5"/>
                </a:lnTo>
                <a:lnTo>
                  <a:pt x="84" y="3"/>
                </a:lnTo>
                <a:lnTo>
                  <a:pt x="81" y="2"/>
                </a:lnTo>
                <a:lnTo>
                  <a:pt x="78" y="2"/>
                </a:lnTo>
                <a:lnTo>
                  <a:pt x="75" y="0"/>
                </a:lnTo>
                <a:lnTo>
                  <a:pt x="72" y="0"/>
                </a:lnTo>
                <a:lnTo>
                  <a:pt x="68" y="0"/>
                </a:lnTo>
                <a:lnTo>
                  <a:pt x="65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873250" y="2551113"/>
            <a:ext cx="284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019300" y="2655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873250" y="1757363"/>
            <a:ext cx="284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019300" y="18605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7034213" y="1757363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7132638" y="186213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7034213" y="2055813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7132638" y="21605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034213" y="2355850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7132638" y="24606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7034213" y="2654300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132638" y="27574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alt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5259388" y="1778000"/>
            <a:ext cx="2841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 dirty="0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dirty="0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173663" y="1676400"/>
            <a:ext cx="1050925" cy="13938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2224088" y="1905000"/>
            <a:ext cx="2949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402263" y="18811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191000" y="2797175"/>
            <a:ext cx="9826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6224588" y="1905000"/>
            <a:ext cx="663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6224588" y="2797175"/>
            <a:ext cx="663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259388" y="2716213"/>
            <a:ext cx="327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5946775" y="1778000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6046788" y="18811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259388" y="2071688"/>
            <a:ext cx="2841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2224088" y="2201863"/>
            <a:ext cx="2949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402263" y="21764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946775" y="2071688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046788" y="21764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946775" y="2365375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046788" y="24701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946775" y="2660650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6224588" y="2522538"/>
            <a:ext cx="663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6224588" y="2225675"/>
            <a:ext cx="663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6046788" y="27654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259388" y="3609975"/>
            <a:ext cx="2841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5173663" y="3505200"/>
            <a:ext cx="1050925" cy="13922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4830763" y="3756025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5402263" y="37147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4191000" y="4646613"/>
            <a:ext cx="9826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6224588" y="3756025"/>
            <a:ext cx="663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6224588" y="4646613"/>
            <a:ext cx="663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5259388" y="4549775"/>
            <a:ext cx="327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5946775" y="3609975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6046788" y="37147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259388" y="3905250"/>
            <a:ext cx="2841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4556125" y="4030663"/>
            <a:ext cx="6175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5402263" y="40100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5946775" y="3905250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6046788" y="40100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5946775" y="4198938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6046788" y="430371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5946775" y="4494213"/>
            <a:ext cx="2365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>
            <a:off x="6224588" y="4349750"/>
            <a:ext cx="663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Line 60"/>
          <p:cNvSpPr>
            <a:spLocks noChangeShapeType="1"/>
          </p:cNvSpPr>
          <p:nvPr/>
        </p:nvSpPr>
        <p:spPr bwMode="auto">
          <a:xfrm flipV="1">
            <a:off x="4830763" y="1905000"/>
            <a:ext cx="1587" cy="1851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Line 61"/>
          <p:cNvSpPr>
            <a:spLocks noChangeShapeType="1"/>
          </p:cNvSpPr>
          <p:nvPr/>
        </p:nvSpPr>
        <p:spPr bwMode="auto">
          <a:xfrm flipV="1">
            <a:off x="4556125" y="2201863"/>
            <a:ext cx="1588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Line 62"/>
          <p:cNvSpPr>
            <a:spLocks noChangeShapeType="1"/>
          </p:cNvSpPr>
          <p:nvPr/>
        </p:nvSpPr>
        <p:spPr bwMode="auto">
          <a:xfrm>
            <a:off x="2224088" y="2636838"/>
            <a:ext cx="6858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 flipH="1" flipV="1">
            <a:off x="2568575" y="2636838"/>
            <a:ext cx="0" cy="2146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6046788" y="45974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/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034213" y="3594100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132638" y="36972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4 </a:t>
            </a:r>
            <a:endParaRPr lang="en-US" alt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7034213" y="3892550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7132638" y="39973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5 </a:t>
            </a:r>
            <a:endParaRPr lang="en-US" altLang="en-US"/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7034213" y="4191000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7132638" y="429577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6 </a:t>
            </a:r>
            <a:endParaRPr lang="en-US" altLang="en-US"/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7034213" y="4489450"/>
            <a:ext cx="236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6224588" y="4052888"/>
            <a:ext cx="663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Rectangle 73"/>
          <p:cNvSpPr>
            <a:spLocks noChangeArrowheads="1"/>
          </p:cNvSpPr>
          <p:nvPr/>
        </p:nvSpPr>
        <p:spPr bwMode="auto">
          <a:xfrm>
            <a:off x="7132638" y="45942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7 </a:t>
            </a:r>
            <a:endParaRPr lang="en-US" altLang="en-US"/>
          </a:p>
        </p:txBody>
      </p:sp>
      <p:sp>
        <p:nvSpPr>
          <p:cNvPr id="19530" name="Rectangle 74"/>
          <p:cNvSpPr>
            <a:spLocks noChangeArrowheads="1"/>
          </p:cNvSpPr>
          <p:nvPr/>
        </p:nvSpPr>
        <p:spPr bwMode="auto">
          <a:xfrm>
            <a:off x="1873250" y="2054225"/>
            <a:ext cx="284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/>
          </a:p>
        </p:txBody>
      </p:sp>
      <p:sp>
        <p:nvSpPr>
          <p:cNvPr id="19531" name="Freeform 75"/>
          <p:cNvSpPr>
            <a:spLocks/>
          </p:cNvSpPr>
          <p:nvPr/>
        </p:nvSpPr>
        <p:spPr bwMode="auto">
          <a:xfrm>
            <a:off x="4806950" y="1882775"/>
            <a:ext cx="46038" cy="46038"/>
          </a:xfrm>
          <a:custGeom>
            <a:avLst/>
            <a:gdLst>
              <a:gd name="T0" fmla="*/ 27 w 57"/>
              <a:gd name="T1" fmla="*/ 1 h 58"/>
              <a:gd name="T2" fmla="*/ 23 w 57"/>
              <a:gd name="T3" fmla="*/ 1 h 58"/>
              <a:gd name="T4" fmla="*/ 18 w 57"/>
              <a:gd name="T5" fmla="*/ 3 h 58"/>
              <a:gd name="T6" fmla="*/ 15 w 57"/>
              <a:gd name="T7" fmla="*/ 4 h 58"/>
              <a:gd name="T8" fmla="*/ 11 w 57"/>
              <a:gd name="T9" fmla="*/ 6 h 58"/>
              <a:gd name="T10" fmla="*/ 8 w 57"/>
              <a:gd name="T11" fmla="*/ 9 h 58"/>
              <a:gd name="T12" fmla="*/ 5 w 57"/>
              <a:gd name="T13" fmla="*/ 13 h 58"/>
              <a:gd name="T14" fmla="*/ 4 w 57"/>
              <a:gd name="T15" fmla="*/ 16 h 58"/>
              <a:gd name="T16" fmla="*/ 3 w 57"/>
              <a:gd name="T17" fmla="*/ 20 h 58"/>
              <a:gd name="T18" fmla="*/ 1 w 57"/>
              <a:gd name="T19" fmla="*/ 23 h 58"/>
              <a:gd name="T20" fmla="*/ 0 w 57"/>
              <a:gd name="T21" fmla="*/ 27 h 58"/>
              <a:gd name="T22" fmla="*/ 0 w 57"/>
              <a:gd name="T23" fmla="*/ 32 h 58"/>
              <a:gd name="T24" fmla="*/ 1 w 57"/>
              <a:gd name="T25" fmla="*/ 36 h 58"/>
              <a:gd name="T26" fmla="*/ 3 w 57"/>
              <a:gd name="T27" fmla="*/ 39 h 58"/>
              <a:gd name="T28" fmla="*/ 4 w 57"/>
              <a:gd name="T29" fmla="*/ 43 h 58"/>
              <a:gd name="T30" fmla="*/ 5 w 57"/>
              <a:gd name="T31" fmla="*/ 46 h 58"/>
              <a:gd name="T32" fmla="*/ 8 w 57"/>
              <a:gd name="T33" fmla="*/ 50 h 58"/>
              <a:gd name="T34" fmla="*/ 11 w 57"/>
              <a:gd name="T35" fmla="*/ 53 h 58"/>
              <a:gd name="T36" fmla="*/ 15 w 57"/>
              <a:gd name="T37" fmla="*/ 55 h 58"/>
              <a:gd name="T38" fmla="*/ 18 w 57"/>
              <a:gd name="T39" fmla="*/ 56 h 58"/>
              <a:gd name="T40" fmla="*/ 23 w 57"/>
              <a:gd name="T41" fmla="*/ 58 h 58"/>
              <a:gd name="T42" fmla="*/ 27 w 57"/>
              <a:gd name="T43" fmla="*/ 58 h 58"/>
              <a:gd name="T44" fmla="*/ 30 w 57"/>
              <a:gd name="T45" fmla="*/ 58 h 58"/>
              <a:gd name="T46" fmla="*/ 34 w 57"/>
              <a:gd name="T47" fmla="*/ 58 h 58"/>
              <a:gd name="T48" fmla="*/ 39 w 57"/>
              <a:gd name="T49" fmla="*/ 56 h 58"/>
              <a:gd name="T50" fmla="*/ 43 w 57"/>
              <a:gd name="T51" fmla="*/ 55 h 58"/>
              <a:gd name="T52" fmla="*/ 46 w 57"/>
              <a:gd name="T53" fmla="*/ 53 h 58"/>
              <a:gd name="T54" fmla="*/ 49 w 57"/>
              <a:gd name="T55" fmla="*/ 50 h 58"/>
              <a:gd name="T56" fmla="*/ 51 w 57"/>
              <a:gd name="T57" fmla="*/ 46 h 58"/>
              <a:gd name="T58" fmla="*/ 54 w 57"/>
              <a:gd name="T59" fmla="*/ 43 h 58"/>
              <a:gd name="T60" fmla="*/ 56 w 57"/>
              <a:gd name="T61" fmla="*/ 39 h 58"/>
              <a:gd name="T62" fmla="*/ 57 w 57"/>
              <a:gd name="T63" fmla="*/ 36 h 58"/>
              <a:gd name="T64" fmla="*/ 57 w 57"/>
              <a:gd name="T65" fmla="*/ 32 h 58"/>
              <a:gd name="T66" fmla="*/ 57 w 57"/>
              <a:gd name="T67" fmla="*/ 27 h 58"/>
              <a:gd name="T68" fmla="*/ 57 w 57"/>
              <a:gd name="T69" fmla="*/ 23 h 58"/>
              <a:gd name="T70" fmla="*/ 56 w 57"/>
              <a:gd name="T71" fmla="*/ 20 h 58"/>
              <a:gd name="T72" fmla="*/ 54 w 57"/>
              <a:gd name="T73" fmla="*/ 16 h 58"/>
              <a:gd name="T74" fmla="*/ 51 w 57"/>
              <a:gd name="T75" fmla="*/ 13 h 58"/>
              <a:gd name="T76" fmla="*/ 49 w 57"/>
              <a:gd name="T77" fmla="*/ 9 h 58"/>
              <a:gd name="T78" fmla="*/ 46 w 57"/>
              <a:gd name="T79" fmla="*/ 6 h 58"/>
              <a:gd name="T80" fmla="*/ 43 w 57"/>
              <a:gd name="T81" fmla="*/ 4 h 58"/>
              <a:gd name="T82" fmla="*/ 39 w 57"/>
              <a:gd name="T83" fmla="*/ 3 h 58"/>
              <a:gd name="T84" fmla="*/ 34 w 57"/>
              <a:gd name="T85" fmla="*/ 1 h 58"/>
              <a:gd name="T86" fmla="*/ 30 w 57"/>
              <a:gd name="T87" fmla="*/ 1 h 58"/>
              <a:gd name="T88" fmla="*/ 28 w 57"/>
              <a:gd name="T8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" h="58">
                <a:moveTo>
                  <a:pt x="28" y="29"/>
                </a:moveTo>
                <a:lnTo>
                  <a:pt x="28" y="0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1"/>
                </a:lnTo>
                <a:lnTo>
                  <a:pt x="18" y="3"/>
                </a:lnTo>
                <a:lnTo>
                  <a:pt x="18" y="3"/>
                </a:lnTo>
                <a:lnTo>
                  <a:pt x="17" y="3"/>
                </a:lnTo>
                <a:lnTo>
                  <a:pt x="15" y="4"/>
                </a:lnTo>
                <a:lnTo>
                  <a:pt x="14" y="4"/>
                </a:lnTo>
                <a:lnTo>
                  <a:pt x="13" y="6"/>
                </a:lnTo>
                <a:lnTo>
                  <a:pt x="11" y="6"/>
                </a:lnTo>
                <a:lnTo>
                  <a:pt x="11" y="7"/>
                </a:lnTo>
                <a:lnTo>
                  <a:pt x="10" y="9"/>
                </a:lnTo>
                <a:lnTo>
                  <a:pt x="8" y="9"/>
                </a:lnTo>
                <a:lnTo>
                  <a:pt x="7" y="10"/>
                </a:lnTo>
                <a:lnTo>
                  <a:pt x="7" y="11"/>
                </a:lnTo>
                <a:lnTo>
                  <a:pt x="5" y="13"/>
                </a:lnTo>
                <a:lnTo>
                  <a:pt x="5" y="13"/>
                </a:lnTo>
                <a:lnTo>
                  <a:pt x="4" y="14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1" y="22"/>
                </a:lnTo>
                <a:lnTo>
                  <a:pt x="1" y="23"/>
                </a:lnTo>
                <a:lnTo>
                  <a:pt x="1" y="23"/>
                </a:lnTo>
                <a:lnTo>
                  <a:pt x="1" y="24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1" y="34"/>
                </a:lnTo>
                <a:lnTo>
                  <a:pt x="1" y="36"/>
                </a:lnTo>
                <a:lnTo>
                  <a:pt x="1" y="36"/>
                </a:lnTo>
                <a:lnTo>
                  <a:pt x="1" y="37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4" y="43"/>
                </a:lnTo>
                <a:lnTo>
                  <a:pt x="4" y="45"/>
                </a:lnTo>
                <a:lnTo>
                  <a:pt x="5" y="46"/>
                </a:lnTo>
                <a:lnTo>
                  <a:pt x="5" y="46"/>
                </a:lnTo>
                <a:lnTo>
                  <a:pt x="7" y="47"/>
                </a:lnTo>
                <a:lnTo>
                  <a:pt x="7" y="49"/>
                </a:lnTo>
                <a:lnTo>
                  <a:pt x="8" y="50"/>
                </a:lnTo>
                <a:lnTo>
                  <a:pt x="10" y="50"/>
                </a:lnTo>
                <a:lnTo>
                  <a:pt x="11" y="52"/>
                </a:lnTo>
                <a:lnTo>
                  <a:pt x="11" y="53"/>
                </a:lnTo>
                <a:lnTo>
                  <a:pt x="13" y="53"/>
                </a:lnTo>
                <a:lnTo>
                  <a:pt x="14" y="55"/>
                </a:lnTo>
                <a:lnTo>
                  <a:pt x="15" y="55"/>
                </a:lnTo>
                <a:lnTo>
                  <a:pt x="17" y="56"/>
                </a:lnTo>
                <a:lnTo>
                  <a:pt x="18" y="56"/>
                </a:lnTo>
                <a:lnTo>
                  <a:pt x="18" y="56"/>
                </a:lnTo>
                <a:lnTo>
                  <a:pt x="20" y="58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8"/>
                </a:lnTo>
                <a:lnTo>
                  <a:pt x="27" y="58"/>
                </a:lnTo>
                <a:lnTo>
                  <a:pt x="28" y="58"/>
                </a:lnTo>
                <a:lnTo>
                  <a:pt x="28" y="58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4" y="58"/>
                </a:lnTo>
                <a:lnTo>
                  <a:pt x="36" y="58"/>
                </a:lnTo>
                <a:lnTo>
                  <a:pt x="37" y="58"/>
                </a:lnTo>
                <a:lnTo>
                  <a:pt x="39" y="56"/>
                </a:lnTo>
                <a:lnTo>
                  <a:pt x="40" y="56"/>
                </a:lnTo>
                <a:lnTo>
                  <a:pt x="41" y="56"/>
                </a:lnTo>
                <a:lnTo>
                  <a:pt x="43" y="55"/>
                </a:lnTo>
                <a:lnTo>
                  <a:pt x="44" y="55"/>
                </a:lnTo>
                <a:lnTo>
                  <a:pt x="44" y="53"/>
                </a:lnTo>
                <a:lnTo>
                  <a:pt x="46" y="53"/>
                </a:lnTo>
                <a:lnTo>
                  <a:pt x="47" y="52"/>
                </a:lnTo>
                <a:lnTo>
                  <a:pt x="49" y="50"/>
                </a:lnTo>
                <a:lnTo>
                  <a:pt x="49" y="50"/>
                </a:lnTo>
                <a:lnTo>
                  <a:pt x="50" y="49"/>
                </a:lnTo>
                <a:lnTo>
                  <a:pt x="51" y="47"/>
                </a:lnTo>
                <a:lnTo>
                  <a:pt x="51" y="46"/>
                </a:lnTo>
                <a:lnTo>
                  <a:pt x="53" y="46"/>
                </a:lnTo>
                <a:lnTo>
                  <a:pt x="53" y="45"/>
                </a:lnTo>
                <a:lnTo>
                  <a:pt x="54" y="43"/>
                </a:lnTo>
                <a:lnTo>
                  <a:pt x="54" y="42"/>
                </a:lnTo>
                <a:lnTo>
                  <a:pt x="56" y="40"/>
                </a:lnTo>
                <a:lnTo>
                  <a:pt x="56" y="39"/>
                </a:lnTo>
                <a:lnTo>
                  <a:pt x="56" y="37"/>
                </a:lnTo>
                <a:lnTo>
                  <a:pt x="57" y="36"/>
                </a:lnTo>
                <a:lnTo>
                  <a:pt x="57" y="36"/>
                </a:lnTo>
                <a:lnTo>
                  <a:pt x="57" y="34"/>
                </a:lnTo>
                <a:lnTo>
                  <a:pt x="57" y="33"/>
                </a:lnTo>
                <a:lnTo>
                  <a:pt x="57" y="32"/>
                </a:lnTo>
                <a:lnTo>
                  <a:pt x="57" y="29"/>
                </a:lnTo>
                <a:lnTo>
                  <a:pt x="57" y="29"/>
                </a:lnTo>
                <a:lnTo>
                  <a:pt x="57" y="27"/>
                </a:lnTo>
                <a:lnTo>
                  <a:pt x="57" y="26"/>
                </a:lnTo>
                <a:lnTo>
                  <a:pt x="57" y="24"/>
                </a:lnTo>
                <a:lnTo>
                  <a:pt x="57" y="23"/>
                </a:lnTo>
                <a:lnTo>
                  <a:pt x="57" y="23"/>
                </a:lnTo>
                <a:lnTo>
                  <a:pt x="56" y="22"/>
                </a:lnTo>
                <a:lnTo>
                  <a:pt x="56" y="20"/>
                </a:lnTo>
                <a:lnTo>
                  <a:pt x="56" y="19"/>
                </a:lnTo>
                <a:lnTo>
                  <a:pt x="54" y="17"/>
                </a:lnTo>
                <a:lnTo>
                  <a:pt x="54" y="16"/>
                </a:lnTo>
                <a:lnTo>
                  <a:pt x="53" y="14"/>
                </a:lnTo>
                <a:lnTo>
                  <a:pt x="53" y="13"/>
                </a:lnTo>
                <a:lnTo>
                  <a:pt x="51" y="13"/>
                </a:lnTo>
                <a:lnTo>
                  <a:pt x="51" y="11"/>
                </a:lnTo>
                <a:lnTo>
                  <a:pt x="50" y="10"/>
                </a:lnTo>
                <a:lnTo>
                  <a:pt x="49" y="9"/>
                </a:lnTo>
                <a:lnTo>
                  <a:pt x="49" y="9"/>
                </a:lnTo>
                <a:lnTo>
                  <a:pt x="47" y="7"/>
                </a:lnTo>
                <a:lnTo>
                  <a:pt x="46" y="6"/>
                </a:lnTo>
                <a:lnTo>
                  <a:pt x="44" y="6"/>
                </a:lnTo>
                <a:lnTo>
                  <a:pt x="44" y="4"/>
                </a:lnTo>
                <a:lnTo>
                  <a:pt x="43" y="4"/>
                </a:lnTo>
                <a:lnTo>
                  <a:pt x="41" y="3"/>
                </a:lnTo>
                <a:lnTo>
                  <a:pt x="40" y="3"/>
                </a:lnTo>
                <a:lnTo>
                  <a:pt x="39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1"/>
                </a:lnTo>
                <a:lnTo>
                  <a:pt x="31" y="1"/>
                </a:lnTo>
                <a:lnTo>
                  <a:pt x="30" y="1"/>
                </a:lnTo>
                <a:lnTo>
                  <a:pt x="28" y="0"/>
                </a:lnTo>
                <a:lnTo>
                  <a:pt x="28" y="0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2" name="Freeform 76"/>
          <p:cNvSpPr>
            <a:spLocks/>
          </p:cNvSpPr>
          <p:nvPr/>
        </p:nvSpPr>
        <p:spPr bwMode="auto">
          <a:xfrm>
            <a:off x="4816475" y="1892300"/>
            <a:ext cx="55563" cy="55563"/>
          </a:xfrm>
          <a:custGeom>
            <a:avLst/>
            <a:gdLst>
              <a:gd name="T0" fmla="*/ 32 w 71"/>
              <a:gd name="T1" fmla="*/ 0 h 71"/>
              <a:gd name="T2" fmla="*/ 26 w 71"/>
              <a:gd name="T3" fmla="*/ 2 h 71"/>
              <a:gd name="T4" fmla="*/ 22 w 71"/>
              <a:gd name="T5" fmla="*/ 3 h 71"/>
              <a:gd name="T6" fmla="*/ 17 w 71"/>
              <a:gd name="T7" fmla="*/ 6 h 71"/>
              <a:gd name="T8" fmla="*/ 13 w 71"/>
              <a:gd name="T9" fmla="*/ 9 h 71"/>
              <a:gd name="T10" fmla="*/ 9 w 71"/>
              <a:gd name="T11" fmla="*/ 12 h 71"/>
              <a:gd name="T12" fmla="*/ 6 w 71"/>
              <a:gd name="T13" fmla="*/ 16 h 71"/>
              <a:gd name="T14" fmla="*/ 3 w 71"/>
              <a:gd name="T15" fmla="*/ 21 h 71"/>
              <a:gd name="T16" fmla="*/ 2 w 71"/>
              <a:gd name="T17" fmla="*/ 25 h 71"/>
              <a:gd name="T18" fmla="*/ 0 w 71"/>
              <a:gd name="T19" fmla="*/ 31 h 71"/>
              <a:gd name="T20" fmla="*/ 0 w 71"/>
              <a:gd name="T21" fmla="*/ 36 h 71"/>
              <a:gd name="T22" fmla="*/ 0 w 71"/>
              <a:gd name="T23" fmla="*/ 39 h 71"/>
              <a:gd name="T24" fmla="*/ 2 w 71"/>
              <a:gd name="T25" fmla="*/ 45 h 71"/>
              <a:gd name="T26" fmla="*/ 3 w 71"/>
              <a:gd name="T27" fmla="*/ 49 h 71"/>
              <a:gd name="T28" fmla="*/ 6 w 71"/>
              <a:gd name="T29" fmla="*/ 54 h 71"/>
              <a:gd name="T30" fmla="*/ 9 w 71"/>
              <a:gd name="T31" fmla="*/ 58 h 71"/>
              <a:gd name="T32" fmla="*/ 12 w 71"/>
              <a:gd name="T33" fmla="*/ 62 h 71"/>
              <a:gd name="T34" fmla="*/ 16 w 71"/>
              <a:gd name="T35" fmla="*/ 65 h 71"/>
              <a:gd name="T36" fmla="*/ 20 w 71"/>
              <a:gd name="T37" fmla="*/ 68 h 71"/>
              <a:gd name="T38" fmla="*/ 25 w 71"/>
              <a:gd name="T39" fmla="*/ 70 h 71"/>
              <a:gd name="T40" fmla="*/ 30 w 71"/>
              <a:gd name="T41" fmla="*/ 71 h 71"/>
              <a:gd name="T42" fmla="*/ 35 w 71"/>
              <a:gd name="T43" fmla="*/ 71 h 71"/>
              <a:gd name="T44" fmla="*/ 39 w 71"/>
              <a:gd name="T45" fmla="*/ 71 h 71"/>
              <a:gd name="T46" fmla="*/ 45 w 71"/>
              <a:gd name="T47" fmla="*/ 70 h 71"/>
              <a:gd name="T48" fmla="*/ 49 w 71"/>
              <a:gd name="T49" fmla="*/ 68 h 71"/>
              <a:gd name="T50" fmla="*/ 53 w 71"/>
              <a:gd name="T51" fmla="*/ 67 h 71"/>
              <a:gd name="T52" fmla="*/ 58 w 71"/>
              <a:gd name="T53" fmla="*/ 64 h 71"/>
              <a:gd name="T54" fmla="*/ 62 w 71"/>
              <a:gd name="T55" fmla="*/ 59 h 71"/>
              <a:gd name="T56" fmla="*/ 65 w 71"/>
              <a:gd name="T57" fmla="*/ 55 h 71"/>
              <a:gd name="T58" fmla="*/ 66 w 71"/>
              <a:gd name="T59" fmla="*/ 51 h 71"/>
              <a:gd name="T60" fmla="*/ 69 w 71"/>
              <a:gd name="T61" fmla="*/ 47 h 71"/>
              <a:gd name="T62" fmla="*/ 71 w 71"/>
              <a:gd name="T63" fmla="*/ 41 h 71"/>
              <a:gd name="T64" fmla="*/ 71 w 71"/>
              <a:gd name="T65" fmla="*/ 36 h 71"/>
              <a:gd name="T66" fmla="*/ 71 w 71"/>
              <a:gd name="T67" fmla="*/ 32 h 71"/>
              <a:gd name="T68" fmla="*/ 69 w 71"/>
              <a:gd name="T69" fmla="*/ 28 h 71"/>
              <a:gd name="T70" fmla="*/ 68 w 71"/>
              <a:gd name="T71" fmla="*/ 22 h 71"/>
              <a:gd name="T72" fmla="*/ 65 w 71"/>
              <a:gd name="T73" fmla="*/ 18 h 71"/>
              <a:gd name="T74" fmla="*/ 62 w 71"/>
              <a:gd name="T75" fmla="*/ 13 h 71"/>
              <a:gd name="T76" fmla="*/ 59 w 71"/>
              <a:gd name="T77" fmla="*/ 11 h 71"/>
              <a:gd name="T78" fmla="*/ 55 w 71"/>
              <a:gd name="T79" fmla="*/ 6 h 71"/>
              <a:gd name="T80" fmla="*/ 51 w 71"/>
              <a:gd name="T81" fmla="*/ 5 h 71"/>
              <a:gd name="T82" fmla="*/ 46 w 71"/>
              <a:gd name="T83" fmla="*/ 2 h 71"/>
              <a:gd name="T84" fmla="*/ 40 w 71"/>
              <a:gd name="T85" fmla="*/ 2 h 71"/>
              <a:gd name="T86" fmla="*/ 35 w 71"/>
              <a:gd name="T8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71">
                <a:moveTo>
                  <a:pt x="35" y="0"/>
                </a:moveTo>
                <a:lnTo>
                  <a:pt x="33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6" y="2"/>
                </a:lnTo>
                <a:lnTo>
                  <a:pt x="25" y="2"/>
                </a:lnTo>
                <a:lnTo>
                  <a:pt x="23" y="3"/>
                </a:lnTo>
                <a:lnTo>
                  <a:pt x="22" y="3"/>
                </a:lnTo>
                <a:lnTo>
                  <a:pt x="20" y="5"/>
                </a:lnTo>
                <a:lnTo>
                  <a:pt x="19" y="5"/>
                </a:lnTo>
                <a:lnTo>
                  <a:pt x="17" y="6"/>
                </a:lnTo>
                <a:lnTo>
                  <a:pt x="16" y="6"/>
                </a:lnTo>
                <a:lnTo>
                  <a:pt x="15" y="8"/>
                </a:lnTo>
                <a:lnTo>
                  <a:pt x="13" y="9"/>
                </a:lnTo>
                <a:lnTo>
                  <a:pt x="12" y="11"/>
                </a:lnTo>
                <a:lnTo>
                  <a:pt x="10" y="11"/>
                </a:lnTo>
                <a:lnTo>
                  <a:pt x="9" y="12"/>
                </a:lnTo>
                <a:lnTo>
                  <a:pt x="9" y="13"/>
                </a:lnTo>
                <a:lnTo>
                  <a:pt x="7" y="15"/>
                </a:lnTo>
                <a:lnTo>
                  <a:pt x="6" y="16"/>
                </a:lnTo>
                <a:lnTo>
                  <a:pt x="6" y="18"/>
                </a:lnTo>
                <a:lnTo>
                  <a:pt x="4" y="19"/>
                </a:lnTo>
                <a:lnTo>
                  <a:pt x="3" y="21"/>
                </a:lnTo>
                <a:lnTo>
                  <a:pt x="3" y="22"/>
                </a:lnTo>
                <a:lnTo>
                  <a:pt x="3" y="23"/>
                </a:lnTo>
                <a:lnTo>
                  <a:pt x="2" y="25"/>
                </a:lnTo>
                <a:lnTo>
                  <a:pt x="2" y="28"/>
                </a:lnTo>
                <a:lnTo>
                  <a:pt x="2" y="29"/>
                </a:lnTo>
                <a:lnTo>
                  <a:pt x="0" y="31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0" y="38"/>
                </a:lnTo>
                <a:lnTo>
                  <a:pt x="0" y="39"/>
                </a:lnTo>
                <a:lnTo>
                  <a:pt x="0" y="41"/>
                </a:lnTo>
                <a:lnTo>
                  <a:pt x="2" y="44"/>
                </a:lnTo>
                <a:lnTo>
                  <a:pt x="2" y="45"/>
                </a:lnTo>
                <a:lnTo>
                  <a:pt x="2" y="47"/>
                </a:lnTo>
                <a:lnTo>
                  <a:pt x="3" y="48"/>
                </a:lnTo>
                <a:lnTo>
                  <a:pt x="3" y="49"/>
                </a:lnTo>
                <a:lnTo>
                  <a:pt x="3" y="51"/>
                </a:lnTo>
                <a:lnTo>
                  <a:pt x="4" y="52"/>
                </a:lnTo>
                <a:lnTo>
                  <a:pt x="6" y="54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9" y="59"/>
                </a:lnTo>
                <a:lnTo>
                  <a:pt x="10" y="61"/>
                </a:lnTo>
                <a:lnTo>
                  <a:pt x="12" y="62"/>
                </a:lnTo>
                <a:lnTo>
                  <a:pt x="13" y="64"/>
                </a:lnTo>
                <a:lnTo>
                  <a:pt x="15" y="64"/>
                </a:lnTo>
                <a:lnTo>
                  <a:pt x="16" y="65"/>
                </a:lnTo>
                <a:lnTo>
                  <a:pt x="17" y="67"/>
                </a:lnTo>
                <a:lnTo>
                  <a:pt x="19" y="67"/>
                </a:lnTo>
                <a:lnTo>
                  <a:pt x="20" y="68"/>
                </a:lnTo>
                <a:lnTo>
                  <a:pt x="22" y="68"/>
                </a:lnTo>
                <a:lnTo>
                  <a:pt x="23" y="70"/>
                </a:lnTo>
                <a:lnTo>
                  <a:pt x="25" y="70"/>
                </a:lnTo>
                <a:lnTo>
                  <a:pt x="26" y="70"/>
                </a:lnTo>
                <a:lnTo>
                  <a:pt x="29" y="71"/>
                </a:lnTo>
                <a:lnTo>
                  <a:pt x="30" y="71"/>
                </a:lnTo>
                <a:lnTo>
                  <a:pt x="32" y="71"/>
                </a:lnTo>
                <a:lnTo>
                  <a:pt x="33" y="71"/>
                </a:lnTo>
                <a:lnTo>
                  <a:pt x="35" y="71"/>
                </a:lnTo>
                <a:lnTo>
                  <a:pt x="35" y="71"/>
                </a:lnTo>
                <a:lnTo>
                  <a:pt x="38" y="71"/>
                </a:lnTo>
                <a:lnTo>
                  <a:pt x="39" y="71"/>
                </a:lnTo>
                <a:lnTo>
                  <a:pt x="40" y="71"/>
                </a:lnTo>
                <a:lnTo>
                  <a:pt x="42" y="71"/>
                </a:lnTo>
                <a:lnTo>
                  <a:pt x="45" y="70"/>
                </a:lnTo>
                <a:lnTo>
                  <a:pt x="46" y="70"/>
                </a:lnTo>
                <a:lnTo>
                  <a:pt x="48" y="70"/>
                </a:lnTo>
                <a:lnTo>
                  <a:pt x="49" y="68"/>
                </a:lnTo>
                <a:lnTo>
                  <a:pt x="51" y="68"/>
                </a:lnTo>
                <a:lnTo>
                  <a:pt x="52" y="67"/>
                </a:lnTo>
                <a:lnTo>
                  <a:pt x="53" y="67"/>
                </a:lnTo>
                <a:lnTo>
                  <a:pt x="55" y="65"/>
                </a:lnTo>
                <a:lnTo>
                  <a:pt x="56" y="64"/>
                </a:lnTo>
                <a:lnTo>
                  <a:pt x="58" y="64"/>
                </a:lnTo>
                <a:lnTo>
                  <a:pt x="59" y="62"/>
                </a:lnTo>
                <a:lnTo>
                  <a:pt x="61" y="61"/>
                </a:lnTo>
                <a:lnTo>
                  <a:pt x="62" y="59"/>
                </a:lnTo>
                <a:lnTo>
                  <a:pt x="62" y="58"/>
                </a:lnTo>
                <a:lnTo>
                  <a:pt x="64" y="57"/>
                </a:lnTo>
                <a:lnTo>
                  <a:pt x="65" y="55"/>
                </a:lnTo>
                <a:lnTo>
                  <a:pt x="65" y="54"/>
                </a:lnTo>
                <a:lnTo>
                  <a:pt x="66" y="52"/>
                </a:lnTo>
                <a:lnTo>
                  <a:pt x="66" y="51"/>
                </a:lnTo>
                <a:lnTo>
                  <a:pt x="68" y="49"/>
                </a:lnTo>
                <a:lnTo>
                  <a:pt x="68" y="48"/>
                </a:lnTo>
                <a:lnTo>
                  <a:pt x="69" y="47"/>
                </a:lnTo>
                <a:lnTo>
                  <a:pt x="69" y="45"/>
                </a:lnTo>
                <a:lnTo>
                  <a:pt x="69" y="44"/>
                </a:lnTo>
                <a:lnTo>
                  <a:pt x="71" y="41"/>
                </a:lnTo>
                <a:lnTo>
                  <a:pt x="71" y="39"/>
                </a:lnTo>
                <a:lnTo>
                  <a:pt x="71" y="38"/>
                </a:lnTo>
                <a:lnTo>
                  <a:pt x="71" y="36"/>
                </a:lnTo>
                <a:lnTo>
                  <a:pt x="71" y="36"/>
                </a:lnTo>
                <a:lnTo>
                  <a:pt x="71" y="34"/>
                </a:lnTo>
                <a:lnTo>
                  <a:pt x="71" y="32"/>
                </a:lnTo>
                <a:lnTo>
                  <a:pt x="71" y="31"/>
                </a:lnTo>
                <a:lnTo>
                  <a:pt x="69" y="29"/>
                </a:lnTo>
                <a:lnTo>
                  <a:pt x="69" y="28"/>
                </a:lnTo>
                <a:lnTo>
                  <a:pt x="69" y="25"/>
                </a:lnTo>
                <a:lnTo>
                  <a:pt x="68" y="23"/>
                </a:lnTo>
                <a:lnTo>
                  <a:pt x="68" y="22"/>
                </a:lnTo>
                <a:lnTo>
                  <a:pt x="66" y="21"/>
                </a:lnTo>
                <a:lnTo>
                  <a:pt x="66" y="19"/>
                </a:lnTo>
                <a:lnTo>
                  <a:pt x="65" y="18"/>
                </a:lnTo>
                <a:lnTo>
                  <a:pt x="65" y="16"/>
                </a:lnTo>
                <a:lnTo>
                  <a:pt x="64" y="15"/>
                </a:lnTo>
                <a:lnTo>
                  <a:pt x="62" y="13"/>
                </a:lnTo>
                <a:lnTo>
                  <a:pt x="62" y="12"/>
                </a:lnTo>
                <a:lnTo>
                  <a:pt x="61" y="11"/>
                </a:lnTo>
                <a:lnTo>
                  <a:pt x="59" y="11"/>
                </a:lnTo>
                <a:lnTo>
                  <a:pt x="58" y="9"/>
                </a:lnTo>
                <a:lnTo>
                  <a:pt x="56" y="8"/>
                </a:lnTo>
                <a:lnTo>
                  <a:pt x="55" y="6"/>
                </a:lnTo>
                <a:lnTo>
                  <a:pt x="53" y="6"/>
                </a:lnTo>
                <a:lnTo>
                  <a:pt x="52" y="5"/>
                </a:lnTo>
                <a:lnTo>
                  <a:pt x="51" y="5"/>
                </a:lnTo>
                <a:lnTo>
                  <a:pt x="49" y="3"/>
                </a:lnTo>
                <a:lnTo>
                  <a:pt x="48" y="3"/>
                </a:lnTo>
                <a:lnTo>
                  <a:pt x="46" y="2"/>
                </a:lnTo>
                <a:lnTo>
                  <a:pt x="45" y="2"/>
                </a:lnTo>
                <a:lnTo>
                  <a:pt x="42" y="2"/>
                </a:lnTo>
                <a:lnTo>
                  <a:pt x="40" y="2"/>
                </a:lnTo>
                <a:lnTo>
                  <a:pt x="39" y="0"/>
                </a:lnTo>
                <a:lnTo>
                  <a:pt x="38" y="0"/>
                </a:lnTo>
                <a:lnTo>
                  <a:pt x="35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Freeform 77"/>
          <p:cNvSpPr>
            <a:spLocks/>
          </p:cNvSpPr>
          <p:nvPr/>
        </p:nvSpPr>
        <p:spPr bwMode="auto">
          <a:xfrm>
            <a:off x="4533900" y="2179638"/>
            <a:ext cx="44450" cy="46037"/>
          </a:xfrm>
          <a:custGeom>
            <a:avLst/>
            <a:gdLst>
              <a:gd name="T0" fmla="*/ 27 w 58"/>
              <a:gd name="T1" fmla="*/ 2 h 58"/>
              <a:gd name="T2" fmla="*/ 23 w 58"/>
              <a:gd name="T3" fmla="*/ 2 h 58"/>
              <a:gd name="T4" fmla="*/ 19 w 58"/>
              <a:gd name="T5" fmla="*/ 3 h 58"/>
              <a:gd name="T6" fmla="*/ 16 w 58"/>
              <a:gd name="T7" fmla="*/ 4 h 58"/>
              <a:gd name="T8" fmla="*/ 12 w 58"/>
              <a:gd name="T9" fmla="*/ 6 h 58"/>
              <a:gd name="T10" fmla="*/ 9 w 58"/>
              <a:gd name="T11" fmla="*/ 9 h 58"/>
              <a:gd name="T12" fmla="*/ 6 w 58"/>
              <a:gd name="T13" fmla="*/ 13 h 58"/>
              <a:gd name="T14" fmla="*/ 4 w 58"/>
              <a:gd name="T15" fmla="*/ 16 h 58"/>
              <a:gd name="T16" fmla="*/ 3 w 58"/>
              <a:gd name="T17" fmla="*/ 20 h 58"/>
              <a:gd name="T18" fmla="*/ 2 w 58"/>
              <a:gd name="T19" fmla="*/ 23 h 58"/>
              <a:gd name="T20" fmla="*/ 0 w 58"/>
              <a:gd name="T21" fmla="*/ 27 h 58"/>
              <a:gd name="T22" fmla="*/ 0 w 58"/>
              <a:gd name="T23" fmla="*/ 32 h 58"/>
              <a:gd name="T24" fmla="*/ 2 w 58"/>
              <a:gd name="T25" fmla="*/ 36 h 58"/>
              <a:gd name="T26" fmla="*/ 3 w 58"/>
              <a:gd name="T27" fmla="*/ 39 h 58"/>
              <a:gd name="T28" fmla="*/ 4 w 58"/>
              <a:gd name="T29" fmla="*/ 43 h 58"/>
              <a:gd name="T30" fmla="*/ 6 w 58"/>
              <a:gd name="T31" fmla="*/ 46 h 58"/>
              <a:gd name="T32" fmla="*/ 9 w 58"/>
              <a:gd name="T33" fmla="*/ 50 h 58"/>
              <a:gd name="T34" fmla="*/ 12 w 58"/>
              <a:gd name="T35" fmla="*/ 53 h 58"/>
              <a:gd name="T36" fmla="*/ 16 w 58"/>
              <a:gd name="T37" fmla="*/ 55 h 58"/>
              <a:gd name="T38" fmla="*/ 19 w 58"/>
              <a:gd name="T39" fmla="*/ 56 h 58"/>
              <a:gd name="T40" fmla="*/ 23 w 58"/>
              <a:gd name="T41" fmla="*/ 58 h 58"/>
              <a:gd name="T42" fmla="*/ 27 w 58"/>
              <a:gd name="T43" fmla="*/ 58 h 58"/>
              <a:gd name="T44" fmla="*/ 30 w 58"/>
              <a:gd name="T45" fmla="*/ 58 h 58"/>
              <a:gd name="T46" fmla="*/ 35 w 58"/>
              <a:gd name="T47" fmla="*/ 58 h 58"/>
              <a:gd name="T48" fmla="*/ 39 w 58"/>
              <a:gd name="T49" fmla="*/ 56 h 58"/>
              <a:gd name="T50" fmla="*/ 43 w 58"/>
              <a:gd name="T51" fmla="*/ 55 h 58"/>
              <a:gd name="T52" fmla="*/ 46 w 58"/>
              <a:gd name="T53" fmla="*/ 53 h 58"/>
              <a:gd name="T54" fmla="*/ 49 w 58"/>
              <a:gd name="T55" fmla="*/ 50 h 58"/>
              <a:gd name="T56" fmla="*/ 52 w 58"/>
              <a:gd name="T57" fmla="*/ 46 h 58"/>
              <a:gd name="T58" fmla="*/ 55 w 58"/>
              <a:gd name="T59" fmla="*/ 43 h 58"/>
              <a:gd name="T60" fmla="*/ 56 w 58"/>
              <a:gd name="T61" fmla="*/ 39 h 58"/>
              <a:gd name="T62" fmla="*/ 58 w 58"/>
              <a:gd name="T63" fmla="*/ 36 h 58"/>
              <a:gd name="T64" fmla="*/ 58 w 58"/>
              <a:gd name="T65" fmla="*/ 32 h 58"/>
              <a:gd name="T66" fmla="*/ 58 w 58"/>
              <a:gd name="T67" fmla="*/ 27 h 58"/>
              <a:gd name="T68" fmla="*/ 58 w 58"/>
              <a:gd name="T69" fmla="*/ 23 h 58"/>
              <a:gd name="T70" fmla="*/ 56 w 58"/>
              <a:gd name="T71" fmla="*/ 20 h 58"/>
              <a:gd name="T72" fmla="*/ 55 w 58"/>
              <a:gd name="T73" fmla="*/ 16 h 58"/>
              <a:gd name="T74" fmla="*/ 52 w 58"/>
              <a:gd name="T75" fmla="*/ 13 h 58"/>
              <a:gd name="T76" fmla="*/ 49 w 58"/>
              <a:gd name="T77" fmla="*/ 9 h 58"/>
              <a:gd name="T78" fmla="*/ 46 w 58"/>
              <a:gd name="T79" fmla="*/ 6 h 58"/>
              <a:gd name="T80" fmla="*/ 43 w 58"/>
              <a:gd name="T81" fmla="*/ 4 h 58"/>
              <a:gd name="T82" fmla="*/ 39 w 58"/>
              <a:gd name="T83" fmla="*/ 3 h 58"/>
              <a:gd name="T84" fmla="*/ 35 w 58"/>
              <a:gd name="T85" fmla="*/ 2 h 58"/>
              <a:gd name="T86" fmla="*/ 30 w 58"/>
              <a:gd name="T87" fmla="*/ 2 h 58"/>
              <a:gd name="T88" fmla="*/ 29 w 58"/>
              <a:gd name="T8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" h="58">
                <a:moveTo>
                  <a:pt x="29" y="29"/>
                </a:moveTo>
                <a:lnTo>
                  <a:pt x="29" y="0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3"/>
                </a:lnTo>
                <a:lnTo>
                  <a:pt x="19" y="3"/>
                </a:lnTo>
                <a:lnTo>
                  <a:pt x="17" y="3"/>
                </a:lnTo>
                <a:lnTo>
                  <a:pt x="16" y="4"/>
                </a:lnTo>
                <a:lnTo>
                  <a:pt x="14" y="4"/>
                </a:lnTo>
                <a:lnTo>
                  <a:pt x="13" y="6"/>
                </a:lnTo>
                <a:lnTo>
                  <a:pt x="12" y="6"/>
                </a:lnTo>
                <a:lnTo>
                  <a:pt x="12" y="7"/>
                </a:lnTo>
                <a:lnTo>
                  <a:pt x="10" y="9"/>
                </a:lnTo>
                <a:lnTo>
                  <a:pt x="9" y="9"/>
                </a:lnTo>
                <a:lnTo>
                  <a:pt x="7" y="10"/>
                </a:lnTo>
                <a:lnTo>
                  <a:pt x="7" y="12"/>
                </a:lnTo>
                <a:lnTo>
                  <a:pt x="6" y="13"/>
                </a:lnTo>
                <a:lnTo>
                  <a:pt x="6" y="13"/>
                </a:lnTo>
                <a:lnTo>
                  <a:pt x="4" y="14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2" y="22"/>
                </a:lnTo>
                <a:lnTo>
                  <a:pt x="2" y="23"/>
                </a:lnTo>
                <a:lnTo>
                  <a:pt x="2" y="23"/>
                </a:lnTo>
                <a:lnTo>
                  <a:pt x="2" y="25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2" y="35"/>
                </a:lnTo>
                <a:lnTo>
                  <a:pt x="2" y="36"/>
                </a:lnTo>
                <a:lnTo>
                  <a:pt x="2" y="36"/>
                </a:lnTo>
                <a:lnTo>
                  <a:pt x="2" y="38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4" y="43"/>
                </a:lnTo>
                <a:lnTo>
                  <a:pt x="4" y="45"/>
                </a:lnTo>
                <a:lnTo>
                  <a:pt x="6" y="46"/>
                </a:lnTo>
                <a:lnTo>
                  <a:pt x="6" y="46"/>
                </a:lnTo>
                <a:lnTo>
                  <a:pt x="7" y="48"/>
                </a:lnTo>
                <a:lnTo>
                  <a:pt x="7" y="49"/>
                </a:lnTo>
                <a:lnTo>
                  <a:pt x="9" y="50"/>
                </a:lnTo>
                <a:lnTo>
                  <a:pt x="10" y="50"/>
                </a:lnTo>
                <a:lnTo>
                  <a:pt x="12" y="52"/>
                </a:lnTo>
                <a:lnTo>
                  <a:pt x="12" y="53"/>
                </a:lnTo>
                <a:lnTo>
                  <a:pt x="13" y="53"/>
                </a:lnTo>
                <a:lnTo>
                  <a:pt x="14" y="55"/>
                </a:lnTo>
                <a:lnTo>
                  <a:pt x="16" y="55"/>
                </a:lnTo>
                <a:lnTo>
                  <a:pt x="17" y="56"/>
                </a:lnTo>
                <a:lnTo>
                  <a:pt x="19" y="56"/>
                </a:lnTo>
                <a:lnTo>
                  <a:pt x="19" y="56"/>
                </a:lnTo>
                <a:lnTo>
                  <a:pt x="20" y="58"/>
                </a:lnTo>
                <a:lnTo>
                  <a:pt x="22" y="58"/>
                </a:lnTo>
                <a:lnTo>
                  <a:pt x="23" y="58"/>
                </a:lnTo>
                <a:lnTo>
                  <a:pt x="25" y="58"/>
                </a:lnTo>
                <a:lnTo>
                  <a:pt x="26" y="58"/>
                </a:lnTo>
                <a:lnTo>
                  <a:pt x="27" y="58"/>
                </a:lnTo>
                <a:lnTo>
                  <a:pt x="29" y="58"/>
                </a:lnTo>
                <a:lnTo>
                  <a:pt x="29" y="58"/>
                </a:lnTo>
                <a:lnTo>
                  <a:pt x="30" y="58"/>
                </a:lnTo>
                <a:lnTo>
                  <a:pt x="32" y="58"/>
                </a:lnTo>
                <a:lnTo>
                  <a:pt x="33" y="58"/>
                </a:lnTo>
                <a:lnTo>
                  <a:pt x="35" y="58"/>
                </a:lnTo>
                <a:lnTo>
                  <a:pt x="36" y="58"/>
                </a:lnTo>
                <a:lnTo>
                  <a:pt x="38" y="58"/>
                </a:lnTo>
                <a:lnTo>
                  <a:pt x="39" y="56"/>
                </a:lnTo>
                <a:lnTo>
                  <a:pt x="40" y="56"/>
                </a:lnTo>
                <a:lnTo>
                  <a:pt x="42" y="56"/>
                </a:lnTo>
                <a:lnTo>
                  <a:pt x="43" y="55"/>
                </a:lnTo>
                <a:lnTo>
                  <a:pt x="45" y="55"/>
                </a:lnTo>
                <a:lnTo>
                  <a:pt x="45" y="53"/>
                </a:lnTo>
                <a:lnTo>
                  <a:pt x="46" y="53"/>
                </a:lnTo>
                <a:lnTo>
                  <a:pt x="48" y="52"/>
                </a:lnTo>
                <a:lnTo>
                  <a:pt x="49" y="50"/>
                </a:lnTo>
                <a:lnTo>
                  <a:pt x="49" y="50"/>
                </a:lnTo>
                <a:lnTo>
                  <a:pt x="50" y="49"/>
                </a:lnTo>
                <a:lnTo>
                  <a:pt x="52" y="48"/>
                </a:lnTo>
                <a:lnTo>
                  <a:pt x="52" y="46"/>
                </a:lnTo>
                <a:lnTo>
                  <a:pt x="53" y="46"/>
                </a:lnTo>
                <a:lnTo>
                  <a:pt x="53" y="45"/>
                </a:lnTo>
                <a:lnTo>
                  <a:pt x="55" y="43"/>
                </a:lnTo>
                <a:lnTo>
                  <a:pt x="55" y="42"/>
                </a:lnTo>
                <a:lnTo>
                  <a:pt x="56" y="40"/>
                </a:lnTo>
                <a:lnTo>
                  <a:pt x="56" y="39"/>
                </a:lnTo>
                <a:lnTo>
                  <a:pt x="56" y="38"/>
                </a:lnTo>
                <a:lnTo>
                  <a:pt x="58" y="36"/>
                </a:lnTo>
                <a:lnTo>
                  <a:pt x="58" y="36"/>
                </a:lnTo>
                <a:lnTo>
                  <a:pt x="58" y="35"/>
                </a:lnTo>
                <a:lnTo>
                  <a:pt x="58" y="33"/>
                </a:lnTo>
                <a:lnTo>
                  <a:pt x="58" y="32"/>
                </a:lnTo>
                <a:lnTo>
                  <a:pt x="58" y="29"/>
                </a:lnTo>
                <a:lnTo>
                  <a:pt x="58" y="29"/>
                </a:lnTo>
                <a:lnTo>
                  <a:pt x="58" y="27"/>
                </a:lnTo>
                <a:lnTo>
                  <a:pt x="58" y="26"/>
                </a:lnTo>
                <a:lnTo>
                  <a:pt x="58" y="25"/>
                </a:lnTo>
                <a:lnTo>
                  <a:pt x="58" y="23"/>
                </a:lnTo>
                <a:lnTo>
                  <a:pt x="58" y="23"/>
                </a:lnTo>
                <a:lnTo>
                  <a:pt x="56" y="22"/>
                </a:lnTo>
                <a:lnTo>
                  <a:pt x="56" y="20"/>
                </a:lnTo>
                <a:lnTo>
                  <a:pt x="56" y="19"/>
                </a:lnTo>
                <a:lnTo>
                  <a:pt x="55" y="17"/>
                </a:lnTo>
                <a:lnTo>
                  <a:pt x="55" y="16"/>
                </a:lnTo>
                <a:lnTo>
                  <a:pt x="53" y="14"/>
                </a:lnTo>
                <a:lnTo>
                  <a:pt x="53" y="13"/>
                </a:lnTo>
                <a:lnTo>
                  <a:pt x="52" y="13"/>
                </a:lnTo>
                <a:lnTo>
                  <a:pt x="52" y="12"/>
                </a:lnTo>
                <a:lnTo>
                  <a:pt x="50" y="10"/>
                </a:lnTo>
                <a:lnTo>
                  <a:pt x="49" y="9"/>
                </a:lnTo>
                <a:lnTo>
                  <a:pt x="49" y="9"/>
                </a:lnTo>
                <a:lnTo>
                  <a:pt x="48" y="7"/>
                </a:lnTo>
                <a:lnTo>
                  <a:pt x="46" y="6"/>
                </a:lnTo>
                <a:lnTo>
                  <a:pt x="45" y="6"/>
                </a:lnTo>
                <a:lnTo>
                  <a:pt x="45" y="4"/>
                </a:lnTo>
                <a:lnTo>
                  <a:pt x="43" y="4"/>
                </a:lnTo>
                <a:lnTo>
                  <a:pt x="42" y="3"/>
                </a:lnTo>
                <a:lnTo>
                  <a:pt x="40" y="3"/>
                </a:lnTo>
                <a:lnTo>
                  <a:pt x="39" y="3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2"/>
                </a:lnTo>
                <a:lnTo>
                  <a:pt x="32" y="2"/>
                </a:lnTo>
                <a:lnTo>
                  <a:pt x="30" y="2"/>
                </a:lnTo>
                <a:lnTo>
                  <a:pt x="29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4" name="Freeform 78"/>
          <p:cNvSpPr>
            <a:spLocks/>
          </p:cNvSpPr>
          <p:nvPr/>
        </p:nvSpPr>
        <p:spPr bwMode="auto">
          <a:xfrm>
            <a:off x="4519613" y="2189163"/>
            <a:ext cx="55562" cy="55562"/>
          </a:xfrm>
          <a:custGeom>
            <a:avLst/>
            <a:gdLst>
              <a:gd name="T0" fmla="*/ 31 w 70"/>
              <a:gd name="T1" fmla="*/ 0 h 70"/>
              <a:gd name="T2" fmla="*/ 26 w 70"/>
              <a:gd name="T3" fmla="*/ 1 h 70"/>
              <a:gd name="T4" fmla="*/ 21 w 70"/>
              <a:gd name="T5" fmla="*/ 2 h 70"/>
              <a:gd name="T6" fmla="*/ 17 w 70"/>
              <a:gd name="T7" fmla="*/ 5 h 70"/>
              <a:gd name="T8" fmla="*/ 13 w 70"/>
              <a:gd name="T9" fmla="*/ 8 h 70"/>
              <a:gd name="T10" fmla="*/ 8 w 70"/>
              <a:gd name="T11" fmla="*/ 11 h 70"/>
              <a:gd name="T12" fmla="*/ 6 w 70"/>
              <a:gd name="T13" fmla="*/ 15 h 70"/>
              <a:gd name="T14" fmla="*/ 3 w 70"/>
              <a:gd name="T15" fmla="*/ 20 h 70"/>
              <a:gd name="T16" fmla="*/ 1 w 70"/>
              <a:gd name="T17" fmla="*/ 24 h 70"/>
              <a:gd name="T18" fmla="*/ 0 w 70"/>
              <a:gd name="T19" fmla="*/ 30 h 70"/>
              <a:gd name="T20" fmla="*/ 0 w 70"/>
              <a:gd name="T21" fmla="*/ 36 h 70"/>
              <a:gd name="T22" fmla="*/ 0 w 70"/>
              <a:gd name="T23" fmla="*/ 38 h 70"/>
              <a:gd name="T24" fmla="*/ 1 w 70"/>
              <a:gd name="T25" fmla="*/ 44 h 70"/>
              <a:gd name="T26" fmla="*/ 3 w 70"/>
              <a:gd name="T27" fmla="*/ 49 h 70"/>
              <a:gd name="T28" fmla="*/ 6 w 70"/>
              <a:gd name="T29" fmla="*/ 53 h 70"/>
              <a:gd name="T30" fmla="*/ 8 w 70"/>
              <a:gd name="T31" fmla="*/ 57 h 70"/>
              <a:gd name="T32" fmla="*/ 11 w 70"/>
              <a:gd name="T33" fmla="*/ 61 h 70"/>
              <a:gd name="T34" fmla="*/ 16 w 70"/>
              <a:gd name="T35" fmla="*/ 64 h 70"/>
              <a:gd name="T36" fmla="*/ 20 w 70"/>
              <a:gd name="T37" fmla="*/ 67 h 70"/>
              <a:gd name="T38" fmla="*/ 24 w 70"/>
              <a:gd name="T39" fmla="*/ 69 h 70"/>
              <a:gd name="T40" fmla="*/ 30 w 70"/>
              <a:gd name="T41" fmla="*/ 70 h 70"/>
              <a:gd name="T42" fmla="*/ 34 w 70"/>
              <a:gd name="T43" fmla="*/ 70 h 70"/>
              <a:gd name="T44" fmla="*/ 39 w 70"/>
              <a:gd name="T45" fmla="*/ 70 h 70"/>
              <a:gd name="T46" fmla="*/ 44 w 70"/>
              <a:gd name="T47" fmla="*/ 69 h 70"/>
              <a:gd name="T48" fmla="*/ 49 w 70"/>
              <a:gd name="T49" fmla="*/ 67 h 70"/>
              <a:gd name="T50" fmla="*/ 53 w 70"/>
              <a:gd name="T51" fmla="*/ 66 h 70"/>
              <a:gd name="T52" fmla="*/ 57 w 70"/>
              <a:gd name="T53" fmla="*/ 63 h 70"/>
              <a:gd name="T54" fmla="*/ 62 w 70"/>
              <a:gd name="T55" fmla="*/ 59 h 70"/>
              <a:gd name="T56" fmla="*/ 65 w 70"/>
              <a:gd name="T57" fmla="*/ 54 h 70"/>
              <a:gd name="T58" fmla="*/ 66 w 70"/>
              <a:gd name="T59" fmla="*/ 50 h 70"/>
              <a:gd name="T60" fmla="*/ 69 w 70"/>
              <a:gd name="T61" fmla="*/ 46 h 70"/>
              <a:gd name="T62" fmla="*/ 70 w 70"/>
              <a:gd name="T63" fmla="*/ 40 h 70"/>
              <a:gd name="T64" fmla="*/ 70 w 70"/>
              <a:gd name="T65" fmla="*/ 36 h 70"/>
              <a:gd name="T66" fmla="*/ 70 w 70"/>
              <a:gd name="T67" fmla="*/ 31 h 70"/>
              <a:gd name="T68" fmla="*/ 69 w 70"/>
              <a:gd name="T69" fmla="*/ 27 h 70"/>
              <a:gd name="T70" fmla="*/ 67 w 70"/>
              <a:gd name="T71" fmla="*/ 21 h 70"/>
              <a:gd name="T72" fmla="*/ 65 w 70"/>
              <a:gd name="T73" fmla="*/ 17 h 70"/>
              <a:gd name="T74" fmla="*/ 62 w 70"/>
              <a:gd name="T75" fmla="*/ 13 h 70"/>
              <a:gd name="T76" fmla="*/ 59 w 70"/>
              <a:gd name="T77" fmla="*/ 10 h 70"/>
              <a:gd name="T78" fmla="*/ 55 w 70"/>
              <a:gd name="T79" fmla="*/ 5 h 70"/>
              <a:gd name="T80" fmla="*/ 50 w 70"/>
              <a:gd name="T81" fmla="*/ 4 h 70"/>
              <a:gd name="T82" fmla="*/ 46 w 70"/>
              <a:gd name="T83" fmla="*/ 1 h 70"/>
              <a:gd name="T84" fmla="*/ 40 w 70"/>
              <a:gd name="T85" fmla="*/ 1 h 70"/>
              <a:gd name="T86" fmla="*/ 34 w 70"/>
              <a:gd name="T8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0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30" y="1"/>
                </a:lnTo>
                <a:lnTo>
                  <a:pt x="29" y="1"/>
                </a:lnTo>
                <a:lnTo>
                  <a:pt x="26" y="1"/>
                </a:lnTo>
                <a:lnTo>
                  <a:pt x="24" y="1"/>
                </a:lnTo>
                <a:lnTo>
                  <a:pt x="23" y="2"/>
                </a:lnTo>
                <a:lnTo>
                  <a:pt x="21" y="2"/>
                </a:lnTo>
                <a:lnTo>
                  <a:pt x="20" y="4"/>
                </a:lnTo>
                <a:lnTo>
                  <a:pt x="19" y="4"/>
                </a:lnTo>
                <a:lnTo>
                  <a:pt x="17" y="5"/>
                </a:lnTo>
                <a:lnTo>
                  <a:pt x="16" y="5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10" y="10"/>
                </a:lnTo>
                <a:lnTo>
                  <a:pt x="8" y="11"/>
                </a:lnTo>
                <a:lnTo>
                  <a:pt x="8" y="13"/>
                </a:lnTo>
                <a:lnTo>
                  <a:pt x="7" y="14"/>
                </a:lnTo>
                <a:lnTo>
                  <a:pt x="6" y="15"/>
                </a:lnTo>
                <a:lnTo>
                  <a:pt x="6" y="17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7"/>
                </a:lnTo>
                <a:lnTo>
                  <a:pt x="1" y="28"/>
                </a:lnTo>
                <a:lnTo>
                  <a:pt x="0" y="30"/>
                </a:lnTo>
                <a:lnTo>
                  <a:pt x="0" y="31"/>
                </a:lnTo>
                <a:lnTo>
                  <a:pt x="0" y="33"/>
                </a:lnTo>
                <a:lnTo>
                  <a:pt x="0" y="36"/>
                </a:lnTo>
                <a:lnTo>
                  <a:pt x="0" y="36"/>
                </a:lnTo>
                <a:lnTo>
                  <a:pt x="0" y="37"/>
                </a:lnTo>
                <a:lnTo>
                  <a:pt x="0" y="38"/>
                </a:lnTo>
                <a:lnTo>
                  <a:pt x="0" y="40"/>
                </a:lnTo>
                <a:lnTo>
                  <a:pt x="1" y="43"/>
                </a:lnTo>
                <a:lnTo>
                  <a:pt x="1" y="44"/>
                </a:lnTo>
                <a:lnTo>
                  <a:pt x="1" y="46"/>
                </a:lnTo>
                <a:lnTo>
                  <a:pt x="3" y="47"/>
                </a:lnTo>
                <a:lnTo>
                  <a:pt x="3" y="49"/>
                </a:lnTo>
                <a:lnTo>
                  <a:pt x="3" y="50"/>
                </a:lnTo>
                <a:lnTo>
                  <a:pt x="4" y="51"/>
                </a:lnTo>
                <a:lnTo>
                  <a:pt x="6" y="53"/>
                </a:lnTo>
                <a:lnTo>
                  <a:pt x="6" y="54"/>
                </a:lnTo>
                <a:lnTo>
                  <a:pt x="7" y="56"/>
                </a:lnTo>
                <a:lnTo>
                  <a:pt x="8" y="57"/>
                </a:lnTo>
                <a:lnTo>
                  <a:pt x="8" y="59"/>
                </a:lnTo>
                <a:lnTo>
                  <a:pt x="10" y="60"/>
                </a:lnTo>
                <a:lnTo>
                  <a:pt x="11" y="61"/>
                </a:lnTo>
                <a:lnTo>
                  <a:pt x="13" y="63"/>
                </a:lnTo>
                <a:lnTo>
                  <a:pt x="14" y="63"/>
                </a:lnTo>
                <a:lnTo>
                  <a:pt x="16" y="64"/>
                </a:lnTo>
                <a:lnTo>
                  <a:pt x="17" y="66"/>
                </a:lnTo>
                <a:lnTo>
                  <a:pt x="19" y="66"/>
                </a:lnTo>
                <a:lnTo>
                  <a:pt x="20" y="67"/>
                </a:lnTo>
                <a:lnTo>
                  <a:pt x="21" y="67"/>
                </a:lnTo>
                <a:lnTo>
                  <a:pt x="23" y="69"/>
                </a:lnTo>
                <a:lnTo>
                  <a:pt x="24" y="69"/>
                </a:lnTo>
                <a:lnTo>
                  <a:pt x="26" y="69"/>
                </a:lnTo>
                <a:lnTo>
                  <a:pt x="29" y="70"/>
                </a:lnTo>
                <a:lnTo>
                  <a:pt x="30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4" y="70"/>
                </a:lnTo>
                <a:lnTo>
                  <a:pt x="37" y="70"/>
                </a:lnTo>
                <a:lnTo>
                  <a:pt x="39" y="70"/>
                </a:lnTo>
                <a:lnTo>
                  <a:pt x="40" y="70"/>
                </a:lnTo>
                <a:lnTo>
                  <a:pt x="42" y="70"/>
                </a:lnTo>
                <a:lnTo>
                  <a:pt x="44" y="69"/>
                </a:lnTo>
                <a:lnTo>
                  <a:pt x="46" y="69"/>
                </a:lnTo>
                <a:lnTo>
                  <a:pt x="47" y="69"/>
                </a:lnTo>
                <a:lnTo>
                  <a:pt x="49" y="67"/>
                </a:lnTo>
                <a:lnTo>
                  <a:pt x="50" y="67"/>
                </a:lnTo>
                <a:lnTo>
                  <a:pt x="52" y="66"/>
                </a:lnTo>
                <a:lnTo>
                  <a:pt x="53" y="66"/>
                </a:lnTo>
                <a:lnTo>
                  <a:pt x="55" y="64"/>
                </a:lnTo>
                <a:lnTo>
                  <a:pt x="56" y="63"/>
                </a:lnTo>
                <a:lnTo>
                  <a:pt x="57" y="63"/>
                </a:lnTo>
                <a:lnTo>
                  <a:pt x="59" y="61"/>
                </a:lnTo>
                <a:lnTo>
                  <a:pt x="60" y="60"/>
                </a:lnTo>
                <a:lnTo>
                  <a:pt x="62" y="59"/>
                </a:lnTo>
                <a:lnTo>
                  <a:pt x="62" y="57"/>
                </a:lnTo>
                <a:lnTo>
                  <a:pt x="63" y="56"/>
                </a:lnTo>
                <a:lnTo>
                  <a:pt x="65" y="54"/>
                </a:lnTo>
                <a:lnTo>
                  <a:pt x="65" y="53"/>
                </a:lnTo>
                <a:lnTo>
                  <a:pt x="66" y="51"/>
                </a:lnTo>
                <a:lnTo>
                  <a:pt x="66" y="50"/>
                </a:lnTo>
                <a:lnTo>
                  <a:pt x="67" y="49"/>
                </a:lnTo>
                <a:lnTo>
                  <a:pt x="67" y="47"/>
                </a:lnTo>
                <a:lnTo>
                  <a:pt x="69" y="46"/>
                </a:lnTo>
                <a:lnTo>
                  <a:pt x="69" y="44"/>
                </a:lnTo>
                <a:lnTo>
                  <a:pt x="69" y="43"/>
                </a:lnTo>
                <a:lnTo>
                  <a:pt x="70" y="40"/>
                </a:lnTo>
                <a:lnTo>
                  <a:pt x="70" y="38"/>
                </a:lnTo>
                <a:lnTo>
                  <a:pt x="70" y="37"/>
                </a:lnTo>
                <a:lnTo>
                  <a:pt x="70" y="36"/>
                </a:lnTo>
                <a:lnTo>
                  <a:pt x="70" y="36"/>
                </a:lnTo>
                <a:lnTo>
                  <a:pt x="70" y="33"/>
                </a:lnTo>
                <a:lnTo>
                  <a:pt x="70" y="31"/>
                </a:lnTo>
                <a:lnTo>
                  <a:pt x="70" y="30"/>
                </a:lnTo>
                <a:lnTo>
                  <a:pt x="69" y="28"/>
                </a:lnTo>
                <a:lnTo>
                  <a:pt x="69" y="27"/>
                </a:lnTo>
                <a:lnTo>
                  <a:pt x="69" y="24"/>
                </a:lnTo>
                <a:lnTo>
                  <a:pt x="67" y="23"/>
                </a:lnTo>
                <a:lnTo>
                  <a:pt x="67" y="21"/>
                </a:lnTo>
                <a:lnTo>
                  <a:pt x="66" y="20"/>
                </a:lnTo>
                <a:lnTo>
                  <a:pt x="66" y="18"/>
                </a:lnTo>
                <a:lnTo>
                  <a:pt x="65" y="17"/>
                </a:lnTo>
                <a:lnTo>
                  <a:pt x="65" y="15"/>
                </a:lnTo>
                <a:lnTo>
                  <a:pt x="63" y="14"/>
                </a:lnTo>
                <a:lnTo>
                  <a:pt x="62" y="13"/>
                </a:lnTo>
                <a:lnTo>
                  <a:pt x="62" y="11"/>
                </a:lnTo>
                <a:lnTo>
                  <a:pt x="60" y="10"/>
                </a:lnTo>
                <a:lnTo>
                  <a:pt x="59" y="10"/>
                </a:lnTo>
                <a:lnTo>
                  <a:pt x="57" y="8"/>
                </a:lnTo>
                <a:lnTo>
                  <a:pt x="56" y="7"/>
                </a:lnTo>
                <a:lnTo>
                  <a:pt x="55" y="5"/>
                </a:lnTo>
                <a:lnTo>
                  <a:pt x="53" y="5"/>
                </a:lnTo>
                <a:lnTo>
                  <a:pt x="52" y="4"/>
                </a:lnTo>
                <a:lnTo>
                  <a:pt x="50" y="4"/>
                </a:lnTo>
                <a:lnTo>
                  <a:pt x="49" y="2"/>
                </a:lnTo>
                <a:lnTo>
                  <a:pt x="47" y="2"/>
                </a:lnTo>
                <a:lnTo>
                  <a:pt x="46" y="1"/>
                </a:lnTo>
                <a:lnTo>
                  <a:pt x="44" y="1"/>
                </a:lnTo>
                <a:lnTo>
                  <a:pt x="42" y="1"/>
                </a:lnTo>
                <a:lnTo>
                  <a:pt x="40" y="1"/>
                </a:lnTo>
                <a:lnTo>
                  <a:pt x="39" y="0"/>
                </a:lnTo>
                <a:lnTo>
                  <a:pt x="37" y="0"/>
                </a:lnTo>
                <a:lnTo>
                  <a:pt x="34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Freeform 79"/>
          <p:cNvSpPr>
            <a:spLocks/>
          </p:cNvSpPr>
          <p:nvPr/>
        </p:nvSpPr>
        <p:spPr bwMode="auto">
          <a:xfrm>
            <a:off x="2544763" y="2613025"/>
            <a:ext cx="46037" cy="46038"/>
          </a:xfrm>
          <a:custGeom>
            <a:avLst/>
            <a:gdLst>
              <a:gd name="T0" fmla="*/ 27 w 57"/>
              <a:gd name="T1" fmla="*/ 1 h 57"/>
              <a:gd name="T2" fmla="*/ 23 w 57"/>
              <a:gd name="T3" fmla="*/ 1 h 57"/>
              <a:gd name="T4" fmla="*/ 18 w 57"/>
              <a:gd name="T5" fmla="*/ 3 h 57"/>
              <a:gd name="T6" fmla="*/ 15 w 57"/>
              <a:gd name="T7" fmla="*/ 4 h 57"/>
              <a:gd name="T8" fmla="*/ 11 w 57"/>
              <a:gd name="T9" fmla="*/ 6 h 57"/>
              <a:gd name="T10" fmla="*/ 8 w 57"/>
              <a:gd name="T11" fmla="*/ 9 h 57"/>
              <a:gd name="T12" fmla="*/ 5 w 57"/>
              <a:gd name="T13" fmla="*/ 13 h 57"/>
              <a:gd name="T14" fmla="*/ 4 w 57"/>
              <a:gd name="T15" fmla="*/ 16 h 57"/>
              <a:gd name="T16" fmla="*/ 3 w 57"/>
              <a:gd name="T17" fmla="*/ 20 h 57"/>
              <a:gd name="T18" fmla="*/ 1 w 57"/>
              <a:gd name="T19" fmla="*/ 23 h 57"/>
              <a:gd name="T20" fmla="*/ 0 w 57"/>
              <a:gd name="T21" fmla="*/ 27 h 57"/>
              <a:gd name="T22" fmla="*/ 0 w 57"/>
              <a:gd name="T23" fmla="*/ 32 h 57"/>
              <a:gd name="T24" fmla="*/ 1 w 57"/>
              <a:gd name="T25" fmla="*/ 36 h 57"/>
              <a:gd name="T26" fmla="*/ 3 w 57"/>
              <a:gd name="T27" fmla="*/ 39 h 57"/>
              <a:gd name="T28" fmla="*/ 4 w 57"/>
              <a:gd name="T29" fmla="*/ 43 h 57"/>
              <a:gd name="T30" fmla="*/ 5 w 57"/>
              <a:gd name="T31" fmla="*/ 46 h 57"/>
              <a:gd name="T32" fmla="*/ 8 w 57"/>
              <a:gd name="T33" fmla="*/ 50 h 57"/>
              <a:gd name="T34" fmla="*/ 11 w 57"/>
              <a:gd name="T35" fmla="*/ 53 h 57"/>
              <a:gd name="T36" fmla="*/ 15 w 57"/>
              <a:gd name="T37" fmla="*/ 55 h 57"/>
              <a:gd name="T38" fmla="*/ 18 w 57"/>
              <a:gd name="T39" fmla="*/ 56 h 57"/>
              <a:gd name="T40" fmla="*/ 23 w 57"/>
              <a:gd name="T41" fmla="*/ 57 h 57"/>
              <a:gd name="T42" fmla="*/ 27 w 57"/>
              <a:gd name="T43" fmla="*/ 57 h 57"/>
              <a:gd name="T44" fmla="*/ 30 w 57"/>
              <a:gd name="T45" fmla="*/ 57 h 57"/>
              <a:gd name="T46" fmla="*/ 34 w 57"/>
              <a:gd name="T47" fmla="*/ 57 h 57"/>
              <a:gd name="T48" fmla="*/ 39 w 57"/>
              <a:gd name="T49" fmla="*/ 56 h 57"/>
              <a:gd name="T50" fmla="*/ 43 w 57"/>
              <a:gd name="T51" fmla="*/ 55 h 57"/>
              <a:gd name="T52" fmla="*/ 46 w 57"/>
              <a:gd name="T53" fmla="*/ 53 h 57"/>
              <a:gd name="T54" fmla="*/ 49 w 57"/>
              <a:gd name="T55" fmla="*/ 50 h 57"/>
              <a:gd name="T56" fmla="*/ 51 w 57"/>
              <a:gd name="T57" fmla="*/ 46 h 57"/>
              <a:gd name="T58" fmla="*/ 54 w 57"/>
              <a:gd name="T59" fmla="*/ 43 h 57"/>
              <a:gd name="T60" fmla="*/ 56 w 57"/>
              <a:gd name="T61" fmla="*/ 39 h 57"/>
              <a:gd name="T62" fmla="*/ 57 w 57"/>
              <a:gd name="T63" fmla="*/ 36 h 57"/>
              <a:gd name="T64" fmla="*/ 57 w 57"/>
              <a:gd name="T65" fmla="*/ 32 h 57"/>
              <a:gd name="T66" fmla="*/ 57 w 57"/>
              <a:gd name="T67" fmla="*/ 27 h 57"/>
              <a:gd name="T68" fmla="*/ 57 w 57"/>
              <a:gd name="T69" fmla="*/ 23 h 57"/>
              <a:gd name="T70" fmla="*/ 56 w 57"/>
              <a:gd name="T71" fmla="*/ 20 h 57"/>
              <a:gd name="T72" fmla="*/ 54 w 57"/>
              <a:gd name="T73" fmla="*/ 16 h 57"/>
              <a:gd name="T74" fmla="*/ 51 w 57"/>
              <a:gd name="T75" fmla="*/ 13 h 57"/>
              <a:gd name="T76" fmla="*/ 49 w 57"/>
              <a:gd name="T77" fmla="*/ 9 h 57"/>
              <a:gd name="T78" fmla="*/ 46 w 57"/>
              <a:gd name="T79" fmla="*/ 6 h 57"/>
              <a:gd name="T80" fmla="*/ 43 w 57"/>
              <a:gd name="T81" fmla="*/ 4 h 57"/>
              <a:gd name="T82" fmla="*/ 39 w 57"/>
              <a:gd name="T83" fmla="*/ 3 h 57"/>
              <a:gd name="T84" fmla="*/ 34 w 57"/>
              <a:gd name="T85" fmla="*/ 1 h 57"/>
              <a:gd name="T86" fmla="*/ 30 w 57"/>
              <a:gd name="T87" fmla="*/ 1 h 57"/>
              <a:gd name="T88" fmla="*/ 28 w 57"/>
              <a:gd name="T89" fmla="*/ 2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" h="57">
                <a:moveTo>
                  <a:pt x="28" y="29"/>
                </a:moveTo>
                <a:lnTo>
                  <a:pt x="28" y="0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1" y="1"/>
                </a:lnTo>
                <a:lnTo>
                  <a:pt x="20" y="1"/>
                </a:lnTo>
                <a:lnTo>
                  <a:pt x="18" y="3"/>
                </a:lnTo>
                <a:lnTo>
                  <a:pt x="18" y="3"/>
                </a:lnTo>
                <a:lnTo>
                  <a:pt x="17" y="3"/>
                </a:lnTo>
                <a:lnTo>
                  <a:pt x="15" y="4"/>
                </a:lnTo>
                <a:lnTo>
                  <a:pt x="14" y="4"/>
                </a:lnTo>
                <a:lnTo>
                  <a:pt x="13" y="6"/>
                </a:lnTo>
                <a:lnTo>
                  <a:pt x="11" y="6"/>
                </a:lnTo>
                <a:lnTo>
                  <a:pt x="11" y="7"/>
                </a:lnTo>
                <a:lnTo>
                  <a:pt x="10" y="9"/>
                </a:lnTo>
                <a:lnTo>
                  <a:pt x="8" y="9"/>
                </a:lnTo>
                <a:lnTo>
                  <a:pt x="7" y="10"/>
                </a:lnTo>
                <a:lnTo>
                  <a:pt x="7" y="11"/>
                </a:lnTo>
                <a:lnTo>
                  <a:pt x="5" y="13"/>
                </a:lnTo>
                <a:lnTo>
                  <a:pt x="5" y="13"/>
                </a:lnTo>
                <a:lnTo>
                  <a:pt x="4" y="14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1" y="21"/>
                </a:lnTo>
                <a:lnTo>
                  <a:pt x="1" y="23"/>
                </a:lnTo>
                <a:lnTo>
                  <a:pt x="1" y="23"/>
                </a:lnTo>
                <a:lnTo>
                  <a:pt x="1" y="24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1" y="34"/>
                </a:lnTo>
                <a:lnTo>
                  <a:pt x="1" y="36"/>
                </a:lnTo>
                <a:lnTo>
                  <a:pt x="1" y="36"/>
                </a:lnTo>
                <a:lnTo>
                  <a:pt x="1" y="37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4" y="43"/>
                </a:lnTo>
                <a:lnTo>
                  <a:pt x="4" y="45"/>
                </a:lnTo>
                <a:lnTo>
                  <a:pt x="5" y="46"/>
                </a:lnTo>
                <a:lnTo>
                  <a:pt x="5" y="46"/>
                </a:lnTo>
                <a:lnTo>
                  <a:pt x="7" y="47"/>
                </a:lnTo>
                <a:lnTo>
                  <a:pt x="7" y="49"/>
                </a:lnTo>
                <a:lnTo>
                  <a:pt x="8" y="50"/>
                </a:lnTo>
                <a:lnTo>
                  <a:pt x="10" y="50"/>
                </a:lnTo>
                <a:lnTo>
                  <a:pt x="11" y="52"/>
                </a:lnTo>
                <a:lnTo>
                  <a:pt x="11" y="53"/>
                </a:lnTo>
                <a:lnTo>
                  <a:pt x="13" y="53"/>
                </a:lnTo>
                <a:lnTo>
                  <a:pt x="14" y="55"/>
                </a:lnTo>
                <a:lnTo>
                  <a:pt x="15" y="55"/>
                </a:lnTo>
                <a:lnTo>
                  <a:pt x="17" y="56"/>
                </a:lnTo>
                <a:lnTo>
                  <a:pt x="18" y="56"/>
                </a:lnTo>
                <a:lnTo>
                  <a:pt x="18" y="56"/>
                </a:lnTo>
                <a:lnTo>
                  <a:pt x="20" y="57"/>
                </a:lnTo>
                <a:lnTo>
                  <a:pt x="21" y="57"/>
                </a:lnTo>
                <a:lnTo>
                  <a:pt x="23" y="57"/>
                </a:lnTo>
                <a:lnTo>
                  <a:pt x="24" y="57"/>
                </a:lnTo>
                <a:lnTo>
                  <a:pt x="26" y="57"/>
                </a:lnTo>
                <a:lnTo>
                  <a:pt x="27" y="57"/>
                </a:lnTo>
                <a:lnTo>
                  <a:pt x="28" y="57"/>
                </a:lnTo>
                <a:lnTo>
                  <a:pt x="28" y="57"/>
                </a:lnTo>
                <a:lnTo>
                  <a:pt x="30" y="57"/>
                </a:lnTo>
                <a:lnTo>
                  <a:pt x="31" y="57"/>
                </a:lnTo>
                <a:lnTo>
                  <a:pt x="33" y="57"/>
                </a:lnTo>
                <a:lnTo>
                  <a:pt x="34" y="57"/>
                </a:lnTo>
                <a:lnTo>
                  <a:pt x="36" y="57"/>
                </a:lnTo>
                <a:lnTo>
                  <a:pt x="37" y="57"/>
                </a:lnTo>
                <a:lnTo>
                  <a:pt x="39" y="56"/>
                </a:lnTo>
                <a:lnTo>
                  <a:pt x="40" y="56"/>
                </a:lnTo>
                <a:lnTo>
                  <a:pt x="41" y="56"/>
                </a:lnTo>
                <a:lnTo>
                  <a:pt x="43" y="55"/>
                </a:lnTo>
                <a:lnTo>
                  <a:pt x="44" y="55"/>
                </a:lnTo>
                <a:lnTo>
                  <a:pt x="44" y="53"/>
                </a:lnTo>
                <a:lnTo>
                  <a:pt x="46" y="53"/>
                </a:lnTo>
                <a:lnTo>
                  <a:pt x="47" y="52"/>
                </a:lnTo>
                <a:lnTo>
                  <a:pt x="49" y="50"/>
                </a:lnTo>
                <a:lnTo>
                  <a:pt x="49" y="50"/>
                </a:lnTo>
                <a:lnTo>
                  <a:pt x="50" y="49"/>
                </a:lnTo>
                <a:lnTo>
                  <a:pt x="51" y="47"/>
                </a:lnTo>
                <a:lnTo>
                  <a:pt x="51" y="46"/>
                </a:lnTo>
                <a:lnTo>
                  <a:pt x="53" y="46"/>
                </a:lnTo>
                <a:lnTo>
                  <a:pt x="53" y="45"/>
                </a:lnTo>
                <a:lnTo>
                  <a:pt x="54" y="43"/>
                </a:lnTo>
                <a:lnTo>
                  <a:pt x="54" y="42"/>
                </a:lnTo>
                <a:lnTo>
                  <a:pt x="56" y="40"/>
                </a:lnTo>
                <a:lnTo>
                  <a:pt x="56" y="39"/>
                </a:lnTo>
                <a:lnTo>
                  <a:pt x="56" y="37"/>
                </a:lnTo>
                <a:lnTo>
                  <a:pt x="57" y="36"/>
                </a:lnTo>
                <a:lnTo>
                  <a:pt x="57" y="36"/>
                </a:lnTo>
                <a:lnTo>
                  <a:pt x="57" y="34"/>
                </a:lnTo>
                <a:lnTo>
                  <a:pt x="57" y="33"/>
                </a:lnTo>
                <a:lnTo>
                  <a:pt x="57" y="32"/>
                </a:lnTo>
                <a:lnTo>
                  <a:pt x="57" y="29"/>
                </a:lnTo>
                <a:lnTo>
                  <a:pt x="57" y="29"/>
                </a:lnTo>
                <a:lnTo>
                  <a:pt x="57" y="27"/>
                </a:lnTo>
                <a:lnTo>
                  <a:pt x="57" y="26"/>
                </a:lnTo>
                <a:lnTo>
                  <a:pt x="57" y="24"/>
                </a:lnTo>
                <a:lnTo>
                  <a:pt x="57" y="23"/>
                </a:lnTo>
                <a:lnTo>
                  <a:pt x="57" y="23"/>
                </a:lnTo>
                <a:lnTo>
                  <a:pt x="56" y="21"/>
                </a:lnTo>
                <a:lnTo>
                  <a:pt x="56" y="20"/>
                </a:lnTo>
                <a:lnTo>
                  <a:pt x="56" y="19"/>
                </a:lnTo>
                <a:lnTo>
                  <a:pt x="54" y="17"/>
                </a:lnTo>
                <a:lnTo>
                  <a:pt x="54" y="16"/>
                </a:lnTo>
                <a:lnTo>
                  <a:pt x="53" y="14"/>
                </a:lnTo>
                <a:lnTo>
                  <a:pt x="53" y="13"/>
                </a:lnTo>
                <a:lnTo>
                  <a:pt x="51" y="13"/>
                </a:lnTo>
                <a:lnTo>
                  <a:pt x="51" y="11"/>
                </a:lnTo>
                <a:lnTo>
                  <a:pt x="50" y="10"/>
                </a:lnTo>
                <a:lnTo>
                  <a:pt x="49" y="9"/>
                </a:lnTo>
                <a:lnTo>
                  <a:pt x="49" y="9"/>
                </a:lnTo>
                <a:lnTo>
                  <a:pt x="47" y="7"/>
                </a:lnTo>
                <a:lnTo>
                  <a:pt x="46" y="6"/>
                </a:lnTo>
                <a:lnTo>
                  <a:pt x="44" y="6"/>
                </a:lnTo>
                <a:lnTo>
                  <a:pt x="44" y="4"/>
                </a:lnTo>
                <a:lnTo>
                  <a:pt x="43" y="4"/>
                </a:lnTo>
                <a:lnTo>
                  <a:pt x="41" y="3"/>
                </a:lnTo>
                <a:lnTo>
                  <a:pt x="40" y="3"/>
                </a:lnTo>
                <a:lnTo>
                  <a:pt x="39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1"/>
                </a:lnTo>
                <a:lnTo>
                  <a:pt x="31" y="1"/>
                </a:lnTo>
                <a:lnTo>
                  <a:pt x="30" y="1"/>
                </a:lnTo>
                <a:lnTo>
                  <a:pt x="28" y="0"/>
                </a:lnTo>
                <a:lnTo>
                  <a:pt x="28" y="0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Freeform 80"/>
          <p:cNvSpPr>
            <a:spLocks/>
          </p:cNvSpPr>
          <p:nvPr/>
        </p:nvSpPr>
        <p:spPr bwMode="auto">
          <a:xfrm>
            <a:off x="2554288" y="2622550"/>
            <a:ext cx="55562" cy="55563"/>
          </a:xfrm>
          <a:custGeom>
            <a:avLst/>
            <a:gdLst>
              <a:gd name="T0" fmla="*/ 32 w 71"/>
              <a:gd name="T1" fmla="*/ 0 h 71"/>
              <a:gd name="T2" fmla="*/ 26 w 71"/>
              <a:gd name="T3" fmla="*/ 2 h 71"/>
              <a:gd name="T4" fmla="*/ 22 w 71"/>
              <a:gd name="T5" fmla="*/ 3 h 71"/>
              <a:gd name="T6" fmla="*/ 17 w 71"/>
              <a:gd name="T7" fmla="*/ 6 h 71"/>
              <a:gd name="T8" fmla="*/ 13 w 71"/>
              <a:gd name="T9" fmla="*/ 9 h 71"/>
              <a:gd name="T10" fmla="*/ 9 w 71"/>
              <a:gd name="T11" fmla="*/ 12 h 71"/>
              <a:gd name="T12" fmla="*/ 6 w 71"/>
              <a:gd name="T13" fmla="*/ 16 h 71"/>
              <a:gd name="T14" fmla="*/ 3 w 71"/>
              <a:gd name="T15" fmla="*/ 21 h 71"/>
              <a:gd name="T16" fmla="*/ 2 w 71"/>
              <a:gd name="T17" fmla="*/ 25 h 71"/>
              <a:gd name="T18" fmla="*/ 0 w 71"/>
              <a:gd name="T19" fmla="*/ 31 h 71"/>
              <a:gd name="T20" fmla="*/ 0 w 71"/>
              <a:gd name="T21" fmla="*/ 36 h 71"/>
              <a:gd name="T22" fmla="*/ 0 w 71"/>
              <a:gd name="T23" fmla="*/ 39 h 71"/>
              <a:gd name="T24" fmla="*/ 2 w 71"/>
              <a:gd name="T25" fmla="*/ 45 h 71"/>
              <a:gd name="T26" fmla="*/ 3 w 71"/>
              <a:gd name="T27" fmla="*/ 49 h 71"/>
              <a:gd name="T28" fmla="*/ 6 w 71"/>
              <a:gd name="T29" fmla="*/ 54 h 71"/>
              <a:gd name="T30" fmla="*/ 9 w 71"/>
              <a:gd name="T31" fmla="*/ 58 h 71"/>
              <a:gd name="T32" fmla="*/ 12 w 71"/>
              <a:gd name="T33" fmla="*/ 62 h 71"/>
              <a:gd name="T34" fmla="*/ 16 w 71"/>
              <a:gd name="T35" fmla="*/ 65 h 71"/>
              <a:gd name="T36" fmla="*/ 20 w 71"/>
              <a:gd name="T37" fmla="*/ 68 h 71"/>
              <a:gd name="T38" fmla="*/ 25 w 71"/>
              <a:gd name="T39" fmla="*/ 69 h 71"/>
              <a:gd name="T40" fmla="*/ 30 w 71"/>
              <a:gd name="T41" fmla="*/ 71 h 71"/>
              <a:gd name="T42" fmla="*/ 35 w 71"/>
              <a:gd name="T43" fmla="*/ 71 h 71"/>
              <a:gd name="T44" fmla="*/ 39 w 71"/>
              <a:gd name="T45" fmla="*/ 71 h 71"/>
              <a:gd name="T46" fmla="*/ 45 w 71"/>
              <a:gd name="T47" fmla="*/ 69 h 71"/>
              <a:gd name="T48" fmla="*/ 49 w 71"/>
              <a:gd name="T49" fmla="*/ 68 h 71"/>
              <a:gd name="T50" fmla="*/ 53 w 71"/>
              <a:gd name="T51" fmla="*/ 67 h 71"/>
              <a:gd name="T52" fmla="*/ 58 w 71"/>
              <a:gd name="T53" fmla="*/ 64 h 71"/>
              <a:gd name="T54" fmla="*/ 62 w 71"/>
              <a:gd name="T55" fmla="*/ 59 h 71"/>
              <a:gd name="T56" fmla="*/ 65 w 71"/>
              <a:gd name="T57" fmla="*/ 55 h 71"/>
              <a:gd name="T58" fmla="*/ 66 w 71"/>
              <a:gd name="T59" fmla="*/ 51 h 71"/>
              <a:gd name="T60" fmla="*/ 69 w 71"/>
              <a:gd name="T61" fmla="*/ 46 h 71"/>
              <a:gd name="T62" fmla="*/ 71 w 71"/>
              <a:gd name="T63" fmla="*/ 41 h 71"/>
              <a:gd name="T64" fmla="*/ 71 w 71"/>
              <a:gd name="T65" fmla="*/ 36 h 71"/>
              <a:gd name="T66" fmla="*/ 71 w 71"/>
              <a:gd name="T67" fmla="*/ 32 h 71"/>
              <a:gd name="T68" fmla="*/ 69 w 71"/>
              <a:gd name="T69" fmla="*/ 28 h 71"/>
              <a:gd name="T70" fmla="*/ 68 w 71"/>
              <a:gd name="T71" fmla="*/ 22 h 71"/>
              <a:gd name="T72" fmla="*/ 65 w 71"/>
              <a:gd name="T73" fmla="*/ 18 h 71"/>
              <a:gd name="T74" fmla="*/ 62 w 71"/>
              <a:gd name="T75" fmla="*/ 13 h 71"/>
              <a:gd name="T76" fmla="*/ 59 w 71"/>
              <a:gd name="T77" fmla="*/ 10 h 71"/>
              <a:gd name="T78" fmla="*/ 55 w 71"/>
              <a:gd name="T79" fmla="*/ 6 h 71"/>
              <a:gd name="T80" fmla="*/ 51 w 71"/>
              <a:gd name="T81" fmla="*/ 5 h 71"/>
              <a:gd name="T82" fmla="*/ 46 w 71"/>
              <a:gd name="T83" fmla="*/ 2 h 71"/>
              <a:gd name="T84" fmla="*/ 40 w 71"/>
              <a:gd name="T85" fmla="*/ 2 h 71"/>
              <a:gd name="T86" fmla="*/ 35 w 71"/>
              <a:gd name="T8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71">
                <a:moveTo>
                  <a:pt x="35" y="0"/>
                </a:moveTo>
                <a:lnTo>
                  <a:pt x="33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6" y="2"/>
                </a:lnTo>
                <a:lnTo>
                  <a:pt x="25" y="2"/>
                </a:lnTo>
                <a:lnTo>
                  <a:pt x="23" y="3"/>
                </a:lnTo>
                <a:lnTo>
                  <a:pt x="22" y="3"/>
                </a:lnTo>
                <a:lnTo>
                  <a:pt x="20" y="5"/>
                </a:lnTo>
                <a:lnTo>
                  <a:pt x="19" y="5"/>
                </a:lnTo>
                <a:lnTo>
                  <a:pt x="17" y="6"/>
                </a:lnTo>
                <a:lnTo>
                  <a:pt x="16" y="6"/>
                </a:lnTo>
                <a:lnTo>
                  <a:pt x="15" y="8"/>
                </a:lnTo>
                <a:lnTo>
                  <a:pt x="13" y="9"/>
                </a:lnTo>
                <a:lnTo>
                  <a:pt x="12" y="10"/>
                </a:lnTo>
                <a:lnTo>
                  <a:pt x="10" y="10"/>
                </a:lnTo>
                <a:lnTo>
                  <a:pt x="9" y="12"/>
                </a:lnTo>
                <a:lnTo>
                  <a:pt x="9" y="13"/>
                </a:lnTo>
                <a:lnTo>
                  <a:pt x="7" y="15"/>
                </a:lnTo>
                <a:lnTo>
                  <a:pt x="6" y="16"/>
                </a:lnTo>
                <a:lnTo>
                  <a:pt x="6" y="18"/>
                </a:lnTo>
                <a:lnTo>
                  <a:pt x="4" y="19"/>
                </a:lnTo>
                <a:lnTo>
                  <a:pt x="3" y="21"/>
                </a:lnTo>
                <a:lnTo>
                  <a:pt x="3" y="22"/>
                </a:lnTo>
                <a:lnTo>
                  <a:pt x="3" y="23"/>
                </a:lnTo>
                <a:lnTo>
                  <a:pt x="2" y="25"/>
                </a:lnTo>
                <a:lnTo>
                  <a:pt x="2" y="28"/>
                </a:lnTo>
                <a:lnTo>
                  <a:pt x="2" y="29"/>
                </a:lnTo>
                <a:lnTo>
                  <a:pt x="0" y="31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0" y="38"/>
                </a:lnTo>
                <a:lnTo>
                  <a:pt x="0" y="39"/>
                </a:lnTo>
                <a:lnTo>
                  <a:pt x="0" y="41"/>
                </a:lnTo>
                <a:lnTo>
                  <a:pt x="2" y="44"/>
                </a:lnTo>
                <a:lnTo>
                  <a:pt x="2" y="45"/>
                </a:lnTo>
                <a:lnTo>
                  <a:pt x="2" y="46"/>
                </a:lnTo>
                <a:lnTo>
                  <a:pt x="3" y="48"/>
                </a:lnTo>
                <a:lnTo>
                  <a:pt x="3" y="49"/>
                </a:lnTo>
                <a:lnTo>
                  <a:pt x="3" y="51"/>
                </a:lnTo>
                <a:lnTo>
                  <a:pt x="4" y="52"/>
                </a:lnTo>
                <a:lnTo>
                  <a:pt x="6" y="54"/>
                </a:lnTo>
                <a:lnTo>
                  <a:pt x="6" y="55"/>
                </a:lnTo>
                <a:lnTo>
                  <a:pt x="7" y="57"/>
                </a:lnTo>
                <a:lnTo>
                  <a:pt x="9" y="58"/>
                </a:lnTo>
                <a:lnTo>
                  <a:pt x="9" y="59"/>
                </a:lnTo>
                <a:lnTo>
                  <a:pt x="10" y="61"/>
                </a:lnTo>
                <a:lnTo>
                  <a:pt x="12" y="62"/>
                </a:lnTo>
                <a:lnTo>
                  <a:pt x="13" y="64"/>
                </a:lnTo>
                <a:lnTo>
                  <a:pt x="15" y="64"/>
                </a:lnTo>
                <a:lnTo>
                  <a:pt x="16" y="65"/>
                </a:lnTo>
                <a:lnTo>
                  <a:pt x="17" y="67"/>
                </a:lnTo>
                <a:lnTo>
                  <a:pt x="19" y="67"/>
                </a:lnTo>
                <a:lnTo>
                  <a:pt x="20" y="68"/>
                </a:lnTo>
                <a:lnTo>
                  <a:pt x="22" y="68"/>
                </a:lnTo>
                <a:lnTo>
                  <a:pt x="23" y="69"/>
                </a:lnTo>
                <a:lnTo>
                  <a:pt x="25" y="69"/>
                </a:lnTo>
                <a:lnTo>
                  <a:pt x="26" y="69"/>
                </a:lnTo>
                <a:lnTo>
                  <a:pt x="29" y="71"/>
                </a:lnTo>
                <a:lnTo>
                  <a:pt x="30" y="71"/>
                </a:lnTo>
                <a:lnTo>
                  <a:pt x="32" y="71"/>
                </a:lnTo>
                <a:lnTo>
                  <a:pt x="33" y="71"/>
                </a:lnTo>
                <a:lnTo>
                  <a:pt x="35" y="71"/>
                </a:lnTo>
                <a:lnTo>
                  <a:pt x="35" y="71"/>
                </a:lnTo>
                <a:lnTo>
                  <a:pt x="38" y="71"/>
                </a:lnTo>
                <a:lnTo>
                  <a:pt x="39" y="71"/>
                </a:lnTo>
                <a:lnTo>
                  <a:pt x="40" y="71"/>
                </a:lnTo>
                <a:lnTo>
                  <a:pt x="42" y="71"/>
                </a:lnTo>
                <a:lnTo>
                  <a:pt x="45" y="69"/>
                </a:lnTo>
                <a:lnTo>
                  <a:pt x="46" y="69"/>
                </a:lnTo>
                <a:lnTo>
                  <a:pt x="48" y="69"/>
                </a:lnTo>
                <a:lnTo>
                  <a:pt x="49" y="68"/>
                </a:lnTo>
                <a:lnTo>
                  <a:pt x="51" y="68"/>
                </a:lnTo>
                <a:lnTo>
                  <a:pt x="52" y="67"/>
                </a:lnTo>
                <a:lnTo>
                  <a:pt x="53" y="67"/>
                </a:lnTo>
                <a:lnTo>
                  <a:pt x="55" y="65"/>
                </a:lnTo>
                <a:lnTo>
                  <a:pt x="56" y="64"/>
                </a:lnTo>
                <a:lnTo>
                  <a:pt x="58" y="64"/>
                </a:lnTo>
                <a:lnTo>
                  <a:pt x="59" y="62"/>
                </a:lnTo>
                <a:lnTo>
                  <a:pt x="61" y="61"/>
                </a:lnTo>
                <a:lnTo>
                  <a:pt x="62" y="59"/>
                </a:lnTo>
                <a:lnTo>
                  <a:pt x="62" y="58"/>
                </a:lnTo>
                <a:lnTo>
                  <a:pt x="64" y="57"/>
                </a:lnTo>
                <a:lnTo>
                  <a:pt x="65" y="55"/>
                </a:lnTo>
                <a:lnTo>
                  <a:pt x="65" y="54"/>
                </a:lnTo>
                <a:lnTo>
                  <a:pt x="66" y="52"/>
                </a:lnTo>
                <a:lnTo>
                  <a:pt x="66" y="51"/>
                </a:ln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69" y="45"/>
                </a:lnTo>
                <a:lnTo>
                  <a:pt x="69" y="44"/>
                </a:lnTo>
                <a:lnTo>
                  <a:pt x="71" y="41"/>
                </a:lnTo>
                <a:lnTo>
                  <a:pt x="71" y="39"/>
                </a:lnTo>
                <a:lnTo>
                  <a:pt x="71" y="38"/>
                </a:lnTo>
                <a:lnTo>
                  <a:pt x="71" y="36"/>
                </a:lnTo>
                <a:lnTo>
                  <a:pt x="71" y="36"/>
                </a:lnTo>
                <a:lnTo>
                  <a:pt x="71" y="34"/>
                </a:lnTo>
                <a:lnTo>
                  <a:pt x="71" y="32"/>
                </a:lnTo>
                <a:lnTo>
                  <a:pt x="71" y="31"/>
                </a:lnTo>
                <a:lnTo>
                  <a:pt x="69" y="29"/>
                </a:lnTo>
                <a:lnTo>
                  <a:pt x="69" y="28"/>
                </a:lnTo>
                <a:lnTo>
                  <a:pt x="69" y="25"/>
                </a:lnTo>
                <a:lnTo>
                  <a:pt x="68" y="23"/>
                </a:lnTo>
                <a:lnTo>
                  <a:pt x="68" y="22"/>
                </a:lnTo>
                <a:lnTo>
                  <a:pt x="66" y="21"/>
                </a:lnTo>
                <a:lnTo>
                  <a:pt x="66" y="19"/>
                </a:lnTo>
                <a:lnTo>
                  <a:pt x="65" y="18"/>
                </a:lnTo>
                <a:lnTo>
                  <a:pt x="65" y="16"/>
                </a:lnTo>
                <a:lnTo>
                  <a:pt x="64" y="15"/>
                </a:lnTo>
                <a:lnTo>
                  <a:pt x="62" y="13"/>
                </a:lnTo>
                <a:lnTo>
                  <a:pt x="62" y="12"/>
                </a:lnTo>
                <a:lnTo>
                  <a:pt x="61" y="10"/>
                </a:lnTo>
                <a:lnTo>
                  <a:pt x="59" y="10"/>
                </a:lnTo>
                <a:lnTo>
                  <a:pt x="58" y="9"/>
                </a:lnTo>
                <a:lnTo>
                  <a:pt x="56" y="8"/>
                </a:lnTo>
                <a:lnTo>
                  <a:pt x="55" y="6"/>
                </a:lnTo>
                <a:lnTo>
                  <a:pt x="53" y="6"/>
                </a:lnTo>
                <a:lnTo>
                  <a:pt x="52" y="5"/>
                </a:lnTo>
                <a:lnTo>
                  <a:pt x="51" y="5"/>
                </a:lnTo>
                <a:lnTo>
                  <a:pt x="49" y="3"/>
                </a:lnTo>
                <a:lnTo>
                  <a:pt x="48" y="3"/>
                </a:lnTo>
                <a:lnTo>
                  <a:pt x="46" y="2"/>
                </a:lnTo>
                <a:lnTo>
                  <a:pt x="45" y="2"/>
                </a:lnTo>
                <a:lnTo>
                  <a:pt x="42" y="2"/>
                </a:lnTo>
                <a:lnTo>
                  <a:pt x="40" y="2"/>
                </a:lnTo>
                <a:lnTo>
                  <a:pt x="39" y="0"/>
                </a:lnTo>
                <a:lnTo>
                  <a:pt x="38" y="0"/>
                </a:lnTo>
                <a:lnTo>
                  <a:pt x="35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1" name="Line 85"/>
          <p:cNvSpPr>
            <a:spLocks noChangeShapeType="1"/>
          </p:cNvSpPr>
          <p:nvPr/>
        </p:nvSpPr>
        <p:spPr bwMode="auto">
          <a:xfrm flipH="1" flipV="1">
            <a:off x="3230563" y="2981325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2" name="Line 86"/>
          <p:cNvSpPr>
            <a:spLocks noChangeShapeType="1"/>
          </p:cNvSpPr>
          <p:nvPr/>
        </p:nvSpPr>
        <p:spPr bwMode="auto">
          <a:xfrm flipH="1">
            <a:off x="3243263" y="4486275"/>
            <a:ext cx="3190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7" name="Line 91"/>
          <p:cNvSpPr>
            <a:spLocks noChangeShapeType="1"/>
          </p:cNvSpPr>
          <p:nvPr/>
        </p:nvSpPr>
        <p:spPr bwMode="auto">
          <a:xfrm flipH="1">
            <a:off x="2579688" y="4781550"/>
            <a:ext cx="9826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8" name="Line 92"/>
          <p:cNvSpPr>
            <a:spLocks noChangeShapeType="1"/>
          </p:cNvSpPr>
          <p:nvPr/>
        </p:nvSpPr>
        <p:spPr bwMode="auto">
          <a:xfrm flipV="1">
            <a:off x="3230563" y="2979738"/>
            <a:ext cx="1587" cy="1506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9" name="Line 93"/>
          <p:cNvSpPr>
            <a:spLocks noChangeShapeType="1"/>
          </p:cNvSpPr>
          <p:nvPr/>
        </p:nvSpPr>
        <p:spPr bwMode="auto">
          <a:xfrm>
            <a:off x="2224088" y="3733800"/>
            <a:ext cx="10064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Freeform 94"/>
          <p:cNvSpPr>
            <a:spLocks/>
          </p:cNvSpPr>
          <p:nvPr/>
        </p:nvSpPr>
        <p:spPr bwMode="auto">
          <a:xfrm>
            <a:off x="3206750" y="3709988"/>
            <a:ext cx="46038" cy="46037"/>
          </a:xfrm>
          <a:custGeom>
            <a:avLst/>
            <a:gdLst>
              <a:gd name="T0" fmla="*/ 27 w 57"/>
              <a:gd name="T1" fmla="*/ 2 h 58"/>
              <a:gd name="T2" fmla="*/ 23 w 57"/>
              <a:gd name="T3" fmla="*/ 2 h 58"/>
              <a:gd name="T4" fmla="*/ 18 w 57"/>
              <a:gd name="T5" fmla="*/ 3 h 58"/>
              <a:gd name="T6" fmla="*/ 16 w 57"/>
              <a:gd name="T7" fmla="*/ 5 h 58"/>
              <a:gd name="T8" fmla="*/ 11 w 57"/>
              <a:gd name="T9" fmla="*/ 6 h 58"/>
              <a:gd name="T10" fmla="*/ 8 w 57"/>
              <a:gd name="T11" fmla="*/ 9 h 58"/>
              <a:gd name="T12" fmla="*/ 6 w 57"/>
              <a:gd name="T13" fmla="*/ 13 h 58"/>
              <a:gd name="T14" fmla="*/ 4 w 57"/>
              <a:gd name="T15" fmla="*/ 16 h 58"/>
              <a:gd name="T16" fmla="*/ 3 w 57"/>
              <a:gd name="T17" fmla="*/ 20 h 58"/>
              <a:gd name="T18" fmla="*/ 1 w 57"/>
              <a:gd name="T19" fmla="*/ 23 h 58"/>
              <a:gd name="T20" fmla="*/ 0 w 57"/>
              <a:gd name="T21" fmla="*/ 28 h 58"/>
              <a:gd name="T22" fmla="*/ 0 w 57"/>
              <a:gd name="T23" fmla="*/ 32 h 58"/>
              <a:gd name="T24" fmla="*/ 1 w 57"/>
              <a:gd name="T25" fmla="*/ 36 h 58"/>
              <a:gd name="T26" fmla="*/ 3 w 57"/>
              <a:gd name="T27" fmla="*/ 39 h 58"/>
              <a:gd name="T28" fmla="*/ 4 w 57"/>
              <a:gd name="T29" fmla="*/ 43 h 58"/>
              <a:gd name="T30" fmla="*/ 6 w 57"/>
              <a:gd name="T31" fmla="*/ 46 h 58"/>
              <a:gd name="T32" fmla="*/ 8 w 57"/>
              <a:gd name="T33" fmla="*/ 51 h 58"/>
              <a:gd name="T34" fmla="*/ 11 w 57"/>
              <a:gd name="T35" fmla="*/ 54 h 58"/>
              <a:gd name="T36" fmla="*/ 16 w 57"/>
              <a:gd name="T37" fmla="*/ 55 h 58"/>
              <a:gd name="T38" fmla="*/ 18 w 57"/>
              <a:gd name="T39" fmla="*/ 56 h 58"/>
              <a:gd name="T40" fmla="*/ 23 w 57"/>
              <a:gd name="T41" fmla="*/ 58 h 58"/>
              <a:gd name="T42" fmla="*/ 27 w 57"/>
              <a:gd name="T43" fmla="*/ 58 h 58"/>
              <a:gd name="T44" fmla="*/ 30 w 57"/>
              <a:gd name="T45" fmla="*/ 58 h 58"/>
              <a:gd name="T46" fmla="*/ 34 w 57"/>
              <a:gd name="T47" fmla="*/ 58 h 58"/>
              <a:gd name="T48" fmla="*/ 39 w 57"/>
              <a:gd name="T49" fmla="*/ 56 h 58"/>
              <a:gd name="T50" fmla="*/ 43 w 57"/>
              <a:gd name="T51" fmla="*/ 55 h 58"/>
              <a:gd name="T52" fmla="*/ 46 w 57"/>
              <a:gd name="T53" fmla="*/ 54 h 58"/>
              <a:gd name="T54" fmla="*/ 49 w 57"/>
              <a:gd name="T55" fmla="*/ 51 h 58"/>
              <a:gd name="T56" fmla="*/ 52 w 57"/>
              <a:gd name="T57" fmla="*/ 46 h 58"/>
              <a:gd name="T58" fmla="*/ 54 w 57"/>
              <a:gd name="T59" fmla="*/ 43 h 58"/>
              <a:gd name="T60" fmla="*/ 56 w 57"/>
              <a:gd name="T61" fmla="*/ 39 h 58"/>
              <a:gd name="T62" fmla="*/ 57 w 57"/>
              <a:gd name="T63" fmla="*/ 36 h 58"/>
              <a:gd name="T64" fmla="*/ 57 w 57"/>
              <a:gd name="T65" fmla="*/ 32 h 58"/>
              <a:gd name="T66" fmla="*/ 57 w 57"/>
              <a:gd name="T67" fmla="*/ 28 h 58"/>
              <a:gd name="T68" fmla="*/ 57 w 57"/>
              <a:gd name="T69" fmla="*/ 23 h 58"/>
              <a:gd name="T70" fmla="*/ 56 w 57"/>
              <a:gd name="T71" fmla="*/ 20 h 58"/>
              <a:gd name="T72" fmla="*/ 54 w 57"/>
              <a:gd name="T73" fmla="*/ 16 h 58"/>
              <a:gd name="T74" fmla="*/ 52 w 57"/>
              <a:gd name="T75" fmla="*/ 13 h 58"/>
              <a:gd name="T76" fmla="*/ 49 w 57"/>
              <a:gd name="T77" fmla="*/ 9 h 58"/>
              <a:gd name="T78" fmla="*/ 46 w 57"/>
              <a:gd name="T79" fmla="*/ 6 h 58"/>
              <a:gd name="T80" fmla="*/ 43 w 57"/>
              <a:gd name="T81" fmla="*/ 5 h 58"/>
              <a:gd name="T82" fmla="*/ 39 w 57"/>
              <a:gd name="T83" fmla="*/ 3 h 58"/>
              <a:gd name="T84" fmla="*/ 34 w 57"/>
              <a:gd name="T85" fmla="*/ 2 h 58"/>
              <a:gd name="T86" fmla="*/ 30 w 57"/>
              <a:gd name="T87" fmla="*/ 2 h 58"/>
              <a:gd name="T88" fmla="*/ 29 w 57"/>
              <a:gd name="T8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" h="58">
                <a:moveTo>
                  <a:pt x="29" y="29"/>
                </a:moveTo>
                <a:lnTo>
                  <a:pt x="29" y="0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8" y="3"/>
                </a:lnTo>
                <a:lnTo>
                  <a:pt x="17" y="3"/>
                </a:lnTo>
                <a:lnTo>
                  <a:pt x="16" y="5"/>
                </a:lnTo>
                <a:lnTo>
                  <a:pt x="14" y="5"/>
                </a:lnTo>
                <a:lnTo>
                  <a:pt x="13" y="6"/>
                </a:lnTo>
                <a:lnTo>
                  <a:pt x="11" y="6"/>
                </a:lnTo>
                <a:lnTo>
                  <a:pt x="11" y="8"/>
                </a:lnTo>
                <a:lnTo>
                  <a:pt x="10" y="9"/>
                </a:lnTo>
                <a:lnTo>
                  <a:pt x="8" y="9"/>
                </a:lnTo>
                <a:lnTo>
                  <a:pt x="7" y="10"/>
                </a:lnTo>
                <a:lnTo>
                  <a:pt x="7" y="12"/>
                </a:lnTo>
                <a:lnTo>
                  <a:pt x="6" y="13"/>
                </a:lnTo>
                <a:lnTo>
                  <a:pt x="6" y="13"/>
                </a:lnTo>
                <a:lnTo>
                  <a:pt x="4" y="15"/>
                </a:lnTo>
                <a:lnTo>
                  <a:pt x="4" y="16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1" y="22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1" y="35"/>
                </a:lnTo>
                <a:lnTo>
                  <a:pt x="1" y="36"/>
                </a:lnTo>
                <a:lnTo>
                  <a:pt x="1" y="36"/>
                </a:lnTo>
                <a:lnTo>
                  <a:pt x="1" y="38"/>
                </a:lnTo>
                <a:lnTo>
                  <a:pt x="3" y="39"/>
                </a:lnTo>
                <a:lnTo>
                  <a:pt x="3" y="41"/>
                </a:lnTo>
                <a:lnTo>
                  <a:pt x="3" y="42"/>
                </a:lnTo>
                <a:lnTo>
                  <a:pt x="4" y="43"/>
                </a:lnTo>
                <a:lnTo>
                  <a:pt x="4" y="45"/>
                </a:lnTo>
                <a:lnTo>
                  <a:pt x="6" y="46"/>
                </a:lnTo>
                <a:lnTo>
                  <a:pt x="6" y="46"/>
                </a:lnTo>
                <a:lnTo>
                  <a:pt x="7" y="48"/>
                </a:lnTo>
                <a:lnTo>
                  <a:pt x="7" y="49"/>
                </a:lnTo>
                <a:lnTo>
                  <a:pt x="8" y="51"/>
                </a:lnTo>
                <a:lnTo>
                  <a:pt x="10" y="51"/>
                </a:lnTo>
                <a:lnTo>
                  <a:pt x="11" y="52"/>
                </a:lnTo>
                <a:lnTo>
                  <a:pt x="11" y="54"/>
                </a:lnTo>
                <a:lnTo>
                  <a:pt x="13" y="54"/>
                </a:lnTo>
                <a:lnTo>
                  <a:pt x="14" y="55"/>
                </a:lnTo>
                <a:lnTo>
                  <a:pt x="16" y="55"/>
                </a:lnTo>
                <a:lnTo>
                  <a:pt x="17" y="56"/>
                </a:lnTo>
                <a:lnTo>
                  <a:pt x="18" y="56"/>
                </a:lnTo>
                <a:lnTo>
                  <a:pt x="18" y="56"/>
                </a:lnTo>
                <a:lnTo>
                  <a:pt x="20" y="58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8"/>
                </a:lnTo>
                <a:lnTo>
                  <a:pt x="27" y="58"/>
                </a:lnTo>
                <a:lnTo>
                  <a:pt x="29" y="58"/>
                </a:lnTo>
                <a:lnTo>
                  <a:pt x="29" y="58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4" y="58"/>
                </a:lnTo>
                <a:lnTo>
                  <a:pt x="36" y="58"/>
                </a:lnTo>
                <a:lnTo>
                  <a:pt x="37" y="58"/>
                </a:lnTo>
                <a:lnTo>
                  <a:pt x="39" y="56"/>
                </a:lnTo>
                <a:lnTo>
                  <a:pt x="40" y="56"/>
                </a:lnTo>
                <a:lnTo>
                  <a:pt x="42" y="56"/>
                </a:lnTo>
                <a:lnTo>
                  <a:pt x="43" y="55"/>
                </a:lnTo>
                <a:lnTo>
                  <a:pt x="44" y="55"/>
                </a:lnTo>
                <a:lnTo>
                  <a:pt x="44" y="54"/>
                </a:lnTo>
                <a:lnTo>
                  <a:pt x="46" y="54"/>
                </a:lnTo>
                <a:lnTo>
                  <a:pt x="47" y="52"/>
                </a:lnTo>
                <a:lnTo>
                  <a:pt x="49" y="51"/>
                </a:lnTo>
                <a:lnTo>
                  <a:pt x="49" y="51"/>
                </a:lnTo>
                <a:lnTo>
                  <a:pt x="50" y="49"/>
                </a:lnTo>
                <a:lnTo>
                  <a:pt x="52" y="48"/>
                </a:lnTo>
                <a:lnTo>
                  <a:pt x="52" y="46"/>
                </a:lnTo>
                <a:lnTo>
                  <a:pt x="53" y="46"/>
                </a:lnTo>
                <a:lnTo>
                  <a:pt x="53" y="45"/>
                </a:lnTo>
                <a:lnTo>
                  <a:pt x="54" y="43"/>
                </a:lnTo>
                <a:lnTo>
                  <a:pt x="54" y="42"/>
                </a:lnTo>
                <a:lnTo>
                  <a:pt x="56" y="41"/>
                </a:lnTo>
                <a:lnTo>
                  <a:pt x="56" y="39"/>
                </a:lnTo>
                <a:lnTo>
                  <a:pt x="56" y="38"/>
                </a:lnTo>
                <a:lnTo>
                  <a:pt x="57" y="36"/>
                </a:lnTo>
                <a:lnTo>
                  <a:pt x="57" y="36"/>
                </a:lnTo>
                <a:lnTo>
                  <a:pt x="57" y="35"/>
                </a:lnTo>
                <a:lnTo>
                  <a:pt x="57" y="33"/>
                </a:lnTo>
                <a:lnTo>
                  <a:pt x="57" y="32"/>
                </a:lnTo>
                <a:lnTo>
                  <a:pt x="57" y="29"/>
                </a:lnTo>
                <a:lnTo>
                  <a:pt x="57" y="29"/>
                </a:lnTo>
                <a:lnTo>
                  <a:pt x="57" y="28"/>
                </a:lnTo>
                <a:lnTo>
                  <a:pt x="57" y="26"/>
                </a:lnTo>
                <a:lnTo>
                  <a:pt x="57" y="25"/>
                </a:lnTo>
                <a:lnTo>
                  <a:pt x="57" y="23"/>
                </a:lnTo>
                <a:lnTo>
                  <a:pt x="57" y="22"/>
                </a:lnTo>
                <a:lnTo>
                  <a:pt x="56" y="22"/>
                </a:lnTo>
                <a:lnTo>
                  <a:pt x="56" y="20"/>
                </a:lnTo>
                <a:lnTo>
                  <a:pt x="56" y="19"/>
                </a:lnTo>
                <a:lnTo>
                  <a:pt x="54" y="18"/>
                </a:lnTo>
                <a:lnTo>
                  <a:pt x="54" y="16"/>
                </a:lnTo>
                <a:lnTo>
                  <a:pt x="53" y="15"/>
                </a:lnTo>
                <a:lnTo>
                  <a:pt x="53" y="13"/>
                </a:lnTo>
                <a:lnTo>
                  <a:pt x="52" y="13"/>
                </a:lnTo>
                <a:lnTo>
                  <a:pt x="52" y="12"/>
                </a:lnTo>
                <a:lnTo>
                  <a:pt x="50" y="10"/>
                </a:lnTo>
                <a:lnTo>
                  <a:pt x="49" y="9"/>
                </a:lnTo>
                <a:lnTo>
                  <a:pt x="49" y="9"/>
                </a:lnTo>
                <a:lnTo>
                  <a:pt x="47" y="8"/>
                </a:lnTo>
                <a:lnTo>
                  <a:pt x="46" y="6"/>
                </a:lnTo>
                <a:lnTo>
                  <a:pt x="44" y="6"/>
                </a:lnTo>
                <a:lnTo>
                  <a:pt x="44" y="5"/>
                </a:lnTo>
                <a:lnTo>
                  <a:pt x="43" y="5"/>
                </a:lnTo>
                <a:lnTo>
                  <a:pt x="42" y="3"/>
                </a:lnTo>
                <a:lnTo>
                  <a:pt x="40" y="3"/>
                </a:lnTo>
                <a:lnTo>
                  <a:pt x="39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2"/>
                </a:lnTo>
                <a:lnTo>
                  <a:pt x="31" y="2"/>
                </a:lnTo>
                <a:lnTo>
                  <a:pt x="30" y="2"/>
                </a:lnTo>
                <a:lnTo>
                  <a:pt x="29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Freeform 95"/>
          <p:cNvSpPr>
            <a:spLocks/>
          </p:cNvSpPr>
          <p:nvPr/>
        </p:nvSpPr>
        <p:spPr bwMode="auto">
          <a:xfrm>
            <a:off x="3216275" y="3697288"/>
            <a:ext cx="55563" cy="55562"/>
          </a:xfrm>
          <a:custGeom>
            <a:avLst/>
            <a:gdLst>
              <a:gd name="T0" fmla="*/ 32 w 71"/>
              <a:gd name="T1" fmla="*/ 0 h 71"/>
              <a:gd name="T2" fmla="*/ 26 w 71"/>
              <a:gd name="T3" fmla="*/ 1 h 71"/>
              <a:gd name="T4" fmla="*/ 22 w 71"/>
              <a:gd name="T5" fmla="*/ 3 h 71"/>
              <a:gd name="T6" fmla="*/ 18 w 71"/>
              <a:gd name="T7" fmla="*/ 6 h 71"/>
              <a:gd name="T8" fmla="*/ 13 w 71"/>
              <a:gd name="T9" fmla="*/ 9 h 71"/>
              <a:gd name="T10" fmla="*/ 9 w 71"/>
              <a:gd name="T11" fmla="*/ 12 h 71"/>
              <a:gd name="T12" fmla="*/ 6 w 71"/>
              <a:gd name="T13" fmla="*/ 16 h 71"/>
              <a:gd name="T14" fmla="*/ 3 w 71"/>
              <a:gd name="T15" fmla="*/ 20 h 71"/>
              <a:gd name="T16" fmla="*/ 2 w 71"/>
              <a:gd name="T17" fmla="*/ 25 h 71"/>
              <a:gd name="T18" fmla="*/ 0 w 71"/>
              <a:gd name="T19" fmla="*/ 30 h 71"/>
              <a:gd name="T20" fmla="*/ 0 w 71"/>
              <a:gd name="T21" fmla="*/ 36 h 71"/>
              <a:gd name="T22" fmla="*/ 0 w 71"/>
              <a:gd name="T23" fmla="*/ 39 h 71"/>
              <a:gd name="T24" fmla="*/ 2 w 71"/>
              <a:gd name="T25" fmla="*/ 45 h 71"/>
              <a:gd name="T26" fmla="*/ 3 w 71"/>
              <a:gd name="T27" fmla="*/ 49 h 71"/>
              <a:gd name="T28" fmla="*/ 6 w 71"/>
              <a:gd name="T29" fmla="*/ 53 h 71"/>
              <a:gd name="T30" fmla="*/ 9 w 71"/>
              <a:gd name="T31" fmla="*/ 58 h 71"/>
              <a:gd name="T32" fmla="*/ 12 w 71"/>
              <a:gd name="T33" fmla="*/ 62 h 71"/>
              <a:gd name="T34" fmla="*/ 16 w 71"/>
              <a:gd name="T35" fmla="*/ 65 h 71"/>
              <a:gd name="T36" fmla="*/ 20 w 71"/>
              <a:gd name="T37" fmla="*/ 68 h 71"/>
              <a:gd name="T38" fmla="*/ 25 w 71"/>
              <a:gd name="T39" fmla="*/ 69 h 71"/>
              <a:gd name="T40" fmla="*/ 31 w 71"/>
              <a:gd name="T41" fmla="*/ 71 h 71"/>
              <a:gd name="T42" fmla="*/ 35 w 71"/>
              <a:gd name="T43" fmla="*/ 71 h 71"/>
              <a:gd name="T44" fmla="*/ 39 w 71"/>
              <a:gd name="T45" fmla="*/ 71 h 71"/>
              <a:gd name="T46" fmla="*/ 45 w 71"/>
              <a:gd name="T47" fmla="*/ 69 h 71"/>
              <a:gd name="T48" fmla="*/ 49 w 71"/>
              <a:gd name="T49" fmla="*/ 68 h 71"/>
              <a:gd name="T50" fmla="*/ 54 w 71"/>
              <a:gd name="T51" fmla="*/ 66 h 71"/>
              <a:gd name="T52" fmla="*/ 58 w 71"/>
              <a:gd name="T53" fmla="*/ 63 h 71"/>
              <a:gd name="T54" fmla="*/ 62 w 71"/>
              <a:gd name="T55" fmla="*/ 59 h 71"/>
              <a:gd name="T56" fmla="*/ 65 w 71"/>
              <a:gd name="T57" fmla="*/ 55 h 71"/>
              <a:gd name="T58" fmla="*/ 67 w 71"/>
              <a:gd name="T59" fmla="*/ 50 h 71"/>
              <a:gd name="T60" fmla="*/ 69 w 71"/>
              <a:gd name="T61" fmla="*/ 46 h 71"/>
              <a:gd name="T62" fmla="*/ 71 w 71"/>
              <a:gd name="T63" fmla="*/ 40 h 71"/>
              <a:gd name="T64" fmla="*/ 71 w 71"/>
              <a:gd name="T65" fmla="*/ 36 h 71"/>
              <a:gd name="T66" fmla="*/ 71 w 71"/>
              <a:gd name="T67" fmla="*/ 32 h 71"/>
              <a:gd name="T68" fmla="*/ 69 w 71"/>
              <a:gd name="T69" fmla="*/ 27 h 71"/>
              <a:gd name="T70" fmla="*/ 68 w 71"/>
              <a:gd name="T71" fmla="*/ 22 h 71"/>
              <a:gd name="T72" fmla="*/ 65 w 71"/>
              <a:gd name="T73" fmla="*/ 17 h 71"/>
              <a:gd name="T74" fmla="*/ 62 w 71"/>
              <a:gd name="T75" fmla="*/ 13 h 71"/>
              <a:gd name="T76" fmla="*/ 59 w 71"/>
              <a:gd name="T77" fmla="*/ 10 h 71"/>
              <a:gd name="T78" fmla="*/ 55 w 71"/>
              <a:gd name="T79" fmla="*/ 6 h 71"/>
              <a:gd name="T80" fmla="*/ 51 w 71"/>
              <a:gd name="T81" fmla="*/ 4 h 71"/>
              <a:gd name="T82" fmla="*/ 46 w 71"/>
              <a:gd name="T83" fmla="*/ 1 h 71"/>
              <a:gd name="T84" fmla="*/ 41 w 71"/>
              <a:gd name="T85" fmla="*/ 1 h 71"/>
              <a:gd name="T86" fmla="*/ 35 w 71"/>
              <a:gd name="T8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71">
                <a:moveTo>
                  <a:pt x="35" y="0"/>
                </a:move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6" y="1"/>
                </a:lnTo>
                <a:lnTo>
                  <a:pt x="25" y="1"/>
                </a:lnTo>
                <a:lnTo>
                  <a:pt x="23" y="3"/>
                </a:lnTo>
                <a:lnTo>
                  <a:pt x="22" y="3"/>
                </a:lnTo>
                <a:lnTo>
                  <a:pt x="20" y="4"/>
                </a:lnTo>
                <a:lnTo>
                  <a:pt x="19" y="4"/>
                </a:lnTo>
                <a:lnTo>
                  <a:pt x="18" y="6"/>
                </a:lnTo>
                <a:lnTo>
                  <a:pt x="16" y="6"/>
                </a:lnTo>
                <a:lnTo>
                  <a:pt x="15" y="7"/>
                </a:lnTo>
                <a:lnTo>
                  <a:pt x="13" y="9"/>
                </a:lnTo>
                <a:lnTo>
                  <a:pt x="12" y="10"/>
                </a:lnTo>
                <a:lnTo>
                  <a:pt x="10" y="10"/>
                </a:lnTo>
                <a:lnTo>
                  <a:pt x="9" y="12"/>
                </a:lnTo>
                <a:lnTo>
                  <a:pt x="9" y="13"/>
                </a:lnTo>
                <a:lnTo>
                  <a:pt x="7" y="14"/>
                </a:lnTo>
                <a:lnTo>
                  <a:pt x="6" y="16"/>
                </a:lnTo>
                <a:lnTo>
                  <a:pt x="6" y="17"/>
                </a:lnTo>
                <a:lnTo>
                  <a:pt x="5" y="19"/>
                </a:lnTo>
                <a:lnTo>
                  <a:pt x="3" y="20"/>
                </a:lnTo>
                <a:lnTo>
                  <a:pt x="3" y="22"/>
                </a:lnTo>
                <a:lnTo>
                  <a:pt x="3" y="23"/>
                </a:lnTo>
                <a:lnTo>
                  <a:pt x="2" y="25"/>
                </a:lnTo>
                <a:lnTo>
                  <a:pt x="2" y="27"/>
                </a:lnTo>
                <a:lnTo>
                  <a:pt x="2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6"/>
                </a:lnTo>
                <a:lnTo>
                  <a:pt x="0" y="36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2" y="43"/>
                </a:lnTo>
                <a:lnTo>
                  <a:pt x="2" y="45"/>
                </a:lnTo>
                <a:lnTo>
                  <a:pt x="2" y="46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5" y="52"/>
                </a:lnTo>
                <a:lnTo>
                  <a:pt x="6" y="53"/>
                </a:lnTo>
                <a:lnTo>
                  <a:pt x="6" y="55"/>
                </a:lnTo>
                <a:lnTo>
                  <a:pt x="7" y="56"/>
                </a:lnTo>
                <a:lnTo>
                  <a:pt x="9" y="58"/>
                </a:lnTo>
                <a:lnTo>
                  <a:pt x="9" y="59"/>
                </a:lnTo>
                <a:lnTo>
                  <a:pt x="10" y="60"/>
                </a:lnTo>
                <a:lnTo>
                  <a:pt x="12" y="62"/>
                </a:lnTo>
                <a:lnTo>
                  <a:pt x="13" y="63"/>
                </a:lnTo>
                <a:lnTo>
                  <a:pt x="15" y="63"/>
                </a:lnTo>
                <a:lnTo>
                  <a:pt x="16" y="65"/>
                </a:lnTo>
                <a:lnTo>
                  <a:pt x="18" y="66"/>
                </a:lnTo>
                <a:lnTo>
                  <a:pt x="19" y="66"/>
                </a:lnTo>
                <a:lnTo>
                  <a:pt x="20" y="68"/>
                </a:lnTo>
                <a:lnTo>
                  <a:pt x="22" y="68"/>
                </a:lnTo>
                <a:lnTo>
                  <a:pt x="23" y="69"/>
                </a:lnTo>
                <a:lnTo>
                  <a:pt x="25" y="69"/>
                </a:lnTo>
                <a:lnTo>
                  <a:pt x="26" y="69"/>
                </a:lnTo>
                <a:lnTo>
                  <a:pt x="29" y="71"/>
                </a:lnTo>
                <a:lnTo>
                  <a:pt x="31" y="71"/>
                </a:lnTo>
                <a:lnTo>
                  <a:pt x="32" y="71"/>
                </a:lnTo>
                <a:lnTo>
                  <a:pt x="33" y="71"/>
                </a:lnTo>
                <a:lnTo>
                  <a:pt x="35" y="71"/>
                </a:lnTo>
                <a:lnTo>
                  <a:pt x="35" y="71"/>
                </a:lnTo>
                <a:lnTo>
                  <a:pt x="38" y="71"/>
                </a:lnTo>
                <a:lnTo>
                  <a:pt x="39" y="71"/>
                </a:lnTo>
                <a:lnTo>
                  <a:pt x="41" y="71"/>
                </a:lnTo>
                <a:lnTo>
                  <a:pt x="42" y="71"/>
                </a:lnTo>
                <a:lnTo>
                  <a:pt x="45" y="69"/>
                </a:lnTo>
                <a:lnTo>
                  <a:pt x="46" y="69"/>
                </a:lnTo>
                <a:lnTo>
                  <a:pt x="48" y="69"/>
                </a:lnTo>
                <a:lnTo>
                  <a:pt x="49" y="68"/>
                </a:lnTo>
                <a:lnTo>
                  <a:pt x="51" y="68"/>
                </a:lnTo>
                <a:lnTo>
                  <a:pt x="52" y="66"/>
                </a:lnTo>
                <a:lnTo>
                  <a:pt x="54" y="66"/>
                </a:lnTo>
                <a:lnTo>
                  <a:pt x="55" y="65"/>
                </a:lnTo>
                <a:lnTo>
                  <a:pt x="56" y="63"/>
                </a:lnTo>
                <a:lnTo>
                  <a:pt x="58" y="63"/>
                </a:lnTo>
                <a:lnTo>
                  <a:pt x="59" y="62"/>
                </a:lnTo>
                <a:lnTo>
                  <a:pt x="61" y="60"/>
                </a:lnTo>
                <a:lnTo>
                  <a:pt x="62" y="59"/>
                </a:lnTo>
                <a:lnTo>
                  <a:pt x="62" y="58"/>
                </a:lnTo>
                <a:lnTo>
                  <a:pt x="64" y="56"/>
                </a:lnTo>
                <a:lnTo>
                  <a:pt x="65" y="55"/>
                </a:lnTo>
                <a:lnTo>
                  <a:pt x="65" y="53"/>
                </a:lnTo>
                <a:lnTo>
                  <a:pt x="67" y="52"/>
                </a:lnTo>
                <a:lnTo>
                  <a:pt x="67" y="50"/>
                </a:ln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69" y="45"/>
                </a:lnTo>
                <a:lnTo>
                  <a:pt x="69" y="43"/>
                </a:lnTo>
                <a:lnTo>
                  <a:pt x="71" y="40"/>
                </a:lnTo>
                <a:lnTo>
                  <a:pt x="71" y="39"/>
                </a:lnTo>
                <a:lnTo>
                  <a:pt x="71" y="37"/>
                </a:lnTo>
                <a:lnTo>
                  <a:pt x="71" y="36"/>
                </a:lnTo>
                <a:lnTo>
                  <a:pt x="71" y="36"/>
                </a:lnTo>
                <a:lnTo>
                  <a:pt x="71" y="33"/>
                </a:lnTo>
                <a:lnTo>
                  <a:pt x="71" y="32"/>
                </a:lnTo>
                <a:lnTo>
                  <a:pt x="71" y="30"/>
                </a:lnTo>
                <a:lnTo>
                  <a:pt x="69" y="29"/>
                </a:lnTo>
                <a:lnTo>
                  <a:pt x="69" y="27"/>
                </a:lnTo>
                <a:lnTo>
                  <a:pt x="69" y="25"/>
                </a:lnTo>
                <a:lnTo>
                  <a:pt x="68" y="23"/>
                </a:lnTo>
                <a:lnTo>
                  <a:pt x="68" y="22"/>
                </a:lnTo>
                <a:lnTo>
                  <a:pt x="67" y="20"/>
                </a:lnTo>
                <a:lnTo>
                  <a:pt x="67" y="19"/>
                </a:lnTo>
                <a:lnTo>
                  <a:pt x="65" y="17"/>
                </a:lnTo>
                <a:lnTo>
                  <a:pt x="65" y="16"/>
                </a:lnTo>
                <a:lnTo>
                  <a:pt x="64" y="14"/>
                </a:lnTo>
                <a:lnTo>
                  <a:pt x="62" y="13"/>
                </a:lnTo>
                <a:lnTo>
                  <a:pt x="62" y="12"/>
                </a:lnTo>
                <a:lnTo>
                  <a:pt x="61" y="10"/>
                </a:lnTo>
                <a:lnTo>
                  <a:pt x="59" y="10"/>
                </a:lnTo>
                <a:lnTo>
                  <a:pt x="58" y="9"/>
                </a:lnTo>
                <a:lnTo>
                  <a:pt x="56" y="7"/>
                </a:lnTo>
                <a:lnTo>
                  <a:pt x="55" y="6"/>
                </a:lnTo>
                <a:lnTo>
                  <a:pt x="54" y="6"/>
                </a:lnTo>
                <a:lnTo>
                  <a:pt x="52" y="4"/>
                </a:lnTo>
                <a:lnTo>
                  <a:pt x="51" y="4"/>
                </a:lnTo>
                <a:lnTo>
                  <a:pt x="49" y="3"/>
                </a:lnTo>
                <a:lnTo>
                  <a:pt x="48" y="3"/>
                </a:lnTo>
                <a:lnTo>
                  <a:pt x="46" y="1"/>
                </a:lnTo>
                <a:lnTo>
                  <a:pt x="45" y="1"/>
                </a:lnTo>
                <a:lnTo>
                  <a:pt x="42" y="1"/>
                </a:lnTo>
                <a:lnTo>
                  <a:pt x="41" y="1"/>
                </a:lnTo>
                <a:lnTo>
                  <a:pt x="39" y="0"/>
                </a:lnTo>
                <a:lnTo>
                  <a:pt x="38" y="0"/>
                </a:lnTo>
                <a:lnTo>
                  <a:pt x="35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2019300" y="21590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884363" y="3643313"/>
            <a:ext cx="327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En</a:t>
            </a:r>
            <a:endParaRPr lang="en-US" altLang="en-US"/>
          </a:p>
        </p:txBody>
      </p:sp>
      <p:sp>
        <p:nvSpPr>
          <p:cNvPr id="19555" name="AutoShape 99"/>
          <p:cNvSpPr>
            <a:spLocks noChangeArrowheads="1"/>
          </p:cNvSpPr>
          <p:nvPr/>
        </p:nvSpPr>
        <p:spPr bwMode="auto">
          <a:xfrm>
            <a:off x="3573463" y="2530475"/>
            <a:ext cx="628650" cy="527050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7" name="AutoShape 101"/>
          <p:cNvSpPr>
            <a:spLocks noChangeArrowheads="1"/>
          </p:cNvSpPr>
          <p:nvPr/>
        </p:nvSpPr>
        <p:spPr bwMode="auto">
          <a:xfrm>
            <a:off x="3584575" y="4387850"/>
            <a:ext cx="628650" cy="527050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Decoders</a:t>
            </a:r>
          </a:p>
        </p:txBody>
      </p:sp>
    </p:spTree>
    <p:extLst>
      <p:ext uri="{BB962C8B-B14F-4D97-AF65-F5344CB8AC3E}">
        <p14:creationId xmlns:p14="http://schemas.microsoft.com/office/powerpoint/2010/main" val="1041287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Decoders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5638800" cy="4150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9867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7975" y="6248400"/>
            <a:ext cx="847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/>
              <a:t>A 4-to-16 decoder built using a decoder tree.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011738" y="3343275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941888" y="3251200"/>
            <a:ext cx="876300" cy="11620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4675188" y="3460750"/>
            <a:ext cx="266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132388" y="342900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5818188" y="3460750"/>
            <a:ext cx="552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818188" y="4203700"/>
            <a:ext cx="552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11738" y="4124325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 sz="2800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586413" y="3343275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667375" y="342900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11738" y="3587750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427538" y="3708400"/>
            <a:ext cx="514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132388" y="367506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586413" y="3587750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667375" y="367506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5586413" y="3832225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667375" y="39195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586413" y="4078288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818188" y="3956050"/>
            <a:ext cx="552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5667375" y="416401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491288" y="3338513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572250" y="34242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8 </a:t>
            </a:r>
            <a:endParaRPr lang="en-US" altLang="en-US" sz="2800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492875" y="358616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6575425" y="367347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9 </a:t>
            </a:r>
            <a:endParaRPr lang="en-US" altLang="en-US" sz="2800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492875" y="3835400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575425" y="3922713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10</a:t>
            </a:r>
            <a:endParaRPr lang="en-US" altLang="en-US" sz="2800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6492875" y="408463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5818188" y="3708400"/>
            <a:ext cx="552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Freeform 31"/>
          <p:cNvSpPr>
            <a:spLocks/>
          </p:cNvSpPr>
          <p:nvPr/>
        </p:nvSpPr>
        <p:spPr bwMode="auto">
          <a:xfrm>
            <a:off x="4637088" y="3441700"/>
            <a:ext cx="38100" cy="38100"/>
          </a:xfrm>
          <a:custGeom>
            <a:avLst/>
            <a:gdLst>
              <a:gd name="T0" fmla="*/ 23 w 48"/>
              <a:gd name="T1" fmla="*/ 1 h 48"/>
              <a:gd name="T2" fmla="*/ 19 w 48"/>
              <a:gd name="T3" fmla="*/ 1 h 48"/>
              <a:gd name="T4" fmla="*/ 15 w 48"/>
              <a:gd name="T5" fmla="*/ 3 h 48"/>
              <a:gd name="T6" fmla="*/ 12 w 48"/>
              <a:gd name="T7" fmla="*/ 4 h 48"/>
              <a:gd name="T8" fmla="*/ 9 w 48"/>
              <a:gd name="T9" fmla="*/ 5 h 48"/>
              <a:gd name="T10" fmla="*/ 7 w 48"/>
              <a:gd name="T11" fmla="*/ 7 h 48"/>
              <a:gd name="T12" fmla="*/ 5 w 48"/>
              <a:gd name="T13" fmla="*/ 11 h 48"/>
              <a:gd name="T14" fmla="*/ 2 w 48"/>
              <a:gd name="T15" fmla="*/ 13 h 48"/>
              <a:gd name="T16" fmla="*/ 1 w 48"/>
              <a:gd name="T17" fmla="*/ 17 h 48"/>
              <a:gd name="T18" fmla="*/ 0 w 48"/>
              <a:gd name="T19" fmla="*/ 19 h 48"/>
              <a:gd name="T20" fmla="*/ 0 w 48"/>
              <a:gd name="T21" fmla="*/ 23 h 48"/>
              <a:gd name="T22" fmla="*/ 0 w 48"/>
              <a:gd name="T23" fmla="*/ 26 h 48"/>
              <a:gd name="T24" fmla="*/ 0 w 48"/>
              <a:gd name="T25" fmla="*/ 30 h 48"/>
              <a:gd name="T26" fmla="*/ 1 w 48"/>
              <a:gd name="T27" fmla="*/ 32 h 48"/>
              <a:gd name="T28" fmla="*/ 2 w 48"/>
              <a:gd name="T29" fmla="*/ 36 h 48"/>
              <a:gd name="T30" fmla="*/ 5 w 48"/>
              <a:gd name="T31" fmla="*/ 38 h 48"/>
              <a:gd name="T32" fmla="*/ 7 w 48"/>
              <a:gd name="T33" fmla="*/ 42 h 48"/>
              <a:gd name="T34" fmla="*/ 9 w 48"/>
              <a:gd name="T35" fmla="*/ 44 h 48"/>
              <a:gd name="T36" fmla="*/ 12 w 48"/>
              <a:gd name="T37" fmla="*/ 46 h 48"/>
              <a:gd name="T38" fmla="*/ 15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5 w 48"/>
              <a:gd name="T45" fmla="*/ 48 h 48"/>
              <a:gd name="T46" fmla="*/ 29 w 48"/>
              <a:gd name="T47" fmla="*/ 48 h 48"/>
              <a:gd name="T48" fmla="*/ 32 w 48"/>
              <a:gd name="T49" fmla="*/ 47 h 48"/>
              <a:gd name="T50" fmla="*/ 35 w 48"/>
              <a:gd name="T51" fmla="*/ 46 h 48"/>
              <a:gd name="T52" fmla="*/ 38 w 48"/>
              <a:gd name="T53" fmla="*/ 44 h 48"/>
              <a:gd name="T54" fmla="*/ 41 w 48"/>
              <a:gd name="T55" fmla="*/ 42 h 48"/>
              <a:gd name="T56" fmla="*/ 43 w 48"/>
              <a:gd name="T57" fmla="*/ 38 h 48"/>
              <a:gd name="T58" fmla="*/ 44 w 48"/>
              <a:gd name="T59" fmla="*/ 36 h 48"/>
              <a:gd name="T60" fmla="*/ 45 w 48"/>
              <a:gd name="T61" fmla="*/ 32 h 48"/>
              <a:gd name="T62" fmla="*/ 47 w 48"/>
              <a:gd name="T63" fmla="*/ 30 h 48"/>
              <a:gd name="T64" fmla="*/ 48 w 48"/>
              <a:gd name="T65" fmla="*/ 26 h 48"/>
              <a:gd name="T66" fmla="*/ 48 w 48"/>
              <a:gd name="T67" fmla="*/ 23 h 48"/>
              <a:gd name="T68" fmla="*/ 47 w 48"/>
              <a:gd name="T69" fmla="*/ 19 h 48"/>
              <a:gd name="T70" fmla="*/ 45 w 48"/>
              <a:gd name="T71" fmla="*/ 17 h 48"/>
              <a:gd name="T72" fmla="*/ 44 w 48"/>
              <a:gd name="T73" fmla="*/ 13 h 48"/>
              <a:gd name="T74" fmla="*/ 43 w 48"/>
              <a:gd name="T75" fmla="*/ 11 h 48"/>
              <a:gd name="T76" fmla="*/ 41 w 48"/>
              <a:gd name="T77" fmla="*/ 7 h 48"/>
              <a:gd name="T78" fmla="*/ 38 w 48"/>
              <a:gd name="T79" fmla="*/ 5 h 48"/>
              <a:gd name="T80" fmla="*/ 35 w 48"/>
              <a:gd name="T81" fmla="*/ 4 h 48"/>
              <a:gd name="T82" fmla="*/ 32 w 48"/>
              <a:gd name="T83" fmla="*/ 3 h 48"/>
              <a:gd name="T84" fmla="*/ 29 w 48"/>
              <a:gd name="T85" fmla="*/ 1 h 48"/>
              <a:gd name="T86" fmla="*/ 25 w 48"/>
              <a:gd name="T87" fmla="*/ 1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1"/>
                </a:lnTo>
                <a:lnTo>
                  <a:pt x="21" y="1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5" y="3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11" y="5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7" y="7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2" y="35"/>
                </a:lnTo>
                <a:lnTo>
                  <a:pt x="2" y="36"/>
                </a:lnTo>
                <a:lnTo>
                  <a:pt x="3" y="37"/>
                </a:lnTo>
                <a:lnTo>
                  <a:pt x="3" y="38"/>
                </a:lnTo>
                <a:lnTo>
                  <a:pt x="5" y="38"/>
                </a:lnTo>
                <a:lnTo>
                  <a:pt x="5" y="40"/>
                </a:lnTo>
                <a:lnTo>
                  <a:pt x="6" y="41"/>
                </a:lnTo>
                <a:lnTo>
                  <a:pt x="7" y="42"/>
                </a:lnTo>
                <a:lnTo>
                  <a:pt x="7" y="42"/>
                </a:lnTo>
                <a:lnTo>
                  <a:pt x="8" y="43"/>
                </a:lnTo>
                <a:lnTo>
                  <a:pt x="9" y="44"/>
                </a:lnTo>
                <a:lnTo>
                  <a:pt x="11" y="44"/>
                </a:lnTo>
                <a:lnTo>
                  <a:pt x="11" y="46"/>
                </a:lnTo>
                <a:lnTo>
                  <a:pt x="12" y="46"/>
                </a:lnTo>
                <a:lnTo>
                  <a:pt x="13" y="47"/>
                </a:lnTo>
                <a:lnTo>
                  <a:pt x="14" y="47"/>
                </a:lnTo>
                <a:lnTo>
                  <a:pt x="15" y="47"/>
                </a:lnTo>
                <a:lnTo>
                  <a:pt x="17" y="48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1" y="48"/>
                </a:lnTo>
                <a:lnTo>
                  <a:pt x="32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38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5" y="32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8" y="28"/>
                </a:lnTo>
                <a:lnTo>
                  <a:pt x="48" y="26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7" y="20"/>
                </a:lnTo>
                <a:lnTo>
                  <a:pt x="47" y="19"/>
                </a:lnTo>
                <a:lnTo>
                  <a:pt x="47" y="18"/>
                </a:lnTo>
                <a:lnTo>
                  <a:pt x="47" y="18"/>
                </a:lnTo>
                <a:lnTo>
                  <a:pt x="45" y="17"/>
                </a:lnTo>
                <a:lnTo>
                  <a:pt x="45" y="16"/>
                </a:lnTo>
                <a:lnTo>
                  <a:pt x="45" y="15"/>
                </a:lnTo>
                <a:lnTo>
                  <a:pt x="44" y="13"/>
                </a:lnTo>
                <a:lnTo>
                  <a:pt x="44" y="12"/>
                </a:lnTo>
                <a:lnTo>
                  <a:pt x="43" y="11"/>
                </a:lnTo>
                <a:lnTo>
                  <a:pt x="43" y="11"/>
                </a:lnTo>
                <a:lnTo>
                  <a:pt x="42" y="10"/>
                </a:lnTo>
                <a:lnTo>
                  <a:pt x="41" y="9"/>
                </a:lnTo>
                <a:lnTo>
                  <a:pt x="41" y="7"/>
                </a:lnTo>
                <a:lnTo>
                  <a:pt x="39" y="7"/>
                </a:lnTo>
                <a:lnTo>
                  <a:pt x="38" y="6"/>
                </a:lnTo>
                <a:lnTo>
                  <a:pt x="38" y="5"/>
                </a:lnTo>
                <a:lnTo>
                  <a:pt x="37" y="5"/>
                </a:lnTo>
                <a:lnTo>
                  <a:pt x="36" y="4"/>
                </a:lnTo>
                <a:lnTo>
                  <a:pt x="35" y="4"/>
                </a:lnTo>
                <a:lnTo>
                  <a:pt x="33" y="3"/>
                </a:lnTo>
                <a:lnTo>
                  <a:pt x="32" y="3"/>
                </a:lnTo>
                <a:lnTo>
                  <a:pt x="32" y="3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5" y="1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Freeform 32"/>
          <p:cNvSpPr>
            <a:spLocks/>
          </p:cNvSpPr>
          <p:nvPr/>
        </p:nvSpPr>
        <p:spPr bwMode="auto">
          <a:xfrm>
            <a:off x="4645025" y="3449638"/>
            <a:ext cx="46038" cy="46037"/>
          </a:xfrm>
          <a:custGeom>
            <a:avLst/>
            <a:gdLst>
              <a:gd name="T0" fmla="*/ 27 w 59"/>
              <a:gd name="T1" fmla="*/ 0 h 58"/>
              <a:gd name="T2" fmla="*/ 23 w 59"/>
              <a:gd name="T3" fmla="*/ 1 h 58"/>
              <a:gd name="T4" fmla="*/ 18 w 59"/>
              <a:gd name="T5" fmla="*/ 2 h 58"/>
              <a:gd name="T6" fmla="*/ 15 w 59"/>
              <a:gd name="T7" fmla="*/ 5 h 58"/>
              <a:gd name="T8" fmla="*/ 11 w 59"/>
              <a:gd name="T9" fmla="*/ 7 h 58"/>
              <a:gd name="T10" fmla="*/ 9 w 59"/>
              <a:gd name="T11" fmla="*/ 9 h 58"/>
              <a:gd name="T12" fmla="*/ 6 w 59"/>
              <a:gd name="T13" fmla="*/ 13 h 58"/>
              <a:gd name="T14" fmla="*/ 4 w 59"/>
              <a:gd name="T15" fmla="*/ 16 h 58"/>
              <a:gd name="T16" fmla="*/ 3 w 59"/>
              <a:gd name="T17" fmla="*/ 20 h 58"/>
              <a:gd name="T18" fmla="*/ 1 w 59"/>
              <a:gd name="T19" fmla="*/ 25 h 58"/>
              <a:gd name="T20" fmla="*/ 0 w 59"/>
              <a:gd name="T21" fmla="*/ 30 h 58"/>
              <a:gd name="T22" fmla="*/ 1 w 59"/>
              <a:gd name="T23" fmla="*/ 32 h 58"/>
              <a:gd name="T24" fmla="*/ 1 w 59"/>
              <a:gd name="T25" fmla="*/ 37 h 58"/>
              <a:gd name="T26" fmla="*/ 3 w 59"/>
              <a:gd name="T27" fmla="*/ 40 h 58"/>
              <a:gd name="T28" fmla="*/ 5 w 59"/>
              <a:gd name="T29" fmla="*/ 44 h 58"/>
              <a:gd name="T30" fmla="*/ 7 w 59"/>
              <a:gd name="T31" fmla="*/ 48 h 58"/>
              <a:gd name="T32" fmla="*/ 10 w 59"/>
              <a:gd name="T33" fmla="*/ 51 h 58"/>
              <a:gd name="T34" fmla="*/ 13 w 59"/>
              <a:gd name="T35" fmla="*/ 54 h 58"/>
              <a:gd name="T36" fmla="*/ 17 w 59"/>
              <a:gd name="T37" fmla="*/ 56 h 58"/>
              <a:gd name="T38" fmla="*/ 22 w 59"/>
              <a:gd name="T39" fmla="*/ 57 h 58"/>
              <a:gd name="T40" fmla="*/ 25 w 59"/>
              <a:gd name="T41" fmla="*/ 58 h 58"/>
              <a:gd name="T42" fmla="*/ 30 w 59"/>
              <a:gd name="T43" fmla="*/ 58 h 58"/>
              <a:gd name="T44" fmla="*/ 33 w 59"/>
              <a:gd name="T45" fmla="*/ 58 h 58"/>
              <a:gd name="T46" fmla="*/ 37 w 59"/>
              <a:gd name="T47" fmla="*/ 57 h 58"/>
              <a:gd name="T48" fmla="*/ 41 w 59"/>
              <a:gd name="T49" fmla="*/ 56 h 58"/>
              <a:gd name="T50" fmla="*/ 46 w 59"/>
              <a:gd name="T51" fmla="*/ 55 h 58"/>
              <a:gd name="T52" fmla="*/ 48 w 59"/>
              <a:gd name="T53" fmla="*/ 52 h 58"/>
              <a:gd name="T54" fmla="*/ 52 w 59"/>
              <a:gd name="T55" fmla="*/ 49 h 58"/>
              <a:gd name="T56" fmla="*/ 54 w 59"/>
              <a:gd name="T57" fmla="*/ 45 h 58"/>
              <a:gd name="T58" fmla="*/ 57 w 59"/>
              <a:gd name="T59" fmla="*/ 42 h 58"/>
              <a:gd name="T60" fmla="*/ 58 w 59"/>
              <a:gd name="T61" fmla="*/ 38 h 58"/>
              <a:gd name="T62" fmla="*/ 59 w 59"/>
              <a:gd name="T63" fmla="*/ 33 h 58"/>
              <a:gd name="T64" fmla="*/ 59 w 59"/>
              <a:gd name="T65" fmla="*/ 30 h 58"/>
              <a:gd name="T66" fmla="*/ 59 w 59"/>
              <a:gd name="T67" fmla="*/ 26 h 58"/>
              <a:gd name="T68" fmla="*/ 59 w 59"/>
              <a:gd name="T69" fmla="*/ 22 h 58"/>
              <a:gd name="T70" fmla="*/ 57 w 59"/>
              <a:gd name="T71" fmla="*/ 18 h 58"/>
              <a:gd name="T72" fmla="*/ 55 w 59"/>
              <a:gd name="T73" fmla="*/ 14 h 58"/>
              <a:gd name="T74" fmla="*/ 53 w 59"/>
              <a:gd name="T75" fmla="*/ 10 h 58"/>
              <a:gd name="T76" fmla="*/ 49 w 59"/>
              <a:gd name="T77" fmla="*/ 8 h 58"/>
              <a:gd name="T78" fmla="*/ 47 w 59"/>
              <a:gd name="T79" fmla="*/ 5 h 58"/>
              <a:gd name="T80" fmla="*/ 42 w 59"/>
              <a:gd name="T81" fmla="*/ 3 h 58"/>
              <a:gd name="T82" fmla="*/ 39 w 59"/>
              <a:gd name="T83" fmla="*/ 1 h 58"/>
              <a:gd name="T84" fmla="*/ 35 w 59"/>
              <a:gd name="T85" fmla="*/ 1 h 58"/>
              <a:gd name="T86" fmla="*/ 30 w 59"/>
              <a:gd name="T8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8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5" y="1"/>
                </a:lnTo>
                <a:lnTo>
                  <a:pt x="24" y="1"/>
                </a:lnTo>
                <a:lnTo>
                  <a:pt x="23" y="1"/>
                </a:lnTo>
                <a:lnTo>
                  <a:pt x="22" y="1"/>
                </a:lnTo>
                <a:lnTo>
                  <a:pt x="19" y="2"/>
                </a:lnTo>
                <a:lnTo>
                  <a:pt x="18" y="2"/>
                </a:lnTo>
                <a:lnTo>
                  <a:pt x="17" y="3"/>
                </a:lnTo>
                <a:lnTo>
                  <a:pt x="16" y="3"/>
                </a:lnTo>
                <a:lnTo>
                  <a:pt x="15" y="5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10" y="8"/>
                </a:lnTo>
                <a:lnTo>
                  <a:pt x="9" y="9"/>
                </a:lnTo>
                <a:lnTo>
                  <a:pt x="7" y="10"/>
                </a:lnTo>
                <a:lnTo>
                  <a:pt x="6" y="12"/>
                </a:lnTo>
                <a:lnTo>
                  <a:pt x="6" y="13"/>
                </a:lnTo>
                <a:lnTo>
                  <a:pt x="5" y="14"/>
                </a:lnTo>
                <a:lnTo>
                  <a:pt x="4" y="15"/>
                </a:lnTo>
                <a:lnTo>
                  <a:pt x="4" y="16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1" y="37"/>
                </a:lnTo>
                <a:lnTo>
                  <a:pt x="3" y="38"/>
                </a:lnTo>
                <a:lnTo>
                  <a:pt x="3" y="39"/>
                </a:lnTo>
                <a:lnTo>
                  <a:pt x="3" y="40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6" y="45"/>
                </a:lnTo>
                <a:lnTo>
                  <a:pt x="6" y="46"/>
                </a:lnTo>
                <a:lnTo>
                  <a:pt x="7" y="48"/>
                </a:lnTo>
                <a:lnTo>
                  <a:pt x="9" y="49"/>
                </a:lnTo>
                <a:lnTo>
                  <a:pt x="10" y="50"/>
                </a:lnTo>
                <a:lnTo>
                  <a:pt x="10" y="51"/>
                </a:lnTo>
                <a:lnTo>
                  <a:pt x="11" y="52"/>
                </a:lnTo>
                <a:lnTo>
                  <a:pt x="12" y="52"/>
                </a:lnTo>
                <a:lnTo>
                  <a:pt x="13" y="54"/>
                </a:lnTo>
                <a:lnTo>
                  <a:pt x="15" y="55"/>
                </a:lnTo>
                <a:lnTo>
                  <a:pt x="16" y="55"/>
                </a:lnTo>
                <a:lnTo>
                  <a:pt x="17" y="56"/>
                </a:lnTo>
                <a:lnTo>
                  <a:pt x="18" y="56"/>
                </a:lnTo>
                <a:lnTo>
                  <a:pt x="19" y="57"/>
                </a:lnTo>
                <a:lnTo>
                  <a:pt x="22" y="57"/>
                </a:lnTo>
                <a:lnTo>
                  <a:pt x="23" y="57"/>
                </a:lnTo>
                <a:lnTo>
                  <a:pt x="24" y="58"/>
                </a:lnTo>
                <a:lnTo>
                  <a:pt x="25" y="58"/>
                </a:lnTo>
                <a:lnTo>
                  <a:pt x="27" y="58"/>
                </a:lnTo>
                <a:lnTo>
                  <a:pt x="29" y="58"/>
                </a:lnTo>
                <a:lnTo>
                  <a:pt x="30" y="58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5" y="58"/>
                </a:lnTo>
                <a:lnTo>
                  <a:pt x="36" y="58"/>
                </a:lnTo>
                <a:lnTo>
                  <a:pt x="37" y="57"/>
                </a:lnTo>
                <a:lnTo>
                  <a:pt x="39" y="57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7" y="52"/>
                </a:lnTo>
                <a:lnTo>
                  <a:pt x="48" y="52"/>
                </a:lnTo>
                <a:lnTo>
                  <a:pt x="49" y="51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6"/>
                </a:lnTo>
                <a:lnTo>
                  <a:pt x="54" y="45"/>
                </a:lnTo>
                <a:lnTo>
                  <a:pt x="55" y="44"/>
                </a:lnTo>
                <a:lnTo>
                  <a:pt x="55" y="43"/>
                </a:lnTo>
                <a:lnTo>
                  <a:pt x="57" y="42"/>
                </a:lnTo>
                <a:lnTo>
                  <a:pt x="57" y="40"/>
                </a:lnTo>
                <a:lnTo>
                  <a:pt x="58" y="39"/>
                </a:lnTo>
                <a:lnTo>
                  <a:pt x="58" y="38"/>
                </a:lnTo>
                <a:lnTo>
                  <a:pt x="59" y="37"/>
                </a:lnTo>
                <a:lnTo>
                  <a:pt x="59" y="36"/>
                </a:lnTo>
                <a:lnTo>
                  <a:pt x="59" y="33"/>
                </a:lnTo>
                <a:lnTo>
                  <a:pt x="59" y="32"/>
                </a:lnTo>
                <a:lnTo>
                  <a:pt x="59" y="31"/>
                </a:lnTo>
                <a:lnTo>
                  <a:pt x="59" y="30"/>
                </a:lnTo>
                <a:lnTo>
                  <a:pt x="59" y="30"/>
                </a:lnTo>
                <a:lnTo>
                  <a:pt x="59" y="27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9" y="22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6"/>
                </a:lnTo>
                <a:lnTo>
                  <a:pt x="55" y="15"/>
                </a:lnTo>
                <a:lnTo>
                  <a:pt x="55" y="14"/>
                </a:lnTo>
                <a:lnTo>
                  <a:pt x="54" y="13"/>
                </a:lnTo>
                <a:lnTo>
                  <a:pt x="53" y="12"/>
                </a:lnTo>
                <a:lnTo>
                  <a:pt x="53" y="10"/>
                </a:lnTo>
                <a:lnTo>
                  <a:pt x="52" y="9"/>
                </a:lnTo>
                <a:lnTo>
                  <a:pt x="51" y="8"/>
                </a:lnTo>
                <a:lnTo>
                  <a:pt x="49" y="8"/>
                </a:lnTo>
                <a:lnTo>
                  <a:pt x="48" y="7"/>
                </a:lnTo>
                <a:lnTo>
                  <a:pt x="47" y="6"/>
                </a:lnTo>
                <a:lnTo>
                  <a:pt x="47" y="5"/>
                </a:lnTo>
                <a:lnTo>
                  <a:pt x="46" y="5"/>
                </a:lnTo>
                <a:lnTo>
                  <a:pt x="45" y="3"/>
                </a:lnTo>
                <a:lnTo>
                  <a:pt x="42" y="3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5" y="1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Freeform 33"/>
          <p:cNvSpPr>
            <a:spLocks/>
          </p:cNvSpPr>
          <p:nvPr/>
        </p:nvSpPr>
        <p:spPr bwMode="auto">
          <a:xfrm>
            <a:off x="4408488" y="3689350"/>
            <a:ext cx="38100" cy="38100"/>
          </a:xfrm>
          <a:custGeom>
            <a:avLst/>
            <a:gdLst>
              <a:gd name="T0" fmla="*/ 23 w 48"/>
              <a:gd name="T1" fmla="*/ 1 h 48"/>
              <a:gd name="T2" fmla="*/ 19 w 48"/>
              <a:gd name="T3" fmla="*/ 1 h 48"/>
              <a:gd name="T4" fmla="*/ 16 w 48"/>
              <a:gd name="T5" fmla="*/ 2 h 48"/>
              <a:gd name="T6" fmla="*/ 12 w 48"/>
              <a:gd name="T7" fmla="*/ 3 h 48"/>
              <a:gd name="T8" fmla="*/ 10 w 48"/>
              <a:gd name="T9" fmla="*/ 5 h 48"/>
              <a:gd name="T10" fmla="*/ 7 w 48"/>
              <a:gd name="T11" fmla="*/ 7 h 48"/>
              <a:gd name="T12" fmla="*/ 5 w 48"/>
              <a:gd name="T13" fmla="*/ 11 h 48"/>
              <a:gd name="T14" fmla="*/ 2 w 48"/>
              <a:gd name="T15" fmla="*/ 13 h 48"/>
              <a:gd name="T16" fmla="*/ 1 w 48"/>
              <a:gd name="T17" fmla="*/ 17 h 48"/>
              <a:gd name="T18" fmla="*/ 0 w 48"/>
              <a:gd name="T19" fmla="*/ 19 h 48"/>
              <a:gd name="T20" fmla="*/ 0 w 48"/>
              <a:gd name="T21" fmla="*/ 23 h 48"/>
              <a:gd name="T22" fmla="*/ 0 w 48"/>
              <a:gd name="T23" fmla="*/ 26 h 48"/>
              <a:gd name="T24" fmla="*/ 0 w 48"/>
              <a:gd name="T25" fmla="*/ 30 h 48"/>
              <a:gd name="T26" fmla="*/ 1 w 48"/>
              <a:gd name="T27" fmla="*/ 32 h 48"/>
              <a:gd name="T28" fmla="*/ 2 w 48"/>
              <a:gd name="T29" fmla="*/ 36 h 48"/>
              <a:gd name="T30" fmla="*/ 5 w 48"/>
              <a:gd name="T31" fmla="*/ 38 h 48"/>
              <a:gd name="T32" fmla="*/ 7 w 48"/>
              <a:gd name="T33" fmla="*/ 42 h 48"/>
              <a:gd name="T34" fmla="*/ 10 w 48"/>
              <a:gd name="T35" fmla="*/ 44 h 48"/>
              <a:gd name="T36" fmla="*/ 12 w 48"/>
              <a:gd name="T37" fmla="*/ 45 h 48"/>
              <a:gd name="T38" fmla="*/ 16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5 w 48"/>
              <a:gd name="T45" fmla="*/ 48 h 48"/>
              <a:gd name="T46" fmla="*/ 29 w 48"/>
              <a:gd name="T47" fmla="*/ 48 h 48"/>
              <a:gd name="T48" fmla="*/ 32 w 48"/>
              <a:gd name="T49" fmla="*/ 47 h 48"/>
              <a:gd name="T50" fmla="*/ 35 w 48"/>
              <a:gd name="T51" fmla="*/ 45 h 48"/>
              <a:gd name="T52" fmla="*/ 38 w 48"/>
              <a:gd name="T53" fmla="*/ 44 h 48"/>
              <a:gd name="T54" fmla="*/ 41 w 48"/>
              <a:gd name="T55" fmla="*/ 42 h 48"/>
              <a:gd name="T56" fmla="*/ 43 w 48"/>
              <a:gd name="T57" fmla="*/ 38 h 48"/>
              <a:gd name="T58" fmla="*/ 44 w 48"/>
              <a:gd name="T59" fmla="*/ 36 h 48"/>
              <a:gd name="T60" fmla="*/ 45 w 48"/>
              <a:gd name="T61" fmla="*/ 32 h 48"/>
              <a:gd name="T62" fmla="*/ 47 w 48"/>
              <a:gd name="T63" fmla="*/ 30 h 48"/>
              <a:gd name="T64" fmla="*/ 48 w 48"/>
              <a:gd name="T65" fmla="*/ 26 h 48"/>
              <a:gd name="T66" fmla="*/ 48 w 48"/>
              <a:gd name="T67" fmla="*/ 23 h 48"/>
              <a:gd name="T68" fmla="*/ 47 w 48"/>
              <a:gd name="T69" fmla="*/ 19 h 48"/>
              <a:gd name="T70" fmla="*/ 45 w 48"/>
              <a:gd name="T71" fmla="*/ 17 h 48"/>
              <a:gd name="T72" fmla="*/ 44 w 48"/>
              <a:gd name="T73" fmla="*/ 13 h 48"/>
              <a:gd name="T74" fmla="*/ 43 w 48"/>
              <a:gd name="T75" fmla="*/ 11 h 48"/>
              <a:gd name="T76" fmla="*/ 41 w 48"/>
              <a:gd name="T77" fmla="*/ 7 h 48"/>
              <a:gd name="T78" fmla="*/ 38 w 48"/>
              <a:gd name="T79" fmla="*/ 5 h 48"/>
              <a:gd name="T80" fmla="*/ 35 w 48"/>
              <a:gd name="T81" fmla="*/ 3 h 48"/>
              <a:gd name="T82" fmla="*/ 32 w 48"/>
              <a:gd name="T83" fmla="*/ 2 h 48"/>
              <a:gd name="T84" fmla="*/ 29 w 48"/>
              <a:gd name="T85" fmla="*/ 1 h 48"/>
              <a:gd name="T86" fmla="*/ 25 w 48"/>
              <a:gd name="T87" fmla="*/ 1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1"/>
                </a:lnTo>
                <a:lnTo>
                  <a:pt x="22" y="1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5"/>
                </a:lnTo>
                <a:lnTo>
                  <a:pt x="10" y="5"/>
                </a:lnTo>
                <a:lnTo>
                  <a:pt x="8" y="6"/>
                </a:lnTo>
                <a:lnTo>
                  <a:pt x="7" y="7"/>
                </a:lnTo>
                <a:lnTo>
                  <a:pt x="7" y="7"/>
                </a:lnTo>
                <a:lnTo>
                  <a:pt x="6" y="8"/>
                </a:lnTo>
                <a:lnTo>
                  <a:pt x="5" y="9"/>
                </a:lnTo>
                <a:lnTo>
                  <a:pt x="5" y="11"/>
                </a:lnTo>
                <a:lnTo>
                  <a:pt x="4" y="11"/>
                </a:lnTo>
                <a:lnTo>
                  <a:pt x="4" y="12"/>
                </a:lnTo>
                <a:lnTo>
                  <a:pt x="2" y="13"/>
                </a:lnTo>
                <a:lnTo>
                  <a:pt x="2" y="14"/>
                </a:lnTo>
                <a:lnTo>
                  <a:pt x="1" y="15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2" y="35"/>
                </a:lnTo>
                <a:lnTo>
                  <a:pt x="2" y="36"/>
                </a:lnTo>
                <a:lnTo>
                  <a:pt x="4" y="37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6" y="41"/>
                </a:lnTo>
                <a:lnTo>
                  <a:pt x="7" y="42"/>
                </a:lnTo>
                <a:lnTo>
                  <a:pt x="7" y="42"/>
                </a:lnTo>
                <a:lnTo>
                  <a:pt x="8" y="43"/>
                </a:lnTo>
                <a:lnTo>
                  <a:pt x="10" y="44"/>
                </a:lnTo>
                <a:lnTo>
                  <a:pt x="11" y="44"/>
                </a:lnTo>
                <a:lnTo>
                  <a:pt x="11" y="45"/>
                </a:lnTo>
                <a:lnTo>
                  <a:pt x="12" y="45"/>
                </a:lnTo>
                <a:lnTo>
                  <a:pt x="13" y="47"/>
                </a:lnTo>
                <a:lnTo>
                  <a:pt x="14" y="47"/>
                </a:lnTo>
                <a:lnTo>
                  <a:pt x="16" y="47"/>
                </a:lnTo>
                <a:lnTo>
                  <a:pt x="17" y="48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1" y="48"/>
                </a:lnTo>
                <a:lnTo>
                  <a:pt x="32" y="47"/>
                </a:lnTo>
                <a:lnTo>
                  <a:pt x="32" y="47"/>
                </a:lnTo>
                <a:lnTo>
                  <a:pt x="33" y="47"/>
                </a:lnTo>
                <a:lnTo>
                  <a:pt x="35" y="45"/>
                </a:lnTo>
                <a:lnTo>
                  <a:pt x="36" y="45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39"/>
                </a:lnTo>
                <a:lnTo>
                  <a:pt x="43" y="38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5" y="33"/>
                </a:lnTo>
                <a:lnTo>
                  <a:pt x="45" y="32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8" y="27"/>
                </a:lnTo>
                <a:lnTo>
                  <a:pt x="48" y="26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1"/>
                </a:lnTo>
                <a:lnTo>
                  <a:pt x="47" y="20"/>
                </a:lnTo>
                <a:lnTo>
                  <a:pt x="47" y="19"/>
                </a:lnTo>
                <a:lnTo>
                  <a:pt x="47" y="18"/>
                </a:lnTo>
                <a:lnTo>
                  <a:pt x="47" y="18"/>
                </a:lnTo>
                <a:lnTo>
                  <a:pt x="45" y="17"/>
                </a:lnTo>
                <a:lnTo>
                  <a:pt x="45" y="15"/>
                </a:lnTo>
                <a:lnTo>
                  <a:pt x="45" y="14"/>
                </a:lnTo>
                <a:lnTo>
                  <a:pt x="44" y="13"/>
                </a:lnTo>
                <a:lnTo>
                  <a:pt x="44" y="12"/>
                </a:lnTo>
                <a:lnTo>
                  <a:pt x="43" y="11"/>
                </a:lnTo>
                <a:lnTo>
                  <a:pt x="43" y="11"/>
                </a:lnTo>
                <a:lnTo>
                  <a:pt x="42" y="9"/>
                </a:lnTo>
                <a:lnTo>
                  <a:pt x="41" y="8"/>
                </a:lnTo>
                <a:lnTo>
                  <a:pt x="41" y="7"/>
                </a:lnTo>
                <a:lnTo>
                  <a:pt x="39" y="7"/>
                </a:lnTo>
                <a:lnTo>
                  <a:pt x="38" y="6"/>
                </a:lnTo>
                <a:lnTo>
                  <a:pt x="38" y="5"/>
                </a:lnTo>
                <a:lnTo>
                  <a:pt x="37" y="5"/>
                </a:lnTo>
                <a:lnTo>
                  <a:pt x="36" y="3"/>
                </a:lnTo>
                <a:lnTo>
                  <a:pt x="35" y="3"/>
                </a:lnTo>
                <a:lnTo>
                  <a:pt x="33" y="2"/>
                </a:lnTo>
                <a:lnTo>
                  <a:pt x="32" y="2"/>
                </a:lnTo>
                <a:lnTo>
                  <a:pt x="32" y="2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5" y="1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Freeform 34"/>
          <p:cNvSpPr>
            <a:spLocks/>
          </p:cNvSpPr>
          <p:nvPr/>
        </p:nvSpPr>
        <p:spPr bwMode="auto">
          <a:xfrm>
            <a:off x="4397375" y="3678238"/>
            <a:ext cx="46038" cy="46037"/>
          </a:xfrm>
          <a:custGeom>
            <a:avLst/>
            <a:gdLst>
              <a:gd name="T0" fmla="*/ 27 w 59"/>
              <a:gd name="T1" fmla="*/ 0 h 58"/>
              <a:gd name="T2" fmla="*/ 23 w 59"/>
              <a:gd name="T3" fmla="*/ 1 h 58"/>
              <a:gd name="T4" fmla="*/ 18 w 59"/>
              <a:gd name="T5" fmla="*/ 2 h 58"/>
              <a:gd name="T6" fmla="*/ 15 w 59"/>
              <a:gd name="T7" fmla="*/ 4 h 58"/>
              <a:gd name="T8" fmla="*/ 11 w 59"/>
              <a:gd name="T9" fmla="*/ 7 h 58"/>
              <a:gd name="T10" fmla="*/ 9 w 59"/>
              <a:gd name="T11" fmla="*/ 9 h 58"/>
              <a:gd name="T12" fmla="*/ 6 w 59"/>
              <a:gd name="T13" fmla="*/ 13 h 58"/>
              <a:gd name="T14" fmla="*/ 4 w 59"/>
              <a:gd name="T15" fmla="*/ 16 h 58"/>
              <a:gd name="T16" fmla="*/ 3 w 59"/>
              <a:gd name="T17" fmla="*/ 20 h 58"/>
              <a:gd name="T18" fmla="*/ 2 w 59"/>
              <a:gd name="T19" fmla="*/ 25 h 58"/>
              <a:gd name="T20" fmla="*/ 0 w 59"/>
              <a:gd name="T21" fmla="*/ 29 h 58"/>
              <a:gd name="T22" fmla="*/ 2 w 59"/>
              <a:gd name="T23" fmla="*/ 32 h 58"/>
              <a:gd name="T24" fmla="*/ 2 w 59"/>
              <a:gd name="T25" fmla="*/ 37 h 58"/>
              <a:gd name="T26" fmla="*/ 3 w 59"/>
              <a:gd name="T27" fmla="*/ 40 h 58"/>
              <a:gd name="T28" fmla="*/ 5 w 59"/>
              <a:gd name="T29" fmla="*/ 44 h 58"/>
              <a:gd name="T30" fmla="*/ 8 w 59"/>
              <a:gd name="T31" fmla="*/ 47 h 58"/>
              <a:gd name="T32" fmla="*/ 10 w 59"/>
              <a:gd name="T33" fmla="*/ 51 h 58"/>
              <a:gd name="T34" fmla="*/ 14 w 59"/>
              <a:gd name="T35" fmla="*/ 53 h 58"/>
              <a:gd name="T36" fmla="*/ 17 w 59"/>
              <a:gd name="T37" fmla="*/ 56 h 58"/>
              <a:gd name="T38" fmla="*/ 22 w 59"/>
              <a:gd name="T39" fmla="*/ 57 h 58"/>
              <a:gd name="T40" fmla="*/ 26 w 59"/>
              <a:gd name="T41" fmla="*/ 58 h 58"/>
              <a:gd name="T42" fmla="*/ 30 w 59"/>
              <a:gd name="T43" fmla="*/ 58 h 58"/>
              <a:gd name="T44" fmla="*/ 33 w 59"/>
              <a:gd name="T45" fmla="*/ 58 h 58"/>
              <a:gd name="T46" fmla="*/ 38 w 59"/>
              <a:gd name="T47" fmla="*/ 57 h 58"/>
              <a:gd name="T48" fmla="*/ 41 w 59"/>
              <a:gd name="T49" fmla="*/ 56 h 58"/>
              <a:gd name="T50" fmla="*/ 46 w 59"/>
              <a:gd name="T51" fmla="*/ 55 h 58"/>
              <a:gd name="T52" fmla="*/ 48 w 59"/>
              <a:gd name="T53" fmla="*/ 52 h 58"/>
              <a:gd name="T54" fmla="*/ 52 w 59"/>
              <a:gd name="T55" fmla="*/ 49 h 58"/>
              <a:gd name="T56" fmla="*/ 54 w 59"/>
              <a:gd name="T57" fmla="*/ 45 h 58"/>
              <a:gd name="T58" fmla="*/ 57 w 59"/>
              <a:gd name="T59" fmla="*/ 41 h 58"/>
              <a:gd name="T60" fmla="*/ 58 w 59"/>
              <a:gd name="T61" fmla="*/ 38 h 58"/>
              <a:gd name="T62" fmla="*/ 59 w 59"/>
              <a:gd name="T63" fmla="*/ 33 h 58"/>
              <a:gd name="T64" fmla="*/ 59 w 59"/>
              <a:gd name="T65" fmla="*/ 29 h 58"/>
              <a:gd name="T66" fmla="*/ 59 w 59"/>
              <a:gd name="T67" fmla="*/ 26 h 58"/>
              <a:gd name="T68" fmla="*/ 59 w 59"/>
              <a:gd name="T69" fmla="*/ 22 h 58"/>
              <a:gd name="T70" fmla="*/ 57 w 59"/>
              <a:gd name="T71" fmla="*/ 17 h 58"/>
              <a:gd name="T72" fmla="*/ 55 w 59"/>
              <a:gd name="T73" fmla="*/ 14 h 58"/>
              <a:gd name="T74" fmla="*/ 53 w 59"/>
              <a:gd name="T75" fmla="*/ 10 h 58"/>
              <a:gd name="T76" fmla="*/ 49 w 59"/>
              <a:gd name="T77" fmla="*/ 8 h 58"/>
              <a:gd name="T78" fmla="*/ 47 w 59"/>
              <a:gd name="T79" fmla="*/ 4 h 58"/>
              <a:gd name="T80" fmla="*/ 42 w 59"/>
              <a:gd name="T81" fmla="*/ 3 h 58"/>
              <a:gd name="T82" fmla="*/ 39 w 59"/>
              <a:gd name="T83" fmla="*/ 1 h 58"/>
              <a:gd name="T84" fmla="*/ 35 w 59"/>
              <a:gd name="T85" fmla="*/ 1 h 58"/>
              <a:gd name="T86" fmla="*/ 30 w 59"/>
              <a:gd name="T8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8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2" y="1"/>
                </a:lnTo>
                <a:lnTo>
                  <a:pt x="20" y="2"/>
                </a:lnTo>
                <a:lnTo>
                  <a:pt x="18" y="2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4" y="4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6" y="12"/>
                </a:lnTo>
                <a:lnTo>
                  <a:pt x="6" y="13"/>
                </a:lnTo>
                <a:lnTo>
                  <a:pt x="5" y="14"/>
                </a:lnTo>
                <a:lnTo>
                  <a:pt x="4" y="15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0" y="29"/>
                </a:lnTo>
                <a:lnTo>
                  <a:pt x="0" y="29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2" y="37"/>
                </a:lnTo>
                <a:lnTo>
                  <a:pt x="3" y="38"/>
                </a:lnTo>
                <a:lnTo>
                  <a:pt x="3" y="39"/>
                </a:lnTo>
                <a:lnTo>
                  <a:pt x="3" y="40"/>
                </a:lnTo>
                <a:lnTo>
                  <a:pt x="4" y="41"/>
                </a:lnTo>
                <a:lnTo>
                  <a:pt x="4" y="43"/>
                </a:lnTo>
                <a:lnTo>
                  <a:pt x="5" y="44"/>
                </a:lnTo>
                <a:lnTo>
                  <a:pt x="6" y="45"/>
                </a:lnTo>
                <a:lnTo>
                  <a:pt x="6" y="46"/>
                </a:lnTo>
                <a:lnTo>
                  <a:pt x="8" y="47"/>
                </a:lnTo>
                <a:lnTo>
                  <a:pt x="9" y="49"/>
                </a:lnTo>
                <a:lnTo>
                  <a:pt x="10" y="50"/>
                </a:lnTo>
                <a:lnTo>
                  <a:pt x="10" y="51"/>
                </a:lnTo>
                <a:lnTo>
                  <a:pt x="11" y="52"/>
                </a:lnTo>
                <a:lnTo>
                  <a:pt x="12" y="52"/>
                </a:lnTo>
                <a:lnTo>
                  <a:pt x="14" y="53"/>
                </a:lnTo>
                <a:lnTo>
                  <a:pt x="15" y="55"/>
                </a:lnTo>
                <a:lnTo>
                  <a:pt x="16" y="55"/>
                </a:lnTo>
                <a:lnTo>
                  <a:pt x="17" y="56"/>
                </a:lnTo>
                <a:lnTo>
                  <a:pt x="18" y="56"/>
                </a:lnTo>
                <a:lnTo>
                  <a:pt x="20" y="57"/>
                </a:lnTo>
                <a:lnTo>
                  <a:pt x="22" y="57"/>
                </a:lnTo>
                <a:lnTo>
                  <a:pt x="23" y="57"/>
                </a:lnTo>
                <a:lnTo>
                  <a:pt x="24" y="58"/>
                </a:lnTo>
                <a:lnTo>
                  <a:pt x="26" y="58"/>
                </a:lnTo>
                <a:lnTo>
                  <a:pt x="27" y="58"/>
                </a:lnTo>
                <a:lnTo>
                  <a:pt x="29" y="58"/>
                </a:lnTo>
                <a:lnTo>
                  <a:pt x="30" y="58"/>
                </a:lnTo>
                <a:lnTo>
                  <a:pt x="30" y="58"/>
                </a:lnTo>
                <a:lnTo>
                  <a:pt x="32" y="58"/>
                </a:lnTo>
                <a:lnTo>
                  <a:pt x="33" y="58"/>
                </a:lnTo>
                <a:lnTo>
                  <a:pt x="35" y="58"/>
                </a:lnTo>
                <a:lnTo>
                  <a:pt x="36" y="58"/>
                </a:lnTo>
                <a:lnTo>
                  <a:pt x="38" y="57"/>
                </a:lnTo>
                <a:lnTo>
                  <a:pt x="39" y="57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5" y="55"/>
                </a:lnTo>
                <a:lnTo>
                  <a:pt x="46" y="55"/>
                </a:lnTo>
                <a:lnTo>
                  <a:pt x="47" y="53"/>
                </a:lnTo>
                <a:lnTo>
                  <a:pt x="47" y="52"/>
                </a:lnTo>
                <a:lnTo>
                  <a:pt x="48" y="52"/>
                </a:lnTo>
                <a:lnTo>
                  <a:pt x="49" y="51"/>
                </a:lnTo>
                <a:lnTo>
                  <a:pt x="51" y="50"/>
                </a:lnTo>
                <a:lnTo>
                  <a:pt x="52" y="49"/>
                </a:lnTo>
                <a:lnTo>
                  <a:pt x="53" y="47"/>
                </a:lnTo>
                <a:lnTo>
                  <a:pt x="53" y="46"/>
                </a:lnTo>
                <a:lnTo>
                  <a:pt x="54" y="45"/>
                </a:lnTo>
                <a:lnTo>
                  <a:pt x="55" y="44"/>
                </a:lnTo>
                <a:lnTo>
                  <a:pt x="55" y="43"/>
                </a:lnTo>
                <a:lnTo>
                  <a:pt x="57" y="41"/>
                </a:lnTo>
                <a:lnTo>
                  <a:pt x="57" y="40"/>
                </a:lnTo>
                <a:lnTo>
                  <a:pt x="58" y="39"/>
                </a:lnTo>
                <a:lnTo>
                  <a:pt x="58" y="38"/>
                </a:lnTo>
                <a:lnTo>
                  <a:pt x="59" y="37"/>
                </a:lnTo>
                <a:lnTo>
                  <a:pt x="59" y="35"/>
                </a:lnTo>
                <a:lnTo>
                  <a:pt x="59" y="33"/>
                </a:lnTo>
                <a:lnTo>
                  <a:pt x="59" y="32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7"/>
                </a:lnTo>
                <a:lnTo>
                  <a:pt x="59" y="26"/>
                </a:lnTo>
                <a:lnTo>
                  <a:pt x="59" y="25"/>
                </a:lnTo>
                <a:lnTo>
                  <a:pt x="59" y="23"/>
                </a:lnTo>
                <a:lnTo>
                  <a:pt x="59" y="22"/>
                </a:lnTo>
                <a:lnTo>
                  <a:pt x="58" y="20"/>
                </a:lnTo>
                <a:lnTo>
                  <a:pt x="58" y="19"/>
                </a:lnTo>
                <a:lnTo>
                  <a:pt x="57" y="17"/>
                </a:lnTo>
                <a:lnTo>
                  <a:pt x="57" y="16"/>
                </a:lnTo>
                <a:lnTo>
                  <a:pt x="55" y="15"/>
                </a:lnTo>
                <a:lnTo>
                  <a:pt x="55" y="14"/>
                </a:lnTo>
                <a:lnTo>
                  <a:pt x="54" y="13"/>
                </a:lnTo>
                <a:lnTo>
                  <a:pt x="53" y="12"/>
                </a:lnTo>
                <a:lnTo>
                  <a:pt x="53" y="10"/>
                </a:lnTo>
                <a:lnTo>
                  <a:pt x="52" y="9"/>
                </a:lnTo>
                <a:lnTo>
                  <a:pt x="51" y="8"/>
                </a:lnTo>
                <a:lnTo>
                  <a:pt x="49" y="8"/>
                </a:lnTo>
                <a:lnTo>
                  <a:pt x="48" y="7"/>
                </a:lnTo>
                <a:lnTo>
                  <a:pt x="47" y="6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2" y="3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5" y="1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6575425" y="4170363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11</a:t>
            </a:r>
            <a:endParaRPr lang="en-US" altLang="en-US" sz="2800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1890713" y="2551113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011363" y="263842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1890713" y="404813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2011363" y="49212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6492875" y="406400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6575425" y="49371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492875" y="654050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575425" y="74136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92875" y="90328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575425" y="99060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92875" y="115252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6575425" y="12398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5014913" y="423863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4941888" y="338138"/>
            <a:ext cx="876300" cy="11620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2181225" y="528638"/>
            <a:ext cx="27606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5135563" y="50958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32" name="Freeform 52"/>
          <p:cNvSpPr>
            <a:spLocks/>
          </p:cNvSpPr>
          <p:nvPr/>
        </p:nvSpPr>
        <p:spPr bwMode="auto">
          <a:xfrm>
            <a:off x="3571875" y="1271588"/>
            <a:ext cx="1370013" cy="1465262"/>
          </a:xfrm>
          <a:custGeom>
            <a:avLst/>
            <a:gdLst>
              <a:gd name="T0" fmla="*/ 0 w 1727"/>
              <a:gd name="T1" fmla="*/ 1847 h 1847"/>
              <a:gd name="T2" fmla="*/ 359 w 1727"/>
              <a:gd name="T3" fmla="*/ 1847 h 1847"/>
              <a:gd name="T4" fmla="*/ 359 w 1727"/>
              <a:gd name="T5" fmla="*/ 0 h 1847"/>
              <a:gd name="T6" fmla="*/ 1727 w 1727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7" h="1847">
                <a:moveTo>
                  <a:pt x="0" y="1847"/>
                </a:moveTo>
                <a:lnTo>
                  <a:pt x="359" y="1847"/>
                </a:lnTo>
                <a:lnTo>
                  <a:pt x="359" y="0"/>
                </a:lnTo>
                <a:lnTo>
                  <a:pt x="1727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5818188" y="528638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5818188" y="1271588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5014913" y="120491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 sz="2800"/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5588000" y="42386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5670550" y="50958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5014913" y="668338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39" name="Line 59"/>
          <p:cNvSpPr>
            <a:spLocks noChangeShapeType="1"/>
          </p:cNvSpPr>
          <p:nvPr/>
        </p:nvSpPr>
        <p:spPr bwMode="auto">
          <a:xfrm>
            <a:off x="2181225" y="776288"/>
            <a:ext cx="27606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5135563" y="75565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5588000" y="66833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5670550" y="75565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5588000" y="91281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5670550" y="100012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5588000" y="115887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46" name="Line 66"/>
          <p:cNvSpPr>
            <a:spLocks noChangeShapeType="1"/>
          </p:cNvSpPr>
          <p:nvPr/>
        </p:nvSpPr>
        <p:spPr bwMode="auto">
          <a:xfrm>
            <a:off x="5818188" y="1042988"/>
            <a:ext cx="552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>
            <a:off x="5818188" y="795338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5670550" y="124460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5014913" y="1882775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4941888" y="1804988"/>
            <a:ext cx="876300" cy="11604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4675188" y="201453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5135563" y="197008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53" name="Freeform 73"/>
          <p:cNvSpPr>
            <a:spLocks/>
          </p:cNvSpPr>
          <p:nvPr/>
        </p:nvSpPr>
        <p:spPr bwMode="auto">
          <a:xfrm>
            <a:off x="3571875" y="2755900"/>
            <a:ext cx="1370013" cy="228600"/>
          </a:xfrm>
          <a:custGeom>
            <a:avLst/>
            <a:gdLst>
              <a:gd name="T0" fmla="*/ 0 w 1727"/>
              <a:gd name="T1" fmla="*/ 288 h 288"/>
              <a:gd name="T2" fmla="*/ 647 w 1727"/>
              <a:gd name="T3" fmla="*/ 288 h 288"/>
              <a:gd name="T4" fmla="*/ 647 w 1727"/>
              <a:gd name="T5" fmla="*/ 0 h 288"/>
              <a:gd name="T6" fmla="*/ 1727 w 1727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7" h="288">
                <a:moveTo>
                  <a:pt x="0" y="288"/>
                </a:moveTo>
                <a:lnTo>
                  <a:pt x="647" y="288"/>
                </a:lnTo>
                <a:lnTo>
                  <a:pt x="647" y="0"/>
                </a:lnTo>
                <a:lnTo>
                  <a:pt x="1727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4" name="Line 74"/>
          <p:cNvSpPr>
            <a:spLocks noChangeShapeType="1"/>
          </p:cNvSpPr>
          <p:nvPr/>
        </p:nvSpPr>
        <p:spPr bwMode="auto">
          <a:xfrm>
            <a:off x="5818188" y="2014538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>
            <a:off x="5818188" y="2755900"/>
            <a:ext cx="552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5014913" y="266541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 sz="2800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5588000" y="188277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5670550" y="197008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5014913" y="2128838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60" name="Line 80"/>
          <p:cNvSpPr>
            <a:spLocks noChangeShapeType="1"/>
          </p:cNvSpPr>
          <p:nvPr/>
        </p:nvSpPr>
        <p:spPr bwMode="auto">
          <a:xfrm>
            <a:off x="4427538" y="2243138"/>
            <a:ext cx="5143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1" name="Rectangle 81"/>
          <p:cNvSpPr>
            <a:spLocks noChangeArrowheads="1"/>
          </p:cNvSpPr>
          <p:nvPr/>
        </p:nvSpPr>
        <p:spPr bwMode="auto">
          <a:xfrm>
            <a:off x="5135563" y="221615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62" name="Rectangle 82"/>
          <p:cNvSpPr>
            <a:spLocks noChangeArrowheads="1"/>
          </p:cNvSpPr>
          <p:nvPr/>
        </p:nvSpPr>
        <p:spPr bwMode="auto">
          <a:xfrm>
            <a:off x="5588000" y="212883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63" name="Rectangle 83"/>
          <p:cNvSpPr>
            <a:spLocks noChangeArrowheads="1"/>
          </p:cNvSpPr>
          <p:nvPr/>
        </p:nvSpPr>
        <p:spPr bwMode="auto">
          <a:xfrm>
            <a:off x="5670550" y="221615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64" name="Rectangle 84"/>
          <p:cNvSpPr>
            <a:spLocks noChangeArrowheads="1"/>
          </p:cNvSpPr>
          <p:nvPr/>
        </p:nvSpPr>
        <p:spPr bwMode="auto">
          <a:xfrm>
            <a:off x="5588000" y="237331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65" name="Rectangle 85"/>
          <p:cNvSpPr>
            <a:spLocks noChangeArrowheads="1"/>
          </p:cNvSpPr>
          <p:nvPr/>
        </p:nvSpPr>
        <p:spPr bwMode="auto">
          <a:xfrm>
            <a:off x="5670550" y="246062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5588000" y="261937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67" name="Line 87"/>
          <p:cNvSpPr>
            <a:spLocks noChangeShapeType="1"/>
          </p:cNvSpPr>
          <p:nvPr/>
        </p:nvSpPr>
        <p:spPr bwMode="auto">
          <a:xfrm>
            <a:off x="5818188" y="2508250"/>
            <a:ext cx="552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8" name="Freeform 88"/>
          <p:cNvSpPr>
            <a:spLocks/>
          </p:cNvSpPr>
          <p:nvPr/>
        </p:nvSpPr>
        <p:spPr bwMode="auto">
          <a:xfrm>
            <a:off x="4675188" y="547688"/>
            <a:ext cx="266700" cy="4378325"/>
          </a:xfrm>
          <a:custGeom>
            <a:avLst/>
            <a:gdLst>
              <a:gd name="T0" fmla="*/ 336 w 336"/>
              <a:gd name="T1" fmla="*/ 5516 h 5516"/>
              <a:gd name="T2" fmla="*/ 0 w 336"/>
              <a:gd name="T3" fmla="*/ 5516 h 5516"/>
              <a:gd name="T4" fmla="*/ 0 w 336"/>
              <a:gd name="T5" fmla="*/ 0 h 5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516">
                <a:moveTo>
                  <a:pt x="336" y="5516"/>
                </a:moveTo>
                <a:lnTo>
                  <a:pt x="0" y="551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9" name="Freeform 89"/>
          <p:cNvSpPr>
            <a:spLocks/>
          </p:cNvSpPr>
          <p:nvPr/>
        </p:nvSpPr>
        <p:spPr bwMode="auto">
          <a:xfrm>
            <a:off x="4427538" y="776288"/>
            <a:ext cx="514350" cy="4397375"/>
          </a:xfrm>
          <a:custGeom>
            <a:avLst/>
            <a:gdLst>
              <a:gd name="T0" fmla="*/ 648 w 648"/>
              <a:gd name="T1" fmla="*/ 5541 h 5541"/>
              <a:gd name="T2" fmla="*/ 0 w 648"/>
              <a:gd name="T3" fmla="*/ 5541 h 5541"/>
              <a:gd name="T4" fmla="*/ 0 w 648"/>
              <a:gd name="T5" fmla="*/ 0 h 5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8" h="5541">
                <a:moveTo>
                  <a:pt x="648" y="5541"/>
                </a:moveTo>
                <a:lnTo>
                  <a:pt x="0" y="5541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5670550" y="270668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6492875" y="187801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6575425" y="196532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4 </a:t>
            </a:r>
            <a:endParaRPr lang="en-US" altLang="en-US" sz="2800"/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6492875" y="212883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74" name="Rectangle 94"/>
          <p:cNvSpPr>
            <a:spLocks noChangeArrowheads="1"/>
          </p:cNvSpPr>
          <p:nvPr/>
        </p:nvSpPr>
        <p:spPr bwMode="auto">
          <a:xfrm>
            <a:off x="6575425" y="221456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5 </a:t>
            </a:r>
            <a:endParaRPr lang="en-US" altLang="en-US" sz="2800"/>
          </a:p>
        </p:txBody>
      </p:sp>
      <p:sp>
        <p:nvSpPr>
          <p:cNvPr id="20575" name="Rectangle 95"/>
          <p:cNvSpPr>
            <a:spLocks noChangeArrowheads="1"/>
          </p:cNvSpPr>
          <p:nvPr/>
        </p:nvSpPr>
        <p:spPr bwMode="auto">
          <a:xfrm>
            <a:off x="6492875" y="237648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6575425" y="246380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6 </a:t>
            </a:r>
            <a:endParaRPr lang="en-US" altLang="en-US" sz="2800"/>
          </a:p>
        </p:txBody>
      </p:sp>
      <p:sp>
        <p:nvSpPr>
          <p:cNvPr id="20577" name="Rectangle 97"/>
          <p:cNvSpPr>
            <a:spLocks noChangeArrowheads="1"/>
          </p:cNvSpPr>
          <p:nvPr/>
        </p:nvSpPr>
        <p:spPr bwMode="auto">
          <a:xfrm>
            <a:off x="6492875" y="262572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78" name="Line 98"/>
          <p:cNvSpPr>
            <a:spLocks noChangeShapeType="1"/>
          </p:cNvSpPr>
          <p:nvPr/>
        </p:nvSpPr>
        <p:spPr bwMode="auto">
          <a:xfrm>
            <a:off x="5818188" y="2262188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9" name="Rectangle 99"/>
          <p:cNvSpPr>
            <a:spLocks noChangeArrowheads="1"/>
          </p:cNvSpPr>
          <p:nvPr/>
        </p:nvSpPr>
        <p:spPr bwMode="auto">
          <a:xfrm>
            <a:off x="6575425" y="27130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7 </a:t>
            </a:r>
            <a:endParaRPr lang="en-US" altLang="en-US" sz="2800"/>
          </a:p>
        </p:txBody>
      </p:sp>
      <p:sp>
        <p:nvSpPr>
          <p:cNvPr id="20580" name="Rectangle 100"/>
          <p:cNvSpPr>
            <a:spLocks noChangeArrowheads="1"/>
          </p:cNvSpPr>
          <p:nvPr/>
        </p:nvSpPr>
        <p:spPr bwMode="auto">
          <a:xfrm>
            <a:off x="1890713" y="652463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81" name="Freeform 101"/>
          <p:cNvSpPr>
            <a:spLocks/>
          </p:cNvSpPr>
          <p:nvPr/>
        </p:nvSpPr>
        <p:spPr bwMode="auto">
          <a:xfrm>
            <a:off x="4656138" y="509588"/>
            <a:ext cx="38100" cy="38100"/>
          </a:xfrm>
          <a:custGeom>
            <a:avLst/>
            <a:gdLst>
              <a:gd name="T0" fmla="*/ 23 w 48"/>
              <a:gd name="T1" fmla="*/ 1 h 48"/>
              <a:gd name="T2" fmla="*/ 19 w 48"/>
              <a:gd name="T3" fmla="*/ 1 h 48"/>
              <a:gd name="T4" fmla="*/ 15 w 48"/>
              <a:gd name="T5" fmla="*/ 2 h 48"/>
              <a:gd name="T6" fmla="*/ 12 w 48"/>
              <a:gd name="T7" fmla="*/ 3 h 48"/>
              <a:gd name="T8" fmla="*/ 9 w 48"/>
              <a:gd name="T9" fmla="*/ 4 h 48"/>
              <a:gd name="T10" fmla="*/ 7 w 48"/>
              <a:gd name="T11" fmla="*/ 7 h 48"/>
              <a:gd name="T12" fmla="*/ 5 w 48"/>
              <a:gd name="T13" fmla="*/ 10 h 48"/>
              <a:gd name="T14" fmla="*/ 2 w 48"/>
              <a:gd name="T15" fmla="*/ 13 h 48"/>
              <a:gd name="T16" fmla="*/ 1 w 48"/>
              <a:gd name="T17" fmla="*/ 16 h 48"/>
              <a:gd name="T18" fmla="*/ 0 w 48"/>
              <a:gd name="T19" fmla="*/ 19 h 48"/>
              <a:gd name="T20" fmla="*/ 0 w 48"/>
              <a:gd name="T21" fmla="*/ 22 h 48"/>
              <a:gd name="T22" fmla="*/ 0 w 48"/>
              <a:gd name="T23" fmla="*/ 26 h 48"/>
              <a:gd name="T24" fmla="*/ 0 w 48"/>
              <a:gd name="T25" fmla="*/ 30 h 48"/>
              <a:gd name="T26" fmla="*/ 1 w 48"/>
              <a:gd name="T27" fmla="*/ 32 h 48"/>
              <a:gd name="T28" fmla="*/ 2 w 48"/>
              <a:gd name="T29" fmla="*/ 36 h 48"/>
              <a:gd name="T30" fmla="*/ 5 w 48"/>
              <a:gd name="T31" fmla="*/ 38 h 48"/>
              <a:gd name="T32" fmla="*/ 7 w 48"/>
              <a:gd name="T33" fmla="*/ 42 h 48"/>
              <a:gd name="T34" fmla="*/ 9 w 48"/>
              <a:gd name="T35" fmla="*/ 44 h 48"/>
              <a:gd name="T36" fmla="*/ 12 w 48"/>
              <a:gd name="T37" fmla="*/ 45 h 48"/>
              <a:gd name="T38" fmla="*/ 15 w 48"/>
              <a:gd name="T39" fmla="*/ 46 h 48"/>
              <a:gd name="T40" fmla="*/ 19 w 48"/>
              <a:gd name="T41" fmla="*/ 48 h 48"/>
              <a:gd name="T42" fmla="*/ 23 w 48"/>
              <a:gd name="T43" fmla="*/ 48 h 48"/>
              <a:gd name="T44" fmla="*/ 25 w 48"/>
              <a:gd name="T45" fmla="*/ 48 h 48"/>
              <a:gd name="T46" fmla="*/ 29 w 48"/>
              <a:gd name="T47" fmla="*/ 48 h 48"/>
              <a:gd name="T48" fmla="*/ 32 w 48"/>
              <a:gd name="T49" fmla="*/ 46 h 48"/>
              <a:gd name="T50" fmla="*/ 35 w 48"/>
              <a:gd name="T51" fmla="*/ 45 h 48"/>
              <a:gd name="T52" fmla="*/ 38 w 48"/>
              <a:gd name="T53" fmla="*/ 44 h 48"/>
              <a:gd name="T54" fmla="*/ 41 w 48"/>
              <a:gd name="T55" fmla="*/ 42 h 48"/>
              <a:gd name="T56" fmla="*/ 43 w 48"/>
              <a:gd name="T57" fmla="*/ 38 h 48"/>
              <a:gd name="T58" fmla="*/ 44 w 48"/>
              <a:gd name="T59" fmla="*/ 36 h 48"/>
              <a:gd name="T60" fmla="*/ 45 w 48"/>
              <a:gd name="T61" fmla="*/ 32 h 48"/>
              <a:gd name="T62" fmla="*/ 47 w 48"/>
              <a:gd name="T63" fmla="*/ 30 h 48"/>
              <a:gd name="T64" fmla="*/ 48 w 48"/>
              <a:gd name="T65" fmla="*/ 26 h 48"/>
              <a:gd name="T66" fmla="*/ 48 w 48"/>
              <a:gd name="T67" fmla="*/ 22 h 48"/>
              <a:gd name="T68" fmla="*/ 47 w 48"/>
              <a:gd name="T69" fmla="*/ 19 h 48"/>
              <a:gd name="T70" fmla="*/ 45 w 48"/>
              <a:gd name="T71" fmla="*/ 16 h 48"/>
              <a:gd name="T72" fmla="*/ 44 w 48"/>
              <a:gd name="T73" fmla="*/ 13 h 48"/>
              <a:gd name="T74" fmla="*/ 43 w 48"/>
              <a:gd name="T75" fmla="*/ 10 h 48"/>
              <a:gd name="T76" fmla="*/ 41 w 48"/>
              <a:gd name="T77" fmla="*/ 7 h 48"/>
              <a:gd name="T78" fmla="*/ 38 w 48"/>
              <a:gd name="T79" fmla="*/ 4 h 48"/>
              <a:gd name="T80" fmla="*/ 35 w 48"/>
              <a:gd name="T81" fmla="*/ 3 h 48"/>
              <a:gd name="T82" fmla="*/ 32 w 48"/>
              <a:gd name="T83" fmla="*/ 2 h 48"/>
              <a:gd name="T84" fmla="*/ 29 w 48"/>
              <a:gd name="T85" fmla="*/ 1 h 48"/>
              <a:gd name="T86" fmla="*/ 25 w 48"/>
              <a:gd name="T87" fmla="*/ 1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1"/>
                </a:lnTo>
                <a:lnTo>
                  <a:pt x="21" y="1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5" y="2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4"/>
                </a:lnTo>
                <a:lnTo>
                  <a:pt x="9" y="4"/>
                </a:lnTo>
                <a:lnTo>
                  <a:pt x="8" y="6"/>
                </a:lnTo>
                <a:lnTo>
                  <a:pt x="7" y="7"/>
                </a:lnTo>
                <a:lnTo>
                  <a:pt x="7" y="7"/>
                </a:lnTo>
                <a:lnTo>
                  <a:pt x="6" y="8"/>
                </a:lnTo>
                <a:lnTo>
                  <a:pt x="5" y="9"/>
                </a:lnTo>
                <a:lnTo>
                  <a:pt x="5" y="10"/>
                </a:lnTo>
                <a:lnTo>
                  <a:pt x="3" y="10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2" y="34"/>
                </a:lnTo>
                <a:lnTo>
                  <a:pt x="2" y="36"/>
                </a:lnTo>
                <a:lnTo>
                  <a:pt x="3" y="37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7" y="42"/>
                </a:lnTo>
                <a:lnTo>
                  <a:pt x="7" y="42"/>
                </a:lnTo>
                <a:lnTo>
                  <a:pt x="8" y="43"/>
                </a:lnTo>
                <a:lnTo>
                  <a:pt x="9" y="44"/>
                </a:lnTo>
                <a:lnTo>
                  <a:pt x="11" y="44"/>
                </a:lnTo>
                <a:lnTo>
                  <a:pt x="11" y="45"/>
                </a:lnTo>
                <a:lnTo>
                  <a:pt x="12" y="45"/>
                </a:lnTo>
                <a:lnTo>
                  <a:pt x="13" y="46"/>
                </a:lnTo>
                <a:lnTo>
                  <a:pt x="14" y="46"/>
                </a:lnTo>
                <a:lnTo>
                  <a:pt x="15" y="46"/>
                </a:lnTo>
                <a:lnTo>
                  <a:pt x="17" y="48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1" y="48"/>
                </a:lnTo>
                <a:lnTo>
                  <a:pt x="32" y="46"/>
                </a:lnTo>
                <a:lnTo>
                  <a:pt x="32" y="46"/>
                </a:lnTo>
                <a:lnTo>
                  <a:pt x="33" y="46"/>
                </a:lnTo>
                <a:lnTo>
                  <a:pt x="35" y="45"/>
                </a:lnTo>
                <a:lnTo>
                  <a:pt x="36" y="45"/>
                </a:lnTo>
                <a:lnTo>
                  <a:pt x="37" y="44"/>
                </a:lnTo>
                <a:lnTo>
                  <a:pt x="38" y="44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0"/>
                </a:lnTo>
                <a:lnTo>
                  <a:pt x="42" y="39"/>
                </a:lnTo>
                <a:lnTo>
                  <a:pt x="43" y="38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4"/>
                </a:lnTo>
                <a:lnTo>
                  <a:pt x="45" y="33"/>
                </a:lnTo>
                <a:lnTo>
                  <a:pt x="45" y="32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8"/>
                </a:lnTo>
                <a:lnTo>
                  <a:pt x="48" y="27"/>
                </a:lnTo>
                <a:lnTo>
                  <a:pt x="48" y="26"/>
                </a:lnTo>
                <a:lnTo>
                  <a:pt x="48" y="24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7" y="20"/>
                </a:lnTo>
                <a:lnTo>
                  <a:pt x="47" y="19"/>
                </a:lnTo>
                <a:lnTo>
                  <a:pt x="47" y="19"/>
                </a:lnTo>
                <a:lnTo>
                  <a:pt x="47" y="18"/>
                </a:lnTo>
                <a:lnTo>
                  <a:pt x="45" y="16"/>
                </a:lnTo>
                <a:lnTo>
                  <a:pt x="45" y="15"/>
                </a:lnTo>
                <a:lnTo>
                  <a:pt x="45" y="14"/>
                </a:lnTo>
                <a:lnTo>
                  <a:pt x="44" y="13"/>
                </a:lnTo>
                <a:lnTo>
                  <a:pt x="44" y="12"/>
                </a:lnTo>
                <a:lnTo>
                  <a:pt x="43" y="10"/>
                </a:lnTo>
                <a:lnTo>
                  <a:pt x="43" y="10"/>
                </a:lnTo>
                <a:lnTo>
                  <a:pt x="42" y="9"/>
                </a:lnTo>
                <a:lnTo>
                  <a:pt x="41" y="8"/>
                </a:lnTo>
                <a:lnTo>
                  <a:pt x="41" y="7"/>
                </a:lnTo>
                <a:lnTo>
                  <a:pt x="39" y="7"/>
                </a:lnTo>
                <a:lnTo>
                  <a:pt x="38" y="6"/>
                </a:lnTo>
                <a:lnTo>
                  <a:pt x="38" y="4"/>
                </a:lnTo>
                <a:lnTo>
                  <a:pt x="37" y="4"/>
                </a:lnTo>
                <a:lnTo>
                  <a:pt x="36" y="3"/>
                </a:lnTo>
                <a:lnTo>
                  <a:pt x="35" y="3"/>
                </a:lnTo>
                <a:lnTo>
                  <a:pt x="33" y="2"/>
                </a:lnTo>
                <a:lnTo>
                  <a:pt x="32" y="2"/>
                </a:lnTo>
                <a:lnTo>
                  <a:pt x="32" y="2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5" y="1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2" name="Freeform 102"/>
          <p:cNvSpPr>
            <a:spLocks/>
          </p:cNvSpPr>
          <p:nvPr/>
        </p:nvSpPr>
        <p:spPr bwMode="auto">
          <a:xfrm>
            <a:off x="4645025" y="517525"/>
            <a:ext cx="46038" cy="46038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3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10 h 59"/>
              <a:gd name="T12" fmla="*/ 6 w 59"/>
              <a:gd name="T13" fmla="*/ 13 h 59"/>
              <a:gd name="T14" fmla="*/ 4 w 59"/>
              <a:gd name="T15" fmla="*/ 17 h 59"/>
              <a:gd name="T16" fmla="*/ 3 w 59"/>
              <a:gd name="T17" fmla="*/ 21 h 59"/>
              <a:gd name="T18" fmla="*/ 1 w 59"/>
              <a:gd name="T19" fmla="*/ 25 h 59"/>
              <a:gd name="T20" fmla="*/ 0 w 59"/>
              <a:gd name="T21" fmla="*/ 30 h 59"/>
              <a:gd name="T22" fmla="*/ 1 w 59"/>
              <a:gd name="T23" fmla="*/ 33 h 59"/>
              <a:gd name="T24" fmla="*/ 1 w 59"/>
              <a:gd name="T25" fmla="*/ 37 h 59"/>
              <a:gd name="T26" fmla="*/ 3 w 59"/>
              <a:gd name="T27" fmla="*/ 41 h 59"/>
              <a:gd name="T28" fmla="*/ 5 w 59"/>
              <a:gd name="T29" fmla="*/ 45 h 59"/>
              <a:gd name="T30" fmla="*/ 7 w 59"/>
              <a:gd name="T31" fmla="*/ 48 h 59"/>
              <a:gd name="T32" fmla="*/ 10 w 59"/>
              <a:gd name="T33" fmla="*/ 52 h 59"/>
              <a:gd name="T34" fmla="*/ 13 w 59"/>
              <a:gd name="T35" fmla="*/ 54 h 59"/>
              <a:gd name="T36" fmla="*/ 17 w 59"/>
              <a:gd name="T37" fmla="*/ 57 h 59"/>
              <a:gd name="T38" fmla="*/ 22 w 59"/>
              <a:gd name="T39" fmla="*/ 58 h 59"/>
              <a:gd name="T40" fmla="*/ 25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7 w 59"/>
              <a:gd name="T47" fmla="*/ 58 h 59"/>
              <a:gd name="T48" fmla="*/ 41 w 59"/>
              <a:gd name="T49" fmla="*/ 57 h 59"/>
              <a:gd name="T50" fmla="*/ 46 w 59"/>
              <a:gd name="T51" fmla="*/ 55 h 59"/>
              <a:gd name="T52" fmla="*/ 48 w 59"/>
              <a:gd name="T53" fmla="*/ 53 h 59"/>
              <a:gd name="T54" fmla="*/ 52 w 59"/>
              <a:gd name="T55" fmla="*/ 49 h 59"/>
              <a:gd name="T56" fmla="*/ 54 w 59"/>
              <a:gd name="T57" fmla="*/ 46 h 59"/>
              <a:gd name="T58" fmla="*/ 57 w 59"/>
              <a:gd name="T59" fmla="*/ 42 h 59"/>
              <a:gd name="T60" fmla="*/ 58 w 59"/>
              <a:gd name="T61" fmla="*/ 39 h 59"/>
              <a:gd name="T62" fmla="*/ 59 w 59"/>
              <a:gd name="T63" fmla="*/ 34 h 59"/>
              <a:gd name="T64" fmla="*/ 59 w 59"/>
              <a:gd name="T65" fmla="*/ 30 h 59"/>
              <a:gd name="T66" fmla="*/ 59 w 59"/>
              <a:gd name="T67" fmla="*/ 27 h 59"/>
              <a:gd name="T68" fmla="*/ 59 w 59"/>
              <a:gd name="T69" fmla="*/ 23 h 59"/>
              <a:gd name="T70" fmla="*/ 57 w 59"/>
              <a:gd name="T71" fmla="*/ 18 h 59"/>
              <a:gd name="T72" fmla="*/ 55 w 59"/>
              <a:gd name="T73" fmla="*/ 15 h 59"/>
              <a:gd name="T74" fmla="*/ 53 w 59"/>
              <a:gd name="T75" fmla="*/ 11 h 59"/>
              <a:gd name="T76" fmla="*/ 49 w 59"/>
              <a:gd name="T77" fmla="*/ 9 h 59"/>
              <a:gd name="T78" fmla="*/ 47 w 59"/>
              <a:gd name="T79" fmla="*/ 5 h 59"/>
              <a:gd name="T80" fmla="*/ 42 w 59"/>
              <a:gd name="T81" fmla="*/ 4 h 59"/>
              <a:gd name="T82" fmla="*/ 39 w 59"/>
              <a:gd name="T83" fmla="*/ 1 h 59"/>
              <a:gd name="T84" fmla="*/ 35 w 59"/>
              <a:gd name="T85" fmla="*/ 1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5" y="1"/>
                </a:lnTo>
                <a:lnTo>
                  <a:pt x="24" y="1"/>
                </a:lnTo>
                <a:lnTo>
                  <a:pt x="23" y="1"/>
                </a:lnTo>
                <a:lnTo>
                  <a:pt x="22" y="1"/>
                </a:lnTo>
                <a:lnTo>
                  <a:pt x="19" y="3"/>
                </a:lnTo>
                <a:lnTo>
                  <a:pt x="18" y="3"/>
                </a:lnTo>
                <a:lnTo>
                  <a:pt x="17" y="4"/>
                </a:lnTo>
                <a:lnTo>
                  <a:pt x="16" y="4"/>
                </a:lnTo>
                <a:lnTo>
                  <a:pt x="15" y="5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9"/>
                </a:lnTo>
                <a:lnTo>
                  <a:pt x="10" y="9"/>
                </a:lnTo>
                <a:lnTo>
                  <a:pt x="9" y="10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5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3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7"/>
                </a:lnTo>
                <a:lnTo>
                  <a:pt x="1" y="28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5"/>
                </a:lnTo>
                <a:lnTo>
                  <a:pt x="6" y="46"/>
                </a:lnTo>
                <a:lnTo>
                  <a:pt x="6" y="47"/>
                </a:lnTo>
                <a:lnTo>
                  <a:pt x="7" y="48"/>
                </a:lnTo>
                <a:lnTo>
                  <a:pt x="9" y="49"/>
                </a:lnTo>
                <a:lnTo>
                  <a:pt x="10" y="51"/>
                </a:lnTo>
                <a:lnTo>
                  <a:pt x="10" y="52"/>
                </a:lnTo>
                <a:lnTo>
                  <a:pt x="11" y="53"/>
                </a:lnTo>
                <a:lnTo>
                  <a:pt x="12" y="53"/>
                </a:lnTo>
                <a:lnTo>
                  <a:pt x="13" y="54"/>
                </a:lnTo>
                <a:lnTo>
                  <a:pt x="15" y="55"/>
                </a:lnTo>
                <a:lnTo>
                  <a:pt x="16" y="55"/>
                </a:lnTo>
                <a:lnTo>
                  <a:pt x="17" y="57"/>
                </a:lnTo>
                <a:lnTo>
                  <a:pt x="18" y="57"/>
                </a:lnTo>
                <a:lnTo>
                  <a:pt x="19" y="58"/>
                </a:lnTo>
                <a:lnTo>
                  <a:pt x="22" y="58"/>
                </a:lnTo>
                <a:lnTo>
                  <a:pt x="23" y="58"/>
                </a:lnTo>
                <a:lnTo>
                  <a:pt x="24" y="59"/>
                </a:lnTo>
                <a:lnTo>
                  <a:pt x="25" y="59"/>
                </a:lnTo>
                <a:lnTo>
                  <a:pt x="27" y="59"/>
                </a:lnTo>
                <a:lnTo>
                  <a:pt x="29" y="59"/>
                </a:lnTo>
                <a:lnTo>
                  <a:pt x="30" y="59"/>
                </a:lnTo>
                <a:lnTo>
                  <a:pt x="30" y="59"/>
                </a:lnTo>
                <a:lnTo>
                  <a:pt x="31" y="59"/>
                </a:lnTo>
                <a:lnTo>
                  <a:pt x="33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9" y="58"/>
                </a:lnTo>
                <a:lnTo>
                  <a:pt x="40" y="58"/>
                </a:lnTo>
                <a:lnTo>
                  <a:pt x="41" y="57"/>
                </a:lnTo>
                <a:lnTo>
                  <a:pt x="42" y="57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7" y="53"/>
                </a:lnTo>
                <a:lnTo>
                  <a:pt x="48" y="53"/>
                </a:lnTo>
                <a:lnTo>
                  <a:pt x="49" y="52"/>
                </a:lnTo>
                <a:lnTo>
                  <a:pt x="51" y="51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6"/>
                </a:lnTo>
                <a:lnTo>
                  <a:pt x="55" y="45"/>
                </a:lnTo>
                <a:lnTo>
                  <a:pt x="55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9"/>
                </a:lnTo>
                <a:lnTo>
                  <a:pt x="59" y="37"/>
                </a:lnTo>
                <a:lnTo>
                  <a:pt x="59" y="36"/>
                </a:lnTo>
                <a:lnTo>
                  <a:pt x="59" y="34"/>
                </a:lnTo>
                <a:lnTo>
                  <a:pt x="59" y="33"/>
                </a:lnTo>
                <a:lnTo>
                  <a:pt x="59" y="31"/>
                </a:lnTo>
                <a:lnTo>
                  <a:pt x="59" y="30"/>
                </a:lnTo>
                <a:lnTo>
                  <a:pt x="59" y="30"/>
                </a:lnTo>
                <a:lnTo>
                  <a:pt x="59" y="28"/>
                </a:lnTo>
                <a:lnTo>
                  <a:pt x="59" y="27"/>
                </a:lnTo>
                <a:lnTo>
                  <a:pt x="59" y="25"/>
                </a:lnTo>
                <a:lnTo>
                  <a:pt x="59" y="24"/>
                </a:lnTo>
                <a:lnTo>
                  <a:pt x="59" y="23"/>
                </a:lnTo>
                <a:lnTo>
                  <a:pt x="58" y="21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5" y="16"/>
                </a:lnTo>
                <a:lnTo>
                  <a:pt x="55" y="15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9"/>
                </a:lnTo>
                <a:lnTo>
                  <a:pt x="49" y="9"/>
                </a:lnTo>
                <a:lnTo>
                  <a:pt x="48" y="7"/>
                </a:lnTo>
                <a:lnTo>
                  <a:pt x="47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2" y="4"/>
                </a:lnTo>
                <a:lnTo>
                  <a:pt x="41" y="3"/>
                </a:lnTo>
                <a:lnTo>
                  <a:pt x="40" y="3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5" y="1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" name="Freeform 103"/>
          <p:cNvSpPr>
            <a:spLocks/>
          </p:cNvSpPr>
          <p:nvPr/>
        </p:nvSpPr>
        <p:spPr bwMode="auto">
          <a:xfrm>
            <a:off x="4408488" y="757238"/>
            <a:ext cx="38100" cy="38100"/>
          </a:xfrm>
          <a:custGeom>
            <a:avLst/>
            <a:gdLst>
              <a:gd name="T0" fmla="*/ 23 w 48"/>
              <a:gd name="T1" fmla="*/ 2 h 48"/>
              <a:gd name="T2" fmla="*/ 19 w 48"/>
              <a:gd name="T3" fmla="*/ 2 h 48"/>
              <a:gd name="T4" fmla="*/ 16 w 48"/>
              <a:gd name="T5" fmla="*/ 3 h 48"/>
              <a:gd name="T6" fmla="*/ 12 w 48"/>
              <a:gd name="T7" fmla="*/ 4 h 48"/>
              <a:gd name="T8" fmla="*/ 10 w 48"/>
              <a:gd name="T9" fmla="*/ 5 h 48"/>
              <a:gd name="T10" fmla="*/ 7 w 48"/>
              <a:gd name="T11" fmla="*/ 8 h 48"/>
              <a:gd name="T12" fmla="*/ 5 w 48"/>
              <a:gd name="T13" fmla="*/ 11 h 48"/>
              <a:gd name="T14" fmla="*/ 2 w 48"/>
              <a:gd name="T15" fmla="*/ 14 h 48"/>
              <a:gd name="T16" fmla="*/ 1 w 48"/>
              <a:gd name="T17" fmla="*/ 17 h 48"/>
              <a:gd name="T18" fmla="*/ 0 w 48"/>
              <a:gd name="T19" fmla="*/ 20 h 48"/>
              <a:gd name="T20" fmla="*/ 0 w 48"/>
              <a:gd name="T21" fmla="*/ 23 h 48"/>
              <a:gd name="T22" fmla="*/ 0 w 48"/>
              <a:gd name="T23" fmla="*/ 27 h 48"/>
              <a:gd name="T24" fmla="*/ 0 w 48"/>
              <a:gd name="T25" fmla="*/ 30 h 48"/>
              <a:gd name="T26" fmla="*/ 1 w 48"/>
              <a:gd name="T27" fmla="*/ 33 h 48"/>
              <a:gd name="T28" fmla="*/ 2 w 48"/>
              <a:gd name="T29" fmla="*/ 36 h 48"/>
              <a:gd name="T30" fmla="*/ 5 w 48"/>
              <a:gd name="T31" fmla="*/ 39 h 48"/>
              <a:gd name="T32" fmla="*/ 7 w 48"/>
              <a:gd name="T33" fmla="*/ 42 h 48"/>
              <a:gd name="T34" fmla="*/ 10 w 48"/>
              <a:gd name="T35" fmla="*/ 45 h 48"/>
              <a:gd name="T36" fmla="*/ 12 w 48"/>
              <a:gd name="T37" fmla="*/ 46 h 48"/>
              <a:gd name="T38" fmla="*/ 16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5 w 48"/>
              <a:gd name="T45" fmla="*/ 48 h 48"/>
              <a:gd name="T46" fmla="*/ 29 w 48"/>
              <a:gd name="T47" fmla="*/ 48 h 48"/>
              <a:gd name="T48" fmla="*/ 32 w 48"/>
              <a:gd name="T49" fmla="*/ 47 h 48"/>
              <a:gd name="T50" fmla="*/ 35 w 48"/>
              <a:gd name="T51" fmla="*/ 46 h 48"/>
              <a:gd name="T52" fmla="*/ 38 w 48"/>
              <a:gd name="T53" fmla="*/ 45 h 48"/>
              <a:gd name="T54" fmla="*/ 41 w 48"/>
              <a:gd name="T55" fmla="*/ 42 h 48"/>
              <a:gd name="T56" fmla="*/ 43 w 48"/>
              <a:gd name="T57" fmla="*/ 39 h 48"/>
              <a:gd name="T58" fmla="*/ 44 w 48"/>
              <a:gd name="T59" fmla="*/ 36 h 48"/>
              <a:gd name="T60" fmla="*/ 45 w 48"/>
              <a:gd name="T61" fmla="*/ 33 h 48"/>
              <a:gd name="T62" fmla="*/ 47 w 48"/>
              <a:gd name="T63" fmla="*/ 30 h 48"/>
              <a:gd name="T64" fmla="*/ 48 w 48"/>
              <a:gd name="T65" fmla="*/ 27 h 48"/>
              <a:gd name="T66" fmla="*/ 48 w 48"/>
              <a:gd name="T67" fmla="*/ 23 h 48"/>
              <a:gd name="T68" fmla="*/ 47 w 48"/>
              <a:gd name="T69" fmla="*/ 20 h 48"/>
              <a:gd name="T70" fmla="*/ 45 w 48"/>
              <a:gd name="T71" fmla="*/ 17 h 48"/>
              <a:gd name="T72" fmla="*/ 44 w 48"/>
              <a:gd name="T73" fmla="*/ 14 h 48"/>
              <a:gd name="T74" fmla="*/ 43 w 48"/>
              <a:gd name="T75" fmla="*/ 11 h 48"/>
              <a:gd name="T76" fmla="*/ 41 w 48"/>
              <a:gd name="T77" fmla="*/ 8 h 48"/>
              <a:gd name="T78" fmla="*/ 38 w 48"/>
              <a:gd name="T79" fmla="*/ 5 h 48"/>
              <a:gd name="T80" fmla="*/ 35 w 48"/>
              <a:gd name="T81" fmla="*/ 4 h 48"/>
              <a:gd name="T82" fmla="*/ 32 w 48"/>
              <a:gd name="T83" fmla="*/ 3 h 48"/>
              <a:gd name="T84" fmla="*/ 29 w 48"/>
              <a:gd name="T85" fmla="*/ 2 h 48"/>
              <a:gd name="T86" fmla="*/ 25 w 48"/>
              <a:gd name="T87" fmla="*/ 2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2"/>
                </a:lnTo>
                <a:lnTo>
                  <a:pt x="18" y="2"/>
                </a:lnTo>
                <a:lnTo>
                  <a:pt x="17" y="2"/>
                </a:lnTo>
                <a:lnTo>
                  <a:pt x="16" y="3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11" y="5"/>
                </a:lnTo>
                <a:lnTo>
                  <a:pt x="10" y="5"/>
                </a:lnTo>
                <a:lnTo>
                  <a:pt x="8" y="6"/>
                </a:lnTo>
                <a:lnTo>
                  <a:pt x="7" y="8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2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20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2" y="35"/>
                </a:lnTo>
                <a:lnTo>
                  <a:pt x="2" y="36"/>
                </a:lnTo>
                <a:lnTo>
                  <a:pt x="4" y="38"/>
                </a:lnTo>
                <a:lnTo>
                  <a:pt x="4" y="39"/>
                </a:lnTo>
                <a:lnTo>
                  <a:pt x="5" y="39"/>
                </a:lnTo>
                <a:lnTo>
                  <a:pt x="5" y="40"/>
                </a:lnTo>
                <a:lnTo>
                  <a:pt x="6" y="41"/>
                </a:lnTo>
                <a:lnTo>
                  <a:pt x="7" y="42"/>
                </a:lnTo>
                <a:lnTo>
                  <a:pt x="7" y="42"/>
                </a:lnTo>
                <a:lnTo>
                  <a:pt x="8" y="44"/>
                </a:lnTo>
                <a:lnTo>
                  <a:pt x="10" y="45"/>
                </a:lnTo>
                <a:lnTo>
                  <a:pt x="11" y="45"/>
                </a:lnTo>
                <a:lnTo>
                  <a:pt x="11" y="46"/>
                </a:lnTo>
                <a:lnTo>
                  <a:pt x="12" y="46"/>
                </a:lnTo>
                <a:lnTo>
                  <a:pt x="13" y="47"/>
                </a:lnTo>
                <a:lnTo>
                  <a:pt x="14" y="47"/>
                </a:lnTo>
                <a:lnTo>
                  <a:pt x="16" y="47"/>
                </a:lnTo>
                <a:lnTo>
                  <a:pt x="17" y="48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1" y="48"/>
                </a:lnTo>
                <a:lnTo>
                  <a:pt x="32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5" y="33"/>
                </a:lnTo>
                <a:lnTo>
                  <a:pt x="47" y="32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8" y="28"/>
                </a:lnTo>
                <a:lnTo>
                  <a:pt x="48" y="27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7" y="21"/>
                </a:lnTo>
                <a:lnTo>
                  <a:pt x="47" y="20"/>
                </a:lnTo>
                <a:lnTo>
                  <a:pt x="47" y="20"/>
                </a:lnTo>
                <a:lnTo>
                  <a:pt x="47" y="18"/>
                </a:lnTo>
                <a:lnTo>
                  <a:pt x="45" y="17"/>
                </a:lnTo>
                <a:lnTo>
                  <a:pt x="45" y="16"/>
                </a:lnTo>
                <a:lnTo>
                  <a:pt x="45" y="15"/>
                </a:lnTo>
                <a:lnTo>
                  <a:pt x="44" y="14"/>
                </a:lnTo>
                <a:lnTo>
                  <a:pt x="44" y="12"/>
                </a:lnTo>
                <a:lnTo>
                  <a:pt x="43" y="11"/>
                </a:lnTo>
                <a:lnTo>
                  <a:pt x="43" y="11"/>
                </a:lnTo>
                <a:lnTo>
                  <a:pt x="42" y="10"/>
                </a:lnTo>
                <a:lnTo>
                  <a:pt x="41" y="9"/>
                </a:lnTo>
                <a:lnTo>
                  <a:pt x="41" y="8"/>
                </a:lnTo>
                <a:lnTo>
                  <a:pt x="39" y="8"/>
                </a:lnTo>
                <a:lnTo>
                  <a:pt x="38" y="6"/>
                </a:lnTo>
                <a:lnTo>
                  <a:pt x="38" y="5"/>
                </a:lnTo>
                <a:lnTo>
                  <a:pt x="37" y="5"/>
                </a:lnTo>
                <a:lnTo>
                  <a:pt x="36" y="4"/>
                </a:lnTo>
                <a:lnTo>
                  <a:pt x="35" y="4"/>
                </a:lnTo>
                <a:lnTo>
                  <a:pt x="33" y="3"/>
                </a:lnTo>
                <a:lnTo>
                  <a:pt x="32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" name="Freeform 104"/>
          <p:cNvSpPr>
            <a:spLocks/>
          </p:cNvSpPr>
          <p:nvPr/>
        </p:nvSpPr>
        <p:spPr bwMode="auto">
          <a:xfrm>
            <a:off x="4397375" y="765175"/>
            <a:ext cx="46038" cy="46038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10 h 59"/>
              <a:gd name="T12" fmla="*/ 6 w 59"/>
              <a:gd name="T13" fmla="*/ 13 h 59"/>
              <a:gd name="T14" fmla="*/ 4 w 59"/>
              <a:gd name="T15" fmla="*/ 17 h 59"/>
              <a:gd name="T16" fmla="*/ 3 w 59"/>
              <a:gd name="T17" fmla="*/ 20 h 59"/>
              <a:gd name="T18" fmla="*/ 2 w 59"/>
              <a:gd name="T19" fmla="*/ 25 h 59"/>
              <a:gd name="T20" fmla="*/ 0 w 59"/>
              <a:gd name="T21" fmla="*/ 30 h 59"/>
              <a:gd name="T22" fmla="*/ 2 w 59"/>
              <a:gd name="T23" fmla="*/ 32 h 59"/>
              <a:gd name="T24" fmla="*/ 2 w 59"/>
              <a:gd name="T25" fmla="*/ 37 h 59"/>
              <a:gd name="T26" fmla="*/ 3 w 59"/>
              <a:gd name="T27" fmla="*/ 41 h 59"/>
              <a:gd name="T28" fmla="*/ 5 w 59"/>
              <a:gd name="T29" fmla="*/ 44 h 59"/>
              <a:gd name="T30" fmla="*/ 8 w 59"/>
              <a:gd name="T31" fmla="*/ 48 h 59"/>
              <a:gd name="T32" fmla="*/ 10 w 59"/>
              <a:gd name="T33" fmla="*/ 52 h 59"/>
              <a:gd name="T34" fmla="*/ 14 w 59"/>
              <a:gd name="T35" fmla="*/ 54 h 59"/>
              <a:gd name="T36" fmla="*/ 17 w 59"/>
              <a:gd name="T37" fmla="*/ 56 h 59"/>
              <a:gd name="T38" fmla="*/ 22 w 59"/>
              <a:gd name="T39" fmla="*/ 58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8 h 59"/>
              <a:gd name="T48" fmla="*/ 41 w 59"/>
              <a:gd name="T49" fmla="*/ 56 h 59"/>
              <a:gd name="T50" fmla="*/ 46 w 59"/>
              <a:gd name="T51" fmla="*/ 55 h 59"/>
              <a:gd name="T52" fmla="*/ 48 w 59"/>
              <a:gd name="T53" fmla="*/ 53 h 59"/>
              <a:gd name="T54" fmla="*/ 52 w 59"/>
              <a:gd name="T55" fmla="*/ 49 h 59"/>
              <a:gd name="T56" fmla="*/ 54 w 59"/>
              <a:gd name="T57" fmla="*/ 46 h 59"/>
              <a:gd name="T58" fmla="*/ 57 w 59"/>
              <a:gd name="T59" fmla="*/ 42 h 59"/>
              <a:gd name="T60" fmla="*/ 58 w 59"/>
              <a:gd name="T61" fmla="*/ 38 h 59"/>
              <a:gd name="T62" fmla="*/ 59 w 59"/>
              <a:gd name="T63" fmla="*/ 34 h 59"/>
              <a:gd name="T64" fmla="*/ 59 w 59"/>
              <a:gd name="T65" fmla="*/ 30 h 59"/>
              <a:gd name="T66" fmla="*/ 59 w 59"/>
              <a:gd name="T67" fmla="*/ 26 h 59"/>
              <a:gd name="T68" fmla="*/ 59 w 59"/>
              <a:gd name="T69" fmla="*/ 23 h 59"/>
              <a:gd name="T70" fmla="*/ 57 w 59"/>
              <a:gd name="T71" fmla="*/ 18 h 59"/>
              <a:gd name="T72" fmla="*/ 55 w 59"/>
              <a:gd name="T73" fmla="*/ 14 h 59"/>
              <a:gd name="T74" fmla="*/ 53 w 59"/>
              <a:gd name="T75" fmla="*/ 11 h 59"/>
              <a:gd name="T76" fmla="*/ 49 w 59"/>
              <a:gd name="T77" fmla="*/ 8 h 59"/>
              <a:gd name="T78" fmla="*/ 47 w 59"/>
              <a:gd name="T79" fmla="*/ 5 h 59"/>
              <a:gd name="T80" fmla="*/ 42 w 59"/>
              <a:gd name="T81" fmla="*/ 4 h 59"/>
              <a:gd name="T82" fmla="*/ 39 w 59"/>
              <a:gd name="T83" fmla="*/ 1 h 59"/>
              <a:gd name="T84" fmla="*/ 35 w 59"/>
              <a:gd name="T85" fmla="*/ 1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2" y="1"/>
                </a:lnTo>
                <a:lnTo>
                  <a:pt x="20" y="2"/>
                </a:lnTo>
                <a:lnTo>
                  <a:pt x="18" y="2"/>
                </a:lnTo>
                <a:lnTo>
                  <a:pt x="17" y="4"/>
                </a:lnTo>
                <a:lnTo>
                  <a:pt x="16" y="4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10" y="8"/>
                </a:lnTo>
                <a:lnTo>
                  <a:pt x="9" y="10"/>
                </a:lnTo>
                <a:lnTo>
                  <a:pt x="8" y="11"/>
                </a:lnTo>
                <a:lnTo>
                  <a:pt x="6" y="12"/>
                </a:lnTo>
                <a:lnTo>
                  <a:pt x="6" y="13"/>
                </a:lnTo>
                <a:lnTo>
                  <a:pt x="5" y="14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0" y="30"/>
                </a:lnTo>
                <a:lnTo>
                  <a:pt x="0" y="30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2" y="36"/>
                </a:lnTo>
                <a:lnTo>
                  <a:pt x="2" y="37"/>
                </a:lnTo>
                <a:lnTo>
                  <a:pt x="3" y="38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6" y="46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10" y="50"/>
                </a:lnTo>
                <a:lnTo>
                  <a:pt x="10" y="52"/>
                </a:lnTo>
                <a:lnTo>
                  <a:pt x="11" y="53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6" y="55"/>
                </a:lnTo>
                <a:lnTo>
                  <a:pt x="17" y="56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3" y="58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29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5" y="59"/>
                </a:lnTo>
                <a:lnTo>
                  <a:pt x="36" y="59"/>
                </a:lnTo>
                <a:lnTo>
                  <a:pt x="38" y="58"/>
                </a:lnTo>
                <a:lnTo>
                  <a:pt x="39" y="58"/>
                </a:lnTo>
                <a:lnTo>
                  <a:pt x="40" y="58"/>
                </a:lnTo>
                <a:lnTo>
                  <a:pt x="41" y="56"/>
                </a:lnTo>
                <a:lnTo>
                  <a:pt x="42" y="56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7" y="53"/>
                </a:lnTo>
                <a:lnTo>
                  <a:pt x="48" y="53"/>
                </a:lnTo>
                <a:lnTo>
                  <a:pt x="49" y="52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6"/>
                </a:lnTo>
                <a:lnTo>
                  <a:pt x="55" y="44"/>
                </a:lnTo>
                <a:lnTo>
                  <a:pt x="55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8"/>
                </a:lnTo>
                <a:lnTo>
                  <a:pt x="59" y="37"/>
                </a:lnTo>
                <a:lnTo>
                  <a:pt x="59" y="36"/>
                </a:lnTo>
                <a:lnTo>
                  <a:pt x="59" y="34"/>
                </a:lnTo>
                <a:lnTo>
                  <a:pt x="59" y="32"/>
                </a:lnTo>
                <a:lnTo>
                  <a:pt x="59" y="31"/>
                </a:lnTo>
                <a:lnTo>
                  <a:pt x="59" y="30"/>
                </a:lnTo>
                <a:lnTo>
                  <a:pt x="59" y="30"/>
                </a:lnTo>
                <a:lnTo>
                  <a:pt x="59" y="28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9" y="23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5" y="16"/>
                </a:lnTo>
                <a:lnTo>
                  <a:pt x="55" y="14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8"/>
                </a:lnTo>
                <a:lnTo>
                  <a:pt x="49" y="8"/>
                </a:lnTo>
                <a:lnTo>
                  <a:pt x="48" y="7"/>
                </a:lnTo>
                <a:lnTo>
                  <a:pt x="47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2" y="4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5" y="1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" name="Freeform 105"/>
          <p:cNvSpPr>
            <a:spLocks/>
          </p:cNvSpPr>
          <p:nvPr/>
        </p:nvSpPr>
        <p:spPr bwMode="auto">
          <a:xfrm>
            <a:off x="4656138" y="1995488"/>
            <a:ext cx="38100" cy="38100"/>
          </a:xfrm>
          <a:custGeom>
            <a:avLst/>
            <a:gdLst>
              <a:gd name="T0" fmla="*/ 23 w 48"/>
              <a:gd name="T1" fmla="*/ 2 h 48"/>
              <a:gd name="T2" fmla="*/ 19 w 48"/>
              <a:gd name="T3" fmla="*/ 2 h 48"/>
              <a:gd name="T4" fmla="*/ 15 w 48"/>
              <a:gd name="T5" fmla="*/ 3 h 48"/>
              <a:gd name="T6" fmla="*/ 12 w 48"/>
              <a:gd name="T7" fmla="*/ 4 h 48"/>
              <a:gd name="T8" fmla="*/ 9 w 48"/>
              <a:gd name="T9" fmla="*/ 5 h 48"/>
              <a:gd name="T10" fmla="*/ 7 w 48"/>
              <a:gd name="T11" fmla="*/ 8 h 48"/>
              <a:gd name="T12" fmla="*/ 5 w 48"/>
              <a:gd name="T13" fmla="*/ 11 h 48"/>
              <a:gd name="T14" fmla="*/ 2 w 48"/>
              <a:gd name="T15" fmla="*/ 14 h 48"/>
              <a:gd name="T16" fmla="*/ 1 w 48"/>
              <a:gd name="T17" fmla="*/ 17 h 48"/>
              <a:gd name="T18" fmla="*/ 0 w 48"/>
              <a:gd name="T19" fmla="*/ 20 h 48"/>
              <a:gd name="T20" fmla="*/ 0 w 48"/>
              <a:gd name="T21" fmla="*/ 23 h 48"/>
              <a:gd name="T22" fmla="*/ 0 w 48"/>
              <a:gd name="T23" fmla="*/ 27 h 48"/>
              <a:gd name="T24" fmla="*/ 0 w 48"/>
              <a:gd name="T25" fmla="*/ 30 h 48"/>
              <a:gd name="T26" fmla="*/ 1 w 48"/>
              <a:gd name="T27" fmla="*/ 33 h 48"/>
              <a:gd name="T28" fmla="*/ 2 w 48"/>
              <a:gd name="T29" fmla="*/ 36 h 48"/>
              <a:gd name="T30" fmla="*/ 5 w 48"/>
              <a:gd name="T31" fmla="*/ 39 h 48"/>
              <a:gd name="T32" fmla="*/ 7 w 48"/>
              <a:gd name="T33" fmla="*/ 42 h 48"/>
              <a:gd name="T34" fmla="*/ 9 w 48"/>
              <a:gd name="T35" fmla="*/ 45 h 48"/>
              <a:gd name="T36" fmla="*/ 12 w 48"/>
              <a:gd name="T37" fmla="*/ 46 h 48"/>
              <a:gd name="T38" fmla="*/ 15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5 w 48"/>
              <a:gd name="T45" fmla="*/ 48 h 48"/>
              <a:gd name="T46" fmla="*/ 29 w 48"/>
              <a:gd name="T47" fmla="*/ 48 h 48"/>
              <a:gd name="T48" fmla="*/ 32 w 48"/>
              <a:gd name="T49" fmla="*/ 47 h 48"/>
              <a:gd name="T50" fmla="*/ 35 w 48"/>
              <a:gd name="T51" fmla="*/ 46 h 48"/>
              <a:gd name="T52" fmla="*/ 38 w 48"/>
              <a:gd name="T53" fmla="*/ 45 h 48"/>
              <a:gd name="T54" fmla="*/ 41 w 48"/>
              <a:gd name="T55" fmla="*/ 42 h 48"/>
              <a:gd name="T56" fmla="*/ 43 w 48"/>
              <a:gd name="T57" fmla="*/ 39 h 48"/>
              <a:gd name="T58" fmla="*/ 44 w 48"/>
              <a:gd name="T59" fmla="*/ 36 h 48"/>
              <a:gd name="T60" fmla="*/ 45 w 48"/>
              <a:gd name="T61" fmla="*/ 33 h 48"/>
              <a:gd name="T62" fmla="*/ 47 w 48"/>
              <a:gd name="T63" fmla="*/ 30 h 48"/>
              <a:gd name="T64" fmla="*/ 48 w 48"/>
              <a:gd name="T65" fmla="*/ 27 h 48"/>
              <a:gd name="T66" fmla="*/ 48 w 48"/>
              <a:gd name="T67" fmla="*/ 23 h 48"/>
              <a:gd name="T68" fmla="*/ 47 w 48"/>
              <a:gd name="T69" fmla="*/ 20 h 48"/>
              <a:gd name="T70" fmla="*/ 45 w 48"/>
              <a:gd name="T71" fmla="*/ 17 h 48"/>
              <a:gd name="T72" fmla="*/ 44 w 48"/>
              <a:gd name="T73" fmla="*/ 14 h 48"/>
              <a:gd name="T74" fmla="*/ 43 w 48"/>
              <a:gd name="T75" fmla="*/ 11 h 48"/>
              <a:gd name="T76" fmla="*/ 41 w 48"/>
              <a:gd name="T77" fmla="*/ 8 h 48"/>
              <a:gd name="T78" fmla="*/ 38 w 48"/>
              <a:gd name="T79" fmla="*/ 5 h 48"/>
              <a:gd name="T80" fmla="*/ 35 w 48"/>
              <a:gd name="T81" fmla="*/ 4 h 48"/>
              <a:gd name="T82" fmla="*/ 32 w 48"/>
              <a:gd name="T83" fmla="*/ 3 h 48"/>
              <a:gd name="T84" fmla="*/ 29 w 48"/>
              <a:gd name="T85" fmla="*/ 2 h 48"/>
              <a:gd name="T86" fmla="*/ 25 w 48"/>
              <a:gd name="T87" fmla="*/ 2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9" y="2"/>
                </a:lnTo>
                <a:lnTo>
                  <a:pt x="18" y="2"/>
                </a:lnTo>
                <a:lnTo>
                  <a:pt x="17" y="2"/>
                </a:lnTo>
                <a:lnTo>
                  <a:pt x="15" y="3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11" y="5"/>
                </a:lnTo>
                <a:lnTo>
                  <a:pt x="9" y="5"/>
                </a:lnTo>
                <a:lnTo>
                  <a:pt x="8" y="6"/>
                </a:lnTo>
                <a:lnTo>
                  <a:pt x="7" y="8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2" y="35"/>
                </a:lnTo>
                <a:lnTo>
                  <a:pt x="2" y="36"/>
                </a:lnTo>
                <a:lnTo>
                  <a:pt x="3" y="38"/>
                </a:lnTo>
                <a:lnTo>
                  <a:pt x="3" y="39"/>
                </a:lnTo>
                <a:lnTo>
                  <a:pt x="5" y="39"/>
                </a:lnTo>
                <a:lnTo>
                  <a:pt x="5" y="40"/>
                </a:lnTo>
                <a:lnTo>
                  <a:pt x="6" y="41"/>
                </a:lnTo>
                <a:lnTo>
                  <a:pt x="7" y="42"/>
                </a:lnTo>
                <a:lnTo>
                  <a:pt x="7" y="42"/>
                </a:lnTo>
                <a:lnTo>
                  <a:pt x="8" y="44"/>
                </a:lnTo>
                <a:lnTo>
                  <a:pt x="9" y="45"/>
                </a:lnTo>
                <a:lnTo>
                  <a:pt x="11" y="45"/>
                </a:lnTo>
                <a:lnTo>
                  <a:pt x="11" y="46"/>
                </a:lnTo>
                <a:lnTo>
                  <a:pt x="12" y="46"/>
                </a:lnTo>
                <a:lnTo>
                  <a:pt x="13" y="47"/>
                </a:lnTo>
                <a:lnTo>
                  <a:pt x="14" y="47"/>
                </a:lnTo>
                <a:lnTo>
                  <a:pt x="15" y="47"/>
                </a:lnTo>
                <a:lnTo>
                  <a:pt x="17" y="48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1" y="48"/>
                </a:lnTo>
                <a:lnTo>
                  <a:pt x="32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5" y="33"/>
                </a:lnTo>
                <a:lnTo>
                  <a:pt x="47" y="32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8" y="28"/>
                </a:lnTo>
                <a:lnTo>
                  <a:pt x="48" y="27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7" y="21"/>
                </a:lnTo>
                <a:lnTo>
                  <a:pt x="47" y="20"/>
                </a:lnTo>
                <a:lnTo>
                  <a:pt x="47" y="18"/>
                </a:lnTo>
                <a:lnTo>
                  <a:pt x="47" y="18"/>
                </a:lnTo>
                <a:lnTo>
                  <a:pt x="45" y="17"/>
                </a:lnTo>
                <a:lnTo>
                  <a:pt x="45" y="16"/>
                </a:lnTo>
                <a:lnTo>
                  <a:pt x="45" y="15"/>
                </a:lnTo>
                <a:lnTo>
                  <a:pt x="44" y="14"/>
                </a:lnTo>
                <a:lnTo>
                  <a:pt x="44" y="12"/>
                </a:lnTo>
                <a:lnTo>
                  <a:pt x="43" y="11"/>
                </a:lnTo>
                <a:lnTo>
                  <a:pt x="43" y="11"/>
                </a:lnTo>
                <a:lnTo>
                  <a:pt x="42" y="10"/>
                </a:lnTo>
                <a:lnTo>
                  <a:pt x="41" y="9"/>
                </a:lnTo>
                <a:lnTo>
                  <a:pt x="41" y="8"/>
                </a:lnTo>
                <a:lnTo>
                  <a:pt x="39" y="8"/>
                </a:lnTo>
                <a:lnTo>
                  <a:pt x="38" y="6"/>
                </a:lnTo>
                <a:lnTo>
                  <a:pt x="38" y="5"/>
                </a:lnTo>
                <a:lnTo>
                  <a:pt x="37" y="5"/>
                </a:lnTo>
                <a:lnTo>
                  <a:pt x="36" y="4"/>
                </a:lnTo>
                <a:lnTo>
                  <a:pt x="35" y="4"/>
                </a:lnTo>
                <a:lnTo>
                  <a:pt x="33" y="3"/>
                </a:lnTo>
                <a:lnTo>
                  <a:pt x="32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6" name="Freeform 106"/>
          <p:cNvSpPr>
            <a:spLocks/>
          </p:cNvSpPr>
          <p:nvPr/>
        </p:nvSpPr>
        <p:spPr bwMode="auto">
          <a:xfrm>
            <a:off x="4645025" y="1982788"/>
            <a:ext cx="46038" cy="47625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10 h 59"/>
              <a:gd name="T12" fmla="*/ 6 w 59"/>
              <a:gd name="T13" fmla="*/ 13 h 59"/>
              <a:gd name="T14" fmla="*/ 4 w 59"/>
              <a:gd name="T15" fmla="*/ 17 h 59"/>
              <a:gd name="T16" fmla="*/ 3 w 59"/>
              <a:gd name="T17" fmla="*/ 20 h 59"/>
              <a:gd name="T18" fmla="*/ 1 w 59"/>
              <a:gd name="T19" fmla="*/ 25 h 59"/>
              <a:gd name="T20" fmla="*/ 0 w 59"/>
              <a:gd name="T21" fmla="*/ 30 h 59"/>
              <a:gd name="T22" fmla="*/ 1 w 59"/>
              <a:gd name="T23" fmla="*/ 32 h 59"/>
              <a:gd name="T24" fmla="*/ 1 w 59"/>
              <a:gd name="T25" fmla="*/ 37 h 59"/>
              <a:gd name="T26" fmla="*/ 3 w 59"/>
              <a:gd name="T27" fmla="*/ 41 h 59"/>
              <a:gd name="T28" fmla="*/ 5 w 59"/>
              <a:gd name="T29" fmla="*/ 44 h 59"/>
              <a:gd name="T30" fmla="*/ 7 w 59"/>
              <a:gd name="T31" fmla="*/ 48 h 59"/>
              <a:gd name="T32" fmla="*/ 10 w 59"/>
              <a:gd name="T33" fmla="*/ 52 h 59"/>
              <a:gd name="T34" fmla="*/ 13 w 59"/>
              <a:gd name="T35" fmla="*/ 54 h 59"/>
              <a:gd name="T36" fmla="*/ 17 w 59"/>
              <a:gd name="T37" fmla="*/ 56 h 59"/>
              <a:gd name="T38" fmla="*/ 22 w 59"/>
              <a:gd name="T39" fmla="*/ 58 h 59"/>
              <a:gd name="T40" fmla="*/ 25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7 w 59"/>
              <a:gd name="T47" fmla="*/ 58 h 59"/>
              <a:gd name="T48" fmla="*/ 41 w 59"/>
              <a:gd name="T49" fmla="*/ 56 h 59"/>
              <a:gd name="T50" fmla="*/ 46 w 59"/>
              <a:gd name="T51" fmla="*/ 55 h 59"/>
              <a:gd name="T52" fmla="*/ 48 w 59"/>
              <a:gd name="T53" fmla="*/ 53 h 59"/>
              <a:gd name="T54" fmla="*/ 52 w 59"/>
              <a:gd name="T55" fmla="*/ 49 h 59"/>
              <a:gd name="T56" fmla="*/ 54 w 59"/>
              <a:gd name="T57" fmla="*/ 46 h 59"/>
              <a:gd name="T58" fmla="*/ 57 w 59"/>
              <a:gd name="T59" fmla="*/ 42 h 59"/>
              <a:gd name="T60" fmla="*/ 58 w 59"/>
              <a:gd name="T61" fmla="*/ 38 h 59"/>
              <a:gd name="T62" fmla="*/ 59 w 59"/>
              <a:gd name="T63" fmla="*/ 34 h 59"/>
              <a:gd name="T64" fmla="*/ 59 w 59"/>
              <a:gd name="T65" fmla="*/ 30 h 59"/>
              <a:gd name="T66" fmla="*/ 59 w 59"/>
              <a:gd name="T67" fmla="*/ 26 h 59"/>
              <a:gd name="T68" fmla="*/ 59 w 59"/>
              <a:gd name="T69" fmla="*/ 23 h 59"/>
              <a:gd name="T70" fmla="*/ 57 w 59"/>
              <a:gd name="T71" fmla="*/ 18 h 59"/>
              <a:gd name="T72" fmla="*/ 55 w 59"/>
              <a:gd name="T73" fmla="*/ 14 h 59"/>
              <a:gd name="T74" fmla="*/ 53 w 59"/>
              <a:gd name="T75" fmla="*/ 11 h 59"/>
              <a:gd name="T76" fmla="*/ 49 w 59"/>
              <a:gd name="T77" fmla="*/ 8 h 59"/>
              <a:gd name="T78" fmla="*/ 47 w 59"/>
              <a:gd name="T79" fmla="*/ 5 h 59"/>
              <a:gd name="T80" fmla="*/ 42 w 59"/>
              <a:gd name="T81" fmla="*/ 4 h 59"/>
              <a:gd name="T82" fmla="*/ 39 w 59"/>
              <a:gd name="T83" fmla="*/ 1 h 59"/>
              <a:gd name="T84" fmla="*/ 35 w 59"/>
              <a:gd name="T85" fmla="*/ 1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5" y="1"/>
                </a:lnTo>
                <a:lnTo>
                  <a:pt x="24" y="1"/>
                </a:lnTo>
                <a:lnTo>
                  <a:pt x="23" y="1"/>
                </a:lnTo>
                <a:lnTo>
                  <a:pt x="22" y="1"/>
                </a:lnTo>
                <a:lnTo>
                  <a:pt x="19" y="2"/>
                </a:lnTo>
                <a:lnTo>
                  <a:pt x="18" y="2"/>
                </a:lnTo>
                <a:lnTo>
                  <a:pt x="17" y="4"/>
                </a:lnTo>
                <a:lnTo>
                  <a:pt x="16" y="4"/>
                </a:lnTo>
                <a:lnTo>
                  <a:pt x="15" y="5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10" y="8"/>
                </a:lnTo>
                <a:lnTo>
                  <a:pt x="9" y="10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4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3" y="38"/>
                </a:lnTo>
                <a:lnTo>
                  <a:pt x="3" y="40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6" y="46"/>
                </a:lnTo>
                <a:lnTo>
                  <a:pt x="6" y="47"/>
                </a:lnTo>
                <a:lnTo>
                  <a:pt x="7" y="48"/>
                </a:lnTo>
                <a:lnTo>
                  <a:pt x="9" y="49"/>
                </a:lnTo>
                <a:lnTo>
                  <a:pt x="10" y="50"/>
                </a:lnTo>
                <a:lnTo>
                  <a:pt x="10" y="52"/>
                </a:lnTo>
                <a:lnTo>
                  <a:pt x="11" y="53"/>
                </a:lnTo>
                <a:lnTo>
                  <a:pt x="12" y="53"/>
                </a:lnTo>
                <a:lnTo>
                  <a:pt x="13" y="54"/>
                </a:lnTo>
                <a:lnTo>
                  <a:pt x="15" y="55"/>
                </a:lnTo>
                <a:lnTo>
                  <a:pt x="16" y="55"/>
                </a:lnTo>
                <a:lnTo>
                  <a:pt x="17" y="56"/>
                </a:lnTo>
                <a:lnTo>
                  <a:pt x="18" y="56"/>
                </a:lnTo>
                <a:lnTo>
                  <a:pt x="19" y="58"/>
                </a:lnTo>
                <a:lnTo>
                  <a:pt x="22" y="58"/>
                </a:lnTo>
                <a:lnTo>
                  <a:pt x="23" y="58"/>
                </a:lnTo>
                <a:lnTo>
                  <a:pt x="24" y="59"/>
                </a:lnTo>
                <a:lnTo>
                  <a:pt x="25" y="59"/>
                </a:lnTo>
                <a:lnTo>
                  <a:pt x="27" y="59"/>
                </a:lnTo>
                <a:lnTo>
                  <a:pt x="29" y="59"/>
                </a:lnTo>
                <a:lnTo>
                  <a:pt x="30" y="59"/>
                </a:lnTo>
                <a:lnTo>
                  <a:pt x="30" y="59"/>
                </a:lnTo>
                <a:lnTo>
                  <a:pt x="31" y="59"/>
                </a:lnTo>
                <a:lnTo>
                  <a:pt x="33" y="59"/>
                </a:lnTo>
                <a:lnTo>
                  <a:pt x="35" y="59"/>
                </a:lnTo>
                <a:lnTo>
                  <a:pt x="36" y="59"/>
                </a:lnTo>
                <a:lnTo>
                  <a:pt x="37" y="58"/>
                </a:lnTo>
                <a:lnTo>
                  <a:pt x="39" y="58"/>
                </a:lnTo>
                <a:lnTo>
                  <a:pt x="40" y="58"/>
                </a:lnTo>
                <a:lnTo>
                  <a:pt x="41" y="56"/>
                </a:lnTo>
                <a:lnTo>
                  <a:pt x="42" y="56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7" y="53"/>
                </a:lnTo>
                <a:lnTo>
                  <a:pt x="48" y="53"/>
                </a:lnTo>
                <a:lnTo>
                  <a:pt x="49" y="52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6"/>
                </a:lnTo>
                <a:lnTo>
                  <a:pt x="55" y="44"/>
                </a:lnTo>
                <a:lnTo>
                  <a:pt x="55" y="43"/>
                </a:lnTo>
                <a:lnTo>
                  <a:pt x="57" y="42"/>
                </a:lnTo>
                <a:lnTo>
                  <a:pt x="57" y="41"/>
                </a:lnTo>
                <a:lnTo>
                  <a:pt x="58" y="40"/>
                </a:lnTo>
                <a:lnTo>
                  <a:pt x="58" y="38"/>
                </a:lnTo>
                <a:lnTo>
                  <a:pt x="59" y="37"/>
                </a:lnTo>
                <a:lnTo>
                  <a:pt x="59" y="36"/>
                </a:lnTo>
                <a:lnTo>
                  <a:pt x="59" y="34"/>
                </a:lnTo>
                <a:lnTo>
                  <a:pt x="59" y="32"/>
                </a:lnTo>
                <a:lnTo>
                  <a:pt x="59" y="31"/>
                </a:lnTo>
                <a:lnTo>
                  <a:pt x="59" y="30"/>
                </a:lnTo>
                <a:lnTo>
                  <a:pt x="59" y="30"/>
                </a:lnTo>
                <a:lnTo>
                  <a:pt x="59" y="28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9" y="23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5" y="16"/>
                </a:lnTo>
                <a:lnTo>
                  <a:pt x="55" y="14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10"/>
                </a:lnTo>
                <a:lnTo>
                  <a:pt x="51" y="8"/>
                </a:lnTo>
                <a:lnTo>
                  <a:pt x="49" y="8"/>
                </a:lnTo>
                <a:lnTo>
                  <a:pt x="48" y="7"/>
                </a:lnTo>
                <a:lnTo>
                  <a:pt x="47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2" y="4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5" y="1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7" name="Rectangle 107"/>
          <p:cNvSpPr>
            <a:spLocks noChangeArrowheads="1"/>
          </p:cNvSpPr>
          <p:nvPr/>
        </p:nvSpPr>
        <p:spPr bwMode="auto">
          <a:xfrm>
            <a:off x="2011363" y="73977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88" name="Rectangle 108"/>
          <p:cNvSpPr>
            <a:spLocks noChangeArrowheads="1"/>
          </p:cNvSpPr>
          <p:nvPr/>
        </p:nvSpPr>
        <p:spPr bwMode="auto">
          <a:xfrm>
            <a:off x="5014913" y="4805363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89" name="Rectangle 109"/>
          <p:cNvSpPr>
            <a:spLocks noChangeArrowheads="1"/>
          </p:cNvSpPr>
          <p:nvPr/>
        </p:nvSpPr>
        <p:spPr bwMode="auto">
          <a:xfrm>
            <a:off x="4941888" y="4718050"/>
            <a:ext cx="876300" cy="11604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0" name="Rectangle 110"/>
          <p:cNvSpPr>
            <a:spLocks noChangeArrowheads="1"/>
          </p:cNvSpPr>
          <p:nvPr/>
        </p:nvSpPr>
        <p:spPr bwMode="auto">
          <a:xfrm>
            <a:off x="5135563" y="489267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91" name="Rectangle 111"/>
          <p:cNvSpPr>
            <a:spLocks noChangeArrowheads="1"/>
          </p:cNvSpPr>
          <p:nvPr/>
        </p:nvSpPr>
        <p:spPr bwMode="auto">
          <a:xfrm>
            <a:off x="5014913" y="5588000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 sz="2800"/>
          </a:p>
        </p:txBody>
      </p:sp>
      <p:sp>
        <p:nvSpPr>
          <p:cNvPr id="20592" name="Rectangle 112"/>
          <p:cNvSpPr>
            <a:spLocks noChangeArrowheads="1"/>
          </p:cNvSpPr>
          <p:nvPr/>
        </p:nvSpPr>
        <p:spPr bwMode="auto">
          <a:xfrm>
            <a:off x="5588000" y="480536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93" name="Rectangle 113"/>
          <p:cNvSpPr>
            <a:spLocks noChangeArrowheads="1"/>
          </p:cNvSpPr>
          <p:nvPr/>
        </p:nvSpPr>
        <p:spPr bwMode="auto">
          <a:xfrm>
            <a:off x="5670550" y="489267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5014913" y="5051425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595" name="Rectangle 115"/>
          <p:cNvSpPr>
            <a:spLocks noChangeArrowheads="1"/>
          </p:cNvSpPr>
          <p:nvPr/>
        </p:nvSpPr>
        <p:spPr bwMode="auto">
          <a:xfrm>
            <a:off x="5135563" y="51387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96" name="Rectangle 116"/>
          <p:cNvSpPr>
            <a:spLocks noChangeArrowheads="1"/>
          </p:cNvSpPr>
          <p:nvPr/>
        </p:nvSpPr>
        <p:spPr bwMode="auto">
          <a:xfrm>
            <a:off x="5588000" y="505142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97" name="Rectangle 117"/>
          <p:cNvSpPr>
            <a:spLocks noChangeArrowheads="1"/>
          </p:cNvSpPr>
          <p:nvPr/>
        </p:nvSpPr>
        <p:spPr bwMode="auto">
          <a:xfrm>
            <a:off x="5670550" y="51387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598" name="Rectangle 118"/>
          <p:cNvSpPr>
            <a:spLocks noChangeArrowheads="1"/>
          </p:cNvSpPr>
          <p:nvPr/>
        </p:nvSpPr>
        <p:spPr bwMode="auto">
          <a:xfrm>
            <a:off x="5588000" y="5295900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599" name="Rectangle 119"/>
          <p:cNvSpPr>
            <a:spLocks noChangeArrowheads="1"/>
          </p:cNvSpPr>
          <p:nvPr/>
        </p:nvSpPr>
        <p:spPr bwMode="auto">
          <a:xfrm>
            <a:off x="5670550" y="538321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600" name="Rectangle 120"/>
          <p:cNvSpPr>
            <a:spLocks noChangeArrowheads="1"/>
          </p:cNvSpPr>
          <p:nvPr/>
        </p:nvSpPr>
        <p:spPr bwMode="auto">
          <a:xfrm>
            <a:off x="5588000" y="554196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01" name="Freeform 121"/>
          <p:cNvSpPr>
            <a:spLocks/>
          </p:cNvSpPr>
          <p:nvPr/>
        </p:nvSpPr>
        <p:spPr bwMode="auto">
          <a:xfrm>
            <a:off x="4408488" y="2224088"/>
            <a:ext cx="38100" cy="38100"/>
          </a:xfrm>
          <a:custGeom>
            <a:avLst/>
            <a:gdLst>
              <a:gd name="T0" fmla="*/ 23 w 48"/>
              <a:gd name="T1" fmla="*/ 1 h 48"/>
              <a:gd name="T2" fmla="*/ 19 w 48"/>
              <a:gd name="T3" fmla="*/ 1 h 48"/>
              <a:gd name="T4" fmla="*/ 16 w 48"/>
              <a:gd name="T5" fmla="*/ 3 h 48"/>
              <a:gd name="T6" fmla="*/ 12 w 48"/>
              <a:gd name="T7" fmla="*/ 4 h 48"/>
              <a:gd name="T8" fmla="*/ 10 w 48"/>
              <a:gd name="T9" fmla="*/ 5 h 48"/>
              <a:gd name="T10" fmla="*/ 7 w 48"/>
              <a:gd name="T11" fmla="*/ 7 h 48"/>
              <a:gd name="T12" fmla="*/ 5 w 48"/>
              <a:gd name="T13" fmla="*/ 11 h 48"/>
              <a:gd name="T14" fmla="*/ 2 w 48"/>
              <a:gd name="T15" fmla="*/ 13 h 48"/>
              <a:gd name="T16" fmla="*/ 1 w 48"/>
              <a:gd name="T17" fmla="*/ 17 h 48"/>
              <a:gd name="T18" fmla="*/ 0 w 48"/>
              <a:gd name="T19" fmla="*/ 19 h 48"/>
              <a:gd name="T20" fmla="*/ 0 w 48"/>
              <a:gd name="T21" fmla="*/ 23 h 48"/>
              <a:gd name="T22" fmla="*/ 0 w 48"/>
              <a:gd name="T23" fmla="*/ 27 h 48"/>
              <a:gd name="T24" fmla="*/ 0 w 48"/>
              <a:gd name="T25" fmla="*/ 30 h 48"/>
              <a:gd name="T26" fmla="*/ 1 w 48"/>
              <a:gd name="T27" fmla="*/ 33 h 48"/>
              <a:gd name="T28" fmla="*/ 2 w 48"/>
              <a:gd name="T29" fmla="*/ 36 h 48"/>
              <a:gd name="T30" fmla="*/ 5 w 48"/>
              <a:gd name="T31" fmla="*/ 39 h 48"/>
              <a:gd name="T32" fmla="*/ 7 w 48"/>
              <a:gd name="T33" fmla="*/ 42 h 48"/>
              <a:gd name="T34" fmla="*/ 10 w 48"/>
              <a:gd name="T35" fmla="*/ 45 h 48"/>
              <a:gd name="T36" fmla="*/ 12 w 48"/>
              <a:gd name="T37" fmla="*/ 46 h 48"/>
              <a:gd name="T38" fmla="*/ 16 w 48"/>
              <a:gd name="T39" fmla="*/ 47 h 48"/>
              <a:gd name="T40" fmla="*/ 19 w 48"/>
              <a:gd name="T41" fmla="*/ 48 h 48"/>
              <a:gd name="T42" fmla="*/ 23 w 48"/>
              <a:gd name="T43" fmla="*/ 48 h 48"/>
              <a:gd name="T44" fmla="*/ 25 w 48"/>
              <a:gd name="T45" fmla="*/ 48 h 48"/>
              <a:gd name="T46" fmla="*/ 29 w 48"/>
              <a:gd name="T47" fmla="*/ 48 h 48"/>
              <a:gd name="T48" fmla="*/ 32 w 48"/>
              <a:gd name="T49" fmla="*/ 47 h 48"/>
              <a:gd name="T50" fmla="*/ 35 w 48"/>
              <a:gd name="T51" fmla="*/ 46 h 48"/>
              <a:gd name="T52" fmla="*/ 38 w 48"/>
              <a:gd name="T53" fmla="*/ 45 h 48"/>
              <a:gd name="T54" fmla="*/ 41 w 48"/>
              <a:gd name="T55" fmla="*/ 42 h 48"/>
              <a:gd name="T56" fmla="*/ 43 w 48"/>
              <a:gd name="T57" fmla="*/ 39 h 48"/>
              <a:gd name="T58" fmla="*/ 44 w 48"/>
              <a:gd name="T59" fmla="*/ 36 h 48"/>
              <a:gd name="T60" fmla="*/ 45 w 48"/>
              <a:gd name="T61" fmla="*/ 33 h 48"/>
              <a:gd name="T62" fmla="*/ 47 w 48"/>
              <a:gd name="T63" fmla="*/ 30 h 48"/>
              <a:gd name="T64" fmla="*/ 48 w 48"/>
              <a:gd name="T65" fmla="*/ 27 h 48"/>
              <a:gd name="T66" fmla="*/ 48 w 48"/>
              <a:gd name="T67" fmla="*/ 23 h 48"/>
              <a:gd name="T68" fmla="*/ 47 w 48"/>
              <a:gd name="T69" fmla="*/ 19 h 48"/>
              <a:gd name="T70" fmla="*/ 45 w 48"/>
              <a:gd name="T71" fmla="*/ 17 h 48"/>
              <a:gd name="T72" fmla="*/ 44 w 48"/>
              <a:gd name="T73" fmla="*/ 13 h 48"/>
              <a:gd name="T74" fmla="*/ 43 w 48"/>
              <a:gd name="T75" fmla="*/ 11 h 48"/>
              <a:gd name="T76" fmla="*/ 41 w 48"/>
              <a:gd name="T77" fmla="*/ 7 h 48"/>
              <a:gd name="T78" fmla="*/ 38 w 48"/>
              <a:gd name="T79" fmla="*/ 5 h 48"/>
              <a:gd name="T80" fmla="*/ 35 w 48"/>
              <a:gd name="T81" fmla="*/ 4 h 48"/>
              <a:gd name="T82" fmla="*/ 32 w 48"/>
              <a:gd name="T83" fmla="*/ 3 h 48"/>
              <a:gd name="T84" fmla="*/ 29 w 48"/>
              <a:gd name="T85" fmla="*/ 1 h 48"/>
              <a:gd name="T86" fmla="*/ 25 w 48"/>
              <a:gd name="T87" fmla="*/ 1 h 48"/>
              <a:gd name="T88" fmla="*/ 24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1"/>
                </a:lnTo>
                <a:lnTo>
                  <a:pt x="22" y="1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6" y="3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11" y="5"/>
                </a:lnTo>
                <a:lnTo>
                  <a:pt x="10" y="5"/>
                </a:lnTo>
                <a:lnTo>
                  <a:pt x="8" y="6"/>
                </a:lnTo>
                <a:lnTo>
                  <a:pt x="7" y="7"/>
                </a:lnTo>
                <a:lnTo>
                  <a:pt x="7" y="7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2"/>
                </a:lnTo>
                <a:lnTo>
                  <a:pt x="2" y="13"/>
                </a:lnTo>
                <a:lnTo>
                  <a:pt x="2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0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2" y="35"/>
                </a:lnTo>
                <a:lnTo>
                  <a:pt x="2" y="36"/>
                </a:lnTo>
                <a:lnTo>
                  <a:pt x="4" y="37"/>
                </a:lnTo>
                <a:lnTo>
                  <a:pt x="4" y="39"/>
                </a:lnTo>
                <a:lnTo>
                  <a:pt x="5" y="39"/>
                </a:lnTo>
                <a:lnTo>
                  <a:pt x="5" y="40"/>
                </a:lnTo>
                <a:lnTo>
                  <a:pt x="6" y="41"/>
                </a:lnTo>
                <a:lnTo>
                  <a:pt x="7" y="42"/>
                </a:lnTo>
                <a:lnTo>
                  <a:pt x="7" y="42"/>
                </a:lnTo>
                <a:lnTo>
                  <a:pt x="8" y="43"/>
                </a:lnTo>
                <a:lnTo>
                  <a:pt x="10" y="45"/>
                </a:lnTo>
                <a:lnTo>
                  <a:pt x="11" y="45"/>
                </a:lnTo>
                <a:lnTo>
                  <a:pt x="11" y="46"/>
                </a:lnTo>
                <a:lnTo>
                  <a:pt x="12" y="46"/>
                </a:lnTo>
                <a:lnTo>
                  <a:pt x="13" y="47"/>
                </a:lnTo>
                <a:lnTo>
                  <a:pt x="14" y="47"/>
                </a:lnTo>
                <a:lnTo>
                  <a:pt x="16" y="47"/>
                </a:lnTo>
                <a:lnTo>
                  <a:pt x="17" y="48"/>
                </a:lnTo>
                <a:lnTo>
                  <a:pt x="18" y="48"/>
                </a:lnTo>
                <a:lnTo>
                  <a:pt x="19" y="48"/>
                </a:lnTo>
                <a:lnTo>
                  <a:pt x="20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8"/>
                </a:lnTo>
                <a:lnTo>
                  <a:pt x="30" y="48"/>
                </a:lnTo>
                <a:lnTo>
                  <a:pt x="31" y="48"/>
                </a:lnTo>
                <a:lnTo>
                  <a:pt x="32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7" y="45"/>
                </a:lnTo>
                <a:lnTo>
                  <a:pt x="38" y="45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5" y="33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8" y="28"/>
                </a:lnTo>
                <a:lnTo>
                  <a:pt x="48" y="27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7" y="21"/>
                </a:lnTo>
                <a:lnTo>
                  <a:pt x="47" y="19"/>
                </a:lnTo>
                <a:lnTo>
                  <a:pt x="47" y="18"/>
                </a:lnTo>
                <a:lnTo>
                  <a:pt x="47" y="18"/>
                </a:lnTo>
                <a:lnTo>
                  <a:pt x="45" y="17"/>
                </a:lnTo>
                <a:lnTo>
                  <a:pt x="45" y="16"/>
                </a:lnTo>
                <a:lnTo>
                  <a:pt x="45" y="15"/>
                </a:lnTo>
                <a:lnTo>
                  <a:pt x="44" y="13"/>
                </a:lnTo>
                <a:lnTo>
                  <a:pt x="44" y="12"/>
                </a:lnTo>
                <a:lnTo>
                  <a:pt x="43" y="11"/>
                </a:lnTo>
                <a:lnTo>
                  <a:pt x="43" y="11"/>
                </a:lnTo>
                <a:lnTo>
                  <a:pt x="42" y="10"/>
                </a:lnTo>
                <a:lnTo>
                  <a:pt x="41" y="9"/>
                </a:lnTo>
                <a:lnTo>
                  <a:pt x="41" y="7"/>
                </a:lnTo>
                <a:lnTo>
                  <a:pt x="39" y="7"/>
                </a:lnTo>
                <a:lnTo>
                  <a:pt x="38" y="6"/>
                </a:lnTo>
                <a:lnTo>
                  <a:pt x="38" y="5"/>
                </a:lnTo>
                <a:lnTo>
                  <a:pt x="37" y="5"/>
                </a:lnTo>
                <a:lnTo>
                  <a:pt x="36" y="4"/>
                </a:lnTo>
                <a:lnTo>
                  <a:pt x="35" y="4"/>
                </a:lnTo>
                <a:lnTo>
                  <a:pt x="33" y="3"/>
                </a:lnTo>
                <a:lnTo>
                  <a:pt x="32" y="3"/>
                </a:lnTo>
                <a:lnTo>
                  <a:pt x="32" y="3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5" y="1"/>
                </a:lnTo>
                <a:lnTo>
                  <a:pt x="24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2" name="Freeform 122"/>
          <p:cNvSpPr>
            <a:spLocks/>
          </p:cNvSpPr>
          <p:nvPr/>
        </p:nvSpPr>
        <p:spPr bwMode="auto">
          <a:xfrm>
            <a:off x="4397375" y="2230438"/>
            <a:ext cx="46038" cy="47625"/>
          </a:xfrm>
          <a:custGeom>
            <a:avLst/>
            <a:gdLst>
              <a:gd name="T0" fmla="*/ 27 w 59"/>
              <a:gd name="T1" fmla="*/ 0 h 59"/>
              <a:gd name="T2" fmla="*/ 23 w 59"/>
              <a:gd name="T3" fmla="*/ 1 h 59"/>
              <a:gd name="T4" fmla="*/ 18 w 59"/>
              <a:gd name="T5" fmla="*/ 2 h 59"/>
              <a:gd name="T6" fmla="*/ 15 w 59"/>
              <a:gd name="T7" fmla="*/ 5 h 59"/>
              <a:gd name="T8" fmla="*/ 11 w 59"/>
              <a:gd name="T9" fmla="*/ 7 h 59"/>
              <a:gd name="T10" fmla="*/ 9 w 59"/>
              <a:gd name="T11" fmla="*/ 9 h 59"/>
              <a:gd name="T12" fmla="*/ 6 w 59"/>
              <a:gd name="T13" fmla="*/ 13 h 59"/>
              <a:gd name="T14" fmla="*/ 4 w 59"/>
              <a:gd name="T15" fmla="*/ 17 h 59"/>
              <a:gd name="T16" fmla="*/ 3 w 59"/>
              <a:gd name="T17" fmla="*/ 20 h 59"/>
              <a:gd name="T18" fmla="*/ 2 w 59"/>
              <a:gd name="T19" fmla="*/ 25 h 59"/>
              <a:gd name="T20" fmla="*/ 0 w 59"/>
              <a:gd name="T21" fmla="*/ 30 h 59"/>
              <a:gd name="T22" fmla="*/ 2 w 59"/>
              <a:gd name="T23" fmla="*/ 32 h 59"/>
              <a:gd name="T24" fmla="*/ 2 w 59"/>
              <a:gd name="T25" fmla="*/ 37 h 59"/>
              <a:gd name="T26" fmla="*/ 3 w 59"/>
              <a:gd name="T27" fmla="*/ 41 h 59"/>
              <a:gd name="T28" fmla="*/ 5 w 59"/>
              <a:gd name="T29" fmla="*/ 44 h 59"/>
              <a:gd name="T30" fmla="*/ 8 w 59"/>
              <a:gd name="T31" fmla="*/ 48 h 59"/>
              <a:gd name="T32" fmla="*/ 10 w 59"/>
              <a:gd name="T33" fmla="*/ 51 h 59"/>
              <a:gd name="T34" fmla="*/ 14 w 59"/>
              <a:gd name="T35" fmla="*/ 54 h 59"/>
              <a:gd name="T36" fmla="*/ 17 w 59"/>
              <a:gd name="T37" fmla="*/ 56 h 59"/>
              <a:gd name="T38" fmla="*/ 22 w 59"/>
              <a:gd name="T39" fmla="*/ 57 h 59"/>
              <a:gd name="T40" fmla="*/ 26 w 59"/>
              <a:gd name="T41" fmla="*/ 59 h 59"/>
              <a:gd name="T42" fmla="*/ 30 w 59"/>
              <a:gd name="T43" fmla="*/ 59 h 59"/>
              <a:gd name="T44" fmla="*/ 33 w 59"/>
              <a:gd name="T45" fmla="*/ 59 h 59"/>
              <a:gd name="T46" fmla="*/ 38 w 59"/>
              <a:gd name="T47" fmla="*/ 57 h 59"/>
              <a:gd name="T48" fmla="*/ 41 w 59"/>
              <a:gd name="T49" fmla="*/ 56 h 59"/>
              <a:gd name="T50" fmla="*/ 46 w 59"/>
              <a:gd name="T51" fmla="*/ 55 h 59"/>
              <a:gd name="T52" fmla="*/ 48 w 59"/>
              <a:gd name="T53" fmla="*/ 53 h 59"/>
              <a:gd name="T54" fmla="*/ 52 w 59"/>
              <a:gd name="T55" fmla="*/ 49 h 59"/>
              <a:gd name="T56" fmla="*/ 54 w 59"/>
              <a:gd name="T57" fmla="*/ 45 h 59"/>
              <a:gd name="T58" fmla="*/ 57 w 59"/>
              <a:gd name="T59" fmla="*/ 42 h 59"/>
              <a:gd name="T60" fmla="*/ 58 w 59"/>
              <a:gd name="T61" fmla="*/ 38 h 59"/>
              <a:gd name="T62" fmla="*/ 59 w 59"/>
              <a:gd name="T63" fmla="*/ 33 h 59"/>
              <a:gd name="T64" fmla="*/ 59 w 59"/>
              <a:gd name="T65" fmla="*/ 30 h 59"/>
              <a:gd name="T66" fmla="*/ 59 w 59"/>
              <a:gd name="T67" fmla="*/ 26 h 59"/>
              <a:gd name="T68" fmla="*/ 59 w 59"/>
              <a:gd name="T69" fmla="*/ 23 h 59"/>
              <a:gd name="T70" fmla="*/ 57 w 59"/>
              <a:gd name="T71" fmla="*/ 18 h 59"/>
              <a:gd name="T72" fmla="*/ 55 w 59"/>
              <a:gd name="T73" fmla="*/ 14 h 59"/>
              <a:gd name="T74" fmla="*/ 53 w 59"/>
              <a:gd name="T75" fmla="*/ 11 h 59"/>
              <a:gd name="T76" fmla="*/ 49 w 59"/>
              <a:gd name="T77" fmla="*/ 8 h 59"/>
              <a:gd name="T78" fmla="*/ 47 w 59"/>
              <a:gd name="T79" fmla="*/ 5 h 59"/>
              <a:gd name="T80" fmla="*/ 42 w 59"/>
              <a:gd name="T81" fmla="*/ 3 h 59"/>
              <a:gd name="T82" fmla="*/ 39 w 59"/>
              <a:gd name="T83" fmla="*/ 1 h 59"/>
              <a:gd name="T84" fmla="*/ 35 w 59"/>
              <a:gd name="T85" fmla="*/ 1 h 59"/>
              <a:gd name="T86" fmla="*/ 30 w 59"/>
              <a:gd name="T8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2" y="1"/>
                </a:lnTo>
                <a:lnTo>
                  <a:pt x="20" y="2"/>
                </a:lnTo>
                <a:lnTo>
                  <a:pt x="18" y="2"/>
                </a:lnTo>
                <a:lnTo>
                  <a:pt x="17" y="3"/>
                </a:lnTo>
                <a:lnTo>
                  <a:pt x="16" y="3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8"/>
                </a:lnTo>
                <a:lnTo>
                  <a:pt x="10" y="8"/>
                </a:lnTo>
                <a:lnTo>
                  <a:pt x="9" y="9"/>
                </a:lnTo>
                <a:lnTo>
                  <a:pt x="8" y="11"/>
                </a:lnTo>
                <a:lnTo>
                  <a:pt x="6" y="12"/>
                </a:lnTo>
                <a:lnTo>
                  <a:pt x="6" y="13"/>
                </a:lnTo>
                <a:lnTo>
                  <a:pt x="5" y="14"/>
                </a:lnTo>
                <a:lnTo>
                  <a:pt x="4" y="15"/>
                </a:lnTo>
                <a:lnTo>
                  <a:pt x="4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0" y="30"/>
                </a:lnTo>
                <a:lnTo>
                  <a:pt x="0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6"/>
                </a:lnTo>
                <a:lnTo>
                  <a:pt x="2" y="37"/>
                </a:lnTo>
                <a:lnTo>
                  <a:pt x="3" y="38"/>
                </a:lnTo>
                <a:lnTo>
                  <a:pt x="3" y="39"/>
                </a:lnTo>
                <a:lnTo>
                  <a:pt x="3" y="41"/>
                </a:lnTo>
                <a:lnTo>
                  <a:pt x="4" y="42"/>
                </a:lnTo>
                <a:lnTo>
                  <a:pt x="4" y="43"/>
                </a:lnTo>
                <a:lnTo>
                  <a:pt x="5" y="44"/>
                </a:lnTo>
                <a:lnTo>
                  <a:pt x="6" y="45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10" y="50"/>
                </a:lnTo>
                <a:lnTo>
                  <a:pt x="10" y="51"/>
                </a:lnTo>
                <a:lnTo>
                  <a:pt x="11" y="53"/>
                </a:lnTo>
                <a:lnTo>
                  <a:pt x="12" y="53"/>
                </a:lnTo>
                <a:lnTo>
                  <a:pt x="14" y="54"/>
                </a:lnTo>
                <a:lnTo>
                  <a:pt x="15" y="55"/>
                </a:lnTo>
                <a:lnTo>
                  <a:pt x="16" y="55"/>
                </a:lnTo>
                <a:lnTo>
                  <a:pt x="17" y="56"/>
                </a:lnTo>
                <a:lnTo>
                  <a:pt x="18" y="56"/>
                </a:lnTo>
                <a:lnTo>
                  <a:pt x="20" y="57"/>
                </a:lnTo>
                <a:lnTo>
                  <a:pt x="22" y="57"/>
                </a:lnTo>
                <a:lnTo>
                  <a:pt x="23" y="57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29" y="59"/>
                </a:lnTo>
                <a:lnTo>
                  <a:pt x="30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5" y="59"/>
                </a:lnTo>
                <a:lnTo>
                  <a:pt x="36" y="59"/>
                </a:lnTo>
                <a:lnTo>
                  <a:pt x="38" y="57"/>
                </a:lnTo>
                <a:lnTo>
                  <a:pt x="39" y="57"/>
                </a:lnTo>
                <a:lnTo>
                  <a:pt x="40" y="57"/>
                </a:lnTo>
                <a:lnTo>
                  <a:pt x="41" y="56"/>
                </a:lnTo>
                <a:lnTo>
                  <a:pt x="42" y="56"/>
                </a:lnTo>
                <a:lnTo>
                  <a:pt x="45" y="55"/>
                </a:lnTo>
                <a:lnTo>
                  <a:pt x="46" y="55"/>
                </a:lnTo>
                <a:lnTo>
                  <a:pt x="47" y="54"/>
                </a:lnTo>
                <a:lnTo>
                  <a:pt x="47" y="53"/>
                </a:lnTo>
                <a:lnTo>
                  <a:pt x="48" y="53"/>
                </a:lnTo>
                <a:lnTo>
                  <a:pt x="49" y="51"/>
                </a:lnTo>
                <a:lnTo>
                  <a:pt x="51" y="50"/>
                </a:lnTo>
                <a:lnTo>
                  <a:pt x="52" y="49"/>
                </a:lnTo>
                <a:lnTo>
                  <a:pt x="53" y="48"/>
                </a:lnTo>
                <a:lnTo>
                  <a:pt x="53" y="47"/>
                </a:lnTo>
                <a:lnTo>
                  <a:pt x="54" y="45"/>
                </a:lnTo>
                <a:lnTo>
                  <a:pt x="55" y="44"/>
                </a:lnTo>
                <a:lnTo>
                  <a:pt x="55" y="43"/>
                </a:lnTo>
                <a:lnTo>
                  <a:pt x="57" y="42"/>
                </a:lnTo>
                <a:lnTo>
                  <a:pt x="57" y="41"/>
                </a:lnTo>
                <a:lnTo>
                  <a:pt x="58" y="39"/>
                </a:lnTo>
                <a:lnTo>
                  <a:pt x="58" y="38"/>
                </a:lnTo>
                <a:lnTo>
                  <a:pt x="59" y="37"/>
                </a:lnTo>
                <a:lnTo>
                  <a:pt x="59" y="36"/>
                </a:lnTo>
                <a:lnTo>
                  <a:pt x="59" y="33"/>
                </a:lnTo>
                <a:lnTo>
                  <a:pt x="59" y="32"/>
                </a:lnTo>
                <a:lnTo>
                  <a:pt x="59" y="31"/>
                </a:lnTo>
                <a:lnTo>
                  <a:pt x="59" y="30"/>
                </a:lnTo>
                <a:lnTo>
                  <a:pt x="59" y="30"/>
                </a:lnTo>
                <a:lnTo>
                  <a:pt x="59" y="27"/>
                </a:lnTo>
                <a:lnTo>
                  <a:pt x="59" y="26"/>
                </a:lnTo>
                <a:lnTo>
                  <a:pt x="59" y="25"/>
                </a:lnTo>
                <a:lnTo>
                  <a:pt x="59" y="24"/>
                </a:lnTo>
                <a:lnTo>
                  <a:pt x="59" y="23"/>
                </a:lnTo>
                <a:lnTo>
                  <a:pt x="58" y="20"/>
                </a:lnTo>
                <a:lnTo>
                  <a:pt x="58" y="19"/>
                </a:lnTo>
                <a:lnTo>
                  <a:pt x="57" y="18"/>
                </a:lnTo>
                <a:lnTo>
                  <a:pt x="57" y="17"/>
                </a:lnTo>
                <a:lnTo>
                  <a:pt x="55" y="15"/>
                </a:lnTo>
                <a:lnTo>
                  <a:pt x="55" y="14"/>
                </a:lnTo>
                <a:lnTo>
                  <a:pt x="54" y="13"/>
                </a:lnTo>
                <a:lnTo>
                  <a:pt x="53" y="12"/>
                </a:lnTo>
                <a:lnTo>
                  <a:pt x="53" y="11"/>
                </a:lnTo>
                <a:lnTo>
                  <a:pt x="52" y="9"/>
                </a:lnTo>
                <a:lnTo>
                  <a:pt x="51" y="8"/>
                </a:lnTo>
                <a:lnTo>
                  <a:pt x="49" y="8"/>
                </a:lnTo>
                <a:lnTo>
                  <a:pt x="48" y="7"/>
                </a:lnTo>
                <a:lnTo>
                  <a:pt x="47" y="6"/>
                </a:lnTo>
                <a:lnTo>
                  <a:pt x="47" y="5"/>
                </a:lnTo>
                <a:lnTo>
                  <a:pt x="46" y="5"/>
                </a:lnTo>
                <a:lnTo>
                  <a:pt x="45" y="3"/>
                </a:lnTo>
                <a:lnTo>
                  <a:pt x="42" y="3"/>
                </a:lnTo>
                <a:lnTo>
                  <a:pt x="41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5" y="1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3" name="Line 123"/>
          <p:cNvSpPr>
            <a:spLocks noChangeShapeType="1"/>
          </p:cNvSpPr>
          <p:nvPr/>
        </p:nvSpPr>
        <p:spPr bwMode="auto">
          <a:xfrm>
            <a:off x="5818188" y="4926013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4" name="Line 124"/>
          <p:cNvSpPr>
            <a:spLocks noChangeShapeType="1"/>
          </p:cNvSpPr>
          <p:nvPr/>
        </p:nvSpPr>
        <p:spPr bwMode="auto">
          <a:xfrm>
            <a:off x="5818188" y="5668963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5" name="Line 125"/>
          <p:cNvSpPr>
            <a:spLocks noChangeShapeType="1"/>
          </p:cNvSpPr>
          <p:nvPr/>
        </p:nvSpPr>
        <p:spPr bwMode="auto">
          <a:xfrm>
            <a:off x="5818188" y="5421313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6" name="Rectangle 126"/>
          <p:cNvSpPr>
            <a:spLocks noChangeArrowheads="1"/>
          </p:cNvSpPr>
          <p:nvPr/>
        </p:nvSpPr>
        <p:spPr bwMode="auto">
          <a:xfrm>
            <a:off x="5670550" y="562768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607" name="Rectangle 127"/>
          <p:cNvSpPr>
            <a:spLocks noChangeArrowheads="1"/>
          </p:cNvSpPr>
          <p:nvPr/>
        </p:nvSpPr>
        <p:spPr bwMode="auto">
          <a:xfrm>
            <a:off x="6492875" y="4800600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08" name="Rectangle 128"/>
          <p:cNvSpPr>
            <a:spLocks noChangeArrowheads="1"/>
          </p:cNvSpPr>
          <p:nvPr/>
        </p:nvSpPr>
        <p:spPr bwMode="auto">
          <a:xfrm>
            <a:off x="6575425" y="4887913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12</a:t>
            </a:r>
            <a:endParaRPr lang="en-US" altLang="en-US" sz="2800"/>
          </a:p>
        </p:txBody>
      </p:sp>
      <p:sp>
        <p:nvSpPr>
          <p:cNvPr id="20609" name="Rectangle 129"/>
          <p:cNvSpPr>
            <a:spLocks noChangeArrowheads="1"/>
          </p:cNvSpPr>
          <p:nvPr/>
        </p:nvSpPr>
        <p:spPr bwMode="auto">
          <a:xfrm>
            <a:off x="6492875" y="5049838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10" name="Rectangle 130"/>
          <p:cNvSpPr>
            <a:spLocks noChangeArrowheads="1"/>
          </p:cNvSpPr>
          <p:nvPr/>
        </p:nvSpPr>
        <p:spPr bwMode="auto">
          <a:xfrm>
            <a:off x="6575425" y="51371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13</a:t>
            </a:r>
            <a:endParaRPr lang="en-US" altLang="en-US" sz="2800"/>
          </a:p>
        </p:txBody>
      </p:sp>
      <p:sp>
        <p:nvSpPr>
          <p:cNvPr id="20611" name="Rectangle 131"/>
          <p:cNvSpPr>
            <a:spLocks noChangeArrowheads="1"/>
          </p:cNvSpPr>
          <p:nvPr/>
        </p:nvSpPr>
        <p:spPr bwMode="auto">
          <a:xfrm>
            <a:off x="6492875" y="5299075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12" name="Rectangle 132"/>
          <p:cNvSpPr>
            <a:spLocks noChangeArrowheads="1"/>
          </p:cNvSpPr>
          <p:nvPr/>
        </p:nvSpPr>
        <p:spPr bwMode="auto">
          <a:xfrm>
            <a:off x="6575425" y="5386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14</a:t>
            </a:r>
            <a:endParaRPr lang="en-US" altLang="en-US" sz="2800"/>
          </a:p>
        </p:txBody>
      </p:sp>
      <p:sp>
        <p:nvSpPr>
          <p:cNvPr id="20613" name="Rectangle 133"/>
          <p:cNvSpPr>
            <a:spLocks noChangeArrowheads="1"/>
          </p:cNvSpPr>
          <p:nvPr/>
        </p:nvSpPr>
        <p:spPr bwMode="auto">
          <a:xfrm>
            <a:off x="6492875" y="5548313"/>
            <a:ext cx="14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14" name="Line 134"/>
          <p:cNvSpPr>
            <a:spLocks noChangeShapeType="1"/>
          </p:cNvSpPr>
          <p:nvPr/>
        </p:nvSpPr>
        <p:spPr bwMode="auto">
          <a:xfrm>
            <a:off x="5818188" y="5173663"/>
            <a:ext cx="552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5" name="Rectangle 135"/>
          <p:cNvSpPr>
            <a:spLocks noChangeArrowheads="1"/>
          </p:cNvSpPr>
          <p:nvPr/>
        </p:nvSpPr>
        <p:spPr bwMode="auto">
          <a:xfrm>
            <a:off x="6575425" y="563562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15</a:t>
            </a:r>
            <a:endParaRPr lang="en-US" altLang="en-US" sz="2800"/>
          </a:p>
        </p:txBody>
      </p:sp>
      <p:sp>
        <p:nvSpPr>
          <p:cNvPr id="20616" name="Rectangle 136"/>
          <p:cNvSpPr>
            <a:spLocks noChangeArrowheads="1"/>
          </p:cNvSpPr>
          <p:nvPr/>
        </p:nvSpPr>
        <p:spPr bwMode="auto">
          <a:xfrm>
            <a:off x="2778125" y="2613025"/>
            <a:ext cx="185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617" name="Rectangle 137"/>
          <p:cNvSpPr>
            <a:spLocks noChangeArrowheads="1"/>
          </p:cNvSpPr>
          <p:nvPr/>
        </p:nvSpPr>
        <p:spPr bwMode="auto">
          <a:xfrm>
            <a:off x="2695575" y="2527300"/>
            <a:ext cx="876300" cy="11620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8" name="Line 138"/>
          <p:cNvSpPr>
            <a:spLocks noChangeShapeType="1"/>
          </p:cNvSpPr>
          <p:nvPr/>
        </p:nvSpPr>
        <p:spPr bwMode="auto">
          <a:xfrm>
            <a:off x="2181225" y="2736850"/>
            <a:ext cx="514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9" name="Rectangle 139"/>
          <p:cNvSpPr>
            <a:spLocks noChangeArrowheads="1"/>
          </p:cNvSpPr>
          <p:nvPr/>
        </p:nvSpPr>
        <p:spPr bwMode="auto">
          <a:xfrm>
            <a:off x="2898775" y="27003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620" name="Line 140"/>
          <p:cNvSpPr>
            <a:spLocks noChangeShapeType="1"/>
          </p:cNvSpPr>
          <p:nvPr/>
        </p:nvSpPr>
        <p:spPr bwMode="auto">
          <a:xfrm>
            <a:off x="2181225" y="3479800"/>
            <a:ext cx="514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1" name="Freeform 141"/>
          <p:cNvSpPr>
            <a:spLocks/>
          </p:cNvSpPr>
          <p:nvPr/>
        </p:nvSpPr>
        <p:spPr bwMode="auto">
          <a:xfrm>
            <a:off x="3571875" y="3479800"/>
            <a:ext cx="1370013" cy="2189163"/>
          </a:xfrm>
          <a:custGeom>
            <a:avLst/>
            <a:gdLst>
              <a:gd name="T0" fmla="*/ 0 w 1727"/>
              <a:gd name="T1" fmla="*/ 0 h 2758"/>
              <a:gd name="T2" fmla="*/ 359 w 1727"/>
              <a:gd name="T3" fmla="*/ 0 h 2758"/>
              <a:gd name="T4" fmla="*/ 359 w 1727"/>
              <a:gd name="T5" fmla="*/ 2758 h 2758"/>
              <a:gd name="T6" fmla="*/ 1727 w 1727"/>
              <a:gd name="T7" fmla="*/ 2758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7" h="2758">
                <a:moveTo>
                  <a:pt x="0" y="0"/>
                </a:moveTo>
                <a:lnTo>
                  <a:pt x="359" y="0"/>
                </a:lnTo>
                <a:lnTo>
                  <a:pt x="359" y="2758"/>
                </a:lnTo>
                <a:lnTo>
                  <a:pt x="1727" y="2758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2778125" y="33956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En</a:t>
            </a:r>
            <a:endParaRPr lang="en-US" altLang="en-US" sz="2800"/>
          </a:p>
        </p:txBody>
      </p:sp>
      <p:sp>
        <p:nvSpPr>
          <p:cNvPr id="20623" name="Rectangle 143"/>
          <p:cNvSpPr>
            <a:spLocks noChangeArrowheads="1"/>
          </p:cNvSpPr>
          <p:nvPr/>
        </p:nvSpPr>
        <p:spPr bwMode="auto">
          <a:xfrm>
            <a:off x="3351213" y="2613025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24" name="Rectangle 144"/>
          <p:cNvSpPr>
            <a:spLocks noChangeArrowheads="1"/>
          </p:cNvSpPr>
          <p:nvPr/>
        </p:nvSpPr>
        <p:spPr bwMode="auto">
          <a:xfrm>
            <a:off x="3433763" y="2700338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0 </a:t>
            </a:r>
            <a:endParaRPr lang="en-US" altLang="en-US" sz="2800"/>
          </a:p>
        </p:txBody>
      </p:sp>
      <p:sp>
        <p:nvSpPr>
          <p:cNvPr id="20625" name="Rectangle 145"/>
          <p:cNvSpPr>
            <a:spLocks noChangeArrowheads="1"/>
          </p:cNvSpPr>
          <p:nvPr/>
        </p:nvSpPr>
        <p:spPr bwMode="auto">
          <a:xfrm>
            <a:off x="2778125" y="2857500"/>
            <a:ext cx="185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626" name="Line 146"/>
          <p:cNvSpPr>
            <a:spLocks noChangeShapeType="1"/>
          </p:cNvSpPr>
          <p:nvPr/>
        </p:nvSpPr>
        <p:spPr bwMode="auto">
          <a:xfrm>
            <a:off x="2181225" y="2984500"/>
            <a:ext cx="514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7" name="Rectangle 147"/>
          <p:cNvSpPr>
            <a:spLocks noChangeArrowheads="1"/>
          </p:cNvSpPr>
          <p:nvPr/>
        </p:nvSpPr>
        <p:spPr bwMode="auto">
          <a:xfrm>
            <a:off x="2898775" y="294481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628" name="Rectangle 148"/>
          <p:cNvSpPr>
            <a:spLocks noChangeArrowheads="1"/>
          </p:cNvSpPr>
          <p:nvPr/>
        </p:nvSpPr>
        <p:spPr bwMode="auto">
          <a:xfrm>
            <a:off x="3351213" y="2857500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29" name="Rectangle 149"/>
          <p:cNvSpPr>
            <a:spLocks noChangeArrowheads="1"/>
          </p:cNvSpPr>
          <p:nvPr/>
        </p:nvSpPr>
        <p:spPr bwMode="auto">
          <a:xfrm>
            <a:off x="3433763" y="294481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1 </a:t>
            </a:r>
            <a:endParaRPr lang="en-US" altLang="en-US" sz="2800"/>
          </a:p>
        </p:txBody>
      </p:sp>
      <p:sp>
        <p:nvSpPr>
          <p:cNvPr id="20630" name="Rectangle 150"/>
          <p:cNvSpPr>
            <a:spLocks noChangeArrowheads="1"/>
          </p:cNvSpPr>
          <p:nvPr/>
        </p:nvSpPr>
        <p:spPr bwMode="auto">
          <a:xfrm>
            <a:off x="3351213" y="3103563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31" name="Rectangle 151"/>
          <p:cNvSpPr>
            <a:spLocks noChangeArrowheads="1"/>
          </p:cNvSpPr>
          <p:nvPr/>
        </p:nvSpPr>
        <p:spPr bwMode="auto">
          <a:xfrm>
            <a:off x="3433763" y="3190875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2 </a:t>
            </a:r>
            <a:endParaRPr lang="en-US" altLang="en-US" sz="2800"/>
          </a:p>
        </p:txBody>
      </p:sp>
      <p:sp>
        <p:nvSpPr>
          <p:cNvPr id="20632" name="Rectangle 152"/>
          <p:cNvSpPr>
            <a:spLocks noChangeArrowheads="1"/>
          </p:cNvSpPr>
          <p:nvPr/>
        </p:nvSpPr>
        <p:spPr bwMode="auto">
          <a:xfrm>
            <a:off x="3351213" y="3348038"/>
            <a:ext cx="141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FFFF"/>
                </a:solidFill>
                <a:latin typeface="Times-Roman" charset="0"/>
              </a:rPr>
              <a:t>y </a:t>
            </a:r>
            <a:endParaRPr lang="en-US" altLang="en-US" sz="2800"/>
          </a:p>
        </p:txBody>
      </p:sp>
      <p:sp>
        <p:nvSpPr>
          <p:cNvPr id="20633" name="Freeform 153"/>
          <p:cNvSpPr>
            <a:spLocks/>
          </p:cNvSpPr>
          <p:nvPr/>
        </p:nvSpPr>
        <p:spPr bwMode="auto">
          <a:xfrm>
            <a:off x="3571875" y="3232150"/>
            <a:ext cx="1370013" cy="971550"/>
          </a:xfrm>
          <a:custGeom>
            <a:avLst/>
            <a:gdLst>
              <a:gd name="T0" fmla="*/ 0 w 1727"/>
              <a:gd name="T1" fmla="*/ 0 h 1223"/>
              <a:gd name="T2" fmla="*/ 647 w 1727"/>
              <a:gd name="T3" fmla="*/ 0 h 1223"/>
              <a:gd name="T4" fmla="*/ 647 w 1727"/>
              <a:gd name="T5" fmla="*/ 1223 h 1223"/>
              <a:gd name="T6" fmla="*/ 1727 w 1727"/>
              <a:gd name="T7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7" h="1223">
                <a:moveTo>
                  <a:pt x="0" y="0"/>
                </a:moveTo>
                <a:lnTo>
                  <a:pt x="647" y="0"/>
                </a:lnTo>
                <a:lnTo>
                  <a:pt x="647" y="1223"/>
                </a:lnTo>
                <a:lnTo>
                  <a:pt x="1727" y="122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3433763" y="3435350"/>
            <a:ext cx="123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1890713" y="2857500"/>
            <a:ext cx="185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 altLang="en-US" sz="2800"/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2011363" y="2944813"/>
            <a:ext cx="123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altLang="en-US" sz="2800"/>
          </a:p>
        </p:txBody>
      </p:sp>
      <p:sp>
        <p:nvSpPr>
          <p:cNvPr id="20637" name="Rectangle 157"/>
          <p:cNvSpPr>
            <a:spLocks noChangeArrowheads="1"/>
          </p:cNvSpPr>
          <p:nvPr/>
        </p:nvSpPr>
        <p:spPr bwMode="auto">
          <a:xfrm>
            <a:off x="1887538" y="3392488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  <a:latin typeface="Times-Roman" charset="0"/>
              </a:rPr>
              <a:t>En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98617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914400" y="762000"/>
            <a:ext cx="7912100" cy="20980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533400" algn="l"/>
                <a:tab pos="2959100" algn="l"/>
                <a:tab pos="6718300" algn="l"/>
              </a:tabLst>
            </a:pPr>
            <a:r>
              <a:rPr lang="en-US" altLang="zh-CN" dirty="0"/>
              <a:t>		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Encoders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533400" algn="l"/>
                <a:tab pos="2959100" algn="l"/>
                <a:tab pos="6718300" algn="l"/>
              </a:tabLst>
            </a:pPr>
            <a:endParaRPr lang="en-US" altLang="zh-CN" sz="140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533400" algn="l"/>
                <a:tab pos="2959100" algn="l"/>
                <a:tab pos="6718300" algn="l"/>
              </a:tabLst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533400" algn="l"/>
                <a:tab pos="2959100" algn="l"/>
                <a:tab pos="67183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decoder.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binary-encoded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“n”.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533400" algn="l"/>
                <a:tab pos="29591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D3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D4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D5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D6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D7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806700"/>
            <a:ext cx="3644900" cy="16363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10200" y="2794000"/>
            <a:ext cx="17907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D4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D5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D6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D2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D6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D5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8006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input can be active at any given time. If two inputs are active simultaneously, the output produces an undefined combination!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instance: D3 and D6 are 1 simultaneously, produce 111.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output when all inputs are 0  or  D0=1. </a:t>
            </a:r>
          </a:p>
        </p:txBody>
      </p:sp>
    </p:spTree>
    <p:extLst>
      <p:ext uri="{BB962C8B-B14F-4D97-AF65-F5344CB8AC3E}">
        <p14:creationId xmlns:p14="http://schemas.microsoft.com/office/powerpoint/2010/main" val="2854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632200"/>
            <a:ext cx="5054600" cy="26670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1174659" y="533400"/>
            <a:ext cx="7054941" cy="26699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	</a:t>
            </a:r>
          </a:p>
          <a:p>
            <a:pPr>
              <a:lnSpc>
                <a:spcPts val="25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Priority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Encoders</a:t>
            </a:r>
          </a:p>
          <a:p>
            <a:pPr>
              <a:lnSpc>
                <a:spcPts val="2500"/>
              </a:lnSpc>
              <a:tabLst>
                <a:tab pos="2209800" algn="l"/>
                <a:tab pos="2362200" algn="l"/>
                <a:tab pos="6718300" algn="l"/>
              </a:tabLst>
            </a:pPr>
            <a:endParaRPr lang="en-US" altLang="zh-CN" sz="2795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209800" algn="l"/>
                <a:tab pos="2362200" algn="l"/>
                <a:tab pos="67183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D3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</a:t>
            </a:r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</a:t>
            </a:r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2209800" algn="l"/>
                <a:tab pos="23622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83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620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determined solely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inputs.</a:t>
            </a:r>
          </a:p>
          <a:p>
            <a:pPr>
              <a:tabLst>
                <a:tab pos="7620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18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63700" y="3238500"/>
            <a:ext cx="165100" cy="1155700"/>
          </a:xfrm>
          <a:custGeom>
            <a:avLst/>
            <a:gdLst>
              <a:gd name="connsiteX0" fmla="*/ 158750 w 165100"/>
              <a:gd name="connsiteY0" fmla="*/ 1149350 h 1155700"/>
              <a:gd name="connsiteX1" fmla="*/ 82550 w 165100"/>
              <a:gd name="connsiteY1" fmla="*/ 1054100 h 1155700"/>
              <a:gd name="connsiteX2" fmla="*/ 82550 w 165100"/>
              <a:gd name="connsiteY2" fmla="*/ 1054100 h 1155700"/>
              <a:gd name="connsiteX3" fmla="*/ 82550 w 165100"/>
              <a:gd name="connsiteY3" fmla="*/ 673100 h 1155700"/>
              <a:gd name="connsiteX4" fmla="*/ 82550 w 165100"/>
              <a:gd name="connsiteY4" fmla="*/ 673100 h 1155700"/>
              <a:gd name="connsiteX5" fmla="*/ 6350 w 165100"/>
              <a:gd name="connsiteY5" fmla="*/ 577850 h 1155700"/>
              <a:gd name="connsiteX6" fmla="*/ 6350 w 165100"/>
              <a:gd name="connsiteY6" fmla="*/ 577850 h 1155700"/>
              <a:gd name="connsiteX7" fmla="*/ 6350 w 165100"/>
              <a:gd name="connsiteY7" fmla="*/ 577850 h 1155700"/>
              <a:gd name="connsiteX8" fmla="*/ 82550 w 165100"/>
              <a:gd name="connsiteY8" fmla="*/ 482600 h 1155700"/>
              <a:gd name="connsiteX9" fmla="*/ 82550 w 165100"/>
              <a:gd name="connsiteY9" fmla="*/ 482600 h 1155700"/>
              <a:gd name="connsiteX10" fmla="*/ 82550 w 165100"/>
              <a:gd name="connsiteY10" fmla="*/ 482600 h 1155700"/>
              <a:gd name="connsiteX11" fmla="*/ 82550 w 165100"/>
              <a:gd name="connsiteY11" fmla="*/ 101600 h 1155700"/>
              <a:gd name="connsiteX12" fmla="*/ 82550 w 165100"/>
              <a:gd name="connsiteY12" fmla="*/ 101600 h 1155700"/>
              <a:gd name="connsiteX13" fmla="*/ 158750 w 165100"/>
              <a:gd name="connsiteY13" fmla="*/ 6350 h 1155700"/>
              <a:gd name="connsiteX14" fmla="*/ 158750 w 165100"/>
              <a:gd name="connsiteY14" fmla="*/ 63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65100" h="1155700">
                <a:moveTo>
                  <a:pt x="158750" y="1149350"/>
                </a:moveTo>
                <a:cubicBezTo>
                  <a:pt x="116713" y="1149350"/>
                  <a:pt x="82550" y="1106678"/>
                  <a:pt x="82550" y="1054100"/>
                </a:cubicBezTo>
                <a:lnTo>
                  <a:pt x="82550" y="1054100"/>
                </a:lnTo>
                <a:lnTo>
                  <a:pt x="82550" y="673100"/>
                </a:lnTo>
                <a:lnTo>
                  <a:pt x="82550" y="673100"/>
                </a:lnTo>
                <a:cubicBezTo>
                  <a:pt x="82550" y="620521"/>
                  <a:pt x="48386" y="577850"/>
                  <a:pt x="6350" y="577850"/>
                </a:cubicBezTo>
                <a:cubicBezTo>
                  <a:pt x="6350" y="577850"/>
                  <a:pt x="6350" y="577850"/>
                  <a:pt x="6350" y="577850"/>
                </a:cubicBezTo>
                <a:lnTo>
                  <a:pt x="6350" y="577850"/>
                </a:lnTo>
                <a:cubicBezTo>
                  <a:pt x="48386" y="577850"/>
                  <a:pt x="82550" y="535177"/>
                  <a:pt x="82550" y="482600"/>
                </a:cubicBezTo>
                <a:cubicBezTo>
                  <a:pt x="82550" y="482600"/>
                  <a:pt x="82550" y="482600"/>
                  <a:pt x="82550" y="482600"/>
                </a:cubicBezTo>
                <a:lnTo>
                  <a:pt x="82550" y="482600"/>
                </a:lnTo>
                <a:lnTo>
                  <a:pt x="82550" y="101600"/>
                </a:lnTo>
                <a:lnTo>
                  <a:pt x="82550" y="101600"/>
                </a:lnTo>
                <a:cubicBezTo>
                  <a:pt x="82550" y="49022"/>
                  <a:pt x="116713" y="6350"/>
                  <a:pt x="158750" y="6350"/>
                </a:cubicBezTo>
                <a:cubicBezTo>
                  <a:pt x="158750" y="6350"/>
                  <a:pt x="158750" y="6350"/>
                  <a:pt x="1587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1350" y="3238500"/>
            <a:ext cx="6197600" cy="27178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90155" y="838200"/>
            <a:ext cx="7448586" cy="17774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768600" algn="l"/>
                <a:tab pos="6718300" algn="l"/>
              </a:tabLst>
            </a:pPr>
            <a:r>
              <a:rPr lang="en-US" altLang="zh-CN" dirty="0"/>
              <a:t>	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Multiplexers</a:t>
            </a:r>
            <a:endParaRPr lang="en-US" altLang="zh-CN" sz="2795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768600" algn="l"/>
                <a:tab pos="6718300" algn="l"/>
              </a:tabLst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2768600" algn="l"/>
                <a:tab pos="67183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multiplexer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“Mux”)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(which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several signals)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passed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14400" y="3600450"/>
            <a:ext cx="5842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dirty="0"/>
              <a:t>	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6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>
              <a:lnSpc>
                <a:spcPts val="1600"/>
              </a:lnSpc>
              <a:tabLst>
                <a:tab pos="114300" algn="l"/>
                <a:tab pos="177800" algn="l"/>
                <a:tab pos="2286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00744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565" y="1746250"/>
            <a:ext cx="6578600" cy="48514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695700" y="749300"/>
            <a:ext cx="2624116" cy="4068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Multiplexers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5943600"/>
            <a:ext cx="20574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6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222750" y="2879725"/>
            <a:ext cx="914400" cy="1676400"/>
          </a:xfrm>
          <a:custGeom>
            <a:avLst/>
            <a:gdLst>
              <a:gd name="connsiteX0" fmla="*/ 0 w 914400"/>
              <a:gd name="connsiteY0" fmla="*/ 1676400 h 1676400"/>
              <a:gd name="connsiteX1" fmla="*/ 914400 w 914400"/>
              <a:gd name="connsiteY1" fmla="*/ 1257300 h 1676400"/>
              <a:gd name="connsiteX2" fmla="*/ 914400 w 914400"/>
              <a:gd name="connsiteY2" fmla="*/ 419100 h 1676400"/>
              <a:gd name="connsiteX3" fmla="*/ 0 w 914400"/>
              <a:gd name="connsiteY3" fmla="*/ 0 h 1676400"/>
              <a:gd name="connsiteX4" fmla="*/ 0 w 914400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1676400">
                <a:moveTo>
                  <a:pt x="0" y="1676400"/>
                </a:moveTo>
                <a:lnTo>
                  <a:pt x="914400" y="1257300"/>
                </a:lnTo>
                <a:lnTo>
                  <a:pt x="914400" y="41910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16400" y="2873375"/>
            <a:ext cx="927100" cy="1689100"/>
          </a:xfrm>
          <a:custGeom>
            <a:avLst/>
            <a:gdLst>
              <a:gd name="connsiteX0" fmla="*/ 6350 w 927100"/>
              <a:gd name="connsiteY0" fmla="*/ 1682750 h 1689100"/>
              <a:gd name="connsiteX1" fmla="*/ 920750 w 927100"/>
              <a:gd name="connsiteY1" fmla="*/ 1263650 h 1689100"/>
              <a:gd name="connsiteX2" fmla="*/ 920750 w 927100"/>
              <a:gd name="connsiteY2" fmla="*/ 425450 h 1689100"/>
              <a:gd name="connsiteX3" fmla="*/ 6350 w 927100"/>
              <a:gd name="connsiteY3" fmla="*/ 6350 h 1689100"/>
              <a:gd name="connsiteX4" fmla="*/ 6350 w 927100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1689100">
                <a:moveTo>
                  <a:pt x="6350" y="1682750"/>
                </a:moveTo>
                <a:lnTo>
                  <a:pt x="920750" y="1263650"/>
                </a:lnTo>
                <a:lnTo>
                  <a:pt x="920750" y="4254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60750" y="2879725"/>
            <a:ext cx="533400" cy="1676400"/>
          </a:xfrm>
          <a:custGeom>
            <a:avLst/>
            <a:gdLst>
              <a:gd name="connsiteX0" fmla="*/ 0 w 533400"/>
              <a:gd name="connsiteY0" fmla="*/ 1676400 h 1676400"/>
              <a:gd name="connsiteX1" fmla="*/ 533400 w 533400"/>
              <a:gd name="connsiteY1" fmla="*/ 1676400 h 1676400"/>
              <a:gd name="connsiteX2" fmla="*/ 533400 w 533400"/>
              <a:gd name="connsiteY2" fmla="*/ 0 h 1676400"/>
              <a:gd name="connsiteX3" fmla="*/ 0 w 533400"/>
              <a:gd name="connsiteY3" fmla="*/ 0 h 1676400"/>
              <a:gd name="connsiteX4" fmla="*/ 0 w 533400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1676400">
                <a:moveTo>
                  <a:pt x="0" y="1676400"/>
                </a:moveTo>
                <a:lnTo>
                  <a:pt x="533400" y="1676400"/>
                </a:lnTo>
                <a:lnTo>
                  <a:pt x="533400" y="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54400" y="2873375"/>
            <a:ext cx="546100" cy="1689100"/>
          </a:xfrm>
          <a:custGeom>
            <a:avLst/>
            <a:gdLst>
              <a:gd name="connsiteX0" fmla="*/ 6350 w 546100"/>
              <a:gd name="connsiteY0" fmla="*/ 1682750 h 1689100"/>
              <a:gd name="connsiteX1" fmla="*/ 539750 w 546100"/>
              <a:gd name="connsiteY1" fmla="*/ 1682750 h 1689100"/>
              <a:gd name="connsiteX2" fmla="*/ 539750 w 546100"/>
              <a:gd name="connsiteY2" fmla="*/ 6350 h 1689100"/>
              <a:gd name="connsiteX3" fmla="*/ 6350 w 546100"/>
              <a:gd name="connsiteY3" fmla="*/ 6350 h 1689100"/>
              <a:gd name="connsiteX4" fmla="*/ 6350 w 546100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1689100">
                <a:moveTo>
                  <a:pt x="6350" y="1682750"/>
                </a:moveTo>
                <a:lnTo>
                  <a:pt x="539750" y="16827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87800" y="31019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87800" y="32543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87800" y="34067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987800" y="35591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987800" y="37115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987800" y="38639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987800" y="40163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987800" y="4168775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130800" y="3711575"/>
            <a:ext cx="393700" cy="22225"/>
          </a:xfrm>
          <a:custGeom>
            <a:avLst/>
            <a:gdLst>
              <a:gd name="connsiteX0" fmla="*/ 6350 w 393700"/>
              <a:gd name="connsiteY0" fmla="*/ 6350 h 22225"/>
              <a:gd name="connsiteX1" fmla="*/ 387350 w 393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2225">
                <a:moveTo>
                  <a:pt x="6350" y="6350"/>
                </a:moveTo>
                <a:lnTo>
                  <a:pt x="387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400" y="3670300"/>
            <a:ext cx="393700" cy="1016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100" y="4394200"/>
            <a:ext cx="88900" cy="4064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0" y="4318000"/>
            <a:ext cx="88900" cy="4826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4241800"/>
            <a:ext cx="88900" cy="558800"/>
          </a:xfrm>
          <a:prstGeom prst="rect">
            <a:avLst/>
          </a:prstGeom>
          <a:noFill/>
        </p:spPr>
      </p:pic>
      <p:sp>
        <p:nvSpPr>
          <p:cNvPr id="24" name="TextBox 1"/>
          <p:cNvSpPr txBox="1"/>
          <p:nvPr/>
        </p:nvSpPr>
        <p:spPr>
          <a:xfrm>
            <a:off x="4508500" y="3657600"/>
            <a:ext cx="330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Mux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479800" y="3556000"/>
            <a:ext cx="469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</a:t>
            </a:r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921000" y="36576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457700" y="4813300"/>
            <a:ext cx="431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524500" y="3632200"/>
            <a:ext cx="69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f(a,b,c,d)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074011" y="755397"/>
            <a:ext cx="7427778" cy="25212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90500" algn="l"/>
                <a:tab pos="2870200" algn="l"/>
                <a:tab pos="6667500" algn="l"/>
              </a:tabLst>
            </a:pPr>
            <a:r>
              <a:rPr lang="en-US" altLang="zh-CN" dirty="0"/>
              <a:t>	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Muxes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190500" algn="l"/>
                <a:tab pos="2870200" algn="l"/>
                <a:tab pos="6667500" algn="l"/>
              </a:tabLst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90500" algn="l"/>
                <a:tab pos="2870200" algn="l"/>
                <a:tab pos="66675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n-1control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 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90500" algn="l"/>
                <a:tab pos="2870200" algn="l"/>
                <a:tab pos="6667500" algn="l"/>
              </a:tabLst>
            </a:pPr>
            <a:r>
              <a:rPr lang="en-US" altLang="zh-CN" dirty="0"/>
              <a:t>		</a:t>
            </a:r>
            <a:endParaRPr lang="en-US" altLang="zh-CN" sz="140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19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1625600"/>
            <a:ext cx="228600" cy="241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1968500"/>
            <a:ext cx="5588000" cy="37846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3708400" y="749300"/>
            <a:ext cx="2244204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1689100"/>
            <a:ext cx="1600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F(xyz)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m(1,2,6,7)</a:t>
            </a:r>
          </a:p>
        </p:txBody>
      </p:sp>
    </p:spTree>
    <p:extLst>
      <p:ext uri="{BB962C8B-B14F-4D97-AF65-F5344CB8AC3E}">
        <p14:creationId xmlns:p14="http://schemas.microsoft.com/office/powerpoint/2010/main" val="1770188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1739900"/>
            <a:ext cx="6731000" cy="40640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225800" y="685800"/>
            <a:ext cx="2838919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8669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Know how to analyze a combinational circuits by deriving </a:t>
            </a:r>
            <a:r>
              <a:rPr lang="en-US" sz="2800" dirty="0" err="1"/>
              <a:t>boolean</a:t>
            </a:r>
            <a:r>
              <a:rPr lang="en-US" sz="2800" dirty="0"/>
              <a:t> expressions</a:t>
            </a:r>
          </a:p>
          <a:p>
            <a:r>
              <a:rPr lang="en-US" sz="2800" dirty="0"/>
              <a:t>Know how to synthesize combinational circuits of multiple outputs by given truth table</a:t>
            </a:r>
          </a:p>
          <a:p>
            <a:r>
              <a:rPr lang="en-US" sz="2800" dirty="0"/>
              <a:t>Know the truth table and circuits of multiplier, decoder, encoder, multiplexer.</a:t>
            </a:r>
          </a:p>
        </p:txBody>
      </p:sp>
    </p:spTree>
    <p:extLst>
      <p:ext uri="{BB962C8B-B14F-4D97-AF65-F5344CB8AC3E}">
        <p14:creationId xmlns:p14="http://schemas.microsoft.com/office/powerpoint/2010/main" val="36529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0040" y="548640"/>
            <a:ext cx="2526792" cy="18287"/>
          </a:xfrm>
          <a:custGeom>
            <a:avLst/>
            <a:gdLst>
              <a:gd name="connsiteX0" fmla="*/ 0 w 2526792"/>
              <a:gd name="connsiteY0" fmla="*/ 0 h 18287"/>
              <a:gd name="connsiteX1" fmla="*/ 1263395 w 2526792"/>
              <a:gd name="connsiteY1" fmla="*/ 0 h 18287"/>
              <a:gd name="connsiteX2" fmla="*/ 2526792 w 2526792"/>
              <a:gd name="connsiteY2" fmla="*/ 0 h 18287"/>
              <a:gd name="connsiteX3" fmla="*/ 2526792 w 2526792"/>
              <a:gd name="connsiteY3" fmla="*/ 18287 h 18287"/>
              <a:gd name="connsiteX4" fmla="*/ 1263395 w 2526792"/>
              <a:gd name="connsiteY4" fmla="*/ 18287 h 18287"/>
              <a:gd name="connsiteX5" fmla="*/ 0 w 2526792"/>
              <a:gd name="connsiteY5" fmla="*/ 18287 h 18287"/>
              <a:gd name="connsiteX6" fmla="*/ 0 w 2526792"/>
              <a:gd name="connsiteY6" fmla="*/ 0 h 18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26792" h="18287">
                <a:moveTo>
                  <a:pt x="0" y="0"/>
                </a:moveTo>
                <a:lnTo>
                  <a:pt x="1263395" y="0"/>
                </a:lnTo>
                <a:lnTo>
                  <a:pt x="2526792" y="0"/>
                </a:lnTo>
                <a:lnTo>
                  <a:pt x="2526792" y="18287"/>
                </a:lnTo>
                <a:lnTo>
                  <a:pt x="1263395" y="18287"/>
                </a:lnTo>
                <a:lnTo>
                  <a:pt x="0" y="1828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212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4414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8986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65250" y="21272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65250" y="28130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65250" y="29654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65250" y="3117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65250" y="3498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215642" y="1334769"/>
            <a:ext cx="762000" cy="211074"/>
          </a:xfrm>
          <a:custGeom>
            <a:avLst/>
            <a:gdLst>
              <a:gd name="connsiteX0" fmla="*/ 6350 w 762000"/>
              <a:gd name="connsiteY0" fmla="*/ 6350 h 211074"/>
              <a:gd name="connsiteX1" fmla="*/ 381000 w 762000"/>
              <a:gd name="connsiteY1" fmla="*/ 6350 h 211074"/>
              <a:gd name="connsiteX2" fmla="*/ 381000 w 762000"/>
              <a:gd name="connsiteY2" fmla="*/ 204724 h 211074"/>
              <a:gd name="connsiteX3" fmla="*/ 755650 w 762000"/>
              <a:gd name="connsiteY3" fmla="*/ 204724 h 211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211074">
                <a:moveTo>
                  <a:pt x="6350" y="6350"/>
                </a:moveTo>
                <a:lnTo>
                  <a:pt x="381000" y="6350"/>
                </a:lnTo>
                <a:lnTo>
                  <a:pt x="381000" y="204724"/>
                </a:lnTo>
                <a:lnTo>
                  <a:pt x="755650" y="2047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15642" y="1810257"/>
            <a:ext cx="762000" cy="244475"/>
          </a:xfrm>
          <a:custGeom>
            <a:avLst/>
            <a:gdLst>
              <a:gd name="connsiteX0" fmla="*/ 6350 w 762000"/>
              <a:gd name="connsiteY0" fmla="*/ 238125 h 244475"/>
              <a:gd name="connsiteX1" fmla="*/ 381000 w 762000"/>
              <a:gd name="connsiteY1" fmla="*/ 238125 h 244475"/>
              <a:gd name="connsiteX2" fmla="*/ 381000 w 762000"/>
              <a:gd name="connsiteY2" fmla="*/ 6350 h 244475"/>
              <a:gd name="connsiteX3" fmla="*/ 755650 w 762000"/>
              <a:gd name="connsiteY3" fmla="*/ 6350 h 244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244475">
                <a:moveTo>
                  <a:pt x="6350" y="238125"/>
                </a:moveTo>
                <a:lnTo>
                  <a:pt x="381000" y="238125"/>
                </a:lnTo>
                <a:lnTo>
                  <a:pt x="381000" y="6350"/>
                </a:lnTo>
                <a:lnTo>
                  <a:pt x="755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215642" y="2934970"/>
            <a:ext cx="762000" cy="134873"/>
          </a:xfrm>
          <a:custGeom>
            <a:avLst/>
            <a:gdLst>
              <a:gd name="connsiteX0" fmla="*/ 6350 w 762000"/>
              <a:gd name="connsiteY0" fmla="*/ 6350 h 134873"/>
              <a:gd name="connsiteX1" fmla="*/ 381000 w 762000"/>
              <a:gd name="connsiteY1" fmla="*/ 6350 h 134873"/>
              <a:gd name="connsiteX2" fmla="*/ 381000 w 762000"/>
              <a:gd name="connsiteY2" fmla="*/ 128523 h 134873"/>
              <a:gd name="connsiteX3" fmla="*/ 755650 w 762000"/>
              <a:gd name="connsiteY3" fmla="*/ 128523 h 134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134873">
                <a:moveTo>
                  <a:pt x="6350" y="6350"/>
                </a:moveTo>
                <a:lnTo>
                  <a:pt x="381000" y="6350"/>
                </a:lnTo>
                <a:lnTo>
                  <a:pt x="381000" y="128523"/>
                </a:lnTo>
                <a:lnTo>
                  <a:pt x="755650" y="1285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81173" y="3282441"/>
            <a:ext cx="696848" cy="271526"/>
          </a:xfrm>
          <a:custGeom>
            <a:avLst/>
            <a:gdLst>
              <a:gd name="connsiteX0" fmla="*/ 6350 w 696848"/>
              <a:gd name="connsiteY0" fmla="*/ 265176 h 271526"/>
              <a:gd name="connsiteX1" fmla="*/ 348488 w 696848"/>
              <a:gd name="connsiteY1" fmla="*/ 265176 h 271526"/>
              <a:gd name="connsiteX2" fmla="*/ 348488 w 696848"/>
              <a:gd name="connsiteY2" fmla="*/ 6350 h 271526"/>
              <a:gd name="connsiteX3" fmla="*/ 690499 w 696848"/>
              <a:gd name="connsiteY3" fmla="*/ 6350 h 271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6848" h="271526">
                <a:moveTo>
                  <a:pt x="6350" y="265176"/>
                </a:moveTo>
                <a:lnTo>
                  <a:pt x="348488" y="265176"/>
                </a:lnTo>
                <a:lnTo>
                  <a:pt x="348488" y="6350"/>
                </a:lnTo>
                <a:lnTo>
                  <a:pt x="69049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09517" y="2648457"/>
            <a:ext cx="455548" cy="520700"/>
          </a:xfrm>
          <a:custGeom>
            <a:avLst/>
            <a:gdLst>
              <a:gd name="connsiteX0" fmla="*/ 6350 w 455548"/>
              <a:gd name="connsiteY0" fmla="*/ 514350 h 520700"/>
              <a:gd name="connsiteX1" fmla="*/ 449198 w 455548"/>
              <a:gd name="connsiteY1" fmla="*/ 514350 h 520700"/>
              <a:gd name="connsiteX2" fmla="*/ 449198 w 455548"/>
              <a:gd name="connsiteY2" fmla="*/ 635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5548" h="520700">
                <a:moveTo>
                  <a:pt x="6350" y="514350"/>
                </a:moveTo>
                <a:lnTo>
                  <a:pt x="449198" y="514350"/>
                </a:lnTo>
                <a:lnTo>
                  <a:pt x="4491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509517" y="1532889"/>
            <a:ext cx="909573" cy="139700"/>
          </a:xfrm>
          <a:custGeom>
            <a:avLst/>
            <a:gdLst>
              <a:gd name="connsiteX0" fmla="*/ 6350 w 909573"/>
              <a:gd name="connsiteY0" fmla="*/ 133350 h 139700"/>
              <a:gd name="connsiteX1" fmla="*/ 454786 w 909573"/>
              <a:gd name="connsiteY1" fmla="*/ 133350 h 139700"/>
              <a:gd name="connsiteX2" fmla="*/ 454786 w 909573"/>
              <a:gd name="connsiteY2" fmla="*/ 6350 h 139700"/>
              <a:gd name="connsiteX3" fmla="*/ 903223 w 909573"/>
              <a:gd name="connsiteY3" fmla="*/ 635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09573" h="139700">
                <a:moveTo>
                  <a:pt x="6350" y="133350"/>
                </a:moveTo>
                <a:lnTo>
                  <a:pt x="454786" y="133350"/>
                </a:lnTo>
                <a:lnTo>
                  <a:pt x="454786" y="6350"/>
                </a:lnTo>
                <a:lnTo>
                  <a:pt x="9032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953002" y="1743201"/>
            <a:ext cx="466725" cy="477901"/>
          </a:xfrm>
          <a:custGeom>
            <a:avLst/>
            <a:gdLst>
              <a:gd name="connsiteX0" fmla="*/ 6350 w 466725"/>
              <a:gd name="connsiteY0" fmla="*/ 471551 h 477901"/>
              <a:gd name="connsiteX1" fmla="*/ 6350 w 466725"/>
              <a:gd name="connsiteY1" fmla="*/ 21844 h 477901"/>
              <a:gd name="connsiteX2" fmla="*/ 460375 w 466725"/>
              <a:gd name="connsiteY2" fmla="*/ 21844 h 477901"/>
              <a:gd name="connsiteX3" fmla="*/ 460375 w 466725"/>
              <a:gd name="connsiteY3" fmla="*/ 6350 h 477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66725" h="477901">
                <a:moveTo>
                  <a:pt x="6350" y="471551"/>
                </a:moveTo>
                <a:lnTo>
                  <a:pt x="6350" y="21844"/>
                </a:lnTo>
                <a:lnTo>
                  <a:pt x="460375" y="21844"/>
                </a:lnTo>
                <a:lnTo>
                  <a:pt x="4603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00346" y="1660905"/>
            <a:ext cx="387350" cy="21844"/>
          </a:xfrm>
          <a:custGeom>
            <a:avLst/>
            <a:gdLst>
              <a:gd name="connsiteX0" fmla="*/ 6350 w 387350"/>
              <a:gd name="connsiteY0" fmla="*/ 6350 h 21844"/>
              <a:gd name="connsiteX1" fmla="*/ 381000 w 38735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7350" h="21844">
                <a:moveTo>
                  <a:pt x="6350" y="6350"/>
                </a:moveTo>
                <a:lnTo>
                  <a:pt x="381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53002" y="3133089"/>
            <a:ext cx="1235075" cy="34925"/>
          </a:xfrm>
          <a:custGeom>
            <a:avLst/>
            <a:gdLst>
              <a:gd name="connsiteX0" fmla="*/ 6350 w 1235075"/>
              <a:gd name="connsiteY0" fmla="*/ 28575 h 34925"/>
              <a:gd name="connsiteX1" fmla="*/ 1228725 w 1235075"/>
              <a:gd name="connsiteY1" fmla="*/ 6350 h 34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5075" h="34925">
                <a:moveTo>
                  <a:pt x="6350" y="28575"/>
                </a:moveTo>
                <a:lnTo>
                  <a:pt x="12287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130300"/>
            <a:ext cx="419100" cy="4191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1816100"/>
            <a:ext cx="419100" cy="4191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730500"/>
            <a:ext cx="419100" cy="4191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3403600"/>
            <a:ext cx="444500" cy="2921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9100" y="1498600"/>
            <a:ext cx="571500" cy="3429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59100" y="2984500"/>
            <a:ext cx="571500" cy="3556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2700" y="2209800"/>
            <a:ext cx="279400" cy="4572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06900" y="1460500"/>
            <a:ext cx="4064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57800" y="30734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41811" y="326389"/>
            <a:ext cx="69723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helpful)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7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8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  <a:p>
            <a:pPr>
              <a:lnSpc>
                <a:spcPts val="19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7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838200" algn="l"/>
                <a:tab pos="850900" algn="l"/>
                <a:tab pos="4978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168400" y="2921000"/>
            <a:ext cx="114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6660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0103" y="-10160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0040" y="548640"/>
            <a:ext cx="2526792" cy="18287"/>
          </a:xfrm>
          <a:custGeom>
            <a:avLst/>
            <a:gdLst>
              <a:gd name="connsiteX0" fmla="*/ 0 w 2526792"/>
              <a:gd name="connsiteY0" fmla="*/ 0 h 18287"/>
              <a:gd name="connsiteX1" fmla="*/ 1263395 w 2526792"/>
              <a:gd name="connsiteY1" fmla="*/ 0 h 18287"/>
              <a:gd name="connsiteX2" fmla="*/ 2526792 w 2526792"/>
              <a:gd name="connsiteY2" fmla="*/ 0 h 18287"/>
              <a:gd name="connsiteX3" fmla="*/ 2526792 w 2526792"/>
              <a:gd name="connsiteY3" fmla="*/ 18287 h 18287"/>
              <a:gd name="connsiteX4" fmla="*/ 1263395 w 2526792"/>
              <a:gd name="connsiteY4" fmla="*/ 18287 h 18287"/>
              <a:gd name="connsiteX5" fmla="*/ 0 w 2526792"/>
              <a:gd name="connsiteY5" fmla="*/ 18287 h 18287"/>
              <a:gd name="connsiteX6" fmla="*/ 0 w 2526792"/>
              <a:gd name="connsiteY6" fmla="*/ 0 h 18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26792" h="18287">
                <a:moveTo>
                  <a:pt x="0" y="0"/>
                </a:moveTo>
                <a:lnTo>
                  <a:pt x="1263395" y="0"/>
                </a:lnTo>
                <a:lnTo>
                  <a:pt x="2526792" y="0"/>
                </a:lnTo>
                <a:lnTo>
                  <a:pt x="2526792" y="18287"/>
                </a:lnTo>
                <a:lnTo>
                  <a:pt x="1263395" y="18287"/>
                </a:lnTo>
                <a:lnTo>
                  <a:pt x="0" y="1828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212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4414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8986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65250" y="21272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65250" y="28130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65250" y="29654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65250" y="3117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65250" y="3498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215642" y="1334769"/>
            <a:ext cx="762000" cy="211074"/>
          </a:xfrm>
          <a:custGeom>
            <a:avLst/>
            <a:gdLst>
              <a:gd name="connsiteX0" fmla="*/ 6350 w 762000"/>
              <a:gd name="connsiteY0" fmla="*/ 6350 h 211074"/>
              <a:gd name="connsiteX1" fmla="*/ 381000 w 762000"/>
              <a:gd name="connsiteY1" fmla="*/ 6350 h 211074"/>
              <a:gd name="connsiteX2" fmla="*/ 381000 w 762000"/>
              <a:gd name="connsiteY2" fmla="*/ 204724 h 211074"/>
              <a:gd name="connsiteX3" fmla="*/ 755650 w 762000"/>
              <a:gd name="connsiteY3" fmla="*/ 204724 h 211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211074">
                <a:moveTo>
                  <a:pt x="6350" y="6350"/>
                </a:moveTo>
                <a:lnTo>
                  <a:pt x="381000" y="6350"/>
                </a:lnTo>
                <a:lnTo>
                  <a:pt x="381000" y="204724"/>
                </a:lnTo>
                <a:lnTo>
                  <a:pt x="755650" y="2047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15642" y="1810257"/>
            <a:ext cx="762000" cy="244475"/>
          </a:xfrm>
          <a:custGeom>
            <a:avLst/>
            <a:gdLst>
              <a:gd name="connsiteX0" fmla="*/ 6350 w 762000"/>
              <a:gd name="connsiteY0" fmla="*/ 238125 h 244475"/>
              <a:gd name="connsiteX1" fmla="*/ 381000 w 762000"/>
              <a:gd name="connsiteY1" fmla="*/ 238125 h 244475"/>
              <a:gd name="connsiteX2" fmla="*/ 381000 w 762000"/>
              <a:gd name="connsiteY2" fmla="*/ 6350 h 244475"/>
              <a:gd name="connsiteX3" fmla="*/ 755650 w 762000"/>
              <a:gd name="connsiteY3" fmla="*/ 6350 h 244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244475">
                <a:moveTo>
                  <a:pt x="6350" y="238125"/>
                </a:moveTo>
                <a:lnTo>
                  <a:pt x="381000" y="238125"/>
                </a:lnTo>
                <a:lnTo>
                  <a:pt x="381000" y="6350"/>
                </a:lnTo>
                <a:lnTo>
                  <a:pt x="755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215642" y="2934970"/>
            <a:ext cx="762000" cy="134873"/>
          </a:xfrm>
          <a:custGeom>
            <a:avLst/>
            <a:gdLst>
              <a:gd name="connsiteX0" fmla="*/ 6350 w 762000"/>
              <a:gd name="connsiteY0" fmla="*/ 6350 h 134873"/>
              <a:gd name="connsiteX1" fmla="*/ 381000 w 762000"/>
              <a:gd name="connsiteY1" fmla="*/ 6350 h 134873"/>
              <a:gd name="connsiteX2" fmla="*/ 381000 w 762000"/>
              <a:gd name="connsiteY2" fmla="*/ 128523 h 134873"/>
              <a:gd name="connsiteX3" fmla="*/ 755650 w 762000"/>
              <a:gd name="connsiteY3" fmla="*/ 128523 h 134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134873">
                <a:moveTo>
                  <a:pt x="6350" y="6350"/>
                </a:moveTo>
                <a:lnTo>
                  <a:pt x="381000" y="6350"/>
                </a:lnTo>
                <a:lnTo>
                  <a:pt x="381000" y="128523"/>
                </a:lnTo>
                <a:lnTo>
                  <a:pt x="755650" y="1285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81173" y="3282441"/>
            <a:ext cx="696848" cy="271526"/>
          </a:xfrm>
          <a:custGeom>
            <a:avLst/>
            <a:gdLst>
              <a:gd name="connsiteX0" fmla="*/ 6350 w 696848"/>
              <a:gd name="connsiteY0" fmla="*/ 265176 h 271526"/>
              <a:gd name="connsiteX1" fmla="*/ 348488 w 696848"/>
              <a:gd name="connsiteY1" fmla="*/ 265176 h 271526"/>
              <a:gd name="connsiteX2" fmla="*/ 348488 w 696848"/>
              <a:gd name="connsiteY2" fmla="*/ 6350 h 271526"/>
              <a:gd name="connsiteX3" fmla="*/ 690499 w 696848"/>
              <a:gd name="connsiteY3" fmla="*/ 6350 h 271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6848" h="271526">
                <a:moveTo>
                  <a:pt x="6350" y="265176"/>
                </a:moveTo>
                <a:lnTo>
                  <a:pt x="348488" y="265176"/>
                </a:lnTo>
                <a:lnTo>
                  <a:pt x="348488" y="6350"/>
                </a:lnTo>
                <a:lnTo>
                  <a:pt x="69049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09517" y="2648457"/>
            <a:ext cx="455548" cy="520700"/>
          </a:xfrm>
          <a:custGeom>
            <a:avLst/>
            <a:gdLst>
              <a:gd name="connsiteX0" fmla="*/ 6350 w 455548"/>
              <a:gd name="connsiteY0" fmla="*/ 514350 h 520700"/>
              <a:gd name="connsiteX1" fmla="*/ 449198 w 455548"/>
              <a:gd name="connsiteY1" fmla="*/ 514350 h 520700"/>
              <a:gd name="connsiteX2" fmla="*/ 449198 w 455548"/>
              <a:gd name="connsiteY2" fmla="*/ 635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5548" h="520700">
                <a:moveTo>
                  <a:pt x="6350" y="514350"/>
                </a:moveTo>
                <a:lnTo>
                  <a:pt x="449198" y="514350"/>
                </a:lnTo>
                <a:lnTo>
                  <a:pt x="4491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509517" y="1532889"/>
            <a:ext cx="909573" cy="139700"/>
          </a:xfrm>
          <a:custGeom>
            <a:avLst/>
            <a:gdLst>
              <a:gd name="connsiteX0" fmla="*/ 6350 w 909573"/>
              <a:gd name="connsiteY0" fmla="*/ 133350 h 139700"/>
              <a:gd name="connsiteX1" fmla="*/ 454786 w 909573"/>
              <a:gd name="connsiteY1" fmla="*/ 133350 h 139700"/>
              <a:gd name="connsiteX2" fmla="*/ 454786 w 909573"/>
              <a:gd name="connsiteY2" fmla="*/ 6350 h 139700"/>
              <a:gd name="connsiteX3" fmla="*/ 903223 w 909573"/>
              <a:gd name="connsiteY3" fmla="*/ 635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09573" h="139700">
                <a:moveTo>
                  <a:pt x="6350" y="133350"/>
                </a:moveTo>
                <a:lnTo>
                  <a:pt x="454786" y="133350"/>
                </a:lnTo>
                <a:lnTo>
                  <a:pt x="454786" y="6350"/>
                </a:lnTo>
                <a:lnTo>
                  <a:pt x="9032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953002" y="1743201"/>
            <a:ext cx="466725" cy="477901"/>
          </a:xfrm>
          <a:custGeom>
            <a:avLst/>
            <a:gdLst>
              <a:gd name="connsiteX0" fmla="*/ 6350 w 466725"/>
              <a:gd name="connsiteY0" fmla="*/ 471551 h 477901"/>
              <a:gd name="connsiteX1" fmla="*/ 6350 w 466725"/>
              <a:gd name="connsiteY1" fmla="*/ 21844 h 477901"/>
              <a:gd name="connsiteX2" fmla="*/ 460375 w 466725"/>
              <a:gd name="connsiteY2" fmla="*/ 21844 h 477901"/>
              <a:gd name="connsiteX3" fmla="*/ 460375 w 466725"/>
              <a:gd name="connsiteY3" fmla="*/ 6350 h 477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66725" h="477901">
                <a:moveTo>
                  <a:pt x="6350" y="471551"/>
                </a:moveTo>
                <a:lnTo>
                  <a:pt x="6350" y="21844"/>
                </a:lnTo>
                <a:lnTo>
                  <a:pt x="460375" y="21844"/>
                </a:lnTo>
                <a:lnTo>
                  <a:pt x="4603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00346" y="1660905"/>
            <a:ext cx="387350" cy="21844"/>
          </a:xfrm>
          <a:custGeom>
            <a:avLst/>
            <a:gdLst>
              <a:gd name="connsiteX0" fmla="*/ 6350 w 387350"/>
              <a:gd name="connsiteY0" fmla="*/ 6350 h 21844"/>
              <a:gd name="connsiteX1" fmla="*/ 381000 w 38735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7350" h="21844">
                <a:moveTo>
                  <a:pt x="6350" y="6350"/>
                </a:moveTo>
                <a:lnTo>
                  <a:pt x="381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53002" y="3133089"/>
            <a:ext cx="1235075" cy="34925"/>
          </a:xfrm>
          <a:custGeom>
            <a:avLst/>
            <a:gdLst>
              <a:gd name="connsiteX0" fmla="*/ 6350 w 1235075"/>
              <a:gd name="connsiteY0" fmla="*/ 28575 h 34925"/>
              <a:gd name="connsiteX1" fmla="*/ 1228725 w 1235075"/>
              <a:gd name="connsiteY1" fmla="*/ 6350 h 34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5075" h="34925">
                <a:moveTo>
                  <a:pt x="6350" y="28575"/>
                </a:moveTo>
                <a:lnTo>
                  <a:pt x="12287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73112" y="4416425"/>
            <a:ext cx="19050" cy="2422523"/>
          </a:xfrm>
          <a:custGeom>
            <a:avLst/>
            <a:gdLst>
              <a:gd name="connsiteX0" fmla="*/ 6350 w 19050"/>
              <a:gd name="connsiteY0" fmla="*/ 6350 h 2422523"/>
              <a:gd name="connsiteX1" fmla="*/ 6350 w 19050"/>
              <a:gd name="connsiteY1" fmla="*/ 2416173 h 2422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2422523">
                <a:moveTo>
                  <a:pt x="6350" y="6350"/>
                </a:moveTo>
                <a:lnTo>
                  <a:pt x="6350" y="24161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88912" y="4692650"/>
            <a:ext cx="2349563" cy="25400"/>
          </a:xfrm>
          <a:custGeom>
            <a:avLst/>
            <a:gdLst>
              <a:gd name="connsiteX0" fmla="*/ 6350 w 2349563"/>
              <a:gd name="connsiteY0" fmla="*/ 6350 h 25400"/>
              <a:gd name="connsiteX1" fmla="*/ 2343213 w 23495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9563" h="25400">
                <a:moveTo>
                  <a:pt x="6350" y="6350"/>
                </a:moveTo>
                <a:lnTo>
                  <a:pt x="23432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130300"/>
            <a:ext cx="419100" cy="4191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1816100"/>
            <a:ext cx="419100" cy="4191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730500"/>
            <a:ext cx="419100" cy="4191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3403600"/>
            <a:ext cx="444500" cy="2921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9100" y="1498600"/>
            <a:ext cx="571500" cy="3429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59100" y="2984500"/>
            <a:ext cx="571500" cy="3556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2700" y="2209800"/>
            <a:ext cx="279400" cy="45720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06900" y="1460500"/>
            <a:ext cx="4064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342900"/>
            <a:ext cx="697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helpful)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257800" y="1638300"/>
            <a:ext cx="292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489200" y="11557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616200" y="1943100"/>
            <a:ext cx="279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000500" y="13081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3812" y="4781548"/>
            <a:ext cx="101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40506" y="4531126"/>
            <a:ext cx="153988" cy="23929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57200" y="4514848"/>
            <a:ext cx="1016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47700" y="4514848"/>
            <a:ext cx="1841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T2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T3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T4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F2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155700" y="1143000"/>
            <a:ext cx="114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155700" y="1892300"/>
            <a:ext cx="1270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1017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5240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0040" y="548640"/>
            <a:ext cx="2526792" cy="18287"/>
          </a:xfrm>
          <a:custGeom>
            <a:avLst/>
            <a:gdLst>
              <a:gd name="connsiteX0" fmla="*/ 0 w 2526792"/>
              <a:gd name="connsiteY0" fmla="*/ 0 h 18287"/>
              <a:gd name="connsiteX1" fmla="*/ 1263395 w 2526792"/>
              <a:gd name="connsiteY1" fmla="*/ 0 h 18287"/>
              <a:gd name="connsiteX2" fmla="*/ 2526792 w 2526792"/>
              <a:gd name="connsiteY2" fmla="*/ 0 h 18287"/>
              <a:gd name="connsiteX3" fmla="*/ 2526792 w 2526792"/>
              <a:gd name="connsiteY3" fmla="*/ 18287 h 18287"/>
              <a:gd name="connsiteX4" fmla="*/ 1263395 w 2526792"/>
              <a:gd name="connsiteY4" fmla="*/ 18287 h 18287"/>
              <a:gd name="connsiteX5" fmla="*/ 0 w 2526792"/>
              <a:gd name="connsiteY5" fmla="*/ 18287 h 18287"/>
              <a:gd name="connsiteX6" fmla="*/ 0 w 2526792"/>
              <a:gd name="connsiteY6" fmla="*/ 0 h 18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26792" h="18287">
                <a:moveTo>
                  <a:pt x="0" y="0"/>
                </a:moveTo>
                <a:lnTo>
                  <a:pt x="1263395" y="0"/>
                </a:lnTo>
                <a:lnTo>
                  <a:pt x="2526792" y="0"/>
                </a:lnTo>
                <a:lnTo>
                  <a:pt x="2526792" y="18287"/>
                </a:lnTo>
                <a:lnTo>
                  <a:pt x="1263395" y="18287"/>
                </a:lnTo>
                <a:lnTo>
                  <a:pt x="0" y="1828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1212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5250" y="14414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65250" y="18986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65250" y="21272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65250" y="28130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65250" y="29654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65250" y="3117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65250" y="3498850"/>
            <a:ext cx="469900" cy="21844"/>
          </a:xfrm>
          <a:custGeom>
            <a:avLst/>
            <a:gdLst>
              <a:gd name="connsiteX0" fmla="*/ 463550 w 469900"/>
              <a:gd name="connsiteY0" fmla="*/ 6350 h 21844"/>
              <a:gd name="connsiteX1" fmla="*/ 6350 w 4699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1844">
                <a:moveTo>
                  <a:pt x="4635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215642" y="1334769"/>
            <a:ext cx="762000" cy="211074"/>
          </a:xfrm>
          <a:custGeom>
            <a:avLst/>
            <a:gdLst>
              <a:gd name="connsiteX0" fmla="*/ 6350 w 762000"/>
              <a:gd name="connsiteY0" fmla="*/ 6350 h 211074"/>
              <a:gd name="connsiteX1" fmla="*/ 381000 w 762000"/>
              <a:gd name="connsiteY1" fmla="*/ 6350 h 211074"/>
              <a:gd name="connsiteX2" fmla="*/ 381000 w 762000"/>
              <a:gd name="connsiteY2" fmla="*/ 204724 h 211074"/>
              <a:gd name="connsiteX3" fmla="*/ 755650 w 762000"/>
              <a:gd name="connsiteY3" fmla="*/ 204724 h 211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211074">
                <a:moveTo>
                  <a:pt x="6350" y="6350"/>
                </a:moveTo>
                <a:lnTo>
                  <a:pt x="381000" y="6350"/>
                </a:lnTo>
                <a:lnTo>
                  <a:pt x="381000" y="204724"/>
                </a:lnTo>
                <a:lnTo>
                  <a:pt x="755650" y="2047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15642" y="1810257"/>
            <a:ext cx="762000" cy="244475"/>
          </a:xfrm>
          <a:custGeom>
            <a:avLst/>
            <a:gdLst>
              <a:gd name="connsiteX0" fmla="*/ 6350 w 762000"/>
              <a:gd name="connsiteY0" fmla="*/ 238125 h 244475"/>
              <a:gd name="connsiteX1" fmla="*/ 381000 w 762000"/>
              <a:gd name="connsiteY1" fmla="*/ 238125 h 244475"/>
              <a:gd name="connsiteX2" fmla="*/ 381000 w 762000"/>
              <a:gd name="connsiteY2" fmla="*/ 6350 h 244475"/>
              <a:gd name="connsiteX3" fmla="*/ 755650 w 762000"/>
              <a:gd name="connsiteY3" fmla="*/ 6350 h 244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244475">
                <a:moveTo>
                  <a:pt x="6350" y="238125"/>
                </a:moveTo>
                <a:lnTo>
                  <a:pt x="381000" y="238125"/>
                </a:lnTo>
                <a:lnTo>
                  <a:pt x="381000" y="6350"/>
                </a:lnTo>
                <a:lnTo>
                  <a:pt x="755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215642" y="2934970"/>
            <a:ext cx="762000" cy="134873"/>
          </a:xfrm>
          <a:custGeom>
            <a:avLst/>
            <a:gdLst>
              <a:gd name="connsiteX0" fmla="*/ 6350 w 762000"/>
              <a:gd name="connsiteY0" fmla="*/ 6350 h 134873"/>
              <a:gd name="connsiteX1" fmla="*/ 381000 w 762000"/>
              <a:gd name="connsiteY1" fmla="*/ 6350 h 134873"/>
              <a:gd name="connsiteX2" fmla="*/ 381000 w 762000"/>
              <a:gd name="connsiteY2" fmla="*/ 128523 h 134873"/>
              <a:gd name="connsiteX3" fmla="*/ 755650 w 762000"/>
              <a:gd name="connsiteY3" fmla="*/ 128523 h 134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0" h="134873">
                <a:moveTo>
                  <a:pt x="6350" y="6350"/>
                </a:moveTo>
                <a:lnTo>
                  <a:pt x="381000" y="6350"/>
                </a:lnTo>
                <a:lnTo>
                  <a:pt x="381000" y="128523"/>
                </a:lnTo>
                <a:lnTo>
                  <a:pt x="755650" y="1285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81173" y="3282441"/>
            <a:ext cx="696848" cy="271526"/>
          </a:xfrm>
          <a:custGeom>
            <a:avLst/>
            <a:gdLst>
              <a:gd name="connsiteX0" fmla="*/ 6350 w 696848"/>
              <a:gd name="connsiteY0" fmla="*/ 265176 h 271526"/>
              <a:gd name="connsiteX1" fmla="*/ 348488 w 696848"/>
              <a:gd name="connsiteY1" fmla="*/ 265176 h 271526"/>
              <a:gd name="connsiteX2" fmla="*/ 348488 w 696848"/>
              <a:gd name="connsiteY2" fmla="*/ 6350 h 271526"/>
              <a:gd name="connsiteX3" fmla="*/ 690499 w 696848"/>
              <a:gd name="connsiteY3" fmla="*/ 6350 h 271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6848" h="271526">
                <a:moveTo>
                  <a:pt x="6350" y="265176"/>
                </a:moveTo>
                <a:lnTo>
                  <a:pt x="348488" y="265176"/>
                </a:lnTo>
                <a:lnTo>
                  <a:pt x="348488" y="6350"/>
                </a:lnTo>
                <a:lnTo>
                  <a:pt x="69049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09517" y="2648457"/>
            <a:ext cx="455548" cy="520700"/>
          </a:xfrm>
          <a:custGeom>
            <a:avLst/>
            <a:gdLst>
              <a:gd name="connsiteX0" fmla="*/ 6350 w 455548"/>
              <a:gd name="connsiteY0" fmla="*/ 514350 h 520700"/>
              <a:gd name="connsiteX1" fmla="*/ 449198 w 455548"/>
              <a:gd name="connsiteY1" fmla="*/ 514350 h 520700"/>
              <a:gd name="connsiteX2" fmla="*/ 449198 w 455548"/>
              <a:gd name="connsiteY2" fmla="*/ 635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5548" h="520700">
                <a:moveTo>
                  <a:pt x="6350" y="514350"/>
                </a:moveTo>
                <a:lnTo>
                  <a:pt x="449198" y="514350"/>
                </a:lnTo>
                <a:lnTo>
                  <a:pt x="4491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509517" y="1532889"/>
            <a:ext cx="909573" cy="139700"/>
          </a:xfrm>
          <a:custGeom>
            <a:avLst/>
            <a:gdLst>
              <a:gd name="connsiteX0" fmla="*/ 6350 w 909573"/>
              <a:gd name="connsiteY0" fmla="*/ 133350 h 139700"/>
              <a:gd name="connsiteX1" fmla="*/ 454786 w 909573"/>
              <a:gd name="connsiteY1" fmla="*/ 133350 h 139700"/>
              <a:gd name="connsiteX2" fmla="*/ 454786 w 909573"/>
              <a:gd name="connsiteY2" fmla="*/ 6350 h 139700"/>
              <a:gd name="connsiteX3" fmla="*/ 903223 w 909573"/>
              <a:gd name="connsiteY3" fmla="*/ 635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09573" h="139700">
                <a:moveTo>
                  <a:pt x="6350" y="133350"/>
                </a:moveTo>
                <a:lnTo>
                  <a:pt x="454786" y="133350"/>
                </a:lnTo>
                <a:lnTo>
                  <a:pt x="454786" y="6350"/>
                </a:lnTo>
                <a:lnTo>
                  <a:pt x="9032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953002" y="1743201"/>
            <a:ext cx="466725" cy="477901"/>
          </a:xfrm>
          <a:custGeom>
            <a:avLst/>
            <a:gdLst>
              <a:gd name="connsiteX0" fmla="*/ 6350 w 466725"/>
              <a:gd name="connsiteY0" fmla="*/ 471551 h 477901"/>
              <a:gd name="connsiteX1" fmla="*/ 6350 w 466725"/>
              <a:gd name="connsiteY1" fmla="*/ 21844 h 477901"/>
              <a:gd name="connsiteX2" fmla="*/ 460375 w 466725"/>
              <a:gd name="connsiteY2" fmla="*/ 21844 h 477901"/>
              <a:gd name="connsiteX3" fmla="*/ 460375 w 466725"/>
              <a:gd name="connsiteY3" fmla="*/ 6350 h 477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66725" h="477901">
                <a:moveTo>
                  <a:pt x="6350" y="471551"/>
                </a:moveTo>
                <a:lnTo>
                  <a:pt x="6350" y="21844"/>
                </a:lnTo>
                <a:lnTo>
                  <a:pt x="460375" y="21844"/>
                </a:lnTo>
                <a:lnTo>
                  <a:pt x="4603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00346" y="1660905"/>
            <a:ext cx="387350" cy="21844"/>
          </a:xfrm>
          <a:custGeom>
            <a:avLst/>
            <a:gdLst>
              <a:gd name="connsiteX0" fmla="*/ 6350 w 387350"/>
              <a:gd name="connsiteY0" fmla="*/ 6350 h 21844"/>
              <a:gd name="connsiteX1" fmla="*/ 381000 w 38735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7350" h="21844">
                <a:moveTo>
                  <a:pt x="6350" y="6350"/>
                </a:moveTo>
                <a:lnTo>
                  <a:pt x="381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53002" y="3133089"/>
            <a:ext cx="1235075" cy="34925"/>
          </a:xfrm>
          <a:custGeom>
            <a:avLst/>
            <a:gdLst>
              <a:gd name="connsiteX0" fmla="*/ 6350 w 1235075"/>
              <a:gd name="connsiteY0" fmla="*/ 28575 h 34925"/>
              <a:gd name="connsiteX1" fmla="*/ 1228725 w 1235075"/>
              <a:gd name="connsiteY1" fmla="*/ 6350 h 34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5075" h="34925">
                <a:moveTo>
                  <a:pt x="6350" y="28575"/>
                </a:moveTo>
                <a:lnTo>
                  <a:pt x="12287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73112" y="4416425"/>
            <a:ext cx="19050" cy="2422523"/>
          </a:xfrm>
          <a:custGeom>
            <a:avLst/>
            <a:gdLst>
              <a:gd name="connsiteX0" fmla="*/ 6350 w 19050"/>
              <a:gd name="connsiteY0" fmla="*/ 6350 h 2422523"/>
              <a:gd name="connsiteX1" fmla="*/ 6350 w 19050"/>
              <a:gd name="connsiteY1" fmla="*/ 2416173 h 2422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2422523">
                <a:moveTo>
                  <a:pt x="6350" y="6350"/>
                </a:moveTo>
                <a:lnTo>
                  <a:pt x="6350" y="24161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88912" y="4775200"/>
            <a:ext cx="2349563" cy="25400"/>
          </a:xfrm>
          <a:custGeom>
            <a:avLst/>
            <a:gdLst>
              <a:gd name="connsiteX0" fmla="*/ 6350 w 2349563"/>
              <a:gd name="connsiteY0" fmla="*/ 6350 h 25400"/>
              <a:gd name="connsiteX1" fmla="*/ 2343213 w 23495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9563" h="25400">
                <a:moveTo>
                  <a:pt x="6350" y="6350"/>
                </a:moveTo>
                <a:lnTo>
                  <a:pt x="23432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130300"/>
            <a:ext cx="419100" cy="4191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1816100"/>
            <a:ext cx="419100" cy="4191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730500"/>
            <a:ext cx="419100" cy="4191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3403600"/>
            <a:ext cx="444500" cy="2921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9100" y="1498600"/>
            <a:ext cx="571500" cy="3429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59100" y="2984500"/>
            <a:ext cx="571500" cy="3556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2700" y="2209800"/>
            <a:ext cx="279400" cy="45720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06900" y="1460500"/>
            <a:ext cx="4064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342900"/>
            <a:ext cx="697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intermediate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helpful)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257800" y="1638300"/>
            <a:ext cx="292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489200" y="11557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616200" y="1943100"/>
            <a:ext cx="279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000500" y="13081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8100" y="4826000"/>
            <a:ext cx="101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FFC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41300" y="4572000"/>
            <a:ext cx="1016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31800" y="4572000"/>
            <a:ext cx="1016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22300" y="4572000"/>
            <a:ext cx="1016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812800" y="4572000"/>
            <a:ext cx="190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25400" algn="l"/>
                <a:tab pos="50800" algn="l"/>
                <a:tab pos="76200" algn="l"/>
              </a:tabLst>
            </a:pPr>
            <a:r>
              <a:rPr lang="en-US" altLang="zh-CN" dirty="0"/>
              <a:t>		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104900" y="4572000"/>
            <a:ext cx="190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T2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397000" y="4572000"/>
            <a:ext cx="190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T3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689100" y="4572000"/>
            <a:ext cx="190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T4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993900" y="4572000"/>
            <a:ext cx="190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F2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2286000" y="4572000"/>
            <a:ext cx="190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F1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3556000" y="4432300"/>
            <a:ext cx="800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F2=T3+z’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F2=xyz+z’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6210300" y="4445000"/>
            <a:ext cx="21844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F1=T4F2’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F1=(T1+T2)(T3+z’)’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F1=(xy+yz)(xyz+z’)’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F1=(xy+yz)[(xyz)’(z)]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F1=(xy+yz)[(x’+y’+z’)(z)]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F1=(xy+yz)[x’z+y’z]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F1=(xy+yz)[x’z+y’z]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F1=xyx’z+xyy’z+yzx’z+yzy’z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F1=x’yz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155700" y="1143000"/>
            <a:ext cx="114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155700" y="1892300"/>
            <a:ext cx="1270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7087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1095375" y="1752600"/>
            <a:ext cx="6437660" cy="713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552700" algn="l"/>
                <a:tab pos="63754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2700"/>
              </a:lnSpc>
              <a:tabLst>
                <a:tab pos="2552700" algn="l"/>
                <a:tab pos="6375400" algn="l"/>
              </a:tabLst>
            </a:pPr>
            <a:r>
              <a:rPr lang="en-US" altLang="zh-CN" dirty="0"/>
              <a:t>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</a:rPr>
              <a:t>Combinational Circuit Analysis Procedure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>
              <a:tabLst>
                <a:tab pos="2552700" algn="l"/>
                <a:tab pos="63754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2552700" algn="l"/>
                <a:tab pos="63754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gate,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gate’s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2552700" algn="l"/>
                <a:tab pos="63754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Substitute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output(s)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circuit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7929</TotalTime>
  <Words>2384</Words>
  <Application>Microsoft Office PowerPoint</Application>
  <PresentationFormat>On-screen Show (4:3)</PresentationFormat>
  <Paragraphs>1376</Paragraphs>
  <Slides>55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宋体</vt:lpstr>
      <vt:lpstr>Arial</vt:lpstr>
      <vt:lpstr>Arial Narrow</vt:lpstr>
      <vt:lpstr>Britannic Bold</vt:lpstr>
      <vt:lpstr>Calibri</vt:lpstr>
      <vt:lpstr>Cambria Math</vt:lpstr>
      <vt:lpstr>Courier New</vt:lpstr>
      <vt:lpstr>Helvetica</vt:lpstr>
      <vt:lpstr>Old English Text MT</vt:lpstr>
      <vt:lpstr>Symbol</vt:lpstr>
      <vt:lpstr>Times New Roman</vt:lpstr>
      <vt:lpstr>Times-Roman</vt:lpstr>
      <vt:lpstr>Wingdings</vt:lpstr>
      <vt:lpstr>Wingdings 3</vt:lpstr>
      <vt:lpstr>Office 主题​​</vt:lpstr>
      <vt:lpstr>Document</vt:lpstr>
      <vt:lpstr>EECE 229 Introduction to Digital Systems</vt:lpstr>
      <vt:lpstr>Chapter 3</vt:lpstr>
      <vt:lpstr>Overview</vt:lpstr>
      <vt:lpstr>Combinational Circuit Analysis </vt:lpstr>
      <vt:lpstr>Combinational Circuit</vt:lpstr>
      <vt:lpstr>PowerPoint Presentation</vt:lpstr>
      <vt:lpstr>PowerPoint Presentation</vt:lpstr>
      <vt:lpstr>PowerPoint Presentation</vt:lpstr>
      <vt:lpstr>Combinational Circuit Analysis Procedure</vt:lpstr>
      <vt:lpstr>PowerPoint Presentation</vt:lpstr>
      <vt:lpstr>PowerPoint Presentation</vt:lpstr>
      <vt:lpstr>Combinational Circuit Synthesis 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Combinational circuit Building blocks</vt:lpstr>
      <vt:lpstr>Overview</vt:lpstr>
      <vt:lpstr>Adders</vt:lpstr>
      <vt:lpstr>Half Adder (addition of two bits)</vt:lpstr>
      <vt:lpstr>Half Adder</vt:lpstr>
      <vt:lpstr>Full Adder</vt:lpstr>
      <vt:lpstr>PowerPoint Presentation</vt:lpstr>
      <vt:lpstr>PowerPoint Presentation</vt:lpstr>
      <vt:lpstr>Full Adder</vt:lpstr>
      <vt:lpstr>PowerPoint Presentation</vt:lpstr>
      <vt:lpstr>PowerPoint Presentation</vt:lpstr>
      <vt:lpstr>Ripple Carry Adder</vt:lpstr>
      <vt:lpstr>PowerPoint Presentation</vt:lpstr>
      <vt:lpstr>Problems of Ripple Carry Adder </vt:lpstr>
      <vt:lpstr>PowerPoint Presentation</vt:lpstr>
      <vt:lpstr>PowerPoint Presentation</vt:lpstr>
      <vt:lpstr>Carry Look-ahead</vt:lpstr>
      <vt:lpstr>PowerPoint Presentation</vt:lpstr>
      <vt:lpstr>Logic Diagram of Carry Look-ahead Generator</vt:lpstr>
      <vt:lpstr>PowerPoint Presentation</vt:lpstr>
      <vt:lpstr>PowerPoint Presentation</vt:lpstr>
      <vt:lpstr>Rules for constructing multiplier</vt:lpstr>
      <vt:lpstr>PowerPoint Presentation</vt:lpstr>
      <vt:lpstr>Decoders</vt:lpstr>
      <vt:lpstr>PowerPoint Presentation</vt:lpstr>
      <vt:lpstr>PowerPoint Presentation</vt:lpstr>
      <vt:lpstr>Combining Decoders</vt:lpstr>
      <vt:lpstr>Combining Decoders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</dc:creator>
  <cp:lastModifiedBy>Wafa Elmannai</cp:lastModifiedBy>
  <cp:revision>193</cp:revision>
  <cp:lastPrinted>2015-08-31T17:57:22Z</cp:lastPrinted>
  <dcterms:created xsi:type="dcterms:W3CDTF">2006-08-16T00:00:00Z</dcterms:created>
  <dcterms:modified xsi:type="dcterms:W3CDTF">2019-09-27T00:39:39Z</dcterms:modified>
</cp:coreProperties>
</file>