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76"/>
  </p:notesMasterIdLst>
  <p:sldIdLst>
    <p:sldId id="480" r:id="rId2"/>
    <p:sldId id="481" r:id="rId3"/>
    <p:sldId id="482" r:id="rId4"/>
    <p:sldId id="483" r:id="rId5"/>
    <p:sldId id="484" r:id="rId6"/>
    <p:sldId id="485" r:id="rId7"/>
    <p:sldId id="486" r:id="rId8"/>
    <p:sldId id="487" r:id="rId9"/>
    <p:sldId id="488" r:id="rId10"/>
    <p:sldId id="489" r:id="rId11"/>
    <p:sldId id="490" r:id="rId12"/>
    <p:sldId id="491" r:id="rId13"/>
    <p:sldId id="492" r:id="rId14"/>
    <p:sldId id="493" r:id="rId15"/>
    <p:sldId id="494" r:id="rId16"/>
    <p:sldId id="495" r:id="rId17"/>
    <p:sldId id="496" r:id="rId18"/>
    <p:sldId id="497" r:id="rId19"/>
    <p:sldId id="498" r:id="rId20"/>
    <p:sldId id="499" r:id="rId21"/>
    <p:sldId id="500" r:id="rId22"/>
    <p:sldId id="501" r:id="rId23"/>
    <p:sldId id="502" r:id="rId24"/>
    <p:sldId id="503" r:id="rId25"/>
    <p:sldId id="504" r:id="rId26"/>
    <p:sldId id="505" r:id="rId27"/>
    <p:sldId id="506" r:id="rId28"/>
    <p:sldId id="507" r:id="rId29"/>
    <p:sldId id="508" r:id="rId30"/>
    <p:sldId id="509" r:id="rId31"/>
    <p:sldId id="510" r:id="rId32"/>
    <p:sldId id="511" r:id="rId33"/>
    <p:sldId id="512" r:id="rId34"/>
    <p:sldId id="513" r:id="rId35"/>
    <p:sldId id="514" r:id="rId36"/>
    <p:sldId id="515" r:id="rId37"/>
    <p:sldId id="516" r:id="rId38"/>
    <p:sldId id="517" r:id="rId39"/>
    <p:sldId id="518" r:id="rId40"/>
    <p:sldId id="519" r:id="rId41"/>
    <p:sldId id="520" r:id="rId42"/>
    <p:sldId id="521" r:id="rId43"/>
    <p:sldId id="523" r:id="rId44"/>
    <p:sldId id="524" r:id="rId45"/>
    <p:sldId id="525" r:id="rId46"/>
    <p:sldId id="526" r:id="rId47"/>
    <p:sldId id="527" r:id="rId48"/>
    <p:sldId id="528" r:id="rId49"/>
    <p:sldId id="529" r:id="rId50"/>
    <p:sldId id="545" r:id="rId51"/>
    <p:sldId id="546" r:id="rId52"/>
    <p:sldId id="547" r:id="rId53"/>
    <p:sldId id="548" r:id="rId54"/>
    <p:sldId id="549" r:id="rId55"/>
    <p:sldId id="550" r:id="rId56"/>
    <p:sldId id="551" r:id="rId57"/>
    <p:sldId id="552" r:id="rId58"/>
    <p:sldId id="553" r:id="rId59"/>
    <p:sldId id="554" r:id="rId60"/>
    <p:sldId id="555" r:id="rId61"/>
    <p:sldId id="531" r:id="rId62"/>
    <p:sldId id="532" r:id="rId63"/>
    <p:sldId id="533" r:id="rId64"/>
    <p:sldId id="534" r:id="rId65"/>
    <p:sldId id="535" r:id="rId66"/>
    <p:sldId id="536" r:id="rId67"/>
    <p:sldId id="537" r:id="rId68"/>
    <p:sldId id="538" r:id="rId69"/>
    <p:sldId id="539" r:id="rId70"/>
    <p:sldId id="540" r:id="rId71"/>
    <p:sldId id="541" r:id="rId72"/>
    <p:sldId id="542" r:id="rId73"/>
    <p:sldId id="543" r:id="rId74"/>
    <p:sldId id="544"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800080"/>
    <a:srgbClr val="008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94709"/>
  </p:normalViewPr>
  <p:slideViewPr>
    <p:cSldViewPr>
      <p:cViewPr varScale="1">
        <p:scale>
          <a:sx n="59" d="100"/>
          <a:sy n="59" d="100"/>
        </p:scale>
        <p:origin x="61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893E7-67A9-42E6-BC1F-4039EB9FA3DE}" type="datetimeFigureOut">
              <a:rPr lang="en-US" smtClean="0"/>
              <a:t>1/18/2019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3B78F-1420-49C1-B5A6-D8ABC9915829}" type="slidenum">
              <a:rPr lang="en-US" smtClean="0"/>
              <a:t>‹#›</a:t>
            </a:fld>
            <a:endParaRPr lang="en-US"/>
          </a:p>
        </p:txBody>
      </p:sp>
    </p:spTree>
    <p:extLst>
      <p:ext uri="{BB962C8B-B14F-4D97-AF65-F5344CB8AC3E}">
        <p14:creationId xmlns:p14="http://schemas.microsoft.com/office/powerpoint/2010/main" val="188420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3B78F-1420-49C1-B5A6-D8ABC9915829}" type="slidenum">
              <a:rPr lang="en-US" smtClean="0"/>
              <a:t>13</a:t>
            </a:fld>
            <a:endParaRPr lang="en-US"/>
          </a:p>
        </p:txBody>
      </p:sp>
    </p:spTree>
    <p:extLst>
      <p:ext uri="{BB962C8B-B14F-4D97-AF65-F5344CB8AC3E}">
        <p14:creationId xmlns:p14="http://schemas.microsoft.com/office/powerpoint/2010/main" val="397546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1CEFA7E-53AD-46B7-A770-EBEE51590659}" type="slidenum">
              <a:rPr lang="en-CA" altLang="en-US">
                <a:solidFill>
                  <a:prstClr val="black"/>
                </a:solidFill>
              </a:rPr>
              <a:pPr eaLnBrk="1" hangingPunct="1"/>
              <a:t>40</a:t>
            </a:fld>
            <a:endParaRPr lang="en-CA" altLang="en-US">
              <a:solidFill>
                <a:prstClr val="black"/>
              </a:solidFill>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67808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502A1D-56AB-4D5C-BDC5-63DE151BA690}" type="slidenum">
              <a:rPr lang="en-CA" altLang="en-US">
                <a:solidFill>
                  <a:prstClr val="black"/>
                </a:solidFill>
              </a:rPr>
              <a:pPr eaLnBrk="1" hangingPunct="1"/>
              <a:t>41</a:t>
            </a:fld>
            <a:endParaRPr lang="en-CA" altLang="en-US">
              <a:solidFill>
                <a:prstClr val="black"/>
              </a:solidFill>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333497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7588F6-3A10-49A5-8FC1-934ACDE191AF}" type="slidenum">
              <a:rPr lang="en-CA" altLang="en-US"/>
              <a:pPr eaLnBrk="1" hangingPunct="1"/>
              <a:t>43</a:t>
            </a:fld>
            <a:endParaRPr lang="en-CA" altLang="en-US"/>
          </a:p>
        </p:txBody>
      </p:sp>
      <p:sp>
        <p:nvSpPr>
          <p:cNvPr id="1228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659530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C3B62B8-9F65-4394-AB31-B7962BF7F1CB}" type="slidenum">
              <a:rPr lang="en-CA" altLang="en-US"/>
              <a:pPr eaLnBrk="1" hangingPunct="1"/>
              <a:t>44</a:t>
            </a:fld>
            <a:endParaRPr lang="en-CA" altLang="en-US"/>
          </a:p>
        </p:txBody>
      </p:sp>
      <p:sp>
        <p:nvSpPr>
          <p:cNvPr id="1239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160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66C674-6BE7-42A0-BBA3-EF147F69A847}" type="slidenum">
              <a:rPr lang="en-CA" altLang="en-US" smtClean="0"/>
              <a:pPr/>
              <a:t>58</a:t>
            </a:fld>
            <a:endParaRPr lang="en-CA" altLang="en-US" smtClean="0"/>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355243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EB4666-E781-4D79-AF5A-169B555F4ACA}" type="slidenum">
              <a:rPr lang="en-CA" altLang="en-US" smtClean="0"/>
              <a:pPr/>
              <a:t>59</a:t>
            </a:fld>
            <a:endParaRPr lang="en-CA" altLang="en-US" smtClean="0"/>
          </a:p>
        </p:txBody>
      </p:sp>
      <p:sp>
        <p:nvSpPr>
          <p:cNvPr id="18435"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165691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C42A4B-8E1B-490C-85C9-97308F9F9007}" type="slidenum">
              <a:rPr lang="en-CA" altLang="en-US"/>
              <a:pPr eaLnBrk="1" hangingPunct="1"/>
              <a:t>64</a:t>
            </a:fld>
            <a:endParaRPr lang="en-CA" altLang="en-US"/>
          </a:p>
        </p:txBody>
      </p:sp>
      <p:sp>
        <p:nvSpPr>
          <p:cNvPr id="1249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4277599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43B78F-1420-49C1-B5A6-D8ABC9915829}" type="slidenum">
              <a:rPr lang="en-US" smtClean="0"/>
              <a:t>74</a:t>
            </a:fld>
            <a:endParaRPr lang="en-US"/>
          </a:p>
        </p:txBody>
      </p:sp>
    </p:spTree>
    <p:extLst>
      <p:ext uri="{BB962C8B-B14F-4D97-AF65-F5344CB8AC3E}">
        <p14:creationId xmlns:p14="http://schemas.microsoft.com/office/powerpoint/2010/main" val="65295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C1FA002-0BF8-4EE9-A0E1-A0FE873BC86A}" type="slidenum">
              <a:rPr lang="en-CA" altLang="en-US">
                <a:solidFill>
                  <a:prstClr val="black"/>
                </a:solidFill>
              </a:rPr>
              <a:pPr eaLnBrk="1" hangingPunct="1"/>
              <a:t>18</a:t>
            </a:fld>
            <a:endParaRPr lang="en-CA" altLang="en-US">
              <a:solidFill>
                <a:prstClr val="black"/>
              </a:solidFill>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55514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580FA58-7237-4606-B96B-C735867CD52B}" type="slidenum">
              <a:rPr lang="en-CA" altLang="en-US">
                <a:solidFill>
                  <a:prstClr val="black"/>
                </a:solidFill>
              </a:rPr>
              <a:pPr eaLnBrk="1" hangingPunct="1"/>
              <a:t>22</a:t>
            </a:fld>
            <a:endParaRPr lang="en-CA" altLang="en-US">
              <a:solidFill>
                <a:prstClr val="black"/>
              </a:solidFill>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815785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90BF1DE-A9C5-4C18-9546-AD1548283AD3}" type="slidenum">
              <a:rPr lang="en-CA" altLang="en-US"/>
              <a:pPr eaLnBrk="1" hangingPunct="1"/>
              <a:t>23</a:t>
            </a:fld>
            <a:endParaRPr lang="en-CA" altLang="en-US"/>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0993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43B78F-1420-49C1-B5A6-D8ABC9915829}" type="slidenum">
              <a:rPr lang="en-US" smtClean="0"/>
              <a:t>24</a:t>
            </a:fld>
            <a:endParaRPr lang="en-US"/>
          </a:p>
        </p:txBody>
      </p:sp>
    </p:spTree>
    <p:extLst>
      <p:ext uri="{BB962C8B-B14F-4D97-AF65-F5344CB8AC3E}">
        <p14:creationId xmlns:p14="http://schemas.microsoft.com/office/powerpoint/2010/main" val="684958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CAF192F-2D5F-4C4C-9B1B-96142B92027C}" type="slidenum">
              <a:rPr lang="en-CA" altLang="en-US">
                <a:solidFill>
                  <a:prstClr val="black"/>
                </a:solidFill>
              </a:rPr>
              <a:pPr eaLnBrk="1" hangingPunct="1"/>
              <a:t>25</a:t>
            </a:fld>
            <a:endParaRPr lang="en-CA" altLang="en-US">
              <a:solidFill>
                <a:prstClr val="black"/>
              </a:solidFill>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865783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3B78F-1420-49C1-B5A6-D8ABC9915829}" type="slidenum">
              <a:rPr lang="en-US" smtClean="0"/>
              <a:t>26</a:t>
            </a:fld>
            <a:endParaRPr lang="en-US"/>
          </a:p>
        </p:txBody>
      </p:sp>
    </p:spTree>
    <p:extLst>
      <p:ext uri="{BB962C8B-B14F-4D97-AF65-F5344CB8AC3E}">
        <p14:creationId xmlns:p14="http://schemas.microsoft.com/office/powerpoint/2010/main" val="185934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34B210-BE9D-4D3B-A9D7-500443E0AF56}" type="slidenum">
              <a:rPr lang="en-CA" altLang="en-US">
                <a:solidFill>
                  <a:prstClr val="black"/>
                </a:solidFill>
              </a:rPr>
              <a:pPr eaLnBrk="1" hangingPunct="1"/>
              <a:t>37</a:t>
            </a:fld>
            <a:endParaRPr lang="en-CA" altLang="en-US">
              <a:solidFill>
                <a:prstClr val="black"/>
              </a:solidFill>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091756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46C164-3B7D-4C30-A06D-38AEBC3307D3}" type="slidenum">
              <a:rPr lang="en-CA" altLang="en-US">
                <a:solidFill>
                  <a:prstClr val="black"/>
                </a:solidFill>
              </a:rPr>
              <a:pPr eaLnBrk="1" hangingPunct="1"/>
              <a:t>38</a:t>
            </a:fld>
            <a:endParaRPr lang="en-CA" altLang="en-US">
              <a:solidFill>
                <a:prstClr val="black"/>
              </a:solidFill>
            </a:endParaRPr>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250193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39D29BD-60E4-4C82-9603-3E535932BBFC}" type="datetime1">
              <a:rPr lang="en-US" smtClean="0"/>
              <a:t>1/18/2019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BF22AA-9EFD-4E4A-A313-B4F916EC6414}"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490594-1786-43A3-80A8-AA97F4E96F67}"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9E7D34-A564-4D75-863D-88B74DF77FF2}"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1F622F4-4281-4E6C-B537-7DC3C6F496C5}" type="datetime1">
              <a:rPr lang="en-US" smtClean="0"/>
              <a:t>1/18/2019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8D0F8C-995C-4009-B79B-C0B150B38DDC}"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0563CA1-6CC8-49AB-AF12-892A472D4F7A}" type="datetime1">
              <a:rPr lang="en-US" smtClean="0"/>
              <a:t>1/18/2019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4AB622-DB19-4A8F-9960-C11E630DCA15}" type="datetime1">
              <a:rPr lang="en-US" smtClean="0"/>
              <a:t>1/18/2019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7EACC-ECCF-4E30-87D5-17CC66CEB824}" type="datetime1">
              <a:rPr lang="en-US" smtClean="0"/>
              <a:t>1/18/2019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183AC4-9FBE-4BF6-B8BB-B97E3BF8EDF3}"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D0B6674-E6C4-43D7-A2AD-E432A70FE7EB}" type="datetime1">
              <a:rPr lang="en-US" smtClean="0"/>
              <a:t>1/18/2019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C179C50-3D70-41AC-9E8B-E792DE898F85}" type="datetime1">
              <a:rPr lang="en-US" smtClean="0"/>
              <a:t>1/18/2019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Computer Science </a:t>
            </a:r>
            <a:r>
              <a:rPr lang="en-US" dirty="0" smtClean="0">
                <a:effectLst/>
              </a:rPr>
              <a:t>II </a:t>
            </a:r>
            <a:br>
              <a:rPr lang="en-US" dirty="0" smtClean="0">
                <a:effectLst/>
              </a:rPr>
            </a:br>
            <a:r>
              <a:rPr lang="en-US" dirty="0" smtClean="0">
                <a:effectLst/>
              </a:rPr>
              <a:t>Advanced C++</a:t>
            </a:r>
            <a:endParaRPr lang="en-US" dirty="0"/>
          </a:p>
        </p:txBody>
      </p:sp>
      <p:sp>
        <p:nvSpPr>
          <p:cNvPr id="3" name="Subtitle 2"/>
          <p:cNvSpPr>
            <a:spLocks noGrp="1"/>
          </p:cNvSpPr>
          <p:nvPr>
            <p:ph type="subTitle" idx="1"/>
          </p:nvPr>
        </p:nvSpPr>
        <p:spPr/>
        <p:txBody>
          <a:bodyPr/>
          <a:lstStyle/>
          <a:p>
            <a:r>
              <a:rPr lang="en-US" dirty="0" smtClean="0">
                <a:latin typeface="Calibri" panose="020F0502020204030204" pitchFamily="34" charset="0"/>
              </a:rPr>
              <a:t>Spring 2019</a:t>
            </a:r>
          </a:p>
          <a:p>
            <a:endParaRPr lang="en-US" dirty="0">
              <a:latin typeface="Calibri" panose="020F0502020204030204" pitchFamily="34" charset="0"/>
            </a:endParaRPr>
          </a:p>
        </p:txBody>
      </p:sp>
    </p:spTree>
    <p:extLst>
      <p:ext uri="{BB962C8B-B14F-4D97-AF65-F5344CB8AC3E}">
        <p14:creationId xmlns:p14="http://schemas.microsoft.com/office/powerpoint/2010/main" val="2188337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
            </a:r>
            <a:endParaRPr lang="en-US" dirty="0"/>
          </a:p>
        </p:txBody>
      </p:sp>
      <p:sp>
        <p:nvSpPr>
          <p:cNvPr id="3" name="Subtitle 2"/>
          <p:cNvSpPr>
            <a:spLocks noGrp="1"/>
          </p:cNvSpPr>
          <p:nvPr>
            <p:ph type="subTitle" idx="1"/>
          </p:nvPr>
        </p:nvSpPr>
        <p:spPr/>
        <p:txBody>
          <a:bodyPr/>
          <a:lstStyle/>
          <a:p>
            <a:r>
              <a:rPr lang="en-US" dirty="0" smtClean="0"/>
              <a:t>Advanced tools</a:t>
            </a:r>
          </a:p>
          <a:p>
            <a:r>
              <a:rPr lang="en-US" dirty="0"/>
              <a:t>a</a:t>
            </a:r>
            <a:r>
              <a:rPr lang="en-US" dirty="0" smtClean="0"/>
              <a:t>nd</a:t>
            </a:r>
          </a:p>
          <a:p>
            <a:r>
              <a:rPr lang="en-US" dirty="0" smtClean="0"/>
              <a:t>Object Oriented Programming</a:t>
            </a:r>
            <a:endParaRPr lang="en-US" dirty="0"/>
          </a:p>
        </p:txBody>
      </p:sp>
    </p:spTree>
    <p:extLst>
      <p:ext uri="{BB962C8B-B14F-4D97-AF65-F5344CB8AC3E}">
        <p14:creationId xmlns:p14="http://schemas.microsoft.com/office/powerpoint/2010/main" val="2052507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User-defined functions in C++</a:t>
            </a:r>
            <a:endParaRPr lang="en-US" dirty="0"/>
          </a:p>
        </p:txBody>
      </p:sp>
      <p:sp>
        <p:nvSpPr>
          <p:cNvPr id="3" name="Text Placeholder 2"/>
          <p:cNvSpPr>
            <a:spLocks noGrp="1"/>
          </p:cNvSpPr>
          <p:nvPr>
            <p:ph type="body" idx="1"/>
          </p:nvPr>
        </p:nvSpPr>
        <p:spPr/>
        <p:txBody>
          <a:bodyPr/>
          <a:lstStyle/>
          <a:p>
            <a:r>
              <a:rPr lang="en-US" sz="2400" dirty="0" smtClean="0"/>
              <a:t>More on Functions </a:t>
            </a:r>
            <a:r>
              <a:rPr lang="en-US" sz="2400" dirty="0"/>
              <a:t>in C</a:t>
            </a:r>
            <a:r>
              <a:rPr lang="en-US" sz="2400" dirty="0" smtClean="0"/>
              <a:t>++</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11</a:t>
            </a:fld>
            <a:endParaRPr lang="en-US" dirty="0"/>
          </a:p>
        </p:txBody>
      </p:sp>
    </p:spTree>
    <p:extLst>
      <p:ext uri="{BB962C8B-B14F-4D97-AF65-F5344CB8AC3E}">
        <p14:creationId xmlns:p14="http://schemas.microsoft.com/office/powerpoint/2010/main" val="3700680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 to C++ tutorial</a:t>
            </a: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There are some useful hints and illustrations on the use of functions in C++ </a:t>
            </a:r>
          </a:p>
          <a:p>
            <a:r>
              <a:rPr lang="en-US" dirty="0">
                <a:latin typeface="Calibri" panose="020F0502020204030204" pitchFamily="34" charset="0"/>
              </a:rPr>
              <a:t>http://www.cplusplus.com/doc/tutorial/functions</a:t>
            </a:r>
            <a:r>
              <a:rPr lang="en-US" dirty="0" smtClean="0">
                <a:latin typeface="Calibri" panose="020F0502020204030204" pitchFamily="34" charset="0"/>
              </a:rPr>
              <a:t>/</a:t>
            </a:r>
          </a:p>
        </p:txBody>
      </p:sp>
      <p:sp>
        <p:nvSpPr>
          <p:cNvPr id="4" name="Slide Number Placeholder 3"/>
          <p:cNvSpPr>
            <a:spLocks noGrp="1"/>
          </p:cNvSpPr>
          <p:nvPr>
            <p:ph type="sldNum" sz="quarter" idx="12"/>
          </p:nvPr>
        </p:nvSpPr>
        <p:spPr/>
        <p:txBody>
          <a:bodyPr/>
          <a:lstStyle/>
          <a:p>
            <a:fld id="{911E4C43-30DC-40C6-8400-D754E7A063DA}" type="slidenum">
              <a:rPr lang="en-US" smtClean="0"/>
              <a:t>12</a:t>
            </a:fld>
            <a:endParaRPr lang="en-US" dirty="0"/>
          </a:p>
        </p:txBody>
      </p:sp>
    </p:spTree>
    <p:extLst>
      <p:ext uri="{BB962C8B-B14F-4D97-AF65-F5344CB8AC3E}">
        <p14:creationId xmlns:p14="http://schemas.microsoft.com/office/powerpoint/2010/main" val="186265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a:t>
            </a:r>
            <a:endParaRPr lang="en-US" dirty="0"/>
          </a:p>
        </p:txBody>
      </p:sp>
      <p:sp>
        <p:nvSpPr>
          <p:cNvPr id="5" name="Content Placeholder 4"/>
          <p:cNvSpPr>
            <a:spLocks noGrp="1"/>
          </p:cNvSpPr>
          <p:nvPr>
            <p:ph idx="1"/>
          </p:nvPr>
        </p:nvSpPr>
        <p:spPr/>
        <p:txBody>
          <a:bodyPr>
            <a:normAutofit/>
          </a:bodyPr>
          <a:lstStyle/>
          <a:p>
            <a:r>
              <a:rPr lang="en-US" dirty="0" smtClean="0"/>
              <a:t>A </a:t>
            </a:r>
            <a:r>
              <a:rPr lang="en-US" b="1" dirty="0" smtClean="0">
                <a:solidFill>
                  <a:srgbClr val="FF0066"/>
                </a:solidFill>
              </a:rPr>
              <a:t>function</a:t>
            </a:r>
            <a:r>
              <a:rPr lang="en-US" dirty="0" smtClean="0"/>
              <a:t> in programming </a:t>
            </a:r>
            <a:r>
              <a:rPr lang="en-US" dirty="0"/>
              <a:t>is </a:t>
            </a:r>
            <a:r>
              <a:rPr lang="en-US" dirty="0" smtClean="0"/>
              <a:t>a </a:t>
            </a:r>
            <a:r>
              <a:rPr lang="en-US" dirty="0" smtClean="0">
                <a:solidFill>
                  <a:srgbClr val="C00000"/>
                </a:solidFill>
              </a:rPr>
              <a:t>"self </a:t>
            </a:r>
            <a:r>
              <a:rPr lang="en-US" dirty="0">
                <a:solidFill>
                  <a:srgbClr val="C00000"/>
                </a:solidFill>
              </a:rPr>
              <a:t>contained" </a:t>
            </a:r>
            <a:r>
              <a:rPr lang="en-US" dirty="0" smtClean="0">
                <a:solidFill>
                  <a:srgbClr val="C00000"/>
                </a:solidFill>
              </a:rPr>
              <a:t>module </a:t>
            </a:r>
            <a:r>
              <a:rPr lang="en-US" dirty="0">
                <a:solidFill>
                  <a:srgbClr val="C00000"/>
                </a:solidFill>
              </a:rPr>
              <a:t>of code that accomplish a specific task</a:t>
            </a:r>
            <a:r>
              <a:rPr lang="en-US" dirty="0"/>
              <a:t>. </a:t>
            </a:r>
            <a:r>
              <a:rPr lang="en-US" u="sng" dirty="0"/>
              <a:t>Functions usually </a:t>
            </a:r>
            <a:r>
              <a:rPr lang="en-US" u="sng" dirty="0" smtClean="0"/>
              <a:t>take in data (as input parameter(s)), </a:t>
            </a:r>
            <a:r>
              <a:rPr lang="en-US" u="sng" dirty="0"/>
              <a:t>process </a:t>
            </a:r>
            <a:r>
              <a:rPr lang="en-US" u="sng" dirty="0" smtClean="0"/>
              <a:t>them, </a:t>
            </a:r>
            <a:r>
              <a:rPr lang="en-US" u="sng" dirty="0"/>
              <a:t>and </a:t>
            </a:r>
            <a:r>
              <a:rPr lang="en-US" u="sng" dirty="0" smtClean="0"/>
              <a:t>return </a:t>
            </a:r>
            <a:r>
              <a:rPr lang="en-US" u="sng" dirty="0"/>
              <a:t>a result</a:t>
            </a:r>
            <a:r>
              <a:rPr lang="en-US" dirty="0"/>
              <a:t>. Once a function is written, it can be used over and over and over </a:t>
            </a:r>
            <a:r>
              <a:rPr lang="en-US" dirty="0" smtClean="0"/>
              <a:t>again </a:t>
            </a:r>
          </a:p>
          <a:p>
            <a:r>
              <a:rPr lang="en-US" dirty="0" smtClean="0"/>
              <a:t>Functions </a:t>
            </a:r>
            <a:r>
              <a:rPr lang="en-US" dirty="0"/>
              <a:t>can be "called" from the inside of </a:t>
            </a:r>
            <a:r>
              <a:rPr lang="en-US" dirty="0" smtClean="0"/>
              <a:t>any other functions </a:t>
            </a:r>
          </a:p>
          <a:p>
            <a:r>
              <a:rPr lang="en-US" dirty="0" smtClean="0"/>
              <a:t>Thus </a:t>
            </a:r>
            <a:r>
              <a:rPr lang="en-US" dirty="0" smtClean="0">
                <a:solidFill>
                  <a:srgbClr val="800080"/>
                </a:solidFill>
              </a:rPr>
              <a:t>functions </a:t>
            </a:r>
            <a:r>
              <a:rPr lang="en-US" dirty="0">
                <a:solidFill>
                  <a:srgbClr val="800080"/>
                </a:solidFill>
              </a:rPr>
              <a:t>allow to structure programs in segments of code to perform individual tasks</a:t>
            </a:r>
            <a:endParaRPr lang="en-US" dirty="0" smtClean="0">
              <a:solidFill>
                <a:srgbClr val="800080"/>
              </a:solidFill>
            </a:endParaRPr>
          </a:p>
          <a:p>
            <a:endParaRPr lang="en-US" dirty="0" smtClean="0"/>
          </a:p>
        </p:txBody>
      </p:sp>
      <p:sp>
        <p:nvSpPr>
          <p:cNvPr id="2" name="Slide Number Placeholder 1"/>
          <p:cNvSpPr>
            <a:spLocks noGrp="1"/>
          </p:cNvSpPr>
          <p:nvPr>
            <p:ph type="sldNum" sz="quarter" idx="12"/>
          </p:nvPr>
        </p:nvSpPr>
        <p:spPr/>
        <p:txBody>
          <a:bodyPr/>
          <a:lstStyle/>
          <a:p>
            <a:fld id="{911E4C43-30DC-40C6-8400-D754E7A063DA}" type="slidenum">
              <a:rPr lang="en-US" smtClean="0"/>
              <a:t>13</a:t>
            </a:fld>
            <a:endParaRPr lang="en-US" dirty="0"/>
          </a:p>
        </p:txBody>
      </p:sp>
    </p:spTree>
    <p:extLst>
      <p:ext uri="{BB962C8B-B14F-4D97-AF65-F5344CB8AC3E}">
        <p14:creationId xmlns:p14="http://schemas.microsoft.com/office/powerpoint/2010/main" val="85556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Functional programming</a:t>
            </a:r>
            <a:endParaRPr lang="en-US" dirty="0"/>
          </a:p>
        </p:txBody>
      </p:sp>
      <p:sp>
        <p:nvSpPr>
          <p:cNvPr id="5" name="Content Placeholder 4"/>
          <p:cNvSpPr>
            <a:spLocks noGrp="1"/>
          </p:cNvSpPr>
          <p:nvPr>
            <p:ph idx="1"/>
          </p:nvPr>
        </p:nvSpPr>
        <p:spPr/>
        <p:txBody>
          <a:bodyPr>
            <a:normAutofit/>
          </a:bodyPr>
          <a:lstStyle/>
          <a:p>
            <a:r>
              <a:rPr lang="en-US" b="1" dirty="0" smtClean="0">
                <a:solidFill>
                  <a:srgbClr val="FF0066"/>
                </a:solidFill>
              </a:rPr>
              <a:t>Functional (procedural, modular) programming </a:t>
            </a:r>
            <a:r>
              <a:rPr lang="en-US" dirty="0"/>
              <a:t>is a </a:t>
            </a:r>
            <a:r>
              <a:rPr lang="en-US" dirty="0" smtClean="0"/>
              <a:t>style </a:t>
            </a:r>
            <a:r>
              <a:rPr lang="en-US" dirty="0"/>
              <a:t>of building the structure and elements of computer programs—that treats computation as the evaluation of mathematical functions and avoids changing-state and mutable </a:t>
            </a:r>
            <a:r>
              <a:rPr lang="en-US" dirty="0" smtClean="0"/>
              <a:t>data </a:t>
            </a:r>
          </a:p>
          <a:p>
            <a:r>
              <a:rPr lang="en-US" dirty="0" smtClean="0"/>
              <a:t>In a functional </a:t>
            </a:r>
            <a:r>
              <a:rPr lang="en-US" dirty="0"/>
              <a:t>code, the output value of a function depends only on the arguments that are input to the function, so calling a function </a:t>
            </a:r>
            <a:r>
              <a:rPr lang="en-US" b="1" dirty="0">
                <a:solidFill>
                  <a:srgbClr val="0000FF"/>
                </a:solidFill>
              </a:rPr>
              <a:t>f</a:t>
            </a:r>
            <a:r>
              <a:rPr lang="en-US" dirty="0"/>
              <a:t> twice with the same value for an argument </a:t>
            </a:r>
            <a:r>
              <a:rPr lang="en-US" dirty="0">
                <a:solidFill>
                  <a:srgbClr val="FF0066"/>
                </a:solidFill>
              </a:rPr>
              <a:t>x</a:t>
            </a:r>
            <a:r>
              <a:rPr lang="en-US" dirty="0"/>
              <a:t> will produce the same result </a:t>
            </a:r>
            <a:r>
              <a:rPr lang="en-US" b="1" dirty="0">
                <a:solidFill>
                  <a:srgbClr val="0000FF"/>
                </a:solidFill>
              </a:rPr>
              <a:t>f</a:t>
            </a:r>
            <a:r>
              <a:rPr lang="en-US" dirty="0"/>
              <a:t>(</a:t>
            </a:r>
            <a:r>
              <a:rPr lang="en-US" dirty="0">
                <a:solidFill>
                  <a:srgbClr val="FF0066"/>
                </a:solidFill>
              </a:rPr>
              <a:t>x</a:t>
            </a:r>
            <a:r>
              <a:rPr lang="en-US" dirty="0"/>
              <a:t>) each </a:t>
            </a:r>
            <a:r>
              <a:rPr lang="en-US" dirty="0" smtClean="0"/>
              <a:t>time</a:t>
            </a:r>
          </a:p>
          <a:p>
            <a:endParaRPr lang="en-US" dirty="0" smtClean="0"/>
          </a:p>
        </p:txBody>
      </p:sp>
      <p:sp>
        <p:nvSpPr>
          <p:cNvPr id="2" name="Slide Number Placeholder 1"/>
          <p:cNvSpPr>
            <a:spLocks noGrp="1"/>
          </p:cNvSpPr>
          <p:nvPr>
            <p:ph type="sldNum" sz="quarter" idx="12"/>
          </p:nvPr>
        </p:nvSpPr>
        <p:spPr/>
        <p:txBody>
          <a:bodyPr/>
          <a:lstStyle/>
          <a:p>
            <a:fld id="{911E4C43-30DC-40C6-8400-D754E7A063DA}" type="slidenum">
              <a:rPr lang="en-US" smtClean="0"/>
              <a:t>14</a:t>
            </a:fld>
            <a:endParaRPr lang="en-US" dirty="0"/>
          </a:p>
        </p:txBody>
      </p:sp>
    </p:spTree>
    <p:extLst>
      <p:ext uri="{BB962C8B-B14F-4D97-AF65-F5344CB8AC3E}">
        <p14:creationId xmlns:p14="http://schemas.microsoft.com/office/powerpoint/2010/main" val="88264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Functional programming</a:t>
            </a:r>
            <a:endParaRPr lang="en-US" dirty="0"/>
          </a:p>
        </p:txBody>
      </p:sp>
      <p:sp>
        <p:nvSpPr>
          <p:cNvPr id="5" name="Content Placeholder 4"/>
          <p:cNvSpPr>
            <a:spLocks noGrp="1"/>
          </p:cNvSpPr>
          <p:nvPr>
            <p:ph idx="1"/>
          </p:nvPr>
        </p:nvSpPr>
        <p:spPr/>
        <p:txBody>
          <a:bodyPr>
            <a:normAutofit lnSpcReduction="10000"/>
          </a:bodyPr>
          <a:lstStyle/>
          <a:p>
            <a:r>
              <a:rPr lang="en-US" dirty="0" smtClean="0"/>
              <a:t>In a </a:t>
            </a:r>
            <a:r>
              <a:rPr lang="en-US" dirty="0" smtClean="0">
                <a:solidFill>
                  <a:srgbClr val="C00000"/>
                </a:solidFill>
              </a:rPr>
              <a:t>functional code</a:t>
            </a:r>
            <a:r>
              <a:rPr lang="en-US" dirty="0" smtClean="0"/>
              <a:t>, a program mostly consists of “bricks” – functions, which are called when it is necessary</a:t>
            </a:r>
          </a:p>
          <a:p>
            <a:r>
              <a:rPr lang="en-US" dirty="0" smtClean="0">
                <a:solidFill>
                  <a:srgbClr val="FF0066"/>
                </a:solidFill>
              </a:rPr>
              <a:t>Functional programming </a:t>
            </a:r>
            <a:r>
              <a:rPr lang="en-US" dirty="0" smtClean="0"/>
              <a:t>makes it possible to modify any function, change an algorithm used there, without affecting a main program and other functions where a function to be modified is used as long as parameters of this function remain the same</a:t>
            </a:r>
          </a:p>
          <a:p>
            <a:r>
              <a:rPr lang="en-US" dirty="0" smtClean="0">
                <a:solidFill>
                  <a:srgbClr val="FF0066"/>
                </a:solidFill>
              </a:rPr>
              <a:t>Functional programming </a:t>
            </a:r>
            <a:r>
              <a:rPr lang="en-US" dirty="0" smtClean="0"/>
              <a:t>makes it possible to create libraries of functions-tools frequently used in some certain area (e.g., Fourier transform, cosine transform, basic statistical analysis, etc. in signal processing)</a:t>
            </a:r>
          </a:p>
          <a:p>
            <a:endParaRPr lang="en-US" dirty="0" smtClean="0"/>
          </a:p>
        </p:txBody>
      </p:sp>
      <p:sp>
        <p:nvSpPr>
          <p:cNvPr id="2" name="Slide Number Placeholder 1"/>
          <p:cNvSpPr>
            <a:spLocks noGrp="1"/>
          </p:cNvSpPr>
          <p:nvPr>
            <p:ph type="sldNum" sz="quarter" idx="12"/>
          </p:nvPr>
        </p:nvSpPr>
        <p:spPr/>
        <p:txBody>
          <a:bodyPr/>
          <a:lstStyle/>
          <a:p>
            <a:fld id="{911E4C43-30DC-40C6-8400-D754E7A063DA}" type="slidenum">
              <a:rPr lang="en-US" smtClean="0"/>
              <a:t>15</a:t>
            </a:fld>
            <a:endParaRPr lang="en-US" dirty="0"/>
          </a:p>
        </p:txBody>
      </p:sp>
    </p:spTree>
    <p:extLst>
      <p:ext uri="{BB962C8B-B14F-4D97-AF65-F5344CB8AC3E}">
        <p14:creationId xmlns:p14="http://schemas.microsoft.com/office/powerpoint/2010/main" val="3468802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0601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00088"/>
            <a:ext cx="6553200"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2891099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and actual parameters</a:t>
            </a:r>
            <a:endParaRPr lang="en-US" dirty="0"/>
          </a:p>
        </p:txBody>
      </p:sp>
      <p:sp>
        <p:nvSpPr>
          <p:cNvPr id="3" name="Content Placeholder 2"/>
          <p:cNvSpPr>
            <a:spLocks noGrp="1"/>
          </p:cNvSpPr>
          <p:nvPr>
            <p:ph idx="1"/>
          </p:nvPr>
        </p:nvSpPr>
        <p:spPr/>
        <p:txBody>
          <a:bodyPr>
            <a:normAutofit lnSpcReduction="10000"/>
          </a:bodyPr>
          <a:lstStyle/>
          <a:p>
            <a:r>
              <a:rPr lang="en-US" dirty="0" smtClean="0"/>
              <a:t>A function usually has </a:t>
            </a:r>
            <a:r>
              <a:rPr lang="en-US" dirty="0" smtClean="0">
                <a:solidFill>
                  <a:srgbClr val="FF0066"/>
                </a:solidFill>
              </a:rPr>
              <a:t>arguments (formal parameters) </a:t>
            </a:r>
            <a:r>
              <a:rPr lang="en-US" dirty="0" smtClean="0"/>
              <a:t>listed in the parentheses right after its name and used for transferring input data into the function</a:t>
            </a:r>
          </a:p>
          <a:p>
            <a:pPr marL="723900" indent="-368300">
              <a:buClr>
                <a:schemeClr val="tx1"/>
              </a:buClr>
              <a:buFont typeface="Wingdings" panose="05000000000000000000" pitchFamily="2" charset="2"/>
              <a:buChar char="Ø"/>
            </a:pPr>
            <a:r>
              <a:rPr lang="en-US" b="1" dirty="0">
                <a:solidFill>
                  <a:srgbClr val="0000FF"/>
                </a:solidFill>
              </a:rPr>
              <a:t>name</a:t>
            </a:r>
            <a:r>
              <a:rPr lang="en-US" dirty="0"/>
              <a:t> ( </a:t>
            </a:r>
            <a:r>
              <a:rPr lang="en-US" dirty="0">
                <a:solidFill>
                  <a:srgbClr val="C00000"/>
                </a:solidFill>
              </a:rPr>
              <a:t>parameter1</a:t>
            </a:r>
            <a:r>
              <a:rPr lang="en-US" dirty="0">
                <a:solidFill>
                  <a:srgbClr val="FF0066"/>
                </a:solidFill>
              </a:rPr>
              <a:t>, </a:t>
            </a:r>
            <a:r>
              <a:rPr lang="en-US" dirty="0">
                <a:solidFill>
                  <a:srgbClr val="C00000"/>
                </a:solidFill>
              </a:rPr>
              <a:t>parameter2</a:t>
            </a:r>
            <a:r>
              <a:rPr lang="en-US" dirty="0">
                <a:solidFill>
                  <a:srgbClr val="FF0066"/>
                </a:solidFill>
              </a:rPr>
              <a:t>, ...</a:t>
            </a:r>
            <a:r>
              <a:rPr lang="en-US" dirty="0"/>
              <a:t>) </a:t>
            </a:r>
            <a:endParaRPr lang="en-US" dirty="0" smtClean="0"/>
          </a:p>
          <a:p>
            <a:r>
              <a:rPr lang="en-US" dirty="0" smtClean="0"/>
              <a:t>When a function is called, </a:t>
            </a:r>
            <a:r>
              <a:rPr lang="en-US" dirty="0" smtClean="0">
                <a:solidFill>
                  <a:srgbClr val="800080"/>
                </a:solidFill>
              </a:rPr>
              <a:t>actual</a:t>
            </a:r>
            <a:r>
              <a:rPr lang="en-US" dirty="0" smtClean="0"/>
              <a:t> (</a:t>
            </a:r>
            <a:r>
              <a:rPr lang="en-US" dirty="0" smtClean="0">
                <a:solidFill>
                  <a:srgbClr val="800080"/>
                </a:solidFill>
              </a:rPr>
              <a:t>calling</a:t>
            </a:r>
            <a:r>
              <a:rPr lang="en-US" dirty="0" smtClean="0"/>
              <a:t>) </a:t>
            </a:r>
            <a:r>
              <a:rPr lang="en-US" dirty="0" smtClean="0">
                <a:solidFill>
                  <a:srgbClr val="800080"/>
                </a:solidFill>
              </a:rPr>
              <a:t>parameters</a:t>
            </a:r>
            <a:r>
              <a:rPr lang="en-US" dirty="0" smtClean="0"/>
              <a:t> corresponding to the formal parameters and </a:t>
            </a:r>
            <a:r>
              <a:rPr lang="en-US" dirty="0" smtClean="0">
                <a:solidFill>
                  <a:srgbClr val="C00000"/>
                </a:solidFill>
              </a:rPr>
              <a:t>matching their type </a:t>
            </a:r>
            <a:r>
              <a:rPr lang="en-US" dirty="0" smtClean="0"/>
              <a:t>shall be listed </a:t>
            </a:r>
            <a:r>
              <a:rPr lang="en-US" dirty="0" smtClean="0">
                <a:solidFill>
                  <a:srgbClr val="C00000"/>
                </a:solidFill>
              </a:rPr>
              <a:t>in exactly the same order</a:t>
            </a:r>
          </a:p>
          <a:p>
            <a:pPr marL="627063" indent="-273050">
              <a:buClrTx/>
              <a:buFont typeface="Wingdings" panose="05000000000000000000" pitchFamily="2" charset="2"/>
              <a:buChar char="Ø"/>
            </a:pPr>
            <a:r>
              <a:rPr lang="en-US" b="1" dirty="0">
                <a:solidFill>
                  <a:srgbClr val="0000FF"/>
                </a:solidFill>
              </a:rPr>
              <a:t>name</a:t>
            </a:r>
            <a:r>
              <a:rPr lang="en-US" dirty="0"/>
              <a:t> </a:t>
            </a:r>
            <a:r>
              <a:rPr lang="en-US" dirty="0" smtClean="0"/>
              <a:t>(</a:t>
            </a:r>
            <a:r>
              <a:rPr lang="en-US" dirty="0">
                <a:solidFill>
                  <a:srgbClr val="FF0066"/>
                </a:solidFill>
              </a:rPr>
              <a:t>formal</a:t>
            </a:r>
            <a:r>
              <a:rPr lang="en-US" dirty="0" smtClean="0"/>
              <a:t> </a:t>
            </a:r>
            <a:r>
              <a:rPr lang="en-US" dirty="0" smtClean="0">
                <a:solidFill>
                  <a:srgbClr val="FF0066"/>
                </a:solidFill>
              </a:rPr>
              <a:t>parameter1</a:t>
            </a:r>
            <a:r>
              <a:rPr lang="en-US" dirty="0">
                <a:solidFill>
                  <a:srgbClr val="FF0066"/>
                </a:solidFill>
              </a:rPr>
              <a:t>, </a:t>
            </a:r>
            <a:r>
              <a:rPr lang="en-US" dirty="0" smtClean="0">
                <a:solidFill>
                  <a:srgbClr val="FF0066"/>
                </a:solidFill>
              </a:rPr>
              <a:t>formal parameter2</a:t>
            </a:r>
            <a:r>
              <a:rPr lang="en-US" dirty="0">
                <a:solidFill>
                  <a:srgbClr val="FF0066"/>
                </a:solidFill>
              </a:rPr>
              <a:t>, ...</a:t>
            </a:r>
            <a:r>
              <a:rPr lang="en-US" dirty="0"/>
              <a:t>) </a:t>
            </a:r>
            <a:endParaRPr lang="en-US" dirty="0" smtClean="0"/>
          </a:p>
          <a:p>
            <a:pPr marL="627063" indent="-273050"/>
            <a:endParaRPr lang="en-US" dirty="0"/>
          </a:p>
          <a:p>
            <a:pPr marL="627063" indent="-273050">
              <a:buClrTx/>
              <a:buFont typeface="Wingdings" panose="05000000000000000000" pitchFamily="2" charset="2"/>
              <a:buChar char="Ø"/>
            </a:pPr>
            <a:r>
              <a:rPr lang="en-US" b="1" dirty="0">
                <a:solidFill>
                  <a:srgbClr val="0000FF"/>
                </a:solidFill>
              </a:rPr>
              <a:t>name</a:t>
            </a:r>
            <a:r>
              <a:rPr lang="en-US" dirty="0"/>
              <a:t> ( </a:t>
            </a:r>
            <a:r>
              <a:rPr lang="en-US" dirty="0" smtClean="0">
                <a:solidFill>
                  <a:srgbClr val="800080"/>
                </a:solidFill>
              </a:rPr>
              <a:t>actual parameter1</a:t>
            </a:r>
            <a:r>
              <a:rPr lang="en-US" dirty="0">
                <a:solidFill>
                  <a:srgbClr val="FF0066"/>
                </a:solidFill>
              </a:rPr>
              <a:t>, </a:t>
            </a:r>
            <a:r>
              <a:rPr lang="en-US" dirty="0" smtClean="0">
                <a:solidFill>
                  <a:srgbClr val="800080"/>
                </a:solidFill>
              </a:rPr>
              <a:t>actual parameter2</a:t>
            </a:r>
            <a:r>
              <a:rPr lang="en-US" dirty="0">
                <a:solidFill>
                  <a:srgbClr val="FF0066"/>
                </a:solidFill>
              </a:rPr>
              <a:t>, ...</a:t>
            </a:r>
            <a:r>
              <a:rPr lang="en-US" dirty="0"/>
              <a:t>) </a:t>
            </a:r>
          </a:p>
          <a:p>
            <a:endParaRPr lang="en-US" dirty="0"/>
          </a:p>
        </p:txBody>
      </p:sp>
      <p:cxnSp>
        <p:nvCxnSpPr>
          <p:cNvPr id="5" name="Straight Arrow Connector 4"/>
          <p:cNvCxnSpPr/>
          <p:nvPr/>
        </p:nvCxnSpPr>
        <p:spPr>
          <a:xfrm flipH="1" flipV="1">
            <a:off x="2915816" y="5013176"/>
            <a:ext cx="144016"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472100" y="5013176"/>
            <a:ext cx="252028" cy="6480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11E4C43-30DC-40C6-8400-D754E7A063DA}" type="slidenum">
              <a:rPr lang="en-US" smtClean="0"/>
              <a:t>17</a:t>
            </a:fld>
            <a:endParaRPr lang="en-US" dirty="0"/>
          </a:p>
        </p:txBody>
      </p:sp>
    </p:spTree>
    <p:extLst>
      <p:ext uri="{BB962C8B-B14F-4D97-AF65-F5344CB8AC3E}">
        <p14:creationId xmlns:p14="http://schemas.microsoft.com/office/powerpoint/2010/main" val="3466352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04800" y="152400"/>
            <a:ext cx="7924800" cy="1143000"/>
          </a:xfrm>
        </p:spPr>
        <p:txBody>
          <a:bodyPr/>
          <a:lstStyle/>
          <a:p>
            <a:r>
              <a:rPr lang="en-US" altLang="en-US" smtClean="0"/>
              <a:t>Returning a Boolean Value</a:t>
            </a:r>
          </a:p>
        </p:txBody>
      </p:sp>
      <p:sp>
        <p:nvSpPr>
          <p:cNvPr id="55299" name="Rectangle 3"/>
          <p:cNvSpPr>
            <a:spLocks noGrp="1" noChangeArrowheads="1"/>
          </p:cNvSpPr>
          <p:nvPr>
            <p:ph idx="1"/>
          </p:nvPr>
        </p:nvSpPr>
        <p:spPr/>
        <p:txBody>
          <a:bodyPr/>
          <a:lstStyle/>
          <a:p>
            <a:r>
              <a:rPr lang="en-US" altLang="en-US" dirty="0" smtClean="0"/>
              <a:t>Function can return </a:t>
            </a:r>
            <a:r>
              <a:rPr lang="en-US" altLang="en-US" dirty="0" smtClean="0">
                <a:latin typeface="Courier New" pitchFamily="-16" charset="0"/>
              </a:rPr>
              <a:t>true</a:t>
            </a:r>
            <a:r>
              <a:rPr lang="en-US" altLang="en-US" dirty="0" smtClean="0"/>
              <a:t> or </a:t>
            </a:r>
            <a:r>
              <a:rPr lang="en-US" altLang="en-US" dirty="0" smtClean="0">
                <a:latin typeface="Courier New" pitchFamily="-16" charset="0"/>
              </a:rPr>
              <a:t>false</a:t>
            </a:r>
            <a:endParaRPr lang="en-US" altLang="en-US" dirty="0" smtClean="0"/>
          </a:p>
          <a:p>
            <a:r>
              <a:rPr lang="en-US" altLang="en-US" dirty="0" smtClean="0"/>
              <a:t>Declare return type in function prototype and heading as </a:t>
            </a:r>
            <a:r>
              <a:rPr lang="en-US" altLang="en-US" b="1" dirty="0" smtClean="0">
                <a:solidFill>
                  <a:srgbClr val="0000FF"/>
                </a:solidFill>
                <a:latin typeface="Courier New" pitchFamily="-16" charset="0"/>
              </a:rPr>
              <a:t>bool</a:t>
            </a:r>
            <a:r>
              <a:rPr lang="en-US" altLang="en-US" dirty="0" smtClean="0"/>
              <a:t> </a:t>
            </a:r>
          </a:p>
          <a:p>
            <a:r>
              <a:rPr lang="en-US" altLang="en-US" dirty="0" smtClean="0"/>
              <a:t>Function body must contain </a:t>
            </a:r>
            <a:r>
              <a:rPr lang="en-US" altLang="en-US" dirty="0" smtClean="0">
                <a:latin typeface="Courier New" pitchFamily="-16" charset="0"/>
              </a:rPr>
              <a:t>return</a:t>
            </a:r>
            <a:r>
              <a:rPr lang="en-US" altLang="en-US" dirty="0" smtClean="0"/>
              <a:t> statement(s) that return </a:t>
            </a:r>
            <a:r>
              <a:rPr lang="en-US" altLang="en-US" dirty="0" smtClean="0">
                <a:latin typeface="Courier New" pitchFamily="-16" charset="0"/>
              </a:rPr>
              <a:t>true</a:t>
            </a:r>
            <a:r>
              <a:rPr lang="en-US" altLang="en-US" dirty="0" smtClean="0"/>
              <a:t> or </a:t>
            </a:r>
            <a:r>
              <a:rPr lang="en-US" altLang="en-US" dirty="0" smtClean="0">
                <a:latin typeface="Courier New" pitchFamily="-16" charset="0"/>
              </a:rPr>
              <a:t>false</a:t>
            </a:r>
            <a:endParaRPr lang="en-US" altLang="en-US" dirty="0" smtClean="0"/>
          </a:p>
          <a:p>
            <a:r>
              <a:rPr lang="en-US" altLang="en-US" dirty="0" smtClean="0"/>
              <a:t>Calling function can use return value in a relational expression</a:t>
            </a:r>
          </a:p>
        </p:txBody>
      </p:sp>
    </p:spTree>
    <p:extLst>
      <p:ext uri="{BB962C8B-B14F-4D97-AF65-F5344CB8AC3E}">
        <p14:creationId xmlns:p14="http://schemas.microsoft.com/office/powerpoint/2010/main" val="37953054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447800"/>
            <a:ext cx="6172200"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 Box 3"/>
          <p:cNvSpPr txBox="1">
            <a:spLocks noChangeArrowheads="1"/>
          </p:cNvSpPr>
          <p:nvPr/>
        </p:nvSpPr>
        <p:spPr bwMode="auto">
          <a:xfrm>
            <a:off x="5410200" y="59436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i="1" smtClean="0">
                <a:solidFill>
                  <a:srgbClr val="000000"/>
                </a:solidFill>
              </a:rPr>
              <a:t>(Program Continues)</a:t>
            </a:r>
          </a:p>
        </p:txBody>
      </p:sp>
      <p:sp>
        <p:nvSpPr>
          <p:cNvPr id="56324" name="Title 1"/>
          <p:cNvSpPr>
            <a:spLocks noGrp="1"/>
          </p:cNvSpPr>
          <p:nvPr>
            <p:ph type="title"/>
          </p:nvPr>
        </p:nvSpPr>
        <p:spPr>
          <a:xfrm>
            <a:off x="419100" y="718"/>
            <a:ext cx="8305800" cy="1143000"/>
          </a:xfrm>
        </p:spPr>
        <p:txBody>
          <a:bodyPr/>
          <a:lstStyle/>
          <a:p>
            <a:r>
              <a:rPr lang="en-US" altLang="en-US" sz="3200" dirty="0" smtClean="0"/>
              <a:t>Returning a Boolean Value in Program 6-15</a:t>
            </a:r>
          </a:p>
        </p:txBody>
      </p:sp>
    </p:spTree>
    <p:extLst>
      <p:ext uri="{BB962C8B-B14F-4D97-AF65-F5344CB8AC3E}">
        <p14:creationId xmlns:p14="http://schemas.microsoft.com/office/powerpoint/2010/main" val="336371239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solidFill>
                  <a:srgbClr val="0000FF"/>
                </a:solidFill>
              </a:rPr>
              <a:t>Organizational Details</a:t>
            </a:r>
          </a:p>
        </p:txBody>
      </p:sp>
      <p:sp>
        <p:nvSpPr>
          <p:cNvPr id="19459" name="Text Box 3"/>
          <p:cNvSpPr txBox="1">
            <a:spLocks noChangeArrowheads="1"/>
          </p:cNvSpPr>
          <p:nvPr/>
        </p:nvSpPr>
        <p:spPr bwMode="auto">
          <a:xfrm>
            <a:off x="827088" y="2143884"/>
            <a:ext cx="8065392" cy="4093428"/>
          </a:xfrm>
          <a:prstGeom prst="rect">
            <a:avLst/>
          </a:prstGeom>
          <a:noFill/>
          <a:ln w="9525">
            <a:noFill/>
            <a:miter lim="800000"/>
            <a:headEnd/>
            <a:tailEnd/>
          </a:ln>
        </p:spPr>
        <p:txBody>
          <a:bodyPr wrap="square">
            <a:spAutoFit/>
          </a:bodyPr>
          <a:lstStyle/>
          <a:p>
            <a:r>
              <a:rPr lang="en-US" sz="2000" b="1" dirty="0">
                <a:solidFill>
                  <a:prstClr val="black"/>
                </a:solidFill>
                <a:latin typeface="Calibri" panose="020F0502020204030204" pitchFamily="34" charset="0"/>
                <a:cs typeface="Arial" pitchFamily="34" charset="0"/>
              </a:rPr>
              <a:t>Class Meeting:</a:t>
            </a:r>
            <a:r>
              <a:rPr lang="en-US" sz="2000" dirty="0">
                <a:solidFill>
                  <a:prstClr val="black"/>
                </a:solidFill>
                <a:latin typeface="Calibri" panose="020F0502020204030204" pitchFamily="34" charset="0"/>
                <a:cs typeface="Arial" pitchFamily="34" charset="0"/>
              </a:rPr>
              <a:t> </a:t>
            </a:r>
            <a:br>
              <a:rPr lang="en-US" sz="2000" dirty="0">
                <a:solidFill>
                  <a:prstClr val="black"/>
                </a:solidFill>
                <a:latin typeface="Calibri" panose="020F0502020204030204" pitchFamily="34" charset="0"/>
                <a:cs typeface="Arial" pitchFamily="34" charset="0"/>
              </a:rPr>
            </a:br>
            <a:r>
              <a:rPr lang="en-US" sz="2000" dirty="0" smtClean="0">
                <a:latin typeface="Calibri" panose="020F0502020204030204" pitchFamily="34" charset="0"/>
                <a:cs typeface="Arial" pitchFamily="34" charset="0"/>
              </a:rPr>
              <a:t>CMPT102-01, </a:t>
            </a:r>
            <a:r>
              <a:rPr lang="en-US" sz="2000" b="1" dirty="0" smtClean="0">
                <a:solidFill>
                  <a:prstClr val="black"/>
                </a:solidFill>
                <a:latin typeface="Calibri" panose="020F0502020204030204" pitchFamily="34" charset="0"/>
              </a:rPr>
              <a:t>11:00am-12:15pm</a:t>
            </a:r>
            <a:r>
              <a:rPr lang="en-US" sz="2000" dirty="0">
                <a:solidFill>
                  <a:prstClr val="black"/>
                </a:solidFill>
                <a:latin typeface="Calibri" panose="020F0502020204030204" pitchFamily="34" charset="0"/>
              </a:rPr>
              <a:t>, </a:t>
            </a:r>
            <a:r>
              <a:rPr lang="en-US" sz="2000" dirty="0" smtClean="0">
                <a:solidFill>
                  <a:prstClr val="black"/>
                </a:solidFill>
                <a:latin typeface="Calibri" panose="020F0502020204030204" pitchFamily="34" charset="0"/>
              </a:rPr>
              <a:t>Tuesday, Friday, </a:t>
            </a:r>
            <a:r>
              <a:rPr lang="en-US" sz="2000" b="1" dirty="0" smtClean="0">
                <a:solidFill>
                  <a:prstClr val="black"/>
                </a:solidFill>
                <a:latin typeface="Calibri" panose="020F0502020204030204" pitchFamily="34" charset="0"/>
              </a:rPr>
              <a:t>RLC</a:t>
            </a:r>
            <a:r>
              <a:rPr lang="en-US" sz="2000" dirty="0" smtClean="0">
                <a:solidFill>
                  <a:prstClr val="black"/>
                </a:solidFill>
                <a:latin typeface="Calibri" panose="020F0502020204030204" pitchFamily="34" charset="0"/>
              </a:rPr>
              <a:t> </a:t>
            </a:r>
            <a:r>
              <a:rPr lang="en-US" sz="2000" b="1" dirty="0" smtClean="0">
                <a:solidFill>
                  <a:prstClr val="black"/>
                </a:solidFill>
                <a:latin typeface="Calibri" panose="020F0502020204030204" pitchFamily="34" charset="0"/>
              </a:rPr>
              <a:t>105</a:t>
            </a:r>
            <a:endParaRPr lang="en-US" sz="2000" b="1" dirty="0">
              <a:solidFill>
                <a:prstClr val="black"/>
              </a:solidFill>
              <a:latin typeface="Calibri" panose="020F0502020204030204" pitchFamily="34" charset="0"/>
              <a:cs typeface="Arial" pitchFamily="34" charset="0"/>
            </a:endParaRPr>
          </a:p>
          <a:p>
            <a:r>
              <a:rPr lang="en-US" sz="2000" dirty="0" smtClean="0">
                <a:latin typeface="Calibri" panose="020F0502020204030204" pitchFamily="34" charset="0"/>
                <a:cs typeface="Arial" pitchFamily="34" charset="0"/>
              </a:rPr>
              <a:t>CMPT102-02, 1</a:t>
            </a:r>
            <a:r>
              <a:rPr lang="en-US" sz="2000" b="1" dirty="0" smtClean="0">
                <a:solidFill>
                  <a:prstClr val="black"/>
                </a:solidFill>
                <a:latin typeface="Calibri" panose="020F0502020204030204" pitchFamily="34" charset="0"/>
              </a:rPr>
              <a:t>2:30pm-1:45pm</a:t>
            </a:r>
            <a:r>
              <a:rPr lang="en-US" sz="2000" dirty="0">
                <a:solidFill>
                  <a:prstClr val="black"/>
                </a:solidFill>
                <a:latin typeface="Calibri" panose="020F0502020204030204" pitchFamily="34" charset="0"/>
              </a:rPr>
              <a:t>, Tuesday, Friday, </a:t>
            </a:r>
            <a:r>
              <a:rPr lang="en-US" sz="2000" b="1" dirty="0">
                <a:solidFill>
                  <a:prstClr val="black"/>
                </a:solidFill>
                <a:latin typeface="Calibri" panose="020F0502020204030204" pitchFamily="34" charset="0"/>
              </a:rPr>
              <a:t>RLC</a:t>
            </a:r>
            <a:r>
              <a:rPr lang="en-US" sz="2000" dirty="0">
                <a:solidFill>
                  <a:prstClr val="black"/>
                </a:solidFill>
                <a:latin typeface="Calibri" panose="020F0502020204030204" pitchFamily="34" charset="0"/>
              </a:rPr>
              <a:t> </a:t>
            </a:r>
            <a:r>
              <a:rPr lang="en-US" sz="2000" b="1" dirty="0" smtClean="0">
                <a:solidFill>
                  <a:prstClr val="black"/>
                </a:solidFill>
                <a:latin typeface="Calibri" panose="020F0502020204030204" pitchFamily="34" charset="0"/>
              </a:rPr>
              <a:t>105</a:t>
            </a:r>
            <a:endParaRPr lang="en-US" sz="2000" b="1" dirty="0">
              <a:solidFill>
                <a:prstClr val="black"/>
              </a:solidFill>
              <a:latin typeface="Calibri" panose="020F0502020204030204" pitchFamily="34" charset="0"/>
              <a:cs typeface="Arial" pitchFamily="34" charset="0"/>
            </a:endParaRPr>
          </a:p>
          <a:p>
            <a:r>
              <a:rPr lang="en-US" sz="2000" dirty="0">
                <a:solidFill>
                  <a:srgbClr val="FF3300"/>
                </a:solidFill>
                <a:latin typeface="Calibri" panose="020F0502020204030204" pitchFamily="34" charset="0"/>
                <a:cs typeface="Arial" pitchFamily="34" charset="0"/>
              </a:rPr>
              <a:t>		</a:t>
            </a:r>
            <a:endParaRPr lang="en-US" sz="2000" b="1" dirty="0">
              <a:solidFill>
                <a:prstClr val="black"/>
              </a:solidFill>
              <a:latin typeface="Calibri" panose="020F0502020204030204" pitchFamily="34" charset="0"/>
              <a:cs typeface="Arial" pitchFamily="34" charset="0"/>
            </a:endParaRPr>
          </a:p>
          <a:p>
            <a:r>
              <a:rPr lang="en-US" sz="2000" b="1" dirty="0">
                <a:solidFill>
                  <a:prstClr val="black"/>
                </a:solidFill>
                <a:latin typeface="Calibri" panose="020F0502020204030204" pitchFamily="34" charset="0"/>
                <a:cs typeface="Arial" pitchFamily="34" charset="0"/>
              </a:rPr>
              <a:t>Instructor: Dr. </a:t>
            </a:r>
            <a:r>
              <a:rPr lang="en-US" sz="2000" b="1" dirty="0" err="1" smtClean="0">
                <a:solidFill>
                  <a:prstClr val="black"/>
                </a:solidFill>
                <a:latin typeface="Calibri" panose="020F0502020204030204" pitchFamily="34" charset="0"/>
                <a:cs typeface="Arial" pitchFamily="34" charset="0"/>
              </a:rPr>
              <a:t>Miaomiao</a:t>
            </a:r>
            <a:r>
              <a:rPr lang="en-US" sz="2000" b="1" dirty="0" smtClean="0">
                <a:solidFill>
                  <a:prstClr val="black"/>
                </a:solidFill>
                <a:latin typeface="Calibri" panose="020F0502020204030204" pitchFamily="34" charset="0"/>
                <a:cs typeface="Arial" pitchFamily="34" charset="0"/>
              </a:rPr>
              <a:t> Zhang</a:t>
            </a:r>
            <a:endParaRPr lang="en-US" sz="2000" b="1" dirty="0">
              <a:solidFill>
                <a:prstClr val="black"/>
              </a:solidFill>
              <a:latin typeface="Calibri" panose="020F0502020204030204" pitchFamily="34" charset="0"/>
              <a:cs typeface="Arial" pitchFamily="34" charset="0"/>
            </a:endParaRPr>
          </a:p>
          <a:p>
            <a:endParaRPr lang="en-US" sz="2000" dirty="0">
              <a:solidFill>
                <a:prstClr val="black"/>
              </a:solidFill>
              <a:latin typeface="Calibri" panose="020F0502020204030204" pitchFamily="34" charset="0"/>
              <a:cs typeface="Arial" pitchFamily="34" charset="0"/>
            </a:endParaRPr>
          </a:p>
          <a:p>
            <a:r>
              <a:rPr lang="en-US" sz="2000" dirty="0">
                <a:solidFill>
                  <a:prstClr val="black"/>
                </a:solidFill>
                <a:latin typeface="Calibri" panose="020F0502020204030204" pitchFamily="34" charset="0"/>
                <a:cs typeface="Arial" pitchFamily="34" charset="0"/>
              </a:rPr>
              <a:t>Office</a:t>
            </a:r>
            <a:r>
              <a:rPr lang="en-US" sz="2000" dirty="0" smtClean="0">
                <a:solidFill>
                  <a:prstClr val="black"/>
                </a:solidFill>
                <a:latin typeface="Calibri" panose="020F0502020204030204" pitchFamily="34" charset="0"/>
                <a:cs typeface="Arial" pitchFamily="34" charset="0"/>
              </a:rPr>
              <a:t>: RLC 203E</a:t>
            </a:r>
            <a:endParaRPr lang="en-US" sz="2000" dirty="0">
              <a:solidFill>
                <a:prstClr val="black"/>
              </a:solidFill>
              <a:latin typeface="Calibri" panose="020F0502020204030204" pitchFamily="34" charset="0"/>
              <a:cs typeface="Arial" pitchFamily="34" charset="0"/>
            </a:endParaRPr>
          </a:p>
          <a:p>
            <a:r>
              <a:rPr lang="en-US" sz="2000" dirty="0">
                <a:solidFill>
                  <a:prstClr val="black"/>
                </a:solidFill>
                <a:latin typeface="Calibri" panose="020F0502020204030204" pitchFamily="34" charset="0"/>
                <a:cs typeface="Arial" pitchFamily="34" charset="0"/>
              </a:rPr>
              <a:t>Phone:  718-862-3840</a:t>
            </a:r>
          </a:p>
          <a:p>
            <a:r>
              <a:rPr lang="en-US" sz="2000" dirty="0">
                <a:solidFill>
                  <a:prstClr val="black"/>
                </a:solidFill>
                <a:latin typeface="+mj-lt"/>
                <a:cs typeface="Arial" pitchFamily="34" charset="0"/>
              </a:rPr>
              <a:t>e-mail: mzhang01@manhattan.edu </a:t>
            </a:r>
          </a:p>
          <a:p>
            <a:r>
              <a:rPr lang="en-US" sz="2000" dirty="0">
                <a:latin typeface="+mj-lt"/>
              </a:rPr>
              <a:t>            [</a:t>
            </a:r>
            <a:r>
              <a:rPr lang="en-US" sz="2000">
                <a:latin typeface="+mj-lt"/>
              </a:rPr>
              <a:t>Put </a:t>
            </a:r>
            <a:r>
              <a:rPr lang="en-US" sz="2000" smtClean="0">
                <a:solidFill>
                  <a:srgbClr val="FF0000"/>
                </a:solidFill>
                <a:latin typeface="+mj-lt"/>
              </a:rPr>
              <a:t>CMPT102 </a:t>
            </a:r>
            <a:r>
              <a:rPr lang="en-US" sz="2000" dirty="0">
                <a:latin typeface="+mj-lt"/>
              </a:rPr>
              <a:t>in subject line]</a:t>
            </a:r>
          </a:p>
          <a:p>
            <a:endParaRPr lang="en-US" sz="2000" b="1" dirty="0">
              <a:solidFill>
                <a:prstClr val="black"/>
              </a:solidFill>
              <a:latin typeface="Calibri" panose="020F0502020204030204" pitchFamily="34" charset="0"/>
              <a:cs typeface="Arial" pitchFamily="34" charset="0"/>
            </a:endParaRPr>
          </a:p>
          <a:p>
            <a:r>
              <a:rPr lang="en-US" sz="2000" b="1" dirty="0">
                <a:solidFill>
                  <a:prstClr val="black"/>
                </a:solidFill>
                <a:latin typeface="Calibri" panose="020F0502020204030204" pitchFamily="34" charset="0"/>
                <a:cs typeface="Arial" pitchFamily="34" charset="0"/>
              </a:rPr>
              <a:t>Office </a:t>
            </a:r>
            <a:r>
              <a:rPr lang="en-US" sz="2000" b="1" dirty="0" smtClean="0">
                <a:solidFill>
                  <a:prstClr val="black"/>
                </a:solidFill>
                <a:latin typeface="Calibri" panose="020F0502020204030204" pitchFamily="34" charset="0"/>
                <a:cs typeface="Arial" pitchFamily="34" charset="0"/>
              </a:rPr>
              <a:t>Hours</a:t>
            </a:r>
            <a:r>
              <a:rPr lang="en-US" sz="2000" b="1" dirty="0">
                <a:solidFill>
                  <a:prstClr val="black"/>
                </a:solidFill>
                <a:latin typeface="Calibri" panose="020F0502020204030204" pitchFamily="34" charset="0"/>
                <a:cs typeface="Arial" pitchFamily="34" charset="0"/>
              </a:rPr>
              <a:t>:</a:t>
            </a:r>
            <a:endParaRPr lang="en-US" sz="2000" dirty="0">
              <a:solidFill>
                <a:prstClr val="black"/>
              </a:solidFill>
              <a:latin typeface="Calibri" panose="020F0502020204030204" pitchFamily="34" charset="0"/>
              <a:cs typeface="Arial" pitchFamily="34" charset="0"/>
            </a:endParaRPr>
          </a:p>
          <a:p>
            <a:r>
              <a:rPr lang="en-US" sz="2000" dirty="0" smtClean="0">
                <a:solidFill>
                  <a:prstClr val="black"/>
                </a:solidFill>
                <a:latin typeface="Calibri" panose="020F0502020204030204" pitchFamily="34" charset="0"/>
              </a:rPr>
              <a:t>Tuesday 10:00am – 11:00am, Friday </a:t>
            </a:r>
            <a:r>
              <a:rPr lang="en-US" sz="2000" dirty="0">
                <a:solidFill>
                  <a:prstClr val="black"/>
                </a:solidFill>
                <a:latin typeface="Calibri" panose="020F0502020204030204" pitchFamily="34" charset="0"/>
              </a:rPr>
              <a:t>3:15pm </a:t>
            </a:r>
            <a:r>
              <a:rPr lang="en-US" sz="2000" dirty="0" smtClean="0">
                <a:solidFill>
                  <a:prstClr val="black"/>
                </a:solidFill>
                <a:latin typeface="Calibri" panose="020F0502020204030204" pitchFamily="34" charset="0"/>
              </a:rPr>
              <a:t>– 4:15pm or by appointment.</a:t>
            </a:r>
            <a:endParaRPr lang="en-US" sz="2000" dirty="0">
              <a:solidFill>
                <a:prstClr val="black"/>
              </a:solidFill>
              <a:latin typeface="Calibri" panose="020F0502020204030204" pitchFamily="34" charset="0"/>
            </a:endParaRPr>
          </a:p>
        </p:txBody>
      </p:sp>
      <p:sp>
        <p:nvSpPr>
          <p:cNvPr id="3076" name="Slide Number Placeholder 5"/>
          <p:cNvSpPr>
            <a:spLocks noGrp="1"/>
          </p:cNvSpPr>
          <p:nvPr>
            <p:ph type="sldNum" sz="quarter" idx="12"/>
          </p:nvPr>
        </p:nvSpPr>
        <p:spPr/>
        <p:txBody>
          <a:bodyPr/>
          <a:lstStyle/>
          <a:p>
            <a:pPr>
              <a:defRPr/>
            </a:pPr>
            <a:fld id="{D919939E-51AB-42DB-B1F7-2A330D591039}" type="slidenum">
              <a:rPr lang="en-US">
                <a:solidFill>
                  <a:srgbClr val="04617B">
                    <a:shade val="90000"/>
                  </a:srgbClr>
                </a:solidFill>
              </a:rPr>
              <a:pPr>
                <a:defRPr/>
              </a:pPr>
              <a:t>2</a:t>
            </a:fld>
            <a:endParaRPr lang="en-US" dirty="0">
              <a:solidFill>
                <a:srgbClr val="04617B">
                  <a:shade val="90000"/>
                </a:srgbClr>
              </a:solidFill>
            </a:endParaRPr>
          </a:p>
        </p:txBody>
      </p:sp>
    </p:spTree>
    <p:extLst>
      <p:ext uri="{BB962C8B-B14F-4D97-AF65-F5344CB8AC3E}">
        <p14:creationId xmlns:p14="http://schemas.microsoft.com/office/powerpoint/2010/main" val="2699006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5"/>
          <p:cNvGrpSpPr>
            <a:grpSpLocks/>
          </p:cNvGrpSpPr>
          <p:nvPr/>
        </p:nvGrpSpPr>
        <p:grpSpPr bwMode="auto">
          <a:xfrm>
            <a:off x="1076325" y="1600200"/>
            <a:ext cx="6991350" cy="3870325"/>
            <a:chOff x="252" y="912"/>
            <a:chExt cx="5256" cy="2910"/>
          </a:xfrm>
        </p:grpSpPr>
        <p:pic>
          <p:nvPicPr>
            <p:cNvPr id="57348" name="Picture 3"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 y="912"/>
              <a:ext cx="5256" cy="2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4"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 y="3288"/>
              <a:ext cx="477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347" name="Title 1"/>
          <p:cNvSpPr>
            <a:spLocks noGrp="1"/>
          </p:cNvSpPr>
          <p:nvPr>
            <p:ph type="title"/>
          </p:nvPr>
        </p:nvSpPr>
        <p:spPr>
          <a:xfrm>
            <a:off x="419100" y="116632"/>
            <a:ext cx="8305800" cy="1143000"/>
          </a:xfrm>
        </p:spPr>
        <p:txBody>
          <a:bodyPr/>
          <a:lstStyle/>
          <a:p>
            <a:r>
              <a:rPr lang="en-US" altLang="en-US" sz="3200" dirty="0" smtClean="0"/>
              <a:t>Returning a Boolean Value in Program 6-15</a:t>
            </a:r>
          </a:p>
        </p:txBody>
      </p:sp>
    </p:spTree>
    <p:extLst>
      <p:ext uri="{BB962C8B-B14F-4D97-AF65-F5344CB8AC3E}">
        <p14:creationId xmlns:p14="http://schemas.microsoft.com/office/powerpoint/2010/main" val="106606417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 </a:t>
            </a:r>
            <a:r>
              <a:rPr lang="en-US" dirty="0" smtClean="0">
                <a:solidFill>
                  <a:srgbClr val="C00000"/>
                </a:solidFill>
              </a:rPr>
              <a:t>Function Prototype</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b="1" dirty="0" smtClean="0">
                <a:solidFill>
                  <a:srgbClr val="C00000"/>
                </a:solidFill>
              </a:rPr>
              <a:t>Function Prototype</a:t>
            </a:r>
          </a:p>
          <a:p>
            <a:pPr lvl="1"/>
            <a:r>
              <a:rPr lang="en-US" dirty="0" smtClean="0"/>
              <a:t>Purpose:</a:t>
            </a:r>
          </a:p>
          <a:p>
            <a:pPr lvl="2"/>
            <a:r>
              <a:rPr lang="en-US" dirty="0" smtClean="0"/>
              <a:t>Declares a function prior to the appearance of its code</a:t>
            </a:r>
          </a:p>
          <a:p>
            <a:pPr lvl="2"/>
            <a:r>
              <a:rPr lang="en-US" u="sng" dirty="0" smtClean="0"/>
              <a:t>Provides sufficient information for the compiler to check that the function is being called correctly</a:t>
            </a:r>
          </a:p>
          <a:p>
            <a:pPr lvl="1"/>
            <a:endParaRPr lang="en-US" dirty="0" smtClean="0"/>
          </a:p>
          <a:p>
            <a:pPr lvl="1"/>
            <a:r>
              <a:rPr lang="en-US" dirty="0" smtClean="0"/>
              <a:t>General form:</a:t>
            </a:r>
          </a:p>
          <a:p>
            <a:pPr lvl="2"/>
            <a:r>
              <a:rPr lang="en-US" sz="1800" i="1" dirty="0" smtClean="0">
                <a:solidFill>
                  <a:srgbClr val="FF0000"/>
                </a:solidFill>
              </a:rPr>
              <a:t>return_type  function_name(</a:t>
            </a:r>
            <a:r>
              <a:rPr lang="en-US" sz="1800" i="1" dirty="0" err="1" smtClean="0">
                <a:solidFill>
                  <a:srgbClr val="FF0000"/>
                </a:solidFill>
              </a:rPr>
              <a:t>parameter_declaration_list</a:t>
            </a:r>
            <a:r>
              <a:rPr lang="en-US" sz="1800" i="1" dirty="0" smtClean="0">
                <a:solidFill>
                  <a:srgbClr val="FF0000"/>
                </a:solidFill>
              </a:rPr>
              <a:t>);</a:t>
            </a:r>
          </a:p>
          <a:p>
            <a:pPr lvl="1"/>
            <a:endParaRPr lang="en-US" i="1" dirty="0" smtClean="0">
              <a:solidFill>
                <a:srgbClr val="FF0000"/>
              </a:solidFill>
            </a:endParaRPr>
          </a:p>
          <a:p>
            <a:pPr lvl="1"/>
            <a:r>
              <a:rPr lang="en-US" dirty="0" smtClean="0">
                <a:solidFill>
                  <a:srgbClr val="C00000"/>
                </a:solidFill>
              </a:rPr>
              <a:t>Prototype must be exactly the same as the heading in a function definition</a:t>
            </a:r>
            <a:r>
              <a:rPr lang="en-US" dirty="0" smtClean="0"/>
              <a:t> </a:t>
            </a:r>
          </a:p>
          <a:p>
            <a:pPr lvl="1"/>
            <a:r>
              <a:rPr lang="en-US" dirty="0" smtClean="0"/>
              <a:t>Followed by a semicolon</a:t>
            </a:r>
          </a:p>
          <a:p>
            <a:pPr lvl="1"/>
            <a:r>
              <a:rPr lang="en-US" dirty="0" smtClean="0"/>
              <a:t>Example:    </a:t>
            </a:r>
            <a:r>
              <a:rPr lang="en-US" b="1" dirty="0" smtClean="0"/>
              <a:t> </a:t>
            </a:r>
            <a:r>
              <a:rPr lang="en-US" sz="1900" b="1" dirty="0" err="1" smtClean="0">
                <a:solidFill>
                  <a:srgbClr val="0000FF"/>
                </a:solidFill>
                <a:latin typeface="Courier New" panose="02070309020205020404" pitchFamily="49" charset="0"/>
                <a:cs typeface="Courier New" panose="02070309020205020404" pitchFamily="49" charset="0"/>
              </a:rPr>
              <a:t>int</a:t>
            </a:r>
            <a:r>
              <a:rPr lang="en-US" sz="1900" b="1" dirty="0" smtClean="0">
                <a:solidFill>
                  <a:srgbClr val="0000FF"/>
                </a:solidFill>
                <a:latin typeface="Courier New" panose="02070309020205020404" pitchFamily="49" charset="0"/>
                <a:cs typeface="Courier New" panose="02070309020205020404" pitchFamily="49" charset="0"/>
              </a:rPr>
              <a:t> maximum (</a:t>
            </a:r>
            <a:r>
              <a:rPr lang="en-US" sz="1900" b="1" dirty="0" err="1" smtClean="0">
                <a:solidFill>
                  <a:srgbClr val="0000FF"/>
                </a:solidFill>
                <a:latin typeface="Courier New" panose="02070309020205020404" pitchFamily="49" charset="0"/>
                <a:cs typeface="Courier New" panose="02070309020205020404" pitchFamily="49" charset="0"/>
              </a:rPr>
              <a:t>int</a:t>
            </a:r>
            <a:r>
              <a:rPr lang="en-US" sz="1900" b="1" dirty="0" smtClean="0">
                <a:solidFill>
                  <a:srgbClr val="0000FF"/>
                </a:solidFill>
                <a:latin typeface="Courier New" panose="02070309020205020404" pitchFamily="49" charset="0"/>
                <a:cs typeface="Courier New" panose="02070309020205020404" pitchFamily="49" charset="0"/>
              </a:rPr>
              <a:t>, </a:t>
            </a:r>
            <a:r>
              <a:rPr lang="en-US" sz="1900" b="1" dirty="0" err="1" smtClean="0">
                <a:solidFill>
                  <a:srgbClr val="0000FF"/>
                </a:solidFill>
                <a:latin typeface="Courier New" panose="02070309020205020404" pitchFamily="49" charset="0"/>
                <a:cs typeface="Courier New" panose="02070309020205020404" pitchFamily="49" charset="0"/>
              </a:rPr>
              <a:t>int</a:t>
            </a:r>
            <a:r>
              <a:rPr lang="en-US" sz="1900" b="1" dirty="0" smtClean="0">
                <a:solidFill>
                  <a:srgbClr val="0000FF"/>
                </a:solidFill>
                <a:latin typeface="Courier New" panose="02070309020205020404" pitchFamily="49" charset="0"/>
                <a:cs typeface="Courier New" panose="02070309020205020404" pitchFamily="49" charset="0"/>
              </a:rPr>
              <a:t>, </a:t>
            </a:r>
            <a:r>
              <a:rPr lang="en-US" sz="1900" b="1" dirty="0" err="1" smtClean="0">
                <a:solidFill>
                  <a:srgbClr val="0000FF"/>
                </a:solidFill>
                <a:latin typeface="Courier New" panose="02070309020205020404" pitchFamily="49" charset="0"/>
                <a:cs typeface="Courier New" panose="02070309020205020404" pitchFamily="49" charset="0"/>
              </a:rPr>
              <a:t>int</a:t>
            </a:r>
            <a:r>
              <a:rPr lang="en-US" sz="1900" b="1" dirty="0" smtClean="0">
                <a:solidFill>
                  <a:srgbClr val="0000FF"/>
                </a:solidFill>
                <a:latin typeface="Courier New" panose="02070309020205020404" pitchFamily="49" charset="0"/>
                <a:cs typeface="Courier New" panose="02070309020205020404" pitchFamily="49" charset="0"/>
              </a:rPr>
              <a:t>);</a:t>
            </a:r>
            <a:endParaRPr lang="en-US" sz="1900" dirty="0" smtClean="0">
              <a:solidFill>
                <a:srgbClr val="0000FF"/>
              </a:solidFill>
              <a:latin typeface="Courier New" panose="02070309020205020404" pitchFamily="49" charset="0"/>
              <a:cs typeface="Courier New" panose="02070309020205020404" pitchFamily="49" charset="0"/>
            </a:endParaRPr>
          </a:p>
          <a:p>
            <a:pPr>
              <a:buNone/>
            </a:pPr>
            <a:r>
              <a:rPr lang="en-US" sz="1900" b="1" dirty="0" smtClean="0"/>
              <a:t>	                                  </a:t>
            </a:r>
            <a:r>
              <a:rPr lang="en-US" sz="1900" b="1" dirty="0" smtClean="0">
                <a:solidFill>
                  <a:srgbClr val="0000FF"/>
                </a:solidFill>
                <a:latin typeface="Courier New" panose="02070309020205020404" pitchFamily="49" charset="0"/>
                <a:cs typeface="Courier New" panose="02070309020205020404" pitchFamily="49" charset="0"/>
              </a:rPr>
              <a:t>void display(void);</a:t>
            </a:r>
            <a:endParaRPr lang="en-US" sz="1900" dirty="0" smtClean="0">
              <a:solidFill>
                <a:srgbClr val="0000FF"/>
              </a:solidFill>
              <a:latin typeface="Courier New" panose="02070309020205020404" pitchFamily="49" charset="0"/>
              <a:cs typeface="Courier New" panose="02070309020205020404" pitchFamily="49" charset="0"/>
            </a:endParaRPr>
          </a:p>
          <a:p>
            <a:pPr lvl="1"/>
            <a:endParaRPr lang="en-US" dirty="0" smtClean="0"/>
          </a:p>
        </p:txBody>
      </p:sp>
      <p:sp>
        <p:nvSpPr>
          <p:cNvPr id="4" name="Slide Number Placeholder 3"/>
          <p:cNvSpPr>
            <a:spLocks noGrp="1"/>
          </p:cNvSpPr>
          <p:nvPr>
            <p:ph type="sldNum" sz="quarter" idx="12"/>
          </p:nvPr>
        </p:nvSpPr>
        <p:spPr/>
        <p:txBody>
          <a:bodyPr/>
          <a:lstStyle/>
          <a:p>
            <a:fld id="{911E4C43-30DC-40C6-8400-D754E7A063DA}" type="slidenum">
              <a:rPr lang="en-US" smtClean="0"/>
              <a:t>21</a:t>
            </a:fld>
            <a:endParaRPr lang="en-US" dirty="0"/>
          </a:p>
        </p:txBody>
      </p:sp>
    </p:spTree>
    <p:extLst>
      <p:ext uri="{BB962C8B-B14F-4D97-AF65-F5344CB8AC3E}">
        <p14:creationId xmlns:p14="http://schemas.microsoft.com/office/powerpoint/2010/main" val="1267815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smtClean="0"/>
              <a:t>Function Prototypes</a:t>
            </a:r>
          </a:p>
        </p:txBody>
      </p:sp>
      <p:sp>
        <p:nvSpPr>
          <p:cNvPr id="17411" name="Rectangle 3"/>
          <p:cNvSpPr>
            <a:spLocks noGrp="1" noChangeArrowheads="1"/>
          </p:cNvSpPr>
          <p:nvPr>
            <p:ph idx="1"/>
          </p:nvPr>
        </p:nvSpPr>
        <p:spPr/>
        <p:txBody>
          <a:bodyPr/>
          <a:lstStyle/>
          <a:p>
            <a:pPr>
              <a:lnSpc>
                <a:spcPct val="90000"/>
              </a:lnSpc>
            </a:pPr>
            <a:r>
              <a:rPr lang="en-US" altLang="en-US" sz="2800" dirty="0" smtClean="0"/>
              <a:t>Ways to notify the compiler about a function before a call to the function:</a:t>
            </a:r>
            <a:br>
              <a:rPr lang="en-US" altLang="en-US" sz="2800" dirty="0" smtClean="0"/>
            </a:br>
            <a:endParaRPr lang="en-US" altLang="en-US" sz="2800" dirty="0" smtClean="0"/>
          </a:p>
          <a:p>
            <a:pPr lvl="1">
              <a:lnSpc>
                <a:spcPct val="90000"/>
              </a:lnSpc>
            </a:pPr>
            <a:r>
              <a:rPr lang="en-US" altLang="en-US" sz="2400" dirty="0" smtClean="0"/>
              <a:t>Place function definition before calling function’s definition</a:t>
            </a:r>
            <a:br>
              <a:rPr lang="en-US" altLang="en-US" sz="2400" dirty="0" smtClean="0"/>
            </a:br>
            <a:endParaRPr lang="en-US" altLang="en-US" sz="2400" dirty="0" smtClean="0"/>
          </a:p>
          <a:p>
            <a:pPr lvl="1">
              <a:lnSpc>
                <a:spcPct val="90000"/>
              </a:lnSpc>
            </a:pPr>
            <a:r>
              <a:rPr lang="en-US" altLang="en-US" sz="2400" dirty="0" smtClean="0"/>
              <a:t>Use a </a:t>
            </a:r>
            <a:r>
              <a:rPr lang="en-US" altLang="en-US" sz="2400" u="sng" dirty="0" smtClean="0"/>
              <a:t>function prototype</a:t>
            </a:r>
            <a:r>
              <a:rPr lang="en-US" altLang="en-US" sz="2400" dirty="0" smtClean="0"/>
              <a:t> (</a:t>
            </a:r>
            <a:r>
              <a:rPr lang="en-US" altLang="en-US" sz="2400" u="sng" dirty="0" smtClean="0"/>
              <a:t>function declaration</a:t>
            </a:r>
            <a:r>
              <a:rPr lang="en-US" altLang="en-US" sz="2400" dirty="0" smtClean="0"/>
              <a:t>) – like the function definition without the body</a:t>
            </a:r>
          </a:p>
          <a:p>
            <a:pPr lvl="2">
              <a:lnSpc>
                <a:spcPct val="90000"/>
              </a:lnSpc>
            </a:pPr>
            <a:r>
              <a:rPr lang="en-US" altLang="en-US" sz="2000" dirty="0" smtClean="0"/>
              <a:t>Header: </a:t>
            </a:r>
            <a:r>
              <a:rPr lang="en-US" altLang="en-US" sz="2000" dirty="0" smtClean="0">
                <a:latin typeface="Courier New" pitchFamily="-16" charset="0"/>
              </a:rPr>
              <a:t>void </a:t>
            </a:r>
            <a:r>
              <a:rPr lang="en-US" altLang="en-US" sz="2000" dirty="0" err="1" smtClean="0">
                <a:latin typeface="Courier New" pitchFamily="-16" charset="0"/>
              </a:rPr>
              <a:t>printHeading</a:t>
            </a:r>
            <a:r>
              <a:rPr lang="en-US" altLang="en-US" sz="2000" dirty="0" smtClean="0">
                <a:latin typeface="Courier New" pitchFamily="-16" charset="0"/>
              </a:rPr>
              <a:t>()</a:t>
            </a:r>
            <a:endParaRPr lang="en-US" altLang="en-US" sz="2000" dirty="0" smtClean="0"/>
          </a:p>
          <a:p>
            <a:pPr lvl="2">
              <a:lnSpc>
                <a:spcPct val="90000"/>
              </a:lnSpc>
            </a:pPr>
            <a:r>
              <a:rPr lang="en-US" altLang="en-US" sz="2000" dirty="0" smtClean="0"/>
              <a:t>Prototype: </a:t>
            </a:r>
            <a:r>
              <a:rPr lang="en-US" altLang="en-US" sz="2000" dirty="0" smtClean="0">
                <a:latin typeface="Courier New" pitchFamily="-16" charset="0"/>
              </a:rPr>
              <a:t>void </a:t>
            </a:r>
            <a:r>
              <a:rPr lang="en-US" altLang="en-US" sz="2000" dirty="0" err="1" smtClean="0">
                <a:latin typeface="Courier New" pitchFamily="-16" charset="0"/>
              </a:rPr>
              <a:t>printHeading</a:t>
            </a:r>
            <a:r>
              <a:rPr lang="en-US" altLang="en-US" sz="2000" dirty="0" smtClean="0">
                <a:latin typeface="Courier New" pitchFamily="-16" charset="0"/>
              </a:rPr>
              <a:t>();</a:t>
            </a:r>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90974151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altLang="en-US" smtClean="0"/>
              <a:t>Parameters, Prototypes, and Function Headers</a:t>
            </a:r>
          </a:p>
        </p:txBody>
      </p:sp>
      <p:sp>
        <p:nvSpPr>
          <p:cNvPr id="28675" name="Rectangle 3"/>
          <p:cNvSpPr>
            <a:spLocks noGrp="1" noChangeArrowheads="1"/>
          </p:cNvSpPr>
          <p:nvPr>
            <p:ph idx="1"/>
          </p:nvPr>
        </p:nvSpPr>
        <p:spPr>
          <a:xfrm>
            <a:off x="533400" y="1806575"/>
            <a:ext cx="8153400" cy="3741738"/>
          </a:xfrm>
        </p:spPr>
        <p:txBody>
          <a:bodyPr/>
          <a:lstStyle/>
          <a:p>
            <a:pPr>
              <a:lnSpc>
                <a:spcPct val="90000"/>
              </a:lnSpc>
            </a:pPr>
            <a:r>
              <a:rPr lang="en-US" altLang="en-US" dirty="0" smtClean="0"/>
              <a:t>For each function argument,</a:t>
            </a:r>
          </a:p>
          <a:p>
            <a:pPr lvl="1">
              <a:lnSpc>
                <a:spcPct val="90000"/>
              </a:lnSpc>
            </a:pPr>
            <a:r>
              <a:rPr lang="en-US" altLang="en-US" dirty="0" smtClean="0"/>
              <a:t>the </a:t>
            </a:r>
            <a:r>
              <a:rPr lang="en-US" altLang="en-US" b="1" dirty="0" smtClean="0">
                <a:solidFill>
                  <a:srgbClr val="800080"/>
                </a:solidFill>
              </a:rPr>
              <a:t>prototype</a:t>
            </a:r>
            <a:r>
              <a:rPr lang="en-US" altLang="en-US" dirty="0" smtClean="0"/>
              <a:t> </a:t>
            </a:r>
            <a:r>
              <a:rPr lang="en-US" altLang="en-US" b="1" dirty="0" smtClean="0"/>
              <a:t>must include </a:t>
            </a:r>
            <a:r>
              <a:rPr lang="en-US" altLang="en-US" b="1" dirty="0" smtClean="0">
                <a:solidFill>
                  <a:srgbClr val="C00000"/>
                </a:solidFill>
              </a:rPr>
              <a:t>the data type </a:t>
            </a:r>
            <a:r>
              <a:rPr lang="en-US" altLang="en-US" dirty="0" smtClean="0"/>
              <a:t>of each parameter inside its parentheses</a:t>
            </a:r>
          </a:p>
          <a:p>
            <a:pPr lvl="1">
              <a:lnSpc>
                <a:spcPct val="90000"/>
              </a:lnSpc>
            </a:pPr>
            <a:r>
              <a:rPr lang="en-US" altLang="en-US" dirty="0" smtClean="0"/>
              <a:t>the </a:t>
            </a:r>
            <a:r>
              <a:rPr lang="en-US" altLang="en-US" b="1" dirty="0" smtClean="0">
                <a:solidFill>
                  <a:srgbClr val="FF0066"/>
                </a:solidFill>
              </a:rPr>
              <a:t>header</a:t>
            </a:r>
            <a:r>
              <a:rPr lang="en-US" altLang="en-US" dirty="0" smtClean="0"/>
              <a:t> </a:t>
            </a:r>
            <a:r>
              <a:rPr lang="en-US" altLang="en-US" b="1" dirty="0" smtClean="0"/>
              <a:t>must include </a:t>
            </a:r>
            <a:r>
              <a:rPr lang="en-US" altLang="en-US" b="1" dirty="0" smtClean="0">
                <a:solidFill>
                  <a:srgbClr val="C00000"/>
                </a:solidFill>
              </a:rPr>
              <a:t>a declaration </a:t>
            </a:r>
            <a:r>
              <a:rPr lang="en-US" altLang="en-US" dirty="0" smtClean="0"/>
              <a:t>for each parameter in its </a:t>
            </a:r>
            <a:r>
              <a:rPr lang="en-US" altLang="en-US" dirty="0" smtClean="0">
                <a:latin typeface="Courier New" pitchFamily="-16" charset="0"/>
              </a:rPr>
              <a:t>()</a:t>
            </a:r>
            <a:endParaRPr lang="en-US" altLang="en-US" dirty="0" smtClean="0"/>
          </a:p>
          <a:p>
            <a:pPr lvl="1">
              <a:lnSpc>
                <a:spcPct val="90000"/>
              </a:lnSpc>
              <a:buFontTx/>
              <a:buNone/>
            </a:pPr>
            <a:r>
              <a:rPr lang="en-US" altLang="en-US" dirty="0" smtClean="0"/>
              <a:t>	</a:t>
            </a:r>
            <a:r>
              <a:rPr lang="en-US" altLang="en-US" b="1" dirty="0" smtClean="0">
                <a:solidFill>
                  <a:srgbClr val="800080"/>
                </a:solidFill>
                <a:latin typeface="Courier New" pitchFamily="-16" charset="0"/>
              </a:rPr>
              <a:t>void </a:t>
            </a:r>
            <a:r>
              <a:rPr lang="en-US" altLang="en-US" b="1" dirty="0" err="1" smtClean="0">
                <a:solidFill>
                  <a:srgbClr val="800080"/>
                </a:solidFill>
                <a:latin typeface="Courier New" pitchFamily="-16" charset="0"/>
              </a:rPr>
              <a:t>evenOrOdd</a:t>
            </a:r>
            <a:r>
              <a:rPr lang="en-US" altLang="en-US" b="1" dirty="0" smtClean="0">
                <a:solidFill>
                  <a:srgbClr val="800080"/>
                </a:solidFill>
                <a:latin typeface="Courier New" pitchFamily="-16" charset="0"/>
              </a:rPr>
              <a:t>(</a:t>
            </a:r>
            <a:r>
              <a:rPr lang="en-US" altLang="en-US" b="1" dirty="0" err="1" smtClean="0">
                <a:solidFill>
                  <a:srgbClr val="800080"/>
                </a:solidFill>
                <a:latin typeface="Courier New" pitchFamily="-16" charset="0"/>
              </a:rPr>
              <a:t>int</a:t>
            </a:r>
            <a:r>
              <a:rPr lang="en-US" altLang="en-US" b="1" dirty="0" smtClean="0">
                <a:solidFill>
                  <a:srgbClr val="800080"/>
                </a:solidFill>
                <a:latin typeface="Courier New" pitchFamily="-16" charset="0"/>
              </a:rPr>
              <a:t>);</a:t>
            </a:r>
            <a:r>
              <a:rPr lang="en-US" altLang="en-US" dirty="0" smtClean="0">
                <a:latin typeface="Courier New" pitchFamily="-16" charset="0"/>
              </a:rPr>
              <a:t>  </a:t>
            </a:r>
            <a:r>
              <a:rPr lang="en-US" altLang="en-US" dirty="0" smtClean="0">
                <a:solidFill>
                  <a:srgbClr val="008000"/>
                </a:solidFill>
                <a:latin typeface="Courier New" pitchFamily="-16" charset="0"/>
              </a:rPr>
              <a:t>//prototype</a:t>
            </a:r>
          </a:p>
          <a:p>
            <a:pPr lvl="1">
              <a:lnSpc>
                <a:spcPct val="90000"/>
              </a:lnSpc>
              <a:buFontTx/>
              <a:buNone/>
            </a:pPr>
            <a:r>
              <a:rPr lang="en-US" altLang="en-US" dirty="0" smtClean="0">
                <a:latin typeface="Courier New" pitchFamily="-16" charset="0"/>
              </a:rPr>
              <a:t>	</a:t>
            </a:r>
            <a:r>
              <a:rPr lang="en-US" altLang="en-US" b="1" dirty="0" smtClean="0">
                <a:solidFill>
                  <a:srgbClr val="FF0066"/>
                </a:solidFill>
                <a:latin typeface="Courier New" pitchFamily="-16" charset="0"/>
              </a:rPr>
              <a:t>void </a:t>
            </a:r>
            <a:r>
              <a:rPr lang="en-US" altLang="en-US" b="1" dirty="0" err="1" smtClean="0">
                <a:solidFill>
                  <a:srgbClr val="FF0066"/>
                </a:solidFill>
                <a:latin typeface="Courier New" pitchFamily="-16" charset="0"/>
              </a:rPr>
              <a:t>evenOrOdd</a:t>
            </a:r>
            <a:r>
              <a:rPr lang="en-US" altLang="en-US" b="1" dirty="0" smtClean="0">
                <a:solidFill>
                  <a:srgbClr val="FF0066"/>
                </a:solidFill>
                <a:latin typeface="Courier New" pitchFamily="-16" charset="0"/>
              </a:rPr>
              <a:t>(</a:t>
            </a:r>
            <a:r>
              <a:rPr lang="en-US" altLang="en-US" b="1" dirty="0" err="1" smtClean="0">
                <a:solidFill>
                  <a:srgbClr val="FF0066"/>
                </a:solidFill>
                <a:latin typeface="Courier New" pitchFamily="-16" charset="0"/>
              </a:rPr>
              <a:t>int</a:t>
            </a:r>
            <a:r>
              <a:rPr lang="en-US" altLang="en-US" b="1" dirty="0" smtClean="0">
                <a:solidFill>
                  <a:srgbClr val="FF0066"/>
                </a:solidFill>
                <a:latin typeface="Courier New" pitchFamily="-16" charset="0"/>
              </a:rPr>
              <a:t> </a:t>
            </a:r>
            <a:r>
              <a:rPr lang="en-US" altLang="en-US" b="1" dirty="0" err="1" smtClean="0">
                <a:solidFill>
                  <a:srgbClr val="FF0066"/>
                </a:solidFill>
                <a:latin typeface="Courier New" pitchFamily="-16" charset="0"/>
              </a:rPr>
              <a:t>num</a:t>
            </a:r>
            <a:r>
              <a:rPr lang="en-US" altLang="en-US" b="1" dirty="0" smtClean="0">
                <a:solidFill>
                  <a:srgbClr val="FF0066"/>
                </a:solidFill>
                <a:latin typeface="Courier New" pitchFamily="-16" charset="0"/>
              </a:rPr>
              <a:t>) </a:t>
            </a:r>
            <a:r>
              <a:rPr lang="en-US" altLang="en-US" dirty="0" smtClean="0">
                <a:solidFill>
                  <a:srgbClr val="008000"/>
                </a:solidFill>
                <a:latin typeface="Courier New" pitchFamily="-16" charset="0"/>
              </a:rPr>
              <a:t>//header</a:t>
            </a:r>
          </a:p>
          <a:p>
            <a:pPr lvl="1">
              <a:lnSpc>
                <a:spcPct val="90000"/>
              </a:lnSpc>
              <a:buFontTx/>
              <a:buNone/>
            </a:pPr>
            <a:r>
              <a:rPr lang="en-US" altLang="en-US" dirty="0" smtClean="0">
                <a:latin typeface="Courier New" pitchFamily="-16" charset="0"/>
              </a:rPr>
              <a:t>	</a:t>
            </a:r>
            <a:r>
              <a:rPr lang="en-US" altLang="en-US" dirty="0" err="1" smtClean="0">
                <a:latin typeface="Courier New" pitchFamily="-16" charset="0"/>
              </a:rPr>
              <a:t>evenOrOdd</a:t>
            </a:r>
            <a:r>
              <a:rPr lang="en-US" altLang="en-US" dirty="0" smtClean="0">
                <a:latin typeface="Courier New" pitchFamily="-16" charset="0"/>
              </a:rPr>
              <a:t>(</a:t>
            </a:r>
            <a:r>
              <a:rPr lang="en-US" altLang="en-US" dirty="0" err="1" smtClean="0">
                <a:latin typeface="Courier New" pitchFamily="-16" charset="0"/>
              </a:rPr>
              <a:t>val</a:t>
            </a:r>
            <a:r>
              <a:rPr lang="en-US" altLang="en-US" dirty="0" smtClean="0">
                <a:latin typeface="Courier New" pitchFamily="-16" charset="0"/>
              </a:rPr>
              <a:t>);       </a:t>
            </a:r>
            <a:r>
              <a:rPr lang="en-US" altLang="en-US" dirty="0" smtClean="0">
                <a:solidFill>
                  <a:srgbClr val="008000"/>
                </a:solidFill>
                <a:latin typeface="Courier New" pitchFamily="-16" charset="0"/>
              </a:rPr>
              <a:t>//call</a:t>
            </a:r>
            <a:endParaRPr lang="en-US" altLang="en-US" dirty="0" smtClean="0">
              <a:solidFill>
                <a:srgbClr val="008000"/>
              </a:solidFill>
            </a:endParaRPr>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404257915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 function prototype</a:t>
            </a:r>
          </a:p>
        </p:txBody>
      </p:sp>
      <p:sp>
        <p:nvSpPr>
          <p:cNvPr id="3" name="Content Placeholder 2"/>
          <p:cNvSpPr>
            <a:spLocks noGrp="1"/>
          </p:cNvSpPr>
          <p:nvPr>
            <p:ph idx="1"/>
          </p:nvPr>
        </p:nvSpPr>
        <p:spPr>
          <a:xfrm>
            <a:off x="457200" y="1905000"/>
            <a:ext cx="8229600" cy="4692352"/>
          </a:xfrm>
        </p:spPr>
        <p:txBody>
          <a:bodyPr>
            <a:normAutofit fontScale="40000" lnSpcReduction="20000"/>
          </a:bodyPr>
          <a:lstStyle/>
          <a:p>
            <a:pPr>
              <a:buNone/>
            </a:pPr>
            <a:r>
              <a:rPr lang="en-US" dirty="0" smtClean="0">
                <a:latin typeface="Courier New" panose="02070309020205020404" pitchFamily="49" charset="0"/>
                <a:cs typeface="Courier New" panose="02070309020205020404" pitchFamily="49" charset="0"/>
              </a:rPr>
              <a:t> </a:t>
            </a:r>
          </a:p>
          <a:p>
            <a:pPr>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iostream</a:t>
            </a:r>
            <a:r>
              <a:rPr lang="en-US" dirty="0">
                <a:latin typeface="Courier New" panose="02070309020205020404" pitchFamily="49" charset="0"/>
                <a:cs typeface="Courier New" panose="02070309020205020404" pitchFamily="49" charset="0"/>
              </a:rPr>
              <a:t>&gt;</a:t>
            </a:r>
          </a:p>
          <a:p>
            <a:pPr>
              <a:buNone/>
            </a:pPr>
            <a:r>
              <a:rPr lang="en-US" dirty="0">
                <a:latin typeface="Courier New" panose="02070309020205020404" pitchFamily="49" charset="0"/>
                <a:cs typeface="Courier New" panose="02070309020205020404" pitchFamily="49" charset="0"/>
              </a:rPr>
              <a:t>using namespace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p>
          <a:p>
            <a:pPr>
              <a:buNone/>
            </a:pPr>
            <a:endParaRPr lang="en-US" dirty="0" smtClean="0">
              <a:latin typeface="Courier New" panose="02070309020205020404" pitchFamily="49" charset="0"/>
              <a:cs typeface="Courier New" panose="02070309020205020404" pitchFamily="49" charset="0"/>
            </a:endParaRPr>
          </a:p>
          <a:p>
            <a:pPr>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sum(</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b="1" dirty="0" smtClean="0">
                <a:solidFill>
                  <a:srgbClr val="008000"/>
                </a:solidFill>
                <a:latin typeface="Courier New" panose="02070309020205020404" pitchFamily="49" charset="0"/>
                <a:cs typeface="Courier New" panose="02070309020205020404" pitchFamily="49" charset="0"/>
              </a:rPr>
              <a:t>// function prototype</a:t>
            </a:r>
          </a:p>
          <a:p>
            <a:pPr>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main()</a:t>
            </a:r>
          </a:p>
          <a:p>
            <a:pPr>
              <a:buNone/>
            </a:pPr>
            <a:r>
              <a:rPr lang="en-US" dirty="0" smtClean="0">
                <a:latin typeface="Courier New" panose="02070309020205020404" pitchFamily="49" charset="0"/>
                <a:cs typeface="Courier New" panose="02070309020205020404" pitchFamily="49" charset="0"/>
              </a:rPr>
              <a:t>{</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total, a, b;</a:t>
            </a:r>
          </a:p>
          <a:p>
            <a:pPr>
              <a:buNone/>
            </a:pPr>
            <a:r>
              <a:rPr lang="en-US" dirty="0" smtClean="0">
                <a:latin typeface="Courier New" panose="02070309020205020404" pitchFamily="49" charset="0"/>
                <a:cs typeface="Courier New" panose="02070309020205020404" pitchFamily="49" charset="0"/>
              </a:rPr>
              <a:t>    a = 2;</a:t>
            </a:r>
          </a:p>
          <a:p>
            <a:pPr>
              <a:buNone/>
            </a:pPr>
            <a:r>
              <a:rPr lang="en-US" dirty="0" smtClean="0">
                <a:latin typeface="Courier New" panose="02070309020205020404" pitchFamily="49" charset="0"/>
                <a:cs typeface="Courier New" panose="02070309020205020404" pitchFamily="49" charset="0"/>
              </a:rPr>
              <a:t>    b = 3;</a:t>
            </a:r>
          </a:p>
          <a:p>
            <a:pPr>
              <a:buNone/>
            </a:pPr>
            <a:endParaRPr lang="en-US" dirty="0" smtClean="0">
              <a:latin typeface="Courier New" panose="02070309020205020404" pitchFamily="49" charset="0"/>
              <a:cs typeface="Courier New" panose="02070309020205020404" pitchFamily="49" charset="0"/>
            </a:endParaRPr>
          </a:p>
          <a:p>
            <a:pPr>
              <a:buNone/>
            </a:pPr>
            <a:r>
              <a:rPr lang="en-US" dirty="0" smtClean="0">
                <a:latin typeface="Courier New" panose="02070309020205020404" pitchFamily="49" charset="0"/>
                <a:cs typeface="Courier New" panose="02070309020205020404" pitchFamily="49" charset="0"/>
              </a:rPr>
              <a:t>    total = sum(a, b); //call function sum() to get sum of two numbers</a:t>
            </a:r>
          </a:p>
          <a:p>
            <a:pPr>
              <a:buNone/>
            </a:pPr>
            <a:endParaRPr lang="en-US" dirty="0" smtClean="0">
              <a:latin typeface="Courier New" panose="02070309020205020404" pitchFamily="49" charset="0"/>
              <a:cs typeface="Courier New" panose="02070309020205020404" pitchFamily="49" charset="0"/>
            </a:endParaRP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 &lt;&lt; "sum of two numbers: “ &lt;&lt; total;</a:t>
            </a:r>
          </a:p>
          <a:p>
            <a:pPr>
              <a:buNone/>
            </a:pPr>
            <a:r>
              <a:rPr lang="en-US" dirty="0" smtClean="0">
                <a:latin typeface="Courier New" panose="02070309020205020404" pitchFamily="49" charset="0"/>
                <a:cs typeface="Courier New" panose="02070309020205020404" pitchFamily="49" charset="0"/>
              </a:rPr>
              <a:t>    return 0;</a:t>
            </a:r>
          </a:p>
          <a:p>
            <a:pPr>
              <a:buNone/>
            </a:pPr>
            <a:r>
              <a:rPr lang="en-US" dirty="0" smtClean="0">
                <a:latin typeface="Courier New" panose="02070309020205020404" pitchFamily="49" charset="0"/>
                <a:cs typeface="Courier New" panose="02070309020205020404" pitchFamily="49" charset="0"/>
              </a:rPr>
              <a:t>}</a:t>
            </a:r>
          </a:p>
          <a:p>
            <a:pPr>
              <a:buNone/>
            </a:pPr>
            <a:endParaRPr lang="en-US" dirty="0" smtClean="0">
              <a:latin typeface="Courier New" panose="02070309020205020404" pitchFamily="49" charset="0"/>
              <a:cs typeface="Courier New" panose="02070309020205020404" pitchFamily="49" charset="0"/>
            </a:endParaRPr>
          </a:p>
          <a:p>
            <a:pPr>
              <a:buNone/>
            </a:pPr>
            <a:r>
              <a:rPr lang="en-US" b="1" dirty="0" smtClean="0">
                <a:solidFill>
                  <a:srgbClr val="008000"/>
                </a:solidFill>
                <a:latin typeface="Courier New" panose="02070309020205020404" pitchFamily="49" charset="0"/>
                <a:cs typeface="Courier New" panose="02070309020205020404" pitchFamily="49" charset="0"/>
              </a:rPr>
              <a:t>//function definition</a:t>
            </a:r>
          </a:p>
          <a:p>
            <a:pPr>
              <a:buNone/>
            </a:pPr>
            <a:r>
              <a:rPr lang="en-US" b="1" dirty="0" err="1" smtClean="0">
                <a:solidFill>
                  <a:srgbClr val="FF0000"/>
                </a:solidFill>
                <a:latin typeface="Courier New" panose="02070309020205020404" pitchFamily="49" charset="0"/>
                <a:cs typeface="Courier New" panose="02070309020205020404" pitchFamily="49" charset="0"/>
              </a:rPr>
              <a:t>int</a:t>
            </a:r>
            <a:r>
              <a:rPr lang="en-US" b="1" dirty="0" smtClean="0">
                <a:solidFill>
                  <a:srgbClr val="FF0000"/>
                </a:solidFill>
                <a:latin typeface="Courier New" panose="02070309020205020404" pitchFamily="49" charset="0"/>
                <a:cs typeface="Courier New" panose="02070309020205020404" pitchFamily="49" charset="0"/>
              </a:rPr>
              <a:t> sum(</a:t>
            </a:r>
            <a:r>
              <a:rPr lang="en-US" b="1" dirty="0" err="1" smtClean="0">
                <a:solidFill>
                  <a:srgbClr val="FF0000"/>
                </a:solidFill>
                <a:latin typeface="Courier New" panose="02070309020205020404" pitchFamily="49" charset="0"/>
                <a:cs typeface="Courier New" panose="02070309020205020404" pitchFamily="49" charset="0"/>
              </a:rPr>
              <a:t>int</a:t>
            </a:r>
            <a:r>
              <a:rPr lang="en-US" b="1" dirty="0" smtClean="0">
                <a:solidFill>
                  <a:srgbClr val="FF0000"/>
                </a:solidFill>
                <a:latin typeface="Courier New" panose="02070309020205020404" pitchFamily="49" charset="0"/>
                <a:cs typeface="Courier New" panose="02070309020205020404" pitchFamily="49" charset="0"/>
              </a:rPr>
              <a:t> first, </a:t>
            </a:r>
            <a:r>
              <a:rPr lang="en-US" b="1" dirty="0" err="1" smtClean="0">
                <a:solidFill>
                  <a:srgbClr val="FF0000"/>
                </a:solidFill>
                <a:latin typeface="Courier New" panose="02070309020205020404" pitchFamily="49" charset="0"/>
                <a:cs typeface="Courier New" panose="02070309020205020404" pitchFamily="49" charset="0"/>
              </a:rPr>
              <a:t>int</a:t>
            </a:r>
            <a:r>
              <a:rPr lang="en-US" b="1" dirty="0" smtClean="0">
                <a:solidFill>
                  <a:srgbClr val="FF0000"/>
                </a:solidFill>
                <a:latin typeface="Courier New" panose="02070309020205020404" pitchFamily="49" charset="0"/>
                <a:cs typeface="Courier New" panose="02070309020205020404" pitchFamily="49" charset="0"/>
              </a:rPr>
              <a:t> second)</a:t>
            </a:r>
          </a:p>
          <a:p>
            <a:pPr>
              <a:buNone/>
            </a:pPr>
            <a:r>
              <a:rPr lang="en-US" dirty="0" smtClean="0">
                <a:latin typeface="Courier New" panose="02070309020205020404" pitchFamily="49" charset="0"/>
                <a:cs typeface="Courier New" panose="02070309020205020404" pitchFamily="49" charset="0"/>
              </a:rPr>
              <a:t>{</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Add;</a:t>
            </a:r>
          </a:p>
          <a:p>
            <a:pPr>
              <a:buNone/>
            </a:pPr>
            <a:r>
              <a:rPr lang="en-US" dirty="0" smtClean="0">
                <a:latin typeface="Courier New" panose="02070309020205020404" pitchFamily="49" charset="0"/>
                <a:cs typeface="Courier New" panose="02070309020205020404" pitchFamily="49" charset="0"/>
              </a:rPr>
              <a:t>    Add = first + second;</a:t>
            </a:r>
          </a:p>
          <a:p>
            <a:pPr>
              <a:buNone/>
            </a:pPr>
            <a:endParaRPr lang="en-US" dirty="0" smtClean="0">
              <a:latin typeface="Courier New" panose="02070309020205020404" pitchFamily="49" charset="0"/>
              <a:cs typeface="Courier New" panose="02070309020205020404" pitchFamily="49" charset="0"/>
            </a:endParaRPr>
          </a:p>
          <a:p>
            <a:pPr>
              <a:buNone/>
            </a:pPr>
            <a:r>
              <a:rPr lang="en-US" dirty="0" smtClean="0">
                <a:latin typeface="Courier New" panose="02070309020205020404" pitchFamily="49" charset="0"/>
                <a:cs typeface="Courier New" panose="02070309020205020404" pitchFamily="49" charset="0"/>
              </a:rPr>
              <a:t>    </a:t>
            </a:r>
            <a:r>
              <a:rPr lang="en-US" b="1" dirty="0" smtClean="0">
                <a:solidFill>
                  <a:srgbClr val="008000"/>
                </a:solidFill>
                <a:latin typeface="Courier New" panose="02070309020205020404" pitchFamily="49" charset="0"/>
                <a:cs typeface="Courier New" panose="02070309020205020404" pitchFamily="49" charset="0"/>
              </a:rPr>
              <a:t>// return a value to the main function</a:t>
            </a:r>
          </a:p>
          <a:p>
            <a:pPr>
              <a:buNone/>
            </a:pPr>
            <a:r>
              <a:rPr lang="en-US" dirty="0" smtClean="0">
                <a:latin typeface="Courier New" panose="02070309020205020404" pitchFamily="49" charset="0"/>
                <a:cs typeface="Courier New" panose="02070309020205020404" pitchFamily="49" charset="0"/>
              </a:rPr>
              <a:t>    return Add;</a:t>
            </a:r>
          </a:p>
          <a:p>
            <a:pPr>
              <a:buNone/>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p:nvPr/>
        </p:nvCxnSpPr>
        <p:spPr>
          <a:xfrm>
            <a:off x="3352800" y="4725988"/>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0" y="4419600"/>
            <a:ext cx="4343400" cy="646331"/>
          </a:xfrm>
          <a:prstGeom prst="rect">
            <a:avLst/>
          </a:prstGeom>
          <a:noFill/>
          <a:ln>
            <a:solidFill>
              <a:srgbClr val="0000FF"/>
            </a:solidFill>
          </a:ln>
        </p:spPr>
        <p:txBody>
          <a:bodyPr wrap="square" rtlCol="0">
            <a:spAutoFit/>
          </a:bodyPr>
          <a:lstStyle/>
          <a:p>
            <a:r>
              <a:rPr lang="en-US" sz="1200" dirty="0" smtClean="0">
                <a:latin typeface="Courier New" panose="02070309020205020404" pitchFamily="49" charset="0"/>
                <a:cs typeface="Courier New" panose="02070309020205020404" pitchFamily="49" charset="0"/>
              </a:rPr>
              <a:t>Return type: </a:t>
            </a:r>
            <a:r>
              <a:rPr lang="en-US" sz="1200" dirty="0" err="1" smtClean="0">
                <a:solidFill>
                  <a:srgbClr val="FF0000"/>
                </a:solidFill>
                <a:latin typeface="Courier New" panose="02070309020205020404" pitchFamily="49" charset="0"/>
                <a:cs typeface="Courier New" panose="02070309020205020404" pitchFamily="49" charset="0"/>
              </a:rPr>
              <a:t>int</a:t>
            </a:r>
            <a:endParaRPr lang="en-US" sz="1200" dirty="0" smtClean="0">
              <a:solidFill>
                <a:srgbClr val="FF0000"/>
              </a:solidFill>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Function name: </a:t>
            </a:r>
            <a:r>
              <a:rPr lang="en-US" sz="1200" dirty="0" smtClean="0">
                <a:solidFill>
                  <a:srgbClr val="FF0000"/>
                </a:solidFill>
                <a:latin typeface="Courier New" panose="02070309020205020404" pitchFamily="49" charset="0"/>
                <a:cs typeface="Courier New" panose="02070309020205020404" pitchFamily="49" charset="0"/>
              </a:rPr>
              <a:t>sum</a:t>
            </a:r>
          </a:p>
          <a:p>
            <a:r>
              <a:rPr lang="en-US" sz="1200" dirty="0" smtClean="0">
                <a:latin typeface="Courier New" panose="02070309020205020404" pitchFamily="49" charset="0"/>
                <a:cs typeface="Courier New" panose="02070309020205020404" pitchFamily="49" charset="0"/>
              </a:rPr>
              <a:t>Parameter to be passed: </a:t>
            </a:r>
            <a:r>
              <a:rPr lang="en-US" sz="1200" dirty="0" err="1" smtClean="0">
                <a:solidFill>
                  <a:srgbClr val="FF0000"/>
                </a:solidFill>
                <a:latin typeface="Courier New" panose="02070309020205020404" pitchFamily="49" charset="0"/>
                <a:cs typeface="Courier New" panose="02070309020205020404" pitchFamily="49" charset="0"/>
              </a:rPr>
              <a:t>int</a:t>
            </a:r>
            <a:r>
              <a:rPr lang="en-US" sz="1200" dirty="0" smtClean="0">
                <a:solidFill>
                  <a:srgbClr val="FF0000"/>
                </a:solidFill>
                <a:latin typeface="Courier New" panose="02070309020205020404" pitchFamily="49" charset="0"/>
                <a:cs typeface="Courier New" panose="02070309020205020404" pitchFamily="49" charset="0"/>
              </a:rPr>
              <a:t> first, </a:t>
            </a:r>
            <a:r>
              <a:rPr lang="en-US" sz="1200" dirty="0" err="1" smtClean="0">
                <a:solidFill>
                  <a:srgbClr val="FF0000"/>
                </a:solidFill>
                <a:latin typeface="Courier New" panose="02070309020205020404" pitchFamily="49" charset="0"/>
                <a:cs typeface="Courier New" panose="02070309020205020404" pitchFamily="49" charset="0"/>
              </a:rPr>
              <a:t>int</a:t>
            </a:r>
            <a:r>
              <a:rPr lang="en-US" sz="1200" dirty="0" smtClean="0">
                <a:solidFill>
                  <a:srgbClr val="FF0000"/>
                </a:solidFill>
                <a:latin typeface="Courier New" panose="02070309020205020404" pitchFamily="49" charset="0"/>
                <a:cs typeface="Courier New" panose="02070309020205020404" pitchFamily="49" charset="0"/>
              </a:rPr>
              <a:t> second</a:t>
            </a:r>
            <a:endParaRPr lang="en-US" sz="1200" dirty="0" smtClean="0">
              <a:latin typeface="Courier New" panose="02070309020205020404" pitchFamily="49" charset="0"/>
              <a:cs typeface="Courier New" panose="02070309020205020404" pitchFamily="49" charset="0"/>
            </a:endParaRPr>
          </a:p>
        </p:txBody>
      </p:sp>
      <p:sp>
        <p:nvSpPr>
          <p:cNvPr id="9" name="TextBox 8"/>
          <p:cNvSpPr txBox="1"/>
          <p:nvPr/>
        </p:nvSpPr>
        <p:spPr>
          <a:xfrm>
            <a:off x="5867400" y="5486400"/>
            <a:ext cx="2819400" cy="646331"/>
          </a:xfrm>
          <a:prstGeom prst="rect">
            <a:avLst/>
          </a:prstGeom>
          <a:noFill/>
          <a:ln>
            <a:solidFill>
              <a:srgbClr val="FF0066"/>
            </a:solidFill>
          </a:ln>
        </p:spPr>
        <p:txBody>
          <a:bodyPr wrap="square" rtlCol="0">
            <a:spAutoFit/>
          </a:bodyPr>
          <a:lstStyle/>
          <a:p>
            <a:r>
              <a:rPr lang="en-US" sz="1200" b="1" dirty="0" smtClean="0">
                <a:solidFill>
                  <a:srgbClr val="0000FF"/>
                </a:solidFill>
                <a:latin typeface="Courier New" panose="02070309020205020404" pitchFamily="49" charset="0"/>
                <a:cs typeface="Courier New" panose="02070309020205020404" pitchFamily="49" charset="0"/>
              </a:rPr>
              <a:t>Run:</a:t>
            </a:r>
          </a:p>
          <a:p>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sum </a:t>
            </a:r>
            <a:r>
              <a:rPr lang="en-US" sz="1200" dirty="0">
                <a:latin typeface="Courier New" panose="02070309020205020404" pitchFamily="49" charset="0"/>
                <a:cs typeface="Courier New" panose="02070309020205020404" pitchFamily="49" charset="0"/>
              </a:rPr>
              <a:t>of two numbers: </a:t>
            </a:r>
            <a:r>
              <a:rPr lang="en-US" sz="1200" dirty="0" smtClean="0">
                <a:latin typeface="Courier New" panose="02070309020205020404" pitchFamily="49" charset="0"/>
                <a:cs typeface="Courier New" panose="02070309020205020404" pitchFamily="49" charset="0"/>
              </a:rPr>
              <a:t>5</a:t>
            </a:r>
            <a:endParaRPr lang="en-US" sz="1200" dirty="0">
              <a:latin typeface="Courier New" panose="02070309020205020404" pitchFamily="49" charset="0"/>
              <a:cs typeface="Courier New" panose="02070309020205020404" pitchFamily="49" charset="0"/>
            </a:endParaRPr>
          </a:p>
        </p:txBody>
      </p:sp>
      <p:cxnSp>
        <p:nvCxnSpPr>
          <p:cNvPr id="5" name="Curved Connector 4"/>
          <p:cNvCxnSpPr/>
          <p:nvPr/>
        </p:nvCxnSpPr>
        <p:spPr>
          <a:xfrm>
            <a:off x="2699792" y="2708920"/>
            <a:ext cx="4680520" cy="1710680"/>
          </a:xfrm>
          <a:prstGeom prst="curvedConnector3">
            <a:avLst>
              <a:gd name="adj1" fmla="val 114917"/>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11E4C43-30DC-40C6-8400-D754E7A063DA}" type="slidenum">
              <a:rPr lang="en-US" smtClean="0"/>
              <a:t>24</a:t>
            </a:fld>
            <a:endParaRPr lang="en-US" dirty="0"/>
          </a:p>
        </p:txBody>
      </p:sp>
    </p:spTree>
    <p:extLst>
      <p:ext uri="{BB962C8B-B14F-4D97-AF65-F5344CB8AC3E}">
        <p14:creationId xmlns:p14="http://schemas.microsoft.com/office/powerpoint/2010/main" val="220019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Prototype Notes</a:t>
            </a:r>
          </a:p>
        </p:txBody>
      </p:sp>
      <p:sp>
        <p:nvSpPr>
          <p:cNvPr id="20483" name="Rectangle 3"/>
          <p:cNvSpPr>
            <a:spLocks noGrp="1" noChangeArrowheads="1"/>
          </p:cNvSpPr>
          <p:nvPr>
            <p:ph idx="1"/>
          </p:nvPr>
        </p:nvSpPr>
        <p:spPr>
          <a:xfrm>
            <a:off x="457200" y="1806575"/>
            <a:ext cx="7999413" cy="3741738"/>
          </a:xfrm>
        </p:spPr>
        <p:txBody>
          <a:bodyPr/>
          <a:lstStyle/>
          <a:p>
            <a:r>
              <a:rPr lang="en-US" altLang="en-US" sz="2800" smtClean="0"/>
              <a:t>Place prototypes near top of program </a:t>
            </a:r>
            <a:br>
              <a:rPr lang="en-US" altLang="en-US" sz="2800" smtClean="0"/>
            </a:br>
            <a:endParaRPr lang="en-US" altLang="en-US" sz="2800" smtClean="0"/>
          </a:p>
          <a:p>
            <a:r>
              <a:rPr lang="en-US" altLang="en-US" sz="2800" smtClean="0"/>
              <a:t>Program must include either prototype or full function definition before any call to the function – compiler error otherwise</a:t>
            </a:r>
            <a:br>
              <a:rPr lang="en-US" altLang="en-US" sz="2800" smtClean="0"/>
            </a:br>
            <a:endParaRPr lang="en-US" altLang="en-US" sz="2800" smtClean="0"/>
          </a:p>
          <a:p>
            <a:r>
              <a:rPr lang="en-US" altLang="en-US" sz="2800" smtClean="0"/>
              <a:t>When using prototypes, can place function definitions in any order in source file</a:t>
            </a:r>
            <a:endParaRPr lang="en-US" altLang="en-US" sz="2800" smtClean="0">
              <a:latin typeface="Courier New" pitchFamily="-16" charset="0"/>
            </a:endParaRPr>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25</a:t>
            </a:fld>
            <a:endParaRPr lang="en-US">
              <a:solidFill>
                <a:srgbClr val="000000"/>
              </a:solidFill>
            </a:endParaRPr>
          </a:p>
        </p:txBody>
      </p:sp>
    </p:spTree>
    <p:extLst>
      <p:ext uri="{BB962C8B-B14F-4D97-AF65-F5344CB8AC3E}">
        <p14:creationId xmlns:p14="http://schemas.microsoft.com/office/powerpoint/2010/main" val="401504885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 overall program flow</a:t>
            </a:r>
            <a:endParaRPr lang="en-US" dirty="0"/>
          </a:p>
        </p:txBody>
      </p:sp>
      <p:sp>
        <p:nvSpPr>
          <p:cNvPr id="3" name="Content Placeholder 2"/>
          <p:cNvSpPr>
            <a:spLocks noGrp="1"/>
          </p:cNvSpPr>
          <p:nvPr>
            <p:ph idx="1"/>
          </p:nvPr>
        </p:nvSpPr>
        <p:spPr>
          <a:xfrm>
            <a:off x="457200" y="1772816"/>
            <a:ext cx="8229600" cy="4551784"/>
          </a:xfrm>
        </p:spPr>
        <p:txBody>
          <a:bodyPr>
            <a:normAutofit fontScale="40000" lnSpcReduction="20000"/>
          </a:bodyPr>
          <a:lstStyle/>
          <a:p>
            <a:pPr>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iostream</a:t>
            </a:r>
            <a:r>
              <a:rPr lang="en-US" dirty="0">
                <a:latin typeface="Courier New" panose="02070309020205020404" pitchFamily="49" charset="0"/>
                <a:cs typeface="Courier New" panose="02070309020205020404" pitchFamily="49" charset="0"/>
              </a:rPr>
              <a:t>&gt;</a:t>
            </a:r>
          </a:p>
          <a:p>
            <a:pPr>
              <a:buNone/>
            </a:pPr>
            <a:r>
              <a:rPr lang="en-US" dirty="0">
                <a:latin typeface="Courier New" panose="02070309020205020404" pitchFamily="49" charset="0"/>
                <a:cs typeface="Courier New" panose="02070309020205020404" pitchFamily="49" charset="0"/>
              </a:rPr>
              <a:t>using namespace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p>
          <a:p>
            <a:pPr>
              <a:buNone/>
            </a:pPr>
            <a:endParaRPr lang="en-US" dirty="0" smtClean="0">
              <a:latin typeface="Courier New" panose="02070309020205020404" pitchFamily="49" charset="0"/>
              <a:cs typeface="Courier New" panose="02070309020205020404" pitchFamily="49" charset="0"/>
            </a:endParaRPr>
          </a:p>
          <a:p>
            <a:pPr>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sum(</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first,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second); </a:t>
            </a:r>
            <a:r>
              <a:rPr lang="en-US" b="1" dirty="0" smtClean="0">
                <a:solidFill>
                  <a:srgbClr val="008000"/>
                </a:solidFill>
                <a:latin typeface="Courier New" panose="02070309020205020404" pitchFamily="49" charset="0"/>
                <a:cs typeface="Courier New" panose="02070309020205020404" pitchFamily="49" charset="0"/>
              </a:rPr>
              <a:t>// function prototype</a:t>
            </a:r>
          </a:p>
          <a:p>
            <a:pPr>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main()</a:t>
            </a:r>
          </a:p>
          <a:p>
            <a:pPr>
              <a:buNone/>
            </a:pPr>
            <a:r>
              <a:rPr lang="en-US" dirty="0" smtClean="0">
                <a:latin typeface="Courier New" panose="02070309020205020404" pitchFamily="49" charset="0"/>
                <a:cs typeface="Courier New" panose="02070309020205020404" pitchFamily="49" charset="0"/>
              </a:rPr>
              <a:t>{</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total, a, b;</a:t>
            </a:r>
          </a:p>
          <a:p>
            <a:pPr>
              <a:buNone/>
            </a:pPr>
            <a:r>
              <a:rPr lang="en-US" dirty="0" smtClean="0">
                <a:latin typeface="Courier New" panose="02070309020205020404" pitchFamily="49" charset="0"/>
                <a:cs typeface="Courier New" panose="02070309020205020404" pitchFamily="49" charset="0"/>
              </a:rPr>
              <a:t>    a = 2;</a:t>
            </a:r>
          </a:p>
          <a:p>
            <a:pPr>
              <a:buNone/>
            </a:pPr>
            <a:r>
              <a:rPr lang="en-US" dirty="0" smtClean="0">
                <a:latin typeface="Courier New" panose="02070309020205020404" pitchFamily="49" charset="0"/>
                <a:cs typeface="Courier New" panose="02070309020205020404" pitchFamily="49" charset="0"/>
              </a:rPr>
              <a:t>    b = 3;</a:t>
            </a:r>
          </a:p>
          <a:p>
            <a:pPr>
              <a:buNone/>
            </a:pPr>
            <a:endParaRPr lang="en-US" dirty="0" smtClean="0">
              <a:latin typeface="Courier New" panose="02070309020205020404" pitchFamily="49" charset="0"/>
              <a:cs typeface="Courier New" panose="02070309020205020404" pitchFamily="49" charset="0"/>
            </a:endParaRPr>
          </a:p>
          <a:p>
            <a:pPr>
              <a:buNone/>
            </a:pPr>
            <a:r>
              <a:rPr lang="en-US" dirty="0" smtClean="0">
                <a:latin typeface="Courier New" panose="02070309020205020404" pitchFamily="49" charset="0"/>
                <a:cs typeface="Courier New" panose="02070309020205020404" pitchFamily="49" charset="0"/>
              </a:rPr>
              <a:t>    total = sum(a, b); //call function sum() to get sum of two numbers</a:t>
            </a:r>
          </a:p>
          <a:p>
            <a:pPr>
              <a:buNone/>
            </a:pPr>
            <a:endParaRPr lang="en-US" dirty="0" smtClean="0">
              <a:latin typeface="Courier New" panose="02070309020205020404" pitchFamily="49" charset="0"/>
              <a:cs typeface="Courier New" panose="02070309020205020404" pitchFamily="49" charset="0"/>
            </a:endParaRPr>
          </a:p>
          <a:p>
            <a:pPr>
              <a:buNone/>
            </a:pP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"sum of two numbers: “ &lt;&lt; total;</a:t>
            </a:r>
          </a:p>
          <a:p>
            <a:pPr>
              <a:buNone/>
            </a:pPr>
            <a:endParaRPr lang="en-US" dirty="0" smtClean="0">
              <a:latin typeface="Courier New" panose="02070309020205020404" pitchFamily="49" charset="0"/>
              <a:cs typeface="Courier New" panose="02070309020205020404" pitchFamily="49" charset="0"/>
            </a:endParaRPr>
          </a:p>
          <a:p>
            <a:pPr>
              <a:buNone/>
            </a:pPr>
            <a:r>
              <a:rPr lang="en-US" dirty="0" smtClean="0">
                <a:latin typeface="Courier New" panose="02070309020205020404" pitchFamily="49" charset="0"/>
                <a:cs typeface="Courier New" panose="02070309020205020404" pitchFamily="49" charset="0"/>
              </a:rPr>
              <a:t>    return 0;</a:t>
            </a:r>
          </a:p>
          <a:p>
            <a:pPr>
              <a:buNone/>
            </a:pPr>
            <a:r>
              <a:rPr lang="en-US" dirty="0" smtClean="0">
                <a:latin typeface="Courier New" panose="02070309020205020404" pitchFamily="49" charset="0"/>
                <a:cs typeface="Courier New" panose="02070309020205020404" pitchFamily="49" charset="0"/>
              </a:rPr>
              <a:t>}</a:t>
            </a:r>
          </a:p>
          <a:p>
            <a:pPr>
              <a:buNone/>
            </a:pPr>
            <a:endParaRPr lang="en-US" dirty="0" smtClean="0">
              <a:latin typeface="Courier New" panose="02070309020205020404" pitchFamily="49" charset="0"/>
              <a:cs typeface="Courier New" panose="02070309020205020404" pitchFamily="49" charset="0"/>
            </a:endParaRPr>
          </a:p>
          <a:p>
            <a:pPr>
              <a:buNone/>
            </a:pPr>
            <a:r>
              <a:rPr lang="en-US" b="1" dirty="0" smtClean="0">
                <a:solidFill>
                  <a:srgbClr val="008000"/>
                </a:solidFill>
                <a:latin typeface="Courier New" panose="02070309020205020404" pitchFamily="49" charset="0"/>
                <a:cs typeface="Courier New" panose="02070309020205020404" pitchFamily="49" charset="0"/>
              </a:rPr>
              <a:t>// function definition</a:t>
            </a:r>
          </a:p>
          <a:p>
            <a:pPr>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sum(</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first,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second)</a:t>
            </a:r>
          </a:p>
          <a:p>
            <a:pPr>
              <a:buNone/>
            </a:pPr>
            <a:r>
              <a:rPr lang="en-US" dirty="0" smtClean="0">
                <a:latin typeface="Courier New" panose="02070309020205020404" pitchFamily="49" charset="0"/>
                <a:cs typeface="Courier New" panose="02070309020205020404" pitchFamily="49" charset="0"/>
              </a:rPr>
              <a:t>{</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Add;</a:t>
            </a:r>
          </a:p>
          <a:p>
            <a:pPr>
              <a:buNone/>
            </a:pPr>
            <a:r>
              <a:rPr lang="en-US" dirty="0" smtClean="0">
                <a:latin typeface="Courier New" panose="02070309020205020404" pitchFamily="49" charset="0"/>
                <a:cs typeface="Courier New" panose="02070309020205020404" pitchFamily="49" charset="0"/>
              </a:rPr>
              <a:t>    Add = first + second;</a:t>
            </a:r>
          </a:p>
          <a:p>
            <a:pPr>
              <a:buNone/>
            </a:pPr>
            <a:endParaRPr lang="en-US" dirty="0" smtClean="0">
              <a:latin typeface="Courier New" panose="02070309020205020404" pitchFamily="49" charset="0"/>
              <a:cs typeface="Courier New" panose="02070309020205020404" pitchFamily="49" charset="0"/>
            </a:endParaRPr>
          </a:p>
          <a:p>
            <a:pPr>
              <a:buNone/>
            </a:pPr>
            <a:r>
              <a:rPr lang="en-US" dirty="0" smtClean="0">
                <a:latin typeface="Courier New" panose="02070309020205020404" pitchFamily="49" charset="0"/>
                <a:cs typeface="Courier New" panose="02070309020205020404" pitchFamily="49" charset="0"/>
              </a:rPr>
              <a:t>    // return a value to the main function</a:t>
            </a:r>
          </a:p>
          <a:p>
            <a:pPr>
              <a:buNone/>
            </a:pPr>
            <a:r>
              <a:rPr lang="en-US" dirty="0" smtClean="0">
                <a:latin typeface="Courier New" panose="02070309020205020404" pitchFamily="49" charset="0"/>
                <a:cs typeface="Courier New" panose="02070309020205020404" pitchFamily="49" charset="0"/>
              </a:rPr>
              <a:t>    return Add;</a:t>
            </a:r>
          </a:p>
          <a:p>
            <a:pPr>
              <a:buNone/>
            </a:pPr>
            <a:r>
              <a:rPr lang="en-US" dirty="0" smtClean="0">
                <a:latin typeface="Courier New" panose="02070309020205020404" pitchFamily="49" charset="0"/>
                <a:cs typeface="Courier New" panose="02070309020205020404" pitchFamily="49" charset="0"/>
              </a:rPr>
              <a:t>}</a:t>
            </a:r>
          </a:p>
          <a:p>
            <a:pPr>
              <a:buNone/>
            </a:pPr>
            <a:endParaRPr lang="en-US" dirty="0">
              <a:latin typeface="Courier New" panose="02070309020205020404" pitchFamily="49" charset="0"/>
              <a:cs typeface="Courier New" panose="02070309020205020404" pitchFamily="49" charset="0"/>
            </a:endParaRPr>
          </a:p>
        </p:txBody>
      </p:sp>
      <p:grpSp>
        <p:nvGrpSpPr>
          <p:cNvPr id="8" name="Group 7"/>
          <p:cNvGrpSpPr/>
          <p:nvPr/>
        </p:nvGrpSpPr>
        <p:grpSpPr>
          <a:xfrm>
            <a:off x="1828800" y="3124200"/>
            <a:ext cx="5410200" cy="1528936"/>
            <a:chOff x="1600200" y="3124200"/>
            <a:chExt cx="3810000" cy="1677988"/>
          </a:xfrm>
        </p:grpSpPr>
        <p:cxnSp>
          <p:nvCxnSpPr>
            <p:cNvPr id="9" name="Straight Arrow Connector 8"/>
            <p:cNvCxnSpPr/>
            <p:nvPr/>
          </p:nvCxnSpPr>
          <p:spPr>
            <a:xfrm flipH="1" flipV="1">
              <a:off x="2727101" y="4800600"/>
              <a:ext cx="2683099" cy="1588"/>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1485900" y="3238500"/>
              <a:ext cx="2286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00200" y="3124200"/>
              <a:ext cx="3810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572000" y="3962400"/>
              <a:ext cx="16764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1331640" y="3068960"/>
            <a:ext cx="7051157" cy="2448272"/>
            <a:chOff x="1447799" y="2895600"/>
            <a:chExt cx="4343403" cy="2658760"/>
          </a:xfrm>
        </p:grpSpPr>
        <p:cxnSp>
          <p:nvCxnSpPr>
            <p:cNvPr id="7" name="Straight Connector 6"/>
            <p:cNvCxnSpPr/>
            <p:nvPr/>
          </p:nvCxnSpPr>
          <p:spPr>
            <a:xfrm>
              <a:off x="1644446" y="5554360"/>
              <a:ext cx="414675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5791201" y="2895601"/>
              <a:ext cx="1" cy="26587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447799" y="2895600"/>
              <a:ext cx="1" cy="286191"/>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1447800" y="2895600"/>
              <a:ext cx="4343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3886200" y="4653136"/>
            <a:ext cx="1909818" cy="276999"/>
          </a:xfrm>
          <a:prstGeom prst="rect">
            <a:avLst/>
          </a:prstGeom>
          <a:noFill/>
        </p:spPr>
        <p:txBody>
          <a:bodyPr wrap="none" rtlCol="0">
            <a:spAutoFit/>
          </a:bodyPr>
          <a:lstStyle/>
          <a:p>
            <a:r>
              <a:rPr lang="en-US" sz="1200" dirty="0" smtClean="0">
                <a:solidFill>
                  <a:srgbClr val="FF0000"/>
                </a:solidFill>
              </a:rPr>
              <a:t>Calling Function “</a:t>
            </a:r>
            <a:r>
              <a:rPr lang="en-US" sz="1200" dirty="0" smtClean="0">
                <a:solidFill>
                  <a:srgbClr val="FF0000"/>
                </a:solidFill>
                <a:latin typeface="Courier New" panose="02070309020205020404" pitchFamily="49" charset="0"/>
                <a:cs typeface="Courier New" panose="02070309020205020404" pitchFamily="49" charset="0"/>
              </a:rPr>
              <a:t>sum()</a:t>
            </a:r>
            <a:r>
              <a:rPr lang="en-US" sz="1200" dirty="0" smtClean="0">
                <a:solidFill>
                  <a:srgbClr val="FF0000"/>
                </a:solidFill>
              </a:rPr>
              <a:t>”</a:t>
            </a:r>
            <a:endParaRPr lang="en-US" sz="1200" dirty="0">
              <a:solidFill>
                <a:srgbClr val="FF0000"/>
              </a:solidFill>
            </a:endParaRPr>
          </a:p>
        </p:txBody>
      </p:sp>
      <p:sp>
        <p:nvSpPr>
          <p:cNvPr id="24" name="TextBox 23"/>
          <p:cNvSpPr txBox="1"/>
          <p:nvPr/>
        </p:nvSpPr>
        <p:spPr>
          <a:xfrm>
            <a:off x="3048000" y="5744289"/>
            <a:ext cx="3062633" cy="276999"/>
          </a:xfrm>
          <a:prstGeom prst="rect">
            <a:avLst/>
          </a:prstGeom>
          <a:noFill/>
        </p:spPr>
        <p:txBody>
          <a:bodyPr wrap="none" rtlCol="0">
            <a:spAutoFit/>
          </a:bodyPr>
          <a:lstStyle/>
          <a:p>
            <a:r>
              <a:rPr lang="en-US" sz="1200" dirty="0" smtClean="0">
                <a:solidFill>
                  <a:srgbClr val="FF0000"/>
                </a:solidFill>
              </a:rPr>
              <a:t>Return variable “</a:t>
            </a:r>
            <a:r>
              <a:rPr lang="en-US" sz="1200" dirty="0" smtClean="0">
                <a:solidFill>
                  <a:srgbClr val="FF0000"/>
                </a:solidFill>
                <a:latin typeface="Courier New" panose="02070309020205020404" pitchFamily="49" charset="0"/>
                <a:cs typeface="Courier New" panose="02070309020205020404" pitchFamily="49" charset="0"/>
              </a:rPr>
              <a:t>Add</a:t>
            </a:r>
            <a:r>
              <a:rPr lang="en-US" sz="1200" dirty="0" smtClean="0">
                <a:solidFill>
                  <a:srgbClr val="FF0000"/>
                </a:solidFill>
              </a:rPr>
              <a:t>” to the main Function</a:t>
            </a:r>
            <a:endParaRPr lang="en-US" sz="1200" dirty="0">
              <a:solidFill>
                <a:srgbClr val="FF0000"/>
              </a:solidFill>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26</a:t>
            </a:fld>
            <a:endParaRPr lang="en-US" dirty="0"/>
          </a:p>
        </p:txBody>
      </p:sp>
    </p:spTree>
    <p:extLst>
      <p:ext uri="{BB962C8B-B14F-4D97-AF65-F5344CB8AC3E}">
        <p14:creationId xmlns:p14="http://schemas.microsoft.com/office/powerpoint/2010/main" val="24040117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 no arguments</a:t>
            </a:r>
            <a:endParaRPr lang="en-US" dirty="0"/>
          </a:p>
        </p:txBody>
      </p:sp>
      <p:sp>
        <p:nvSpPr>
          <p:cNvPr id="3" name="Content Placeholder 2"/>
          <p:cNvSpPr>
            <a:spLocks noGrp="1"/>
          </p:cNvSpPr>
          <p:nvPr>
            <p:ph idx="1"/>
          </p:nvPr>
        </p:nvSpPr>
        <p:spPr>
          <a:xfrm>
            <a:off x="457200" y="1935480"/>
            <a:ext cx="8229600" cy="4805888"/>
          </a:xfrm>
        </p:spPr>
        <p:txBody>
          <a:bodyPr>
            <a:normAutofit fontScale="47500" lnSpcReduction="20000"/>
          </a:bodyPr>
          <a:lstStyle/>
          <a:p>
            <a:pPr>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iostream</a:t>
            </a:r>
            <a:r>
              <a:rPr lang="en-US" dirty="0">
                <a:latin typeface="Courier New" panose="02070309020205020404" pitchFamily="49" charset="0"/>
                <a:cs typeface="Courier New" panose="02070309020205020404" pitchFamily="49" charset="0"/>
              </a:rPr>
              <a:t>&gt;</a:t>
            </a:r>
          </a:p>
          <a:p>
            <a:pPr>
              <a:buNone/>
            </a:pPr>
            <a:r>
              <a:rPr lang="en-US" dirty="0">
                <a:latin typeface="Courier New" panose="02070309020205020404" pitchFamily="49" charset="0"/>
                <a:cs typeface="Courier New" panose="02070309020205020404" pitchFamily="49" charset="0"/>
              </a:rPr>
              <a:t>using namespace </a:t>
            </a:r>
            <a:r>
              <a:rPr lang="en-US" dirty="0" err="1">
                <a:latin typeface="Courier New" panose="02070309020205020404" pitchFamily="49" charset="0"/>
                <a:cs typeface="Courier New" panose="02070309020205020404" pitchFamily="49" charset="0"/>
              </a:rPr>
              <a:t>std</a:t>
            </a:r>
            <a:r>
              <a:rPr lang="en-US" dirty="0">
                <a:latin typeface="Courier New" panose="02070309020205020404" pitchFamily="49" charset="0"/>
                <a:cs typeface="Courier New" panose="02070309020205020404" pitchFamily="49" charset="0"/>
              </a:rPr>
              <a:t>;</a:t>
            </a:r>
          </a:p>
          <a:p>
            <a:pPr>
              <a:buNone/>
            </a:pPr>
            <a:endParaRPr lang="en-US" dirty="0" smtClean="0">
              <a:latin typeface="Courier New" panose="02070309020205020404" pitchFamily="49" charset="0"/>
              <a:cs typeface="Courier New" panose="02070309020205020404" pitchFamily="49" charset="0"/>
            </a:endParaRPr>
          </a:p>
          <a:p>
            <a:pPr>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sum (void); // function prototype</a:t>
            </a:r>
          </a:p>
          <a:p>
            <a:pPr>
              <a:buNone/>
            </a:pPr>
            <a:endParaRPr lang="en-US" dirty="0" smtClean="0">
              <a:latin typeface="Courier New" panose="02070309020205020404" pitchFamily="49" charset="0"/>
              <a:cs typeface="Courier New" panose="02070309020205020404" pitchFamily="49" charset="0"/>
            </a:endParaRPr>
          </a:p>
          <a:p>
            <a:pPr>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main()</a:t>
            </a:r>
          </a:p>
          <a:p>
            <a:pPr>
              <a:buNone/>
            </a:pPr>
            <a:r>
              <a:rPr lang="en-US" dirty="0" smtClean="0">
                <a:latin typeface="Courier New" panose="02070309020205020404" pitchFamily="49" charset="0"/>
                <a:cs typeface="Courier New" panose="02070309020205020404" pitchFamily="49" charset="0"/>
              </a:rPr>
              <a:t>{</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total;</a:t>
            </a:r>
          </a:p>
          <a:p>
            <a:pPr>
              <a:buNone/>
            </a:pPr>
            <a:r>
              <a:rPr lang="en-US" dirty="0" smtClean="0">
                <a:latin typeface="Courier New" panose="02070309020205020404" pitchFamily="49" charset="0"/>
                <a:cs typeface="Courier New" panose="02070309020205020404" pitchFamily="49" charset="0"/>
              </a:rPr>
              <a:t>    total = sum(); //call function sum() to get sum of two numbers</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 &lt;&lt; "sum of two numbers: “ &lt;&lt; total &lt;&lt; </a:t>
            </a:r>
            <a:r>
              <a:rPr lang="en-US" dirty="0" err="1" smtClean="0">
                <a:latin typeface="Courier New" panose="02070309020205020404" pitchFamily="49" charset="0"/>
                <a:cs typeface="Courier New" panose="02070309020205020404" pitchFamily="49" charset="0"/>
              </a:rPr>
              <a:t>endl</a:t>
            </a:r>
            <a:r>
              <a:rPr lang="en-US" dirty="0" smtClean="0">
                <a:latin typeface="Courier New" panose="02070309020205020404" pitchFamily="49" charset="0"/>
                <a:cs typeface="Courier New" panose="02070309020205020404" pitchFamily="49" charset="0"/>
              </a:rPr>
              <a:t>;</a:t>
            </a:r>
          </a:p>
          <a:p>
            <a:pPr>
              <a:buNone/>
            </a:pPr>
            <a:r>
              <a:rPr lang="en-US" dirty="0" smtClean="0">
                <a:latin typeface="Courier New" panose="02070309020205020404" pitchFamily="49" charset="0"/>
                <a:cs typeface="Courier New" panose="02070309020205020404" pitchFamily="49" charset="0"/>
              </a:rPr>
              <a:t>    return 0;</a:t>
            </a:r>
          </a:p>
          <a:p>
            <a:pPr>
              <a:buNone/>
            </a:pPr>
            <a:r>
              <a:rPr lang="en-US" dirty="0" smtClean="0">
                <a:latin typeface="Courier New" panose="02070309020205020404" pitchFamily="49" charset="0"/>
                <a:cs typeface="Courier New" panose="02070309020205020404" pitchFamily="49" charset="0"/>
              </a:rPr>
              <a:t>}</a:t>
            </a:r>
          </a:p>
          <a:p>
            <a:pPr>
              <a:buNone/>
            </a:pPr>
            <a:r>
              <a:rPr lang="en-US" dirty="0" smtClean="0">
                <a:latin typeface="Courier New" panose="02070309020205020404" pitchFamily="49" charset="0"/>
                <a:cs typeface="Courier New" panose="02070309020205020404" pitchFamily="49" charset="0"/>
              </a:rPr>
              <a:t>//function definition</a:t>
            </a:r>
          </a:p>
          <a:p>
            <a:pPr>
              <a:buNone/>
            </a:pP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sum(void)</a:t>
            </a:r>
          </a:p>
          <a:p>
            <a:pPr>
              <a:buNone/>
            </a:pPr>
            <a:r>
              <a:rPr lang="en-US" dirty="0" smtClean="0">
                <a:latin typeface="Courier New" panose="02070309020205020404" pitchFamily="49" charset="0"/>
                <a:cs typeface="Courier New" panose="02070309020205020404" pitchFamily="49" charset="0"/>
              </a:rPr>
              <a:t>{</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first, second, Add;</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 &lt;&lt; "input the first number: ";</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cin</a:t>
            </a:r>
            <a:r>
              <a:rPr lang="en-US" dirty="0" smtClean="0">
                <a:latin typeface="Courier New" panose="02070309020205020404" pitchFamily="49" charset="0"/>
                <a:cs typeface="Courier New" panose="02070309020205020404" pitchFamily="49" charset="0"/>
              </a:rPr>
              <a:t> &gt;&gt; first;</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cout</a:t>
            </a:r>
            <a:r>
              <a:rPr lang="en-US" dirty="0" smtClean="0">
                <a:latin typeface="Courier New" panose="02070309020205020404" pitchFamily="49" charset="0"/>
                <a:cs typeface="Courier New" panose="02070309020205020404" pitchFamily="49" charset="0"/>
              </a:rPr>
              <a:t> &lt;&lt; "input the second number: ";</a:t>
            </a:r>
          </a:p>
          <a:p>
            <a:pPr>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cin</a:t>
            </a:r>
            <a:r>
              <a:rPr lang="en-US" dirty="0" smtClean="0">
                <a:latin typeface="Courier New" panose="02070309020205020404" pitchFamily="49" charset="0"/>
                <a:cs typeface="Courier New" panose="02070309020205020404" pitchFamily="49" charset="0"/>
              </a:rPr>
              <a:t> &gt;&gt; second;</a:t>
            </a:r>
          </a:p>
          <a:p>
            <a:pPr>
              <a:buNone/>
            </a:pPr>
            <a:r>
              <a:rPr lang="en-US" dirty="0" smtClean="0">
                <a:latin typeface="Courier New" panose="02070309020205020404" pitchFamily="49" charset="0"/>
                <a:cs typeface="Courier New" panose="02070309020205020404" pitchFamily="49" charset="0"/>
              </a:rPr>
              <a:t>    Add = first + second;</a:t>
            </a:r>
          </a:p>
          <a:p>
            <a:pPr>
              <a:buNone/>
            </a:pPr>
            <a:endParaRPr lang="en-US" dirty="0" smtClean="0">
              <a:latin typeface="Courier New" panose="02070309020205020404" pitchFamily="49" charset="0"/>
              <a:cs typeface="Courier New" panose="02070309020205020404" pitchFamily="49" charset="0"/>
            </a:endParaRPr>
          </a:p>
          <a:p>
            <a:pPr>
              <a:buNone/>
            </a:pPr>
            <a:r>
              <a:rPr lang="en-US" dirty="0" smtClean="0">
                <a:latin typeface="Courier New" panose="02070309020205020404" pitchFamily="49" charset="0"/>
                <a:cs typeface="Courier New" panose="02070309020205020404" pitchFamily="49" charset="0"/>
              </a:rPr>
              <a:t>    // return a value to the main function</a:t>
            </a:r>
          </a:p>
          <a:p>
            <a:pPr>
              <a:buNone/>
            </a:pPr>
            <a:r>
              <a:rPr lang="en-US" dirty="0" smtClean="0">
                <a:latin typeface="Courier New" panose="02070309020205020404" pitchFamily="49" charset="0"/>
                <a:cs typeface="Courier New" panose="02070309020205020404" pitchFamily="49" charset="0"/>
              </a:rPr>
              <a:t>    return Add;</a:t>
            </a:r>
          </a:p>
          <a:p>
            <a:pPr>
              <a:buNone/>
            </a:pPr>
            <a:r>
              <a:rPr lang="en-US" dirty="0" smtClean="0">
                <a:latin typeface="Courier New" panose="02070309020205020404" pitchFamily="49" charset="0"/>
                <a:cs typeface="Courier New" panose="02070309020205020404" pitchFamily="49" charset="0"/>
              </a:rPr>
              <a:t>}</a:t>
            </a:r>
          </a:p>
          <a:p>
            <a:pPr>
              <a:buNone/>
            </a:pPr>
            <a:endParaRPr lang="en-US" dirty="0">
              <a:latin typeface="Courier New" panose="02070309020205020404" pitchFamily="49" charset="0"/>
              <a:cs typeface="Courier New" panose="02070309020205020404" pitchFamily="49" charset="0"/>
            </a:endParaRPr>
          </a:p>
        </p:txBody>
      </p:sp>
      <p:grpSp>
        <p:nvGrpSpPr>
          <p:cNvPr id="4" name="Group 11"/>
          <p:cNvGrpSpPr/>
          <p:nvPr/>
        </p:nvGrpSpPr>
        <p:grpSpPr>
          <a:xfrm>
            <a:off x="1907704" y="3186609"/>
            <a:ext cx="5601072" cy="1250503"/>
            <a:chOff x="893024" y="2819400"/>
            <a:chExt cx="4136176" cy="1148779"/>
          </a:xfrm>
        </p:grpSpPr>
        <p:cxnSp>
          <p:nvCxnSpPr>
            <p:cNvPr id="5" name="Straight Connector 4"/>
            <p:cNvCxnSpPr/>
            <p:nvPr/>
          </p:nvCxnSpPr>
          <p:spPr>
            <a:xfrm rot="5400000" flipH="1" flipV="1">
              <a:off x="778724" y="2933700"/>
              <a:ext cx="2286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3024" y="2819400"/>
              <a:ext cx="4136176"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029200" y="2819400"/>
              <a:ext cx="0" cy="1147191"/>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1524000" y="3966591"/>
              <a:ext cx="3505200" cy="1588"/>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860376" y="3068960"/>
            <a:ext cx="6240016" cy="3168352"/>
            <a:chOff x="1295400" y="2590800"/>
            <a:chExt cx="4343400" cy="2880320"/>
          </a:xfrm>
        </p:grpSpPr>
        <p:cxnSp>
          <p:nvCxnSpPr>
            <p:cNvPr id="12" name="Straight Connector 11"/>
            <p:cNvCxnSpPr/>
            <p:nvPr/>
          </p:nvCxnSpPr>
          <p:spPr>
            <a:xfrm>
              <a:off x="1524000" y="5471120"/>
              <a:ext cx="41148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638800" y="2590800"/>
              <a:ext cx="0" cy="288032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1295400" y="2590800"/>
              <a:ext cx="4343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296194" y="2591593"/>
              <a:ext cx="0" cy="337275"/>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3962400" y="4448145"/>
            <a:ext cx="1909818" cy="276999"/>
          </a:xfrm>
          <a:prstGeom prst="rect">
            <a:avLst/>
          </a:prstGeom>
          <a:noFill/>
        </p:spPr>
        <p:txBody>
          <a:bodyPr wrap="none" rtlCol="0">
            <a:spAutoFit/>
          </a:bodyPr>
          <a:lstStyle/>
          <a:p>
            <a:r>
              <a:rPr lang="en-US" sz="1200" dirty="0" smtClean="0">
                <a:solidFill>
                  <a:srgbClr val="FF0000"/>
                </a:solidFill>
              </a:rPr>
              <a:t>Calling Function “</a:t>
            </a:r>
            <a:r>
              <a:rPr lang="en-US" sz="1200" dirty="0" smtClean="0">
                <a:solidFill>
                  <a:srgbClr val="FF0000"/>
                </a:solidFill>
                <a:latin typeface="Courier New" panose="02070309020205020404" pitchFamily="49" charset="0"/>
                <a:cs typeface="Courier New" panose="02070309020205020404" pitchFamily="49" charset="0"/>
              </a:rPr>
              <a:t>sum()</a:t>
            </a:r>
            <a:r>
              <a:rPr lang="en-US" sz="1200" dirty="0" smtClean="0">
                <a:solidFill>
                  <a:srgbClr val="FF0000"/>
                </a:solidFill>
              </a:rPr>
              <a:t>”</a:t>
            </a:r>
            <a:endParaRPr lang="en-US" sz="1200" dirty="0">
              <a:solidFill>
                <a:srgbClr val="FF0000"/>
              </a:solidFill>
            </a:endParaRPr>
          </a:p>
        </p:txBody>
      </p:sp>
      <p:sp>
        <p:nvSpPr>
          <p:cNvPr id="24" name="TextBox 23"/>
          <p:cNvSpPr txBox="1"/>
          <p:nvPr/>
        </p:nvSpPr>
        <p:spPr>
          <a:xfrm>
            <a:off x="4355976" y="6309320"/>
            <a:ext cx="3045577" cy="276999"/>
          </a:xfrm>
          <a:prstGeom prst="rect">
            <a:avLst/>
          </a:prstGeom>
          <a:noFill/>
        </p:spPr>
        <p:txBody>
          <a:bodyPr wrap="none" rtlCol="0">
            <a:spAutoFit/>
          </a:bodyPr>
          <a:lstStyle/>
          <a:p>
            <a:r>
              <a:rPr lang="en-US" sz="1200" dirty="0" smtClean="0">
                <a:solidFill>
                  <a:srgbClr val="FF0000"/>
                </a:solidFill>
              </a:rPr>
              <a:t>Return variable “</a:t>
            </a:r>
            <a:r>
              <a:rPr lang="en-US" sz="1200" dirty="0" smtClean="0">
                <a:solidFill>
                  <a:srgbClr val="FF0000"/>
                </a:solidFill>
                <a:latin typeface="Courier New" panose="02070309020205020404" pitchFamily="49" charset="0"/>
                <a:cs typeface="Courier New" panose="02070309020205020404" pitchFamily="49" charset="0"/>
              </a:rPr>
              <a:t>Add</a:t>
            </a:r>
            <a:r>
              <a:rPr lang="en-US" sz="1200" dirty="0" smtClean="0">
                <a:solidFill>
                  <a:srgbClr val="FF0000"/>
                </a:solidFill>
              </a:rPr>
              <a:t>” to the main Function</a:t>
            </a:r>
            <a:endParaRPr lang="en-US" sz="1200" dirty="0">
              <a:solidFill>
                <a:srgbClr val="FF0000"/>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t>27</a:t>
            </a:fld>
            <a:endParaRPr lang="en-US" dirty="0"/>
          </a:p>
        </p:txBody>
      </p:sp>
    </p:spTree>
    <p:extLst>
      <p:ext uri="{BB962C8B-B14F-4D97-AF65-F5344CB8AC3E}">
        <p14:creationId xmlns:p14="http://schemas.microsoft.com/office/powerpoint/2010/main" val="1459340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 no return statement</a:t>
            </a:r>
            <a:endParaRPr lang="en-US" dirty="0"/>
          </a:p>
        </p:txBody>
      </p:sp>
      <p:sp>
        <p:nvSpPr>
          <p:cNvPr id="3" name="Content Placeholder 2"/>
          <p:cNvSpPr>
            <a:spLocks noGrp="1"/>
          </p:cNvSpPr>
          <p:nvPr>
            <p:ph idx="1"/>
          </p:nvPr>
        </p:nvSpPr>
        <p:spPr>
          <a:xfrm>
            <a:off x="457200" y="1935480"/>
            <a:ext cx="8229600" cy="4733880"/>
          </a:xfrm>
        </p:spPr>
        <p:txBody>
          <a:bodyPr>
            <a:normAutofit/>
          </a:bodyPr>
          <a:lstStyle/>
          <a:p>
            <a:pPr>
              <a:buNone/>
            </a:pP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iostream</a:t>
            </a:r>
            <a:r>
              <a:rPr lang="en-US" sz="1200" dirty="0">
                <a:latin typeface="Courier New" panose="02070309020205020404" pitchFamily="49" charset="0"/>
                <a:cs typeface="Courier New" panose="02070309020205020404" pitchFamily="49" charset="0"/>
              </a:rPr>
              <a:t>&gt;</a:t>
            </a:r>
          </a:p>
          <a:p>
            <a:pPr>
              <a:buNone/>
            </a:pPr>
            <a:r>
              <a:rPr lang="en-US" sz="1200" dirty="0" smtClean="0">
                <a:latin typeface="Courier New" panose="02070309020205020404" pitchFamily="49" charset="0"/>
                <a:cs typeface="Courier New" panose="02070309020205020404" pitchFamily="49" charset="0"/>
              </a:rPr>
              <a:t>          using </a:t>
            </a:r>
            <a:r>
              <a:rPr lang="en-US" sz="1200" dirty="0">
                <a:latin typeface="Courier New" panose="02070309020205020404" pitchFamily="49" charset="0"/>
                <a:cs typeface="Courier New" panose="02070309020205020404" pitchFamily="49" charset="0"/>
              </a:rPr>
              <a:t>namespace </a:t>
            </a:r>
            <a:r>
              <a:rPr lang="en-US" sz="1200" dirty="0" err="1">
                <a:latin typeface="Courier New" panose="02070309020205020404" pitchFamily="49" charset="0"/>
                <a:cs typeface="Courier New" panose="02070309020205020404" pitchFamily="49" charset="0"/>
              </a:rPr>
              <a:t>std</a:t>
            </a:r>
            <a:r>
              <a:rPr lang="en-US" sz="1200" dirty="0">
                <a:latin typeface="Courier New" panose="02070309020205020404" pitchFamily="49" charset="0"/>
                <a:cs typeface="Courier New" panose="02070309020205020404" pitchFamily="49" charset="0"/>
              </a:rPr>
              <a:t>;</a:t>
            </a:r>
          </a:p>
          <a:p>
            <a:pPr>
              <a:buNone/>
            </a:pPr>
            <a:endParaRPr lang="en-US" sz="1200" dirty="0" smtClean="0">
              <a:latin typeface="Courier New" panose="02070309020205020404" pitchFamily="49" charset="0"/>
              <a:cs typeface="Courier New" panose="02070309020205020404" pitchFamily="49" charset="0"/>
            </a:endParaRPr>
          </a:p>
          <a:p>
            <a:pPr>
              <a:buNone/>
            </a:pPr>
            <a:r>
              <a:rPr lang="en-US" sz="1200" dirty="0" smtClean="0">
                <a:latin typeface="Courier New" panose="02070309020205020404" pitchFamily="49" charset="0"/>
                <a:cs typeface="Courier New" panose="02070309020205020404" pitchFamily="49" charset="0"/>
              </a:rPr>
              <a:t>		void display(void); </a:t>
            </a:r>
            <a:r>
              <a:rPr lang="en-US" sz="1200" b="1" dirty="0" smtClean="0">
                <a:solidFill>
                  <a:srgbClr val="008000"/>
                </a:solidFill>
                <a:latin typeface="Courier New" panose="02070309020205020404" pitchFamily="49" charset="0"/>
                <a:cs typeface="Courier New" panose="02070309020205020404" pitchFamily="49" charset="0"/>
              </a:rPr>
              <a:t>//function prototype</a:t>
            </a:r>
          </a:p>
          <a:p>
            <a:pPr>
              <a:buNone/>
            </a:pPr>
            <a:endParaRPr lang="en-US" sz="1200" dirty="0" smtClean="0">
              <a:latin typeface="Courier New" panose="02070309020205020404" pitchFamily="49" charset="0"/>
              <a:cs typeface="Courier New" panose="02070309020205020404" pitchFamily="49" charset="0"/>
            </a:endParaRPr>
          </a:p>
          <a:p>
            <a:pPr>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int</a:t>
            </a:r>
            <a:r>
              <a:rPr lang="en-US" sz="1200" dirty="0" smtClean="0">
                <a:latin typeface="Courier New" panose="02070309020205020404" pitchFamily="49" charset="0"/>
                <a:cs typeface="Courier New" panose="02070309020205020404" pitchFamily="49" charset="0"/>
              </a:rPr>
              <a:t> main(void)</a:t>
            </a:r>
          </a:p>
          <a:p>
            <a:pPr>
              <a:buNone/>
            </a:pPr>
            <a:r>
              <a:rPr lang="en-US" sz="1200" dirty="0" smtClean="0">
                <a:latin typeface="Courier New" panose="02070309020205020404" pitchFamily="49" charset="0"/>
                <a:cs typeface="Courier New" panose="02070309020205020404" pitchFamily="49" charset="0"/>
              </a:rPr>
              <a:t>		{</a:t>
            </a:r>
          </a:p>
          <a:p>
            <a:pPr>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cout</a:t>
            </a:r>
            <a:r>
              <a:rPr lang="en-US" sz="1200" dirty="0" smtClean="0">
                <a:latin typeface="Courier New" panose="02070309020205020404" pitchFamily="49" charset="0"/>
                <a:cs typeface="Courier New" panose="02070309020205020404" pitchFamily="49" charset="0"/>
              </a:rPr>
              <a:t> &lt;&lt; "program execution starts at the main function\n";</a:t>
            </a:r>
          </a:p>
          <a:p>
            <a:pPr>
              <a:buNone/>
            </a:pPr>
            <a:r>
              <a:rPr lang="en-US" sz="1200" dirty="0" smtClean="0">
                <a:latin typeface="Courier New" panose="02070309020205020404" pitchFamily="49" charset="0"/>
                <a:cs typeface="Courier New" panose="02070309020205020404" pitchFamily="49" charset="0"/>
              </a:rPr>
              <a:t>    		display();                           </a:t>
            </a:r>
            <a:r>
              <a:rPr lang="en-US" sz="1200" b="1" dirty="0" smtClean="0">
                <a:solidFill>
                  <a:srgbClr val="008000"/>
                </a:solidFill>
                <a:latin typeface="Courier New" panose="02070309020205020404" pitchFamily="49" charset="0"/>
                <a:cs typeface="Courier New" panose="02070309020205020404" pitchFamily="49" charset="0"/>
              </a:rPr>
              <a:t>// function call</a:t>
            </a:r>
          </a:p>
          <a:p>
            <a:pPr>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cout</a:t>
            </a:r>
            <a:r>
              <a:rPr lang="en-US" sz="1200" dirty="0" smtClean="0">
                <a:latin typeface="Courier New" panose="02070309020205020404" pitchFamily="49" charset="0"/>
                <a:cs typeface="Courier New" panose="02070309020205020404" pitchFamily="49" charset="0"/>
              </a:rPr>
              <a:t> &lt;&lt; "return to the main function\n";</a:t>
            </a:r>
          </a:p>
          <a:p>
            <a:pPr>
              <a:buNone/>
            </a:pPr>
            <a:endParaRPr lang="en-US" sz="1200" dirty="0" smtClean="0">
              <a:latin typeface="Courier New" panose="02070309020205020404" pitchFamily="49" charset="0"/>
              <a:cs typeface="Courier New" panose="02070309020205020404" pitchFamily="49" charset="0"/>
            </a:endParaRPr>
          </a:p>
          <a:p>
            <a:pPr>
              <a:buNone/>
            </a:pPr>
            <a:r>
              <a:rPr lang="en-US" sz="1200" dirty="0" smtClean="0">
                <a:latin typeface="Courier New" panose="02070309020205020404" pitchFamily="49" charset="0"/>
                <a:cs typeface="Courier New" panose="02070309020205020404" pitchFamily="49" charset="0"/>
              </a:rPr>
              <a:t>    		return 0;</a:t>
            </a:r>
          </a:p>
          <a:p>
            <a:pPr>
              <a:buNone/>
            </a:pPr>
            <a:r>
              <a:rPr lang="en-US" sz="1200" dirty="0" smtClean="0">
                <a:latin typeface="Courier New" panose="02070309020205020404" pitchFamily="49" charset="0"/>
                <a:cs typeface="Courier New" panose="02070309020205020404" pitchFamily="49" charset="0"/>
              </a:rPr>
              <a:t>		}</a:t>
            </a:r>
          </a:p>
          <a:p>
            <a:pPr>
              <a:buNone/>
            </a:pPr>
            <a:r>
              <a:rPr lang="en-US" sz="1200" dirty="0" smtClean="0">
                <a:latin typeface="Courier New" panose="02070309020205020404" pitchFamily="49" charset="0"/>
                <a:cs typeface="Courier New" panose="02070309020205020404" pitchFamily="49" charset="0"/>
              </a:rPr>
              <a:t>		</a:t>
            </a:r>
            <a:r>
              <a:rPr lang="en-US" sz="1200" b="1" dirty="0" smtClean="0">
                <a:solidFill>
                  <a:srgbClr val="008000"/>
                </a:solidFill>
                <a:latin typeface="Courier New" panose="02070309020205020404" pitchFamily="49" charset="0"/>
                <a:cs typeface="Courier New" panose="02070309020205020404" pitchFamily="49" charset="0"/>
              </a:rPr>
              <a:t>// Following is function definition</a:t>
            </a:r>
          </a:p>
          <a:p>
            <a:pPr>
              <a:buNone/>
            </a:pPr>
            <a:r>
              <a:rPr lang="en-US" sz="1200" dirty="0" smtClean="0">
                <a:latin typeface="Courier New" panose="02070309020205020404" pitchFamily="49" charset="0"/>
                <a:cs typeface="Courier New" panose="02070309020205020404" pitchFamily="49" charset="0"/>
              </a:rPr>
              <a:t>		void display(void)</a:t>
            </a:r>
          </a:p>
          <a:p>
            <a:pPr>
              <a:buNone/>
            </a:pPr>
            <a:r>
              <a:rPr lang="en-US" sz="1200" dirty="0" smtClean="0">
                <a:latin typeface="Courier New" panose="02070309020205020404" pitchFamily="49" charset="0"/>
                <a:cs typeface="Courier New" panose="02070309020205020404" pitchFamily="49" charset="0"/>
              </a:rPr>
              <a:t>		{</a:t>
            </a:r>
          </a:p>
          <a:p>
            <a:pPr>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cout</a:t>
            </a:r>
            <a:r>
              <a:rPr lang="en-US" sz="1200" dirty="0" smtClean="0">
                <a:latin typeface="Courier New" panose="02070309020205020404" pitchFamily="49" charset="0"/>
                <a:cs typeface="Courier New" panose="02070309020205020404" pitchFamily="49" charset="0"/>
              </a:rPr>
              <a:t> &lt;&lt; "function display has been called\n";</a:t>
            </a:r>
          </a:p>
          <a:p>
            <a:pPr>
              <a:buNone/>
            </a:pPr>
            <a:r>
              <a:rPr lang="en-US" sz="1200" dirty="0" smtClean="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p:txBody>
      </p:sp>
      <p:grpSp>
        <p:nvGrpSpPr>
          <p:cNvPr id="4" name="Group 9"/>
          <p:cNvGrpSpPr/>
          <p:nvPr/>
        </p:nvGrpSpPr>
        <p:grpSpPr>
          <a:xfrm>
            <a:off x="838200" y="4005064"/>
            <a:ext cx="1447800" cy="1584176"/>
            <a:chOff x="914400" y="3505200"/>
            <a:chExt cx="1447800" cy="1449388"/>
          </a:xfrm>
        </p:grpSpPr>
        <p:cxnSp>
          <p:nvCxnSpPr>
            <p:cNvPr id="5" name="Straight Connector 4"/>
            <p:cNvCxnSpPr/>
            <p:nvPr/>
          </p:nvCxnSpPr>
          <p:spPr>
            <a:xfrm rot="10800000">
              <a:off x="914400" y="3505200"/>
              <a:ext cx="1447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190500" y="4229100"/>
              <a:ext cx="1447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14400" y="4953000"/>
              <a:ext cx="533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4392488" y="1805915"/>
            <a:ext cx="4572000" cy="830997"/>
          </a:xfrm>
          <a:prstGeom prst="rect">
            <a:avLst/>
          </a:prstGeom>
          <a:noFill/>
          <a:ln>
            <a:solidFill>
              <a:srgbClr val="FF0066"/>
            </a:solidFill>
          </a:ln>
        </p:spPr>
        <p:txBody>
          <a:bodyPr wrap="square" rtlCol="0">
            <a:spAutoFit/>
          </a:bodyPr>
          <a:lstStyle/>
          <a:p>
            <a:r>
              <a:rPr lang="en-US" sz="1200" b="1" dirty="0" smtClean="0">
                <a:solidFill>
                  <a:srgbClr val="0000FF"/>
                </a:solidFill>
                <a:latin typeface="Courier New" panose="02070309020205020404" pitchFamily="49" charset="0"/>
                <a:cs typeface="Courier New" panose="02070309020205020404" pitchFamily="49" charset="0"/>
              </a:rPr>
              <a:t>Run:</a:t>
            </a:r>
          </a:p>
          <a:p>
            <a:r>
              <a:rPr lang="en-US" sz="1200" dirty="0" smtClean="0">
                <a:latin typeface="Courier New" panose="02070309020205020404" pitchFamily="49" charset="0"/>
                <a:cs typeface="Courier New" panose="02070309020205020404" pitchFamily="49" charset="0"/>
              </a:rPr>
              <a:t>program </a:t>
            </a:r>
            <a:r>
              <a:rPr lang="en-US" sz="1200" dirty="0">
                <a:latin typeface="Courier New" panose="02070309020205020404" pitchFamily="49" charset="0"/>
                <a:cs typeface="Courier New" panose="02070309020205020404" pitchFamily="49" charset="0"/>
              </a:rPr>
              <a:t>execution starts at the main function</a:t>
            </a:r>
          </a:p>
          <a:p>
            <a:r>
              <a:rPr lang="en-US" sz="1200" dirty="0">
                <a:latin typeface="Courier New" panose="02070309020205020404" pitchFamily="49" charset="0"/>
                <a:cs typeface="Courier New" panose="02070309020205020404" pitchFamily="49" charset="0"/>
              </a:rPr>
              <a:t>function display has been called</a:t>
            </a:r>
          </a:p>
          <a:p>
            <a:r>
              <a:rPr lang="en-US" sz="1200" dirty="0">
                <a:latin typeface="Courier New" panose="02070309020205020404" pitchFamily="49" charset="0"/>
                <a:cs typeface="Courier New" panose="02070309020205020404" pitchFamily="49" charset="0"/>
              </a:rPr>
              <a:t>return to the main </a:t>
            </a:r>
            <a:r>
              <a:rPr lang="en-US" sz="1200" dirty="0" smtClean="0">
                <a:latin typeface="Courier New" panose="02070309020205020404" pitchFamily="49" charset="0"/>
                <a:cs typeface="Courier New" panose="02070309020205020404" pitchFamily="49" charset="0"/>
              </a:rPr>
              <a:t>function</a:t>
            </a:r>
            <a:endParaRPr lang="en-US" sz="1200" dirty="0">
              <a:latin typeface="Courier New" panose="02070309020205020404" pitchFamily="49" charset="0"/>
              <a:cs typeface="Courier New" panose="02070309020205020404" pitchFamily="49" charset="0"/>
            </a:endParaRPr>
          </a:p>
        </p:txBody>
      </p:sp>
      <p:sp>
        <p:nvSpPr>
          <p:cNvPr id="8" name="Slide Number Placeholder 7"/>
          <p:cNvSpPr>
            <a:spLocks noGrp="1"/>
          </p:cNvSpPr>
          <p:nvPr>
            <p:ph type="sldNum" sz="quarter" idx="12"/>
          </p:nvPr>
        </p:nvSpPr>
        <p:spPr/>
        <p:txBody>
          <a:bodyPr/>
          <a:lstStyle/>
          <a:p>
            <a:fld id="{911E4C43-30DC-40C6-8400-D754E7A063DA}" type="slidenum">
              <a:rPr lang="en-US" smtClean="0"/>
              <a:t>28</a:t>
            </a:fld>
            <a:endParaRPr lang="en-US" dirty="0"/>
          </a:p>
        </p:txBody>
      </p:sp>
    </p:spTree>
    <p:extLst>
      <p:ext uri="{BB962C8B-B14F-4D97-AF65-F5344CB8AC3E}">
        <p14:creationId xmlns:p14="http://schemas.microsoft.com/office/powerpoint/2010/main" val="308387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calls another function</a:t>
            </a:r>
            <a:endParaRPr lang="en-US" dirty="0"/>
          </a:p>
        </p:txBody>
      </p:sp>
      <p:sp>
        <p:nvSpPr>
          <p:cNvPr id="3" name="Content Placeholder 2"/>
          <p:cNvSpPr>
            <a:spLocks noGrp="1"/>
          </p:cNvSpPr>
          <p:nvPr>
            <p:ph sz="half" idx="1"/>
          </p:nvPr>
        </p:nvSpPr>
        <p:spPr/>
        <p:txBody>
          <a:bodyPr>
            <a:normAutofit fontScale="92500" lnSpcReduction="20000"/>
          </a:bodyPr>
          <a:lstStyle/>
          <a:p>
            <a:pPr>
              <a:buNone/>
            </a:pPr>
            <a:r>
              <a:rPr lang="en-US" sz="1000" dirty="0" smtClean="0">
                <a:latin typeface="Courier New" panose="02070309020205020404" pitchFamily="49" charset="0"/>
                <a:cs typeface="Courier New" panose="02070309020205020404" pitchFamily="49" charset="0"/>
              </a:rPr>
              <a:t> </a:t>
            </a:r>
          </a:p>
          <a:p>
            <a:pPr>
              <a:buNone/>
            </a:pPr>
            <a:r>
              <a:rPr lang="en-US" sz="1000" dirty="0" smtClean="0">
                <a:latin typeface="Courier New" panose="02070309020205020404" pitchFamily="49" charset="0"/>
                <a:cs typeface="Courier New" panose="02070309020205020404" pitchFamily="49" charset="0"/>
              </a:rPr>
              <a:t>#</a:t>
            </a:r>
            <a:r>
              <a:rPr lang="en-US" sz="1000" dirty="0">
                <a:latin typeface="Courier New" panose="02070309020205020404" pitchFamily="49" charset="0"/>
                <a:cs typeface="Courier New" panose="02070309020205020404" pitchFamily="49" charset="0"/>
              </a:rPr>
              <a:t>include &lt;</a:t>
            </a:r>
            <a:r>
              <a:rPr lang="en-US" sz="1000" dirty="0" err="1">
                <a:latin typeface="Courier New" panose="02070309020205020404" pitchFamily="49" charset="0"/>
                <a:cs typeface="Courier New" panose="02070309020205020404" pitchFamily="49" charset="0"/>
              </a:rPr>
              <a:t>iostream</a:t>
            </a:r>
            <a:r>
              <a:rPr lang="en-US" sz="1000" dirty="0">
                <a:latin typeface="Courier New" panose="02070309020205020404" pitchFamily="49" charset="0"/>
                <a:cs typeface="Courier New" panose="02070309020205020404" pitchFamily="49" charset="0"/>
              </a:rPr>
              <a:t>&gt;</a:t>
            </a:r>
          </a:p>
          <a:p>
            <a:pPr>
              <a:buNone/>
            </a:pPr>
            <a:r>
              <a:rPr lang="en-US" sz="1000" dirty="0" smtClean="0">
                <a:latin typeface="Courier New" panose="02070309020205020404" pitchFamily="49" charset="0"/>
                <a:cs typeface="Courier New" panose="02070309020205020404" pitchFamily="49" charset="0"/>
              </a:rPr>
              <a:t>using </a:t>
            </a:r>
            <a:r>
              <a:rPr lang="en-US" sz="1000" dirty="0">
                <a:latin typeface="Courier New" panose="02070309020205020404" pitchFamily="49" charset="0"/>
                <a:cs typeface="Courier New" panose="02070309020205020404" pitchFamily="49" charset="0"/>
              </a:rPr>
              <a:t>namespace </a:t>
            </a:r>
            <a:r>
              <a:rPr lang="en-US" sz="1000" dirty="0" err="1">
                <a:latin typeface="Courier New" panose="02070309020205020404" pitchFamily="49" charset="0"/>
                <a:cs typeface="Courier New" panose="02070309020205020404" pitchFamily="49" charset="0"/>
              </a:rPr>
              <a:t>std</a:t>
            </a:r>
            <a:r>
              <a:rPr lang="en-US" sz="1000" dirty="0">
                <a:latin typeface="Courier New" panose="02070309020205020404" pitchFamily="49" charset="0"/>
                <a:cs typeface="Courier New" panose="02070309020205020404" pitchFamily="49" charset="0"/>
              </a:rPr>
              <a:t>;</a:t>
            </a:r>
          </a:p>
          <a:p>
            <a:pPr>
              <a:buNone/>
            </a:pPr>
            <a:endParaRPr lang="en-US" sz="1000" dirty="0" smtClean="0">
              <a:latin typeface="Courier New" panose="02070309020205020404" pitchFamily="49" charset="0"/>
              <a:cs typeface="Courier New" panose="02070309020205020404" pitchFamily="49" charset="0"/>
            </a:endParaRPr>
          </a:p>
          <a:p>
            <a:pPr>
              <a:buNone/>
            </a:pPr>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TotalGrade</a:t>
            </a:r>
            <a:r>
              <a:rPr lang="en-US" sz="1000" dirty="0" smtClean="0">
                <a:latin typeface="Courier New" panose="02070309020205020404" pitchFamily="49" charset="0"/>
                <a:cs typeface="Courier New" panose="02070309020205020404" pitchFamily="49" charset="0"/>
              </a:rPr>
              <a:t>();</a:t>
            </a:r>
          </a:p>
          <a:p>
            <a:pPr>
              <a:buNone/>
            </a:pPr>
            <a:r>
              <a:rPr lang="en-US" sz="1000" dirty="0" smtClean="0">
                <a:latin typeface="Courier New" panose="02070309020205020404" pitchFamily="49" charset="0"/>
                <a:cs typeface="Courier New" panose="02070309020205020404" pitchFamily="49" charset="0"/>
              </a:rPr>
              <a:t>void </a:t>
            </a:r>
            <a:r>
              <a:rPr lang="en-US" sz="1000" dirty="0" err="1" smtClean="0">
                <a:latin typeface="Courier New" panose="02070309020205020404" pitchFamily="49" charset="0"/>
                <a:cs typeface="Courier New" panose="02070309020205020404" pitchFamily="49" charset="0"/>
              </a:rPr>
              <a:t>LetterGrade</a:t>
            </a:r>
            <a:r>
              <a:rPr lang="en-US" sz="1000" dirty="0" smtClean="0">
                <a:latin typeface="Courier New" panose="02070309020205020404" pitchFamily="49" charset="0"/>
                <a:cs typeface="Courier New" panose="02070309020205020404" pitchFamily="49" charset="0"/>
              </a:rPr>
              <a:t>(double score);</a:t>
            </a:r>
          </a:p>
          <a:p>
            <a:pPr>
              <a:buNone/>
            </a:pPr>
            <a:r>
              <a:rPr lang="en-US" sz="1000" dirty="0" err="1" smtClean="0">
                <a:latin typeface="Courier New" panose="02070309020205020404" pitchFamily="49" charset="0"/>
                <a:cs typeface="Courier New" panose="02070309020205020404" pitchFamily="49" charset="0"/>
              </a:rPr>
              <a:t>int</a:t>
            </a:r>
            <a:r>
              <a:rPr lang="en-US" sz="1000" dirty="0" smtClean="0">
                <a:latin typeface="Courier New" panose="02070309020205020404" pitchFamily="49" charset="0"/>
                <a:cs typeface="Courier New" panose="02070309020205020404" pitchFamily="49" charset="0"/>
              </a:rPr>
              <a:t> main()</a:t>
            </a:r>
          </a:p>
          <a:p>
            <a:pPr>
              <a:buNone/>
            </a:pPr>
            <a:r>
              <a:rPr lang="en-US" sz="1000" dirty="0" smtClean="0">
                <a:latin typeface="Courier New" panose="02070309020205020404" pitchFamily="49" charset="0"/>
                <a:cs typeface="Courier New" panose="02070309020205020404" pitchFamily="49" charset="0"/>
              </a:rPr>
              <a:t>{</a:t>
            </a:r>
          </a:p>
          <a:p>
            <a:pPr>
              <a:buNone/>
            </a:pP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TotalGrade</a:t>
            </a:r>
            <a:r>
              <a:rPr lang="en-US" sz="1000" dirty="0" smtClean="0">
                <a:latin typeface="Courier New" panose="02070309020205020404" pitchFamily="49" charset="0"/>
                <a:cs typeface="Courier New" panose="02070309020205020404" pitchFamily="49" charset="0"/>
              </a:rPr>
              <a:t>();</a:t>
            </a:r>
          </a:p>
          <a:p>
            <a:pPr>
              <a:buNone/>
            </a:pPr>
            <a:r>
              <a:rPr lang="en-US" sz="1000" dirty="0" smtClean="0">
                <a:latin typeface="Courier New" panose="02070309020205020404" pitchFamily="49" charset="0"/>
                <a:cs typeface="Courier New" panose="02070309020205020404" pitchFamily="49" charset="0"/>
              </a:rPr>
              <a:t>    return 0;</a:t>
            </a:r>
          </a:p>
          <a:p>
            <a:pPr>
              <a:buNone/>
            </a:pPr>
            <a:r>
              <a:rPr lang="en-US" sz="1000" dirty="0" smtClean="0">
                <a:latin typeface="Courier New" panose="02070309020205020404" pitchFamily="49" charset="0"/>
                <a:cs typeface="Courier New" panose="02070309020205020404" pitchFamily="49" charset="0"/>
              </a:rPr>
              <a:t>}</a:t>
            </a:r>
          </a:p>
          <a:p>
            <a:pPr>
              <a:buNone/>
            </a:pPr>
            <a:r>
              <a:rPr lang="en-US" sz="1000" dirty="0" smtClean="0">
                <a:solidFill>
                  <a:srgbClr val="0000FF"/>
                </a:solidFill>
                <a:latin typeface="Courier New" panose="02070309020205020404" pitchFamily="49" charset="0"/>
                <a:cs typeface="Courier New" panose="02070309020205020404" pitchFamily="49" charset="0"/>
              </a:rPr>
              <a:t>void </a:t>
            </a:r>
            <a:r>
              <a:rPr lang="en-US" sz="1000" dirty="0" err="1" smtClean="0">
                <a:solidFill>
                  <a:srgbClr val="0000FF"/>
                </a:solidFill>
                <a:latin typeface="Courier New" panose="02070309020205020404" pitchFamily="49" charset="0"/>
                <a:cs typeface="Courier New" panose="02070309020205020404" pitchFamily="49" charset="0"/>
              </a:rPr>
              <a:t>TotalGrade</a:t>
            </a:r>
            <a:r>
              <a:rPr lang="en-US" sz="1000" dirty="0" smtClean="0">
                <a:solidFill>
                  <a:srgbClr val="0000FF"/>
                </a:solidFill>
                <a:latin typeface="Courier New" panose="02070309020205020404" pitchFamily="49" charset="0"/>
                <a:cs typeface="Courier New" panose="02070309020205020404" pitchFamily="49" charset="0"/>
              </a:rPr>
              <a:t>()</a:t>
            </a:r>
          </a:p>
          <a:p>
            <a:pPr>
              <a:buNone/>
            </a:pPr>
            <a:r>
              <a:rPr lang="en-US" sz="1000" dirty="0" smtClean="0">
                <a:solidFill>
                  <a:srgbClr val="0000FF"/>
                </a:solidFill>
                <a:latin typeface="Courier New" panose="02070309020205020404" pitchFamily="49" charset="0"/>
                <a:cs typeface="Courier New" panose="02070309020205020404" pitchFamily="49" charset="0"/>
              </a:rPr>
              <a:t>{</a:t>
            </a:r>
          </a:p>
          <a:p>
            <a:pPr>
              <a:buNone/>
            </a:pPr>
            <a:r>
              <a:rPr lang="en-US" sz="1000" dirty="0" smtClean="0">
                <a:solidFill>
                  <a:srgbClr val="0000FF"/>
                </a:solidFill>
                <a:latin typeface="Courier New" panose="02070309020205020404" pitchFamily="49" charset="0"/>
                <a:cs typeface="Courier New" panose="02070309020205020404" pitchFamily="49" charset="0"/>
              </a:rPr>
              <a:t>    double grade;</a:t>
            </a:r>
          </a:p>
          <a:p>
            <a:pPr>
              <a:buNone/>
            </a:pPr>
            <a:r>
              <a:rPr lang="en-US" sz="1000" dirty="0" smtClean="0">
                <a:solidFill>
                  <a:srgbClr val="0000FF"/>
                </a:solidFill>
                <a:latin typeface="Courier New" panose="02070309020205020404" pitchFamily="49" charset="0"/>
                <a:cs typeface="Courier New" panose="02070309020205020404" pitchFamily="49" charset="0"/>
              </a:rPr>
              <a:t>    double total = 0.0;</a:t>
            </a:r>
          </a:p>
          <a:p>
            <a:pPr>
              <a:buNone/>
            </a:pPr>
            <a:r>
              <a:rPr lang="en-US" sz="1000" dirty="0" smtClean="0">
                <a:solidFill>
                  <a:srgbClr val="0000FF"/>
                </a:solidFill>
                <a:latin typeface="Courier New" panose="02070309020205020404" pitchFamily="49" charset="0"/>
                <a:cs typeface="Courier New" panose="02070309020205020404" pitchFamily="49" charset="0"/>
              </a:rPr>
              <a:t>    double average = 0.0;</a:t>
            </a:r>
          </a:p>
          <a:p>
            <a:pPr>
              <a:buNone/>
            </a:pPr>
            <a:r>
              <a:rPr lang="en-US" sz="1000" dirty="0" smtClean="0">
                <a:solidFill>
                  <a:srgbClr val="0000FF"/>
                </a:solidFill>
                <a:latin typeface="Courier New" panose="02070309020205020404" pitchFamily="49" charset="0"/>
                <a:cs typeface="Courier New" panose="02070309020205020404" pitchFamily="49" charset="0"/>
              </a:rPr>
              <a:t>    </a:t>
            </a:r>
            <a:r>
              <a:rPr lang="en-US" sz="1000" dirty="0" err="1" smtClean="0">
                <a:solidFill>
                  <a:srgbClr val="0000FF"/>
                </a:solidFill>
                <a:latin typeface="Courier New" panose="02070309020205020404" pitchFamily="49" charset="0"/>
                <a:cs typeface="Courier New" panose="02070309020205020404" pitchFamily="49" charset="0"/>
              </a:rPr>
              <a:t>int</a:t>
            </a:r>
            <a:r>
              <a:rPr lang="en-US" sz="1000" dirty="0" smtClean="0">
                <a:solidFill>
                  <a:srgbClr val="0000FF"/>
                </a:solidFill>
                <a:latin typeface="Courier New" panose="02070309020205020404" pitchFamily="49" charset="0"/>
                <a:cs typeface="Courier New" panose="02070309020205020404" pitchFamily="49" charset="0"/>
              </a:rPr>
              <a:t> counter = 0;</a:t>
            </a:r>
          </a:p>
          <a:p>
            <a:pPr>
              <a:buNone/>
            </a:pPr>
            <a:r>
              <a:rPr lang="en-US" sz="1000" dirty="0" smtClean="0">
                <a:solidFill>
                  <a:srgbClr val="0000FF"/>
                </a:solidFill>
                <a:latin typeface="Courier New" panose="02070309020205020404" pitchFamily="49" charset="0"/>
                <a:cs typeface="Courier New" panose="02070309020205020404" pitchFamily="49" charset="0"/>
              </a:rPr>
              <a:t>    </a:t>
            </a:r>
            <a:r>
              <a:rPr lang="en-US" sz="1000" dirty="0" err="1" smtClean="0">
                <a:solidFill>
                  <a:srgbClr val="0000FF"/>
                </a:solidFill>
                <a:latin typeface="Courier New" panose="02070309020205020404" pitchFamily="49" charset="0"/>
                <a:cs typeface="Courier New" panose="02070309020205020404" pitchFamily="49" charset="0"/>
              </a:rPr>
              <a:t>cout</a:t>
            </a:r>
            <a:r>
              <a:rPr lang="en-US" sz="1000" dirty="0" smtClean="0">
                <a:solidFill>
                  <a:srgbClr val="0000FF"/>
                </a:solidFill>
                <a:latin typeface="Courier New" panose="02070309020205020404" pitchFamily="49" charset="0"/>
                <a:cs typeface="Courier New" panose="02070309020205020404" pitchFamily="49" charset="0"/>
              </a:rPr>
              <a:t> &lt;&lt; "Enter exam score &lt;-1 to end&gt; --&gt; ";</a:t>
            </a:r>
          </a:p>
          <a:p>
            <a:pPr>
              <a:buNone/>
            </a:pPr>
            <a:r>
              <a:rPr lang="en-US" sz="1000" dirty="0" smtClean="0">
                <a:solidFill>
                  <a:srgbClr val="0000FF"/>
                </a:solidFill>
                <a:latin typeface="Courier New" panose="02070309020205020404" pitchFamily="49" charset="0"/>
                <a:cs typeface="Courier New" panose="02070309020205020404" pitchFamily="49" charset="0"/>
              </a:rPr>
              <a:t>    </a:t>
            </a:r>
            <a:r>
              <a:rPr lang="en-US" sz="1000" dirty="0" err="1" smtClean="0">
                <a:solidFill>
                  <a:srgbClr val="0000FF"/>
                </a:solidFill>
                <a:latin typeface="Courier New" panose="02070309020205020404" pitchFamily="49" charset="0"/>
                <a:cs typeface="Courier New" panose="02070309020205020404" pitchFamily="49" charset="0"/>
              </a:rPr>
              <a:t>cin</a:t>
            </a:r>
            <a:r>
              <a:rPr lang="en-US" sz="1000" dirty="0" smtClean="0">
                <a:solidFill>
                  <a:srgbClr val="0000FF"/>
                </a:solidFill>
                <a:latin typeface="Courier New" panose="02070309020205020404" pitchFamily="49" charset="0"/>
                <a:cs typeface="Courier New" panose="02070309020205020404" pitchFamily="49" charset="0"/>
              </a:rPr>
              <a:t> &gt;&gt; grade;</a:t>
            </a:r>
          </a:p>
          <a:p>
            <a:pPr lvl="1">
              <a:buNone/>
            </a:pPr>
            <a:r>
              <a:rPr lang="en-US" sz="1000" dirty="0" smtClean="0">
                <a:solidFill>
                  <a:srgbClr val="0000FF"/>
                </a:solidFill>
                <a:latin typeface="Courier New" panose="02070309020205020404" pitchFamily="49" charset="0"/>
                <a:cs typeface="Courier New" panose="02070309020205020404" pitchFamily="49" charset="0"/>
              </a:rPr>
              <a:t>while(grade </a:t>
            </a:r>
            <a:r>
              <a:rPr lang="en-US" sz="1000" dirty="0">
                <a:solidFill>
                  <a:srgbClr val="0000FF"/>
                </a:solidFill>
                <a:latin typeface="Courier New" panose="02070309020205020404" pitchFamily="49" charset="0"/>
                <a:cs typeface="Courier New" panose="02070309020205020404" pitchFamily="49" charset="0"/>
              </a:rPr>
              <a:t>!= -1)</a:t>
            </a:r>
          </a:p>
          <a:p>
            <a:pPr lvl="1">
              <a:buNone/>
            </a:pPr>
            <a:r>
              <a:rPr lang="en-US" sz="1000" dirty="0" smtClean="0">
                <a:solidFill>
                  <a:srgbClr val="0000FF"/>
                </a:solidFill>
                <a:latin typeface="Courier New" panose="02070309020205020404" pitchFamily="49" charset="0"/>
                <a:cs typeface="Courier New" panose="02070309020205020404" pitchFamily="49" charset="0"/>
              </a:rPr>
              <a:t>{</a:t>
            </a:r>
            <a:endParaRPr lang="en-US" sz="1000" dirty="0">
              <a:solidFill>
                <a:srgbClr val="0000FF"/>
              </a:solidFill>
              <a:latin typeface="Courier New" panose="02070309020205020404" pitchFamily="49" charset="0"/>
              <a:cs typeface="Courier New" panose="02070309020205020404" pitchFamily="49" charset="0"/>
            </a:endParaRPr>
          </a:p>
          <a:p>
            <a:pPr lvl="1">
              <a:buNone/>
            </a:pPr>
            <a:r>
              <a:rPr lang="en-US" sz="1000" dirty="0">
                <a:solidFill>
                  <a:srgbClr val="0000FF"/>
                </a:solidFill>
                <a:latin typeface="Courier New" panose="02070309020205020404" pitchFamily="49" charset="0"/>
                <a:cs typeface="Courier New" panose="02070309020205020404" pitchFamily="49" charset="0"/>
              </a:rPr>
              <a:t>   </a:t>
            </a:r>
            <a:r>
              <a:rPr lang="en-US" sz="1000" dirty="0" smtClean="0">
                <a:solidFill>
                  <a:srgbClr val="0000FF"/>
                </a:solidFill>
                <a:latin typeface="Courier New" panose="02070309020205020404" pitchFamily="49" charset="0"/>
                <a:cs typeface="Courier New" panose="02070309020205020404" pitchFamily="49" charset="0"/>
              </a:rPr>
              <a:t>total </a:t>
            </a:r>
            <a:r>
              <a:rPr lang="en-US" sz="1000" dirty="0">
                <a:solidFill>
                  <a:srgbClr val="0000FF"/>
                </a:solidFill>
                <a:latin typeface="Courier New" panose="02070309020205020404" pitchFamily="49" charset="0"/>
                <a:cs typeface="Courier New" panose="02070309020205020404" pitchFamily="49" charset="0"/>
              </a:rPr>
              <a:t>+= grade;</a:t>
            </a:r>
          </a:p>
          <a:p>
            <a:pPr lvl="1">
              <a:buNone/>
            </a:pPr>
            <a:r>
              <a:rPr lang="en-US" sz="1000" dirty="0">
                <a:solidFill>
                  <a:srgbClr val="0000FF"/>
                </a:solidFill>
                <a:latin typeface="Courier New" panose="02070309020205020404" pitchFamily="49" charset="0"/>
                <a:cs typeface="Courier New" panose="02070309020205020404" pitchFamily="49" charset="0"/>
              </a:rPr>
              <a:t>   </a:t>
            </a:r>
            <a:r>
              <a:rPr lang="en-US" sz="1000" dirty="0" smtClean="0">
                <a:solidFill>
                  <a:srgbClr val="0000FF"/>
                </a:solidFill>
                <a:latin typeface="Courier New" panose="02070309020205020404" pitchFamily="49" charset="0"/>
                <a:cs typeface="Courier New" panose="02070309020205020404" pitchFamily="49" charset="0"/>
              </a:rPr>
              <a:t>counter</a:t>
            </a:r>
            <a:r>
              <a:rPr lang="en-US" sz="1000" dirty="0">
                <a:solidFill>
                  <a:srgbClr val="0000FF"/>
                </a:solidFill>
                <a:latin typeface="Courier New" panose="02070309020205020404" pitchFamily="49" charset="0"/>
                <a:cs typeface="Courier New" panose="02070309020205020404" pitchFamily="49" charset="0"/>
              </a:rPr>
              <a:t>++;</a:t>
            </a:r>
          </a:p>
          <a:p>
            <a:pPr lvl="1">
              <a:buNone/>
            </a:pPr>
            <a:r>
              <a:rPr lang="en-US" sz="1000" dirty="0">
                <a:solidFill>
                  <a:srgbClr val="0000FF"/>
                </a:solidFill>
                <a:latin typeface="Courier New" panose="02070309020205020404" pitchFamily="49" charset="0"/>
                <a:cs typeface="Courier New" panose="02070309020205020404" pitchFamily="49" charset="0"/>
              </a:rPr>
              <a:t>   </a:t>
            </a:r>
            <a:r>
              <a:rPr lang="en-US" sz="1000" dirty="0" err="1" smtClean="0">
                <a:solidFill>
                  <a:srgbClr val="0000FF"/>
                </a:solidFill>
                <a:latin typeface="Courier New" panose="02070309020205020404" pitchFamily="49" charset="0"/>
                <a:cs typeface="Courier New" panose="02070309020205020404" pitchFamily="49" charset="0"/>
              </a:rPr>
              <a:t>cout</a:t>
            </a:r>
            <a:r>
              <a:rPr lang="en-US" sz="1000" dirty="0" smtClean="0">
                <a:solidFill>
                  <a:srgbClr val="0000FF"/>
                </a:solidFill>
                <a:latin typeface="Courier New" panose="02070309020205020404" pitchFamily="49" charset="0"/>
                <a:cs typeface="Courier New" panose="02070309020205020404" pitchFamily="49" charset="0"/>
              </a:rPr>
              <a:t> &lt;&lt; "Enter </a:t>
            </a:r>
            <a:r>
              <a:rPr lang="en-US" sz="1000" dirty="0">
                <a:solidFill>
                  <a:srgbClr val="0000FF"/>
                </a:solidFill>
                <a:latin typeface="Courier New" panose="02070309020205020404" pitchFamily="49" charset="0"/>
                <a:cs typeface="Courier New" panose="02070309020205020404" pitchFamily="49" charset="0"/>
              </a:rPr>
              <a:t>exam score &lt;-1 to end&gt; --&gt; </a:t>
            </a:r>
            <a:r>
              <a:rPr lang="en-US" sz="1000" dirty="0" smtClean="0">
                <a:solidFill>
                  <a:srgbClr val="0000FF"/>
                </a:solidFill>
                <a:latin typeface="Courier New" panose="02070309020205020404" pitchFamily="49" charset="0"/>
                <a:cs typeface="Courier New" panose="02070309020205020404" pitchFamily="49" charset="0"/>
              </a:rPr>
              <a:t>";</a:t>
            </a:r>
            <a:endParaRPr lang="en-US" sz="1000" dirty="0">
              <a:solidFill>
                <a:srgbClr val="0000FF"/>
              </a:solidFill>
              <a:latin typeface="Courier New" panose="02070309020205020404" pitchFamily="49" charset="0"/>
              <a:cs typeface="Courier New" panose="02070309020205020404" pitchFamily="49" charset="0"/>
            </a:endParaRPr>
          </a:p>
          <a:p>
            <a:pPr lvl="1">
              <a:buNone/>
            </a:pPr>
            <a:r>
              <a:rPr lang="en-US" sz="1000" dirty="0">
                <a:solidFill>
                  <a:srgbClr val="0000FF"/>
                </a:solidFill>
                <a:latin typeface="Courier New" panose="02070309020205020404" pitchFamily="49" charset="0"/>
                <a:cs typeface="Courier New" panose="02070309020205020404" pitchFamily="49" charset="0"/>
              </a:rPr>
              <a:t>   </a:t>
            </a:r>
            <a:r>
              <a:rPr lang="en-US" sz="1000" dirty="0" err="1" smtClean="0">
                <a:solidFill>
                  <a:srgbClr val="0000FF"/>
                </a:solidFill>
                <a:latin typeface="Courier New" panose="02070309020205020404" pitchFamily="49" charset="0"/>
                <a:cs typeface="Courier New" panose="02070309020205020404" pitchFamily="49" charset="0"/>
              </a:rPr>
              <a:t>cin</a:t>
            </a:r>
            <a:r>
              <a:rPr lang="en-US" sz="1000" dirty="0" smtClean="0">
                <a:solidFill>
                  <a:srgbClr val="0000FF"/>
                </a:solidFill>
                <a:latin typeface="Courier New" panose="02070309020205020404" pitchFamily="49" charset="0"/>
                <a:cs typeface="Courier New" panose="02070309020205020404" pitchFamily="49" charset="0"/>
              </a:rPr>
              <a:t> &gt;&gt; grade;</a:t>
            </a:r>
            <a:endParaRPr lang="en-US" sz="1000" dirty="0">
              <a:solidFill>
                <a:srgbClr val="0000FF"/>
              </a:solidFill>
              <a:latin typeface="Courier New" panose="02070309020205020404" pitchFamily="49" charset="0"/>
              <a:cs typeface="Courier New" panose="02070309020205020404" pitchFamily="49" charset="0"/>
            </a:endParaRPr>
          </a:p>
          <a:p>
            <a:pPr lvl="1">
              <a:buNone/>
            </a:pPr>
            <a:r>
              <a:rPr lang="en-US" sz="1000" dirty="0" smtClean="0">
                <a:solidFill>
                  <a:srgbClr val="0000FF"/>
                </a:solidFill>
                <a:latin typeface="Courier New" panose="02070309020205020404" pitchFamily="49" charset="0"/>
                <a:cs typeface="Courier New" panose="02070309020205020404" pitchFamily="49" charset="0"/>
              </a:rPr>
              <a:t>}</a:t>
            </a:r>
            <a:endParaRPr lang="en-US" sz="1000" dirty="0">
              <a:solidFill>
                <a:srgbClr val="0000FF"/>
              </a:solidFill>
              <a:latin typeface="Courier New" panose="02070309020205020404" pitchFamily="49" charset="0"/>
              <a:cs typeface="Courier New" panose="02070309020205020404" pitchFamily="49" charset="0"/>
            </a:endParaRPr>
          </a:p>
          <a:p>
            <a:pPr lvl="1">
              <a:buNone/>
            </a:pPr>
            <a:r>
              <a:rPr lang="en-US" sz="1000" dirty="0" smtClean="0">
                <a:solidFill>
                  <a:srgbClr val="0000FF"/>
                </a:solidFill>
                <a:latin typeface="Courier New" panose="02070309020205020404" pitchFamily="49" charset="0"/>
                <a:cs typeface="Courier New" panose="02070309020205020404" pitchFamily="49" charset="0"/>
              </a:rPr>
              <a:t>average </a:t>
            </a:r>
            <a:r>
              <a:rPr lang="en-US" sz="1000" dirty="0">
                <a:solidFill>
                  <a:srgbClr val="0000FF"/>
                </a:solidFill>
                <a:latin typeface="Courier New" panose="02070309020205020404" pitchFamily="49" charset="0"/>
                <a:cs typeface="Courier New" panose="02070309020205020404" pitchFamily="49" charset="0"/>
              </a:rPr>
              <a:t>= total / counter;</a:t>
            </a:r>
          </a:p>
          <a:p>
            <a:pPr lvl="1">
              <a:buNone/>
            </a:pPr>
            <a:r>
              <a:rPr lang="en-US" sz="1000" dirty="0" err="1" smtClean="0">
                <a:solidFill>
                  <a:srgbClr val="0000FF"/>
                </a:solidFill>
                <a:latin typeface="Courier New" panose="02070309020205020404" pitchFamily="49" charset="0"/>
                <a:cs typeface="Courier New" panose="02070309020205020404" pitchFamily="49" charset="0"/>
              </a:rPr>
              <a:t>cout</a:t>
            </a:r>
            <a:r>
              <a:rPr lang="en-US" sz="1000" dirty="0" smtClean="0">
                <a:solidFill>
                  <a:srgbClr val="0000FF"/>
                </a:solidFill>
                <a:latin typeface="Courier New" panose="02070309020205020404" pitchFamily="49" charset="0"/>
                <a:cs typeface="Courier New" panose="02070309020205020404" pitchFamily="49" charset="0"/>
              </a:rPr>
              <a:t> &lt;&lt; "Average </a:t>
            </a:r>
            <a:r>
              <a:rPr lang="en-US" sz="1000" dirty="0">
                <a:solidFill>
                  <a:srgbClr val="0000FF"/>
                </a:solidFill>
                <a:latin typeface="Courier New" panose="02070309020205020404" pitchFamily="49" charset="0"/>
                <a:cs typeface="Courier New" panose="02070309020205020404" pitchFamily="49" charset="0"/>
              </a:rPr>
              <a:t>of all exams: </a:t>
            </a:r>
            <a:r>
              <a:rPr lang="en-US" sz="1000" dirty="0" smtClean="0">
                <a:solidFill>
                  <a:srgbClr val="0000FF"/>
                </a:solidFill>
                <a:latin typeface="Courier New" panose="02070309020205020404" pitchFamily="49" charset="0"/>
                <a:cs typeface="Courier New" panose="02070309020205020404" pitchFamily="49" charset="0"/>
              </a:rPr>
              <a:t>“ &lt;&lt; average ;</a:t>
            </a:r>
            <a:endParaRPr lang="en-US" sz="1000" dirty="0">
              <a:solidFill>
                <a:srgbClr val="0000FF"/>
              </a:solidFill>
              <a:latin typeface="Courier New" panose="02070309020205020404" pitchFamily="49" charset="0"/>
              <a:cs typeface="Courier New" panose="02070309020205020404" pitchFamily="49" charset="0"/>
            </a:endParaRPr>
          </a:p>
          <a:p>
            <a:pPr lvl="1">
              <a:buNone/>
            </a:pPr>
            <a:r>
              <a:rPr lang="en-US" sz="1000" dirty="0" err="1" smtClean="0">
                <a:solidFill>
                  <a:srgbClr val="0000FF"/>
                </a:solidFill>
                <a:latin typeface="Courier New" panose="02070309020205020404" pitchFamily="49" charset="0"/>
                <a:cs typeface="Courier New" panose="02070309020205020404" pitchFamily="49" charset="0"/>
              </a:rPr>
              <a:t>LetterGrade</a:t>
            </a:r>
            <a:r>
              <a:rPr lang="en-US" sz="1000" dirty="0" smtClean="0">
                <a:solidFill>
                  <a:srgbClr val="0000FF"/>
                </a:solidFill>
                <a:latin typeface="Courier New" panose="02070309020205020404" pitchFamily="49" charset="0"/>
                <a:cs typeface="Courier New" panose="02070309020205020404" pitchFamily="49" charset="0"/>
              </a:rPr>
              <a:t>(average</a:t>
            </a:r>
            <a:r>
              <a:rPr lang="en-US" sz="1000" dirty="0">
                <a:solidFill>
                  <a:srgbClr val="0000FF"/>
                </a:solidFill>
                <a:latin typeface="Courier New" panose="02070309020205020404" pitchFamily="49" charset="0"/>
                <a:cs typeface="Courier New" panose="02070309020205020404" pitchFamily="49" charset="0"/>
              </a:rPr>
              <a:t>);</a:t>
            </a:r>
          </a:p>
          <a:p>
            <a:pPr>
              <a:buNone/>
            </a:pPr>
            <a:r>
              <a:rPr lang="en-US" sz="1000" dirty="0">
                <a:solidFill>
                  <a:srgbClr val="0000FF"/>
                </a:solidFill>
                <a:latin typeface="Courier New" panose="02070309020205020404" pitchFamily="49" charset="0"/>
                <a:cs typeface="Courier New" panose="02070309020205020404" pitchFamily="49" charset="0"/>
              </a:rPr>
              <a:t>}</a:t>
            </a:r>
          </a:p>
          <a:p>
            <a:pPr>
              <a:buNone/>
            </a:pPr>
            <a:endParaRPr lang="en-US" sz="1000" dirty="0" smtClean="0">
              <a:solidFill>
                <a:srgbClr val="0000FF"/>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sz="half" idx="2"/>
          </p:nvPr>
        </p:nvSpPr>
        <p:spPr/>
        <p:txBody>
          <a:bodyPr>
            <a:normAutofit fontScale="92500" lnSpcReduction="20000"/>
          </a:bodyPr>
          <a:lstStyle/>
          <a:p>
            <a:pPr>
              <a:buNone/>
            </a:pPr>
            <a:r>
              <a:rPr lang="en-US" sz="1000" dirty="0" smtClean="0">
                <a:solidFill>
                  <a:srgbClr val="FF0000"/>
                </a:solidFill>
                <a:latin typeface="Courier New" panose="02070309020205020404" pitchFamily="49" charset="0"/>
                <a:cs typeface="Courier New" panose="02070309020205020404" pitchFamily="49" charset="0"/>
              </a:rPr>
              <a:t>void </a:t>
            </a:r>
            <a:r>
              <a:rPr lang="en-US" sz="1000" dirty="0" err="1" smtClean="0">
                <a:solidFill>
                  <a:srgbClr val="FF0000"/>
                </a:solidFill>
                <a:latin typeface="Courier New" panose="02070309020205020404" pitchFamily="49" charset="0"/>
                <a:cs typeface="Courier New" panose="02070309020205020404" pitchFamily="49" charset="0"/>
              </a:rPr>
              <a:t>LetterGrade</a:t>
            </a:r>
            <a:r>
              <a:rPr lang="en-US" sz="1000" dirty="0" smtClean="0">
                <a:solidFill>
                  <a:srgbClr val="FF0000"/>
                </a:solidFill>
                <a:latin typeface="Courier New" panose="02070309020205020404" pitchFamily="49" charset="0"/>
                <a:cs typeface="Courier New" panose="02070309020205020404" pitchFamily="49" charset="0"/>
              </a:rPr>
              <a:t>(double score)</a:t>
            </a:r>
          </a:p>
          <a:p>
            <a:pPr>
              <a:buNone/>
            </a:pPr>
            <a:r>
              <a:rPr lang="en-US" sz="1000" dirty="0" smtClean="0">
                <a:solidFill>
                  <a:srgbClr val="FF0000"/>
                </a:solidFill>
                <a:latin typeface="Courier New" panose="02070309020205020404" pitchFamily="49" charset="0"/>
                <a:cs typeface="Courier New" panose="02070309020205020404" pitchFamily="49" charset="0"/>
              </a:rPr>
              <a:t>{</a:t>
            </a:r>
          </a:p>
          <a:p>
            <a:pPr>
              <a:buNone/>
            </a:pPr>
            <a:r>
              <a:rPr lang="en-US" sz="1000" dirty="0" smtClean="0">
                <a:solidFill>
                  <a:srgbClr val="FF0000"/>
                </a:solidFill>
                <a:latin typeface="Courier New" panose="02070309020205020404" pitchFamily="49" charset="0"/>
                <a:cs typeface="Courier New" panose="02070309020205020404" pitchFamily="49" charset="0"/>
              </a:rPr>
              <a:t>    if(score &gt;= 90)</a:t>
            </a:r>
          </a:p>
          <a:p>
            <a:pPr>
              <a:buNone/>
            </a:pPr>
            <a:r>
              <a:rPr lang="en-US" sz="1000" dirty="0" smtClean="0">
                <a:solidFill>
                  <a:srgbClr val="FF0000"/>
                </a:solidFill>
                <a:latin typeface="Courier New" panose="02070309020205020404" pitchFamily="49" charset="0"/>
                <a:cs typeface="Courier New" panose="02070309020205020404" pitchFamily="49" charset="0"/>
              </a:rPr>
              <a:t>        </a:t>
            </a:r>
            <a:r>
              <a:rPr lang="en-US" sz="1000" dirty="0" err="1" smtClean="0">
                <a:solidFill>
                  <a:srgbClr val="FF0000"/>
                </a:solidFill>
                <a:latin typeface="Courier New" panose="02070309020205020404" pitchFamily="49" charset="0"/>
                <a:cs typeface="Courier New" panose="02070309020205020404" pitchFamily="49" charset="0"/>
              </a:rPr>
              <a:t>cout</a:t>
            </a:r>
            <a:r>
              <a:rPr lang="en-US" sz="1000" dirty="0" smtClean="0">
                <a:solidFill>
                  <a:srgbClr val="FF0000"/>
                </a:solidFill>
                <a:latin typeface="Courier New" panose="02070309020205020404" pitchFamily="49" charset="0"/>
                <a:cs typeface="Courier New" panose="02070309020205020404" pitchFamily="49" charset="0"/>
              </a:rPr>
              <a:t> &lt;&lt; "Letter Grade: A";</a:t>
            </a:r>
          </a:p>
          <a:p>
            <a:pPr>
              <a:buNone/>
            </a:pPr>
            <a:r>
              <a:rPr lang="en-US" sz="1000" dirty="0" smtClean="0">
                <a:solidFill>
                  <a:srgbClr val="FF0000"/>
                </a:solidFill>
                <a:latin typeface="Courier New" panose="02070309020205020404" pitchFamily="49" charset="0"/>
                <a:cs typeface="Courier New" panose="02070309020205020404" pitchFamily="49" charset="0"/>
              </a:rPr>
              <a:t>    else if(score &gt;= 80)</a:t>
            </a:r>
          </a:p>
          <a:p>
            <a:pPr>
              <a:buNone/>
            </a:pPr>
            <a:r>
              <a:rPr lang="en-US" sz="1000" dirty="0" smtClean="0">
                <a:solidFill>
                  <a:srgbClr val="FF0000"/>
                </a:solidFill>
                <a:latin typeface="Courier New" panose="02070309020205020404" pitchFamily="49" charset="0"/>
                <a:cs typeface="Courier New" panose="02070309020205020404" pitchFamily="49" charset="0"/>
              </a:rPr>
              <a:t>        </a:t>
            </a:r>
            <a:r>
              <a:rPr lang="en-US" sz="1000" dirty="0" err="1" smtClean="0">
                <a:solidFill>
                  <a:srgbClr val="FF0000"/>
                </a:solidFill>
                <a:latin typeface="Courier New" panose="02070309020205020404" pitchFamily="49" charset="0"/>
                <a:cs typeface="Courier New" panose="02070309020205020404" pitchFamily="49" charset="0"/>
              </a:rPr>
              <a:t>cout</a:t>
            </a:r>
            <a:r>
              <a:rPr lang="en-US" sz="1000" dirty="0" smtClean="0">
                <a:solidFill>
                  <a:srgbClr val="FF0000"/>
                </a:solidFill>
                <a:latin typeface="Courier New" panose="02070309020205020404" pitchFamily="49" charset="0"/>
                <a:cs typeface="Courier New" panose="02070309020205020404" pitchFamily="49" charset="0"/>
              </a:rPr>
              <a:t> &lt;&lt; "Letter Grade: B";</a:t>
            </a:r>
          </a:p>
          <a:p>
            <a:pPr>
              <a:buNone/>
            </a:pPr>
            <a:r>
              <a:rPr lang="en-US" sz="1000" dirty="0" smtClean="0">
                <a:solidFill>
                  <a:srgbClr val="FF0000"/>
                </a:solidFill>
                <a:latin typeface="Courier New" panose="02070309020205020404" pitchFamily="49" charset="0"/>
                <a:cs typeface="Courier New" panose="02070309020205020404" pitchFamily="49" charset="0"/>
              </a:rPr>
              <a:t>    else if(score &gt;= 70)</a:t>
            </a:r>
          </a:p>
          <a:p>
            <a:pPr>
              <a:buNone/>
            </a:pPr>
            <a:r>
              <a:rPr lang="en-US" sz="1000" dirty="0" smtClean="0">
                <a:solidFill>
                  <a:srgbClr val="FF0000"/>
                </a:solidFill>
                <a:latin typeface="Courier New" panose="02070309020205020404" pitchFamily="49" charset="0"/>
                <a:cs typeface="Courier New" panose="02070309020205020404" pitchFamily="49" charset="0"/>
              </a:rPr>
              <a:t>        </a:t>
            </a:r>
            <a:r>
              <a:rPr lang="en-US" sz="1000" dirty="0" err="1" smtClean="0">
                <a:solidFill>
                  <a:srgbClr val="FF0000"/>
                </a:solidFill>
                <a:latin typeface="Courier New" panose="02070309020205020404" pitchFamily="49" charset="0"/>
                <a:cs typeface="Courier New" panose="02070309020205020404" pitchFamily="49" charset="0"/>
              </a:rPr>
              <a:t>cout</a:t>
            </a:r>
            <a:r>
              <a:rPr lang="en-US" sz="1000" dirty="0" smtClean="0">
                <a:solidFill>
                  <a:srgbClr val="FF0000"/>
                </a:solidFill>
                <a:latin typeface="Courier New" panose="02070309020205020404" pitchFamily="49" charset="0"/>
                <a:cs typeface="Courier New" panose="02070309020205020404" pitchFamily="49" charset="0"/>
              </a:rPr>
              <a:t> &lt;&lt; "Letter Grade: C";</a:t>
            </a:r>
          </a:p>
          <a:p>
            <a:pPr>
              <a:buNone/>
            </a:pPr>
            <a:r>
              <a:rPr lang="en-US" sz="1000" dirty="0" smtClean="0">
                <a:solidFill>
                  <a:srgbClr val="FF0000"/>
                </a:solidFill>
                <a:latin typeface="Courier New" panose="02070309020205020404" pitchFamily="49" charset="0"/>
                <a:cs typeface="Courier New" panose="02070309020205020404" pitchFamily="49" charset="0"/>
              </a:rPr>
              <a:t>    else if(score &gt;=65)</a:t>
            </a:r>
          </a:p>
          <a:p>
            <a:pPr>
              <a:buNone/>
            </a:pPr>
            <a:r>
              <a:rPr lang="en-US" sz="1000" dirty="0" smtClean="0">
                <a:solidFill>
                  <a:srgbClr val="FF0000"/>
                </a:solidFill>
                <a:latin typeface="Courier New" panose="02070309020205020404" pitchFamily="49" charset="0"/>
                <a:cs typeface="Courier New" panose="02070309020205020404" pitchFamily="49" charset="0"/>
              </a:rPr>
              <a:t>        </a:t>
            </a:r>
            <a:r>
              <a:rPr lang="en-US" sz="1000" dirty="0" err="1" smtClean="0">
                <a:solidFill>
                  <a:srgbClr val="FF0000"/>
                </a:solidFill>
                <a:latin typeface="Courier New" panose="02070309020205020404" pitchFamily="49" charset="0"/>
                <a:cs typeface="Courier New" panose="02070309020205020404" pitchFamily="49" charset="0"/>
              </a:rPr>
              <a:t>cout</a:t>
            </a:r>
            <a:r>
              <a:rPr lang="en-US" sz="1000" dirty="0" smtClean="0">
                <a:solidFill>
                  <a:srgbClr val="FF0000"/>
                </a:solidFill>
                <a:latin typeface="Courier New" panose="02070309020205020404" pitchFamily="49" charset="0"/>
                <a:cs typeface="Courier New" panose="02070309020205020404" pitchFamily="49" charset="0"/>
              </a:rPr>
              <a:t> &lt;&lt; "Letter Grade: D";</a:t>
            </a:r>
          </a:p>
          <a:p>
            <a:pPr>
              <a:buNone/>
            </a:pPr>
            <a:r>
              <a:rPr lang="en-US" sz="1000" dirty="0" smtClean="0">
                <a:solidFill>
                  <a:srgbClr val="FF0000"/>
                </a:solidFill>
                <a:latin typeface="Courier New" panose="02070309020205020404" pitchFamily="49" charset="0"/>
                <a:cs typeface="Courier New" panose="02070309020205020404" pitchFamily="49" charset="0"/>
              </a:rPr>
              <a:t>    else</a:t>
            </a:r>
          </a:p>
          <a:p>
            <a:pPr>
              <a:buNone/>
            </a:pPr>
            <a:r>
              <a:rPr lang="en-US" sz="1000" dirty="0" smtClean="0">
                <a:solidFill>
                  <a:srgbClr val="FF0000"/>
                </a:solidFill>
                <a:latin typeface="Courier New" panose="02070309020205020404" pitchFamily="49" charset="0"/>
                <a:cs typeface="Courier New" panose="02070309020205020404" pitchFamily="49" charset="0"/>
              </a:rPr>
              <a:t>        </a:t>
            </a:r>
            <a:r>
              <a:rPr lang="en-US" sz="1000" dirty="0" err="1" smtClean="0">
                <a:solidFill>
                  <a:srgbClr val="FF0000"/>
                </a:solidFill>
                <a:latin typeface="Courier New" panose="02070309020205020404" pitchFamily="49" charset="0"/>
                <a:cs typeface="Courier New" panose="02070309020205020404" pitchFamily="49" charset="0"/>
              </a:rPr>
              <a:t>cout</a:t>
            </a:r>
            <a:r>
              <a:rPr lang="en-US" sz="1000" dirty="0" smtClean="0">
                <a:solidFill>
                  <a:srgbClr val="FF0000"/>
                </a:solidFill>
                <a:latin typeface="Courier New" panose="02070309020205020404" pitchFamily="49" charset="0"/>
                <a:cs typeface="Courier New" panose="02070309020205020404" pitchFamily="49" charset="0"/>
              </a:rPr>
              <a:t> &lt;&lt; "Letter Grade: F";</a:t>
            </a:r>
          </a:p>
          <a:p>
            <a:pPr>
              <a:buNone/>
            </a:pPr>
            <a:endParaRPr lang="en-US" sz="1000" dirty="0" smtClean="0">
              <a:solidFill>
                <a:srgbClr val="FF0000"/>
              </a:solidFill>
              <a:latin typeface="Courier New" panose="02070309020205020404" pitchFamily="49" charset="0"/>
              <a:cs typeface="Courier New" panose="02070309020205020404" pitchFamily="49" charset="0"/>
            </a:endParaRPr>
          </a:p>
          <a:p>
            <a:pPr>
              <a:buNone/>
            </a:pPr>
            <a:r>
              <a:rPr lang="en-US" sz="1000" dirty="0" smtClean="0">
                <a:solidFill>
                  <a:srgbClr val="FF0000"/>
                </a:solidFill>
                <a:latin typeface="Courier New" panose="02070309020205020404" pitchFamily="49" charset="0"/>
                <a:cs typeface="Courier New" panose="02070309020205020404" pitchFamily="49" charset="0"/>
              </a:rPr>
              <a:t>}</a:t>
            </a:r>
            <a:endParaRPr lang="en-US" sz="1000" dirty="0">
              <a:solidFill>
                <a:srgbClr val="FF0000"/>
              </a:solidFill>
              <a:latin typeface="Courier New" panose="02070309020205020404" pitchFamily="49" charset="0"/>
              <a:cs typeface="Courier New" panose="02070309020205020404" pitchFamily="49" charset="0"/>
            </a:endParaRPr>
          </a:p>
        </p:txBody>
      </p:sp>
      <p:grpSp>
        <p:nvGrpSpPr>
          <p:cNvPr id="17" name="Group 16"/>
          <p:cNvGrpSpPr/>
          <p:nvPr/>
        </p:nvGrpSpPr>
        <p:grpSpPr>
          <a:xfrm>
            <a:off x="152400" y="2564904"/>
            <a:ext cx="304800" cy="457200"/>
            <a:chOff x="228600" y="2743200"/>
            <a:chExt cx="304800" cy="457200"/>
          </a:xfrm>
        </p:grpSpPr>
        <p:cxnSp>
          <p:nvCxnSpPr>
            <p:cNvPr id="6" name="Straight Arrow Connector 5"/>
            <p:cNvCxnSpPr/>
            <p:nvPr/>
          </p:nvCxnSpPr>
          <p:spPr>
            <a:xfrm>
              <a:off x="228600" y="3200400"/>
              <a:ext cx="304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28600" y="2743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28600" y="2743200"/>
              <a:ext cx="3048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2514600" y="4027714"/>
            <a:ext cx="3352800" cy="1828800"/>
            <a:chOff x="2209800" y="4038600"/>
            <a:chExt cx="3352800" cy="1828800"/>
          </a:xfrm>
        </p:grpSpPr>
        <p:cxnSp>
          <p:nvCxnSpPr>
            <p:cNvPr id="19" name="Straight Arrow Connector 18"/>
            <p:cNvCxnSpPr/>
            <p:nvPr/>
          </p:nvCxnSpPr>
          <p:spPr>
            <a:xfrm flipH="1">
              <a:off x="2209800" y="5867400"/>
              <a:ext cx="335280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562600" y="4038600"/>
              <a:ext cx="0" cy="1828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572000" y="4038600"/>
              <a:ext cx="990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569029" y="2046514"/>
            <a:ext cx="2133599" cy="3733800"/>
            <a:chOff x="2569029" y="2046514"/>
            <a:chExt cx="2133599" cy="3733800"/>
          </a:xfrm>
        </p:grpSpPr>
        <p:cxnSp>
          <p:nvCxnSpPr>
            <p:cNvPr id="23" name="Straight Arrow Connector 22"/>
            <p:cNvCxnSpPr/>
            <p:nvPr/>
          </p:nvCxnSpPr>
          <p:spPr>
            <a:xfrm>
              <a:off x="4512128" y="2046514"/>
              <a:ext cx="190500" cy="0"/>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495800" y="2046514"/>
              <a:ext cx="0" cy="37338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569029" y="5780314"/>
              <a:ext cx="1926771"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914400" y="2795450"/>
            <a:ext cx="3429000" cy="3159035"/>
            <a:chOff x="685800" y="2743200"/>
            <a:chExt cx="3200400" cy="3276600"/>
          </a:xfrm>
        </p:grpSpPr>
        <p:cxnSp>
          <p:nvCxnSpPr>
            <p:cNvPr id="37" name="Straight Arrow Connector 36"/>
            <p:cNvCxnSpPr/>
            <p:nvPr/>
          </p:nvCxnSpPr>
          <p:spPr>
            <a:xfrm flipH="1" flipV="1">
              <a:off x="1524000" y="2743200"/>
              <a:ext cx="2362200" cy="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685800" y="6019800"/>
              <a:ext cx="32004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3886200" y="2743201"/>
              <a:ext cx="0" cy="327659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83" name="TextBox 82"/>
          <p:cNvSpPr txBox="1"/>
          <p:nvPr/>
        </p:nvSpPr>
        <p:spPr>
          <a:xfrm>
            <a:off x="76200" y="2525486"/>
            <a:ext cx="484909" cy="277000"/>
          </a:xfrm>
          <a:prstGeom prst="rect">
            <a:avLst/>
          </a:prstGeom>
          <a:noFill/>
        </p:spPr>
        <p:txBody>
          <a:bodyPr wrap="square" rtlCol="0">
            <a:spAutoFit/>
          </a:bodyPr>
          <a:lstStyle/>
          <a:p>
            <a:r>
              <a:rPr lang="en-US" sz="1200" dirty="0" smtClean="0">
                <a:latin typeface="Courier New" panose="02070309020205020404" pitchFamily="49" charset="0"/>
                <a:cs typeface="Courier New" panose="02070309020205020404" pitchFamily="49" charset="0"/>
              </a:rPr>
              <a:t>(1)</a:t>
            </a:r>
            <a:endParaRPr lang="en-US" sz="1200" dirty="0">
              <a:latin typeface="Courier New" panose="02070309020205020404" pitchFamily="49" charset="0"/>
              <a:cs typeface="Courier New" panose="02070309020205020404" pitchFamily="49" charset="0"/>
            </a:endParaRPr>
          </a:p>
        </p:txBody>
      </p:sp>
      <p:sp>
        <p:nvSpPr>
          <p:cNvPr id="84" name="TextBox 83"/>
          <p:cNvSpPr txBox="1"/>
          <p:nvPr/>
        </p:nvSpPr>
        <p:spPr>
          <a:xfrm>
            <a:off x="4141519" y="2046514"/>
            <a:ext cx="484909" cy="276999"/>
          </a:xfrm>
          <a:prstGeom prst="rect">
            <a:avLst/>
          </a:prstGeom>
          <a:noFill/>
        </p:spPr>
        <p:txBody>
          <a:bodyPr wrap="square" rtlCol="0">
            <a:spAutoFit/>
          </a:bodyPr>
          <a:lstStyle/>
          <a:p>
            <a:r>
              <a:rPr lang="en-US" sz="1200" dirty="0" smtClean="0">
                <a:latin typeface="Courier New" panose="02070309020205020404" pitchFamily="49" charset="0"/>
                <a:cs typeface="Courier New" panose="02070309020205020404" pitchFamily="49" charset="0"/>
              </a:rPr>
              <a:t>(2)</a:t>
            </a:r>
            <a:endParaRPr lang="en-US" sz="1200" dirty="0">
              <a:latin typeface="Courier New" panose="02070309020205020404" pitchFamily="49" charset="0"/>
              <a:cs typeface="Courier New" panose="02070309020205020404" pitchFamily="49" charset="0"/>
            </a:endParaRPr>
          </a:p>
        </p:txBody>
      </p:sp>
      <p:sp>
        <p:nvSpPr>
          <p:cNvPr id="85" name="TextBox 84"/>
          <p:cNvSpPr txBox="1"/>
          <p:nvPr/>
        </p:nvSpPr>
        <p:spPr>
          <a:xfrm>
            <a:off x="5508172" y="4572000"/>
            <a:ext cx="484909" cy="276999"/>
          </a:xfrm>
          <a:prstGeom prst="rect">
            <a:avLst/>
          </a:prstGeom>
          <a:noFill/>
        </p:spPr>
        <p:txBody>
          <a:bodyPr wrap="square" rtlCol="0">
            <a:spAutoFit/>
          </a:bodyPr>
          <a:lstStyle/>
          <a:p>
            <a:r>
              <a:rPr lang="en-US" sz="1200" dirty="0" smtClean="0">
                <a:latin typeface="Courier New" panose="02070309020205020404" pitchFamily="49" charset="0"/>
                <a:cs typeface="Courier New" panose="02070309020205020404" pitchFamily="49" charset="0"/>
              </a:rPr>
              <a:t>(3)</a:t>
            </a:r>
            <a:endParaRPr lang="en-US" sz="1200" dirty="0">
              <a:latin typeface="Courier New" panose="02070309020205020404" pitchFamily="49" charset="0"/>
              <a:cs typeface="Courier New" panose="02070309020205020404" pitchFamily="49" charset="0"/>
            </a:endParaRPr>
          </a:p>
        </p:txBody>
      </p:sp>
      <p:sp>
        <p:nvSpPr>
          <p:cNvPr id="86" name="TextBox 85"/>
          <p:cNvSpPr txBox="1"/>
          <p:nvPr/>
        </p:nvSpPr>
        <p:spPr>
          <a:xfrm>
            <a:off x="2767446" y="2542401"/>
            <a:ext cx="484909" cy="276999"/>
          </a:xfrm>
          <a:prstGeom prst="rect">
            <a:avLst/>
          </a:prstGeom>
          <a:noFill/>
        </p:spPr>
        <p:txBody>
          <a:bodyPr wrap="square" rtlCol="0">
            <a:spAutoFit/>
          </a:bodyPr>
          <a:lstStyle/>
          <a:p>
            <a:r>
              <a:rPr lang="en-US" sz="1200" dirty="0" smtClean="0">
                <a:latin typeface="Courier New" panose="02070309020205020404" pitchFamily="49" charset="0"/>
                <a:cs typeface="Courier New" panose="02070309020205020404" pitchFamily="49" charset="0"/>
              </a:rPr>
              <a:t>(4)</a:t>
            </a:r>
            <a:endParaRPr lang="en-US" sz="12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29</a:t>
            </a:fld>
            <a:endParaRPr lang="en-US" dirty="0"/>
          </a:p>
        </p:txBody>
      </p:sp>
    </p:spTree>
    <p:extLst>
      <p:ext uri="{BB962C8B-B14F-4D97-AF65-F5344CB8AC3E}">
        <p14:creationId xmlns:p14="http://schemas.microsoft.com/office/powerpoint/2010/main" val="1012630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7888"/>
            <a:ext cx="8229600" cy="1143000"/>
          </a:xfrm>
        </p:spPr>
        <p:txBody>
          <a:bodyPr>
            <a:noAutofit/>
          </a:bodyPr>
          <a:lstStyle/>
          <a:p>
            <a:r>
              <a:rPr lang="en-US" dirty="0">
                <a:solidFill>
                  <a:srgbClr val="0000FF"/>
                </a:solidFill>
              </a:rPr>
              <a:t>Dr. </a:t>
            </a:r>
            <a:r>
              <a:rPr lang="en-US" dirty="0" err="1">
                <a:solidFill>
                  <a:srgbClr val="0000FF"/>
                </a:solidFill>
              </a:rPr>
              <a:t>Miaomiao</a:t>
            </a:r>
            <a:r>
              <a:rPr lang="en-US" dirty="0">
                <a:solidFill>
                  <a:srgbClr val="0000FF"/>
                </a:solidFill>
              </a:rPr>
              <a:t> Zhang: </a:t>
            </a:r>
            <a:br>
              <a:rPr lang="en-US" dirty="0">
                <a:solidFill>
                  <a:srgbClr val="0000FF"/>
                </a:solidFill>
              </a:rPr>
            </a:br>
            <a:r>
              <a:rPr lang="en-US" dirty="0" smtClean="0">
                <a:solidFill>
                  <a:srgbClr val="0000FF"/>
                </a:solidFill>
              </a:rPr>
              <a:t>	self-introduction</a:t>
            </a:r>
            <a:endParaRPr lang="en-US" dirty="0">
              <a:solidFill>
                <a:srgbClr val="0000FF"/>
              </a:solidFill>
            </a:endParaRPr>
          </a:p>
        </p:txBody>
      </p:sp>
      <p:sp>
        <p:nvSpPr>
          <p:cNvPr id="3" name="Content Placeholder 2"/>
          <p:cNvSpPr>
            <a:spLocks noGrp="1"/>
          </p:cNvSpPr>
          <p:nvPr>
            <p:ph idx="1"/>
          </p:nvPr>
        </p:nvSpPr>
        <p:spPr>
          <a:xfrm>
            <a:off x="457200" y="2640280"/>
            <a:ext cx="8229600" cy="4389120"/>
          </a:xfrm>
        </p:spPr>
        <p:txBody>
          <a:bodyPr>
            <a:normAutofit/>
          </a:bodyPr>
          <a:lstStyle/>
          <a:p>
            <a:pPr eaLnBrk="1" hangingPunct="1">
              <a:lnSpc>
                <a:spcPct val="80000"/>
              </a:lnSpc>
            </a:pPr>
            <a:r>
              <a:rPr lang="en-US" dirty="0" smtClean="0">
                <a:latin typeface="Arial" panose="020B0604020202020204" pitchFamily="34" charset="0"/>
                <a:cs typeface="Arial" panose="020B0604020202020204" pitchFamily="34" charset="0"/>
              </a:rPr>
              <a:t>BS </a:t>
            </a:r>
            <a:r>
              <a:rPr lang="en-US" dirty="0">
                <a:latin typeface="Arial" panose="020B0604020202020204" pitchFamily="34" charset="0"/>
                <a:cs typeface="Arial" panose="020B0604020202020204" pitchFamily="34" charset="0"/>
              </a:rPr>
              <a:t>in </a:t>
            </a:r>
            <a:r>
              <a:rPr lang="en-US" dirty="0" smtClean="0">
                <a:latin typeface="Arial" panose="020B0604020202020204" pitchFamily="34" charset="0"/>
                <a:cs typeface="Arial" panose="020B0604020202020204" pitchFamily="34" charset="0"/>
              </a:rPr>
              <a:t>EE </a:t>
            </a:r>
            <a:r>
              <a:rPr lang="en-US" dirty="0">
                <a:latin typeface="Arial" panose="020B0604020202020204" pitchFamily="34" charset="0"/>
                <a:cs typeface="Arial" panose="020B0604020202020204" pitchFamily="34" charset="0"/>
              </a:rPr>
              <a:t>from </a:t>
            </a:r>
            <a:r>
              <a:rPr lang="en-US" dirty="0" smtClean="0">
                <a:latin typeface="Arial" panose="020B0604020202020204" pitchFamily="34" charset="0"/>
                <a:cs typeface="Arial" panose="020B0604020202020204" pitchFamily="34" charset="0"/>
              </a:rPr>
              <a:t>Southeast University (China), 2004</a:t>
            </a:r>
            <a:endParaRPr lang="en-US" dirty="0">
              <a:latin typeface="Arial" panose="020B0604020202020204" pitchFamily="34" charset="0"/>
              <a:cs typeface="Arial" panose="020B0604020202020204" pitchFamily="34" charset="0"/>
            </a:endParaRPr>
          </a:p>
          <a:p>
            <a:pPr marL="0" indent="0" eaLnBrk="1" hangingPunct="1">
              <a:lnSpc>
                <a:spcPct val="80000"/>
              </a:lnSpc>
              <a:buNone/>
            </a:pPr>
            <a:endParaRPr lang="en-US" dirty="0" smtClean="0">
              <a:latin typeface="Arial" panose="020B0604020202020204" pitchFamily="34" charset="0"/>
              <a:cs typeface="Arial" panose="020B0604020202020204" pitchFamily="34" charset="0"/>
            </a:endParaRPr>
          </a:p>
          <a:p>
            <a:pPr eaLnBrk="1" hangingPunct="1">
              <a:lnSpc>
                <a:spcPct val="80000"/>
              </a:lnSpc>
            </a:pPr>
            <a:r>
              <a:rPr lang="en-US" dirty="0" smtClean="0">
                <a:latin typeface="Arial" panose="020B0604020202020204" pitchFamily="34" charset="0"/>
                <a:cs typeface="Arial" panose="020B0604020202020204" pitchFamily="34" charset="0"/>
              </a:rPr>
              <a:t>PhD </a:t>
            </a:r>
            <a:r>
              <a:rPr lang="en-US" dirty="0">
                <a:latin typeface="Arial" panose="020B0604020202020204" pitchFamily="34" charset="0"/>
                <a:cs typeface="Arial" panose="020B0604020202020204" pitchFamily="34" charset="0"/>
              </a:rPr>
              <a:t>in Computer Science from </a:t>
            </a:r>
            <a:r>
              <a:rPr lang="en-US" dirty="0" smtClean="0">
                <a:latin typeface="Arial" panose="020B0604020202020204" pitchFamily="34" charset="0"/>
                <a:cs typeface="Arial" panose="020B0604020202020204" pitchFamily="34" charset="0"/>
              </a:rPr>
              <a:t>Stevens Institute of Technology, NJ, 2016</a:t>
            </a:r>
          </a:p>
          <a:p>
            <a:pPr eaLnBrk="1" hangingPunct="1">
              <a:lnSpc>
                <a:spcPct val="80000"/>
              </a:lnSpc>
            </a:pPr>
            <a:endParaRPr lang="en-US" dirty="0">
              <a:latin typeface="Arial" panose="020B0604020202020204" pitchFamily="34" charset="0"/>
              <a:cs typeface="Arial" panose="020B0604020202020204" pitchFamily="34" charset="0"/>
            </a:endParaRPr>
          </a:p>
          <a:p>
            <a:pPr eaLnBrk="1" hangingPunct="1">
              <a:lnSpc>
                <a:spcPct val="80000"/>
              </a:lnSpc>
            </a:pPr>
            <a:r>
              <a:rPr lang="en-US" dirty="0">
                <a:latin typeface="Arial" panose="020B0604020202020204" pitchFamily="34" charset="0"/>
                <a:cs typeface="Arial" panose="020B0604020202020204" pitchFamily="34" charset="0"/>
              </a:rPr>
              <a:t>Areas of </a:t>
            </a:r>
            <a:r>
              <a:rPr lang="en-US" dirty="0" smtClean="0">
                <a:latin typeface="Arial" panose="020B0604020202020204" pitchFamily="34" charset="0"/>
                <a:cs typeface="Arial" panose="020B0604020202020204" pitchFamily="34" charset="0"/>
              </a:rPr>
              <a:t>research: Theoretical and applied cryptography</a:t>
            </a:r>
            <a:r>
              <a:rPr lang="en-US" dirty="0">
                <a:latin typeface="Arial" panose="020B0604020202020204" pitchFamily="34" charset="0"/>
                <a:cs typeface="Arial" panose="020B0604020202020204" pitchFamily="34" charset="0"/>
              </a:rPr>
              <a:t>, privacy and </a:t>
            </a:r>
            <a:r>
              <a:rPr lang="en-US" dirty="0" smtClean="0">
                <a:latin typeface="Arial" panose="020B0604020202020204" pitchFamily="34" charset="0"/>
                <a:cs typeface="Arial" panose="020B0604020202020204" pitchFamily="34" charset="0"/>
              </a:rPr>
              <a:t>network security, algorithm</a:t>
            </a:r>
            <a:r>
              <a:rPr lang="en-US" dirty="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5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Local Variables</a:t>
            </a:r>
            <a:endParaRPr lang="en-US" dirty="0"/>
          </a:p>
        </p:txBody>
      </p:sp>
      <p:sp>
        <p:nvSpPr>
          <p:cNvPr id="5" name="Content Placeholder 4"/>
          <p:cNvSpPr>
            <a:spLocks noGrp="1"/>
          </p:cNvSpPr>
          <p:nvPr>
            <p:ph idx="1"/>
          </p:nvPr>
        </p:nvSpPr>
        <p:spPr>
          <a:xfrm>
            <a:off x="323528" y="2276872"/>
            <a:ext cx="8229600" cy="4733880"/>
          </a:xfrm>
        </p:spPr>
        <p:txBody>
          <a:bodyPr>
            <a:normAutofit/>
          </a:bodyPr>
          <a:lstStyle/>
          <a:p>
            <a:r>
              <a:rPr lang="en-US" dirty="0" smtClean="0">
                <a:solidFill>
                  <a:srgbClr val="FF0066"/>
                </a:solidFill>
              </a:rPr>
              <a:t>All variables and data structures declared inside a function</a:t>
            </a:r>
            <a:r>
              <a:rPr lang="en-US" dirty="0" smtClean="0"/>
              <a:t> are </a:t>
            </a:r>
            <a:r>
              <a:rPr lang="en-US" b="1" dirty="0" smtClean="0">
                <a:solidFill>
                  <a:srgbClr val="FF0000"/>
                </a:solidFill>
              </a:rPr>
              <a:t>local</a:t>
            </a:r>
            <a:r>
              <a:rPr lang="en-US" dirty="0" smtClean="0"/>
              <a:t>. They exist only inside that function</a:t>
            </a:r>
          </a:p>
          <a:p>
            <a:r>
              <a:rPr lang="en-US" dirty="0" smtClean="0"/>
              <a:t>For example, </a:t>
            </a:r>
            <a:r>
              <a:rPr lang="en-US" b="1" dirty="0" smtClean="0">
                <a:solidFill>
                  <a:srgbClr val="C00000"/>
                </a:solidFill>
              </a:rPr>
              <a:t>x</a:t>
            </a:r>
            <a:r>
              <a:rPr lang="en-US" dirty="0" smtClean="0"/>
              <a:t> in a function and </a:t>
            </a:r>
            <a:r>
              <a:rPr lang="en-US" b="1" dirty="0" smtClean="0">
                <a:solidFill>
                  <a:srgbClr val="800080"/>
                </a:solidFill>
              </a:rPr>
              <a:t>x</a:t>
            </a:r>
            <a:r>
              <a:rPr lang="en-US" dirty="0" smtClean="0"/>
              <a:t> in a calling (main) program are different variables</a:t>
            </a:r>
          </a:p>
          <a:p>
            <a:r>
              <a:rPr lang="en-US" dirty="0" smtClean="0"/>
              <a:t>This gives a programmer more flexibility and makes any function completely independent  from calling programs where this function is used</a:t>
            </a:r>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4022997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Workspace</a:t>
            </a:r>
            <a:endParaRPr lang="en-US" dirty="0"/>
          </a:p>
        </p:txBody>
      </p:sp>
      <p:sp>
        <p:nvSpPr>
          <p:cNvPr id="3" name="Content Placeholder 2"/>
          <p:cNvSpPr>
            <a:spLocks noGrp="1"/>
          </p:cNvSpPr>
          <p:nvPr>
            <p:ph idx="1"/>
          </p:nvPr>
        </p:nvSpPr>
        <p:spPr/>
        <p:txBody>
          <a:bodyPr>
            <a:normAutofit fontScale="92500" lnSpcReduction="20000"/>
          </a:bodyPr>
          <a:lstStyle/>
          <a:p>
            <a:r>
              <a:rPr lang="en-US" dirty="0"/>
              <a:t>Every function has its own </a:t>
            </a:r>
            <a:r>
              <a:rPr lang="en-US" b="1" dirty="0">
                <a:solidFill>
                  <a:srgbClr val="FF0066"/>
                </a:solidFill>
              </a:rPr>
              <a:t>Workspace</a:t>
            </a:r>
            <a:r>
              <a:rPr lang="en-US" dirty="0"/>
              <a:t>. This means that every variable inside </a:t>
            </a:r>
            <a:r>
              <a:rPr lang="en-US" dirty="0" smtClean="0"/>
              <a:t>a </a:t>
            </a:r>
            <a:r>
              <a:rPr lang="en-US" dirty="0"/>
              <a:t>function is only </a:t>
            </a:r>
            <a:r>
              <a:rPr lang="en-US" b="1" dirty="0"/>
              <a:t>usable</a:t>
            </a:r>
            <a:r>
              <a:rPr lang="en-US" dirty="0"/>
              <a:t> during the execution of the function (and then the variables go away</a:t>
            </a:r>
            <a:r>
              <a:rPr lang="en-US" dirty="0" smtClean="0"/>
              <a:t>) </a:t>
            </a:r>
            <a:endParaRPr lang="en-US" dirty="0"/>
          </a:p>
          <a:p>
            <a:r>
              <a:rPr lang="en-US" dirty="0"/>
              <a:t>Having a separate </a:t>
            </a:r>
            <a:r>
              <a:rPr lang="en-US" b="1" dirty="0">
                <a:solidFill>
                  <a:srgbClr val="FF0066"/>
                </a:solidFill>
              </a:rPr>
              <a:t>Workspace </a:t>
            </a:r>
            <a:r>
              <a:rPr lang="en-US" dirty="0" smtClean="0"/>
              <a:t>for </a:t>
            </a:r>
            <a:r>
              <a:rPr lang="en-US" dirty="0"/>
              <a:t>each function is critical to proper software engineering. If every function shared every variable in an entire program, it would be easy to inadvertently change the values of variables that you shouldn't. Further, it would be hard to remember what "names" have been used elsewhere, and coming up with new names to represent similar ideas would be </a:t>
            </a:r>
            <a:r>
              <a:rPr lang="en-US" dirty="0" smtClean="0"/>
              <a:t>challenging </a:t>
            </a:r>
            <a:endParaRPr lang="en-US" dirty="0"/>
          </a:p>
          <a:p>
            <a:r>
              <a:rPr lang="en-US" dirty="0" smtClean="0"/>
              <a:t>Additionally</a:t>
            </a:r>
            <a:r>
              <a:rPr lang="en-US" dirty="0"/>
              <a:t>, the function can only "see" the information that is "passed" to it via parameters. Thus the only way information can get "in" to the function is by using </a:t>
            </a:r>
            <a:r>
              <a:rPr lang="en-US" dirty="0" smtClean="0"/>
              <a:t>parameters </a:t>
            </a:r>
            <a:endParaRPr lang="en-US" dirty="0"/>
          </a:p>
        </p:txBody>
      </p:sp>
      <p:sp>
        <p:nvSpPr>
          <p:cNvPr id="4" name="Slide Number Placeholder 3"/>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31</a:t>
            </a:fld>
            <a:endParaRPr lang="en-US">
              <a:solidFill>
                <a:srgbClr val="000000"/>
              </a:solidFill>
            </a:endParaRPr>
          </a:p>
        </p:txBody>
      </p:sp>
    </p:spTree>
    <p:extLst>
      <p:ext uri="{BB962C8B-B14F-4D97-AF65-F5344CB8AC3E}">
        <p14:creationId xmlns:p14="http://schemas.microsoft.com/office/powerpoint/2010/main" val="4243252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mtClean="0"/>
              <a:t>Local Variable Lifetime</a:t>
            </a:r>
          </a:p>
        </p:txBody>
      </p:sp>
      <p:sp>
        <p:nvSpPr>
          <p:cNvPr id="62467" name="Rectangle 3"/>
          <p:cNvSpPr>
            <a:spLocks noGrp="1" noChangeArrowheads="1"/>
          </p:cNvSpPr>
          <p:nvPr>
            <p:ph idx="1"/>
          </p:nvPr>
        </p:nvSpPr>
        <p:spPr>
          <a:xfrm>
            <a:off x="251520" y="1847088"/>
            <a:ext cx="8229600" cy="4525962"/>
          </a:xfrm>
        </p:spPr>
        <p:txBody>
          <a:bodyPr/>
          <a:lstStyle/>
          <a:p>
            <a:pPr>
              <a:lnSpc>
                <a:spcPct val="90000"/>
              </a:lnSpc>
            </a:pPr>
            <a:r>
              <a:rPr lang="en-US" altLang="en-US" sz="2800" u="sng" dirty="0" smtClean="0"/>
              <a:t>A function’s local variables exist only while the function is executing</a:t>
            </a:r>
            <a:r>
              <a:rPr lang="en-US" altLang="en-US" sz="2800" dirty="0" smtClean="0"/>
              <a:t>. This is known as the </a:t>
            </a:r>
            <a:r>
              <a:rPr lang="en-US" altLang="en-US" sz="2800" dirty="0" smtClean="0">
                <a:solidFill>
                  <a:srgbClr val="C00000"/>
                </a:solidFill>
              </a:rPr>
              <a:t>lifetime</a:t>
            </a:r>
            <a:r>
              <a:rPr lang="en-US" altLang="en-US" sz="2800" i="1" dirty="0" smtClean="0"/>
              <a:t> </a:t>
            </a:r>
            <a:r>
              <a:rPr lang="en-US" altLang="en-US" sz="2800" dirty="0" smtClean="0"/>
              <a:t>of a local variable.</a:t>
            </a:r>
            <a:br>
              <a:rPr lang="en-US" altLang="en-US" sz="2800" dirty="0" smtClean="0"/>
            </a:br>
            <a:endParaRPr lang="en-US" altLang="en-US" sz="800" dirty="0" smtClean="0"/>
          </a:p>
          <a:p>
            <a:pPr>
              <a:lnSpc>
                <a:spcPct val="90000"/>
              </a:lnSpc>
            </a:pPr>
            <a:r>
              <a:rPr lang="en-US" altLang="en-US" sz="2800" dirty="0" smtClean="0"/>
              <a:t>When the function begins, its local variables and its parameter variables are created in memory, and when the function ends, the local variables and parameter variables are destroyed</a:t>
            </a:r>
            <a:br>
              <a:rPr lang="en-US" altLang="en-US" sz="2800" dirty="0" smtClean="0"/>
            </a:br>
            <a:endParaRPr lang="en-US" altLang="en-US" sz="800" dirty="0" smtClean="0"/>
          </a:p>
          <a:p>
            <a:pPr>
              <a:lnSpc>
                <a:spcPct val="90000"/>
              </a:lnSpc>
            </a:pPr>
            <a:r>
              <a:rPr lang="en-US" altLang="en-US" sz="2800" dirty="0" smtClean="0"/>
              <a:t>This means that any value stored in a local variable is lost between calls to the function in which the variable is declared</a:t>
            </a:r>
          </a:p>
          <a:p>
            <a:pPr>
              <a:lnSpc>
                <a:spcPct val="90000"/>
              </a:lnSpc>
              <a:buFont typeface="Times" pitchFamily="18" charset="0"/>
              <a:buNone/>
            </a:pPr>
            <a:endParaRPr lang="en-US" altLang="en-US" sz="2800" dirty="0" smtClean="0"/>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32</a:t>
            </a:fld>
            <a:endParaRPr lang="en-US">
              <a:solidFill>
                <a:srgbClr val="000000"/>
              </a:solidFill>
            </a:endParaRPr>
          </a:p>
        </p:txBody>
      </p:sp>
    </p:spTree>
    <p:extLst>
      <p:ext uri="{BB962C8B-B14F-4D97-AF65-F5344CB8AC3E}">
        <p14:creationId xmlns:p14="http://schemas.microsoft.com/office/powerpoint/2010/main" val="780558921"/>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04088"/>
            <a:ext cx="8579296" cy="1143000"/>
          </a:xfrm>
        </p:spPr>
        <p:txBody>
          <a:bodyPr>
            <a:normAutofit fontScale="90000"/>
          </a:bodyPr>
          <a:lstStyle/>
          <a:p>
            <a:r>
              <a:rPr lang="en-US" altLang="en-US" dirty="0" smtClean="0"/>
              <a:t>Global Variables and                      Global Constants</a:t>
            </a:r>
          </a:p>
        </p:txBody>
      </p:sp>
      <p:sp>
        <p:nvSpPr>
          <p:cNvPr id="63491" name="Rectangle 3"/>
          <p:cNvSpPr>
            <a:spLocks noGrp="1" noChangeArrowheads="1"/>
          </p:cNvSpPr>
          <p:nvPr>
            <p:ph idx="1"/>
          </p:nvPr>
        </p:nvSpPr>
        <p:spPr/>
        <p:txBody>
          <a:bodyPr/>
          <a:lstStyle/>
          <a:p>
            <a:pPr>
              <a:lnSpc>
                <a:spcPct val="90000"/>
              </a:lnSpc>
            </a:pPr>
            <a:r>
              <a:rPr lang="en-US" altLang="en-US" sz="2800" dirty="0" smtClean="0"/>
              <a:t>A </a:t>
            </a:r>
            <a:r>
              <a:rPr lang="en-US" altLang="en-US" sz="2800" b="1" dirty="0" smtClean="0">
                <a:solidFill>
                  <a:srgbClr val="C00000"/>
                </a:solidFill>
              </a:rPr>
              <a:t>global variable </a:t>
            </a:r>
            <a:r>
              <a:rPr lang="en-US" altLang="en-US" sz="2800" dirty="0" smtClean="0"/>
              <a:t>is any variable defined outside all the functions in a program </a:t>
            </a:r>
            <a:br>
              <a:rPr lang="en-US" altLang="en-US" sz="2800" dirty="0" smtClean="0"/>
            </a:br>
            <a:endParaRPr lang="en-US" altLang="en-US" sz="2800" dirty="0" smtClean="0"/>
          </a:p>
          <a:p>
            <a:pPr>
              <a:lnSpc>
                <a:spcPct val="90000"/>
              </a:lnSpc>
            </a:pPr>
            <a:r>
              <a:rPr lang="en-US" altLang="en-US" sz="2800" dirty="0" smtClean="0"/>
              <a:t>The scope of a global variable is the portion of the program from the variable definition to the end </a:t>
            </a:r>
            <a:br>
              <a:rPr lang="en-US" altLang="en-US" sz="2800" dirty="0" smtClean="0"/>
            </a:br>
            <a:endParaRPr lang="en-US" altLang="en-US" sz="2800" dirty="0" smtClean="0"/>
          </a:p>
          <a:p>
            <a:pPr>
              <a:lnSpc>
                <a:spcPct val="90000"/>
              </a:lnSpc>
            </a:pPr>
            <a:r>
              <a:rPr lang="en-US" altLang="en-US" sz="2800" dirty="0" smtClean="0"/>
              <a:t>This means that a global variable can be accessed by </a:t>
            </a:r>
            <a:r>
              <a:rPr lang="en-US" altLang="en-US" sz="2800" b="1" i="1" dirty="0" smtClean="0"/>
              <a:t>all</a:t>
            </a:r>
            <a:r>
              <a:rPr lang="en-US" altLang="en-US" sz="2800" dirty="0" smtClean="0"/>
              <a:t> functions that are defined after the global variable is defined</a:t>
            </a:r>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33</a:t>
            </a:fld>
            <a:endParaRPr lang="en-US">
              <a:solidFill>
                <a:srgbClr val="000000"/>
              </a:solidFill>
            </a:endParaRPr>
          </a:p>
        </p:txBody>
      </p:sp>
    </p:spTree>
    <p:extLst>
      <p:ext uri="{BB962C8B-B14F-4D97-AF65-F5344CB8AC3E}">
        <p14:creationId xmlns:p14="http://schemas.microsoft.com/office/powerpoint/2010/main" val="3703667337"/>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r>
              <a:rPr lang="en-US" altLang="en-US" smtClean="0"/>
              <a:t>Global Variables and                      Global Constants</a:t>
            </a:r>
          </a:p>
        </p:txBody>
      </p:sp>
      <p:sp>
        <p:nvSpPr>
          <p:cNvPr id="64515" name="Rectangle 3"/>
          <p:cNvSpPr>
            <a:spLocks noGrp="1" noChangeArrowheads="1"/>
          </p:cNvSpPr>
          <p:nvPr>
            <p:ph idx="1"/>
          </p:nvPr>
        </p:nvSpPr>
        <p:spPr/>
        <p:txBody>
          <a:bodyPr/>
          <a:lstStyle/>
          <a:p>
            <a:r>
              <a:rPr lang="en-US" altLang="en-US" dirty="0" smtClean="0"/>
              <a:t>You should avoid using global variables because they make programs difficult to debug</a:t>
            </a:r>
            <a:br>
              <a:rPr lang="en-US" altLang="en-US" dirty="0" smtClean="0"/>
            </a:br>
            <a:endParaRPr lang="en-US" altLang="en-US" dirty="0" smtClean="0"/>
          </a:p>
          <a:p>
            <a:r>
              <a:rPr lang="en-US" altLang="en-US" dirty="0" smtClean="0"/>
              <a:t>Any global that you create should be </a:t>
            </a:r>
            <a:r>
              <a:rPr lang="en-US" altLang="en-US" b="1" dirty="0" smtClean="0">
                <a:solidFill>
                  <a:srgbClr val="C00000"/>
                </a:solidFill>
              </a:rPr>
              <a:t>global constants</a:t>
            </a:r>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333655421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7"/>
          <p:cNvGrpSpPr>
            <a:grpSpLocks/>
          </p:cNvGrpSpPr>
          <p:nvPr/>
        </p:nvGrpSpPr>
        <p:grpSpPr bwMode="auto">
          <a:xfrm>
            <a:off x="381000" y="1447800"/>
            <a:ext cx="6629400" cy="4524375"/>
            <a:chOff x="240" y="912"/>
            <a:chExt cx="4176" cy="2850"/>
          </a:xfrm>
        </p:grpSpPr>
        <p:pic>
          <p:nvPicPr>
            <p:cNvPr id="65542" name="Picture 5"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912"/>
              <a:ext cx="4176" cy="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6"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936"/>
              <a:ext cx="12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539" name="Text Box 3"/>
          <p:cNvSpPr txBox="1">
            <a:spLocks noChangeArrowheads="1"/>
          </p:cNvSpPr>
          <p:nvPr/>
        </p:nvSpPr>
        <p:spPr bwMode="auto">
          <a:xfrm>
            <a:off x="4756150" y="1485900"/>
            <a:ext cx="4159250" cy="923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dirty="0" smtClean="0">
                <a:solidFill>
                  <a:srgbClr val="FA8218"/>
                </a:solidFill>
              </a:rPr>
              <a:t>	</a:t>
            </a:r>
            <a:r>
              <a:rPr lang="en-US" altLang="en-US" sz="1800" dirty="0" smtClean="0">
                <a:solidFill>
                  <a:srgbClr val="C00000"/>
                </a:solidFill>
              </a:rPr>
              <a:t>Global constants defined for values that do not change throughout the program’s execution</a:t>
            </a:r>
          </a:p>
        </p:txBody>
      </p:sp>
      <p:sp>
        <p:nvSpPr>
          <p:cNvPr id="65540" name="Line 4"/>
          <p:cNvSpPr>
            <a:spLocks noChangeShapeType="1"/>
          </p:cNvSpPr>
          <p:nvPr/>
        </p:nvSpPr>
        <p:spPr bwMode="auto">
          <a:xfrm flipH="1">
            <a:off x="3629025" y="2286000"/>
            <a:ext cx="1127125" cy="82550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lang="en-US" smtClean="0">
              <a:solidFill>
                <a:srgbClr val="000000"/>
              </a:solidFill>
            </a:endParaRPr>
          </a:p>
        </p:txBody>
      </p:sp>
      <p:sp>
        <p:nvSpPr>
          <p:cNvPr id="65541" name="Title 1"/>
          <p:cNvSpPr>
            <a:spLocks noGrp="1"/>
          </p:cNvSpPr>
          <p:nvPr>
            <p:ph type="title"/>
          </p:nvPr>
        </p:nvSpPr>
        <p:spPr>
          <a:xfrm>
            <a:off x="395536" y="44624"/>
            <a:ext cx="8305800" cy="1143000"/>
          </a:xfrm>
        </p:spPr>
        <p:txBody>
          <a:bodyPr/>
          <a:lstStyle/>
          <a:p>
            <a:r>
              <a:rPr lang="en-US" altLang="en-US" sz="4000" dirty="0" smtClean="0"/>
              <a:t>Global Constants in Program 6-19</a:t>
            </a:r>
          </a:p>
        </p:txBody>
      </p:sp>
      <p:sp>
        <p:nvSpPr>
          <p:cNvPr id="2" name="Slide Number Placeholder 1"/>
          <p:cNvSpPr>
            <a:spLocks noGrp="1"/>
          </p:cNvSpPr>
          <p:nvPr>
            <p:ph type="sldNum" sz="quarter" idx="10"/>
          </p:nvPr>
        </p:nvSpPr>
        <p:spPr/>
        <p:txBody>
          <a:bodyPr/>
          <a:lstStyle/>
          <a:p>
            <a:pPr>
              <a:defRPr/>
            </a:pPr>
            <a:fld id="{367EDDEE-6466-40A1-8002-4A1EDCC474EA}"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199993721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436813"/>
            <a:ext cx="48768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5200"/>
            <a:ext cx="459422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105400"/>
            <a:ext cx="571500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 Box 5"/>
          <p:cNvSpPr txBox="1">
            <a:spLocks noChangeArrowheads="1"/>
          </p:cNvSpPr>
          <p:nvPr/>
        </p:nvSpPr>
        <p:spPr bwMode="auto">
          <a:xfrm>
            <a:off x="1371600" y="1530350"/>
            <a:ext cx="5867400"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dirty="0" smtClean="0">
                <a:solidFill>
                  <a:srgbClr val="C00000"/>
                </a:solidFill>
              </a:rPr>
              <a:t>The constants are then used for those values throughout the program</a:t>
            </a:r>
          </a:p>
        </p:txBody>
      </p:sp>
      <p:sp>
        <p:nvSpPr>
          <p:cNvPr id="66566" name="Title 1"/>
          <p:cNvSpPr>
            <a:spLocks noGrp="1"/>
          </p:cNvSpPr>
          <p:nvPr>
            <p:ph type="title"/>
          </p:nvPr>
        </p:nvSpPr>
        <p:spPr>
          <a:xfrm>
            <a:off x="457200" y="404664"/>
            <a:ext cx="8305800" cy="1143000"/>
          </a:xfrm>
        </p:spPr>
        <p:txBody>
          <a:bodyPr/>
          <a:lstStyle/>
          <a:p>
            <a:r>
              <a:rPr lang="en-US" altLang="en-US" sz="4000" dirty="0" smtClean="0"/>
              <a:t>Global Constants in Program 6-19</a:t>
            </a:r>
          </a:p>
        </p:txBody>
      </p:sp>
      <p:sp>
        <p:nvSpPr>
          <p:cNvPr id="2" name="Slide Number Placeholder 1"/>
          <p:cNvSpPr>
            <a:spLocks noGrp="1"/>
          </p:cNvSpPr>
          <p:nvPr>
            <p:ph type="sldNum" sz="quarter" idx="10"/>
          </p:nvPr>
        </p:nvSpPr>
        <p:spPr/>
        <p:txBody>
          <a:bodyPr/>
          <a:lstStyle/>
          <a:p>
            <a:pPr>
              <a:defRPr/>
            </a:pPr>
            <a:fld id="{367EDDEE-6466-40A1-8002-4A1EDCC474EA}"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1725536101"/>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7178" y="652564"/>
            <a:ext cx="8229600" cy="1143000"/>
          </a:xfrm>
        </p:spPr>
        <p:txBody>
          <a:bodyPr>
            <a:normAutofit fontScale="90000"/>
          </a:bodyPr>
          <a:lstStyle/>
          <a:p>
            <a:r>
              <a:rPr lang="en-US" altLang="en-US" dirty="0" smtClean="0"/>
              <a:t>Initializing Local and Global Variables</a:t>
            </a:r>
          </a:p>
        </p:txBody>
      </p:sp>
      <p:sp>
        <p:nvSpPr>
          <p:cNvPr id="67587" name="Rectangle 3"/>
          <p:cNvSpPr>
            <a:spLocks noGrp="1" noChangeArrowheads="1"/>
          </p:cNvSpPr>
          <p:nvPr>
            <p:ph idx="1"/>
          </p:nvPr>
        </p:nvSpPr>
        <p:spPr>
          <a:xfrm>
            <a:off x="304800" y="1828800"/>
            <a:ext cx="8229600" cy="4525963"/>
          </a:xfrm>
        </p:spPr>
        <p:txBody>
          <a:bodyPr/>
          <a:lstStyle/>
          <a:p>
            <a:r>
              <a:rPr lang="en-US" altLang="en-US" dirty="0" smtClean="0">
                <a:solidFill>
                  <a:srgbClr val="C00000"/>
                </a:solidFill>
              </a:rPr>
              <a:t>Local variables </a:t>
            </a:r>
            <a:r>
              <a:rPr lang="en-US" altLang="en-US" dirty="0" smtClean="0">
                <a:solidFill>
                  <a:srgbClr val="FF0066"/>
                </a:solidFill>
              </a:rPr>
              <a:t>are not automatically initialized</a:t>
            </a:r>
            <a:r>
              <a:rPr lang="en-US" altLang="en-US" dirty="0" smtClean="0"/>
              <a:t>. They must be initialized by the programmer</a:t>
            </a:r>
            <a:br>
              <a:rPr lang="en-US" altLang="en-US" dirty="0" smtClean="0"/>
            </a:br>
            <a:endParaRPr lang="en-US" altLang="en-US" dirty="0" smtClean="0"/>
          </a:p>
          <a:p>
            <a:r>
              <a:rPr lang="en-US" altLang="en-US" dirty="0" smtClean="0">
                <a:solidFill>
                  <a:srgbClr val="C00000"/>
                </a:solidFill>
              </a:rPr>
              <a:t>Global variables </a:t>
            </a:r>
            <a:r>
              <a:rPr lang="en-US" altLang="en-US" dirty="0" smtClean="0"/>
              <a:t>(</a:t>
            </a:r>
            <a:r>
              <a:rPr lang="en-US" altLang="en-US" u="sng" dirty="0" smtClean="0"/>
              <a:t>not constants</a:t>
            </a:r>
            <a:r>
              <a:rPr lang="en-US" altLang="en-US" dirty="0" smtClean="0"/>
              <a:t>) </a:t>
            </a:r>
            <a:r>
              <a:rPr lang="en-US" altLang="en-US" dirty="0" smtClean="0">
                <a:solidFill>
                  <a:srgbClr val="FF0066"/>
                </a:solidFill>
              </a:rPr>
              <a:t>are automatically initialized to </a:t>
            </a:r>
            <a:r>
              <a:rPr lang="en-US" altLang="en-US" dirty="0" smtClean="0">
                <a:solidFill>
                  <a:srgbClr val="FF0066"/>
                </a:solidFill>
                <a:latin typeface="Courier New" pitchFamily="-16" charset="0"/>
              </a:rPr>
              <a:t>0</a:t>
            </a:r>
            <a:r>
              <a:rPr lang="en-US" altLang="en-US" dirty="0" smtClean="0"/>
              <a:t> (numeric) or </a:t>
            </a:r>
            <a:r>
              <a:rPr lang="en-US" altLang="en-US" dirty="0" smtClean="0">
                <a:solidFill>
                  <a:srgbClr val="FF0066"/>
                </a:solidFill>
                <a:latin typeface="Courier New" pitchFamily="-16" charset="0"/>
              </a:rPr>
              <a:t>NULL</a:t>
            </a:r>
            <a:r>
              <a:rPr lang="en-US" altLang="en-US" dirty="0" smtClean="0"/>
              <a:t> (character) when the variable is defined</a:t>
            </a:r>
            <a:endParaRPr lang="en-US" altLang="en-US" u="sng" dirty="0" smtClean="0"/>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37</a:t>
            </a:fld>
            <a:endParaRPr lang="en-US">
              <a:solidFill>
                <a:srgbClr val="000000"/>
              </a:solidFill>
            </a:endParaRPr>
          </a:p>
        </p:txBody>
      </p:sp>
    </p:spTree>
    <p:extLst>
      <p:ext uri="{BB962C8B-B14F-4D97-AF65-F5344CB8AC3E}">
        <p14:creationId xmlns:p14="http://schemas.microsoft.com/office/powerpoint/2010/main" val="2662196337"/>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t>Static Local Variables</a:t>
            </a:r>
          </a:p>
        </p:txBody>
      </p:sp>
      <p:sp>
        <p:nvSpPr>
          <p:cNvPr id="69635" name="Rectangle 3"/>
          <p:cNvSpPr>
            <a:spLocks noGrp="1" noChangeArrowheads="1"/>
          </p:cNvSpPr>
          <p:nvPr>
            <p:ph idx="1"/>
          </p:nvPr>
        </p:nvSpPr>
        <p:spPr/>
        <p:txBody>
          <a:bodyPr/>
          <a:lstStyle/>
          <a:p>
            <a:pPr>
              <a:lnSpc>
                <a:spcPct val="90000"/>
              </a:lnSpc>
            </a:pPr>
            <a:r>
              <a:rPr lang="en-US" altLang="en-US" sz="2800" dirty="0" smtClean="0"/>
              <a:t>Local variables only exist while the function is executing.  When the function terminates, the contents of local variables are lost</a:t>
            </a:r>
            <a:br>
              <a:rPr lang="en-US" altLang="en-US" sz="2800" dirty="0" smtClean="0"/>
            </a:br>
            <a:endParaRPr lang="en-US" altLang="en-US" sz="2800" dirty="0" smtClean="0"/>
          </a:p>
          <a:p>
            <a:pPr>
              <a:lnSpc>
                <a:spcPct val="90000"/>
              </a:lnSpc>
            </a:pPr>
            <a:r>
              <a:rPr lang="en-US" altLang="en-US" sz="2800" b="1" dirty="0" smtClean="0">
                <a:solidFill>
                  <a:srgbClr val="0000FF"/>
                </a:solidFill>
                <a:latin typeface="Courier New" pitchFamily="-16" charset="0"/>
              </a:rPr>
              <a:t>static</a:t>
            </a:r>
            <a:r>
              <a:rPr lang="en-US" altLang="en-US" sz="2800" dirty="0" smtClean="0"/>
              <a:t> </a:t>
            </a:r>
            <a:r>
              <a:rPr lang="en-US" altLang="en-US" sz="2800" u="sng" dirty="0" smtClean="0"/>
              <a:t>local variables retain their contents between function calls</a:t>
            </a:r>
            <a:r>
              <a:rPr lang="en-US" altLang="en-US" sz="2800" dirty="0" smtClean="0"/>
              <a:t/>
            </a:r>
            <a:br>
              <a:rPr lang="en-US" altLang="en-US" sz="2800" dirty="0" smtClean="0"/>
            </a:br>
            <a:endParaRPr lang="en-US" altLang="en-US" sz="2800" dirty="0" smtClean="0"/>
          </a:p>
          <a:p>
            <a:pPr>
              <a:lnSpc>
                <a:spcPct val="90000"/>
              </a:lnSpc>
            </a:pPr>
            <a:r>
              <a:rPr lang="en-US" altLang="en-US" sz="2800" b="1" dirty="0" smtClean="0">
                <a:solidFill>
                  <a:srgbClr val="0000FF"/>
                </a:solidFill>
                <a:latin typeface="Courier New" pitchFamily="-16" charset="0"/>
              </a:rPr>
              <a:t>static</a:t>
            </a:r>
            <a:r>
              <a:rPr lang="en-US" altLang="en-US" sz="2800" dirty="0" smtClean="0"/>
              <a:t> </a:t>
            </a:r>
            <a:r>
              <a:rPr lang="en-US" altLang="en-US" sz="2800" u="sng" dirty="0" smtClean="0"/>
              <a:t>local variables are defined and initialized only the first time the function is executed</a:t>
            </a:r>
            <a:r>
              <a:rPr lang="en-US" altLang="en-US" sz="2800" dirty="0" smtClean="0"/>
              <a:t>.  </a:t>
            </a:r>
            <a:r>
              <a:rPr lang="en-US" altLang="en-US" sz="2800" b="1" dirty="0" smtClean="0">
                <a:solidFill>
                  <a:srgbClr val="C00000"/>
                </a:solidFill>
                <a:latin typeface="Courier New" pitchFamily="-16" charset="0"/>
              </a:rPr>
              <a:t>0</a:t>
            </a:r>
            <a:r>
              <a:rPr lang="en-US" altLang="en-US" sz="2800" dirty="0" smtClean="0"/>
              <a:t> is the default initialization value.</a:t>
            </a:r>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4173160085"/>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04813" y="533400"/>
            <a:ext cx="8305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2600" dirty="0" smtClean="0">
                <a:solidFill>
                  <a:srgbClr val="C00000"/>
                </a:solidFill>
              </a:rPr>
              <a:t>If you do initialize a local static variable, the initialization only happens once. See Program 6-23</a:t>
            </a:r>
          </a:p>
        </p:txBody>
      </p:sp>
      <p:pic>
        <p:nvPicPr>
          <p:cNvPr id="74755" name="Picture 4"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7239000"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843A55BA-3495-43C2-BFF9-FCDC5F499618}" type="slidenum">
              <a:rPr lang="en-US" smtClean="0">
                <a:solidFill>
                  <a:srgbClr val="000000"/>
                </a:solidFill>
              </a:rPr>
              <a:pPr>
                <a:defRPr/>
              </a:pPr>
              <a:t>39</a:t>
            </a:fld>
            <a:endParaRPr lang="en-US">
              <a:solidFill>
                <a:srgbClr val="000000"/>
              </a:solidFill>
            </a:endParaRPr>
          </a:p>
        </p:txBody>
      </p:sp>
      <p:sp>
        <p:nvSpPr>
          <p:cNvPr id="5" name="Rectangle 4"/>
          <p:cNvSpPr/>
          <p:nvPr/>
        </p:nvSpPr>
        <p:spPr>
          <a:xfrm>
            <a:off x="1380596" y="3429000"/>
            <a:ext cx="671124" cy="21180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69373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solidFill>
                  <a:srgbClr val="0000FF"/>
                </a:solidFill>
              </a:rPr>
              <a:t>Textbook</a:t>
            </a:r>
            <a:endParaRPr lang="en-US" dirty="0" smtClean="0">
              <a:solidFill>
                <a:srgbClr val="0000FF"/>
              </a:solidFill>
            </a:endParaRPr>
          </a:p>
        </p:txBody>
      </p:sp>
      <p:sp>
        <p:nvSpPr>
          <p:cNvPr id="21507" name="Rectangle 3"/>
          <p:cNvSpPr>
            <a:spLocks noGrp="1" noChangeArrowheads="1"/>
          </p:cNvSpPr>
          <p:nvPr>
            <p:ph type="body" idx="4294967295"/>
          </p:nvPr>
        </p:nvSpPr>
        <p:spPr>
          <a:xfrm>
            <a:off x="508000" y="1981200"/>
            <a:ext cx="7772400" cy="4114800"/>
          </a:xfrm>
        </p:spPr>
        <p:txBody>
          <a:bodyPr/>
          <a:lstStyle/>
          <a:p>
            <a:r>
              <a:rPr lang="en-US" b="1" dirty="0">
                <a:latin typeface="Calibri" panose="020F0502020204030204" pitchFamily="34" charset="0"/>
              </a:rPr>
              <a:t>Tony </a:t>
            </a:r>
            <a:r>
              <a:rPr lang="en-US" b="1" dirty="0" smtClean="0">
                <a:latin typeface="Calibri" panose="020F0502020204030204" pitchFamily="34" charset="0"/>
              </a:rPr>
              <a:t>Gaddis, Starting </a:t>
            </a:r>
            <a:r>
              <a:rPr lang="en-US" b="1" dirty="0">
                <a:latin typeface="Calibri" panose="020F0502020204030204" pitchFamily="34" charset="0"/>
              </a:rPr>
              <a:t>Out with C++ from Control Structures to Objects, </a:t>
            </a:r>
            <a:r>
              <a:rPr lang="en-US" b="1" dirty="0" smtClean="0">
                <a:latin typeface="Calibri" panose="020F0502020204030204" pitchFamily="34" charset="0"/>
              </a:rPr>
              <a:t>9th </a:t>
            </a:r>
            <a:r>
              <a:rPr lang="en-US" b="1" dirty="0">
                <a:latin typeface="Calibri" panose="020F0502020204030204" pitchFamily="34" charset="0"/>
              </a:rPr>
              <a:t>Edition</a:t>
            </a:r>
            <a:endParaRPr lang="en-US" b="1" dirty="0" smtClean="0">
              <a:latin typeface="Calibri" panose="020F0502020204030204" pitchFamily="34" charset="0"/>
            </a:endParaRPr>
          </a:p>
          <a:p>
            <a:pPr marL="0" indent="0">
              <a:buNone/>
            </a:pPr>
            <a:r>
              <a:rPr lang="en-US" b="1" dirty="0">
                <a:latin typeface="Calibri" panose="020F0502020204030204" pitchFamily="34" charset="0"/>
              </a:rPr>
              <a:t> </a:t>
            </a:r>
            <a:r>
              <a:rPr lang="en-US" b="1" dirty="0" smtClean="0">
                <a:latin typeface="Calibri" panose="020F0502020204030204" pitchFamily="34" charset="0"/>
              </a:rPr>
              <a:t>   ISBN13</a:t>
            </a:r>
            <a:r>
              <a:rPr lang="en-US" b="1" dirty="0">
                <a:latin typeface="Calibri" panose="020F0502020204030204" pitchFamily="34" charset="0"/>
              </a:rPr>
              <a:t>: </a:t>
            </a:r>
            <a:r>
              <a:rPr lang="en-US" b="1" dirty="0" smtClean="0">
                <a:latin typeface="Calibri" panose="020F0502020204030204" pitchFamily="34" charset="0"/>
              </a:rPr>
              <a:t>9780134498379 </a:t>
            </a:r>
          </a:p>
          <a:p>
            <a:pPr marL="0" indent="0">
              <a:buNone/>
            </a:pPr>
            <a:endParaRPr lang="en-US" b="1" dirty="0">
              <a:latin typeface="Calibri" panose="020F0502020204030204" pitchFamily="34" charset="0"/>
            </a:endParaRPr>
          </a:p>
          <a:p>
            <a:r>
              <a:rPr lang="en-US" b="1" dirty="0" smtClean="0">
                <a:latin typeface="Calibri" panose="020F0502020204030204" pitchFamily="34" charset="0"/>
              </a:rPr>
              <a:t>A very useful online resource  (</a:t>
            </a:r>
            <a:r>
              <a:rPr lang="en-US" b="1" dirty="0" smtClean="0">
                <a:solidFill>
                  <a:srgbClr val="0000FF"/>
                </a:solidFill>
                <a:latin typeface="Calibri" panose="020F0502020204030204" pitchFamily="34" charset="0"/>
              </a:rPr>
              <a:t>C++ tutorial</a:t>
            </a:r>
            <a:r>
              <a:rPr lang="en-US" b="1" dirty="0" smtClean="0">
                <a:latin typeface="Calibri" panose="020F0502020204030204" pitchFamily="34" charset="0"/>
              </a:rPr>
              <a:t>) http</a:t>
            </a:r>
            <a:r>
              <a:rPr lang="en-US" b="1" dirty="0">
                <a:latin typeface="Calibri" panose="020F0502020204030204" pitchFamily="34" charset="0"/>
              </a:rPr>
              <a:t>://www.cplusplus.com/doc/tutorial</a:t>
            </a:r>
            <a:r>
              <a:rPr lang="en-US" b="1" dirty="0" smtClean="0">
                <a:latin typeface="Calibri" panose="020F0502020204030204" pitchFamily="34" charset="0"/>
              </a:rPr>
              <a:t>/  </a:t>
            </a:r>
            <a:endParaRPr lang="en-US" dirty="0" smtClean="0">
              <a:latin typeface="Calibri" panose="020F0502020204030204" pitchFamily="34" charset="0"/>
            </a:endParaRPr>
          </a:p>
        </p:txBody>
      </p:sp>
      <p:sp>
        <p:nvSpPr>
          <p:cNvPr id="5124" name="Slide Number Placeholder 5"/>
          <p:cNvSpPr>
            <a:spLocks noGrp="1"/>
          </p:cNvSpPr>
          <p:nvPr>
            <p:ph type="sldNum" sz="quarter" idx="12"/>
          </p:nvPr>
        </p:nvSpPr>
        <p:spPr/>
        <p:txBody>
          <a:bodyPr/>
          <a:lstStyle/>
          <a:p>
            <a:pPr>
              <a:defRPr/>
            </a:pPr>
            <a:fld id="{3AC995AD-3D53-4F98-A108-C3019440CC7C}" type="slidenum">
              <a:rPr lang="en-US">
                <a:solidFill>
                  <a:srgbClr val="04617B">
                    <a:shade val="90000"/>
                  </a:srgbClr>
                </a:solidFill>
              </a:rPr>
              <a:pPr>
                <a:defRPr/>
              </a:pPr>
              <a:t>4</a:t>
            </a:fld>
            <a:endParaRPr lang="en-US" dirty="0">
              <a:solidFill>
                <a:srgbClr val="04617B">
                  <a:shade val="90000"/>
                </a:srgbClr>
              </a:solidFill>
            </a:endParaRPr>
          </a:p>
        </p:txBody>
      </p:sp>
    </p:spTree>
    <p:extLst>
      <p:ext uri="{BB962C8B-B14F-4D97-AF65-F5344CB8AC3E}">
        <p14:creationId xmlns:p14="http://schemas.microsoft.com/office/powerpoint/2010/main" val="40250706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dirty="0" smtClean="0"/>
              <a:t>Default Arguments</a:t>
            </a:r>
          </a:p>
        </p:txBody>
      </p:sp>
      <p:sp>
        <p:nvSpPr>
          <p:cNvPr id="76803" name="Rectangle 3"/>
          <p:cNvSpPr>
            <a:spLocks noGrp="1" noChangeArrowheads="1"/>
          </p:cNvSpPr>
          <p:nvPr>
            <p:ph idx="1"/>
          </p:nvPr>
        </p:nvSpPr>
        <p:spPr>
          <a:xfrm>
            <a:off x="457200" y="2145754"/>
            <a:ext cx="8305800" cy="4019550"/>
          </a:xfrm>
        </p:spPr>
        <p:txBody>
          <a:bodyPr>
            <a:normAutofit fontScale="92500" lnSpcReduction="10000"/>
          </a:bodyPr>
          <a:lstStyle/>
          <a:p>
            <a:pPr>
              <a:lnSpc>
                <a:spcPct val="90000"/>
              </a:lnSpc>
              <a:buFont typeface="Times" pitchFamily="18" charset="0"/>
              <a:buNone/>
            </a:pPr>
            <a:r>
              <a:rPr lang="en-US" altLang="en-US" sz="2800" dirty="0" smtClean="0"/>
              <a:t>	A </a:t>
            </a:r>
            <a:r>
              <a:rPr lang="en-US" altLang="en-US" sz="2800" dirty="0" smtClean="0">
                <a:solidFill>
                  <a:srgbClr val="C00000"/>
                </a:solidFill>
              </a:rPr>
              <a:t>default argument  </a:t>
            </a:r>
            <a:r>
              <a:rPr lang="en-US" altLang="en-US" sz="2800" dirty="0" smtClean="0"/>
              <a:t>is an argument that is passed automatically to a parameter if the argument is missing on the function call</a:t>
            </a:r>
            <a:br>
              <a:rPr lang="en-US" altLang="en-US" sz="2800" dirty="0" smtClean="0"/>
            </a:br>
            <a:endParaRPr lang="en-US" altLang="en-US" sz="2800" dirty="0" smtClean="0"/>
          </a:p>
          <a:p>
            <a:pPr>
              <a:lnSpc>
                <a:spcPct val="90000"/>
              </a:lnSpc>
            </a:pPr>
            <a:r>
              <a:rPr lang="en-US" altLang="en-US" sz="2800" dirty="0" smtClean="0">
                <a:solidFill>
                  <a:srgbClr val="800080"/>
                </a:solidFill>
              </a:rPr>
              <a:t>Must be a constant declared in prototype</a:t>
            </a:r>
            <a:r>
              <a:rPr lang="en-US" altLang="en-US" sz="2800" dirty="0" smtClean="0"/>
              <a:t>:</a:t>
            </a:r>
          </a:p>
          <a:p>
            <a:pPr lvl="1">
              <a:lnSpc>
                <a:spcPct val="90000"/>
              </a:lnSpc>
              <a:buClr>
                <a:srgbClr val="3333CC"/>
              </a:buClr>
              <a:buFontTx/>
              <a:buNone/>
            </a:pPr>
            <a:r>
              <a:rPr lang="en-US" altLang="en-US" sz="2400" dirty="0" smtClean="0"/>
              <a:t>	</a:t>
            </a:r>
            <a:r>
              <a:rPr lang="en-US" altLang="en-US" sz="2400" b="1" dirty="0" smtClean="0">
                <a:solidFill>
                  <a:srgbClr val="0000FF"/>
                </a:solidFill>
                <a:latin typeface="Courier New" pitchFamily="-16" charset="0"/>
              </a:rPr>
              <a:t>void</a:t>
            </a:r>
            <a:r>
              <a:rPr lang="en-US" altLang="en-US" sz="2400" dirty="0" smtClean="0">
                <a:latin typeface="Courier New" pitchFamily="-16" charset="0"/>
              </a:rPr>
              <a:t> </a:t>
            </a:r>
            <a:r>
              <a:rPr lang="en-US" altLang="en-US" sz="2400" dirty="0" err="1" smtClean="0">
                <a:latin typeface="Courier New" pitchFamily="-16" charset="0"/>
              </a:rPr>
              <a:t>evenOrOdd</a:t>
            </a:r>
            <a:r>
              <a:rPr lang="en-US" altLang="en-US" sz="2400" dirty="0" smtClean="0">
                <a:latin typeface="Courier New" pitchFamily="-16" charset="0"/>
              </a:rPr>
              <a:t>(</a:t>
            </a:r>
            <a:r>
              <a:rPr lang="en-US" altLang="en-US" sz="2400" b="1" dirty="0" err="1" smtClean="0">
                <a:solidFill>
                  <a:srgbClr val="0000FF"/>
                </a:solidFill>
                <a:latin typeface="Courier New" pitchFamily="-16" charset="0"/>
              </a:rPr>
              <a:t>int</a:t>
            </a:r>
            <a:r>
              <a:rPr lang="en-US" altLang="en-US" sz="2400" dirty="0" smtClean="0">
                <a:latin typeface="Courier New" pitchFamily="-16" charset="0"/>
              </a:rPr>
              <a:t> = 0);</a:t>
            </a:r>
            <a:endParaRPr lang="en-US" altLang="en-US" sz="2400" dirty="0" smtClean="0"/>
          </a:p>
          <a:p>
            <a:pPr>
              <a:lnSpc>
                <a:spcPct val="90000"/>
              </a:lnSpc>
            </a:pPr>
            <a:r>
              <a:rPr lang="en-US" altLang="en-US" sz="2800" dirty="0" smtClean="0"/>
              <a:t>Can be declared in header if no prototype</a:t>
            </a:r>
            <a:br>
              <a:rPr lang="en-US" altLang="en-US" sz="2800" dirty="0" smtClean="0"/>
            </a:br>
            <a:endParaRPr lang="en-US" altLang="en-US" sz="2800" dirty="0" smtClean="0"/>
          </a:p>
          <a:p>
            <a:pPr>
              <a:lnSpc>
                <a:spcPct val="90000"/>
              </a:lnSpc>
            </a:pPr>
            <a:r>
              <a:rPr lang="en-US" altLang="en-US" sz="2800" dirty="0" smtClean="0"/>
              <a:t>Multi-parameter functions may have default arguments for some or all of them:</a:t>
            </a:r>
          </a:p>
          <a:p>
            <a:pPr lvl="1">
              <a:lnSpc>
                <a:spcPct val="90000"/>
              </a:lnSpc>
              <a:buClr>
                <a:srgbClr val="3333CC"/>
              </a:buClr>
              <a:buNone/>
            </a:pPr>
            <a:r>
              <a:rPr lang="en-US" altLang="en-US" sz="2400" dirty="0" smtClean="0"/>
              <a:t>	</a:t>
            </a:r>
            <a:r>
              <a:rPr lang="en-US" altLang="en-US" sz="2400" b="1" dirty="0" err="1" smtClean="0">
                <a:solidFill>
                  <a:srgbClr val="0000FF"/>
                </a:solidFill>
                <a:latin typeface="Courier New" pitchFamily="-16" charset="0"/>
              </a:rPr>
              <a:t>int</a:t>
            </a:r>
            <a:r>
              <a:rPr lang="en-US" altLang="en-US" sz="2400" dirty="0" smtClean="0">
                <a:latin typeface="Courier New" pitchFamily="-16" charset="0"/>
              </a:rPr>
              <a:t> </a:t>
            </a:r>
            <a:r>
              <a:rPr lang="en-US" altLang="en-US" sz="2400" dirty="0" err="1" smtClean="0">
                <a:latin typeface="Courier New" pitchFamily="-16" charset="0"/>
              </a:rPr>
              <a:t>getSum</a:t>
            </a:r>
            <a:r>
              <a:rPr lang="en-US" altLang="en-US" sz="2400" dirty="0" smtClean="0">
                <a:latin typeface="Courier New" pitchFamily="-16" charset="0"/>
              </a:rPr>
              <a:t>(</a:t>
            </a:r>
            <a:r>
              <a:rPr lang="en-US" altLang="en-US" sz="2400" b="1" dirty="0" err="1">
                <a:solidFill>
                  <a:srgbClr val="0000FF"/>
                </a:solidFill>
                <a:latin typeface="Courier New" pitchFamily="-16" charset="0"/>
              </a:rPr>
              <a:t>int</a:t>
            </a:r>
            <a:r>
              <a:rPr lang="en-US" altLang="en-US" sz="2400" dirty="0" smtClean="0">
                <a:latin typeface="Courier New" pitchFamily="-16" charset="0"/>
              </a:rPr>
              <a:t>, </a:t>
            </a:r>
            <a:r>
              <a:rPr lang="en-US" altLang="en-US" sz="2400" b="1" dirty="0" err="1" smtClean="0">
                <a:solidFill>
                  <a:srgbClr val="0000FF"/>
                </a:solidFill>
                <a:latin typeface="Courier New" pitchFamily="-16" charset="0"/>
              </a:rPr>
              <a:t>int</a:t>
            </a:r>
            <a:r>
              <a:rPr lang="en-US" altLang="en-US" sz="2400" dirty="0" smtClean="0">
                <a:latin typeface="Courier New" pitchFamily="-16" charset="0"/>
              </a:rPr>
              <a:t>=0, </a:t>
            </a:r>
            <a:r>
              <a:rPr lang="en-US" altLang="en-US" sz="2400" b="1" dirty="0" err="1" smtClean="0">
                <a:solidFill>
                  <a:srgbClr val="0000FF"/>
                </a:solidFill>
                <a:latin typeface="Courier New" pitchFamily="-16" charset="0"/>
              </a:rPr>
              <a:t>int</a:t>
            </a:r>
            <a:r>
              <a:rPr lang="en-US" altLang="en-US" sz="2400" dirty="0" smtClean="0">
                <a:latin typeface="Courier New" pitchFamily="-16" charset="0"/>
              </a:rPr>
              <a:t>=0);</a:t>
            </a:r>
            <a:endParaRPr lang="en-US" altLang="en-US" sz="2400" dirty="0" smtClean="0"/>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40</a:t>
            </a:fld>
            <a:endParaRPr lang="en-US">
              <a:solidFill>
                <a:srgbClr val="000000"/>
              </a:solidFill>
            </a:endParaRPr>
          </a:p>
        </p:txBody>
      </p:sp>
    </p:spTree>
    <p:extLst>
      <p:ext uri="{BB962C8B-B14F-4D97-AF65-F5344CB8AC3E}">
        <p14:creationId xmlns:p14="http://schemas.microsoft.com/office/powerpoint/2010/main" val="465433567"/>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mtClean="0"/>
              <a:t>Default Arguments</a:t>
            </a:r>
          </a:p>
        </p:txBody>
      </p:sp>
      <p:sp>
        <p:nvSpPr>
          <p:cNvPr id="79875" name="Rectangle 3"/>
          <p:cNvSpPr>
            <a:spLocks noGrp="1" noChangeArrowheads="1"/>
          </p:cNvSpPr>
          <p:nvPr>
            <p:ph idx="1"/>
          </p:nvPr>
        </p:nvSpPr>
        <p:spPr>
          <a:xfrm>
            <a:off x="304800" y="2097360"/>
            <a:ext cx="8534400" cy="4572000"/>
          </a:xfrm>
        </p:spPr>
        <p:txBody>
          <a:bodyPr/>
          <a:lstStyle/>
          <a:p>
            <a:pPr>
              <a:lnSpc>
                <a:spcPct val="85000"/>
              </a:lnSpc>
            </a:pPr>
            <a:r>
              <a:rPr lang="en-US" altLang="en-US" dirty="0" smtClean="0"/>
              <a:t>If not all parameters to a function have default values</a:t>
            </a:r>
            <a:r>
              <a:rPr lang="en-US" altLang="en-US" dirty="0" smtClean="0">
                <a:solidFill>
                  <a:srgbClr val="800080"/>
                </a:solidFill>
              </a:rPr>
              <a:t>, </a:t>
            </a:r>
            <a:r>
              <a:rPr lang="en-US" altLang="en-US" dirty="0" smtClean="0">
                <a:solidFill>
                  <a:srgbClr val="C00000"/>
                </a:solidFill>
              </a:rPr>
              <a:t>the </a:t>
            </a:r>
            <a:r>
              <a:rPr lang="en-US" altLang="en-US" dirty="0" err="1" smtClean="0">
                <a:solidFill>
                  <a:srgbClr val="C00000"/>
                </a:solidFill>
              </a:rPr>
              <a:t>defaultless</a:t>
            </a:r>
            <a:r>
              <a:rPr lang="en-US" altLang="en-US" dirty="0" smtClean="0">
                <a:solidFill>
                  <a:srgbClr val="C00000"/>
                </a:solidFill>
              </a:rPr>
              <a:t> ones are declared</a:t>
            </a:r>
            <a:r>
              <a:rPr lang="en-US" altLang="en-US" b="1" dirty="0" smtClean="0">
                <a:solidFill>
                  <a:srgbClr val="C00000"/>
                </a:solidFill>
              </a:rPr>
              <a:t> first</a:t>
            </a:r>
            <a:r>
              <a:rPr lang="en-US" altLang="en-US" dirty="0" smtClean="0">
                <a:solidFill>
                  <a:srgbClr val="C00000"/>
                </a:solidFill>
              </a:rPr>
              <a:t> </a:t>
            </a:r>
            <a:r>
              <a:rPr lang="en-US" altLang="en-US" dirty="0" smtClean="0"/>
              <a:t>in the parameter list:</a:t>
            </a:r>
          </a:p>
          <a:p>
            <a:pPr lvl="1">
              <a:lnSpc>
                <a:spcPct val="85000"/>
              </a:lnSpc>
              <a:buClr>
                <a:srgbClr val="3333CC"/>
              </a:buClr>
              <a:buFontTx/>
              <a:buNone/>
            </a:pPr>
            <a:r>
              <a:rPr lang="en-US" altLang="en-US" dirty="0" err="1" smtClean="0">
                <a:latin typeface="Courier New" pitchFamily="-16" charset="0"/>
              </a:rPr>
              <a:t>int</a:t>
            </a:r>
            <a:r>
              <a:rPr lang="en-US" altLang="en-US" dirty="0" smtClean="0">
                <a:latin typeface="Courier New" pitchFamily="-16" charset="0"/>
              </a:rPr>
              <a:t> </a:t>
            </a:r>
            <a:r>
              <a:rPr lang="en-US" altLang="en-US" dirty="0" err="1" smtClean="0">
                <a:latin typeface="Courier New" pitchFamily="-16" charset="0"/>
              </a:rPr>
              <a:t>getSum</a:t>
            </a:r>
            <a:r>
              <a:rPr lang="en-US" altLang="en-US" dirty="0" smtClean="0">
                <a:latin typeface="Courier New" pitchFamily="-16" charset="0"/>
              </a:rPr>
              <a:t>(</a:t>
            </a:r>
            <a:r>
              <a:rPr lang="en-US" altLang="en-US" dirty="0" err="1" smtClean="0">
                <a:latin typeface="Courier New" pitchFamily="-16" charset="0"/>
              </a:rPr>
              <a:t>int</a:t>
            </a:r>
            <a:r>
              <a:rPr lang="en-US" altLang="en-US" dirty="0" smtClean="0">
                <a:latin typeface="Courier New" pitchFamily="-16" charset="0"/>
              </a:rPr>
              <a:t>, </a:t>
            </a:r>
            <a:r>
              <a:rPr lang="en-US" altLang="en-US" dirty="0" err="1" smtClean="0">
                <a:latin typeface="Courier New" pitchFamily="-16" charset="0"/>
              </a:rPr>
              <a:t>int</a:t>
            </a:r>
            <a:r>
              <a:rPr lang="en-US" altLang="en-US" dirty="0" smtClean="0">
                <a:latin typeface="Courier New" pitchFamily="-16" charset="0"/>
              </a:rPr>
              <a:t>=0, </a:t>
            </a:r>
            <a:r>
              <a:rPr lang="en-US" altLang="en-US" dirty="0" err="1" smtClean="0">
                <a:latin typeface="Courier New" pitchFamily="-16" charset="0"/>
              </a:rPr>
              <a:t>int</a:t>
            </a:r>
            <a:r>
              <a:rPr lang="en-US" altLang="en-US" dirty="0" smtClean="0">
                <a:latin typeface="Courier New" pitchFamily="-16" charset="0"/>
              </a:rPr>
              <a:t>=0);// OK</a:t>
            </a:r>
          </a:p>
          <a:p>
            <a:pPr lvl="1">
              <a:lnSpc>
                <a:spcPct val="85000"/>
              </a:lnSpc>
              <a:buClr>
                <a:srgbClr val="3333CC"/>
              </a:buClr>
              <a:buFontTx/>
              <a:buNone/>
            </a:pPr>
            <a:r>
              <a:rPr lang="en-US" altLang="en-US" dirty="0" err="1" smtClean="0">
                <a:latin typeface="Courier New" pitchFamily="-16" charset="0"/>
              </a:rPr>
              <a:t>int</a:t>
            </a:r>
            <a:r>
              <a:rPr lang="en-US" altLang="en-US" dirty="0" smtClean="0">
                <a:latin typeface="Courier New" pitchFamily="-16" charset="0"/>
              </a:rPr>
              <a:t> </a:t>
            </a:r>
            <a:r>
              <a:rPr lang="en-US" altLang="en-US" dirty="0" err="1" smtClean="0">
                <a:latin typeface="Courier New" pitchFamily="-16" charset="0"/>
              </a:rPr>
              <a:t>getSum</a:t>
            </a:r>
            <a:r>
              <a:rPr lang="en-US" altLang="en-US" dirty="0" smtClean="0">
                <a:latin typeface="Courier New" pitchFamily="-16" charset="0"/>
              </a:rPr>
              <a:t>(</a:t>
            </a:r>
            <a:r>
              <a:rPr lang="en-US" altLang="en-US" dirty="0" err="1" smtClean="0">
                <a:latin typeface="Courier New" pitchFamily="-16" charset="0"/>
              </a:rPr>
              <a:t>int</a:t>
            </a:r>
            <a:r>
              <a:rPr lang="en-US" altLang="en-US" dirty="0" smtClean="0">
                <a:latin typeface="Courier New" pitchFamily="-16" charset="0"/>
              </a:rPr>
              <a:t>, </a:t>
            </a:r>
            <a:r>
              <a:rPr lang="en-US" altLang="en-US" dirty="0" err="1" smtClean="0">
                <a:latin typeface="Courier New" pitchFamily="-16" charset="0"/>
              </a:rPr>
              <a:t>int</a:t>
            </a:r>
            <a:r>
              <a:rPr lang="en-US" altLang="en-US" dirty="0" smtClean="0">
                <a:latin typeface="Courier New" pitchFamily="-16" charset="0"/>
              </a:rPr>
              <a:t>=0, </a:t>
            </a:r>
            <a:r>
              <a:rPr lang="en-US" altLang="en-US" dirty="0" err="1" smtClean="0">
                <a:latin typeface="Courier New" pitchFamily="-16" charset="0"/>
              </a:rPr>
              <a:t>int</a:t>
            </a:r>
            <a:r>
              <a:rPr lang="en-US" altLang="en-US" dirty="0" smtClean="0">
                <a:latin typeface="Courier New" pitchFamily="-16" charset="0"/>
              </a:rPr>
              <a:t>);  // NO</a:t>
            </a:r>
            <a:endParaRPr lang="en-US" altLang="en-US" dirty="0" smtClean="0"/>
          </a:p>
          <a:p>
            <a:pPr>
              <a:lnSpc>
                <a:spcPct val="85000"/>
              </a:lnSpc>
              <a:spcBef>
                <a:spcPct val="30000"/>
              </a:spcBef>
            </a:pPr>
            <a:r>
              <a:rPr lang="en-US" altLang="en-US" dirty="0" smtClean="0"/>
              <a:t>When an argument is omitted from a function call, all arguments after it must also be omitted:</a:t>
            </a:r>
          </a:p>
          <a:p>
            <a:pPr lvl="1">
              <a:lnSpc>
                <a:spcPct val="85000"/>
              </a:lnSpc>
              <a:buClr>
                <a:srgbClr val="3333CC"/>
              </a:buClr>
              <a:buFontTx/>
              <a:buNone/>
            </a:pPr>
            <a:r>
              <a:rPr lang="en-US" altLang="en-US" dirty="0" smtClean="0"/>
              <a:t>	</a:t>
            </a:r>
            <a:r>
              <a:rPr lang="en-US" altLang="en-US" dirty="0" smtClean="0">
                <a:latin typeface="Courier New" pitchFamily="-16" charset="0"/>
              </a:rPr>
              <a:t>sum = </a:t>
            </a:r>
            <a:r>
              <a:rPr lang="en-US" altLang="en-US" dirty="0" err="1" smtClean="0">
                <a:latin typeface="Courier New" pitchFamily="-16" charset="0"/>
              </a:rPr>
              <a:t>getSum</a:t>
            </a:r>
            <a:r>
              <a:rPr lang="en-US" altLang="en-US" dirty="0" smtClean="0">
                <a:latin typeface="Courier New" pitchFamily="-16" charset="0"/>
              </a:rPr>
              <a:t>(num1, num2);    // OK</a:t>
            </a:r>
          </a:p>
          <a:p>
            <a:pPr lvl="1">
              <a:lnSpc>
                <a:spcPct val="85000"/>
              </a:lnSpc>
              <a:buClr>
                <a:srgbClr val="3333CC"/>
              </a:buClr>
              <a:buFontTx/>
              <a:buNone/>
            </a:pPr>
            <a:r>
              <a:rPr lang="en-US" altLang="en-US" dirty="0" smtClean="0">
                <a:latin typeface="Courier New" pitchFamily="-16" charset="0"/>
              </a:rPr>
              <a:t>	sum = </a:t>
            </a:r>
            <a:r>
              <a:rPr lang="en-US" altLang="en-US" dirty="0" err="1" smtClean="0">
                <a:latin typeface="Courier New" pitchFamily="-16" charset="0"/>
              </a:rPr>
              <a:t>getSum</a:t>
            </a:r>
            <a:r>
              <a:rPr lang="en-US" altLang="en-US" dirty="0" smtClean="0">
                <a:latin typeface="Courier New" pitchFamily="-16" charset="0"/>
              </a:rPr>
              <a:t>(num1, , num3);  // NO</a:t>
            </a:r>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41</a:t>
            </a:fld>
            <a:endParaRPr lang="en-US">
              <a:solidFill>
                <a:srgbClr val="000000"/>
              </a:solidFill>
            </a:endParaRPr>
          </a:p>
        </p:txBody>
      </p:sp>
    </p:spTree>
    <p:extLst>
      <p:ext uri="{BB962C8B-B14F-4D97-AF65-F5344CB8AC3E}">
        <p14:creationId xmlns:p14="http://schemas.microsoft.com/office/powerpoint/2010/main" val="3901920314"/>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smtClean="0"/>
              <a:t>Design a function named </a:t>
            </a:r>
            <a:r>
              <a:rPr lang="en-US" dirty="0" smtClean="0">
                <a:solidFill>
                  <a:srgbClr val="CC0099"/>
                </a:solidFill>
              </a:rPr>
              <a:t>diff</a:t>
            </a:r>
            <a:r>
              <a:rPr lang="en-US" dirty="0" smtClean="0"/>
              <a:t> that can be used to calculate the absolute difference between two numbers. </a:t>
            </a:r>
          </a:p>
          <a:p>
            <a:pPr lvl="1"/>
            <a:r>
              <a:rPr lang="en-US" dirty="0" smtClean="0"/>
              <a:t>The function shall have two formal parameters (</a:t>
            </a:r>
            <a:r>
              <a:rPr lang="en-US" dirty="0" err="1" smtClean="0"/>
              <a:t>int</a:t>
            </a:r>
            <a:r>
              <a:rPr lang="en-US" dirty="0" smtClean="0"/>
              <a:t>) </a:t>
            </a:r>
            <a:r>
              <a:rPr lang="en-US" dirty="0"/>
              <a:t>and return </a:t>
            </a:r>
            <a:r>
              <a:rPr lang="en-US" dirty="0" smtClean="0"/>
              <a:t>a </a:t>
            </a:r>
            <a:r>
              <a:rPr lang="en-US" dirty="0"/>
              <a:t>non-negative </a:t>
            </a:r>
            <a:r>
              <a:rPr lang="en-US" dirty="0" smtClean="0"/>
              <a:t>integer.</a:t>
            </a:r>
          </a:p>
          <a:p>
            <a:pPr lvl="1"/>
            <a:r>
              <a:rPr lang="en-US" dirty="0" smtClean="0"/>
              <a:t>How to get the absolute value of difference?</a:t>
            </a:r>
          </a:p>
          <a:p>
            <a:pPr lvl="2"/>
            <a:r>
              <a:rPr lang="en-US" dirty="0" smtClean="0"/>
              <a:t>If/else statement</a:t>
            </a:r>
          </a:p>
          <a:p>
            <a:pPr lvl="2"/>
            <a:r>
              <a:rPr lang="en-US" dirty="0"/>
              <a:t>t</a:t>
            </a:r>
            <a:r>
              <a:rPr lang="en-US" dirty="0" smtClean="0"/>
              <a:t>ernary operator  </a:t>
            </a:r>
            <a:r>
              <a:rPr lang="en-US" dirty="0" smtClean="0">
                <a:solidFill>
                  <a:srgbClr val="0000FF"/>
                </a:solidFill>
              </a:rPr>
              <a:t>?:</a:t>
            </a:r>
          </a:p>
          <a:p>
            <a:pPr lvl="2"/>
            <a:r>
              <a:rPr lang="en-US" dirty="0"/>
              <a:t>a</a:t>
            </a:r>
            <a:r>
              <a:rPr lang="en-US" dirty="0" smtClean="0"/>
              <a:t>bs() function from &lt;</a:t>
            </a:r>
            <a:r>
              <a:rPr lang="en-US" dirty="0" err="1" smtClean="0"/>
              <a:t>cstdlib</a:t>
            </a:r>
            <a:r>
              <a:rPr lang="en-US" dirty="0" smtClean="0"/>
              <a:t>&gt;</a:t>
            </a:r>
          </a:p>
          <a:p>
            <a:pPr marL="667512" lvl="2" indent="0">
              <a:buNone/>
            </a:pPr>
            <a:endParaRPr lang="en-US" dirty="0" smtClean="0"/>
          </a:p>
          <a:p>
            <a:pPr marL="393192" lvl="1" indent="0">
              <a:buNone/>
            </a:pPr>
            <a:endParaRPr lang="en-US" dirty="0" smtClean="0"/>
          </a:p>
          <a:p>
            <a:pPr lvl="1"/>
            <a:endParaRPr lang="en-US" dirty="0" smtClean="0"/>
          </a:p>
          <a:p>
            <a:endParaRPr lang="en-US" dirty="0" smtClean="0"/>
          </a:p>
        </p:txBody>
      </p:sp>
      <p:sp>
        <p:nvSpPr>
          <p:cNvPr id="4" name="Slide Number Placeholder 3"/>
          <p:cNvSpPr>
            <a:spLocks noGrp="1"/>
          </p:cNvSpPr>
          <p:nvPr>
            <p:ph type="sldNum" sz="quarter" idx="4294967295"/>
          </p:nvPr>
        </p:nvSpPr>
        <p:spPr/>
        <p:txBody>
          <a:bodyPr/>
          <a:lstStyle/>
          <a:p>
            <a:fld id="{911E4C43-30DC-40C6-8400-D754E7A063DA}" type="slidenum">
              <a:rPr lang="en-US" smtClean="0">
                <a:solidFill>
                  <a:srgbClr val="04617B">
                    <a:shade val="90000"/>
                  </a:srgbClr>
                </a:solidFill>
              </a:rPr>
              <a:pPr/>
              <a:t>42</a:t>
            </a:fld>
            <a:endParaRPr lang="en-US" dirty="0">
              <a:solidFill>
                <a:srgbClr val="04617B">
                  <a:shade val="90000"/>
                </a:srgbClr>
              </a:solidFill>
            </a:endParaRPr>
          </a:p>
        </p:txBody>
      </p:sp>
    </p:spTree>
    <p:extLst>
      <p:ext uri="{BB962C8B-B14F-4D97-AF65-F5344CB8AC3E}">
        <p14:creationId xmlns:p14="http://schemas.microsoft.com/office/powerpoint/2010/main" val="1607770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dirty="0" smtClean="0"/>
              <a:t>Overloading Functions</a:t>
            </a:r>
          </a:p>
        </p:txBody>
      </p:sp>
      <p:sp>
        <p:nvSpPr>
          <p:cNvPr id="88067" name="Rectangle 3"/>
          <p:cNvSpPr>
            <a:spLocks noGrp="1" noChangeArrowheads="1"/>
          </p:cNvSpPr>
          <p:nvPr>
            <p:ph idx="1"/>
          </p:nvPr>
        </p:nvSpPr>
        <p:spPr>
          <a:xfrm>
            <a:off x="457200" y="1981801"/>
            <a:ext cx="7845425" cy="4536503"/>
          </a:xfrm>
        </p:spPr>
        <p:txBody>
          <a:bodyPr>
            <a:normAutofit fontScale="92500" lnSpcReduction="10000"/>
          </a:bodyPr>
          <a:lstStyle/>
          <a:p>
            <a:pPr>
              <a:lnSpc>
                <a:spcPct val="90000"/>
              </a:lnSpc>
            </a:pPr>
            <a:r>
              <a:rPr lang="en-US" altLang="en-US" sz="2800" b="1" dirty="0" smtClean="0">
                <a:solidFill>
                  <a:srgbClr val="C00000"/>
                </a:solidFill>
              </a:rPr>
              <a:t>Overloading functions </a:t>
            </a:r>
            <a:r>
              <a:rPr lang="en-US" altLang="en-US" sz="2800" dirty="0" smtClean="0"/>
              <a:t>have </a:t>
            </a:r>
            <a:r>
              <a:rPr lang="en-US" altLang="en-US" sz="2800" dirty="0" smtClean="0">
                <a:solidFill>
                  <a:srgbClr val="C00000"/>
                </a:solidFill>
              </a:rPr>
              <a:t>the same name </a:t>
            </a:r>
            <a:r>
              <a:rPr lang="en-US" altLang="en-US" sz="2800" dirty="0" smtClean="0"/>
              <a:t>but </a:t>
            </a:r>
            <a:r>
              <a:rPr lang="en-US" altLang="en-US" sz="2800" dirty="0" smtClean="0">
                <a:solidFill>
                  <a:srgbClr val="800080"/>
                </a:solidFill>
              </a:rPr>
              <a:t>different parameter lists</a:t>
            </a:r>
          </a:p>
          <a:p>
            <a:pPr>
              <a:lnSpc>
                <a:spcPct val="90000"/>
              </a:lnSpc>
            </a:pPr>
            <a:r>
              <a:rPr lang="en-US" sz="2800" dirty="0"/>
              <a:t>In C++, two different functions can have the same name if their parameters are different; either because </a:t>
            </a:r>
            <a:r>
              <a:rPr lang="en-US" sz="2800" b="1" dirty="0">
                <a:solidFill>
                  <a:srgbClr val="800080"/>
                </a:solidFill>
              </a:rPr>
              <a:t>they have a different number of parameters</a:t>
            </a:r>
            <a:r>
              <a:rPr lang="en-US" sz="2800" dirty="0"/>
              <a:t>, or because </a:t>
            </a:r>
            <a:r>
              <a:rPr lang="en-US" sz="2800" b="1" dirty="0">
                <a:solidFill>
                  <a:srgbClr val="CC0099"/>
                </a:solidFill>
              </a:rPr>
              <a:t>any of their parameters are of a different </a:t>
            </a:r>
            <a:r>
              <a:rPr lang="en-US" sz="2800" b="1" dirty="0" smtClean="0">
                <a:solidFill>
                  <a:srgbClr val="CC0099"/>
                </a:solidFill>
              </a:rPr>
              <a:t>type</a:t>
            </a:r>
            <a:endParaRPr lang="en-US" altLang="en-US" sz="2800" dirty="0" smtClean="0"/>
          </a:p>
          <a:p>
            <a:pPr>
              <a:lnSpc>
                <a:spcPct val="90000"/>
              </a:lnSpc>
            </a:pPr>
            <a:r>
              <a:rPr lang="en-US" altLang="en-US" sz="2800" dirty="0" smtClean="0"/>
              <a:t>Can be used to create functions that perform </a:t>
            </a:r>
            <a:r>
              <a:rPr lang="en-US" altLang="en-US" sz="2800" u="sng" dirty="0" smtClean="0"/>
              <a:t>the same task but take different parameter types or different number of  parameters</a:t>
            </a:r>
          </a:p>
          <a:p>
            <a:pPr>
              <a:lnSpc>
                <a:spcPct val="90000"/>
              </a:lnSpc>
            </a:pPr>
            <a:r>
              <a:rPr lang="en-US" altLang="en-US" sz="2800" dirty="0" smtClean="0"/>
              <a:t>Compiler will determine which version of function to call by argument and parameter lists</a:t>
            </a:r>
            <a:endParaRPr lang="en-US" altLang="en-US" sz="2800" u="sng" dirty="0" smtClean="0"/>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43</a:t>
            </a:fld>
            <a:endParaRPr lang="en-US">
              <a:solidFill>
                <a:srgbClr val="000000"/>
              </a:solidFill>
            </a:endParaRPr>
          </a:p>
        </p:txBody>
      </p:sp>
    </p:spTree>
    <p:extLst>
      <p:ext uri="{BB962C8B-B14F-4D97-AF65-F5344CB8AC3E}">
        <p14:creationId xmlns:p14="http://schemas.microsoft.com/office/powerpoint/2010/main" val="3222455623"/>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smtClean="0"/>
              <a:t>Function Overloading Examples</a:t>
            </a:r>
          </a:p>
        </p:txBody>
      </p:sp>
      <p:sp>
        <p:nvSpPr>
          <p:cNvPr id="89091" name="Rectangle 3"/>
          <p:cNvSpPr>
            <a:spLocks noGrp="1" noChangeArrowheads="1"/>
          </p:cNvSpPr>
          <p:nvPr>
            <p:ph idx="1"/>
          </p:nvPr>
        </p:nvSpPr>
        <p:spPr>
          <a:xfrm>
            <a:off x="152400" y="1970092"/>
            <a:ext cx="8534400" cy="4267200"/>
          </a:xfrm>
        </p:spPr>
        <p:txBody>
          <a:bodyPr>
            <a:normAutofit lnSpcReduction="10000"/>
          </a:bodyPr>
          <a:lstStyle/>
          <a:p>
            <a:pPr>
              <a:lnSpc>
                <a:spcPct val="80000"/>
              </a:lnSpc>
              <a:buFont typeface="Times" pitchFamily="18" charset="0"/>
              <a:buNone/>
            </a:pPr>
            <a:r>
              <a:rPr lang="en-US" altLang="en-US" sz="2800" dirty="0" smtClean="0"/>
              <a:t>	Using these overloaded functions,</a:t>
            </a:r>
          </a:p>
          <a:p>
            <a:pPr lvl="1">
              <a:lnSpc>
                <a:spcPct val="80000"/>
              </a:lnSpc>
              <a:buFontTx/>
              <a:buNone/>
            </a:pPr>
            <a:r>
              <a:rPr lang="en-US" altLang="en-US" sz="2400" dirty="0" smtClean="0">
                <a:latin typeface="Courier New" pitchFamily="-16" charset="0"/>
              </a:rPr>
              <a:t>void </a:t>
            </a:r>
            <a:r>
              <a:rPr lang="en-US" altLang="en-US" sz="2400" dirty="0" err="1" smtClean="0">
                <a:latin typeface="Courier New" pitchFamily="-16" charset="0"/>
              </a:rPr>
              <a:t>getDimensions</a:t>
            </a:r>
            <a:r>
              <a:rPr lang="en-US" altLang="en-US" sz="2400" dirty="0" smtClean="0">
                <a:latin typeface="Courier New" pitchFamily="-16" charset="0"/>
              </a:rPr>
              <a:t>(</a:t>
            </a:r>
            <a:r>
              <a:rPr lang="en-US" altLang="en-US" sz="2400" dirty="0" err="1" smtClean="0">
                <a:latin typeface="Courier New" pitchFamily="-16" charset="0"/>
              </a:rPr>
              <a:t>int</a:t>
            </a:r>
            <a:r>
              <a:rPr lang="en-US" altLang="en-US" sz="2400" dirty="0" smtClean="0">
                <a:latin typeface="Courier New" pitchFamily="-16" charset="0"/>
              </a:rPr>
              <a:t>);           // 1</a:t>
            </a:r>
          </a:p>
          <a:p>
            <a:pPr lvl="1">
              <a:lnSpc>
                <a:spcPct val="80000"/>
              </a:lnSpc>
              <a:buFontTx/>
              <a:buNone/>
            </a:pPr>
            <a:r>
              <a:rPr lang="en-US" altLang="en-US" sz="2400" dirty="0" smtClean="0">
                <a:latin typeface="Courier New" pitchFamily="-16" charset="0"/>
              </a:rPr>
              <a:t>void </a:t>
            </a:r>
            <a:r>
              <a:rPr lang="en-US" altLang="en-US" sz="2400" dirty="0" err="1" smtClean="0">
                <a:latin typeface="Courier New" pitchFamily="-16" charset="0"/>
              </a:rPr>
              <a:t>getDimensions</a:t>
            </a:r>
            <a:r>
              <a:rPr lang="en-US" altLang="en-US" sz="2400" dirty="0" smtClean="0">
                <a:latin typeface="Courier New" pitchFamily="-16" charset="0"/>
              </a:rPr>
              <a:t>(</a:t>
            </a:r>
            <a:r>
              <a:rPr lang="en-US" altLang="en-US" sz="2400" dirty="0" err="1" smtClean="0">
                <a:latin typeface="Courier New" pitchFamily="-16" charset="0"/>
              </a:rPr>
              <a:t>int</a:t>
            </a:r>
            <a:r>
              <a:rPr lang="en-US" altLang="en-US" sz="2400" dirty="0" smtClean="0">
                <a:latin typeface="Courier New" pitchFamily="-16" charset="0"/>
              </a:rPr>
              <a:t>, </a:t>
            </a:r>
            <a:r>
              <a:rPr lang="en-US" altLang="en-US" sz="2400" dirty="0" err="1" smtClean="0">
                <a:latin typeface="Courier New" pitchFamily="-16" charset="0"/>
              </a:rPr>
              <a:t>int</a:t>
            </a:r>
            <a:r>
              <a:rPr lang="en-US" altLang="en-US" sz="2400" dirty="0" smtClean="0">
                <a:latin typeface="Courier New" pitchFamily="-16" charset="0"/>
              </a:rPr>
              <a:t>);      // 2</a:t>
            </a:r>
          </a:p>
          <a:p>
            <a:pPr lvl="1">
              <a:lnSpc>
                <a:spcPct val="80000"/>
              </a:lnSpc>
              <a:buFontTx/>
              <a:buNone/>
            </a:pPr>
            <a:r>
              <a:rPr lang="en-US" altLang="en-US" sz="2400" dirty="0" smtClean="0">
                <a:latin typeface="Courier New" pitchFamily="-16" charset="0"/>
              </a:rPr>
              <a:t>void </a:t>
            </a:r>
            <a:r>
              <a:rPr lang="en-US" altLang="en-US" sz="2400" dirty="0" err="1" smtClean="0">
                <a:latin typeface="Courier New" pitchFamily="-16" charset="0"/>
              </a:rPr>
              <a:t>getDimensions</a:t>
            </a:r>
            <a:r>
              <a:rPr lang="en-US" altLang="en-US" sz="2400" dirty="0" smtClean="0">
                <a:latin typeface="Courier New" pitchFamily="-16" charset="0"/>
              </a:rPr>
              <a:t>(</a:t>
            </a:r>
            <a:r>
              <a:rPr lang="en-US" altLang="en-US" sz="2400" dirty="0" err="1" smtClean="0">
                <a:latin typeface="Courier New" pitchFamily="-16" charset="0"/>
              </a:rPr>
              <a:t>int</a:t>
            </a:r>
            <a:r>
              <a:rPr lang="en-US" altLang="en-US" sz="2400" dirty="0" smtClean="0">
                <a:latin typeface="Courier New" pitchFamily="-16" charset="0"/>
              </a:rPr>
              <a:t>, double);   // 3</a:t>
            </a:r>
          </a:p>
          <a:p>
            <a:pPr lvl="1">
              <a:lnSpc>
                <a:spcPct val="80000"/>
              </a:lnSpc>
              <a:buFontTx/>
              <a:buNone/>
            </a:pPr>
            <a:r>
              <a:rPr lang="en-US" altLang="en-US" sz="2400" dirty="0" smtClean="0">
                <a:latin typeface="Courier New" pitchFamily="-16" charset="0"/>
              </a:rPr>
              <a:t>void </a:t>
            </a:r>
            <a:r>
              <a:rPr lang="en-US" altLang="en-US" sz="2400" dirty="0" err="1" smtClean="0">
                <a:latin typeface="Courier New" pitchFamily="-16" charset="0"/>
              </a:rPr>
              <a:t>getDimensions</a:t>
            </a:r>
            <a:r>
              <a:rPr lang="en-US" altLang="en-US" sz="2400" dirty="0" smtClean="0">
                <a:latin typeface="Courier New" pitchFamily="-16" charset="0"/>
              </a:rPr>
              <a:t>(double, double);// 4</a:t>
            </a:r>
          </a:p>
          <a:p>
            <a:pPr>
              <a:lnSpc>
                <a:spcPct val="80000"/>
              </a:lnSpc>
              <a:buFont typeface="Times" pitchFamily="18" charset="0"/>
              <a:buNone/>
            </a:pPr>
            <a:r>
              <a:rPr lang="en-US" altLang="en-US" sz="2800" dirty="0" smtClean="0">
                <a:latin typeface="Courier New" pitchFamily="-16" charset="0"/>
              </a:rPr>
              <a:t>	</a:t>
            </a:r>
            <a:r>
              <a:rPr lang="en-US" altLang="en-US" sz="2800" dirty="0" smtClean="0"/>
              <a:t>the compiler will use them as follows:</a:t>
            </a:r>
          </a:p>
          <a:p>
            <a:pPr lvl="1">
              <a:lnSpc>
                <a:spcPct val="80000"/>
              </a:lnSpc>
              <a:buFontTx/>
              <a:buNone/>
            </a:pPr>
            <a:r>
              <a:rPr lang="en-US" altLang="en-US" sz="2400" dirty="0" err="1" smtClean="0">
                <a:latin typeface="Courier New" pitchFamily="-16" charset="0"/>
              </a:rPr>
              <a:t>int</a:t>
            </a:r>
            <a:r>
              <a:rPr lang="en-US" altLang="en-US" sz="2400" dirty="0" smtClean="0">
                <a:latin typeface="Courier New" pitchFamily="-16" charset="0"/>
              </a:rPr>
              <a:t> length, width; </a:t>
            </a:r>
          </a:p>
          <a:p>
            <a:pPr lvl="1">
              <a:lnSpc>
                <a:spcPct val="80000"/>
              </a:lnSpc>
              <a:buFontTx/>
              <a:buNone/>
            </a:pPr>
            <a:r>
              <a:rPr lang="en-US" altLang="en-US" sz="2400" dirty="0" smtClean="0">
                <a:latin typeface="Courier New" pitchFamily="-16" charset="0"/>
              </a:rPr>
              <a:t>double base, height;</a:t>
            </a:r>
          </a:p>
          <a:p>
            <a:pPr lvl="1">
              <a:lnSpc>
                <a:spcPct val="80000"/>
              </a:lnSpc>
              <a:buFontTx/>
              <a:buNone/>
            </a:pPr>
            <a:r>
              <a:rPr lang="en-US" altLang="en-US" sz="2400" dirty="0" err="1" smtClean="0">
                <a:latin typeface="Courier New" pitchFamily="-16" charset="0"/>
              </a:rPr>
              <a:t>getDimensions</a:t>
            </a:r>
            <a:r>
              <a:rPr lang="en-US" altLang="en-US" sz="2400" dirty="0" smtClean="0">
                <a:latin typeface="Courier New" pitchFamily="-16" charset="0"/>
              </a:rPr>
              <a:t>(length);           // 1</a:t>
            </a:r>
          </a:p>
          <a:p>
            <a:pPr lvl="1">
              <a:lnSpc>
                <a:spcPct val="80000"/>
              </a:lnSpc>
              <a:buFontTx/>
              <a:buNone/>
            </a:pPr>
            <a:r>
              <a:rPr lang="en-US" altLang="en-US" sz="2400" dirty="0" err="1" smtClean="0">
                <a:latin typeface="Courier New" pitchFamily="-16" charset="0"/>
              </a:rPr>
              <a:t>getDimensions</a:t>
            </a:r>
            <a:r>
              <a:rPr lang="en-US" altLang="en-US" sz="2400" dirty="0" smtClean="0">
                <a:latin typeface="Courier New" pitchFamily="-16" charset="0"/>
              </a:rPr>
              <a:t>(length, width);    // 2</a:t>
            </a:r>
          </a:p>
          <a:p>
            <a:pPr lvl="1">
              <a:lnSpc>
                <a:spcPct val="80000"/>
              </a:lnSpc>
              <a:buFontTx/>
              <a:buNone/>
            </a:pPr>
            <a:r>
              <a:rPr lang="en-US" altLang="en-US" sz="2400" dirty="0" err="1" smtClean="0">
                <a:latin typeface="Courier New" pitchFamily="-16" charset="0"/>
              </a:rPr>
              <a:t>getDimensions</a:t>
            </a:r>
            <a:r>
              <a:rPr lang="en-US" altLang="en-US" sz="2400" dirty="0" smtClean="0">
                <a:latin typeface="Courier New" pitchFamily="-16" charset="0"/>
              </a:rPr>
              <a:t>(length, height);   // 3</a:t>
            </a:r>
          </a:p>
          <a:p>
            <a:pPr lvl="1">
              <a:lnSpc>
                <a:spcPct val="80000"/>
              </a:lnSpc>
              <a:buFontTx/>
              <a:buNone/>
            </a:pPr>
            <a:r>
              <a:rPr lang="en-US" altLang="en-US" sz="2400" dirty="0" err="1" smtClean="0">
                <a:latin typeface="Courier New" pitchFamily="-16" charset="0"/>
              </a:rPr>
              <a:t>getDimensions</a:t>
            </a:r>
            <a:r>
              <a:rPr lang="en-US" altLang="en-US" sz="2400" dirty="0" smtClean="0">
                <a:latin typeface="Courier New" pitchFamily="-16" charset="0"/>
              </a:rPr>
              <a:t>(height, base);     // 4</a:t>
            </a:r>
          </a:p>
        </p:txBody>
      </p:sp>
      <p:sp>
        <p:nvSpPr>
          <p:cNvPr id="2" name="Slide Number Placeholder 1"/>
          <p:cNvSpPr>
            <a:spLocks noGrp="1"/>
          </p:cNvSpPr>
          <p:nvPr>
            <p:ph type="sldNum" sz="quarter" idx="10"/>
          </p:nvPr>
        </p:nvSpPr>
        <p:spPr/>
        <p:txBody>
          <a:bodyPr/>
          <a:lstStyle/>
          <a:p>
            <a:pPr>
              <a:defRPr/>
            </a:pPr>
            <a:fld id="{96E1FB06-4DE8-4C76-9255-204FC108F80E}" type="slidenum">
              <a:rPr lang="en-US" smtClean="0">
                <a:solidFill>
                  <a:srgbClr val="000000"/>
                </a:solidFill>
              </a:rPr>
              <a:pPr>
                <a:defRPr/>
              </a:pPr>
              <a:t>44</a:t>
            </a:fld>
            <a:endParaRPr lang="en-US">
              <a:solidFill>
                <a:srgbClr val="000000"/>
              </a:solidFill>
            </a:endParaRPr>
          </a:p>
        </p:txBody>
      </p:sp>
    </p:spTree>
    <p:extLst>
      <p:ext uri="{BB962C8B-B14F-4D97-AF65-F5344CB8AC3E}">
        <p14:creationId xmlns:p14="http://schemas.microsoft.com/office/powerpoint/2010/main" val="128051696"/>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15"/>
          <p:cNvGrpSpPr>
            <a:grpSpLocks/>
          </p:cNvGrpSpPr>
          <p:nvPr/>
        </p:nvGrpSpPr>
        <p:grpSpPr bwMode="auto">
          <a:xfrm>
            <a:off x="1190625" y="1389063"/>
            <a:ext cx="7072313" cy="4751387"/>
            <a:chOff x="864" y="428"/>
            <a:chExt cx="5324" cy="3576"/>
          </a:xfrm>
        </p:grpSpPr>
        <p:pic>
          <p:nvPicPr>
            <p:cNvPr id="901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428"/>
              <a:ext cx="4202" cy="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18" name="Group 13"/>
            <p:cNvGrpSpPr>
              <a:grpSpLocks/>
            </p:cNvGrpSpPr>
            <p:nvPr/>
          </p:nvGrpSpPr>
          <p:grpSpPr bwMode="auto">
            <a:xfrm>
              <a:off x="2381" y="1326"/>
              <a:ext cx="2926" cy="987"/>
              <a:chOff x="1920" y="1152"/>
              <a:chExt cx="3360" cy="1174"/>
            </a:xfrm>
          </p:grpSpPr>
          <p:sp>
            <p:nvSpPr>
              <p:cNvPr id="90125" name="Text Box 4"/>
              <p:cNvSpPr txBox="1">
                <a:spLocks noChangeArrowheads="1"/>
              </p:cNvSpPr>
              <p:nvPr/>
            </p:nvSpPr>
            <p:spPr bwMode="auto">
              <a:xfrm>
                <a:off x="2968" y="1152"/>
                <a:ext cx="2312" cy="1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US" altLang="en-US" sz="2000" dirty="0">
                    <a:solidFill>
                      <a:srgbClr val="C00000"/>
                    </a:solidFill>
                  </a:rPr>
                  <a:t>The </a:t>
                </a:r>
                <a:r>
                  <a:rPr lang="en-US" altLang="en-US" sz="2000" dirty="0" smtClean="0">
                    <a:solidFill>
                      <a:srgbClr val="C00000"/>
                    </a:solidFill>
                  </a:rPr>
                  <a:t>overloading </a:t>
                </a:r>
                <a:r>
                  <a:rPr lang="en-US" altLang="en-US" sz="2000" dirty="0">
                    <a:solidFill>
                      <a:srgbClr val="C00000"/>
                    </a:solidFill>
                  </a:rPr>
                  <a:t>functions </a:t>
                </a:r>
                <a:r>
                  <a:rPr lang="en-US" altLang="en-US" sz="2000" dirty="0" smtClean="0">
                    <a:solidFill>
                      <a:srgbClr val="0000FF"/>
                    </a:solidFill>
                  </a:rPr>
                  <a:t>square</a:t>
                </a:r>
                <a:r>
                  <a:rPr lang="en-US" altLang="en-US" sz="2000" dirty="0" smtClean="0">
                    <a:solidFill>
                      <a:srgbClr val="C00000"/>
                    </a:solidFill>
                  </a:rPr>
                  <a:t> have </a:t>
                </a:r>
                <a:r>
                  <a:rPr lang="en-US" altLang="en-US" sz="2000" dirty="0">
                    <a:solidFill>
                      <a:srgbClr val="C00000"/>
                    </a:solidFill>
                  </a:rPr>
                  <a:t>different parameter lists</a:t>
                </a:r>
              </a:p>
            </p:txBody>
          </p:sp>
          <p:sp>
            <p:nvSpPr>
              <p:cNvPr id="90126" name="Line 5"/>
              <p:cNvSpPr>
                <a:spLocks noChangeShapeType="1"/>
              </p:cNvSpPr>
              <p:nvPr/>
            </p:nvSpPr>
            <p:spPr bwMode="auto">
              <a:xfrm flipH="1">
                <a:off x="1920" y="1440"/>
                <a:ext cx="1056" cy="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90127" name="Line 6"/>
              <p:cNvSpPr>
                <a:spLocks noChangeShapeType="1"/>
              </p:cNvSpPr>
              <p:nvPr/>
            </p:nvSpPr>
            <p:spPr bwMode="auto">
              <a:xfrm flipH="1">
                <a:off x="2304" y="1584"/>
                <a:ext cx="672" cy="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90119" name="Group 11"/>
            <p:cNvGrpSpPr>
              <a:grpSpLocks/>
            </p:cNvGrpSpPr>
            <p:nvPr/>
          </p:nvGrpSpPr>
          <p:grpSpPr bwMode="auto">
            <a:xfrm>
              <a:off x="2152" y="3507"/>
              <a:ext cx="1716" cy="497"/>
              <a:chOff x="1680" y="3696"/>
              <a:chExt cx="1971" cy="590"/>
            </a:xfrm>
          </p:grpSpPr>
          <p:sp>
            <p:nvSpPr>
              <p:cNvPr id="90123" name="Text Box 7"/>
              <p:cNvSpPr txBox="1">
                <a:spLocks noChangeArrowheads="1"/>
              </p:cNvSpPr>
              <p:nvPr/>
            </p:nvSpPr>
            <p:spPr bwMode="auto">
              <a:xfrm>
                <a:off x="1680" y="3928"/>
                <a:ext cx="197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US" altLang="en-US" sz="2000" dirty="0">
                    <a:solidFill>
                      <a:srgbClr val="C00000"/>
                    </a:solidFill>
                  </a:rPr>
                  <a:t>Passing an </a:t>
                </a:r>
                <a:r>
                  <a:rPr lang="en-US" altLang="en-US" sz="2000" b="1" dirty="0" err="1">
                    <a:solidFill>
                      <a:srgbClr val="C00000"/>
                    </a:solidFill>
                    <a:latin typeface="Courier New" pitchFamily="-16" charset="0"/>
                    <a:cs typeface="Courier New" pitchFamily="-16" charset="0"/>
                  </a:rPr>
                  <a:t>int</a:t>
                </a:r>
                <a:endParaRPr lang="en-US" altLang="en-US" sz="2000" b="1" dirty="0">
                  <a:solidFill>
                    <a:srgbClr val="C00000"/>
                  </a:solidFill>
                  <a:latin typeface="Courier New" pitchFamily="-16" charset="0"/>
                  <a:cs typeface="Courier New" pitchFamily="-16" charset="0"/>
                </a:endParaRPr>
              </a:p>
            </p:txBody>
          </p:sp>
          <p:sp>
            <p:nvSpPr>
              <p:cNvPr id="90124" name="Line 8"/>
              <p:cNvSpPr>
                <a:spLocks noChangeShapeType="1"/>
              </p:cNvSpPr>
              <p:nvPr/>
            </p:nvSpPr>
            <p:spPr bwMode="auto">
              <a:xfrm flipV="1">
                <a:off x="2304" y="3696"/>
                <a:ext cx="0" cy="24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grpSp>
        <p:sp>
          <p:nvSpPr>
            <p:cNvPr id="90120" name="Text Box 9"/>
            <p:cNvSpPr txBox="1">
              <a:spLocks noChangeArrowheads="1"/>
            </p:cNvSpPr>
            <p:nvPr/>
          </p:nvSpPr>
          <p:spPr bwMode="auto">
            <a:xfrm>
              <a:off x="4107" y="2880"/>
              <a:ext cx="2081"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US" altLang="en-US" sz="2000" dirty="0">
                  <a:solidFill>
                    <a:srgbClr val="C00000"/>
                  </a:solidFill>
                </a:rPr>
                <a:t>Passing a </a:t>
              </a:r>
              <a:r>
                <a:rPr lang="en-US" altLang="en-US" sz="2000" b="1" dirty="0">
                  <a:solidFill>
                    <a:srgbClr val="C00000"/>
                  </a:solidFill>
                  <a:latin typeface="Courier New" pitchFamily="-16" charset="0"/>
                  <a:cs typeface="Courier New" pitchFamily="-16" charset="0"/>
                </a:rPr>
                <a:t>double</a:t>
              </a:r>
            </a:p>
          </p:txBody>
        </p:sp>
        <p:sp>
          <p:nvSpPr>
            <p:cNvPr id="90121" name="Line 10"/>
            <p:cNvSpPr>
              <a:spLocks noChangeShapeType="1"/>
            </p:cNvSpPr>
            <p:nvPr/>
          </p:nvSpPr>
          <p:spPr bwMode="auto">
            <a:xfrm flipH="1">
              <a:off x="4748" y="3168"/>
              <a:ext cx="127" cy="24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pic>
          <p:nvPicPr>
            <p:cNvPr id="90122" name="Picture 14"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 y="428"/>
              <a:ext cx="133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115" name="Text Box 3"/>
          <p:cNvSpPr txBox="1">
            <a:spLocks noChangeArrowheads="1"/>
          </p:cNvSpPr>
          <p:nvPr/>
        </p:nvSpPr>
        <p:spPr bwMode="auto">
          <a:xfrm>
            <a:off x="5940425" y="5943600"/>
            <a:ext cx="3203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US" altLang="en-US" sz="1800" i="1" dirty="0"/>
              <a:t>(Program Continues)</a:t>
            </a:r>
          </a:p>
        </p:txBody>
      </p:sp>
      <p:sp>
        <p:nvSpPr>
          <p:cNvPr id="90116" name="Title 1"/>
          <p:cNvSpPr>
            <a:spLocks noGrp="1"/>
          </p:cNvSpPr>
          <p:nvPr>
            <p:ph type="title"/>
          </p:nvPr>
        </p:nvSpPr>
        <p:spPr>
          <a:xfrm>
            <a:off x="457200" y="62212"/>
            <a:ext cx="8305800" cy="1143000"/>
          </a:xfrm>
        </p:spPr>
        <p:txBody>
          <a:bodyPr/>
          <a:lstStyle/>
          <a:p>
            <a:r>
              <a:rPr lang="en-US" altLang="en-US" sz="3600" dirty="0" smtClean="0"/>
              <a:t>Function Overloading in Program 6-27</a:t>
            </a:r>
          </a:p>
        </p:txBody>
      </p:sp>
      <p:sp>
        <p:nvSpPr>
          <p:cNvPr id="2" name="Slide Number Placeholder 1"/>
          <p:cNvSpPr>
            <a:spLocks noGrp="1"/>
          </p:cNvSpPr>
          <p:nvPr>
            <p:ph type="sldNum" sz="quarter" idx="10"/>
          </p:nvPr>
        </p:nvSpPr>
        <p:spPr/>
        <p:txBody>
          <a:bodyPr/>
          <a:lstStyle/>
          <a:p>
            <a:pPr>
              <a:defRPr/>
            </a:pPr>
            <a:fld id="{367EDDEE-6466-40A1-8002-4A1EDCC474EA}" type="slidenum">
              <a:rPr lang="en-US" smtClean="0">
                <a:solidFill>
                  <a:srgbClr val="000000"/>
                </a:solidFill>
              </a:rPr>
              <a:pPr>
                <a:defRPr/>
              </a:pPr>
              <a:t>45</a:t>
            </a:fld>
            <a:endParaRPr lang="en-US">
              <a:solidFill>
                <a:srgbClr val="000000"/>
              </a:solidFill>
            </a:endParaRPr>
          </a:p>
        </p:txBody>
      </p:sp>
      <p:sp>
        <p:nvSpPr>
          <p:cNvPr id="17" name="Rectangle 16"/>
          <p:cNvSpPr/>
          <p:nvPr/>
        </p:nvSpPr>
        <p:spPr>
          <a:xfrm>
            <a:off x="2051720" y="2780928"/>
            <a:ext cx="536516" cy="21180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627784" y="5305425"/>
            <a:ext cx="536516" cy="21180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148064" y="5348552"/>
            <a:ext cx="536516" cy="168680"/>
          </a:xfrm>
          <a:prstGeom prst="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07292" y="2972288"/>
            <a:ext cx="536516" cy="168680"/>
          </a:xfrm>
          <a:prstGeom prst="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085487"/>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40080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Title 1"/>
          <p:cNvSpPr>
            <a:spLocks noGrp="1"/>
          </p:cNvSpPr>
          <p:nvPr>
            <p:ph type="title"/>
          </p:nvPr>
        </p:nvSpPr>
        <p:spPr>
          <a:xfrm>
            <a:off x="457200" y="476672"/>
            <a:ext cx="8305800" cy="1143000"/>
          </a:xfrm>
        </p:spPr>
        <p:txBody>
          <a:bodyPr/>
          <a:lstStyle/>
          <a:p>
            <a:r>
              <a:rPr lang="en-US" altLang="en-US" sz="3600" dirty="0" smtClean="0"/>
              <a:t>Function Overloading in Program 6-27</a:t>
            </a:r>
          </a:p>
        </p:txBody>
      </p:sp>
      <p:sp>
        <p:nvSpPr>
          <p:cNvPr id="2" name="Slide Number Placeholder 1"/>
          <p:cNvSpPr>
            <a:spLocks noGrp="1"/>
          </p:cNvSpPr>
          <p:nvPr>
            <p:ph type="sldNum" sz="quarter" idx="10"/>
          </p:nvPr>
        </p:nvSpPr>
        <p:spPr/>
        <p:txBody>
          <a:bodyPr/>
          <a:lstStyle/>
          <a:p>
            <a:pPr>
              <a:defRPr/>
            </a:pPr>
            <a:fld id="{367EDDEE-6466-40A1-8002-4A1EDCC474EA}" type="slidenum">
              <a:rPr lang="en-US" smtClean="0">
                <a:solidFill>
                  <a:srgbClr val="000000"/>
                </a:solidFill>
              </a:rPr>
              <a:pPr>
                <a:defRPr/>
              </a:pPr>
              <a:t>46</a:t>
            </a:fld>
            <a:endParaRPr lang="en-US">
              <a:solidFill>
                <a:srgbClr val="000000"/>
              </a:solidFill>
            </a:endParaRPr>
          </a:p>
        </p:txBody>
      </p:sp>
      <p:sp>
        <p:nvSpPr>
          <p:cNvPr id="5" name="Rectangle 4"/>
          <p:cNvSpPr/>
          <p:nvPr/>
        </p:nvSpPr>
        <p:spPr>
          <a:xfrm>
            <a:off x="2339752" y="2780928"/>
            <a:ext cx="536516" cy="21180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55776" y="4797152"/>
            <a:ext cx="576064" cy="168680"/>
          </a:xfrm>
          <a:prstGeom prst="rect">
            <a:avLst/>
          </a:prstGeom>
          <a:noFill/>
          <a:ln>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838891"/>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Overloading Functions</a:t>
            </a:r>
            <a:endParaRPr lang="en-US" dirty="0"/>
          </a:p>
        </p:txBody>
      </p:sp>
      <p:sp>
        <p:nvSpPr>
          <p:cNvPr id="3" name="Content Placeholder 2"/>
          <p:cNvSpPr>
            <a:spLocks noGrp="1"/>
          </p:cNvSpPr>
          <p:nvPr>
            <p:ph idx="1"/>
          </p:nvPr>
        </p:nvSpPr>
        <p:spPr>
          <a:xfrm>
            <a:off x="457200" y="1844824"/>
            <a:ext cx="8229600" cy="4824536"/>
          </a:xfrm>
        </p:spPr>
        <p:txBody>
          <a:bodyPr>
            <a:normAutofit fontScale="92500" lnSpcReduction="10000"/>
          </a:bodyPr>
          <a:lstStyle/>
          <a:p>
            <a:r>
              <a:rPr lang="en-US" dirty="0"/>
              <a:t>In this example, there are two functions called </a:t>
            </a:r>
            <a:r>
              <a:rPr lang="en-US" b="1" dirty="0" smtClean="0">
                <a:solidFill>
                  <a:srgbClr val="800080"/>
                </a:solidFill>
              </a:rPr>
              <a:t>square</a:t>
            </a:r>
            <a:r>
              <a:rPr lang="en-US" dirty="0" smtClean="0"/>
              <a:t>, </a:t>
            </a:r>
            <a:r>
              <a:rPr lang="en-US" dirty="0"/>
              <a:t>but one of them </a:t>
            </a:r>
            <a:r>
              <a:rPr lang="en-US" dirty="0" smtClean="0"/>
              <a:t>is </a:t>
            </a:r>
            <a:r>
              <a:rPr lang="en-US" dirty="0" err="1" smtClean="0">
                <a:solidFill>
                  <a:srgbClr val="0000FF"/>
                </a:solidFill>
              </a:rPr>
              <a:t>int</a:t>
            </a:r>
            <a:r>
              <a:rPr lang="en-US" dirty="0" smtClean="0"/>
              <a:t> and have an </a:t>
            </a:r>
            <a:r>
              <a:rPr lang="en-US" dirty="0" err="1">
                <a:solidFill>
                  <a:srgbClr val="0000FF"/>
                </a:solidFill>
              </a:rPr>
              <a:t>int</a:t>
            </a:r>
            <a:r>
              <a:rPr lang="en-US" dirty="0" smtClean="0"/>
              <a:t> type parameter, while another one is </a:t>
            </a:r>
            <a:r>
              <a:rPr lang="en-US" dirty="0" smtClean="0">
                <a:solidFill>
                  <a:srgbClr val="FF0066"/>
                </a:solidFill>
              </a:rPr>
              <a:t>double</a:t>
            </a:r>
            <a:r>
              <a:rPr lang="en-US" dirty="0" smtClean="0"/>
              <a:t> and has a </a:t>
            </a:r>
            <a:r>
              <a:rPr lang="en-US" dirty="0">
                <a:solidFill>
                  <a:srgbClr val="FF0066"/>
                </a:solidFill>
              </a:rPr>
              <a:t>double</a:t>
            </a:r>
            <a:r>
              <a:rPr lang="en-US" dirty="0" smtClean="0"/>
              <a:t> type parameter. </a:t>
            </a:r>
            <a:r>
              <a:rPr lang="en-US" dirty="0"/>
              <a:t>The compiler knows which one to call in each case by examining the types passed as arguments when the function is called. If it is called with </a:t>
            </a:r>
            <a:r>
              <a:rPr lang="en-US" dirty="0" smtClean="0"/>
              <a:t>an </a:t>
            </a:r>
            <a:r>
              <a:rPr lang="en-US" dirty="0" err="1">
                <a:solidFill>
                  <a:srgbClr val="0000FF"/>
                </a:solidFill>
              </a:rPr>
              <a:t>int</a:t>
            </a:r>
            <a:r>
              <a:rPr lang="en-US" dirty="0" smtClean="0"/>
              <a:t> argument, </a:t>
            </a:r>
            <a:r>
              <a:rPr lang="en-US" dirty="0"/>
              <a:t>it calls to the function that has </a:t>
            </a:r>
            <a:r>
              <a:rPr lang="en-US" dirty="0" smtClean="0"/>
              <a:t>an </a:t>
            </a:r>
            <a:r>
              <a:rPr lang="en-US" dirty="0" err="1">
                <a:solidFill>
                  <a:srgbClr val="0000FF"/>
                </a:solidFill>
              </a:rPr>
              <a:t>int</a:t>
            </a:r>
            <a:r>
              <a:rPr lang="en-US" dirty="0" smtClean="0"/>
              <a:t> parameter, </a:t>
            </a:r>
            <a:r>
              <a:rPr lang="en-US" dirty="0"/>
              <a:t>and if it is called with </a:t>
            </a:r>
            <a:r>
              <a:rPr lang="en-US" dirty="0" smtClean="0"/>
              <a:t>a </a:t>
            </a:r>
            <a:r>
              <a:rPr lang="en-US" dirty="0">
                <a:solidFill>
                  <a:srgbClr val="FF0066"/>
                </a:solidFill>
              </a:rPr>
              <a:t>double</a:t>
            </a:r>
            <a:r>
              <a:rPr lang="en-US" dirty="0" smtClean="0"/>
              <a:t> argument, </a:t>
            </a:r>
            <a:r>
              <a:rPr lang="en-US" dirty="0"/>
              <a:t>it calls the one </a:t>
            </a:r>
            <a:r>
              <a:rPr lang="en-US" dirty="0" smtClean="0"/>
              <a:t>that has a </a:t>
            </a:r>
            <a:r>
              <a:rPr lang="en-US" dirty="0">
                <a:solidFill>
                  <a:srgbClr val="FF0066"/>
                </a:solidFill>
              </a:rPr>
              <a:t>double</a:t>
            </a:r>
            <a:r>
              <a:rPr lang="en-US" dirty="0" smtClean="0"/>
              <a:t> parameter</a:t>
            </a:r>
          </a:p>
          <a:p>
            <a:r>
              <a:rPr lang="en-US" dirty="0"/>
              <a:t>Two functions with the same name are generally expected to have -at least- a similar </a:t>
            </a:r>
            <a:r>
              <a:rPr lang="en-US" dirty="0" smtClean="0"/>
              <a:t>behavior, thus to perform the same or about the same operation(s) applied to the different type data. This is not required, but if is expected. Otherwise a program can be slowed down</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47</a:t>
            </a:fld>
            <a:endParaRPr lang="en-US" dirty="0"/>
          </a:p>
        </p:txBody>
      </p:sp>
    </p:spTree>
    <p:extLst>
      <p:ext uri="{BB962C8B-B14F-4D97-AF65-F5344CB8AC3E}">
        <p14:creationId xmlns:p14="http://schemas.microsoft.com/office/powerpoint/2010/main" val="23961213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Overloading </a:t>
            </a:r>
            <a:r>
              <a:rPr lang="en-US" altLang="en-US" dirty="0" smtClean="0"/>
              <a:t>Functions – </a:t>
            </a:r>
            <a:br>
              <a:rPr lang="en-US" altLang="en-US" dirty="0" smtClean="0"/>
            </a:br>
            <a:r>
              <a:rPr lang="en-US" altLang="en-US" dirty="0" smtClean="0"/>
              <a:t>Important Remark</a:t>
            </a:r>
            <a:endParaRPr lang="en-US" dirty="0"/>
          </a:p>
        </p:txBody>
      </p:sp>
      <p:sp>
        <p:nvSpPr>
          <p:cNvPr id="3" name="Content Placeholder 2"/>
          <p:cNvSpPr>
            <a:spLocks noGrp="1"/>
          </p:cNvSpPr>
          <p:nvPr>
            <p:ph idx="1"/>
          </p:nvPr>
        </p:nvSpPr>
        <p:spPr>
          <a:xfrm>
            <a:off x="457200" y="1844824"/>
            <a:ext cx="8229600" cy="4824536"/>
          </a:xfrm>
        </p:spPr>
        <p:txBody>
          <a:bodyPr>
            <a:normAutofit/>
          </a:bodyPr>
          <a:lstStyle/>
          <a:p>
            <a:r>
              <a:rPr lang="en-US" dirty="0" smtClean="0">
                <a:solidFill>
                  <a:srgbClr val="CC0099"/>
                </a:solidFill>
              </a:rPr>
              <a:t>Note </a:t>
            </a:r>
            <a:r>
              <a:rPr lang="en-US" dirty="0">
                <a:solidFill>
                  <a:srgbClr val="CC0099"/>
                </a:solidFill>
              </a:rPr>
              <a:t>that a function cannot be overloaded only by its return </a:t>
            </a:r>
            <a:r>
              <a:rPr lang="en-US" dirty="0" smtClean="0">
                <a:solidFill>
                  <a:srgbClr val="CC0099"/>
                </a:solidFill>
              </a:rPr>
              <a:t>type (thus different return type with the same parameters type does not work for overloading) </a:t>
            </a:r>
          </a:p>
          <a:p>
            <a:r>
              <a:rPr lang="en-US" dirty="0" smtClean="0"/>
              <a:t>Hence it is important that </a:t>
            </a:r>
            <a:r>
              <a:rPr lang="en-US" dirty="0" smtClean="0">
                <a:solidFill>
                  <a:srgbClr val="C00000"/>
                </a:solidFill>
              </a:rPr>
              <a:t>at </a:t>
            </a:r>
            <a:r>
              <a:rPr lang="en-US" dirty="0">
                <a:solidFill>
                  <a:srgbClr val="C00000"/>
                </a:solidFill>
              </a:rPr>
              <a:t>least one of </a:t>
            </a:r>
            <a:r>
              <a:rPr lang="en-US" dirty="0" smtClean="0">
                <a:solidFill>
                  <a:srgbClr val="C00000"/>
                </a:solidFill>
              </a:rPr>
              <a:t>parameters </a:t>
            </a:r>
            <a:r>
              <a:rPr lang="en-US" dirty="0" smtClean="0"/>
              <a:t>of each function from the same group of overloading functions with different return types </a:t>
            </a:r>
            <a:r>
              <a:rPr lang="en-US" dirty="0" smtClean="0">
                <a:solidFill>
                  <a:srgbClr val="C00000"/>
                </a:solidFill>
              </a:rPr>
              <a:t>must </a:t>
            </a:r>
            <a:r>
              <a:rPr lang="en-US" dirty="0">
                <a:solidFill>
                  <a:srgbClr val="C00000"/>
                </a:solidFill>
              </a:rPr>
              <a:t>have a different </a:t>
            </a:r>
            <a:r>
              <a:rPr lang="en-US" dirty="0" smtClean="0">
                <a:solidFill>
                  <a:srgbClr val="C00000"/>
                </a:solidFill>
              </a:rPr>
              <a:t>type</a:t>
            </a:r>
            <a:r>
              <a:rPr lang="en-US" dirty="0" smtClean="0"/>
              <a:t>, typically matching the return type (when compared to other functions from the same group)</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48</a:t>
            </a:fld>
            <a:endParaRPr lang="en-US" dirty="0"/>
          </a:p>
        </p:txBody>
      </p:sp>
    </p:spTree>
    <p:extLst>
      <p:ext uri="{BB962C8B-B14F-4D97-AF65-F5344CB8AC3E}">
        <p14:creationId xmlns:p14="http://schemas.microsoft.com/office/powerpoint/2010/main" val="1745247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Design an overloading function </a:t>
            </a:r>
            <a:r>
              <a:rPr lang="en-US" dirty="0" err="1" smtClean="0">
                <a:solidFill>
                  <a:srgbClr val="CC0099"/>
                </a:solidFill>
              </a:rPr>
              <a:t>meanValue</a:t>
            </a:r>
            <a:r>
              <a:rPr lang="en-US" dirty="0" smtClean="0"/>
              <a:t> </a:t>
            </a:r>
          </a:p>
          <a:p>
            <a:pPr>
              <a:buClr>
                <a:srgbClr val="CC0099"/>
              </a:buClr>
              <a:buFont typeface="Wingdings" panose="05000000000000000000" pitchFamily="2" charset="2"/>
              <a:buChar char="Ø"/>
            </a:pPr>
            <a:r>
              <a:rPr lang="en-US" dirty="0" smtClean="0"/>
              <a:t>for finding mean of two double numbers  </a:t>
            </a:r>
          </a:p>
          <a:p>
            <a:pPr>
              <a:buClr>
                <a:srgbClr val="CC0099"/>
              </a:buClr>
              <a:buFont typeface="Wingdings" panose="05000000000000000000" pitchFamily="2" charset="2"/>
              <a:buChar char="Ø"/>
            </a:pPr>
            <a:r>
              <a:rPr lang="en-US" dirty="0" smtClean="0"/>
              <a:t>For finding mean of three double numbers</a:t>
            </a:r>
            <a:endParaRPr lang="en-US" dirty="0"/>
          </a:p>
          <a:p>
            <a:pPr marL="0" indent="0">
              <a:buClr>
                <a:srgbClr val="CC0099"/>
              </a:buClr>
              <a:buNone/>
            </a:pPr>
            <a:r>
              <a:rPr lang="en-US" dirty="0" smtClean="0"/>
              <a:t>Demonstrate the function in </a:t>
            </a:r>
            <a:r>
              <a:rPr lang="en-US" dirty="0"/>
              <a:t>a program that prompts the user to enter two and three floating point numbers and employs the </a:t>
            </a:r>
            <a:r>
              <a:rPr lang="en-US" dirty="0" err="1">
                <a:solidFill>
                  <a:srgbClr val="CC0099"/>
                </a:solidFill>
              </a:rPr>
              <a:t>meanValue</a:t>
            </a:r>
            <a:r>
              <a:rPr lang="en-US" dirty="0" smtClean="0"/>
              <a:t> </a:t>
            </a:r>
            <a:r>
              <a:rPr lang="en-US" dirty="0"/>
              <a:t>function to find their </a:t>
            </a:r>
            <a:r>
              <a:rPr lang="en-US" dirty="0" smtClean="0"/>
              <a:t>mean.</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49</a:t>
            </a:fld>
            <a:endParaRPr lang="en-US" dirty="0"/>
          </a:p>
        </p:txBody>
      </p:sp>
    </p:spTree>
    <p:extLst>
      <p:ext uri="{BB962C8B-B14F-4D97-AF65-F5344CB8AC3E}">
        <p14:creationId xmlns:p14="http://schemas.microsoft.com/office/powerpoint/2010/main" val="177948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solidFill>
                  <a:srgbClr val="0000FF"/>
                </a:solidFill>
              </a:rPr>
              <a:t>Grading</a:t>
            </a:r>
          </a:p>
        </p:txBody>
      </p:sp>
      <p:sp>
        <p:nvSpPr>
          <p:cNvPr id="7173" name="Slide Number Placeholder 6"/>
          <p:cNvSpPr>
            <a:spLocks noGrp="1"/>
          </p:cNvSpPr>
          <p:nvPr>
            <p:ph type="sldNum" sz="quarter" idx="12"/>
          </p:nvPr>
        </p:nvSpPr>
        <p:spPr/>
        <p:txBody>
          <a:bodyPr/>
          <a:lstStyle/>
          <a:p>
            <a:pPr>
              <a:defRPr/>
            </a:pPr>
            <a:fld id="{916E3F9F-4A90-4853-AEC9-BC10B023E5D0}" type="slidenum">
              <a:rPr lang="en-US">
                <a:solidFill>
                  <a:srgbClr val="04617B">
                    <a:shade val="90000"/>
                  </a:srgbClr>
                </a:solidFill>
              </a:rPr>
              <a:pPr>
                <a:defRPr/>
              </a:pPr>
              <a:t>5</a:t>
            </a:fld>
            <a:endParaRPr lang="en-US" dirty="0">
              <a:solidFill>
                <a:srgbClr val="04617B">
                  <a:shade val="90000"/>
                </a:srgbClr>
              </a:solidFill>
            </a:endParaRPr>
          </a:p>
        </p:txBody>
      </p:sp>
      <p:sp>
        <p:nvSpPr>
          <p:cNvPr id="6" name="Text Box 3"/>
          <p:cNvSpPr txBox="1">
            <a:spLocks noChangeArrowheads="1"/>
          </p:cNvSpPr>
          <p:nvPr/>
        </p:nvSpPr>
        <p:spPr bwMode="auto">
          <a:xfrm>
            <a:off x="457200" y="2924944"/>
            <a:ext cx="4320480" cy="1631216"/>
          </a:xfrm>
          <a:prstGeom prst="rect">
            <a:avLst/>
          </a:prstGeom>
          <a:noFill/>
          <a:ln w="9525">
            <a:noFill/>
            <a:miter lim="800000"/>
            <a:headEnd/>
            <a:tailEnd/>
          </a:ln>
        </p:spPr>
        <p:txBody>
          <a:bodyPr wrap="square">
            <a:spAutoFit/>
          </a:bodyPr>
          <a:lstStyle/>
          <a:p>
            <a:r>
              <a:rPr lang="en-US" sz="2000" b="1" dirty="0">
                <a:solidFill>
                  <a:srgbClr val="C00000"/>
                </a:solidFill>
                <a:latin typeface="Calibri" panose="020F0502020204030204" pitchFamily="34" charset="0"/>
              </a:rPr>
              <a:t>Grading Method</a:t>
            </a:r>
            <a:endParaRPr lang="en-US" sz="2000" dirty="0">
              <a:solidFill>
                <a:srgbClr val="C00000"/>
              </a:solidFill>
              <a:latin typeface="Calibri" panose="020F0502020204030204" pitchFamily="34" charset="0"/>
            </a:endParaRPr>
          </a:p>
          <a:p>
            <a:r>
              <a:rPr lang="en-US" sz="2000" dirty="0" smtClean="0">
                <a:solidFill>
                  <a:prstClr val="black"/>
                </a:solidFill>
                <a:latin typeface="Calibri" panose="020F0502020204030204" pitchFamily="34" charset="0"/>
              </a:rPr>
              <a:t>Pop Up Quizzes: 			20%</a:t>
            </a:r>
          </a:p>
          <a:p>
            <a:r>
              <a:rPr lang="en-US" sz="2000" dirty="0" smtClean="0">
                <a:solidFill>
                  <a:prstClr val="black"/>
                </a:solidFill>
                <a:latin typeface="Calibri" panose="020F0502020204030204" pitchFamily="34" charset="0"/>
              </a:rPr>
              <a:t>Programming assignments:</a:t>
            </a:r>
            <a:r>
              <a:rPr lang="en-US" sz="2000" dirty="0">
                <a:solidFill>
                  <a:prstClr val="black"/>
                </a:solidFill>
                <a:latin typeface="Calibri" panose="020F0502020204030204" pitchFamily="34" charset="0"/>
              </a:rPr>
              <a:t>	</a:t>
            </a:r>
            <a:r>
              <a:rPr lang="en-US" sz="2000" dirty="0" smtClean="0">
                <a:solidFill>
                  <a:prstClr val="black"/>
                </a:solidFill>
                <a:latin typeface="Calibri" panose="020F0502020204030204" pitchFamily="34" charset="0"/>
              </a:rPr>
              <a:t>45%</a:t>
            </a:r>
            <a:endParaRPr lang="en-US" sz="2000" dirty="0">
              <a:solidFill>
                <a:prstClr val="black"/>
              </a:solidFill>
              <a:latin typeface="Calibri" panose="020F0502020204030204" pitchFamily="34" charset="0"/>
            </a:endParaRPr>
          </a:p>
          <a:p>
            <a:r>
              <a:rPr lang="en-US" sz="2000" dirty="0" smtClean="0">
                <a:solidFill>
                  <a:prstClr val="black"/>
                </a:solidFill>
                <a:latin typeface="Calibri" panose="020F0502020204030204" pitchFamily="34" charset="0"/>
              </a:rPr>
              <a:t>Midterm:  </a:t>
            </a:r>
            <a:r>
              <a:rPr lang="en-US" sz="2000" dirty="0">
                <a:solidFill>
                  <a:prstClr val="black"/>
                </a:solidFill>
                <a:latin typeface="Calibri" panose="020F0502020204030204" pitchFamily="34" charset="0"/>
              </a:rPr>
              <a:t>		</a:t>
            </a:r>
            <a:r>
              <a:rPr lang="en-US" sz="2000" dirty="0" smtClean="0">
                <a:solidFill>
                  <a:prstClr val="black"/>
                </a:solidFill>
                <a:latin typeface="Calibri" panose="020F0502020204030204" pitchFamily="34" charset="0"/>
              </a:rPr>
              <a:t>	15%</a:t>
            </a:r>
          </a:p>
          <a:p>
            <a:r>
              <a:rPr lang="en-US" sz="2000" dirty="0" smtClean="0">
                <a:solidFill>
                  <a:prstClr val="black"/>
                </a:solidFill>
                <a:latin typeface="Calibri" panose="020F0502020204030204" pitchFamily="34" charset="0"/>
              </a:rPr>
              <a:t>Final:				20%</a:t>
            </a:r>
            <a:endParaRPr lang="en-US" sz="2000" dirty="0">
              <a:solidFill>
                <a:prstClr val="black"/>
              </a:solidFill>
              <a:latin typeface="Calibri" panose="020F0502020204030204" pitchFamily="34" charset="0"/>
            </a:endParaRPr>
          </a:p>
        </p:txBody>
      </p:sp>
      <p:sp>
        <p:nvSpPr>
          <p:cNvPr id="7" name="Text Box 4"/>
          <p:cNvSpPr txBox="1">
            <a:spLocks noChangeArrowheads="1"/>
          </p:cNvSpPr>
          <p:nvPr/>
        </p:nvSpPr>
        <p:spPr bwMode="auto">
          <a:xfrm>
            <a:off x="5364088" y="1757532"/>
            <a:ext cx="2895481" cy="3477875"/>
          </a:xfrm>
          <a:prstGeom prst="rect">
            <a:avLst/>
          </a:prstGeom>
          <a:noFill/>
          <a:ln w="9525">
            <a:noFill/>
            <a:miter lim="800000"/>
            <a:headEnd/>
            <a:tailEnd/>
          </a:ln>
        </p:spPr>
        <p:txBody>
          <a:bodyPr wrap="square">
            <a:spAutoFit/>
          </a:bodyPr>
          <a:lstStyle/>
          <a:p>
            <a:r>
              <a:rPr lang="en-US" sz="2000" b="1" dirty="0">
                <a:solidFill>
                  <a:srgbClr val="800080"/>
                </a:solidFill>
                <a:latin typeface="Calibri" panose="020F0502020204030204" pitchFamily="34" charset="0"/>
              </a:rPr>
              <a:t>Grading Scale</a:t>
            </a:r>
            <a:r>
              <a:rPr lang="en-US" sz="2000" dirty="0">
                <a:solidFill>
                  <a:srgbClr val="800080"/>
                </a:solidFill>
                <a:latin typeface="Calibri" panose="020F0502020204030204" pitchFamily="34" charset="0"/>
              </a:rPr>
              <a:t>: </a:t>
            </a:r>
          </a:p>
          <a:p>
            <a:r>
              <a:rPr lang="en-US" sz="2000" dirty="0" smtClean="0">
                <a:latin typeface="Calibri" panose="020F0502020204030204" pitchFamily="34" charset="0"/>
              </a:rPr>
              <a:t>95+    </a:t>
            </a:r>
            <a:r>
              <a:rPr lang="en-US" sz="2000" dirty="0">
                <a:latin typeface="Calibri" panose="020F0502020204030204" pitchFamily="34" charset="0"/>
                <a:sym typeface="Wingdings" pitchFamily="2" charset="2"/>
              </a:rPr>
              <a:t></a:t>
            </a:r>
            <a:r>
              <a:rPr lang="en-US" sz="2000" dirty="0">
                <a:latin typeface="Calibri" panose="020F0502020204030204" pitchFamily="34" charset="0"/>
              </a:rPr>
              <a:t> A </a:t>
            </a:r>
            <a:br>
              <a:rPr lang="en-US" sz="2000" dirty="0">
                <a:latin typeface="Calibri" panose="020F0502020204030204" pitchFamily="34" charset="0"/>
              </a:rPr>
            </a:br>
            <a:r>
              <a:rPr lang="en-US" sz="2000" dirty="0" smtClean="0">
                <a:latin typeface="Calibri" panose="020F0502020204030204" pitchFamily="34" charset="0"/>
              </a:rPr>
              <a:t>90+    </a:t>
            </a:r>
            <a:r>
              <a:rPr lang="en-US" sz="2000" dirty="0">
                <a:latin typeface="Calibri" panose="020F0502020204030204" pitchFamily="34" charset="0"/>
                <a:sym typeface="Wingdings" pitchFamily="2" charset="2"/>
              </a:rPr>
              <a:t></a:t>
            </a:r>
            <a:r>
              <a:rPr lang="en-US" sz="2000" dirty="0">
                <a:latin typeface="Calibri" panose="020F0502020204030204" pitchFamily="34" charset="0"/>
              </a:rPr>
              <a:t> A- </a:t>
            </a:r>
            <a:br>
              <a:rPr lang="en-US" sz="2000" dirty="0">
                <a:latin typeface="Calibri" panose="020F0502020204030204" pitchFamily="34" charset="0"/>
              </a:rPr>
            </a:br>
            <a:r>
              <a:rPr lang="en-US" sz="2000" dirty="0" smtClean="0">
                <a:latin typeface="Calibri" panose="020F0502020204030204" pitchFamily="34" charset="0"/>
              </a:rPr>
              <a:t>85+    </a:t>
            </a:r>
            <a:r>
              <a:rPr lang="en-US" sz="2000" dirty="0">
                <a:latin typeface="Calibri" panose="020F0502020204030204" pitchFamily="34" charset="0"/>
                <a:sym typeface="Wingdings" pitchFamily="2" charset="2"/>
              </a:rPr>
              <a:t></a:t>
            </a:r>
            <a:r>
              <a:rPr lang="en-US" sz="2000" dirty="0">
                <a:latin typeface="Calibri" panose="020F0502020204030204" pitchFamily="34" charset="0"/>
              </a:rPr>
              <a:t> B+ </a:t>
            </a:r>
            <a:br>
              <a:rPr lang="en-US" sz="2000" dirty="0">
                <a:latin typeface="Calibri" panose="020F0502020204030204" pitchFamily="34" charset="0"/>
              </a:rPr>
            </a:br>
            <a:r>
              <a:rPr lang="en-US" sz="2000" dirty="0" smtClean="0">
                <a:latin typeface="Calibri" panose="020F0502020204030204" pitchFamily="34" charset="0"/>
              </a:rPr>
              <a:t>80+    </a:t>
            </a:r>
            <a:r>
              <a:rPr lang="en-US" sz="2000" dirty="0">
                <a:latin typeface="Calibri" panose="020F0502020204030204" pitchFamily="34" charset="0"/>
                <a:sym typeface="Wingdings" pitchFamily="2" charset="2"/>
              </a:rPr>
              <a:t></a:t>
            </a:r>
            <a:r>
              <a:rPr lang="en-US" sz="2000" dirty="0">
                <a:latin typeface="Calibri" panose="020F0502020204030204" pitchFamily="34" charset="0"/>
              </a:rPr>
              <a:t> B</a:t>
            </a:r>
          </a:p>
          <a:p>
            <a:r>
              <a:rPr lang="en-US" sz="2000" dirty="0" smtClean="0">
                <a:latin typeface="Calibri" panose="020F0502020204030204" pitchFamily="34" charset="0"/>
              </a:rPr>
              <a:t>75+    </a:t>
            </a:r>
            <a:r>
              <a:rPr lang="en-US" sz="2000" dirty="0" smtClean="0">
                <a:latin typeface="Calibri" panose="020F0502020204030204" pitchFamily="34" charset="0"/>
                <a:sym typeface="Wingdings" panose="05000000000000000000" pitchFamily="2" charset="2"/>
              </a:rPr>
              <a:t></a:t>
            </a:r>
            <a:r>
              <a:rPr lang="en-US" sz="2000" dirty="0" smtClean="0">
                <a:latin typeface="Calibri" panose="020F0502020204030204" pitchFamily="34" charset="0"/>
              </a:rPr>
              <a:t> </a:t>
            </a:r>
            <a:r>
              <a:rPr lang="en-US" sz="2000" dirty="0">
                <a:latin typeface="Calibri" panose="020F0502020204030204" pitchFamily="34" charset="0"/>
              </a:rPr>
              <a:t>B-</a:t>
            </a:r>
          </a:p>
          <a:p>
            <a:r>
              <a:rPr lang="en-US" sz="2000" dirty="0" smtClean="0">
                <a:latin typeface="Calibri" panose="020F0502020204030204" pitchFamily="34" charset="0"/>
              </a:rPr>
              <a:t>70+    </a:t>
            </a:r>
            <a:r>
              <a:rPr lang="en-US" sz="2000" dirty="0" smtClean="0">
                <a:latin typeface="Calibri" panose="020F0502020204030204" pitchFamily="34" charset="0"/>
                <a:sym typeface="Wingdings" panose="05000000000000000000" pitchFamily="2" charset="2"/>
              </a:rPr>
              <a:t> </a:t>
            </a:r>
            <a:r>
              <a:rPr lang="en-US" sz="2000" dirty="0">
                <a:latin typeface="Calibri" panose="020F0502020204030204" pitchFamily="34" charset="0"/>
                <a:sym typeface="Wingdings" panose="05000000000000000000" pitchFamily="2" charset="2"/>
              </a:rPr>
              <a:t>C+</a:t>
            </a:r>
            <a:endParaRPr lang="en-US" sz="2000" dirty="0">
              <a:latin typeface="Calibri" panose="020F0502020204030204" pitchFamily="34" charset="0"/>
            </a:endParaRPr>
          </a:p>
          <a:p>
            <a:r>
              <a:rPr lang="en-US" sz="2000" dirty="0" smtClean="0">
                <a:latin typeface="Calibri" panose="020F0502020204030204" pitchFamily="34" charset="0"/>
                <a:sym typeface="Wingdings" panose="05000000000000000000" pitchFamily="2" charset="2"/>
              </a:rPr>
              <a:t>65+    </a:t>
            </a:r>
            <a:r>
              <a:rPr lang="en-US" sz="2000" dirty="0">
                <a:latin typeface="Calibri" panose="020F0502020204030204" pitchFamily="34" charset="0"/>
                <a:sym typeface="Wingdings" panose="05000000000000000000" pitchFamily="2" charset="2"/>
              </a:rPr>
              <a:t> </a:t>
            </a:r>
            <a:r>
              <a:rPr lang="en-US" sz="2000" dirty="0" smtClean="0">
                <a:latin typeface="Calibri" panose="020F0502020204030204" pitchFamily="34" charset="0"/>
                <a:sym typeface="Wingdings" panose="05000000000000000000" pitchFamily="2" charset="2"/>
              </a:rPr>
              <a:t>C</a:t>
            </a:r>
            <a:endParaRPr lang="en-US" sz="2000" dirty="0">
              <a:latin typeface="Calibri" panose="020F0502020204030204" pitchFamily="34" charset="0"/>
              <a:sym typeface="Wingdings" panose="05000000000000000000" pitchFamily="2" charset="2"/>
            </a:endParaRPr>
          </a:p>
          <a:p>
            <a:r>
              <a:rPr lang="en-US" sz="2000" dirty="0" smtClean="0">
                <a:latin typeface="Calibri" panose="020F0502020204030204" pitchFamily="34" charset="0"/>
                <a:sym typeface="Wingdings" panose="05000000000000000000" pitchFamily="2" charset="2"/>
              </a:rPr>
              <a:t>60+</a:t>
            </a:r>
            <a:r>
              <a:rPr lang="en-US" sz="2000" dirty="0">
                <a:latin typeface="Calibri" panose="020F0502020204030204" pitchFamily="34" charset="0"/>
              </a:rPr>
              <a:t>    </a:t>
            </a:r>
            <a:r>
              <a:rPr lang="en-US" sz="2000" dirty="0" smtClean="0">
                <a:latin typeface="Calibri" panose="020F0502020204030204" pitchFamily="34" charset="0"/>
                <a:sym typeface="Wingdings" panose="05000000000000000000" pitchFamily="2" charset="2"/>
              </a:rPr>
              <a:t> C-</a:t>
            </a:r>
            <a:endParaRPr lang="en-US" sz="2000" dirty="0">
              <a:latin typeface="Calibri" panose="020F0502020204030204" pitchFamily="34" charset="0"/>
              <a:sym typeface="Wingdings" panose="05000000000000000000" pitchFamily="2" charset="2"/>
            </a:endParaRPr>
          </a:p>
          <a:p>
            <a:r>
              <a:rPr lang="en-US" sz="2000" dirty="0" smtClean="0">
                <a:latin typeface="Calibri" panose="020F0502020204030204" pitchFamily="34" charset="0"/>
                <a:sym typeface="Wingdings" panose="05000000000000000000" pitchFamily="2" charset="2"/>
              </a:rPr>
              <a:t>50+    </a:t>
            </a:r>
            <a:r>
              <a:rPr lang="en-US" sz="2000" dirty="0">
                <a:latin typeface="Calibri" panose="020F0502020204030204" pitchFamily="34" charset="0"/>
                <a:sym typeface="Wingdings" panose="05000000000000000000" pitchFamily="2" charset="2"/>
              </a:rPr>
              <a:t> </a:t>
            </a:r>
            <a:r>
              <a:rPr lang="en-US" sz="2000" dirty="0" smtClean="0">
                <a:latin typeface="Calibri" panose="020F0502020204030204" pitchFamily="34" charset="0"/>
                <a:sym typeface="Wingdings" panose="05000000000000000000" pitchFamily="2" charset="2"/>
              </a:rPr>
              <a:t>D</a:t>
            </a:r>
          </a:p>
          <a:p>
            <a:r>
              <a:rPr lang="en-US" sz="2000" dirty="0" smtClean="0">
                <a:latin typeface="Calibri" panose="020F0502020204030204" pitchFamily="34" charset="0"/>
              </a:rPr>
              <a:t>50-</a:t>
            </a:r>
            <a:r>
              <a:rPr lang="en-US" sz="2000" dirty="0">
                <a:latin typeface="Calibri" panose="020F0502020204030204" pitchFamily="34" charset="0"/>
              </a:rPr>
              <a:t>     </a:t>
            </a:r>
            <a:r>
              <a:rPr lang="en-US" sz="2000" dirty="0" smtClean="0">
                <a:latin typeface="Calibri" panose="020F0502020204030204" pitchFamily="34" charset="0"/>
                <a:sym typeface="Wingdings" pitchFamily="2" charset="2"/>
              </a:rPr>
              <a:t></a:t>
            </a:r>
            <a:r>
              <a:rPr lang="en-US" sz="2000" dirty="0" smtClean="0">
                <a:latin typeface="Calibri" panose="020F0502020204030204" pitchFamily="34" charset="0"/>
              </a:rPr>
              <a:t> </a:t>
            </a:r>
            <a:r>
              <a:rPr lang="en-US" sz="2000" dirty="0">
                <a:latin typeface="Calibri" panose="020F0502020204030204" pitchFamily="34" charset="0"/>
              </a:rPr>
              <a:t>F </a:t>
            </a:r>
          </a:p>
        </p:txBody>
      </p:sp>
    </p:spTree>
    <p:extLst>
      <p:ext uri="{BB962C8B-B14F-4D97-AF65-F5344CB8AC3E}">
        <p14:creationId xmlns:p14="http://schemas.microsoft.com/office/powerpoint/2010/main" val="27171102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Introduction to Recursion</a:t>
            </a:r>
          </a:p>
        </p:txBody>
      </p:sp>
      <p:sp>
        <p:nvSpPr>
          <p:cNvPr id="6147" name="Rectangle 3"/>
          <p:cNvSpPr>
            <a:spLocks noGrp="1" noChangeArrowheads="1"/>
          </p:cNvSpPr>
          <p:nvPr>
            <p:ph idx="1"/>
          </p:nvPr>
        </p:nvSpPr>
        <p:spPr/>
        <p:txBody>
          <a:bodyPr/>
          <a:lstStyle/>
          <a:p>
            <a:pPr>
              <a:lnSpc>
                <a:spcPct val="90000"/>
              </a:lnSpc>
            </a:pPr>
            <a:r>
              <a:rPr lang="en-US" altLang="en-US" sz="2400" smtClean="0"/>
              <a:t>A </a:t>
            </a:r>
            <a:r>
              <a:rPr lang="en-US" altLang="en-US" sz="2400" u="sng" smtClean="0"/>
              <a:t>recursive function</a:t>
            </a:r>
            <a:r>
              <a:rPr lang="en-US" altLang="en-US" sz="2400" smtClean="0"/>
              <a:t> contains a call to itself:</a:t>
            </a:r>
          </a:p>
          <a:p>
            <a:pPr lvl="1">
              <a:lnSpc>
                <a:spcPct val="85000"/>
              </a:lnSpc>
              <a:buFontTx/>
              <a:buNone/>
            </a:pPr>
            <a:r>
              <a:rPr lang="en-US" altLang="en-US" sz="2000" smtClean="0">
                <a:latin typeface="Courier New" panose="02070309020205020404" pitchFamily="49" charset="0"/>
              </a:rPr>
              <a:t>void countDown(int num)</a:t>
            </a:r>
          </a:p>
          <a:p>
            <a:pPr lvl="1">
              <a:lnSpc>
                <a:spcPct val="85000"/>
              </a:lnSpc>
              <a:buFontTx/>
              <a:buNone/>
            </a:pPr>
            <a:r>
              <a:rPr lang="en-US" altLang="en-US" sz="2000" smtClean="0">
                <a:latin typeface="Courier New" panose="02070309020205020404" pitchFamily="49" charset="0"/>
              </a:rPr>
              <a:t>{ 	</a:t>
            </a:r>
          </a:p>
          <a:p>
            <a:pPr lvl="1">
              <a:lnSpc>
                <a:spcPct val="85000"/>
              </a:lnSpc>
              <a:buFontTx/>
              <a:buNone/>
            </a:pPr>
            <a:r>
              <a:rPr lang="en-US" altLang="en-US" sz="2000" smtClean="0">
                <a:latin typeface="Courier New" panose="02070309020205020404" pitchFamily="49" charset="0"/>
              </a:rPr>
              <a:t>	 if (num == 0)</a:t>
            </a:r>
          </a:p>
          <a:p>
            <a:pPr lvl="1">
              <a:lnSpc>
                <a:spcPct val="85000"/>
              </a:lnSpc>
              <a:buFontTx/>
              <a:buNone/>
            </a:pPr>
            <a:r>
              <a:rPr lang="en-US" altLang="en-US" sz="2000" smtClean="0">
                <a:latin typeface="Courier New" panose="02070309020205020404" pitchFamily="49" charset="0"/>
              </a:rPr>
              <a:t>		   cout &lt;&lt; "Blastoff!";</a:t>
            </a:r>
          </a:p>
          <a:p>
            <a:pPr lvl="1">
              <a:lnSpc>
                <a:spcPct val="85000"/>
              </a:lnSpc>
              <a:buFontTx/>
              <a:buNone/>
            </a:pPr>
            <a:r>
              <a:rPr lang="en-US" altLang="en-US" sz="2000" smtClean="0">
                <a:latin typeface="Courier New" panose="02070309020205020404" pitchFamily="49" charset="0"/>
              </a:rPr>
              <a:t>		else</a:t>
            </a:r>
          </a:p>
          <a:p>
            <a:pPr lvl="1">
              <a:lnSpc>
                <a:spcPct val="85000"/>
              </a:lnSpc>
              <a:buFontTx/>
              <a:buNone/>
            </a:pPr>
            <a:r>
              <a:rPr lang="en-US" altLang="en-US" sz="2000" smtClean="0">
                <a:latin typeface="Courier New" panose="02070309020205020404" pitchFamily="49" charset="0"/>
              </a:rPr>
              <a:t>		{ </a:t>
            </a:r>
          </a:p>
          <a:p>
            <a:pPr lvl="1">
              <a:lnSpc>
                <a:spcPct val="85000"/>
              </a:lnSpc>
              <a:buFontTx/>
              <a:buNone/>
            </a:pPr>
            <a:r>
              <a:rPr lang="en-US" altLang="en-US" sz="2000" smtClean="0">
                <a:latin typeface="Courier New" panose="02070309020205020404" pitchFamily="49" charset="0"/>
              </a:rPr>
              <a:t>	    cout &lt;&lt; num &lt;&lt; "...\n";</a:t>
            </a:r>
          </a:p>
          <a:p>
            <a:pPr lvl="1">
              <a:lnSpc>
                <a:spcPct val="85000"/>
              </a:lnSpc>
              <a:buFontTx/>
              <a:buNone/>
            </a:pPr>
            <a:r>
              <a:rPr lang="en-US" altLang="en-US" sz="2000" smtClean="0">
                <a:latin typeface="Courier New" panose="02070309020205020404" pitchFamily="49" charset="0"/>
              </a:rPr>
              <a:t>		   countDown(num-1); // recursive</a:t>
            </a:r>
          </a:p>
          <a:p>
            <a:pPr lvl="1">
              <a:lnSpc>
                <a:spcPct val="85000"/>
              </a:lnSpc>
              <a:buFontTx/>
              <a:buNone/>
            </a:pPr>
            <a:r>
              <a:rPr lang="en-US" altLang="en-US" sz="2000" smtClean="0">
                <a:latin typeface="Courier New" panose="02070309020205020404" pitchFamily="49" charset="0"/>
              </a:rPr>
              <a:t>	 }                    // call</a:t>
            </a:r>
          </a:p>
          <a:p>
            <a:pPr lvl="1">
              <a:lnSpc>
                <a:spcPct val="85000"/>
              </a:lnSpc>
              <a:buFontTx/>
              <a:buNone/>
            </a:pPr>
            <a:r>
              <a:rPr lang="en-US" altLang="en-US" sz="2000" smtClean="0">
                <a:latin typeface="Courier New" panose="02070309020205020404" pitchFamily="49" charset="0"/>
              </a:rPr>
              <a:t>}</a:t>
            </a:r>
          </a:p>
        </p:txBody>
      </p:sp>
    </p:spTree>
    <p:extLst>
      <p:ext uri="{BB962C8B-B14F-4D97-AF65-F5344CB8AC3E}">
        <p14:creationId xmlns:p14="http://schemas.microsoft.com/office/powerpoint/2010/main" val="2233064385"/>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What Happens When Called?</a:t>
            </a:r>
          </a:p>
        </p:txBody>
      </p:sp>
      <p:sp>
        <p:nvSpPr>
          <p:cNvPr id="7171" name="Rectangle 3"/>
          <p:cNvSpPr>
            <a:spLocks noGrp="1" noChangeArrowheads="1"/>
          </p:cNvSpPr>
          <p:nvPr>
            <p:ph idx="1"/>
          </p:nvPr>
        </p:nvSpPr>
        <p:spPr>
          <a:xfrm>
            <a:off x="304800" y="1676400"/>
            <a:ext cx="8686800" cy="4114800"/>
          </a:xfrm>
        </p:spPr>
        <p:txBody>
          <a:bodyPr>
            <a:normAutofit lnSpcReduction="10000"/>
          </a:bodyPr>
          <a:lstStyle/>
          <a:p>
            <a:pPr marL="533400" indent="-533400">
              <a:lnSpc>
                <a:spcPct val="95000"/>
              </a:lnSpc>
              <a:buFont typeface="Times" panose="02020603050405020304" pitchFamily="18" charset="0"/>
              <a:buNone/>
            </a:pPr>
            <a:r>
              <a:rPr lang="en-US" altLang="en-US" sz="2800" smtClean="0"/>
              <a:t>If a program contains a line like </a:t>
            </a:r>
            <a:r>
              <a:rPr lang="en-US" altLang="en-US" sz="2800" smtClean="0">
                <a:latin typeface="Courier New" panose="02070309020205020404" pitchFamily="49" charset="0"/>
              </a:rPr>
              <a:t>countDown(2);</a:t>
            </a:r>
            <a:endParaRPr lang="en-US" altLang="en-US" sz="2800" smtClean="0"/>
          </a:p>
          <a:p>
            <a:pPr marL="533400" indent="-533400">
              <a:lnSpc>
                <a:spcPct val="95000"/>
              </a:lnSpc>
              <a:buClr>
                <a:schemeClr val="tx1"/>
              </a:buClr>
              <a:buFontTx/>
              <a:buAutoNum type="arabicPeriod"/>
            </a:pPr>
            <a:r>
              <a:rPr lang="en-US" altLang="en-US" sz="2800" smtClean="0">
                <a:latin typeface="Courier New" panose="02070309020205020404" pitchFamily="49" charset="0"/>
              </a:rPr>
              <a:t>countDown(2)</a:t>
            </a:r>
            <a:r>
              <a:rPr lang="en-US" altLang="en-US" sz="2800" smtClean="0"/>
              <a:t> generates the output </a:t>
            </a:r>
            <a:r>
              <a:rPr lang="en-US" altLang="en-US" sz="2800" smtClean="0">
                <a:latin typeface="Courier New" panose="02070309020205020404" pitchFamily="49" charset="0"/>
              </a:rPr>
              <a:t>2...</a:t>
            </a:r>
            <a:r>
              <a:rPr lang="en-US" altLang="en-US" sz="2800" smtClean="0"/>
              <a:t>, then it calls </a:t>
            </a:r>
            <a:r>
              <a:rPr lang="en-US" altLang="en-US" sz="2800" smtClean="0">
                <a:latin typeface="Courier New" panose="02070309020205020404" pitchFamily="49" charset="0"/>
              </a:rPr>
              <a:t>countDown(1)</a:t>
            </a:r>
            <a:endParaRPr lang="en-US" altLang="en-US" sz="2800" smtClean="0"/>
          </a:p>
          <a:p>
            <a:pPr marL="533400" indent="-533400">
              <a:lnSpc>
                <a:spcPct val="95000"/>
              </a:lnSpc>
              <a:buClr>
                <a:schemeClr val="tx1"/>
              </a:buClr>
              <a:buFontTx/>
              <a:buAutoNum type="arabicPeriod"/>
            </a:pPr>
            <a:r>
              <a:rPr lang="en-US" altLang="en-US" sz="2800" smtClean="0">
                <a:latin typeface="Courier New" panose="02070309020205020404" pitchFamily="49" charset="0"/>
              </a:rPr>
              <a:t>countDown(1)</a:t>
            </a:r>
            <a:r>
              <a:rPr lang="en-US" altLang="en-US" sz="2800" smtClean="0"/>
              <a:t> generates the output </a:t>
            </a:r>
            <a:r>
              <a:rPr lang="en-US" altLang="en-US" sz="2800" smtClean="0">
                <a:latin typeface="Courier New" panose="02070309020205020404" pitchFamily="49" charset="0"/>
              </a:rPr>
              <a:t>1...</a:t>
            </a:r>
            <a:r>
              <a:rPr lang="en-US" altLang="en-US" sz="2800" smtClean="0"/>
              <a:t>, then it calls </a:t>
            </a:r>
            <a:r>
              <a:rPr lang="en-US" altLang="en-US" sz="2800" smtClean="0">
                <a:latin typeface="Courier New" panose="02070309020205020404" pitchFamily="49" charset="0"/>
              </a:rPr>
              <a:t>countDown(0)</a:t>
            </a:r>
          </a:p>
          <a:p>
            <a:pPr marL="533400" indent="-533400">
              <a:lnSpc>
                <a:spcPct val="95000"/>
              </a:lnSpc>
              <a:buClr>
                <a:schemeClr val="tx1"/>
              </a:buClr>
              <a:buFontTx/>
              <a:buAutoNum type="arabicPeriod"/>
            </a:pPr>
            <a:r>
              <a:rPr lang="en-US" altLang="en-US" sz="2800" smtClean="0">
                <a:latin typeface="Courier New" panose="02070309020205020404" pitchFamily="49" charset="0"/>
              </a:rPr>
              <a:t>countDown(0)</a:t>
            </a:r>
            <a:r>
              <a:rPr lang="en-US" altLang="en-US" sz="2800" smtClean="0"/>
              <a:t> generates the output </a:t>
            </a:r>
            <a:r>
              <a:rPr lang="en-US" altLang="en-US" sz="2800" smtClean="0">
                <a:latin typeface="Courier New" panose="02070309020205020404" pitchFamily="49" charset="0"/>
              </a:rPr>
              <a:t>Blastoff!</a:t>
            </a:r>
            <a:r>
              <a:rPr lang="en-US" altLang="en-US" sz="2800" smtClean="0"/>
              <a:t>, then returns to </a:t>
            </a:r>
            <a:r>
              <a:rPr lang="en-US" altLang="en-US" sz="2800" smtClean="0">
                <a:latin typeface="Courier New" panose="02070309020205020404" pitchFamily="49" charset="0"/>
              </a:rPr>
              <a:t>countDown(1)</a:t>
            </a:r>
          </a:p>
          <a:p>
            <a:pPr marL="533400" indent="-533400">
              <a:lnSpc>
                <a:spcPct val="95000"/>
              </a:lnSpc>
              <a:buClr>
                <a:schemeClr val="tx1"/>
              </a:buClr>
              <a:buFontTx/>
              <a:buAutoNum type="arabicPeriod"/>
            </a:pPr>
            <a:r>
              <a:rPr lang="en-US" altLang="en-US" sz="2800" smtClean="0">
                <a:latin typeface="Courier New" panose="02070309020205020404" pitchFamily="49" charset="0"/>
              </a:rPr>
              <a:t>countDown(1)</a:t>
            </a:r>
            <a:r>
              <a:rPr lang="en-US" altLang="en-US" sz="2800" smtClean="0"/>
              <a:t> returns to </a:t>
            </a:r>
            <a:r>
              <a:rPr lang="en-US" altLang="en-US" sz="2800" smtClean="0">
                <a:latin typeface="Courier New" panose="02070309020205020404" pitchFamily="49" charset="0"/>
              </a:rPr>
              <a:t>countDown(2)</a:t>
            </a:r>
          </a:p>
          <a:p>
            <a:pPr marL="533400" indent="-533400">
              <a:lnSpc>
                <a:spcPct val="95000"/>
              </a:lnSpc>
              <a:buClr>
                <a:schemeClr val="tx1"/>
              </a:buClr>
              <a:buFontTx/>
              <a:buAutoNum type="arabicPeriod"/>
            </a:pPr>
            <a:r>
              <a:rPr lang="en-US" altLang="en-US" sz="2800" smtClean="0">
                <a:latin typeface="Courier New" panose="02070309020205020404" pitchFamily="49" charset="0"/>
              </a:rPr>
              <a:t>countDown(2)</a:t>
            </a:r>
            <a:r>
              <a:rPr lang="en-US" altLang="en-US" sz="2800" smtClean="0"/>
              <a:t>returns to the calling function</a:t>
            </a:r>
            <a:endParaRPr lang="en-US" altLang="en-US" sz="2800" smtClean="0">
              <a:latin typeface="Courier New" panose="02070309020205020404" pitchFamily="49" charset="0"/>
            </a:endParaRPr>
          </a:p>
        </p:txBody>
      </p:sp>
    </p:spTree>
    <p:extLst>
      <p:ext uri="{BB962C8B-B14F-4D97-AF65-F5344CB8AC3E}">
        <p14:creationId xmlns:p14="http://schemas.microsoft.com/office/powerpoint/2010/main" val="4118459473"/>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152400"/>
            <a:ext cx="7772400" cy="1143000"/>
          </a:xfrm>
        </p:spPr>
        <p:txBody>
          <a:bodyPr/>
          <a:lstStyle/>
          <a:p>
            <a:r>
              <a:rPr lang="en-US" altLang="en-US" smtClean="0"/>
              <a:t>What Happens When Called?</a:t>
            </a:r>
          </a:p>
        </p:txBody>
      </p:sp>
      <p:grpSp>
        <p:nvGrpSpPr>
          <p:cNvPr id="8195" name="Group 21"/>
          <p:cNvGrpSpPr>
            <a:grpSpLocks/>
          </p:cNvGrpSpPr>
          <p:nvPr/>
        </p:nvGrpSpPr>
        <p:grpSpPr bwMode="auto">
          <a:xfrm>
            <a:off x="425450" y="1371600"/>
            <a:ext cx="8032750" cy="5105400"/>
            <a:chOff x="336" y="768"/>
            <a:chExt cx="5060" cy="3216"/>
          </a:xfrm>
        </p:grpSpPr>
        <p:sp>
          <p:nvSpPr>
            <p:cNvPr id="8196" name="Rectangle 3"/>
            <p:cNvSpPr>
              <a:spLocks noChangeArrowheads="1"/>
            </p:cNvSpPr>
            <p:nvPr/>
          </p:nvSpPr>
          <p:spPr bwMode="auto">
            <a:xfrm>
              <a:off x="912" y="1296"/>
              <a:ext cx="1296"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197" name="Rectangle 4"/>
            <p:cNvSpPr>
              <a:spLocks noChangeArrowheads="1"/>
            </p:cNvSpPr>
            <p:nvPr/>
          </p:nvSpPr>
          <p:spPr bwMode="auto">
            <a:xfrm>
              <a:off x="1920" y="2256"/>
              <a:ext cx="1296"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198" name="Rectangle 5"/>
            <p:cNvSpPr>
              <a:spLocks noChangeArrowheads="1"/>
            </p:cNvSpPr>
            <p:nvPr/>
          </p:nvSpPr>
          <p:spPr bwMode="auto">
            <a:xfrm>
              <a:off x="2880" y="3216"/>
              <a:ext cx="1200" cy="76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8199" name="Text Box 6"/>
            <p:cNvSpPr txBox="1">
              <a:spLocks noChangeArrowheads="1"/>
            </p:cNvSpPr>
            <p:nvPr/>
          </p:nvSpPr>
          <p:spPr bwMode="auto">
            <a:xfrm>
              <a:off x="3264" y="2736"/>
              <a:ext cx="107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2000"/>
                <a:t>third call to</a:t>
              </a:r>
            </a:p>
            <a:p>
              <a:pPr eaLnBrk="1" hangingPunct="1">
                <a:lnSpc>
                  <a:spcPct val="80000"/>
                </a:lnSpc>
                <a:spcBef>
                  <a:spcPct val="0"/>
                </a:spcBef>
                <a:buFontTx/>
                <a:buNone/>
              </a:pPr>
              <a:r>
                <a:rPr lang="en-US" altLang="en-US" sz="2000">
                  <a:latin typeface="Courier New" panose="02070309020205020404" pitchFamily="49" charset="0"/>
                </a:rPr>
                <a:t>countDown </a:t>
              </a:r>
            </a:p>
            <a:p>
              <a:pPr eaLnBrk="1" hangingPunct="1">
                <a:lnSpc>
                  <a:spcPct val="80000"/>
                </a:lnSpc>
                <a:spcBef>
                  <a:spcPct val="0"/>
                </a:spcBef>
                <a:buFontTx/>
                <a:buNone/>
              </a:pPr>
              <a:r>
                <a:rPr lang="en-US" altLang="en-US" sz="2000">
                  <a:latin typeface="Courier New" panose="02070309020205020404" pitchFamily="49" charset="0"/>
                </a:rPr>
                <a:t>num</a:t>
              </a:r>
              <a:r>
                <a:rPr lang="en-US" altLang="en-US" sz="2000"/>
                <a:t>  is </a:t>
              </a:r>
              <a:r>
                <a:rPr lang="en-US" altLang="en-US" sz="2000">
                  <a:latin typeface="Courier New" panose="02070309020205020404" pitchFamily="49" charset="0"/>
                </a:rPr>
                <a:t>0</a:t>
              </a:r>
            </a:p>
          </p:txBody>
        </p:sp>
        <p:sp>
          <p:nvSpPr>
            <p:cNvPr id="8200" name="Text Box 7"/>
            <p:cNvSpPr txBox="1">
              <a:spLocks noChangeArrowheads="1"/>
            </p:cNvSpPr>
            <p:nvPr/>
          </p:nvSpPr>
          <p:spPr bwMode="auto">
            <a:xfrm>
              <a:off x="864" y="1536"/>
              <a:ext cx="1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countDown(1);</a:t>
              </a:r>
            </a:p>
          </p:txBody>
        </p:sp>
        <p:sp>
          <p:nvSpPr>
            <p:cNvPr id="8201" name="Text Box 8"/>
            <p:cNvSpPr txBox="1">
              <a:spLocks noChangeArrowheads="1"/>
            </p:cNvSpPr>
            <p:nvPr/>
          </p:nvSpPr>
          <p:spPr bwMode="auto">
            <a:xfrm>
              <a:off x="1920" y="2448"/>
              <a:ext cx="1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countDown(0);</a:t>
              </a:r>
            </a:p>
          </p:txBody>
        </p:sp>
        <p:sp>
          <p:nvSpPr>
            <p:cNvPr id="8202" name="Text Box 9"/>
            <p:cNvSpPr txBox="1">
              <a:spLocks noChangeArrowheads="1"/>
            </p:cNvSpPr>
            <p:nvPr/>
          </p:nvSpPr>
          <p:spPr bwMode="auto">
            <a:xfrm>
              <a:off x="2832" y="3312"/>
              <a:ext cx="126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 no </a:t>
              </a:r>
            </a:p>
            <a:p>
              <a:pPr eaLnBrk="1" hangingPunct="1">
                <a:spcBef>
                  <a:spcPct val="0"/>
                </a:spcBef>
                <a:buFontTx/>
                <a:buNone/>
              </a:pPr>
              <a:r>
                <a:rPr lang="en-US" altLang="en-US" sz="2000">
                  <a:latin typeface="Courier New" panose="02070309020205020404" pitchFamily="49" charset="0"/>
                </a:rPr>
                <a:t>// recursive</a:t>
              </a:r>
            </a:p>
            <a:p>
              <a:pPr eaLnBrk="1" hangingPunct="1">
                <a:spcBef>
                  <a:spcPct val="0"/>
                </a:spcBef>
                <a:buFontTx/>
                <a:buNone/>
              </a:pPr>
              <a:r>
                <a:rPr lang="en-US" altLang="en-US" sz="2000">
                  <a:latin typeface="Courier New" panose="02070309020205020404" pitchFamily="49" charset="0"/>
                </a:rPr>
                <a:t>// call</a:t>
              </a:r>
            </a:p>
          </p:txBody>
        </p:sp>
        <p:sp>
          <p:nvSpPr>
            <p:cNvPr id="8203" name="Text Box 10"/>
            <p:cNvSpPr txBox="1">
              <a:spLocks noChangeArrowheads="1"/>
            </p:cNvSpPr>
            <p:nvPr/>
          </p:nvSpPr>
          <p:spPr bwMode="auto">
            <a:xfrm>
              <a:off x="2208" y="1776"/>
              <a:ext cx="109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2000"/>
                <a:t>second call to</a:t>
              </a:r>
            </a:p>
            <a:p>
              <a:pPr eaLnBrk="1" hangingPunct="1">
                <a:lnSpc>
                  <a:spcPct val="80000"/>
                </a:lnSpc>
                <a:spcBef>
                  <a:spcPct val="0"/>
                </a:spcBef>
                <a:buFontTx/>
                <a:buNone/>
              </a:pPr>
              <a:r>
                <a:rPr lang="en-US" altLang="en-US" sz="2000">
                  <a:latin typeface="Courier New" panose="02070309020205020404" pitchFamily="49" charset="0"/>
                </a:rPr>
                <a:t>countDown </a:t>
              </a:r>
            </a:p>
            <a:p>
              <a:pPr eaLnBrk="1" hangingPunct="1">
                <a:lnSpc>
                  <a:spcPct val="80000"/>
                </a:lnSpc>
                <a:spcBef>
                  <a:spcPct val="0"/>
                </a:spcBef>
                <a:buFontTx/>
                <a:buNone/>
              </a:pPr>
              <a:r>
                <a:rPr lang="en-US" altLang="en-US" sz="2000">
                  <a:latin typeface="Courier New" panose="02070309020205020404" pitchFamily="49" charset="0"/>
                </a:rPr>
                <a:t>num</a:t>
              </a:r>
              <a:r>
                <a:rPr lang="en-US" altLang="en-US" sz="2000"/>
                <a:t>  is </a:t>
              </a:r>
              <a:r>
                <a:rPr lang="en-US" altLang="en-US" sz="2000">
                  <a:latin typeface="Courier New" panose="02070309020205020404" pitchFamily="49" charset="0"/>
                </a:rPr>
                <a:t>1</a:t>
              </a:r>
            </a:p>
          </p:txBody>
        </p:sp>
        <p:sp>
          <p:nvSpPr>
            <p:cNvPr id="8204" name="Text Box 11"/>
            <p:cNvSpPr txBox="1">
              <a:spLocks noChangeArrowheads="1"/>
            </p:cNvSpPr>
            <p:nvPr/>
          </p:nvSpPr>
          <p:spPr bwMode="auto">
            <a:xfrm>
              <a:off x="1248" y="816"/>
              <a:ext cx="98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2000"/>
                <a:t>first call to</a:t>
              </a:r>
            </a:p>
            <a:p>
              <a:pPr eaLnBrk="1" hangingPunct="1">
                <a:lnSpc>
                  <a:spcPct val="80000"/>
                </a:lnSpc>
                <a:spcBef>
                  <a:spcPct val="0"/>
                </a:spcBef>
                <a:buFontTx/>
                <a:buNone/>
              </a:pPr>
              <a:r>
                <a:rPr lang="en-US" altLang="en-US" sz="2000">
                  <a:latin typeface="Courier New" panose="02070309020205020404" pitchFamily="49" charset="0"/>
                </a:rPr>
                <a:t>countDown</a:t>
              </a:r>
            </a:p>
            <a:p>
              <a:pPr eaLnBrk="1" hangingPunct="1">
                <a:lnSpc>
                  <a:spcPct val="80000"/>
                </a:lnSpc>
                <a:spcBef>
                  <a:spcPct val="0"/>
                </a:spcBef>
                <a:buFontTx/>
                <a:buNone/>
              </a:pPr>
              <a:r>
                <a:rPr lang="en-US" altLang="en-US" sz="2000">
                  <a:latin typeface="Courier New" panose="02070309020205020404" pitchFamily="49" charset="0"/>
                </a:rPr>
                <a:t>num</a:t>
              </a:r>
              <a:r>
                <a:rPr lang="en-US" altLang="en-US" sz="2000"/>
                <a:t>  is </a:t>
              </a:r>
              <a:r>
                <a:rPr lang="en-US" altLang="en-US" sz="2000">
                  <a:latin typeface="Courier New" panose="02070309020205020404" pitchFamily="49" charset="0"/>
                </a:rPr>
                <a:t>2</a:t>
              </a:r>
            </a:p>
          </p:txBody>
        </p:sp>
        <p:sp>
          <p:nvSpPr>
            <p:cNvPr id="8205" name="Text Box 12"/>
            <p:cNvSpPr txBox="1">
              <a:spLocks noChangeArrowheads="1"/>
            </p:cNvSpPr>
            <p:nvPr/>
          </p:nvSpPr>
          <p:spPr bwMode="auto">
            <a:xfrm>
              <a:off x="4416" y="1008"/>
              <a:ext cx="60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output:</a:t>
              </a:r>
            </a:p>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2...</a:t>
              </a:r>
            </a:p>
          </p:txBody>
        </p:sp>
        <p:sp>
          <p:nvSpPr>
            <p:cNvPr id="8206" name="Text Box 13"/>
            <p:cNvSpPr txBox="1">
              <a:spLocks noChangeArrowheads="1"/>
            </p:cNvSpPr>
            <p:nvPr/>
          </p:nvSpPr>
          <p:spPr bwMode="auto">
            <a:xfrm>
              <a:off x="4416" y="1968"/>
              <a:ext cx="50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 </a:t>
              </a:r>
            </a:p>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1...</a:t>
              </a:r>
            </a:p>
          </p:txBody>
        </p:sp>
        <p:sp>
          <p:nvSpPr>
            <p:cNvPr id="8207" name="Text Box 14"/>
            <p:cNvSpPr txBox="1">
              <a:spLocks noChangeArrowheads="1"/>
            </p:cNvSpPr>
            <p:nvPr/>
          </p:nvSpPr>
          <p:spPr bwMode="auto">
            <a:xfrm>
              <a:off x="4416" y="2880"/>
              <a:ext cx="98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 </a:t>
              </a:r>
            </a:p>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Blastoff!</a:t>
              </a:r>
            </a:p>
          </p:txBody>
        </p:sp>
        <p:sp>
          <p:nvSpPr>
            <p:cNvPr id="8208" name="Line 15"/>
            <p:cNvSpPr>
              <a:spLocks noChangeShapeType="1"/>
            </p:cNvSpPr>
            <p:nvPr/>
          </p:nvSpPr>
          <p:spPr bwMode="auto">
            <a:xfrm>
              <a:off x="1344" y="1728"/>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Line 16"/>
            <p:cNvSpPr>
              <a:spLocks noChangeShapeType="1"/>
            </p:cNvSpPr>
            <p:nvPr/>
          </p:nvSpPr>
          <p:spPr bwMode="auto">
            <a:xfrm>
              <a:off x="2400" y="2640"/>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0" name="Line 17"/>
            <p:cNvSpPr>
              <a:spLocks noChangeShapeType="1"/>
            </p:cNvSpPr>
            <p:nvPr/>
          </p:nvSpPr>
          <p:spPr bwMode="auto">
            <a:xfrm>
              <a:off x="1344" y="225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1" name="Line 18"/>
            <p:cNvSpPr>
              <a:spLocks noChangeShapeType="1"/>
            </p:cNvSpPr>
            <p:nvPr/>
          </p:nvSpPr>
          <p:spPr bwMode="auto">
            <a:xfrm>
              <a:off x="2400" y="3216"/>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12" name="Line 19"/>
            <p:cNvSpPr>
              <a:spLocks noChangeShapeType="1"/>
            </p:cNvSpPr>
            <p:nvPr/>
          </p:nvSpPr>
          <p:spPr bwMode="auto">
            <a:xfrm>
              <a:off x="336" y="768"/>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Line 20"/>
            <p:cNvSpPr>
              <a:spLocks noChangeShapeType="1"/>
            </p:cNvSpPr>
            <p:nvPr/>
          </p:nvSpPr>
          <p:spPr bwMode="auto">
            <a:xfrm>
              <a:off x="336" y="129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194824980"/>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152400"/>
            <a:ext cx="7924800" cy="1143000"/>
          </a:xfrm>
        </p:spPr>
        <p:txBody>
          <a:bodyPr/>
          <a:lstStyle/>
          <a:p>
            <a:r>
              <a:rPr lang="en-US" altLang="en-US" smtClean="0"/>
              <a:t>Recursive Functions - Purpose</a:t>
            </a:r>
          </a:p>
        </p:txBody>
      </p:sp>
      <p:sp>
        <p:nvSpPr>
          <p:cNvPr id="10243" name="Rectangle 3"/>
          <p:cNvSpPr>
            <a:spLocks noGrp="1" noChangeArrowheads="1"/>
          </p:cNvSpPr>
          <p:nvPr>
            <p:ph idx="1"/>
          </p:nvPr>
        </p:nvSpPr>
        <p:spPr/>
        <p:txBody>
          <a:bodyPr>
            <a:normAutofit lnSpcReduction="10000"/>
          </a:bodyPr>
          <a:lstStyle/>
          <a:p>
            <a:r>
              <a:rPr lang="en-US" altLang="en-US" dirty="0" smtClean="0"/>
              <a:t>Recursive functions are used to reduce a complex problem to a simpler-to-solve problem.</a:t>
            </a:r>
          </a:p>
          <a:p>
            <a:r>
              <a:rPr lang="en-US" altLang="en-US" dirty="0" smtClean="0"/>
              <a:t>The simpler-to-solve problem is known as the </a:t>
            </a:r>
            <a:r>
              <a:rPr lang="en-US" altLang="en-US" u="sng" dirty="0" smtClean="0"/>
              <a:t>base case</a:t>
            </a:r>
          </a:p>
          <a:p>
            <a:r>
              <a:rPr lang="en-US" altLang="en-US" dirty="0" smtClean="0"/>
              <a:t>Recursive calls stop when the base case is reached</a:t>
            </a:r>
          </a:p>
          <a:p>
            <a:endParaRPr lang="en-US" altLang="en-US" dirty="0"/>
          </a:p>
          <a:p>
            <a:r>
              <a:rPr lang="en-US" dirty="0"/>
              <a:t>In programming, recursive functions can be used: </a:t>
            </a:r>
          </a:p>
          <a:p>
            <a:pPr>
              <a:buClr>
                <a:srgbClr val="FF0066"/>
              </a:buClr>
              <a:buFont typeface="Wingdings" panose="05000000000000000000" pitchFamily="2" charset="2"/>
              <a:buChar char="Ø"/>
            </a:pPr>
            <a:r>
              <a:rPr lang="en-US" u="sng" dirty="0"/>
              <a:t>To implement some naturally recursive algorithm </a:t>
            </a:r>
            <a:r>
              <a:rPr lang="en-US" dirty="0"/>
              <a:t>(</a:t>
            </a:r>
            <a:r>
              <a:rPr lang="en-US" b="1" dirty="0">
                <a:solidFill>
                  <a:srgbClr val="C00000"/>
                </a:solidFill>
              </a:rPr>
              <a:t>which makes such a program highly efficient!</a:t>
            </a:r>
            <a:r>
              <a:rPr lang="en-US" dirty="0"/>
              <a:t>) </a:t>
            </a:r>
          </a:p>
          <a:p>
            <a:pPr>
              <a:buClr>
                <a:srgbClr val="FF0066"/>
              </a:buClr>
              <a:buFont typeface="Wingdings" panose="05000000000000000000" pitchFamily="2" charset="2"/>
              <a:buChar char="Ø"/>
            </a:pPr>
            <a:r>
              <a:rPr lang="en-US" u="sng" dirty="0"/>
              <a:t>Instead of a loop </a:t>
            </a:r>
            <a:r>
              <a:rPr lang="en-US" dirty="0"/>
              <a:t>(</a:t>
            </a:r>
            <a:r>
              <a:rPr lang="en-US" b="1" dirty="0">
                <a:solidFill>
                  <a:srgbClr val="800080"/>
                </a:solidFill>
              </a:rPr>
              <a:t>which can be either efficient or very inefficient!</a:t>
            </a:r>
            <a:r>
              <a:rPr lang="en-US" dirty="0"/>
              <a:t>)</a:t>
            </a:r>
          </a:p>
          <a:p>
            <a:endParaRPr lang="en-US" altLang="en-US" dirty="0" smtClean="0"/>
          </a:p>
        </p:txBody>
      </p:sp>
    </p:spTree>
    <p:extLst>
      <p:ext uri="{BB962C8B-B14F-4D97-AF65-F5344CB8AC3E}">
        <p14:creationId xmlns:p14="http://schemas.microsoft.com/office/powerpoint/2010/main" val="2391561679"/>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Stopping the Recursion</a:t>
            </a:r>
          </a:p>
        </p:txBody>
      </p:sp>
      <p:sp>
        <p:nvSpPr>
          <p:cNvPr id="11267" name="Rectangle 3"/>
          <p:cNvSpPr>
            <a:spLocks noGrp="1" noChangeArrowheads="1"/>
          </p:cNvSpPr>
          <p:nvPr>
            <p:ph idx="1"/>
          </p:nvPr>
        </p:nvSpPr>
        <p:spPr/>
        <p:txBody>
          <a:bodyPr/>
          <a:lstStyle/>
          <a:p>
            <a:r>
              <a:rPr lang="en-US" altLang="en-US" smtClean="0"/>
              <a:t>A recursive function must always include a test to determine if another recursive call should be made, or if the recursion should stop with this call</a:t>
            </a:r>
          </a:p>
          <a:p>
            <a:r>
              <a:rPr lang="en-US" altLang="en-US" smtClean="0"/>
              <a:t>In the sample program, the test is:</a:t>
            </a:r>
          </a:p>
          <a:p>
            <a:pPr>
              <a:buFont typeface="Times" panose="02020603050405020304" pitchFamily="18" charset="0"/>
              <a:buNone/>
            </a:pPr>
            <a:r>
              <a:rPr lang="en-US" altLang="en-US" smtClean="0"/>
              <a:t>	 	</a:t>
            </a:r>
            <a:r>
              <a:rPr lang="en-US" altLang="en-US" smtClean="0">
                <a:latin typeface="Courier New" panose="02070309020205020404" pitchFamily="49" charset="0"/>
              </a:rPr>
              <a:t>if (num == 0)</a:t>
            </a:r>
          </a:p>
        </p:txBody>
      </p:sp>
    </p:spTree>
    <p:extLst>
      <p:ext uri="{BB962C8B-B14F-4D97-AF65-F5344CB8AC3E}">
        <p14:creationId xmlns:p14="http://schemas.microsoft.com/office/powerpoint/2010/main" val="2722910169"/>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Stopping the Recursion</a:t>
            </a:r>
          </a:p>
        </p:txBody>
      </p:sp>
      <p:sp>
        <p:nvSpPr>
          <p:cNvPr id="12291" name="Rectangle 3"/>
          <p:cNvSpPr>
            <a:spLocks noGrp="1" noChangeArrowheads="1"/>
          </p:cNvSpPr>
          <p:nvPr>
            <p:ph idx="1"/>
          </p:nvPr>
        </p:nvSpPr>
        <p:spPr/>
        <p:txBody>
          <a:bodyPr/>
          <a:lstStyle/>
          <a:p>
            <a:pPr lvl="1">
              <a:lnSpc>
                <a:spcPct val="85000"/>
              </a:lnSpc>
              <a:buFontTx/>
              <a:buNone/>
            </a:pPr>
            <a:r>
              <a:rPr lang="en-US" altLang="en-US" sz="2400" smtClean="0">
                <a:latin typeface="Courier New" panose="02070309020205020404" pitchFamily="49" charset="0"/>
              </a:rPr>
              <a:t>void countDown(int num)</a:t>
            </a:r>
          </a:p>
          <a:p>
            <a:pPr lvl="1">
              <a:lnSpc>
                <a:spcPct val="85000"/>
              </a:lnSpc>
              <a:buFontTx/>
              <a:buNone/>
            </a:pPr>
            <a:r>
              <a:rPr lang="en-US" altLang="en-US" sz="2400" smtClean="0">
                <a:latin typeface="Courier New" panose="02070309020205020404" pitchFamily="49" charset="0"/>
              </a:rPr>
              <a:t>{ 	</a:t>
            </a:r>
          </a:p>
          <a:p>
            <a:pPr lvl="1">
              <a:lnSpc>
                <a:spcPct val="85000"/>
              </a:lnSpc>
              <a:buFontTx/>
              <a:buNone/>
            </a:pPr>
            <a:r>
              <a:rPr lang="en-US" altLang="en-US" sz="2400" smtClean="0">
                <a:latin typeface="Courier New" panose="02070309020205020404" pitchFamily="49" charset="0"/>
              </a:rPr>
              <a:t>	 </a:t>
            </a:r>
            <a:r>
              <a:rPr lang="en-US" altLang="en-US" sz="2400" b="1" smtClean="0">
                <a:latin typeface="Courier New" panose="02070309020205020404" pitchFamily="49" charset="0"/>
              </a:rPr>
              <a:t>if (num == 0)</a:t>
            </a:r>
            <a:r>
              <a:rPr lang="en-US" altLang="en-US" sz="2400" smtClean="0">
                <a:latin typeface="Courier New" panose="02070309020205020404" pitchFamily="49" charset="0"/>
              </a:rPr>
              <a:t> // test</a:t>
            </a:r>
            <a:endParaRPr lang="en-US" altLang="en-US" sz="2400" b="1" smtClean="0">
              <a:latin typeface="Courier New" panose="02070309020205020404" pitchFamily="49" charset="0"/>
            </a:endParaRPr>
          </a:p>
          <a:p>
            <a:pPr lvl="1">
              <a:lnSpc>
                <a:spcPct val="85000"/>
              </a:lnSpc>
              <a:buFontTx/>
              <a:buNone/>
            </a:pPr>
            <a:r>
              <a:rPr lang="en-US" altLang="en-US" sz="2400" smtClean="0">
                <a:latin typeface="Courier New" panose="02070309020205020404" pitchFamily="49" charset="0"/>
              </a:rPr>
              <a:t>		   cout &lt;&lt; "Blastoff!";</a:t>
            </a:r>
          </a:p>
          <a:p>
            <a:pPr lvl="1">
              <a:lnSpc>
                <a:spcPct val="85000"/>
              </a:lnSpc>
              <a:buFontTx/>
              <a:buNone/>
            </a:pPr>
            <a:r>
              <a:rPr lang="en-US" altLang="en-US" sz="2400" smtClean="0">
                <a:latin typeface="Courier New" panose="02070309020205020404" pitchFamily="49" charset="0"/>
              </a:rPr>
              <a:t>		else</a:t>
            </a:r>
          </a:p>
          <a:p>
            <a:pPr lvl="1">
              <a:lnSpc>
                <a:spcPct val="85000"/>
              </a:lnSpc>
              <a:buFontTx/>
              <a:buNone/>
            </a:pPr>
            <a:r>
              <a:rPr lang="en-US" altLang="en-US" sz="2400" smtClean="0">
                <a:latin typeface="Courier New" panose="02070309020205020404" pitchFamily="49" charset="0"/>
              </a:rPr>
              <a:t>		{ </a:t>
            </a:r>
          </a:p>
          <a:p>
            <a:pPr lvl="1">
              <a:lnSpc>
                <a:spcPct val="85000"/>
              </a:lnSpc>
              <a:buFontTx/>
              <a:buNone/>
            </a:pPr>
            <a:r>
              <a:rPr lang="en-US" altLang="en-US" sz="2400" smtClean="0">
                <a:latin typeface="Courier New" panose="02070309020205020404" pitchFamily="49" charset="0"/>
              </a:rPr>
              <a:t>	    cout &lt;&lt; num &lt;&lt; "...\n";</a:t>
            </a:r>
          </a:p>
          <a:p>
            <a:pPr lvl="1">
              <a:lnSpc>
                <a:spcPct val="85000"/>
              </a:lnSpc>
              <a:buFontTx/>
              <a:buNone/>
            </a:pPr>
            <a:r>
              <a:rPr lang="en-US" altLang="en-US" sz="2400" smtClean="0">
                <a:latin typeface="Courier New" panose="02070309020205020404" pitchFamily="49" charset="0"/>
              </a:rPr>
              <a:t>		   countDown(num-1); // recursive</a:t>
            </a:r>
          </a:p>
          <a:p>
            <a:pPr lvl="1">
              <a:lnSpc>
                <a:spcPct val="85000"/>
              </a:lnSpc>
              <a:buFontTx/>
              <a:buNone/>
            </a:pPr>
            <a:r>
              <a:rPr lang="en-US" altLang="en-US" sz="2400" smtClean="0">
                <a:latin typeface="Courier New" panose="02070309020205020404" pitchFamily="49" charset="0"/>
              </a:rPr>
              <a:t>	 }                    // call</a:t>
            </a:r>
          </a:p>
          <a:p>
            <a:pPr lvl="1">
              <a:lnSpc>
                <a:spcPct val="85000"/>
              </a:lnSpc>
              <a:buFontTx/>
              <a:buNone/>
            </a:pPr>
            <a:r>
              <a:rPr lang="en-US" altLang="en-US" sz="2400" smtClean="0">
                <a:latin typeface="Courier New" panose="02070309020205020404" pitchFamily="49" charset="0"/>
              </a:rPr>
              <a:t>}</a:t>
            </a:r>
          </a:p>
        </p:txBody>
      </p:sp>
    </p:spTree>
    <p:extLst>
      <p:ext uri="{BB962C8B-B14F-4D97-AF65-F5344CB8AC3E}">
        <p14:creationId xmlns:p14="http://schemas.microsoft.com/office/powerpoint/2010/main" val="1058196273"/>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Stopping the Recursion</a:t>
            </a:r>
          </a:p>
        </p:txBody>
      </p:sp>
      <p:sp>
        <p:nvSpPr>
          <p:cNvPr id="13315" name="Rectangle 3"/>
          <p:cNvSpPr>
            <a:spLocks noGrp="1" noChangeArrowheads="1"/>
          </p:cNvSpPr>
          <p:nvPr>
            <p:ph idx="1"/>
          </p:nvPr>
        </p:nvSpPr>
        <p:spPr/>
        <p:txBody>
          <a:bodyPr/>
          <a:lstStyle/>
          <a:p>
            <a:r>
              <a:rPr lang="en-US" altLang="en-US" sz="2800" smtClean="0"/>
              <a:t>Recursion uses a process of breaking a problem down into smaller problems until the problem can be solved</a:t>
            </a:r>
          </a:p>
          <a:p>
            <a:r>
              <a:rPr lang="en-US" altLang="en-US" sz="2800" smtClean="0"/>
              <a:t>In the </a:t>
            </a:r>
            <a:r>
              <a:rPr lang="en-US" altLang="en-US" sz="2800" smtClean="0">
                <a:latin typeface="Courier New" panose="02070309020205020404" pitchFamily="49" charset="0"/>
              </a:rPr>
              <a:t>countDown</a:t>
            </a:r>
            <a:r>
              <a:rPr lang="en-US" altLang="en-US" sz="2800" smtClean="0"/>
              <a:t> function, a different value is passed to the function each time it is called</a:t>
            </a:r>
          </a:p>
          <a:p>
            <a:r>
              <a:rPr lang="en-US" altLang="en-US" sz="2800" smtClean="0"/>
              <a:t>Eventually, the parameter reaches the value in the test, and the recursion stops</a:t>
            </a:r>
          </a:p>
          <a:p>
            <a:pPr>
              <a:buFont typeface="Times" panose="02020603050405020304" pitchFamily="18" charset="0"/>
              <a:buNone/>
            </a:pPr>
            <a:endParaRPr lang="en-US" altLang="en-US" sz="2800" smtClean="0">
              <a:latin typeface="Courier New" panose="02070309020205020404" pitchFamily="49" charset="0"/>
            </a:endParaRPr>
          </a:p>
        </p:txBody>
      </p:sp>
    </p:spTree>
    <p:extLst>
      <p:ext uri="{BB962C8B-B14F-4D97-AF65-F5344CB8AC3E}">
        <p14:creationId xmlns:p14="http://schemas.microsoft.com/office/powerpoint/2010/main" val="3764279774"/>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Stopping the Recursion</a:t>
            </a:r>
          </a:p>
        </p:txBody>
      </p:sp>
      <p:sp>
        <p:nvSpPr>
          <p:cNvPr id="14339" name="Rectangle 3"/>
          <p:cNvSpPr>
            <a:spLocks noGrp="1" noChangeArrowheads="1"/>
          </p:cNvSpPr>
          <p:nvPr>
            <p:ph idx="1"/>
          </p:nvPr>
        </p:nvSpPr>
        <p:spPr>
          <a:xfrm>
            <a:off x="76200" y="1828800"/>
            <a:ext cx="8915400" cy="4267200"/>
          </a:xfrm>
        </p:spPr>
        <p:txBody>
          <a:bodyPr/>
          <a:lstStyle/>
          <a:p>
            <a:pPr lvl="1">
              <a:lnSpc>
                <a:spcPct val="85000"/>
              </a:lnSpc>
              <a:buFontTx/>
              <a:buNone/>
            </a:pPr>
            <a:r>
              <a:rPr lang="en-US" altLang="en-US" sz="2400" smtClean="0">
                <a:latin typeface="Courier New" panose="02070309020205020404" pitchFamily="49" charset="0"/>
              </a:rPr>
              <a:t>void countDown(int num)</a:t>
            </a:r>
          </a:p>
          <a:p>
            <a:pPr lvl="1">
              <a:lnSpc>
                <a:spcPct val="85000"/>
              </a:lnSpc>
              <a:buFontTx/>
              <a:buNone/>
            </a:pPr>
            <a:r>
              <a:rPr lang="en-US" altLang="en-US" sz="2400" smtClean="0">
                <a:latin typeface="Courier New" panose="02070309020205020404" pitchFamily="49" charset="0"/>
              </a:rPr>
              <a:t>{ 	</a:t>
            </a:r>
          </a:p>
          <a:p>
            <a:pPr lvl="1">
              <a:lnSpc>
                <a:spcPct val="85000"/>
              </a:lnSpc>
              <a:buFontTx/>
              <a:buNone/>
            </a:pPr>
            <a:r>
              <a:rPr lang="en-US" altLang="en-US" sz="2400" smtClean="0">
                <a:latin typeface="Courier New" panose="02070309020205020404" pitchFamily="49" charset="0"/>
              </a:rPr>
              <a:t>	 if (num == 0)</a:t>
            </a:r>
            <a:endParaRPr lang="en-US" altLang="en-US" sz="2400" b="1" smtClean="0">
              <a:latin typeface="Courier New" panose="02070309020205020404" pitchFamily="49" charset="0"/>
            </a:endParaRPr>
          </a:p>
          <a:p>
            <a:pPr lvl="1">
              <a:lnSpc>
                <a:spcPct val="85000"/>
              </a:lnSpc>
              <a:buFontTx/>
              <a:buNone/>
            </a:pPr>
            <a:r>
              <a:rPr lang="en-US" altLang="en-US" sz="2400" smtClean="0">
                <a:latin typeface="Courier New" panose="02070309020205020404" pitchFamily="49" charset="0"/>
              </a:rPr>
              <a:t>		   cout &lt;&lt; "Blastoff!";</a:t>
            </a:r>
          </a:p>
          <a:p>
            <a:pPr lvl="1">
              <a:lnSpc>
                <a:spcPct val="85000"/>
              </a:lnSpc>
              <a:buFontTx/>
              <a:buNone/>
            </a:pPr>
            <a:r>
              <a:rPr lang="en-US" altLang="en-US" sz="2400" smtClean="0">
                <a:latin typeface="Courier New" panose="02070309020205020404" pitchFamily="49" charset="0"/>
              </a:rPr>
              <a:t>		else</a:t>
            </a:r>
          </a:p>
          <a:p>
            <a:pPr lvl="1">
              <a:lnSpc>
                <a:spcPct val="85000"/>
              </a:lnSpc>
              <a:buFontTx/>
              <a:buNone/>
            </a:pPr>
            <a:r>
              <a:rPr lang="en-US" altLang="en-US" sz="2400" smtClean="0">
                <a:latin typeface="Courier New" panose="02070309020205020404" pitchFamily="49" charset="0"/>
              </a:rPr>
              <a:t>		{ </a:t>
            </a:r>
          </a:p>
          <a:p>
            <a:pPr lvl="1">
              <a:lnSpc>
                <a:spcPct val="85000"/>
              </a:lnSpc>
              <a:buFontTx/>
              <a:buNone/>
            </a:pPr>
            <a:r>
              <a:rPr lang="en-US" altLang="en-US" sz="2400" smtClean="0">
                <a:latin typeface="Courier New" panose="02070309020205020404" pitchFamily="49" charset="0"/>
              </a:rPr>
              <a:t>	    cout &lt;&lt; num &lt;&lt; "...\n";</a:t>
            </a:r>
          </a:p>
          <a:p>
            <a:pPr lvl="1">
              <a:lnSpc>
                <a:spcPct val="85000"/>
              </a:lnSpc>
              <a:buFontTx/>
              <a:buNone/>
            </a:pPr>
            <a:r>
              <a:rPr lang="en-US" altLang="en-US" sz="2400" smtClean="0">
                <a:latin typeface="Courier New" panose="02070309020205020404" pitchFamily="49" charset="0"/>
              </a:rPr>
              <a:t>		   </a:t>
            </a:r>
            <a:r>
              <a:rPr lang="en-US" altLang="en-US" sz="2400" b="1" smtClean="0">
                <a:latin typeface="Courier New" panose="02070309020205020404" pitchFamily="49" charset="0"/>
              </a:rPr>
              <a:t>countDown(num-1);</a:t>
            </a:r>
            <a:r>
              <a:rPr lang="en-US" altLang="en-US" sz="2400" smtClean="0">
                <a:latin typeface="Courier New" panose="02070309020205020404" pitchFamily="49" charset="0"/>
              </a:rPr>
              <a:t>// note that the value</a:t>
            </a:r>
          </a:p>
          <a:p>
            <a:pPr lvl="1">
              <a:lnSpc>
                <a:spcPct val="85000"/>
              </a:lnSpc>
              <a:buFontTx/>
              <a:buNone/>
            </a:pPr>
            <a:r>
              <a:rPr lang="en-US" altLang="en-US" sz="2400" smtClean="0">
                <a:latin typeface="Courier New" panose="02070309020205020404" pitchFamily="49" charset="0"/>
              </a:rPr>
              <a:t>	 }                   // passed to recursive</a:t>
            </a:r>
          </a:p>
          <a:p>
            <a:pPr lvl="1">
              <a:lnSpc>
                <a:spcPct val="85000"/>
              </a:lnSpc>
              <a:buFontTx/>
              <a:buNone/>
            </a:pPr>
            <a:r>
              <a:rPr lang="en-US" altLang="en-US" sz="2400" smtClean="0">
                <a:latin typeface="Courier New" panose="02070309020205020404" pitchFamily="49" charset="0"/>
              </a:rPr>
              <a:t>}                     </a:t>
            </a:r>
            <a:r>
              <a:rPr lang="en-US" altLang="en-US" sz="2400" smtClean="0"/>
              <a:t> </a:t>
            </a:r>
            <a:r>
              <a:rPr lang="en-US" altLang="en-US" sz="2400" smtClean="0">
                <a:latin typeface="Courier New" panose="02070309020205020404" pitchFamily="49" charset="0"/>
              </a:rPr>
              <a:t>// calls decreases by</a:t>
            </a:r>
          </a:p>
          <a:p>
            <a:pPr lvl="1">
              <a:lnSpc>
                <a:spcPct val="85000"/>
              </a:lnSpc>
              <a:buFontTx/>
              <a:buNone/>
            </a:pPr>
            <a:r>
              <a:rPr lang="en-US" altLang="en-US" sz="2400" smtClean="0">
                <a:latin typeface="Courier New" panose="02070309020205020404" pitchFamily="49" charset="0"/>
              </a:rPr>
              <a:t>						// one for each call</a:t>
            </a:r>
          </a:p>
        </p:txBody>
      </p:sp>
    </p:spTree>
    <p:extLst>
      <p:ext uri="{BB962C8B-B14F-4D97-AF65-F5344CB8AC3E}">
        <p14:creationId xmlns:p14="http://schemas.microsoft.com/office/powerpoint/2010/main" val="3030947924"/>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What Happens When Called?</a:t>
            </a:r>
          </a:p>
        </p:txBody>
      </p:sp>
      <p:sp>
        <p:nvSpPr>
          <p:cNvPr id="15363" name="Rectangle 3"/>
          <p:cNvSpPr>
            <a:spLocks noGrp="1" noChangeArrowheads="1"/>
          </p:cNvSpPr>
          <p:nvPr>
            <p:ph idx="1"/>
          </p:nvPr>
        </p:nvSpPr>
        <p:spPr>
          <a:xfrm>
            <a:off x="457200" y="1874838"/>
            <a:ext cx="8164513" cy="3703637"/>
          </a:xfrm>
        </p:spPr>
        <p:txBody>
          <a:bodyPr/>
          <a:lstStyle/>
          <a:p>
            <a:pPr marL="533400" indent="-533400">
              <a:lnSpc>
                <a:spcPct val="90000"/>
              </a:lnSpc>
              <a:spcBef>
                <a:spcPct val="50000"/>
              </a:spcBef>
            </a:pPr>
            <a:r>
              <a:rPr lang="en-US" altLang="en-US" sz="2800" smtClean="0"/>
              <a:t>Each time a recursive function is called, a new copy of the function runs, with new instances of parameters and local variables created</a:t>
            </a:r>
          </a:p>
          <a:p>
            <a:pPr marL="533400" indent="-533400">
              <a:lnSpc>
                <a:spcPct val="90000"/>
              </a:lnSpc>
              <a:spcBef>
                <a:spcPct val="50000"/>
              </a:spcBef>
            </a:pPr>
            <a:r>
              <a:rPr lang="en-US" altLang="en-US" sz="2800" smtClean="0"/>
              <a:t>As each copy finishes executing, it returns to the copy of the function that called it</a:t>
            </a:r>
          </a:p>
          <a:p>
            <a:pPr marL="533400" indent="-533400">
              <a:lnSpc>
                <a:spcPct val="90000"/>
              </a:lnSpc>
              <a:spcBef>
                <a:spcPct val="50000"/>
              </a:spcBef>
            </a:pPr>
            <a:r>
              <a:rPr lang="en-US" altLang="en-US" sz="2800" smtClean="0"/>
              <a:t>When the initial copy finishes executing, it returns to the part of the program that made the initial call to the function</a:t>
            </a:r>
            <a:endParaRPr lang="en-US" altLang="en-US" sz="2800" smtClean="0">
              <a:latin typeface="Courier New" panose="02070309020205020404" pitchFamily="49" charset="0"/>
            </a:endParaRPr>
          </a:p>
        </p:txBody>
      </p:sp>
    </p:spTree>
    <p:extLst>
      <p:ext uri="{BB962C8B-B14F-4D97-AF65-F5344CB8AC3E}">
        <p14:creationId xmlns:p14="http://schemas.microsoft.com/office/powerpoint/2010/main" val="1509573095"/>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152400"/>
            <a:ext cx="7772400" cy="1143000"/>
          </a:xfrm>
        </p:spPr>
        <p:txBody>
          <a:bodyPr/>
          <a:lstStyle/>
          <a:p>
            <a:r>
              <a:rPr lang="en-US" altLang="en-US" smtClean="0"/>
              <a:t>What Happens When Called?</a:t>
            </a:r>
          </a:p>
        </p:txBody>
      </p:sp>
      <p:grpSp>
        <p:nvGrpSpPr>
          <p:cNvPr id="17411" name="Group 32"/>
          <p:cNvGrpSpPr>
            <a:grpSpLocks/>
          </p:cNvGrpSpPr>
          <p:nvPr/>
        </p:nvGrpSpPr>
        <p:grpSpPr bwMode="auto">
          <a:xfrm>
            <a:off x="501650" y="1355725"/>
            <a:ext cx="8185150" cy="5197475"/>
            <a:chOff x="144" y="768"/>
            <a:chExt cx="5156" cy="3274"/>
          </a:xfrm>
        </p:grpSpPr>
        <p:sp>
          <p:nvSpPr>
            <p:cNvPr id="17412" name="Rectangle 3"/>
            <p:cNvSpPr>
              <a:spLocks noChangeArrowheads="1"/>
            </p:cNvSpPr>
            <p:nvPr/>
          </p:nvSpPr>
          <p:spPr bwMode="auto">
            <a:xfrm>
              <a:off x="912" y="1296"/>
              <a:ext cx="1296" cy="768"/>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7413" name="Rectangle 4"/>
            <p:cNvSpPr>
              <a:spLocks noChangeArrowheads="1"/>
            </p:cNvSpPr>
            <p:nvPr/>
          </p:nvSpPr>
          <p:spPr bwMode="auto">
            <a:xfrm>
              <a:off x="1920" y="2256"/>
              <a:ext cx="1289" cy="768"/>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7414" name="Rectangle 5"/>
            <p:cNvSpPr>
              <a:spLocks noChangeArrowheads="1"/>
            </p:cNvSpPr>
            <p:nvPr/>
          </p:nvSpPr>
          <p:spPr bwMode="auto">
            <a:xfrm>
              <a:off x="2880" y="3216"/>
              <a:ext cx="1200" cy="768"/>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17415" name="Text Box 6"/>
            <p:cNvSpPr txBox="1">
              <a:spLocks noChangeArrowheads="1"/>
            </p:cNvSpPr>
            <p:nvPr/>
          </p:nvSpPr>
          <p:spPr bwMode="auto">
            <a:xfrm>
              <a:off x="3264" y="2736"/>
              <a:ext cx="107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2000"/>
                <a:t>third call to</a:t>
              </a:r>
            </a:p>
            <a:p>
              <a:pPr eaLnBrk="1" hangingPunct="1">
                <a:lnSpc>
                  <a:spcPct val="80000"/>
                </a:lnSpc>
                <a:spcBef>
                  <a:spcPct val="0"/>
                </a:spcBef>
                <a:buFontTx/>
                <a:buNone/>
              </a:pPr>
              <a:r>
                <a:rPr lang="en-US" altLang="en-US" sz="2000">
                  <a:latin typeface="Courier New" panose="02070309020205020404" pitchFamily="49" charset="0"/>
                </a:rPr>
                <a:t>countDown </a:t>
              </a:r>
            </a:p>
            <a:p>
              <a:pPr eaLnBrk="1" hangingPunct="1">
                <a:lnSpc>
                  <a:spcPct val="80000"/>
                </a:lnSpc>
                <a:spcBef>
                  <a:spcPct val="0"/>
                </a:spcBef>
                <a:buFontTx/>
                <a:buNone/>
              </a:pPr>
              <a:r>
                <a:rPr lang="en-US" altLang="en-US" sz="2000">
                  <a:latin typeface="Courier New" panose="02070309020205020404" pitchFamily="49" charset="0"/>
                </a:rPr>
                <a:t>num</a:t>
              </a:r>
              <a:r>
                <a:rPr lang="en-US" altLang="en-US" sz="2000"/>
                <a:t>  is </a:t>
              </a:r>
              <a:r>
                <a:rPr lang="en-US" altLang="en-US" sz="2000">
                  <a:latin typeface="Courier New" panose="02070309020205020404" pitchFamily="49" charset="0"/>
                </a:rPr>
                <a:t>0</a:t>
              </a:r>
            </a:p>
          </p:txBody>
        </p:sp>
        <p:sp>
          <p:nvSpPr>
            <p:cNvPr id="17416" name="Text Box 7"/>
            <p:cNvSpPr txBox="1">
              <a:spLocks noChangeArrowheads="1"/>
            </p:cNvSpPr>
            <p:nvPr/>
          </p:nvSpPr>
          <p:spPr bwMode="auto">
            <a:xfrm>
              <a:off x="864" y="1536"/>
              <a:ext cx="1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countDown(1);</a:t>
              </a:r>
            </a:p>
          </p:txBody>
        </p:sp>
        <p:sp>
          <p:nvSpPr>
            <p:cNvPr id="17417" name="Text Box 8"/>
            <p:cNvSpPr txBox="1">
              <a:spLocks noChangeArrowheads="1"/>
            </p:cNvSpPr>
            <p:nvPr/>
          </p:nvSpPr>
          <p:spPr bwMode="auto">
            <a:xfrm>
              <a:off x="1872" y="2448"/>
              <a:ext cx="1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countDown(0);</a:t>
              </a:r>
            </a:p>
          </p:txBody>
        </p:sp>
        <p:sp>
          <p:nvSpPr>
            <p:cNvPr id="17418" name="Text Box 9"/>
            <p:cNvSpPr txBox="1">
              <a:spLocks noChangeArrowheads="1"/>
            </p:cNvSpPr>
            <p:nvPr/>
          </p:nvSpPr>
          <p:spPr bwMode="auto">
            <a:xfrm>
              <a:off x="2832" y="3312"/>
              <a:ext cx="126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latin typeface="Courier New" panose="02070309020205020404" pitchFamily="49" charset="0"/>
                </a:rPr>
                <a:t>// no </a:t>
              </a:r>
            </a:p>
            <a:p>
              <a:pPr eaLnBrk="1" hangingPunct="1">
                <a:spcBef>
                  <a:spcPct val="0"/>
                </a:spcBef>
                <a:buFontTx/>
                <a:buNone/>
              </a:pPr>
              <a:r>
                <a:rPr lang="en-US" altLang="en-US" sz="2000">
                  <a:latin typeface="Courier New" panose="02070309020205020404" pitchFamily="49" charset="0"/>
                </a:rPr>
                <a:t>// recursive</a:t>
              </a:r>
            </a:p>
            <a:p>
              <a:pPr eaLnBrk="1" hangingPunct="1">
                <a:spcBef>
                  <a:spcPct val="0"/>
                </a:spcBef>
                <a:buFontTx/>
                <a:buNone/>
              </a:pPr>
              <a:r>
                <a:rPr lang="en-US" altLang="en-US" sz="2000">
                  <a:latin typeface="Courier New" panose="02070309020205020404" pitchFamily="49" charset="0"/>
                </a:rPr>
                <a:t>// call</a:t>
              </a:r>
            </a:p>
          </p:txBody>
        </p:sp>
        <p:sp>
          <p:nvSpPr>
            <p:cNvPr id="17419" name="Text Box 10"/>
            <p:cNvSpPr txBox="1">
              <a:spLocks noChangeArrowheads="1"/>
            </p:cNvSpPr>
            <p:nvPr/>
          </p:nvSpPr>
          <p:spPr bwMode="auto">
            <a:xfrm>
              <a:off x="2208" y="1776"/>
              <a:ext cx="109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2000"/>
                <a:t>second call to</a:t>
              </a:r>
            </a:p>
            <a:p>
              <a:pPr eaLnBrk="1" hangingPunct="1">
                <a:lnSpc>
                  <a:spcPct val="80000"/>
                </a:lnSpc>
                <a:spcBef>
                  <a:spcPct val="0"/>
                </a:spcBef>
                <a:buFontTx/>
                <a:buNone/>
              </a:pPr>
              <a:r>
                <a:rPr lang="en-US" altLang="en-US" sz="2000">
                  <a:latin typeface="Courier New" panose="02070309020205020404" pitchFamily="49" charset="0"/>
                </a:rPr>
                <a:t>countDown </a:t>
              </a:r>
            </a:p>
            <a:p>
              <a:pPr eaLnBrk="1" hangingPunct="1">
                <a:lnSpc>
                  <a:spcPct val="80000"/>
                </a:lnSpc>
                <a:spcBef>
                  <a:spcPct val="0"/>
                </a:spcBef>
                <a:buFontTx/>
                <a:buNone/>
              </a:pPr>
              <a:r>
                <a:rPr lang="en-US" altLang="en-US" sz="2000">
                  <a:latin typeface="Courier New" panose="02070309020205020404" pitchFamily="49" charset="0"/>
                </a:rPr>
                <a:t>num</a:t>
              </a:r>
              <a:r>
                <a:rPr lang="en-US" altLang="en-US" sz="2000"/>
                <a:t>  is </a:t>
              </a:r>
              <a:r>
                <a:rPr lang="en-US" altLang="en-US" sz="2000">
                  <a:latin typeface="Courier New" panose="02070309020205020404" pitchFamily="49" charset="0"/>
                </a:rPr>
                <a:t>1</a:t>
              </a:r>
            </a:p>
          </p:txBody>
        </p:sp>
        <p:sp>
          <p:nvSpPr>
            <p:cNvPr id="17420" name="Text Box 11"/>
            <p:cNvSpPr txBox="1">
              <a:spLocks noChangeArrowheads="1"/>
            </p:cNvSpPr>
            <p:nvPr/>
          </p:nvSpPr>
          <p:spPr bwMode="auto">
            <a:xfrm>
              <a:off x="1248" y="816"/>
              <a:ext cx="98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en-US" altLang="en-US" sz="2000"/>
                <a:t>first call to</a:t>
              </a:r>
            </a:p>
            <a:p>
              <a:pPr eaLnBrk="1" hangingPunct="1">
                <a:lnSpc>
                  <a:spcPct val="80000"/>
                </a:lnSpc>
                <a:spcBef>
                  <a:spcPct val="0"/>
                </a:spcBef>
                <a:buFontTx/>
                <a:buNone/>
              </a:pPr>
              <a:r>
                <a:rPr lang="en-US" altLang="en-US" sz="2000">
                  <a:latin typeface="Courier New" panose="02070309020205020404" pitchFamily="49" charset="0"/>
                </a:rPr>
                <a:t>countDown</a:t>
              </a:r>
            </a:p>
            <a:p>
              <a:pPr eaLnBrk="1" hangingPunct="1">
                <a:lnSpc>
                  <a:spcPct val="80000"/>
                </a:lnSpc>
                <a:spcBef>
                  <a:spcPct val="0"/>
                </a:spcBef>
                <a:buFontTx/>
                <a:buNone/>
              </a:pPr>
              <a:r>
                <a:rPr lang="en-US" altLang="en-US" sz="2000">
                  <a:latin typeface="Courier New" panose="02070309020205020404" pitchFamily="49" charset="0"/>
                </a:rPr>
                <a:t>num</a:t>
              </a:r>
              <a:r>
                <a:rPr lang="en-US" altLang="en-US" sz="2000"/>
                <a:t>  is </a:t>
              </a:r>
              <a:r>
                <a:rPr lang="en-US" altLang="en-US" sz="2000">
                  <a:latin typeface="Courier New" panose="02070309020205020404" pitchFamily="49" charset="0"/>
                </a:rPr>
                <a:t>2</a:t>
              </a:r>
            </a:p>
          </p:txBody>
        </p:sp>
        <p:sp>
          <p:nvSpPr>
            <p:cNvPr id="17421" name="Text Box 12"/>
            <p:cNvSpPr txBox="1">
              <a:spLocks noChangeArrowheads="1"/>
            </p:cNvSpPr>
            <p:nvPr/>
          </p:nvSpPr>
          <p:spPr bwMode="auto">
            <a:xfrm>
              <a:off x="4320" y="1008"/>
              <a:ext cx="605"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output:</a:t>
              </a:r>
            </a:p>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2...</a:t>
              </a:r>
            </a:p>
          </p:txBody>
        </p:sp>
        <p:sp>
          <p:nvSpPr>
            <p:cNvPr id="17422" name="Text Box 13"/>
            <p:cNvSpPr txBox="1">
              <a:spLocks noChangeArrowheads="1"/>
            </p:cNvSpPr>
            <p:nvPr/>
          </p:nvSpPr>
          <p:spPr bwMode="auto">
            <a:xfrm>
              <a:off x="4320" y="1968"/>
              <a:ext cx="50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 </a:t>
              </a:r>
            </a:p>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1...</a:t>
              </a:r>
            </a:p>
          </p:txBody>
        </p:sp>
        <p:sp>
          <p:nvSpPr>
            <p:cNvPr id="17423" name="Text Box 14"/>
            <p:cNvSpPr txBox="1">
              <a:spLocks noChangeArrowheads="1"/>
            </p:cNvSpPr>
            <p:nvPr/>
          </p:nvSpPr>
          <p:spPr bwMode="auto">
            <a:xfrm>
              <a:off x="4320" y="2880"/>
              <a:ext cx="98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 </a:t>
              </a:r>
            </a:p>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Blastoff!</a:t>
              </a:r>
            </a:p>
          </p:txBody>
        </p:sp>
        <p:sp>
          <p:nvSpPr>
            <p:cNvPr id="17424" name="Line 15"/>
            <p:cNvSpPr>
              <a:spLocks noChangeShapeType="1"/>
            </p:cNvSpPr>
            <p:nvPr/>
          </p:nvSpPr>
          <p:spPr bwMode="auto">
            <a:xfrm>
              <a:off x="1344" y="1728"/>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5" name="Line 16"/>
            <p:cNvSpPr>
              <a:spLocks noChangeShapeType="1"/>
            </p:cNvSpPr>
            <p:nvPr/>
          </p:nvSpPr>
          <p:spPr bwMode="auto">
            <a:xfrm>
              <a:off x="2400" y="2640"/>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7"/>
            <p:cNvSpPr>
              <a:spLocks noChangeShapeType="1"/>
            </p:cNvSpPr>
            <p:nvPr/>
          </p:nvSpPr>
          <p:spPr bwMode="auto">
            <a:xfrm>
              <a:off x="1344" y="2256"/>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7" name="Line 18"/>
            <p:cNvSpPr>
              <a:spLocks noChangeShapeType="1"/>
            </p:cNvSpPr>
            <p:nvPr/>
          </p:nvSpPr>
          <p:spPr bwMode="auto">
            <a:xfrm>
              <a:off x="2400" y="3216"/>
              <a:ext cx="4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8" name="Line 19"/>
            <p:cNvSpPr>
              <a:spLocks noChangeShapeType="1"/>
            </p:cNvSpPr>
            <p:nvPr/>
          </p:nvSpPr>
          <p:spPr bwMode="auto">
            <a:xfrm>
              <a:off x="336" y="768"/>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20"/>
            <p:cNvSpPr>
              <a:spLocks noChangeShapeType="1"/>
            </p:cNvSpPr>
            <p:nvPr/>
          </p:nvSpPr>
          <p:spPr bwMode="auto">
            <a:xfrm>
              <a:off x="336" y="1296"/>
              <a:ext cx="57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0" name="Line 21"/>
            <p:cNvSpPr>
              <a:spLocks noChangeShapeType="1"/>
            </p:cNvSpPr>
            <p:nvPr/>
          </p:nvSpPr>
          <p:spPr bwMode="auto">
            <a:xfrm flipH="1">
              <a:off x="1680" y="3984"/>
              <a:ext cx="1200" cy="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22"/>
            <p:cNvSpPr>
              <a:spLocks noChangeShapeType="1"/>
            </p:cNvSpPr>
            <p:nvPr/>
          </p:nvSpPr>
          <p:spPr bwMode="auto">
            <a:xfrm flipV="1">
              <a:off x="1680" y="2688"/>
              <a:ext cx="0" cy="1296"/>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Line 23"/>
            <p:cNvSpPr>
              <a:spLocks noChangeShapeType="1"/>
            </p:cNvSpPr>
            <p:nvPr/>
          </p:nvSpPr>
          <p:spPr bwMode="auto">
            <a:xfrm>
              <a:off x="1680" y="2688"/>
              <a:ext cx="240" cy="0"/>
            </a:xfrm>
            <a:prstGeom prst="line">
              <a:avLst/>
            </a:prstGeom>
            <a:noFill/>
            <a:ln w="3810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3" name="Text Box 24"/>
            <p:cNvSpPr txBox="1">
              <a:spLocks noChangeArrowheads="1"/>
            </p:cNvSpPr>
            <p:nvPr/>
          </p:nvSpPr>
          <p:spPr bwMode="auto">
            <a:xfrm>
              <a:off x="1872" y="3792"/>
              <a:ext cx="5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return</a:t>
              </a:r>
            </a:p>
          </p:txBody>
        </p:sp>
        <p:sp>
          <p:nvSpPr>
            <p:cNvPr id="17434" name="Line 25"/>
            <p:cNvSpPr>
              <a:spLocks noChangeShapeType="1"/>
            </p:cNvSpPr>
            <p:nvPr/>
          </p:nvSpPr>
          <p:spPr bwMode="auto">
            <a:xfrm flipH="1">
              <a:off x="672" y="3024"/>
              <a:ext cx="1248" cy="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Line 26"/>
            <p:cNvSpPr>
              <a:spLocks noChangeShapeType="1"/>
            </p:cNvSpPr>
            <p:nvPr/>
          </p:nvSpPr>
          <p:spPr bwMode="auto">
            <a:xfrm flipV="1">
              <a:off x="672" y="1776"/>
              <a:ext cx="0" cy="1248"/>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Line 27"/>
            <p:cNvSpPr>
              <a:spLocks noChangeShapeType="1"/>
            </p:cNvSpPr>
            <p:nvPr/>
          </p:nvSpPr>
          <p:spPr bwMode="auto">
            <a:xfrm>
              <a:off x="672" y="1776"/>
              <a:ext cx="240" cy="0"/>
            </a:xfrm>
            <a:prstGeom prst="line">
              <a:avLst/>
            </a:prstGeom>
            <a:noFill/>
            <a:ln w="3810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7" name="Text Box 28"/>
            <p:cNvSpPr txBox="1">
              <a:spLocks noChangeArrowheads="1"/>
            </p:cNvSpPr>
            <p:nvPr/>
          </p:nvSpPr>
          <p:spPr bwMode="auto">
            <a:xfrm>
              <a:off x="912" y="2832"/>
              <a:ext cx="5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return</a:t>
              </a:r>
            </a:p>
          </p:txBody>
        </p:sp>
        <p:sp>
          <p:nvSpPr>
            <p:cNvPr id="17438" name="Line 29"/>
            <p:cNvSpPr>
              <a:spLocks noChangeShapeType="1"/>
            </p:cNvSpPr>
            <p:nvPr/>
          </p:nvSpPr>
          <p:spPr bwMode="auto">
            <a:xfrm flipH="1">
              <a:off x="144" y="2064"/>
              <a:ext cx="768" cy="0"/>
            </a:xfrm>
            <a:prstGeom prst="line">
              <a:avLst/>
            </a:prstGeom>
            <a:noFill/>
            <a:ln w="381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9" name="Line 30"/>
            <p:cNvSpPr>
              <a:spLocks noChangeShapeType="1"/>
            </p:cNvSpPr>
            <p:nvPr/>
          </p:nvSpPr>
          <p:spPr bwMode="auto">
            <a:xfrm flipV="1">
              <a:off x="144" y="1104"/>
              <a:ext cx="0" cy="960"/>
            </a:xfrm>
            <a:prstGeom prst="line">
              <a:avLst/>
            </a:prstGeom>
            <a:noFill/>
            <a:ln w="38100">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0" name="Text Box 31"/>
            <p:cNvSpPr txBox="1">
              <a:spLocks noChangeArrowheads="1"/>
            </p:cNvSpPr>
            <p:nvPr/>
          </p:nvSpPr>
          <p:spPr bwMode="auto">
            <a:xfrm>
              <a:off x="144" y="1872"/>
              <a:ext cx="5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000"/>
                <a:t>return</a:t>
              </a:r>
            </a:p>
          </p:txBody>
        </p:sp>
      </p:grpSp>
    </p:spTree>
    <p:extLst>
      <p:ext uri="{BB962C8B-B14F-4D97-AF65-F5344CB8AC3E}">
        <p14:creationId xmlns:p14="http://schemas.microsoft.com/office/powerpoint/2010/main" val="293596245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Important Principles</a:t>
            </a:r>
          </a:p>
        </p:txBody>
      </p:sp>
      <p:sp>
        <p:nvSpPr>
          <p:cNvPr id="3" name="Content Placeholder 2"/>
          <p:cNvSpPr>
            <a:spLocks noGrp="1"/>
          </p:cNvSpPr>
          <p:nvPr>
            <p:ph idx="1"/>
          </p:nvPr>
        </p:nvSpPr>
        <p:spPr>
          <a:xfrm>
            <a:off x="457200" y="1935480"/>
            <a:ext cx="8435280" cy="4389120"/>
          </a:xfrm>
        </p:spPr>
        <p:txBody>
          <a:bodyPr>
            <a:normAutofit fontScale="92500"/>
          </a:bodyPr>
          <a:lstStyle/>
          <a:p>
            <a:pPr>
              <a:defRPr/>
            </a:pPr>
            <a:r>
              <a:rPr lang="en-US" dirty="0" smtClean="0">
                <a:solidFill>
                  <a:srgbClr val="0000FF"/>
                </a:solidFill>
                <a:latin typeface="Calibri" panose="020F0502020204030204" pitchFamily="34" charset="0"/>
              </a:rPr>
              <a:t>Honesty</a:t>
            </a:r>
          </a:p>
          <a:p>
            <a:pPr lvl="1">
              <a:defRPr/>
            </a:pPr>
            <a:r>
              <a:rPr lang="en-US" b="1" dirty="0" smtClean="0">
                <a:solidFill>
                  <a:srgbClr val="0000FF"/>
                </a:solidFill>
                <a:latin typeface="Calibri" panose="020F0502020204030204" pitchFamily="34" charset="0"/>
              </a:rPr>
              <a:t>Anything you turn in should be only your own work!</a:t>
            </a:r>
          </a:p>
          <a:p>
            <a:pPr lvl="2">
              <a:defRPr/>
            </a:pPr>
            <a:r>
              <a:rPr lang="en-US" b="1" dirty="0" smtClean="0">
                <a:latin typeface="Calibri" panose="020F0502020204030204" pitchFamily="34" charset="0"/>
              </a:rPr>
              <a:t>The world doesn’t need more people that cannot do anything useful!</a:t>
            </a:r>
          </a:p>
          <a:p>
            <a:pPr>
              <a:defRPr/>
            </a:pPr>
            <a:r>
              <a:rPr lang="en-US" dirty="0" smtClean="0">
                <a:solidFill>
                  <a:srgbClr val="C00000"/>
                </a:solidFill>
                <a:latin typeface="Calibri" panose="020F0502020204030204" pitchFamily="34" charset="0"/>
              </a:rPr>
              <a:t>Equality of Effort</a:t>
            </a:r>
          </a:p>
          <a:p>
            <a:pPr lvl="1">
              <a:defRPr/>
            </a:pPr>
            <a:r>
              <a:rPr lang="en-US" b="1" dirty="0" smtClean="0">
                <a:solidFill>
                  <a:srgbClr val="C00000"/>
                </a:solidFill>
                <a:latin typeface="Calibri" panose="020F0502020204030204" pitchFamily="34" charset="0"/>
              </a:rPr>
              <a:t>I am willing to help you as much as you are willing to help yourself</a:t>
            </a:r>
          </a:p>
          <a:p>
            <a:pPr lvl="2">
              <a:defRPr/>
            </a:pPr>
            <a:r>
              <a:rPr lang="en-US" b="1" dirty="0" smtClean="0">
                <a:latin typeface="Calibri" panose="020F0502020204030204" pitchFamily="34" charset="0"/>
              </a:rPr>
              <a:t>Don’t expect me to fix things if you are unwilling to fix them yourself </a:t>
            </a:r>
          </a:p>
          <a:p>
            <a:pPr>
              <a:defRPr/>
            </a:pPr>
            <a:r>
              <a:rPr lang="en-US" dirty="0" smtClean="0">
                <a:solidFill>
                  <a:srgbClr val="FF3399"/>
                </a:solidFill>
                <a:latin typeface="Calibri" panose="020F0502020204030204" pitchFamily="34" charset="0"/>
              </a:rPr>
              <a:t>Responsibility</a:t>
            </a:r>
          </a:p>
          <a:p>
            <a:pPr lvl="1">
              <a:defRPr/>
            </a:pPr>
            <a:r>
              <a:rPr lang="en-US" b="1" dirty="0" smtClean="0">
                <a:solidFill>
                  <a:srgbClr val="FF3399"/>
                </a:solidFill>
                <a:latin typeface="Calibri" panose="020F0502020204030204" pitchFamily="34" charset="0"/>
              </a:rPr>
              <a:t>You have a responsibility for your own learning</a:t>
            </a:r>
          </a:p>
          <a:p>
            <a:pPr lvl="2">
              <a:defRPr/>
            </a:pPr>
            <a:r>
              <a:rPr lang="en-US" b="1" dirty="0" smtClean="0">
                <a:latin typeface="Calibri" panose="020F0502020204030204" pitchFamily="34" charset="0"/>
              </a:rPr>
              <a:t>Know the policies for the course</a:t>
            </a:r>
          </a:p>
          <a:p>
            <a:pPr lvl="2">
              <a:defRPr/>
            </a:pPr>
            <a:r>
              <a:rPr lang="en-US" b="1" dirty="0" smtClean="0">
                <a:latin typeface="Calibri" panose="020F0502020204030204" pitchFamily="34" charset="0"/>
              </a:rPr>
              <a:t>Be always prepared for the class</a:t>
            </a:r>
          </a:p>
        </p:txBody>
      </p:sp>
      <p:sp>
        <p:nvSpPr>
          <p:cNvPr id="2" name="Slide Number Placeholder 1"/>
          <p:cNvSpPr>
            <a:spLocks noGrp="1"/>
          </p:cNvSpPr>
          <p:nvPr>
            <p:ph type="sldNum" sz="quarter" idx="12"/>
          </p:nvPr>
        </p:nvSpPr>
        <p:spPr/>
        <p:txBody>
          <a:bodyPr/>
          <a:lstStyle/>
          <a:p>
            <a:fld id="{911E4C43-30DC-40C6-8400-D754E7A063DA}" type="slidenum">
              <a:rPr lang="en-US" smtClean="0">
                <a:solidFill>
                  <a:srgbClr val="04617B">
                    <a:shade val="90000"/>
                  </a:srgbClr>
                </a:solidFill>
              </a:rPr>
              <a:pPr/>
              <a:t>6</a:t>
            </a:fld>
            <a:endParaRPr lang="en-US" dirty="0">
              <a:solidFill>
                <a:srgbClr val="04617B">
                  <a:shade val="90000"/>
                </a:srgbClr>
              </a:solidFill>
            </a:endParaRPr>
          </a:p>
        </p:txBody>
      </p:sp>
    </p:spTree>
    <p:extLst>
      <p:ext uri="{BB962C8B-B14F-4D97-AF65-F5344CB8AC3E}">
        <p14:creationId xmlns:p14="http://schemas.microsoft.com/office/powerpoint/2010/main" val="27510306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Types of Recursion</a:t>
            </a:r>
          </a:p>
        </p:txBody>
      </p:sp>
      <p:sp>
        <p:nvSpPr>
          <p:cNvPr id="19459" name="Rectangle 3"/>
          <p:cNvSpPr>
            <a:spLocks noGrp="1" noChangeArrowheads="1"/>
          </p:cNvSpPr>
          <p:nvPr>
            <p:ph idx="1"/>
          </p:nvPr>
        </p:nvSpPr>
        <p:spPr/>
        <p:txBody>
          <a:bodyPr/>
          <a:lstStyle/>
          <a:p>
            <a:r>
              <a:rPr lang="en-US" altLang="en-US" smtClean="0"/>
              <a:t>Direct</a:t>
            </a:r>
          </a:p>
          <a:p>
            <a:pPr lvl="1"/>
            <a:r>
              <a:rPr lang="en-US" altLang="en-US" smtClean="0"/>
              <a:t>a function calls itself</a:t>
            </a:r>
          </a:p>
          <a:p>
            <a:r>
              <a:rPr lang="en-US" altLang="en-US" smtClean="0"/>
              <a:t>Indirect</a:t>
            </a:r>
          </a:p>
          <a:p>
            <a:pPr lvl="1"/>
            <a:r>
              <a:rPr lang="en-US" altLang="en-US" smtClean="0"/>
              <a:t>function A calls function B, and function B calls function A</a:t>
            </a:r>
          </a:p>
          <a:p>
            <a:pPr lvl="1"/>
            <a:r>
              <a:rPr lang="en-US" altLang="en-US" smtClean="0"/>
              <a:t>function A calls function B, which calls …, which calls function A</a:t>
            </a:r>
          </a:p>
        </p:txBody>
      </p:sp>
    </p:spTree>
    <p:extLst>
      <p:ext uri="{BB962C8B-B14F-4D97-AF65-F5344CB8AC3E}">
        <p14:creationId xmlns:p14="http://schemas.microsoft.com/office/powerpoint/2010/main" val="1307199786"/>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Functions</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61</a:t>
            </a:fld>
            <a:endParaRPr lang="en-US" dirty="0"/>
          </a:p>
        </p:txBody>
      </p:sp>
      <p:sp>
        <p:nvSpPr>
          <p:cNvPr id="5" name="TextBox 4"/>
          <p:cNvSpPr txBox="1"/>
          <p:nvPr/>
        </p:nvSpPr>
        <p:spPr>
          <a:xfrm>
            <a:off x="251520" y="2060848"/>
            <a:ext cx="4248472" cy="4401205"/>
          </a:xfrm>
          <a:prstGeom prst="rect">
            <a:avLst/>
          </a:prstGeom>
          <a:noFill/>
        </p:spPr>
        <p:txBody>
          <a:bodyPr wrap="square" rtlCol="0">
            <a:spAutoFit/>
          </a:bodyPr>
          <a:lstStyle/>
          <a:p>
            <a:r>
              <a:rPr lang="en-US" sz="1000" dirty="0">
                <a:solidFill>
                  <a:srgbClr val="808080"/>
                </a:solidFill>
                <a:latin typeface="Consolas"/>
              </a:rPr>
              <a:t>#include</a:t>
            </a:r>
            <a:r>
              <a:rPr lang="en-US" sz="1000" dirty="0">
                <a:solidFill>
                  <a:srgbClr val="000000"/>
                </a:solidFill>
                <a:latin typeface="Consolas"/>
              </a:rPr>
              <a:t> </a:t>
            </a:r>
            <a:r>
              <a:rPr lang="en-US" sz="1000" dirty="0">
                <a:solidFill>
                  <a:srgbClr val="A31515"/>
                </a:solidFill>
                <a:latin typeface="Consolas"/>
              </a:rPr>
              <a:t>"</a:t>
            </a:r>
            <a:r>
              <a:rPr lang="en-US" sz="1000" dirty="0" err="1">
                <a:solidFill>
                  <a:srgbClr val="A31515"/>
                </a:solidFill>
                <a:latin typeface="Consolas"/>
              </a:rPr>
              <a:t>stdafx.h</a:t>
            </a:r>
            <a:r>
              <a:rPr lang="en-US" sz="1000" dirty="0">
                <a:solidFill>
                  <a:srgbClr val="A31515"/>
                </a:solidFill>
                <a:latin typeface="Consolas"/>
              </a:rPr>
              <a:t>"</a:t>
            </a:r>
            <a:r>
              <a:rPr lang="en-US" sz="1000" dirty="0">
                <a:solidFill>
                  <a:srgbClr val="000000"/>
                </a:solidFill>
                <a:latin typeface="Consolas"/>
              </a:rPr>
              <a:t> </a:t>
            </a:r>
          </a:p>
          <a:p>
            <a:r>
              <a:rPr lang="en-US" sz="1000" dirty="0">
                <a:solidFill>
                  <a:srgbClr val="808080"/>
                </a:solidFill>
                <a:latin typeface="Consolas"/>
              </a:rPr>
              <a:t>#include</a:t>
            </a:r>
            <a:r>
              <a:rPr lang="en-US" sz="1000" dirty="0">
                <a:solidFill>
                  <a:srgbClr val="000000"/>
                </a:solidFill>
                <a:latin typeface="Consolas"/>
              </a:rPr>
              <a:t> </a:t>
            </a:r>
            <a:r>
              <a:rPr lang="en-US" sz="1000" dirty="0">
                <a:solidFill>
                  <a:srgbClr val="A31515"/>
                </a:solidFill>
                <a:latin typeface="Consolas"/>
              </a:rPr>
              <a:t>&lt;</a:t>
            </a:r>
            <a:r>
              <a:rPr lang="en-US" sz="1000" dirty="0" err="1">
                <a:solidFill>
                  <a:srgbClr val="A31515"/>
                </a:solidFill>
                <a:latin typeface="Consolas"/>
              </a:rPr>
              <a:t>iostream</a:t>
            </a:r>
            <a:r>
              <a:rPr lang="en-US" sz="1000" dirty="0">
                <a:solidFill>
                  <a:srgbClr val="A31515"/>
                </a:solidFill>
                <a:latin typeface="Consolas"/>
              </a:rPr>
              <a:t>&gt;</a:t>
            </a:r>
            <a:endParaRPr lang="en-US" sz="1000" dirty="0">
              <a:solidFill>
                <a:srgbClr val="000000"/>
              </a:solidFill>
              <a:latin typeface="Consolas"/>
            </a:endParaRPr>
          </a:p>
          <a:p>
            <a:r>
              <a:rPr lang="en-US" sz="1000" dirty="0">
                <a:solidFill>
                  <a:srgbClr val="0000FF"/>
                </a:solidFill>
                <a:latin typeface="Consolas"/>
              </a:rPr>
              <a:t>using</a:t>
            </a:r>
            <a:r>
              <a:rPr lang="en-US" sz="1000" dirty="0">
                <a:solidFill>
                  <a:srgbClr val="000000"/>
                </a:solidFill>
                <a:latin typeface="Consolas"/>
              </a:rPr>
              <a:t> </a:t>
            </a:r>
            <a:r>
              <a:rPr lang="en-US" sz="1000" dirty="0">
                <a:solidFill>
                  <a:srgbClr val="0000FF"/>
                </a:solidFill>
                <a:latin typeface="Consolas"/>
              </a:rPr>
              <a:t>namespace</a:t>
            </a:r>
            <a:r>
              <a:rPr lang="en-US" sz="1000" dirty="0">
                <a:solidFill>
                  <a:srgbClr val="000000"/>
                </a:solidFill>
                <a:latin typeface="Consolas"/>
              </a:rPr>
              <a:t> </a:t>
            </a:r>
            <a:r>
              <a:rPr lang="en-US" sz="1000" dirty="0" err="1">
                <a:solidFill>
                  <a:srgbClr val="000000"/>
                </a:solidFill>
                <a:latin typeface="Consolas"/>
              </a:rPr>
              <a:t>std</a:t>
            </a:r>
            <a:r>
              <a:rPr lang="en-US" sz="1000" dirty="0">
                <a:solidFill>
                  <a:srgbClr val="000000"/>
                </a:solidFill>
                <a:latin typeface="Consolas"/>
              </a:rPr>
              <a:t>;</a:t>
            </a:r>
          </a:p>
          <a:p>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sum(</a:t>
            </a:r>
            <a:r>
              <a:rPr lang="en-US" sz="1000" dirty="0" err="1">
                <a:solidFill>
                  <a:srgbClr val="0000FF"/>
                </a:solidFill>
                <a:latin typeface="Consolas"/>
              </a:rPr>
              <a:t>int</a:t>
            </a:r>
            <a:r>
              <a:rPr lang="en-US" sz="1000" dirty="0">
                <a:solidFill>
                  <a:srgbClr val="000000"/>
                </a:solidFill>
                <a:latin typeface="Consolas"/>
              </a:rPr>
              <a:t> </a:t>
            </a:r>
            <a:r>
              <a:rPr lang="en-US" sz="1000" dirty="0">
                <a:solidFill>
                  <a:srgbClr val="808080"/>
                </a:solidFill>
                <a:latin typeface="Consolas"/>
              </a:rPr>
              <a:t>k</a:t>
            </a:r>
            <a:r>
              <a:rPr lang="en-US" sz="1000" dirty="0">
                <a:solidFill>
                  <a:srgbClr val="000000"/>
                </a:solidFill>
                <a:latin typeface="Consolas"/>
              </a:rPr>
              <a:t>) </a:t>
            </a:r>
            <a:r>
              <a:rPr lang="en-US" sz="1000" dirty="0">
                <a:solidFill>
                  <a:srgbClr val="008000"/>
                </a:solidFill>
                <a:latin typeface="Consolas"/>
              </a:rPr>
              <a:t>// recursive function sum</a:t>
            </a:r>
            <a:endParaRPr lang="en-US" sz="1000" dirty="0">
              <a:solidFill>
                <a:srgbClr val="000000"/>
              </a:solidFill>
              <a:latin typeface="Consolas"/>
            </a:endParaRPr>
          </a:p>
          <a:p>
            <a:r>
              <a:rPr lang="en-US" sz="1000" dirty="0">
                <a:solidFill>
                  <a:srgbClr val="000000"/>
                </a:solidFill>
                <a:latin typeface="Consolas"/>
              </a:rPr>
              <a:t>{             </a:t>
            </a:r>
            <a:r>
              <a:rPr lang="en-US" sz="1000" dirty="0">
                <a:solidFill>
                  <a:srgbClr val="008000"/>
                </a:solidFill>
                <a:latin typeface="Consolas"/>
              </a:rPr>
              <a:t>// calculates sum of the first k </a:t>
            </a:r>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s = </a:t>
            </a:r>
            <a:r>
              <a:rPr lang="en-US" sz="1000" dirty="0">
                <a:solidFill>
                  <a:srgbClr val="808080"/>
                </a:solidFill>
                <a:latin typeface="Consolas"/>
              </a:rPr>
              <a:t>k</a:t>
            </a:r>
            <a:r>
              <a:rPr lang="en-US" sz="1000" dirty="0">
                <a:solidFill>
                  <a:srgbClr val="000000"/>
                </a:solidFill>
                <a:latin typeface="Consolas"/>
              </a:rPr>
              <a:t>; </a:t>
            </a:r>
            <a:r>
              <a:rPr lang="en-US" sz="1000" dirty="0">
                <a:solidFill>
                  <a:srgbClr val="008000"/>
                </a:solidFill>
                <a:latin typeface="Consolas"/>
              </a:rPr>
              <a:t>// positive integers</a:t>
            </a:r>
            <a:endParaRPr lang="en-US" sz="1000" dirty="0">
              <a:solidFill>
                <a:srgbClr val="000000"/>
              </a:solidFill>
              <a:latin typeface="Consolas"/>
            </a:endParaRPr>
          </a:p>
          <a:p>
            <a:r>
              <a:rPr lang="en-US" sz="1000" dirty="0">
                <a:solidFill>
                  <a:srgbClr val="0000FF"/>
                </a:solidFill>
                <a:latin typeface="Consolas"/>
              </a:rPr>
              <a:t>if</a:t>
            </a:r>
            <a:r>
              <a:rPr lang="en-US" sz="1000" dirty="0">
                <a:solidFill>
                  <a:srgbClr val="000000"/>
                </a:solidFill>
                <a:latin typeface="Consolas"/>
              </a:rPr>
              <a:t> (</a:t>
            </a:r>
            <a:r>
              <a:rPr lang="en-US" sz="1000" dirty="0">
                <a:solidFill>
                  <a:srgbClr val="808080"/>
                </a:solidFill>
                <a:latin typeface="Consolas"/>
              </a:rPr>
              <a:t>k</a:t>
            </a:r>
            <a:r>
              <a:rPr lang="en-US" sz="1000" dirty="0">
                <a:solidFill>
                  <a:srgbClr val="000000"/>
                </a:solidFill>
                <a:latin typeface="Consolas"/>
              </a:rPr>
              <a:t> &gt; 1)</a:t>
            </a:r>
          </a:p>
          <a:p>
            <a:r>
              <a:rPr lang="en-US" sz="1000" dirty="0">
                <a:solidFill>
                  <a:srgbClr val="000000"/>
                </a:solidFill>
                <a:latin typeface="Consolas"/>
              </a:rPr>
              <a:t>s = s + sum(</a:t>
            </a:r>
            <a:r>
              <a:rPr lang="en-US" sz="1000" dirty="0">
                <a:solidFill>
                  <a:srgbClr val="808080"/>
                </a:solidFill>
                <a:latin typeface="Consolas"/>
              </a:rPr>
              <a:t>k</a:t>
            </a:r>
            <a:r>
              <a:rPr lang="en-US" sz="1000" dirty="0">
                <a:solidFill>
                  <a:srgbClr val="000000"/>
                </a:solidFill>
                <a:latin typeface="Consolas"/>
              </a:rPr>
              <a:t> - 1); </a:t>
            </a:r>
            <a:r>
              <a:rPr lang="en-US" sz="1000" dirty="0">
                <a:solidFill>
                  <a:srgbClr val="008000"/>
                </a:solidFill>
                <a:latin typeface="Consolas"/>
              </a:rPr>
              <a:t>// recursive function call</a:t>
            </a:r>
            <a:endParaRPr lang="en-US" sz="1000" dirty="0">
              <a:solidFill>
                <a:srgbClr val="000000"/>
              </a:solidFill>
              <a:latin typeface="Consolas"/>
            </a:endParaRPr>
          </a:p>
          <a:p>
            <a:r>
              <a:rPr lang="en-US" sz="1000" dirty="0">
                <a:solidFill>
                  <a:srgbClr val="0000FF"/>
                </a:solidFill>
                <a:latin typeface="Consolas"/>
              </a:rPr>
              <a:t>else</a:t>
            </a:r>
            <a:endParaRPr lang="en-US" sz="1000" dirty="0">
              <a:solidFill>
                <a:srgbClr val="000000"/>
              </a:solidFill>
              <a:latin typeface="Consolas"/>
            </a:endParaRPr>
          </a:p>
          <a:p>
            <a:r>
              <a:rPr lang="en-US" sz="1000" dirty="0">
                <a:solidFill>
                  <a:srgbClr val="0000FF"/>
                </a:solidFill>
                <a:latin typeface="Consolas"/>
              </a:rPr>
              <a:t>return</a:t>
            </a:r>
            <a:r>
              <a:rPr lang="en-US" sz="1000" dirty="0">
                <a:solidFill>
                  <a:srgbClr val="000000"/>
                </a:solidFill>
                <a:latin typeface="Consolas"/>
              </a:rPr>
              <a:t> s;</a:t>
            </a:r>
          </a:p>
          <a:p>
            <a:endParaRPr lang="en-US" sz="1000" dirty="0">
              <a:solidFill>
                <a:srgbClr val="000000"/>
              </a:solidFill>
              <a:latin typeface="Consolas"/>
            </a:endParaRPr>
          </a:p>
          <a:p>
            <a:r>
              <a:rPr lang="en-US" sz="1000" dirty="0">
                <a:solidFill>
                  <a:srgbClr val="000000"/>
                </a:solidFill>
                <a:latin typeface="Consolas"/>
              </a:rPr>
              <a:t>}</a:t>
            </a:r>
          </a:p>
          <a:p>
            <a:endParaRPr lang="en-US" sz="1000" dirty="0">
              <a:solidFill>
                <a:srgbClr val="000000"/>
              </a:solidFill>
              <a:latin typeface="Consolas"/>
            </a:endParaRPr>
          </a:p>
          <a:p>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main(</a:t>
            </a:r>
            <a:r>
              <a:rPr lang="en-US" sz="1000" dirty="0">
                <a:solidFill>
                  <a:srgbClr val="0000FF"/>
                </a:solidFill>
                <a:latin typeface="Consolas"/>
              </a:rPr>
              <a:t>void</a:t>
            </a:r>
            <a:r>
              <a:rPr lang="en-US" sz="1000" dirty="0">
                <a:solidFill>
                  <a:srgbClr val="000000"/>
                </a:solidFill>
                <a:latin typeface="Consolas"/>
              </a:rPr>
              <a:t>)</a:t>
            </a:r>
          </a:p>
          <a:p>
            <a:r>
              <a:rPr lang="en-US" sz="1000" dirty="0">
                <a:solidFill>
                  <a:srgbClr val="000000"/>
                </a:solidFill>
                <a:latin typeface="Consolas"/>
              </a:rPr>
              <a:t>{</a:t>
            </a:r>
            <a:r>
              <a:rPr lang="en-US" sz="1000" dirty="0">
                <a:solidFill>
                  <a:srgbClr val="008000"/>
                </a:solidFill>
                <a:latin typeface="Consolas"/>
              </a:rPr>
              <a:t>// Opening brace.</a:t>
            </a:r>
            <a:endParaRPr lang="en-US" sz="1000" dirty="0">
              <a:solidFill>
                <a:srgbClr val="000000"/>
              </a:solidFill>
              <a:latin typeface="Consolas"/>
            </a:endParaRPr>
          </a:p>
          <a:p>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k;</a:t>
            </a:r>
          </a:p>
          <a:p>
            <a:r>
              <a:rPr lang="en-US" sz="1000" dirty="0" err="1">
                <a:solidFill>
                  <a:srgbClr val="000000"/>
                </a:solidFill>
                <a:latin typeface="Consolas"/>
              </a:rPr>
              <a:t>cout</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a:t>
            </a:r>
            <a:r>
              <a:rPr lang="en-US" sz="1000" dirty="0">
                <a:solidFill>
                  <a:srgbClr val="A31515"/>
                </a:solidFill>
                <a:latin typeface="Consolas"/>
              </a:rPr>
              <a:t>"k="</a:t>
            </a:r>
            <a:r>
              <a:rPr lang="en-US" sz="1000" dirty="0">
                <a:solidFill>
                  <a:srgbClr val="000000"/>
                </a:solidFill>
                <a:latin typeface="Consolas"/>
              </a:rPr>
              <a:t>;</a:t>
            </a:r>
          </a:p>
          <a:p>
            <a:r>
              <a:rPr lang="en-US" sz="1000" dirty="0" err="1">
                <a:solidFill>
                  <a:srgbClr val="000000"/>
                </a:solidFill>
                <a:latin typeface="Consolas"/>
              </a:rPr>
              <a:t>cin</a:t>
            </a:r>
            <a:r>
              <a:rPr lang="en-US" sz="1000" dirty="0">
                <a:solidFill>
                  <a:srgbClr val="000000"/>
                </a:solidFill>
                <a:latin typeface="Consolas"/>
              </a:rPr>
              <a:t> </a:t>
            </a:r>
            <a:r>
              <a:rPr lang="en-US" sz="1000" dirty="0">
                <a:solidFill>
                  <a:srgbClr val="008080"/>
                </a:solidFill>
                <a:latin typeface="Consolas"/>
              </a:rPr>
              <a:t>&gt;&gt;</a:t>
            </a:r>
            <a:r>
              <a:rPr lang="en-US" sz="1000" dirty="0">
                <a:solidFill>
                  <a:srgbClr val="000000"/>
                </a:solidFill>
                <a:latin typeface="Consolas"/>
              </a:rPr>
              <a:t> k;</a:t>
            </a:r>
          </a:p>
          <a:p>
            <a:r>
              <a:rPr lang="en-US" sz="1000" dirty="0" err="1">
                <a:solidFill>
                  <a:srgbClr val="000000"/>
                </a:solidFill>
                <a:latin typeface="Consolas"/>
              </a:rPr>
              <a:t>cout</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sum(k) </a:t>
            </a:r>
            <a:r>
              <a:rPr lang="en-US" sz="1000" dirty="0">
                <a:solidFill>
                  <a:srgbClr val="008080"/>
                </a:solidFill>
                <a:latin typeface="Consolas"/>
              </a:rPr>
              <a:t>&lt;&lt;</a:t>
            </a:r>
            <a:r>
              <a:rPr lang="en-US" sz="1000" dirty="0">
                <a:solidFill>
                  <a:srgbClr val="000000"/>
                </a:solidFill>
                <a:latin typeface="Consolas"/>
              </a:rPr>
              <a:t> </a:t>
            </a:r>
            <a:r>
              <a:rPr lang="en-US" sz="1000" dirty="0" err="1">
                <a:solidFill>
                  <a:srgbClr val="000000"/>
                </a:solidFill>
                <a:latin typeface="Consolas"/>
              </a:rPr>
              <a:t>endl</a:t>
            </a:r>
            <a:r>
              <a:rPr lang="en-US" sz="1000" dirty="0">
                <a:solidFill>
                  <a:srgbClr val="000000"/>
                </a:solidFill>
                <a:latin typeface="Consolas"/>
              </a:rPr>
              <a:t>;</a:t>
            </a:r>
          </a:p>
          <a:p>
            <a:endParaRPr lang="en-US" sz="1000" dirty="0">
              <a:solidFill>
                <a:srgbClr val="000000"/>
              </a:solidFill>
              <a:latin typeface="Consolas"/>
            </a:endParaRPr>
          </a:p>
          <a:p>
            <a:r>
              <a:rPr lang="en-US" sz="1000" dirty="0">
                <a:solidFill>
                  <a:srgbClr val="000000"/>
                </a:solidFill>
                <a:latin typeface="Consolas"/>
              </a:rPr>
              <a:t>system(</a:t>
            </a:r>
            <a:r>
              <a:rPr lang="en-US" sz="1000" dirty="0">
                <a:solidFill>
                  <a:srgbClr val="A31515"/>
                </a:solidFill>
                <a:latin typeface="Consolas"/>
              </a:rPr>
              <a:t>"pause"</a:t>
            </a:r>
            <a:r>
              <a:rPr lang="en-US" sz="1000" dirty="0">
                <a:solidFill>
                  <a:srgbClr val="000000"/>
                </a:solidFill>
                <a:latin typeface="Consolas"/>
              </a:rPr>
              <a:t>);</a:t>
            </a:r>
          </a:p>
          <a:p>
            <a:endParaRPr lang="en-US" sz="1000" dirty="0">
              <a:solidFill>
                <a:srgbClr val="000000"/>
              </a:solidFill>
              <a:latin typeface="Consolas"/>
            </a:endParaRPr>
          </a:p>
          <a:p>
            <a:endParaRPr lang="en-US" sz="1000" dirty="0">
              <a:solidFill>
                <a:srgbClr val="000000"/>
              </a:solidFill>
              <a:latin typeface="Consolas"/>
            </a:endParaRPr>
          </a:p>
          <a:p>
            <a:r>
              <a:rPr lang="en-US" sz="1000" dirty="0">
                <a:solidFill>
                  <a:srgbClr val="0000FF"/>
                </a:solidFill>
                <a:latin typeface="Consolas"/>
              </a:rPr>
              <a:t>return</a:t>
            </a:r>
            <a:r>
              <a:rPr lang="en-US" sz="1000" dirty="0">
                <a:solidFill>
                  <a:srgbClr val="000000"/>
                </a:solidFill>
                <a:latin typeface="Consolas"/>
              </a:rPr>
              <a:t> 0;</a:t>
            </a:r>
            <a:r>
              <a:rPr lang="en-US" sz="1000" dirty="0">
                <a:solidFill>
                  <a:srgbClr val="008000"/>
                </a:solidFill>
                <a:latin typeface="Consolas"/>
              </a:rPr>
              <a:t>// End statement</a:t>
            </a:r>
            <a:endParaRPr lang="en-US" sz="1000" dirty="0">
              <a:solidFill>
                <a:srgbClr val="000000"/>
              </a:solidFill>
              <a:latin typeface="Consolas"/>
            </a:endParaRPr>
          </a:p>
          <a:p>
            <a:r>
              <a:rPr lang="en-US" sz="1000" dirty="0">
                <a:solidFill>
                  <a:srgbClr val="000000"/>
                </a:solidFill>
                <a:latin typeface="Consolas"/>
              </a:rPr>
              <a:t>}</a:t>
            </a:r>
            <a:endParaRPr lang="en-US" sz="1000" dirty="0"/>
          </a:p>
        </p:txBody>
      </p:sp>
      <p:sp>
        <p:nvSpPr>
          <p:cNvPr id="6" name="TextBox 5"/>
          <p:cNvSpPr txBox="1"/>
          <p:nvPr/>
        </p:nvSpPr>
        <p:spPr>
          <a:xfrm>
            <a:off x="4572000" y="2060848"/>
            <a:ext cx="4248472" cy="4247317"/>
          </a:xfrm>
          <a:prstGeom prst="rect">
            <a:avLst/>
          </a:prstGeom>
          <a:noFill/>
        </p:spPr>
        <p:txBody>
          <a:bodyPr wrap="square" rtlCol="0">
            <a:spAutoFit/>
          </a:bodyPr>
          <a:lstStyle/>
          <a:p>
            <a:r>
              <a:rPr lang="en-US" sz="1000" dirty="0">
                <a:solidFill>
                  <a:srgbClr val="808080"/>
                </a:solidFill>
                <a:latin typeface="Consolas"/>
              </a:rPr>
              <a:t>#include</a:t>
            </a:r>
            <a:r>
              <a:rPr lang="en-US" sz="1000" dirty="0">
                <a:solidFill>
                  <a:srgbClr val="000000"/>
                </a:solidFill>
                <a:latin typeface="Consolas"/>
              </a:rPr>
              <a:t> </a:t>
            </a:r>
            <a:r>
              <a:rPr lang="en-US" sz="1000" dirty="0">
                <a:solidFill>
                  <a:srgbClr val="A31515"/>
                </a:solidFill>
                <a:latin typeface="Consolas"/>
              </a:rPr>
              <a:t>"</a:t>
            </a:r>
            <a:r>
              <a:rPr lang="en-US" sz="1000" dirty="0" err="1">
                <a:solidFill>
                  <a:srgbClr val="A31515"/>
                </a:solidFill>
                <a:latin typeface="Consolas"/>
              </a:rPr>
              <a:t>stdafx.h</a:t>
            </a:r>
            <a:r>
              <a:rPr lang="en-US" sz="1000" dirty="0">
                <a:solidFill>
                  <a:srgbClr val="A31515"/>
                </a:solidFill>
                <a:latin typeface="Consolas"/>
              </a:rPr>
              <a:t>"</a:t>
            </a:r>
            <a:r>
              <a:rPr lang="en-US" sz="1000" dirty="0">
                <a:solidFill>
                  <a:srgbClr val="000000"/>
                </a:solidFill>
                <a:latin typeface="Consolas"/>
              </a:rPr>
              <a:t> </a:t>
            </a:r>
          </a:p>
          <a:p>
            <a:r>
              <a:rPr lang="en-US" sz="1000" dirty="0" smtClean="0">
                <a:solidFill>
                  <a:srgbClr val="808080"/>
                </a:solidFill>
                <a:latin typeface="Consolas"/>
              </a:rPr>
              <a:t>#</a:t>
            </a:r>
            <a:r>
              <a:rPr lang="en-US" sz="1000" dirty="0">
                <a:solidFill>
                  <a:srgbClr val="808080"/>
                </a:solidFill>
                <a:latin typeface="Consolas"/>
              </a:rPr>
              <a:t>include</a:t>
            </a:r>
            <a:r>
              <a:rPr lang="en-US" sz="1000" dirty="0">
                <a:solidFill>
                  <a:srgbClr val="000000"/>
                </a:solidFill>
                <a:latin typeface="Consolas"/>
              </a:rPr>
              <a:t> </a:t>
            </a:r>
            <a:r>
              <a:rPr lang="en-US" sz="1000" dirty="0">
                <a:solidFill>
                  <a:srgbClr val="A31515"/>
                </a:solidFill>
                <a:latin typeface="Consolas"/>
              </a:rPr>
              <a:t>&lt;</a:t>
            </a:r>
            <a:r>
              <a:rPr lang="en-US" sz="1000" dirty="0" err="1">
                <a:solidFill>
                  <a:srgbClr val="A31515"/>
                </a:solidFill>
                <a:latin typeface="Consolas"/>
              </a:rPr>
              <a:t>iostream</a:t>
            </a:r>
            <a:r>
              <a:rPr lang="en-US" sz="1000" dirty="0" smtClean="0">
                <a:solidFill>
                  <a:srgbClr val="A31515"/>
                </a:solidFill>
                <a:latin typeface="Consolas"/>
              </a:rPr>
              <a:t>&gt;</a:t>
            </a:r>
            <a:endParaRPr lang="en-US" sz="1000" dirty="0">
              <a:solidFill>
                <a:srgbClr val="000000"/>
              </a:solidFill>
              <a:latin typeface="Consolas"/>
            </a:endParaRPr>
          </a:p>
          <a:p>
            <a:r>
              <a:rPr lang="en-US" sz="1000" dirty="0">
                <a:solidFill>
                  <a:srgbClr val="0000FF"/>
                </a:solidFill>
                <a:latin typeface="Consolas"/>
              </a:rPr>
              <a:t>using</a:t>
            </a:r>
            <a:r>
              <a:rPr lang="en-US" sz="1000" dirty="0">
                <a:solidFill>
                  <a:srgbClr val="000000"/>
                </a:solidFill>
                <a:latin typeface="Consolas"/>
              </a:rPr>
              <a:t> </a:t>
            </a:r>
            <a:r>
              <a:rPr lang="en-US" sz="1000" dirty="0">
                <a:solidFill>
                  <a:srgbClr val="0000FF"/>
                </a:solidFill>
                <a:latin typeface="Consolas"/>
              </a:rPr>
              <a:t>namespace</a:t>
            </a:r>
            <a:r>
              <a:rPr lang="en-US" sz="1000" dirty="0">
                <a:solidFill>
                  <a:srgbClr val="000000"/>
                </a:solidFill>
                <a:latin typeface="Consolas"/>
              </a:rPr>
              <a:t> </a:t>
            </a:r>
            <a:r>
              <a:rPr lang="en-US" sz="1000" dirty="0" err="1">
                <a:solidFill>
                  <a:srgbClr val="000000"/>
                </a:solidFill>
                <a:latin typeface="Consolas"/>
              </a:rPr>
              <a:t>std</a:t>
            </a:r>
            <a:r>
              <a:rPr lang="en-US" sz="1000" dirty="0">
                <a:solidFill>
                  <a:srgbClr val="000000"/>
                </a:solidFill>
                <a:latin typeface="Consolas"/>
              </a:rPr>
              <a:t>;</a:t>
            </a:r>
          </a:p>
          <a:p>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sum(</a:t>
            </a:r>
            <a:r>
              <a:rPr lang="en-US" sz="1000" dirty="0" err="1">
                <a:solidFill>
                  <a:srgbClr val="0000FF"/>
                </a:solidFill>
                <a:latin typeface="Consolas"/>
              </a:rPr>
              <a:t>int</a:t>
            </a:r>
            <a:r>
              <a:rPr lang="en-US" sz="1000" dirty="0">
                <a:solidFill>
                  <a:srgbClr val="000000"/>
                </a:solidFill>
                <a:latin typeface="Consolas"/>
              </a:rPr>
              <a:t> </a:t>
            </a:r>
            <a:r>
              <a:rPr lang="en-US" sz="1000" dirty="0">
                <a:solidFill>
                  <a:srgbClr val="808080"/>
                </a:solidFill>
                <a:latin typeface="Consolas"/>
              </a:rPr>
              <a:t>k</a:t>
            </a:r>
            <a:r>
              <a:rPr lang="en-US" sz="1000" dirty="0" smtClean="0">
                <a:solidFill>
                  <a:srgbClr val="000000"/>
                </a:solidFill>
                <a:latin typeface="Consolas"/>
              </a:rPr>
              <a:t>) </a:t>
            </a:r>
            <a:r>
              <a:rPr lang="en-US" sz="1000" b="1" dirty="0" smtClean="0">
                <a:solidFill>
                  <a:srgbClr val="008000"/>
                </a:solidFill>
                <a:latin typeface="Consolas"/>
              </a:rPr>
              <a:t>// non-</a:t>
            </a:r>
            <a:r>
              <a:rPr lang="en-US" sz="1000" b="1" dirty="0" err="1" smtClean="0">
                <a:solidFill>
                  <a:srgbClr val="008000"/>
                </a:solidFill>
                <a:latin typeface="Consolas"/>
              </a:rPr>
              <a:t>rcursive</a:t>
            </a:r>
            <a:r>
              <a:rPr lang="en-US" sz="1000" b="1" dirty="0" smtClean="0">
                <a:solidFill>
                  <a:srgbClr val="008000"/>
                </a:solidFill>
                <a:latin typeface="Consolas"/>
              </a:rPr>
              <a:t> function sum</a:t>
            </a:r>
            <a:endParaRPr lang="en-US" sz="1000" b="1" dirty="0">
              <a:solidFill>
                <a:srgbClr val="008000"/>
              </a:solidFill>
              <a:latin typeface="Consolas"/>
            </a:endParaRPr>
          </a:p>
          <a:p>
            <a:r>
              <a:rPr lang="en-US" sz="1000" dirty="0" smtClean="0">
                <a:solidFill>
                  <a:srgbClr val="000000"/>
                </a:solidFill>
                <a:latin typeface="Consolas"/>
              </a:rPr>
              <a:t>{             </a:t>
            </a:r>
            <a:r>
              <a:rPr lang="en-US" sz="1000" b="1" dirty="0" smtClean="0">
                <a:solidFill>
                  <a:srgbClr val="008000"/>
                </a:solidFill>
                <a:latin typeface="Consolas"/>
              </a:rPr>
              <a:t>// calculates sum of the first k </a:t>
            </a:r>
            <a:r>
              <a:rPr lang="en-US" sz="1000" dirty="0" smtClean="0">
                <a:solidFill>
                  <a:srgbClr val="000000"/>
                </a:solidFill>
                <a:latin typeface="Consolas"/>
              </a:rPr>
              <a:t>	</a:t>
            </a:r>
            <a:br>
              <a:rPr lang="en-US" sz="1000" dirty="0" smtClean="0">
                <a:solidFill>
                  <a:srgbClr val="000000"/>
                </a:solidFill>
                <a:latin typeface="Consolas"/>
              </a:rPr>
            </a:br>
            <a:r>
              <a:rPr lang="en-US" sz="1000" dirty="0" err="1">
                <a:solidFill>
                  <a:srgbClr val="0000FF"/>
                </a:solidFill>
                <a:latin typeface="Consolas"/>
              </a:rPr>
              <a:t>int</a:t>
            </a:r>
            <a:r>
              <a:rPr lang="en-US" sz="1000" dirty="0">
                <a:solidFill>
                  <a:srgbClr val="000000"/>
                </a:solidFill>
                <a:latin typeface="Consolas"/>
              </a:rPr>
              <a:t> s = </a:t>
            </a:r>
            <a:r>
              <a:rPr lang="en-US" sz="1000" dirty="0" smtClean="0">
                <a:solidFill>
                  <a:srgbClr val="000000"/>
                </a:solidFill>
                <a:latin typeface="Consolas"/>
              </a:rPr>
              <a:t>0;     </a:t>
            </a:r>
            <a:r>
              <a:rPr lang="en-US" sz="1000" b="1" dirty="0" smtClean="0">
                <a:solidFill>
                  <a:srgbClr val="008000"/>
                </a:solidFill>
                <a:latin typeface="Consolas"/>
              </a:rPr>
              <a:t>// positive integers employing a for loop</a:t>
            </a:r>
            <a:endParaRPr lang="en-US" sz="1000" b="1" dirty="0">
              <a:solidFill>
                <a:srgbClr val="008000"/>
              </a:solidFill>
              <a:latin typeface="Consolas"/>
            </a:endParaRPr>
          </a:p>
          <a:p>
            <a:r>
              <a:rPr lang="en-US" sz="1000" dirty="0" smtClean="0">
                <a:solidFill>
                  <a:srgbClr val="0000FF"/>
                </a:solidFill>
                <a:latin typeface="Consolas"/>
              </a:rPr>
              <a:t>for (</a:t>
            </a:r>
            <a:r>
              <a:rPr lang="en-US" sz="1000" dirty="0" err="1" smtClean="0">
                <a:solidFill>
                  <a:srgbClr val="0000FF"/>
                </a:solidFill>
                <a:latin typeface="Consolas"/>
              </a:rPr>
              <a:t>int</a:t>
            </a:r>
            <a:r>
              <a:rPr lang="en-US" sz="1000" dirty="0" smtClean="0">
                <a:solidFill>
                  <a:srgbClr val="0000FF"/>
                </a:solidFill>
                <a:latin typeface="Consolas"/>
              </a:rPr>
              <a:t> </a:t>
            </a:r>
            <a:r>
              <a:rPr lang="en-US" sz="1000" dirty="0" err="1" smtClean="0">
                <a:solidFill>
                  <a:srgbClr val="0000FF"/>
                </a:solidFill>
                <a:latin typeface="Consolas"/>
              </a:rPr>
              <a:t>i</a:t>
            </a:r>
            <a:r>
              <a:rPr lang="en-US" sz="1000" dirty="0" smtClean="0">
                <a:solidFill>
                  <a:srgbClr val="0000FF"/>
                </a:solidFill>
                <a:latin typeface="Consolas"/>
              </a:rPr>
              <a:t>=1; </a:t>
            </a:r>
            <a:r>
              <a:rPr lang="en-US" sz="1000" dirty="0" err="1" smtClean="0">
                <a:solidFill>
                  <a:srgbClr val="0000FF"/>
                </a:solidFill>
                <a:latin typeface="Consolas"/>
              </a:rPr>
              <a:t>i</a:t>
            </a:r>
            <a:r>
              <a:rPr lang="en-US" sz="1000" dirty="0" smtClean="0">
                <a:solidFill>
                  <a:srgbClr val="0000FF"/>
                </a:solidFill>
                <a:latin typeface="Consolas"/>
              </a:rPr>
              <a:t>&lt;=k; </a:t>
            </a:r>
            <a:r>
              <a:rPr lang="en-US" sz="1000" dirty="0" err="1" smtClean="0">
                <a:solidFill>
                  <a:srgbClr val="0000FF"/>
                </a:solidFill>
                <a:latin typeface="Consolas"/>
              </a:rPr>
              <a:t>i</a:t>
            </a:r>
            <a:r>
              <a:rPr lang="en-US" sz="1000" dirty="0" smtClean="0">
                <a:solidFill>
                  <a:srgbClr val="0000FF"/>
                </a:solidFill>
                <a:latin typeface="Consolas"/>
              </a:rPr>
              <a:t>++)</a:t>
            </a:r>
            <a:endParaRPr lang="en-US" sz="1000" dirty="0">
              <a:solidFill>
                <a:srgbClr val="000000"/>
              </a:solidFill>
              <a:latin typeface="Consolas"/>
            </a:endParaRPr>
          </a:p>
          <a:p>
            <a:r>
              <a:rPr lang="en-US" sz="1000" dirty="0" smtClean="0">
                <a:solidFill>
                  <a:srgbClr val="000000"/>
                </a:solidFill>
                <a:latin typeface="Consolas"/>
              </a:rPr>
              <a:t>       s </a:t>
            </a:r>
            <a:r>
              <a:rPr lang="en-US" sz="1000" dirty="0">
                <a:solidFill>
                  <a:srgbClr val="000000"/>
                </a:solidFill>
                <a:latin typeface="Consolas"/>
              </a:rPr>
              <a:t>= s + </a:t>
            </a:r>
            <a:r>
              <a:rPr lang="en-US" sz="1000" dirty="0" err="1" smtClean="0">
                <a:solidFill>
                  <a:srgbClr val="000000"/>
                </a:solidFill>
                <a:latin typeface="Consolas"/>
              </a:rPr>
              <a:t>i</a:t>
            </a:r>
            <a:r>
              <a:rPr lang="en-US" sz="1000" dirty="0" smtClean="0">
                <a:solidFill>
                  <a:srgbClr val="000000"/>
                </a:solidFill>
                <a:latin typeface="Consolas"/>
              </a:rPr>
              <a:t>; </a:t>
            </a:r>
            <a:endParaRPr lang="en-US" sz="1000" dirty="0">
              <a:solidFill>
                <a:srgbClr val="008000"/>
              </a:solidFill>
              <a:latin typeface="Consolas"/>
            </a:endParaRPr>
          </a:p>
          <a:p>
            <a:r>
              <a:rPr lang="en-US" sz="1000" dirty="0" smtClean="0">
                <a:solidFill>
                  <a:srgbClr val="0000FF"/>
                </a:solidFill>
                <a:latin typeface="Consolas"/>
              </a:rPr>
              <a:t>return</a:t>
            </a:r>
            <a:r>
              <a:rPr lang="en-US" sz="1000" dirty="0" smtClean="0">
                <a:solidFill>
                  <a:srgbClr val="000000"/>
                </a:solidFill>
                <a:latin typeface="Consolas"/>
              </a:rPr>
              <a:t> </a:t>
            </a:r>
            <a:r>
              <a:rPr lang="en-US" sz="1000" dirty="0">
                <a:solidFill>
                  <a:srgbClr val="000000"/>
                </a:solidFill>
                <a:latin typeface="Consolas"/>
              </a:rPr>
              <a:t>s;</a:t>
            </a:r>
          </a:p>
          <a:p>
            <a:r>
              <a:rPr lang="en-US" sz="1000" dirty="0" smtClean="0">
                <a:solidFill>
                  <a:srgbClr val="000000"/>
                </a:solidFill>
                <a:latin typeface="Consolas"/>
              </a:rPr>
              <a:t> </a:t>
            </a:r>
            <a:endParaRPr lang="en-US" sz="1000" dirty="0">
              <a:solidFill>
                <a:srgbClr val="000000"/>
              </a:solidFill>
              <a:latin typeface="Consolas"/>
            </a:endParaRPr>
          </a:p>
          <a:p>
            <a:r>
              <a:rPr lang="en-US" sz="1000" dirty="0">
                <a:solidFill>
                  <a:srgbClr val="000000"/>
                </a:solidFill>
                <a:latin typeface="Consolas"/>
              </a:rPr>
              <a:t>}</a:t>
            </a:r>
          </a:p>
          <a:p>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main(</a:t>
            </a:r>
            <a:r>
              <a:rPr lang="en-US" sz="1000" dirty="0">
                <a:solidFill>
                  <a:srgbClr val="0000FF"/>
                </a:solidFill>
                <a:latin typeface="Consolas"/>
              </a:rPr>
              <a:t>void</a:t>
            </a:r>
            <a:r>
              <a:rPr lang="en-US" sz="1000" dirty="0">
                <a:solidFill>
                  <a:srgbClr val="000000"/>
                </a:solidFill>
                <a:latin typeface="Consolas"/>
              </a:rPr>
              <a:t>)</a:t>
            </a:r>
          </a:p>
          <a:p>
            <a:r>
              <a:rPr lang="en-US" sz="1000" dirty="0">
                <a:solidFill>
                  <a:srgbClr val="000000"/>
                </a:solidFill>
                <a:latin typeface="Consolas"/>
              </a:rPr>
              <a:t>{</a:t>
            </a:r>
            <a:r>
              <a:rPr lang="en-US" sz="1000" dirty="0">
                <a:solidFill>
                  <a:srgbClr val="008000"/>
                </a:solidFill>
                <a:latin typeface="Consolas"/>
              </a:rPr>
              <a:t>// Opening brace.</a:t>
            </a:r>
            <a:endParaRPr lang="en-US" sz="1000" dirty="0">
              <a:solidFill>
                <a:srgbClr val="000000"/>
              </a:solidFill>
              <a:latin typeface="Consolas"/>
            </a:endParaRPr>
          </a:p>
          <a:p>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k;</a:t>
            </a:r>
          </a:p>
          <a:p>
            <a:r>
              <a:rPr lang="en-US" sz="1000" dirty="0" err="1">
                <a:solidFill>
                  <a:srgbClr val="000000"/>
                </a:solidFill>
                <a:latin typeface="Consolas"/>
              </a:rPr>
              <a:t>cout</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a:t>
            </a:r>
            <a:r>
              <a:rPr lang="en-US" sz="1000" dirty="0">
                <a:solidFill>
                  <a:srgbClr val="A31515"/>
                </a:solidFill>
                <a:latin typeface="Consolas"/>
              </a:rPr>
              <a:t>"k="</a:t>
            </a:r>
            <a:r>
              <a:rPr lang="en-US" sz="1000" dirty="0">
                <a:solidFill>
                  <a:srgbClr val="000000"/>
                </a:solidFill>
                <a:latin typeface="Consolas"/>
              </a:rPr>
              <a:t>;</a:t>
            </a:r>
          </a:p>
          <a:p>
            <a:r>
              <a:rPr lang="en-US" sz="1000" dirty="0" err="1">
                <a:solidFill>
                  <a:srgbClr val="000000"/>
                </a:solidFill>
                <a:latin typeface="Consolas"/>
              </a:rPr>
              <a:t>cin</a:t>
            </a:r>
            <a:r>
              <a:rPr lang="en-US" sz="1000" dirty="0">
                <a:solidFill>
                  <a:srgbClr val="000000"/>
                </a:solidFill>
                <a:latin typeface="Consolas"/>
              </a:rPr>
              <a:t> </a:t>
            </a:r>
            <a:r>
              <a:rPr lang="en-US" sz="1000" dirty="0">
                <a:solidFill>
                  <a:srgbClr val="008080"/>
                </a:solidFill>
                <a:latin typeface="Consolas"/>
              </a:rPr>
              <a:t>&gt;&gt;</a:t>
            </a:r>
            <a:r>
              <a:rPr lang="en-US" sz="1000" dirty="0">
                <a:solidFill>
                  <a:srgbClr val="000000"/>
                </a:solidFill>
                <a:latin typeface="Consolas"/>
              </a:rPr>
              <a:t> k;</a:t>
            </a:r>
          </a:p>
          <a:p>
            <a:r>
              <a:rPr lang="en-US" sz="1000" dirty="0" err="1">
                <a:solidFill>
                  <a:srgbClr val="000000"/>
                </a:solidFill>
                <a:latin typeface="Consolas"/>
              </a:rPr>
              <a:t>cout</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sum(k) </a:t>
            </a:r>
            <a:r>
              <a:rPr lang="en-US" sz="1000" dirty="0">
                <a:solidFill>
                  <a:srgbClr val="008080"/>
                </a:solidFill>
                <a:latin typeface="Consolas"/>
              </a:rPr>
              <a:t>&lt;&lt;</a:t>
            </a:r>
            <a:r>
              <a:rPr lang="en-US" sz="1000" dirty="0">
                <a:solidFill>
                  <a:srgbClr val="000000"/>
                </a:solidFill>
                <a:latin typeface="Consolas"/>
              </a:rPr>
              <a:t> </a:t>
            </a:r>
            <a:r>
              <a:rPr lang="en-US" sz="1000" dirty="0" err="1">
                <a:solidFill>
                  <a:srgbClr val="000000"/>
                </a:solidFill>
                <a:latin typeface="Consolas"/>
              </a:rPr>
              <a:t>endl</a:t>
            </a:r>
            <a:r>
              <a:rPr lang="en-US" sz="1000" dirty="0">
                <a:solidFill>
                  <a:srgbClr val="000000"/>
                </a:solidFill>
                <a:latin typeface="Consolas"/>
              </a:rPr>
              <a:t>;</a:t>
            </a:r>
          </a:p>
          <a:p>
            <a:endParaRPr lang="en-US" sz="1000" dirty="0">
              <a:solidFill>
                <a:srgbClr val="000000"/>
              </a:solidFill>
              <a:latin typeface="Consolas"/>
            </a:endParaRPr>
          </a:p>
          <a:p>
            <a:r>
              <a:rPr lang="en-US" sz="1000" dirty="0">
                <a:solidFill>
                  <a:srgbClr val="000000"/>
                </a:solidFill>
                <a:latin typeface="Consolas"/>
              </a:rPr>
              <a:t>system(</a:t>
            </a:r>
            <a:r>
              <a:rPr lang="en-US" sz="1000" dirty="0">
                <a:solidFill>
                  <a:srgbClr val="A31515"/>
                </a:solidFill>
                <a:latin typeface="Consolas"/>
              </a:rPr>
              <a:t>"pause"</a:t>
            </a:r>
            <a:r>
              <a:rPr lang="en-US" sz="1000" dirty="0">
                <a:solidFill>
                  <a:srgbClr val="000000"/>
                </a:solidFill>
                <a:latin typeface="Consolas"/>
              </a:rPr>
              <a:t>);</a:t>
            </a:r>
          </a:p>
          <a:p>
            <a:endParaRPr lang="en-US" sz="1000" dirty="0">
              <a:solidFill>
                <a:srgbClr val="000000"/>
              </a:solidFill>
              <a:latin typeface="Consolas"/>
            </a:endParaRPr>
          </a:p>
          <a:p>
            <a:endParaRPr lang="en-US" sz="1000" dirty="0">
              <a:solidFill>
                <a:srgbClr val="000000"/>
              </a:solidFill>
              <a:latin typeface="Consolas"/>
            </a:endParaRPr>
          </a:p>
          <a:p>
            <a:r>
              <a:rPr lang="en-US" sz="1000" dirty="0">
                <a:solidFill>
                  <a:srgbClr val="0000FF"/>
                </a:solidFill>
                <a:latin typeface="Consolas"/>
              </a:rPr>
              <a:t>return</a:t>
            </a:r>
            <a:r>
              <a:rPr lang="en-US" sz="1000" dirty="0">
                <a:solidFill>
                  <a:srgbClr val="000000"/>
                </a:solidFill>
                <a:latin typeface="Consolas"/>
              </a:rPr>
              <a:t> 0;</a:t>
            </a:r>
            <a:r>
              <a:rPr lang="en-US" sz="1000" dirty="0">
                <a:solidFill>
                  <a:srgbClr val="008000"/>
                </a:solidFill>
                <a:latin typeface="Consolas"/>
              </a:rPr>
              <a:t>// End statement</a:t>
            </a:r>
            <a:endParaRPr lang="en-US" sz="1000" dirty="0">
              <a:solidFill>
                <a:srgbClr val="000000"/>
              </a:solidFill>
              <a:latin typeface="Consolas"/>
            </a:endParaRPr>
          </a:p>
          <a:p>
            <a:r>
              <a:rPr lang="en-US" sz="1000" dirty="0">
                <a:solidFill>
                  <a:srgbClr val="000000"/>
                </a:solidFill>
                <a:latin typeface="Consolas"/>
              </a:rPr>
              <a:t>}</a:t>
            </a:r>
            <a:endParaRPr lang="en-US" sz="1000" dirty="0"/>
          </a:p>
        </p:txBody>
      </p:sp>
    </p:spTree>
    <p:extLst>
      <p:ext uri="{BB962C8B-B14F-4D97-AF65-F5344CB8AC3E}">
        <p14:creationId xmlns:p14="http://schemas.microsoft.com/office/powerpoint/2010/main" val="21941198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20" y="116632"/>
            <a:ext cx="8305800" cy="1143000"/>
          </a:xfrm>
        </p:spPr>
        <p:txBody>
          <a:bodyPr/>
          <a:lstStyle/>
          <a:p>
            <a:r>
              <a:rPr lang="en-US" dirty="0" smtClean="0"/>
              <a:t>Recursive Functions</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62</a:t>
            </a:fld>
            <a:endParaRPr lang="en-US" dirty="0"/>
          </a:p>
        </p:txBody>
      </p:sp>
      <p:sp>
        <p:nvSpPr>
          <p:cNvPr id="5" name="TextBox 4"/>
          <p:cNvSpPr txBox="1"/>
          <p:nvPr/>
        </p:nvSpPr>
        <p:spPr>
          <a:xfrm>
            <a:off x="278210" y="1268760"/>
            <a:ext cx="4248472" cy="5632311"/>
          </a:xfrm>
          <a:prstGeom prst="rect">
            <a:avLst/>
          </a:prstGeom>
          <a:noFill/>
        </p:spPr>
        <p:txBody>
          <a:bodyPr wrap="square" rtlCol="0">
            <a:spAutoFit/>
          </a:bodyPr>
          <a:lstStyle/>
          <a:p>
            <a:r>
              <a:rPr lang="en-US" sz="1000" dirty="0">
                <a:solidFill>
                  <a:srgbClr val="808080"/>
                </a:solidFill>
                <a:latin typeface="Consolas"/>
              </a:rPr>
              <a:t>#include</a:t>
            </a:r>
            <a:r>
              <a:rPr lang="en-US" sz="1000" dirty="0">
                <a:solidFill>
                  <a:srgbClr val="000000"/>
                </a:solidFill>
                <a:latin typeface="Consolas"/>
              </a:rPr>
              <a:t> </a:t>
            </a:r>
            <a:r>
              <a:rPr lang="en-US" sz="1000" dirty="0">
                <a:solidFill>
                  <a:srgbClr val="A31515"/>
                </a:solidFill>
                <a:latin typeface="Consolas"/>
              </a:rPr>
              <a:t>"</a:t>
            </a:r>
            <a:r>
              <a:rPr lang="en-US" sz="1000" dirty="0" err="1">
                <a:solidFill>
                  <a:srgbClr val="A31515"/>
                </a:solidFill>
                <a:latin typeface="Consolas"/>
              </a:rPr>
              <a:t>stdafx.h</a:t>
            </a:r>
            <a:r>
              <a:rPr lang="en-US" sz="1000" dirty="0">
                <a:solidFill>
                  <a:srgbClr val="A31515"/>
                </a:solidFill>
                <a:latin typeface="Consolas"/>
              </a:rPr>
              <a:t>"</a:t>
            </a:r>
            <a:r>
              <a:rPr lang="en-US" sz="1000" dirty="0">
                <a:solidFill>
                  <a:srgbClr val="000000"/>
                </a:solidFill>
                <a:latin typeface="Consolas"/>
              </a:rPr>
              <a:t> </a:t>
            </a:r>
          </a:p>
          <a:p>
            <a:r>
              <a:rPr lang="en-US" sz="1000" dirty="0" smtClean="0">
                <a:solidFill>
                  <a:srgbClr val="808080"/>
                </a:solidFill>
                <a:latin typeface="Consolas"/>
              </a:rPr>
              <a:t>#</a:t>
            </a:r>
            <a:r>
              <a:rPr lang="en-US" sz="1000" dirty="0">
                <a:solidFill>
                  <a:srgbClr val="808080"/>
                </a:solidFill>
                <a:latin typeface="Consolas"/>
              </a:rPr>
              <a:t>include</a:t>
            </a:r>
            <a:r>
              <a:rPr lang="en-US" sz="1000" dirty="0">
                <a:solidFill>
                  <a:srgbClr val="000000"/>
                </a:solidFill>
                <a:latin typeface="Consolas"/>
              </a:rPr>
              <a:t> </a:t>
            </a:r>
            <a:r>
              <a:rPr lang="en-US" sz="1000" dirty="0">
                <a:solidFill>
                  <a:srgbClr val="A31515"/>
                </a:solidFill>
                <a:latin typeface="Consolas"/>
              </a:rPr>
              <a:t>&lt;</a:t>
            </a:r>
            <a:r>
              <a:rPr lang="en-US" sz="1000" dirty="0" err="1">
                <a:solidFill>
                  <a:srgbClr val="A31515"/>
                </a:solidFill>
                <a:latin typeface="Consolas"/>
              </a:rPr>
              <a:t>iostream</a:t>
            </a:r>
            <a:r>
              <a:rPr lang="en-US" sz="1000" dirty="0" smtClean="0">
                <a:solidFill>
                  <a:srgbClr val="A31515"/>
                </a:solidFill>
                <a:latin typeface="Consolas"/>
              </a:rPr>
              <a:t>&gt;</a:t>
            </a:r>
            <a:endParaRPr lang="en-US" sz="1000" dirty="0">
              <a:solidFill>
                <a:srgbClr val="000000"/>
              </a:solidFill>
              <a:latin typeface="Consolas"/>
            </a:endParaRPr>
          </a:p>
          <a:p>
            <a:r>
              <a:rPr lang="en-US" sz="1000" dirty="0">
                <a:solidFill>
                  <a:srgbClr val="0000FF"/>
                </a:solidFill>
                <a:latin typeface="Consolas"/>
              </a:rPr>
              <a:t>using</a:t>
            </a:r>
            <a:r>
              <a:rPr lang="en-US" sz="1000" dirty="0">
                <a:solidFill>
                  <a:srgbClr val="000000"/>
                </a:solidFill>
                <a:latin typeface="Consolas"/>
              </a:rPr>
              <a:t> </a:t>
            </a:r>
            <a:r>
              <a:rPr lang="en-US" sz="1000" dirty="0">
                <a:solidFill>
                  <a:srgbClr val="0000FF"/>
                </a:solidFill>
                <a:latin typeface="Consolas"/>
              </a:rPr>
              <a:t>namespace</a:t>
            </a:r>
            <a:r>
              <a:rPr lang="en-US" sz="1000" dirty="0">
                <a:solidFill>
                  <a:srgbClr val="000000"/>
                </a:solidFill>
                <a:latin typeface="Consolas"/>
              </a:rPr>
              <a:t> </a:t>
            </a:r>
            <a:r>
              <a:rPr lang="en-US" sz="1000" dirty="0" err="1">
                <a:solidFill>
                  <a:srgbClr val="000000"/>
                </a:solidFill>
                <a:latin typeface="Consolas"/>
              </a:rPr>
              <a:t>std</a:t>
            </a:r>
            <a:r>
              <a:rPr lang="en-US" sz="1000" dirty="0">
                <a:solidFill>
                  <a:srgbClr val="000000"/>
                </a:solidFill>
                <a:latin typeface="Consolas"/>
              </a:rPr>
              <a:t>;</a:t>
            </a:r>
          </a:p>
          <a:p>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GCD(</a:t>
            </a:r>
            <a:r>
              <a:rPr lang="en-US" sz="1000" dirty="0" err="1">
                <a:solidFill>
                  <a:srgbClr val="0000FF"/>
                </a:solidFill>
                <a:latin typeface="Consolas"/>
              </a:rPr>
              <a:t>int</a:t>
            </a:r>
            <a:r>
              <a:rPr lang="en-US" sz="1000" dirty="0">
                <a:solidFill>
                  <a:srgbClr val="000000"/>
                </a:solidFill>
                <a:latin typeface="Consolas"/>
              </a:rPr>
              <a:t> </a:t>
            </a:r>
            <a:r>
              <a:rPr lang="en-US" sz="1000" dirty="0">
                <a:solidFill>
                  <a:srgbClr val="808080"/>
                </a:solidFill>
                <a:latin typeface="Consolas"/>
              </a:rPr>
              <a:t>n</a:t>
            </a:r>
            <a:r>
              <a:rPr lang="en-US" sz="1000" dirty="0">
                <a:solidFill>
                  <a:srgbClr val="000000"/>
                </a:solidFill>
                <a:latin typeface="Consolas"/>
              </a:rPr>
              <a:t>, </a:t>
            </a:r>
            <a:r>
              <a:rPr lang="en-US" sz="1000" dirty="0" err="1">
                <a:solidFill>
                  <a:srgbClr val="0000FF"/>
                </a:solidFill>
                <a:latin typeface="Consolas"/>
              </a:rPr>
              <a:t>int</a:t>
            </a:r>
            <a:r>
              <a:rPr lang="en-US" sz="1000" dirty="0">
                <a:solidFill>
                  <a:srgbClr val="000000"/>
                </a:solidFill>
                <a:latin typeface="Consolas"/>
              </a:rPr>
              <a:t> </a:t>
            </a:r>
            <a:r>
              <a:rPr lang="en-US" sz="1000" dirty="0">
                <a:solidFill>
                  <a:srgbClr val="808080"/>
                </a:solidFill>
                <a:latin typeface="Consolas"/>
              </a:rPr>
              <a:t>m</a:t>
            </a:r>
            <a:r>
              <a:rPr lang="en-US" sz="1000" dirty="0">
                <a:solidFill>
                  <a:srgbClr val="000000"/>
                </a:solidFill>
                <a:latin typeface="Consolas"/>
              </a:rPr>
              <a:t>) </a:t>
            </a:r>
            <a:r>
              <a:rPr lang="en-US" sz="1000" dirty="0">
                <a:solidFill>
                  <a:srgbClr val="008000"/>
                </a:solidFill>
                <a:latin typeface="Consolas"/>
              </a:rPr>
              <a:t>// function for finding </a:t>
            </a:r>
            <a:endParaRPr lang="en-US" sz="1000" dirty="0">
              <a:solidFill>
                <a:srgbClr val="000000"/>
              </a:solidFill>
              <a:latin typeface="Consolas"/>
            </a:endParaRPr>
          </a:p>
          <a:p>
            <a:r>
              <a:rPr lang="en-US" sz="1000" dirty="0">
                <a:solidFill>
                  <a:srgbClr val="000000"/>
                </a:solidFill>
                <a:latin typeface="Consolas"/>
              </a:rPr>
              <a:t>{                    </a:t>
            </a:r>
            <a:r>
              <a:rPr lang="en-US" sz="1000" dirty="0">
                <a:solidFill>
                  <a:srgbClr val="008000"/>
                </a:solidFill>
                <a:latin typeface="Consolas"/>
              </a:rPr>
              <a:t>// the greatest common divisor for n and m </a:t>
            </a:r>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p, q;       </a:t>
            </a:r>
            <a:r>
              <a:rPr lang="en-US" sz="1000" dirty="0">
                <a:solidFill>
                  <a:srgbClr val="008000"/>
                </a:solidFill>
                <a:latin typeface="Consolas"/>
              </a:rPr>
              <a:t>// according to the recursive </a:t>
            </a:r>
            <a:r>
              <a:rPr lang="en-US" sz="1000" dirty="0" smtClean="0">
                <a:solidFill>
                  <a:srgbClr val="008000"/>
                </a:solidFill>
                <a:latin typeface="Consolas"/>
              </a:rPr>
              <a:t>Euclidian </a:t>
            </a:r>
            <a:r>
              <a:rPr lang="en-US" sz="1000" dirty="0">
                <a:solidFill>
                  <a:srgbClr val="008000"/>
                </a:solidFill>
                <a:latin typeface="Consolas"/>
              </a:rPr>
              <a:t>algorithm</a:t>
            </a:r>
            <a:endParaRPr lang="en-US" sz="1000" dirty="0">
              <a:solidFill>
                <a:srgbClr val="000000"/>
              </a:solidFill>
              <a:latin typeface="Consolas"/>
            </a:endParaRPr>
          </a:p>
          <a:p>
            <a:r>
              <a:rPr lang="en-US" sz="1000" dirty="0">
                <a:solidFill>
                  <a:srgbClr val="0000FF"/>
                </a:solidFill>
                <a:latin typeface="Consolas"/>
              </a:rPr>
              <a:t>if</a:t>
            </a:r>
            <a:r>
              <a:rPr lang="en-US" sz="1000" dirty="0">
                <a:solidFill>
                  <a:srgbClr val="000000"/>
                </a:solidFill>
                <a:latin typeface="Consolas"/>
              </a:rPr>
              <a:t> (</a:t>
            </a:r>
            <a:r>
              <a:rPr lang="en-US" sz="1000" dirty="0">
                <a:solidFill>
                  <a:srgbClr val="808080"/>
                </a:solidFill>
                <a:latin typeface="Consolas"/>
              </a:rPr>
              <a:t>n</a:t>
            </a:r>
            <a:r>
              <a:rPr lang="en-US" sz="1000" dirty="0">
                <a:solidFill>
                  <a:srgbClr val="000000"/>
                </a:solidFill>
                <a:latin typeface="Consolas"/>
              </a:rPr>
              <a:t> == 0)     </a:t>
            </a:r>
            <a:r>
              <a:rPr lang="en-US" sz="1000" dirty="0">
                <a:solidFill>
                  <a:srgbClr val="008000"/>
                </a:solidFill>
                <a:latin typeface="Consolas"/>
              </a:rPr>
              <a:t>// if n = 0, then GCD = m</a:t>
            </a:r>
            <a:endParaRPr lang="en-US" sz="1000" dirty="0">
              <a:solidFill>
                <a:srgbClr val="000000"/>
              </a:solidFill>
              <a:latin typeface="Consolas"/>
            </a:endParaRPr>
          </a:p>
          <a:p>
            <a:r>
              <a:rPr lang="en-US" sz="1000" dirty="0">
                <a:solidFill>
                  <a:srgbClr val="0000FF"/>
                </a:solidFill>
                <a:latin typeface="Consolas"/>
              </a:rPr>
              <a:t>return</a:t>
            </a:r>
            <a:r>
              <a:rPr lang="en-US" sz="1000" dirty="0">
                <a:solidFill>
                  <a:srgbClr val="000000"/>
                </a:solidFill>
                <a:latin typeface="Consolas"/>
              </a:rPr>
              <a:t> </a:t>
            </a:r>
            <a:r>
              <a:rPr lang="en-US" sz="1000" dirty="0">
                <a:solidFill>
                  <a:srgbClr val="808080"/>
                </a:solidFill>
                <a:latin typeface="Consolas"/>
              </a:rPr>
              <a:t>m</a:t>
            </a:r>
            <a:r>
              <a:rPr lang="en-US" sz="1000" dirty="0">
                <a:solidFill>
                  <a:srgbClr val="000000"/>
                </a:solidFill>
                <a:latin typeface="Consolas"/>
              </a:rPr>
              <a:t>;</a:t>
            </a:r>
          </a:p>
          <a:p>
            <a:r>
              <a:rPr lang="en-US" sz="1000" dirty="0">
                <a:solidFill>
                  <a:srgbClr val="0000FF"/>
                </a:solidFill>
                <a:latin typeface="Consolas"/>
              </a:rPr>
              <a:t>else</a:t>
            </a:r>
            <a:r>
              <a:rPr lang="en-US" sz="1000" dirty="0">
                <a:solidFill>
                  <a:srgbClr val="000000"/>
                </a:solidFill>
                <a:latin typeface="Consolas"/>
              </a:rPr>
              <a:t> </a:t>
            </a:r>
            <a:r>
              <a:rPr lang="en-US" sz="1000" dirty="0">
                <a:solidFill>
                  <a:srgbClr val="0000FF"/>
                </a:solidFill>
                <a:latin typeface="Consolas"/>
              </a:rPr>
              <a:t>if</a:t>
            </a:r>
            <a:r>
              <a:rPr lang="en-US" sz="1000" dirty="0">
                <a:solidFill>
                  <a:srgbClr val="000000"/>
                </a:solidFill>
                <a:latin typeface="Consolas"/>
              </a:rPr>
              <a:t> (</a:t>
            </a:r>
            <a:r>
              <a:rPr lang="en-US" sz="1000" dirty="0">
                <a:solidFill>
                  <a:srgbClr val="808080"/>
                </a:solidFill>
                <a:latin typeface="Consolas"/>
              </a:rPr>
              <a:t>m</a:t>
            </a:r>
            <a:r>
              <a:rPr lang="en-US" sz="1000" dirty="0">
                <a:solidFill>
                  <a:srgbClr val="000000"/>
                </a:solidFill>
                <a:latin typeface="Consolas"/>
              </a:rPr>
              <a:t> == 0)   </a:t>
            </a:r>
            <a:r>
              <a:rPr lang="en-US" sz="1000" dirty="0">
                <a:solidFill>
                  <a:srgbClr val="008000"/>
                </a:solidFill>
                <a:latin typeface="Consolas"/>
              </a:rPr>
              <a:t>// if m = 0, then GCD = n</a:t>
            </a:r>
            <a:endParaRPr lang="en-US" sz="1000" dirty="0">
              <a:solidFill>
                <a:srgbClr val="000000"/>
              </a:solidFill>
              <a:latin typeface="Consolas"/>
            </a:endParaRPr>
          </a:p>
          <a:p>
            <a:r>
              <a:rPr lang="en-US" sz="1000" dirty="0">
                <a:solidFill>
                  <a:srgbClr val="0000FF"/>
                </a:solidFill>
                <a:latin typeface="Consolas"/>
              </a:rPr>
              <a:t>return</a:t>
            </a:r>
            <a:r>
              <a:rPr lang="en-US" sz="1000" dirty="0">
                <a:solidFill>
                  <a:srgbClr val="000000"/>
                </a:solidFill>
                <a:latin typeface="Consolas"/>
              </a:rPr>
              <a:t> </a:t>
            </a:r>
            <a:r>
              <a:rPr lang="en-US" sz="1000" dirty="0">
                <a:solidFill>
                  <a:srgbClr val="808080"/>
                </a:solidFill>
                <a:latin typeface="Consolas"/>
              </a:rPr>
              <a:t>n</a:t>
            </a:r>
            <a:r>
              <a:rPr lang="en-US" sz="1000" dirty="0">
                <a:solidFill>
                  <a:srgbClr val="000000"/>
                </a:solidFill>
                <a:latin typeface="Consolas"/>
              </a:rPr>
              <a:t>;</a:t>
            </a:r>
          </a:p>
          <a:p>
            <a:r>
              <a:rPr lang="en-US" sz="1000" dirty="0">
                <a:solidFill>
                  <a:srgbClr val="0000FF"/>
                </a:solidFill>
                <a:latin typeface="Consolas"/>
              </a:rPr>
              <a:t>else</a:t>
            </a:r>
            <a:r>
              <a:rPr lang="en-US" sz="1000" dirty="0">
                <a:solidFill>
                  <a:srgbClr val="000000"/>
                </a:solidFill>
                <a:latin typeface="Consolas"/>
              </a:rPr>
              <a:t>             </a:t>
            </a:r>
            <a:r>
              <a:rPr lang="en-US" sz="1000" dirty="0">
                <a:solidFill>
                  <a:srgbClr val="008000"/>
                </a:solidFill>
                <a:latin typeface="Consolas"/>
              </a:rPr>
              <a:t>// otherwise GCD(n, m) = GCD(m, n mod m)</a:t>
            </a:r>
            <a:endParaRPr lang="en-US" sz="1000" dirty="0">
              <a:solidFill>
                <a:srgbClr val="000000"/>
              </a:solidFill>
              <a:latin typeface="Consolas"/>
            </a:endParaRPr>
          </a:p>
          <a:p>
            <a:r>
              <a:rPr lang="en-US" sz="1000" dirty="0" smtClean="0">
                <a:solidFill>
                  <a:srgbClr val="000000"/>
                </a:solidFill>
                <a:latin typeface="Consolas"/>
              </a:rPr>
              <a:t> {</a:t>
            </a:r>
            <a:endParaRPr lang="en-US" sz="1000" dirty="0">
              <a:solidFill>
                <a:srgbClr val="000000"/>
              </a:solidFill>
              <a:latin typeface="Consolas"/>
            </a:endParaRPr>
          </a:p>
          <a:p>
            <a:r>
              <a:rPr lang="pt-BR" sz="1000" dirty="0" smtClean="0">
                <a:solidFill>
                  <a:srgbClr val="000000"/>
                </a:solidFill>
                <a:latin typeface="Consolas"/>
              </a:rPr>
              <a:t>  p </a:t>
            </a:r>
            <a:r>
              <a:rPr lang="pt-BR" sz="1000" dirty="0">
                <a:solidFill>
                  <a:srgbClr val="000000"/>
                </a:solidFill>
                <a:latin typeface="Consolas"/>
              </a:rPr>
              <a:t>= </a:t>
            </a:r>
            <a:r>
              <a:rPr lang="pt-BR" sz="1000" dirty="0">
                <a:solidFill>
                  <a:srgbClr val="808080"/>
                </a:solidFill>
                <a:latin typeface="Consolas"/>
              </a:rPr>
              <a:t>n</a:t>
            </a:r>
            <a:r>
              <a:rPr lang="pt-BR" sz="1000" dirty="0">
                <a:solidFill>
                  <a:srgbClr val="000000"/>
                </a:solidFill>
                <a:latin typeface="Consolas"/>
              </a:rPr>
              <a:t> % </a:t>
            </a:r>
            <a:r>
              <a:rPr lang="pt-BR" sz="1000" dirty="0">
                <a:solidFill>
                  <a:srgbClr val="808080"/>
                </a:solidFill>
                <a:latin typeface="Consolas"/>
              </a:rPr>
              <a:t>m</a:t>
            </a:r>
            <a:r>
              <a:rPr lang="pt-BR" sz="1000" dirty="0">
                <a:solidFill>
                  <a:srgbClr val="000000"/>
                </a:solidFill>
                <a:latin typeface="Consolas"/>
              </a:rPr>
              <a:t>;     </a:t>
            </a:r>
            <a:r>
              <a:rPr lang="pt-BR" sz="1000" dirty="0">
                <a:solidFill>
                  <a:srgbClr val="008000"/>
                </a:solidFill>
                <a:latin typeface="Consolas"/>
              </a:rPr>
              <a:t>// p = n mod m</a:t>
            </a:r>
            <a:endParaRPr lang="pt-BR" sz="1000" dirty="0">
              <a:solidFill>
                <a:srgbClr val="000000"/>
              </a:solidFill>
              <a:latin typeface="Consolas"/>
            </a:endParaRPr>
          </a:p>
          <a:p>
            <a:r>
              <a:rPr lang="en-US" sz="1000" dirty="0" smtClean="0">
                <a:solidFill>
                  <a:srgbClr val="000000"/>
                </a:solidFill>
                <a:latin typeface="Consolas"/>
              </a:rPr>
              <a:t>  q </a:t>
            </a:r>
            <a:r>
              <a:rPr lang="en-US" sz="1000" dirty="0">
                <a:solidFill>
                  <a:srgbClr val="000000"/>
                </a:solidFill>
                <a:latin typeface="Consolas"/>
              </a:rPr>
              <a:t>= GCD(</a:t>
            </a:r>
            <a:r>
              <a:rPr lang="en-US" sz="1000" dirty="0">
                <a:solidFill>
                  <a:srgbClr val="808080"/>
                </a:solidFill>
                <a:latin typeface="Consolas"/>
              </a:rPr>
              <a:t>m</a:t>
            </a:r>
            <a:r>
              <a:rPr lang="en-US" sz="1000" dirty="0">
                <a:solidFill>
                  <a:srgbClr val="000000"/>
                </a:solidFill>
                <a:latin typeface="Consolas"/>
              </a:rPr>
              <a:t>, p);  </a:t>
            </a:r>
            <a:r>
              <a:rPr lang="en-US" sz="1000" dirty="0">
                <a:solidFill>
                  <a:srgbClr val="008000"/>
                </a:solidFill>
                <a:latin typeface="Consolas"/>
              </a:rPr>
              <a:t>// q = GCD (m, p) = GCD(m, n mod m)</a:t>
            </a:r>
            <a:endParaRPr lang="en-US" sz="1000" dirty="0">
              <a:solidFill>
                <a:srgbClr val="000000"/>
              </a:solidFill>
              <a:latin typeface="Consolas"/>
            </a:endParaRPr>
          </a:p>
          <a:p>
            <a:endParaRPr lang="en-US" sz="1000" dirty="0">
              <a:solidFill>
                <a:srgbClr val="000000"/>
              </a:solidFill>
              <a:latin typeface="Consolas"/>
            </a:endParaRPr>
          </a:p>
          <a:p>
            <a:r>
              <a:rPr lang="en-US" sz="1000" dirty="0" smtClean="0">
                <a:solidFill>
                  <a:srgbClr val="000000"/>
                </a:solidFill>
                <a:latin typeface="Consolas"/>
              </a:rPr>
              <a:t> }</a:t>
            </a:r>
            <a:endParaRPr lang="en-US" sz="1000" dirty="0">
              <a:solidFill>
                <a:srgbClr val="000000"/>
              </a:solidFill>
              <a:latin typeface="Consolas"/>
            </a:endParaRPr>
          </a:p>
          <a:p>
            <a:r>
              <a:rPr lang="en-US" sz="1000" dirty="0" smtClean="0">
                <a:solidFill>
                  <a:srgbClr val="000000"/>
                </a:solidFill>
                <a:latin typeface="Consolas"/>
              </a:rPr>
              <a:t>}</a:t>
            </a:r>
            <a:endParaRPr lang="en-US" sz="1000" dirty="0">
              <a:solidFill>
                <a:srgbClr val="000000"/>
              </a:solidFill>
              <a:latin typeface="Consolas"/>
            </a:endParaRPr>
          </a:p>
          <a:p>
            <a:endParaRPr lang="en-US" sz="1000" dirty="0">
              <a:solidFill>
                <a:srgbClr val="000000"/>
              </a:solidFill>
              <a:latin typeface="Consolas"/>
            </a:endParaRPr>
          </a:p>
          <a:p>
            <a:r>
              <a:rPr lang="en-US" sz="1000" dirty="0" err="1">
                <a:solidFill>
                  <a:srgbClr val="0000FF"/>
                </a:solidFill>
                <a:latin typeface="Consolas"/>
              </a:rPr>
              <a:t>int</a:t>
            </a:r>
            <a:r>
              <a:rPr lang="en-US" sz="1000" dirty="0">
                <a:solidFill>
                  <a:srgbClr val="000000"/>
                </a:solidFill>
                <a:latin typeface="Consolas"/>
              </a:rPr>
              <a:t> main()</a:t>
            </a:r>
          </a:p>
          <a:p>
            <a:r>
              <a:rPr lang="en-US" sz="1000" dirty="0">
                <a:solidFill>
                  <a:srgbClr val="000000"/>
                </a:solidFill>
                <a:latin typeface="Consolas"/>
              </a:rPr>
              <a:t>{</a:t>
            </a:r>
          </a:p>
          <a:p>
            <a:r>
              <a:rPr lang="en-US" sz="1000" dirty="0" err="1">
                <a:solidFill>
                  <a:srgbClr val="0000FF"/>
                </a:solidFill>
                <a:latin typeface="Consolas"/>
              </a:rPr>
              <a:t>int</a:t>
            </a:r>
            <a:r>
              <a:rPr lang="en-US" sz="1000" dirty="0">
                <a:solidFill>
                  <a:srgbClr val="000000"/>
                </a:solidFill>
                <a:latin typeface="Consolas"/>
              </a:rPr>
              <a:t> r, s, q;</a:t>
            </a:r>
          </a:p>
          <a:p>
            <a:r>
              <a:rPr lang="en-US" sz="1000" dirty="0" err="1">
                <a:solidFill>
                  <a:srgbClr val="000000"/>
                </a:solidFill>
                <a:latin typeface="Consolas"/>
              </a:rPr>
              <a:t>cout</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a:t>
            </a:r>
            <a:r>
              <a:rPr lang="en-US" sz="1000" dirty="0">
                <a:solidFill>
                  <a:srgbClr val="A31515"/>
                </a:solidFill>
                <a:latin typeface="Consolas"/>
              </a:rPr>
              <a:t>"Enter two integers..."</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a:t>
            </a:r>
            <a:r>
              <a:rPr lang="en-US" sz="1000" dirty="0" err="1">
                <a:solidFill>
                  <a:srgbClr val="000000"/>
                </a:solidFill>
                <a:latin typeface="Consolas"/>
              </a:rPr>
              <a:t>endl</a:t>
            </a:r>
            <a:r>
              <a:rPr lang="en-US" sz="1000" dirty="0">
                <a:solidFill>
                  <a:srgbClr val="000000"/>
                </a:solidFill>
                <a:latin typeface="Consolas"/>
              </a:rPr>
              <a:t>;</a:t>
            </a:r>
          </a:p>
          <a:p>
            <a:r>
              <a:rPr lang="en-US" sz="1000" dirty="0" err="1">
                <a:solidFill>
                  <a:srgbClr val="000000"/>
                </a:solidFill>
                <a:latin typeface="Consolas"/>
              </a:rPr>
              <a:t>cin</a:t>
            </a:r>
            <a:r>
              <a:rPr lang="en-US" sz="1000" dirty="0">
                <a:solidFill>
                  <a:srgbClr val="000000"/>
                </a:solidFill>
                <a:latin typeface="Consolas"/>
              </a:rPr>
              <a:t> </a:t>
            </a:r>
            <a:r>
              <a:rPr lang="en-US" sz="1000" dirty="0">
                <a:solidFill>
                  <a:srgbClr val="008080"/>
                </a:solidFill>
                <a:latin typeface="Consolas"/>
              </a:rPr>
              <a:t>&gt;&gt;</a:t>
            </a:r>
            <a:r>
              <a:rPr lang="en-US" sz="1000" dirty="0">
                <a:solidFill>
                  <a:srgbClr val="000000"/>
                </a:solidFill>
                <a:latin typeface="Consolas"/>
              </a:rPr>
              <a:t> r </a:t>
            </a:r>
            <a:r>
              <a:rPr lang="en-US" sz="1000" dirty="0">
                <a:solidFill>
                  <a:srgbClr val="008080"/>
                </a:solidFill>
                <a:latin typeface="Consolas"/>
              </a:rPr>
              <a:t>&gt;&gt;</a:t>
            </a:r>
            <a:r>
              <a:rPr lang="en-US" sz="1000" dirty="0">
                <a:solidFill>
                  <a:srgbClr val="000000"/>
                </a:solidFill>
                <a:latin typeface="Consolas"/>
              </a:rPr>
              <a:t> s;</a:t>
            </a:r>
          </a:p>
          <a:p>
            <a:r>
              <a:rPr lang="en-US" sz="1000" dirty="0">
                <a:solidFill>
                  <a:srgbClr val="000000"/>
                </a:solidFill>
                <a:latin typeface="Consolas"/>
              </a:rPr>
              <a:t>q = GCD(r, s);</a:t>
            </a:r>
          </a:p>
          <a:p>
            <a:r>
              <a:rPr lang="en-US" sz="1000" dirty="0" err="1">
                <a:solidFill>
                  <a:srgbClr val="000000"/>
                </a:solidFill>
                <a:latin typeface="Consolas"/>
              </a:rPr>
              <a:t>cout</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a:t>
            </a:r>
            <a:r>
              <a:rPr lang="en-US" sz="1000" dirty="0">
                <a:solidFill>
                  <a:srgbClr val="A31515"/>
                </a:solidFill>
                <a:latin typeface="Consolas"/>
              </a:rPr>
              <a:t>"The GCD of "</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r </a:t>
            </a:r>
            <a:r>
              <a:rPr lang="en-US" sz="1000" dirty="0">
                <a:solidFill>
                  <a:srgbClr val="008080"/>
                </a:solidFill>
                <a:latin typeface="Consolas"/>
              </a:rPr>
              <a:t>&lt;&lt;</a:t>
            </a:r>
            <a:r>
              <a:rPr lang="en-US" sz="1000" dirty="0">
                <a:solidFill>
                  <a:srgbClr val="000000"/>
                </a:solidFill>
                <a:latin typeface="Consolas"/>
              </a:rPr>
              <a:t> </a:t>
            </a:r>
            <a:r>
              <a:rPr lang="en-US" sz="1000" dirty="0">
                <a:solidFill>
                  <a:srgbClr val="A31515"/>
                </a:solidFill>
                <a:latin typeface="Consolas"/>
              </a:rPr>
              <a:t>" and "</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s </a:t>
            </a:r>
            <a:r>
              <a:rPr lang="en-US" sz="1000" dirty="0">
                <a:solidFill>
                  <a:srgbClr val="008080"/>
                </a:solidFill>
                <a:latin typeface="Consolas"/>
              </a:rPr>
              <a:t>&lt;&lt;</a:t>
            </a:r>
            <a:r>
              <a:rPr lang="en-US" sz="1000" dirty="0">
                <a:solidFill>
                  <a:srgbClr val="000000"/>
                </a:solidFill>
                <a:latin typeface="Consolas"/>
              </a:rPr>
              <a:t> </a:t>
            </a:r>
            <a:r>
              <a:rPr lang="en-US" sz="1000" dirty="0">
                <a:solidFill>
                  <a:srgbClr val="A31515"/>
                </a:solidFill>
                <a:latin typeface="Consolas"/>
              </a:rPr>
              <a:t>" is "</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q </a:t>
            </a:r>
            <a:r>
              <a:rPr lang="en-US" sz="1000" dirty="0">
                <a:solidFill>
                  <a:srgbClr val="008080"/>
                </a:solidFill>
                <a:latin typeface="Consolas"/>
              </a:rPr>
              <a:t>&lt;&lt;</a:t>
            </a:r>
            <a:r>
              <a:rPr lang="en-US" sz="1000" dirty="0">
                <a:solidFill>
                  <a:srgbClr val="000000"/>
                </a:solidFill>
                <a:latin typeface="Consolas"/>
              </a:rPr>
              <a:t> </a:t>
            </a:r>
            <a:r>
              <a:rPr lang="en-US" sz="1000" dirty="0" err="1">
                <a:solidFill>
                  <a:srgbClr val="000000"/>
                </a:solidFill>
                <a:latin typeface="Consolas"/>
              </a:rPr>
              <a:t>endl</a:t>
            </a:r>
            <a:r>
              <a:rPr lang="en-US" sz="1000" dirty="0">
                <a:solidFill>
                  <a:srgbClr val="000000"/>
                </a:solidFill>
                <a:latin typeface="Consolas"/>
              </a:rPr>
              <a:t> </a:t>
            </a:r>
            <a:r>
              <a:rPr lang="en-US" sz="1000" dirty="0">
                <a:solidFill>
                  <a:srgbClr val="008080"/>
                </a:solidFill>
                <a:latin typeface="Consolas"/>
              </a:rPr>
              <a:t>&lt;&lt;</a:t>
            </a:r>
            <a:r>
              <a:rPr lang="en-US" sz="1000" dirty="0">
                <a:solidFill>
                  <a:srgbClr val="000000"/>
                </a:solidFill>
                <a:latin typeface="Consolas"/>
              </a:rPr>
              <a:t> </a:t>
            </a:r>
            <a:r>
              <a:rPr lang="en-US" sz="1000" dirty="0" err="1">
                <a:solidFill>
                  <a:srgbClr val="000000"/>
                </a:solidFill>
                <a:latin typeface="Consolas"/>
              </a:rPr>
              <a:t>endl</a:t>
            </a:r>
            <a:r>
              <a:rPr lang="en-US" sz="1000" dirty="0" smtClean="0">
                <a:solidFill>
                  <a:srgbClr val="000000"/>
                </a:solidFill>
                <a:latin typeface="Consolas"/>
              </a:rPr>
              <a:t>;</a:t>
            </a:r>
          </a:p>
          <a:p>
            <a:endParaRPr lang="en-US" sz="1000" dirty="0">
              <a:solidFill>
                <a:srgbClr val="000000"/>
              </a:solidFill>
              <a:latin typeface="Consolas"/>
            </a:endParaRPr>
          </a:p>
          <a:p>
            <a:r>
              <a:rPr lang="en-US" sz="1000" dirty="0">
                <a:solidFill>
                  <a:srgbClr val="000000"/>
                </a:solidFill>
                <a:latin typeface="Consolas"/>
              </a:rPr>
              <a:t>system(</a:t>
            </a:r>
            <a:r>
              <a:rPr lang="en-US" sz="1000" dirty="0">
                <a:solidFill>
                  <a:srgbClr val="A31515"/>
                </a:solidFill>
                <a:latin typeface="Consolas"/>
              </a:rPr>
              <a:t>"pause"</a:t>
            </a:r>
            <a:r>
              <a:rPr lang="en-US" sz="1000" dirty="0">
                <a:solidFill>
                  <a:srgbClr val="000000"/>
                </a:solidFill>
                <a:latin typeface="Consolas"/>
              </a:rPr>
              <a:t>);</a:t>
            </a:r>
          </a:p>
          <a:p>
            <a:endParaRPr lang="en-US" sz="1000" dirty="0">
              <a:solidFill>
                <a:srgbClr val="000000"/>
              </a:solidFill>
              <a:latin typeface="Consolas"/>
            </a:endParaRPr>
          </a:p>
          <a:p>
            <a:endParaRPr lang="en-US" sz="1000" dirty="0">
              <a:solidFill>
                <a:srgbClr val="000000"/>
              </a:solidFill>
              <a:latin typeface="Consolas"/>
            </a:endParaRPr>
          </a:p>
          <a:p>
            <a:r>
              <a:rPr lang="en-US" sz="1000" dirty="0">
                <a:solidFill>
                  <a:srgbClr val="0000FF"/>
                </a:solidFill>
                <a:latin typeface="Consolas"/>
              </a:rPr>
              <a:t>return</a:t>
            </a:r>
            <a:r>
              <a:rPr lang="en-US" sz="1000" dirty="0">
                <a:solidFill>
                  <a:srgbClr val="000000"/>
                </a:solidFill>
                <a:latin typeface="Consolas"/>
              </a:rPr>
              <a:t> 0;</a:t>
            </a:r>
            <a:r>
              <a:rPr lang="en-US" sz="1000" dirty="0">
                <a:solidFill>
                  <a:srgbClr val="008000"/>
                </a:solidFill>
                <a:latin typeface="Consolas"/>
              </a:rPr>
              <a:t>// End statement</a:t>
            </a:r>
            <a:endParaRPr lang="en-US" sz="1000" dirty="0">
              <a:solidFill>
                <a:srgbClr val="000000"/>
              </a:solidFill>
              <a:latin typeface="Consolas"/>
            </a:endParaRPr>
          </a:p>
          <a:p>
            <a:r>
              <a:rPr lang="en-US" sz="1000" dirty="0">
                <a:solidFill>
                  <a:srgbClr val="000000"/>
                </a:solidFill>
                <a:latin typeface="Consolas"/>
              </a:rPr>
              <a:t>}</a:t>
            </a:r>
            <a:endParaRPr lang="en-US" sz="1000" dirty="0"/>
          </a:p>
        </p:txBody>
      </p:sp>
      <p:sp>
        <p:nvSpPr>
          <p:cNvPr id="6" name="TextBox 5"/>
          <p:cNvSpPr txBox="1"/>
          <p:nvPr/>
        </p:nvSpPr>
        <p:spPr>
          <a:xfrm>
            <a:off x="5076056" y="2054771"/>
            <a:ext cx="3384376" cy="2862322"/>
          </a:xfrm>
          <a:prstGeom prst="rect">
            <a:avLst/>
          </a:prstGeom>
          <a:noFill/>
        </p:spPr>
        <p:txBody>
          <a:bodyPr wrap="square" rtlCol="0">
            <a:spAutoFit/>
          </a:bodyPr>
          <a:lstStyle/>
          <a:p>
            <a:r>
              <a:rPr lang="en-US" dirty="0" smtClean="0">
                <a:solidFill>
                  <a:srgbClr val="CC0099"/>
                </a:solidFill>
              </a:rPr>
              <a:t>Euclidian  recursive algorithm for finding  a greatest common divisor of two integers:</a:t>
            </a:r>
          </a:p>
          <a:p>
            <a:endParaRPr lang="en-US" dirty="0">
              <a:solidFill>
                <a:srgbClr val="CC0099"/>
              </a:solidFill>
            </a:endParaRPr>
          </a:p>
          <a:p>
            <a:endParaRPr lang="en-US" dirty="0" smtClean="0">
              <a:solidFill>
                <a:srgbClr val="CC0099"/>
              </a:solidFill>
            </a:endParaRPr>
          </a:p>
          <a:p>
            <a:endParaRPr lang="en-US" dirty="0">
              <a:solidFill>
                <a:srgbClr val="CC0099"/>
              </a:solidFill>
            </a:endParaRPr>
          </a:p>
          <a:p>
            <a:endParaRPr lang="en-US" dirty="0" smtClean="0">
              <a:solidFill>
                <a:srgbClr val="CC0099"/>
              </a:solidFill>
            </a:endParaRPr>
          </a:p>
          <a:p>
            <a:endParaRPr lang="en-US" dirty="0">
              <a:solidFill>
                <a:srgbClr val="CC0099"/>
              </a:solidFill>
            </a:endParaRPr>
          </a:p>
          <a:p>
            <a:endParaRPr lang="en-US" dirty="0" smtClean="0">
              <a:solidFill>
                <a:srgbClr val="CC0099"/>
              </a:solidFill>
            </a:endParaRPr>
          </a:p>
          <a:p>
            <a:r>
              <a:rPr lang="en-US" dirty="0" smtClean="0">
                <a:solidFill>
                  <a:srgbClr val="CC0099"/>
                </a:solidFill>
              </a:rPr>
              <a:t>and its C++ implementation</a:t>
            </a:r>
            <a:endParaRPr lang="en-US" dirty="0">
              <a:solidFill>
                <a:srgbClr val="CC0099"/>
              </a:solidFill>
            </a:endParaRPr>
          </a:p>
        </p:txBody>
      </p:sp>
      <p:graphicFrame>
        <p:nvGraphicFramePr>
          <p:cNvPr id="3" name="Object 2"/>
          <p:cNvGraphicFramePr>
            <a:graphicFrameLocks noChangeAspect="1"/>
          </p:cNvGraphicFramePr>
          <p:nvPr>
            <p:extLst/>
          </p:nvPr>
        </p:nvGraphicFramePr>
        <p:xfrm>
          <a:off x="4788024" y="3068960"/>
          <a:ext cx="4220688" cy="1138604"/>
        </p:xfrm>
        <a:graphic>
          <a:graphicData uri="http://schemas.openxmlformats.org/presentationml/2006/ole">
            <mc:AlternateContent xmlns:mc="http://schemas.openxmlformats.org/markup-compatibility/2006">
              <mc:Choice xmlns:v="urn:schemas-microsoft-com:vml" Requires="v">
                <p:oleObj spid="_x0000_s1056" name="Equation" r:id="rId3" imgW="2730240" imgH="736560" progId="Equation.DSMT4">
                  <p:embed/>
                </p:oleObj>
              </mc:Choice>
              <mc:Fallback>
                <p:oleObj name="Equation" r:id="rId3" imgW="2730240" imgH="736560" progId="Equation.DSMT4">
                  <p:embed/>
                  <p:pic>
                    <p:nvPicPr>
                      <p:cNvPr id="3" name="Object 2"/>
                      <p:cNvPicPr/>
                      <p:nvPr/>
                    </p:nvPicPr>
                    <p:blipFill>
                      <a:blip r:embed="rId4"/>
                      <a:stretch>
                        <a:fillRect/>
                      </a:stretch>
                    </p:blipFill>
                    <p:spPr>
                      <a:xfrm>
                        <a:off x="4788024" y="3068960"/>
                        <a:ext cx="4220688" cy="1138604"/>
                      </a:xfrm>
                      <a:prstGeom prst="rect">
                        <a:avLst/>
                      </a:prstGeom>
                    </p:spPr>
                  </p:pic>
                </p:oleObj>
              </mc:Fallback>
            </mc:AlternateContent>
          </a:graphicData>
        </a:graphic>
      </p:graphicFrame>
      <p:cxnSp>
        <p:nvCxnSpPr>
          <p:cNvPr id="8" name="Straight Connector 7"/>
          <p:cNvCxnSpPr/>
          <p:nvPr/>
        </p:nvCxnSpPr>
        <p:spPr>
          <a:xfrm>
            <a:off x="4644008" y="1412776"/>
            <a:ext cx="0" cy="5180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851920" y="3931028"/>
            <a:ext cx="1224136" cy="794116"/>
          </a:xfrm>
          <a:prstGeom prst="straightConnector1">
            <a:avLst/>
          </a:prstGeom>
          <a:ln>
            <a:solidFill>
              <a:srgbClr val="CC0099"/>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7667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Slide Number Placeholder 2"/>
          <p:cNvSpPr>
            <a:spLocks noGrp="1"/>
          </p:cNvSpPr>
          <p:nvPr>
            <p:ph type="sldNum" sz="quarter" idx="12"/>
          </p:nvPr>
        </p:nvSpPr>
        <p:spPr/>
        <p:txBody>
          <a:bodyPr/>
          <a:lstStyle/>
          <a:p>
            <a:fld id="{911E4C43-30DC-40C6-8400-D754E7A063DA}" type="slidenum">
              <a:rPr lang="en-US" smtClean="0"/>
              <a:t>63</a:t>
            </a:fld>
            <a:endParaRPr lang="en-US" dirty="0"/>
          </a:p>
        </p:txBody>
      </p:sp>
      <p:sp>
        <p:nvSpPr>
          <p:cNvPr id="7" name="Content Placeholder 2"/>
          <p:cNvSpPr txBox="1">
            <a:spLocks/>
          </p:cNvSpPr>
          <p:nvPr/>
        </p:nvSpPr>
        <p:spPr>
          <a:xfrm>
            <a:off x="457200" y="1935480"/>
            <a:ext cx="8229600" cy="4389120"/>
          </a:xfrm>
          <a:prstGeom prst="rect">
            <a:avLst/>
          </a:prstGeom>
        </p:spPr>
        <p:txBody>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Arial" panose="020B0604020202020204" pitchFamily="34" charset="0"/>
              <a:buChar char="•"/>
            </a:pPr>
            <a:r>
              <a:rPr lang="en-US" dirty="0" smtClean="0"/>
              <a:t>Design the factorial function which takes an integer number as input  and returns the factorial of this number.</a:t>
            </a:r>
          </a:p>
          <a:p>
            <a:pPr marL="0" indent="0">
              <a:buNone/>
            </a:pPr>
            <a:r>
              <a:rPr lang="en-US" dirty="0" smtClean="0"/>
              <a:t>	</a:t>
            </a:r>
            <a:r>
              <a:rPr lang="en-US" dirty="0" smtClean="0">
                <a:solidFill>
                  <a:schemeClr val="accent5">
                    <a:lumMod val="75000"/>
                  </a:schemeClr>
                </a:solidFill>
              </a:rPr>
              <a:t>// Function Prototype</a:t>
            </a:r>
          </a:p>
          <a:p>
            <a:pPr marL="0" indent="0">
              <a:buNone/>
            </a:pPr>
            <a:r>
              <a:rPr lang="en-US" dirty="0"/>
              <a:t>	</a:t>
            </a:r>
            <a:r>
              <a:rPr lang="en-US" dirty="0" err="1" smtClean="0"/>
              <a:t>int</a:t>
            </a:r>
            <a:r>
              <a:rPr lang="en-US" dirty="0" smtClean="0"/>
              <a:t> factorial (</a:t>
            </a:r>
            <a:r>
              <a:rPr lang="en-US" dirty="0" err="1" smtClean="0"/>
              <a:t>int</a:t>
            </a:r>
            <a:r>
              <a:rPr lang="en-US" dirty="0" smtClean="0"/>
              <a:t>);</a:t>
            </a:r>
          </a:p>
          <a:p>
            <a:pPr marL="0" indent="0">
              <a:buNone/>
            </a:pPr>
            <a:endParaRPr lang="en-US" dirty="0" smtClean="0"/>
          </a:p>
          <a:p>
            <a:pPr lvl="1">
              <a:buFont typeface="Arial" panose="020B0604020202020204" pitchFamily="34" charset="0"/>
              <a:buChar char="•"/>
            </a:pPr>
            <a:r>
              <a:rPr lang="en-US" dirty="0" smtClean="0"/>
              <a:t>Write a recursive version and test </a:t>
            </a:r>
            <a:r>
              <a:rPr lang="en-US" dirty="0"/>
              <a:t>it with a driver program</a:t>
            </a:r>
            <a:r>
              <a:rPr lang="en-US" dirty="0" smtClean="0"/>
              <a: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Write an iterative version (that uses </a:t>
            </a:r>
            <a:r>
              <a:rPr lang="en-US" dirty="0"/>
              <a:t>a </a:t>
            </a:r>
            <a:r>
              <a:rPr lang="en-US" dirty="0" smtClean="0"/>
              <a:t>loop instead of recursion).</a:t>
            </a:r>
          </a:p>
        </p:txBody>
      </p:sp>
    </p:spTree>
    <p:extLst>
      <p:ext uri="{BB962C8B-B14F-4D97-AF65-F5344CB8AC3E}">
        <p14:creationId xmlns:p14="http://schemas.microsoft.com/office/powerpoint/2010/main" val="23836812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smtClean="0"/>
              <a:t>The </a:t>
            </a:r>
            <a:r>
              <a:rPr lang="en-US" altLang="en-US" smtClean="0">
                <a:latin typeface="Courier New" pitchFamily="-16" charset="0"/>
              </a:rPr>
              <a:t>exit()</a:t>
            </a:r>
            <a:r>
              <a:rPr lang="en-US" altLang="en-US" smtClean="0"/>
              <a:t> Function</a:t>
            </a:r>
          </a:p>
        </p:txBody>
      </p:sp>
      <p:sp>
        <p:nvSpPr>
          <p:cNvPr id="93187" name="Rectangle 3"/>
          <p:cNvSpPr>
            <a:spLocks noGrp="1" noChangeArrowheads="1"/>
          </p:cNvSpPr>
          <p:nvPr>
            <p:ph idx="1"/>
          </p:nvPr>
        </p:nvSpPr>
        <p:spPr/>
        <p:txBody>
          <a:bodyPr/>
          <a:lstStyle/>
          <a:p>
            <a:pPr>
              <a:lnSpc>
                <a:spcPct val="90000"/>
              </a:lnSpc>
            </a:pPr>
            <a:r>
              <a:rPr lang="en-US" altLang="en-US" dirty="0" smtClean="0"/>
              <a:t>Terminates the execution of a program</a:t>
            </a:r>
          </a:p>
          <a:p>
            <a:pPr>
              <a:lnSpc>
                <a:spcPct val="90000"/>
              </a:lnSpc>
            </a:pPr>
            <a:r>
              <a:rPr lang="en-US" altLang="en-US" dirty="0" smtClean="0"/>
              <a:t>Can be called from any function</a:t>
            </a:r>
          </a:p>
          <a:p>
            <a:pPr>
              <a:lnSpc>
                <a:spcPct val="90000"/>
              </a:lnSpc>
            </a:pPr>
            <a:r>
              <a:rPr lang="en-US" altLang="en-US" dirty="0" smtClean="0"/>
              <a:t>Can pass an </a:t>
            </a:r>
            <a:r>
              <a:rPr lang="en-US" altLang="en-US" dirty="0" err="1" smtClean="0">
                <a:latin typeface="Courier New" pitchFamily="-16" charset="0"/>
              </a:rPr>
              <a:t>int</a:t>
            </a:r>
            <a:r>
              <a:rPr lang="en-US" altLang="en-US" dirty="0" smtClean="0"/>
              <a:t> value to operating system to indicate status of program termination</a:t>
            </a:r>
          </a:p>
          <a:p>
            <a:pPr>
              <a:lnSpc>
                <a:spcPct val="90000"/>
              </a:lnSpc>
            </a:pPr>
            <a:r>
              <a:rPr lang="en-US" altLang="en-US" u="sng" dirty="0" smtClean="0"/>
              <a:t>Usually used for abnormal termination of program</a:t>
            </a:r>
          </a:p>
          <a:p>
            <a:pPr>
              <a:lnSpc>
                <a:spcPct val="90000"/>
              </a:lnSpc>
            </a:pPr>
            <a:r>
              <a:rPr lang="en-US" altLang="en-US" dirty="0" smtClean="0"/>
              <a:t>Requires </a:t>
            </a:r>
            <a:r>
              <a:rPr lang="en-US" altLang="en-US" dirty="0" err="1" smtClean="0">
                <a:latin typeface="Courier New" pitchFamily="-16" charset="0"/>
              </a:rPr>
              <a:t>cstdlib</a:t>
            </a:r>
            <a:r>
              <a:rPr lang="en-US" altLang="en-US" dirty="0" smtClean="0"/>
              <a:t> header file</a:t>
            </a:r>
          </a:p>
        </p:txBody>
      </p:sp>
      <p:sp>
        <p:nvSpPr>
          <p:cNvPr id="2" name="Slide Number Placeholder 1"/>
          <p:cNvSpPr>
            <a:spLocks noGrp="1"/>
          </p:cNvSpPr>
          <p:nvPr>
            <p:ph type="sldNum" sz="quarter" idx="12"/>
          </p:nvPr>
        </p:nvSpPr>
        <p:spPr/>
        <p:txBody>
          <a:bodyPr/>
          <a:lstStyle/>
          <a:p>
            <a:fld id="{911E4C43-30DC-40C6-8400-D754E7A063DA}" type="slidenum">
              <a:rPr lang="en-US" smtClean="0"/>
              <a:t>64</a:t>
            </a:fld>
            <a:endParaRPr lang="en-US" dirty="0"/>
          </a:p>
        </p:txBody>
      </p:sp>
    </p:spTree>
    <p:extLst>
      <p:ext uri="{BB962C8B-B14F-4D97-AF65-F5344CB8AC3E}">
        <p14:creationId xmlns:p14="http://schemas.microsoft.com/office/powerpoint/2010/main" val="522331490"/>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smtClean="0"/>
              <a:t>The </a:t>
            </a:r>
            <a:r>
              <a:rPr lang="en-US" altLang="en-US" smtClean="0">
                <a:latin typeface="Courier New" pitchFamily="-16" charset="0"/>
              </a:rPr>
              <a:t>exit()</a:t>
            </a:r>
            <a:r>
              <a:rPr lang="en-US" altLang="en-US" smtClean="0"/>
              <a:t> Function</a:t>
            </a:r>
          </a:p>
        </p:txBody>
      </p:sp>
      <p:sp>
        <p:nvSpPr>
          <p:cNvPr id="94211" name="Rectangle 3"/>
          <p:cNvSpPr>
            <a:spLocks noGrp="1" noChangeArrowheads="1"/>
          </p:cNvSpPr>
          <p:nvPr>
            <p:ph idx="1"/>
          </p:nvPr>
        </p:nvSpPr>
        <p:spPr/>
        <p:txBody>
          <a:bodyPr/>
          <a:lstStyle/>
          <a:p>
            <a:r>
              <a:rPr lang="en-US" altLang="en-US" dirty="0" smtClean="0"/>
              <a:t>Example:</a:t>
            </a:r>
            <a:br>
              <a:rPr lang="en-US" altLang="en-US" dirty="0" smtClean="0"/>
            </a:br>
            <a:r>
              <a:rPr lang="en-US" altLang="en-US" dirty="0" smtClean="0">
                <a:latin typeface="Courier New" pitchFamily="-16" charset="0"/>
              </a:rPr>
              <a:t>    exit(0);</a:t>
            </a:r>
            <a:r>
              <a:rPr lang="en-US" altLang="en-US" dirty="0" smtClean="0"/>
              <a:t/>
            </a:r>
            <a:br>
              <a:rPr lang="en-US" altLang="en-US" dirty="0" smtClean="0"/>
            </a:br>
            <a:endParaRPr lang="en-US" altLang="en-US" dirty="0" smtClean="0"/>
          </a:p>
          <a:p>
            <a:r>
              <a:rPr lang="en-US" altLang="en-US" dirty="0" smtClean="0"/>
              <a:t>The </a:t>
            </a:r>
            <a:r>
              <a:rPr lang="en-US" altLang="en-US" dirty="0" err="1" smtClean="0">
                <a:latin typeface="Courier New" pitchFamily="-16" charset="0"/>
              </a:rPr>
              <a:t>cstdlib</a:t>
            </a:r>
            <a:r>
              <a:rPr lang="en-US" altLang="en-US" dirty="0" smtClean="0"/>
              <a:t> header defines two constants that are commonly passed, to indicate success or failure:</a:t>
            </a:r>
            <a:br>
              <a:rPr lang="en-US" altLang="en-US" dirty="0" smtClean="0"/>
            </a:br>
            <a:r>
              <a:rPr lang="en-US" altLang="en-US" dirty="0" smtClean="0">
                <a:latin typeface="Courier New" pitchFamily="-16" charset="0"/>
              </a:rPr>
              <a:t> exit(EXIT_SUCCESS);</a:t>
            </a:r>
            <a:br>
              <a:rPr lang="en-US" altLang="en-US" dirty="0" smtClean="0">
                <a:latin typeface="Courier New" pitchFamily="-16" charset="0"/>
              </a:rPr>
            </a:br>
            <a:r>
              <a:rPr lang="en-US" altLang="en-US" dirty="0" smtClean="0">
                <a:latin typeface="Courier New" pitchFamily="-16" charset="0"/>
              </a:rPr>
              <a:t> exit(EXIT_FAILURE);</a:t>
            </a:r>
          </a:p>
        </p:txBody>
      </p:sp>
      <p:sp>
        <p:nvSpPr>
          <p:cNvPr id="2" name="Slide Number Placeholder 1"/>
          <p:cNvSpPr>
            <a:spLocks noGrp="1"/>
          </p:cNvSpPr>
          <p:nvPr>
            <p:ph type="sldNum" sz="quarter" idx="12"/>
          </p:nvPr>
        </p:nvSpPr>
        <p:spPr/>
        <p:txBody>
          <a:bodyPr/>
          <a:lstStyle/>
          <a:p>
            <a:fld id="{911E4C43-30DC-40C6-8400-D754E7A063DA}" type="slidenum">
              <a:rPr lang="en-US" smtClean="0"/>
              <a:t>65</a:t>
            </a:fld>
            <a:endParaRPr lang="en-US" dirty="0"/>
          </a:p>
        </p:txBody>
      </p:sp>
    </p:spTree>
    <p:extLst>
      <p:ext uri="{BB962C8B-B14F-4D97-AF65-F5344CB8AC3E}">
        <p14:creationId xmlns:p14="http://schemas.microsoft.com/office/powerpoint/2010/main" val="1208066107"/>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smtClean="0"/>
              <a:t>C standard Library, and Math Library Functions</a:t>
            </a:r>
            <a:endParaRPr lang="en-US" sz="4400" dirty="0"/>
          </a:p>
        </p:txBody>
      </p:sp>
      <p:sp>
        <p:nvSpPr>
          <p:cNvPr id="5" name="Text Placeholder 4"/>
          <p:cNvSpPr>
            <a:spLocks noGrp="1"/>
          </p:cNvSpPr>
          <p:nvPr>
            <p:ph type="body" idx="1"/>
          </p:nvPr>
        </p:nvSpPr>
        <p:spPr/>
        <p:txBody>
          <a:bodyPr/>
          <a:lstStyle/>
          <a:p>
            <a:r>
              <a:rPr lang="en-US" sz="2000" dirty="0"/>
              <a:t>Functions in C++</a:t>
            </a:r>
            <a:endParaRPr lang="en-US" dirty="0"/>
          </a:p>
          <a:p>
            <a:endParaRPr lang="en-US" dirty="0"/>
          </a:p>
        </p:txBody>
      </p:sp>
      <p:sp>
        <p:nvSpPr>
          <p:cNvPr id="2" name="Slide Number Placeholder 1"/>
          <p:cNvSpPr>
            <a:spLocks noGrp="1"/>
          </p:cNvSpPr>
          <p:nvPr>
            <p:ph type="sldNum" sz="quarter" idx="12"/>
          </p:nvPr>
        </p:nvSpPr>
        <p:spPr/>
        <p:txBody>
          <a:bodyPr/>
          <a:lstStyle/>
          <a:p>
            <a:fld id="{911E4C43-30DC-40C6-8400-D754E7A063DA}" type="slidenum">
              <a:rPr lang="en-US" smtClean="0"/>
              <a:t>66</a:t>
            </a:fld>
            <a:endParaRPr lang="en-US" dirty="0"/>
          </a:p>
        </p:txBody>
      </p:sp>
    </p:spTree>
    <p:extLst>
      <p:ext uri="{BB962C8B-B14F-4D97-AF65-F5344CB8AC3E}">
        <p14:creationId xmlns:p14="http://schemas.microsoft.com/office/powerpoint/2010/main" val="21419178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standard library</a:t>
            </a:r>
            <a:endParaRPr lang="en-US" dirty="0"/>
          </a:p>
        </p:txBody>
      </p:sp>
      <p:sp>
        <p:nvSpPr>
          <p:cNvPr id="5" name="Content Placeholder 4"/>
          <p:cNvSpPr>
            <a:spLocks noGrp="1"/>
          </p:cNvSpPr>
          <p:nvPr>
            <p:ph idx="1"/>
          </p:nvPr>
        </p:nvSpPr>
        <p:spPr/>
        <p:txBody>
          <a:bodyPr/>
          <a:lstStyle/>
          <a:p>
            <a:r>
              <a:rPr lang="en-US" dirty="0" smtClean="0"/>
              <a:t>C programs consist of modules or pieces called functions</a:t>
            </a:r>
          </a:p>
          <a:p>
            <a:r>
              <a:rPr lang="en-US" dirty="0" smtClean="0"/>
              <a:t>There is a rich collection of functions which were already defined in the C standard library</a:t>
            </a:r>
          </a:p>
          <a:p>
            <a:r>
              <a:rPr lang="en-US" dirty="0" smtClean="0"/>
              <a:t>The functions in the C standard library are Standard Library Functions </a:t>
            </a:r>
            <a:endParaRPr lang="en-US" b="1" dirty="0" smtClean="0">
              <a:solidFill>
                <a:srgbClr val="0000FF"/>
              </a:solidFill>
              <a:latin typeface="Courier" panose="02060409020205020404" pitchFamily="49" charset="0"/>
            </a:endParaRPr>
          </a:p>
          <a:p>
            <a:pPr>
              <a:buNone/>
            </a:pPr>
            <a:endParaRPr lang="en-US" dirty="0" smtClean="0"/>
          </a:p>
          <a:p>
            <a:endParaRPr lang="en-US" dirty="0"/>
          </a:p>
        </p:txBody>
      </p:sp>
      <p:sp>
        <p:nvSpPr>
          <p:cNvPr id="2" name="Slide Number Placeholder 1"/>
          <p:cNvSpPr>
            <a:spLocks noGrp="1"/>
          </p:cNvSpPr>
          <p:nvPr>
            <p:ph type="sldNum" sz="quarter" idx="12"/>
          </p:nvPr>
        </p:nvSpPr>
        <p:spPr/>
        <p:txBody>
          <a:bodyPr/>
          <a:lstStyle/>
          <a:p>
            <a:fld id="{911E4C43-30DC-40C6-8400-D754E7A063DA}" type="slidenum">
              <a:rPr lang="en-US" smtClean="0"/>
              <a:t>67</a:t>
            </a:fld>
            <a:endParaRPr lang="en-US" dirty="0"/>
          </a:p>
        </p:txBody>
      </p:sp>
    </p:spTree>
    <p:extLst>
      <p:ext uri="{BB962C8B-B14F-4D97-AF65-F5344CB8AC3E}">
        <p14:creationId xmlns:p14="http://schemas.microsoft.com/office/powerpoint/2010/main" val="5688755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dirty="0" smtClean="0"/>
              <a:t>Random numbers</a:t>
            </a:r>
          </a:p>
        </p:txBody>
      </p:sp>
      <p:sp>
        <p:nvSpPr>
          <p:cNvPr id="94211" name="Rectangle 3"/>
          <p:cNvSpPr>
            <a:spLocks noGrp="1" noChangeArrowheads="1"/>
          </p:cNvSpPr>
          <p:nvPr>
            <p:ph idx="1"/>
          </p:nvPr>
        </p:nvSpPr>
        <p:spPr/>
        <p:txBody>
          <a:bodyPr/>
          <a:lstStyle/>
          <a:p>
            <a:r>
              <a:rPr lang="en-US" altLang="en-US" dirty="0" smtClean="0"/>
              <a:t>Random numbers are widely used in different computer simulations. </a:t>
            </a:r>
          </a:p>
          <a:p>
            <a:pPr>
              <a:buClr>
                <a:srgbClr val="CC0099"/>
              </a:buClr>
              <a:buFont typeface="Wingdings" panose="05000000000000000000" pitchFamily="2" charset="2"/>
              <a:buChar char="Ø"/>
            </a:pPr>
            <a:r>
              <a:rPr lang="en-US" altLang="en-US" dirty="0" smtClean="0"/>
              <a:t>They are very important for example, in </a:t>
            </a:r>
          </a:p>
          <a:p>
            <a:pPr>
              <a:buClr>
                <a:srgbClr val="CC0099"/>
              </a:buClr>
              <a:buFont typeface="Wingdings" panose="05000000000000000000" pitchFamily="2" charset="2"/>
              <a:buChar char="Ø"/>
            </a:pPr>
            <a:r>
              <a:rPr lang="en-US" altLang="en-US" dirty="0" smtClean="0"/>
              <a:t>Filter design (simulation of noise)</a:t>
            </a:r>
          </a:p>
          <a:p>
            <a:pPr>
              <a:buClr>
                <a:srgbClr val="CC0099"/>
              </a:buClr>
              <a:buFont typeface="Wingdings" panose="05000000000000000000" pitchFamily="2" charset="2"/>
              <a:buChar char="Ø"/>
            </a:pPr>
            <a:r>
              <a:rPr lang="en-US" altLang="en-US" dirty="0" smtClean="0"/>
              <a:t>Statistical simulations</a:t>
            </a:r>
          </a:p>
          <a:p>
            <a:pPr>
              <a:buClr>
                <a:srgbClr val="CC0099"/>
              </a:buClr>
              <a:buFont typeface="Wingdings" panose="05000000000000000000" pitchFamily="2" charset="2"/>
              <a:buChar char="Ø"/>
            </a:pPr>
            <a:r>
              <a:rPr lang="en-US" altLang="en-US" dirty="0" smtClean="0"/>
              <a:t>Computer security</a:t>
            </a:r>
          </a:p>
          <a:p>
            <a:pPr>
              <a:buClr>
                <a:srgbClr val="CC0099"/>
              </a:buClr>
              <a:buFont typeface="Wingdings" panose="05000000000000000000" pitchFamily="2" charset="2"/>
              <a:buChar char="Ø"/>
            </a:pPr>
            <a:r>
              <a:rPr lang="en-US" altLang="en-US" dirty="0" smtClean="0"/>
              <a:t>Computer gaming (simulation of rolling a dice, playing cards, etc.)</a:t>
            </a:r>
          </a:p>
        </p:txBody>
      </p:sp>
      <p:sp>
        <p:nvSpPr>
          <p:cNvPr id="2" name="Slide Number Placeholder 1"/>
          <p:cNvSpPr>
            <a:spLocks noGrp="1"/>
          </p:cNvSpPr>
          <p:nvPr>
            <p:ph type="sldNum" sz="quarter" idx="12"/>
          </p:nvPr>
        </p:nvSpPr>
        <p:spPr/>
        <p:txBody>
          <a:bodyPr/>
          <a:lstStyle/>
          <a:p>
            <a:fld id="{911E4C43-30DC-40C6-8400-D754E7A063DA}" type="slidenum">
              <a:rPr lang="en-US" smtClean="0">
                <a:solidFill>
                  <a:srgbClr val="04617B">
                    <a:shade val="90000"/>
                  </a:srgbClr>
                </a:solidFill>
              </a:rPr>
              <a:pPr/>
              <a:t>68</a:t>
            </a:fld>
            <a:endParaRPr lang="en-US" dirty="0">
              <a:solidFill>
                <a:srgbClr val="04617B">
                  <a:shade val="90000"/>
                </a:srgbClr>
              </a:solidFill>
            </a:endParaRPr>
          </a:p>
        </p:txBody>
      </p:sp>
    </p:spTree>
    <p:extLst>
      <p:ext uri="{BB962C8B-B14F-4D97-AF65-F5344CB8AC3E}">
        <p14:creationId xmlns:p14="http://schemas.microsoft.com/office/powerpoint/2010/main" val="4224431985"/>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dirty="0" smtClean="0"/>
              <a:t>Mathematical Library Functions – Random Numbers</a:t>
            </a:r>
          </a:p>
        </p:txBody>
      </p:sp>
      <p:sp>
        <p:nvSpPr>
          <p:cNvPr id="56323" name="Content Placeholder 2"/>
          <p:cNvSpPr>
            <a:spLocks noGrp="1"/>
          </p:cNvSpPr>
          <p:nvPr>
            <p:ph idx="1"/>
          </p:nvPr>
        </p:nvSpPr>
        <p:spPr>
          <a:xfrm>
            <a:off x="457200" y="1600200"/>
            <a:ext cx="8363272" cy="4525963"/>
          </a:xfrm>
        </p:spPr>
        <p:txBody>
          <a:bodyPr>
            <a:normAutofit/>
          </a:bodyPr>
          <a:lstStyle/>
          <a:p>
            <a:pPr eaLnBrk="1" hangingPunct="1">
              <a:lnSpc>
                <a:spcPct val="90000"/>
              </a:lnSpc>
            </a:pPr>
            <a:r>
              <a:rPr lang="en-US" altLang="en-US" dirty="0" smtClean="0"/>
              <a:t>These require </a:t>
            </a:r>
            <a:r>
              <a:rPr lang="en-US" altLang="en-US" b="1" dirty="0" err="1" smtClean="0">
                <a:solidFill>
                  <a:srgbClr val="0000FF"/>
                </a:solidFill>
                <a:latin typeface="Courier New" pitchFamily="49" charset="0"/>
              </a:rPr>
              <a:t>cstdlib</a:t>
            </a:r>
            <a:r>
              <a:rPr lang="en-US" altLang="en-US" dirty="0" smtClean="0"/>
              <a:t> header file</a:t>
            </a:r>
            <a:br>
              <a:rPr lang="en-US" altLang="en-US" dirty="0" smtClean="0"/>
            </a:br>
            <a:r>
              <a:rPr lang="en-US" altLang="en-US" dirty="0">
                <a:solidFill>
                  <a:srgbClr val="0000FF"/>
                </a:solidFill>
              </a:rPr>
              <a:t>#include </a:t>
            </a:r>
            <a:r>
              <a:rPr lang="en-US" altLang="en-US" dirty="0" smtClean="0">
                <a:solidFill>
                  <a:srgbClr val="0000FF"/>
                </a:solidFill>
              </a:rPr>
              <a:t>&lt;</a:t>
            </a:r>
            <a:r>
              <a:rPr lang="en-US" altLang="en-US" b="1" dirty="0" err="1" smtClean="0">
                <a:solidFill>
                  <a:srgbClr val="0000FF"/>
                </a:solidFill>
                <a:latin typeface="Courier New" pitchFamily="49" charset="0"/>
              </a:rPr>
              <a:t>cstdlib</a:t>
            </a:r>
            <a:r>
              <a:rPr lang="en-US" altLang="en-US" dirty="0" smtClean="0">
                <a:solidFill>
                  <a:srgbClr val="0000FF"/>
                </a:solidFill>
              </a:rPr>
              <a:t>&gt;</a:t>
            </a:r>
            <a:endParaRPr lang="en-US" altLang="en-US" dirty="0">
              <a:solidFill>
                <a:srgbClr val="0000FF"/>
              </a:solidFill>
            </a:endParaRPr>
          </a:p>
          <a:p>
            <a:pPr eaLnBrk="1" hangingPunct="1">
              <a:lnSpc>
                <a:spcPct val="90000"/>
              </a:lnSpc>
            </a:pPr>
            <a:r>
              <a:rPr lang="en-US" altLang="en-US" b="1" dirty="0" smtClean="0">
                <a:solidFill>
                  <a:srgbClr val="CC0099"/>
                </a:solidFill>
                <a:latin typeface="Courier New" pitchFamily="49" charset="0"/>
              </a:rPr>
              <a:t>rand()</a:t>
            </a:r>
            <a:r>
              <a:rPr lang="en-US" altLang="en-US" dirty="0" smtClean="0"/>
              <a:t>: returns a random number (</a:t>
            </a:r>
            <a:r>
              <a:rPr lang="en-US" altLang="en-US" dirty="0" err="1" smtClean="0">
                <a:latin typeface="Courier New" pitchFamily="49" charset="0"/>
              </a:rPr>
              <a:t>int</a:t>
            </a:r>
            <a:r>
              <a:rPr lang="en-US" altLang="en-US" dirty="0" smtClean="0"/>
              <a:t>) between </a:t>
            </a:r>
            <a:r>
              <a:rPr lang="en-US" altLang="en-US" dirty="0" smtClean="0">
                <a:solidFill>
                  <a:srgbClr val="CC0099"/>
                </a:solidFill>
                <a:latin typeface="Courier New" pitchFamily="49" charset="0"/>
              </a:rPr>
              <a:t>0</a:t>
            </a:r>
            <a:r>
              <a:rPr lang="en-US" altLang="en-US" dirty="0" smtClean="0"/>
              <a:t> and </a:t>
            </a:r>
            <a:r>
              <a:rPr lang="en-US" altLang="en-US" dirty="0" smtClean="0">
                <a:solidFill>
                  <a:srgbClr val="CC0099"/>
                </a:solidFill>
              </a:rPr>
              <a:t>the largest </a:t>
            </a:r>
            <a:r>
              <a:rPr lang="en-US" altLang="en-US" dirty="0" err="1" smtClean="0">
                <a:solidFill>
                  <a:srgbClr val="CC0099"/>
                </a:solidFill>
              </a:rPr>
              <a:t>int</a:t>
            </a:r>
            <a:r>
              <a:rPr lang="en-US" altLang="en-US" dirty="0" smtClean="0">
                <a:solidFill>
                  <a:srgbClr val="CC0099"/>
                </a:solidFill>
              </a:rPr>
              <a:t> </a:t>
            </a:r>
            <a:r>
              <a:rPr lang="en-US" altLang="en-US" dirty="0" smtClean="0"/>
              <a:t>the computer holds. </a:t>
            </a:r>
            <a:r>
              <a:rPr lang="en-US" altLang="en-US" u="sng" dirty="0" smtClean="0"/>
              <a:t>Yields same sequence of numbers each time program is run</a:t>
            </a:r>
          </a:p>
          <a:p>
            <a:pPr eaLnBrk="1" hangingPunct="1">
              <a:lnSpc>
                <a:spcPct val="90000"/>
              </a:lnSpc>
            </a:pPr>
            <a:r>
              <a:rPr lang="en-US" altLang="en-US" b="1" dirty="0" err="1" smtClean="0">
                <a:solidFill>
                  <a:srgbClr val="CC0099"/>
                </a:solidFill>
                <a:latin typeface="Courier New" pitchFamily="49" charset="0"/>
              </a:rPr>
              <a:t>srand</a:t>
            </a:r>
            <a:r>
              <a:rPr lang="en-US" altLang="en-US" b="1" dirty="0" smtClean="0">
                <a:solidFill>
                  <a:srgbClr val="CC0099"/>
                </a:solidFill>
                <a:latin typeface="Courier New" pitchFamily="49" charset="0"/>
              </a:rPr>
              <a:t>(x)</a:t>
            </a:r>
            <a:r>
              <a:rPr lang="en-US" altLang="en-US" dirty="0" smtClean="0"/>
              <a:t>: initializes random number generator with </a:t>
            </a:r>
            <a:r>
              <a:rPr lang="en-US" altLang="en-US" dirty="0" smtClean="0">
                <a:latin typeface="Courier New" pitchFamily="49" charset="0"/>
              </a:rPr>
              <a:t>unsigned </a:t>
            </a:r>
            <a:r>
              <a:rPr lang="en-US" altLang="en-US" dirty="0" err="1" smtClean="0">
                <a:latin typeface="Courier New" pitchFamily="49" charset="0"/>
              </a:rPr>
              <a:t>int</a:t>
            </a:r>
            <a:r>
              <a:rPr lang="en-US" altLang="en-US" dirty="0" smtClean="0">
                <a:latin typeface="Courier New" pitchFamily="49" charset="0"/>
              </a:rPr>
              <a:t> x </a:t>
            </a:r>
            <a:r>
              <a:rPr lang="en-US" altLang="en-US" u="sng" dirty="0" smtClean="0">
                <a:solidFill>
                  <a:srgbClr val="000000"/>
                </a:solidFill>
              </a:rPr>
              <a:t>to change a sequence of numbers generated</a:t>
            </a:r>
          </a:p>
          <a:p>
            <a:pPr eaLnBrk="1" hangingPunct="1">
              <a:lnSpc>
                <a:spcPct val="90000"/>
              </a:lnSpc>
            </a:pPr>
            <a:r>
              <a:rPr lang="en-US" altLang="en-US" dirty="0" smtClean="0">
                <a:solidFill>
                  <a:srgbClr val="000000"/>
                </a:solidFill>
              </a:rPr>
              <a:t>To generate a sequence of random numbers, </a:t>
            </a:r>
            <a:r>
              <a:rPr lang="en-US" altLang="en-US" b="1" dirty="0" smtClean="0">
                <a:solidFill>
                  <a:srgbClr val="CC0099"/>
                </a:solidFill>
              </a:rPr>
              <a:t>rand</a:t>
            </a:r>
            <a:r>
              <a:rPr lang="en-US" altLang="en-US" dirty="0" smtClean="0">
                <a:solidFill>
                  <a:srgbClr val="000000"/>
                </a:solidFill>
              </a:rPr>
              <a:t> should be called in a loop</a:t>
            </a:r>
            <a:r>
              <a:rPr lang="en-US" altLang="en-US" u="sng" dirty="0" smtClean="0">
                <a:solidFill>
                  <a:srgbClr val="000000"/>
                </a:solidFill>
                <a:latin typeface="Courier New" pitchFamily="49" charset="0"/>
              </a:rPr>
              <a:t> </a:t>
            </a:r>
            <a:endParaRPr lang="en-US" altLang="en-US" u="sng" dirty="0" smtClean="0">
              <a:latin typeface="Courier New" pitchFamily="49" charset="0"/>
            </a:endParaRPr>
          </a:p>
          <a:p>
            <a:pPr eaLnBrk="1" hangingPunct="1"/>
            <a:endParaRPr lang="en-US" altLang="en-US" dirty="0" smtClean="0"/>
          </a:p>
        </p:txBody>
      </p:sp>
    </p:spTree>
    <p:extLst>
      <p:ext uri="{BB962C8B-B14F-4D97-AF65-F5344CB8AC3E}">
        <p14:creationId xmlns:p14="http://schemas.microsoft.com/office/powerpoint/2010/main" val="3648145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Important Principles</a:t>
            </a:r>
            <a:endParaRPr lang="en-US" dirty="0" smtClean="0"/>
          </a:p>
        </p:txBody>
      </p:sp>
      <p:sp>
        <p:nvSpPr>
          <p:cNvPr id="5123" name="Rectangle 3"/>
          <p:cNvSpPr>
            <a:spLocks noGrp="1" noChangeArrowheads="1"/>
          </p:cNvSpPr>
          <p:nvPr>
            <p:ph idx="1"/>
          </p:nvPr>
        </p:nvSpPr>
        <p:spPr/>
        <p:txBody>
          <a:bodyPr/>
          <a:lstStyle/>
          <a:p>
            <a:pPr eaLnBrk="1" hangingPunct="1"/>
            <a:r>
              <a:rPr lang="en-US" dirty="0" smtClean="0">
                <a:solidFill>
                  <a:srgbClr val="0000FF"/>
                </a:solidFill>
                <a:latin typeface="Calibri" panose="020F0502020204030204" pitchFamily="34" charset="0"/>
              </a:rPr>
              <a:t>One Rule: Do Not Disturb Others When You Learn!</a:t>
            </a:r>
          </a:p>
          <a:p>
            <a:pPr lvl="1" eaLnBrk="1" hangingPunct="1"/>
            <a:r>
              <a:rPr lang="en-US" dirty="0" smtClean="0">
                <a:latin typeface="Calibri" panose="020F0502020204030204" pitchFamily="34" charset="0"/>
              </a:rPr>
              <a:t>It is your choice to learn and participate</a:t>
            </a:r>
          </a:p>
          <a:p>
            <a:pPr lvl="1" eaLnBrk="1" hangingPunct="1"/>
            <a:r>
              <a:rPr lang="en-US" dirty="0" smtClean="0">
                <a:latin typeface="Calibri" panose="020F0502020204030204" pitchFamily="34" charset="0"/>
              </a:rPr>
              <a:t>Do not take that option out from others</a:t>
            </a:r>
          </a:p>
          <a:p>
            <a:pPr lvl="1" eaLnBrk="1" hangingPunct="1"/>
            <a:r>
              <a:rPr lang="en-US" dirty="0" smtClean="0">
                <a:latin typeface="Calibri" panose="020F0502020204030204" pitchFamily="34" charset="0"/>
              </a:rPr>
              <a:t>So, </a:t>
            </a:r>
            <a:r>
              <a:rPr lang="en-US" dirty="0" smtClean="0">
                <a:solidFill>
                  <a:srgbClr val="C00000"/>
                </a:solidFill>
                <a:latin typeface="Calibri" panose="020F0502020204030204" pitchFamily="34" charset="0"/>
              </a:rPr>
              <a:t>phones off or at least volume down</a:t>
            </a:r>
            <a:r>
              <a:rPr lang="en-US" dirty="0" smtClean="0">
                <a:latin typeface="Calibri" panose="020F0502020204030204" pitchFamily="34" charset="0"/>
              </a:rPr>
              <a:t>, </a:t>
            </a:r>
            <a:r>
              <a:rPr lang="en-US" dirty="0" smtClean="0">
                <a:solidFill>
                  <a:srgbClr val="C00000"/>
                </a:solidFill>
                <a:latin typeface="Calibri" panose="020F0502020204030204" pitchFamily="34" charset="0"/>
              </a:rPr>
              <a:t>music off or headsets volume down</a:t>
            </a:r>
            <a:r>
              <a:rPr lang="en-US" dirty="0" smtClean="0">
                <a:latin typeface="Calibri" panose="020F0502020204030204" pitchFamily="34" charset="0"/>
              </a:rPr>
              <a:t>, </a:t>
            </a:r>
            <a:r>
              <a:rPr lang="en-US" dirty="0" smtClean="0">
                <a:solidFill>
                  <a:srgbClr val="C00000"/>
                </a:solidFill>
                <a:latin typeface="Calibri" panose="020F0502020204030204" pitchFamily="34" charset="0"/>
              </a:rPr>
              <a:t>voices down</a:t>
            </a:r>
            <a:r>
              <a:rPr lang="en-US" dirty="0" smtClean="0">
                <a:latin typeface="Calibri" panose="020F0502020204030204" pitchFamily="34" charset="0"/>
              </a:rPr>
              <a:t>, </a:t>
            </a:r>
            <a:r>
              <a:rPr lang="en-US" dirty="0" smtClean="0">
                <a:solidFill>
                  <a:srgbClr val="C00000"/>
                </a:solidFill>
                <a:latin typeface="Calibri" panose="020F0502020204030204" pitchFamily="34" charset="0"/>
              </a:rPr>
              <a:t>no food and drinks in the computer lab </a:t>
            </a:r>
            <a:r>
              <a:rPr lang="en-US" dirty="0" smtClean="0">
                <a:latin typeface="Calibri" panose="020F0502020204030204" pitchFamily="34" charset="0"/>
              </a:rPr>
              <a:t>(the latter is a College policy), etc.</a:t>
            </a:r>
          </a:p>
        </p:txBody>
      </p:sp>
      <p:sp>
        <p:nvSpPr>
          <p:cNvPr id="2" name="Slide Number Placeholder 1"/>
          <p:cNvSpPr>
            <a:spLocks noGrp="1"/>
          </p:cNvSpPr>
          <p:nvPr>
            <p:ph type="sldNum" sz="quarter" idx="12"/>
          </p:nvPr>
        </p:nvSpPr>
        <p:spPr/>
        <p:txBody>
          <a:bodyPr/>
          <a:lstStyle/>
          <a:p>
            <a:fld id="{911E4C43-30DC-40C6-8400-D754E7A063DA}" type="slidenum">
              <a:rPr lang="en-US" smtClean="0">
                <a:solidFill>
                  <a:srgbClr val="04617B">
                    <a:shade val="90000"/>
                  </a:srgbClr>
                </a:solidFill>
              </a:rPr>
              <a:pPr/>
              <a:t>7</a:t>
            </a:fld>
            <a:endParaRPr lang="en-US" dirty="0">
              <a:solidFill>
                <a:srgbClr val="04617B">
                  <a:shade val="90000"/>
                </a:srgbClr>
              </a:solidFill>
            </a:endParaRPr>
          </a:p>
        </p:txBody>
      </p:sp>
    </p:spTree>
    <p:extLst>
      <p:ext uri="{BB962C8B-B14F-4D97-AF65-F5344CB8AC3E}">
        <p14:creationId xmlns:p14="http://schemas.microsoft.com/office/powerpoint/2010/main" val="36942986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normAutofit fontScale="90000"/>
          </a:bodyPr>
          <a:lstStyle/>
          <a:p>
            <a:r>
              <a:rPr lang="en-US" dirty="0" smtClean="0"/>
              <a:t>Mathematical </a:t>
            </a:r>
            <a:r>
              <a:rPr lang="en-US" dirty="0"/>
              <a:t>Library Functions – Random Numbers</a:t>
            </a:r>
            <a:endParaRPr lang="en-US" altLang="en-US" dirty="0" smtClean="0"/>
          </a:p>
        </p:txBody>
      </p:sp>
      <p:sp>
        <p:nvSpPr>
          <p:cNvPr id="94211" name="Rectangle 3"/>
          <p:cNvSpPr>
            <a:spLocks noGrp="1" noChangeArrowheads="1"/>
          </p:cNvSpPr>
          <p:nvPr>
            <p:ph idx="1"/>
          </p:nvPr>
        </p:nvSpPr>
        <p:spPr/>
        <p:txBody>
          <a:bodyPr/>
          <a:lstStyle/>
          <a:p>
            <a:r>
              <a:rPr lang="en-US" altLang="en-US" dirty="0" smtClean="0"/>
              <a:t>To limit the range of random numbers generated, the following approach should be used</a:t>
            </a:r>
          </a:p>
          <a:p>
            <a:pPr>
              <a:buClr>
                <a:srgbClr val="CC0099"/>
              </a:buClr>
              <a:buFont typeface="Wingdings" panose="05000000000000000000" pitchFamily="2" charset="2"/>
              <a:buChar char="Ø"/>
            </a:pPr>
            <a:r>
              <a:rPr lang="en-US" altLang="en-US" b="1" dirty="0" smtClean="0"/>
              <a:t>y = (</a:t>
            </a:r>
            <a:r>
              <a:rPr lang="en-US" altLang="en-US" b="1" dirty="0" smtClean="0">
                <a:solidFill>
                  <a:srgbClr val="CC0099"/>
                </a:solidFill>
              </a:rPr>
              <a:t>rand</a:t>
            </a:r>
            <a:r>
              <a:rPr lang="en-US" altLang="en-US" b="1" dirty="0" smtClean="0"/>
              <a:t>() % (</a:t>
            </a:r>
            <a:r>
              <a:rPr lang="en-US" altLang="en-US" b="1" dirty="0" err="1" smtClean="0">
                <a:solidFill>
                  <a:srgbClr val="800080"/>
                </a:solidFill>
              </a:rPr>
              <a:t>maxValue</a:t>
            </a:r>
            <a:r>
              <a:rPr lang="en-US" altLang="en-US" b="1" dirty="0" smtClean="0"/>
              <a:t> – </a:t>
            </a:r>
            <a:r>
              <a:rPr lang="en-US" altLang="en-US" b="1" dirty="0" err="1" smtClean="0">
                <a:solidFill>
                  <a:srgbClr val="800080"/>
                </a:solidFill>
              </a:rPr>
              <a:t>minValue</a:t>
            </a:r>
            <a:r>
              <a:rPr lang="en-US" altLang="en-US" b="1" dirty="0" smtClean="0"/>
              <a:t> + 1) + </a:t>
            </a:r>
            <a:r>
              <a:rPr lang="en-US" altLang="en-US" b="1" dirty="0" err="1" smtClean="0">
                <a:solidFill>
                  <a:srgbClr val="800080"/>
                </a:solidFill>
              </a:rPr>
              <a:t>minValue</a:t>
            </a:r>
            <a:r>
              <a:rPr lang="en-US" altLang="en-US" dirty="0" smtClean="0"/>
              <a:t/>
            </a:r>
            <a:br>
              <a:rPr lang="en-US" altLang="en-US" dirty="0" smtClean="0"/>
            </a:br>
            <a:r>
              <a:rPr lang="en-US" altLang="en-US" dirty="0"/>
              <a:t>where </a:t>
            </a:r>
            <a:r>
              <a:rPr lang="en-US" altLang="en-US" dirty="0" err="1" smtClean="0">
                <a:solidFill>
                  <a:srgbClr val="800080"/>
                </a:solidFill>
              </a:rPr>
              <a:t>minValue</a:t>
            </a:r>
            <a:r>
              <a:rPr lang="en-US" altLang="en-US" dirty="0" smtClean="0"/>
              <a:t> – the lowest number in the range and </a:t>
            </a:r>
            <a:r>
              <a:rPr lang="en-US" altLang="en-US" dirty="0" err="1" smtClean="0">
                <a:solidFill>
                  <a:srgbClr val="800080"/>
                </a:solidFill>
              </a:rPr>
              <a:t>maxValue</a:t>
            </a:r>
            <a:r>
              <a:rPr lang="en-US" altLang="en-US" dirty="0" smtClean="0"/>
              <a:t> – the highest number in the range</a:t>
            </a:r>
          </a:p>
        </p:txBody>
      </p:sp>
      <p:sp>
        <p:nvSpPr>
          <p:cNvPr id="2" name="Slide Number Placeholder 1"/>
          <p:cNvSpPr>
            <a:spLocks noGrp="1"/>
          </p:cNvSpPr>
          <p:nvPr>
            <p:ph type="sldNum" sz="quarter" idx="12"/>
          </p:nvPr>
        </p:nvSpPr>
        <p:spPr/>
        <p:txBody>
          <a:bodyPr/>
          <a:lstStyle/>
          <a:p>
            <a:fld id="{911E4C43-30DC-40C6-8400-D754E7A063DA}" type="slidenum">
              <a:rPr lang="en-US" smtClean="0">
                <a:solidFill>
                  <a:srgbClr val="04617B">
                    <a:shade val="90000"/>
                  </a:srgbClr>
                </a:solidFill>
              </a:rPr>
              <a:pPr/>
              <a:t>70</a:t>
            </a:fld>
            <a:endParaRPr lang="en-US" dirty="0">
              <a:solidFill>
                <a:srgbClr val="04617B">
                  <a:shade val="90000"/>
                </a:srgbClr>
              </a:solidFill>
            </a:endParaRPr>
          </a:p>
        </p:txBody>
      </p:sp>
    </p:spTree>
    <p:extLst>
      <p:ext uri="{BB962C8B-B14F-4D97-AF65-F5344CB8AC3E}">
        <p14:creationId xmlns:p14="http://schemas.microsoft.com/office/powerpoint/2010/main" val="2878285400"/>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smtClean="0"/>
              <a:t>Mathematical Library Functions</a:t>
            </a:r>
          </a:p>
        </p:txBody>
      </p:sp>
      <p:sp>
        <p:nvSpPr>
          <p:cNvPr id="55299" name="Content Placeholder 2"/>
          <p:cNvSpPr>
            <a:spLocks noGrp="1"/>
          </p:cNvSpPr>
          <p:nvPr>
            <p:ph idx="1"/>
          </p:nvPr>
        </p:nvSpPr>
        <p:spPr>
          <a:xfrm>
            <a:off x="539552" y="1600200"/>
            <a:ext cx="8424936" cy="4525963"/>
          </a:xfrm>
        </p:spPr>
        <p:txBody>
          <a:bodyPr/>
          <a:lstStyle/>
          <a:p>
            <a:pPr eaLnBrk="1" hangingPunct="1"/>
            <a:r>
              <a:rPr lang="en-US" altLang="en-US" sz="2800" dirty="0" smtClean="0"/>
              <a:t>Require </a:t>
            </a:r>
            <a:r>
              <a:rPr lang="en-US" altLang="en-US" sz="2800" b="1" dirty="0" err="1" smtClean="0">
                <a:solidFill>
                  <a:srgbClr val="0000FF"/>
                </a:solidFill>
                <a:latin typeface="Courier New" pitchFamily="49" charset="0"/>
              </a:rPr>
              <a:t>cmath</a:t>
            </a:r>
            <a:r>
              <a:rPr lang="en-US" altLang="en-US" sz="2800" dirty="0" smtClean="0"/>
              <a:t> header file </a:t>
            </a:r>
            <a:br>
              <a:rPr lang="en-US" altLang="en-US" sz="2800" dirty="0" smtClean="0"/>
            </a:br>
            <a:r>
              <a:rPr lang="en-US" altLang="en-US" sz="2800" dirty="0" smtClean="0">
                <a:solidFill>
                  <a:srgbClr val="0000FF"/>
                </a:solidFill>
              </a:rPr>
              <a:t>#include &lt;</a:t>
            </a:r>
            <a:r>
              <a:rPr lang="en-US" altLang="en-US" sz="2800" b="1" dirty="0" err="1" smtClean="0">
                <a:solidFill>
                  <a:srgbClr val="0000FF"/>
                </a:solidFill>
                <a:latin typeface="Courier New" pitchFamily="49" charset="0"/>
              </a:rPr>
              <a:t>cmath</a:t>
            </a:r>
            <a:r>
              <a:rPr lang="en-US" altLang="en-US" sz="2800" dirty="0" smtClean="0">
                <a:solidFill>
                  <a:srgbClr val="0000FF"/>
                </a:solidFill>
              </a:rPr>
              <a:t>&gt;</a:t>
            </a:r>
          </a:p>
          <a:p>
            <a:pPr eaLnBrk="1" hangingPunct="1"/>
            <a:r>
              <a:rPr lang="en-US" altLang="en-US" sz="2800" dirty="0" smtClean="0"/>
              <a:t>Take </a:t>
            </a:r>
            <a:r>
              <a:rPr lang="en-US" altLang="en-US" sz="2800" dirty="0" smtClean="0">
                <a:solidFill>
                  <a:srgbClr val="0000FF"/>
                </a:solidFill>
                <a:latin typeface="Courier New" pitchFamily="49" charset="0"/>
              </a:rPr>
              <a:t>double</a:t>
            </a:r>
            <a:r>
              <a:rPr lang="en-US" altLang="en-US" sz="2800" dirty="0" smtClean="0"/>
              <a:t> as input, return a </a:t>
            </a:r>
            <a:r>
              <a:rPr lang="en-US" altLang="en-US" sz="2800" dirty="0" smtClean="0">
                <a:solidFill>
                  <a:srgbClr val="0000FF"/>
                </a:solidFill>
                <a:latin typeface="Courier New" pitchFamily="49" charset="0"/>
              </a:rPr>
              <a:t>double</a:t>
            </a:r>
            <a:endParaRPr lang="en-US" altLang="en-US" sz="2800" dirty="0" smtClean="0">
              <a:solidFill>
                <a:srgbClr val="0000FF"/>
              </a:solidFill>
            </a:endParaRPr>
          </a:p>
          <a:p>
            <a:pPr eaLnBrk="1" hangingPunct="1"/>
            <a:r>
              <a:rPr lang="en-US" altLang="en-US" sz="2800" dirty="0" smtClean="0"/>
              <a:t>Commonly used functions:</a:t>
            </a:r>
          </a:p>
          <a:p>
            <a:pPr eaLnBrk="1" hangingPunct="1"/>
            <a:endParaRPr lang="en-US" altLang="en-US" dirty="0" smtClean="0"/>
          </a:p>
        </p:txBody>
      </p:sp>
      <p:graphicFrame>
        <p:nvGraphicFramePr>
          <p:cNvPr id="4" name="Group 32"/>
          <p:cNvGraphicFramePr>
            <a:graphicFrameLocks noGrp="1"/>
          </p:cNvGraphicFramePr>
          <p:nvPr>
            <p:extLst/>
          </p:nvPr>
        </p:nvGraphicFramePr>
        <p:xfrm>
          <a:off x="1475656" y="3501008"/>
          <a:ext cx="6781800" cy="2984500"/>
        </p:xfrm>
        <a:graphic>
          <a:graphicData uri="http://schemas.openxmlformats.org/drawingml/2006/table">
            <a:tbl>
              <a:tblPr/>
              <a:tblGrid>
                <a:gridCol w="1611313">
                  <a:extLst>
                    <a:ext uri="{9D8B030D-6E8A-4147-A177-3AD203B41FA5}">
                      <a16:colId xmlns:a16="http://schemas.microsoft.com/office/drawing/2014/main" val="20000"/>
                    </a:ext>
                  </a:extLst>
                </a:gridCol>
                <a:gridCol w="5170487">
                  <a:extLst>
                    <a:ext uri="{9D8B030D-6E8A-4147-A177-3AD203B41FA5}">
                      <a16:colId xmlns:a16="http://schemas.microsoft.com/office/drawing/2014/main" val="20001"/>
                    </a:ext>
                  </a:extLst>
                </a:gridCol>
              </a:tblGrid>
              <a:tr h="400050">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dirty="0" smtClean="0">
                          <a:ln>
                            <a:noFill/>
                          </a:ln>
                          <a:solidFill>
                            <a:srgbClr val="CC0099"/>
                          </a:solidFill>
                          <a:effectLst/>
                          <a:latin typeface="Courier New" pitchFamily="-16" charset="0"/>
                          <a:ea typeface="ヒラギノ角ゴ Pro W3" pitchFamily="-16" charset="-128"/>
                        </a:rPr>
                        <a:t>sin</a:t>
                      </a: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ヒラギノ角ゴ Pro W3" pitchFamily="-16" charset="-128"/>
                        </a:rPr>
                        <a:t>Sine </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03225">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dirty="0" smtClean="0">
                          <a:ln>
                            <a:noFill/>
                          </a:ln>
                          <a:solidFill>
                            <a:srgbClr val="CC0099"/>
                          </a:solidFill>
                          <a:effectLst/>
                          <a:latin typeface="Courier New" pitchFamily="-16" charset="0"/>
                          <a:ea typeface="ヒラギノ角ゴ Pro W3" pitchFamily="-16" charset="-128"/>
                        </a:rPr>
                        <a:t>cos</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ヒラギノ角ゴ Pro W3" pitchFamily="-16" charset="-128"/>
                        </a:rPr>
                        <a:t>Cosine</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3225">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dirty="0" smtClean="0">
                          <a:ln>
                            <a:noFill/>
                          </a:ln>
                          <a:solidFill>
                            <a:srgbClr val="CC0099"/>
                          </a:solidFill>
                          <a:effectLst/>
                          <a:latin typeface="Courier New" pitchFamily="-16" charset="0"/>
                          <a:ea typeface="ヒラギノ角ゴ Pro W3" pitchFamily="-16" charset="-128"/>
                        </a:rPr>
                        <a:t>tan</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ヒラギノ角ゴ Pro W3" pitchFamily="-16" charset="-128"/>
                        </a:rPr>
                        <a:t>Tangent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dirty="0" err="1" smtClean="0">
                          <a:ln>
                            <a:noFill/>
                          </a:ln>
                          <a:solidFill>
                            <a:srgbClr val="CC0099"/>
                          </a:solidFill>
                          <a:effectLst/>
                          <a:latin typeface="Courier New" pitchFamily="-16" charset="0"/>
                          <a:ea typeface="ヒラギノ角ゴ Pro W3" pitchFamily="-16" charset="-128"/>
                        </a:rPr>
                        <a:t>sqrt</a:t>
                      </a:r>
                      <a:endParaRPr kumimoji="0" lang="en-US" sz="2400" b="1" i="0" u="none" strike="noStrike" cap="none" normalizeH="0" baseline="0" dirty="0" smtClean="0">
                        <a:ln>
                          <a:noFill/>
                        </a:ln>
                        <a:solidFill>
                          <a:srgbClr val="CC0099"/>
                        </a:solidFill>
                        <a:effectLst/>
                        <a:latin typeface="Courier New" pitchFamily="-16" charset="0"/>
                        <a:ea typeface="ヒラギノ角ゴ Pro W3" pitchFamily="-16" charset="-128"/>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ea typeface="ヒラギノ角ゴ Pro W3" pitchFamily="-16" charset="-128"/>
                        </a:rPr>
                        <a:t>Square root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3225">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dirty="0" smtClean="0">
                          <a:ln>
                            <a:noFill/>
                          </a:ln>
                          <a:solidFill>
                            <a:srgbClr val="CC0099"/>
                          </a:solidFill>
                          <a:effectLst/>
                          <a:latin typeface="Courier New" pitchFamily="-16" charset="0"/>
                          <a:ea typeface="ヒラギノ角ゴ Pro W3" pitchFamily="-16" charset="-128"/>
                        </a:rPr>
                        <a:t>log</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ヒラギノ角ゴ Pro W3" pitchFamily="-16" charset="-128"/>
                        </a:rPr>
                        <a:t>Natural (e) log</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dirty="0" smtClean="0">
                          <a:ln>
                            <a:noFill/>
                          </a:ln>
                          <a:solidFill>
                            <a:srgbClr val="CC0099"/>
                          </a:solidFill>
                          <a:effectLst/>
                          <a:latin typeface="Courier New" pitchFamily="-16" charset="0"/>
                          <a:ea typeface="ヒラギノ角ゴ Pro W3" pitchFamily="-16" charset="-128"/>
                        </a:rPr>
                        <a:t>abs</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ヒラギノ角ゴ Pro W3" pitchFamily="-16" charset="-128"/>
                        </a:rPr>
                        <a:t>Absolute value </a:t>
                      </a:r>
                      <a:r>
                        <a:rPr kumimoji="0" lang="en-US" sz="1800" b="0" i="0" u="none" strike="noStrike" cap="none" normalizeH="0" baseline="0" dirty="0" smtClean="0">
                          <a:ln>
                            <a:noFill/>
                          </a:ln>
                          <a:solidFill>
                            <a:schemeClr val="tx1"/>
                          </a:solidFill>
                          <a:effectLst/>
                          <a:latin typeface="Arial" charset="0"/>
                          <a:ea typeface="ヒラギノ角ゴ Pro W3" pitchFamily="-16" charset="-128"/>
                        </a:rPr>
                        <a:t>(takes and returns an </a:t>
                      </a:r>
                      <a:r>
                        <a:rPr kumimoji="0" lang="en-US" sz="1800" b="0" i="0" u="none" strike="noStrike" cap="none" normalizeH="0" baseline="0" dirty="0" err="1" smtClean="0">
                          <a:ln>
                            <a:noFill/>
                          </a:ln>
                          <a:solidFill>
                            <a:schemeClr val="tx1"/>
                          </a:solidFill>
                          <a:effectLst/>
                          <a:latin typeface="Arial" charset="0"/>
                          <a:ea typeface="ヒラギノ角ゴ Pro W3" pitchFamily="-16" charset="-128"/>
                        </a:rPr>
                        <a:t>int</a:t>
                      </a:r>
                      <a:r>
                        <a:rPr kumimoji="0" lang="en-US" sz="1800" b="0" i="0" u="none" strike="noStrike" cap="none" normalizeH="0" baseline="0" dirty="0" smtClean="0">
                          <a:ln>
                            <a:noFill/>
                          </a:ln>
                          <a:solidFill>
                            <a:schemeClr val="tx1"/>
                          </a:solidFill>
                          <a:effectLst/>
                          <a:latin typeface="Arial" charset="0"/>
                          <a:ea typeface="ヒラギノ角ゴ Pro W3" pitchFamily="-16" charset="-128"/>
                        </a:rPr>
                        <a:t>)</a:t>
                      </a:r>
                      <a:endParaRPr kumimoji="0" lang="en-US" sz="2400" b="0" i="0" u="none" strike="noStrike" cap="none" normalizeH="0" baseline="0" dirty="0" smtClean="0">
                        <a:ln>
                          <a:noFill/>
                        </a:ln>
                        <a:solidFill>
                          <a:schemeClr val="tx1"/>
                        </a:solidFill>
                        <a:effectLst/>
                        <a:latin typeface="Arial" charset="0"/>
                        <a:ea typeface="ヒラギノ角ゴ Pro W3" pitchFamily="-16" charset="-128"/>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r h="403225">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dirty="0" err="1" smtClean="0">
                          <a:ln>
                            <a:noFill/>
                          </a:ln>
                          <a:solidFill>
                            <a:srgbClr val="CC0099"/>
                          </a:solidFill>
                          <a:effectLst/>
                          <a:latin typeface="Courier New" pitchFamily="-16" charset="0"/>
                          <a:ea typeface="ヒラギノ角ゴ Pro W3" pitchFamily="-16" charset="-128"/>
                        </a:rPr>
                        <a:t>fabs</a:t>
                      </a:r>
                      <a:endParaRPr kumimoji="0" lang="en-US" sz="2400" b="1" i="0" u="none" strike="noStrike" cap="none" normalizeH="0" baseline="0" dirty="0" smtClean="0">
                        <a:ln>
                          <a:noFill/>
                        </a:ln>
                        <a:solidFill>
                          <a:srgbClr val="CC0099"/>
                        </a:solidFill>
                        <a:effectLst/>
                        <a:latin typeface="Courier New" pitchFamily="-16" charset="0"/>
                        <a:ea typeface="ヒラギノ角ゴ Pro W3" pitchFamily="-16" charset="-128"/>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ヒラギノ角ゴ Pro W3" pitchFamily="-16" charset="-128"/>
                        </a:rPr>
                        <a:t>Absolute value </a:t>
                      </a:r>
                      <a:r>
                        <a:rPr kumimoji="0" lang="en-US" sz="1800" b="0" i="0" u="none" strike="noStrike" cap="none" normalizeH="0" baseline="0" dirty="0" smtClean="0">
                          <a:ln>
                            <a:noFill/>
                          </a:ln>
                          <a:solidFill>
                            <a:schemeClr val="tx1"/>
                          </a:solidFill>
                          <a:effectLst/>
                          <a:latin typeface="Arial" charset="0"/>
                          <a:ea typeface="ヒラギノ角ゴ Pro W3" pitchFamily="-16" charset="-128"/>
                        </a:rPr>
                        <a:t>(takes and returns a double  or float)</a:t>
                      </a:r>
                      <a:endParaRPr kumimoji="0" lang="en-US" sz="2400" b="0" i="0" u="none" strike="noStrike" cap="none" normalizeH="0" baseline="0" dirty="0" smtClean="0">
                        <a:ln>
                          <a:noFill/>
                        </a:ln>
                        <a:solidFill>
                          <a:schemeClr val="tx1"/>
                        </a:solidFill>
                        <a:effectLst/>
                        <a:latin typeface="Arial" charset="0"/>
                        <a:ea typeface="ヒラギノ角ゴ Pro W3" pitchFamily="-16" charset="-128"/>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682250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Mathematical Library Functions</a:t>
            </a:r>
          </a:p>
        </p:txBody>
      </p:sp>
      <p:graphicFrame>
        <p:nvGraphicFramePr>
          <p:cNvPr id="6" name="Table 5"/>
          <p:cNvGraphicFramePr>
            <a:graphicFrameLocks noGrp="1"/>
          </p:cNvGraphicFramePr>
          <p:nvPr>
            <p:extLst/>
          </p:nvPr>
        </p:nvGraphicFramePr>
        <p:xfrm>
          <a:off x="533400" y="2103120"/>
          <a:ext cx="7924800" cy="4625928"/>
        </p:xfrm>
        <a:graphic>
          <a:graphicData uri="http://schemas.openxmlformats.org/drawingml/2006/table">
            <a:tbl>
              <a:tblPr firstRow="1" bandRow="1">
                <a:tableStyleId>{5C22544A-7EE6-4342-B048-85BDC9FD1C3A}</a:tableStyleId>
              </a:tblPr>
              <a:tblGrid>
                <a:gridCol w="1302296">
                  <a:extLst>
                    <a:ext uri="{9D8B030D-6E8A-4147-A177-3AD203B41FA5}">
                      <a16:colId xmlns:a16="http://schemas.microsoft.com/office/drawing/2014/main" val="20000"/>
                    </a:ext>
                  </a:extLst>
                </a:gridCol>
                <a:gridCol w="3980904">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342314">
                <a:tc>
                  <a:txBody>
                    <a:bodyPr/>
                    <a:lstStyle/>
                    <a:p>
                      <a:r>
                        <a:rPr lang="en-US" sz="1400" dirty="0" smtClean="0"/>
                        <a:t>Function</a:t>
                      </a:r>
                      <a:endParaRPr lang="en-US" sz="1400" dirty="0"/>
                    </a:p>
                  </a:txBody>
                  <a:tcPr/>
                </a:tc>
                <a:tc>
                  <a:txBody>
                    <a:bodyPr/>
                    <a:lstStyle/>
                    <a:p>
                      <a:r>
                        <a:rPr lang="en-US" sz="1400" dirty="0" smtClean="0"/>
                        <a:t>Description</a:t>
                      </a:r>
                      <a:endParaRPr lang="en-US" sz="1400" dirty="0"/>
                    </a:p>
                  </a:txBody>
                  <a:tcPr/>
                </a:tc>
                <a:tc>
                  <a:txBody>
                    <a:bodyPr/>
                    <a:lstStyle/>
                    <a:p>
                      <a:r>
                        <a:rPr lang="en-US" sz="1400" dirty="0" smtClean="0"/>
                        <a:t>Example</a:t>
                      </a:r>
                      <a:endParaRPr lang="en-US" sz="1400" dirty="0"/>
                    </a:p>
                  </a:txBody>
                  <a:tcPr/>
                </a:tc>
                <a:extLst>
                  <a:ext uri="{0D108BD9-81ED-4DB2-BD59-A6C34878D82A}">
                    <a16:rowId xmlns:a16="http://schemas.microsoft.com/office/drawing/2014/main" val="10000"/>
                  </a:ext>
                </a:extLst>
              </a:tr>
              <a:tr h="342314">
                <a:tc>
                  <a:txBody>
                    <a:bodyPr/>
                    <a:lstStyle/>
                    <a:p>
                      <a:r>
                        <a:rPr lang="en-US" sz="1400" b="1" dirty="0" err="1" smtClean="0">
                          <a:solidFill>
                            <a:srgbClr val="0000FF"/>
                          </a:solidFill>
                          <a:latin typeface="Courier" panose="02060409020205020404" pitchFamily="49" charset="0"/>
                        </a:rPr>
                        <a:t>sqrt</a:t>
                      </a:r>
                      <a:r>
                        <a:rPr lang="en-US" sz="1400" b="1" dirty="0" smtClean="0">
                          <a:solidFill>
                            <a:srgbClr val="0000FF"/>
                          </a:solidFill>
                          <a:latin typeface="Courier" panose="02060409020205020404" pitchFamily="49" charset="0"/>
                        </a:rPr>
                        <a:t>(x)</a:t>
                      </a:r>
                      <a:endParaRPr lang="en-US" sz="1400" b="1" dirty="0">
                        <a:solidFill>
                          <a:srgbClr val="0000FF"/>
                        </a:solidFill>
                        <a:latin typeface="Courier" panose="02060409020205020404" pitchFamily="49" charset="0"/>
                      </a:endParaRPr>
                    </a:p>
                  </a:txBody>
                  <a:tcPr/>
                </a:tc>
                <a:tc>
                  <a:txBody>
                    <a:bodyPr/>
                    <a:lstStyle/>
                    <a:p>
                      <a:r>
                        <a:rPr lang="en-US" sz="1400" dirty="0" smtClean="0"/>
                        <a:t>Square root of x</a:t>
                      </a:r>
                      <a:endParaRPr lang="en-US" sz="1400" dirty="0"/>
                    </a:p>
                  </a:txBody>
                  <a:tcPr/>
                </a:tc>
                <a:tc>
                  <a:txBody>
                    <a:bodyPr/>
                    <a:lstStyle/>
                    <a:p>
                      <a:r>
                        <a:rPr lang="en-US" sz="1400" dirty="0" err="1" smtClean="0">
                          <a:latin typeface="Courier" panose="02060409020205020404" pitchFamily="49" charset="0"/>
                        </a:rPr>
                        <a:t>sqrt</a:t>
                      </a:r>
                      <a:r>
                        <a:rPr lang="en-US" sz="1400" dirty="0" smtClean="0">
                          <a:latin typeface="Courier" panose="02060409020205020404" pitchFamily="49" charset="0"/>
                        </a:rPr>
                        <a:t>(900.0)</a:t>
                      </a:r>
                      <a:r>
                        <a:rPr lang="en-US" sz="1400" dirty="0" smtClean="0"/>
                        <a:t> is</a:t>
                      </a:r>
                      <a:r>
                        <a:rPr lang="en-US" sz="1400" baseline="0" dirty="0" smtClean="0"/>
                        <a:t> </a:t>
                      </a:r>
                      <a:r>
                        <a:rPr lang="en-US" sz="1400" baseline="0" dirty="0" smtClean="0">
                          <a:latin typeface="Courier" panose="02060409020205020404" pitchFamily="49" charset="0"/>
                        </a:rPr>
                        <a:t>30.0</a:t>
                      </a:r>
                      <a:endParaRPr lang="en-US" sz="1400" dirty="0">
                        <a:latin typeface="Courier" panose="02060409020205020404" pitchFamily="49" charset="0"/>
                      </a:endParaRPr>
                    </a:p>
                  </a:txBody>
                  <a:tcPr/>
                </a:tc>
                <a:extLst>
                  <a:ext uri="{0D108BD9-81ED-4DB2-BD59-A6C34878D82A}">
                    <a16:rowId xmlns:a16="http://schemas.microsoft.com/office/drawing/2014/main" val="10001"/>
                  </a:ext>
                </a:extLst>
              </a:tr>
              <a:tr h="342314">
                <a:tc>
                  <a:txBody>
                    <a:bodyPr/>
                    <a:lstStyle/>
                    <a:p>
                      <a:r>
                        <a:rPr lang="en-US" sz="1400" b="1" dirty="0" smtClean="0">
                          <a:solidFill>
                            <a:srgbClr val="0000FF"/>
                          </a:solidFill>
                          <a:latin typeface="Courier" panose="02060409020205020404" pitchFamily="49" charset="0"/>
                        </a:rPr>
                        <a:t>exp(x)</a:t>
                      </a:r>
                      <a:endParaRPr lang="en-US" sz="1400" b="1" dirty="0">
                        <a:solidFill>
                          <a:srgbClr val="0000FF"/>
                        </a:solidFill>
                        <a:latin typeface="Courier" panose="02060409020205020404" pitchFamily="49" charset="0"/>
                      </a:endParaRPr>
                    </a:p>
                  </a:txBody>
                  <a:tcPr/>
                </a:tc>
                <a:tc>
                  <a:txBody>
                    <a:bodyPr/>
                    <a:lstStyle/>
                    <a:p>
                      <a:r>
                        <a:rPr lang="en-US" sz="1400" dirty="0" smtClean="0"/>
                        <a:t>Exponential function </a:t>
                      </a:r>
                      <a:endParaRPr lang="en-US" sz="1400" dirty="0"/>
                    </a:p>
                  </a:txBody>
                  <a:tcPr/>
                </a:tc>
                <a:tc>
                  <a:txBody>
                    <a:bodyPr/>
                    <a:lstStyle/>
                    <a:p>
                      <a:r>
                        <a:rPr lang="en-US" sz="1400" dirty="0" smtClean="0">
                          <a:latin typeface="Courier" panose="02060409020205020404" pitchFamily="49" charset="0"/>
                        </a:rPr>
                        <a:t>exp(1.0)</a:t>
                      </a:r>
                      <a:r>
                        <a:rPr lang="en-US" sz="1400" dirty="0" smtClean="0"/>
                        <a:t> is </a:t>
                      </a:r>
                      <a:r>
                        <a:rPr lang="en-US" sz="1400" dirty="0" smtClean="0">
                          <a:latin typeface="Courier" panose="02060409020205020404" pitchFamily="49" charset="0"/>
                        </a:rPr>
                        <a:t>2.718282</a:t>
                      </a:r>
                      <a:endParaRPr lang="en-US" sz="1400" dirty="0">
                        <a:latin typeface="Courier" panose="02060409020205020404" pitchFamily="49" charset="0"/>
                      </a:endParaRPr>
                    </a:p>
                  </a:txBody>
                  <a:tcPr/>
                </a:tc>
                <a:extLst>
                  <a:ext uri="{0D108BD9-81ED-4DB2-BD59-A6C34878D82A}">
                    <a16:rowId xmlns:a16="http://schemas.microsoft.com/office/drawing/2014/main" val="10002"/>
                  </a:ext>
                </a:extLst>
              </a:tr>
              <a:tr h="342314">
                <a:tc>
                  <a:txBody>
                    <a:bodyPr/>
                    <a:lstStyle/>
                    <a:p>
                      <a:r>
                        <a:rPr lang="en-US" sz="1400" b="1" dirty="0" smtClean="0">
                          <a:solidFill>
                            <a:srgbClr val="0000FF"/>
                          </a:solidFill>
                          <a:latin typeface="Courier" panose="02060409020205020404" pitchFamily="49" charset="0"/>
                        </a:rPr>
                        <a:t>log(x)</a:t>
                      </a:r>
                      <a:endParaRPr lang="en-US" sz="1400" b="1" dirty="0">
                        <a:solidFill>
                          <a:srgbClr val="0000FF"/>
                        </a:solidFill>
                        <a:latin typeface="Courier" panose="02060409020205020404" pitchFamily="49" charset="0"/>
                      </a:endParaRPr>
                    </a:p>
                  </a:txBody>
                  <a:tcPr/>
                </a:tc>
                <a:tc>
                  <a:txBody>
                    <a:bodyPr/>
                    <a:lstStyle/>
                    <a:p>
                      <a:r>
                        <a:rPr lang="en-US" sz="1400" dirty="0" smtClean="0"/>
                        <a:t>Natural logarithm of x (base </a:t>
                      </a:r>
                      <a:r>
                        <a:rPr lang="en-US" sz="1400" i="1" dirty="0" smtClean="0"/>
                        <a:t>e</a:t>
                      </a:r>
                      <a:r>
                        <a:rPr lang="en-US" sz="1400" dirty="0" smtClean="0"/>
                        <a:t>)</a:t>
                      </a:r>
                      <a:endParaRPr lang="en-US" sz="1400" dirty="0"/>
                    </a:p>
                  </a:txBody>
                  <a:tcPr/>
                </a:tc>
                <a:tc>
                  <a:txBody>
                    <a:bodyPr/>
                    <a:lstStyle/>
                    <a:p>
                      <a:r>
                        <a:rPr lang="en-US" sz="1400" dirty="0" smtClean="0">
                          <a:latin typeface="Courier" panose="02060409020205020404" pitchFamily="49" charset="0"/>
                        </a:rPr>
                        <a:t>log(2.718282)</a:t>
                      </a:r>
                      <a:r>
                        <a:rPr lang="en-US" sz="1400" dirty="0" smtClean="0"/>
                        <a:t> is </a:t>
                      </a:r>
                      <a:r>
                        <a:rPr lang="en-US" sz="1400" dirty="0" smtClean="0">
                          <a:latin typeface="Courier" panose="02060409020205020404" pitchFamily="49" charset="0"/>
                        </a:rPr>
                        <a:t>1.0</a:t>
                      </a:r>
                      <a:endParaRPr lang="en-US" sz="1400" dirty="0">
                        <a:latin typeface="Courier" panose="02060409020205020404" pitchFamily="49" charset="0"/>
                      </a:endParaRPr>
                    </a:p>
                  </a:txBody>
                  <a:tcPr/>
                </a:tc>
                <a:extLst>
                  <a:ext uri="{0D108BD9-81ED-4DB2-BD59-A6C34878D82A}">
                    <a16:rowId xmlns:a16="http://schemas.microsoft.com/office/drawing/2014/main" val="10003"/>
                  </a:ext>
                </a:extLst>
              </a:tr>
              <a:tr h="342314">
                <a:tc>
                  <a:txBody>
                    <a:bodyPr/>
                    <a:lstStyle/>
                    <a:p>
                      <a:r>
                        <a:rPr lang="en-US" sz="1400" b="1" dirty="0" smtClean="0">
                          <a:solidFill>
                            <a:srgbClr val="0000FF"/>
                          </a:solidFill>
                          <a:latin typeface="Courier" panose="02060409020205020404" pitchFamily="49" charset="0"/>
                        </a:rPr>
                        <a:t>log10(x)</a:t>
                      </a:r>
                      <a:endParaRPr lang="en-US" sz="1400" b="1" dirty="0">
                        <a:solidFill>
                          <a:srgbClr val="0000FF"/>
                        </a:solidFill>
                        <a:latin typeface="Courier" panose="02060409020205020404" pitchFamily="49" charset="0"/>
                      </a:endParaRPr>
                    </a:p>
                  </a:txBody>
                  <a:tcPr/>
                </a:tc>
                <a:tc>
                  <a:txBody>
                    <a:bodyPr/>
                    <a:lstStyle/>
                    <a:p>
                      <a:r>
                        <a:rPr lang="en-US" sz="1400" dirty="0" smtClean="0"/>
                        <a:t>logarithm of x (base 10)</a:t>
                      </a:r>
                      <a:endParaRPr lang="en-US" sz="1400" dirty="0"/>
                    </a:p>
                  </a:txBody>
                  <a:tcPr/>
                </a:tc>
                <a:tc>
                  <a:txBody>
                    <a:bodyPr/>
                    <a:lstStyle/>
                    <a:p>
                      <a:r>
                        <a:rPr lang="en-US" sz="1400" dirty="0" smtClean="0">
                          <a:latin typeface="Courier" panose="02060409020205020404" pitchFamily="49" charset="0"/>
                        </a:rPr>
                        <a:t>log10(1.0) </a:t>
                      </a:r>
                      <a:r>
                        <a:rPr lang="en-US" sz="1400" dirty="0" smtClean="0"/>
                        <a:t>is </a:t>
                      </a:r>
                      <a:r>
                        <a:rPr lang="en-US" sz="1400" dirty="0" smtClean="0">
                          <a:latin typeface="Courier" panose="02060409020205020404" pitchFamily="49" charset="0"/>
                        </a:rPr>
                        <a:t>0.0</a:t>
                      </a:r>
                      <a:endParaRPr lang="en-US" sz="1400" dirty="0">
                        <a:latin typeface="Courier" panose="02060409020205020404" pitchFamily="49" charset="0"/>
                      </a:endParaRPr>
                    </a:p>
                  </a:txBody>
                  <a:tcPr/>
                </a:tc>
                <a:extLst>
                  <a:ext uri="{0D108BD9-81ED-4DB2-BD59-A6C34878D82A}">
                    <a16:rowId xmlns:a16="http://schemas.microsoft.com/office/drawing/2014/main" val="10004"/>
                  </a:ext>
                </a:extLst>
              </a:tr>
              <a:tr h="342314">
                <a:tc>
                  <a:txBody>
                    <a:bodyPr/>
                    <a:lstStyle/>
                    <a:p>
                      <a:r>
                        <a:rPr lang="en-US" sz="1400" b="1" dirty="0" err="1" smtClean="0">
                          <a:solidFill>
                            <a:srgbClr val="0000FF"/>
                          </a:solidFill>
                          <a:latin typeface="Courier" panose="02060409020205020404" pitchFamily="49" charset="0"/>
                        </a:rPr>
                        <a:t>fabs</a:t>
                      </a:r>
                      <a:r>
                        <a:rPr lang="en-US" sz="1400" b="1" dirty="0" smtClean="0">
                          <a:solidFill>
                            <a:srgbClr val="0000FF"/>
                          </a:solidFill>
                          <a:latin typeface="Courier" panose="02060409020205020404" pitchFamily="49" charset="0"/>
                        </a:rPr>
                        <a:t>(x)</a:t>
                      </a:r>
                      <a:endParaRPr lang="en-US" sz="1400" b="1" dirty="0">
                        <a:solidFill>
                          <a:srgbClr val="0000FF"/>
                        </a:solidFill>
                        <a:latin typeface="Courier" panose="02060409020205020404" pitchFamily="49" charset="0"/>
                      </a:endParaRPr>
                    </a:p>
                  </a:txBody>
                  <a:tcPr/>
                </a:tc>
                <a:tc>
                  <a:txBody>
                    <a:bodyPr/>
                    <a:lstStyle/>
                    <a:p>
                      <a:r>
                        <a:rPr lang="en-US" sz="1400" dirty="0" smtClean="0"/>
                        <a:t>Absolute value of x</a:t>
                      </a:r>
                      <a:endParaRPr lang="en-US" sz="1400" dirty="0"/>
                    </a:p>
                  </a:txBody>
                  <a:tcPr/>
                </a:tc>
                <a:tc>
                  <a:txBody>
                    <a:bodyPr/>
                    <a:lstStyle/>
                    <a:p>
                      <a:r>
                        <a:rPr lang="en-US" sz="1400" dirty="0" err="1" smtClean="0">
                          <a:latin typeface="Courier" panose="02060409020205020404" pitchFamily="49" charset="0"/>
                        </a:rPr>
                        <a:t>fabs</a:t>
                      </a:r>
                      <a:r>
                        <a:rPr lang="en-US" sz="1400" dirty="0" smtClean="0">
                          <a:latin typeface="Courier" panose="02060409020205020404" pitchFamily="49" charset="0"/>
                        </a:rPr>
                        <a:t>(-13.5) </a:t>
                      </a:r>
                      <a:r>
                        <a:rPr lang="en-US" sz="1400" dirty="0" smtClean="0"/>
                        <a:t>is </a:t>
                      </a:r>
                      <a:r>
                        <a:rPr lang="en-US" sz="1400" dirty="0" smtClean="0">
                          <a:latin typeface="Courier" panose="02060409020205020404" pitchFamily="49" charset="0"/>
                        </a:rPr>
                        <a:t>13.5</a:t>
                      </a:r>
                      <a:endParaRPr lang="en-US" sz="1400" dirty="0">
                        <a:latin typeface="Courier" panose="02060409020205020404" pitchFamily="49" charset="0"/>
                      </a:endParaRPr>
                    </a:p>
                  </a:txBody>
                  <a:tcPr/>
                </a:tc>
                <a:extLst>
                  <a:ext uri="{0D108BD9-81ED-4DB2-BD59-A6C34878D82A}">
                    <a16:rowId xmlns:a16="http://schemas.microsoft.com/office/drawing/2014/main" val="10005"/>
                  </a:ext>
                </a:extLst>
              </a:tr>
              <a:tr h="342314">
                <a:tc>
                  <a:txBody>
                    <a:bodyPr/>
                    <a:lstStyle/>
                    <a:p>
                      <a:r>
                        <a:rPr lang="en-US" sz="1400" b="1" dirty="0" smtClean="0">
                          <a:solidFill>
                            <a:srgbClr val="0000FF"/>
                          </a:solidFill>
                          <a:latin typeface="Courier" panose="02060409020205020404" pitchFamily="49" charset="0"/>
                        </a:rPr>
                        <a:t>ceil(x)</a:t>
                      </a:r>
                      <a:endParaRPr lang="en-US" sz="1400" b="1" dirty="0">
                        <a:solidFill>
                          <a:srgbClr val="0000FF"/>
                        </a:solidFill>
                        <a:latin typeface="Courier" panose="02060409020205020404" pitchFamily="49" charset="0"/>
                      </a:endParaRPr>
                    </a:p>
                  </a:txBody>
                  <a:tcPr/>
                </a:tc>
                <a:tc>
                  <a:txBody>
                    <a:bodyPr/>
                    <a:lstStyle/>
                    <a:p>
                      <a:r>
                        <a:rPr lang="en-US" sz="1400" dirty="0" smtClean="0"/>
                        <a:t>Rounds x to the smallest integer not less than x</a:t>
                      </a:r>
                      <a:endParaRPr lang="en-US" sz="1400" dirty="0"/>
                    </a:p>
                  </a:txBody>
                  <a:tcPr/>
                </a:tc>
                <a:tc>
                  <a:txBody>
                    <a:bodyPr/>
                    <a:lstStyle/>
                    <a:p>
                      <a:r>
                        <a:rPr lang="en-US" sz="1400" dirty="0" smtClean="0">
                          <a:latin typeface="Courier" panose="02060409020205020404" pitchFamily="49" charset="0"/>
                        </a:rPr>
                        <a:t>ceil(9.2) </a:t>
                      </a:r>
                      <a:r>
                        <a:rPr lang="en-US" sz="1400" dirty="0" smtClean="0"/>
                        <a:t>is </a:t>
                      </a:r>
                      <a:r>
                        <a:rPr lang="en-US" sz="1400" dirty="0" smtClean="0">
                          <a:latin typeface="Courier" panose="02060409020205020404" pitchFamily="49" charset="0"/>
                        </a:rPr>
                        <a:t>10.0</a:t>
                      </a:r>
                      <a:endParaRPr lang="en-US" sz="1400" dirty="0">
                        <a:latin typeface="Courier" panose="02060409020205020404" pitchFamily="49" charset="0"/>
                      </a:endParaRPr>
                    </a:p>
                  </a:txBody>
                  <a:tcPr/>
                </a:tc>
                <a:extLst>
                  <a:ext uri="{0D108BD9-81ED-4DB2-BD59-A6C34878D82A}">
                    <a16:rowId xmlns:a16="http://schemas.microsoft.com/office/drawing/2014/main" val="10006"/>
                  </a:ext>
                </a:extLst>
              </a:tr>
              <a:tr h="342314">
                <a:tc>
                  <a:txBody>
                    <a:bodyPr/>
                    <a:lstStyle/>
                    <a:p>
                      <a:r>
                        <a:rPr lang="en-US" sz="1400" b="1" dirty="0" smtClean="0">
                          <a:solidFill>
                            <a:srgbClr val="0000FF"/>
                          </a:solidFill>
                          <a:latin typeface="Courier" panose="02060409020205020404" pitchFamily="49" charset="0"/>
                        </a:rPr>
                        <a:t>floor(x)</a:t>
                      </a:r>
                      <a:endParaRPr lang="en-US" sz="1400" b="1" dirty="0">
                        <a:solidFill>
                          <a:srgbClr val="0000FF"/>
                        </a:solidFill>
                        <a:latin typeface="Courier" panose="02060409020205020404" pitchFamily="49" charset="0"/>
                      </a:endParaRPr>
                    </a:p>
                  </a:txBody>
                  <a:tcPr/>
                </a:tc>
                <a:tc>
                  <a:txBody>
                    <a:bodyPr/>
                    <a:lstStyle/>
                    <a:p>
                      <a:r>
                        <a:rPr lang="en-US" sz="1400" dirty="0" smtClean="0"/>
                        <a:t>Rounds x to the largest integer not greater than x</a:t>
                      </a:r>
                      <a:endParaRPr lang="en-US" sz="1400" dirty="0"/>
                    </a:p>
                  </a:txBody>
                  <a:tcPr/>
                </a:tc>
                <a:tc>
                  <a:txBody>
                    <a:bodyPr/>
                    <a:lstStyle/>
                    <a:p>
                      <a:r>
                        <a:rPr lang="en-US" sz="1400" dirty="0" smtClean="0">
                          <a:latin typeface="Courier" panose="02060409020205020404" pitchFamily="49" charset="0"/>
                        </a:rPr>
                        <a:t>floor(9.2)</a:t>
                      </a:r>
                      <a:r>
                        <a:rPr lang="en-US" sz="1400" dirty="0" smtClean="0"/>
                        <a:t> is </a:t>
                      </a:r>
                      <a:r>
                        <a:rPr lang="en-US" sz="1400" dirty="0" smtClean="0">
                          <a:latin typeface="Courier" panose="02060409020205020404" pitchFamily="49" charset="0"/>
                        </a:rPr>
                        <a:t>9.0</a:t>
                      </a:r>
                      <a:endParaRPr lang="en-US" sz="1400" dirty="0">
                        <a:latin typeface="Courier" panose="02060409020205020404" pitchFamily="49" charset="0"/>
                      </a:endParaRPr>
                    </a:p>
                  </a:txBody>
                  <a:tcPr/>
                </a:tc>
                <a:extLst>
                  <a:ext uri="{0D108BD9-81ED-4DB2-BD59-A6C34878D82A}">
                    <a16:rowId xmlns:a16="http://schemas.microsoft.com/office/drawing/2014/main" val="10007"/>
                  </a:ext>
                </a:extLst>
              </a:tr>
              <a:tr h="342314">
                <a:tc>
                  <a:txBody>
                    <a:bodyPr/>
                    <a:lstStyle/>
                    <a:p>
                      <a:r>
                        <a:rPr lang="en-US" sz="1400" b="1" dirty="0" err="1" smtClean="0">
                          <a:solidFill>
                            <a:srgbClr val="0000FF"/>
                          </a:solidFill>
                          <a:latin typeface="Courier" panose="02060409020205020404" pitchFamily="49" charset="0"/>
                        </a:rPr>
                        <a:t>pow</a:t>
                      </a:r>
                      <a:r>
                        <a:rPr lang="en-US" sz="1400" b="1" dirty="0" smtClean="0">
                          <a:solidFill>
                            <a:srgbClr val="0000FF"/>
                          </a:solidFill>
                          <a:latin typeface="Courier" panose="02060409020205020404" pitchFamily="49" charset="0"/>
                        </a:rPr>
                        <a:t>(x, y)</a:t>
                      </a:r>
                      <a:endParaRPr lang="en-US" sz="1400" b="1" dirty="0">
                        <a:solidFill>
                          <a:srgbClr val="0000FF"/>
                        </a:solidFill>
                        <a:latin typeface="Courier" panose="02060409020205020404" pitchFamily="49" charset="0"/>
                      </a:endParaRPr>
                    </a:p>
                  </a:txBody>
                  <a:tcPr/>
                </a:tc>
                <a:tc>
                  <a:txBody>
                    <a:bodyPr/>
                    <a:lstStyle/>
                    <a:p>
                      <a:r>
                        <a:rPr lang="en-US" sz="1400" dirty="0" smtClean="0"/>
                        <a:t>x raised to power y</a:t>
                      </a:r>
                      <a:r>
                        <a:rPr lang="en-US" sz="1400" baseline="0" dirty="0" smtClean="0"/>
                        <a:t> (</a:t>
                      </a:r>
                      <a:r>
                        <a:rPr lang="en-US" sz="1400" baseline="0" dirty="0" err="1" smtClean="0"/>
                        <a:t>x</a:t>
                      </a:r>
                      <a:r>
                        <a:rPr lang="en-US" sz="1400" baseline="30000" dirty="0" err="1" smtClean="0"/>
                        <a:t>y</a:t>
                      </a:r>
                      <a:r>
                        <a:rPr lang="en-US" sz="1400" baseline="0" dirty="0" smtClean="0"/>
                        <a:t>)</a:t>
                      </a:r>
                      <a:endParaRPr lang="en-US" sz="1400" baseline="30000" dirty="0"/>
                    </a:p>
                  </a:txBody>
                  <a:tcPr/>
                </a:tc>
                <a:tc>
                  <a:txBody>
                    <a:bodyPr/>
                    <a:lstStyle/>
                    <a:p>
                      <a:r>
                        <a:rPr lang="en-US" sz="1400" dirty="0" err="1" smtClean="0">
                          <a:latin typeface="Courier" panose="02060409020205020404" pitchFamily="49" charset="0"/>
                        </a:rPr>
                        <a:t>pow</a:t>
                      </a:r>
                      <a:r>
                        <a:rPr lang="en-US" sz="1400" dirty="0" smtClean="0">
                          <a:latin typeface="Courier" panose="02060409020205020404" pitchFamily="49" charset="0"/>
                        </a:rPr>
                        <a:t>(2, 7) </a:t>
                      </a:r>
                      <a:r>
                        <a:rPr lang="en-US" sz="1400" dirty="0" smtClean="0"/>
                        <a:t>is </a:t>
                      </a:r>
                      <a:r>
                        <a:rPr lang="en-US" sz="1400" dirty="0" smtClean="0">
                          <a:latin typeface="Courier" panose="02060409020205020404" pitchFamily="49" charset="0"/>
                        </a:rPr>
                        <a:t>128.0</a:t>
                      </a:r>
                      <a:endParaRPr lang="en-US" sz="1400" dirty="0">
                        <a:latin typeface="Courier" panose="02060409020205020404" pitchFamily="49" charset="0"/>
                      </a:endParaRPr>
                    </a:p>
                  </a:txBody>
                  <a:tcPr/>
                </a:tc>
                <a:extLst>
                  <a:ext uri="{0D108BD9-81ED-4DB2-BD59-A6C34878D82A}">
                    <a16:rowId xmlns:a16="http://schemas.microsoft.com/office/drawing/2014/main" val="10008"/>
                  </a:ext>
                </a:extLst>
              </a:tr>
              <a:tr h="342314">
                <a:tc>
                  <a:txBody>
                    <a:bodyPr/>
                    <a:lstStyle/>
                    <a:p>
                      <a:r>
                        <a:rPr lang="en-US" sz="1400" b="1" dirty="0" err="1" smtClean="0">
                          <a:solidFill>
                            <a:srgbClr val="0000FF"/>
                          </a:solidFill>
                          <a:latin typeface="Courier" panose="02060409020205020404" pitchFamily="49" charset="0"/>
                        </a:rPr>
                        <a:t>fmod</a:t>
                      </a:r>
                      <a:r>
                        <a:rPr lang="en-US" sz="1400" b="1" dirty="0" smtClean="0">
                          <a:solidFill>
                            <a:srgbClr val="0000FF"/>
                          </a:solidFill>
                          <a:latin typeface="Courier" panose="02060409020205020404" pitchFamily="49" charset="0"/>
                        </a:rPr>
                        <a:t>(x, y)</a:t>
                      </a:r>
                      <a:endParaRPr lang="en-US" sz="1400" b="1" dirty="0">
                        <a:solidFill>
                          <a:srgbClr val="0000FF"/>
                        </a:solidFill>
                        <a:latin typeface="Courier" panose="02060409020205020404" pitchFamily="49" charset="0"/>
                      </a:endParaRPr>
                    </a:p>
                  </a:txBody>
                  <a:tcPr/>
                </a:tc>
                <a:tc>
                  <a:txBody>
                    <a:bodyPr/>
                    <a:lstStyle/>
                    <a:p>
                      <a:r>
                        <a:rPr lang="en-US" sz="1400" dirty="0" smtClean="0"/>
                        <a:t>Remainder of x/y as a floating-point number</a:t>
                      </a:r>
                      <a:endParaRPr lang="en-US" sz="1400" dirty="0"/>
                    </a:p>
                  </a:txBody>
                  <a:tcPr/>
                </a:tc>
                <a:tc>
                  <a:txBody>
                    <a:bodyPr/>
                    <a:lstStyle/>
                    <a:p>
                      <a:r>
                        <a:rPr lang="en-US" sz="1400" dirty="0" err="1" smtClean="0">
                          <a:latin typeface="Courier" panose="02060409020205020404" pitchFamily="49" charset="0"/>
                        </a:rPr>
                        <a:t>fmod</a:t>
                      </a:r>
                      <a:r>
                        <a:rPr lang="en-US" sz="1400" dirty="0" smtClean="0">
                          <a:latin typeface="Courier" panose="02060409020205020404" pitchFamily="49" charset="0"/>
                        </a:rPr>
                        <a:t>(13.657, 2.333) </a:t>
                      </a:r>
                      <a:r>
                        <a:rPr lang="en-US" sz="1400" dirty="0" smtClean="0"/>
                        <a:t>is</a:t>
                      </a:r>
                      <a:r>
                        <a:rPr lang="en-US" sz="1400" baseline="0" dirty="0" smtClean="0"/>
                        <a:t> </a:t>
                      </a:r>
                      <a:r>
                        <a:rPr lang="en-US" sz="1400" baseline="0" dirty="0" smtClean="0">
                          <a:latin typeface="Courier" panose="02060409020205020404" pitchFamily="49" charset="0"/>
                        </a:rPr>
                        <a:t>1.992</a:t>
                      </a:r>
                      <a:endParaRPr lang="en-US" sz="1400" dirty="0">
                        <a:latin typeface="Courier" panose="02060409020205020404" pitchFamily="49" charset="0"/>
                      </a:endParaRPr>
                    </a:p>
                  </a:txBody>
                  <a:tcPr/>
                </a:tc>
                <a:extLst>
                  <a:ext uri="{0D108BD9-81ED-4DB2-BD59-A6C34878D82A}">
                    <a16:rowId xmlns:a16="http://schemas.microsoft.com/office/drawing/2014/main" val="10009"/>
                  </a:ext>
                </a:extLst>
              </a:tr>
              <a:tr h="342314">
                <a:tc>
                  <a:txBody>
                    <a:bodyPr/>
                    <a:lstStyle/>
                    <a:p>
                      <a:r>
                        <a:rPr lang="en-US" sz="1400" b="1" dirty="0" smtClean="0">
                          <a:solidFill>
                            <a:srgbClr val="0000FF"/>
                          </a:solidFill>
                          <a:latin typeface="Courier" panose="02060409020205020404" pitchFamily="49" charset="0"/>
                        </a:rPr>
                        <a:t>sin(x)</a:t>
                      </a:r>
                      <a:endParaRPr lang="en-US" sz="1400" b="1" dirty="0">
                        <a:solidFill>
                          <a:srgbClr val="0000FF"/>
                        </a:solidFill>
                        <a:latin typeface="Courier" panose="02060409020205020404" pitchFamily="49" charset="0"/>
                      </a:endParaRPr>
                    </a:p>
                  </a:txBody>
                  <a:tcPr/>
                </a:tc>
                <a:tc>
                  <a:txBody>
                    <a:bodyPr/>
                    <a:lstStyle/>
                    <a:p>
                      <a:r>
                        <a:rPr lang="en-US" sz="1400" dirty="0" smtClean="0"/>
                        <a:t>Trigonometric</a:t>
                      </a:r>
                      <a:r>
                        <a:rPr lang="en-US" sz="1400" baseline="0" dirty="0" smtClean="0"/>
                        <a:t> sine of x (x in radians)</a:t>
                      </a:r>
                      <a:endParaRPr lang="en-US" sz="1400" dirty="0"/>
                    </a:p>
                  </a:txBody>
                  <a:tcPr/>
                </a:tc>
                <a:tc>
                  <a:txBody>
                    <a:bodyPr/>
                    <a:lstStyle/>
                    <a:p>
                      <a:r>
                        <a:rPr lang="en-US" sz="1400" dirty="0" smtClean="0">
                          <a:latin typeface="Courier" panose="02060409020205020404" pitchFamily="49" charset="0"/>
                        </a:rPr>
                        <a:t>sin(0.0) </a:t>
                      </a:r>
                      <a:r>
                        <a:rPr lang="en-US" sz="1400" dirty="0" smtClean="0"/>
                        <a:t>is </a:t>
                      </a:r>
                      <a:r>
                        <a:rPr lang="en-US" sz="1400" dirty="0" smtClean="0">
                          <a:latin typeface="Courier" panose="02060409020205020404" pitchFamily="49" charset="0"/>
                        </a:rPr>
                        <a:t>0.0</a:t>
                      </a:r>
                      <a:endParaRPr lang="en-US" sz="1400" dirty="0">
                        <a:latin typeface="Courier" panose="02060409020205020404" pitchFamily="49" charset="0"/>
                      </a:endParaRPr>
                    </a:p>
                  </a:txBody>
                  <a:tcPr/>
                </a:tc>
                <a:extLst>
                  <a:ext uri="{0D108BD9-81ED-4DB2-BD59-A6C34878D82A}">
                    <a16:rowId xmlns:a16="http://schemas.microsoft.com/office/drawing/2014/main" val="10010"/>
                  </a:ext>
                </a:extLst>
              </a:tr>
              <a:tr h="342314">
                <a:tc>
                  <a:txBody>
                    <a:bodyPr/>
                    <a:lstStyle/>
                    <a:p>
                      <a:r>
                        <a:rPr lang="en-US" sz="1400" b="1" dirty="0" err="1" smtClean="0">
                          <a:solidFill>
                            <a:srgbClr val="0000FF"/>
                          </a:solidFill>
                          <a:latin typeface="Courier" panose="02060409020205020404" pitchFamily="49" charset="0"/>
                        </a:rPr>
                        <a:t>cos</a:t>
                      </a:r>
                      <a:r>
                        <a:rPr lang="en-US" sz="1400" b="1" dirty="0" smtClean="0">
                          <a:solidFill>
                            <a:srgbClr val="0000FF"/>
                          </a:solidFill>
                          <a:latin typeface="Courier" panose="02060409020205020404" pitchFamily="49" charset="0"/>
                        </a:rPr>
                        <a:t>(x)</a:t>
                      </a:r>
                      <a:endParaRPr lang="en-US" sz="1400" b="1" dirty="0">
                        <a:solidFill>
                          <a:srgbClr val="0000FF"/>
                        </a:solidFill>
                        <a:latin typeface="Courier" panose="02060409020205020404" pitchFamily="49" charset="0"/>
                      </a:endParaRPr>
                    </a:p>
                  </a:txBody>
                  <a:tcPr/>
                </a:tc>
                <a:tc>
                  <a:txBody>
                    <a:bodyPr/>
                    <a:lstStyle/>
                    <a:p>
                      <a:r>
                        <a:rPr lang="en-US" sz="1400" dirty="0" smtClean="0"/>
                        <a:t>Trigonometric cosine of x (x in radians)</a:t>
                      </a:r>
                      <a:endParaRPr lang="en-US" sz="1400" dirty="0"/>
                    </a:p>
                  </a:txBody>
                  <a:tcPr/>
                </a:tc>
                <a:tc>
                  <a:txBody>
                    <a:bodyPr/>
                    <a:lstStyle/>
                    <a:p>
                      <a:r>
                        <a:rPr lang="en-US" sz="1400" dirty="0" err="1" smtClean="0">
                          <a:latin typeface="Courier" panose="02060409020205020404" pitchFamily="49" charset="0"/>
                        </a:rPr>
                        <a:t>cos</a:t>
                      </a:r>
                      <a:r>
                        <a:rPr lang="en-US" sz="1400" dirty="0" smtClean="0">
                          <a:latin typeface="Courier" panose="02060409020205020404" pitchFamily="49" charset="0"/>
                        </a:rPr>
                        <a:t>(o.0)</a:t>
                      </a:r>
                      <a:r>
                        <a:rPr lang="en-US" sz="1400" dirty="0" smtClean="0"/>
                        <a:t> is </a:t>
                      </a:r>
                      <a:r>
                        <a:rPr lang="en-US" sz="1400" dirty="0" smtClean="0">
                          <a:latin typeface="Courier" panose="02060409020205020404" pitchFamily="49" charset="0"/>
                        </a:rPr>
                        <a:t>1.0</a:t>
                      </a:r>
                      <a:endParaRPr lang="en-US" sz="1400" dirty="0">
                        <a:latin typeface="Courier" panose="02060409020205020404" pitchFamily="49" charset="0"/>
                      </a:endParaRPr>
                    </a:p>
                  </a:txBody>
                  <a:tcPr/>
                </a:tc>
                <a:extLst>
                  <a:ext uri="{0D108BD9-81ED-4DB2-BD59-A6C34878D82A}">
                    <a16:rowId xmlns:a16="http://schemas.microsoft.com/office/drawing/2014/main" val="10011"/>
                  </a:ext>
                </a:extLst>
              </a:tr>
              <a:tr h="342314">
                <a:tc>
                  <a:txBody>
                    <a:bodyPr/>
                    <a:lstStyle/>
                    <a:p>
                      <a:r>
                        <a:rPr lang="en-US" sz="1400" b="1" dirty="0" smtClean="0">
                          <a:solidFill>
                            <a:srgbClr val="0000FF"/>
                          </a:solidFill>
                          <a:latin typeface="Courier" panose="02060409020205020404" pitchFamily="49" charset="0"/>
                        </a:rPr>
                        <a:t>tan(x)</a:t>
                      </a:r>
                      <a:endParaRPr lang="en-US" sz="1400" b="1" dirty="0">
                        <a:solidFill>
                          <a:srgbClr val="0000FF"/>
                        </a:solidFill>
                        <a:latin typeface="Courier" panose="02060409020205020404" pitchFamily="49" charset="0"/>
                      </a:endParaRPr>
                    </a:p>
                  </a:txBody>
                  <a:tcPr/>
                </a:tc>
                <a:tc>
                  <a:txBody>
                    <a:bodyPr/>
                    <a:lstStyle/>
                    <a:p>
                      <a:r>
                        <a:rPr lang="en-US" sz="1400" dirty="0" smtClean="0"/>
                        <a:t>Trigonometric</a:t>
                      </a:r>
                      <a:r>
                        <a:rPr lang="en-US" sz="1400" baseline="0" dirty="0" smtClean="0"/>
                        <a:t> tangent of x (x in radians)</a:t>
                      </a:r>
                      <a:endParaRPr lang="en-US" sz="1400" dirty="0"/>
                    </a:p>
                  </a:txBody>
                  <a:tcPr/>
                </a:tc>
                <a:tc>
                  <a:txBody>
                    <a:bodyPr/>
                    <a:lstStyle/>
                    <a:p>
                      <a:r>
                        <a:rPr lang="en-US" sz="1400" dirty="0" smtClean="0">
                          <a:latin typeface="Courier" panose="02060409020205020404" pitchFamily="49" charset="0"/>
                        </a:rPr>
                        <a:t>Tan(0.0) </a:t>
                      </a:r>
                      <a:r>
                        <a:rPr lang="en-US" sz="1400" dirty="0" smtClean="0"/>
                        <a:t>is </a:t>
                      </a:r>
                      <a:r>
                        <a:rPr lang="en-US" sz="1400" dirty="0" smtClean="0">
                          <a:latin typeface="Courier" panose="02060409020205020404" pitchFamily="49" charset="0"/>
                        </a:rPr>
                        <a:t>0.0</a:t>
                      </a:r>
                      <a:endParaRPr lang="en-US" sz="1400" dirty="0">
                        <a:latin typeface="Courier" panose="02060409020205020404" pitchFamily="49" charset="0"/>
                      </a:endParaRPr>
                    </a:p>
                  </a:txBody>
                  <a:tcPr/>
                </a:tc>
                <a:extLst>
                  <a:ext uri="{0D108BD9-81ED-4DB2-BD59-A6C34878D82A}">
                    <a16:rowId xmlns:a16="http://schemas.microsoft.com/office/drawing/2014/main" val="10012"/>
                  </a:ext>
                </a:extLst>
              </a:tr>
            </a:tbl>
          </a:graphicData>
        </a:graphic>
      </p:graphicFrame>
      <p:graphicFrame>
        <p:nvGraphicFramePr>
          <p:cNvPr id="8" name="Object 7"/>
          <p:cNvGraphicFramePr>
            <a:graphicFrameLocks noChangeAspect="1"/>
          </p:cNvGraphicFramePr>
          <p:nvPr/>
        </p:nvGraphicFramePr>
        <p:xfrm>
          <a:off x="3568700" y="2819400"/>
          <a:ext cx="165100" cy="203200"/>
        </p:xfrm>
        <a:graphic>
          <a:graphicData uri="http://schemas.openxmlformats.org/presentationml/2006/ole">
            <mc:AlternateContent xmlns:mc="http://schemas.openxmlformats.org/markup-compatibility/2006">
              <mc:Choice xmlns:v="urn:schemas-microsoft-com:vml" Requires="v">
                <p:oleObj spid="_x0000_s2080" name="Equation" r:id="rId3" imgW="164880" imgH="203040" progId="Equation.3">
                  <p:embed/>
                </p:oleObj>
              </mc:Choice>
              <mc:Fallback>
                <p:oleObj name="Equation" r:id="rId3" imgW="164880" imgH="20304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2819400"/>
                        <a:ext cx="1651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911E4C43-30DC-40C6-8400-D754E7A063DA}" type="slidenum">
              <a:rPr lang="en-US" smtClean="0"/>
              <a:t>72</a:t>
            </a:fld>
            <a:endParaRPr lang="en-US" dirty="0"/>
          </a:p>
        </p:txBody>
      </p:sp>
    </p:spTree>
    <p:extLst>
      <p:ext uri="{BB962C8B-B14F-4D97-AF65-F5344CB8AC3E}">
        <p14:creationId xmlns:p14="http://schemas.microsoft.com/office/powerpoint/2010/main" val="426296927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Library Functions</a:t>
            </a:r>
          </a:p>
        </p:txBody>
      </p:sp>
      <p:sp>
        <p:nvSpPr>
          <p:cNvPr id="3" name="Content Placeholder 2"/>
          <p:cNvSpPr>
            <a:spLocks noGrp="1"/>
          </p:cNvSpPr>
          <p:nvPr>
            <p:ph idx="1"/>
          </p:nvPr>
        </p:nvSpPr>
        <p:spPr/>
        <p:txBody>
          <a:bodyPr>
            <a:normAutofit/>
          </a:bodyPr>
          <a:lstStyle/>
          <a:p>
            <a:pPr>
              <a:buNone/>
            </a:pPr>
            <a:r>
              <a:rPr lang="en-US" sz="1400" dirty="0" smtClean="0">
                <a:latin typeface="Courier" panose="02060409020205020404" pitchFamily="49" charset="0"/>
              </a:rPr>
              <a:t> </a:t>
            </a:r>
          </a:p>
          <a:p>
            <a:pPr>
              <a:buNone/>
            </a:pPr>
            <a:r>
              <a:rPr lang="en-US" sz="1400" dirty="0" smtClean="0">
                <a:latin typeface="Courier" panose="02060409020205020404" pitchFamily="49" charset="0"/>
              </a:rPr>
              <a:t>#include &lt;</a:t>
            </a:r>
            <a:r>
              <a:rPr lang="en-US" sz="1400" dirty="0" err="1" smtClean="0">
                <a:latin typeface="Courier" panose="02060409020205020404" pitchFamily="49" charset="0"/>
              </a:rPr>
              <a:t>cmath</a:t>
            </a:r>
            <a:r>
              <a:rPr lang="en-US" sz="1400" dirty="0" smtClean="0">
                <a:latin typeface="Courier" panose="02060409020205020404" pitchFamily="49" charset="0"/>
              </a:rPr>
              <a:t>&gt; </a:t>
            </a:r>
            <a:r>
              <a:rPr lang="en-US" sz="1400" b="1" dirty="0" smtClean="0">
                <a:solidFill>
                  <a:srgbClr val="008000"/>
                </a:solidFill>
                <a:latin typeface="Courier" panose="02060409020205020404" pitchFamily="49" charset="0"/>
              </a:rPr>
              <a:t>// includes Math library</a:t>
            </a:r>
          </a:p>
          <a:p>
            <a:pPr>
              <a:buNone/>
            </a:pPr>
            <a:r>
              <a:rPr lang="en-US" sz="1400" dirty="0">
                <a:latin typeface="Courier New" panose="02070309020205020404" pitchFamily="49" charset="0"/>
                <a:cs typeface="Courier New" panose="02070309020205020404" pitchFamily="49" charset="0"/>
              </a:rPr>
              <a:t>#include &lt;</a:t>
            </a:r>
            <a:r>
              <a:rPr lang="en-US" sz="1400" dirty="0" err="1">
                <a:latin typeface="Courier New" panose="02070309020205020404" pitchFamily="49" charset="0"/>
                <a:cs typeface="Courier New" panose="02070309020205020404" pitchFamily="49" charset="0"/>
              </a:rPr>
              <a:t>iostream</a:t>
            </a:r>
            <a:r>
              <a:rPr lang="en-US" sz="1400" dirty="0">
                <a:latin typeface="Courier New" panose="02070309020205020404" pitchFamily="49" charset="0"/>
                <a:cs typeface="Courier New" panose="02070309020205020404" pitchFamily="49" charset="0"/>
              </a:rPr>
              <a:t>&gt;</a:t>
            </a:r>
          </a:p>
          <a:p>
            <a:pPr>
              <a:buNone/>
            </a:pPr>
            <a:r>
              <a:rPr lang="en-US" sz="1400" dirty="0" smtClean="0">
                <a:latin typeface="Courier New" panose="02070309020205020404" pitchFamily="49" charset="0"/>
                <a:cs typeface="Courier New" panose="02070309020205020404" pitchFamily="49" charset="0"/>
              </a:rPr>
              <a:t>using </a:t>
            </a:r>
            <a:r>
              <a:rPr lang="en-US" sz="1400" dirty="0">
                <a:latin typeface="Courier New" panose="02070309020205020404" pitchFamily="49" charset="0"/>
                <a:cs typeface="Courier New" panose="02070309020205020404" pitchFamily="49" charset="0"/>
              </a:rPr>
              <a:t>namespace </a:t>
            </a:r>
            <a:r>
              <a:rPr lang="en-US" sz="1400" dirty="0" err="1">
                <a:latin typeface="Courier New" panose="02070309020205020404" pitchFamily="49" charset="0"/>
                <a:cs typeface="Courier New" panose="02070309020205020404" pitchFamily="49" charset="0"/>
              </a:rPr>
              <a:t>std</a:t>
            </a:r>
            <a:r>
              <a:rPr lang="en-US" sz="1400" dirty="0">
                <a:latin typeface="Courier New" panose="02070309020205020404" pitchFamily="49" charset="0"/>
                <a:cs typeface="Courier New" panose="02070309020205020404" pitchFamily="49" charset="0"/>
              </a:rPr>
              <a:t>;</a:t>
            </a:r>
          </a:p>
          <a:p>
            <a:pPr>
              <a:buNone/>
            </a:pPr>
            <a:endParaRPr lang="en-US" sz="1400" dirty="0" smtClean="0">
              <a:latin typeface="Courier" panose="02060409020205020404" pitchFamily="49" charset="0"/>
            </a:endParaRPr>
          </a:p>
          <a:p>
            <a:pPr>
              <a:buNone/>
            </a:pPr>
            <a:endParaRPr lang="en-US" sz="1400" dirty="0" smtClean="0">
              <a:latin typeface="Courier" panose="02060409020205020404" pitchFamily="49" charset="0"/>
            </a:endParaRPr>
          </a:p>
          <a:p>
            <a:pPr>
              <a:buNone/>
            </a:pPr>
            <a:r>
              <a:rPr lang="en-US" sz="1400" dirty="0" err="1" smtClean="0">
                <a:latin typeface="Courier" panose="02060409020205020404" pitchFamily="49" charset="0"/>
              </a:rPr>
              <a:t>int</a:t>
            </a:r>
            <a:r>
              <a:rPr lang="en-US" sz="1400" dirty="0" smtClean="0">
                <a:latin typeface="Courier" panose="02060409020205020404" pitchFamily="49" charset="0"/>
              </a:rPr>
              <a:t> main(void)</a:t>
            </a:r>
          </a:p>
          <a:p>
            <a:pPr>
              <a:buNone/>
            </a:pPr>
            <a:r>
              <a:rPr lang="en-US" sz="1400" dirty="0" smtClean="0">
                <a:latin typeface="Courier" panose="02060409020205020404" pitchFamily="49" charset="0"/>
              </a:rPr>
              <a:t>{</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a:t>
            </a:r>
            <a:r>
              <a:rPr lang="en-US" sz="1400" dirty="0" err="1" smtClean="0">
                <a:latin typeface="Courier" panose="02060409020205020404" pitchFamily="49" charset="0"/>
              </a:rPr>
              <a:t>sqrt</a:t>
            </a:r>
            <a:r>
              <a:rPr lang="en-US" sz="1400" dirty="0" smtClean="0">
                <a:latin typeface="Courier" panose="02060409020205020404" pitchFamily="49" charset="0"/>
              </a:rPr>
              <a:t>(900.0) &lt;&lt; ‘\n’;  </a:t>
            </a:r>
            <a:r>
              <a:rPr lang="en-US" sz="1400" b="1" dirty="0" smtClean="0">
                <a:solidFill>
                  <a:srgbClr val="008000"/>
                </a:solidFill>
                <a:latin typeface="Courier" panose="02060409020205020404" pitchFamily="49" charset="0"/>
              </a:rPr>
              <a:t>// square root</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pow(2, 7</a:t>
            </a:r>
            <a:r>
              <a:rPr lang="en-US" sz="1400" dirty="0">
                <a:latin typeface="Courier" panose="02060409020205020404" pitchFamily="49" charset="0"/>
              </a:rPr>
              <a:t>)) &lt;&lt; ‘\n’ </a:t>
            </a:r>
            <a:r>
              <a:rPr lang="en-US" sz="1400" dirty="0" smtClean="0">
                <a:latin typeface="Courier" panose="02060409020205020404" pitchFamily="49" charset="0"/>
              </a:rPr>
              <a:t>;    </a:t>
            </a:r>
            <a:r>
              <a:rPr lang="en-US" sz="1400" b="1" dirty="0" smtClean="0">
                <a:solidFill>
                  <a:srgbClr val="008000"/>
                </a:solidFill>
                <a:latin typeface="Courier" panose="02060409020205020404" pitchFamily="49" charset="0"/>
              </a:rPr>
              <a:t>// 2^7</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a:t>
            </a:r>
            <a:r>
              <a:rPr lang="en-US" sz="1400" dirty="0" err="1" smtClean="0">
                <a:latin typeface="Courier" panose="02060409020205020404" pitchFamily="49" charset="0"/>
              </a:rPr>
              <a:t>exp</a:t>
            </a:r>
            <a:r>
              <a:rPr lang="en-US" sz="1400" dirty="0" smtClean="0">
                <a:latin typeface="Courier" panose="02060409020205020404" pitchFamily="49" charset="0"/>
              </a:rPr>
              <a:t>(1.0</a:t>
            </a:r>
            <a:r>
              <a:rPr lang="en-US" sz="1400" dirty="0">
                <a:latin typeface="Courier" panose="02060409020205020404" pitchFamily="49" charset="0"/>
              </a:rPr>
              <a:t>)) &lt;&lt; ‘\n’;     </a:t>
            </a:r>
            <a:r>
              <a:rPr lang="en-US" sz="1400" b="1" dirty="0" smtClean="0">
                <a:solidFill>
                  <a:srgbClr val="008000"/>
                </a:solidFill>
                <a:latin typeface="Courier" panose="02060409020205020404" pitchFamily="49" charset="0"/>
              </a:rPr>
              <a:t>// e^1</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log(2.718282</a:t>
            </a:r>
            <a:r>
              <a:rPr lang="en-US" sz="1400" dirty="0">
                <a:latin typeface="Courier" panose="02060409020205020404" pitchFamily="49" charset="0"/>
              </a:rPr>
              <a:t>)) &lt;&lt; ‘\n’; </a:t>
            </a:r>
            <a:r>
              <a:rPr lang="en-US" sz="1400" b="1" dirty="0" smtClean="0">
                <a:solidFill>
                  <a:srgbClr val="008000"/>
                </a:solidFill>
                <a:latin typeface="Courier" panose="02060409020205020404" pitchFamily="49" charset="0"/>
              </a:rPr>
              <a:t>// ln e</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a:t>
            </a:r>
            <a:r>
              <a:rPr lang="en-US" sz="1400" dirty="0" err="1" smtClean="0">
                <a:latin typeface="Courier" panose="02060409020205020404" pitchFamily="49" charset="0"/>
              </a:rPr>
              <a:t>fabs</a:t>
            </a:r>
            <a:r>
              <a:rPr lang="en-US" sz="1400" dirty="0" smtClean="0">
                <a:latin typeface="Courier" panose="02060409020205020404" pitchFamily="49" charset="0"/>
              </a:rPr>
              <a:t>(-13.5));        </a:t>
            </a:r>
            <a:r>
              <a:rPr lang="en-US" sz="1400" b="1" dirty="0" smtClean="0">
                <a:solidFill>
                  <a:srgbClr val="008000"/>
                </a:solidFill>
                <a:latin typeface="Courier" panose="02060409020205020404" pitchFamily="49" charset="0"/>
              </a:rPr>
              <a:t>// |-13.5|</a:t>
            </a:r>
          </a:p>
          <a:p>
            <a:pPr>
              <a:buNone/>
            </a:pPr>
            <a:r>
              <a:rPr lang="en-US" sz="1400" dirty="0" smtClean="0">
                <a:latin typeface="Courier" panose="02060409020205020404" pitchFamily="49" charset="0"/>
              </a:rPr>
              <a:t>    return 0;</a:t>
            </a:r>
          </a:p>
          <a:p>
            <a:pPr>
              <a:buNone/>
            </a:pPr>
            <a:r>
              <a:rPr lang="en-US" sz="1400" dirty="0" smtClean="0">
                <a:latin typeface="Courier" panose="02060409020205020404" pitchFamily="49" charset="0"/>
              </a:rPr>
              <a:t>}</a:t>
            </a:r>
          </a:p>
          <a:p>
            <a:pPr>
              <a:buNone/>
            </a:pPr>
            <a:endParaRPr lang="en-US" sz="1400" dirty="0">
              <a:latin typeface="Courier" panose="02060409020205020404" pitchFamily="49" charset="0"/>
            </a:endParaRPr>
          </a:p>
        </p:txBody>
      </p:sp>
      <p:sp>
        <p:nvSpPr>
          <p:cNvPr id="4" name="TextBox 3"/>
          <p:cNvSpPr txBox="1"/>
          <p:nvPr/>
        </p:nvSpPr>
        <p:spPr>
          <a:xfrm>
            <a:off x="6019800" y="4191000"/>
            <a:ext cx="1295400" cy="1384995"/>
          </a:xfrm>
          <a:prstGeom prst="rect">
            <a:avLst/>
          </a:prstGeom>
          <a:noFill/>
          <a:ln>
            <a:solidFill>
              <a:srgbClr val="FF0066"/>
            </a:solidFill>
          </a:ln>
        </p:spPr>
        <p:txBody>
          <a:bodyPr wrap="square" rtlCol="0">
            <a:spAutoFit/>
          </a:bodyPr>
          <a:lstStyle/>
          <a:p>
            <a:r>
              <a:rPr lang="en-US" sz="1400" b="1" dirty="0" smtClean="0">
                <a:solidFill>
                  <a:srgbClr val="0000FF"/>
                </a:solidFill>
                <a:latin typeface="Courier New" panose="02070309020205020404" pitchFamily="49" charset="0"/>
                <a:cs typeface="Courier New" panose="02070309020205020404" pitchFamily="49" charset="0"/>
              </a:rPr>
              <a:t>Run:</a:t>
            </a:r>
          </a:p>
          <a:p>
            <a:r>
              <a:rPr lang="en-US" sz="1400" dirty="0">
                <a:latin typeface="Courier New" panose="02070309020205020404" pitchFamily="49" charset="0"/>
                <a:cs typeface="Courier New" panose="02070309020205020404" pitchFamily="49" charset="0"/>
              </a:rPr>
              <a:t>30.00</a:t>
            </a:r>
          </a:p>
          <a:p>
            <a:r>
              <a:rPr lang="en-US" sz="1400" dirty="0">
                <a:latin typeface="Courier New" panose="02070309020205020404" pitchFamily="49" charset="0"/>
                <a:cs typeface="Courier New" panose="02070309020205020404" pitchFamily="49" charset="0"/>
              </a:rPr>
              <a:t>128.00</a:t>
            </a:r>
          </a:p>
          <a:p>
            <a:r>
              <a:rPr lang="en-US" sz="1400" dirty="0">
                <a:latin typeface="Courier New" panose="02070309020205020404" pitchFamily="49" charset="0"/>
                <a:cs typeface="Courier New" panose="02070309020205020404" pitchFamily="49" charset="0"/>
              </a:rPr>
              <a:t>2.72</a:t>
            </a:r>
          </a:p>
          <a:p>
            <a:r>
              <a:rPr lang="en-US" sz="1400" dirty="0">
                <a:latin typeface="Courier New" panose="02070309020205020404" pitchFamily="49" charset="0"/>
                <a:cs typeface="Courier New" panose="02070309020205020404" pitchFamily="49" charset="0"/>
              </a:rPr>
              <a:t>1.00</a:t>
            </a:r>
          </a:p>
          <a:p>
            <a:r>
              <a:rPr lang="en-US" sz="1400" dirty="0" smtClean="0">
                <a:latin typeface="Courier New" panose="02070309020205020404" pitchFamily="49" charset="0"/>
                <a:cs typeface="Courier New" panose="02070309020205020404" pitchFamily="49" charset="0"/>
              </a:rPr>
              <a:t>13.50</a:t>
            </a:r>
            <a:endParaRPr lang="en-US" sz="1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73</a:t>
            </a:fld>
            <a:endParaRPr lang="en-US" dirty="0"/>
          </a:p>
        </p:txBody>
      </p:sp>
    </p:spTree>
    <p:extLst>
      <p:ext uri="{BB962C8B-B14F-4D97-AF65-F5344CB8AC3E}">
        <p14:creationId xmlns:p14="http://schemas.microsoft.com/office/powerpoint/2010/main" val="137270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Library Functions</a:t>
            </a:r>
          </a:p>
        </p:txBody>
      </p:sp>
      <p:sp>
        <p:nvSpPr>
          <p:cNvPr id="3" name="Content Placeholder 2"/>
          <p:cNvSpPr>
            <a:spLocks noGrp="1"/>
          </p:cNvSpPr>
          <p:nvPr>
            <p:ph idx="1"/>
          </p:nvPr>
        </p:nvSpPr>
        <p:spPr>
          <a:xfrm>
            <a:off x="107504" y="1935480"/>
            <a:ext cx="8784976" cy="4389120"/>
          </a:xfrm>
        </p:spPr>
        <p:txBody>
          <a:bodyPr>
            <a:normAutofit/>
          </a:bodyPr>
          <a:lstStyle/>
          <a:p>
            <a:pPr marL="0" indent="0">
              <a:buNone/>
            </a:pPr>
            <a:r>
              <a:rPr lang="en-US" sz="1600" dirty="0" smtClean="0">
                <a:latin typeface="Courier New" panose="02070309020205020404" pitchFamily="49" charset="0"/>
                <a:cs typeface="Courier New" panose="02070309020205020404" pitchFamily="49" charset="0"/>
              </a:rPr>
              <a:t> </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include &lt;</a:t>
            </a:r>
            <a:r>
              <a:rPr lang="en-US" sz="1600" dirty="0" err="1" smtClean="0">
                <a:latin typeface="Courier New" panose="02070309020205020404" pitchFamily="49" charset="0"/>
                <a:cs typeface="Courier New" panose="02070309020205020404" pitchFamily="49" charset="0"/>
              </a:rPr>
              <a:t>cmath</a:t>
            </a:r>
            <a:r>
              <a:rPr lang="en-US" sz="1600" dirty="0" smtClean="0">
                <a:latin typeface="Courier New" panose="02070309020205020404" pitchFamily="49" charset="0"/>
                <a:cs typeface="Courier New" panose="02070309020205020404" pitchFamily="49" charset="0"/>
              </a:rPr>
              <a:t>&gt;</a:t>
            </a:r>
          </a:p>
          <a:p>
            <a:pPr>
              <a:buNone/>
            </a:pPr>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iostream</a:t>
            </a:r>
            <a:r>
              <a:rPr lang="en-US" sz="1600" dirty="0">
                <a:latin typeface="Courier New" panose="02070309020205020404" pitchFamily="49" charset="0"/>
                <a:cs typeface="Courier New" panose="02070309020205020404" pitchFamily="49" charset="0"/>
              </a:rPr>
              <a:t>&gt;</a:t>
            </a:r>
          </a:p>
          <a:p>
            <a:pPr>
              <a:buNone/>
            </a:pPr>
            <a:r>
              <a:rPr lang="en-US" sz="1600" dirty="0">
                <a:latin typeface="Courier New" panose="02070309020205020404" pitchFamily="49" charset="0"/>
                <a:cs typeface="Courier New" panose="02070309020205020404" pitchFamily="49" charset="0"/>
              </a:rPr>
              <a:t>using namespace </a:t>
            </a:r>
            <a:r>
              <a:rPr lang="en-US" sz="1600" dirty="0" err="1">
                <a:latin typeface="Courier New" panose="02070309020205020404" pitchFamily="49" charset="0"/>
                <a:cs typeface="Courier New" panose="02070309020205020404" pitchFamily="49" charset="0"/>
              </a:rPr>
              <a:t>std</a:t>
            </a: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main(void)</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first, second, result;</a:t>
            </a: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cout</a:t>
            </a:r>
            <a:r>
              <a:rPr lang="en-US" sz="1600" dirty="0" smtClean="0">
                <a:latin typeface="Courier New" panose="02070309020205020404" pitchFamily="49" charset="0"/>
                <a:cs typeface="Courier New" panose="02070309020205020404" pitchFamily="49" charset="0"/>
              </a:rPr>
              <a:t> &lt;&lt; "Enter </a:t>
            </a:r>
            <a:r>
              <a:rPr lang="en-US" sz="1600" dirty="0">
                <a:latin typeface="Courier New" panose="02070309020205020404" pitchFamily="49" charset="0"/>
                <a:cs typeface="Courier New" panose="02070309020205020404" pitchFamily="49" charset="0"/>
              </a:rPr>
              <a:t>two integer numbers to calculate </a:t>
            </a:r>
            <a:r>
              <a:rPr lang="en-US" sz="1600" dirty="0" smtClean="0">
                <a:latin typeface="Courier New" panose="02070309020205020404" pitchFamily="49" charset="0"/>
                <a:cs typeface="Courier New" panose="02070309020205020404" pitchFamily="49" charset="0"/>
              </a:rPr>
              <a:t>X^Y: </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cin</a:t>
            </a:r>
            <a:r>
              <a:rPr lang="en-US" sz="1600" dirty="0" smtClean="0">
                <a:latin typeface="Courier New" panose="02070309020205020404" pitchFamily="49" charset="0"/>
                <a:cs typeface="Courier New" panose="02070309020205020404" pitchFamily="49" charset="0"/>
              </a:rPr>
              <a:t> &gt;&gt; first, second;</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result=</a:t>
            </a:r>
            <a:r>
              <a:rPr lang="en-US" sz="1600" dirty="0" err="1">
                <a:latin typeface="Courier New" panose="02070309020205020404" pitchFamily="49" charset="0"/>
                <a:cs typeface="Courier New" panose="02070309020205020404" pitchFamily="49" charset="0"/>
              </a:rPr>
              <a:t>pow</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first,second</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cout</a:t>
            </a:r>
            <a:r>
              <a:rPr lang="en-US" sz="1600" dirty="0" smtClean="0">
                <a:latin typeface="Courier New" panose="02070309020205020404" pitchFamily="49" charset="0"/>
                <a:cs typeface="Courier New" panose="02070309020205020404" pitchFamily="49" charset="0"/>
              </a:rPr>
              <a:t> &lt;&lt; first &lt;&lt; "raised </a:t>
            </a:r>
            <a:r>
              <a:rPr lang="en-US" sz="1600" dirty="0">
                <a:latin typeface="Courier New" panose="02070309020205020404" pitchFamily="49" charset="0"/>
                <a:cs typeface="Courier New" panose="02070309020205020404" pitchFamily="49" charset="0"/>
              </a:rPr>
              <a:t>to </a:t>
            </a:r>
            <a:r>
              <a:rPr lang="en-US" sz="1600" dirty="0" smtClean="0">
                <a:latin typeface="Courier New" panose="02070309020205020404" pitchFamily="49" charset="0"/>
                <a:cs typeface="Courier New" panose="02070309020205020404" pitchFamily="49" charset="0"/>
              </a:rPr>
              <a:t>power of ",second, </a:t>
            </a:r>
            <a:r>
              <a:rPr lang="en-US" sz="1600" dirty="0">
                <a:latin typeface="Courier New" panose="02070309020205020404" pitchFamily="49" charset="0"/>
                <a:cs typeface="Courier New" panose="02070309020205020404" pitchFamily="49" charset="0"/>
              </a:rPr>
              <a:t>&lt;&lt; </a:t>
            </a:r>
            <a:r>
              <a:rPr lang="en-US" sz="1600" dirty="0" smtClean="0">
                <a:latin typeface="Courier New" panose="02070309020205020404" pitchFamily="49" charset="0"/>
                <a:cs typeface="Courier New" panose="02070309020205020404" pitchFamily="49" charset="0"/>
              </a:rPr>
              <a:t>“=“ &lt;&lt; result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return 0;</a:t>
            </a:r>
          </a:p>
          <a:p>
            <a:pPr marL="0" indent="0">
              <a:buNone/>
            </a:pP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3995936" y="1844824"/>
            <a:ext cx="4824536" cy="1477328"/>
          </a:xfrm>
          <a:prstGeom prst="rect">
            <a:avLst/>
          </a:prstGeom>
          <a:noFill/>
          <a:ln>
            <a:solidFill>
              <a:srgbClr val="FF0066"/>
            </a:solidFill>
          </a:ln>
        </p:spPr>
        <p:txBody>
          <a:bodyPr wrap="square" rtlCol="0">
            <a:spAutoFit/>
          </a:bodyPr>
          <a:lstStyle/>
          <a:p>
            <a:r>
              <a:rPr lang="en-US" b="1" dirty="0" smtClean="0">
                <a:solidFill>
                  <a:srgbClr val="0000FF"/>
                </a:solidFill>
                <a:latin typeface="Courier New" panose="02070309020205020404" pitchFamily="49" charset="0"/>
                <a:cs typeface="Courier New" panose="02070309020205020404" pitchFamily="49" charset="0"/>
              </a:rPr>
              <a:t>Run:</a:t>
            </a:r>
          </a:p>
          <a:p>
            <a:r>
              <a:rPr lang="en-US" dirty="0">
                <a:latin typeface="Courier New" panose="02070309020205020404" pitchFamily="49" charset="0"/>
                <a:cs typeface="Courier New" panose="02070309020205020404" pitchFamily="49" charset="0"/>
              </a:rPr>
              <a:t>Enter two integer numbers to calculate X^Y: 2 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2 raised to </a:t>
            </a:r>
            <a:r>
              <a:rPr lang="en-US" dirty="0" smtClean="0">
                <a:latin typeface="Courier New" panose="02070309020205020404" pitchFamily="49" charset="0"/>
                <a:cs typeface="Courier New" panose="02070309020205020404" pitchFamily="49" charset="0"/>
              </a:rPr>
              <a:t>power of </a:t>
            </a:r>
            <a:r>
              <a:rPr lang="en-US" dirty="0">
                <a:latin typeface="Courier New" panose="02070309020205020404" pitchFamily="49" charset="0"/>
                <a:cs typeface="Courier New" panose="02070309020205020404" pitchFamily="49" charset="0"/>
              </a:rPr>
              <a:t>4 (2^4) = </a:t>
            </a:r>
            <a:r>
              <a:rPr lang="en-US" dirty="0" smtClean="0">
                <a:latin typeface="Courier New" panose="02070309020205020404" pitchFamily="49" charset="0"/>
                <a:cs typeface="Courier New" panose="02070309020205020404" pitchFamily="49" charset="0"/>
              </a:rPr>
              <a:t>16</a:t>
            </a: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74</a:t>
            </a:fld>
            <a:endParaRPr lang="en-US" dirty="0"/>
          </a:p>
        </p:txBody>
      </p:sp>
    </p:spTree>
    <p:extLst>
      <p:ext uri="{BB962C8B-B14F-4D97-AF65-F5344CB8AC3E}">
        <p14:creationId xmlns:p14="http://schemas.microsoft.com/office/powerpoint/2010/main" val="324753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Do Well</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solidFill>
                  <a:srgbClr val="0000FF"/>
                </a:solidFill>
                <a:latin typeface="Calibri" panose="020F0502020204030204" pitchFamily="34" charset="0"/>
              </a:rPr>
              <a:t>Computer Programming is a very practical area! </a:t>
            </a:r>
            <a:r>
              <a:rPr lang="en-US" dirty="0" smtClean="0">
                <a:solidFill>
                  <a:srgbClr val="0000FF"/>
                </a:solidFill>
                <a:latin typeface="Calibri" panose="020F0502020204030204" pitchFamily="34" charset="0"/>
              </a:rPr>
              <a:t>To become a good programmer, it is very important to work on practical exercises yourself!</a:t>
            </a:r>
          </a:p>
          <a:p>
            <a:r>
              <a:rPr lang="en-US" b="1" dirty="0" smtClean="0">
                <a:solidFill>
                  <a:srgbClr val="C00000"/>
                </a:solidFill>
                <a:latin typeface="Calibri" panose="020F0502020204030204" pitchFamily="34" charset="0"/>
              </a:rPr>
              <a:t>Only reading a book is not enough! </a:t>
            </a:r>
            <a:r>
              <a:rPr lang="en-US" dirty="0" smtClean="0">
                <a:solidFill>
                  <a:srgbClr val="C00000"/>
                </a:solidFill>
                <a:latin typeface="Calibri" panose="020F0502020204030204" pitchFamily="34" charset="0"/>
              </a:rPr>
              <a:t>This is like learning of a foreign language: only reading a text book and even memorizing a vocabulary is not enough to speak, write and understand</a:t>
            </a:r>
          </a:p>
          <a:p>
            <a:r>
              <a:rPr lang="en-US" b="1" dirty="0" smtClean="0">
                <a:solidFill>
                  <a:srgbClr val="800080"/>
                </a:solidFill>
                <a:latin typeface="Calibri" panose="020F0502020204030204" pitchFamily="34" charset="0"/>
              </a:rPr>
              <a:t>The same is in computer programming! </a:t>
            </a:r>
            <a:r>
              <a:rPr lang="en-US" b="1" dirty="0" smtClean="0">
                <a:latin typeface="Calibri" panose="020F0502020204030204" pitchFamily="34" charset="0"/>
              </a:rPr>
              <a:t>You have to read a book and class notes.</a:t>
            </a:r>
            <a:r>
              <a:rPr lang="en-US" b="1" dirty="0" smtClean="0">
                <a:solidFill>
                  <a:srgbClr val="800080"/>
                </a:solidFill>
                <a:latin typeface="Calibri" panose="020F0502020204030204" pitchFamily="34" charset="0"/>
              </a:rPr>
              <a:t> But to learn and develop your programming skills, you need to go through all programs considered in the class, to do practical exercises </a:t>
            </a:r>
            <a:r>
              <a:rPr lang="en-US" b="1" u="sng" dirty="0" smtClean="0">
                <a:solidFill>
                  <a:srgbClr val="800080"/>
                </a:solidFill>
                <a:latin typeface="Calibri" panose="020F0502020204030204" pitchFamily="34" charset="0"/>
              </a:rPr>
              <a:t>and design a code</a:t>
            </a:r>
            <a:r>
              <a:rPr lang="en-US" b="1" dirty="0" smtClean="0">
                <a:solidFill>
                  <a:srgbClr val="800080"/>
                </a:solidFill>
                <a:latin typeface="Calibri" panose="020F0502020204030204" pitchFamily="34" charset="0"/>
              </a:rPr>
              <a:t>! </a:t>
            </a:r>
          </a:p>
          <a:p>
            <a:pPr>
              <a:buClr>
                <a:srgbClr val="FF3399"/>
              </a:buClr>
              <a:buFont typeface="Wingdings" panose="05000000000000000000" pitchFamily="2" charset="2"/>
              <a:buChar char="Ø"/>
            </a:pPr>
            <a:r>
              <a:rPr lang="en-US" dirty="0" smtClean="0">
                <a:latin typeface="Calibri" panose="020F0502020204030204" pitchFamily="34" charset="0"/>
              </a:rPr>
              <a:t>Do the assignments by yourself!</a:t>
            </a:r>
          </a:p>
          <a:p>
            <a:pPr>
              <a:buClr>
                <a:srgbClr val="FF3399"/>
              </a:buClr>
              <a:buFont typeface="Wingdings" panose="05000000000000000000" pitchFamily="2" charset="2"/>
              <a:buChar char="Ø"/>
            </a:pPr>
            <a:r>
              <a:rPr lang="en-US" dirty="0" smtClean="0">
                <a:latin typeface="Calibri" panose="020F0502020204030204" pitchFamily="34" charset="0"/>
              </a:rPr>
              <a:t>Ask questions if you don’t understand</a:t>
            </a:r>
          </a:p>
          <a:p>
            <a:pPr>
              <a:buClr>
                <a:srgbClr val="FF3399"/>
              </a:buClr>
              <a:buFont typeface="Wingdings" panose="05000000000000000000" pitchFamily="2" charset="2"/>
              <a:buChar char="Ø"/>
            </a:pPr>
            <a:r>
              <a:rPr lang="en-US" dirty="0" smtClean="0">
                <a:latin typeface="Calibri" panose="020F0502020204030204" pitchFamily="34" charset="0"/>
              </a:rPr>
              <a:t>Come to class on time</a:t>
            </a:r>
          </a:p>
          <a:p>
            <a:pPr>
              <a:buClr>
                <a:srgbClr val="FF3399"/>
              </a:buClr>
              <a:buFont typeface="Wingdings" panose="05000000000000000000" pitchFamily="2" charset="2"/>
              <a:buChar char="Ø"/>
            </a:pPr>
            <a:r>
              <a:rPr lang="en-US" dirty="0" smtClean="0">
                <a:latin typeface="Calibri" panose="020F0502020204030204" pitchFamily="34" charset="0"/>
              </a:rPr>
              <a:t>Be active in catching up if you miss a class</a:t>
            </a: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8</a:t>
            </a:fld>
            <a:endParaRPr lang="en-US" dirty="0">
              <a:solidFill>
                <a:srgbClr val="04617B">
                  <a:shade val="90000"/>
                </a:srgbClr>
              </a:solidFill>
            </a:endParaRPr>
          </a:p>
        </p:txBody>
      </p:sp>
    </p:spTree>
    <p:extLst>
      <p:ext uri="{BB962C8B-B14F-4D97-AF65-F5344CB8AC3E}">
        <p14:creationId xmlns:p14="http://schemas.microsoft.com/office/powerpoint/2010/main" val="2934885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FF"/>
                </a:solidFill>
              </a:rPr>
              <a:t>Interaction</a:t>
            </a:r>
            <a:endParaRPr lang="en-US" dirty="0">
              <a:solidFill>
                <a:srgbClr val="0000FF"/>
              </a:solidFill>
            </a:endParaRPr>
          </a:p>
        </p:txBody>
      </p:sp>
      <p:sp>
        <p:nvSpPr>
          <p:cNvPr id="3" name="Content Placeholder 2"/>
          <p:cNvSpPr>
            <a:spLocks noGrp="1"/>
          </p:cNvSpPr>
          <p:nvPr>
            <p:ph idx="1"/>
          </p:nvPr>
        </p:nvSpPr>
        <p:spPr/>
        <p:txBody>
          <a:bodyPr/>
          <a:lstStyle/>
          <a:p>
            <a:r>
              <a:rPr lang="en-US" b="1" dirty="0" smtClean="0">
                <a:latin typeface="Calibri" panose="020F0502020204030204" pitchFamily="34" charset="0"/>
              </a:rPr>
              <a:t>Very important!</a:t>
            </a:r>
          </a:p>
          <a:p>
            <a:r>
              <a:rPr lang="en-US" dirty="0" smtClean="0">
                <a:solidFill>
                  <a:srgbClr val="0000FF"/>
                </a:solidFill>
                <a:latin typeface="Calibri" panose="020F0502020204030204" pitchFamily="34" charset="0"/>
              </a:rPr>
              <a:t>The </a:t>
            </a:r>
            <a:r>
              <a:rPr lang="en-US" dirty="0">
                <a:solidFill>
                  <a:srgbClr val="0000FF"/>
                </a:solidFill>
                <a:latin typeface="Calibri" panose="020F0502020204030204" pitchFamily="34" charset="0"/>
              </a:rPr>
              <a:t>only stupid question is the one that is left unasked. ASK! </a:t>
            </a:r>
            <a:r>
              <a:rPr lang="en-US" dirty="0" smtClean="0">
                <a:solidFill>
                  <a:srgbClr val="0000FF"/>
                </a:solidFill>
                <a:latin typeface="Calibri" panose="020F0502020204030204" pitchFamily="34" charset="0"/>
              </a:rPr>
              <a:t>Any time when something is not clear…</a:t>
            </a:r>
          </a:p>
          <a:p>
            <a:r>
              <a:rPr lang="en-US" b="1" dirty="0" smtClean="0">
                <a:solidFill>
                  <a:srgbClr val="C00000"/>
                </a:solidFill>
                <a:latin typeface="Calibri" panose="020F0502020204030204" pitchFamily="34" charset="0"/>
              </a:rPr>
              <a:t>Do not hesitate to ask!</a:t>
            </a:r>
            <a:endParaRPr lang="en-US" b="1" dirty="0">
              <a:solidFill>
                <a:srgbClr val="C00000"/>
              </a:solidFill>
              <a:latin typeface="Calibri" panose="020F0502020204030204" pitchFamily="34" charset="0"/>
            </a:endParaRPr>
          </a:p>
          <a:p>
            <a:endParaRPr lang="en-US" dirty="0"/>
          </a:p>
        </p:txBody>
      </p:sp>
      <p:sp>
        <p:nvSpPr>
          <p:cNvPr id="4" name="Slide Number Placeholder 3"/>
          <p:cNvSpPr>
            <a:spLocks noGrp="1"/>
          </p:cNvSpPr>
          <p:nvPr>
            <p:ph type="sldNum" sz="quarter" idx="12"/>
          </p:nvPr>
        </p:nvSpPr>
        <p:spPr/>
        <p:txBody>
          <a:bodyPr/>
          <a:lstStyle/>
          <a:p>
            <a:pPr>
              <a:defRPr/>
            </a:pPr>
            <a:fld id="{6885557A-A9DE-4CAB-AE2C-528F6F73FBC2}" type="slidenum">
              <a:rPr lang="en-US" smtClean="0">
                <a:solidFill>
                  <a:srgbClr val="04617B">
                    <a:shade val="90000"/>
                  </a:srgbClr>
                </a:solidFill>
              </a:rPr>
              <a:pPr>
                <a:defRPr/>
              </a:pPr>
              <a:t>9</a:t>
            </a:fld>
            <a:endParaRPr lang="en-US" dirty="0">
              <a:solidFill>
                <a:srgbClr val="04617B">
                  <a:shade val="90000"/>
                </a:srgbClr>
              </a:solidFill>
            </a:endParaRPr>
          </a:p>
        </p:txBody>
      </p:sp>
    </p:spTree>
    <p:extLst>
      <p:ext uri="{BB962C8B-B14F-4D97-AF65-F5344CB8AC3E}">
        <p14:creationId xmlns:p14="http://schemas.microsoft.com/office/powerpoint/2010/main" val="1012907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6736</TotalTime>
  <Words>4028</Words>
  <Application>Microsoft Office PowerPoint</Application>
  <PresentationFormat>On-screen Show (4:3)</PresentationFormat>
  <Paragraphs>808</Paragraphs>
  <Slides>74</Slides>
  <Notes>17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5" baseType="lpstr">
      <vt:lpstr>Courier</vt:lpstr>
      <vt:lpstr>ヒラギノ角ゴ Pro W3</vt:lpstr>
      <vt:lpstr>Arial</vt:lpstr>
      <vt:lpstr>Calibri</vt:lpstr>
      <vt:lpstr>Consolas</vt:lpstr>
      <vt:lpstr>Courier New</vt:lpstr>
      <vt:lpstr>Times</vt:lpstr>
      <vt:lpstr>Wingdings</vt:lpstr>
      <vt:lpstr>Wingdings 2</vt:lpstr>
      <vt:lpstr>Flow</vt:lpstr>
      <vt:lpstr>Equation</vt:lpstr>
      <vt:lpstr>Computer Science II  Advanced C++</vt:lpstr>
      <vt:lpstr>Organizational Details</vt:lpstr>
      <vt:lpstr>Dr. Miaomiao Zhang:   self-introduction</vt:lpstr>
      <vt:lpstr>Textbook</vt:lpstr>
      <vt:lpstr>Grading</vt:lpstr>
      <vt:lpstr>Important Principles</vt:lpstr>
      <vt:lpstr>Important Principles</vt:lpstr>
      <vt:lpstr>Ways to Do Well</vt:lpstr>
      <vt:lpstr>Interaction</vt:lpstr>
      <vt:lpstr>C++</vt:lpstr>
      <vt:lpstr>User-defined functions in C++</vt:lpstr>
      <vt:lpstr>Useful Links to C++ tutorial</vt:lpstr>
      <vt:lpstr>Functions</vt:lpstr>
      <vt:lpstr>Functional programming</vt:lpstr>
      <vt:lpstr>Functional programming</vt:lpstr>
      <vt:lpstr>PowerPoint Presentation</vt:lpstr>
      <vt:lpstr>Formal and actual parameters</vt:lpstr>
      <vt:lpstr>Returning a Boolean Value</vt:lpstr>
      <vt:lpstr>Returning a Boolean Value in Program 6-15</vt:lpstr>
      <vt:lpstr>Returning a Boolean Value in Program 6-15</vt:lpstr>
      <vt:lpstr>Function – Function Prototype</vt:lpstr>
      <vt:lpstr>Function Prototypes</vt:lpstr>
      <vt:lpstr>Parameters, Prototypes, and Function Headers</vt:lpstr>
      <vt:lpstr>Function – function prototype</vt:lpstr>
      <vt:lpstr>Prototype Notes</vt:lpstr>
      <vt:lpstr>Function – overall program flow</vt:lpstr>
      <vt:lpstr>Function – no arguments</vt:lpstr>
      <vt:lpstr>Function – no return statement</vt:lpstr>
      <vt:lpstr>Function calls another function</vt:lpstr>
      <vt:lpstr>Local Variables</vt:lpstr>
      <vt:lpstr>Function Workspace</vt:lpstr>
      <vt:lpstr>Local Variable Lifetime</vt:lpstr>
      <vt:lpstr>Global Variables and                      Global Constants</vt:lpstr>
      <vt:lpstr>Global Variables and                      Global Constants</vt:lpstr>
      <vt:lpstr>Global Constants in Program 6-19</vt:lpstr>
      <vt:lpstr>Global Constants in Program 6-19</vt:lpstr>
      <vt:lpstr>Initializing Local and Global Variables</vt:lpstr>
      <vt:lpstr>Static Local Variables</vt:lpstr>
      <vt:lpstr>PowerPoint Presentation</vt:lpstr>
      <vt:lpstr>Default Arguments</vt:lpstr>
      <vt:lpstr>Default Arguments</vt:lpstr>
      <vt:lpstr>Exercise 1</vt:lpstr>
      <vt:lpstr>Overloading Functions</vt:lpstr>
      <vt:lpstr>Function Overloading Examples</vt:lpstr>
      <vt:lpstr>Function Overloading in Program 6-27</vt:lpstr>
      <vt:lpstr>Function Overloading in Program 6-27</vt:lpstr>
      <vt:lpstr>Overloading Functions</vt:lpstr>
      <vt:lpstr>Overloading Functions –  Important Remark</vt:lpstr>
      <vt:lpstr>Exercise 2</vt:lpstr>
      <vt:lpstr>Introduction to Recursion</vt:lpstr>
      <vt:lpstr>What Happens When Called?</vt:lpstr>
      <vt:lpstr>What Happens When Called?</vt:lpstr>
      <vt:lpstr>Recursive Functions - Purpose</vt:lpstr>
      <vt:lpstr>Stopping the Recursion</vt:lpstr>
      <vt:lpstr>Stopping the Recursion</vt:lpstr>
      <vt:lpstr>Stopping the Recursion</vt:lpstr>
      <vt:lpstr>Stopping the Recursion</vt:lpstr>
      <vt:lpstr>What Happens When Called?</vt:lpstr>
      <vt:lpstr>What Happens When Called?</vt:lpstr>
      <vt:lpstr>Types of Recursion</vt:lpstr>
      <vt:lpstr>Recursive Functions</vt:lpstr>
      <vt:lpstr>Recursive Functions</vt:lpstr>
      <vt:lpstr>Exercise 3</vt:lpstr>
      <vt:lpstr>The exit() Function</vt:lpstr>
      <vt:lpstr>The exit() Function</vt:lpstr>
      <vt:lpstr>C standard Library, and Math Library Functions</vt:lpstr>
      <vt:lpstr>C standard library</vt:lpstr>
      <vt:lpstr>Random numbers</vt:lpstr>
      <vt:lpstr>Mathematical Library Functions – Random Numbers</vt:lpstr>
      <vt:lpstr>Mathematical Library Functions – Random Numbers</vt:lpstr>
      <vt:lpstr>Mathematical Library Functions</vt:lpstr>
      <vt:lpstr>Mathematical Library Functions</vt:lpstr>
      <vt:lpstr>Mathematical Library Functions</vt:lpstr>
      <vt:lpstr>Mathematical Library Functions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CMPT102</dc:title>
  <dc:creator>Miaomiao</dc:creator>
  <cp:lastModifiedBy>mm</cp:lastModifiedBy>
  <cp:revision>244</cp:revision>
  <dcterms:created xsi:type="dcterms:W3CDTF">2016-05-24T10:51:24Z</dcterms:created>
  <dcterms:modified xsi:type="dcterms:W3CDTF">2019-01-18T15:33:59Z</dcterms:modified>
</cp:coreProperties>
</file>