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55"/>
  </p:notesMasterIdLst>
  <p:sldIdLst>
    <p:sldId id="443" r:id="rId2"/>
    <p:sldId id="314" r:id="rId3"/>
    <p:sldId id="342" r:id="rId4"/>
    <p:sldId id="445" r:id="rId5"/>
    <p:sldId id="446" r:id="rId6"/>
    <p:sldId id="447" r:id="rId7"/>
    <p:sldId id="448" r:id="rId8"/>
    <p:sldId id="449" r:id="rId9"/>
    <p:sldId id="450" r:id="rId10"/>
    <p:sldId id="451" r:id="rId11"/>
    <p:sldId id="453" r:id="rId12"/>
    <p:sldId id="454" r:id="rId13"/>
    <p:sldId id="455" r:id="rId14"/>
    <p:sldId id="456" r:id="rId15"/>
    <p:sldId id="458" r:id="rId16"/>
    <p:sldId id="459" r:id="rId17"/>
    <p:sldId id="460" r:id="rId18"/>
    <p:sldId id="461" r:id="rId19"/>
    <p:sldId id="462" r:id="rId20"/>
    <p:sldId id="464" r:id="rId21"/>
    <p:sldId id="465" r:id="rId22"/>
    <p:sldId id="466" r:id="rId23"/>
    <p:sldId id="467" r:id="rId24"/>
    <p:sldId id="468" r:id="rId25"/>
    <p:sldId id="469" r:id="rId26"/>
    <p:sldId id="470" r:id="rId27"/>
    <p:sldId id="471" r:id="rId28"/>
    <p:sldId id="473" r:id="rId29"/>
    <p:sldId id="475" r:id="rId30"/>
    <p:sldId id="476" r:id="rId31"/>
    <p:sldId id="477" r:id="rId32"/>
    <p:sldId id="478" r:id="rId33"/>
    <p:sldId id="479" r:id="rId34"/>
    <p:sldId id="480" r:id="rId35"/>
    <p:sldId id="481" r:id="rId36"/>
    <p:sldId id="483" r:id="rId37"/>
    <p:sldId id="484" r:id="rId38"/>
    <p:sldId id="485" r:id="rId39"/>
    <p:sldId id="486" r:id="rId40"/>
    <p:sldId id="487"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800080"/>
    <a:srgbClr val="CC0099"/>
    <a:srgbClr val="000099"/>
    <a:srgbClr val="FF33CC"/>
    <a:srgbClr val="3399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8" autoAdjust="0"/>
    <p:restoredTop sz="94556"/>
  </p:normalViewPr>
  <p:slideViewPr>
    <p:cSldViewPr>
      <p:cViewPr varScale="1">
        <p:scale>
          <a:sx n="83" d="100"/>
          <a:sy n="83" d="100"/>
        </p:scale>
        <p:origin x="1253"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893E7-67A9-42E6-BC1F-4039EB9FA3DE}" type="datetimeFigureOut">
              <a:rPr lang="en-US" smtClean="0"/>
              <a:t>4/5/2018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B78F-1420-49C1-B5A6-D8ABC9915829}" type="slidenum">
              <a:rPr lang="en-US" smtClean="0"/>
              <a:t>‹#›</a:t>
            </a:fld>
            <a:endParaRPr lang="en-US"/>
          </a:p>
        </p:txBody>
      </p:sp>
    </p:spTree>
    <p:extLst>
      <p:ext uri="{BB962C8B-B14F-4D97-AF65-F5344CB8AC3E}">
        <p14:creationId xmlns:p14="http://schemas.microsoft.com/office/powerpoint/2010/main" val="18842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6DB8A11-FF90-8146-84B7-7EDB78EB59F4}" type="slidenum">
              <a:rPr lang="en-CA" altLang="en-US"/>
              <a:pPr/>
              <a:t>4</a:t>
            </a:fld>
            <a:endParaRPr lang="en-CA"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3256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5178277-4634-8947-BD0A-691234975C58}" type="slidenum">
              <a:rPr lang="en-CA" altLang="en-US"/>
              <a:pPr/>
              <a:t>29</a:t>
            </a:fld>
            <a:endParaRPr lang="en-CA" altLang="en-US"/>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67637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13DB40F-6AA1-2647-8D8D-7CD979B79023}" type="slidenum">
              <a:rPr lang="en-CA" altLang="en-US"/>
              <a:pPr/>
              <a:t>30</a:t>
            </a:fld>
            <a:endParaRPr lang="en-CA" altLang="en-US"/>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9276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7B5B630-746D-3643-917A-56C863E80513}" type="slidenum">
              <a:rPr lang="en-CA" altLang="en-US"/>
              <a:pPr/>
              <a:t>31</a:t>
            </a:fld>
            <a:endParaRPr lang="en-CA" altLang="en-US"/>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83665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7431EFD8-DD2A-474F-8DEE-2D0248DACBA9}" type="slidenum">
              <a:rPr lang="en-CA" altLang="en-US"/>
              <a:pPr/>
              <a:t>33</a:t>
            </a:fld>
            <a:endParaRPr lang="en-CA" altLang="en-US"/>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888380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E7DD333-5965-324F-AB50-1AFE9F038762}" type="slidenum">
              <a:rPr lang="en-CA" altLang="en-US"/>
              <a:pPr/>
              <a:t>47</a:t>
            </a:fld>
            <a:endParaRPr lang="en-CA" altLang="en-US"/>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1296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A6CB494C-612F-F243-9C2A-17D0879B2A60}" type="slidenum">
              <a:rPr lang="en-CA" altLang="en-US"/>
              <a:pPr/>
              <a:t>50</a:t>
            </a:fld>
            <a:endParaRPr lang="en-CA" altLang="en-US"/>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17342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37B43B5-A1B9-814C-A326-2F4751B564A8}" type="slidenum">
              <a:rPr lang="en-CA" altLang="en-US"/>
              <a:pPr/>
              <a:t>11</a:t>
            </a:fld>
            <a:endParaRPr lang="en-CA" alt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1719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777D8D5C-610C-C541-A895-F8BFA556466E}" type="slidenum">
              <a:rPr lang="en-CA" altLang="en-US"/>
              <a:pPr/>
              <a:t>12</a:t>
            </a:fld>
            <a:endParaRPr lang="en-CA" alt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42938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F32A868-D5D4-E949-B35E-D106648551E8}" type="slidenum">
              <a:rPr lang="en-CA" altLang="en-US"/>
              <a:pPr/>
              <a:t>15</a:t>
            </a:fld>
            <a:endParaRPr lang="en-CA" alt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78419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31D3A507-5234-3841-B7BF-A9081C9B5344}" type="slidenum">
              <a:rPr lang="en-CA" altLang="en-US"/>
              <a:pPr/>
              <a:t>20</a:t>
            </a:fld>
            <a:endParaRPr lang="en-CA" alt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01142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t>25</a:t>
            </a:fld>
            <a:endParaRPr lang="en-US"/>
          </a:p>
        </p:txBody>
      </p:sp>
    </p:spTree>
    <p:extLst>
      <p:ext uri="{BB962C8B-B14F-4D97-AF65-F5344CB8AC3E}">
        <p14:creationId xmlns:p14="http://schemas.microsoft.com/office/powerpoint/2010/main" val="118780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1ED1EC3-9980-D046-A797-357D78919BFD}" type="slidenum">
              <a:rPr lang="en-CA" altLang="en-US"/>
              <a:pPr/>
              <a:t>26</a:t>
            </a:fld>
            <a:endParaRPr lang="en-CA" altLang="en-US"/>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54243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4CCD5AF-E60E-4B4C-8B5B-BF671E16F325}" type="slidenum">
              <a:rPr lang="en-CA" altLang="en-US"/>
              <a:pPr/>
              <a:t>27</a:t>
            </a:fld>
            <a:endParaRPr lang="en-CA" altLang="en-US"/>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195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F09D2946-1681-2348-8ED1-AABDC301A4E6}" type="slidenum">
              <a:rPr lang="en-CA" altLang="en-US"/>
              <a:pPr/>
              <a:t>28</a:t>
            </a:fld>
            <a:endParaRPr lang="en-CA" altLang="en-US"/>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22042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06ADFB6-DD5F-4F0D-B725-A9501AB613C8}" type="datetime1">
              <a:rPr lang="en-US" smtClean="0"/>
              <a:t>4/5/2018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85B26F-EC73-4F62-80B1-0F83CB00700E}" type="datetime1">
              <a:rPr lang="en-US" smtClean="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1495CB-78A1-40C4-81C6-64CC231F317C}" type="datetime1">
              <a:rPr lang="en-US" smtClean="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9FAB14-9886-46EA-81AB-DD9BF5895E8A}" type="datetime1">
              <a:rPr lang="en-US" smtClean="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562146-B227-443F-A515-9ECB3BABE16F}" type="datetime1">
              <a:rPr lang="en-US" smtClean="0"/>
              <a:t>4/5/2018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38BA2B-F92E-46F9-B66B-D5CCBBF17F6E}" type="datetime1">
              <a:rPr lang="en-US" smtClean="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0D10D8-68EF-4FE1-BC4F-180691CC632F}" type="datetime1">
              <a:rPr lang="en-US" smtClean="0"/>
              <a:t>4/5/2018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7467A1-71D4-441C-8E96-D0B6BE9CC696}" type="datetime1">
              <a:rPr lang="en-US" smtClean="0"/>
              <a:t>4/5/2018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62909-776B-4974-90F8-09A1C6142615}" type="datetime1">
              <a:rPr lang="en-US" smtClean="0"/>
              <a:t>4/5/2018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686417-5801-44FB-B326-6386DFF9EB55}" type="datetime1">
              <a:rPr lang="en-US" smtClean="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51D9CE-F11D-45DD-878B-485A1181679F}" type="datetime1">
              <a:rPr lang="en-US" smtClean="0"/>
              <a:t>4/5/2018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EFA9EF-E604-4789-9A22-37CFD952CFEE}" type="datetime1">
              <a:rPr lang="en-US" smtClean="0"/>
              <a:t>4/5/2018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Computer Science </a:t>
            </a:r>
            <a:r>
              <a:rPr lang="en-US" dirty="0" smtClean="0">
                <a:effectLst/>
              </a:rPr>
              <a:t>II </a:t>
            </a:r>
            <a:br>
              <a:rPr lang="en-US" dirty="0" smtClean="0">
                <a:effectLst/>
              </a:rPr>
            </a:br>
            <a:r>
              <a:rPr lang="en-US" dirty="0" smtClean="0">
                <a:effectLst/>
              </a:rPr>
              <a:t>Advanced C++</a:t>
            </a:r>
            <a:endParaRPr lang="en-US" dirty="0"/>
          </a:p>
        </p:txBody>
      </p:sp>
      <p:sp>
        <p:nvSpPr>
          <p:cNvPr id="3" name="Subtitle 2"/>
          <p:cNvSpPr>
            <a:spLocks noGrp="1"/>
          </p:cNvSpPr>
          <p:nvPr>
            <p:ph type="subTitle" idx="1"/>
          </p:nvPr>
        </p:nvSpPr>
        <p:spPr/>
        <p:txBody>
          <a:bodyPr/>
          <a:lstStyle/>
          <a:p>
            <a:r>
              <a:rPr lang="en-US" smtClean="0">
                <a:latin typeface="Calibri" panose="020F0502020204030204" pitchFamily="34" charset="0"/>
              </a:rPr>
              <a:t>Spring 2018</a:t>
            </a:r>
            <a:endParaRPr lang="en-US" dirty="0" smtClean="0">
              <a:latin typeface="Calibri" panose="020F0502020204030204" pitchFamily="34" charset="0"/>
            </a:endParaRPr>
          </a:p>
        </p:txBody>
      </p:sp>
    </p:spTree>
    <p:extLst>
      <p:ext uri="{BB962C8B-B14F-4D97-AF65-F5344CB8AC3E}">
        <p14:creationId xmlns:p14="http://schemas.microsoft.com/office/powerpoint/2010/main" val="101519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Default Constructors</a:t>
            </a:r>
          </a:p>
        </p:txBody>
      </p:sp>
      <p:sp>
        <p:nvSpPr>
          <p:cNvPr id="67587" name="Rectangle 3"/>
          <p:cNvSpPr>
            <a:spLocks noGrp="1" noChangeArrowheads="1"/>
          </p:cNvSpPr>
          <p:nvPr>
            <p:ph idx="1"/>
          </p:nvPr>
        </p:nvSpPr>
        <p:spPr/>
        <p:txBody>
          <a:bodyPr/>
          <a:lstStyle/>
          <a:p>
            <a:pPr>
              <a:lnSpc>
                <a:spcPct val="90000"/>
              </a:lnSpc>
            </a:pPr>
            <a:r>
              <a:rPr lang="en-US" altLang="en-US" sz="2400" dirty="0"/>
              <a:t>A default constructor is a constructor that takes no arguments.</a:t>
            </a:r>
            <a:br>
              <a:rPr lang="en-US" altLang="en-US" sz="2400" dirty="0"/>
            </a:br>
            <a:endParaRPr lang="en-US" altLang="en-US" sz="2400" dirty="0"/>
          </a:p>
          <a:p>
            <a:pPr>
              <a:lnSpc>
                <a:spcPct val="90000"/>
              </a:lnSpc>
            </a:pPr>
            <a:r>
              <a:rPr lang="en-US" altLang="en-US" sz="2400" dirty="0"/>
              <a:t>If you write a class with no constructor at all, C++ will write a default constructor for you, one that does nothing.</a:t>
            </a:r>
            <a:br>
              <a:rPr lang="en-US" altLang="en-US" sz="2400" dirty="0"/>
            </a:br>
            <a:endParaRPr lang="en-US" altLang="en-US" sz="2400" dirty="0"/>
          </a:p>
          <a:p>
            <a:pPr>
              <a:lnSpc>
                <a:spcPct val="90000"/>
              </a:lnSpc>
              <a:spcBef>
                <a:spcPct val="40000"/>
              </a:spcBef>
            </a:pPr>
            <a:r>
              <a:rPr lang="en-US" altLang="en-US" sz="2400" dirty="0"/>
              <a:t>A simple instantiation of a class (with no arguments) calls the default constructor:</a:t>
            </a:r>
          </a:p>
          <a:p>
            <a:pPr lvl="1">
              <a:lnSpc>
                <a:spcPct val="90000"/>
              </a:lnSpc>
              <a:spcBef>
                <a:spcPct val="40000"/>
              </a:spcBef>
              <a:buFontTx/>
              <a:buNone/>
            </a:pPr>
            <a:r>
              <a:rPr lang="en-US" altLang="en-US" sz="2000" dirty="0"/>
              <a:t>	</a:t>
            </a:r>
            <a:r>
              <a:rPr lang="en-US" altLang="en-US" sz="2000" dirty="0">
                <a:latin typeface="Courier New" charset="0"/>
              </a:rPr>
              <a:t>Rectangle r;</a:t>
            </a:r>
          </a:p>
        </p:txBody>
      </p:sp>
    </p:spTree>
    <p:extLst>
      <p:ext uri="{BB962C8B-B14F-4D97-AF65-F5344CB8AC3E}">
        <p14:creationId xmlns:p14="http://schemas.microsoft.com/office/powerpoint/2010/main" val="140614250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altLang="en-US"/>
              <a:t>Passing Arguments to Constructors</a:t>
            </a:r>
          </a:p>
        </p:txBody>
      </p:sp>
      <p:sp>
        <p:nvSpPr>
          <p:cNvPr id="69635" name="Rectangle 3"/>
          <p:cNvSpPr>
            <a:spLocks noGrp="1" noChangeArrowheads="1"/>
          </p:cNvSpPr>
          <p:nvPr>
            <p:ph idx="1"/>
          </p:nvPr>
        </p:nvSpPr>
        <p:spPr>
          <a:xfrm>
            <a:off x="457200" y="1736725"/>
            <a:ext cx="7999413" cy="3743325"/>
          </a:xfrm>
        </p:spPr>
        <p:txBody>
          <a:bodyPr>
            <a:normAutofit fontScale="92500" lnSpcReduction="10000"/>
          </a:bodyPr>
          <a:lstStyle/>
          <a:p>
            <a:pPr>
              <a:lnSpc>
                <a:spcPct val="90000"/>
              </a:lnSpc>
              <a:spcBef>
                <a:spcPct val="40000"/>
              </a:spcBef>
            </a:pPr>
            <a:r>
              <a:rPr lang="en-US" altLang="en-US" sz="2800"/>
              <a:t>To create a constructor that takes arguments:</a:t>
            </a:r>
          </a:p>
          <a:p>
            <a:pPr lvl="1">
              <a:lnSpc>
                <a:spcPct val="90000"/>
              </a:lnSpc>
              <a:spcBef>
                <a:spcPct val="40000"/>
              </a:spcBef>
            </a:pPr>
            <a:r>
              <a:rPr lang="en-US" altLang="en-US" sz="2400"/>
              <a:t>indicate parameters in prototype:</a:t>
            </a:r>
            <a:br>
              <a:rPr lang="en-US" altLang="en-US" sz="2400"/>
            </a:br>
            <a:r>
              <a:rPr lang="en-US" altLang="en-US" sz="2400"/>
              <a:t/>
            </a:r>
            <a:br>
              <a:rPr lang="en-US" altLang="en-US" sz="2400"/>
            </a:br>
            <a:r>
              <a:rPr lang="en-US" altLang="en-US" sz="2400">
                <a:latin typeface="Courier New" charset="0"/>
              </a:rPr>
              <a:t>Rectangle(double, double);</a:t>
            </a:r>
            <a:br>
              <a:rPr lang="en-US" altLang="en-US" sz="2400">
                <a:latin typeface="Courier New" charset="0"/>
              </a:rPr>
            </a:br>
            <a:endParaRPr lang="en-US" altLang="en-US" sz="2400">
              <a:latin typeface="Courier New" charset="0"/>
            </a:endParaRPr>
          </a:p>
          <a:p>
            <a:pPr lvl="1">
              <a:lnSpc>
                <a:spcPct val="90000"/>
              </a:lnSpc>
              <a:spcBef>
                <a:spcPct val="40000"/>
              </a:spcBef>
            </a:pPr>
            <a:r>
              <a:rPr lang="en-US" altLang="en-US" sz="2400"/>
              <a:t>Use parameters in the definition:</a:t>
            </a:r>
            <a:br>
              <a:rPr lang="en-US" altLang="en-US" sz="2400"/>
            </a:br>
            <a:r>
              <a:rPr lang="en-US" altLang="en-US" sz="2400"/>
              <a:t/>
            </a:r>
            <a:br>
              <a:rPr lang="en-US" altLang="en-US" sz="2400"/>
            </a:br>
            <a:r>
              <a:rPr lang="en-US" altLang="en-US" sz="2400">
                <a:latin typeface="Courier New" charset="0"/>
              </a:rPr>
              <a:t>Rectangle::Rectangle(double w, double len)</a:t>
            </a:r>
            <a:br>
              <a:rPr lang="en-US" altLang="en-US" sz="2400">
                <a:latin typeface="Courier New" charset="0"/>
              </a:rPr>
            </a:br>
            <a:r>
              <a:rPr lang="en-US" altLang="en-US" sz="2400">
                <a:latin typeface="Courier New" charset="0"/>
              </a:rPr>
              <a:t>{</a:t>
            </a:r>
            <a:br>
              <a:rPr lang="en-US" altLang="en-US" sz="2400">
                <a:latin typeface="Courier New" charset="0"/>
              </a:rPr>
            </a:br>
            <a:r>
              <a:rPr lang="en-US" altLang="en-US" sz="2400">
                <a:latin typeface="Courier New" charset="0"/>
              </a:rPr>
              <a:t>   width = w;</a:t>
            </a:r>
            <a:br>
              <a:rPr lang="en-US" altLang="en-US" sz="2400">
                <a:latin typeface="Courier New" charset="0"/>
              </a:rPr>
            </a:br>
            <a:r>
              <a:rPr lang="en-US" altLang="en-US" sz="2400">
                <a:latin typeface="Courier New" charset="0"/>
              </a:rPr>
              <a:t>   length = len;</a:t>
            </a:r>
            <a:br>
              <a:rPr lang="en-US" altLang="en-US" sz="2400">
                <a:latin typeface="Courier New" charset="0"/>
              </a:rPr>
            </a:br>
            <a:r>
              <a:rPr lang="en-US" altLang="en-US" sz="2400">
                <a:latin typeface="Courier New" charset="0"/>
              </a:rPr>
              <a:t>}</a:t>
            </a:r>
          </a:p>
        </p:txBody>
      </p:sp>
    </p:spTree>
    <p:extLst>
      <p:ext uri="{BB962C8B-B14F-4D97-AF65-F5344CB8AC3E}">
        <p14:creationId xmlns:p14="http://schemas.microsoft.com/office/powerpoint/2010/main" val="84963027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US" altLang="en-US"/>
              <a:t>Passing Arguments to Constructors</a:t>
            </a:r>
          </a:p>
        </p:txBody>
      </p:sp>
      <p:sp>
        <p:nvSpPr>
          <p:cNvPr id="71683" name="Rectangle 3"/>
          <p:cNvSpPr>
            <a:spLocks noGrp="1" noChangeArrowheads="1"/>
          </p:cNvSpPr>
          <p:nvPr>
            <p:ph idx="1"/>
          </p:nvPr>
        </p:nvSpPr>
        <p:spPr>
          <a:xfrm>
            <a:off x="457200" y="1766888"/>
            <a:ext cx="7999413" cy="3741737"/>
          </a:xfrm>
        </p:spPr>
        <p:txBody>
          <a:bodyPr/>
          <a:lstStyle/>
          <a:p>
            <a:pPr>
              <a:lnSpc>
                <a:spcPct val="90000"/>
              </a:lnSpc>
              <a:spcBef>
                <a:spcPct val="40000"/>
              </a:spcBef>
            </a:pPr>
            <a:r>
              <a:rPr lang="en-US" altLang="en-US" sz="2800"/>
              <a:t>You can pass arguments to the constructor when you create an object:</a:t>
            </a:r>
            <a:br>
              <a:rPr lang="en-US" altLang="en-US" sz="2800"/>
            </a:br>
            <a:endParaRPr lang="en-US" altLang="en-US" sz="2800"/>
          </a:p>
          <a:p>
            <a:pPr lvl="1">
              <a:lnSpc>
                <a:spcPct val="90000"/>
              </a:lnSpc>
              <a:spcBef>
                <a:spcPct val="40000"/>
              </a:spcBef>
              <a:buFontTx/>
              <a:buNone/>
            </a:pPr>
            <a:r>
              <a:rPr lang="en-US" altLang="en-US" sz="2400"/>
              <a:t>	</a:t>
            </a:r>
            <a:r>
              <a:rPr lang="en-US" altLang="en-US" sz="2400">
                <a:latin typeface="Courier New" charset="0"/>
              </a:rPr>
              <a:t>Rectangle r(10, 5);</a:t>
            </a:r>
          </a:p>
        </p:txBody>
      </p:sp>
    </p:spTree>
    <p:extLst>
      <p:ext uri="{BB962C8B-B14F-4D97-AF65-F5344CB8AC3E}">
        <p14:creationId xmlns:p14="http://schemas.microsoft.com/office/powerpoint/2010/main" val="126018403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altLang="en-US"/>
              <a:t>More About Default Constructors</a:t>
            </a:r>
          </a:p>
        </p:txBody>
      </p:sp>
      <p:sp>
        <p:nvSpPr>
          <p:cNvPr id="73731" name="Rectangle 3"/>
          <p:cNvSpPr>
            <a:spLocks noGrp="1" noChangeArrowheads="1"/>
          </p:cNvSpPr>
          <p:nvPr>
            <p:ph idx="1"/>
          </p:nvPr>
        </p:nvSpPr>
        <p:spPr/>
        <p:txBody>
          <a:bodyPr/>
          <a:lstStyle/>
          <a:p>
            <a:pPr>
              <a:lnSpc>
                <a:spcPct val="90000"/>
              </a:lnSpc>
            </a:pPr>
            <a:r>
              <a:rPr lang="en-US" altLang="en-US" sz="2800"/>
              <a:t>If all of a constructor's parameters have default arguments, then it is a default constructor. For example:</a:t>
            </a:r>
            <a:br>
              <a:rPr lang="en-US" altLang="en-US" sz="2800"/>
            </a:br>
            <a:endParaRPr lang="en-US" altLang="en-US" sz="2800"/>
          </a:p>
          <a:p>
            <a:pPr lvl="1">
              <a:lnSpc>
                <a:spcPct val="90000"/>
              </a:lnSpc>
              <a:spcBef>
                <a:spcPct val="40000"/>
              </a:spcBef>
              <a:buFontTx/>
              <a:buNone/>
            </a:pPr>
            <a:r>
              <a:rPr lang="en-US" altLang="en-US" sz="2400">
                <a:latin typeface="Courier New" charset="0"/>
              </a:rPr>
              <a:t>Rectangle(double = 0, double = 0);</a:t>
            </a:r>
            <a:br>
              <a:rPr lang="en-US" altLang="en-US" sz="2400">
                <a:latin typeface="Courier New" charset="0"/>
              </a:rPr>
            </a:br>
            <a:endParaRPr lang="en-US" altLang="en-US" sz="2400">
              <a:latin typeface="Courier New" charset="0"/>
            </a:endParaRPr>
          </a:p>
          <a:p>
            <a:pPr>
              <a:lnSpc>
                <a:spcPct val="90000"/>
              </a:lnSpc>
            </a:pPr>
            <a:r>
              <a:rPr lang="en-US" altLang="en-US" sz="2800"/>
              <a:t>Creating an object and passing no arguments will cause this constructor to execute:</a:t>
            </a:r>
            <a:br>
              <a:rPr lang="en-US" altLang="en-US" sz="2800"/>
            </a:br>
            <a:r>
              <a:rPr lang="en-US" altLang="en-US" sz="2800"/>
              <a:t/>
            </a:r>
            <a:br>
              <a:rPr lang="en-US" altLang="en-US" sz="2800"/>
            </a:br>
            <a:r>
              <a:rPr lang="en-US" altLang="en-US" sz="2800">
                <a:latin typeface="Courier New" charset="0"/>
              </a:rPr>
              <a:t>Rectangle r;</a:t>
            </a:r>
          </a:p>
          <a:p>
            <a:pPr lvl="1">
              <a:lnSpc>
                <a:spcPct val="90000"/>
              </a:lnSpc>
              <a:spcBef>
                <a:spcPct val="40000"/>
              </a:spcBef>
              <a:buFontTx/>
              <a:buNone/>
            </a:pPr>
            <a:endParaRPr lang="en-US" altLang="en-US" sz="2400">
              <a:latin typeface="Courier New" charset="0"/>
            </a:endParaRPr>
          </a:p>
        </p:txBody>
      </p:sp>
    </p:spTree>
    <p:extLst>
      <p:ext uri="{BB962C8B-B14F-4D97-AF65-F5344CB8AC3E}">
        <p14:creationId xmlns:p14="http://schemas.microsoft.com/office/powerpoint/2010/main" val="189044267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altLang="en-US"/>
              <a:t>Classes with No Default Constructor</a:t>
            </a:r>
          </a:p>
        </p:txBody>
      </p:sp>
      <p:sp>
        <p:nvSpPr>
          <p:cNvPr id="74755" name="Rectangle 3"/>
          <p:cNvSpPr>
            <a:spLocks noGrp="1" noChangeArrowheads="1"/>
          </p:cNvSpPr>
          <p:nvPr>
            <p:ph idx="1"/>
          </p:nvPr>
        </p:nvSpPr>
        <p:spPr/>
        <p:txBody>
          <a:bodyPr/>
          <a:lstStyle/>
          <a:p>
            <a:r>
              <a:rPr lang="en-US" altLang="en-US"/>
              <a:t>When all of a class's constructors require arguments, then the class has NO default constructor.</a:t>
            </a:r>
            <a:br>
              <a:rPr lang="en-US" altLang="en-US"/>
            </a:br>
            <a:endParaRPr lang="en-US" altLang="en-US"/>
          </a:p>
          <a:p>
            <a:r>
              <a:rPr lang="en-US" altLang="en-US"/>
              <a:t>When this is the case, you must pass the required arguments to the constructor when creating an object.</a:t>
            </a:r>
          </a:p>
        </p:txBody>
      </p:sp>
    </p:spTree>
    <p:extLst>
      <p:ext uri="{BB962C8B-B14F-4D97-AF65-F5344CB8AC3E}">
        <p14:creationId xmlns:p14="http://schemas.microsoft.com/office/powerpoint/2010/main" val="6494477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Destructors</a:t>
            </a:r>
          </a:p>
        </p:txBody>
      </p:sp>
      <p:sp>
        <p:nvSpPr>
          <p:cNvPr id="76803" name="Rectangle 3"/>
          <p:cNvSpPr>
            <a:spLocks noGrp="1" noChangeArrowheads="1"/>
          </p:cNvSpPr>
          <p:nvPr>
            <p:ph idx="1"/>
          </p:nvPr>
        </p:nvSpPr>
        <p:spPr/>
        <p:txBody>
          <a:bodyPr/>
          <a:lstStyle/>
          <a:p>
            <a:pPr>
              <a:lnSpc>
                <a:spcPct val="85000"/>
              </a:lnSpc>
            </a:pPr>
            <a:r>
              <a:rPr lang="en-US" altLang="en-US" sz="2800" dirty="0"/>
              <a:t>Member function automatically called when an object is destroyed</a:t>
            </a:r>
          </a:p>
          <a:p>
            <a:pPr>
              <a:lnSpc>
                <a:spcPct val="85000"/>
              </a:lnSpc>
            </a:pPr>
            <a:r>
              <a:rPr lang="en-US" altLang="en-US" sz="2800" dirty="0"/>
              <a:t>Destructor name is </a:t>
            </a:r>
            <a:r>
              <a:rPr lang="en-US" altLang="en-US" sz="2800" dirty="0">
                <a:latin typeface="Courier New" charset="0"/>
              </a:rPr>
              <a:t>~</a:t>
            </a:r>
            <a:r>
              <a:rPr lang="en-US" altLang="en-US" sz="2800" dirty="0" err="1"/>
              <a:t>classname</a:t>
            </a:r>
            <a:r>
              <a:rPr lang="en-US" altLang="en-US" sz="2800" dirty="0"/>
              <a:t>, </a:t>
            </a:r>
            <a:r>
              <a:rPr lang="en-US" altLang="en-US" sz="2800" i="1" dirty="0"/>
              <a:t>e.g.</a:t>
            </a:r>
            <a:r>
              <a:rPr lang="en-US" altLang="en-US" sz="2800" dirty="0"/>
              <a:t>, </a:t>
            </a:r>
            <a:r>
              <a:rPr lang="en-US" altLang="en-US" sz="2800" dirty="0">
                <a:latin typeface="Courier New" charset="0"/>
              </a:rPr>
              <a:t>~Rectangle</a:t>
            </a:r>
            <a:endParaRPr lang="en-US" altLang="en-US" sz="2800" dirty="0"/>
          </a:p>
          <a:p>
            <a:pPr>
              <a:lnSpc>
                <a:spcPct val="85000"/>
              </a:lnSpc>
            </a:pPr>
            <a:r>
              <a:rPr lang="en-US" altLang="en-US" sz="2800" dirty="0"/>
              <a:t>Has no return type; takes no arguments</a:t>
            </a:r>
          </a:p>
          <a:p>
            <a:pPr>
              <a:lnSpc>
                <a:spcPct val="85000"/>
              </a:lnSpc>
            </a:pPr>
            <a:r>
              <a:rPr lang="en-US" altLang="en-US" sz="2800" dirty="0"/>
              <a:t>Only one destructor per class, </a:t>
            </a:r>
            <a:r>
              <a:rPr lang="en-US" altLang="en-US" sz="2800" i="1" dirty="0"/>
              <a:t>i.e.</a:t>
            </a:r>
            <a:r>
              <a:rPr lang="en-US" altLang="en-US" sz="2800" dirty="0"/>
              <a:t>, it cannot be overloaded</a:t>
            </a:r>
          </a:p>
          <a:p>
            <a:pPr>
              <a:lnSpc>
                <a:spcPct val="85000"/>
              </a:lnSpc>
            </a:pPr>
            <a:r>
              <a:rPr lang="en-US" altLang="en-US" sz="2800" dirty="0"/>
              <a:t>If constructor allocates dynamic memory, destructor should release it </a:t>
            </a:r>
          </a:p>
        </p:txBody>
      </p:sp>
    </p:spTree>
    <p:extLst>
      <p:ext uri="{BB962C8B-B14F-4D97-AF65-F5344CB8AC3E}">
        <p14:creationId xmlns:p14="http://schemas.microsoft.com/office/powerpoint/2010/main" val="5026151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8" y="1295400"/>
            <a:ext cx="79803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65965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3340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3"/>
          <p:cNvSpPr>
            <a:spLocks noChangeArrowheads="1"/>
          </p:cNvSpPr>
          <p:nvPr/>
        </p:nvSpPr>
        <p:spPr bwMode="auto">
          <a:xfrm>
            <a:off x="304800" y="1524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a:solidFill>
                  <a:srgbClr val="0488AE"/>
                </a:solidFill>
              </a:rPr>
              <a:t>Contents of </a:t>
            </a:r>
            <a:r>
              <a:rPr lang="en-US" altLang="en-US">
                <a:solidFill>
                  <a:srgbClr val="0488AE"/>
                </a:solidFill>
                <a:latin typeface="Courier New" charset="0"/>
              </a:rPr>
              <a:t>InventoryItem.h</a:t>
            </a:r>
            <a:r>
              <a:rPr lang="en-US" altLang="en-US">
                <a:solidFill>
                  <a:srgbClr val="0488AE"/>
                </a:solidFill>
              </a:rPr>
              <a:t> Version1</a:t>
            </a:r>
          </a:p>
        </p:txBody>
      </p:sp>
      <p:sp>
        <p:nvSpPr>
          <p:cNvPr id="79876" name="Rectangle 1"/>
          <p:cNvSpPr>
            <a:spLocks noChangeArrowheads="1"/>
          </p:cNvSpPr>
          <p:nvPr/>
        </p:nvSpPr>
        <p:spPr bwMode="auto">
          <a:xfrm>
            <a:off x="7162800" y="584835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a:t>(continued)</a:t>
            </a:r>
            <a:endParaRPr lang="en-US" altLang="en-US" sz="1800">
              <a:latin typeface="Courier New" charset="0"/>
            </a:endParaRPr>
          </a:p>
        </p:txBody>
      </p:sp>
    </p:spTree>
    <p:extLst>
      <p:ext uri="{BB962C8B-B14F-4D97-AF65-F5344CB8AC3E}">
        <p14:creationId xmlns:p14="http://schemas.microsoft.com/office/powerpoint/2010/main" val="103074957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09600"/>
            <a:ext cx="826452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9306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en-US" altLang="en-US"/>
              <a:t>Constructors, Destructors, and Dynamically Allocated Objects</a:t>
            </a:r>
          </a:p>
        </p:txBody>
      </p:sp>
      <p:sp>
        <p:nvSpPr>
          <p:cNvPr id="81923" name="Rectangle 3"/>
          <p:cNvSpPr>
            <a:spLocks noGrp="1" noChangeArrowheads="1"/>
          </p:cNvSpPr>
          <p:nvPr>
            <p:ph idx="1"/>
          </p:nvPr>
        </p:nvSpPr>
        <p:spPr>
          <a:xfrm>
            <a:off x="457200" y="1676400"/>
            <a:ext cx="8305800" cy="4114800"/>
          </a:xfrm>
        </p:spPr>
        <p:txBody>
          <a:bodyPr/>
          <a:lstStyle/>
          <a:p>
            <a:pPr>
              <a:lnSpc>
                <a:spcPct val="90000"/>
              </a:lnSpc>
            </a:pPr>
            <a:r>
              <a:rPr lang="en-US" altLang="en-US" sz="2800"/>
              <a:t>When an object is dynamically allocated with the new operator, its constructor executes:</a:t>
            </a:r>
            <a:br>
              <a:rPr lang="en-US" altLang="en-US" sz="2800"/>
            </a:br>
            <a:r>
              <a:rPr lang="en-US" altLang="en-US" sz="2800"/>
              <a:t/>
            </a:r>
            <a:br>
              <a:rPr lang="en-US" altLang="en-US" sz="2800"/>
            </a:br>
            <a:r>
              <a:rPr lang="en-US" altLang="en-US" sz="2400">
                <a:latin typeface="Courier New" charset="0"/>
              </a:rPr>
              <a:t>Rectangle *r = new Rectangle(10, 20);</a:t>
            </a:r>
            <a:r>
              <a:rPr lang="en-US" altLang="en-US" sz="2400"/>
              <a:t/>
            </a:r>
            <a:br>
              <a:rPr lang="en-US" altLang="en-US" sz="2400"/>
            </a:br>
            <a:endParaRPr lang="en-US" altLang="en-US" sz="2400"/>
          </a:p>
          <a:p>
            <a:pPr>
              <a:lnSpc>
                <a:spcPct val="90000"/>
              </a:lnSpc>
            </a:pPr>
            <a:r>
              <a:rPr lang="en-US" altLang="en-US" sz="2800"/>
              <a:t>When the object is destroyed, its destructor executes:</a:t>
            </a:r>
            <a:br>
              <a:rPr lang="en-US" altLang="en-US" sz="2800"/>
            </a:br>
            <a:r>
              <a:rPr lang="en-US" altLang="en-US" sz="2800"/>
              <a:t/>
            </a:r>
            <a:br>
              <a:rPr lang="en-US" altLang="en-US" sz="2800"/>
            </a:br>
            <a:r>
              <a:rPr lang="en-US" altLang="en-US" sz="2400">
                <a:latin typeface="Courier New" charset="0"/>
              </a:rPr>
              <a:t>delete r;</a:t>
            </a:r>
          </a:p>
        </p:txBody>
      </p:sp>
    </p:spTree>
    <p:extLst>
      <p:ext uri="{BB962C8B-B14F-4D97-AF65-F5344CB8AC3E}">
        <p14:creationId xmlns:p14="http://schemas.microsoft.com/office/powerpoint/2010/main" val="206573553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Text Placeholder 2"/>
          <p:cNvSpPr>
            <a:spLocks noGrp="1"/>
          </p:cNvSpPr>
          <p:nvPr>
            <p:ph type="body" idx="1"/>
          </p:nvPr>
        </p:nvSpPr>
        <p:spPr/>
        <p:txBody>
          <a:bodyPr>
            <a:normAutofit fontScale="92500" lnSpcReduction="10000"/>
          </a:bodyPr>
          <a:lstStyle/>
          <a:p>
            <a:r>
              <a:rPr lang="en-US" sz="2400" dirty="0" smtClean="0"/>
              <a:t>Class Constructors</a:t>
            </a:r>
          </a:p>
          <a:p>
            <a:r>
              <a:rPr lang="en-US" sz="2400" dirty="0" smtClean="0"/>
              <a:t>Arrays of Objects</a:t>
            </a:r>
          </a:p>
          <a:p>
            <a:r>
              <a:rPr lang="en-US" sz="2400" dirty="0" smtClean="0"/>
              <a:t>Unified Modeling </a:t>
            </a:r>
            <a:r>
              <a:rPr lang="en-US" sz="2400" dirty="0"/>
              <a:t>Language (UML</a:t>
            </a:r>
            <a:r>
              <a:rPr lang="en-US" sz="2400" dirty="0" smtClean="0"/>
              <a:t>)</a:t>
            </a:r>
          </a:p>
          <a:p>
            <a:r>
              <a:rPr lang="en-US" sz="2400" dirty="0"/>
              <a:t>Friend Functions and Friend </a:t>
            </a:r>
            <a:r>
              <a:rPr lang="en-US" sz="2400" dirty="0" smtClean="0"/>
              <a:t>Classes</a:t>
            </a:r>
            <a:endParaRPr lang="en-US" sz="2400" dirty="0"/>
          </a:p>
        </p:txBody>
      </p:sp>
      <p:sp>
        <p:nvSpPr>
          <p:cNvPr id="4" name="Slide Number Placeholder 3"/>
          <p:cNvSpPr>
            <a:spLocks noGrp="1"/>
          </p:cNvSpPr>
          <p:nvPr>
            <p:ph type="sldNum" sz="quarter" idx="12"/>
          </p:nvPr>
        </p:nvSpPr>
        <p:spPr/>
        <p:txBody>
          <a:bodyPr/>
          <a:lstStyle/>
          <a:p>
            <a:fld id="{911E4C43-30DC-40C6-8400-D754E7A063DA}" type="slidenum">
              <a:rPr lang="en-US" smtClean="0"/>
              <a:t>2</a:t>
            </a:fld>
            <a:endParaRPr lang="en-US" dirty="0"/>
          </a:p>
        </p:txBody>
      </p:sp>
    </p:spTree>
    <p:extLst>
      <p:ext uri="{BB962C8B-B14F-4D97-AF65-F5344CB8AC3E}">
        <p14:creationId xmlns:p14="http://schemas.microsoft.com/office/powerpoint/2010/main" val="924294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Overloading Constructors</a:t>
            </a:r>
          </a:p>
        </p:txBody>
      </p:sp>
      <p:sp>
        <p:nvSpPr>
          <p:cNvPr id="83971" name="Rectangle 3"/>
          <p:cNvSpPr>
            <a:spLocks noGrp="1" noChangeArrowheads="1"/>
          </p:cNvSpPr>
          <p:nvPr>
            <p:ph idx="1"/>
          </p:nvPr>
        </p:nvSpPr>
        <p:spPr/>
        <p:txBody>
          <a:bodyPr/>
          <a:lstStyle/>
          <a:p>
            <a:pPr>
              <a:lnSpc>
                <a:spcPct val="105000"/>
              </a:lnSpc>
            </a:pPr>
            <a:r>
              <a:rPr lang="en-US" altLang="en-US" sz="2800"/>
              <a:t>A class can have more than one constructor</a:t>
            </a:r>
            <a:br>
              <a:rPr lang="en-US" altLang="en-US" sz="2800"/>
            </a:br>
            <a:endParaRPr lang="en-US" altLang="en-US" sz="2800"/>
          </a:p>
          <a:p>
            <a:pPr>
              <a:lnSpc>
                <a:spcPct val="105000"/>
              </a:lnSpc>
            </a:pPr>
            <a:r>
              <a:rPr lang="en-US" altLang="en-US" sz="2800"/>
              <a:t>Overloaded constructors in a class must have different parameter lists:</a:t>
            </a:r>
          </a:p>
          <a:p>
            <a:pPr lvl="1">
              <a:lnSpc>
                <a:spcPct val="105000"/>
              </a:lnSpc>
              <a:buFontTx/>
              <a:buNone/>
            </a:pPr>
            <a:r>
              <a:rPr lang="en-US" altLang="en-US" sz="2400"/>
              <a:t>	</a:t>
            </a:r>
            <a:r>
              <a:rPr lang="en-US" altLang="en-US" sz="2400">
                <a:latin typeface="Courier New" charset="0"/>
              </a:rPr>
              <a:t>Rectangle();</a:t>
            </a:r>
            <a:br>
              <a:rPr lang="en-US" altLang="en-US" sz="2400">
                <a:latin typeface="Courier New" charset="0"/>
              </a:rPr>
            </a:br>
            <a:r>
              <a:rPr lang="en-US" altLang="en-US" sz="2400">
                <a:latin typeface="Courier New" charset="0"/>
              </a:rPr>
              <a:t>Rectangle(double);</a:t>
            </a:r>
          </a:p>
          <a:p>
            <a:pPr lvl="1">
              <a:lnSpc>
                <a:spcPct val="105000"/>
              </a:lnSpc>
              <a:buFontTx/>
              <a:buNone/>
            </a:pPr>
            <a:r>
              <a:rPr lang="en-US" altLang="en-US" sz="2400">
                <a:latin typeface="Courier New" charset="0"/>
              </a:rPr>
              <a:t>	Rectangle(double, double);</a:t>
            </a:r>
            <a:endParaRPr lang="en-US" altLang="en-US" sz="2400"/>
          </a:p>
        </p:txBody>
      </p:sp>
    </p:spTree>
    <p:extLst>
      <p:ext uri="{BB962C8B-B14F-4D97-AF65-F5344CB8AC3E}">
        <p14:creationId xmlns:p14="http://schemas.microsoft.com/office/powerpoint/2010/main" val="136684976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476250"/>
            <a:ext cx="635317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Text Box 3"/>
          <p:cNvSpPr txBox="1">
            <a:spLocks noChangeArrowheads="1"/>
          </p:cNvSpPr>
          <p:nvPr/>
        </p:nvSpPr>
        <p:spPr bwMode="auto">
          <a:xfrm>
            <a:off x="6553200" y="60198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50000"/>
              </a:spcBef>
              <a:buFontTx/>
              <a:buNone/>
            </a:pPr>
            <a:r>
              <a:rPr lang="en-US" altLang="en-US" sz="2000" i="1"/>
              <a:t>Continues...</a:t>
            </a:r>
          </a:p>
        </p:txBody>
      </p:sp>
    </p:spTree>
    <p:extLst>
      <p:ext uri="{BB962C8B-B14F-4D97-AF65-F5344CB8AC3E}">
        <p14:creationId xmlns:p14="http://schemas.microsoft.com/office/powerpoint/2010/main" val="174398556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381000"/>
            <a:ext cx="63436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2666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a:t>Constructor Delegation</a:t>
            </a:r>
          </a:p>
        </p:txBody>
      </p:sp>
      <p:sp>
        <p:nvSpPr>
          <p:cNvPr id="88067" name="Content Placeholder 2"/>
          <p:cNvSpPr>
            <a:spLocks noGrp="1" noChangeArrowheads="1"/>
          </p:cNvSpPr>
          <p:nvPr>
            <p:ph sz="half" idx="1"/>
          </p:nvPr>
        </p:nvSpPr>
        <p:spPr/>
        <p:txBody>
          <a:bodyPr/>
          <a:lstStyle/>
          <a:p>
            <a:r>
              <a:rPr lang="en-US" altLang="en-US" sz="2400"/>
              <a:t>Sometimes a class will have multiple constructors that perform a similar set of steps. For example, look at the following </a:t>
            </a:r>
            <a:r>
              <a:rPr lang="en-US" altLang="en-US" sz="2400">
                <a:latin typeface="Consolas" charset="0"/>
              </a:rPr>
              <a:t>Contact</a:t>
            </a:r>
            <a:r>
              <a:rPr lang="en-US" altLang="en-US" sz="2400"/>
              <a:t> class:</a:t>
            </a:r>
          </a:p>
        </p:txBody>
      </p:sp>
      <p:pic>
        <p:nvPicPr>
          <p:cNvPr id="6" name="Content Placeholder 5">
            <a:extLst>
              <a:ext uri="{FF2B5EF4-FFF2-40B4-BE49-F238E27FC236}">
                <a16:creationId xmlns:a16="http://schemas.microsoft.com/office/drawing/2014/main" id="{C45CE8A9-1D10-402C-A639-E699F1B27702}"/>
              </a:ext>
            </a:extLst>
          </p:cNvPr>
          <p:cNvPicPr>
            <a:picLocks noGrp="1" noChangeAspect="1"/>
          </p:cNvPicPr>
          <p:nvPr>
            <p:ph sz="half" idx="2"/>
          </p:nvPr>
        </p:nvPicPr>
        <p:blipFill>
          <a:blip r:embed="rId2"/>
          <a:stretch>
            <a:fillRect/>
          </a:stretch>
        </p:blipFill>
        <p:spPr>
          <a:xfrm>
            <a:off x="4727631" y="1999381"/>
            <a:ext cx="3937000" cy="4525963"/>
          </a:xfrm>
          <a:ln>
            <a:solidFill>
              <a:schemeClr val="bg2">
                <a:lumMod val="40000"/>
                <a:lumOff val="60000"/>
              </a:schemeClr>
            </a:solidFill>
          </a:ln>
        </p:spPr>
      </p:pic>
    </p:spTree>
    <p:extLst>
      <p:ext uri="{BB962C8B-B14F-4D97-AF65-F5344CB8AC3E}">
        <p14:creationId xmlns:p14="http://schemas.microsoft.com/office/powerpoint/2010/main" val="78996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p:txBody>
          <a:bodyPr/>
          <a:lstStyle/>
          <a:p>
            <a:r>
              <a:rPr lang="en-US" altLang="en-US"/>
              <a:t>Constructor Delegation</a:t>
            </a:r>
          </a:p>
        </p:txBody>
      </p:sp>
      <p:sp>
        <p:nvSpPr>
          <p:cNvPr id="3" name="Content Placeholder 2">
            <a:extLst>
              <a:ext uri="{FF2B5EF4-FFF2-40B4-BE49-F238E27FC236}">
                <a16:creationId xmlns:a16="http://schemas.microsoft.com/office/drawing/2014/main" id="{AD807E0C-8B54-4D1E-AD5C-707B9D95C8E4}"/>
              </a:ext>
            </a:extLst>
          </p:cNvPr>
          <p:cNvSpPr>
            <a:spLocks noGrp="1"/>
          </p:cNvSpPr>
          <p:nvPr>
            <p:ph sz="half" idx="1"/>
          </p:nvPr>
        </p:nvSpPr>
        <p:spPr/>
        <p:txBody>
          <a:bodyPr>
            <a:normAutofit/>
          </a:bodyPr>
          <a:lstStyle/>
          <a:p>
            <a:pPr>
              <a:defRPr/>
            </a:pPr>
            <a:r>
              <a:rPr lang="en-US" sz="2400" dirty="0">
                <a:ea typeface="+mn-ea"/>
              </a:rPr>
              <a:t>Both constructors perform a similar operation: They assign values to the name, email, and phone member variables. </a:t>
            </a:r>
          </a:p>
          <a:p>
            <a:pPr>
              <a:defRPr/>
            </a:pPr>
            <a:r>
              <a:rPr lang="en-US" sz="2400" dirty="0">
                <a:ea typeface="+mn-ea"/>
              </a:rPr>
              <a:t>The default constructor assigns empty strings to the members, and the parameterized constructor assigns specified values to the members.</a:t>
            </a:r>
            <a:endParaRPr lang="en-US" sz="2000" dirty="0">
              <a:ea typeface="+mn-ea"/>
            </a:endParaRPr>
          </a:p>
        </p:txBody>
      </p:sp>
      <p:pic>
        <p:nvPicPr>
          <p:cNvPr id="6" name="Content Placeholder 5">
            <a:extLst>
              <a:ext uri="{FF2B5EF4-FFF2-40B4-BE49-F238E27FC236}">
                <a16:creationId xmlns:a16="http://schemas.microsoft.com/office/drawing/2014/main" id="{C45CE8A9-1D10-402C-A639-E699F1B27702}"/>
              </a:ext>
            </a:extLst>
          </p:cNvPr>
          <p:cNvPicPr>
            <a:picLocks noGrp="1" noChangeAspect="1"/>
          </p:cNvPicPr>
          <p:nvPr>
            <p:ph sz="half" idx="2"/>
          </p:nvPr>
        </p:nvPicPr>
        <p:blipFill>
          <a:blip r:embed="rId2"/>
          <a:stretch>
            <a:fillRect/>
          </a:stretch>
        </p:blipFill>
        <p:spPr>
          <a:xfrm>
            <a:off x="4572000" y="1927373"/>
            <a:ext cx="3937000" cy="4525963"/>
          </a:xfrm>
          <a:ln>
            <a:solidFill>
              <a:schemeClr val="bg2">
                <a:lumMod val="40000"/>
                <a:lumOff val="60000"/>
              </a:schemeClr>
            </a:solidFill>
          </a:ln>
        </p:spPr>
      </p:pic>
    </p:spTree>
    <p:extLst>
      <p:ext uri="{BB962C8B-B14F-4D97-AF65-F5344CB8AC3E}">
        <p14:creationId xmlns:p14="http://schemas.microsoft.com/office/powerpoint/2010/main" val="550878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r>
              <a:rPr lang="en-US" altLang="en-US"/>
              <a:t>Constructor Delegation</a:t>
            </a:r>
          </a:p>
        </p:txBody>
      </p:sp>
      <p:sp>
        <p:nvSpPr>
          <p:cNvPr id="90115" name="Content Placeholder 2"/>
          <p:cNvSpPr>
            <a:spLocks noGrp="1" noChangeArrowheads="1"/>
          </p:cNvSpPr>
          <p:nvPr>
            <p:ph sz="half" idx="1"/>
          </p:nvPr>
        </p:nvSpPr>
        <p:spPr/>
        <p:txBody>
          <a:bodyPr/>
          <a:lstStyle/>
          <a:p>
            <a:r>
              <a:rPr lang="en-US" altLang="en-US"/>
              <a:t>In C++ 11, it is possible for one constructor to call another constructor in the same class.</a:t>
            </a:r>
          </a:p>
          <a:p>
            <a:r>
              <a:rPr lang="en-US" altLang="en-US"/>
              <a:t>This is known as </a:t>
            </a:r>
            <a:r>
              <a:rPr lang="en-US" altLang="en-US" i="1"/>
              <a:t>constructor delegation</a:t>
            </a:r>
            <a:r>
              <a:rPr lang="en-US" altLang="en-US"/>
              <a:t>. </a:t>
            </a:r>
            <a:endParaRPr lang="en-US" altLang="en-US" sz="2000"/>
          </a:p>
        </p:txBody>
      </p:sp>
      <p:pic>
        <p:nvPicPr>
          <p:cNvPr id="8" name="Content Placeholder 7">
            <a:extLst>
              <a:ext uri="{FF2B5EF4-FFF2-40B4-BE49-F238E27FC236}">
                <a16:creationId xmlns:a16="http://schemas.microsoft.com/office/drawing/2014/main" id="{97D0CF6F-E62C-4E63-BA63-C6E3DD505258}"/>
              </a:ext>
            </a:extLst>
          </p:cNvPr>
          <p:cNvPicPr>
            <a:picLocks noGrp="1" noChangeAspect="1"/>
          </p:cNvPicPr>
          <p:nvPr>
            <p:ph sz="half" idx="2"/>
          </p:nvPr>
        </p:nvPicPr>
        <p:blipFill>
          <a:blip r:embed="rId3"/>
          <a:stretch>
            <a:fillRect/>
          </a:stretch>
        </p:blipFill>
        <p:spPr>
          <a:xfrm>
            <a:off x="4648200" y="1838325"/>
            <a:ext cx="4038600" cy="4049713"/>
          </a:xfrm>
          <a:ln>
            <a:solidFill>
              <a:schemeClr val="bg2">
                <a:lumMod val="40000"/>
                <a:lumOff val="60000"/>
              </a:schemeClr>
            </a:solidFill>
          </a:ln>
        </p:spPr>
      </p:pic>
    </p:spTree>
    <p:extLst>
      <p:ext uri="{BB962C8B-B14F-4D97-AF65-F5344CB8AC3E}">
        <p14:creationId xmlns:p14="http://schemas.microsoft.com/office/powerpoint/2010/main" val="809905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04800" y="152400"/>
            <a:ext cx="8305800" cy="1143000"/>
          </a:xfrm>
        </p:spPr>
        <p:txBody>
          <a:bodyPr>
            <a:normAutofit fontScale="90000"/>
          </a:bodyPr>
          <a:lstStyle/>
          <a:p>
            <a:r>
              <a:rPr lang="en-US" altLang="en-US"/>
              <a:t>Only One Default Constructor                     and One Destructor</a:t>
            </a:r>
          </a:p>
        </p:txBody>
      </p:sp>
      <p:sp>
        <p:nvSpPr>
          <p:cNvPr id="91139" name="Rectangle 3"/>
          <p:cNvSpPr>
            <a:spLocks noGrp="1" noChangeArrowheads="1"/>
          </p:cNvSpPr>
          <p:nvPr>
            <p:ph idx="1"/>
          </p:nvPr>
        </p:nvSpPr>
        <p:spPr>
          <a:xfrm>
            <a:off x="304800" y="1676400"/>
            <a:ext cx="8229600" cy="4525963"/>
          </a:xfrm>
        </p:spPr>
        <p:txBody>
          <a:bodyPr/>
          <a:lstStyle/>
          <a:p>
            <a:pPr>
              <a:spcBef>
                <a:spcPct val="30000"/>
              </a:spcBef>
            </a:pPr>
            <a:r>
              <a:rPr lang="en-US" altLang="en-US" sz="2800"/>
              <a:t>Do not provide more than one default constructor for a class: one that takes no arguments and one that has default arguments for all parameters</a:t>
            </a:r>
          </a:p>
          <a:p>
            <a:pPr lvl="1">
              <a:spcBef>
                <a:spcPct val="30000"/>
              </a:spcBef>
              <a:buClr>
                <a:srgbClr val="3333CC"/>
              </a:buClr>
              <a:buFontTx/>
              <a:buNone/>
            </a:pPr>
            <a:r>
              <a:rPr lang="en-US" altLang="en-US" sz="2400"/>
              <a:t>	</a:t>
            </a:r>
            <a:r>
              <a:rPr lang="en-US" altLang="en-US" sz="2400">
                <a:latin typeface="Courier New" charset="0"/>
              </a:rPr>
              <a:t>Square();</a:t>
            </a:r>
          </a:p>
          <a:p>
            <a:pPr lvl="1">
              <a:spcBef>
                <a:spcPct val="30000"/>
              </a:spcBef>
              <a:buClr>
                <a:srgbClr val="3333CC"/>
              </a:buClr>
              <a:buFontTx/>
              <a:buNone/>
            </a:pPr>
            <a:r>
              <a:rPr lang="en-US" altLang="en-US" sz="2400"/>
              <a:t>	</a:t>
            </a:r>
            <a:r>
              <a:rPr lang="en-US" altLang="en-US" sz="2400">
                <a:latin typeface="Courier New" charset="0"/>
              </a:rPr>
              <a:t>Square(int = 0);  // will not compile</a:t>
            </a:r>
            <a:br>
              <a:rPr lang="en-US" altLang="en-US" sz="2400">
                <a:latin typeface="Courier New" charset="0"/>
              </a:rPr>
            </a:br>
            <a:endParaRPr lang="en-US" altLang="en-US" sz="2400">
              <a:latin typeface="Courier New" charset="0"/>
            </a:endParaRPr>
          </a:p>
          <a:p>
            <a:pPr>
              <a:spcBef>
                <a:spcPct val="30000"/>
              </a:spcBef>
            </a:pPr>
            <a:r>
              <a:rPr lang="en-US" altLang="en-US" sz="2800"/>
              <a:t>Since a destructor takes no arguments, there can only be one destructor for a class</a:t>
            </a:r>
          </a:p>
        </p:txBody>
      </p:sp>
    </p:spTree>
    <p:extLst>
      <p:ext uri="{BB962C8B-B14F-4D97-AF65-F5344CB8AC3E}">
        <p14:creationId xmlns:p14="http://schemas.microsoft.com/office/powerpoint/2010/main" val="132561062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Member Function Overloading</a:t>
            </a:r>
          </a:p>
        </p:txBody>
      </p:sp>
      <p:sp>
        <p:nvSpPr>
          <p:cNvPr id="93187" name="Rectangle 3"/>
          <p:cNvSpPr>
            <a:spLocks noGrp="1" noChangeArrowheads="1"/>
          </p:cNvSpPr>
          <p:nvPr>
            <p:ph idx="1"/>
          </p:nvPr>
        </p:nvSpPr>
        <p:spPr/>
        <p:txBody>
          <a:bodyPr/>
          <a:lstStyle/>
          <a:p>
            <a:r>
              <a:rPr lang="en-US" altLang="en-US"/>
              <a:t>Non-constructor member functions can also be overloaded:</a:t>
            </a:r>
          </a:p>
          <a:p>
            <a:pPr lvl="1">
              <a:buClr>
                <a:srgbClr val="3333CC"/>
              </a:buClr>
              <a:buFontTx/>
              <a:buNone/>
            </a:pPr>
            <a:r>
              <a:rPr lang="en-US" altLang="en-US"/>
              <a:t>	</a:t>
            </a:r>
            <a:r>
              <a:rPr lang="en-US" altLang="en-US">
                <a:latin typeface="Courier New" charset="0"/>
              </a:rPr>
              <a:t>void setCost(double);</a:t>
            </a:r>
          </a:p>
          <a:p>
            <a:pPr lvl="1">
              <a:buClr>
                <a:srgbClr val="3333CC"/>
              </a:buClr>
              <a:buFontTx/>
              <a:buNone/>
            </a:pPr>
            <a:r>
              <a:rPr lang="en-US" altLang="en-US">
                <a:latin typeface="Courier New" charset="0"/>
              </a:rPr>
              <a:t>	void setCost(char *);</a:t>
            </a:r>
            <a:br>
              <a:rPr lang="en-US" altLang="en-US">
                <a:latin typeface="Courier New" charset="0"/>
              </a:rPr>
            </a:br>
            <a:endParaRPr lang="en-US" altLang="en-US">
              <a:latin typeface="Courier New" charset="0"/>
            </a:endParaRPr>
          </a:p>
          <a:p>
            <a:r>
              <a:rPr lang="en-US" altLang="en-US"/>
              <a:t>Must have unique parameter lists as for constructors</a:t>
            </a:r>
          </a:p>
        </p:txBody>
      </p:sp>
    </p:spTree>
    <p:extLst>
      <p:ext uri="{BB962C8B-B14F-4D97-AF65-F5344CB8AC3E}">
        <p14:creationId xmlns:p14="http://schemas.microsoft.com/office/powerpoint/2010/main" val="146698469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n-US" altLang="en-US"/>
              <a:t>Using Private Member Functions</a:t>
            </a:r>
          </a:p>
        </p:txBody>
      </p:sp>
      <p:sp>
        <p:nvSpPr>
          <p:cNvPr id="96259" name="Rectangle 3"/>
          <p:cNvSpPr>
            <a:spLocks noGrp="1" noChangeArrowheads="1"/>
          </p:cNvSpPr>
          <p:nvPr>
            <p:ph idx="1"/>
          </p:nvPr>
        </p:nvSpPr>
        <p:spPr/>
        <p:txBody>
          <a:bodyPr/>
          <a:lstStyle/>
          <a:p>
            <a:pPr>
              <a:lnSpc>
                <a:spcPct val="90000"/>
              </a:lnSpc>
              <a:spcBef>
                <a:spcPct val="60000"/>
              </a:spcBef>
            </a:pPr>
            <a:r>
              <a:rPr lang="en-US" altLang="en-US" sz="2800"/>
              <a:t>A </a:t>
            </a:r>
            <a:r>
              <a:rPr lang="en-US" altLang="en-US" sz="2800">
                <a:latin typeface="Courier New" charset="0"/>
              </a:rPr>
              <a:t>private</a:t>
            </a:r>
            <a:r>
              <a:rPr lang="en-US" altLang="en-US" sz="2800"/>
              <a:t> member function can only be called by another member function</a:t>
            </a:r>
            <a:br>
              <a:rPr lang="en-US" altLang="en-US" sz="2800"/>
            </a:br>
            <a:endParaRPr lang="en-US" altLang="en-US" sz="2800"/>
          </a:p>
          <a:p>
            <a:pPr>
              <a:lnSpc>
                <a:spcPct val="90000"/>
              </a:lnSpc>
              <a:spcBef>
                <a:spcPct val="60000"/>
              </a:spcBef>
            </a:pPr>
            <a:r>
              <a:rPr lang="en-US" altLang="en-US" sz="2800"/>
              <a:t>It is used for internal processing by the class, not for use outside of the class</a:t>
            </a:r>
            <a:br>
              <a:rPr lang="en-US" altLang="en-US" sz="2800"/>
            </a:br>
            <a:endParaRPr lang="en-US" altLang="en-US" sz="2800"/>
          </a:p>
          <a:p>
            <a:pPr>
              <a:lnSpc>
                <a:spcPct val="90000"/>
              </a:lnSpc>
              <a:spcBef>
                <a:spcPct val="60000"/>
              </a:spcBef>
            </a:pPr>
            <a:r>
              <a:rPr lang="en-US" altLang="en-US" sz="2800"/>
              <a:t>See the </a:t>
            </a:r>
            <a:r>
              <a:rPr lang="en-US" altLang="en-US" sz="2800">
                <a:latin typeface="Courier New" charset="0"/>
              </a:rPr>
              <a:t>createDescription</a:t>
            </a:r>
            <a:r>
              <a:rPr lang="en-US" altLang="en-US" sz="2800"/>
              <a:t> function in </a:t>
            </a:r>
            <a:r>
              <a:rPr lang="en-US" altLang="en-US" sz="2800" b="1">
                <a:latin typeface="Courier New" charset="0"/>
              </a:rPr>
              <a:t>ContactInfo.h</a:t>
            </a:r>
            <a:r>
              <a:rPr lang="en-US" altLang="en-US" sz="2800"/>
              <a:t> (Version 2)</a:t>
            </a:r>
          </a:p>
          <a:p>
            <a:pPr>
              <a:lnSpc>
                <a:spcPct val="90000"/>
              </a:lnSpc>
            </a:pPr>
            <a:endParaRPr lang="en-US" altLang="en-US" sz="2800"/>
          </a:p>
        </p:txBody>
      </p:sp>
    </p:spTree>
    <p:extLst>
      <p:ext uri="{BB962C8B-B14F-4D97-AF65-F5344CB8AC3E}">
        <p14:creationId xmlns:p14="http://schemas.microsoft.com/office/powerpoint/2010/main" val="21096076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Arrays of Objects</a:t>
            </a:r>
          </a:p>
        </p:txBody>
      </p:sp>
      <p:sp>
        <p:nvSpPr>
          <p:cNvPr id="99331" name="Rectangle 3"/>
          <p:cNvSpPr>
            <a:spLocks noGrp="1" noChangeArrowheads="1"/>
          </p:cNvSpPr>
          <p:nvPr>
            <p:ph idx="1"/>
          </p:nvPr>
        </p:nvSpPr>
        <p:spPr>
          <a:xfrm>
            <a:off x="457200" y="1946275"/>
            <a:ext cx="8075613" cy="3741738"/>
          </a:xfrm>
        </p:spPr>
        <p:txBody>
          <a:bodyPr/>
          <a:lstStyle/>
          <a:p>
            <a:pPr>
              <a:lnSpc>
                <a:spcPct val="90000"/>
              </a:lnSpc>
              <a:spcBef>
                <a:spcPct val="15000"/>
              </a:spcBef>
            </a:pPr>
            <a:r>
              <a:rPr lang="en-US" altLang="en-US"/>
              <a:t>Objects can be the elements of an array:</a:t>
            </a:r>
            <a:br>
              <a:rPr lang="en-US" altLang="en-US"/>
            </a:br>
            <a:endParaRPr lang="en-US" altLang="en-US"/>
          </a:p>
          <a:p>
            <a:pPr lvl="1">
              <a:lnSpc>
                <a:spcPct val="90000"/>
              </a:lnSpc>
              <a:spcBef>
                <a:spcPct val="15000"/>
              </a:spcBef>
              <a:buClr>
                <a:schemeClr val="tx1"/>
              </a:buClr>
              <a:buFontTx/>
              <a:buNone/>
            </a:pPr>
            <a:r>
              <a:rPr lang="en-US" altLang="en-US">
                <a:latin typeface="Courier New" charset="0"/>
              </a:rPr>
              <a:t>InventoryItem inventory[40];</a:t>
            </a:r>
            <a:br>
              <a:rPr lang="en-US" altLang="en-US">
                <a:latin typeface="Courier New" charset="0"/>
              </a:rPr>
            </a:br>
            <a:endParaRPr lang="en-US" altLang="en-US"/>
          </a:p>
          <a:p>
            <a:pPr>
              <a:lnSpc>
                <a:spcPct val="90000"/>
              </a:lnSpc>
              <a:spcBef>
                <a:spcPct val="15000"/>
              </a:spcBef>
            </a:pPr>
            <a:r>
              <a:rPr lang="en-US" altLang="en-US"/>
              <a:t>Default constructor for object is used when array is defined</a:t>
            </a:r>
          </a:p>
        </p:txBody>
      </p:sp>
    </p:spTree>
    <p:extLst>
      <p:ext uri="{BB962C8B-B14F-4D97-AF65-F5344CB8AC3E}">
        <p14:creationId xmlns:p14="http://schemas.microsoft.com/office/powerpoint/2010/main" val="63807117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to C++ tutorial</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are some useful hints and illustrations on classes in C++ at</a:t>
            </a:r>
          </a:p>
          <a:p>
            <a:r>
              <a:rPr lang="en-US" dirty="0">
                <a:latin typeface="Calibri" panose="020F0502020204030204" pitchFamily="34" charset="0"/>
              </a:rPr>
              <a:t>http://www.cplusplus.com/doc/tutorial/classes</a:t>
            </a:r>
            <a:r>
              <a:rPr lang="en-US" dirty="0" smtClean="0">
                <a:latin typeface="Calibri" panose="020F0502020204030204" pitchFamily="34" charset="0"/>
              </a:rPr>
              <a:t>/</a:t>
            </a:r>
          </a:p>
          <a:p>
            <a:endParaRPr lang="en-US" dirty="0" smtClean="0">
              <a:latin typeface="Calibri" panose="020F0502020204030204" pitchFamily="34" charset="0"/>
            </a:endParaRPr>
          </a:p>
          <a:p>
            <a:r>
              <a:rPr lang="en-US" dirty="0" smtClean="0">
                <a:latin typeface="Calibri" panose="020F0502020204030204" pitchFamily="34" charset="0"/>
              </a:rPr>
              <a:t>on friendship </a:t>
            </a:r>
            <a:r>
              <a:rPr lang="en-US" smtClean="0">
                <a:latin typeface="Calibri" panose="020F0502020204030204" pitchFamily="34" charset="0"/>
              </a:rPr>
              <a:t>and inheritance</a:t>
            </a:r>
            <a:endParaRPr lang="en-US" dirty="0" smtClean="0">
              <a:latin typeface="Calibri" panose="020F0502020204030204" pitchFamily="34" charset="0"/>
            </a:endParaRPr>
          </a:p>
          <a:p>
            <a:r>
              <a:rPr lang="en-US" dirty="0">
                <a:latin typeface="Calibri" panose="020F0502020204030204" pitchFamily="34" charset="0"/>
              </a:rPr>
              <a:t>http://www.cplusplus.com/doc/tutorial/inheritance</a:t>
            </a:r>
            <a:r>
              <a:rPr lang="en-US" dirty="0" smtClean="0">
                <a:latin typeface="Calibri" panose="020F0502020204030204" pitchFamily="34" charset="0"/>
              </a:rPr>
              <a:t>/</a:t>
            </a:r>
          </a:p>
          <a:p>
            <a:endParaRPr lang="en-US" dirty="0">
              <a:latin typeface="Calibri" panose="020F0502020204030204" pitchFamily="34" charset="0"/>
            </a:endParaRPr>
          </a:p>
          <a:p>
            <a:r>
              <a:rPr lang="en-US" dirty="0" smtClean="0">
                <a:latin typeface="Calibri" panose="020F0502020204030204" pitchFamily="34" charset="0"/>
              </a:rPr>
              <a:t>and on polymorphism</a:t>
            </a:r>
          </a:p>
          <a:p>
            <a:r>
              <a:rPr lang="en-US" dirty="0">
                <a:latin typeface="Calibri" panose="020F0502020204030204" pitchFamily="34" charset="0"/>
              </a:rPr>
              <a:t>http://www.cplusplus.com/doc/tutorial/polymorphism/</a:t>
            </a:r>
          </a:p>
        </p:txBody>
      </p:sp>
      <p:sp>
        <p:nvSpPr>
          <p:cNvPr id="4" name="Slide Number Placeholder 3"/>
          <p:cNvSpPr>
            <a:spLocks noGrp="1"/>
          </p:cNvSpPr>
          <p:nvPr>
            <p:ph type="sldNum" sz="quarter" idx="12"/>
          </p:nvPr>
        </p:nvSpPr>
        <p:spPr/>
        <p:txBody>
          <a:bodyPr/>
          <a:lstStyle/>
          <a:p>
            <a:fld id="{911E4C43-30DC-40C6-8400-D754E7A063DA}" type="slidenum">
              <a:rPr lang="en-US" smtClean="0"/>
              <a:t>3</a:t>
            </a:fld>
            <a:endParaRPr lang="en-US" dirty="0"/>
          </a:p>
        </p:txBody>
      </p:sp>
    </p:spTree>
    <p:extLst>
      <p:ext uri="{BB962C8B-B14F-4D97-AF65-F5344CB8AC3E}">
        <p14:creationId xmlns:p14="http://schemas.microsoft.com/office/powerpoint/2010/main" val="763832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Arrays of Objects</a:t>
            </a:r>
          </a:p>
        </p:txBody>
      </p:sp>
      <p:sp>
        <p:nvSpPr>
          <p:cNvPr id="101379" name="Rectangle 3"/>
          <p:cNvSpPr>
            <a:spLocks noGrp="1" noChangeArrowheads="1"/>
          </p:cNvSpPr>
          <p:nvPr>
            <p:ph idx="1"/>
          </p:nvPr>
        </p:nvSpPr>
        <p:spPr>
          <a:xfrm>
            <a:off x="457200" y="1946275"/>
            <a:ext cx="8075613" cy="3741738"/>
          </a:xfrm>
        </p:spPr>
        <p:txBody>
          <a:bodyPr/>
          <a:lstStyle/>
          <a:p>
            <a:pPr>
              <a:lnSpc>
                <a:spcPct val="90000"/>
              </a:lnSpc>
              <a:spcBef>
                <a:spcPct val="15000"/>
              </a:spcBef>
            </a:pPr>
            <a:r>
              <a:rPr lang="en-US" altLang="en-US" dirty="0"/>
              <a:t>Must use initializer list to invoke constructor that takes arguments:</a:t>
            </a:r>
            <a:br>
              <a:rPr lang="en-US" altLang="en-US" dirty="0"/>
            </a:br>
            <a:endParaRPr lang="en-US" altLang="en-US" dirty="0"/>
          </a:p>
          <a:p>
            <a:pPr lvl="1">
              <a:lnSpc>
                <a:spcPct val="90000"/>
              </a:lnSpc>
              <a:spcBef>
                <a:spcPct val="15000"/>
              </a:spcBef>
              <a:buClr>
                <a:schemeClr val="tx1"/>
              </a:buClr>
              <a:buFontTx/>
              <a:buNone/>
            </a:pPr>
            <a:r>
              <a:rPr lang="en-US" altLang="en-US" sz="2400" dirty="0" err="1">
                <a:latin typeface="Courier New" charset="0"/>
              </a:rPr>
              <a:t>InventoryItem</a:t>
            </a:r>
            <a:r>
              <a:rPr lang="en-US" altLang="en-US" sz="2400" dirty="0">
                <a:latin typeface="Courier New" charset="0"/>
              </a:rPr>
              <a:t> </a:t>
            </a:r>
            <a:r>
              <a:rPr lang="en-US" altLang="en-US" sz="2400" dirty="0" smtClean="0">
                <a:latin typeface="Courier New" charset="0"/>
              </a:rPr>
              <a:t>inventory[3] </a:t>
            </a:r>
            <a:r>
              <a:rPr lang="en-US" altLang="en-US" sz="2400" dirty="0">
                <a:latin typeface="Courier New" charset="0"/>
              </a:rPr>
              <a:t>=</a:t>
            </a:r>
            <a:br>
              <a:rPr lang="en-US" altLang="en-US" sz="2400" dirty="0">
                <a:latin typeface="Courier New" charset="0"/>
              </a:rPr>
            </a:br>
            <a:r>
              <a:rPr lang="en-US" altLang="en-US" sz="2400" dirty="0">
                <a:latin typeface="Courier New" charset="0"/>
              </a:rPr>
              <a:t>{ "Hammer", "Wrench", "Pliers" };</a:t>
            </a:r>
            <a:r>
              <a:rPr lang="en-US" altLang="en-US" sz="2000" dirty="0">
                <a:latin typeface="Courier New" charset="0"/>
              </a:rPr>
              <a:t> </a:t>
            </a:r>
            <a:r>
              <a:rPr lang="en-US" altLang="en-US" dirty="0">
                <a:latin typeface="Courier New" charset="0"/>
              </a:rPr>
              <a:t/>
            </a:r>
            <a:br>
              <a:rPr lang="en-US" altLang="en-US" dirty="0">
                <a:latin typeface="Courier New" charset="0"/>
              </a:rPr>
            </a:br>
            <a:endParaRPr lang="en-US" altLang="en-US" dirty="0">
              <a:latin typeface="Courier New" charset="0"/>
            </a:endParaRPr>
          </a:p>
          <a:p>
            <a:pPr>
              <a:lnSpc>
                <a:spcPct val="90000"/>
              </a:lnSpc>
              <a:spcBef>
                <a:spcPct val="15000"/>
              </a:spcBef>
              <a:buClr>
                <a:schemeClr val="tx1"/>
              </a:buClr>
              <a:buFont typeface="Times" charset="0"/>
              <a:buNone/>
            </a:pPr>
            <a:endParaRPr lang="en-US" altLang="en-US" dirty="0"/>
          </a:p>
        </p:txBody>
      </p:sp>
    </p:spTree>
    <p:extLst>
      <p:ext uri="{BB962C8B-B14F-4D97-AF65-F5344CB8AC3E}">
        <p14:creationId xmlns:p14="http://schemas.microsoft.com/office/powerpoint/2010/main" val="194534823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Arrays of Objects</a:t>
            </a:r>
          </a:p>
        </p:txBody>
      </p:sp>
      <p:sp>
        <p:nvSpPr>
          <p:cNvPr id="103427" name="Rectangle 3"/>
          <p:cNvSpPr>
            <a:spLocks noGrp="1" noChangeArrowheads="1"/>
          </p:cNvSpPr>
          <p:nvPr>
            <p:ph idx="1"/>
          </p:nvPr>
        </p:nvSpPr>
        <p:spPr>
          <a:xfrm>
            <a:off x="457200" y="1668463"/>
            <a:ext cx="8075613" cy="3741737"/>
          </a:xfrm>
        </p:spPr>
        <p:txBody>
          <a:bodyPr/>
          <a:lstStyle/>
          <a:p>
            <a:pPr>
              <a:spcBef>
                <a:spcPct val="15000"/>
              </a:spcBef>
            </a:pPr>
            <a:r>
              <a:rPr lang="en-US" altLang="en-US"/>
              <a:t>If the constructor requires more than one argument, the initializer must take the form of a function call:</a:t>
            </a:r>
          </a:p>
        </p:txBody>
      </p:sp>
      <p:pic>
        <p:nvPicPr>
          <p:cNvPr id="103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21113"/>
            <a:ext cx="79073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1657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Arrays of Objects</a:t>
            </a:r>
          </a:p>
        </p:txBody>
      </p:sp>
      <p:sp>
        <p:nvSpPr>
          <p:cNvPr id="105475" name="Rectangle 3"/>
          <p:cNvSpPr>
            <a:spLocks noGrp="1" noChangeArrowheads="1"/>
          </p:cNvSpPr>
          <p:nvPr>
            <p:ph idx="1"/>
          </p:nvPr>
        </p:nvSpPr>
        <p:spPr>
          <a:xfrm>
            <a:off x="304800" y="1828800"/>
            <a:ext cx="8294688" cy="4572000"/>
          </a:xfrm>
        </p:spPr>
        <p:txBody>
          <a:bodyPr/>
          <a:lstStyle/>
          <a:p>
            <a:r>
              <a:rPr lang="en-US" altLang="en-US"/>
              <a:t>It isn't necessary to call the same constructor for each object in an array:</a:t>
            </a:r>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13138"/>
            <a:ext cx="76962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6871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Accessing Objects in an Array</a:t>
            </a:r>
          </a:p>
        </p:txBody>
      </p:sp>
      <p:sp>
        <p:nvSpPr>
          <p:cNvPr id="106499" name="Rectangle 3"/>
          <p:cNvSpPr>
            <a:spLocks noGrp="1" noChangeArrowheads="1"/>
          </p:cNvSpPr>
          <p:nvPr>
            <p:ph idx="1"/>
          </p:nvPr>
        </p:nvSpPr>
        <p:spPr>
          <a:xfrm>
            <a:off x="457200" y="1806575"/>
            <a:ext cx="8075613" cy="3741738"/>
          </a:xfrm>
        </p:spPr>
        <p:txBody>
          <a:bodyPr/>
          <a:lstStyle/>
          <a:p>
            <a:pPr>
              <a:lnSpc>
                <a:spcPct val="90000"/>
              </a:lnSpc>
              <a:spcBef>
                <a:spcPct val="25000"/>
              </a:spcBef>
            </a:pPr>
            <a:r>
              <a:rPr lang="en-US" altLang="en-US" sz="2800" dirty="0"/>
              <a:t>Objects in an array are referenced using subscripts</a:t>
            </a:r>
            <a:br>
              <a:rPr lang="en-US" altLang="en-US" sz="2800" dirty="0"/>
            </a:br>
            <a:endParaRPr lang="en-US" altLang="en-US" sz="2800" dirty="0"/>
          </a:p>
          <a:p>
            <a:pPr>
              <a:lnSpc>
                <a:spcPct val="90000"/>
              </a:lnSpc>
              <a:spcBef>
                <a:spcPct val="25000"/>
              </a:spcBef>
            </a:pPr>
            <a:r>
              <a:rPr lang="en-US" altLang="en-US" sz="2800" dirty="0"/>
              <a:t>Member functions are referenced using dot notation:</a:t>
            </a:r>
            <a:br>
              <a:rPr lang="en-US" altLang="en-US" sz="2800" dirty="0"/>
            </a:br>
            <a:endParaRPr lang="en-US" altLang="en-US" sz="2800" dirty="0"/>
          </a:p>
          <a:p>
            <a:pPr lvl="1">
              <a:lnSpc>
                <a:spcPct val="90000"/>
              </a:lnSpc>
              <a:spcBef>
                <a:spcPct val="25000"/>
              </a:spcBef>
              <a:buClr>
                <a:schemeClr val="tx1"/>
              </a:buClr>
              <a:buFontTx/>
              <a:buNone/>
            </a:pPr>
            <a:r>
              <a:rPr lang="en-US" altLang="en-US" sz="2400" dirty="0">
                <a:latin typeface="Courier New" charset="0"/>
              </a:rPr>
              <a:t>inventory[2].</a:t>
            </a:r>
            <a:r>
              <a:rPr lang="en-US" altLang="en-US" sz="2400" dirty="0" err="1">
                <a:latin typeface="Courier New" charset="0"/>
              </a:rPr>
              <a:t>setUnits</a:t>
            </a:r>
            <a:r>
              <a:rPr lang="en-US" altLang="en-US" sz="2400" dirty="0">
                <a:latin typeface="Courier New" charset="0"/>
              </a:rPr>
              <a:t>(30);</a:t>
            </a:r>
          </a:p>
          <a:p>
            <a:pPr lvl="1">
              <a:lnSpc>
                <a:spcPct val="90000"/>
              </a:lnSpc>
              <a:spcBef>
                <a:spcPct val="25000"/>
              </a:spcBef>
              <a:buClr>
                <a:schemeClr val="tx1"/>
              </a:buClr>
              <a:buFontTx/>
              <a:buNone/>
            </a:pPr>
            <a:r>
              <a:rPr lang="en-US" altLang="en-US" sz="2400" dirty="0" err="1">
                <a:latin typeface="Courier New" charset="0"/>
              </a:rPr>
              <a:t>cout</a:t>
            </a:r>
            <a:r>
              <a:rPr lang="en-US" altLang="en-US" sz="2400" dirty="0">
                <a:latin typeface="Courier New" charset="0"/>
              </a:rPr>
              <a:t> &lt;&lt; inventory[2].</a:t>
            </a:r>
            <a:r>
              <a:rPr lang="en-US" altLang="en-US" sz="2400" dirty="0" err="1">
                <a:latin typeface="Courier New" charset="0"/>
              </a:rPr>
              <a:t>getUnits</a:t>
            </a:r>
            <a:r>
              <a:rPr lang="en-US" altLang="en-US" sz="2400" dirty="0">
                <a:latin typeface="Courier New" charset="0"/>
              </a:rPr>
              <a:t>(); </a:t>
            </a:r>
          </a:p>
        </p:txBody>
      </p:sp>
    </p:spTree>
    <p:extLst>
      <p:ext uri="{BB962C8B-B14F-4D97-AF65-F5344CB8AC3E}">
        <p14:creationId xmlns:p14="http://schemas.microsoft.com/office/powerpoint/2010/main" val="107021264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990600"/>
            <a:ext cx="79994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9921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ChangeArrowheads="1"/>
          </p:cNvSpPr>
          <p:nvPr/>
        </p:nvSpPr>
        <p:spPr bwMode="auto">
          <a:xfrm>
            <a:off x="304800" y="303213"/>
            <a:ext cx="7743825"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a:t>Program 13-14 (Continued)</a:t>
            </a:r>
          </a:p>
        </p:txBody>
      </p:sp>
      <p:pic>
        <p:nvPicPr>
          <p:cNvPr id="10957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8168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0097695"/>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The Unified Modeling Language</a:t>
            </a:r>
          </a:p>
        </p:txBody>
      </p:sp>
      <p:sp>
        <p:nvSpPr>
          <p:cNvPr id="111619" name="Rectangle 3"/>
          <p:cNvSpPr>
            <a:spLocks noGrp="1" noChangeArrowheads="1"/>
          </p:cNvSpPr>
          <p:nvPr>
            <p:ph idx="1"/>
          </p:nvPr>
        </p:nvSpPr>
        <p:spPr>
          <a:xfrm>
            <a:off x="304800" y="1828800"/>
            <a:ext cx="8294688" cy="4572000"/>
          </a:xfrm>
        </p:spPr>
        <p:txBody>
          <a:bodyPr/>
          <a:lstStyle/>
          <a:p>
            <a:r>
              <a:rPr lang="en-US" altLang="en-US" i="1"/>
              <a:t>UML</a:t>
            </a:r>
            <a:r>
              <a:rPr lang="en-US" altLang="en-US"/>
              <a:t> stands for </a:t>
            </a:r>
            <a:r>
              <a:rPr lang="en-US" altLang="en-US" i="1"/>
              <a:t>Unified Modeling Language</a:t>
            </a:r>
            <a:r>
              <a:rPr lang="en-US" altLang="en-US"/>
              <a:t>. </a:t>
            </a:r>
            <a:br>
              <a:rPr lang="en-US" altLang="en-US"/>
            </a:br>
            <a:endParaRPr lang="en-US" altLang="en-US"/>
          </a:p>
          <a:p>
            <a:r>
              <a:rPr lang="en-US" altLang="en-US"/>
              <a:t>The UML provides a set of standard diagrams for graphically depicting object-oriented systems</a:t>
            </a:r>
          </a:p>
        </p:txBody>
      </p:sp>
    </p:spTree>
    <p:extLst>
      <p:ext uri="{BB962C8B-B14F-4D97-AF65-F5344CB8AC3E}">
        <p14:creationId xmlns:p14="http://schemas.microsoft.com/office/powerpoint/2010/main" val="687668452"/>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152400"/>
            <a:ext cx="7772400" cy="1143000"/>
          </a:xfrm>
        </p:spPr>
        <p:txBody>
          <a:bodyPr/>
          <a:lstStyle/>
          <a:p>
            <a:r>
              <a:rPr lang="en-US" altLang="en-US"/>
              <a:t>UML Class Diagram</a:t>
            </a:r>
          </a:p>
        </p:txBody>
      </p:sp>
      <p:sp>
        <p:nvSpPr>
          <p:cNvPr id="112643" name="Rectangle 3"/>
          <p:cNvSpPr>
            <a:spLocks noGrp="1" noChangeArrowheads="1"/>
          </p:cNvSpPr>
          <p:nvPr>
            <p:ph idx="1"/>
          </p:nvPr>
        </p:nvSpPr>
        <p:spPr>
          <a:xfrm>
            <a:off x="304800" y="1684338"/>
            <a:ext cx="8534400" cy="1592262"/>
          </a:xfrm>
        </p:spPr>
        <p:txBody>
          <a:bodyPr/>
          <a:lstStyle/>
          <a:p>
            <a:r>
              <a:rPr lang="en-US" altLang="en-US"/>
              <a:t>A UML diagram for a class has three main sections.</a:t>
            </a:r>
          </a:p>
        </p:txBody>
      </p:sp>
      <p:pic>
        <p:nvPicPr>
          <p:cNvPr id="112644" name="Picture 4"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16825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04800" y="152400"/>
            <a:ext cx="7848600" cy="1143000"/>
          </a:xfrm>
        </p:spPr>
        <p:txBody>
          <a:bodyPr/>
          <a:lstStyle/>
          <a:p>
            <a:r>
              <a:rPr lang="en-US" altLang="en-US"/>
              <a:t>Example: A Rectangle Class</a:t>
            </a:r>
          </a:p>
        </p:txBody>
      </p:sp>
      <p:sp>
        <p:nvSpPr>
          <p:cNvPr id="113667" name="Text Box 3"/>
          <p:cNvSpPr txBox="1">
            <a:spLocks noChangeArrowheads="1"/>
          </p:cNvSpPr>
          <p:nvPr/>
        </p:nvSpPr>
        <p:spPr bwMode="auto">
          <a:xfrm>
            <a:off x="3048000" y="1698625"/>
            <a:ext cx="5867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a:latin typeface="Courier New" charset="0"/>
              </a:rPr>
              <a:t>class Rectangle</a:t>
            </a:r>
          </a:p>
          <a:p>
            <a:pPr eaLnBrk="1" hangingPunct="1">
              <a:spcBef>
                <a:spcPct val="0"/>
              </a:spcBef>
              <a:buFontTx/>
              <a:buNone/>
            </a:pPr>
            <a:r>
              <a:rPr lang="en-US" altLang="en-US" sz="1800">
                <a:latin typeface="Courier New" charset="0"/>
              </a:rPr>
              <a:t>{</a:t>
            </a:r>
          </a:p>
          <a:p>
            <a:pPr eaLnBrk="1" hangingPunct="1">
              <a:spcBef>
                <a:spcPct val="0"/>
              </a:spcBef>
              <a:buFontTx/>
              <a:buNone/>
            </a:pPr>
            <a:r>
              <a:rPr lang="en-US" altLang="en-US" sz="1800">
                <a:latin typeface="Courier New" charset="0"/>
              </a:rPr>
              <a:t>   private:</a:t>
            </a:r>
          </a:p>
          <a:p>
            <a:pPr eaLnBrk="1" hangingPunct="1">
              <a:spcBef>
                <a:spcPct val="0"/>
              </a:spcBef>
              <a:buFontTx/>
              <a:buNone/>
            </a:pPr>
            <a:r>
              <a:rPr lang="en-US" altLang="en-US" sz="1800">
                <a:latin typeface="Courier New" charset="0"/>
              </a:rPr>
              <a:t>      double width;</a:t>
            </a:r>
          </a:p>
          <a:p>
            <a:pPr eaLnBrk="1" hangingPunct="1">
              <a:spcBef>
                <a:spcPct val="0"/>
              </a:spcBef>
              <a:buFontTx/>
              <a:buNone/>
            </a:pPr>
            <a:r>
              <a:rPr lang="en-US" altLang="en-US" sz="1800">
                <a:latin typeface="Courier New" charset="0"/>
              </a:rPr>
              <a:t>      double length;</a:t>
            </a:r>
          </a:p>
          <a:p>
            <a:pPr eaLnBrk="1" hangingPunct="1">
              <a:spcBef>
                <a:spcPct val="0"/>
              </a:spcBef>
              <a:buFontTx/>
              <a:buNone/>
            </a:pPr>
            <a:r>
              <a:rPr lang="en-US" altLang="en-US" sz="1800">
                <a:latin typeface="Courier New" charset="0"/>
              </a:rPr>
              <a:t>   public:</a:t>
            </a:r>
          </a:p>
          <a:p>
            <a:pPr eaLnBrk="1" hangingPunct="1">
              <a:spcBef>
                <a:spcPct val="0"/>
              </a:spcBef>
              <a:buFontTx/>
              <a:buNone/>
            </a:pPr>
            <a:r>
              <a:rPr lang="en-US" altLang="en-US" sz="1800">
                <a:latin typeface="Courier New" charset="0"/>
              </a:rPr>
              <a:t>      bool setWidth(double);</a:t>
            </a:r>
          </a:p>
          <a:p>
            <a:pPr eaLnBrk="1" hangingPunct="1">
              <a:spcBef>
                <a:spcPct val="0"/>
              </a:spcBef>
              <a:buFontTx/>
              <a:buNone/>
            </a:pPr>
            <a:r>
              <a:rPr lang="en-US" altLang="en-US" sz="1800">
                <a:latin typeface="Courier New" charset="0"/>
              </a:rPr>
              <a:t>      bool setLength(double);</a:t>
            </a:r>
          </a:p>
          <a:p>
            <a:pPr eaLnBrk="1" hangingPunct="1">
              <a:spcBef>
                <a:spcPct val="0"/>
              </a:spcBef>
              <a:buFontTx/>
              <a:buNone/>
            </a:pPr>
            <a:r>
              <a:rPr lang="en-US" altLang="en-US" sz="1800">
                <a:latin typeface="Courier New" charset="0"/>
              </a:rPr>
              <a:t>      double getWidth() const;</a:t>
            </a:r>
          </a:p>
          <a:p>
            <a:pPr eaLnBrk="1" hangingPunct="1">
              <a:spcBef>
                <a:spcPct val="0"/>
              </a:spcBef>
              <a:buFontTx/>
              <a:buNone/>
            </a:pPr>
            <a:r>
              <a:rPr lang="en-US" altLang="en-US" sz="1800">
                <a:latin typeface="Courier New" charset="0"/>
              </a:rPr>
              <a:t>      double getLength() const;</a:t>
            </a:r>
          </a:p>
          <a:p>
            <a:pPr eaLnBrk="1" hangingPunct="1">
              <a:spcBef>
                <a:spcPct val="0"/>
              </a:spcBef>
              <a:buFontTx/>
              <a:buNone/>
            </a:pPr>
            <a:r>
              <a:rPr lang="en-US" altLang="en-US" sz="1800">
                <a:latin typeface="Courier New" charset="0"/>
              </a:rPr>
              <a:t>      double getArea() const;</a:t>
            </a:r>
          </a:p>
          <a:p>
            <a:pPr eaLnBrk="1" hangingPunct="1">
              <a:spcBef>
                <a:spcPct val="0"/>
              </a:spcBef>
              <a:buFontTx/>
              <a:buNone/>
            </a:pPr>
            <a:r>
              <a:rPr lang="en-US" altLang="en-US" sz="1800">
                <a:latin typeface="Courier New" charset="0"/>
              </a:rPr>
              <a:t>};</a:t>
            </a:r>
          </a:p>
        </p:txBody>
      </p:sp>
      <p:pic>
        <p:nvPicPr>
          <p:cNvPr id="113668" name="Picture 4"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05075"/>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35159"/>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84163" y="152400"/>
            <a:ext cx="7793037" cy="1143000"/>
          </a:xfrm>
        </p:spPr>
        <p:txBody>
          <a:bodyPr>
            <a:normAutofit fontScale="90000"/>
          </a:bodyPr>
          <a:lstStyle/>
          <a:p>
            <a:r>
              <a:rPr lang="en-US" altLang="en-US"/>
              <a:t>UML Access Specification Notation</a:t>
            </a:r>
          </a:p>
        </p:txBody>
      </p:sp>
      <p:sp>
        <p:nvSpPr>
          <p:cNvPr id="114691" name="Rectangle 3"/>
          <p:cNvSpPr>
            <a:spLocks noGrp="1" noChangeArrowheads="1"/>
          </p:cNvSpPr>
          <p:nvPr>
            <p:ph idx="1"/>
          </p:nvPr>
        </p:nvSpPr>
        <p:spPr>
          <a:xfrm>
            <a:off x="284163" y="1684338"/>
            <a:ext cx="7793037" cy="2049462"/>
          </a:xfrm>
        </p:spPr>
        <p:txBody>
          <a:bodyPr/>
          <a:lstStyle/>
          <a:p>
            <a:r>
              <a:rPr lang="en-US" altLang="en-US"/>
              <a:t>In UML you indicate a private member with a minus (-) and a public member with a plus(+).</a:t>
            </a:r>
          </a:p>
        </p:txBody>
      </p:sp>
      <p:sp>
        <p:nvSpPr>
          <p:cNvPr id="114692" name="Text Box 4"/>
          <p:cNvSpPr txBox="1">
            <a:spLocks noChangeArrowheads="1"/>
          </p:cNvSpPr>
          <p:nvPr/>
        </p:nvSpPr>
        <p:spPr bwMode="auto">
          <a:xfrm>
            <a:off x="457200" y="3444875"/>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eaLnBrk="1" hangingPunct="1">
              <a:spcBef>
                <a:spcPct val="50000"/>
              </a:spcBef>
              <a:buFontTx/>
              <a:buNone/>
            </a:pPr>
            <a:r>
              <a:rPr lang="en-US" altLang="en-US" sz="1800">
                <a:solidFill>
                  <a:srgbClr val="FA8218"/>
                </a:solidFill>
              </a:rPr>
              <a:t>These member variables are private.</a:t>
            </a:r>
          </a:p>
        </p:txBody>
      </p:sp>
      <p:sp>
        <p:nvSpPr>
          <p:cNvPr id="114693" name="Text Box 5"/>
          <p:cNvSpPr txBox="1">
            <a:spLocks noChangeArrowheads="1"/>
          </p:cNvSpPr>
          <p:nvPr/>
        </p:nvSpPr>
        <p:spPr bwMode="auto">
          <a:xfrm>
            <a:off x="381000" y="480060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lgn="r" eaLnBrk="1" hangingPunct="1">
              <a:spcBef>
                <a:spcPct val="50000"/>
              </a:spcBef>
              <a:buFontTx/>
              <a:buNone/>
            </a:pPr>
            <a:r>
              <a:rPr lang="en-US" altLang="en-US" sz="1800">
                <a:solidFill>
                  <a:srgbClr val="FA8218"/>
                </a:solidFill>
              </a:rPr>
              <a:t>These member functions are public.</a:t>
            </a:r>
          </a:p>
        </p:txBody>
      </p:sp>
      <p:sp>
        <p:nvSpPr>
          <p:cNvPr id="114694" name="Line 11"/>
          <p:cNvSpPr>
            <a:spLocks noChangeShapeType="1"/>
          </p:cNvSpPr>
          <p:nvPr/>
        </p:nvSpPr>
        <p:spPr bwMode="auto">
          <a:xfrm flipV="1">
            <a:off x="3733800" y="3852863"/>
            <a:ext cx="75088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4695" name="Picture 13"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48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6" name="Line 11"/>
          <p:cNvSpPr>
            <a:spLocks noChangeShapeType="1"/>
          </p:cNvSpPr>
          <p:nvPr/>
        </p:nvSpPr>
        <p:spPr bwMode="auto">
          <a:xfrm flipV="1">
            <a:off x="3733800" y="5029200"/>
            <a:ext cx="75088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0856652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Constructors</a:t>
            </a:r>
          </a:p>
        </p:txBody>
      </p:sp>
      <p:sp>
        <p:nvSpPr>
          <p:cNvPr id="60419" name="Rectangle 3"/>
          <p:cNvSpPr>
            <a:spLocks noGrp="1" noChangeArrowheads="1"/>
          </p:cNvSpPr>
          <p:nvPr>
            <p:ph idx="1"/>
          </p:nvPr>
        </p:nvSpPr>
        <p:spPr>
          <a:xfrm>
            <a:off x="457200" y="1946275"/>
            <a:ext cx="8075613" cy="3741738"/>
          </a:xfrm>
        </p:spPr>
        <p:txBody>
          <a:bodyPr/>
          <a:lstStyle/>
          <a:p>
            <a:pPr>
              <a:lnSpc>
                <a:spcPct val="90000"/>
              </a:lnSpc>
            </a:pPr>
            <a:r>
              <a:rPr lang="en-US" altLang="en-US" sz="2800"/>
              <a:t>Member function that is automatically called when an object is created</a:t>
            </a:r>
            <a:br>
              <a:rPr lang="en-US" altLang="en-US" sz="2800"/>
            </a:br>
            <a:endParaRPr lang="en-US" altLang="en-US" sz="2800"/>
          </a:p>
          <a:p>
            <a:pPr>
              <a:lnSpc>
                <a:spcPct val="90000"/>
              </a:lnSpc>
            </a:pPr>
            <a:r>
              <a:rPr lang="en-US" altLang="en-US" sz="2800"/>
              <a:t>Purpose is to construct an object</a:t>
            </a:r>
            <a:br>
              <a:rPr lang="en-US" altLang="en-US" sz="2800"/>
            </a:br>
            <a:endParaRPr lang="en-US" altLang="en-US" sz="2800"/>
          </a:p>
          <a:p>
            <a:pPr>
              <a:lnSpc>
                <a:spcPct val="90000"/>
              </a:lnSpc>
            </a:pPr>
            <a:r>
              <a:rPr lang="en-US" altLang="en-US" sz="2800"/>
              <a:t>Constructor function name is class name</a:t>
            </a:r>
            <a:br>
              <a:rPr lang="en-US" altLang="en-US" sz="2800"/>
            </a:br>
            <a:endParaRPr lang="en-US" altLang="en-US" sz="2800"/>
          </a:p>
          <a:p>
            <a:pPr>
              <a:lnSpc>
                <a:spcPct val="90000"/>
              </a:lnSpc>
            </a:pPr>
            <a:r>
              <a:rPr lang="en-US" altLang="en-US" sz="2800"/>
              <a:t>Has no return type</a:t>
            </a:r>
          </a:p>
          <a:p>
            <a:pPr>
              <a:lnSpc>
                <a:spcPct val="90000"/>
              </a:lnSpc>
            </a:pPr>
            <a:endParaRPr lang="en-US" altLang="en-US" sz="2800"/>
          </a:p>
        </p:txBody>
      </p:sp>
    </p:spTree>
    <p:extLst>
      <p:ext uri="{BB962C8B-B14F-4D97-AF65-F5344CB8AC3E}">
        <p14:creationId xmlns:p14="http://schemas.microsoft.com/office/powerpoint/2010/main" val="172502301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04800" y="152400"/>
            <a:ext cx="6781800" cy="1143000"/>
          </a:xfrm>
        </p:spPr>
        <p:txBody>
          <a:bodyPr/>
          <a:lstStyle/>
          <a:p>
            <a:r>
              <a:rPr lang="en-US" altLang="en-US"/>
              <a:t>UML Data Type Notation</a:t>
            </a:r>
          </a:p>
        </p:txBody>
      </p:sp>
      <p:sp>
        <p:nvSpPr>
          <p:cNvPr id="115715" name="Rectangle 3"/>
          <p:cNvSpPr>
            <a:spLocks noGrp="1" noChangeArrowheads="1"/>
          </p:cNvSpPr>
          <p:nvPr>
            <p:ph idx="1"/>
          </p:nvPr>
        </p:nvSpPr>
        <p:spPr>
          <a:xfrm>
            <a:off x="457200" y="1951038"/>
            <a:ext cx="8012113" cy="1843087"/>
          </a:xfrm>
        </p:spPr>
        <p:txBody>
          <a:bodyPr/>
          <a:lstStyle/>
          <a:p>
            <a:r>
              <a:rPr lang="en-US" altLang="en-US" sz="2800"/>
              <a:t>To indicate the data type of a member variable, place a colon followed by the name of the data type after the name of the variable. </a:t>
            </a:r>
          </a:p>
        </p:txBody>
      </p:sp>
      <p:sp>
        <p:nvSpPr>
          <p:cNvPr id="115716" name="Rectangle 4"/>
          <p:cNvSpPr>
            <a:spLocks noChangeArrowheads="1"/>
          </p:cNvSpPr>
          <p:nvPr/>
        </p:nvSpPr>
        <p:spPr bwMode="auto">
          <a:xfrm>
            <a:off x="2819400" y="3733800"/>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2800">
                <a:latin typeface="Lucida Console" charset="0"/>
              </a:rPr>
              <a:t>- width : double</a:t>
            </a:r>
          </a:p>
          <a:p>
            <a:pPr eaLnBrk="1" hangingPunct="1">
              <a:spcBef>
                <a:spcPct val="0"/>
              </a:spcBef>
              <a:buFontTx/>
              <a:buNone/>
            </a:pPr>
            <a:r>
              <a:rPr lang="en-US" altLang="en-US" sz="2800">
                <a:latin typeface="Lucida Console" charset="0"/>
              </a:rPr>
              <a:t>- length : double</a:t>
            </a:r>
          </a:p>
        </p:txBody>
      </p:sp>
    </p:spTree>
    <p:extLst>
      <p:ext uri="{BB962C8B-B14F-4D97-AF65-F5344CB8AC3E}">
        <p14:creationId xmlns:p14="http://schemas.microsoft.com/office/powerpoint/2010/main" val="492620194"/>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04800" y="152400"/>
            <a:ext cx="7162800" cy="1143000"/>
          </a:xfrm>
        </p:spPr>
        <p:txBody>
          <a:bodyPr>
            <a:normAutofit fontScale="90000"/>
          </a:bodyPr>
          <a:lstStyle/>
          <a:p>
            <a:r>
              <a:rPr lang="en-US" altLang="en-US"/>
              <a:t>UML Parameter Type Notation</a:t>
            </a:r>
          </a:p>
        </p:txBody>
      </p:sp>
      <p:sp>
        <p:nvSpPr>
          <p:cNvPr id="116739" name="Rectangle 3"/>
          <p:cNvSpPr>
            <a:spLocks noGrp="1" noChangeArrowheads="1"/>
          </p:cNvSpPr>
          <p:nvPr>
            <p:ph idx="1"/>
          </p:nvPr>
        </p:nvSpPr>
        <p:spPr>
          <a:xfrm>
            <a:off x="304800" y="1989138"/>
            <a:ext cx="8305800" cy="2049462"/>
          </a:xfrm>
        </p:spPr>
        <p:txBody>
          <a:bodyPr/>
          <a:lstStyle/>
          <a:p>
            <a:r>
              <a:rPr lang="en-US" altLang="en-US" dirty="0"/>
              <a:t>To indicate the data type of a function’s parameter variable, place a colon followed by the name of the data type after the name of the variable. </a:t>
            </a:r>
          </a:p>
        </p:txBody>
      </p:sp>
      <p:sp>
        <p:nvSpPr>
          <p:cNvPr id="116740" name="Rectangle 4"/>
          <p:cNvSpPr>
            <a:spLocks noChangeArrowheads="1"/>
          </p:cNvSpPr>
          <p:nvPr/>
        </p:nvSpPr>
        <p:spPr bwMode="auto">
          <a:xfrm>
            <a:off x="1981200" y="4205288"/>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2800">
                <a:latin typeface="Lucida Console" charset="0"/>
              </a:rPr>
              <a:t>+ setWidth(w : double)</a:t>
            </a:r>
          </a:p>
        </p:txBody>
      </p:sp>
    </p:spTree>
    <p:extLst>
      <p:ext uri="{BB962C8B-B14F-4D97-AF65-F5344CB8AC3E}">
        <p14:creationId xmlns:p14="http://schemas.microsoft.com/office/powerpoint/2010/main" val="918141373"/>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04800" y="152400"/>
            <a:ext cx="7772400" cy="1143000"/>
          </a:xfrm>
        </p:spPr>
        <p:txBody>
          <a:bodyPr>
            <a:normAutofit fontScale="90000"/>
          </a:bodyPr>
          <a:lstStyle/>
          <a:p>
            <a:r>
              <a:rPr lang="en-US" altLang="en-US"/>
              <a:t>UML Function Return Type Notation</a:t>
            </a:r>
          </a:p>
        </p:txBody>
      </p:sp>
      <p:sp>
        <p:nvSpPr>
          <p:cNvPr id="117763" name="Rectangle 3"/>
          <p:cNvSpPr>
            <a:spLocks noGrp="1" noChangeArrowheads="1"/>
          </p:cNvSpPr>
          <p:nvPr>
            <p:ph idx="1"/>
          </p:nvPr>
        </p:nvSpPr>
        <p:spPr>
          <a:xfrm>
            <a:off x="304800" y="1912938"/>
            <a:ext cx="8382000" cy="2049462"/>
          </a:xfrm>
        </p:spPr>
        <p:txBody>
          <a:bodyPr/>
          <a:lstStyle/>
          <a:p>
            <a:r>
              <a:rPr lang="en-US" altLang="en-US"/>
              <a:t>To indicate the data type of a function’s return value, place a colon followed by the name of the data type after the function’s parameter list. </a:t>
            </a:r>
          </a:p>
        </p:txBody>
      </p:sp>
      <p:sp>
        <p:nvSpPr>
          <p:cNvPr id="117764" name="Rectangle 4"/>
          <p:cNvSpPr>
            <a:spLocks noChangeArrowheads="1"/>
          </p:cNvSpPr>
          <p:nvPr/>
        </p:nvSpPr>
        <p:spPr bwMode="auto">
          <a:xfrm>
            <a:off x="990600" y="4205288"/>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2800">
                <a:latin typeface="Lucida Console" charset="0"/>
              </a:rPr>
              <a:t>+ setWidth(w : double) : void</a:t>
            </a:r>
          </a:p>
        </p:txBody>
      </p:sp>
    </p:spTree>
    <p:extLst>
      <p:ext uri="{BB962C8B-B14F-4D97-AF65-F5344CB8AC3E}">
        <p14:creationId xmlns:p14="http://schemas.microsoft.com/office/powerpoint/2010/main" val="1532052316"/>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The Rectangle Class</a:t>
            </a:r>
          </a:p>
        </p:txBody>
      </p:sp>
      <p:pic>
        <p:nvPicPr>
          <p:cNvPr id="118787" name="Picture 3"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34748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normAutofit fontScale="90000"/>
          </a:bodyPr>
          <a:lstStyle/>
          <a:p>
            <a:r>
              <a:rPr lang="en-US" altLang="en-US"/>
              <a:t>Showing Constructors and Destructors</a:t>
            </a:r>
          </a:p>
        </p:txBody>
      </p:sp>
      <p:pic>
        <p:nvPicPr>
          <p:cNvPr id="119811" name="Picture 3"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Text Box 4"/>
          <p:cNvSpPr txBox="1">
            <a:spLocks noChangeArrowheads="1"/>
          </p:cNvSpPr>
          <p:nvPr/>
        </p:nvSpPr>
        <p:spPr bwMode="auto">
          <a:xfrm>
            <a:off x="1295400" y="379412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50000"/>
              </a:spcBef>
              <a:buFontTx/>
              <a:buNone/>
            </a:pPr>
            <a:r>
              <a:rPr lang="en-US" altLang="en-US" sz="2000">
                <a:solidFill>
                  <a:srgbClr val="FA8218"/>
                </a:solidFill>
              </a:rPr>
              <a:t>Constructors</a:t>
            </a:r>
          </a:p>
        </p:txBody>
      </p:sp>
      <p:sp>
        <p:nvSpPr>
          <p:cNvPr id="119813" name="Text Box 8"/>
          <p:cNvSpPr txBox="1">
            <a:spLocks noChangeArrowheads="1"/>
          </p:cNvSpPr>
          <p:nvPr/>
        </p:nvSpPr>
        <p:spPr bwMode="auto">
          <a:xfrm>
            <a:off x="1295400" y="447992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50000"/>
              </a:spcBef>
              <a:buFontTx/>
              <a:buNone/>
            </a:pPr>
            <a:r>
              <a:rPr lang="en-US" altLang="en-US" sz="2000">
                <a:solidFill>
                  <a:srgbClr val="FA8218"/>
                </a:solidFill>
              </a:rPr>
              <a:t>Destructor</a:t>
            </a:r>
          </a:p>
        </p:txBody>
      </p:sp>
      <p:sp>
        <p:nvSpPr>
          <p:cNvPr id="119814" name="Text Box 10"/>
          <p:cNvSpPr txBox="1">
            <a:spLocks noChangeArrowheads="1"/>
          </p:cNvSpPr>
          <p:nvPr/>
        </p:nvSpPr>
        <p:spPr bwMode="auto">
          <a:xfrm>
            <a:off x="304800" y="2209800"/>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50000"/>
              </a:spcBef>
              <a:buFontTx/>
              <a:buNone/>
            </a:pPr>
            <a:r>
              <a:rPr lang="en-US" altLang="en-US" sz="2000" i="1">
                <a:solidFill>
                  <a:srgbClr val="FA8218"/>
                </a:solidFill>
              </a:rPr>
              <a:t>No return type listed for constructors or destructors</a:t>
            </a:r>
          </a:p>
        </p:txBody>
      </p:sp>
      <p:sp>
        <p:nvSpPr>
          <p:cNvPr id="119815" name="Line 11"/>
          <p:cNvSpPr>
            <a:spLocks noChangeShapeType="1"/>
          </p:cNvSpPr>
          <p:nvPr/>
        </p:nvSpPr>
        <p:spPr bwMode="auto">
          <a:xfrm flipV="1">
            <a:off x="3048000" y="4027488"/>
            <a:ext cx="75088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816" name="Line 11"/>
          <p:cNvSpPr>
            <a:spLocks noChangeShapeType="1"/>
          </p:cNvSpPr>
          <p:nvPr/>
        </p:nvSpPr>
        <p:spPr bwMode="auto">
          <a:xfrm flipV="1">
            <a:off x="2743200" y="4678363"/>
            <a:ext cx="1290638" cy="0"/>
          </a:xfrm>
          <a:prstGeom prst="line">
            <a:avLst/>
          </a:prstGeom>
          <a:noFill/>
          <a:ln w="25400">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7501720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functions and Friend classes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45</a:t>
            </a:fld>
            <a:endParaRPr lang="en-US" dirty="0"/>
          </a:p>
        </p:txBody>
      </p:sp>
    </p:spTree>
    <p:extLst>
      <p:ext uri="{BB962C8B-B14F-4D97-AF65-F5344CB8AC3E}">
        <p14:creationId xmlns:p14="http://schemas.microsoft.com/office/powerpoint/2010/main" val="4356453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functions and 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principle, private and protected members of a class cannot be accessed from outside the same class in which they are declared. However, this rule does not apply to </a:t>
            </a:r>
            <a:r>
              <a:rPr lang="en-US" i="1" dirty="0"/>
              <a:t>"friends"</a:t>
            </a:r>
            <a:endParaRPr lang="en-US" dirty="0"/>
          </a:p>
          <a:p>
            <a:r>
              <a:rPr lang="en-US" b="1" i="1" dirty="0">
                <a:solidFill>
                  <a:srgbClr val="FF33CC"/>
                </a:solidFill>
              </a:rPr>
              <a:t>Friends</a:t>
            </a:r>
            <a:r>
              <a:rPr lang="en-US" dirty="0"/>
              <a:t> are </a:t>
            </a:r>
            <a:r>
              <a:rPr lang="en-US" u="sng" dirty="0"/>
              <a:t>functions or classes </a:t>
            </a:r>
            <a:r>
              <a:rPr lang="en-US" dirty="0"/>
              <a:t>declared with the </a:t>
            </a:r>
            <a:r>
              <a:rPr lang="en-US" b="1" dirty="0">
                <a:solidFill>
                  <a:srgbClr val="0000FF"/>
                </a:solidFill>
              </a:rPr>
              <a:t>friend</a:t>
            </a:r>
            <a:r>
              <a:rPr lang="en-US" dirty="0"/>
              <a:t> keyword</a:t>
            </a:r>
          </a:p>
          <a:p>
            <a:r>
              <a:rPr lang="en-US" dirty="0"/>
              <a:t>A </a:t>
            </a:r>
            <a:r>
              <a:rPr lang="en-US" dirty="0">
                <a:solidFill>
                  <a:srgbClr val="C00000"/>
                </a:solidFill>
              </a:rPr>
              <a:t>non-member function </a:t>
            </a:r>
            <a:r>
              <a:rPr lang="en-US" u="sng" dirty="0"/>
              <a:t>can access the private and protected members of a class if it is declared </a:t>
            </a:r>
            <a:r>
              <a:rPr lang="en-US" dirty="0"/>
              <a:t>a </a:t>
            </a:r>
            <a:r>
              <a:rPr lang="en-US" i="1" dirty="0">
                <a:solidFill>
                  <a:srgbClr val="FF33CC"/>
                </a:solidFill>
              </a:rPr>
              <a:t>friend</a:t>
            </a:r>
            <a:r>
              <a:rPr lang="en-US" dirty="0"/>
              <a:t> of that class</a:t>
            </a:r>
          </a:p>
          <a:p>
            <a:r>
              <a:rPr lang="en-US" dirty="0"/>
              <a:t>That is done by including a declaration of this external function within the class, and preceding it with the keyword </a:t>
            </a:r>
            <a:r>
              <a:rPr lang="en-US" b="1" dirty="0" smtClean="0">
                <a:solidFill>
                  <a:srgbClr val="0000FF"/>
                </a:solidFill>
              </a:rPr>
              <a:t>friend</a:t>
            </a:r>
          </a:p>
          <a:p>
            <a:r>
              <a:rPr lang="en-US" dirty="0"/>
              <a:t>Typical use cases of friend functions are operations that are conducted between two different classes accessing private or protected members of </a:t>
            </a:r>
            <a:r>
              <a:rPr lang="en-US" dirty="0" smtClean="0"/>
              <a:t>both</a:t>
            </a:r>
            <a:endParaRPr lang="en-US" dirty="0"/>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46</a:t>
            </a:fld>
            <a:endParaRPr lang="en-US" dirty="0"/>
          </a:p>
        </p:txBody>
      </p:sp>
    </p:spTree>
    <p:extLst>
      <p:ext uri="{BB962C8B-B14F-4D97-AF65-F5344CB8AC3E}">
        <p14:creationId xmlns:p14="http://schemas.microsoft.com/office/powerpoint/2010/main" val="2536394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77800"/>
            <a:ext cx="7924800" cy="1143000"/>
          </a:xfrm>
        </p:spPr>
        <p:txBody>
          <a:bodyPr>
            <a:normAutofit fontScale="90000"/>
          </a:bodyPr>
          <a:lstStyle/>
          <a:p>
            <a:r>
              <a:rPr lang="en-US" altLang="en-US"/>
              <a:t> </a:t>
            </a:r>
            <a:r>
              <a:rPr lang="en-US" altLang="en-US">
                <a:latin typeface="Courier New" charset="0"/>
              </a:rPr>
              <a:t>friend</a:t>
            </a:r>
            <a:r>
              <a:rPr lang="en-US" altLang="en-US"/>
              <a:t> Function Declarations</a:t>
            </a:r>
          </a:p>
        </p:txBody>
      </p:sp>
      <p:sp>
        <p:nvSpPr>
          <p:cNvPr id="19459" name="Rectangle 3"/>
          <p:cNvSpPr>
            <a:spLocks noGrp="1" noChangeArrowheads="1"/>
          </p:cNvSpPr>
          <p:nvPr>
            <p:ph idx="1"/>
          </p:nvPr>
        </p:nvSpPr>
        <p:spPr>
          <a:xfrm>
            <a:off x="304800" y="1752600"/>
            <a:ext cx="8763000" cy="4114800"/>
          </a:xfrm>
        </p:spPr>
        <p:txBody>
          <a:bodyPr/>
          <a:lstStyle/>
          <a:p>
            <a:pPr>
              <a:lnSpc>
                <a:spcPct val="90000"/>
              </a:lnSpc>
            </a:pPr>
            <a:r>
              <a:rPr lang="en-US" altLang="en-US"/>
              <a:t>Stand-alone function:</a:t>
            </a:r>
          </a:p>
          <a:p>
            <a:pPr lvl="1">
              <a:lnSpc>
                <a:spcPct val="90000"/>
              </a:lnSpc>
              <a:buFontTx/>
              <a:buNone/>
            </a:pPr>
            <a:r>
              <a:rPr lang="en-US" altLang="en-US">
                <a:latin typeface="Courier New" charset="0"/>
              </a:rPr>
              <a:t>friend void setAVal(intVal&amp;, int);</a:t>
            </a:r>
          </a:p>
          <a:p>
            <a:pPr lvl="1">
              <a:lnSpc>
                <a:spcPct val="90000"/>
              </a:lnSpc>
              <a:buFontTx/>
              <a:buNone/>
            </a:pPr>
            <a:r>
              <a:rPr lang="en-US" altLang="en-US">
                <a:latin typeface="Courier New" charset="0"/>
              </a:rPr>
              <a:t>// declares setAVal function to be</a:t>
            </a:r>
          </a:p>
          <a:p>
            <a:pPr lvl="1">
              <a:lnSpc>
                <a:spcPct val="90000"/>
              </a:lnSpc>
              <a:buFontTx/>
              <a:buNone/>
            </a:pPr>
            <a:r>
              <a:rPr lang="en-US" altLang="en-US">
                <a:latin typeface="Courier New" charset="0"/>
              </a:rPr>
              <a:t>// a friend of this class</a:t>
            </a:r>
          </a:p>
          <a:p>
            <a:pPr>
              <a:lnSpc>
                <a:spcPct val="90000"/>
              </a:lnSpc>
            </a:pPr>
            <a:r>
              <a:rPr lang="en-US" altLang="en-US"/>
              <a:t>Member function of another class:</a:t>
            </a:r>
          </a:p>
          <a:p>
            <a:pPr lvl="1">
              <a:lnSpc>
                <a:spcPct val="90000"/>
              </a:lnSpc>
              <a:buClr>
                <a:schemeClr val="tx1"/>
              </a:buClr>
              <a:buFontTx/>
              <a:buNone/>
            </a:pPr>
            <a:r>
              <a:rPr lang="en-US" altLang="en-US">
                <a:latin typeface="Courier New" charset="0"/>
              </a:rPr>
              <a:t>friend void SomeClass::setNum(int num)</a:t>
            </a:r>
          </a:p>
          <a:p>
            <a:pPr lvl="1">
              <a:lnSpc>
                <a:spcPct val="90000"/>
              </a:lnSpc>
              <a:buClr>
                <a:schemeClr val="tx1"/>
              </a:buClr>
              <a:buFontTx/>
              <a:buNone/>
            </a:pPr>
            <a:r>
              <a:rPr lang="en-US" altLang="en-US">
                <a:latin typeface="Courier New" charset="0"/>
              </a:rPr>
              <a:t>// setNum function from SomeClass </a:t>
            </a:r>
          </a:p>
          <a:p>
            <a:pPr lvl="1">
              <a:lnSpc>
                <a:spcPct val="90000"/>
              </a:lnSpc>
              <a:buClr>
                <a:schemeClr val="tx1"/>
              </a:buClr>
              <a:buFontTx/>
              <a:buNone/>
            </a:pPr>
            <a:r>
              <a:rPr lang="en-US" altLang="en-US">
                <a:latin typeface="Courier New" charset="0"/>
              </a:rPr>
              <a:t>// class is a friend of this class</a:t>
            </a:r>
          </a:p>
        </p:txBody>
      </p:sp>
    </p:spTree>
    <p:extLst>
      <p:ext uri="{BB962C8B-B14F-4D97-AF65-F5344CB8AC3E}">
        <p14:creationId xmlns:p14="http://schemas.microsoft.com/office/powerpoint/2010/main" val="273443350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 </a:t>
            </a:r>
            <a:r>
              <a:rPr lang="en-US" smtClean="0"/>
              <a:t>- Example</a:t>
            </a:r>
            <a:endParaRPr lang="en-US" dirty="0"/>
          </a:p>
        </p:txBody>
      </p:sp>
      <p:sp>
        <p:nvSpPr>
          <p:cNvPr id="3" name="Content Placeholder 2"/>
          <p:cNvSpPr>
            <a:spLocks noGrp="1"/>
          </p:cNvSpPr>
          <p:nvPr>
            <p:ph idx="1"/>
          </p:nvPr>
        </p:nvSpPr>
        <p:spPr>
          <a:xfrm>
            <a:off x="5559896" y="1988840"/>
            <a:ext cx="3394720" cy="4389120"/>
          </a:xfrm>
        </p:spPr>
        <p:txBody>
          <a:bodyPr>
            <a:normAutofit fontScale="70000" lnSpcReduction="20000"/>
          </a:bodyPr>
          <a:lstStyle/>
          <a:p>
            <a:r>
              <a:rPr lang="en-US" dirty="0"/>
              <a:t>The </a:t>
            </a:r>
            <a:r>
              <a:rPr lang="en-US" dirty="0">
                <a:solidFill>
                  <a:srgbClr val="FF33CC"/>
                </a:solidFill>
              </a:rPr>
              <a:t>duplicate</a:t>
            </a:r>
            <a:r>
              <a:rPr lang="en-US" dirty="0"/>
              <a:t> function is a </a:t>
            </a:r>
            <a:r>
              <a:rPr lang="en-US" b="1" dirty="0">
                <a:solidFill>
                  <a:srgbClr val="0000FF"/>
                </a:solidFill>
              </a:rPr>
              <a:t>friend</a:t>
            </a:r>
            <a:r>
              <a:rPr lang="en-US" dirty="0"/>
              <a:t> of class </a:t>
            </a:r>
            <a:r>
              <a:rPr lang="en-US" dirty="0">
                <a:solidFill>
                  <a:srgbClr val="C00000"/>
                </a:solidFill>
              </a:rPr>
              <a:t>Rectangle</a:t>
            </a:r>
            <a:r>
              <a:rPr lang="en-US" dirty="0"/>
              <a:t>. Therefore</a:t>
            </a:r>
            <a:r>
              <a:rPr lang="en-US" dirty="0" smtClean="0"/>
              <a:t>, the  </a:t>
            </a:r>
            <a:r>
              <a:rPr lang="en-US" dirty="0" smtClean="0">
                <a:solidFill>
                  <a:srgbClr val="FF33CC"/>
                </a:solidFill>
              </a:rPr>
              <a:t>duplicate</a:t>
            </a:r>
            <a:r>
              <a:rPr lang="en-US" dirty="0" smtClean="0"/>
              <a:t> function is </a:t>
            </a:r>
            <a:r>
              <a:rPr lang="en-US" dirty="0"/>
              <a:t>able to access the members </a:t>
            </a:r>
            <a:r>
              <a:rPr lang="en-US" i="1" dirty="0">
                <a:solidFill>
                  <a:srgbClr val="0070C0"/>
                </a:solidFill>
              </a:rPr>
              <a:t>width</a:t>
            </a:r>
            <a:r>
              <a:rPr lang="en-US" dirty="0"/>
              <a:t> and </a:t>
            </a:r>
            <a:r>
              <a:rPr lang="en-US" i="1" dirty="0">
                <a:solidFill>
                  <a:srgbClr val="0070C0"/>
                </a:solidFill>
              </a:rPr>
              <a:t>height</a:t>
            </a:r>
            <a:r>
              <a:rPr lang="en-US" dirty="0"/>
              <a:t> (which are private) of different objects of type </a:t>
            </a:r>
            <a:r>
              <a:rPr lang="en-US" dirty="0" smtClean="0">
                <a:solidFill>
                  <a:srgbClr val="C00000"/>
                </a:solidFill>
              </a:rPr>
              <a:t>Rectangle</a:t>
            </a:r>
            <a:r>
              <a:rPr lang="en-US" dirty="0" smtClean="0"/>
              <a:t> </a:t>
            </a:r>
          </a:p>
          <a:p>
            <a:r>
              <a:rPr lang="en-US" dirty="0" smtClean="0"/>
              <a:t>Notice </a:t>
            </a:r>
            <a:r>
              <a:rPr lang="en-US" dirty="0"/>
              <a:t>though that neither in the declaration of </a:t>
            </a:r>
            <a:r>
              <a:rPr lang="en-US" dirty="0">
                <a:solidFill>
                  <a:srgbClr val="FF33CC"/>
                </a:solidFill>
              </a:rPr>
              <a:t>duplicate</a:t>
            </a:r>
            <a:r>
              <a:rPr lang="en-US" dirty="0" smtClean="0"/>
              <a:t> </a:t>
            </a:r>
            <a:r>
              <a:rPr lang="en-US" dirty="0"/>
              <a:t>nor in its later use in main, function </a:t>
            </a:r>
            <a:r>
              <a:rPr lang="en-US" dirty="0">
                <a:solidFill>
                  <a:srgbClr val="FF33CC"/>
                </a:solidFill>
              </a:rPr>
              <a:t>duplicate</a:t>
            </a:r>
            <a:r>
              <a:rPr lang="en-US" dirty="0" smtClean="0"/>
              <a:t> </a:t>
            </a:r>
            <a:r>
              <a:rPr lang="en-US" dirty="0"/>
              <a:t>is considered a member of class </a:t>
            </a:r>
            <a:r>
              <a:rPr lang="en-US" dirty="0" smtClean="0">
                <a:solidFill>
                  <a:srgbClr val="C00000"/>
                </a:solidFill>
              </a:rPr>
              <a:t>Rectangle</a:t>
            </a:r>
            <a:r>
              <a:rPr lang="en-US" dirty="0" smtClean="0"/>
              <a:t> </a:t>
            </a:r>
          </a:p>
          <a:p>
            <a:r>
              <a:rPr lang="en-US" u="sng" dirty="0" smtClean="0"/>
              <a:t>It </a:t>
            </a:r>
            <a:r>
              <a:rPr lang="en-US" u="sng" dirty="0"/>
              <a:t>isn't! It simply has access to its private and protected members without being a </a:t>
            </a:r>
            <a:r>
              <a:rPr lang="en-US" u="sng" dirty="0" smtClean="0"/>
              <a:t>member</a:t>
            </a:r>
            <a:endParaRPr lang="en-US" dirty="0"/>
          </a:p>
        </p:txBody>
      </p:sp>
      <p:sp>
        <p:nvSpPr>
          <p:cNvPr id="4" name="TextBox 3"/>
          <p:cNvSpPr txBox="1"/>
          <p:nvPr/>
        </p:nvSpPr>
        <p:spPr>
          <a:xfrm>
            <a:off x="124669" y="1687354"/>
            <a:ext cx="5616624" cy="5339923"/>
          </a:xfrm>
          <a:prstGeom prst="rect">
            <a:avLst/>
          </a:prstGeom>
          <a:noFill/>
        </p:spPr>
        <p:txBody>
          <a:bodyPr wrap="square" rtlCol="0">
            <a:spAutoFit/>
          </a:bodyPr>
          <a:lstStyle/>
          <a:p>
            <a:r>
              <a:rPr lang="en-US" sz="1100" b="1" dirty="0">
                <a:solidFill>
                  <a:srgbClr val="008000"/>
                </a:solidFill>
              </a:rPr>
              <a:t>// friend functions</a:t>
            </a:r>
          </a:p>
          <a:p>
            <a:r>
              <a:rPr lang="en-US" sz="1100" dirty="0"/>
              <a:t>#include &lt;</a:t>
            </a:r>
            <a:r>
              <a:rPr lang="en-US" sz="1100" dirty="0" err="1"/>
              <a:t>iostream</a:t>
            </a:r>
            <a:r>
              <a:rPr lang="en-US" sz="1100" dirty="0"/>
              <a:t>&gt;</a:t>
            </a:r>
          </a:p>
          <a:p>
            <a:r>
              <a:rPr lang="en-US" sz="1100" dirty="0"/>
              <a:t>using namespace </a:t>
            </a:r>
            <a:r>
              <a:rPr lang="en-US" sz="1100" dirty="0" err="1"/>
              <a:t>std</a:t>
            </a:r>
            <a:r>
              <a:rPr lang="en-US" sz="1100" dirty="0"/>
              <a:t>;</a:t>
            </a:r>
          </a:p>
          <a:p>
            <a:endParaRPr lang="en-US" sz="1100" dirty="0"/>
          </a:p>
          <a:p>
            <a:r>
              <a:rPr lang="en-US" sz="1100" dirty="0"/>
              <a:t>class </a:t>
            </a:r>
            <a:r>
              <a:rPr lang="en-US" sz="1100" dirty="0">
                <a:solidFill>
                  <a:srgbClr val="C00000"/>
                </a:solidFill>
              </a:rPr>
              <a:t>Rectangle</a:t>
            </a:r>
            <a:r>
              <a:rPr lang="en-US" sz="1100" dirty="0"/>
              <a:t> {</a:t>
            </a:r>
          </a:p>
          <a:p>
            <a:r>
              <a:rPr lang="en-US" sz="1100" dirty="0"/>
              <a:t>    </a:t>
            </a:r>
            <a:r>
              <a:rPr lang="en-US" sz="1100" dirty="0" err="1"/>
              <a:t>int</a:t>
            </a:r>
            <a:r>
              <a:rPr lang="en-US" sz="1100" dirty="0"/>
              <a:t> width, height;</a:t>
            </a:r>
          </a:p>
          <a:p>
            <a:r>
              <a:rPr lang="en-US" sz="1100" dirty="0"/>
              <a:t>  public:</a:t>
            </a:r>
          </a:p>
          <a:p>
            <a:r>
              <a:rPr lang="en-US" sz="1100" dirty="0"/>
              <a:t>    </a:t>
            </a:r>
            <a:r>
              <a:rPr lang="en-US" sz="1100" dirty="0">
                <a:solidFill>
                  <a:srgbClr val="C00000"/>
                </a:solidFill>
              </a:rPr>
              <a:t>Rectangle</a:t>
            </a:r>
            <a:r>
              <a:rPr lang="en-US" sz="1100" dirty="0"/>
              <a:t>() </a:t>
            </a:r>
            <a:r>
              <a:rPr lang="en-US" sz="1100" dirty="0" smtClean="0"/>
              <a:t>{}  </a:t>
            </a:r>
            <a:r>
              <a:rPr lang="en-US" sz="1100" dirty="0" smtClean="0">
                <a:solidFill>
                  <a:srgbClr val="008000"/>
                </a:solidFill>
              </a:rPr>
              <a:t>//  Prototype of the constructor with no parameters  {} – just prototype </a:t>
            </a:r>
          </a:p>
          <a:p>
            <a:r>
              <a:rPr lang="en-US" sz="1100" dirty="0" smtClean="0"/>
              <a:t>    </a:t>
            </a:r>
            <a:r>
              <a:rPr lang="en-US" sz="1100" dirty="0" smtClean="0">
                <a:solidFill>
                  <a:srgbClr val="C00000"/>
                </a:solidFill>
              </a:rPr>
              <a:t>Rectangle</a:t>
            </a:r>
            <a:r>
              <a:rPr lang="en-US" sz="1100" dirty="0" smtClean="0"/>
              <a:t> </a:t>
            </a:r>
            <a:r>
              <a:rPr lang="en-US" sz="1100" dirty="0"/>
              <a:t>(</a:t>
            </a:r>
            <a:r>
              <a:rPr lang="en-US" sz="1100" dirty="0" err="1"/>
              <a:t>int</a:t>
            </a:r>
            <a:r>
              <a:rPr lang="en-US" sz="1100" dirty="0"/>
              <a:t> x, </a:t>
            </a:r>
            <a:r>
              <a:rPr lang="en-US" sz="1100" dirty="0" err="1"/>
              <a:t>int</a:t>
            </a:r>
            <a:r>
              <a:rPr lang="en-US" sz="1100" dirty="0"/>
              <a:t> y) : width(x), height(y) </a:t>
            </a:r>
            <a:r>
              <a:rPr lang="en-US" sz="1100" dirty="0" smtClean="0"/>
              <a:t>{}  </a:t>
            </a:r>
            <a:r>
              <a:rPr lang="en-US" sz="1100" dirty="0" smtClean="0">
                <a:solidFill>
                  <a:srgbClr val="008000"/>
                </a:solidFill>
              </a:rPr>
              <a:t>// prototype of the constructor with 2 </a:t>
            </a:r>
            <a:r>
              <a:rPr lang="en-US" sz="1100" dirty="0" err="1" smtClean="0">
                <a:solidFill>
                  <a:srgbClr val="008000"/>
                </a:solidFill>
              </a:rPr>
              <a:t>param</a:t>
            </a:r>
            <a:r>
              <a:rPr lang="en-US" sz="1100" dirty="0" smtClean="0">
                <a:solidFill>
                  <a:srgbClr val="008000"/>
                </a:solidFill>
              </a:rPr>
              <a:t>.</a:t>
            </a:r>
            <a:endParaRPr lang="en-US" sz="1100" dirty="0">
              <a:solidFill>
                <a:srgbClr val="008000"/>
              </a:solidFill>
            </a:endParaRPr>
          </a:p>
          <a:p>
            <a:r>
              <a:rPr lang="en-US" sz="1100" dirty="0"/>
              <a:t>    </a:t>
            </a:r>
            <a:r>
              <a:rPr lang="en-US" sz="1100" dirty="0" err="1"/>
              <a:t>int</a:t>
            </a:r>
            <a:r>
              <a:rPr lang="en-US" sz="1100" dirty="0"/>
              <a:t> </a:t>
            </a:r>
            <a:r>
              <a:rPr lang="en-US" sz="1100" dirty="0">
                <a:solidFill>
                  <a:srgbClr val="FF0066"/>
                </a:solidFill>
              </a:rPr>
              <a:t>area</a:t>
            </a:r>
            <a:r>
              <a:rPr lang="en-US" sz="1100" dirty="0"/>
              <a:t>() {return width * height</a:t>
            </a:r>
            <a:r>
              <a:rPr lang="en-US" sz="1100" dirty="0" smtClean="0"/>
              <a:t>;}   </a:t>
            </a:r>
            <a:r>
              <a:rPr lang="en-US" sz="1100" dirty="0" smtClean="0">
                <a:solidFill>
                  <a:srgbClr val="008000"/>
                </a:solidFill>
              </a:rPr>
              <a:t>// definition of function area</a:t>
            </a:r>
            <a:endParaRPr lang="en-US" sz="1100" dirty="0">
              <a:solidFill>
                <a:srgbClr val="008000"/>
              </a:solidFill>
            </a:endParaRPr>
          </a:p>
          <a:p>
            <a:r>
              <a:rPr lang="en-US" sz="1100" b="1" dirty="0">
                <a:solidFill>
                  <a:srgbClr val="0000FF"/>
                </a:solidFill>
              </a:rPr>
              <a:t>    friend </a:t>
            </a:r>
            <a:r>
              <a:rPr lang="en-US" sz="1100" dirty="0">
                <a:solidFill>
                  <a:srgbClr val="C00000"/>
                </a:solidFill>
              </a:rPr>
              <a:t>Rectangle</a:t>
            </a:r>
            <a:r>
              <a:rPr lang="en-US" sz="1100" dirty="0" smtClean="0"/>
              <a:t> </a:t>
            </a:r>
            <a:r>
              <a:rPr lang="en-US" sz="1100" dirty="0">
                <a:solidFill>
                  <a:srgbClr val="FF33CC"/>
                </a:solidFill>
              </a:rPr>
              <a:t>duplicate </a:t>
            </a:r>
            <a:r>
              <a:rPr lang="en-US" sz="1100" dirty="0"/>
              <a:t>(</a:t>
            </a:r>
            <a:r>
              <a:rPr lang="en-US" sz="1100" dirty="0" err="1"/>
              <a:t>const</a:t>
            </a:r>
            <a:r>
              <a:rPr lang="en-US" sz="1100" dirty="0"/>
              <a:t> Rectangle&amp;);</a:t>
            </a:r>
          </a:p>
          <a:p>
            <a:r>
              <a:rPr lang="en-US" sz="1100" dirty="0"/>
              <a:t>};</a:t>
            </a:r>
          </a:p>
          <a:p>
            <a:endParaRPr lang="en-US" sz="1100" dirty="0"/>
          </a:p>
          <a:p>
            <a:r>
              <a:rPr lang="en-US" sz="1100" dirty="0">
                <a:solidFill>
                  <a:srgbClr val="C00000"/>
                </a:solidFill>
              </a:rPr>
              <a:t>Rectangle</a:t>
            </a:r>
            <a:r>
              <a:rPr lang="en-US" sz="1100" dirty="0" smtClean="0"/>
              <a:t> </a:t>
            </a:r>
            <a:r>
              <a:rPr lang="en-US" sz="1100" dirty="0">
                <a:solidFill>
                  <a:srgbClr val="FF33CC"/>
                </a:solidFill>
              </a:rPr>
              <a:t>duplicate</a:t>
            </a:r>
            <a:r>
              <a:rPr lang="en-US" sz="1100" dirty="0" smtClean="0"/>
              <a:t> </a:t>
            </a:r>
            <a:r>
              <a:rPr lang="en-US" sz="1100" dirty="0"/>
              <a:t>(</a:t>
            </a:r>
            <a:r>
              <a:rPr lang="en-US" sz="1100" dirty="0" err="1"/>
              <a:t>const</a:t>
            </a:r>
            <a:r>
              <a:rPr lang="en-US" sz="1100" dirty="0"/>
              <a:t> Rectangle&amp; </a:t>
            </a:r>
            <a:r>
              <a:rPr lang="en-US" sz="1100" dirty="0" err="1"/>
              <a:t>param</a:t>
            </a:r>
            <a:r>
              <a:rPr lang="en-US" sz="1100" dirty="0" smtClean="0"/>
              <a:t>)   </a:t>
            </a:r>
            <a:r>
              <a:rPr lang="en-US" sz="1100" dirty="0" smtClean="0">
                <a:solidFill>
                  <a:srgbClr val="008000"/>
                </a:solidFill>
              </a:rPr>
              <a:t>// Rectangle&amp; means a parameter of reference</a:t>
            </a:r>
          </a:p>
          <a:p>
            <a:r>
              <a:rPr lang="en-US" sz="1100" dirty="0" smtClean="0">
                <a:solidFill>
                  <a:srgbClr val="008000"/>
                </a:solidFill>
              </a:rPr>
              <a:t>// type.  This means that duplicate </a:t>
            </a:r>
            <a:r>
              <a:rPr lang="en-US" sz="1100" dirty="0">
                <a:solidFill>
                  <a:srgbClr val="008000"/>
                </a:solidFill>
              </a:rPr>
              <a:t>takes a reference of type </a:t>
            </a:r>
            <a:r>
              <a:rPr lang="en-US" sz="1100" dirty="0" smtClean="0">
                <a:solidFill>
                  <a:srgbClr val="008000"/>
                </a:solidFill>
              </a:rPr>
              <a:t> Rectangle.  </a:t>
            </a:r>
            <a:r>
              <a:rPr lang="en-US" sz="1100" dirty="0" err="1" smtClean="0">
                <a:solidFill>
                  <a:srgbClr val="008000"/>
                </a:solidFill>
              </a:rPr>
              <a:t>Const</a:t>
            </a:r>
            <a:r>
              <a:rPr lang="en-US" sz="1100" dirty="0" smtClean="0">
                <a:solidFill>
                  <a:srgbClr val="008000"/>
                </a:solidFill>
              </a:rPr>
              <a:t>  means it cannot // be changed. Thus  </a:t>
            </a:r>
            <a:r>
              <a:rPr lang="en-US" sz="1100" dirty="0" err="1" smtClean="0">
                <a:solidFill>
                  <a:srgbClr val="008000"/>
                </a:solidFill>
              </a:rPr>
              <a:t>param</a:t>
            </a:r>
            <a:r>
              <a:rPr lang="en-US" sz="1100" dirty="0" smtClean="0">
                <a:solidFill>
                  <a:srgbClr val="008000"/>
                </a:solidFill>
              </a:rPr>
              <a:t> contain  current content of Rectangle</a:t>
            </a:r>
            <a:endParaRPr lang="en-US" sz="1100" dirty="0">
              <a:solidFill>
                <a:srgbClr val="008000"/>
              </a:solidFill>
            </a:endParaRPr>
          </a:p>
          <a:p>
            <a:r>
              <a:rPr lang="en-US" sz="1100" dirty="0"/>
              <a:t>{</a:t>
            </a:r>
          </a:p>
          <a:p>
            <a:r>
              <a:rPr lang="en-US" sz="1100" dirty="0" smtClean="0"/>
              <a:t>  </a:t>
            </a:r>
            <a:r>
              <a:rPr lang="en-US" sz="1100" dirty="0">
                <a:solidFill>
                  <a:srgbClr val="C00000"/>
                </a:solidFill>
              </a:rPr>
              <a:t>Rectangle</a:t>
            </a:r>
            <a:r>
              <a:rPr lang="en-US" sz="1100" dirty="0" smtClean="0"/>
              <a:t> </a:t>
            </a:r>
            <a:r>
              <a:rPr lang="en-US" sz="1100" dirty="0"/>
              <a:t>res</a:t>
            </a:r>
            <a:r>
              <a:rPr lang="en-US" sz="1100" dirty="0" smtClean="0"/>
              <a:t>;           </a:t>
            </a:r>
            <a:r>
              <a:rPr lang="en-US" sz="1100" dirty="0" smtClean="0">
                <a:solidFill>
                  <a:srgbClr val="008000"/>
                </a:solidFill>
              </a:rPr>
              <a:t>// Declaration and definition of object res</a:t>
            </a:r>
            <a:endParaRPr lang="en-US" sz="1100" dirty="0">
              <a:solidFill>
                <a:srgbClr val="008000"/>
              </a:solidFill>
            </a:endParaRPr>
          </a:p>
          <a:p>
            <a:r>
              <a:rPr lang="en-US" sz="1100" dirty="0"/>
              <a:t>  </a:t>
            </a:r>
            <a:r>
              <a:rPr lang="en-US" sz="1100" dirty="0" err="1"/>
              <a:t>res.width</a:t>
            </a:r>
            <a:r>
              <a:rPr lang="en-US" sz="1100" dirty="0"/>
              <a:t> = </a:t>
            </a:r>
            <a:r>
              <a:rPr lang="en-US" sz="1100" dirty="0" err="1"/>
              <a:t>param.width</a:t>
            </a:r>
            <a:r>
              <a:rPr lang="en-US" sz="1100" dirty="0"/>
              <a:t>*2;</a:t>
            </a:r>
          </a:p>
          <a:p>
            <a:r>
              <a:rPr lang="en-US" sz="1100" dirty="0"/>
              <a:t>  </a:t>
            </a:r>
            <a:r>
              <a:rPr lang="en-US" sz="1100" dirty="0" err="1"/>
              <a:t>res.height</a:t>
            </a:r>
            <a:r>
              <a:rPr lang="en-US" sz="1100" dirty="0"/>
              <a:t> = </a:t>
            </a:r>
            <a:r>
              <a:rPr lang="en-US" sz="1100" dirty="0" err="1"/>
              <a:t>param.height</a:t>
            </a:r>
            <a:r>
              <a:rPr lang="en-US" sz="1100" dirty="0"/>
              <a:t>*2;</a:t>
            </a:r>
          </a:p>
          <a:p>
            <a:r>
              <a:rPr lang="en-US" sz="1100" dirty="0"/>
              <a:t>  return res;</a:t>
            </a:r>
          </a:p>
          <a:p>
            <a:r>
              <a:rPr lang="en-US" sz="1100" dirty="0"/>
              <a:t>}</a:t>
            </a:r>
          </a:p>
          <a:p>
            <a:endParaRPr lang="en-US" sz="1100" dirty="0"/>
          </a:p>
          <a:p>
            <a:r>
              <a:rPr lang="en-US" sz="1100" dirty="0" err="1"/>
              <a:t>int</a:t>
            </a:r>
            <a:r>
              <a:rPr lang="en-US" sz="1100" dirty="0"/>
              <a:t> main () {</a:t>
            </a:r>
          </a:p>
          <a:p>
            <a:r>
              <a:rPr lang="en-US" sz="1100" dirty="0"/>
              <a:t> </a:t>
            </a:r>
            <a:r>
              <a:rPr lang="en-US" sz="1100" dirty="0" smtClean="0"/>
              <a:t> </a:t>
            </a:r>
            <a:r>
              <a:rPr lang="en-US" sz="1100" dirty="0" smtClean="0">
                <a:solidFill>
                  <a:srgbClr val="C00000"/>
                </a:solidFill>
              </a:rPr>
              <a:t>Rectangle</a:t>
            </a:r>
            <a:r>
              <a:rPr lang="en-US" sz="1100" dirty="0" smtClean="0"/>
              <a:t> </a:t>
            </a:r>
            <a:r>
              <a:rPr lang="en-US" sz="1100" dirty="0"/>
              <a:t>foo;</a:t>
            </a:r>
          </a:p>
          <a:p>
            <a:r>
              <a:rPr lang="en-US" sz="1100" dirty="0"/>
              <a:t> </a:t>
            </a:r>
            <a:r>
              <a:rPr lang="en-US" sz="1100" dirty="0" smtClean="0"/>
              <a:t> </a:t>
            </a:r>
            <a:r>
              <a:rPr lang="en-US" sz="1100" dirty="0" smtClean="0">
                <a:solidFill>
                  <a:srgbClr val="C00000"/>
                </a:solidFill>
              </a:rPr>
              <a:t>Rectangle</a:t>
            </a:r>
            <a:r>
              <a:rPr lang="en-US" sz="1100" dirty="0" smtClean="0"/>
              <a:t> </a:t>
            </a:r>
            <a:r>
              <a:rPr lang="en-US" sz="1100" dirty="0"/>
              <a:t>bar (2,3);</a:t>
            </a:r>
          </a:p>
          <a:p>
            <a:r>
              <a:rPr lang="en-US" sz="1100" dirty="0"/>
              <a:t>  foo = duplicate (bar);</a:t>
            </a:r>
          </a:p>
          <a:p>
            <a:r>
              <a:rPr lang="en-US" sz="1100" dirty="0"/>
              <a:t>  </a:t>
            </a:r>
            <a:r>
              <a:rPr lang="en-US" sz="1100" dirty="0" err="1"/>
              <a:t>cout</a:t>
            </a:r>
            <a:r>
              <a:rPr lang="en-US" sz="1100" dirty="0"/>
              <a:t> &lt;&lt; </a:t>
            </a:r>
            <a:r>
              <a:rPr lang="en-US" sz="1100" dirty="0" err="1"/>
              <a:t>foo.area</a:t>
            </a:r>
            <a:r>
              <a:rPr lang="en-US" sz="1100" dirty="0"/>
              <a:t>() &lt;&lt; '\n';</a:t>
            </a:r>
          </a:p>
          <a:p>
            <a:r>
              <a:rPr lang="en-US" sz="1100" dirty="0"/>
              <a:t>  return 0;</a:t>
            </a:r>
          </a:p>
          <a:p>
            <a:r>
              <a:rPr lang="en-US" sz="1100" dirty="0"/>
              <a:t>}</a:t>
            </a:r>
          </a:p>
        </p:txBody>
      </p:sp>
      <p:sp>
        <p:nvSpPr>
          <p:cNvPr id="5" name="Slide Number Placeholder 4"/>
          <p:cNvSpPr>
            <a:spLocks noGrp="1"/>
          </p:cNvSpPr>
          <p:nvPr>
            <p:ph type="sldNum" sz="quarter" idx="12"/>
          </p:nvPr>
        </p:nvSpPr>
        <p:spPr/>
        <p:txBody>
          <a:bodyPr/>
          <a:lstStyle/>
          <a:p>
            <a:fld id="{911E4C43-30DC-40C6-8400-D754E7A063DA}" type="slidenum">
              <a:rPr lang="en-US" smtClean="0"/>
              <a:t>48</a:t>
            </a:fld>
            <a:endParaRPr lang="en-US" dirty="0"/>
          </a:p>
        </p:txBody>
      </p:sp>
    </p:spTree>
    <p:extLst>
      <p:ext uri="{BB962C8B-B14F-4D97-AF65-F5344CB8AC3E}">
        <p14:creationId xmlns:p14="http://schemas.microsoft.com/office/powerpoint/2010/main" val="3475843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classes</a:t>
            </a:r>
            <a:endParaRPr lang="en-US" dirty="0"/>
          </a:p>
        </p:txBody>
      </p:sp>
      <p:sp>
        <p:nvSpPr>
          <p:cNvPr id="3" name="Content Placeholder 2"/>
          <p:cNvSpPr>
            <a:spLocks noGrp="1"/>
          </p:cNvSpPr>
          <p:nvPr>
            <p:ph idx="1"/>
          </p:nvPr>
        </p:nvSpPr>
        <p:spPr/>
        <p:txBody>
          <a:bodyPr/>
          <a:lstStyle/>
          <a:p>
            <a:r>
              <a:rPr lang="en-US" dirty="0"/>
              <a:t>Similar to friend functions, a friend class is a class whose members have access to the private or protected members of another class</a:t>
            </a:r>
          </a:p>
        </p:txBody>
      </p:sp>
      <p:sp>
        <p:nvSpPr>
          <p:cNvPr id="4" name="Slide Number Placeholder 3"/>
          <p:cNvSpPr>
            <a:spLocks noGrp="1"/>
          </p:cNvSpPr>
          <p:nvPr>
            <p:ph type="sldNum" sz="quarter" idx="12"/>
          </p:nvPr>
        </p:nvSpPr>
        <p:spPr/>
        <p:txBody>
          <a:bodyPr/>
          <a:lstStyle/>
          <a:p>
            <a:fld id="{911E4C43-30DC-40C6-8400-D754E7A063DA}" type="slidenum">
              <a:rPr lang="en-US" smtClean="0"/>
              <a:t>49</a:t>
            </a:fld>
            <a:endParaRPr lang="en-US" dirty="0"/>
          </a:p>
        </p:txBody>
      </p:sp>
    </p:spTree>
    <p:extLst>
      <p:ext uri="{BB962C8B-B14F-4D97-AF65-F5344CB8AC3E}">
        <p14:creationId xmlns:p14="http://schemas.microsoft.com/office/powerpoint/2010/main" val="28722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83096"/>
            <a:ext cx="54197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972469"/>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303213"/>
            <a:ext cx="7743825" cy="992187"/>
          </a:xfrm>
        </p:spPr>
        <p:txBody>
          <a:bodyPr/>
          <a:lstStyle/>
          <a:p>
            <a:r>
              <a:rPr lang="en-US" altLang="en-US"/>
              <a:t> </a:t>
            </a:r>
            <a:r>
              <a:rPr lang="en-US" altLang="en-US">
                <a:latin typeface="Courier New" charset="0"/>
              </a:rPr>
              <a:t>friend</a:t>
            </a:r>
            <a:r>
              <a:rPr lang="en-US" altLang="en-US"/>
              <a:t> Class Declarations</a:t>
            </a:r>
          </a:p>
        </p:txBody>
      </p:sp>
      <p:sp>
        <p:nvSpPr>
          <p:cNvPr id="21507" name="Rectangle 3"/>
          <p:cNvSpPr>
            <a:spLocks noGrp="1" noChangeArrowheads="1"/>
          </p:cNvSpPr>
          <p:nvPr>
            <p:ph idx="1"/>
          </p:nvPr>
        </p:nvSpPr>
        <p:spPr>
          <a:xfrm>
            <a:off x="304800" y="1676400"/>
            <a:ext cx="8229600" cy="4572000"/>
          </a:xfrm>
        </p:spPr>
        <p:txBody>
          <a:bodyPr/>
          <a:lstStyle/>
          <a:p>
            <a:pPr>
              <a:lnSpc>
                <a:spcPct val="75000"/>
              </a:lnSpc>
            </a:pPr>
            <a:r>
              <a:rPr lang="en-US" altLang="en-US" sz="2400"/>
              <a:t>Class as a friend of a class:</a:t>
            </a:r>
          </a:p>
          <a:p>
            <a:pPr lvl="1">
              <a:lnSpc>
                <a:spcPct val="75000"/>
              </a:lnSpc>
              <a:buClr>
                <a:srgbClr val="3333CC"/>
              </a:buClr>
              <a:buFontTx/>
              <a:buNone/>
            </a:pPr>
            <a:r>
              <a:rPr lang="en-US" altLang="en-US" sz="2000">
                <a:latin typeface="Courier New" charset="0"/>
              </a:rPr>
              <a:t>class FriendClass</a:t>
            </a:r>
          </a:p>
          <a:p>
            <a:pPr lvl="1">
              <a:lnSpc>
                <a:spcPct val="75000"/>
              </a:lnSpc>
              <a:buClr>
                <a:srgbClr val="3333CC"/>
              </a:buClr>
              <a:buFontTx/>
              <a:buNone/>
            </a:pPr>
            <a:r>
              <a:rPr lang="en-US" altLang="en-US" sz="2000">
                <a:latin typeface="Courier New" charset="0"/>
              </a:rPr>
              <a:t>{</a:t>
            </a:r>
          </a:p>
          <a:p>
            <a:pPr lvl="1">
              <a:lnSpc>
                <a:spcPct val="75000"/>
              </a:lnSpc>
              <a:buClr>
                <a:srgbClr val="3333CC"/>
              </a:buClr>
              <a:buFontTx/>
              <a:buNone/>
            </a:pPr>
            <a:r>
              <a:rPr lang="en-US" altLang="en-US" sz="2000">
                <a:latin typeface="Courier New" charset="0"/>
              </a:rPr>
              <a:t>	...</a:t>
            </a:r>
          </a:p>
          <a:p>
            <a:pPr lvl="1">
              <a:lnSpc>
                <a:spcPct val="75000"/>
              </a:lnSpc>
              <a:buClr>
                <a:srgbClr val="3333CC"/>
              </a:buClr>
              <a:buFontTx/>
              <a:buNone/>
            </a:pPr>
            <a:r>
              <a:rPr lang="en-US" altLang="en-US" sz="2000">
                <a:latin typeface="Courier New" charset="0"/>
              </a:rPr>
              <a:t>};</a:t>
            </a:r>
          </a:p>
          <a:p>
            <a:pPr lvl="1">
              <a:lnSpc>
                <a:spcPct val="75000"/>
              </a:lnSpc>
              <a:buClr>
                <a:srgbClr val="3333CC"/>
              </a:buClr>
              <a:buFontTx/>
              <a:buNone/>
            </a:pPr>
            <a:r>
              <a:rPr lang="en-US" altLang="en-US" sz="2000">
                <a:latin typeface="Courier New" charset="0"/>
              </a:rPr>
              <a:t>class NewClass</a:t>
            </a:r>
          </a:p>
          <a:p>
            <a:pPr lvl="1">
              <a:lnSpc>
                <a:spcPct val="75000"/>
              </a:lnSpc>
              <a:buClr>
                <a:srgbClr val="3333CC"/>
              </a:buClr>
              <a:buFontTx/>
              <a:buNone/>
            </a:pPr>
            <a:r>
              <a:rPr lang="en-US" altLang="en-US" sz="2000">
                <a:latin typeface="Courier New" charset="0"/>
              </a:rPr>
              <a:t>{</a:t>
            </a:r>
          </a:p>
          <a:p>
            <a:pPr lvl="1">
              <a:lnSpc>
                <a:spcPct val="75000"/>
              </a:lnSpc>
              <a:buClr>
                <a:srgbClr val="3333CC"/>
              </a:buClr>
              <a:buFontTx/>
              <a:buNone/>
            </a:pPr>
            <a:r>
              <a:rPr lang="en-US" altLang="en-US" sz="2000">
                <a:latin typeface="Courier New" charset="0"/>
              </a:rPr>
              <a:t>	public:</a:t>
            </a:r>
          </a:p>
          <a:p>
            <a:pPr lvl="1">
              <a:lnSpc>
                <a:spcPct val="75000"/>
              </a:lnSpc>
              <a:buClr>
                <a:srgbClr val="3333CC"/>
              </a:buClr>
              <a:buFontTx/>
              <a:buNone/>
            </a:pPr>
            <a:r>
              <a:rPr lang="en-US" altLang="en-US" sz="2000">
                <a:latin typeface="Courier New" charset="0"/>
              </a:rPr>
              <a:t>	  friend class FriendClass; // declares</a:t>
            </a:r>
          </a:p>
          <a:p>
            <a:pPr lvl="1">
              <a:lnSpc>
                <a:spcPct val="75000"/>
              </a:lnSpc>
              <a:buClr>
                <a:srgbClr val="3333CC"/>
              </a:buClr>
              <a:buFontTx/>
              <a:buNone/>
            </a:pPr>
            <a:r>
              <a:rPr lang="en-US" altLang="en-US" sz="2000">
                <a:latin typeface="Courier New" charset="0"/>
              </a:rPr>
              <a:t>	// entire class FriendClass as a friend</a:t>
            </a:r>
          </a:p>
          <a:p>
            <a:pPr lvl="1">
              <a:lnSpc>
                <a:spcPct val="75000"/>
              </a:lnSpc>
              <a:buClr>
                <a:srgbClr val="3333CC"/>
              </a:buClr>
              <a:buFontTx/>
              <a:buNone/>
            </a:pPr>
            <a:r>
              <a:rPr lang="en-US" altLang="en-US" sz="2000">
                <a:latin typeface="Courier New" charset="0"/>
              </a:rPr>
              <a:t>	// of this class</a:t>
            </a:r>
          </a:p>
          <a:p>
            <a:pPr lvl="1">
              <a:lnSpc>
                <a:spcPct val="75000"/>
              </a:lnSpc>
              <a:buClr>
                <a:srgbClr val="3333CC"/>
              </a:buClr>
              <a:buFontTx/>
              <a:buNone/>
            </a:pPr>
            <a:r>
              <a:rPr lang="en-US" altLang="en-US" sz="2000"/>
              <a:t>	…</a:t>
            </a:r>
          </a:p>
          <a:p>
            <a:pPr lvl="1">
              <a:lnSpc>
                <a:spcPct val="75000"/>
              </a:lnSpc>
              <a:buClr>
                <a:srgbClr val="3333CC"/>
              </a:buClr>
              <a:buFontTx/>
              <a:buNone/>
            </a:pPr>
            <a:r>
              <a:rPr lang="en-US" altLang="en-US" sz="2000">
                <a:latin typeface="Courier New" charset="0"/>
              </a:rPr>
              <a:t>};</a:t>
            </a:r>
          </a:p>
        </p:txBody>
      </p:sp>
    </p:spTree>
    <p:extLst>
      <p:ext uri="{BB962C8B-B14F-4D97-AF65-F5344CB8AC3E}">
        <p14:creationId xmlns:p14="http://schemas.microsoft.com/office/powerpoint/2010/main" val="113882040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classes</a:t>
            </a:r>
          </a:p>
        </p:txBody>
      </p:sp>
      <p:sp>
        <p:nvSpPr>
          <p:cNvPr id="3" name="Content Placeholder 2"/>
          <p:cNvSpPr>
            <a:spLocks noGrp="1"/>
          </p:cNvSpPr>
          <p:nvPr>
            <p:ph idx="1"/>
          </p:nvPr>
        </p:nvSpPr>
        <p:spPr>
          <a:xfrm>
            <a:off x="5436097" y="4653136"/>
            <a:ext cx="3394720" cy="1959496"/>
          </a:xfrm>
        </p:spPr>
        <p:txBody>
          <a:bodyPr>
            <a:normAutofit fontScale="55000" lnSpcReduction="20000"/>
          </a:bodyPr>
          <a:lstStyle/>
          <a:p>
            <a:r>
              <a:rPr lang="en-US" dirty="0"/>
              <a:t>In this example, class </a:t>
            </a:r>
            <a:r>
              <a:rPr lang="en-US" sz="2800" dirty="0">
                <a:solidFill>
                  <a:srgbClr val="C00000"/>
                </a:solidFill>
              </a:rPr>
              <a:t>Rectangle</a:t>
            </a:r>
            <a:r>
              <a:rPr lang="en-US" dirty="0" smtClean="0"/>
              <a:t> </a:t>
            </a:r>
            <a:r>
              <a:rPr lang="en-US" dirty="0"/>
              <a:t>is a friend of class </a:t>
            </a:r>
            <a:r>
              <a:rPr lang="en-US" sz="2800" dirty="0">
                <a:solidFill>
                  <a:srgbClr val="800080"/>
                </a:solidFill>
              </a:rPr>
              <a:t>Square</a:t>
            </a:r>
            <a:r>
              <a:rPr lang="en-US" dirty="0" smtClean="0"/>
              <a:t> </a:t>
            </a:r>
            <a:r>
              <a:rPr lang="en-US" dirty="0"/>
              <a:t>allowing Rectangle's member functions to access private and protected members of </a:t>
            </a:r>
            <a:r>
              <a:rPr lang="en-US" dirty="0" smtClean="0"/>
              <a:t>Square </a:t>
            </a:r>
          </a:p>
          <a:p>
            <a:r>
              <a:rPr lang="en-US" dirty="0" smtClean="0"/>
              <a:t>More </a:t>
            </a:r>
            <a:r>
              <a:rPr lang="en-US" dirty="0"/>
              <a:t>concretely, </a:t>
            </a:r>
            <a:r>
              <a:rPr lang="en-US" sz="2800" dirty="0">
                <a:solidFill>
                  <a:srgbClr val="C00000"/>
                </a:solidFill>
              </a:rPr>
              <a:t>Rectangle</a:t>
            </a:r>
            <a:r>
              <a:rPr lang="en-US" dirty="0" smtClean="0"/>
              <a:t> </a:t>
            </a:r>
            <a:r>
              <a:rPr lang="en-US" dirty="0"/>
              <a:t>accesses the member variable </a:t>
            </a:r>
            <a:r>
              <a:rPr lang="en-US" sz="2800" dirty="0">
                <a:solidFill>
                  <a:srgbClr val="800080"/>
                </a:solidFill>
              </a:rPr>
              <a:t>Square </a:t>
            </a:r>
            <a:r>
              <a:rPr lang="en-US" dirty="0" smtClean="0"/>
              <a:t>::</a:t>
            </a:r>
            <a:r>
              <a:rPr lang="en-US" dirty="0"/>
              <a:t>side, which describes the side of the square.</a:t>
            </a:r>
          </a:p>
        </p:txBody>
      </p:sp>
      <p:sp>
        <p:nvSpPr>
          <p:cNvPr id="4" name="TextBox 3"/>
          <p:cNvSpPr txBox="1"/>
          <p:nvPr/>
        </p:nvSpPr>
        <p:spPr>
          <a:xfrm>
            <a:off x="107505" y="1916832"/>
            <a:ext cx="5328592" cy="4832092"/>
          </a:xfrm>
          <a:prstGeom prst="rect">
            <a:avLst/>
          </a:prstGeom>
          <a:noFill/>
        </p:spPr>
        <p:txBody>
          <a:bodyPr wrap="square" rtlCol="0">
            <a:spAutoFit/>
          </a:bodyPr>
          <a:lstStyle/>
          <a:p>
            <a:r>
              <a:rPr lang="en-US" sz="1400" b="1" dirty="0">
                <a:solidFill>
                  <a:srgbClr val="008000"/>
                </a:solidFill>
              </a:rPr>
              <a:t>// friend class</a:t>
            </a:r>
          </a:p>
          <a:p>
            <a:r>
              <a:rPr lang="en-US" sz="1400" dirty="0"/>
              <a:t>#include &lt;</a:t>
            </a:r>
            <a:r>
              <a:rPr lang="en-US" sz="1400" dirty="0" err="1"/>
              <a:t>iostream</a:t>
            </a:r>
            <a:r>
              <a:rPr lang="en-US" sz="1400" dirty="0"/>
              <a:t>&gt;</a:t>
            </a:r>
          </a:p>
          <a:p>
            <a:r>
              <a:rPr lang="en-US" sz="1400" dirty="0"/>
              <a:t>using namespace </a:t>
            </a:r>
            <a:r>
              <a:rPr lang="en-US" sz="1400" dirty="0" err="1"/>
              <a:t>std</a:t>
            </a:r>
            <a:r>
              <a:rPr lang="en-US" sz="1400" dirty="0"/>
              <a:t>;</a:t>
            </a:r>
          </a:p>
          <a:p>
            <a:endParaRPr lang="en-US" sz="1400" dirty="0"/>
          </a:p>
          <a:p>
            <a:r>
              <a:rPr lang="en-US" sz="1400" dirty="0"/>
              <a:t>class </a:t>
            </a:r>
            <a:r>
              <a:rPr lang="en-US" sz="1400" dirty="0">
                <a:solidFill>
                  <a:srgbClr val="800080"/>
                </a:solidFill>
              </a:rPr>
              <a:t>Square</a:t>
            </a:r>
            <a:r>
              <a:rPr lang="en-US" sz="1400" dirty="0" smtClean="0"/>
              <a:t>;  </a:t>
            </a:r>
            <a:r>
              <a:rPr lang="en-US" sz="1400" b="1" dirty="0" smtClean="0">
                <a:solidFill>
                  <a:srgbClr val="008000"/>
                </a:solidFill>
              </a:rPr>
              <a:t>// “prototype” – Square is declared here, </a:t>
            </a:r>
          </a:p>
          <a:p>
            <a:r>
              <a:rPr lang="en-US" sz="1400" dirty="0" smtClean="0">
                <a:solidFill>
                  <a:srgbClr val="008000"/>
                </a:solidFill>
              </a:rPr>
              <a:t>                         </a:t>
            </a:r>
            <a:r>
              <a:rPr lang="en-US" sz="1400" b="1" dirty="0" smtClean="0">
                <a:solidFill>
                  <a:srgbClr val="008000"/>
                </a:solidFill>
              </a:rPr>
              <a:t>// but determined in detail later</a:t>
            </a:r>
            <a:endParaRPr lang="en-US" sz="1400" b="1" dirty="0">
              <a:solidFill>
                <a:srgbClr val="008000"/>
              </a:solidFill>
            </a:endParaRPr>
          </a:p>
          <a:p>
            <a:endParaRPr lang="en-US" sz="1400" dirty="0"/>
          </a:p>
          <a:p>
            <a:r>
              <a:rPr lang="en-US" sz="1400" dirty="0"/>
              <a:t>class </a:t>
            </a:r>
            <a:r>
              <a:rPr lang="en-US" sz="1400" dirty="0">
                <a:solidFill>
                  <a:srgbClr val="C00000"/>
                </a:solidFill>
              </a:rPr>
              <a:t>Rectangle</a:t>
            </a:r>
            <a:r>
              <a:rPr lang="en-US" sz="1400" dirty="0"/>
              <a:t> {</a:t>
            </a:r>
          </a:p>
          <a:p>
            <a:r>
              <a:rPr lang="en-US" sz="1400" dirty="0"/>
              <a:t>    </a:t>
            </a:r>
            <a:r>
              <a:rPr lang="en-US" sz="1400" dirty="0" err="1"/>
              <a:t>int</a:t>
            </a:r>
            <a:r>
              <a:rPr lang="en-US" sz="1400" dirty="0"/>
              <a:t> width, height;</a:t>
            </a:r>
          </a:p>
          <a:p>
            <a:r>
              <a:rPr lang="en-US" sz="1400" dirty="0"/>
              <a:t>  public:</a:t>
            </a:r>
          </a:p>
          <a:p>
            <a:r>
              <a:rPr lang="en-US" sz="1400" dirty="0"/>
              <a:t>    </a:t>
            </a:r>
            <a:r>
              <a:rPr lang="en-US" sz="1400" dirty="0" err="1"/>
              <a:t>int</a:t>
            </a:r>
            <a:r>
              <a:rPr lang="en-US" sz="1400" dirty="0"/>
              <a:t> </a:t>
            </a:r>
            <a:r>
              <a:rPr lang="en-US" sz="1400" dirty="0">
                <a:solidFill>
                  <a:srgbClr val="FF33CC"/>
                </a:solidFill>
              </a:rPr>
              <a:t>area</a:t>
            </a:r>
            <a:r>
              <a:rPr lang="en-US" sz="1400" dirty="0"/>
              <a:t> </a:t>
            </a:r>
            <a:r>
              <a:rPr lang="en-US" sz="1400" dirty="0" smtClean="0"/>
              <a:t>()            </a:t>
            </a:r>
            <a:r>
              <a:rPr lang="en-US" sz="1400" b="1" dirty="0" smtClean="0">
                <a:solidFill>
                  <a:srgbClr val="008000"/>
                </a:solidFill>
              </a:rPr>
              <a:t>// function returning area</a:t>
            </a:r>
            <a:endParaRPr lang="en-US" sz="1400" b="1" dirty="0">
              <a:solidFill>
                <a:srgbClr val="008000"/>
              </a:solidFill>
            </a:endParaRPr>
          </a:p>
          <a:p>
            <a:r>
              <a:rPr lang="en-US" sz="1400" dirty="0"/>
              <a:t>      {return (width * height);}</a:t>
            </a:r>
          </a:p>
          <a:p>
            <a:r>
              <a:rPr lang="en-US" sz="1400" dirty="0" smtClean="0"/>
              <a:t>    void convert (</a:t>
            </a:r>
            <a:r>
              <a:rPr lang="en-US" sz="1400" dirty="0" smtClean="0">
                <a:solidFill>
                  <a:srgbClr val="800080"/>
                </a:solidFill>
              </a:rPr>
              <a:t>Square</a:t>
            </a:r>
            <a:r>
              <a:rPr lang="en-US" sz="1400" dirty="0" smtClean="0"/>
              <a:t> a);  </a:t>
            </a:r>
            <a:r>
              <a:rPr lang="en-US" sz="1400" b="1" dirty="0" smtClean="0">
                <a:solidFill>
                  <a:srgbClr val="008000"/>
                </a:solidFill>
              </a:rPr>
              <a:t>// prototype of function convert</a:t>
            </a:r>
          </a:p>
          <a:p>
            <a:r>
              <a:rPr lang="en-US" sz="1400" dirty="0" smtClean="0"/>
              <a:t>};</a:t>
            </a:r>
          </a:p>
          <a:p>
            <a:r>
              <a:rPr lang="en-US" sz="1400" b="1" dirty="0" smtClean="0">
                <a:solidFill>
                  <a:srgbClr val="008000"/>
                </a:solidFill>
              </a:rPr>
              <a:t>// definition of the Square class</a:t>
            </a:r>
            <a:endParaRPr lang="en-US" sz="1400" b="1" dirty="0">
              <a:solidFill>
                <a:srgbClr val="008000"/>
              </a:solidFill>
            </a:endParaRPr>
          </a:p>
          <a:p>
            <a:r>
              <a:rPr lang="en-US" sz="1400" dirty="0"/>
              <a:t>class </a:t>
            </a:r>
            <a:r>
              <a:rPr lang="en-US" sz="1400" dirty="0">
                <a:solidFill>
                  <a:srgbClr val="800080"/>
                </a:solidFill>
              </a:rPr>
              <a:t>Square</a:t>
            </a:r>
            <a:r>
              <a:rPr lang="en-US" sz="1400" dirty="0"/>
              <a:t> {</a:t>
            </a:r>
          </a:p>
          <a:p>
            <a:r>
              <a:rPr lang="en-US" sz="1400" dirty="0"/>
              <a:t>  </a:t>
            </a:r>
            <a:r>
              <a:rPr lang="en-US" sz="1400" b="1" dirty="0">
                <a:solidFill>
                  <a:srgbClr val="0000FF"/>
                </a:solidFill>
              </a:rPr>
              <a:t>friend</a:t>
            </a:r>
            <a:r>
              <a:rPr lang="en-US" sz="1400" dirty="0"/>
              <a:t> class </a:t>
            </a:r>
            <a:r>
              <a:rPr lang="en-US" sz="1400" dirty="0">
                <a:solidFill>
                  <a:srgbClr val="C00000"/>
                </a:solidFill>
              </a:rPr>
              <a:t>Rectangle</a:t>
            </a:r>
            <a:r>
              <a:rPr lang="en-US" sz="1400" dirty="0" smtClean="0"/>
              <a:t>;  </a:t>
            </a:r>
            <a:r>
              <a:rPr lang="en-US" sz="1400" b="1" dirty="0" smtClean="0">
                <a:solidFill>
                  <a:srgbClr val="008000"/>
                </a:solidFill>
              </a:rPr>
              <a:t>// Square is a friend of Rectangle</a:t>
            </a:r>
            <a:endParaRPr lang="en-US" sz="1400" b="1" dirty="0">
              <a:solidFill>
                <a:srgbClr val="008000"/>
              </a:solidFill>
            </a:endParaRPr>
          </a:p>
          <a:p>
            <a:r>
              <a:rPr lang="en-US" sz="1400" dirty="0"/>
              <a:t>  private:</a:t>
            </a:r>
          </a:p>
          <a:p>
            <a:r>
              <a:rPr lang="en-US" sz="1400" dirty="0"/>
              <a:t>    </a:t>
            </a:r>
            <a:r>
              <a:rPr lang="en-US" sz="1400" dirty="0" err="1"/>
              <a:t>int</a:t>
            </a:r>
            <a:r>
              <a:rPr lang="en-US" sz="1400" dirty="0"/>
              <a:t> side;</a:t>
            </a:r>
          </a:p>
          <a:p>
            <a:r>
              <a:rPr lang="en-US" sz="1400" dirty="0"/>
              <a:t>  public:</a:t>
            </a:r>
          </a:p>
          <a:p>
            <a:r>
              <a:rPr lang="en-US" sz="1400" dirty="0"/>
              <a:t>    </a:t>
            </a:r>
            <a:r>
              <a:rPr lang="en-US" sz="1400" dirty="0">
                <a:solidFill>
                  <a:srgbClr val="800080"/>
                </a:solidFill>
              </a:rPr>
              <a:t>Square</a:t>
            </a:r>
            <a:r>
              <a:rPr lang="en-US" sz="1400" dirty="0"/>
              <a:t> (</a:t>
            </a:r>
            <a:r>
              <a:rPr lang="en-US" sz="1400" dirty="0" err="1"/>
              <a:t>int</a:t>
            </a:r>
            <a:r>
              <a:rPr lang="en-US" sz="1400" dirty="0"/>
              <a:t> a) : side(a) </a:t>
            </a:r>
            <a:r>
              <a:rPr lang="en-US" sz="1400" dirty="0" smtClean="0"/>
              <a:t>{}  </a:t>
            </a:r>
            <a:r>
              <a:rPr lang="en-US" sz="1400" dirty="0" smtClean="0">
                <a:solidFill>
                  <a:srgbClr val="008000"/>
                </a:solidFill>
              </a:rPr>
              <a:t>// : is used to initialize a private member</a:t>
            </a:r>
            <a:endParaRPr lang="en-US" sz="1400" dirty="0">
              <a:solidFill>
                <a:srgbClr val="008000"/>
              </a:solidFill>
            </a:endParaRPr>
          </a:p>
          <a:p>
            <a:r>
              <a:rPr lang="en-US" sz="1400" dirty="0" smtClean="0"/>
              <a:t>};</a:t>
            </a:r>
            <a:endParaRPr lang="en-US" sz="1400" dirty="0"/>
          </a:p>
        </p:txBody>
      </p:sp>
      <p:sp>
        <p:nvSpPr>
          <p:cNvPr id="5" name="TextBox 4"/>
          <p:cNvSpPr txBox="1"/>
          <p:nvPr/>
        </p:nvSpPr>
        <p:spPr>
          <a:xfrm>
            <a:off x="5369023" y="1556792"/>
            <a:ext cx="3580083" cy="2893100"/>
          </a:xfrm>
          <a:prstGeom prst="rect">
            <a:avLst/>
          </a:prstGeom>
          <a:noFill/>
        </p:spPr>
        <p:txBody>
          <a:bodyPr wrap="none" rtlCol="0">
            <a:spAutoFit/>
          </a:bodyPr>
          <a:lstStyle/>
          <a:p>
            <a:r>
              <a:rPr lang="en-US" sz="1400" dirty="0" smtClean="0">
                <a:solidFill>
                  <a:srgbClr val="008000"/>
                </a:solidFill>
              </a:rPr>
              <a:t>// definition of function convert out of its class</a:t>
            </a:r>
            <a:endParaRPr lang="en-US" sz="1400" dirty="0">
              <a:solidFill>
                <a:srgbClr val="008000"/>
              </a:solidFill>
            </a:endParaRPr>
          </a:p>
          <a:p>
            <a:r>
              <a:rPr lang="en-US" sz="1400" dirty="0"/>
              <a:t>void </a:t>
            </a:r>
            <a:r>
              <a:rPr lang="en-US" sz="1400" dirty="0">
                <a:solidFill>
                  <a:srgbClr val="C00000"/>
                </a:solidFill>
              </a:rPr>
              <a:t>Rectangle</a:t>
            </a:r>
            <a:r>
              <a:rPr lang="en-US" sz="1400" dirty="0"/>
              <a:t>::convert (</a:t>
            </a:r>
            <a:r>
              <a:rPr lang="en-US" sz="1400" dirty="0">
                <a:solidFill>
                  <a:srgbClr val="800080"/>
                </a:solidFill>
              </a:rPr>
              <a:t>Square</a:t>
            </a:r>
            <a:r>
              <a:rPr lang="en-US" sz="1400" dirty="0"/>
              <a:t> a</a:t>
            </a:r>
            <a:r>
              <a:rPr lang="en-US" sz="1400" dirty="0" smtClean="0"/>
              <a:t>) {</a:t>
            </a:r>
            <a:endParaRPr lang="en-US" sz="1400" dirty="0"/>
          </a:p>
          <a:p>
            <a:r>
              <a:rPr lang="en-US" sz="1400" dirty="0"/>
              <a:t>  width = </a:t>
            </a:r>
            <a:r>
              <a:rPr lang="en-US" sz="1400" dirty="0" err="1"/>
              <a:t>a.side</a:t>
            </a:r>
            <a:r>
              <a:rPr lang="en-US" sz="1400" dirty="0"/>
              <a:t>;</a:t>
            </a:r>
          </a:p>
          <a:p>
            <a:r>
              <a:rPr lang="en-US" sz="1400" dirty="0"/>
              <a:t>  height = </a:t>
            </a:r>
            <a:r>
              <a:rPr lang="en-US" sz="1400" dirty="0" err="1"/>
              <a:t>a.side</a:t>
            </a:r>
            <a:r>
              <a:rPr lang="en-US" sz="1400" dirty="0"/>
              <a:t>;</a:t>
            </a:r>
          </a:p>
          <a:p>
            <a:r>
              <a:rPr lang="en-US" sz="1400" dirty="0"/>
              <a:t>}</a:t>
            </a:r>
          </a:p>
          <a:p>
            <a:r>
              <a:rPr lang="en-US" sz="1400" dirty="0"/>
              <a:t>  </a:t>
            </a:r>
          </a:p>
          <a:p>
            <a:r>
              <a:rPr lang="en-US" sz="1400" dirty="0" err="1"/>
              <a:t>int</a:t>
            </a:r>
            <a:r>
              <a:rPr lang="en-US" sz="1400" dirty="0"/>
              <a:t> main () {</a:t>
            </a:r>
          </a:p>
          <a:p>
            <a:r>
              <a:rPr lang="en-US" sz="1400" dirty="0"/>
              <a:t>  </a:t>
            </a:r>
            <a:r>
              <a:rPr lang="en-US" sz="1400" dirty="0">
                <a:solidFill>
                  <a:srgbClr val="C00000"/>
                </a:solidFill>
              </a:rPr>
              <a:t>Rectangle</a:t>
            </a:r>
            <a:r>
              <a:rPr lang="en-US" sz="1400" dirty="0"/>
              <a:t> </a:t>
            </a:r>
            <a:r>
              <a:rPr lang="en-US" sz="1400" dirty="0" err="1"/>
              <a:t>rect</a:t>
            </a:r>
            <a:r>
              <a:rPr lang="en-US" sz="1400" dirty="0" smtClean="0"/>
              <a:t>;  </a:t>
            </a:r>
            <a:r>
              <a:rPr lang="en-US" sz="1400" dirty="0" smtClean="0">
                <a:solidFill>
                  <a:srgbClr val="008000"/>
                </a:solidFill>
              </a:rPr>
              <a:t>// object </a:t>
            </a:r>
            <a:r>
              <a:rPr lang="en-US" sz="1400" dirty="0" err="1" smtClean="0">
                <a:solidFill>
                  <a:srgbClr val="008000"/>
                </a:solidFill>
              </a:rPr>
              <a:t>rect</a:t>
            </a:r>
            <a:endParaRPr lang="en-US" sz="1400" dirty="0">
              <a:solidFill>
                <a:srgbClr val="008000"/>
              </a:solidFill>
            </a:endParaRPr>
          </a:p>
          <a:p>
            <a:r>
              <a:rPr lang="en-US" sz="1400" dirty="0"/>
              <a:t>  </a:t>
            </a:r>
            <a:r>
              <a:rPr lang="en-US" sz="1400" dirty="0">
                <a:solidFill>
                  <a:srgbClr val="800080"/>
                </a:solidFill>
              </a:rPr>
              <a:t>Square</a:t>
            </a:r>
            <a:r>
              <a:rPr lang="en-US" sz="1400" dirty="0"/>
              <a:t> </a:t>
            </a:r>
            <a:r>
              <a:rPr lang="en-US" sz="1400" dirty="0" err="1"/>
              <a:t>sqr</a:t>
            </a:r>
            <a:r>
              <a:rPr lang="en-US" sz="1400" dirty="0"/>
              <a:t> (4</a:t>
            </a:r>
            <a:r>
              <a:rPr lang="en-US" sz="1400" dirty="0" smtClean="0"/>
              <a:t>); </a:t>
            </a:r>
            <a:r>
              <a:rPr lang="en-US" sz="1400" dirty="0" smtClean="0">
                <a:solidFill>
                  <a:srgbClr val="008000"/>
                </a:solidFill>
              </a:rPr>
              <a:t>// object </a:t>
            </a:r>
            <a:r>
              <a:rPr lang="en-US" sz="1400" dirty="0" err="1" smtClean="0">
                <a:solidFill>
                  <a:srgbClr val="008000"/>
                </a:solidFill>
              </a:rPr>
              <a:t>sqr</a:t>
            </a:r>
            <a:r>
              <a:rPr lang="en-US" sz="1400" dirty="0" smtClean="0">
                <a:solidFill>
                  <a:srgbClr val="008000"/>
                </a:solidFill>
              </a:rPr>
              <a:t> with side=4</a:t>
            </a:r>
            <a:endParaRPr lang="en-US" sz="1400" dirty="0">
              <a:solidFill>
                <a:srgbClr val="008000"/>
              </a:solidFill>
            </a:endParaRPr>
          </a:p>
          <a:p>
            <a:r>
              <a:rPr lang="en-US" sz="1400" dirty="0"/>
              <a:t>  </a:t>
            </a:r>
            <a:r>
              <a:rPr lang="en-US" sz="1400" dirty="0" err="1"/>
              <a:t>rect.convert</a:t>
            </a:r>
            <a:r>
              <a:rPr lang="en-US" sz="1400" dirty="0"/>
              <a:t>(</a:t>
            </a:r>
            <a:r>
              <a:rPr lang="en-US" sz="1400" dirty="0" err="1"/>
              <a:t>sqr</a:t>
            </a:r>
            <a:r>
              <a:rPr lang="en-US" sz="1400" dirty="0" smtClean="0"/>
              <a:t>);  </a:t>
            </a:r>
            <a:r>
              <a:rPr lang="en-US" sz="1400" dirty="0" smtClean="0">
                <a:solidFill>
                  <a:srgbClr val="008000"/>
                </a:solidFill>
              </a:rPr>
              <a:t>// creates width and height</a:t>
            </a:r>
            <a:endParaRPr lang="en-US" sz="1400" dirty="0">
              <a:solidFill>
                <a:srgbClr val="008000"/>
              </a:solidFill>
            </a:endParaRPr>
          </a:p>
          <a:p>
            <a:r>
              <a:rPr lang="en-US" sz="1400" dirty="0"/>
              <a:t>  </a:t>
            </a:r>
            <a:r>
              <a:rPr lang="en-US" sz="1400" dirty="0" err="1"/>
              <a:t>cout</a:t>
            </a:r>
            <a:r>
              <a:rPr lang="en-US" sz="1400" dirty="0"/>
              <a:t> &lt;&lt; </a:t>
            </a:r>
            <a:r>
              <a:rPr lang="en-US" sz="1400" dirty="0" err="1"/>
              <a:t>rect.area</a:t>
            </a:r>
            <a:r>
              <a:rPr lang="en-US" sz="1400" dirty="0"/>
              <a:t>();</a:t>
            </a:r>
          </a:p>
          <a:p>
            <a:r>
              <a:rPr lang="en-US" sz="1400" dirty="0"/>
              <a:t>  return 0;</a:t>
            </a:r>
          </a:p>
          <a:p>
            <a:r>
              <a:rPr lang="en-US" sz="1400" dirty="0"/>
              <a:t>}</a:t>
            </a:r>
          </a:p>
        </p:txBody>
      </p:sp>
      <p:sp>
        <p:nvSpPr>
          <p:cNvPr id="6" name="Slide Number Placeholder 5"/>
          <p:cNvSpPr>
            <a:spLocks noGrp="1"/>
          </p:cNvSpPr>
          <p:nvPr>
            <p:ph type="sldNum" sz="quarter" idx="12"/>
          </p:nvPr>
        </p:nvSpPr>
        <p:spPr/>
        <p:txBody>
          <a:bodyPr/>
          <a:lstStyle/>
          <a:p>
            <a:fld id="{911E4C43-30DC-40C6-8400-D754E7A063DA}" type="slidenum">
              <a:rPr lang="en-US" smtClean="0"/>
              <a:t>51</a:t>
            </a:fld>
            <a:endParaRPr lang="en-US" dirty="0"/>
          </a:p>
        </p:txBody>
      </p:sp>
    </p:spTree>
    <p:extLst>
      <p:ext uri="{BB962C8B-B14F-4D97-AF65-F5344CB8AC3E}">
        <p14:creationId xmlns:p14="http://schemas.microsoft.com/office/powerpoint/2010/main" val="39054492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use of </a:t>
            </a:r>
            <a:r>
              <a:rPr lang="en-US" b="1" dirty="0" smtClean="0">
                <a:solidFill>
                  <a:srgbClr val="0000FF"/>
                </a:solidFill>
              </a:rPr>
              <a:t>:</a:t>
            </a:r>
            <a:r>
              <a:rPr lang="en-US" dirty="0" smtClean="0"/>
              <a:t> in classes/constructors</a:t>
            </a:r>
            <a:endParaRPr lang="en-US" dirty="0"/>
          </a:p>
        </p:txBody>
      </p:sp>
      <p:sp>
        <p:nvSpPr>
          <p:cNvPr id="3" name="Content Placeholder 2"/>
          <p:cNvSpPr>
            <a:spLocks noGrp="1"/>
          </p:cNvSpPr>
          <p:nvPr>
            <p:ph idx="1"/>
          </p:nvPr>
        </p:nvSpPr>
        <p:spPr/>
        <p:txBody>
          <a:bodyPr/>
          <a:lstStyle/>
          <a:p>
            <a:r>
              <a:rPr lang="en-US" sz="2800" dirty="0" smtClean="0"/>
              <a:t>It is used as, for example, here</a:t>
            </a:r>
          </a:p>
          <a:p>
            <a:pPr>
              <a:buFont typeface="Wingdings" panose="05000000000000000000" pitchFamily="2" charset="2"/>
              <a:buChar char="Ø"/>
            </a:pPr>
            <a:r>
              <a:rPr lang="en-US" sz="2800" dirty="0" smtClean="0">
                <a:solidFill>
                  <a:srgbClr val="800080"/>
                </a:solidFill>
              </a:rPr>
              <a:t>Square</a:t>
            </a:r>
            <a:r>
              <a:rPr lang="en-US" sz="2800" dirty="0" smtClean="0"/>
              <a:t> </a:t>
            </a:r>
            <a:r>
              <a:rPr lang="en-US" sz="2800" dirty="0"/>
              <a:t>(</a:t>
            </a:r>
            <a:r>
              <a:rPr lang="en-US" sz="2800" dirty="0" err="1"/>
              <a:t>int</a:t>
            </a:r>
            <a:r>
              <a:rPr lang="en-US" sz="2800" dirty="0"/>
              <a:t> a) </a:t>
            </a:r>
            <a:r>
              <a:rPr lang="en-US" sz="2800" b="1" dirty="0">
                <a:solidFill>
                  <a:srgbClr val="0000FF"/>
                </a:solidFill>
              </a:rPr>
              <a:t>:</a:t>
            </a:r>
            <a:r>
              <a:rPr lang="en-US" sz="2800" dirty="0"/>
              <a:t> side(a) </a:t>
            </a:r>
            <a:r>
              <a:rPr lang="en-US" sz="2800" dirty="0" smtClean="0"/>
              <a:t>{}</a:t>
            </a:r>
            <a:endParaRPr lang="en-US" dirty="0" smtClean="0"/>
          </a:p>
          <a:p>
            <a:pPr lvl="1"/>
            <a:r>
              <a:rPr lang="en-US" dirty="0" smtClean="0"/>
              <a:t>Initializing </a:t>
            </a:r>
            <a:r>
              <a:rPr lang="en-US" dirty="0"/>
              <a:t>member variables </a:t>
            </a:r>
            <a:r>
              <a:rPr lang="en-US" dirty="0" smtClean="0"/>
              <a:t>using initialization list before </a:t>
            </a:r>
            <a:r>
              <a:rPr lang="en-US" dirty="0"/>
              <a:t>the body of the constructor </a:t>
            </a:r>
            <a:r>
              <a:rPr lang="en-US" dirty="0" smtClean="0"/>
              <a:t>executes.</a:t>
            </a:r>
          </a:p>
          <a:p>
            <a:pPr lvl="1"/>
            <a:r>
              <a:rPr lang="en-US" dirty="0" smtClean="0"/>
              <a:t>A more efficient way of writing</a:t>
            </a:r>
          </a:p>
          <a:p>
            <a:pPr marL="667512" lvl="2" indent="0">
              <a:buNone/>
            </a:pPr>
            <a:r>
              <a:rPr lang="en-US" dirty="0" smtClean="0">
                <a:solidFill>
                  <a:srgbClr val="800080"/>
                </a:solidFill>
              </a:rPr>
              <a:t>Square</a:t>
            </a:r>
            <a:r>
              <a:rPr lang="en-US" dirty="0" smtClean="0"/>
              <a:t> </a:t>
            </a:r>
            <a:r>
              <a:rPr lang="en-US" dirty="0"/>
              <a:t>(</a:t>
            </a:r>
            <a:r>
              <a:rPr lang="en-US" dirty="0" err="1"/>
              <a:t>int</a:t>
            </a:r>
            <a:r>
              <a:rPr lang="en-US" dirty="0"/>
              <a:t> a) </a:t>
            </a:r>
            <a:endParaRPr lang="en-US" b="1" dirty="0" smtClean="0">
              <a:solidFill>
                <a:srgbClr val="0000FF"/>
              </a:solidFill>
            </a:endParaRPr>
          </a:p>
          <a:p>
            <a:pPr marL="667512" lvl="2" indent="0">
              <a:buNone/>
            </a:pPr>
            <a:r>
              <a:rPr lang="en-US" dirty="0" smtClean="0"/>
              <a:t>{</a:t>
            </a:r>
          </a:p>
          <a:p>
            <a:pPr marL="667512" lvl="2" indent="0">
              <a:buNone/>
            </a:pPr>
            <a:r>
              <a:rPr lang="en-US" smtClean="0"/>
              <a:t>	side = a;</a:t>
            </a:r>
          </a:p>
          <a:p>
            <a:pPr marL="667512" lvl="2" indent="0">
              <a:buNone/>
            </a:pPr>
            <a:r>
              <a:rPr lang="en-US" dirty="0" smtClean="0"/>
              <a:t>}</a:t>
            </a:r>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52</a:t>
            </a:fld>
            <a:endParaRPr lang="en-US" dirty="0"/>
          </a:p>
        </p:txBody>
      </p:sp>
    </p:spTree>
    <p:extLst>
      <p:ext uri="{BB962C8B-B14F-4D97-AF65-F5344CB8AC3E}">
        <p14:creationId xmlns:p14="http://schemas.microsoft.com/office/powerpoint/2010/main" val="3391818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Friendship as a relation</a:t>
            </a:r>
            <a:endParaRPr lang="en-US" dirty="0"/>
          </a:p>
        </p:txBody>
      </p:sp>
      <p:sp>
        <p:nvSpPr>
          <p:cNvPr id="3" name="Content Placeholder 2"/>
          <p:cNvSpPr>
            <a:spLocks noGrp="1"/>
          </p:cNvSpPr>
          <p:nvPr>
            <p:ph idx="1"/>
          </p:nvPr>
        </p:nvSpPr>
        <p:spPr/>
        <p:txBody>
          <a:bodyPr>
            <a:normAutofit/>
          </a:bodyPr>
          <a:lstStyle/>
          <a:p>
            <a:r>
              <a:rPr lang="en-US" dirty="0">
                <a:solidFill>
                  <a:srgbClr val="C00000"/>
                </a:solidFill>
              </a:rPr>
              <a:t>Friendships are </a:t>
            </a:r>
            <a:r>
              <a:rPr lang="en-US" b="1" dirty="0" smtClean="0">
                <a:solidFill>
                  <a:srgbClr val="C00000"/>
                </a:solidFill>
              </a:rPr>
              <a:t>not symmetric </a:t>
            </a:r>
            <a:r>
              <a:rPr lang="en-US" dirty="0" smtClean="0">
                <a:solidFill>
                  <a:srgbClr val="C00000"/>
                </a:solidFill>
              </a:rPr>
              <a:t>unless explicitly specified</a:t>
            </a:r>
            <a:r>
              <a:rPr lang="en-US" dirty="0"/>
              <a:t>: In our </a:t>
            </a:r>
            <a:r>
              <a:rPr lang="en-US" dirty="0" smtClean="0"/>
              <a:t>last example</a:t>
            </a:r>
            <a:r>
              <a:rPr lang="en-US" dirty="0"/>
              <a:t>, Rectangle is considered a friend class by Square, but Square is not considered a friend by Rectangle. Therefore, the member functions of Rectangle can access the protected and private members of Square but not the other way around. Of course, Square could also be declared friend of Rectangle, if needed, granting such an </a:t>
            </a:r>
            <a:r>
              <a:rPr lang="en-US" dirty="0" smtClean="0"/>
              <a:t>access</a:t>
            </a:r>
          </a:p>
          <a:p>
            <a:r>
              <a:rPr lang="en-US" dirty="0" smtClean="0">
                <a:solidFill>
                  <a:srgbClr val="C00000"/>
                </a:solidFill>
              </a:rPr>
              <a:t>Friendships also are </a:t>
            </a:r>
            <a:r>
              <a:rPr lang="en-US" b="1" dirty="0">
                <a:solidFill>
                  <a:srgbClr val="C00000"/>
                </a:solidFill>
              </a:rPr>
              <a:t>not transitive</a:t>
            </a:r>
            <a:r>
              <a:rPr lang="en-US" dirty="0"/>
              <a:t>: The friend of a friend is not considered a </a:t>
            </a:r>
            <a:r>
              <a:rPr lang="en-US" dirty="0" smtClean="0"/>
              <a:t>friend </a:t>
            </a:r>
            <a:r>
              <a:rPr lang="en-US" dirty="0">
                <a:solidFill>
                  <a:srgbClr val="C00000"/>
                </a:solidFill>
              </a:rPr>
              <a:t>unless explicitly specified</a:t>
            </a:r>
          </a:p>
        </p:txBody>
      </p:sp>
      <p:sp>
        <p:nvSpPr>
          <p:cNvPr id="4" name="Slide Number Placeholder 3"/>
          <p:cNvSpPr>
            <a:spLocks noGrp="1"/>
          </p:cNvSpPr>
          <p:nvPr>
            <p:ph type="sldNum" sz="quarter" idx="12"/>
          </p:nvPr>
        </p:nvSpPr>
        <p:spPr/>
        <p:txBody>
          <a:bodyPr/>
          <a:lstStyle/>
          <a:p>
            <a:fld id="{911E4C43-30DC-40C6-8400-D754E7A063DA}" type="slidenum">
              <a:rPr lang="en-US" smtClean="0"/>
              <a:t>53</a:t>
            </a:fld>
            <a:endParaRPr lang="en-US" dirty="0"/>
          </a:p>
        </p:txBody>
      </p:sp>
    </p:spTree>
    <p:extLst>
      <p:ext uri="{BB962C8B-B14F-4D97-AF65-F5344CB8AC3E}">
        <p14:creationId xmlns:p14="http://schemas.microsoft.com/office/powerpoint/2010/main" val="151460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9867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3"/>
          <p:cNvSpPr txBox="1">
            <a:spLocks noChangeArrowheads="1"/>
          </p:cNvSpPr>
          <p:nvPr/>
        </p:nvSpPr>
        <p:spPr bwMode="auto">
          <a:xfrm>
            <a:off x="6553200" y="60198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50000"/>
              </a:spcBef>
              <a:buFontTx/>
              <a:buNone/>
            </a:pPr>
            <a:r>
              <a:rPr lang="en-US" altLang="en-US" sz="2000" i="1"/>
              <a:t>Continues...</a:t>
            </a:r>
          </a:p>
        </p:txBody>
      </p:sp>
    </p:spTree>
    <p:extLst>
      <p:ext uri="{BB962C8B-B14F-4D97-AF65-F5344CB8AC3E}">
        <p14:creationId xmlns:p14="http://schemas.microsoft.com/office/powerpoint/2010/main" val="6170092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162050"/>
            <a:ext cx="5395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3"/>
          <p:cNvSpPr>
            <a:spLocks noChangeArrowheads="1"/>
          </p:cNvSpPr>
          <p:nvPr/>
        </p:nvSpPr>
        <p:spPr bwMode="auto">
          <a:xfrm>
            <a:off x="304800" y="152400"/>
            <a:ext cx="774382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a:solidFill>
                  <a:srgbClr val="0488AE"/>
                </a:solidFill>
              </a:rPr>
              <a:t>Contents of </a:t>
            </a:r>
            <a:r>
              <a:rPr lang="en-US" altLang="en-US">
                <a:solidFill>
                  <a:srgbClr val="0488AE"/>
                </a:solidFill>
                <a:latin typeface="Courier New" charset="0"/>
              </a:rPr>
              <a:t>Rectangle.ccp </a:t>
            </a:r>
            <a:r>
              <a:rPr lang="en-US" altLang="en-US">
                <a:solidFill>
                  <a:srgbClr val="0488AE"/>
                </a:solidFill>
              </a:rPr>
              <a:t>Version3</a:t>
            </a:r>
            <a:endParaRPr lang="en-US" altLang="en-US">
              <a:solidFill>
                <a:srgbClr val="603A2F"/>
              </a:solidFill>
              <a:latin typeface="Courier New" charset="0"/>
            </a:endParaRPr>
          </a:p>
        </p:txBody>
      </p:sp>
      <p:sp>
        <p:nvSpPr>
          <p:cNvPr id="64516" name="Rectangle 1"/>
          <p:cNvSpPr>
            <a:spLocks noChangeArrowheads="1"/>
          </p:cNvSpPr>
          <p:nvPr/>
        </p:nvSpPr>
        <p:spPr bwMode="auto">
          <a:xfrm>
            <a:off x="7620000" y="593090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eaLnBrk="1" hangingPunct="1">
              <a:spcBef>
                <a:spcPct val="0"/>
              </a:spcBef>
              <a:buFontTx/>
              <a:buNone/>
            </a:pPr>
            <a:r>
              <a:rPr lang="en-US" altLang="en-US" sz="1800"/>
              <a:t>(continued)</a:t>
            </a:r>
            <a:endParaRPr lang="en-US" altLang="en-US" sz="1800">
              <a:latin typeface="Courier New" charset="0"/>
            </a:endParaRPr>
          </a:p>
        </p:txBody>
      </p:sp>
    </p:spTree>
    <p:extLst>
      <p:ext uri="{BB962C8B-B14F-4D97-AF65-F5344CB8AC3E}">
        <p14:creationId xmlns:p14="http://schemas.microsoft.com/office/powerpoint/2010/main" val="202311450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6600" y="609600"/>
            <a:ext cx="767080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95300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a:t>In-Place Initialization</a:t>
            </a:r>
          </a:p>
        </p:txBody>
      </p:sp>
      <p:sp>
        <p:nvSpPr>
          <p:cNvPr id="66563" name="Content Placeholder 2"/>
          <p:cNvSpPr>
            <a:spLocks noGrp="1" noChangeArrowheads="1"/>
          </p:cNvSpPr>
          <p:nvPr>
            <p:ph idx="1"/>
          </p:nvPr>
        </p:nvSpPr>
        <p:spPr/>
        <p:txBody>
          <a:bodyPr/>
          <a:lstStyle/>
          <a:p>
            <a:r>
              <a:rPr lang="en-US" altLang="en-US" sz="2400"/>
              <a:t>If you are using C++11 or later, you can initialize a member variable in its declaration statement, just as you can with a regular variable.</a:t>
            </a:r>
          </a:p>
          <a:p>
            <a:r>
              <a:rPr lang="en-US" altLang="en-US" sz="2400"/>
              <a:t>This is known as in-place initialization. Here is an example:</a:t>
            </a:r>
          </a:p>
        </p:txBody>
      </p:sp>
      <p:sp>
        <p:nvSpPr>
          <p:cNvPr id="66564" name="TextBox 3"/>
          <p:cNvSpPr txBox="1">
            <a:spLocks noChangeArrowheads="1"/>
          </p:cNvSpPr>
          <p:nvPr/>
        </p:nvSpPr>
        <p:spPr bwMode="auto">
          <a:xfrm>
            <a:off x="2438400" y="3581400"/>
            <a:ext cx="533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a:latin typeface="Consolas" charset="0"/>
              </a:rPr>
              <a:t>class Rectangle</a:t>
            </a:r>
          </a:p>
          <a:p>
            <a:r>
              <a:rPr lang="en-US" altLang="en-US">
                <a:latin typeface="Consolas" charset="0"/>
              </a:rPr>
              <a:t>{</a:t>
            </a:r>
          </a:p>
          <a:p>
            <a:r>
              <a:rPr lang="en-US" altLang="en-US">
                <a:latin typeface="Consolas" charset="0"/>
              </a:rPr>
              <a:t>private:</a:t>
            </a:r>
          </a:p>
          <a:p>
            <a:r>
              <a:rPr lang="en-US" altLang="en-US">
                <a:latin typeface="Consolas" charset="0"/>
              </a:rPr>
              <a:t>   double width = 0.0;</a:t>
            </a:r>
          </a:p>
          <a:p>
            <a:r>
              <a:rPr lang="en-US" altLang="en-US">
                <a:latin typeface="Consolas" charset="0"/>
              </a:rPr>
              <a:t>   double length = 0.0;</a:t>
            </a:r>
          </a:p>
          <a:p>
            <a:r>
              <a:rPr lang="en-US" altLang="en-US">
                <a:latin typeface="Consolas" charset="0"/>
              </a:rPr>
              <a:t>public:</a:t>
            </a:r>
          </a:p>
          <a:p>
            <a:r>
              <a:rPr lang="en-US" altLang="en-US"/>
              <a:t>   </a:t>
            </a:r>
            <a:r>
              <a:rPr lang="en-US" altLang="en-US" b="1" i="1"/>
              <a:t>Public member functions appear here…</a:t>
            </a:r>
            <a:endParaRPr lang="en-US" altLang="en-US" b="1"/>
          </a:p>
          <a:p>
            <a:r>
              <a:rPr lang="en-US" altLang="en-US">
                <a:latin typeface="Consolas" charset="0"/>
              </a:rPr>
              <a:t>};</a:t>
            </a:r>
          </a:p>
        </p:txBody>
      </p:sp>
    </p:spTree>
    <p:extLst>
      <p:ext uri="{BB962C8B-B14F-4D97-AF65-F5344CB8AC3E}">
        <p14:creationId xmlns:p14="http://schemas.microsoft.com/office/powerpoint/2010/main" val="11653749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7227</TotalTime>
  <Words>1729</Words>
  <Application>Microsoft Office PowerPoint</Application>
  <PresentationFormat>On-screen Show (4:3)</PresentationFormat>
  <Paragraphs>286</Paragraphs>
  <Slides>53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Consolas</vt:lpstr>
      <vt:lpstr>Courier New</vt:lpstr>
      <vt:lpstr>Lucida Console</vt:lpstr>
      <vt:lpstr>Times</vt:lpstr>
      <vt:lpstr>Wingdings</vt:lpstr>
      <vt:lpstr>Wingdings 2</vt:lpstr>
      <vt:lpstr>Flow</vt:lpstr>
      <vt:lpstr>Computer Science II  Advanced C++</vt:lpstr>
      <vt:lpstr>Classes in C++</vt:lpstr>
      <vt:lpstr>Useful Links to C++ tutorial</vt:lpstr>
      <vt:lpstr>Constructors</vt:lpstr>
      <vt:lpstr>PowerPoint Presentation</vt:lpstr>
      <vt:lpstr>PowerPoint Presentation</vt:lpstr>
      <vt:lpstr>PowerPoint Presentation</vt:lpstr>
      <vt:lpstr>PowerPoint Presentation</vt:lpstr>
      <vt:lpstr>In-Place Initialization</vt:lpstr>
      <vt:lpstr>Default Constructors</vt:lpstr>
      <vt:lpstr>Passing Arguments to Constructors</vt:lpstr>
      <vt:lpstr>Passing Arguments to Constructors</vt:lpstr>
      <vt:lpstr>More About Default Constructors</vt:lpstr>
      <vt:lpstr>Classes with No Default Constructor</vt:lpstr>
      <vt:lpstr>Destructors</vt:lpstr>
      <vt:lpstr>PowerPoint Presentation</vt:lpstr>
      <vt:lpstr>PowerPoint Presentation</vt:lpstr>
      <vt:lpstr>PowerPoint Presentation</vt:lpstr>
      <vt:lpstr>Constructors, Destructors, and Dynamically Allocated Objects</vt:lpstr>
      <vt:lpstr>Overloading Constructors</vt:lpstr>
      <vt:lpstr>PowerPoint Presentation</vt:lpstr>
      <vt:lpstr>PowerPoint Presentation</vt:lpstr>
      <vt:lpstr>Constructor Delegation</vt:lpstr>
      <vt:lpstr>Constructor Delegation</vt:lpstr>
      <vt:lpstr>Constructor Delegation</vt:lpstr>
      <vt:lpstr>Only One Default Constructor                     and One Destructor</vt:lpstr>
      <vt:lpstr>Member Function Overloading</vt:lpstr>
      <vt:lpstr>Using Private Member Functions</vt:lpstr>
      <vt:lpstr>Arrays of Objects</vt:lpstr>
      <vt:lpstr>Arrays of Objects</vt:lpstr>
      <vt:lpstr>Arrays of Objects</vt:lpstr>
      <vt:lpstr>Arrays of Objects</vt:lpstr>
      <vt:lpstr>Accessing Objects in an Array</vt:lpstr>
      <vt:lpstr>PowerPoint Presentation</vt:lpstr>
      <vt:lpstr>PowerPoint Presentation</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vt:lpstr>
      <vt:lpstr>Friend functions and Friend classes</vt:lpstr>
      <vt:lpstr>Friend functions and classes</vt:lpstr>
      <vt:lpstr> friend Function Declarations</vt:lpstr>
      <vt:lpstr>Friend function - Example</vt:lpstr>
      <vt:lpstr>Friend classes</vt:lpstr>
      <vt:lpstr> friend Class Declarations</vt:lpstr>
      <vt:lpstr>Friend classes</vt:lpstr>
      <vt:lpstr>The use of : in classes/constructors</vt:lpstr>
      <vt:lpstr>Friendship as a relation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mm</cp:lastModifiedBy>
  <cp:revision>279</cp:revision>
  <dcterms:created xsi:type="dcterms:W3CDTF">2016-05-24T10:51:24Z</dcterms:created>
  <dcterms:modified xsi:type="dcterms:W3CDTF">2018-04-06T08:05:32Z</dcterms:modified>
</cp:coreProperties>
</file>