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256" r:id="rId2"/>
    <p:sldId id="330" r:id="rId3"/>
    <p:sldId id="334" r:id="rId4"/>
    <p:sldId id="369" r:id="rId5"/>
    <p:sldId id="335" r:id="rId6"/>
    <p:sldId id="352" r:id="rId7"/>
    <p:sldId id="370" r:id="rId8"/>
    <p:sldId id="336" r:id="rId9"/>
    <p:sldId id="353" r:id="rId10"/>
    <p:sldId id="337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4" r:id="rId20"/>
    <p:sldId id="365" r:id="rId21"/>
    <p:sldId id="362" r:id="rId22"/>
    <p:sldId id="363" r:id="rId23"/>
    <p:sldId id="371" r:id="rId24"/>
    <p:sldId id="366" r:id="rId25"/>
    <p:sldId id="367" r:id="rId26"/>
    <p:sldId id="368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15" r:id="rId41"/>
  </p:sldIdLst>
  <p:sldSz cx="9144000" cy="6858000" type="screen4x3"/>
  <p:notesSz cx="7010400" cy="92964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27" y="2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AE50A1D-A479-4F8A-B83E-11A312B250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31FC236E-4691-424F-8E56-AD3A5D8025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0E8E393A-99B8-470F-AB33-3F5FB4BD925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AB25DDB7-8694-4BF8-B0D3-8EB5979824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50D537B7-AF57-4B9E-82EC-95D14C19D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0F2AA2C-9241-462A-AF55-4D55760661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0765E0B-5875-44AF-81A5-A4B4191943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98499F5-5628-4B82-8766-CD93D835B76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080B82C-5DE4-44E5-B7AB-BF7A88E918C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63AC50ED-62A5-4708-A2FB-99A2A27FDE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defTabSz="931670">
              <a:defRPr sz="1200">
                <a:latin typeface="Helvetica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2B72B137-0C8A-40E9-9854-841B4B2F36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E13196E7-3CB3-4E0D-8544-8376587112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41B3FE1-A400-4B45-8A29-FE484534B8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F6E25A-C7A0-42DF-A0F2-34DE7994EC77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FFFCFB5-23A6-43F1-ABFF-1AC8B714E9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2AA5737-81C3-4291-A8DB-17D531668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32D00BC-8875-4C78-B5F8-F8F6BA35456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2B67B28-B8E6-45B0-ACC1-E699DE90DB0C}" type="slidenum">
              <a:rPr lang="en-US" altLang="en-US" sz="1200"/>
              <a:pPr algn="r"/>
              <a:t>10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F187300-CDD1-49B9-AD68-3B1C9694E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630B7CB-097B-4C87-81DB-27976DB8C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249BCA5-2D3C-4157-95CC-D6E3B5CCB16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AB81D22-D56E-40D4-989D-92F37571B238}" type="slidenum">
              <a:rPr lang="en-US" altLang="en-US" sz="1200"/>
              <a:pPr algn="r"/>
              <a:t>11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E583314-54F1-4A75-8198-CDCBC5BAE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FF93BDDE-12CC-46AB-99A0-7F546B520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46DACA2-C66D-475B-91C9-23FEFB5C527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5397A4E-19FB-425D-98ED-F83D7AD620E9}" type="slidenum">
              <a:rPr lang="en-US" altLang="en-US" sz="1200"/>
              <a:pPr algn="r"/>
              <a:t>12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5C8B434-CCAB-45C3-874A-89BC83287A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D283FA0-11D9-4AFA-9E70-D1F41C7F6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9C7A9FF-0068-41BE-9927-B33C0BB9374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FB9B887-5069-4F92-8DDA-8996FBABF16A}" type="slidenum">
              <a:rPr lang="en-US" altLang="en-US" sz="1200"/>
              <a:pPr algn="r"/>
              <a:t>13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3979DF7-9C88-4610-BA2D-13BE9A846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630ED0F-3DA6-47B7-9C5D-52950D95D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E8DC7237-6B7C-4DDD-B9EE-10762E90ED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BDC79CB-9BB6-4EF7-9142-A4A7C37F673F}" type="slidenum">
              <a:rPr lang="en-US" altLang="en-US" sz="1200"/>
              <a:pPr algn="r"/>
              <a:t>14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AF1F2B6-7C1C-406A-A80E-E3AE85B69E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8A225D8-CC68-4816-B084-68A9A2FED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92CB967-AFF1-468A-B365-17BFB84371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76EE65E-3E09-4EA6-925B-47CF49578256}" type="slidenum">
              <a:rPr lang="en-US" altLang="en-US" sz="1200"/>
              <a:pPr algn="r"/>
              <a:t>15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D1B2408-6E0A-4701-B4BE-A0B1CCE6D3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BE66209-B255-4ABC-959B-DF1DF42A2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96BC9F8-A794-416D-BB35-EA1A2A79A08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995F8DA-1054-4C64-8861-A23222004D63}" type="slidenum">
              <a:rPr lang="en-US" altLang="en-US" sz="1200"/>
              <a:pPr algn="r"/>
              <a:t>16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01D117B-8993-4964-AA46-1571B3E4D2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7ADD5E9-9353-47E8-BEAC-CAD99B0AE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8C67B562-BC15-408B-AD35-1254593A9F2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C65A328-27B0-46E6-AD43-22A019B48A72}" type="slidenum">
              <a:rPr lang="en-US" altLang="en-US" sz="1200"/>
              <a:pPr algn="r"/>
              <a:t>17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0B5A5C2-FF72-4B67-BD83-F957BC2A0A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3F7E844-0039-44DC-8C3A-9BFF21690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D1F29D8D-8FD3-42F0-A0B2-AFC8C320C03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FD171FD-749A-49E7-90C0-FA7250960B37}" type="slidenum">
              <a:rPr lang="en-US" altLang="en-US" sz="1200"/>
              <a:pPr algn="r"/>
              <a:t>18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BD38806F-5BBA-4BA1-943B-65E2266712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1152E4A-90D2-4014-9CAE-FA88CDAF3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64BD3028-616D-4B22-B528-23849B9EBF6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6ED8E4-D945-4D68-8E33-B92A21CAC030}" type="slidenum">
              <a:rPr lang="en-US" altLang="en-US" sz="1200"/>
              <a:pPr algn="r"/>
              <a:t>19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9F47517-AB35-48DA-B6DC-2252293D61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5C165CE-AB44-4DBF-B3E9-2EE944B11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B28232F-5351-4392-9998-811108213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1063B3-171E-41F1-8BFC-A7259B4B5E0C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6B6B114-5B35-4A14-8DBA-4F22E5F41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35A3A6D-74E0-4BA8-8B91-87ED517AA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5F14BFA-95A9-454A-B9BE-CA53998C95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B8AE1C9-0B8B-4734-A85D-DC477778047A}" type="slidenum">
              <a:rPr lang="en-US" altLang="en-US" sz="1200"/>
              <a:pPr algn="r"/>
              <a:t>20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0303DF7-78C3-409C-A3C4-F3193E1BC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EB63D56-D0D1-4004-87B1-5DFA94DD6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5F43D69-B4C2-43B5-A6F7-ECA120D4ACE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30037CF-B257-425A-9A0A-5262522C84B8}" type="slidenum">
              <a:rPr lang="en-US" altLang="en-US" sz="1200"/>
              <a:pPr algn="r"/>
              <a:t>21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B047858-F7DC-4E66-B53A-5C3BB5F7BD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2D59C12-B926-4B83-9B19-39C8C4E95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C7B0376-3B17-4793-A5AA-0AD02779BD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AFD4223-B5E7-4E1F-8FA0-886807B1D24A}" type="slidenum">
              <a:rPr lang="en-US" altLang="en-US" sz="1200"/>
              <a:pPr algn="r"/>
              <a:t>22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274D304-5FB8-4BFC-8951-F99CD5948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61ABF45-95C2-4C6B-B8E3-8F60B68D0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C7B0376-3B17-4793-A5AA-0AD02779BD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6AFD4223-B5E7-4E1F-8FA0-886807B1D24A}" type="slidenum">
              <a:rPr lang="en-US" altLang="en-US" sz="1200"/>
              <a:pPr algn="r"/>
              <a:t>23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3274D304-5FB8-4BFC-8951-F99CD5948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861ABF45-95C2-4C6B-B8E3-8F60B68D0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230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4A23633A-28B9-4D20-ADF6-9A22C7FE81A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4C33E0A-107E-41D8-ABF8-4D19E521A7B2}" type="slidenum">
              <a:rPr lang="en-US" altLang="en-US" sz="1200"/>
              <a:pPr algn="r"/>
              <a:t>24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9F78980D-42D9-4DEB-916C-C75C027BC7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00FEC8A4-4C16-4E11-8A55-493E69BC5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E06590F-FB81-4FD2-85F0-08FBE9A701F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3CAB28E-EBCB-40E3-B233-19B55EFE576B}" type="slidenum">
              <a:rPr lang="en-US" altLang="en-US" sz="1200"/>
              <a:pPr algn="r"/>
              <a:t>25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76B9DF1-F604-4E38-979A-A4D20D9E6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604D447-E259-46C8-A960-77B5C2F23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DB9C0AB-2598-425F-8F1E-BF689F86AE7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E4BD62F-8110-4B6A-8AA4-9DAF8B4E6D10}" type="slidenum">
              <a:rPr lang="en-US" altLang="en-US" sz="1200"/>
              <a:pPr algn="r"/>
              <a:t>26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DA9A4D3-8B97-41FB-88A0-CF08E6D745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A758714-1D99-4C80-985A-07E4E933D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DB9C0AB-2598-425F-8F1E-BF689F86AE7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E4BD62F-8110-4B6A-8AA4-9DAF8B4E6D10}" type="slidenum">
              <a:rPr lang="en-US" altLang="en-US" sz="1200"/>
              <a:pPr algn="r"/>
              <a:t>27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DA9A4D3-8B97-41FB-88A0-CF08E6D745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A758714-1D99-4C80-985A-07E4E933D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2778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8F487A9-9EF7-4879-A42B-27FAF7D7F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6E6C183-E1A6-4E82-BD69-77906456FB17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9F9DA24-FA1C-44EA-B900-6CA82CE88E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D8F493C-2631-4C70-94B9-BC88A531A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368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7FA10772-32F8-4D7B-92C4-F31E87A88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F5A1143-36D6-413E-831B-9BFFB85B6B8A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437E68D-4106-4A40-82BB-9D09B5F80C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39117C2-76FD-4139-ABBE-44C925054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80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B4BBC14D-5A95-4308-AFB4-27E907913C8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944E6DD-EA9F-4B4E-A3FA-5C37DE163A5E}" type="slidenum">
              <a:rPr lang="en-US" altLang="en-US" sz="1200"/>
              <a:pPr algn="r"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AD7FAF5-BA85-410A-AE9B-B163810568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0DA8072-1D29-4E50-BE7E-821FC3CAA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FE1D064C-6E65-4D04-B32A-7354BD5DB1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0FCC7C7-79A9-4CF8-9E2B-C7BFC9C3B3FC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A64E4ED-6464-48F7-B691-0D827FBA6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AA073D6-F65E-43F5-810B-D4978CF8F1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5674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82F21D8-2ED1-4C51-9E02-CFE154680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BA450DE-8F07-42B3-AA29-1E52E1D84177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7CCA1EE-3574-45C2-B246-F4F57DF52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C4C1E8D-40F2-43D2-A6F7-864CCB972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380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E7E3F34-8BB7-4C28-8C66-47424FD7F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FFF4814-A8B1-48BA-B532-9058657375C3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8EA4029-FEB6-4DEE-89F0-4AA0EDDCCD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50C22FB-A061-41A1-93D0-FF29FB58E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044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DE648AA-7A83-4224-BB34-0F4C5F843C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E65F023-CA9B-4573-8E05-EE05FEDB2236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877AD33-5732-4572-97D9-969307D5CF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2013AEF-3362-44E1-8BA6-63298FC4E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679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B2DDFE6-F064-4385-BDE6-7CD7EA96B2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AC9B880-9674-4B1D-8158-A387EE6221A5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E7589D7-1172-46B0-9E37-D2A5783D85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69EF7ED-3826-497F-B84E-8390A487C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75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6B50B8C-6075-4529-9FBA-004D546489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2251355-4200-41B8-9021-A71B880D9F06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87D0459-3485-4019-9B89-7E3B1A9D15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14D7958-D7A0-422A-AD06-B42E06FEC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894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94BE79D-AC0F-445E-B1AF-B85AB21139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E6ADA6F-AC6F-4C6F-ADB8-5468B395A16E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8633D10-BD9C-4AA0-BF7B-CC0034100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DBD4DCD-1B39-4BC6-A668-52A414154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5808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122FE8B-FF99-4AAC-B073-8AA087733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9111F06-D608-4D57-922E-DB689E342560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3A251A2-4C9A-4AE0-AC2D-76D901D6C1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80A233C-4B74-45D7-8FD7-C40E8FFE1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5096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6F07F04-CF28-4267-A1B3-17734B26A2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8213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8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404BD05-2D7A-43F2-B3C6-C788723A015B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C5FB32C-76F7-4B4D-8948-BC4235E894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C74C25B-6A5F-4CCF-B9CA-70F03A91B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91464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43F6F8C-B803-4A6F-80C4-99F5AA039E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5269424-A9FA-47AD-A164-4241FA63782F}" type="slidenum">
              <a:rPr lang="en-US" altLang="en-US" sz="1200"/>
              <a:pPr algn="r"/>
              <a:t>40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AC580B5-BE7B-43A6-B7EC-3232D28A30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FD8E236-1CE5-4489-9051-D2475DCBE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B4BBC14D-5A95-4308-AFB4-27E907913C8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944E6DD-EA9F-4B4E-A3FA-5C37DE163A5E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AD7FAF5-BA85-410A-AE9B-B163810568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0DA8072-1D29-4E50-BE7E-821FC3CAA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292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1410742A-6910-4DFE-8D6C-38AB0882D4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944C932-81C9-4953-880F-AC6FF77C51E0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BCEAD23-889F-472B-A04E-5935929E4E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5F55280-37AF-4FC8-8BD2-F30202C5A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79C1DE1-3B83-4E71-A448-924038FC310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E67F53E-2C39-457D-8AD2-C2B314642311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79E6B0E-F4FE-4A12-AA88-538C38873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BFE76D1-E8F7-4EF9-911A-254AE437B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79C1DE1-3B83-4E71-A448-924038FC310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FE67F53E-2C39-457D-8AD2-C2B314642311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79E6B0E-F4FE-4A12-AA88-538C38873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BFE76D1-E8F7-4EF9-911A-254AE437B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3519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BC2D287-FC34-40A1-B39F-DEEBA48A6A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D9FD0CC-EA20-483D-BD63-792EF336800F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3A504C4-E92B-48AA-89E1-77EBD9A4B6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2F7ECB3-5731-4EEE-B198-F283695DD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EB0BAB6-DD3A-4A2F-8FB8-D425738F26F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171" tIns="46586" rIns="93171" bIns="4658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BE0B0E5-EB4E-434A-93D8-D94B54C1599B}" type="slidenum">
              <a:rPr lang="en-US" altLang="en-US" sz="1200"/>
              <a:pPr algn="r"/>
              <a:t>9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6FA0B2B-A865-403B-8AC8-ECBD6B6AA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479AD2D-5985-492B-88E1-7FBDD0181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>
            <a:extLst>
              <a:ext uri="{FF2B5EF4-FFF2-40B4-BE49-F238E27FC236}">
                <a16:creationId xmlns:a16="http://schemas.microsoft.com/office/drawing/2014/main" id="{0C8BB86A-617D-4317-B216-F70B547BC3CA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2050" name="Rectangle 2">
                        <a:extLst>
                          <a:ext uri="{FF2B5EF4-FFF2-40B4-BE49-F238E27FC236}">
                            <a16:creationId xmlns:a16="http://schemas.microsoft.com/office/drawing/2014/main" id="{5031E3D8-D3E4-40B2-9157-3C8B781486A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F69A47CF-6AAD-4D08-B577-ACEC19A4F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>
                <a:solidFill>
                  <a:srgbClr val="CC3300"/>
                </a:solidFill>
              </a:rPr>
              <a:t>Database System Concepts, 6</a:t>
            </a:r>
            <a:r>
              <a:rPr lang="en-US" altLang="en-US" b="1" baseline="30000">
                <a:solidFill>
                  <a:srgbClr val="CC3300"/>
                </a:solidFill>
              </a:rPr>
              <a:t>th</a:t>
            </a:r>
            <a:r>
              <a:rPr lang="en-US" altLang="en-US" b="1">
                <a:solidFill>
                  <a:srgbClr val="CC3300"/>
                </a:solidFill>
              </a:rPr>
              <a:t> Ed</a:t>
            </a:r>
            <a:r>
              <a:rPr lang="en-US" alt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CC3300"/>
                </a:solidFill>
              </a:rPr>
            </a:br>
            <a:r>
              <a:rPr lang="en-US" altLang="en-US" sz="1200" b="1">
                <a:solidFill>
                  <a:srgbClr val="CC3300"/>
                </a:solidFill>
              </a:rPr>
              <a:t>See </a:t>
            </a:r>
            <a:r>
              <a:rPr lang="en-US" alt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C365B145-4034-4FAD-BD3A-1FC6BFA1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83920E8-C324-4330-89D7-4EADECE3DE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3E82E21-3EAB-4786-9283-4EED5E1FE3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9F2180A-CBEB-4F3D-A780-BDB02CA0C6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74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081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766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487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19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886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297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566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17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705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62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AB20FC0-05CC-4840-8049-751B8C86D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Text Box 4">
            <a:extLst>
              <a:ext uri="{FF2B5EF4-FFF2-40B4-BE49-F238E27FC236}">
                <a16:creationId xmlns:a16="http://schemas.microsoft.com/office/drawing/2014/main" id="{8237766E-85E7-4A54-A538-9FF0D829B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028" name="Text Box 5">
            <a:extLst>
              <a:ext uri="{FF2B5EF4-FFF2-40B4-BE49-F238E27FC236}">
                <a16:creationId xmlns:a16="http://schemas.microsoft.com/office/drawing/2014/main" id="{C8457685-1147-4F7A-AE54-93664FB61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1.</a:t>
            </a:r>
            <a:fld id="{524F7D64-ADA7-459A-BEC3-8FA79762B26B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309254" name="Rectangle 6">
            <a:extLst>
              <a:ext uri="{FF2B5EF4-FFF2-40B4-BE49-F238E27FC236}">
                <a16:creationId xmlns:a16="http://schemas.microsoft.com/office/drawing/2014/main" id="{BAAF4DBC-F509-4C9F-AE38-D60AB0455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652F2FB2-53FF-4BA8-BA91-25AE2AB3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chemeClr val="tx2"/>
                </a:solidFill>
              </a:rPr>
              <a:t>th</a:t>
            </a:r>
            <a:r>
              <a:rPr lang="en-US" alt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1" name="Freeform 8">
            <a:extLst>
              <a:ext uri="{FF2B5EF4-FFF2-40B4-BE49-F238E27FC236}">
                <a16:creationId xmlns:a16="http://schemas.microsoft.com/office/drawing/2014/main" id="{D95CD44D-A8A5-4C5E-9AD8-7D42B739D44F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2" name="Picture 9" descr="Cover-6Ed">
            <a:extLst>
              <a:ext uri="{FF2B5EF4-FFF2-40B4-BE49-F238E27FC236}">
                <a16:creationId xmlns:a16="http://schemas.microsoft.com/office/drawing/2014/main" id="{328CE190-89D2-409E-A004-CA8ECD5B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customer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.mysql.com/downloads/installer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AA7E701A-1D77-4AE5-9806-0FB2142E65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to MySQL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477C01B-075F-421E-9063-BF4E9DAB07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Introduction to MySQL Contd…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D48573D-CA83-4096-A540-B0C272BA4B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7038" y="1093788"/>
            <a:ext cx="8361362" cy="4903787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Query the table to display all records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select * from instructor;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Delete a particular record from instructor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delete from instructor where id = 1004;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Delete all records from instructor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delete from instructor;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Delete table instructor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drop table instructor;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Delete university database</a:t>
            </a:r>
          </a:p>
          <a:p>
            <a:pPr lvl="1"/>
            <a:r>
              <a:rPr lang="en-US" altLang="en-US" sz="2400">
                <a:ea typeface="ＭＳ Ｐゴシック" panose="020B0600070205080204" pitchFamily="34" charset="-128"/>
              </a:rPr>
              <a:t>drop database university;</a:t>
            </a:r>
          </a:p>
          <a:p>
            <a:pPr lvl="1"/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3A48068-5B16-4051-A6CE-4DA0CB3557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The CHECK constraint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2EE3D83-1959-4875-8005-FB141CEDF8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1093788"/>
            <a:ext cx="8532812" cy="5440362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The CHECK constraint is used to limit the value range that can be placed in a column.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         </a:t>
            </a:r>
            <a:r>
              <a:rPr lang="en-US" altLang="en-US" sz="2400" b="1" dirty="0">
                <a:ea typeface="ＭＳ Ｐゴシック" pitchFamily="34" charset="-128"/>
              </a:rPr>
              <a:t>create table </a:t>
            </a:r>
            <a:r>
              <a:rPr lang="en-US" altLang="en-US" sz="2400" dirty="0">
                <a:ea typeface="ＭＳ Ｐゴシック" pitchFamily="34" charset="-128"/>
              </a:rPr>
              <a:t>instructor (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     id </a:t>
            </a:r>
            <a:r>
              <a:rPr lang="en-US" altLang="en-US" sz="2400" b="1" dirty="0">
                <a:ea typeface="ＭＳ Ｐゴシック" pitchFamily="34" charset="-128"/>
              </a:rPr>
              <a:t>int PRIMARY KEY</a:t>
            </a:r>
            <a:r>
              <a:rPr lang="en-US" altLang="en-US" sz="2400" dirty="0">
                <a:ea typeface="ＭＳ Ｐゴシック" pitchFamily="34" charset="-128"/>
              </a:rPr>
              <a:t>,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     name </a:t>
            </a:r>
            <a:r>
              <a:rPr lang="en-US" altLang="en-US" sz="2400" b="1" dirty="0">
                <a:ea typeface="ＭＳ Ｐゴシック" pitchFamily="34" charset="-128"/>
              </a:rPr>
              <a:t>varchar</a:t>
            </a:r>
            <a:r>
              <a:rPr lang="en-US" altLang="en-US" sz="2400" dirty="0">
                <a:ea typeface="ＭＳ Ｐゴシック" pitchFamily="34" charset="-128"/>
              </a:rPr>
              <a:t>(20),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     </a:t>
            </a:r>
            <a:r>
              <a:rPr lang="en-US" altLang="en-US" sz="2400" dirty="0" err="1">
                <a:ea typeface="ＭＳ Ｐゴシック" pitchFamily="34" charset="-128"/>
              </a:rPr>
              <a:t>dept_name</a:t>
            </a:r>
            <a:r>
              <a:rPr lang="en-US" altLang="en-US" sz="2400" dirty="0">
                <a:ea typeface="ＭＳ Ｐゴシック" pitchFamily="34" charset="-128"/>
              </a:rPr>
              <a:t> </a:t>
            </a:r>
            <a:r>
              <a:rPr lang="en-US" altLang="en-US" sz="2400" b="1" dirty="0">
                <a:ea typeface="ＭＳ Ｐゴシック" pitchFamily="34" charset="-128"/>
              </a:rPr>
              <a:t>varchar</a:t>
            </a:r>
            <a:r>
              <a:rPr lang="en-US" altLang="en-US" sz="2400" dirty="0">
                <a:ea typeface="ＭＳ Ｐゴシック" pitchFamily="34" charset="-128"/>
              </a:rPr>
              <a:t>(20),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     salary </a:t>
            </a:r>
            <a:r>
              <a:rPr lang="en-US" altLang="en-US" sz="2400" b="1" dirty="0">
                <a:ea typeface="ＭＳ Ｐゴシック" pitchFamily="34" charset="-128"/>
              </a:rPr>
              <a:t>int check </a:t>
            </a:r>
            <a:r>
              <a:rPr lang="en-US" altLang="en-US" sz="2400" dirty="0">
                <a:ea typeface="ＭＳ Ｐゴシック" pitchFamily="34" charset="-128"/>
              </a:rPr>
              <a:t>(salary &gt;= 50000)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     );</a:t>
            </a: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Unfortunately, MySQL does not support CHECK constraint. Actually, MySQL accepts the CHECK clause in the CREATE TABLE statement but it ignores it silently.</a:t>
            </a: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You can use alternate methods such as triggers.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CA13A74-220A-4C17-8552-F8FDD233B0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NOT NULL constraint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2EE3D83-1959-4875-8005-FB141CEDF8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1093788"/>
            <a:ext cx="8532812" cy="5294312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What happens when you run the following insert statement?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	insert into instructor (id, </a:t>
            </a:r>
            <a:r>
              <a:rPr lang="en-US" altLang="en-US" sz="2400" dirty="0" err="1">
                <a:ea typeface="ＭＳ Ｐゴシック" pitchFamily="34" charset="-128"/>
              </a:rPr>
              <a:t>dept_name</a:t>
            </a:r>
            <a:r>
              <a:rPr lang="en-US" altLang="en-US" sz="2400" dirty="0">
                <a:ea typeface="ＭＳ Ｐゴシック" pitchFamily="34" charset="-128"/>
              </a:rPr>
              <a:t>, salary) 	values(1001,'Computer Science',50000);</a:t>
            </a:r>
          </a:p>
          <a:p>
            <a:pPr marL="0" indent="0">
              <a:buFont typeface="Monotype Sorts" charset="2"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BEBA139-B345-4EF9-B8B0-E7DDD8C42E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NOT NULL constraint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2EE3D83-1959-4875-8005-FB141CEDF8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1093788"/>
            <a:ext cx="8532812" cy="5294312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What happens when you run the following insert statement?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	insert into instructor (id, </a:t>
            </a:r>
            <a:r>
              <a:rPr lang="en-US" altLang="en-US" sz="2400" dirty="0" err="1">
                <a:ea typeface="ＭＳ Ｐゴシック" pitchFamily="34" charset="-128"/>
              </a:rPr>
              <a:t>dept_name</a:t>
            </a:r>
            <a:r>
              <a:rPr lang="en-US" altLang="en-US" sz="2400" dirty="0">
                <a:ea typeface="ＭＳ Ｐゴシック" pitchFamily="34" charset="-128"/>
              </a:rPr>
              <a:t>, salary) 	values(1001,'Computer Science',50000);</a:t>
            </a: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Since we are not providing a value for name, it is assigned a null value.</a:t>
            </a:r>
          </a:p>
          <a:p>
            <a:pPr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If you would like to avoid null values being assigned to a variable, use the NOT NULL constraint in the create statement.</a:t>
            </a:r>
          </a:p>
        </p:txBody>
      </p:sp>
      <p:pic>
        <p:nvPicPr>
          <p:cNvPr id="25604" name="Picture 1">
            <a:extLst>
              <a:ext uri="{FF2B5EF4-FFF2-40B4-BE49-F238E27FC236}">
                <a16:creationId xmlns:a16="http://schemas.microsoft.com/office/drawing/2014/main" id="{D0975140-F230-42B7-B55A-A5B99931A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3292475"/>
            <a:ext cx="38703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2">
            <a:extLst>
              <a:ext uri="{FF2B5EF4-FFF2-40B4-BE49-F238E27FC236}">
                <a16:creationId xmlns:a16="http://schemas.microsoft.com/office/drawing/2014/main" id="{46EC185C-FACC-45D1-BFA5-B6B9DD98F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5041900"/>
            <a:ext cx="356870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DA2D3EC-78FA-4541-B748-E3DE23B19F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Foreign Key constraint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4A63186-84C0-48A7-AE75-950EEA8DD7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890588"/>
            <a:ext cx="8532812" cy="1912937"/>
          </a:xfrm>
        </p:spPr>
        <p:txBody>
          <a:bodyPr/>
          <a:lstStyle/>
          <a:p>
            <a:r>
              <a:rPr lang="en-US" altLang="en-US" sz="2200">
                <a:ea typeface="ＭＳ Ｐゴシック" panose="020B0600070205080204" pitchFamily="34" charset="-128"/>
              </a:rPr>
              <a:t>A foreign key is a field (or fields) that points to the primary key of another table. </a:t>
            </a:r>
          </a:p>
          <a:p>
            <a:r>
              <a:rPr lang="en-US" altLang="en-US" sz="2200">
                <a:ea typeface="ＭＳ Ｐゴシック" panose="020B0600070205080204" pitchFamily="34" charset="-128"/>
              </a:rPr>
              <a:t>The purpose of the foreign key is to ensure referential integrity of the data. In other words, only values that are supposed to appear in the database are permitted.</a:t>
            </a:r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80C95F2D-750B-4D0A-8C6B-0119FDF66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2860358"/>
            <a:ext cx="5910262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AC0A0F2-81DA-4D1E-9A79-9DA250DE4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2803525"/>
            <a:ext cx="2892425" cy="358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2200" kern="0" dirty="0">
                <a:ea typeface="ＭＳ Ｐゴシック" pitchFamily="34" charset="-128"/>
              </a:rPr>
              <a:t>Consider the following two tables and the two insert statements. </a:t>
            </a:r>
          </a:p>
          <a:p>
            <a:pPr>
              <a:defRPr/>
            </a:pPr>
            <a:r>
              <a:rPr lang="en-US" altLang="en-US" sz="2200" kern="0" dirty="0">
                <a:ea typeface="ＭＳ Ｐゴシック" pitchFamily="34" charset="-128"/>
              </a:rPr>
              <a:t>Will the instructor data be inserted?</a:t>
            </a:r>
          </a:p>
          <a:p>
            <a:pPr>
              <a:defRPr/>
            </a:pPr>
            <a:r>
              <a:rPr lang="en-US" altLang="en-US" sz="2200" kern="0" dirty="0">
                <a:ea typeface="ＭＳ Ｐゴシック" pitchFamily="34" charset="-128"/>
              </a:rPr>
              <a:t>Should the instructor data be inserted?</a:t>
            </a:r>
          </a:p>
          <a:p>
            <a:pPr>
              <a:defRPr/>
            </a:pPr>
            <a:endParaRPr lang="en-US" altLang="en-US" sz="2200" kern="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625F675-BE71-4775-BD6B-BA2B718AF9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Foreign Key constraint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681505E-F797-4734-9BF2-4B0B98FB15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890588"/>
            <a:ext cx="8532812" cy="1912937"/>
          </a:xfrm>
        </p:spPr>
        <p:txBody>
          <a:bodyPr/>
          <a:lstStyle/>
          <a:p>
            <a:r>
              <a:rPr lang="en-US" altLang="en-US" sz="2200">
                <a:ea typeface="ＭＳ Ｐゴシック" panose="020B0600070205080204" pitchFamily="34" charset="-128"/>
              </a:rPr>
              <a:t>The instructor data should not be inserted because the MATH department does not exist.</a:t>
            </a:r>
          </a:p>
          <a:p>
            <a:r>
              <a:rPr lang="en-US" altLang="en-US" sz="2200">
                <a:ea typeface="ＭＳ Ｐゴシック" panose="020B0600070205080204" pitchFamily="34" charset="-128"/>
              </a:rPr>
              <a:t>We can avoid such situations by using foreign key constraints.</a:t>
            </a:r>
          </a:p>
          <a:p>
            <a:r>
              <a:rPr lang="en-US" altLang="en-US" sz="2200">
                <a:ea typeface="ＭＳ Ｐゴシック" panose="020B0600070205080204" pitchFamily="34" charset="-128"/>
              </a:rPr>
              <a:t>In this case we make dept_name in instructor the foreign key of dept_name in department using the foreign key constraint.</a:t>
            </a:r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F942C767-5EA3-443E-A58F-EBBF138EA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2828925"/>
            <a:ext cx="6694488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C6DCFBB-1039-44B5-83E2-ECE6A5B08E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Foreign Key constraint – On Delete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DB9C977-624C-4DAC-A46D-A4CCCFE190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890588"/>
            <a:ext cx="8532812" cy="5046662"/>
          </a:xfrm>
        </p:spPr>
        <p:txBody>
          <a:bodyPr/>
          <a:lstStyle/>
          <a:p>
            <a:r>
              <a:rPr lang="en-US" altLang="en-US" sz="2200">
                <a:ea typeface="ＭＳ Ｐゴシック" panose="020B0600070205080204" pitchFamily="34" charset="-128"/>
              </a:rPr>
              <a:t>Consider the following two tables and the two insert statements:</a:t>
            </a: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endParaRPr lang="en-US" altLang="en-US" sz="2200">
              <a:ea typeface="ＭＳ Ｐゴシック" panose="020B0600070205080204" pitchFamily="34" charset="-128"/>
            </a:endParaRPr>
          </a:p>
          <a:p>
            <a:r>
              <a:rPr lang="en-US" altLang="en-US" sz="2200">
                <a:ea typeface="ＭＳ Ｐゴシック" panose="020B0600070205080204" pitchFamily="34" charset="-128"/>
              </a:rPr>
              <a:t>What happens when you run the following delete statement?</a:t>
            </a: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6B0F3B84-1BA6-46E1-B518-39F0EBC1F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301750"/>
            <a:ext cx="6316662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3">
            <a:extLst>
              <a:ext uri="{FF2B5EF4-FFF2-40B4-BE49-F238E27FC236}">
                <a16:creationId xmlns:a16="http://schemas.microsoft.com/office/drawing/2014/main" id="{58C7C094-F95D-4BC2-AD03-7C9864E5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5899150"/>
            <a:ext cx="57372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D790489-ABD5-4236-A923-1F7FDF27F6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Foreign Key constraint – On Delete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49CF6E9-1FC2-48A8-9256-899A4634DD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890588"/>
            <a:ext cx="8532812" cy="5046662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You are not able to delete because of the foreign key constraint.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Let’s say, the CS department is being discontinued and should be deleted from the department table.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What should we do with the instructor tuple? What are the possible options?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434E4BD-D2A8-49DF-8197-F2D8630D92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Foreign Key constraint – On Delete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AAA542A-6A3D-4F6C-B9A6-37A780DFAE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890588"/>
            <a:ext cx="8532812" cy="5437187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You are not able to delete because of the foreign key constraint.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Let’s say, the CS department is being discontinued and should be deleted from the department table.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What should we do with the instructor tuple? What are the possible options?</a:t>
            </a:r>
          </a:p>
          <a:p>
            <a:r>
              <a:rPr lang="en-US" altLang="en-US" sz="2800" b="1">
                <a:ea typeface="ＭＳ Ｐゴシック" panose="020B0600070205080204" pitchFamily="34" charset="-128"/>
              </a:rPr>
              <a:t>Well, you could delete the instructor tuple when the corresponding department is removed.</a:t>
            </a:r>
          </a:p>
          <a:p>
            <a:r>
              <a:rPr lang="en-US" altLang="en-US" sz="2800" b="1">
                <a:ea typeface="ＭＳ Ｐゴシック" panose="020B0600070205080204" pitchFamily="34" charset="-128"/>
              </a:rPr>
              <a:t>Or, you can retain the instructor tuple and set her department to null.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22130C5-A4F9-489D-8965-F7A3272A72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Foreign Key constraint – On Delete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A5BA7CB-8E99-4282-986E-18506B6D33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890588"/>
            <a:ext cx="8532812" cy="5437187"/>
          </a:xfrm>
        </p:spPr>
        <p:txBody>
          <a:bodyPr/>
          <a:lstStyle/>
          <a:p>
            <a:r>
              <a:rPr lang="en-US" altLang="en-US" sz="2800" b="1">
                <a:ea typeface="ＭＳ Ｐゴシック" panose="020B0600070205080204" pitchFamily="34" charset="-128"/>
              </a:rPr>
              <a:t>The following will set department to null for the instructor.</a:t>
            </a:r>
          </a:p>
        </p:txBody>
      </p:sp>
      <p:pic>
        <p:nvPicPr>
          <p:cNvPr id="37892" name="Picture 1">
            <a:extLst>
              <a:ext uri="{FF2B5EF4-FFF2-40B4-BE49-F238E27FC236}">
                <a16:creationId xmlns:a16="http://schemas.microsoft.com/office/drawing/2014/main" id="{111E01D4-6F11-43C5-A8C4-0A11E25B2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762125"/>
            <a:ext cx="6340475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599BD1D5-89FA-4B1C-8309-83518F058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FCB67AF-02FE-4F91-A5D3-20F406146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9663" y="1163638"/>
            <a:ext cx="7119937" cy="4857750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Introduction to MySQL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BD1B9B2-4131-406B-939E-A99D6BBB22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Foreign Key constraint – On Delete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E2D215B-BE3E-4289-B904-A925201986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890588"/>
            <a:ext cx="8532812" cy="5437187"/>
          </a:xfrm>
        </p:spPr>
        <p:txBody>
          <a:bodyPr/>
          <a:lstStyle/>
          <a:p>
            <a:r>
              <a:rPr lang="en-US" altLang="en-US" sz="2800" b="1">
                <a:ea typeface="ＭＳ Ｐゴシック" panose="020B0600070205080204" pitchFamily="34" charset="-128"/>
              </a:rPr>
              <a:t>The following will delete the instructor record affiliated with CS department.</a:t>
            </a:r>
          </a:p>
        </p:txBody>
      </p:sp>
      <p:pic>
        <p:nvPicPr>
          <p:cNvPr id="39940" name="Picture 2">
            <a:extLst>
              <a:ext uri="{FF2B5EF4-FFF2-40B4-BE49-F238E27FC236}">
                <a16:creationId xmlns:a16="http://schemas.microsoft.com/office/drawing/2014/main" id="{2D892E8E-00C8-4568-BF74-4B7F47485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751013"/>
            <a:ext cx="6270625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6A4BC11-5ADA-432E-B449-EC885E61BF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DEFAULT Values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FAF73A0-BBC6-4F61-9816-3C8B2EBA8C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890588"/>
            <a:ext cx="8532812" cy="5437187"/>
          </a:xfrm>
        </p:spPr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A DEFAULT value clause in a data type specification explicitly indicates a default value for a column.</a:t>
            </a:r>
          </a:p>
          <a:p>
            <a:pPr marL="400050" lvl="1" indent="0">
              <a:buFont typeface="Monotype Sorts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create table instructor (</a:t>
            </a:r>
          </a:p>
          <a:p>
            <a:pPr marL="400050" lvl="1" indent="0">
              <a:buFont typeface="Monotype Sorts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id        int PRIMARY KEY,</a:t>
            </a:r>
          </a:p>
          <a:p>
            <a:pPr marL="400050" lvl="1" indent="0">
              <a:buFont typeface="Monotype Sorts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name      varchar(20),</a:t>
            </a:r>
          </a:p>
          <a:p>
            <a:pPr marL="400050" lvl="1" indent="0">
              <a:buFont typeface="Monotype Sorts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dept_name varchar(20) </a:t>
            </a:r>
            <a:r>
              <a:rPr lang="en-US" altLang="en-US" sz="2400" b="1">
                <a:ea typeface="ＭＳ Ｐゴシック" panose="020B0600070205080204" pitchFamily="34" charset="-128"/>
              </a:rPr>
              <a:t>default</a:t>
            </a:r>
            <a:r>
              <a:rPr lang="en-US" altLang="en-US" sz="2400">
                <a:ea typeface="ＭＳ Ｐゴシック" panose="020B0600070205080204" pitchFamily="34" charset="-128"/>
              </a:rPr>
              <a:t> 'CS’,</a:t>
            </a:r>
          </a:p>
          <a:p>
            <a:pPr marL="400050" lvl="1" indent="0">
              <a:buFont typeface="Monotype Sorts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salary    int</a:t>
            </a:r>
          </a:p>
          <a:p>
            <a:pPr marL="400050" lvl="1" indent="0">
              <a:buFont typeface="Monotype Sorts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);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The following insert statement will add CS as the department name by default.</a:t>
            </a:r>
          </a:p>
          <a:p>
            <a:pPr marL="400050" lvl="1" indent="0">
              <a:buFont typeface="Monotype Sorts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insert into instructor(id, name, salary) values(1001, 'Tian Tian', 50000);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F345C9A-7D0F-4691-BDEF-916AB68198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UNIQUE Constraint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2EE3D83-1959-4875-8005-FB141CEDF8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890588"/>
            <a:ext cx="8532812" cy="5437187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The UNIQUE constraint ensures that all values in a column are different.</a:t>
            </a: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A PRIMARY KEY constraint automatically has a UNIQUE constraint.</a:t>
            </a: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However, you can have many UNIQUE constraints per table, but only one PRIMARY KEY constraint per table.</a:t>
            </a:r>
          </a:p>
          <a:p>
            <a:pPr>
              <a:defRPr/>
            </a:pPr>
            <a:r>
              <a:rPr lang="en-US" sz="2400" dirty="0"/>
              <a:t>Also, </a:t>
            </a:r>
            <a:r>
              <a:rPr lang="en-US" altLang="en-US" sz="2400" dirty="0">
                <a:ea typeface="ＭＳ Ｐゴシック" pitchFamily="34" charset="-128"/>
              </a:rPr>
              <a:t>PRIMARY KEY </a:t>
            </a:r>
            <a:r>
              <a:rPr lang="en-US" sz="2400" dirty="0"/>
              <a:t>does not allow nulls, where as </a:t>
            </a:r>
            <a:r>
              <a:rPr lang="en-US" altLang="en-US" sz="2400" dirty="0">
                <a:ea typeface="ＭＳ Ｐゴシック" pitchFamily="34" charset="-128"/>
              </a:rPr>
              <a:t>UNIQUE</a:t>
            </a:r>
            <a:r>
              <a:rPr lang="en-US" sz="2400" dirty="0"/>
              <a:t> key allows one null.</a:t>
            </a:r>
            <a:endParaRPr lang="en-US" altLang="en-US" sz="24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F345C9A-7D0F-4691-BDEF-916AB68198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UNIQUE Constraint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2EE3D83-1959-4875-8005-FB141CEDF8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890588"/>
            <a:ext cx="8532812" cy="5437187"/>
          </a:xfrm>
        </p:spPr>
        <p:txBody>
          <a:bodyPr/>
          <a:lstStyle/>
          <a:p>
            <a:pPr>
              <a:defRPr/>
            </a:pPr>
            <a:r>
              <a:rPr lang="en-US" altLang="en-US" sz="2200" dirty="0">
                <a:ea typeface="ＭＳ Ｐゴシック" pitchFamily="34" charset="-128"/>
              </a:rPr>
              <a:t>create table instructor (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200" dirty="0">
                <a:ea typeface="ＭＳ Ｐゴシック" pitchFamily="34" charset="-128"/>
              </a:rPr>
              <a:t>id        int PRIMARY KEY,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200" dirty="0">
                <a:ea typeface="ＭＳ Ｐゴシック" pitchFamily="34" charset="-128"/>
              </a:rPr>
              <a:t>name      varchar(20) </a:t>
            </a:r>
            <a:r>
              <a:rPr lang="en-US" altLang="en-US" sz="2200" b="1" dirty="0">
                <a:ea typeface="ＭＳ Ｐゴシック" pitchFamily="34" charset="-128"/>
              </a:rPr>
              <a:t>unique</a:t>
            </a:r>
            <a:r>
              <a:rPr lang="en-US" altLang="en-US" sz="2200" dirty="0">
                <a:ea typeface="ＭＳ Ｐゴシック" pitchFamily="34" charset="-128"/>
              </a:rPr>
              <a:t>,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200" dirty="0" err="1">
                <a:ea typeface="ＭＳ Ｐゴシック" pitchFamily="34" charset="-128"/>
              </a:rPr>
              <a:t>dept_name</a:t>
            </a:r>
            <a:r>
              <a:rPr lang="en-US" altLang="en-US" sz="2200" dirty="0">
                <a:ea typeface="ＭＳ Ｐゴシック" pitchFamily="34" charset="-128"/>
              </a:rPr>
              <a:t> varchar(20),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200" dirty="0">
                <a:ea typeface="ＭＳ Ｐゴシック" pitchFamily="34" charset="-128"/>
              </a:rPr>
              <a:t>salary    int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200" dirty="0">
                <a:ea typeface="ＭＳ Ｐゴシック" pitchFamily="34" charset="-128"/>
              </a:rPr>
              <a:t>);</a:t>
            </a:r>
          </a:p>
          <a:p>
            <a:pPr>
              <a:defRPr/>
            </a:pPr>
            <a:r>
              <a:rPr lang="en-US" altLang="en-US" sz="2200" dirty="0">
                <a:ea typeface="ＭＳ Ｐゴシック" pitchFamily="34" charset="-128"/>
              </a:rPr>
              <a:t>The second insert statement will give an error.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200" dirty="0">
                <a:ea typeface="ＭＳ Ｐゴシック" pitchFamily="34" charset="-128"/>
              </a:rPr>
              <a:t>insert into instructor values(1001, 'Tian </a:t>
            </a:r>
            <a:r>
              <a:rPr lang="en-US" altLang="en-US" sz="2200" dirty="0" err="1">
                <a:ea typeface="ＭＳ Ｐゴシック" pitchFamily="34" charset="-128"/>
              </a:rPr>
              <a:t>Tian</a:t>
            </a:r>
            <a:r>
              <a:rPr lang="en-US" altLang="en-US" sz="2200" dirty="0">
                <a:ea typeface="ＭＳ Ｐゴシック" pitchFamily="34" charset="-128"/>
              </a:rPr>
              <a:t>', 'CS', 50000);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200" dirty="0">
                <a:ea typeface="ＭＳ Ｐゴシック" pitchFamily="34" charset="-128"/>
              </a:rPr>
              <a:t>insert into instructor values(1002, 'Tian </a:t>
            </a:r>
            <a:r>
              <a:rPr lang="en-US" altLang="en-US" sz="2200" dirty="0" err="1">
                <a:ea typeface="ＭＳ Ｐゴシック" pitchFamily="34" charset="-128"/>
              </a:rPr>
              <a:t>Tian</a:t>
            </a:r>
            <a:r>
              <a:rPr lang="en-US" altLang="en-US" sz="2200" dirty="0">
                <a:ea typeface="ＭＳ Ｐゴシック" pitchFamily="34" charset="-128"/>
              </a:rPr>
              <a:t>’, ‘IT’, 95000);</a:t>
            </a:r>
          </a:p>
        </p:txBody>
      </p:sp>
    </p:spTree>
    <p:extLst>
      <p:ext uri="{BB962C8B-B14F-4D97-AF65-F5344CB8AC3E}">
        <p14:creationId xmlns:p14="http://schemas.microsoft.com/office/powerpoint/2010/main" val="1972326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BA77911-BF3B-4095-873C-84D3FB811F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ALTER Command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2EE3D83-1959-4875-8005-FB141CEDF8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890588"/>
            <a:ext cx="8532812" cy="5849937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ＭＳ Ｐゴシック" pitchFamily="34" charset="-128"/>
              </a:rPr>
              <a:t>The MySQL ALTER command is very useful when you want to change a name of your table, any table field or if you want to add or delete an existing column in a table.</a:t>
            </a:r>
          </a:p>
          <a:p>
            <a:pPr>
              <a:defRPr/>
            </a:pPr>
            <a:r>
              <a:rPr lang="en-US" altLang="en-US" sz="2000" dirty="0">
                <a:ea typeface="ＭＳ Ｐゴシック" pitchFamily="34" charset="-128"/>
              </a:rPr>
              <a:t>Consider the following table:</a:t>
            </a:r>
          </a:p>
          <a:p>
            <a:pPr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000" dirty="0">
                <a:ea typeface="ＭＳ Ｐゴシック" pitchFamily="34" charset="-128"/>
              </a:rPr>
              <a:t>If we need to drop the name column, use the following command: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alter table instructor drop name;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desc instructor;</a:t>
            </a:r>
          </a:p>
          <a:p>
            <a:pPr marL="285750">
              <a:defRPr/>
            </a:pPr>
            <a:r>
              <a:rPr lang="en-US" altLang="en-US" sz="2000" dirty="0">
                <a:ea typeface="ＭＳ Ｐゴシック" pitchFamily="34" charset="-128"/>
              </a:rPr>
              <a:t>To add a column, use the following command: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alter table instructor add name varchar(20);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desc instructor;</a:t>
            </a:r>
          </a:p>
          <a:p>
            <a:pPr marL="285750">
              <a:defRPr/>
            </a:pPr>
            <a:r>
              <a:rPr lang="en-US" altLang="en-US" sz="2000" dirty="0">
                <a:ea typeface="ＭＳ Ｐゴシック" pitchFamily="34" charset="-128"/>
              </a:rPr>
              <a:t>Note that the new column “name” above is added to the end of the table.</a:t>
            </a:r>
          </a:p>
        </p:txBody>
      </p:sp>
      <p:pic>
        <p:nvPicPr>
          <p:cNvPr id="46084" name="Picture 1">
            <a:extLst>
              <a:ext uri="{FF2B5EF4-FFF2-40B4-BE49-F238E27FC236}">
                <a16:creationId xmlns:a16="http://schemas.microsoft.com/office/drawing/2014/main" id="{16363779-196B-4911-B740-2CAD11166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"/>
          <a:stretch>
            <a:fillRect/>
          </a:stretch>
        </p:blipFill>
        <p:spPr bwMode="auto">
          <a:xfrm>
            <a:off x="4522788" y="1719263"/>
            <a:ext cx="2600325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F437F6C-D1F4-4060-9736-8A353445CE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ALTER Command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B1119A6-CC1C-40BA-AEDF-275E5ACB12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890588"/>
            <a:ext cx="8532812" cy="5849937"/>
          </a:xfrm>
        </p:spPr>
        <p:txBody>
          <a:bodyPr/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To indicate that you want a column at a specific position within the table, either use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FIRST</a:t>
            </a:r>
            <a:r>
              <a:rPr lang="en-US" altLang="en-US" sz="2200" dirty="0">
                <a:ea typeface="ＭＳ Ｐゴシック" panose="020B0600070205080204" pitchFamily="34" charset="-128"/>
              </a:rPr>
              <a:t> to make it the first column or </a:t>
            </a:r>
            <a:r>
              <a:rPr lang="en-US" altLang="en-US" sz="2200" b="1" dirty="0">
                <a:ea typeface="ＭＳ Ｐゴシック" panose="020B0600070205080204" pitchFamily="34" charset="-128"/>
              </a:rPr>
              <a:t>AFTER</a:t>
            </a:r>
            <a:r>
              <a:rPr lang="en-US" altLang="en-US" sz="2200" dirty="0">
                <a:ea typeface="ＭＳ Ｐゴシック" panose="020B0600070205080204" pitchFamily="34" charset="-128"/>
              </a:rPr>
              <a:t>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col_name</a:t>
            </a:r>
            <a:r>
              <a:rPr lang="en-US" altLang="en-US" sz="2200" dirty="0">
                <a:ea typeface="ＭＳ Ｐゴシック" panose="020B0600070205080204" pitchFamily="34" charset="-128"/>
              </a:rPr>
              <a:t> to indicate that the new column should be placed after the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col_name</a:t>
            </a:r>
            <a:r>
              <a:rPr lang="en-US" altLang="en-US" sz="2200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The following adds the name column as the first column within the table.</a:t>
            </a:r>
          </a:p>
          <a:p>
            <a:pPr marL="400050" lvl="1" indent="0">
              <a:buFont typeface="Monotype Sorts" charset="2"/>
              <a:buNone/>
            </a:pPr>
            <a:r>
              <a:rPr lang="en-US" altLang="en-US" sz="2200" b="1" dirty="0">
                <a:ea typeface="ＭＳ Ｐゴシック" panose="020B0600070205080204" pitchFamily="34" charset="-128"/>
              </a:rPr>
              <a:t>alter table instructor add name varchar(20) first;</a:t>
            </a:r>
          </a:p>
          <a:p>
            <a:pPr marL="400050" lvl="1" indent="0">
              <a:buFont typeface="Monotype Sorts" charset="2"/>
              <a:buNone/>
            </a:pPr>
            <a:r>
              <a:rPr lang="en-US" altLang="en-US" sz="2200" b="1" dirty="0">
                <a:ea typeface="ＭＳ Ｐゴシック" panose="020B0600070205080204" pitchFamily="34" charset="-128"/>
              </a:rPr>
              <a:t>desc instructor;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The following adds the name column after the id column.</a:t>
            </a:r>
          </a:p>
          <a:p>
            <a:pPr marL="400050" lvl="1" indent="0">
              <a:buFont typeface="Monotype Sorts" charset="2"/>
              <a:buNone/>
            </a:pPr>
            <a:r>
              <a:rPr lang="en-US" altLang="en-US" sz="2200" b="1" dirty="0">
                <a:ea typeface="ＭＳ Ｐゴシック" panose="020B0600070205080204" pitchFamily="34" charset="-128"/>
              </a:rPr>
              <a:t>alter table instructor add name varchar(20) after id;</a:t>
            </a:r>
          </a:p>
          <a:p>
            <a:pPr marL="400050" lvl="1" indent="0">
              <a:buFont typeface="Monotype Sorts" charset="2"/>
              <a:buNone/>
            </a:pPr>
            <a:r>
              <a:rPr lang="en-US" altLang="en-US" sz="2200" b="1" dirty="0">
                <a:ea typeface="ＭＳ Ｐゴシック" panose="020B0600070205080204" pitchFamily="34" charset="-128"/>
              </a:rPr>
              <a:t>desc instructor;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DD1C11D-BA49-47C4-9234-DEF15C56EE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ALTER Command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0976C1C-89DF-479B-8ACE-CCD49EDE6F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784225"/>
            <a:ext cx="8790758" cy="59563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To change a column's definition, use MODIFY or CHANGE clause along with the ALTER command.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alter table instructor modify name varchar(30);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400" b="1" dirty="0" err="1">
                <a:ea typeface="ＭＳ Ｐゴシック" panose="020B0600070205080204" pitchFamily="34" charset="-128"/>
              </a:rPr>
              <a:t>desc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instructor;</a:t>
            </a:r>
          </a:p>
          <a:p>
            <a:pPr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If you use the CHANGE command, you also need to specify the new column name. Here, I change “name” to “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fullname</a:t>
            </a:r>
            <a:r>
              <a:rPr lang="en-US" altLang="en-US" sz="2400" dirty="0">
                <a:ea typeface="ＭＳ Ｐゴシック" panose="020B0600070205080204" pitchFamily="34" charset="-128"/>
              </a:rPr>
              <a:t>”.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alter table instructor change name </a:t>
            </a:r>
            <a:r>
              <a:rPr lang="en-US" altLang="en-US" sz="2400" b="1" dirty="0" err="1">
                <a:ea typeface="ＭＳ Ｐゴシック" panose="020B0600070205080204" pitchFamily="34" charset="-128"/>
              </a:rPr>
              <a:t>fullname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 varchar(40);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desc instructor;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FDD1C11D-BA49-47C4-9234-DEF15C56EE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ALTER Command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0976C1C-89DF-479B-8ACE-CCD49EDE6F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5588" y="784225"/>
            <a:ext cx="8532812" cy="59563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To rename a table, use the RENAME option of the ALTER TABLE statement.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alter table instructor rename faculty;</a:t>
            </a:r>
          </a:p>
          <a:p>
            <a:pPr marL="400050" lvl="1" indent="0">
              <a:buFont typeface="Monotype Sorts" charset="2"/>
              <a:buNone/>
              <a:defRPr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show tables;</a:t>
            </a:r>
          </a:p>
          <a:p>
            <a:pPr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You can also rename a table as follows: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en-US" sz="2400" b="1" dirty="0">
                <a:ea typeface="ＭＳ Ｐゴシック" panose="020B0600070205080204" pitchFamily="34" charset="-128"/>
              </a:rPr>
              <a:t>     rename table instructor to faculty;</a:t>
            </a:r>
          </a:p>
        </p:txBody>
      </p:sp>
    </p:spTree>
    <p:extLst>
      <p:ext uri="{BB962C8B-B14F-4D97-AF65-F5344CB8AC3E}">
        <p14:creationId xmlns:p14="http://schemas.microsoft.com/office/powerpoint/2010/main" val="2532878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E7C0FFA6-CF07-41B1-BE10-40F11C362D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Schema of the University 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6DA07-4A47-46BD-8C22-C58AB0B21C01}"/>
              </a:ext>
            </a:extLst>
          </p:cNvPr>
          <p:cNvSpPr txBox="1">
            <a:spLocks noChangeArrowheads="1"/>
          </p:cNvSpPr>
          <p:nvPr/>
        </p:nvSpPr>
        <p:spPr>
          <a:xfrm>
            <a:off x="290513" y="930275"/>
            <a:ext cx="7978775" cy="6477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i="1" kern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Let’s now create tables for all of the following relations in MySQL</a:t>
            </a:r>
          </a:p>
          <a:p>
            <a:pPr>
              <a:defRPr/>
            </a:pPr>
            <a:r>
              <a:rPr lang="en-US" altLang="en-US" i="1" kern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Remember to create and use database before creating the tables</a:t>
            </a:r>
          </a:p>
          <a:p>
            <a:pPr lvl="1">
              <a:defRPr/>
            </a:pPr>
            <a:r>
              <a:rPr lang="en-US" altLang="en-US" i="1" kern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create database university;</a:t>
            </a:r>
          </a:p>
          <a:p>
            <a:pPr lvl="1">
              <a:defRPr/>
            </a:pPr>
            <a:r>
              <a:rPr lang="en-US" altLang="en-US" i="1" kern="0" dirty="0">
                <a:ea typeface="ＭＳ Ｐゴシック" panose="020B0600070205080204" pitchFamily="34" charset="-128"/>
                <a:sym typeface="Symbol" panose="05050102010706020507" pitchFamily="18" charset="2"/>
              </a:rPr>
              <a:t>use university;</a:t>
            </a:r>
          </a:p>
          <a:p>
            <a:pPr lvl="1">
              <a:defRPr/>
            </a:pPr>
            <a:endParaRPr lang="en-US" altLang="en-US" i="1" kern="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40B8F0F3-8C0F-40D1-AA5C-23019A83F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560638"/>
            <a:ext cx="7070725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296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C94DA9B0-2036-415B-AEB9-36663E22E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Statements</a:t>
            </a:r>
          </a:p>
        </p:txBody>
      </p:sp>
      <p:sp>
        <p:nvSpPr>
          <p:cNvPr id="20483" name="AutoShape 3">
            <a:extLst>
              <a:ext uri="{FF2B5EF4-FFF2-40B4-BE49-F238E27FC236}">
                <a16:creationId xmlns:a16="http://schemas.microsoft.com/office/drawing/2014/main" id="{6E2A0F00-10AD-4081-BC24-2DD670A59A48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09600" y="885825"/>
            <a:ext cx="8216900" cy="5727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create table classroom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	(building		varchar(15),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	 room_number		varchar(7),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	 capacity		numeric(4,0),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	 primary key (building, room_number)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220183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8F2E996-7624-491C-A281-DE1D1D1EFE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Introduction to MySQL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CB637E1-CFA8-49BB-AFC5-2B0B91F735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1363" y="1093788"/>
            <a:ext cx="8047037" cy="4903787"/>
          </a:xfrm>
        </p:spPr>
        <p:txBody>
          <a:bodyPr/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MySQL is an open-source relational database management system.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MySQL is written in C and C++.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MySQL was created by a Swedish company, MySQL AB.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The first version of MySQL appeared on 23 May 1995.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Sun Microsystems acquired MySQL AB in 2008.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Oracle acquired Sun Microsystems on 27 January 2010.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E2227B78-B992-4B15-88F5-6978088ADF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Statements</a:t>
            </a:r>
          </a:p>
        </p:txBody>
      </p:sp>
      <p:sp>
        <p:nvSpPr>
          <p:cNvPr id="22531" name="AutoShape 3">
            <a:extLst>
              <a:ext uri="{FF2B5EF4-FFF2-40B4-BE49-F238E27FC236}">
                <a16:creationId xmlns:a16="http://schemas.microsoft.com/office/drawing/2014/main" id="{F2590AE0-6D19-406A-A131-D3ABFB2F0E85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514350" y="885825"/>
            <a:ext cx="8312150" cy="5727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create table department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	(</a:t>
            </a:r>
            <a:r>
              <a:rPr lang="en-US" altLang="en-US" sz="2800" dirty="0" err="1"/>
              <a:t>dept_name</a:t>
            </a:r>
            <a:r>
              <a:rPr lang="en-US" altLang="en-US" sz="2800" dirty="0"/>
              <a:t>	varchar(20),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	 building		varchar(15),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	 budget		numeric(12,2) check (budget &gt; 0),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	 primary key (</a:t>
            </a:r>
            <a:r>
              <a:rPr lang="en-US" altLang="en-US" sz="2800" dirty="0" err="1"/>
              <a:t>dept_name</a:t>
            </a:r>
            <a:r>
              <a:rPr lang="en-US" altLang="en-US" sz="2800" dirty="0"/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4170410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49D7C53A-E930-41CE-A237-C7F6CE5AE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Statements</a:t>
            </a:r>
          </a:p>
        </p:txBody>
      </p:sp>
      <p:sp>
        <p:nvSpPr>
          <p:cNvPr id="24579" name="AutoShape 3">
            <a:extLst>
              <a:ext uri="{FF2B5EF4-FFF2-40B4-BE49-F238E27FC236}">
                <a16:creationId xmlns:a16="http://schemas.microsoft.com/office/drawing/2014/main" id="{4FA0EAB1-B345-46CA-9133-C2596751472A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09600" y="885825"/>
            <a:ext cx="8216900" cy="5727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create table course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	(course_id		varchar(8),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	 title			varchar(50),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	 dept_name		varchar(20),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	 credits		numeric(2,0) check (credits &gt; 0),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	 primary key (course_id),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	 foreign key (dept_name) references department (dept_name) on delete set null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245205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4412D144-0BCF-4A37-B0EB-1CED789F0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Statements</a:t>
            </a:r>
          </a:p>
        </p:txBody>
      </p:sp>
      <p:sp>
        <p:nvSpPr>
          <p:cNvPr id="26627" name="AutoShape 3">
            <a:extLst>
              <a:ext uri="{FF2B5EF4-FFF2-40B4-BE49-F238E27FC236}">
                <a16:creationId xmlns:a16="http://schemas.microsoft.com/office/drawing/2014/main" id="{2521EA27-E855-40C5-A5A2-8864A71A8599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2250" y="885825"/>
            <a:ext cx="8797925" cy="5727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create table instructor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	(ID			varchar(5),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	 name		varchar(20) not null,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	 </a:t>
            </a:r>
            <a:r>
              <a:rPr lang="en-US" altLang="en-US" sz="2800" dirty="0" err="1"/>
              <a:t>dept_name</a:t>
            </a:r>
            <a:r>
              <a:rPr lang="en-US" altLang="en-US" sz="2800" dirty="0"/>
              <a:t>	varchar(20),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	 salary		numeric(8,2) check (salary &gt; 29000),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	 primary key 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	 foreign key (</a:t>
            </a:r>
            <a:r>
              <a:rPr lang="en-US" altLang="en-US" sz="2800" dirty="0" err="1"/>
              <a:t>dept_name</a:t>
            </a:r>
            <a:r>
              <a:rPr lang="en-US" altLang="en-US" sz="2800" dirty="0"/>
              <a:t>) references department (</a:t>
            </a:r>
            <a:r>
              <a:rPr lang="en-US" altLang="en-US" sz="2800" dirty="0" err="1"/>
              <a:t>dept_name</a:t>
            </a:r>
            <a:r>
              <a:rPr lang="en-US" altLang="en-US" sz="2800" dirty="0"/>
              <a:t>) on delete set null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sz="2800" dirty="0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873551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4293F311-B906-4733-A004-951876C84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Statements</a:t>
            </a:r>
          </a:p>
        </p:txBody>
      </p:sp>
      <p:sp>
        <p:nvSpPr>
          <p:cNvPr id="28675" name="AutoShape 3">
            <a:extLst>
              <a:ext uri="{FF2B5EF4-FFF2-40B4-BE49-F238E27FC236}">
                <a16:creationId xmlns:a16="http://schemas.microsoft.com/office/drawing/2014/main" id="{3460D636-27F5-4A13-9CC0-D5BB95DF4CC6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09600" y="885825"/>
            <a:ext cx="8216900" cy="5727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create table section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(course_id		varchar(8),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       sec_id		varchar(8),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semester		varchar(6) check (semester in ('Fall', 'Winter', 'Spring', 'Summer')),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year			numeric(4,0) check (year &gt; 1701 and year &lt; 2100),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building		varchar(15),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room_number	varchar(7),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time_slot_id		varchar(4),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primary key (course_id, sec_id, semester, year),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foreign key (course_id) references course (course_id) on delete cascade,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foreign key (building, room_number) references classroom (building, room_number) on        delete set null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61127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7E1FFE16-B130-4BE7-921E-A714B7844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Statements</a:t>
            </a:r>
          </a:p>
        </p:txBody>
      </p:sp>
      <p:sp>
        <p:nvSpPr>
          <p:cNvPr id="30723" name="AutoShape 3">
            <a:extLst>
              <a:ext uri="{FF2B5EF4-FFF2-40B4-BE49-F238E27FC236}">
                <a16:creationId xmlns:a16="http://schemas.microsoft.com/office/drawing/2014/main" id="{B2194BF5-F1F3-4E7B-B7D2-9A6567A9BEDB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09600" y="885825"/>
            <a:ext cx="8216900" cy="5727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create table teaches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(ID			varchar(5),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course_id		varchar(8),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sec_id		varchar(8),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semester		varchar(6),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year			numeric(4,0),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primary key (ID, course_id, sec_id, semester, year),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foreign key (course_id,sec_id, semester, year) references section (course_id,sec_id, semester, year) on delete cascade,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foreign key (ID) references instructor (ID) on delete cascade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702701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5793DCF0-0FE9-4E19-862A-B719D2AC9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Statements</a:t>
            </a:r>
          </a:p>
        </p:txBody>
      </p:sp>
      <p:sp>
        <p:nvSpPr>
          <p:cNvPr id="32771" name="AutoShape 3">
            <a:extLst>
              <a:ext uri="{FF2B5EF4-FFF2-40B4-BE49-F238E27FC236}">
                <a16:creationId xmlns:a16="http://schemas.microsoft.com/office/drawing/2014/main" id="{E650815C-1BC4-4F18-9377-F5C7CA50CAAF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09600" y="885825"/>
            <a:ext cx="8216900" cy="5727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create table student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(ID			varchar(5),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name		varchar(20) not null,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dept_name		varchar(20),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tot_cred		numeric(3,0) check (tot_cred &gt;= 0),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primary key 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foreign key (dept_name) references department (dept_name) on delete set null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2116549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896CB2C9-1FFA-4C6F-A6DB-0D3C98A9F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Statements</a:t>
            </a:r>
          </a:p>
        </p:txBody>
      </p:sp>
      <p:sp>
        <p:nvSpPr>
          <p:cNvPr id="34819" name="AutoShape 3">
            <a:extLst>
              <a:ext uri="{FF2B5EF4-FFF2-40B4-BE49-F238E27FC236}">
                <a16:creationId xmlns:a16="http://schemas.microsoft.com/office/drawing/2014/main" id="{424E7297-BD88-4646-837A-01EFA86E1AB0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09600" y="885825"/>
            <a:ext cx="8216900" cy="5727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create table takes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(ID			varchar(5),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course_id		varchar(8),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sec_id		varchar(8),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semester		varchar(6),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year			numeric(4,0),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grade		varchar(2),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primary key (ID, course_id, sec_id, semester, year),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foreign key (course_id,sec_id, semester, year) references section (course_id,sec_id, semester, year) on delete cascade,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foreign key (ID) references student (ID) on delete cascade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3878387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30DA5A45-6142-4884-AB65-2637BE8EA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Statements</a:t>
            </a:r>
          </a:p>
        </p:txBody>
      </p:sp>
      <p:sp>
        <p:nvSpPr>
          <p:cNvPr id="36867" name="AutoShape 3">
            <a:extLst>
              <a:ext uri="{FF2B5EF4-FFF2-40B4-BE49-F238E27FC236}">
                <a16:creationId xmlns:a16="http://schemas.microsoft.com/office/drawing/2014/main" id="{373F1595-48C9-4E3C-A17F-DAF1ABF34FB7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09600" y="885825"/>
            <a:ext cx="8216900" cy="5727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create table advisor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(s_ID			varchar(5),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i_ID			varchar(5),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primary key (s_ID),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foreign key (i_ID) references instructor (ID) on delete set null,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foreign key (s_ID) references student (ID) on delete cascade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4251212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D9F28B84-1946-4E22-A3B2-4A27E87AD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Statements</a:t>
            </a:r>
          </a:p>
        </p:txBody>
      </p:sp>
      <p:sp>
        <p:nvSpPr>
          <p:cNvPr id="38915" name="AutoShape 3">
            <a:extLst>
              <a:ext uri="{FF2B5EF4-FFF2-40B4-BE49-F238E27FC236}">
                <a16:creationId xmlns:a16="http://schemas.microsoft.com/office/drawing/2014/main" id="{AC4A7F75-3E89-422E-8BDB-EF11CB1984C8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88900" y="885825"/>
            <a:ext cx="8869363" cy="5727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create table time_slot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(time_slot_id		varchar(4),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day			varchar(1),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start_hr		numeric(2) check (start_hr &gt;= 0 and start_hr &lt; 24),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start_min		numeric(2) check (start_min &gt;= 0 and start_min &lt; 60),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end_hr		numeric(2) check (end_hr &gt;= 0 and end_hr &lt; 24),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end_min		numeric(2) check (end_min &gt;= 0 and end_min &lt; 60),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primary key (time_slot_id, day, start_hr, start_min)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);</a:t>
            </a:r>
          </a:p>
        </p:txBody>
      </p:sp>
    </p:spTree>
    <p:extLst>
      <p:ext uri="{BB962C8B-B14F-4D97-AF65-F5344CB8AC3E}">
        <p14:creationId xmlns:p14="http://schemas.microsoft.com/office/powerpoint/2010/main" val="1602476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ED61F59E-1010-4695-ACEE-10647042B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Create Statements</a:t>
            </a:r>
          </a:p>
        </p:txBody>
      </p:sp>
      <p:sp>
        <p:nvSpPr>
          <p:cNvPr id="40963" name="AutoShape 3">
            <a:extLst>
              <a:ext uri="{FF2B5EF4-FFF2-40B4-BE49-F238E27FC236}">
                <a16:creationId xmlns:a16="http://schemas.microsoft.com/office/drawing/2014/main" id="{757692E9-1A60-417D-815A-E91F2961F2E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09600" y="885825"/>
            <a:ext cx="8216900" cy="57277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create table prereq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(course_id		varchar(8),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prereq_id		varchar(8),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primary key (course_id, prereq_id),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foreign key (course_id) references course (course_id) on delete cascade,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foreign key (prereq_id) references course (course_id)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/>
              <a:t>	 );</a:t>
            </a:r>
          </a:p>
        </p:txBody>
      </p:sp>
    </p:spTree>
    <p:extLst>
      <p:ext uri="{BB962C8B-B14F-4D97-AF65-F5344CB8AC3E}">
        <p14:creationId xmlns:p14="http://schemas.microsoft.com/office/powerpoint/2010/main" val="272925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8F2E996-7624-491C-A281-DE1D1D1EFE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Introduction to MySQL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CB637E1-CFA8-49BB-AFC5-2B0B91F735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1363" y="1093788"/>
            <a:ext cx="8047037" cy="4903787"/>
          </a:xfrm>
        </p:spPr>
        <p:txBody>
          <a:bodyPr/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MySQL is a central component of the LAMP open-source web application software stack. LAMP is an acronym for "Linux, Apache, MySQL, Perl/PHP/Python". 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MySQL is used in many high-profile, large-scale websites, including Facebook, Twitter,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ebay</a:t>
            </a:r>
            <a:r>
              <a:rPr lang="en-US" altLang="en-US" sz="2200" dirty="0">
                <a:ea typeface="ＭＳ Ｐゴシック" panose="020B0600070205080204" pitchFamily="34" charset="-128"/>
              </a:rPr>
              <a:t>, Spotify, Pinterest, YouTube, Uber, booking.com, Bank of America, etc. See more at: </a:t>
            </a:r>
            <a:r>
              <a:rPr lang="en-US" sz="2200" dirty="0">
                <a:hlinkClick r:id="rId3"/>
              </a:rPr>
              <a:t>https://www.mysql.com/customers/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MySQL can be downloaded for free at: </a:t>
            </a:r>
            <a:r>
              <a:rPr lang="en-US" sz="2200" dirty="0">
                <a:hlinkClick r:id="rId4"/>
              </a:rPr>
              <a:t>https://dev.mysql.com/downloads/installer/</a:t>
            </a: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7055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1209B55-A534-4F43-87D6-32D56E6D01C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End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006F49A-FDB0-44B1-A762-0F74AE2EFC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Introduction to MySQL Contd…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1C74501-A6E0-4131-8314-72204D4BC1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1363" y="1093788"/>
            <a:ext cx="8047037" cy="4903787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We will be using MySQl Workbench to write and run our queries.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See existing databases</a:t>
            </a:r>
          </a:p>
          <a:p>
            <a:pPr lvl="1"/>
            <a:r>
              <a:rPr lang="en-US" altLang="en-US" sz="2800" b="1">
                <a:ea typeface="ＭＳ Ｐゴシック" panose="020B0600070205080204" pitchFamily="34" charset="-128"/>
              </a:rPr>
              <a:t>show</a:t>
            </a:r>
            <a:r>
              <a:rPr lang="en-US" altLang="en-US" sz="2800">
                <a:ea typeface="ＭＳ Ｐゴシック" panose="020B0600070205080204" pitchFamily="34" charset="-128"/>
              </a:rPr>
              <a:t> databases;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Create a database called university</a:t>
            </a:r>
          </a:p>
          <a:p>
            <a:pPr lvl="1"/>
            <a:r>
              <a:rPr lang="en-US" altLang="en-US" sz="2800" b="1">
                <a:ea typeface="ＭＳ Ｐゴシック" panose="020B0600070205080204" pitchFamily="34" charset="-128"/>
              </a:rPr>
              <a:t>create database </a:t>
            </a:r>
            <a:r>
              <a:rPr lang="en-US" altLang="en-US" sz="2800">
                <a:ea typeface="ＭＳ Ｐゴシック" panose="020B0600070205080204" pitchFamily="34" charset="-128"/>
              </a:rPr>
              <a:t>university;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Connect to the university database</a:t>
            </a:r>
          </a:p>
          <a:p>
            <a:pPr lvl="1"/>
            <a:r>
              <a:rPr lang="en-US" altLang="en-US" sz="2800" b="1">
                <a:ea typeface="ＭＳ Ｐゴシック" panose="020B0600070205080204" pitchFamily="34" charset="-128"/>
              </a:rPr>
              <a:t>use</a:t>
            </a:r>
            <a:r>
              <a:rPr lang="en-US" altLang="en-US" sz="2800">
                <a:ea typeface="ＭＳ Ｐゴシック" panose="020B0600070205080204" pitchFamily="34" charset="-128"/>
              </a:rPr>
              <a:t> university;</a:t>
            </a:r>
          </a:p>
          <a:p>
            <a:pPr lvl="1"/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D2FC42F-6B28-4FC3-BC30-C70F63A22B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Introduction to MySQL Contd…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D1AD0A8-7877-4196-9A02-6D8B272463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1363" y="1093788"/>
            <a:ext cx="8047037" cy="4903787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Create an instructor table within the university database</a:t>
            </a:r>
          </a:p>
          <a:p>
            <a:pPr marL="457200" lvl="1" indent="0">
              <a:buFont typeface="Monotype Sorts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   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create table </a:t>
            </a:r>
            <a:r>
              <a:rPr lang="en-US" altLang="en-US" sz="2800" dirty="0">
                <a:ea typeface="ＭＳ Ｐゴシック" panose="020B0600070205080204" pitchFamily="34" charset="-128"/>
              </a:rPr>
              <a:t>instructor (</a:t>
            </a:r>
          </a:p>
          <a:p>
            <a:pPr marL="457200" lvl="1" indent="0">
              <a:buFont typeface="Monotype Sorts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    id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int PRIMARY KEY</a:t>
            </a:r>
            <a:r>
              <a:rPr lang="en-US" altLang="en-US" sz="2800" dirty="0">
                <a:ea typeface="ＭＳ Ｐゴシック" panose="020B0600070205080204" pitchFamily="34" charset="-128"/>
              </a:rPr>
              <a:t>,</a:t>
            </a:r>
          </a:p>
          <a:p>
            <a:pPr marL="457200" lvl="1" indent="0">
              <a:buFont typeface="Monotype Sorts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    name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varchar</a:t>
            </a:r>
            <a:r>
              <a:rPr lang="en-US" altLang="en-US" sz="2800" dirty="0">
                <a:ea typeface="ＭＳ Ｐゴシック" panose="020B0600070205080204" pitchFamily="34" charset="-128"/>
              </a:rPr>
              <a:t>(20),</a:t>
            </a:r>
          </a:p>
          <a:p>
            <a:pPr marL="457200" lvl="1" indent="0">
              <a:buFont typeface="Monotype Sorts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   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varchar</a:t>
            </a:r>
            <a:r>
              <a:rPr lang="en-US" altLang="en-US" sz="2800" dirty="0">
                <a:ea typeface="ＭＳ Ｐゴシック" panose="020B0600070205080204" pitchFamily="34" charset="-128"/>
              </a:rPr>
              <a:t>(20),</a:t>
            </a:r>
          </a:p>
          <a:p>
            <a:pPr marL="457200" lvl="1" indent="0">
              <a:buFont typeface="Monotype Sorts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    salary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int</a:t>
            </a:r>
          </a:p>
          <a:p>
            <a:pPr marL="457200" lvl="1" indent="0">
              <a:buFont typeface="Monotype Sorts" charset="2"/>
              <a:buNone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     </a:t>
            </a:r>
            <a:r>
              <a:rPr lang="en-US" altLang="en-US" sz="2800" dirty="0">
                <a:ea typeface="ＭＳ Ｐゴシック" panose="020B0600070205080204" pitchFamily="34" charset="-128"/>
              </a:rPr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D2FC42F-6B28-4FC3-BC30-C70F63A22B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Introduction to MySQL Contd…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D1AD0A8-7877-4196-9A02-6D8B272463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1363" y="1093788"/>
            <a:ext cx="8047037" cy="4903787"/>
          </a:xfrm>
        </p:spPr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You can also specify primary key at the end of the create statement.</a:t>
            </a:r>
          </a:p>
          <a:p>
            <a:pPr marL="457200" lvl="1" indent="0">
              <a:buFont typeface="Monotype Sorts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   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create table </a:t>
            </a:r>
            <a:r>
              <a:rPr lang="en-US" altLang="en-US" sz="2800" dirty="0">
                <a:ea typeface="ＭＳ Ｐゴシック" panose="020B0600070205080204" pitchFamily="34" charset="-128"/>
              </a:rPr>
              <a:t>instructor (</a:t>
            </a:r>
          </a:p>
          <a:p>
            <a:pPr marL="457200" lvl="1" indent="0">
              <a:buFont typeface="Monotype Sorts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    id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int</a:t>
            </a:r>
            <a:r>
              <a:rPr lang="en-US" altLang="en-US" sz="2800" dirty="0">
                <a:ea typeface="ＭＳ Ｐゴシック" panose="020B0600070205080204" pitchFamily="34" charset="-128"/>
              </a:rPr>
              <a:t>,</a:t>
            </a:r>
          </a:p>
          <a:p>
            <a:pPr marL="457200" lvl="1" indent="0">
              <a:buFont typeface="Monotype Sorts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    name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varchar</a:t>
            </a:r>
            <a:r>
              <a:rPr lang="en-US" altLang="en-US" sz="2800" dirty="0">
                <a:ea typeface="ＭＳ Ｐゴシック" panose="020B0600070205080204" pitchFamily="34" charset="-128"/>
              </a:rPr>
              <a:t>(20),</a:t>
            </a:r>
          </a:p>
          <a:p>
            <a:pPr marL="457200" lvl="1" indent="0">
              <a:buFont typeface="Monotype Sorts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   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varchar</a:t>
            </a:r>
            <a:r>
              <a:rPr lang="en-US" altLang="en-US" sz="2800" dirty="0">
                <a:ea typeface="ＭＳ Ｐゴシック" panose="020B0600070205080204" pitchFamily="34" charset="-128"/>
              </a:rPr>
              <a:t>(20),</a:t>
            </a:r>
          </a:p>
          <a:p>
            <a:pPr marL="457200" lvl="1" indent="0">
              <a:buFont typeface="Monotype Sorts" charset="2"/>
              <a:buNone/>
            </a:pPr>
            <a:r>
              <a:rPr lang="en-US" altLang="en-US" sz="2800" dirty="0">
                <a:ea typeface="ＭＳ Ｐゴシック" panose="020B0600070205080204" pitchFamily="34" charset="-128"/>
              </a:rPr>
              <a:t>     salary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int,</a:t>
            </a:r>
          </a:p>
          <a:p>
            <a:pPr marL="457200" lvl="1" indent="0">
              <a:buFont typeface="Monotype Sorts" charset="2"/>
              <a:buNone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     primary key </a:t>
            </a:r>
            <a:r>
              <a:rPr lang="en-US" altLang="en-US" sz="2800" dirty="0">
                <a:ea typeface="ＭＳ Ｐゴシック" panose="020B0600070205080204" pitchFamily="34" charset="-128"/>
              </a:rPr>
              <a:t>(id)</a:t>
            </a:r>
            <a:endParaRPr lang="en-US" altLang="en-US" sz="2800" b="1" dirty="0">
              <a:ea typeface="ＭＳ Ｐゴシック" panose="020B0600070205080204" pitchFamily="34" charset="-128"/>
            </a:endParaRPr>
          </a:p>
          <a:p>
            <a:pPr marL="457200" lvl="1" indent="0">
              <a:buFont typeface="Monotype Sorts" charset="2"/>
              <a:buNone/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     </a:t>
            </a:r>
            <a:r>
              <a:rPr lang="en-US" altLang="en-US" sz="2800" dirty="0">
                <a:ea typeface="ＭＳ Ｐゴシック" panose="020B0600070205080204" pitchFamily="34" charset="-128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4912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42FEEB0-D2C1-487F-B193-436EFFFCA0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Introduction to MySQL Contd…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2FF1106-BC99-4F9B-BA3F-1AF70610BE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7038" y="1093788"/>
            <a:ext cx="8361362" cy="4903787"/>
          </a:xfrm>
        </p:spPr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View tables in the university database</a:t>
            </a:r>
          </a:p>
          <a:p>
            <a:pPr lvl="1"/>
            <a:r>
              <a:rPr lang="en-US" altLang="en-US" sz="2800" b="1">
                <a:ea typeface="ＭＳ Ｐゴシック" panose="020B0600070205080204" pitchFamily="34" charset="-128"/>
              </a:rPr>
              <a:t>show</a:t>
            </a:r>
            <a:r>
              <a:rPr lang="en-US" altLang="en-US" sz="2800">
                <a:ea typeface="ＭＳ Ｐゴシック" panose="020B0600070205080204" pitchFamily="34" charset="-128"/>
              </a:rPr>
              <a:t> tables;</a:t>
            </a:r>
          </a:p>
          <a:p>
            <a:r>
              <a:rPr lang="en-US" altLang="en-US" sz="2800">
                <a:ea typeface="ＭＳ Ｐゴシック" panose="020B0600070205080204" pitchFamily="34" charset="-128"/>
              </a:rPr>
              <a:t>View table description</a:t>
            </a:r>
          </a:p>
          <a:p>
            <a:pPr lvl="1"/>
            <a:r>
              <a:rPr lang="en-US" altLang="en-US" sz="2800" b="1">
                <a:ea typeface="ＭＳ Ｐゴシック" panose="020B0600070205080204" pitchFamily="34" charset="-128"/>
              </a:rPr>
              <a:t>desc</a:t>
            </a:r>
            <a:r>
              <a:rPr lang="en-US" altLang="en-US" sz="2800">
                <a:ea typeface="ＭＳ Ｐゴシック" panose="020B0600070205080204" pitchFamily="34" charset="-128"/>
              </a:rPr>
              <a:t> instructor;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0D12AAB-E9E6-4441-898F-DB528D4737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  <a:ea typeface="ＭＳ Ｐゴシック" panose="020B0600070205080204" pitchFamily="34" charset="-128"/>
              </a:rPr>
              <a:t>Introduction to MySQL Contd…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9E54ED6-C5F3-455B-94A0-FE22B315D3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5738" y="1093788"/>
            <a:ext cx="8602662" cy="5392737"/>
          </a:xfrm>
        </p:spPr>
        <p:txBody>
          <a:bodyPr/>
          <a:lstStyle/>
          <a:p>
            <a:r>
              <a:rPr lang="en-US" altLang="en-US" sz="2300">
                <a:ea typeface="ＭＳ Ｐゴシック" panose="020B0600070205080204" pitchFamily="34" charset="-128"/>
              </a:rPr>
              <a:t>Insert records into the instructor table</a:t>
            </a:r>
          </a:p>
          <a:p>
            <a:pPr lvl="1"/>
            <a:r>
              <a:rPr lang="en-US" altLang="en-US" sz="2300" b="1">
                <a:ea typeface="ＭＳ Ｐゴシック" panose="020B0600070205080204" pitchFamily="34" charset="-128"/>
              </a:rPr>
              <a:t>insert into </a:t>
            </a:r>
            <a:r>
              <a:rPr lang="en-US" altLang="en-US" sz="2300">
                <a:ea typeface="ＭＳ Ｐゴシック" panose="020B0600070205080204" pitchFamily="34" charset="-128"/>
              </a:rPr>
              <a:t>instructor</a:t>
            </a:r>
            <a:r>
              <a:rPr lang="en-US" altLang="en-US" sz="2300" b="1">
                <a:ea typeface="ＭＳ Ｐゴシック" panose="020B0600070205080204" pitchFamily="34" charset="-128"/>
              </a:rPr>
              <a:t> values</a:t>
            </a:r>
            <a:r>
              <a:rPr lang="en-US" altLang="en-US" sz="2300">
                <a:ea typeface="ＭＳ Ｐゴシック" panose="020B0600070205080204" pitchFamily="34" charset="-128"/>
              </a:rPr>
              <a:t>(1001,'Tim Hamling','Computer Science',50000);</a:t>
            </a:r>
          </a:p>
          <a:p>
            <a:pPr lvl="1"/>
            <a:r>
              <a:rPr lang="en-US" altLang="en-US" sz="2300" b="1">
                <a:ea typeface="ＭＳ Ｐゴシック" panose="020B0600070205080204" pitchFamily="34" charset="-128"/>
              </a:rPr>
              <a:t>insert into </a:t>
            </a:r>
            <a:r>
              <a:rPr lang="en-US" altLang="en-US" sz="2300">
                <a:ea typeface="ＭＳ Ｐゴシック" panose="020B0600070205080204" pitchFamily="34" charset="-128"/>
              </a:rPr>
              <a:t>instructor</a:t>
            </a:r>
            <a:r>
              <a:rPr lang="en-US" altLang="en-US" sz="2300" b="1">
                <a:ea typeface="ＭＳ Ｐゴシック" panose="020B0600070205080204" pitchFamily="34" charset="-128"/>
              </a:rPr>
              <a:t> values</a:t>
            </a:r>
            <a:r>
              <a:rPr lang="en-US" altLang="en-US" sz="2300">
                <a:ea typeface="ＭＳ Ｐゴシック" panose="020B0600070205080204" pitchFamily="34" charset="-128"/>
              </a:rPr>
              <a:t>(1002,’Amireer Baker’, 'Biology',40000);</a:t>
            </a:r>
          </a:p>
          <a:p>
            <a:pPr lvl="1"/>
            <a:r>
              <a:rPr lang="en-US" altLang="en-US" sz="2300" b="1">
                <a:ea typeface="ＭＳ Ｐゴシック" panose="020B0600070205080204" pitchFamily="34" charset="-128"/>
              </a:rPr>
              <a:t>insert into </a:t>
            </a:r>
            <a:r>
              <a:rPr lang="en-US" altLang="en-US" sz="2300">
                <a:ea typeface="ＭＳ Ｐゴシック" panose="020B0600070205080204" pitchFamily="34" charset="-128"/>
              </a:rPr>
              <a:t>instructor</a:t>
            </a:r>
            <a:r>
              <a:rPr lang="en-US" altLang="en-US" sz="2300" b="1">
                <a:ea typeface="ＭＳ Ｐゴシック" panose="020B0600070205080204" pitchFamily="34" charset="-128"/>
              </a:rPr>
              <a:t> values</a:t>
            </a:r>
            <a:r>
              <a:rPr lang="en-US" altLang="en-US" sz="2300">
                <a:ea typeface="ＭＳ Ｐゴシック" panose="020B0600070205080204" pitchFamily="34" charset="-128"/>
              </a:rPr>
              <a:t>(1001,'Tina Tian','Computer Science',60000); //This gives an error!</a:t>
            </a:r>
          </a:p>
          <a:p>
            <a:pPr lvl="1"/>
            <a:r>
              <a:rPr lang="en-US" altLang="en-US" sz="2300" b="1">
                <a:ea typeface="ＭＳ Ｐゴシック" panose="020B0600070205080204" pitchFamily="34" charset="-128"/>
              </a:rPr>
              <a:t>insert into </a:t>
            </a:r>
            <a:r>
              <a:rPr lang="en-US" altLang="en-US" sz="2300">
                <a:ea typeface="ＭＳ Ｐゴシック" panose="020B0600070205080204" pitchFamily="34" charset="-128"/>
              </a:rPr>
              <a:t>instructor</a:t>
            </a:r>
            <a:r>
              <a:rPr lang="en-US" altLang="en-US" sz="2300" b="1">
                <a:ea typeface="ＭＳ Ｐゴシック" panose="020B0600070205080204" pitchFamily="34" charset="-128"/>
              </a:rPr>
              <a:t> values</a:t>
            </a:r>
            <a:r>
              <a:rPr lang="en-US" altLang="en-US" sz="2300">
                <a:ea typeface="ＭＳ Ｐゴシック" panose="020B0600070205080204" pitchFamily="34" charset="-128"/>
              </a:rPr>
              <a:t>(1003,'Tina Tian','Computer Science Department',50000); //This gives an error!</a:t>
            </a:r>
          </a:p>
          <a:p>
            <a:r>
              <a:rPr lang="en-US" altLang="en-US" sz="2300">
                <a:ea typeface="ＭＳ Ｐゴシック" panose="020B0600070205080204" pitchFamily="34" charset="-128"/>
              </a:rPr>
              <a:t>Insert multiple records</a:t>
            </a:r>
          </a:p>
          <a:p>
            <a:pPr lvl="1"/>
            <a:r>
              <a:rPr lang="en-US" altLang="en-US" sz="2300" b="1">
                <a:ea typeface="ＭＳ Ｐゴシック" panose="020B0600070205080204" pitchFamily="34" charset="-128"/>
              </a:rPr>
              <a:t>insert into </a:t>
            </a:r>
            <a:r>
              <a:rPr lang="en-US" altLang="en-US" sz="2300">
                <a:ea typeface="ＭＳ Ｐゴシック" panose="020B0600070205080204" pitchFamily="34" charset="-128"/>
              </a:rPr>
              <a:t>instructor </a:t>
            </a:r>
            <a:r>
              <a:rPr lang="en-US" altLang="en-US" sz="2300" b="1">
                <a:ea typeface="ＭＳ Ｐゴシック" panose="020B0600070205080204" pitchFamily="34" charset="-128"/>
              </a:rPr>
              <a:t>values</a:t>
            </a:r>
            <a:r>
              <a:rPr lang="en-US" altLang="en-US" sz="2300">
                <a:ea typeface="ＭＳ Ｐゴシック" panose="020B0600070205080204" pitchFamily="34" charset="-128"/>
              </a:rPr>
              <a:t>(1003,'Tina Tian','Computer Science',50000),(1004,'Kashifuddin Qazi','Computer Science',45000);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24549</TotalTime>
  <Words>1515</Words>
  <Application>Microsoft Office PowerPoint</Application>
  <PresentationFormat>On-screen Show (4:3)</PresentationFormat>
  <Paragraphs>325</Paragraphs>
  <Slides>40</Slides>
  <Notes>39</Notes>
  <HiddenSlides>0</HiddenSlides>
  <MMClips>0</MMClips>
  <ScaleCrop>false</ScaleCrop>
  <HeadingPairs>
    <vt:vector size="10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  <vt:variant>
        <vt:lpstr>Custom Shows</vt:lpstr>
      </vt:variant>
      <vt:variant>
        <vt:i4>1</vt:i4>
      </vt:variant>
    </vt:vector>
  </HeadingPairs>
  <TitlesOfParts>
    <vt:vector size="49" baseType="lpstr">
      <vt:lpstr>ＭＳ Ｐゴシック</vt:lpstr>
      <vt:lpstr>Helvetica</vt:lpstr>
      <vt:lpstr>Monotype Sorts</vt:lpstr>
      <vt:lpstr>Symbol</vt:lpstr>
      <vt:lpstr>Times New Roman</vt:lpstr>
      <vt:lpstr>Webdings</vt:lpstr>
      <vt:lpstr>2_db-5-grey</vt:lpstr>
      <vt:lpstr>Clip</vt:lpstr>
      <vt:lpstr>Introduction to MySQL </vt:lpstr>
      <vt:lpstr>Outline</vt:lpstr>
      <vt:lpstr>Introduction to MySQL</vt:lpstr>
      <vt:lpstr>Introduction to MySQL</vt:lpstr>
      <vt:lpstr>Introduction to MySQL Contd…</vt:lpstr>
      <vt:lpstr>Introduction to MySQL Contd…</vt:lpstr>
      <vt:lpstr>Introduction to MySQL Contd…</vt:lpstr>
      <vt:lpstr>Introduction to MySQL Contd…</vt:lpstr>
      <vt:lpstr>Introduction to MySQL Contd…</vt:lpstr>
      <vt:lpstr>Introduction to MySQL Contd…</vt:lpstr>
      <vt:lpstr>The CHECK constraint</vt:lpstr>
      <vt:lpstr>NOT NULL constraint</vt:lpstr>
      <vt:lpstr>NOT NULL constraint</vt:lpstr>
      <vt:lpstr>Foreign Key constraint</vt:lpstr>
      <vt:lpstr>Foreign Key constraint</vt:lpstr>
      <vt:lpstr>Foreign Key constraint – On Delete</vt:lpstr>
      <vt:lpstr>Foreign Key constraint – On Delete</vt:lpstr>
      <vt:lpstr>Foreign Key constraint – On Delete</vt:lpstr>
      <vt:lpstr>Foreign Key constraint – On Delete</vt:lpstr>
      <vt:lpstr>Foreign Key constraint – On Delete</vt:lpstr>
      <vt:lpstr>DEFAULT Values</vt:lpstr>
      <vt:lpstr>UNIQUE Constraint</vt:lpstr>
      <vt:lpstr>UNIQUE Constraint</vt:lpstr>
      <vt:lpstr>ALTER Command</vt:lpstr>
      <vt:lpstr>ALTER Command</vt:lpstr>
      <vt:lpstr>ALTER Command</vt:lpstr>
      <vt:lpstr>ALTER Command</vt:lpstr>
      <vt:lpstr>Schema of the University Database</vt:lpstr>
      <vt:lpstr>Create Statements</vt:lpstr>
      <vt:lpstr>Create Statements</vt:lpstr>
      <vt:lpstr>Create Statements</vt:lpstr>
      <vt:lpstr>Create Statements</vt:lpstr>
      <vt:lpstr>Create Statements</vt:lpstr>
      <vt:lpstr>Create Statements</vt:lpstr>
      <vt:lpstr>Create Statements</vt:lpstr>
      <vt:lpstr>Create Statements</vt:lpstr>
      <vt:lpstr>Create Statements</vt:lpstr>
      <vt:lpstr>Create Statements</vt:lpstr>
      <vt:lpstr>Create Statements</vt:lpstr>
      <vt:lpstr>End of Slides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Ankur Agrawal</cp:lastModifiedBy>
  <cp:revision>338</cp:revision>
  <cp:lastPrinted>2005-01-10T21:51:57Z</cp:lastPrinted>
  <dcterms:created xsi:type="dcterms:W3CDTF">1999-11-04T20:50:09Z</dcterms:created>
  <dcterms:modified xsi:type="dcterms:W3CDTF">2019-09-22T19:15:57Z</dcterms:modified>
</cp:coreProperties>
</file>