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4"/>
  </p:notesMasterIdLst>
  <p:handoutMasterIdLst>
    <p:handoutMasterId r:id="rId45"/>
  </p:handoutMasterIdLst>
  <p:sldIdLst>
    <p:sldId id="257" r:id="rId2"/>
    <p:sldId id="530" r:id="rId3"/>
    <p:sldId id="478" r:id="rId4"/>
    <p:sldId id="260" r:id="rId5"/>
    <p:sldId id="532" r:id="rId6"/>
    <p:sldId id="533" r:id="rId7"/>
    <p:sldId id="507" r:id="rId8"/>
    <p:sldId id="508" r:id="rId9"/>
    <p:sldId id="552" r:id="rId10"/>
    <p:sldId id="658" r:id="rId11"/>
    <p:sldId id="659" r:id="rId12"/>
    <p:sldId id="660" r:id="rId13"/>
    <p:sldId id="661" r:id="rId14"/>
    <p:sldId id="662" r:id="rId15"/>
    <p:sldId id="664" r:id="rId16"/>
    <p:sldId id="663" r:id="rId17"/>
    <p:sldId id="538" r:id="rId18"/>
    <p:sldId id="648" r:id="rId19"/>
    <p:sldId id="672" r:id="rId20"/>
    <p:sldId id="650" r:id="rId21"/>
    <p:sldId id="512" r:id="rId22"/>
    <p:sldId id="500" r:id="rId23"/>
    <p:sldId id="267" r:id="rId24"/>
    <p:sldId id="487" r:id="rId25"/>
    <p:sldId id="539" r:id="rId26"/>
    <p:sldId id="677" r:id="rId27"/>
    <p:sldId id="495" r:id="rId28"/>
    <p:sldId id="506" r:id="rId29"/>
    <p:sldId id="520" r:id="rId30"/>
    <p:sldId id="503" r:id="rId31"/>
    <p:sldId id="499" r:id="rId32"/>
    <p:sldId id="521" r:id="rId33"/>
    <p:sldId id="519" r:id="rId34"/>
    <p:sldId id="598" r:id="rId35"/>
    <p:sldId id="527" r:id="rId36"/>
    <p:sldId id="528" r:id="rId37"/>
    <p:sldId id="505" r:id="rId38"/>
    <p:sldId id="602" r:id="rId39"/>
    <p:sldId id="653" r:id="rId40"/>
    <p:sldId id="535" r:id="rId41"/>
    <p:sldId id="673" r:id="rId42"/>
    <p:sldId id="676" r:id="rId4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28">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405" autoAdjust="0"/>
  </p:normalViewPr>
  <p:slideViewPr>
    <p:cSldViewPr>
      <p:cViewPr varScale="1">
        <p:scale>
          <a:sx n="162" d="100"/>
          <a:sy n="162" d="100"/>
        </p:scale>
        <p:origin x="1662" y="144"/>
      </p:cViewPr>
      <p:guideLst>
        <p:guide orient="horz" pos="864"/>
        <p:guide pos="5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2107"/>
    </p:cViewPr>
  </p:sorterViewPr>
  <p:notesViewPr>
    <p:cSldViewPr>
      <p:cViewPr varScale="1">
        <p:scale>
          <a:sx n="43" d="100"/>
          <a:sy n="43" d="100"/>
        </p:scale>
        <p:origin x="-1422" y="-84"/>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3F7A01B-9CF1-4267-B650-0535B56C69F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ltLang="en-US"/>
          </a:p>
        </p:txBody>
      </p:sp>
      <p:sp>
        <p:nvSpPr>
          <p:cNvPr id="2051" name="Rectangle 3">
            <a:extLst>
              <a:ext uri="{FF2B5EF4-FFF2-40B4-BE49-F238E27FC236}">
                <a16:creationId xmlns:a16="http://schemas.microsoft.com/office/drawing/2014/main" id="{959F4EEC-A91F-48F4-B683-A4783F86AAE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ltLang="en-US"/>
          </a:p>
        </p:txBody>
      </p:sp>
      <p:sp>
        <p:nvSpPr>
          <p:cNvPr id="3076" name="Rectangle 4">
            <a:extLst>
              <a:ext uri="{FF2B5EF4-FFF2-40B4-BE49-F238E27FC236}">
                <a16:creationId xmlns:a16="http://schemas.microsoft.com/office/drawing/2014/main" id="{2D371B2A-9AE9-4484-A7B9-ABD797D9AF4A}"/>
              </a:ext>
            </a:extLst>
          </p:cNvPr>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21BF6E8B-80AA-40C6-9CE8-F8E8902BAABB}"/>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2AEACCF3-683E-41A8-9892-92D20B137CCB}"/>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ltLang="en-US"/>
          </a:p>
        </p:txBody>
      </p:sp>
      <p:sp>
        <p:nvSpPr>
          <p:cNvPr id="2055" name="Rectangle 7">
            <a:extLst>
              <a:ext uri="{FF2B5EF4-FFF2-40B4-BE49-F238E27FC236}">
                <a16:creationId xmlns:a16="http://schemas.microsoft.com/office/drawing/2014/main" id="{9A842BFC-64D1-4F6F-B0EE-81C97196A73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pPr>
              <a:defRPr/>
            </a:pPr>
            <a:fld id="{BE2A3397-F9A8-4A64-92D0-02153F7D366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9E58B7F8-4984-4ED1-AA74-799051660FAE}"/>
              </a:ext>
            </a:extLst>
          </p:cNvPr>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DC73E8B-822A-476B-BCD8-1220B7F427B3}" type="slidenum">
              <a:rPr lang="en-US" altLang="en-US" sz="1000" smtClean="0"/>
              <a:pPr/>
              <a:t>4</a:t>
            </a:fld>
            <a:endParaRPr lang="en-US" altLang="en-US" sz="1000"/>
          </a:p>
        </p:txBody>
      </p:sp>
      <p:sp>
        <p:nvSpPr>
          <p:cNvPr id="8195" name="Rectangle 2">
            <a:extLst>
              <a:ext uri="{FF2B5EF4-FFF2-40B4-BE49-F238E27FC236}">
                <a16:creationId xmlns:a16="http://schemas.microsoft.com/office/drawing/2014/main" id="{82C5F54F-2357-4468-94A0-DBC8B36A44EC}"/>
              </a:ext>
            </a:extLst>
          </p:cNvPr>
          <p:cNvSpPr>
            <a:spLocks noGrp="1" noRot="1" noChangeAspect="1" noChangeArrowheads="1" noTextEdit="1"/>
          </p:cNvSpPr>
          <p:nvPr>
            <p:ph type="sldImg"/>
          </p:nvPr>
        </p:nvSpPr>
        <p:spPr>
          <a:xfrm>
            <a:off x="1150938" y="692150"/>
            <a:ext cx="4556125" cy="3416300"/>
          </a:xfrm>
          <a:ln cap="flat"/>
        </p:spPr>
      </p:sp>
      <p:sp>
        <p:nvSpPr>
          <p:cNvPr id="8196" name="Rectangle 3">
            <a:extLst>
              <a:ext uri="{FF2B5EF4-FFF2-40B4-BE49-F238E27FC236}">
                <a16:creationId xmlns:a16="http://schemas.microsoft.com/office/drawing/2014/main" id="{C93ABABC-D337-4C33-8B07-304A65978267}"/>
              </a:ext>
            </a:extLst>
          </p:cNvPr>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6EDA619E-D561-427D-A1E6-4F467CBBD005}"/>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6A374EC6-6DE8-43EF-9BDC-1C42E84BCC49}"/>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77C50195-AB72-4513-A67C-B2232533866B}"/>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53206B7E-FAEC-4CB6-B272-FE4659D5639D}"/>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2E4569AF-2F40-473A-88B2-935B9D1FAF8B}"/>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5912A23D-B028-42AC-9F2C-D4DAC5059FEA}"/>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3AF9C8BC-085C-411A-A41C-C55AD7949874}"/>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153BAD4F-A08D-426A-A67E-4ADF37BA38F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E47A3E2C-CBF4-4B4B-BF5C-92353737C31B}"/>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34A721C0-C98C-432D-9626-AB7574B1FD62}"/>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A937F041-E4D3-4A79-954A-C849AE3680D2}"/>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9A8BB2C2-2B3A-421F-BDEF-37416F8FFB87}"/>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6B104732-E353-4A98-80CB-8500431BEEB6}"/>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E854A6E6-5EEF-4330-8F4A-40222D13DB16}"/>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3B6EB760-0D74-493B-A2CF-1B4A574E9C15}"/>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57346577-B185-4A7C-87A5-717DC4497E98}"/>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06E29B82-C986-4542-9F12-10E008143D03}"/>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7A5AD7E6-53EC-42D5-9055-E12FAD121994}"/>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35708BCE-7D95-4B11-B06F-CFA786848F75}"/>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AF3DD72A-319E-4D22-AB5F-9A3BFD0DDFCB}"/>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F9EE776C-6784-4049-9ED1-BCE6BE2B42CB}"/>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7235E392-38F1-4EDC-883E-64D594F528AD}"/>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DEEC2376-88B5-4052-B1F3-6EE9A030E481}"/>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5B69A6A8-B97E-49A5-8ECF-5F17E5892268}"/>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EB796970-F180-47FF-9B6A-00284850E24D}"/>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F2FEF19D-A82C-4BD6-8BDF-3B700937C02B}"/>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CE99C0A2-3718-410B-8F99-C4D1320D8377}"/>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95EB3C60-48D2-4808-9062-2B648B2D016D}"/>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BED68F35-010E-4CF8-8084-9C1F128D9A99}"/>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51E3CA9B-5495-4C58-BBB4-730390D6CBC9}"/>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4" name="Rectangle 37">
            <a:extLst>
              <a:ext uri="{FF2B5EF4-FFF2-40B4-BE49-F238E27FC236}">
                <a16:creationId xmlns:a16="http://schemas.microsoft.com/office/drawing/2014/main" id="{4BE6F77F-6C6B-4384-AFC2-BDCE7E17D13E}"/>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2015 Pearson Education, Inc. All rights reserved. </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5" name="Date Placeholder 34">
            <a:extLst>
              <a:ext uri="{FF2B5EF4-FFF2-40B4-BE49-F238E27FC236}">
                <a16:creationId xmlns:a16="http://schemas.microsoft.com/office/drawing/2014/main" id="{039A74F7-0395-44BE-838C-E36962BCFEBB}"/>
              </a:ext>
            </a:extLst>
          </p:cNvPr>
          <p:cNvSpPr>
            <a:spLocks noGrp="1" noChangeArrowheads="1"/>
          </p:cNvSpPr>
          <p:nvPr>
            <p:ph type="dt" sz="quarter" idx="10"/>
          </p:nvPr>
        </p:nvSpPr>
        <p:spPr/>
        <p:txBody>
          <a:bodyPr/>
          <a:lstStyle>
            <a:lvl1pPr>
              <a:defRPr/>
            </a:lvl1pPr>
          </a:lstStyle>
          <a:p>
            <a:pPr>
              <a:defRPr/>
            </a:pPr>
            <a:endParaRPr lang="en-US" altLang="en-US"/>
          </a:p>
        </p:txBody>
      </p:sp>
      <p:sp>
        <p:nvSpPr>
          <p:cNvPr id="36" name="Rectangle 36">
            <a:extLst>
              <a:ext uri="{FF2B5EF4-FFF2-40B4-BE49-F238E27FC236}">
                <a16:creationId xmlns:a16="http://schemas.microsoft.com/office/drawing/2014/main" id="{2E77027C-CD8B-4490-AEF1-A676E299DBF5}"/>
              </a:ext>
            </a:extLst>
          </p:cNvPr>
          <p:cNvSpPr>
            <a:spLocks noGrp="1" noChangeArrowheads="1"/>
          </p:cNvSpPr>
          <p:nvPr>
            <p:ph type="sldNum" sz="quarter" idx="11"/>
          </p:nvPr>
        </p:nvSpPr>
        <p:spPr>
          <a:xfrm>
            <a:off x="6553200" y="6400800"/>
            <a:ext cx="1905000" cy="457200"/>
          </a:xfrm>
        </p:spPr>
        <p:txBody>
          <a:bodyPr/>
          <a:lstStyle>
            <a:lvl1pPr>
              <a:defRPr/>
            </a:lvl1pPr>
          </a:lstStyle>
          <a:p>
            <a:pPr>
              <a:defRPr/>
            </a:pPr>
            <a:fld id="{FC640C81-A4A8-435B-B57C-31CA87B7B5C1}" type="slidenum">
              <a:rPr lang="en-US" altLang="en-US"/>
              <a:pPr>
                <a:defRPr/>
              </a:pPr>
              <a:t>‹#›</a:t>
            </a:fld>
            <a:endParaRPr lang="en-US" altLang="en-US"/>
          </a:p>
        </p:txBody>
      </p:sp>
    </p:spTree>
    <p:extLst>
      <p:ext uri="{BB962C8B-B14F-4D97-AF65-F5344CB8AC3E}">
        <p14:creationId xmlns:p14="http://schemas.microsoft.com/office/powerpoint/2010/main" val="3050242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5F5298-73C0-479C-9726-9673B85CA26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F6710A62-6768-4A4C-B522-C9CC4B413BA2}"/>
              </a:ext>
            </a:extLst>
          </p:cNvPr>
          <p:cNvSpPr>
            <a:spLocks noGrp="1" noChangeArrowheads="1"/>
          </p:cNvSpPr>
          <p:nvPr>
            <p:ph type="sldNum" sz="quarter" idx="11"/>
          </p:nvPr>
        </p:nvSpPr>
        <p:spPr>
          <a:ln/>
        </p:spPr>
        <p:txBody>
          <a:bodyPr/>
          <a:lstStyle>
            <a:lvl1pPr>
              <a:defRPr/>
            </a:lvl1pPr>
          </a:lstStyle>
          <a:p>
            <a:pPr>
              <a:defRPr/>
            </a:pPr>
            <a:fld id="{FA3EB8D9-239B-4569-9EC1-DAD8A6C772E4}" type="slidenum">
              <a:rPr lang="en-US" altLang="en-US"/>
              <a:pPr>
                <a:defRPr/>
              </a:pPr>
              <a:t>‹#›</a:t>
            </a:fld>
            <a:endParaRPr lang="en-US" altLang="en-US"/>
          </a:p>
        </p:txBody>
      </p:sp>
    </p:spTree>
    <p:extLst>
      <p:ext uri="{BB962C8B-B14F-4D97-AF65-F5344CB8AC3E}">
        <p14:creationId xmlns:p14="http://schemas.microsoft.com/office/powerpoint/2010/main" val="642809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CE9DD22-4CA7-4BAD-8951-C2AEB337C66D}"/>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F682F8F1-8D40-46E7-9423-3BFAA3FCFCAC}"/>
              </a:ext>
            </a:extLst>
          </p:cNvPr>
          <p:cNvSpPr>
            <a:spLocks noGrp="1" noChangeArrowheads="1"/>
          </p:cNvSpPr>
          <p:nvPr>
            <p:ph type="sldNum" sz="quarter" idx="11"/>
          </p:nvPr>
        </p:nvSpPr>
        <p:spPr>
          <a:ln/>
        </p:spPr>
        <p:txBody>
          <a:bodyPr/>
          <a:lstStyle>
            <a:lvl1pPr>
              <a:defRPr/>
            </a:lvl1pPr>
          </a:lstStyle>
          <a:p>
            <a:pPr>
              <a:defRPr/>
            </a:pPr>
            <a:fld id="{6EA14B3C-2692-494A-8973-78846944ADB0}" type="slidenum">
              <a:rPr lang="en-US" altLang="en-US"/>
              <a:pPr>
                <a:defRPr/>
              </a:pPr>
              <a:t>‹#›</a:t>
            </a:fld>
            <a:endParaRPr lang="en-US" altLang="en-US"/>
          </a:p>
        </p:txBody>
      </p:sp>
    </p:spTree>
    <p:extLst>
      <p:ext uri="{BB962C8B-B14F-4D97-AF65-F5344CB8AC3E}">
        <p14:creationId xmlns:p14="http://schemas.microsoft.com/office/powerpoint/2010/main" val="17666120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F84D00E8-28C0-422D-97F5-3BDB71BA95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D7B9B3E5-9CC7-40E1-B472-38FE250D2528}"/>
              </a:ext>
            </a:extLst>
          </p:cNvPr>
          <p:cNvSpPr>
            <a:spLocks noGrp="1" noChangeArrowheads="1"/>
          </p:cNvSpPr>
          <p:nvPr>
            <p:ph type="sldNum" sz="quarter" idx="11"/>
          </p:nvPr>
        </p:nvSpPr>
        <p:spPr>
          <a:ln/>
        </p:spPr>
        <p:txBody>
          <a:bodyPr/>
          <a:lstStyle>
            <a:lvl1pPr>
              <a:defRPr/>
            </a:lvl1pPr>
          </a:lstStyle>
          <a:p>
            <a:pPr>
              <a:defRPr/>
            </a:pPr>
            <a:fld id="{8C7F51E8-1F4B-48D9-AC72-4556060D3838}" type="slidenum">
              <a:rPr lang="en-US" altLang="en-US"/>
              <a:pPr>
                <a:defRPr/>
              </a:pPr>
              <a:t>‹#›</a:t>
            </a:fld>
            <a:endParaRPr lang="en-US" altLang="en-US"/>
          </a:p>
        </p:txBody>
      </p:sp>
    </p:spTree>
    <p:extLst>
      <p:ext uri="{BB962C8B-B14F-4D97-AF65-F5344CB8AC3E}">
        <p14:creationId xmlns:p14="http://schemas.microsoft.com/office/powerpoint/2010/main" val="2249774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28575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573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79095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9849D7F-D3A5-4654-A754-59FCAD8798DA}"/>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8BD6C44C-EEF7-4C08-9BBA-20D236AF8513}"/>
              </a:ext>
            </a:extLst>
          </p:cNvPr>
          <p:cNvSpPr>
            <a:spLocks noGrp="1" noChangeArrowheads="1"/>
          </p:cNvSpPr>
          <p:nvPr>
            <p:ph type="sldNum" sz="quarter" idx="11"/>
          </p:nvPr>
        </p:nvSpPr>
        <p:spPr>
          <a:ln/>
        </p:spPr>
        <p:txBody>
          <a:bodyPr/>
          <a:lstStyle>
            <a:lvl1pPr>
              <a:defRPr/>
            </a:lvl1pPr>
          </a:lstStyle>
          <a:p>
            <a:pPr>
              <a:defRPr/>
            </a:pPr>
            <a:fld id="{675AA48D-185B-48E8-A1AA-53BC1915B43D}" type="slidenum">
              <a:rPr lang="en-US" altLang="en-US"/>
              <a:pPr>
                <a:defRPr/>
              </a:pPr>
              <a:t>‹#›</a:t>
            </a:fld>
            <a:endParaRPr lang="en-US" altLang="en-US"/>
          </a:p>
        </p:txBody>
      </p:sp>
    </p:spTree>
    <p:extLst>
      <p:ext uri="{BB962C8B-B14F-4D97-AF65-F5344CB8AC3E}">
        <p14:creationId xmlns:p14="http://schemas.microsoft.com/office/powerpoint/2010/main" val="1132441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633CA870-F7DE-4855-B675-127EADE2B67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57C3B42C-819F-4E05-AB73-6AD681AEF6DB}"/>
              </a:ext>
            </a:extLst>
          </p:cNvPr>
          <p:cNvSpPr>
            <a:spLocks noGrp="1" noChangeArrowheads="1"/>
          </p:cNvSpPr>
          <p:nvPr>
            <p:ph type="sldNum" sz="quarter" idx="11"/>
          </p:nvPr>
        </p:nvSpPr>
        <p:spPr>
          <a:ln/>
        </p:spPr>
        <p:txBody>
          <a:bodyPr/>
          <a:lstStyle>
            <a:lvl1pPr>
              <a:defRPr/>
            </a:lvl1pPr>
          </a:lstStyle>
          <a:p>
            <a:pPr>
              <a:defRPr/>
            </a:pPr>
            <a:fld id="{C69CD7CA-1846-47BE-B8B0-CF1EE7795CBA}" type="slidenum">
              <a:rPr lang="en-US" altLang="en-US"/>
              <a:pPr>
                <a:defRPr/>
              </a:pPr>
              <a:t>‹#›</a:t>
            </a:fld>
            <a:endParaRPr lang="en-US" altLang="en-US"/>
          </a:p>
        </p:txBody>
      </p:sp>
    </p:spTree>
    <p:extLst>
      <p:ext uri="{BB962C8B-B14F-4D97-AF65-F5344CB8AC3E}">
        <p14:creationId xmlns:p14="http://schemas.microsoft.com/office/powerpoint/2010/main" val="12510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0B3B36EB-563D-460F-9CF2-EB48C28502CF}"/>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34">
            <a:extLst>
              <a:ext uri="{FF2B5EF4-FFF2-40B4-BE49-F238E27FC236}">
                <a16:creationId xmlns:a16="http://schemas.microsoft.com/office/drawing/2014/main" id="{F1B68BA0-5576-40FD-8FA2-4DD7DACC134C}"/>
              </a:ext>
            </a:extLst>
          </p:cNvPr>
          <p:cNvSpPr>
            <a:spLocks noGrp="1" noChangeArrowheads="1"/>
          </p:cNvSpPr>
          <p:nvPr>
            <p:ph type="sldNum" sz="quarter" idx="11"/>
          </p:nvPr>
        </p:nvSpPr>
        <p:spPr>
          <a:ln/>
        </p:spPr>
        <p:txBody>
          <a:bodyPr/>
          <a:lstStyle>
            <a:lvl1pPr>
              <a:defRPr/>
            </a:lvl1pPr>
          </a:lstStyle>
          <a:p>
            <a:pPr>
              <a:defRPr/>
            </a:pPr>
            <a:fld id="{6C0C3AD7-D798-4A3E-B15E-A803B9633B83}" type="slidenum">
              <a:rPr lang="en-US" altLang="en-US"/>
              <a:pPr>
                <a:defRPr/>
              </a:pPr>
              <a:t>‹#›</a:t>
            </a:fld>
            <a:endParaRPr lang="en-US" altLang="en-US"/>
          </a:p>
        </p:txBody>
      </p:sp>
    </p:spTree>
    <p:extLst>
      <p:ext uri="{BB962C8B-B14F-4D97-AF65-F5344CB8AC3E}">
        <p14:creationId xmlns:p14="http://schemas.microsoft.com/office/powerpoint/2010/main" val="4675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8A2A52CA-F2D6-4A74-A5F8-6F5ECDF32AE6}"/>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BBAD5FA4-3CF6-42F3-9D33-F9D815147DB1}"/>
              </a:ext>
            </a:extLst>
          </p:cNvPr>
          <p:cNvSpPr>
            <a:spLocks noGrp="1" noChangeArrowheads="1"/>
          </p:cNvSpPr>
          <p:nvPr>
            <p:ph type="sldNum" sz="quarter" idx="11"/>
          </p:nvPr>
        </p:nvSpPr>
        <p:spPr>
          <a:ln/>
        </p:spPr>
        <p:txBody>
          <a:bodyPr/>
          <a:lstStyle>
            <a:lvl1pPr>
              <a:defRPr/>
            </a:lvl1pPr>
          </a:lstStyle>
          <a:p>
            <a:pPr>
              <a:defRPr/>
            </a:pPr>
            <a:fld id="{19FAD1B0-A86B-473D-9E38-FF2E51D5F72B}" type="slidenum">
              <a:rPr lang="en-US" altLang="en-US"/>
              <a:pPr>
                <a:defRPr/>
              </a:pPr>
              <a:t>‹#›</a:t>
            </a:fld>
            <a:endParaRPr lang="en-US" altLang="en-US"/>
          </a:p>
        </p:txBody>
      </p:sp>
    </p:spTree>
    <p:extLst>
      <p:ext uri="{BB962C8B-B14F-4D97-AF65-F5344CB8AC3E}">
        <p14:creationId xmlns:p14="http://schemas.microsoft.com/office/powerpoint/2010/main" val="2728997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9FBA971F-C74D-4A77-ABD4-766DD94D2122}"/>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34">
            <a:extLst>
              <a:ext uri="{FF2B5EF4-FFF2-40B4-BE49-F238E27FC236}">
                <a16:creationId xmlns:a16="http://schemas.microsoft.com/office/drawing/2014/main" id="{3334EF34-E39C-444F-BDA7-390ADA06D303}"/>
              </a:ext>
            </a:extLst>
          </p:cNvPr>
          <p:cNvSpPr>
            <a:spLocks noGrp="1" noChangeArrowheads="1"/>
          </p:cNvSpPr>
          <p:nvPr>
            <p:ph type="sldNum" sz="quarter" idx="11"/>
          </p:nvPr>
        </p:nvSpPr>
        <p:spPr>
          <a:ln/>
        </p:spPr>
        <p:txBody>
          <a:bodyPr/>
          <a:lstStyle>
            <a:lvl1pPr>
              <a:defRPr/>
            </a:lvl1pPr>
          </a:lstStyle>
          <a:p>
            <a:pPr>
              <a:defRPr/>
            </a:pPr>
            <a:fld id="{85F582F2-3FE0-4877-97BE-83E93BBFD3BB}" type="slidenum">
              <a:rPr lang="en-US" altLang="en-US"/>
              <a:pPr>
                <a:defRPr/>
              </a:pPr>
              <a:t>‹#›</a:t>
            </a:fld>
            <a:endParaRPr lang="en-US" altLang="en-US"/>
          </a:p>
        </p:txBody>
      </p:sp>
    </p:spTree>
    <p:extLst>
      <p:ext uri="{BB962C8B-B14F-4D97-AF65-F5344CB8AC3E}">
        <p14:creationId xmlns:p14="http://schemas.microsoft.com/office/powerpoint/2010/main" val="1826256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7469A61B-BDB3-4F4C-905B-692C4B50DF08}"/>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34">
            <a:extLst>
              <a:ext uri="{FF2B5EF4-FFF2-40B4-BE49-F238E27FC236}">
                <a16:creationId xmlns:a16="http://schemas.microsoft.com/office/drawing/2014/main" id="{F49A8A22-EF89-497F-A963-ADE3D8BA87EF}"/>
              </a:ext>
            </a:extLst>
          </p:cNvPr>
          <p:cNvSpPr>
            <a:spLocks noGrp="1" noChangeArrowheads="1"/>
          </p:cNvSpPr>
          <p:nvPr>
            <p:ph type="sldNum" sz="quarter" idx="11"/>
          </p:nvPr>
        </p:nvSpPr>
        <p:spPr>
          <a:ln/>
        </p:spPr>
        <p:txBody>
          <a:bodyPr/>
          <a:lstStyle>
            <a:lvl1pPr>
              <a:defRPr/>
            </a:lvl1pPr>
          </a:lstStyle>
          <a:p>
            <a:pPr>
              <a:defRPr/>
            </a:pPr>
            <a:fld id="{530149E8-44C8-4170-A351-CAFB22F021D5}" type="slidenum">
              <a:rPr lang="en-US" altLang="en-US"/>
              <a:pPr>
                <a:defRPr/>
              </a:pPr>
              <a:t>‹#›</a:t>
            </a:fld>
            <a:endParaRPr lang="en-US" altLang="en-US"/>
          </a:p>
        </p:txBody>
      </p:sp>
    </p:spTree>
    <p:extLst>
      <p:ext uri="{BB962C8B-B14F-4D97-AF65-F5344CB8AC3E}">
        <p14:creationId xmlns:p14="http://schemas.microsoft.com/office/powerpoint/2010/main" val="412981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5B25D1BB-1369-4AFE-A724-43A9DEA09A0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34">
            <a:extLst>
              <a:ext uri="{FF2B5EF4-FFF2-40B4-BE49-F238E27FC236}">
                <a16:creationId xmlns:a16="http://schemas.microsoft.com/office/drawing/2014/main" id="{B6143E7C-B644-4B19-8520-0C4FF1A1B358}"/>
              </a:ext>
            </a:extLst>
          </p:cNvPr>
          <p:cNvSpPr>
            <a:spLocks noGrp="1" noChangeArrowheads="1"/>
          </p:cNvSpPr>
          <p:nvPr>
            <p:ph type="sldNum" sz="quarter" idx="11"/>
          </p:nvPr>
        </p:nvSpPr>
        <p:spPr>
          <a:ln/>
        </p:spPr>
        <p:txBody>
          <a:bodyPr/>
          <a:lstStyle>
            <a:lvl1pPr>
              <a:defRPr/>
            </a:lvl1pPr>
          </a:lstStyle>
          <a:p>
            <a:pPr>
              <a:defRPr/>
            </a:pPr>
            <a:fld id="{A4FB6071-D3E6-46DD-9CC8-4B402EFCE7B1}" type="slidenum">
              <a:rPr lang="en-US" altLang="en-US"/>
              <a:pPr>
                <a:defRPr/>
              </a:pPr>
              <a:t>‹#›</a:t>
            </a:fld>
            <a:endParaRPr lang="en-US" altLang="en-US"/>
          </a:p>
        </p:txBody>
      </p:sp>
    </p:spTree>
    <p:extLst>
      <p:ext uri="{BB962C8B-B14F-4D97-AF65-F5344CB8AC3E}">
        <p14:creationId xmlns:p14="http://schemas.microsoft.com/office/powerpoint/2010/main" val="176331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E9283C2-3386-4243-8357-A0C4E5D968E7}"/>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662DED3F-FD25-49B3-99C3-24D6B3C4F169}"/>
              </a:ext>
            </a:extLst>
          </p:cNvPr>
          <p:cNvSpPr>
            <a:spLocks noGrp="1" noChangeArrowheads="1"/>
          </p:cNvSpPr>
          <p:nvPr>
            <p:ph type="sldNum" sz="quarter" idx="11"/>
          </p:nvPr>
        </p:nvSpPr>
        <p:spPr>
          <a:ln/>
        </p:spPr>
        <p:txBody>
          <a:bodyPr/>
          <a:lstStyle>
            <a:lvl1pPr>
              <a:defRPr/>
            </a:lvl1pPr>
          </a:lstStyle>
          <a:p>
            <a:pPr>
              <a:defRPr/>
            </a:pPr>
            <a:fld id="{C4914895-D19E-446E-80E1-6A0CC257732B}" type="slidenum">
              <a:rPr lang="en-US" altLang="en-US"/>
              <a:pPr>
                <a:defRPr/>
              </a:pPr>
              <a:t>‹#›</a:t>
            </a:fld>
            <a:endParaRPr lang="en-US" altLang="en-US"/>
          </a:p>
        </p:txBody>
      </p:sp>
    </p:spTree>
    <p:extLst>
      <p:ext uri="{BB962C8B-B14F-4D97-AF65-F5344CB8AC3E}">
        <p14:creationId xmlns:p14="http://schemas.microsoft.com/office/powerpoint/2010/main" val="1902184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F94C31D5-DD8F-4556-86D9-81E60D808DB3}"/>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34">
            <a:extLst>
              <a:ext uri="{FF2B5EF4-FFF2-40B4-BE49-F238E27FC236}">
                <a16:creationId xmlns:a16="http://schemas.microsoft.com/office/drawing/2014/main" id="{A4AF87C8-2E14-4210-A36A-F035F7FD294E}"/>
              </a:ext>
            </a:extLst>
          </p:cNvPr>
          <p:cNvSpPr>
            <a:spLocks noGrp="1" noChangeArrowheads="1"/>
          </p:cNvSpPr>
          <p:nvPr>
            <p:ph type="sldNum" sz="quarter" idx="11"/>
          </p:nvPr>
        </p:nvSpPr>
        <p:spPr>
          <a:ln/>
        </p:spPr>
        <p:txBody>
          <a:bodyPr/>
          <a:lstStyle>
            <a:lvl1pPr>
              <a:defRPr/>
            </a:lvl1pPr>
          </a:lstStyle>
          <a:p>
            <a:pPr>
              <a:defRPr/>
            </a:pPr>
            <a:fld id="{DCE6B099-7703-4FDE-8A99-DF7AAA814A90}" type="slidenum">
              <a:rPr lang="en-US" altLang="en-US"/>
              <a:pPr>
                <a:defRPr/>
              </a:pPr>
              <a:t>‹#›</a:t>
            </a:fld>
            <a:endParaRPr lang="en-US" altLang="en-US"/>
          </a:p>
        </p:txBody>
      </p:sp>
    </p:spTree>
    <p:extLst>
      <p:ext uri="{BB962C8B-B14F-4D97-AF65-F5344CB8AC3E}">
        <p14:creationId xmlns:p14="http://schemas.microsoft.com/office/powerpoint/2010/main" val="616316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4DD3EDB7-8D9C-4F65-8A52-CFA204DCF211}"/>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051F1553-7C9F-45FD-88E1-7DC95F523E95}"/>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24B5A198-86AF-476B-8C96-6D97FB5D64C3}"/>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6E92A721-8B1B-4BAD-9324-E5F41DAA87D3}"/>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009671AB-9F2F-4C62-A7C8-0541B9E16FE9}"/>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EA88650D-B636-4EC3-A2F6-E63A842C7090}"/>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41666E15-DE27-453D-A561-19448D07FE00}"/>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734CECC-6C71-45D8-B897-788154D0122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ED2CCAE8-DB5D-485D-A33A-1C1E1FE7F2AE}"/>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EB64EA24-0FFD-4C8C-83CC-F7A43725D4A5}"/>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103897BB-0626-4B5F-82FF-9DE9C28CF63D}"/>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34D85B23-4157-478A-8C91-BF3228F0366A}"/>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2F961194-15C6-4995-B572-2F807EF8BE56}"/>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02FB7212-9AAE-49EC-A01F-C50743DBE94E}"/>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7893091C-B2E9-43FE-AB70-3964FD45CAAD}"/>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2E2CE4D1-432A-494C-86D4-C135CCA3C7FD}"/>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F2288E78-8A15-4A72-9DF2-60DA828A7AF8}"/>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16A6255-D4FD-422B-858B-1569DA98B24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E64B8599-48E5-4CF4-8120-4EF4C15B095A}"/>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4F6A8E1F-4C54-466F-A0F9-3488F0F2E7B2}"/>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431F72DD-D096-4A92-B49C-153431C11603}"/>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049938F6-CE1E-4251-8683-30B708F53682}"/>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179DB71C-B7E2-4811-983B-F223F29F2FE1}"/>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92DC4AFF-4AD5-4700-B01D-109DCE2A2F21}"/>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15EF10FE-DF2B-4983-A56C-EF46D432016F}"/>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AEB5CC83-9853-433A-89CE-59142619A780}"/>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4BFD12D0-1B82-466B-92AE-D4D37829BB04}"/>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6505014A-8A64-49F5-8711-F16B91276AC8}"/>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F793A444-39CD-44C8-991F-9702098871B1}"/>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5ECD2F74-C9F9-415F-BBCB-AC9A07FCC4EC}"/>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A27E126A-6663-442C-9944-89BDE064A29B}"/>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ltLang="en-US"/>
          </a:p>
        </p:txBody>
      </p:sp>
      <p:sp>
        <p:nvSpPr>
          <p:cNvPr id="1058" name="Rectangle 34">
            <a:extLst>
              <a:ext uri="{FF2B5EF4-FFF2-40B4-BE49-F238E27FC236}">
                <a16:creationId xmlns:a16="http://schemas.microsoft.com/office/drawing/2014/main" id="{CA86FD60-8F37-4470-84C4-09FB9218EF75}"/>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pPr>
              <a:defRPr/>
            </a:pPr>
            <a:fld id="{E8A5FA0D-E6CA-4D72-851E-D30C58E12113}" type="slidenum">
              <a:rPr lang="en-US" altLang="en-US"/>
              <a:pPr>
                <a:defRPr/>
              </a:pPr>
              <a:t>‹#›</a:t>
            </a:fld>
            <a:endParaRPr lang="en-US" altLang="en-US"/>
          </a:p>
        </p:txBody>
      </p:sp>
      <p:sp>
        <p:nvSpPr>
          <p:cNvPr id="1031" name="Rectangle 35">
            <a:extLst>
              <a:ext uri="{FF2B5EF4-FFF2-40B4-BE49-F238E27FC236}">
                <a16:creationId xmlns:a16="http://schemas.microsoft.com/office/drawing/2014/main" id="{93E85625-95F8-46AB-ABE2-CB5629FA91FA}"/>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2015 Pearson Education, Inc. All rights reserved. </a:t>
            </a:r>
          </a:p>
        </p:txBody>
      </p:sp>
    </p:spTree>
  </p:cSld>
  <p:clrMap bg1="lt1" tx1="dk1" bg2="lt2" tx2="dk2" accent1="accent1" accent2="accent2" accent3="accent3" accent4="accent4" accent5="accent5" accent6="accent6" hlink="hlink" folHlink="folHlink"/>
  <p:sldLayoutIdLst>
    <p:sldLayoutId id="2147483969" r:id="rId1"/>
    <p:sldLayoutId id="2147483957" r:id="rId2"/>
    <p:sldLayoutId id="2147483958" r:id="rId3"/>
    <p:sldLayoutId id="2147483959" r:id="rId4"/>
    <p:sldLayoutId id="2147483960" r:id="rId5"/>
    <p:sldLayoutId id="2147483961" r:id="rId6"/>
    <p:sldLayoutId id="2147483962" r:id="rId7"/>
    <p:sldLayoutId id="2147483963" r:id="rId8"/>
    <p:sldLayoutId id="2147483964" r:id="rId9"/>
    <p:sldLayoutId id="2147483965" r:id="rId10"/>
    <p:sldLayoutId id="2147483966" r:id="rId11"/>
    <p:sldLayoutId id="2147483967" r:id="rId12"/>
    <p:sldLayoutId id="2147483968" r:id="rId13"/>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winword%20TestArrayOfObjects.java"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35.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winword%20TestArrayOfObjects.jav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SelectionSort.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516C6C72-5DEB-40ED-9709-61FC7F54493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F1DBE40-A207-4931-8AC2-03F6F91AEAD5}" type="slidenum">
              <a:rPr lang="en-US" altLang="en-US" sz="1400" smtClean="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88E78821-77BF-438B-BA94-D5E9019B52C8}"/>
              </a:ext>
            </a:extLst>
          </p:cNvPr>
          <p:cNvSpPr>
            <a:spLocks noGrp="1" noChangeArrowheads="1"/>
          </p:cNvSpPr>
          <p:nvPr>
            <p:ph type="title"/>
          </p:nvPr>
        </p:nvSpPr>
        <p:spPr>
          <a:xfrm>
            <a:off x="654050" y="587375"/>
            <a:ext cx="7772400" cy="1143000"/>
          </a:xfrm>
          <a:noFill/>
        </p:spPr>
        <p:txBody>
          <a:bodyPr/>
          <a:lstStyle/>
          <a:p>
            <a:r>
              <a:rPr lang="en-US" altLang="en-US" sz="4000"/>
              <a:t>Chapter 7 Single-Dimensional Arrays</a:t>
            </a:r>
          </a:p>
        </p:txBody>
      </p:sp>
      <p:sp>
        <p:nvSpPr>
          <p:cNvPr id="4100" name="Rectangle 12">
            <a:extLst>
              <a:ext uri="{FF2B5EF4-FFF2-40B4-BE49-F238E27FC236}">
                <a16:creationId xmlns:a16="http://schemas.microsoft.com/office/drawing/2014/main" id="{81ADC47A-52D5-40A8-A276-CE92D627E629}"/>
              </a:ext>
            </a:extLst>
          </p:cNvPr>
          <p:cNvSpPr>
            <a:spLocks noChangeArrowheads="1"/>
          </p:cNvSpPr>
          <p:nvPr/>
        </p:nvSpPr>
        <p:spPr bwMode="auto">
          <a:xfrm>
            <a:off x="2181225"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E830595C-CB84-4C97-979F-2E7CF39F292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6B663D0-B38F-4486-A1E6-A4DE85A45E41}" type="slidenum">
              <a:rPr lang="en-US" altLang="en-US" sz="1400" smtClean="0"/>
              <a:pPr>
                <a:spcBef>
                  <a:spcPct val="0"/>
                </a:spcBef>
                <a:buClrTx/>
                <a:buSzTx/>
                <a:buFontTx/>
                <a:buNone/>
              </a:pPr>
              <a:t>10</a:t>
            </a:fld>
            <a:endParaRPr lang="en-US" altLang="en-US" sz="1400"/>
          </a:p>
        </p:txBody>
      </p:sp>
      <p:sp>
        <p:nvSpPr>
          <p:cNvPr id="15363" name="Rectangle 2">
            <a:extLst>
              <a:ext uri="{FF2B5EF4-FFF2-40B4-BE49-F238E27FC236}">
                <a16:creationId xmlns:a16="http://schemas.microsoft.com/office/drawing/2014/main" id="{4F7AEA21-BC87-4CDF-8C72-153AE919B129}"/>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Initializing arrays with input values</a:t>
            </a:r>
            <a:endParaRPr lang="en-US" altLang="en-US" sz="4500">
              <a:cs typeface="Times New Roman" panose="02020603050405020304" pitchFamily="18" charset="0"/>
              <a:hlinkClick r:id="rId2" action="ppaction://program"/>
            </a:endParaRPr>
          </a:p>
        </p:txBody>
      </p:sp>
      <p:sp>
        <p:nvSpPr>
          <p:cNvPr id="15364" name="Rectangle 3">
            <a:extLst>
              <a:ext uri="{FF2B5EF4-FFF2-40B4-BE49-F238E27FC236}">
                <a16:creationId xmlns:a16="http://schemas.microsoft.com/office/drawing/2014/main" id="{20E92D95-45B3-468C-A1A0-40751234838D}"/>
              </a:ext>
            </a:extLst>
          </p:cNvPr>
          <p:cNvSpPr>
            <a:spLocks noGrp="1" noChangeArrowheads="1"/>
          </p:cNvSpPr>
          <p:nvPr>
            <p:ph type="body" idx="1"/>
          </p:nvPr>
        </p:nvSpPr>
        <p:spPr>
          <a:xfrm>
            <a:off x="155575" y="1778000"/>
            <a:ext cx="8794750" cy="3686175"/>
          </a:xfrm>
        </p:spPr>
        <p:txBody>
          <a:bodyPr/>
          <a:lstStyle/>
          <a:p>
            <a:pPr marL="609600" indent="-609600">
              <a:lnSpc>
                <a:spcPct val="80000"/>
              </a:lnSpc>
              <a:buFont typeface="Monotype Sorts" pitchFamily="2" charset="2"/>
              <a:buNone/>
            </a:pPr>
            <a:r>
              <a:rPr lang="en-US" altLang="en-US" sz="2800">
                <a:solidFill>
                  <a:srgbClr val="000000"/>
                </a:solidFill>
              </a:rPr>
              <a:t>double[] myList = new double[4];</a:t>
            </a:r>
          </a:p>
          <a:p>
            <a:pPr marL="609600" indent="-609600">
              <a:lnSpc>
                <a:spcPct val="80000"/>
              </a:lnSpc>
              <a:buFont typeface="Monotype Sorts" pitchFamily="2" charset="2"/>
              <a:buNone/>
            </a:pPr>
            <a:endParaRPr lang="en-US" altLang="en-US" sz="2800">
              <a:solidFill>
                <a:srgbClr val="000000"/>
              </a:solidFill>
            </a:endParaRPr>
          </a:p>
          <a:p>
            <a:pPr marL="609600" indent="-609600">
              <a:lnSpc>
                <a:spcPct val="80000"/>
              </a:lnSpc>
              <a:buFont typeface="Monotype Sorts" pitchFamily="2" charset="2"/>
              <a:buNone/>
            </a:pPr>
            <a:r>
              <a:rPr lang="en-US" altLang="en-US" sz="2800">
                <a:solidFill>
                  <a:srgbClr val="000000"/>
                </a:solidFill>
              </a:rPr>
              <a:t>java.util.Scanner input = </a:t>
            </a:r>
            <a:r>
              <a:rPr lang="en-US" altLang="en-US" sz="2800" b="1">
                <a:solidFill>
                  <a:srgbClr val="000000"/>
                </a:solidFill>
              </a:rPr>
              <a:t>new</a:t>
            </a:r>
            <a:r>
              <a:rPr lang="en-US" altLang="en-US" sz="2800">
                <a:solidFill>
                  <a:srgbClr val="000000"/>
                </a:solidFill>
              </a:rPr>
              <a:t> java.util.Scanner(System.in);</a:t>
            </a:r>
          </a:p>
          <a:p>
            <a:pPr marL="609600" indent="-609600">
              <a:lnSpc>
                <a:spcPct val="80000"/>
              </a:lnSpc>
              <a:buFont typeface="Monotype Sorts" pitchFamily="2" charset="2"/>
              <a:buNone/>
            </a:pPr>
            <a:endParaRPr lang="en-US" altLang="en-US" sz="2800">
              <a:solidFill>
                <a:srgbClr val="000000"/>
              </a:solidFill>
            </a:endParaRPr>
          </a:p>
          <a:p>
            <a:pPr marL="609600" indent="-609600">
              <a:lnSpc>
                <a:spcPct val="80000"/>
              </a:lnSpc>
              <a:buFont typeface="Monotype Sorts" pitchFamily="2" charset="2"/>
              <a:buNone/>
            </a:pPr>
            <a:r>
              <a:rPr lang="en-US" altLang="en-US" sz="2800">
                <a:solidFill>
                  <a:srgbClr val="000000"/>
                </a:solidFill>
              </a:rPr>
              <a:t>System.out.print("Enter " + myList.length + " values: ");</a:t>
            </a:r>
            <a:endParaRPr lang="en-US" altLang="en-US" sz="2800" b="1">
              <a:solidFill>
                <a:srgbClr val="000000"/>
              </a:solidFill>
            </a:endParaRPr>
          </a:p>
          <a:p>
            <a:pPr marL="609600" indent="-609600">
              <a:lnSpc>
                <a:spcPct val="80000"/>
              </a:lnSpc>
              <a:buFont typeface="Monotype Sorts" pitchFamily="2" charset="2"/>
              <a:buNone/>
            </a:pPr>
            <a:endParaRPr lang="en-US" altLang="en-US" sz="2800" b="1">
              <a:solidFill>
                <a:srgbClr val="000000"/>
              </a:solidFill>
            </a:endParaRPr>
          </a:p>
          <a:p>
            <a:pPr marL="609600" indent="-609600">
              <a:lnSpc>
                <a:spcPct val="80000"/>
              </a:lnSpc>
              <a:buFont typeface="Monotype Sorts" pitchFamily="2" charset="2"/>
              <a:buNone/>
            </a:pPr>
            <a:r>
              <a:rPr lang="en-US" altLang="en-US" sz="2800" b="1">
                <a:solidFill>
                  <a:srgbClr val="000000"/>
                </a:solidFill>
              </a:rPr>
              <a:t>for</a:t>
            </a:r>
            <a:r>
              <a:rPr lang="en-US" altLang="en-US" sz="2800">
                <a:solidFill>
                  <a:srgbClr val="000000"/>
                </a:solidFill>
              </a:rPr>
              <a:t> (</a:t>
            </a:r>
            <a:r>
              <a:rPr lang="en-US" altLang="en-US" sz="2800" b="1">
                <a:solidFill>
                  <a:srgbClr val="000000"/>
                </a:solidFill>
              </a:rPr>
              <a:t>int</a:t>
            </a:r>
            <a:r>
              <a:rPr lang="en-US" altLang="en-US" sz="2800">
                <a:solidFill>
                  <a:srgbClr val="000000"/>
                </a:solidFill>
              </a:rPr>
              <a:t> i = 0; i &lt; myList.length; i++) </a:t>
            </a:r>
          </a:p>
          <a:p>
            <a:pPr marL="609600" indent="-609600">
              <a:lnSpc>
                <a:spcPct val="80000"/>
              </a:lnSpc>
              <a:buFont typeface="Monotype Sorts" pitchFamily="2" charset="2"/>
              <a:buNone/>
            </a:pPr>
            <a:r>
              <a:rPr lang="en-US" altLang="en-US" sz="2800">
                <a:solidFill>
                  <a:srgbClr val="000000"/>
                </a:solidFill>
              </a:rPr>
              <a:t>  myList[i] = input.nextDouble();</a:t>
            </a:r>
          </a:p>
        </p:txBody>
      </p:sp>
      <p:sp>
        <p:nvSpPr>
          <p:cNvPr id="15365" name="Rectangle 4">
            <a:extLst>
              <a:ext uri="{FF2B5EF4-FFF2-40B4-BE49-F238E27FC236}">
                <a16:creationId xmlns:a16="http://schemas.microsoft.com/office/drawing/2014/main" id="{CCC2E6D3-7577-42FA-BCC6-203FEA1DD47D}"/>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5">
            <a:extLst>
              <a:ext uri="{FF2B5EF4-FFF2-40B4-BE49-F238E27FC236}">
                <a16:creationId xmlns:a16="http://schemas.microsoft.com/office/drawing/2014/main" id="{DABCE06A-3B89-4219-98C6-51BF92290E79}"/>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31ABFAC4-6DA6-4376-B09E-03FF52D9811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E3D7AA0-0291-4126-BC2C-A9DD98B06935}" type="slidenum">
              <a:rPr lang="en-US" altLang="en-US" sz="1400" smtClean="0"/>
              <a:pPr>
                <a:spcBef>
                  <a:spcPct val="0"/>
                </a:spcBef>
                <a:buClrTx/>
                <a:buSzTx/>
                <a:buFontTx/>
                <a:buNone/>
              </a:pPr>
              <a:t>11</a:t>
            </a:fld>
            <a:endParaRPr lang="en-US" altLang="en-US" sz="1400"/>
          </a:p>
        </p:txBody>
      </p:sp>
      <p:sp>
        <p:nvSpPr>
          <p:cNvPr id="16387" name="Rectangle 2">
            <a:extLst>
              <a:ext uri="{FF2B5EF4-FFF2-40B4-BE49-F238E27FC236}">
                <a16:creationId xmlns:a16="http://schemas.microsoft.com/office/drawing/2014/main" id="{4726489E-633D-4E03-9181-7297C27A2B26}"/>
              </a:ext>
            </a:extLst>
          </p:cNvPr>
          <p:cNvSpPr>
            <a:spLocks noGrp="1" noChangeArrowheads="1"/>
          </p:cNvSpPr>
          <p:nvPr>
            <p:ph type="title"/>
          </p:nvPr>
        </p:nvSpPr>
        <p:spPr>
          <a:xfrm>
            <a:off x="309563" y="381000"/>
            <a:ext cx="8564562" cy="782638"/>
          </a:xfrm>
        </p:spPr>
        <p:txBody>
          <a:bodyPr/>
          <a:lstStyle/>
          <a:p>
            <a:r>
              <a:rPr lang="en-US" altLang="en-US" sz="4100">
                <a:cs typeface="Times New Roman" panose="02020603050405020304" pitchFamily="18" charset="0"/>
              </a:rPr>
              <a:t>Initializing arrays with random values</a:t>
            </a:r>
            <a:endParaRPr lang="en-US" altLang="en-US" sz="4100">
              <a:cs typeface="Times New Roman" panose="02020603050405020304" pitchFamily="18" charset="0"/>
              <a:hlinkClick r:id="rId2" action="ppaction://program"/>
            </a:endParaRPr>
          </a:p>
        </p:txBody>
      </p:sp>
      <p:sp>
        <p:nvSpPr>
          <p:cNvPr id="39940" name="Rectangle 3">
            <a:extLst>
              <a:ext uri="{FF2B5EF4-FFF2-40B4-BE49-F238E27FC236}">
                <a16:creationId xmlns:a16="http://schemas.microsoft.com/office/drawing/2014/main" id="{4F02A492-43CF-41F6-A74E-8B36593BAE80}"/>
              </a:ext>
            </a:extLst>
          </p:cNvPr>
          <p:cNvSpPr>
            <a:spLocks noGrp="1" noChangeArrowheads="1"/>
          </p:cNvSpPr>
          <p:nvPr>
            <p:ph type="body" idx="1"/>
          </p:nvPr>
        </p:nvSpPr>
        <p:spPr>
          <a:xfrm>
            <a:off x="155575" y="1778000"/>
            <a:ext cx="8836025" cy="4070350"/>
          </a:xfrm>
        </p:spPr>
        <p:txBody>
          <a:bodyPr/>
          <a:lstStyle/>
          <a:p>
            <a:pPr marL="609600" indent="-609600">
              <a:lnSpc>
                <a:spcPct val="90000"/>
              </a:lnSpc>
              <a:buFont typeface="Monotype Sorts" pitchFamily="2" charset="2"/>
              <a:buNone/>
              <a:defRPr/>
            </a:pPr>
            <a:r>
              <a:rPr lang="en-US" sz="4000" dirty="0">
                <a:solidFill>
                  <a:schemeClr val="accent4"/>
                </a:solidFill>
              </a:rPr>
              <a:t>double[] </a:t>
            </a:r>
            <a:r>
              <a:rPr lang="en-US" sz="4000" dirty="0" err="1">
                <a:solidFill>
                  <a:schemeClr val="accent4"/>
                </a:solidFill>
              </a:rPr>
              <a:t>myList</a:t>
            </a:r>
            <a:r>
              <a:rPr lang="en-US" sz="4000" dirty="0">
                <a:solidFill>
                  <a:schemeClr val="accent4"/>
                </a:solidFill>
              </a:rPr>
              <a:t> = new double[4];</a:t>
            </a:r>
          </a:p>
          <a:p>
            <a:pPr marL="609600" indent="-609600">
              <a:lnSpc>
                <a:spcPct val="90000"/>
              </a:lnSpc>
              <a:buFont typeface="Monotype Sorts" pitchFamily="2" charset="2"/>
              <a:buNone/>
              <a:defRPr/>
            </a:pPr>
            <a:endParaRPr lang="en-US" sz="4000" dirty="0">
              <a:solidFill>
                <a:schemeClr val="accent4"/>
              </a:solidFill>
            </a:endParaRPr>
          </a:p>
          <a:p>
            <a:pPr marL="609600" indent="-609600">
              <a:lnSpc>
                <a:spcPct val="90000"/>
              </a:lnSpc>
              <a:buFont typeface="Monotype Sorts" pitchFamily="2" charset="2"/>
              <a:buNone/>
              <a:defRPr/>
            </a:pPr>
            <a:r>
              <a:rPr lang="en-US" sz="4000" dirty="0">
                <a:solidFill>
                  <a:schemeClr val="accent4"/>
                </a:solidFill>
              </a:rPr>
              <a:t>for (int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90000"/>
              </a:lnSpc>
              <a:buFont typeface="Monotype Sorts" pitchFamily="2" charset="2"/>
              <a:buNone/>
              <a:defRPr/>
            </a:pPr>
            <a:r>
              <a:rPr lang="en-US" sz="4000" dirty="0">
                <a:solidFill>
                  <a:schemeClr val="accent4"/>
                </a:solidFill>
              </a:rPr>
              <a:t>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a:t>
            </a:r>
            <a:r>
              <a:rPr lang="en-US" sz="4000" dirty="0" err="1">
                <a:solidFill>
                  <a:schemeClr val="accent4"/>
                </a:solidFill>
              </a:rPr>
              <a:t>Math.random</a:t>
            </a:r>
            <a:r>
              <a:rPr lang="en-US" sz="4000" dirty="0">
                <a:solidFill>
                  <a:schemeClr val="accent4"/>
                </a:solidFill>
              </a:rPr>
              <a:t>() * 100;</a:t>
            </a:r>
          </a:p>
          <a:p>
            <a:pPr marL="609600" indent="-609600">
              <a:lnSpc>
                <a:spcPct val="90000"/>
              </a:lnSpc>
              <a:buFont typeface="Monotype Sorts" pitchFamily="2" charset="2"/>
              <a:buNone/>
              <a:defRPr/>
            </a:pPr>
            <a:r>
              <a:rPr lang="en-US" sz="4000" dirty="0">
                <a:solidFill>
                  <a:schemeClr val="accent4"/>
                </a:solidFill>
              </a:rPr>
              <a:t>}</a:t>
            </a:r>
          </a:p>
        </p:txBody>
      </p:sp>
      <p:sp>
        <p:nvSpPr>
          <p:cNvPr id="16389" name="Rectangle 4">
            <a:extLst>
              <a:ext uri="{FF2B5EF4-FFF2-40B4-BE49-F238E27FC236}">
                <a16:creationId xmlns:a16="http://schemas.microsoft.com/office/drawing/2014/main" id="{313E673B-149D-467A-9BDF-8CC8C119800D}"/>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390" name="Rectangle 5">
            <a:extLst>
              <a:ext uri="{FF2B5EF4-FFF2-40B4-BE49-F238E27FC236}">
                <a16:creationId xmlns:a16="http://schemas.microsoft.com/office/drawing/2014/main" id="{6CDE395A-0A86-48D7-BC28-A7251A9DF7B5}"/>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a:extLst>
              <a:ext uri="{FF2B5EF4-FFF2-40B4-BE49-F238E27FC236}">
                <a16:creationId xmlns:a16="http://schemas.microsoft.com/office/drawing/2014/main" id="{02E9AAE5-74B1-4FDE-B7BA-15863190C2D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DB5D83-888C-4FA2-9A35-C6123C38B9AC}" type="slidenum">
              <a:rPr lang="en-US" altLang="en-US" sz="1400" smtClean="0"/>
              <a:pPr>
                <a:spcBef>
                  <a:spcPct val="0"/>
                </a:spcBef>
                <a:buClrTx/>
                <a:buSzTx/>
                <a:buFontTx/>
                <a:buNone/>
              </a:pPr>
              <a:t>12</a:t>
            </a:fld>
            <a:endParaRPr lang="en-US" altLang="en-US" sz="1400"/>
          </a:p>
        </p:txBody>
      </p:sp>
      <p:sp>
        <p:nvSpPr>
          <p:cNvPr id="17411" name="Rectangle 2">
            <a:extLst>
              <a:ext uri="{FF2B5EF4-FFF2-40B4-BE49-F238E27FC236}">
                <a16:creationId xmlns:a16="http://schemas.microsoft.com/office/drawing/2014/main" id="{3E8C85E0-1D10-4E1B-A3CA-1D62ECC690AC}"/>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Printing arrays</a:t>
            </a:r>
            <a:endParaRPr lang="en-US" altLang="en-US" sz="4500">
              <a:cs typeface="Times New Roman" panose="02020603050405020304" pitchFamily="18" charset="0"/>
              <a:hlinkClick r:id="rId2" action="ppaction://program"/>
            </a:endParaRPr>
          </a:p>
        </p:txBody>
      </p:sp>
      <p:sp>
        <p:nvSpPr>
          <p:cNvPr id="40964" name="Rectangle 3">
            <a:extLst>
              <a:ext uri="{FF2B5EF4-FFF2-40B4-BE49-F238E27FC236}">
                <a16:creationId xmlns:a16="http://schemas.microsoft.com/office/drawing/2014/main" id="{4C55B99F-E133-4F7C-AA08-992144717963}"/>
              </a:ext>
            </a:extLst>
          </p:cNvPr>
          <p:cNvSpPr>
            <a:spLocks noGrp="1" noChangeArrowheads="1"/>
          </p:cNvSpPr>
          <p:nvPr>
            <p:ph type="body" idx="1"/>
          </p:nvPr>
        </p:nvSpPr>
        <p:spPr>
          <a:xfrm>
            <a:off x="155575" y="1778000"/>
            <a:ext cx="8832850" cy="3609975"/>
          </a:xfrm>
        </p:spPr>
        <p:txBody>
          <a:bodyPr/>
          <a:lstStyle/>
          <a:p>
            <a:pPr marL="609600" indent="-609600">
              <a:lnSpc>
                <a:spcPct val="80000"/>
              </a:lnSpc>
              <a:buFont typeface="Monotype Sorts" pitchFamily="2" charset="2"/>
              <a:buNone/>
              <a:defRPr/>
            </a:pPr>
            <a:r>
              <a:rPr lang="fr-FR" sz="4000" dirty="0">
                <a:solidFill>
                  <a:schemeClr val="accent4"/>
                </a:solidFill>
              </a:rPr>
              <a:t>double[] </a:t>
            </a:r>
            <a:r>
              <a:rPr lang="fr-FR" sz="4000" dirty="0" err="1">
                <a:solidFill>
                  <a:schemeClr val="accent4"/>
                </a:solidFill>
              </a:rPr>
              <a:t>myList</a:t>
            </a:r>
            <a:r>
              <a:rPr lang="fr-FR" sz="4000" dirty="0">
                <a:solidFill>
                  <a:schemeClr val="accent4"/>
                </a:solidFill>
              </a:rPr>
              <a:t> = {1.9, 2.9, 3.4, 3.5};</a:t>
            </a:r>
          </a:p>
          <a:p>
            <a:pPr marL="609600" indent="-609600">
              <a:lnSpc>
                <a:spcPct val="80000"/>
              </a:lnSpc>
              <a:buFont typeface="Monotype Sorts" pitchFamily="2" charset="2"/>
              <a:buNone/>
              <a:defRPr/>
            </a:pP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for (int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a:t>
            </a:r>
            <a:r>
              <a:rPr lang="en-US" sz="4000" dirty="0" err="1">
                <a:solidFill>
                  <a:schemeClr val="accent4"/>
                </a:solidFill>
              </a:rPr>
              <a:t>System.out.print</a:t>
            </a:r>
            <a:r>
              <a:rPr lang="en-US" sz="4000" dirty="0">
                <a:solidFill>
                  <a:schemeClr val="accent4"/>
                </a:solidFill>
              </a:rPr>
              <a:t>(</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 + " ");</a:t>
            </a:r>
          </a:p>
          <a:p>
            <a:pPr marL="609600" indent="-609600">
              <a:lnSpc>
                <a:spcPct val="80000"/>
              </a:lnSpc>
              <a:buFont typeface="Monotype Sorts" pitchFamily="2" charset="2"/>
              <a:buNone/>
              <a:defRPr/>
            </a:pPr>
            <a:r>
              <a:rPr lang="en-US" sz="4000" dirty="0">
                <a:solidFill>
                  <a:schemeClr val="accent4"/>
                </a:solidFill>
              </a:rPr>
              <a:t>}</a:t>
            </a:r>
          </a:p>
        </p:txBody>
      </p:sp>
      <p:sp>
        <p:nvSpPr>
          <p:cNvPr id="17413" name="Rectangle 4">
            <a:extLst>
              <a:ext uri="{FF2B5EF4-FFF2-40B4-BE49-F238E27FC236}">
                <a16:creationId xmlns:a16="http://schemas.microsoft.com/office/drawing/2014/main" id="{E0E095B1-1910-424B-B854-50C696013B26}"/>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7414" name="Rectangle 5">
            <a:extLst>
              <a:ext uri="{FF2B5EF4-FFF2-40B4-BE49-F238E27FC236}">
                <a16:creationId xmlns:a16="http://schemas.microsoft.com/office/drawing/2014/main" id="{68C23881-1B14-4225-9DC3-523296DAD10C}"/>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906CECFC-C9E2-476A-8632-395C780EE2C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55066BE-DADF-4DB8-90DB-2787F788FF17}" type="slidenum">
              <a:rPr lang="en-US" altLang="en-US" sz="1400" smtClean="0"/>
              <a:pPr>
                <a:spcBef>
                  <a:spcPct val="0"/>
                </a:spcBef>
                <a:buClrTx/>
                <a:buSzTx/>
                <a:buFontTx/>
                <a:buNone/>
              </a:pPr>
              <a:t>13</a:t>
            </a:fld>
            <a:endParaRPr lang="en-US" altLang="en-US" sz="1400"/>
          </a:p>
        </p:txBody>
      </p:sp>
      <p:sp>
        <p:nvSpPr>
          <p:cNvPr id="18435" name="Rectangle 2">
            <a:extLst>
              <a:ext uri="{FF2B5EF4-FFF2-40B4-BE49-F238E27FC236}">
                <a16:creationId xmlns:a16="http://schemas.microsoft.com/office/drawing/2014/main" id="{F75286A9-153F-4604-B1A1-9BD3C936AB34}"/>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Summing all elements</a:t>
            </a:r>
            <a:endParaRPr lang="en-US" altLang="en-US" sz="4500">
              <a:cs typeface="Times New Roman" panose="02020603050405020304" pitchFamily="18" charset="0"/>
              <a:hlinkClick r:id="rId2" action="ppaction://program"/>
            </a:endParaRPr>
          </a:p>
        </p:txBody>
      </p:sp>
      <p:sp>
        <p:nvSpPr>
          <p:cNvPr id="41988" name="Rectangle 3">
            <a:extLst>
              <a:ext uri="{FF2B5EF4-FFF2-40B4-BE49-F238E27FC236}">
                <a16:creationId xmlns:a16="http://schemas.microsoft.com/office/drawing/2014/main" id="{C02F0CE2-3759-4DE6-AA79-39D0C7C948A7}"/>
              </a:ext>
            </a:extLst>
          </p:cNvPr>
          <p:cNvSpPr>
            <a:spLocks noGrp="1" noChangeArrowheads="1"/>
          </p:cNvSpPr>
          <p:nvPr>
            <p:ph type="body" idx="1"/>
          </p:nvPr>
        </p:nvSpPr>
        <p:spPr>
          <a:xfrm>
            <a:off x="155575" y="1778000"/>
            <a:ext cx="8832850" cy="4224338"/>
          </a:xfrm>
        </p:spPr>
        <p:txBody>
          <a:bodyPr/>
          <a:lstStyle/>
          <a:p>
            <a:pPr marL="609600" indent="-609600">
              <a:lnSpc>
                <a:spcPct val="80000"/>
              </a:lnSpc>
              <a:buFont typeface="Monotype Sorts" pitchFamily="2" charset="2"/>
              <a:buNone/>
              <a:defRPr/>
            </a:pPr>
            <a:r>
              <a:rPr lang="fr-FR" sz="4000" dirty="0">
                <a:solidFill>
                  <a:schemeClr val="accent4"/>
                </a:solidFill>
              </a:rPr>
              <a:t>double[] </a:t>
            </a:r>
            <a:r>
              <a:rPr lang="fr-FR" sz="4000" dirty="0" err="1">
                <a:solidFill>
                  <a:schemeClr val="accent4"/>
                </a:solidFill>
              </a:rPr>
              <a:t>myList</a:t>
            </a:r>
            <a:r>
              <a:rPr lang="fr-FR" sz="4000" dirty="0">
                <a:solidFill>
                  <a:schemeClr val="accent4"/>
                </a:solidFill>
              </a:rPr>
              <a:t> = {1.9, 2.9, 3.4, 3.5};</a:t>
            </a:r>
          </a:p>
          <a:p>
            <a:pPr marL="609600" indent="-609600">
              <a:lnSpc>
                <a:spcPct val="80000"/>
              </a:lnSpc>
              <a:buFont typeface="Monotype Sorts" pitchFamily="2" charset="2"/>
              <a:buNone/>
              <a:defRPr/>
            </a:pPr>
            <a:endParaRPr lang="en-US" sz="4000" dirty="0">
              <a:solidFill>
                <a:schemeClr val="accent4"/>
              </a:solidFill>
            </a:endParaRPr>
          </a:p>
          <a:p>
            <a:pPr marL="609600" indent="-609600">
              <a:lnSpc>
                <a:spcPct val="80000"/>
              </a:lnSpc>
              <a:buFont typeface="Monotype Sorts" pitchFamily="2" charset="2"/>
              <a:buNone/>
              <a:defRPr/>
            </a:pPr>
            <a:r>
              <a:rPr lang="en-US" sz="4000" dirty="0">
                <a:solidFill>
                  <a:schemeClr val="accent4"/>
                </a:solidFill>
              </a:rPr>
              <a:t>double total = 0;</a:t>
            </a:r>
          </a:p>
          <a:p>
            <a:pPr marL="609600" indent="-609600">
              <a:lnSpc>
                <a:spcPct val="80000"/>
              </a:lnSpc>
              <a:buFont typeface="Monotype Sorts" pitchFamily="2" charset="2"/>
              <a:buNone/>
              <a:defRPr/>
            </a:pPr>
            <a:r>
              <a:rPr lang="en-US" sz="4000" dirty="0">
                <a:solidFill>
                  <a:schemeClr val="accent4"/>
                </a:solidFill>
              </a:rPr>
              <a:t>for (</a:t>
            </a:r>
            <a:r>
              <a:rPr lang="en-US" sz="4000" dirty="0" err="1">
                <a:solidFill>
                  <a:schemeClr val="accent4"/>
                </a:solidFill>
              </a:rPr>
              <a:t>int</a:t>
            </a:r>
            <a:r>
              <a:rPr lang="en-US" sz="4000" dirty="0">
                <a:solidFill>
                  <a:schemeClr val="accent4"/>
                </a:solidFill>
              </a:rPr>
              <a:t> </a:t>
            </a:r>
            <a:r>
              <a:rPr lang="en-US" sz="4000" dirty="0" err="1">
                <a:solidFill>
                  <a:schemeClr val="accent4"/>
                </a:solidFill>
              </a:rPr>
              <a:t>i</a:t>
            </a:r>
            <a:r>
              <a:rPr lang="en-US" sz="4000" dirty="0">
                <a:solidFill>
                  <a:schemeClr val="accent4"/>
                </a:solidFill>
              </a:rPr>
              <a:t> = 0; </a:t>
            </a:r>
            <a:r>
              <a:rPr lang="en-US" sz="4000" dirty="0" err="1">
                <a:solidFill>
                  <a:schemeClr val="accent4"/>
                </a:solidFill>
              </a:rPr>
              <a:t>i</a:t>
            </a:r>
            <a:r>
              <a:rPr lang="en-US" sz="4000" dirty="0">
                <a:solidFill>
                  <a:schemeClr val="accent4"/>
                </a:solidFill>
              </a:rPr>
              <a:t> &lt; </a:t>
            </a:r>
            <a:r>
              <a:rPr lang="en-US" sz="4000" dirty="0" err="1">
                <a:solidFill>
                  <a:schemeClr val="accent4"/>
                </a:solidFill>
              </a:rPr>
              <a:t>myList.length</a:t>
            </a:r>
            <a:r>
              <a:rPr lang="en-US" sz="4000" dirty="0">
                <a:solidFill>
                  <a:schemeClr val="accent4"/>
                </a:solidFill>
              </a:rPr>
              <a:t>; </a:t>
            </a:r>
            <a:r>
              <a:rPr lang="en-US" sz="4000" dirty="0" err="1">
                <a:solidFill>
                  <a:schemeClr val="accent4"/>
                </a:solidFill>
              </a:rPr>
              <a:t>i</a:t>
            </a:r>
            <a:r>
              <a:rPr lang="en-US" sz="4000" dirty="0">
                <a:solidFill>
                  <a:schemeClr val="accent4"/>
                </a:solidFill>
              </a:rPr>
              <a:t>++) {</a:t>
            </a:r>
          </a:p>
          <a:p>
            <a:pPr marL="609600" indent="-609600">
              <a:lnSpc>
                <a:spcPct val="80000"/>
              </a:lnSpc>
              <a:buFont typeface="Monotype Sorts" pitchFamily="2" charset="2"/>
              <a:buNone/>
              <a:defRPr/>
            </a:pPr>
            <a:r>
              <a:rPr lang="en-US" sz="4000" dirty="0">
                <a:solidFill>
                  <a:schemeClr val="accent4"/>
                </a:solidFill>
              </a:rPr>
              <a:t>  total += </a:t>
            </a:r>
            <a:r>
              <a:rPr lang="en-US" sz="4000" dirty="0" err="1">
                <a:solidFill>
                  <a:schemeClr val="accent4"/>
                </a:solidFill>
              </a:rPr>
              <a:t>myList</a:t>
            </a:r>
            <a:r>
              <a:rPr lang="en-US" sz="4000" dirty="0">
                <a:solidFill>
                  <a:schemeClr val="accent4"/>
                </a:solidFill>
              </a:rPr>
              <a:t>[</a:t>
            </a:r>
            <a:r>
              <a:rPr lang="en-US" sz="4000" dirty="0" err="1">
                <a:solidFill>
                  <a:schemeClr val="accent4"/>
                </a:solidFill>
              </a:rPr>
              <a:t>i</a:t>
            </a:r>
            <a:r>
              <a:rPr lang="en-US" sz="4000" dirty="0">
                <a:solidFill>
                  <a:schemeClr val="accent4"/>
                </a:solidFill>
              </a:rPr>
              <a:t>];</a:t>
            </a:r>
          </a:p>
          <a:p>
            <a:pPr marL="609600" indent="-609600">
              <a:lnSpc>
                <a:spcPct val="80000"/>
              </a:lnSpc>
              <a:buFont typeface="Monotype Sorts" pitchFamily="2" charset="2"/>
              <a:buNone/>
              <a:defRPr/>
            </a:pPr>
            <a:r>
              <a:rPr lang="en-US" sz="4000" dirty="0">
                <a:solidFill>
                  <a:schemeClr val="accent4"/>
                </a:solidFill>
              </a:rPr>
              <a:t>}</a:t>
            </a:r>
          </a:p>
        </p:txBody>
      </p:sp>
      <p:sp>
        <p:nvSpPr>
          <p:cNvPr id="18437" name="Rectangle 4">
            <a:extLst>
              <a:ext uri="{FF2B5EF4-FFF2-40B4-BE49-F238E27FC236}">
                <a16:creationId xmlns:a16="http://schemas.microsoft.com/office/drawing/2014/main" id="{DADDB55B-C4DD-4EFC-BB83-691D50EFF1D9}"/>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5">
            <a:extLst>
              <a:ext uri="{FF2B5EF4-FFF2-40B4-BE49-F238E27FC236}">
                <a16:creationId xmlns:a16="http://schemas.microsoft.com/office/drawing/2014/main" id="{94643A8C-C3C6-422A-A3AB-EBCE37A443BA}"/>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C74408D1-EE7C-476D-BCB5-2A8F672D899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07CCBC2-FCF1-49C2-8ED3-B264AE3DA23B}" type="slidenum">
              <a:rPr lang="en-US" altLang="en-US" sz="1400" smtClean="0"/>
              <a:pPr>
                <a:spcBef>
                  <a:spcPct val="0"/>
                </a:spcBef>
                <a:buClrTx/>
                <a:buSzTx/>
                <a:buFontTx/>
                <a:buNone/>
              </a:pPr>
              <a:t>14</a:t>
            </a:fld>
            <a:endParaRPr lang="en-US" altLang="en-US" sz="1400"/>
          </a:p>
        </p:txBody>
      </p:sp>
      <p:sp>
        <p:nvSpPr>
          <p:cNvPr id="19459" name="Rectangle 2">
            <a:extLst>
              <a:ext uri="{FF2B5EF4-FFF2-40B4-BE49-F238E27FC236}">
                <a16:creationId xmlns:a16="http://schemas.microsoft.com/office/drawing/2014/main" id="{219B9E13-32B5-439A-BAD0-2D75C18C207D}"/>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Finding the largest element</a:t>
            </a:r>
            <a:endParaRPr lang="en-US" altLang="en-US" sz="4500">
              <a:cs typeface="Times New Roman" panose="02020603050405020304" pitchFamily="18" charset="0"/>
              <a:hlinkClick r:id="rId2" action="ppaction://program"/>
            </a:endParaRPr>
          </a:p>
        </p:txBody>
      </p:sp>
      <p:sp>
        <p:nvSpPr>
          <p:cNvPr id="19460" name="Rectangle 3">
            <a:extLst>
              <a:ext uri="{FF2B5EF4-FFF2-40B4-BE49-F238E27FC236}">
                <a16:creationId xmlns:a16="http://schemas.microsoft.com/office/drawing/2014/main" id="{E7C14692-9FDE-4DFF-8626-93872036A08E}"/>
              </a:ext>
            </a:extLst>
          </p:cNvPr>
          <p:cNvSpPr>
            <a:spLocks noGrp="1" noChangeArrowheads="1"/>
          </p:cNvSpPr>
          <p:nvPr>
            <p:ph type="body" idx="1"/>
          </p:nvPr>
        </p:nvSpPr>
        <p:spPr>
          <a:xfrm>
            <a:off x="155575" y="1778000"/>
            <a:ext cx="8718550" cy="4146550"/>
          </a:xfrm>
        </p:spPr>
        <p:txBody>
          <a:bodyPr/>
          <a:lstStyle/>
          <a:p>
            <a:pPr marL="609600" indent="-609600">
              <a:lnSpc>
                <a:spcPct val="80000"/>
              </a:lnSpc>
              <a:buFont typeface="Monotype Sorts" pitchFamily="2" charset="2"/>
              <a:buNone/>
            </a:pPr>
            <a:r>
              <a:rPr lang="fr-FR" altLang="en-US" sz="3600">
                <a:solidFill>
                  <a:srgbClr val="000000"/>
                </a:solidFill>
              </a:rPr>
              <a:t>double[] myList = {1.9, 2.9, 6.3, 3.4, 3.5};</a:t>
            </a:r>
          </a:p>
          <a:p>
            <a:pPr marL="609600" indent="-609600">
              <a:lnSpc>
                <a:spcPct val="80000"/>
              </a:lnSpc>
              <a:buFont typeface="Monotype Sorts" pitchFamily="2" charset="2"/>
              <a:buNone/>
            </a:pPr>
            <a:endParaRPr lang="en-US" altLang="en-US" sz="3600">
              <a:solidFill>
                <a:srgbClr val="000000"/>
              </a:solidFill>
            </a:endParaRPr>
          </a:p>
          <a:p>
            <a:pPr marL="609600" indent="-609600">
              <a:lnSpc>
                <a:spcPct val="80000"/>
              </a:lnSpc>
              <a:buFont typeface="Monotype Sorts" pitchFamily="2" charset="2"/>
              <a:buNone/>
            </a:pPr>
            <a:r>
              <a:rPr lang="en-US" altLang="en-US" sz="3600">
                <a:solidFill>
                  <a:srgbClr val="000000"/>
                </a:solidFill>
              </a:rPr>
              <a:t>double max = myList[0];</a:t>
            </a:r>
          </a:p>
          <a:p>
            <a:pPr marL="609600" indent="-609600">
              <a:lnSpc>
                <a:spcPct val="80000"/>
              </a:lnSpc>
              <a:buFont typeface="Monotype Sorts" pitchFamily="2" charset="2"/>
              <a:buNone/>
            </a:pPr>
            <a:r>
              <a:rPr lang="en-US" altLang="en-US" sz="3600">
                <a:solidFill>
                  <a:srgbClr val="000000"/>
                </a:solidFill>
              </a:rPr>
              <a:t>for (int i = 1; i &lt; myList.length; i++) {</a:t>
            </a:r>
          </a:p>
          <a:p>
            <a:pPr marL="609600" indent="-609600">
              <a:lnSpc>
                <a:spcPct val="80000"/>
              </a:lnSpc>
              <a:buFont typeface="Monotype Sorts" pitchFamily="2" charset="2"/>
              <a:buNone/>
            </a:pPr>
            <a:r>
              <a:rPr lang="en-US" altLang="en-US" sz="3600">
                <a:solidFill>
                  <a:srgbClr val="000000"/>
                </a:solidFill>
              </a:rPr>
              <a:t>  if (myList[i] &gt; max) </a:t>
            </a:r>
          </a:p>
          <a:p>
            <a:pPr marL="609600" indent="-609600">
              <a:lnSpc>
                <a:spcPct val="80000"/>
              </a:lnSpc>
              <a:buFont typeface="Monotype Sorts" pitchFamily="2" charset="2"/>
              <a:buNone/>
            </a:pPr>
            <a:r>
              <a:rPr lang="en-US" altLang="en-US" sz="3600">
                <a:solidFill>
                  <a:srgbClr val="000000"/>
                </a:solidFill>
              </a:rPr>
              <a:t>	max = myList[i];</a:t>
            </a:r>
          </a:p>
          <a:p>
            <a:pPr marL="609600" indent="-609600">
              <a:lnSpc>
                <a:spcPct val="80000"/>
              </a:lnSpc>
              <a:buFont typeface="Monotype Sorts" pitchFamily="2" charset="2"/>
              <a:buNone/>
            </a:pPr>
            <a:r>
              <a:rPr lang="en-US" altLang="en-US" sz="3600">
                <a:solidFill>
                  <a:srgbClr val="000000"/>
                </a:solidFill>
              </a:rPr>
              <a:t>}</a:t>
            </a:r>
          </a:p>
        </p:txBody>
      </p:sp>
      <p:sp>
        <p:nvSpPr>
          <p:cNvPr id="19461" name="Rectangle 4">
            <a:extLst>
              <a:ext uri="{FF2B5EF4-FFF2-40B4-BE49-F238E27FC236}">
                <a16:creationId xmlns:a16="http://schemas.microsoft.com/office/drawing/2014/main" id="{86EE7BD5-73BD-422A-9A91-247DD061DDC8}"/>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9462" name="Rectangle 5">
            <a:extLst>
              <a:ext uri="{FF2B5EF4-FFF2-40B4-BE49-F238E27FC236}">
                <a16:creationId xmlns:a16="http://schemas.microsoft.com/office/drawing/2014/main" id="{2A273731-BCFC-4645-9D5F-789F40077DBC}"/>
              </a:ext>
            </a:extLst>
          </p:cNvPr>
          <p:cNvSpPr>
            <a:spLocks noChangeArrowheads="1"/>
          </p:cNvSpPr>
          <p:nvPr/>
        </p:nvSpPr>
        <p:spPr bwMode="auto">
          <a:xfrm>
            <a:off x="3352800" y="2971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4FFF411F-F1C4-46B3-A821-A15818DC275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4767142-951F-49D8-946A-36FC291CC439}" type="slidenum">
              <a:rPr lang="en-US" altLang="en-US" sz="1400" smtClean="0"/>
              <a:pPr>
                <a:spcBef>
                  <a:spcPct val="0"/>
                </a:spcBef>
                <a:buClrTx/>
                <a:buSzTx/>
                <a:buFontTx/>
                <a:buNone/>
              </a:pPr>
              <a:t>15</a:t>
            </a:fld>
            <a:endParaRPr lang="en-US" altLang="en-US" sz="1400"/>
          </a:p>
        </p:txBody>
      </p:sp>
      <p:sp>
        <p:nvSpPr>
          <p:cNvPr id="21507" name="Rectangle 2">
            <a:extLst>
              <a:ext uri="{FF2B5EF4-FFF2-40B4-BE49-F238E27FC236}">
                <a16:creationId xmlns:a16="http://schemas.microsoft.com/office/drawing/2014/main" id="{AEAB3E66-CD4C-4E1E-8649-8EF846A3CB62}"/>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Shifting Elements</a:t>
            </a:r>
            <a:endParaRPr lang="en-US" altLang="en-US" sz="4500">
              <a:cs typeface="Times New Roman" panose="02020603050405020304" pitchFamily="18" charset="0"/>
              <a:hlinkClick r:id="rId2" action="ppaction://program"/>
            </a:endParaRPr>
          </a:p>
        </p:txBody>
      </p:sp>
      <p:sp>
        <p:nvSpPr>
          <p:cNvPr id="21508" name="Rectangle 3">
            <a:extLst>
              <a:ext uri="{FF2B5EF4-FFF2-40B4-BE49-F238E27FC236}">
                <a16:creationId xmlns:a16="http://schemas.microsoft.com/office/drawing/2014/main" id="{4467FABF-44B9-44E2-801D-1B56E4AA9C23}"/>
              </a:ext>
            </a:extLst>
          </p:cNvPr>
          <p:cNvSpPr>
            <a:spLocks noChangeArrowheads="1"/>
          </p:cNvSpPr>
          <p:nvPr/>
        </p:nvSpPr>
        <p:spPr bwMode="auto">
          <a:xfrm>
            <a:off x="297180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09" name="Rectangle 4">
            <a:extLst>
              <a:ext uri="{FF2B5EF4-FFF2-40B4-BE49-F238E27FC236}">
                <a16:creationId xmlns:a16="http://schemas.microsoft.com/office/drawing/2014/main" id="{031D12F5-2741-4FEB-AC37-FF41E516AD57}"/>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5">
            <a:extLst>
              <a:ext uri="{FF2B5EF4-FFF2-40B4-BE49-F238E27FC236}">
                <a16:creationId xmlns:a16="http://schemas.microsoft.com/office/drawing/2014/main" id="{2AD21431-2CB7-411C-8533-D9C476A40E7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1" name="Rectangle 8">
            <a:extLst>
              <a:ext uri="{FF2B5EF4-FFF2-40B4-BE49-F238E27FC236}">
                <a16:creationId xmlns:a16="http://schemas.microsoft.com/office/drawing/2014/main" id="{82B5484D-4452-44F9-BA2D-027AEE679B14}"/>
              </a:ext>
            </a:extLst>
          </p:cNvPr>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1512" name="Picture 9">
            <a:extLst>
              <a:ext uri="{FF2B5EF4-FFF2-40B4-BE49-F238E27FC236}">
                <a16:creationId xmlns:a16="http://schemas.microsoft.com/office/drawing/2014/main" id="{DE369059-085A-474E-9446-F38B515166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 y="2725738"/>
            <a:ext cx="8823325"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1513" name="Rectangle 1">
            <a:extLst>
              <a:ext uri="{FF2B5EF4-FFF2-40B4-BE49-F238E27FC236}">
                <a16:creationId xmlns:a16="http://schemas.microsoft.com/office/drawing/2014/main" id="{412EC925-5371-4080-9AA7-A4CF2F31ADE9}"/>
              </a:ext>
            </a:extLst>
          </p:cNvPr>
          <p:cNvSpPr>
            <a:spLocks noChangeArrowheads="1"/>
          </p:cNvSpPr>
          <p:nvPr/>
        </p:nvSpPr>
        <p:spPr bwMode="auto">
          <a:xfrm>
            <a:off x="293688" y="1609725"/>
            <a:ext cx="7658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a:latin typeface="Courier New" panose="02070309020205020404" pitchFamily="49" charset="0"/>
              </a:rPr>
              <a:t>double[] myList = {1.9, 2.9, 3.4, 3.5};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9687FFB0-14A4-482A-B1A5-8DB8362AE4A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7BABC7-A30E-4FD0-9E10-8A0F962FC976}" type="slidenum">
              <a:rPr lang="en-US" altLang="en-US" sz="1400" smtClean="0"/>
              <a:pPr>
                <a:spcBef>
                  <a:spcPct val="0"/>
                </a:spcBef>
                <a:buClrTx/>
                <a:buSzTx/>
                <a:buFontTx/>
                <a:buNone/>
              </a:pPr>
              <a:t>16</a:t>
            </a:fld>
            <a:endParaRPr lang="en-US" altLang="en-US" sz="1400"/>
          </a:p>
        </p:txBody>
      </p:sp>
      <p:sp>
        <p:nvSpPr>
          <p:cNvPr id="20483" name="Rectangle 2">
            <a:extLst>
              <a:ext uri="{FF2B5EF4-FFF2-40B4-BE49-F238E27FC236}">
                <a16:creationId xmlns:a16="http://schemas.microsoft.com/office/drawing/2014/main" id="{AAE8999B-F110-4E27-B2F8-ED1A9A8BB91C}"/>
              </a:ext>
            </a:extLst>
          </p:cNvPr>
          <p:cNvSpPr>
            <a:spLocks noGrp="1" noChangeArrowheads="1"/>
          </p:cNvSpPr>
          <p:nvPr>
            <p:ph type="title"/>
          </p:nvPr>
        </p:nvSpPr>
        <p:spPr>
          <a:xfrm>
            <a:off x="309563" y="381000"/>
            <a:ext cx="8564562" cy="782638"/>
          </a:xfrm>
        </p:spPr>
        <p:txBody>
          <a:bodyPr/>
          <a:lstStyle/>
          <a:p>
            <a:r>
              <a:rPr lang="en-US" altLang="en-US" sz="4500">
                <a:cs typeface="Times New Roman" panose="02020603050405020304" pitchFamily="18" charset="0"/>
              </a:rPr>
              <a:t>Random shuffling</a:t>
            </a:r>
            <a:endParaRPr lang="en-US" altLang="en-US" sz="4500">
              <a:cs typeface="Times New Roman" panose="02020603050405020304" pitchFamily="18" charset="0"/>
              <a:hlinkClick r:id="rId2" action="ppaction://program"/>
            </a:endParaRPr>
          </a:p>
        </p:txBody>
      </p:sp>
      <p:sp>
        <p:nvSpPr>
          <p:cNvPr id="20484" name="Rectangle 5">
            <a:extLst>
              <a:ext uri="{FF2B5EF4-FFF2-40B4-BE49-F238E27FC236}">
                <a16:creationId xmlns:a16="http://schemas.microsoft.com/office/drawing/2014/main" id="{8380B9C1-6261-438F-8B08-C930DA91420A}"/>
              </a:ext>
            </a:extLst>
          </p:cNvPr>
          <p:cNvSpPr>
            <a:spLocks noChangeArrowheads="1"/>
          </p:cNvSpPr>
          <p:nvPr/>
        </p:nvSpPr>
        <p:spPr bwMode="auto">
          <a:xfrm>
            <a:off x="3343275" y="2968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5" name="Rectangle 9">
            <a:extLst>
              <a:ext uri="{FF2B5EF4-FFF2-40B4-BE49-F238E27FC236}">
                <a16:creationId xmlns:a16="http://schemas.microsoft.com/office/drawing/2014/main" id="{FC8E71E4-1D83-4174-8773-2C552B9E337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0486" name="Picture 8">
            <a:extLst>
              <a:ext uri="{FF2B5EF4-FFF2-40B4-BE49-F238E27FC236}">
                <a16:creationId xmlns:a16="http://schemas.microsoft.com/office/drawing/2014/main" id="{2CD073EF-EF7F-42B9-8D20-FCAF8FAF6C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2444750"/>
            <a:ext cx="8953500" cy="255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0487" name="Rectangle 1">
            <a:extLst>
              <a:ext uri="{FF2B5EF4-FFF2-40B4-BE49-F238E27FC236}">
                <a16:creationId xmlns:a16="http://schemas.microsoft.com/office/drawing/2014/main" id="{C1E7C6A5-E94A-43B1-BD34-CA83F38E3AD0}"/>
              </a:ext>
            </a:extLst>
          </p:cNvPr>
          <p:cNvSpPr>
            <a:spLocks noChangeArrowheads="1"/>
          </p:cNvSpPr>
          <p:nvPr/>
        </p:nvSpPr>
        <p:spPr bwMode="auto">
          <a:xfrm>
            <a:off x="247650" y="1638300"/>
            <a:ext cx="8223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 typeface="Monotype Sorts" pitchFamily="2" charset="2"/>
              <a:buNone/>
            </a:pPr>
            <a:r>
              <a:rPr lang="en-US" altLang="en-US" sz="2400">
                <a:latin typeface="Courier New" panose="02070309020205020404" pitchFamily="49" charset="0"/>
              </a:rPr>
              <a:t>double[] myList = {1.9, 2.9, 3.4, 3.5};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C69C9D36-193E-47E9-8B34-D9B78959EB9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69AEFB3-E401-41F3-BB7E-F0D4F6DADCCD}" type="slidenum">
              <a:rPr lang="en-US" altLang="en-US" sz="1400" smtClean="0"/>
              <a:pPr>
                <a:spcBef>
                  <a:spcPct val="0"/>
                </a:spcBef>
                <a:buClrTx/>
                <a:buSzTx/>
                <a:buFontTx/>
                <a:buNone/>
              </a:pPr>
              <a:t>17</a:t>
            </a:fld>
            <a:endParaRPr lang="en-US" altLang="en-US" sz="1400"/>
          </a:p>
        </p:txBody>
      </p:sp>
      <p:sp>
        <p:nvSpPr>
          <p:cNvPr id="22531" name="Rectangle 2">
            <a:extLst>
              <a:ext uri="{FF2B5EF4-FFF2-40B4-BE49-F238E27FC236}">
                <a16:creationId xmlns:a16="http://schemas.microsoft.com/office/drawing/2014/main" id="{4AF0D635-22E7-435E-9EC4-F35D1893B71E}"/>
              </a:ext>
            </a:extLst>
          </p:cNvPr>
          <p:cNvSpPr>
            <a:spLocks noGrp="1" noChangeArrowheads="1"/>
          </p:cNvSpPr>
          <p:nvPr>
            <p:ph type="title"/>
          </p:nvPr>
        </p:nvSpPr>
        <p:spPr>
          <a:xfrm>
            <a:off x="1219200" y="152400"/>
            <a:ext cx="7239000" cy="609600"/>
          </a:xfrm>
          <a:noFill/>
        </p:spPr>
        <p:txBody>
          <a:bodyPr/>
          <a:lstStyle/>
          <a:p>
            <a:r>
              <a:rPr lang="en-US" altLang="en-US" sz="3200">
                <a:cs typeface="Times New Roman" panose="02020603050405020304" pitchFamily="18" charset="0"/>
              </a:rPr>
              <a:t>Enhanced </a:t>
            </a:r>
            <a:r>
              <a:rPr lang="en-US" altLang="en-US" sz="3200" u="sng">
                <a:cs typeface="Times New Roman" panose="02020603050405020304" pitchFamily="18" charset="0"/>
              </a:rPr>
              <a:t>for</a:t>
            </a:r>
            <a:r>
              <a:rPr lang="en-US" altLang="en-US" sz="3200">
                <a:cs typeface="Times New Roman" panose="02020603050405020304" pitchFamily="18" charset="0"/>
              </a:rPr>
              <a:t> Loop (for-each loop)</a:t>
            </a:r>
          </a:p>
        </p:txBody>
      </p:sp>
      <p:sp>
        <p:nvSpPr>
          <p:cNvPr id="22532" name="Rectangle 3">
            <a:extLst>
              <a:ext uri="{FF2B5EF4-FFF2-40B4-BE49-F238E27FC236}">
                <a16:creationId xmlns:a16="http://schemas.microsoft.com/office/drawing/2014/main" id="{2CE2E168-13B9-4806-8B51-CB2692944024}"/>
              </a:ext>
            </a:extLst>
          </p:cNvPr>
          <p:cNvSpPr>
            <a:spLocks noGrp="1" noChangeArrowheads="1"/>
          </p:cNvSpPr>
          <p:nvPr>
            <p:ph type="body" idx="1"/>
          </p:nvPr>
        </p:nvSpPr>
        <p:spPr>
          <a:xfrm>
            <a:off x="228600" y="990600"/>
            <a:ext cx="8686800" cy="5410200"/>
          </a:xfrm>
        </p:spPr>
        <p:txBody>
          <a:bodyPr/>
          <a:lstStyle/>
          <a:p>
            <a:pPr marL="0" indent="0">
              <a:spcBef>
                <a:spcPct val="0"/>
              </a:spcBef>
              <a:buClrTx/>
              <a:buSzTx/>
              <a:buFontTx/>
              <a:buNone/>
            </a:pPr>
            <a:r>
              <a:rPr lang="en-US" altLang="en-US" sz="2000">
                <a:cs typeface="Times New Roman" panose="02020603050405020304" pitchFamily="18" charset="0"/>
              </a:rPr>
              <a:t>JDK 1.5 introduced a new for loop that enables you to traverse the complete array sequentially without using an index variable. For example, the following code displays all elements in the array myList:</a:t>
            </a:r>
          </a:p>
          <a:p>
            <a:pPr marL="0" indent="0">
              <a:spcBef>
                <a:spcPct val="0"/>
              </a:spcBef>
              <a:buClrTx/>
              <a:buSzTx/>
              <a:buFontTx/>
              <a:buNone/>
            </a:pPr>
            <a:r>
              <a:rPr lang="en-US" altLang="en-US" sz="2000">
                <a:solidFill>
                  <a:schemeClr val="tx2"/>
                </a:solidFill>
                <a:cs typeface="Courier New" panose="02070309020205020404" pitchFamily="49" charset="0"/>
              </a:rPr>
              <a:t> </a:t>
            </a:r>
            <a:endParaRPr lang="en-US" altLang="en-US" sz="2000">
              <a:solidFill>
                <a:schemeClr val="tx2"/>
              </a:solidFill>
            </a:endParaRPr>
          </a:p>
          <a:p>
            <a:pPr lvl="1">
              <a:buFontTx/>
              <a:buNone/>
            </a:pPr>
            <a:r>
              <a:rPr lang="fr-FR" altLang="en-US" sz="1800" b="1">
                <a:solidFill>
                  <a:srgbClr val="000000"/>
                </a:solidFill>
                <a:latin typeface="Courier New" panose="02070309020205020404" pitchFamily="49" charset="0"/>
                <a:cs typeface="Courier New" panose="02070309020205020404" pitchFamily="49" charset="0"/>
              </a:rPr>
              <a:t>double[] myList = {1.9, 2.9, 3.4, 3.5};</a:t>
            </a:r>
          </a:p>
          <a:p>
            <a:pPr lvl="1">
              <a:buFontTx/>
              <a:buNone/>
            </a:pPr>
            <a:r>
              <a:rPr lang="en-US" altLang="en-US" sz="1800" b="1">
                <a:solidFill>
                  <a:srgbClr val="000000"/>
                </a:solidFill>
                <a:latin typeface="Courier New" panose="02070309020205020404" pitchFamily="49" charset="0"/>
                <a:cs typeface="Courier New" panose="02070309020205020404" pitchFamily="49" charset="0"/>
              </a:rPr>
              <a:t>for (double value: myList) </a:t>
            </a:r>
            <a:endParaRPr lang="en-US" altLang="en-US" sz="1800" b="1">
              <a:solidFill>
                <a:srgbClr val="000000"/>
              </a:solidFill>
              <a:latin typeface="Courier New" panose="02070309020205020404" pitchFamily="49" charset="0"/>
              <a:cs typeface="Times New Roman" panose="02020603050405020304" pitchFamily="18" charset="0"/>
            </a:endParaRPr>
          </a:p>
          <a:p>
            <a:pPr lvl="1">
              <a:buFontTx/>
              <a:buNone/>
            </a:pPr>
            <a:r>
              <a:rPr lang="en-US" altLang="en-US" sz="1800" b="1">
                <a:solidFill>
                  <a:srgbClr val="000000"/>
                </a:solidFill>
                <a:latin typeface="Courier New" panose="02070309020205020404" pitchFamily="49" charset="0"/>
                <a:cs typeface="Courier New" panose="02070309020205020404" pitchFamily="49" charset="0"/>
              </a:rPr>
              <a:t>  System.out.println(value);</a:t>
            </a:r>
            <a:endParaRPr lang="en-US" altLang="en-US" sz="1800" b="1">
              <a:solidFill>
                <a:srgbClr val="000000"/>
              </a:solidFill>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spcBef>
                <a:spcPct val="0"/>
              </a:spcBef>
              <a:buClrTx/>
              <a:buSzTx/>
              <a:buFontTx/>
              <a:buNone/>
            </a:pPr>
            <a:r>
              <a:rPr lang="en-US" altLang="en-US" sz="2000">
                <a:cs typeface="Times New Roman" panose="02020603050405020304" pitchFamily="18" charset="0"/>
              </a:rPr>
              <a:t>In general, the syntax is</a:t>
            </a:r>
          </a:p>
          <a:p>
            <a:pPr marL="0" indent="0">
              <a:spcBef>
                <a:spcPct val="0"/>
              </a:spcBef>
              <a:buClrTx/>
              <a:buSzTx/>
              <a:buFontTx/>
              <a:buNone/>
            </a:pPr>
            <a:r>
              <a:rPr lang="en-US" altLang="en-US" sz="2000">
                <a:solidFill>
                  <a:schemeClr val="tx2"/>
                </a:solidFill>
                <a:cs typeface="Courier New" panose="02070309020205020404" pitchFamily="49" charset="0"/>
              </a:rPr>
              <a:t> </a:t>
            </a:r>
            <a:endParaRPr lang="en-US" altLang="en-US" sz="2000">
              <a:solidFill>
                <a:schemeClr val="tx2"/>
              </a:solidFill>
            </a:endParaRPr>
          </a:p>
          <a:p>
            <a:pPr lvl="1">
              <a:buFontTx/>
              <a:buNone/>
            </a:pPr>
            <a:r>
              <a:rPr lang="en-US" altLang="en-US" sz="1800" b="1">
                <a:solidFill>
                  <a:srgbClr val="000000"/>
                </a:solidFill>
                <a:latin typeface="Courier New" panose="02070309020205020404" pitchFamily="49" charset="0"/>
                <a:cs typeface="Courier New" panose="02070309020205020404" pitchFamily="49" charset="0"/>
              </a:rPr>
              <a:t>for (elementType value: arrayRefVar) {</a:t>
            </a:r>
            <a:endParaRPr lang="en-US" altLang="en-US" sz="1800" b="1">
              <a:solidFill>
                <a:srgbClr val="000000"/>
              </a:solidFill>
              <a:latin typeface="Courier New" panose="02070309020205020404" pitchFamily="49" charset="0"/>
              <a:cs typeface="Times New Roman" panose="02020603050405020304" pitchFamily="18" charset="0"/>
            </a:endParaRPr>
          </a:p>
          <a:p>
            <a:pPr lvl="1">
              <a:buFontTx/>
              <a:buNone/>
            </a:pPr>
            <a:r>
              <a:rPr lang="en-US" altLang="en-US" sz="1800" b="1">
                <a:solidFill>
                  <a:srgbClr val="000000"/>
                </a:solidFill>
                <a:latin typeface="Courier New" panose="02070309020205020404" pitchFamily="49" charset="0"/>
                <a:cs typeface="Courier New" panose="02070309020205020404" pitchFamily="49" charset="0"/>
              </a:rPr>
              <a:t>  // Process the value</a:t>
            </a:r>
            <a:endParaRPr lang="en-US" altLang="en-US" sz="1800" b="1">
              <a:solidFill>
                <a:srgbClr val="000000"/>
              </a:solidFill>
              <a:latin typeface="Courier New" panose="02070309020205020404" pitchFamily="49" charset="0"/>
              <a:cs typeface="Times New Roman" panose="02020603050405020304" pitchFamily="18" charset="0"/>
            </a:endParaRPr>
          </a:p>
          <a:p>
            <a:pPr lvl="1">
              <a:buFontTx/>
              <a:buNone/>
            </a:pPr>
            <a:r>
              <a:rPr lang="en-US" altLang="en-US" sz="1800" b="1">
                <a:solidFill>
                  <a:srgbClr val="000000"/>
                </a:solidFill>
                <a:latin typeface="Courier New" panose="02070309020205020404" pitchFamily="49" charset="0"/>
                <a:cs typeface="Courier New" panose="02070309020205020404" pitchFamily="49" charset="0"/>
              </a:rPr>
              <a:t>}</a:t>
            </a:r>
            <a:endParaRPr lang="en-US" altLang="en-US" sz="1800" b="1">
              <a:solidFill>
                <a:srgbClr val="000000"/>
              </a:solidFill>
              <a:latin typeface="Courier New" panose="02070309020205020404" pitchFamily="49" charset="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buFont typeface="Monotype Sorts" pitchFamily="2" charset="2"/>
              <a:buNone/>
            </a:pPr>
            <a:r>
              <a:rPr lang="en-US" altLang="en-US" sz="2000">
                <a:cs typeface="Courier New" panose="02070309020205020404" pitchFamily="49" charset="0"/>
              </a:rPr>
              <a:t>You still have to use an index variable if you wish to traverse the array in a different order or change the elements in the array.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0CD1E63A-304B-4753-A556-3842A5AAF76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BF46781-74FD-481C-A22D-0F34314C9BDE}" type="slidenum">
              <a:rPr lang="en-US" altLang="en-US" sz="1400" smtClean="0"/>
              <a:pPr>
                <a:spcBef>
                  <a:spcPct val="0"/>
                </a:spcBef>
                <a:buClrTx/>
                <a:buSzTx/>
                <a:buFontTx/>
                <a:buNone/>
              </a:pPr>
              <a:t>18</a:t>
            </a:fld>
            <a:endParaRPr lang="en-US" altLang="en-US" sz="1400"/>
          </a:p>
        </p:txBody>
      </p:sp>
      <p:sp>
        <p:nvSpPr>
          <p:cNvPr id="23555" name="Rectangle 2">
            <a:extLst>
              <a:ext uri="{FF2B5EF4-FFF2-40B4-BE49-F238E27FC236}">
                <a16:creationId xmlns:a16="http://schemas.microsoft.com/office/drawing/2014/main" id="{50514368-A237-4E29-B9F1-5D01567A333B}"/>
              </a:ext>
            </a:extLst>
          </p:cNvPr>
          <p:cNvSpPr>
            <a:spLocks noGrp="1" noChangeArrowheads="1"/>
          </p:cNvSpPr>
          <p:nvPr>
            <p:ph type="title"/>
          </p:nvPr>
        </p:nvSpPr>
        <p:spPr>
          <a:xfrm>
            <a:off x="615950" y="241300"/>
            <a:ext cx="7772400" cy="550863"/>
          </a:xfrm>
        </p:spPr>
        <p:txBody>
          <a:bodyPr/>
          <a:lstStyle/>
          <a:p>
            <a:r>
              <a:rPr lang="en-US" altLang="en-US" sz="4000"/>
              <a:t>Problem: Deck of Cards</a:t>
            </a:r>
            <a:endParaRPr lang="en-US" altLang="en-US" sz="4000">
              <a:solidFill>
                <a:schemeClr val="tx1"/>
              </a:solidFill>
              <a:latin typeface="Book Antiqua" panose="02040602050305030304" pitchFamily="18" charset="0"/>
              <a:hlinkClick r:id="rId2" action="ppaction://program"/>
            </a:endParaRPr>
          </a:p>
        </p:txBody>
      </p:sp>
      <p:sp>
        <p:nvSpPr>
          <p:cNvPr id="23556" name="Rectangle 3">
            <a:extLst>
              <a:ext uri="{FF2B5EF4-FFF2-40B4-BE49-F238E27FC236}">
                <a16:creationId xmlns:a16="http://schemas.microsoft.com/office/drawing/2014/main" id="{23C321BC-8F07-47F7-9A7B-E33D2C3C718B}"/>
              </a:ext>
            </a:extLst>
          </p:cNvPr>
          <p:cNvSpPr>
            <a:spLocks noGrp="1" noChangeArrowheads="1"/>
          </p:cNvSpPr>
          <p:nvPr>
            <p:ph type="body" idx="1"/>
          </p:nvPr>
        </p:nvSpPr>
        <p:spPr>
          <a:xfrm>
            <a:off x="269875" y="931863"/>
            <a:ext cx="8680450" cy="1882775"/>
          </a:xfrm>
        </p:spPr>
        <p:txBody>
          <a:bodyPr/>
          <a:lstStyle/>
          <a:p>
            <a:pPr marL="0" indent="0">
              <a:buFont typeface="Monotype Sorts" pitchFamily="2" charset="2"/>
              <a:buNone/>
            </a:pPr>
            <a:r>
              <a:rPr lang="en-US" altLang="en-US" sz="2800" dirty="0"/>
              <a:t>The problem is to write a program that picks four cards randomly from a deck of 52 cards. </a:t>
            </a:r>
          </a:p>
          <a:p>
            <a:pPr marL="0" indent="0">
              <a:buFont typeface="Monotype Sorts" pitchFamily="2" charset="2"/>
              <a:buNone/>
            </a:pPr>
            <a:r>
              <a:rPr lang="en-US" altLang="en-US" sz="2800" dirty="0"/>
              <a:t>All the cards can be represented using an array named deck, filled with initial values 0 to 51, as follows:</a:t>
            </a:r>
          </a:p>
        </p:txBody>
      </p:sp>
      <p:sp>
        <p:nvSpPr>
          <p:cNvPr id="49159" name="Rectangle 6">
            <a:extLst>
              <a:ext uri="{FF2B5EF4-FFF2-40B4-BE49-F238E27FC236}">
                <a16:creationId xmlns:a16="http://schemas.microsoft.com/office/drawing/2014/main" id="{C56DD879-AA48-4E61-B927-9AB676CA0A69}"/>
              </a:ext>
            </a:extLst>
          </p:cNvPr>
          <p:cNvSpPr>
            <a:spLocks noChangeArrowheads="1"/>
          </p:cNvSpPr>
          <p:nvPr/>
        </p:nvSpPr>
        <p:spPr bwMode="auto">
          <a:xfrm>
            <a:off x="654050" y="3352800"/>
            <a:ext cx="7105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742950" lvl="1" indent="-285750">
              <a:spcBef>
                <a:spcPct val="20000"/>
              </a:spcBef>
              <a:buClr>
                <a:schemeClr val="tx1"/>
              </a:buClr>
              <a:defRPr/>
            </a:pP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deck = new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[52];</a:t>
            </a:r>
          </a:p>
          <a:p>
            <a:pPr marL="742950" lvl="1" indent="-285750">
              <a:spcBef>
                <a:spcPct val="20000"/>
              </a:spcBef>
              <a:buClr>
                <a:schemeClr val="tx1"/>
              </a:buClr>
              <a:defRPr/>
            </a:pPr>
            <a:r>
              <a:rPr lang="en-US" sz="2000" b="1" dirty="0">
                <a:solidFill>
                  <a:schemeClr val="accent4"/>
                </a:solidFill>
                <a:latin typeface="Courier New" pitchFamily="49" charset="0"/>
              </a:rPr>
              <a:t>// Initialize cards</a:t>
            </a:r>
          </a:p>
          <a:p>
            <a:pPr marL="742950" lvl="1" indent="-285750">
              <a:spcBef>
                <a:spcPct val="20000"/>
              </a:spcBef>
              <a:buClr>
                <a:schemeClr val="tx1"/>
              </a:buClr>
              <a:defRPr/>
            </a:pPr>
            <a:r>
              <a:rPr lang="en-US" sz="2000" b="1" dirty="0">
                <a:solidFill>
                  <a:schemeClr val="accent4"/>
                </a:solidFill>
                <a:latin typeface="Courier New" pitchFamily="49" charset="0"/>
              </a:rPr>
              <a:t>for (</a:t>
            </a:r>
            <a:r>
              <a:rPr lang="en-US" sz="2000" b="1" dirty="0" err="1">
                <a:solidFill>
                  <a:schemeClr val="accent4"/>
                </a:solidFill>
                <a:latin typeface="Courier New" pitchFamily="49" charset="0"/>
              </a:rPr>
              <a:t>int</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0;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&lt; </a:t>
            </a:r>
            <a:r>
              <a:rPr lang="en-US" sz="2000" b="1" dirty="0" err="1">
                <a:solidFill>
                  <a:schemeClr val="accent4"/>
                </a:solidFill>
                <a:latin typeface="Courier New" pitchFamily="49" charset="0"/>
              </a:rPr>
              <a:t>deck.length</a:t>
            </a:r>
            <a:r>
              <a:rPr lang="en-US" sz="2000" b="1" dirty="0">
                <a:solidFill>
                  <a:schemeClr val="accent4"/>
                </a:solidFill>
                <a:latin typeface="Courier New" pitchFamily="49" charset="0"/>
              </a:rPr>
              <a:t>;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a:p>
            <a:pPr marL="742950" lvl="1" indent="-285750">
              <a:spcBef>
                <a:spcPct val="20000"/>
              </a:spcBef>
              <a:buClr>
                <a:schemeClr val="tx1"/>
              </a:buClr>
              <a:defRPr/>
            </a:pPr>
            <a:r>
              <a:rPr lang="en-US" sz="2000" b="1" dirty="0">
                <a:solidFill>
                  <a:schemeClr val="accent4"/>
                </a:solidFill>
                <a:latin typeface="Courier New" pitchFamily="49" charset="0"/>
              </a:rPr>
              <a:t>  deck[</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 = </a:t>
            </a:r>
            <a:r>
              <a:rPr lang="en-US" sz="2000" b="1" dirty="0" err="1">
                <a:solidFill>
                  <a:schemeClr val="accent4"/>
                </a:solidFill>
                <a:latin typeface="Courier New" pitchFamily="49" charset="0"/>
              </a:rPr>
              <a:t>i</a:t>
            </a:r>
            <a:r>
              <a:rPr lang="en-US" sz="2000" b="1" dirty="0">
                <a:solidFill>
                  <a:schemeClr val="accent4"/>
                </a:solidFill>
                <a:latin typeface="Courier New" pitchFamily="49"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66AAD6F5-BA60-4695-99D5-5ABE66DA4B7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C41C2F1-E54C-4E23-A219-AA5998CA07C4}" type="slidenum">
              <a:rPr lang="en-US" altLang="en-US" sz="1400" smtClean="0"/>
              <a:pPr>
                <a:spcBef>
                  <a:spcPct val="0"/>
                </a:spcBef>
                <a:buClrTx/>
                <a:buSzTx/>
                <a:buFontTx/>
                <a:buNone/>
              </a:pPr>
              <a:t>19</a:t>
            </a:fld>
            <a:endParaRPr lang="en-US" altLang="en-US" sz="1400"/>
          </a:p>
        </p:txBody>
      </p:sp>
      <p:sp>
        <p:nvSpPr>
          <p:cNvPr id="24579" name="Rectangle 2">
            <a:extLst>
              <a:ext uri="{FF2B5EF4-FFF2-40B4-BE49-F238E27FC236}">
                <a16:creationId xmlns:a16="http://schemas.microsoft.com/office/drawing/2014/main" id="{F735BF52-8064-4C26-8631-284884AC8589}"/>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2" action="ppaction://program"/>
            </a:endParaRPr>
          </a:p>
        </p:txBody>
      </p:sp>
      <p:sp>
        <p:nvSpPr>
          <p:cNvPr id="24580" name="Rectangle 3">
            <a:extLst>
              <a:ext uri="{FF2B5EF4-FFF2-40B4-BE49-F238E27FC236}">
                <a16:creationId xmlns:a16="http://schemas.microsoft.com/office/drawing/2014/main" id="{CD82A06F-4805-48C7-9377-7589FF7DE2F1}"/>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9">
            <a:extLst>
              <a:ext uri="{FF2B5EF4-FFF2-40B4-BE49-F238E27FC236}">
                <a16:creationId xmlns:a16="http://schemas.microsoft.com/office/drawing/2014/main" id="{A6522470-785B-498C-BF28-2CC9702F1106}"/>
              </a:ext>
            </a:extLst>
          </p:cNvPr>
          <p:cNvSpPr>
            <a:spLocks noChangeArrowheads="1"/>
          </p:cNvSpPr>
          <p:nvPr/>
        </p:nvSpPr>
        <p:spPr bwMode="auto">
          <a:xfrm>
            <a:off x="0" y="2747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11">
            <a:extLst>
              <a:ext uri="{FF2B5EF4-FFF2-40B4-BE49-F238E27FC236}">
                <a16:creationId xmlns:a16="http://schemas.microsoft.com/office/drawing/2014/main" id="{14E199F7-7D58-4FC0-86DA-D1F6DABE0DEC}"/>
              </a:ext>
            </a:extLst>
          </p:cNvPr>
          <p:cNvSpPr>
            <a:spLocks noChangeArrowheads="1"/>
          </p:cNvSpPr>
          <p:nvPr/>
        </p:nvSpPr>
        <p:spPr bwMode="auto">
          <a:xfrm>
            <a:off x="0"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7" name="Picture 13">
            <a:extLst>
              <a:ext uri="{FF2B5EF4-FFF2-40B4-BE49-F238E27FC236}">
                <a16:creationId xmlns:a16="http://schemas.microsoft.com/office/drawing/2014/main" id="{D5446A19-0DC6-48AF-9BB7-F093AA233F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63" y="2152650"/>
            <a:ext cx="9178925" cy="3265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8" name="Rectangle 3">
            <a:extLst>
              <a:ext uri="{FF2B5EF4-FFF2-40B4-BE49-F238E27FC236}">
                <a16:creationId xmlns:a16="http://schemas.microsoft.com/office/drawing/2014/main" id="{2DF0D24D-0025-4465-941A-A9921468E42E}"/>
              </a:ext>
            </a:extLst>
          </p:cNvPr>
          <p:cNvSpPr txBox="1">
            <a:spLocks noChangeArrowheads="1"/>
          </p:cNvSpPr>
          <p:nvPr/>
        </p:nvSpPr>
        <p:spPr bwMode="auto">
          <a:xfrm>
            <a:off x="269875" y="1393398"/>
            <a:ext cx="8604250" cy="499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buFont typeface="Monotype Sorts" pitchFamily="2" charset="2"/>
              <a:buNone/>
            </a:pPr>
            <a:r>
              <a:rPr lang="en-US" altLang="en-US" sz="2300" dirty="0" err="1">
                <a:cs typeface="Courier New" panose="02070309020205020404" pitchFamily="49" charset="0"/>
              </a:rPr>
              <a:t>cardNumber</a:t>
            </a:r>
            <a:r>
              <a:rPr lang="en-US" altLang="en-US" sz="2300" dirty="0">
                <a:cs typeface="Courier New" panose="02070309020205020404" pitchFamily="49" charset="0"/>
              </a:rPr>
              <a:t> ranges from 0-51</a:t>
            </a:r>
            <a:endParaRPr lang="en-US" altLang="en-US" sz="2300" dirty="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2492F01F-16A8-4D8F-89D0-DDA2EF56528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932D750-D54D-4E60-9451-FAAD8BB5B07F}" type="slidenum">
              <a:rPr lang="en-US" altLang="en-US" sz="1400" smtClean="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0977F707-BF10-4F34-9D78-9EB7F279551F}"/>
              </a:ext>
            </a:extLst>
          </p:cNvPr>
          <p:cNvSpPr>
            <a:spLocks noGrp="1" noChangeArrowheads="1"/>
          </p:cNvSpPr>
          <p:nvPr>
            <p:ph type="title"/>
          </p:nvPr>
        </p:nvSpPr>
        <p:spPr>
          <a:xfrm>
            <a:off x="685800" y="228600"/>
            <a:ext cx="7772400" cy="473075"/>
          </a:xfrm>
          <a:noFill/>
        </p:spPr>
        <p:txBody>
          <a:bodyPr/>
          <a:lstStyle/>
          <a:p>
            <a:r>
              <a:rPr lang="en-US" altLang="en-US"/>
              <a:t>Objectives</a:t>
            </a:r>
          </a:p>
        </p:txBody>
      </p:sp>
      <p:sp>
        <p:nvSpPr>
          <p:cNvPr id="5124" name="Rectangle 3">
            <a:extLst>
              <a:ext uri="{FF2B5EF4-FFF2-40B4-BE49-F238E27FC236}">
                <a16:creationId xmlns:a16="http://schemas.microsoft.com/office/drawing/2014/main" id="{4C0BFDB3-24BA-459F-BF63-91AFFC2B7A56}"/>
              </a:ext>
            </a:extLst>
          </p:cNvPr>
          <p:cNvSpPr>
            <a:spLocks noGrp="1" noChangeArrowheads="1"/>
          </p:cNvSpPr>
          <p:nvPr>
            <p:ph type="body" idx="1"/>
          </p:nvPr>
        </p:nvSpPr>
        <p:spPr>
          <a:xfrm>
            <a:off x="0" y="893763"/>
            <a:ext cx="8991600" cy="5545137"/>
          </a:xfrm>
        </p:spPr>
        <p:txBody>
          <a:bodyPr/>
          <a:lstStyle/>
          <a:p>
            <a:r>
              <a:rPr lang="en-US" altLang="en-US" sz="1700"/>
              <a:t>To declare, create, and initialize an array.</a:t>
            </a:r>
          </a:p>
          <a:p>
            <a:r>
              <a:rPr lang="en-US" altLang="en-US" sz="1700"/>
              <a:t>To program common array operations (displaying arrays, summing all elements, finding the minimum and maximum elements, random shuffling, and shifting elements).</a:t>
            </a:r>
          </a:p>
          <a:p>
            <a:r>
              <a:rPr lang="en-US" altLang="en-US" sz="1700"/>
              <a:t>To simplify programming using the foreach loops.</a:t>
            </a:r>
          </a:p>
          <a:p>
            <a:r>
              <a:rPr lang="en-US" altLang="en-US" sz="1700"/>
              <a:t>To copy contents from one array to another.</a:t>
            </a:r>
          </a:p>
          <a:p>
            <a:r>
              <a:rPr lang="en-US" altLang="en-US" sz="1700"/>
              <a:t>To develop and invoke methods with array arguments and return values.</a:t>
            </a:r>
          </a:p>
          <a:p>
            <a:r>
              <a:rPr lang="en-US" altLang="en-US" sz="1700"/>
              <a:t>To search elements using the linear or binary search algorithm.</a:t>
            </a:r>
          </a:p>
          <a:p>
            <a:r>
              <a:rPr lang="en-US" altLang="en-US" sz="1700"/>
              <a:t>To sort an array using the selection sort approach.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06CF344A-5181-4BFD-AB3A-158EE3D4CC0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8482AE-59EB-44F7-A03F-95B363ED0E99}" type="slidenum">
              <a:rPr lang="en-US" altLang="en-US" sz="1400" smtClean="0"/>
              <a:pPr>
                <a:spcBef>
                  <a:spcPct val="0"/>
                </a:spcBef>
                <a:buClrTx/>
                <a:buSzTx/>
                <a:buFontTx/>
                <a:buNone/>
              </a:pPr>
              <a:t>20</a:t>
            </a:fld>
            <a:endParaRPr lang="en-US" altLang="en-US" sz="1400"/>
          </a:p>
        </p:txBody>
      </p:sp>
      <p:sp>
        <p:nvSpPr>
          <p:cNvPr id="25603" name="Rectangle 2">
            <a:extLst>
              <a:ext uri="{FF2B5EF4-FFF2-40B4-BE49-F238E27FC236}">
                <a16:creationId xmlns:a16="http://schemas.microsoft.com/office/drawing/2014/main" id="{57171E2B-37D2-4B78-9094-9921D8B0E930}"/>
              </a:ext>
            </a:extLst>
          </p:cNvPr>
          <p:cNvSpPr>
            <a:spLocks noGrp="1" noChangeArrowheads="1"/>
          </p:cNvSpPr>
          <p:nvPr>
            <p:ph type="title"/>
          </p:nvPr>
        </p:nvSpPr>
        <p:spPr>
          <a:xfrm>
            <a:off x="615950" y="241300"/>
            <a:ext cx="7772400" cy="550863"/>
          </a:xfrm>
        </p:spPr>
        <p:txBody>
          <a:bodyPr/>
          <a:lstStyle/>
          <a:p>
            <a:r>
              <a:rPr lang="en-US" altLang="en-US" sz="4000"/>
              <a:t>Problem: Deck of Cards, cont.</a:t>
            </a:r>
            <a:endParaRPr lang="en-US" altLang="en-US" sz="4000">
              <a:solidFill>
                <a:schemeClr val="tx1"/>
              </a:solidFill>
              <a:latin typeface="Book Antiqua" panose="02040602050305030304" pitchFamily="18" charset="0"/>
              <a:hlinkClick r:id="rId2" action="ppaction://program"/>
            </a:endParaRPr>
          </a:p>
        </p:txBody>
      </p:sp>
      <p:sp>
        <p:nvSpPr>
          <p:cNvPr id="25604" name="Rectangle 5">
            <a:extLst>
              <a:ext uri="{FF2B5EF4-FFF2-40B4-BE49-F238E27FC236}">
                <a16:creationId xmlns:a16="http://schemas.microsoft.com/office/drawing/2014/main" id="{CDFDB18F-8F81-4ED0-9F46-8683C8B40110}"/>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5" name="Rectangle 12">
            <a:extLst>
              <a:ext uri="{FF2B5EF4-FFF2-40B4-BE49-F238E27FC236}">
                <a16:creationId xmlns:a16="http://schemas.microsoft.com/office/drawing/2014/main" id="{A35128E4-9300-4F63-9DDC-E3661F7349BA}"/>
              </a:ext>
            </a:extLst>
          </p:cNvPr>
          <p:cNvSpPr>
            <a:spLocks noChangeArrowheads="1"/>
          </p:cNvSpPr>
          <p:nvPr/>
        </p:nvSpPr>
        <p:spPr bwMode="auto">
          <a:xfrm>
            <a:off x="0" y="2152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 name="Picture 1">
            <a:extLst>
              <a:ext uri="{FF2B5EF4-FFF2-40B4-BE49-F238E27FC236}">
                <a16:creationId xmlns:a16="http://schemas.microsoft.com/office/drawing/2014/main" id="{C2859BB1-26B0-42F0-AAFF-94A8D2A78346}"/>
              </a:ext>
            </a:extLst>
          </p:cNvPr>
          <p:cNvPicPr>
            <a:picLocks noChangeAspect="1"/>
          </p:cNvPicPr>
          <p:nvPr/>
        </p:nvPicPr>
        <p:blipFill rotWithShape="1">
          <a:blip r:embed="rId3"/>
          <a:srcRect l="25728"/>
          <a:stretch/>
        </p:blipFill>
        <p:spPr>
          <a:xfrm>
            <a:off x="1499600" y="1316725"/>
            <a:ext cx="5875965" cy="41938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7FCF569E-9AB2-4F7E-9E40-AC7328DAB52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E15E1A-6C41-4A51-AA76-CB0FE5A90461}" type="slidenum">
              <a:rPr lang="en-US" altLang="en-US" sz="1400" smtClean="0"/>
              <a:pPr>
                <a:spcBef>
                  <a:spcPct val="0"/>
                </a:spcBef>
                <a:buClrTx/>
                <a:buSzTx/>
                <a:buFontTx/>
                <a:buNone/>
              </a:pPr>
              <a:t>21</a:t>
            </a:fld>
            <a:endParaRPr lang="en-US" altLang="en-US" sz="1400"/>
          </a:p>
        </p:txBody>
      </p:sp>
      <p:sp>
        <p:nvSpPr>
          <p:cNvPr id="26627" name="Rectangle 2">
            <a:extLst>
              <a:ext uri="{FF2B5EF4-FFF2-40B4-BE49-F238E27FC236}">
                <a16:creationId xmlns:a16="http://schemas.microsoft.com/office/drawing/2014/main" id="{234848D7-BE04-4539-A09E-8C9F2E4F874D}"/>
              </a:ext>
            </a:extLst>
          </p:cNvPr>
          <p:cNvSpPr>
            <a:spLocks noGrp="1" noChangeArrowheads="1"/>
          </p:cNvSpPr>
          <p:nvPr>
            <p:ph type="title"/>
          </p:nvPr>
        </p:nvSpPr>
        <p:spPr>
          <a:xfrm>
            <a:off x="609600" y="381000"/>
            <a:ext cx="7772400" cy="533400"/>
          </a:xfrm>
        </p:spPr>
        <p:txBody>
          <a:bodyPr/>
          <a:lstStyle/>
          <a:p>
            <a:r>
              <a:rPr lang="en-US" altLang="en-US" sz="4100"/>
              <a:t>Copying Arrays</a:t>
            </a:r>
            <a:endParaRPr lang="en-US" altLang="en-US" sz="4100">
              <a:solidFill>
                <a:schemeClr val="tx1"/>
              </a:solidFill>
              <a:latin typeface="Book Antiqua" panose="02040602050305030304" pitchFamily="18" charset="0"/>
              <a:hlinkClick r:id="rId2" action="ppaction://program"/>
            </a:endParaRPr>
          </a:p>
        </p:txBody>
      </p:sp>
      <p:sp>
        <p:nvSpPr>
          <p:cNvPr id="26628" name="Rectangle 3">
            <a:extLst>
              <a:ext uri="{FF2B5EF4-FFF2-40B4-BE49-F238E27FC236}">
                <a16:creationId xmlns:a16="http://schemas.microsoft.com/office/drawing/2014/main" id="{3537A791-E742-4174-B240-C6D305D27248}"/>
              </a:ext>
            </a:extLst>
          </p:cNvPr>
          <p:cNvSpPr>
            <a:spLocks noGrp="1" noChangeArrowheads="1"/>
          </p:cNvSpPr>
          <p:nvPr>
            <p:ph type="body" idx="1"/>
          </p:nvPr>
        </p:nvSpPr>
        <p:spPr>
          <a:xfrm>
            <a:off x="269875" y="1047750"/>
            <a:ext cx="8604250" cy="2247900"/>
          </a:xfrm>
        </p:spPr>
        <p:txBody>
          <a:bodyPr/>
          <a:lstStyle/>
          <a:p>
            <a:pPr marL="0" indent="0">
              <a:lnSpc>
                <a:spcPct val="90000"/>
              </a:lnSpc>
              <a:buFont typeface="Monotype Sorts" pitchFamily="2" charset="2"/>
              <a:buNone/>
            </a:pPr>
            <a:r>
              <a:rPr lang="en-US" altLang="en-US" sz="2300" dirty="0">
                <a:cs typeface="Courier New" panose="02070309020205020404" pitchFamily="49" charset="0"/>
              </a:rPr>
              <a:t>Often, in a program, you need to duplicate an array or a part of an array. In such cases you could attempt to use the assignment statement (=), as follows:</a:t>
            </a:r>
            <a:endParaRPr lang="en-US" altLang="en-US" sz="2300" dirty="0">
              <a:cs typeface="Times New Roman" panose="02020603050405020304" pitchFamily="18" charset="0"/>
            </a:endParaRPr>
          </a:p>
          <a:p>
            <a:pPr marL="0" indent="0">
              <a:lnSpc>
                <a:spcPct val="90000"/>
              </a:lnSpc>
              <a:buFont typeface="Monotype Sorts" pitchFamily="2" charset="2"/>
              <a:buNone/>
            </a:pPr>
            <a:r>
              <a:rPr lang="en-US" altLang="en-US" sz="2300" dirty="0">
                <a:cs typeface="Courier New" panose="02070309020205020404" pitchFamily="49" charset="0"/>
              </a:rPr>
              <a:t> </a:t>
            </a:r>
            <a:endParaRPr lang="en-US" altLang="en-US" sz="2300" dirty="0">
              <a:cs typeface="Times New Roman" panose="02020603050405020304" pitchFamily="18" charset="0"/>
            </a:endParaRPr>
          </a:p>
          <a:p>
            <a:pPr marL="0" indent="0">
              <a:lnSpc>
                <a:spcPct val="90000"/>
              </a:lnSpc>
              <a:buFont typeface="Monotype Sorts" pitchFamily="2" charset="2"/>
              <a:buNone/>
            </a:pPr>
            <a:r>
              <a:rPr lang="en-US" altLang="en-US" sz="2300" dirty="0">
                <a:cs typeface="Courier New" panose="02070309020205020404" pitchFamily="49" charset="0"/>
              </a:rPr>
              <a:t>list2 = list1;</a:t>
            </a:r>
            <a:endParaRPr lang="en-US" altLang="en-US" sz="2300" dirty="0">
              <a:cs typeface="Times New Roman" panose="02020603050405020304" pitchFamily="18" charset="0"/>
            </a:endParaRPr>
          </a:p>
          <a:p>
            <a:pPr marL="0" indent="0">
              <a:lnSpc>
                <a:spcPct val="90000"/>
              </a:lnSpc>
              <a:buFont typeface="Monotype Sorts" pitchFamily="2" charset="2"/>
              <a:buNone/>
            </a:pPr>
            <a:r>
              <a:rPr lang="en-US" altLang="en-US" sz="2300" dirty="0">
                <a:cs typeface="Courier New" panose="02070309020205020404" pitchFamily="49" charset="0"/>
              </a:rPr>
              <a:t> </a:t>
            </a:r>
            <a:endParaRPr lang="en-US" altLang="en-US" sz="2300" dirty="0">
              <a:cs typeface="Times New Roman" panose="02020603050405020304" pitchFamily="18" charset="0"/>
            </a:endParaRPr>
          </a:p>
        </p:txBody>
      </p:sp>
      <p:pic>
        <p:nvPicPr>
          <p:cNvPr id="26629" name="Picture 6">
            <a:extLst>
              <a:ext uri="{FF2B5EF4-FFF2-40B4-BE49-F238E27FC236}">
                <a16:creationId xmlns:a16="http://schemas.microsoft.com/office/drawing/2014/main" id="{49D70260-661B-4838-8340-5794EE6AFF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050" y="3006725"/>
            <a:ext cx="83693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8B422E84-D180-4760-A143-2DB6B54ED50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FEC31C7-3F04-4A6B-8D9F-58430AB4F881}" type="slidenum">
              <a:rPr lang="en-US" altLang="en-US" sz="1400" smtClean="0"/>
              <a:pPr>
                <a:spcBef>
                  <a:spcPct val="0"/>
                </a:spcBef>
                <a:buClrTx/>
                <a:buSzTx/>
                <a:buFontTx/>
                <a:buNone/>
              </a:pPr>
              <a:t>22</a:t>
            </a:fld>
            <a:endParaRPr lang="en-US" altLang="en-US" sz="1400"/>
          </a:p>
        </p:txBody>
      </p:sp>
      <p:sp>
        <p:nvSpPr>
          <p:cNvPr id="27651" name="Rectangle 2">
            <a:extLst>
              <a:ext uri="{FF2B5EF4-FFF2-40B4-BE49-F238E27FC236}">
                <a16:creationId xmlns:a16="http://schemas.microsoft.com/office/drawing/2014/main" id="{17FB8EC9-FE9B-400C-BA7F-B9E65CC21910}"/>
              </a:ext>
            </a:extLst>
          </p:cNvPr>
          <p:cNvSpPr>
            <a:spLocks noGrp="1" noChangeArrowheads="1"/>
          </p:cNvSpPr>
          <p:nvPr>
            <p:ph type="title"/>
          </p:nvPr>
        </p:nvSpPr>
        <p:spPr>
          <a:xfrm>
            <a:off x="685800" y="0"/>
            <a:ext cx="7772400" cy="1428750"/>
          </a:xfrm>
          <a:noFill/>
        </p:spPr>
        <p:txBody>
          <a:bodyPr/>
          <a:lstStyle/>
          <a:p>
            <a:r>
              <a:rPr lang="en-US" altLang="en-US"/>
              <a:t>Copying Arrays</a:t>
            </a:r>
          </a:p>
        </p:txBody>
      </p:sp>
      <p:sp>
        <p:nvSpPr>
          <p:cNvPr id="27652" name="Rectangle 3">
            <a:extLst>
              <a:ext uri="{FF2B5EF4-FFF2-40B4-BE49-F238E27FC236}">
                <a16:creationId xmlns:a16="http://schemas.microsoft.com/office/drawing/2014/main" id="{D295B05B-B1AE-4219-99E3-59E870FB38D6}"/>
              </a:ext>
            </a:extLst>
          </p:cNvPr>
          <p:cNvSpPr>
            <a:spLocks noGrp="1" noChangeArrowheads="1"/>
          </p:cNvSpPr>
          <p:nvPr>
            <p:ph type="body" idx="1"/>
          </p:nvPr>
        </p:nvSpPr>
        <p:spPr>
          <a:xfrm>
            <a:off x="381000" y="1371600"/>
            <a:ext cx="8458200" cy="4114800"/>
          </a:xfrm>
          <a:noFill/>
        </p:spPr>
        <p:txBody>
          <a:bodyPr/>
          <a:lstStyle/>
          <a:p>
            <a:pPr>
              <a:buFont typeface="Monotype Sorts" pitchFamily="2" charset="2"/>
              <a:buNone/>
            </a:pPr>
            <a:r>
              <a:rPr lang="en-US" altLang="en-US" sz="3000"/>
              <a:t>Using a loop:</a:t>
            </a:r>
            <a:endParaRPr lang="en-US" altLang="en-US"/>
          </a:p>
          <a:p>
            <a:pPr>
              <a:spcBef>
                <a:spcPct val="50000"/>
              </a:spcBef>
              <a:buFont typeface="Monotype Sorts" pitchFamily="2" charset="2"/>
              <a:buNone/>
            </a:pPr>
            <a:r>
              <a:rPr lang="en-US" altLang="en-US" sz="2200" b="1">
                <a:latin typeface="Courier New" panose="02070309020205020404" pitchFamily="49" charset="0"/>
              </a:rPr>
              <a:t>int[] sourceArray = {2, 3, 1, 5, 10};</a:t>
            </a:r>
          </a:p>
          <a:p>
            <a:pPr>
              <a:buFont typeface="Monotype Sorts" pitchFamily="2" charset="2"/>
              <a:buNone/>
            </a:pPr>
            <a:r>
              <a:rPr lang="en-US" altLang="en-US" sz="2200" b="1">
                <a:latin typeface="Courier New" panose="02070309020205020404" pitchFamily="49" charset="0"/>
              </a:rPr>
              <a:t>int[] targetArray = new int[sourceArray.length];</a:t>
            </a:r>
          </a:p>
          <a:p>
            <a:pPr>
              <a:buFont typeface="Monotype Sorts" pitchFamily="2" charset="2"/>
              <a:buNone/>
            </a:pPr>
            <a:endParaRPr lang="en-US" altLang="en-US" sz="2200" b="1">
              <a:latin typeface="Courier New" panose="02070309020205020404" pitchFamily="49" charset="0"/>
            </a:endParaRPr>
          </a:p>
          <a:p>
            <a:pPr>
              <a:buFont typeface="Monotype Sorts" pitchFamily="2" charset="2"/>
              <a:buNone/>
            </a:pPr>
            <a:r>
              <a:rPr lang="en-US" altLang="en-US" sz="2200" b="1">
                <a:latin typeface="Courier New" panose="02070309020205020404" pitchFamily="49" charset="0"/>
              </a:rPr>
              <a:t>for (int i = 0; i &lt; sourceArrays.length; i++)</a:t>
            </a:r>
          </a:p>
          <a:p>
            <a:pPr>
              <a:buFont typeface="Monotype Sorts" pitchFamily="2" charset="2"/>
              <a:buNone/>
            </a:pPr>
            <a:r>
              <a:rPr lang="en-US" altLang="en-US" sz="2200" b="1">
                <a:latin typeface="Courier New" panose="02070309020205020404" pitchFamily="49" charset="0"/>
              </a:rPr>
              <a:t>   targetArray[i] = sourceArray[i];</a:t>
            </a:r>
          </a:p>
          <a:p>
            <a:pPr algn="just">
              <a:buFont typeface="Monotype Sorts" pitchFamily="2" charset="2"/>
              <a:buNone/>
            </a:pPr>
            <a:endParaRPr lang="en-US" altLang="en-US" sz="280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D1AAA10D-8A41-4E32-BAA3-163A056A2C1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9B72D6E-B9B4-418C-B282-DA99ACD65337}" type="slidenum">
              <a:rPr lang="en-US" altLang="en-US" sz="1400" smtClean="0"/>
              <a:pPr>
                <a:spcBef>
                  <a:spcPct val="0"/>
                </a:spcBef>
                <a:buClrTx/>
                <a:buSzTx/>
                <a:buFontTx/>
                <a:buNone/>
              </a:pPr>
              <a:t>23</a:t>
            </a:fld>
            <a:endParaRPr lang="en-US" altLang="en-US" sz="1400"/>
          </a:p>
        </p:txBody>
      </p:sp>
      <p:sp>
        <p:nvSpPr>
          <p:cNvPr id="28675" name="Rectangle 2">
            <a:extLst>
              <a:ext uri="{FF2B5EF4-FFF2-40B4-BE49-F238E27FC236}">
                <a16:creationId xmlns:a16="http://schemas.microsoft.com/office/drawing/2014/main" id="{54C92E50-CAAE-4B3F-9E40-78DD78746BFA}"/>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arraycopy</a:t>
            </a:r>
            <a:r>
              <a:rPr lang="en-US" altLang="en-US"/>
              <a:t> Method</a:t>
            </a:r>
          </a:p>
        </p:txBody>
      </p:sp>
      <p:sp>
        <p:nvSpPr>
          <p:cNvPr id="28676" name="Rectangle 3">
            <a:extLst>
              <a:ext uri="{FF2B5EF4-FFF2-40B4-BE49-F238E27FC236}">
                <a16:creationId xmlns:a16="http://schemas.microsoft.com/office/drawing/2014/main" id="{E4ABA69E-E16B-4F48-A995-2B143BB1094E}"/>
              </a:ext>
            </a:extLst>
          </p:cNvPr>
          <p:cNvSpPr>
            <a:spLocks noGrp="1" noChangeArrowheads="1"/>
          </p:cNvSpPr>
          <p:nvPr>
            <p:ph type="body" idx="1"/>
          </p:nvPr>
        </p:nvSpPr>
        <p:spPr>
          <a:xfrm>
            <a:off x="838200" y="1371600"/>
            <a:ext cx="7772400" cy="4114800"/>
          </a:xfrm>
          <a:noFill/>
        </p:spPr>
        <p:txBody>
          <a:bodyPr/>
          <a:lstStyle/>
          <a:p>
            <a:pPr>
              <a:buFont typeface="Monotype Sorts" pitchFamily="2" charset="2"/>
              <a:buNone/>
            </a:pPr>
            <a:r>
              <a:rPr lang="en-US" altLang="en-US" sz="2800" b="1" dirty="0" err="1">
                <a:latin typeface="Courier New" panose="02070309020205020404" pitchFamily="49" charset="0"/>
              </a:rPr>
              <a:t>arraycopy</a:t>
            </a:r>
            <a:r>
              <a:rPr lang="en-US" altLang="en-US" sz="2800" b="1" dirty="0">
                <a:latin typeface="Courier New" panose="02070309020205020404" pitchFamily="49" charset="0"/>
              </a:rPr>
              <a:t>(</a:t>
            </a:r>
            <a:r>
              <a:rPr lang="en-US" altLang="en-US" sz="2800" b="1" dirty="0" err="1">
                <a:latin typeface="Courier New" panose="02070309020205020404" pitchFamily="49" charset="0"/>
              </a:rPr>
              <a:t>sourceArray</a:t>
            </a:r>
            <a:r>
              <a:rPr lang="en-US" altLang="en-US" sz="2800" b="1" dirty="0">
                <a:latin typeface="Courier New" panose="02070309020205020404" pitchFamily="49" charset="0"/>
              </a:rPr>
              <a:t>, </a:t>
            </a:r>
            <a:r>
              <a:rPr lang="en-US" altLang="en-US" sz="2800" b="1" dirty="0" err="1">
                <a:latin typeface="Courier New" panose="02070309020205020404" pitchFamily="49" charset="0"/>
              </a:rPr>
              <a:t>src_pos</a:t>
            </a:r>
            <a:r>
              <a:rPr lang="en-US" altLang="en-US" sz="2800" b="1" dirty="0">
                <a:latin typeface="Courier New" panose="02070309020205020404" pitchFamily="49" charset="0"/>
              </a:rPr>
              <a:t>, </a:t>
            </a:r>
            <a:r>
              <a:rPr lang="en-US" altLang="en-US" sz="2800" b="1" dirty="0" err="1">
                <a:latin typeface="Courier New" panose="02070309020205020404" pitchFamily="49" charset="0"/>
              </a:rPr>
              <a:t>targetArray</a:t>
            </a:r>
            <a:r>
              <a:rPr lang="en-US" altLang="en-US" sz="2800" b="1" dirty="0">
                <a:latin typeface="Courier New" panose="02070309020205020404" pitchFamily="49" charset="0"/>
              </a:rPr>
              <a:t>, </a:t>
            </a:r>
            <a:r>
              <a:rPr lang="en-US" altLang="en-US" sz="2800" b="1" dirty="0" err="1">
                <a:latin typeface="Courier New" panose="02070309020205020404" pitchFamily="49" charset="0"/>
              </a:rPr>
              <a:t>tar_pos</a:t>
            </a:r>
            <a:r>
              <a:rPr lang="en-US" altLang="en-US" sz="2800" b="1" dirty="0">
                <a:latin typeface="Courier New" panose="02070309020205020404" pitchFamily="49" charset="0"/>
              </a:rPr>
              <a:t>, length);</a:t>
            </a:r>
            <a:endParaRPr lang="en-US" altLang="en-US" sz="2600" b="1" dirty="0">
              <a:latin typeface="Book Antiqua" panose="02040602050305030304" pitchFamily="18" charset="0"/>
            </a:endParaRPr>
          </a:p>
          <a:p>
            <a:pPr algn="just">
              <a:buFont typeface="Monotype Sorts" pitchFamily="2" charset="2"/>
              <a:buNone/>
            </a:pPr>
            <a:endParaRPr lang="en-US" altLang="en-US" sz="2400" dirty="0"/>
          </a:p>
          <a:p>
            <a:pPr algn="just">
              <a:spcBef>
                <a:spcPct val="0"/>
              </a:spcBef>
              <a:buFont typeface="Monotype Sorts" pitchFamily="2" charset="2"/>
              <a:buNone/>
            </a:pPr>
            <a:r>
              <a:rPr lang="en-US" altLang="en-US" sz="2800" dirty="0"/>
              <a:t>Example:</a:t>
            </a:r>
            <a:endParaRPr lang="en-US" altLang="en-US" sz="2400" dirty="0"/>
          </a:p>
          <a:p>
            <a:pPr>
              <a:buFont typeface="Monotype Sorts" pitchFamily="2" charset="2"/>
              <a:buNone/>
            </a:pPr>
            <a:r>
              <a:rPr lang="en-US" altLang="en-US" sz="2600" b="1" dirty="0" err="1">
                <a:latin typeface="Courier New" panose="02070309020205020404" pitchFamily="49" charset="0"/>
              </a:rPr>
              <a:t>System.arraycopy</a:t>
            </a:r>
            <a:r>
              <a:rPr lang="en-US" altLang="en-US" sz="2600" b="1" dirty="0">
                <a:latin typeface="Courier New" panose="02070309020205020404" pitchFamily="49" charset="0"/>
              </a:rPr>
              <a:t>(</a:t>
            </a:r>
            <a:r>
              <a:rPr lang="en-US" altLang="en-US" sz="2600" b="1" dirty="0" err="1">
                <a:latin typeface="Courier New" panose="02070309020205020404" pitchFamily="49" charset="0"/>
              </a:rPr>
              <a:t>sourceArray</a:t>
            </a:r>
            <a:r>
              <a:rPr lang="en-US" altLang="en-US" sz="2600" b="1" dirty="0">
                <a:latin typeface="Courier New" panose="02070309020205020404" pitchFamily="49" charset="0"/>
              </a:rPr>
              <a:t>, 0, </a:t>
            </a:r>
            <a:r>
              <a:rPr lang="en-US" altLang="en-US" sz="2600" b="1" dirty="0" err="1">
                <a:latin typeface="Courier New" panose="02070309020205020404" pitchFamily="49" charset="0"/>
              </a:rPr>
              <a:t>targetArray</a:t>
            </a:r>
            <a:r>
              <a:rPr lang="en-US" altLang="en-US" sz="2600" b="1" dirty="0">
                <a:latin typeface="Courier New" panose="02070309020205020404" pitchFamily="49" charset="0"/>
              </a:rPr>
              <a:t>, 0, </a:t>
            </a:r>
            <a:r>
              <a:rPr lang="en-US" altLang="en-US" sz="2600" b="1" dirty="0" err="1">
                <a:latin typeface="Courier New" panose="02070309020205020404" pitchFamily="49" charset="0"/>
              </a:rPr>
              <a:t>sourceArray.length</a:t>
            </a:r>
            <a:r>
              <a:rPr lang="en-US" altLang="en-US" sz="2600" b="1" dirty="0">
                <a:latin typeface="Courier New" panose="02070309020205020404" pitchFamily="49" charset="0"/>
              </a:rPr>
              <a:t>);</a:t>
            </a:r>
            <a:r>
              <a:rPr lang="en-US" altLang="en-US" sz="2400" b="1" dirty="0">
                <a:latin typeface="Courier New" panose="02070309020205020404" pitchFamily="49" charset="0"/>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5F9BA741-75C4-48D0-9E42-680E37E69C4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F18CB8D-F25E-4CEA-8CFE-8469A0FE0A21}" type="slidenum">
              <a:rPr lang="en-US" altLang="en-US" sz="1400" smtClean="0"/>
              <a:pPr>
                <a:spcBef>
                  <a:spcPct val="0"/>
                </a:spcBef>
                <a:buClrTx/>
                <a:buSzTx/>
                <a:buFontTx/>
                <a:buNone/>
              </a:pPr>
              <a:t>24</a:t>
            </a:fld>
            <a:endParaRPr lang="en-US" altLang="en-US" sz="1400"/>
          </a:p>
        </p:txBody>
      </p:sp>
      <p:sp>
        <p:nvSpPr>
          <p:cNvPr id="29699" name="Rectangle 2">
            <a:extLst>
              <a:ext uri="{FF2B5EF4-FFF2-40B4-BE49-F238E27FC236}">
                <a16:creationId xmlns:a16="http://schemas.microsoft.com/office/drawing/2014/main" id="{27B36DDB-6CCF-477A-B3C5-EF0070881B8D}"/>
              </a:ext>
            </a:extLst>
          </p:cNvPr>
          <p:cNvSpPr>
            <a:spLocks noGrp="1" noChangeArrowheads="1"/>
          </p:cNvSpPr>
          <p:nvPr>
            <p:ph type="title"/>
          </p:nvPr>
        </p:nvSpPr>
        <p:spPr>
          <a:xfrm>
            <a:off x="609600" y="228600"/>
            <a:ext cx="7772400" cy="838200"/>
          </a:xfrm>
        </p:spPr>
        <p:txBody>
          <a:bodyPr/>
          <a:lstStyle/>
          <a:p>
            <a:r>
              <a:rPr lang="en-US" altLang="en-US"/>
              <a:t>Passing Arrays to Methods</a:t>
            </a:r>
            <a:endParaRPr lang="en-US" altLang="en-US">
              <a:solidFill>
                <a:schemeClr val="tx1"/>
              </a:solidFill>
              <a:latin typeface="Book Antiqua" panose="02040602050305030304" pitchFamily="18" charset="0"/>
              <a:hlinkClick r:id="rId2" action="ppaction://program"/>
            </a:endParaRPr>
          </a:p>
        </p:txBody>
      </p:sp>
      <p:sp>
        <p:nvSpPr>
          <p:cNvPr id="29700" name="Rectangle 3">
            <a:extLst>
              <a:ext uri="{FF2B5EF4-FFF2-40B4-BE49-F238E27FC236}">
                <a16:creationId xmlns:a16="http://schemas.microsoft.com/office/drawing/2014/main" id="{D67C3283-7C3E-4879-8C01-BDE8C6281F31}"/>
              </a:ext>
            </a:extLst>
          </p:cNvPr>
          <p:cNvSpPr>
            <a:spLocks noGrp="1" noChangeArrowheads="1"/>
          </p:cNvSpPr>
          <p:nvPr>
            <p:ph type="body" idx="1"/>
          </p:nvPr>
        </p:nvSpPr>
        <p:spPr>
          <a:xfrm>
            <a:off x="304800" y="1143000"/>
            <a:ext cx="6400800" cy="1676400"/>
          </a:xfrm>
        </p:spPr>
        <p:txBody>
          <a:bodyPr/>
          <a:lstStyle/>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public static void printArray(int[] arr)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for (int i = 0; i &lt; arr.length; i++)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System.out.print(arr [i] + "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  }</a:t>
            </a:r>
            <a:endParaRPr lang="en-US" altLang="en-US" sz="1800" b="1">
              <a:latin typeface="Courier"/>
              <a:cs typeface="Times New Roman" panose="02020603050405020304" pitchFamily="18" charset="0"/>
            </a:endParaRPr>
          </a:p>
          <a:p>
            <a:pPr marL="0" indent="0">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a:t>
            </a:r>
            <a:r>
              <a:rPr lang="en-US" altLang="en-US" sz="1800" b="1"/>
              <a:t> </a:t>
            </a:r>
          </a:p>
        </p:txBody>
      </p:sp>
      <p:sp>
        <p:nvSpPr>
          <p:cNvPr id="29701" name="Rectangle 6">
            <a:extLst>
              <a:ext uri="{FF2B5EF4-FFF2-40B4-BE49-F238E27FC236}">
                <a16:creationId xmlns:a16="http://schemas.microsoft.com/office/drawing/2014/main" id="{CB0878B6-DBB8-42E2-8CF1-D22B40EE680E}"/>
              </a:ext>
            </a:extLst>
          </p:cNvPr>
          <p:cNvSpPr>
            <a:spLocks noChangeArrowheads="1"/>
          </p:cNvSpPr>
          <p:nvPr/>
        </p:nvSpPr>
        <p:spPr bwMode="auto">
          <a:xfrm>
            <a:off x="1371600" y="31242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endParaRPr lang="en-US" altLang="en-US" sz="1800" b="1">
              <a:latin typeface="Courier New" panose="02070309020205020404" pitchFamily="49" charset="0"/>
              <a:cs typeface="Courier New" panose="02070309020205020404" pitchFamily="49"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 = {3, 1, 2, 6, 4, 2};</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printArray(list);</a:t>
            </a:r>
          </a:p>
        </p:txBody>
      </p:sp>
      <p:sp>
        <p:nvSpPr>
          <p:cNvPr id="29702" name="Line 7">
            <a:extLst>
              <a:ext uri="{FF2B5EF4-FFF2-40B4-BE49-F238E27FC236}">
                <a16:creationId xmlns:a16="http://schemas.microsoft.com/office/drawing/2014/main" id="{DD162F04-C42B-4D1F-A812-87DA008F8157}"/>
              </a:ext>
            </a:extLst>
          </p:cNvPr>
          <p:cNvSpPr>
            <a:spLocks noChangeShapeType="1"/>
          </p:cNvSpPr>
          <p:nvPr/>
        </p:nvSpPr>
        <p:spPr bwMode="auto">
          <a:xfrm flipV="1">
            <a:off x="3276600" y="1447800"/>
            <a:ext cx="2286000" cy="2667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3" name="Rectangle 11">
            <a:extLst>
              <a:ext uri="{FF2B5EF4-FFF2-40B4-BE49-F238E27FC236}">
                <a16:creationId xmlns:a16="http://schemas.microsoft.com/office/drawing/2014/main" id="{8C40897B-2D37-472C-88F2-B860882A232C}"/>
              </a:ext>
            </a:extLst>
          </p:cNvPr>
          <p:cNvSpPr>
            <a:spLocks noChangeArrowheads="1"/>
          </p:cNvSpPr>
          <p:nvPr/>
        </p:nvSpPr>
        <p:spPr bwMode="auto">
          <a:xfrm>
            <a:off x="2438400" y="4724400"/>
            <a:ext cx="69342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Invoke the method</a:t>
            </a: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printArray(new int[]{3, 1, 2, 6, 4, 2});</a:t>
            </a:r>
          </a:p>
        </p:txBody>
      </p:sp>
      <p:sp>
        <p:nvSpPr>
          <p:cNvPr id="29704" name="Line 12">
            <a:extLst>
              <a:ext uri="{FF2B5EF4-FFF2-40B4-BE49-F238E27FC236}">
                <a16:creationId xmlns:a16="http://schemas.microsoft.com/office/drawing/2014/main" id="{6CFA6F5F-5DBD-4E2A-99C4-C3D39A84DB10}"/>
              </a:ext>
            </a:extLst>
          </p:cNvPr>
          <p:cNvSpPr>
            <a:spLocks noChangeShapeType="1"/>
          </p:cNvSpPr>
          <p:nvPr/>
        </p:nvSpPr>
        <p:spPr bwMode="auto">
          <a:xfrm flipH="1" flipV="1">
            <a:off x="5715000" y="1447800"/>
            <a:ext cx="609600" cy="3505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5" name="Line 14">
            <a:extLst>
              <a:ext uri="{FF2B5EF4-FFF2-40B4-BE49-F238E27FC236}">
                <a16:creationId xmlns:a16="http://schemas.microsoft.com/office/drawing/2014/main" id="{CCE5ACD9-815C-438C-9CC0-B9B2E2BE8267}"/>
              </a:ext>
            </a:extLst>
          </p:cNvPr>
          <p:cNvSpPr>
            <a:spLocks noChangeShapeType="1"/>
          </p:cNvSpPr>
          <p:nvPr/>
        </p:nvSpPr>
        <p:spPr bwMode="auto">
          <a:xfrm flipH="1" flipV="1">
            <a:off x="5943600" y="5410200"/>
            <a:ext cx="0" cy="228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5">
            <a:extLst>
              <a:ext uri="{FF2B5EF4-FFF2-40B4-BE49-F238E27FC236}">
                <a16:creationId xmlns:a16="http://schemas.microsoft.com/office/drawing/2014/main" id="{0BE18C38-AA09-4D7D-91BC-7CECD5594C0D}"/>
              </a:ext>
            </a:extLst>
          </p:cNvPr>
          <p:cNvSpPr>
            <a:spLocks noChangeShapeType="1"/>
          </p:cNvSpPr>
          <p:nvPr/>
        </p:nvSpPr>
        <p:spPr bwMode="auto">
          <a:xfrm>
            <a:off x="4038600" y="5410200"/>
            <a:ext cx="3581400"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Rectangle 16">
            <a:extLst>
              <a:ext uri="{FF2B5EF4-FFF2-40B4-BE49-F238E27FC236}">
                <a16:creationId xmlns:a16="http://schemas.microsoft.com/office/drawing/2014/main" id="{0D5E638A-E631-4E40-96C1-2FAE61F77AC4}"/>
              </a:ext>
            </a:extLst>
          </p:cNvPr>
          <p:cNvSpPr>
            <a:spLocks noChangeArrowheads="1"/>
          </p:cNvSpPr>
          <p:nvPr/>
        </p:nvSpPr>
        <p:spPr bwMode="auto">
          <a:xfrm>
            <a:off x="4800600" y="5715000"/>
            <a:ext cx="2362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Anonymous array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D5A613ED-DABA-45D9-BCBB-1ED505F4CBF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E1EAEF0-F2F0-41A1-821E-05630A4C5BDA}" type="slidenum">
              <a:rPr lang="en-US" altLang="en-US" sz="1400" smtClean="0"/>
              <a:pPr>
                <a:spcBef>
                  <a:spcPct val="0"/>
                </a:spcBef>
                <a:buClrTx/>
                <a:buSzTx/>
                <a:buFontTx/>
                <a:buNone/>
              </a:pPr>
              <a:t>25</a:t>
            </a:fld>
            <a:endParaRPr lang="en-US" altLang="en-US" sz="1400"/>
          </a:p>
        </p:txBody>
      </p:sp>
      <p:sp>
        <p:nvSpPr>
          <p:cNvPr id="30723" name="Rectangle 2">
            <a:extLst>
              <a:ext uri="{FF2B5EF4-FFF2-40B4-BE49-F238E27FC236}">
                <a16:creationId xmlns:a16="http://schemas.microsoft.com/office/drawing/2014/main" id="{8BAD5FB4-A3D9-4F0A-90A7-C37DC453930B}"/>
              </a:ext>
            </a:extLst>
          </p:cNvPr>
          <p:cNvSpPr>
            <a:spLocks noGrp="1" noChangeArrowheads="1"/>
          </p:cNvSpPr>
          <p:nvPr>
            <p:ph type="title"/>
          </p:nvPr>
        </p:nvSpPr>
        <p:spPr>
          <a:xfrm>
            <a:off x="609600" y="228600"/>
            <a:ext cx="7772400" cy="838200"/>
          </a:xfrm>
        </p:spPr>
        <p:txBody>
          <a:bodyPr/>
          <a:lstStyle/>
          <a:p>
            <a:r>
              <a:rPr lang="en-US" altLang="en-US"/>
              <a:t>Pass By Value</a:t>
            </a:r>
            <a:endParaRPr lang="en-US" altLang="en-US">
              <a:solidFill>
                <a:schemeClr val="tx1"/>
              </a:solidFill>
              <a:latin typeface="Book Antiqua" panose="02040602050305030304" pitchFamily="18" charset="0"/>
              <a:hlinkClick r:id="rId2" action="ppaction://program"/>
            </a:endParaRPr>
          </a:p>
        </p:txBody>
      </p:sp>
      <p:sp>
        <p:nvSpPr>
          <p:cNvPr id="30724" name="Rectangle 3">
            <a:extLst>
              <a:ext uri="{FF2B5EF4-FFF2-40B4-BE49-F238E27FC236}">
                <a16:creationId xmlns:a16="http://schemas.microsoft.com/office/drawing/2014/main" id="{ED2F274D-D54C-4035-B37F-8D8A94589A2B}"/>
              </a:ext>
            </a:extLst>
          </p:cNvPr>
          <p:cNvSpPr>
            <a:spLocks noGrp="1" noChangeArrowheads="1"/>
          </p:cNvSpPr>
          <p:nvPr>
            <p:ph type="body" idx="1"/>
          </p:nvPr>
        </p:nvSpPr>
        <p:spPr>
          <a:xfrm>
            <a:off x="304800" y="1143000"/>
            <a:ext cx="8686800" cy="5334000"/>
          </a:xfrm>
        </p:spPr>
        <p:txBody>
          <a:bodyPr/>
          <a:lstStyle/>
          <a:p>
            <a:pPr marL="0" indent="0">
              <a:lnSpc>
                <a:spcPct val="90000"/>
              </a:lnSpc>
              <a:buFont typeface="Monotype Sorts" pitchFamily="2" charset="2"/>
              <a:buNone/>
            </a:pPr>
            <a:r>
              <a:rPr lang="en-US" altLang="en-US" sz="2600">
                <a:cs typeface="Times New Roman" panose="02020603050405020304" pitchFamily="18" charset="0"/>
              </a:rPr>
              <a:t>Java uses </a:t>
            </a:r>
            <a:r>
              <a:rPr lang="en-US" altLang="en-US" sz="2600" i="1">
                <a:cs typeface="Times New Roman" panose="02020603050405020304" pitchFamily="18" charset="0"/>
              </a:rPr>
              <a:t>pass by value</a:t>
            </a:r>
            <a:r>
              <a:rPr lang="en-US" altLang="en-US" sz="2600">
                <a:cs typeface="Times New Roman" panose="02020603050405020304" pitchFamily="18" charset="0"/>
              </a:rPr>
              <a:t> to pass arguments to a method. There are important differences between passing a value of variables of primitive data types and passing arrays.</a:t>
            </a:r>
          </a:p>
          <a:p>
            <a:pPr marL="0" indent="0">
              <a:lnSpc>
                <a:spcPct val="90000"/>
              </a:lnSpc>
              <a:buFont typeface="Monotype Sorts" pitchFamily="2" charset="2"/>
              <a:buNone/>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 primitive type value, the actual value is passed. Changing the value of the local parameter inside the method does not affect the value of the variable outside the method.</a:t>
            </a:r>
          </a:p>
          <a:p>
            <a:pPr marL="0" indent="0">
              <a:lnSpc>
                <a:spcPct val="90000"/>
              </a:lnSpc>
            </a:pPr>
            <a:endParaRPr lang="en-US" altLang="en-US" sz="2600">
              <a:cs typeface="Times New Roman" panose="02020603050405020304" pitchFamily="18" charset="0"/>
            </a:endParaRPr>
          </a:p>
          <a:p>
            <a:pPr marL="0" indent="0">
              <a:lnSpc>
                <a:spcPct val="90000"/>
              </a:lnSpc>
            </a:pPr>
            <a:r>
              <a:rPr lang="en-US" altLang="en-US" sz="2600">
                <a:cs typeface="Times New Roman" panose="02020603050405020304" pitchFamily="18" charset="0"/>
              </a:rPr>
              <a:t> For a parameter of an array type, the value of the parameter contains a reference to an array; this reference is passed to the method. Any changes to the array that occur inside the method body will affect the original array that was passed as the argument. </a:t>
            </a:r>
            <a:endParaRPr lang="en-US" altLang="en-US" sz="2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534F1266-87C6-4E24-AE19-DD60A8FFDD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C6A5C2-3B09-459C-8718-C9FC3A6E0561}" type="slidenum">
              <a:rPr lang="en-US" altLang="en-US" sz="1400" smtClean="0"/>
              <a:pPr>
                <a:spcBef>
                  <a:spcPct val="0"/>
                </a:spcBef>
                <a:buClrTx/>
                <a:buSzTx/>
                <a:buFontTx/>
                <a:buNone/>
              </a:pPr>
              <a:t>26</a:t>
            </a:fld>
            <a:endParaRPr lang="en-US" altLang="en-US" sz="1400"/>
          </a:p>
        </p:txBody>
      </p:sp>
      <p:sp>
        <p:nvSpPr>
          <p:cNvPr id="31747" name="Rectangle 3">
            <a:extLst>
              <a:ext uri="{FF2B5EF4-FFF2-40B4-BE49-F238E27FC236}">
                <a16:creationId xmlns:a16="http://schemas.microsoft.com/office/drawing/2014/main" id="{34EF8D91-83D2-4967-90BB-EA1B1B24C414}"/>
              </a:ext>
            </a:extLst>
          </p:cNvPr>
          <p:cNvSpPr>
            <a:spLocks noGrp="1" noChangeArrowheads="1"/>
          </p:cNvSpPr>
          <p:nvPr>
            <p:ph type="body" idx="1"/>
          </p:nvPr>
        </p:nvSpPr>
        <p:spPr>
          <a:xfrm>
            <a:off x="0" y="860770"/>
            <a:ext cx="9144000" cy="5179770"/>
          </a:xfrm>
          <a:ln>
            <a:solidFill>
              <a:srgbClr val="FFFFFF"/>
            </a:solidFill>
            <a:miter lim="800000"/>
            <a:headEnd/>
            <a:tailEnd/>
          </a:ln>
        </p:spPr>
        <p:txBody>
          <a:bodyPr/>
          <a:lstStyle/>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main(String[] </a:t>
            </a:r>
            <a:r>
              <a:rPr lang="en-US" altLang="en-US" sz="1800" b="1" dirty="0" err="1">
                <a:solidFill>
                  <a:srgbClr val="002060"/>
                </a:solidFill>
                <a:latin typeface="Courier New" panose="02070309020205020404" pitchFamily="49" charset="0"/>
                <a:cs typeface="Times New Roman" panose="02020603050405020304" pitchFamily="18" charset="0"/>
              </a:rPr>
              <a:t>args</a:t>
            </a: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int x = 1; // x represents an int value</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int[] y = new int[3]; // y represents an array of int values</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("x is " + x);</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("y[0] is " + y[0]);</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m(int number, int[] numbers)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number = 1001; // Assign a new value to number</a:t>
            </a:r>
          </a:p>
          <a:p>
            <a:pPr>
              <a:buNone/>
            </a:pPr>
            <a:r>
              <a:rPr lang="en-US" altLang="en-US" sz="1800" b="1" dirty="0">
                <a:solidFill>
                  <a:srgbClr val="002060"/>
                </a:solidFill>
                <a:latin typeface="Courier New" panose="02070309020205020404" pitchFamily="49" charset="0"/>
                <a:cs typeface="Times New Roman" panose="02020603050405020304" pitchFamily="18" charset="0"/>
              </a:rPr>
              <a:t>    int[] temp = {10,20,30};</a:t>
            </a:r>
          </a:p>
          <a:p>
            <a:pPr>
              <a:buNone/>
            </a:pPr>
            <a:r>
              <a:rPr lang="en-US" altLang="en-US" sz="1800" b="1" dirty="0">
                <a:solidFill>
                  <a:srgbClr val="002060"/>
                </a:solidFill>
                <a:latin typeface="Courier New" panose="02070309020205020404" pitchFamily="49" charset="0"/>
                <a:cs typeface="Times New Roman" panose="02020603050405020304" pitchFamily="18" charset="0"/>
              </a:rPr>
              <a:t>    numbers = temp;</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a:t>
            </a:r>
          </a:p>
        </p:txBody>
      </p:sp>
      <p:sp>
        <p:nvSpPr>
          <p:cNvPr id="31748" name="Rectangle 7">
            <a:extLst>
              <a:ext uri="{FF2B5EF4-FFF2-40B4-BE49-F238E27FC236}">
                <a16:creationId xmlns:a16="http://schemas.microsoft.com/office/drawing/2014/main" id="{AED8FE21-AB67-49FB-8235-61AF45E9A4C1}"/>
              </a:ext>
            </a:extLst>
          </p:cNvPr>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31749" name="Line 8">
            <a:extLst>
              <a:ext uri="{FF2B5EF4-FFF2-40B4-BE49-F238E27FC236}">
                <a16:creationId xmlns:a16="http://schemas.microsoft.com/office/drawing/2014/main" id="{8C91E2D0-4817-4565-A875-09089A27B554}"/>
              </a:ext>
            </a:extLst>
          </p:cNvPr>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9">
            <a:extLst>
              <a:ext uri="{FF2B5EF4-FFF2-40B4-BE49-F238E27FC236}">
                <a16:creationId xmlns:a16="http://schemas.microsoft.com/office/drawing/2014/main" id="{D568F6FF-6C37-4CF2-AEDE-916996194071}"/>
              </a:ext>
            </a:extLst>
          </p:cNvPr>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a:extLst>
              <a:ext uri="{FF2B5EF4-FFF2-40B4-BE49-F238E27FC236}">
                <a16:creationId xmlns:a16="http://schemas.microsoft.com/office/drawing/2014/main" id="{6900EDFC-C119-4E79-AC14-F64B80131EE6}"/>
              </a:ext>
            </a:extLst>
          </p:cNvPr>
          <p:cNvSpPr/>
          <p:nvPr/>
        </p:nvSpPr>
        <p:spPr>
          <a:xfrm>
            <a:off x="3035800" y="5708808"/>
            <a:ext cx="5422400" cy="646331"/>
          </a:xfrm>
          <a:prstGeom prst="rect">
            <a:avLst/>
          </a:prstGeom>
        </p:spPr>
        <p:txBody>
          <a:bodyPr wrap="square">
            <a:spAutoFit/>
          </a:bodyPr>
          <a:lstStyle/>
          <a:p>
            <a:r>
              <a:rPr lang="en-US" sz="1800" b="1" dirty="0">
                <a:latin typeface="Courier"/>
              </a:rPr>
              <a:t>Changes are not reflected back if we assign reference to a new object.</a:t>
            </a:r>
            <a:endParaRPr lang="en-US" sz="1800" dirty="0">
              <a:latin typeface="Courier"/>
            </a:endParaRPr>
          </a:p>
        </p:txBody>
      </p:sp>
    </p:spTree>
    <p:extLst>
      <p:ext uri="{BB962C8B-B14F-4D97-AF65-F5344CB8AC3E}">
        <p14:creationId xmlns:p14="http://schemas.microsoft.com/office/powerpoint/2010/main" val="2417878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534F1266-87C6-4E24-AE19-DD60A8FFDDF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6C6A5C2-3B09-459C-8718-C9FC3A6E0561}" type="slidenum">
              <a:rPr lang="en-US" altLang="en-US" sz="1400" smtClean="0"/>
              <a:pPr>
                <a:spcBef>
                  <a:spcPct val="0"/>
                </a:spcBef>
                <a:buClrTx/>
                <a:buSzTx/>
                <a:buFontTx/>
                <a:buNone/>
              </a:pPr>
              <a:t>27</a:t>
            </a:fld>
            <a:endParaRPr lang="en-US" altLang="en-US" sz="1400"/>
          </a:p>
        </p:txBody>
      </p:sp>
      <p:sp>
        <p:nvSpPr>
          <p:cNvPr id="31747" name="Rectangle 3">
            <a:extLst>
              <a:ext uri="{FF2B5EF4-FFF2-40B4-BE49-F238E27FC236}">
                <a16:creationId xmlns:a16="http://schemas.microsoft.com/office/drawing/2014/main" id="{34EF8D91-83D2-4967-90BB-EA1B1B24C414}"/>
              </a:ext>
            </a:extLst>
          </p:cNvPr>
          <p:cNvSpPr>
            <a:spLocks noGrp="1" noChangeArrowheads="1"/>
          </p:cNvSpPr>
          <p:nvPr>
            <p:ph type="body" idx="1"/>
          </p:nvPr>
        </p:nvSpPr>
        <p:spPr>
          <a:xfrm>
            <a:off x="0" y="860770"/>
            <a:ext cx="9144000" cy="5179770"/>
          </a:xfrm>
          <a:ln>
            <a:solidFill>
              <a:srgbClr val="FFFFFF"/>
            </a:solidFill>
            <a:miter lim="800000"/>
            <a:headEnd/>
            <a:tailEnd/>
          </a:ln>
        </p:spPr>
        <p:txBody>
          <a:bodyPr/>
          <a:lstStyle/>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public class Test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main(String[] </a:t>
            </a:r>
            <a:r>
              <a:rPr lang="en-US" altLang="en-US" sz="1800" b="1" dirty="0" err="1">
                <a:solidFill>
                  <a:srgbClr val="002060"/>
                </a:solidFill>
                <a:latin typeface="Courier New" panose="02070309020205020404" pitchFamily="49" charset="0"/>
                <a:cs typeface="Times New Roman" panose="02020603050405020304" pitchFamily="18" charset="0"/>
              </a:rPr>
              <a:t>args</a:t>
            </a: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int x = 1; // x represents an int value</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int[] y = new int[3]; // y represents an array of int values</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m(x, y); // Invoke m with arguments x and y</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("x is " + x);</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r>
              <a:rPr lang="en-US" altLang="en-US" sz="1800" b="1" dirty="0" err="1">
                <a:solidFill>
                  <a:srgbClr val="002060"/>
                </a:solidFill>
                <a:latin typeface="Courier New" panose="02070309020205020404" pitchFamily="49" charset="0"/>
                <a:cs typeface="Times New Roman" panose="02020603050405020304" pitchFamily="18" charset="0"/>
              </a:rPr>
              <a:t>System.out.println</a:t>
            </a:r>
            <a:r>
              <a:rPr lang="en-US" altLang="en-US" sz="1800" b="1" dirty="0">
                <a:solidFill>
                  <a:srgbClr val="002060"/>
                </a:solidFill>
                <a:latin typeface="Courier New" panose="02070309020205020404" pitchFamily="49" charset="0"/>
                <a:cs typeface="Times New Roman" panose="02020603050405020304" pitchFamily="18" charset="0"/>
              </a:rPr>
              <a:t>("y[0] is " + y[0]);</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public static void m(int number, int[] numbers)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number = 1001; // Assign a new value to number</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numbers[0] = 5555; // Assign a new value to numbers[0]</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  }</a:t>
            </a:r>
          </a:p>
          <a:p>
            <a:pPr>
              <a:buFont typeface="Monotype Sorts" pitchFamily="2" charset="2"/>
              <a:buNone/>
            </a:pPr>
            <a:r>
              <a:rPr lang="en-US" altLang="en-US" sz="1800" b="1" dirty="0">
                <a:solidFill>
                  <a:srgbClr val="002060"/>
                </a:solidFill>
                <a:latin typeface="Courier New" panose="02070309020205020404" pitchFamily="49" charset="0"/>
                <a:cs typeface="Times New Roman" panose="02020603050405020304" pitchFamily="18" charset="0"/>
              </a:rPr>
              <a:t>}</a:t>
            </a:r>
          </a:p>
        </p:txBody>
      </p:sp>
      <p:sp>
        <p:nvSpPr>
          <p:cNvPr id="31748" name="Rectangle 7">
            <a:extLst>
              <a:ext uri="{FF2B5EF4-FFF2-40B4-BE49-F238E27FC236}">
                <a16:creationId xmlns:a16="http://schemas.microsoft.com/office/drawing/2014/main" id="{AED8FE21-AB67-49FB-8235-61AF45E9A4C1}"/>
              </a:ext>
            </a:extLst>
          </p:cNvPr>
          <p:cNvSpPr>
            <a:spLocks noGrp="1" noChangeArrowheads="1"/>
          </p:cNvSpPr>
          <p:nvPr>
            <p:ph type="title"/>
          </p:nvPr>
        </p:nvSpPr>
        <p:spPr>
          <a:xfrm>
            <a:off x="609600" y="152400"/>
            <a:ext cx="7772400" cy="533400"/>
          </a:xfrm>
          <a:noFill/>
        </p:spPr>
        <p:txBody>
          <a:bodyPr/>
          <a:lstStyle/>
          <a:p>
            <a:r>
              <a:rPr lang="en-US" altLang="en-US"/>
              <a:t>Simple Example</a:t>
            </a:r>
            <a:endParaRPr lang="en-US" altLang="en-US">
              <a:solidFill>
                <a:schemeClr val="tx1"/>
              </a:solidFill>
              <a:latin typeface="Book Antiqua" panose="02040602050305030304" pitchFamily="18" charset="0"/>
              <a:hlinkClick r:id="rId2" action="ppaction://program"/>
            </a:endParaRPr>
          </a:p>
        </p:txBody>
      </p:sp>
      <p:sp>
        <p:nvSpPr>
          <p:cNvPr id="31749" name="Line 8">
            <a:extLst>
              <a:ext uri="{FF2B5EF4-FFF2-40B4-BE49-F238E27FC236}">
                <a16:creationId xmlns:a16="http://schemas.microsoft.com/office/drawing/2014/main" id="{8C91E2D0-4817-4565-A875-09089A27B554}"/>
              </a:ext>
            </a:extLst>
          </p:cNvPr>
          <p:cNvSpPr>
            <a:spLocks noChangeShapeType="1"/>
          </p:cNvSpPr>
          <p:nvPr/>
        </p:nvSpPr>
        <p:spPr bwMode="auto">
          <a:xfrm>
            <a:off x="990600" y="3048000"/>
            <a:ext cx="3124200" cy="1828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0" name="Line 9">
            <a:extLst>
              <a:ext uri="{FF2B5EF4-FFF2-40B4-BE49-F238E27FC236}">
                <a16:creationId xmlns:a16="http://schemas.microsoft.com/office/drawing/2014/main" id="{D568F6FF-6C37-4CF2-AEDE-916996194071}"/>
              </a:ext>
            </a:extLst>
          </p:cNvPr>
          <p:cNvSpPr>
            <a:spLocks noChangeShapeType="1"/>
          </p:cNvSpPr>
          <p:nvPr/>
        </p:nvSpPr>
        <p:spPr bwMode="auto">
          <a:xfrm>
            <a:off x="1447800" y="3124200"/>
            <a:ext cx="4648200" cy="1752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Rectangle 1">
            <a:extLst>
              <a:ext uri="{FF2B5EF4-FFF2-40B4-BE49-F238E27FC236}">
                <a16:creationId xmlns:a16="http://schemas.microsoft.com/office/drawing/2014/main" id="{6900EDFC-C119-4E79-AC14-F64B80131EE6}"/>
              </a:ext>
            </a:extLst>
          </p:cNvPr>
          <p:cNvSpPr/>
          <p:nvPr/>
        </p:nvSpPr>
        <p:spPr>
          <a:xfrm>
            <a:off x="3035800" y="5708808"/>
            <a:ext cx="5422400" cy="646331"/>
          </a:xfrm>
          <a:prstGeom prst="rect">
            <a:avLst/>
          </a:prstGeom>
        </p:spPr>
        <p:txBody>
          <a:bodyPr wrap="square">
            <a:spAutoFit/>
          </a:bodyPr>
          <a:lstStyle/>
          <a:p>
            <a:r>
              <a:rPr lang="en-US" sz="1800" b="1" dirty="0">
                <a:latin typeface="Courier"/>
              </a:rPr>
              <a:t>Changes are reflected back if we do not assign reference to a new object.</a:t>
            </a:r>
            <a:endParaRPr lang="en-US" sz="1800" dirty="0">
              <a:latin typeface="Couri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59DBD320-37FA-420B-A35B-29961537722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6AE551-C812-4380-B4DE-6D422BACD647}" type="slidenum">
              <a:rPr lang="en-US" altLang="en-US" sz="1400" smtClean="0"/>
              <a:pPr>
                <a:spcBef>
                  <a:spcPct val="0"/>
                </a:spcBef>
                <a:buClrTx/>
                <a:buSzTx/>
                <a:buFontTx/>
                <a:buNone/>
              </a:pPr>
              <a:t>28</a:t>
            </a:fld>
            <a:endParaRPr lang="en-US" altLang="en-US" sz="1400"/>
          </a:p>
        </p:txBody>
      </p:sp>
      <p:sp>
        <p:nvSpPr>
          <p:cNvPr id="32771" name="Rectangle 2">
            <a:extLst>
              <a:ext uri="{FF2B5EF4-FFF2-40B4-BE49-F238E27FC236}">
                <a16:creationId xmlns:a16="http://schemas.microsoft.com/office/drawing/2014/main" id="{73EF048E-4B5B-48A2-BEDD-A6688665E6E7}"/>
              </a:ext>
            </a:extLst>
          </p:cNvPr>
          <p:cNvSpPr>
            <a:spLocks noGrp="1" noChangeArrowheads="1"/>
          </p:cNvSpPr>
          <p:nvPr>
            <p:ph type="title"/>
          </p:nvPr>
        </p:nvSpPr>
        <p:spPr>
          <a:xfrm>
            <a:off x="609600" y="304800"/>
            <a:ext cx="7772400" cy="533400"/>
          </a:xfrm>
        </p:spPr>
        <p:txBody>
          <a:bodyPr/>
          <a:lstStyle/>
          <a:p>
            <a:r>
              <a:rPr lang="en-US" altLang="en-US" sz="4000"/>
              <a:t>Returning an Array from a Method</a:t>
            </a:r>
            <a:endParaRPr lang="en-US" altLang="en-US" sz="3700">
              <a:solidFill>
                <a:schemeClr val="tx1"/>
              </a:solidFill>
              <a:latin typeface="Book Antiqua" panose="02040602050305030304" pitchFamily="18" charset="0"/>
              <a:hlinkClick r:id="rId2" action="ppaction://program"/>
            </a:endParaRPr>
          </a:p>
        </p:txBody>
      </p:sp>
      <p:sp>
        <p:nvSpPr>
          <p:cNvPr id="32772" name="Rectangle 6">
            <a:extLst>
              <a:ext uri="{FF2B5EF4-FFF2-40B4-BE49-F238E27FC236}">
                <a16:creationId xmlns:a16="http://schemas.microsoft.com/office/drawing/2014/main" id="{A1168ECF-5A77-49C1-8645-53DCF134AAB5}"/>
              </a:ext>
            </a:extLst>
          </p:cNvPr>
          <p:cNvSpPr>
            <a:spLocks noChangeArrowheads="1"/>
          </p:cNvSpPr>
          <p:nvPr/>
        </p:nvSpPr>
        <p:spPr bwMode="auto">
          <a:xfrm>
            <a:off x="304800" y="990600"/>
            <a:ext cx="8534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public static </a:t>
            </a:r>
            <a:r>
              <a:rPr lang="en-US" altLang="en-US" sz="2100" b="1">
                <a:solidFill>
                  <a:srgbClr val="FF0000"/>
                </a:solidFill>
                <a:latin typeface="Courier New" panose="02070309020205020404" pitchFamily="49" charset="0"/>
                <a:cs typeface="Courier New" panose="02070309020205020404" pitchFamily="49" charset="0"/>
              </a:rPr>
              <a:t>int[] </a:t>
            </a:r>
            <a:r>
              <a:rPr lang="en-US" altLang="en-US" sz="2100" b="1">
                <a:latin typeface="Courier New" panose="02070309020205020404" pitchFamily="49" charset="0"/>
                <a:cs typeface="Courier New" panose="02070309020205020404" pitchFamily="49" charset="0"/>
              </a:rPr>
              <a:t>reverse(int[] list)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int[] result = new int[list.length];</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for (int i = 0, j = result.length - 1;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i &lt; list.length; i++, j--)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result[j] = list[i];</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  return </a:t>
            </a:r>
            <a:r>
              <a:rPr lang="en-US" altLang="en-US" sz="2100" b="1">
                <a:solidFill>
                  <a:srgbClr val="FF0000"/>
                </a:solidFill>
                <a:latin typeface="Courier New" panose="02070309020205020404" pitchFamily="49" charset="0"/>
                <a:cs typeface="Courier New" panose="02070309020205020404" pitchFamily="49" charset="0"/>
              </a:rPr>
              <a:t>result</a:t>
            </a:r>
            <a:r>
              <a:rPr lang="en-US" altLang="en-US" sz="2100" b="1">
                <a:latin typeface="Courier New" panose="02070309020205020404" pitchFamily="49" charset="0"/>
                <a:cs typeface="Courier New" panose="02070309020205020404" pitchFamily="49" charset="0"/>
              </a:rPr>
              <a:t>;</a:t>
            </a:r>
            <a:endParaRPr lang="en-US" altLang="en-US" sz="2100" b="1">
              <a:latin typeface="Courier"/>
              <a:cs typeface="Times New Roman" panose="02020603050405020304" pitchFamily="18" charset="0"/>
            </a:endParaRPr>
          </a:p>
          <a:p>
            <a:pPr>
              <a:spcBef>
                <a:spcPct val="0"/>
              </a:spcBef>
              <a:buFont typeface="Monotype Sorts" pitchFamily="2" charset="2"/>
              <a:buNone/>
            </a:pPr>
            <a:r>
              <a:rPr lang="en-US" altLang="en-US" sz="2100" b="1">
                <a:latin typeface="Courier New" panose="02070309020205020404" pitchFamily="49" charset="0"/>
                <a:cs typeface="Courier New" panose="02070309020205020404" pitchFamily="49" charset="0"/>
              </a:rPr>
              <a:t>}</a:t>
            </a:r>
          </a:p>
        </p:txBody>
      </p:sp>
      <p:sp>
        <p:nvSpPr>
          <p:cNvPr id="32773" name="Rectangle 8">
            <a:extLst>
              <a:ext uri="{FF2B5EF4-FFF2-40B4-BE49-F238E27FC236}">
                <a16:creationId xmlns:a16="http://schemas.microsoft.com/office/drawing/2014/main" id="{BB779B70-21EB-4A1B-9CD6-619626A6B48E}"/>
              </a:ext>
            </a:extLst>
          </p:cNvPr>
          <p:cNvSpPr>
            <a:spLocks noChangeArrowheads="1"/>
          </p:cNvSpPr>
          <p:nvPr/>
        </p:nvSpPr>
        <p:spPr bwMode="auto">
          <a:xfrm>
            <a:off x="231457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9">
            <a:extLst>
              <a:ext uri="{FF2B5EF4-FFF2-40B4-BE49-F238E27FC236}">
                <a16:creationId xmlns:a16="http://schemas.microsoft.com/office/drawing/2014/main" id="{9E08391D-76AC-45C0-83CA-6A84A6C858D0}"/>
              </a:ext>
            </a:extLst>
          </p:cNvPr>
          <p:cNvSpPr>
            <a:spLocks noGrp="1" noChangeArrowheads="1"/>
          </p:cNvSpPr>
          <p:nvPr>
            <p:ph type="body" idx="1"/>
          </p:nvPr>
        </p:nvSpPr>
        <p:spPr>
          <a:xfrm>
            <a:off x="2209800" y="4724400"/>
            <a:ext cx="6705600" cy="685800"/>
          </a:xfrm>
        </p:spPr>
        <p:txBody>
          <a:bodyPr/>
          <a:lstStyle/>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list1 = {1, 2, 3, 4, 5, 6};</a:t>
            </a:r>
            <a:endParaRPr lang="en-US" altLang="en-US" sz="1800" b="1">
              <a:latin typeface="Courier"/>
              <a:cs typeface="Times New Roman" panose="02020603050405020304" pitchFamily="18" charset="0"/>
            </a:endParaRPr>
          </a:p>
          <a:p>
            <a:pPr>
              <a:lnSpc>
                <a:spcPct val="90000"/>
              </a:lnSpc>
              <a:buFont typeface="Monotype Sorts" pitchFamily="2" charset="2"/>
              <a:buNone/>
            </a:pPr>
            <a:r>
              <a:rPr lang="en-US" altLang="en-US" sz="1800" b="1">
                <a:latin typeface="Courier New" panose="02070309020205020404" pitchFamily="49" charset="0"/>
                <a:cs typeface="Courier New" panose="02070309020205020404" pitchFamily="49" charset="0"/>
              </a:rPr>
              <a:t>int[] list2 = reverse(list1);</a:t>
            </a:r>
            <a:endParaRPr lang="en-US" altLang="en-US" sz="1800" b="1"/>
          </a:p>
        </p:txBody>
      </p:sp>
      <p:sp>
        <p:nvSpPr>
          <p:cNvPr id="32775" name="Line 10">
            <a:extLst>
              <a:ext uri="{FF2B5EF4-FFF2-40B4-BE49-F238E27FC236}">
                <a16:creationId xmlns:a16="http://schemas.microsoft.com/office/drawing/2014/main" id="{11DB2EAD-E9AA-479E-860F-1C73495B3BF7}"/>
              </a:ext>
            </a:extLst>
          </p:cNvPr>
          <p:cNvSpPr>
            <a:spLocks noChangeShapeType="1"/>
          </p:cNvSpPr>
          <p:nvPr/>
        </p:nvSpPr>
        <p:spPr bwMode="auto">
          <a:xfrm flipV="1">
            <a:off x="5638800" y="1295400"/>
            <a:ext cx="457200" cy="3810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6" name="Line 11">
            <a:extLst>
              <a:ext uri="{FF2B5EF4-FFF2-40B4-BE49-F238E27FC236}">
                <a16:creationId xmlns:a16="http://schemas.microsoft.com/office/drawing/2014/main" id="{A5FA4ECE-4DCB-4DF4-B1D8-CAB6A82C0CFA}"/>
              </a:ext>
            </a:extLst>
          </p:cNvPr>
          <p:cNvSpPr>
            <a:spLocks noChangeShapeType="1"/>
          </p:cNvSpPr>
          <p:nvPr/>
        </p:nvSpPr>
        <p:spPr bwMode="auto">
          <a:xfrm>
            <a:off x="3124200" y="1295400"/>
            <a:ext cx="381000" cy="3429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77" name="Text Box 12">
            <a:extLst>
              <a:ext uri="{FF2B5EF4-FFF2-40B4-BE49-F238E27FC236}">
                <a16:creationId xmlns:a16="http://schemas.microsoft.com/office/drawing/2014/main" id="{CFE2002D-50F9-4598-9D7D-14E303402688}"/>
              </a:ext>
            </a:extLst>
          </p:cNvPr>
          <p:cNvSpPr txBox="1">
            <a:spLocks noChangeArrowheads="1"/>
          </p:cNvSpPr>
          <p:nvPr/>
        </p:nvSpPr>
        <p:spPr bwMode="auto">
          <a:xfrm>
            <a:off x="5105400" y="2971800"/>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endParaRPr lang="en-US" altLang="en-US" sz="2400"/>
          </a:p>
        </p:txBody>
      </p:sp>
      <p:sp>
        <p:nvSpPr>
          <p:cNvPr id="32778" name="Rectangle 13">
            <a:extLst>
              <a:ext uri="{FF2B5EF4-FFF2-40B4-BE49-F238E27FC236}">
                <a16:creationId xmlns:a16="http://schemas.microsoft.com/office/drawing/2014/main" id="{00475D06-DA2F-439D-A9E8-88462A5B474E}"/>
              </a:ext>
            </a:extLst>
          </p:cNvPr>
          <p:cNvSpPr>
            <a:spLocks noChangeArrowheads="1"/>
          </p:cNvSpPr>
          <p:nvPr/>
        </p:nvSpPr>
        <p:spPr bwMode="auto">
          <a:xfrm>
            <a:off x="4876800" y="29718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9" name="Rectangle 14">
            <a:extLst>
              <a:ext uri="{FF2B5EF4-FFF2-40B4-BE49-F238E27FC236}">
                <a16:creationId xmlns:a16="http://schemas.microsoft.com/office/drawing/2014/main" id="{F5C79549-0EE8-4FB7-96FE-D30DB35752BD}"/>
              </a:ext>
            </a:extLst>
          </p:cNvPr>
          <p:cNvSpPr>
            <a:spLocks noChangeArrowheads="1"/>
          </p:cNvSpPr>
          <p:nvPr/>
        </p:nvSpPr>
        <p:spPr bwMode="auto">
          <a:xfrm>
            <a:off x="4876800" y="3886200"/>
            <a:ext cx="3733800" cy="457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80" name="Line 15">
            <a:extLst>
              <a:ext uri="{FF2B5EF4-FFF2-40B4-BE49-F238E27FC236}">
                <a16:creationId xmlns:a16="http://schemas.microsoft.com/office/drawing/2014/main" id="{9E82F6AB-1CB8-4B45-B540-BBAB58C7F109}"/>
              </a:ext>
            </a:extLst>
          </p:cNvPr>
          <p:cNvSpPr>
            <a:spLocks noChangeShapeType="1"/>
          </p:cNvSpPr>
          <p:nvPr/>
        </p:nvSpPr>
        <p:spPr bwMode="auto">
          <a:xfrm>
            <a:off x="5257800" y="29718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1" name="Line 16">
            <a:extLst>
              <a:ext uri="{FF2B5EF4-FFF2-40B4-BE49-F238E27FC236}">
                <a16:creationId xmlns:a16="http://schemas.microsoft.com/office/drawing/2014/main" id="{97790F6E-A4E1-4E0C-ABBF-EEBD30DEDD97}"/>
              </a:ext>
            </a:extLst>
          </p:cNvPr>
          <p:cNvSpPr>
            <a:spLocks noChangeShapeType="1"/>
          </p:cNvSpPr>
          <p:nvPr/>
        </p:nvSpPr>
        <p:spPr bwMode="auto">
          <a:xfrm>
            <a:off x="5257800" y="38862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2" name="Line 17">
            <a:extLst>
              <a:ext uri="{FF2B5EF4-FFF2-40B4-BE49-F238E27FC236}">
                <a16:creationId xmlns:a16="http://schemas.microsoft.com/office/drawing/2014/main" id="{3EADAE83-7664-4599-9B1A-D98E8F877875}"/>
              </a:ext>
            </a:extLst>
          </p:cNvPr>
          <p:cNvSpPr>
            <a:spLocks noChangeShapeType="1"/>
          </p:cNvSpPr>
          <p:nvPr/>
        </p:nvSpPr>
        <p:spPr bwMode="auto">
          <a:xfrm>
            <a:off x="8153400" y="3886200"/>
            <a:ext cx="0" cy="4572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3" name="Line 18">
            <a:extLst>
              <a:ext uri="{FF2B5EF4-FFF2-40B4-BE49-F238E27FC236}">
                <a16:creationId xmlns:a16="http://schemas.microsoft.com/office/drawing/2014/main" id="{EA02F702-CB95-4931-912F-235EA7401A0F}"/>
              </a:ext>
            </a:extLst>
          </p:cNvPr>
          <p:cNvSpPr>
            <a:spLocks noChangeShapeType="1"/>
          </p:cNvSpPr>
          <p:nvPr/>
        </p:nvSpPr>
        <p:spPr bwMode="auto">
          <a:xfrm>
            <a:off x="8153400" y="29718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4" name="Text Box 19">
            <a:extLst>
              <a:ext uri="{FF2B5EF4-FFF2-40B4-BE49-F238E27FC236}">
                <a16:creationId xmlns:a16="http://schemas.microsoft.com/office/drawing/2014/main" id="{43A00CF1-695A-4FA7-9524-152CDFF5A5BE}"/>
              </a:ext>
            </a:extLst>
          </p:cNvPr>
          <p:cNvSpPr txBox="1">
            <a:spLocks noChangeArrowheads="1"/>
          </p:cNvSpPr>
          <p:nvPr/>
        </p:nvSpPr>
        <p:spPr bwMode="auto">
          <a:xfrm>
            <a:off x="3810000" y="30480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list</a:t>
            </a:r>
          </a:p>
        </p:txBody>
      </p:sp>
      <p:sp>
        <p:nvSpPr>
          <p:cNvPr id="32785" name="Text Box 20">
            <a:extLst>
              <a:ext uri="{FF2B5EF4-FFF2-40B4-BE49-F238E27FC236}">
                <a16:creationId xmlns:a16="http://schemas.microsoft.com/office/drawing/2014/main" id="{269D12A4-85F0-4645-9CD8-09BD98C7F55B}"/>
              </a:ext>
            </a:extLst>
          </p:cNvPr>
          <p:cNvSpPr txBox="1">
            <a:spLocks noChangeArrowheads="1"/>
          </p:cNvSpPr>
          <p:nvPr/>
        </p:nvSpPr>
        <p:spPr bwMode="auto">
          <a:xfrm>
            <a:off x="3581400" y="38862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t>result</a:t>
            </a:r>
          </a:p>
        </p:txBody>
      </p:sp>
      <p:sp>
        <p:nvSpPr>
          <p:cNvPr id="32786" name="Line 22">
            <a:extLst>
              <a:ext uri="{FF2B5EF4-FFF2-40B4-BE49-F238E27FC236}">
                <a16:creationId xmlns:a16="http://schemas.microsoft.com/office/drawing/2014/main" id="{F889A929-E135-4A28-9C9C-B752FF00C977}"/>
              </a:ext>
            </a:extLst>
          </p:cNvPr>
          <p:cNvSpPr>
            <a:spLocks noChangeShapeType="1"/>
          </p:cNvSpPr>
          <p:nvPr/>
        </p:nvSpPr>
        <p:spPr bwMode="auto">
          <a:xfrm>
            <a:off x="5105400" y="3276600"/>
            <a:ext cx="3276600" cy="7620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787" name="Line 23">
            <a:extLst>
              <a:ext uri="{FF2B5EF4-FFF2-40B4-BE49-F238E27FC236}">
                <a16:creationId xmlns:a16="http://schemas.microsoft.com/office/drawing/2014/main" id="{55BBEE10-23CD-4A70-9FF2-011D00FD2B40}"/>
              </a:ext>
            </a:extLst>
          </p:cNvPr>
          <p:cNvSpPr>
            <a:spLocks noChangeShapeType="1"/>
          </p:cNvSpPr>
          <p:nvPr/>
        </p:nvSpPr>
        <p:spPr bwMode="auto">
          <a:xfrm>
            <a:off x="5486400" y="3276600"/>
            <a:ext cx="2514600" cy="838200"/>
          </a:xfrm>
          <a:prstGeom prst="line">
            <a:avLst/>
          </a:prstGeom>
          <a:noFill/>
          <a:ln w="12700">
            <a:solidFill>
              <a:schemeClr val="tx1"/>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536B20FC-1E1E-4A9C-A933-74A88412322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2D2E20-5E00-431D-A09C-E05E1BC61CC2}" type="slidenum">
              <a:rPr lang="en-US" altLang="en-US" sz="1400" smtClean="0"/>
              <a:pPr>
                <a:spcBef>
                  <a:spcPct val="0"/>
                </a:spcBef>
                <a:buClrTx/>
                <a:buSzTx/>
                <a:buFontTx/>
                <a:buNone/>
              </a:pPr>
              <a:t>29</a:t>
            </a:fld>
            <a:endParaRPr lang="en-US" altLang="en-US" sz="1400"/>
          </a:p>
        </p:txBody>
      </p:sp>
      <p:sp>
        <p:nvSpPr>
          <p:cNvPr id="33795" name="Rectangle 2">
            <a:extLst>
              <a:ext uri="{FF2B5EF4-FFF2-40B4-BE49-F238E27FC236}">
                <a16:creationId xmlns:a16="http://schemas.microsoft.com/office/drawing/2014/main" id="{2C6B2A34-B14E-4CD4-A690-20530E1F8FCB}"/>
              </a:ext>
            </a:extLst>
          </p:cNvPr>
          <p:cNvSpPr>
            <a:spLocks noGrp="1" noChangeArrowheads="1"/>
          </p:cNvSpPr>
          <p:nvPr>
            <p:ph type="title"/>
          </p:nvPr>
        </p:nvSpPr>
        <p:spPr>
          <a:xfrm>
            <a:off x="762000" y="152400"/>
            <a:ext cx="7772400" cy="838200"/>
          </a:xfrm>
        </p:spPr>
        <p:txBody>
          <a:bodyPr/>
          <a:lstStyle/>
          <a:p>
            <a:r>
              <a:rPr lang="en-US" altLang="en-US"/>
              <a:t>Searching Arrays</a:t>
            </a:r>
            <a:endParaRPr lang="en-US" altLang="en-US" u="sng">
              <a:latin typeface="Book Antiqua" panose="02040602050305030304" pitchFamily="18" charset="0"/>
              <a:hlinkClick r:id="rId2" action="ppaction://program"/>
            </a:endParaRPr>
          </a:p>
        </p:txBody>
      </p:sp>
      <p:sp>
        <p:nvSpPr>
          <p:cNvPr id="33796" name="Rectangle 6">
            <a:extLst>
              <a:ext uri="{FF2B5EF4-FFF2-40B4-BE49-F238E27FC236}">
                <a16:creationId xmlns:a16="http://schemas.microsoft.com/office/drawing/2014/main" id="{B0AAC0A9-89E7-4B60-9D58-261AD37DF2EA}"/>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3797" name="Rectangle 7">
            <a:extLst>
              <a:ext uri="{FF2B5EF4-FFF2-40B4-BE49-F238E27FC236}">
                <a16:creationId xmlns:a16="http://schemas.microsoft.com/office/drawing/2014/main" id="{25836B00-0445-47F3-8EF8-3111B1640322}"/>
              </a:ext>
            </a:extLst>
          </p:cNvPr>
          <p:cNvSpPr>
            <a:spLocks noGrp="1" noChangeArrowheads="1"/>
          </p:cNvSpPr>
          <p:nvPr>
            <p:ph type="body" idx="1"/>
          </p:nvPr>
        </p:nvSpPr>
        <p:spPr>
          <a:xfrm>
            <a:off x="152400" y="1066800"/>
            <a:ext cx="8839200" cy="3821113"/>
          </a:xfrm>
          <a:noFill/>
        </p:spPr>
        <p:txBody>
          <a:bodyPr/>
          <a:lstStyle/>
          <a:p>
            <a:pPr marL="0" indent="0">
              <a:lnSpc>
                <a:spcPct val="90000"/>
              </a:lnSpc>
              <a:buFont typeface="Monotype Sorts" pitchFamily="2" charset="2"/>
              <a:buNone/>
            </a:pPr>
            <a:r>
              <a:rPr lang="en-US" altLang="en-US" sz="2800"/>
              <a:t>Searching is the process of looking for a specific element in an array; for example, discovering whether a certain score is included in a list of scores. </a:t>
            </a:r>
          </a:p>
          <a:p>
            <a:pPr marL="0" indent="0">
              <a:lnSpc>
                <a:spcPct val="90000"/>
              </a:lnSpc>
              <a:buFont typeface="Monotype Sorts" pitchFamily="2" charset="2"/>
              <a:buNone/>
            </a:pPr>
            <a:r>
              <a:rPr lang="en-US" altLang="en-US" sz="2800"/>
              <a:t>Searching is a common task in computer programming. There are many algorithms and data structures devoted to searching. </a:t>
            </a:r>
          </a:p>
          <a:p>
            <a:pPr marL="0" indent="0">
              <a:lnSpc>
                <a:spcPct val="90000"/>
              </a:lnSpc>
              <a:buFont typeface="Monotype Sorts" pitchFamily="2" charset="2"/>
              <a:buNone/>
            </a:pPr>
            <a:r>
              <a:rPr lang="en-US" altLang="en-US" sz="2800"/>
              <a:t>We will look at two commonly used approaches, </a:t>
            </a:r>
            <a:r>
              <a:rPr lang="en-US" altLang="en-US" sz="2800" i="1"/>
              <a:t>linear search</a:t>
            </a:r>
            <a:r>
              <a:rPr lang="en-US" altLang="en-US" sz="2800"/>
              <a:t> and </a:t>
            </a:r>
            <a:r>
              <a:rPr lang="en-US" altLang="en-US" sz="2800" i="1"/>
              <a:t>binary search</a:t>
            </a:r>
            <a:r>
              <a:rPr lang="en-US" altLang="en-US" sz="280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291CCBEB-748F-437E-B9FF-B0BA8E40631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DF7F03-8B5B-4EA1-8738-5F13962C5E7F}" type="slidenum">
              <a:rPr lang="en-US" altLang="en-US" sz="1400" smtClean="0"/>
              <a:pPr>
                <a:spcBef>
                  <a:spcPct val="0"/>
                </a:spcBef>
                <a:buClrTx/>
                <a:buSzTx/>
                <a:buFontTx/>
                <a:buNone/>
              </a:pPr>
              <a:t>3</a:t>
            </a:fld>
            <a:endParaRPr lang="en-US" altLang="en-US" sz="1400"/>
          </a:p>
        </p:txBody>
      </p:sp>
      <p:sp>
        <p:nvSpPr>
          <p:cNvPr id="6147" name="Rectangle 1026">
            <a:extLst>
              <a:ext uri="{FF2B5EF4-FFF2-40B4-BE49-F238E27FC236}">
                <a16:creationId xmlns:a16="http://schemas.microsoft.com/office/drawing/2014/main" id="{D0AEA6B6-E84C-4D6D-A715-0D4709DFC560}"/>
              </a:ext>
            </a:extLst>
          </p:cNvPr>
          <p:cNvSpPr>
            <a:spLocks noGrp="1" noChangeArrowheads="1"/>
          </p:cNvSpPr>
          <p:nvPr>
            <p:ph type="title"/>
          </p:nvPr>
        </p:nvSpPr>
        <p:spPr>
          <a:xfrm>
            <a:off x="693738" y="203200"/>
            <a:ext cx="7772400" cy="652463"/>
          </a:xfrm>
        </p:spPr>
        <p:txBody>
          <a:bodyPr/>
          <a:lstStyle/>
          <a:p>
            <a:r>
              <a:rPr lang="en-US" altLang="en-US" sz="4000"/>
              <a:t>Introducing Arrays</a:t>
            </a:r>
          </a:p>
        </p:txBody>
      </p:sp>
      <p:sp>
        <p:nvSpPr>
          <p:cNvPr id="6148" name="Text Box 1033">
            <a:extLst>
              <a:ext uri="{FF2B5EF4-FFF2-40B4-BE49-F238E27FC236}">
                <a16:creationId xmlns:a16="http://schemas.microsoft.com/office/drawing/2014/main" id="{1D8FC9CC-04A8-4848-B29B-3F4AB3E58C34}"/>
              </a:ext>
            </a:extLst>
          </p:cNvPr>
          <p:cNvSpPr txBox="1">
            <a:spLocks noChangeArrowheads="1"/>
          </p:cNvSpPr>
          <p:nvPr/>
        </p:nvSpPr>
        <p:spPr bwMode="auto">
          <a:xfrm>
            <a:off x="231775" y="1009650"/>
            <a:ext cx="86804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spcAft>
                <a:spcPts val="1200"/>
              </a:spcAft>
              <a:buClrTx/>
              <a:buSzTx/>
              <a:buFontTx/>
              <a:buNone/>
            </a:pPr>
            <a:r>
              <a:rPr lang="en-US" altLang="en-US" sz="2800"/>
              <a:t>Array is a data structure that represents a collection of the same types of data. </a:t>
            </a:r>
            <a:endParaRPr lang="en-US" altLang="en-US" sz="2400"/>
          </a:p>
        </p:txBody>
      </p:sp>
      <p:sp>
        <p:nvSpPr>
          <p:cNvPr id="6149" name="Rectangle 1035">
            <a:extLst>
              <a:ext uri="{FF2B5EF4-FFF2-40B4-BE49-F238E27FC236}">
                <a16:creationId xmlns:a16="http://schemas.microsoft.com/office/drawing/2014/main" id="{65078D52-AC43-4E43-9E8B-A513F63DD8E3}"/>
              </a:ext>
            </a:extLst>
          </p:cNvPr>
          <p:cNvSpPr>
            <a:spLocks noChangeArrowheads="1"/>
          </p:cNvSpPr>
          <p:nvPr/>
        </p:nvSpPr>
        <p:spPr bwMode="auto">
          <a:xfrm>
            <a:off x="2770188" y="2198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6150" name="Rectangle 1040">
            <a:extLst>
              <a:ext uri="{FF2B5EF4-FFF2-40B4-BE49-F238E27FC236}">
                <a16:creationId xmlns:a16="http://schemas.microsoft.com/office/drawing/2014/main" id="{D6C81DF2-029E-491D-B7AB-F89EA51E48A5}"/>
              </a:ext>
            </a:extLst>
          </p:cNvPr>
          <p:cNvSpPr>
            <a:spLocks noChangeArrowheads="1"/>
          </p:cNvSpPr>
          <p:nvPr/>
        </p:nvSpPr>
        <p:spPr bwMode="auto">
          <a:xfrm>
            <a:off x="217170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6151" name="Picture 8">
            <a:extLst>
              <a:ext uri="{FF2B5EF4-FFF2-40B4-BE49-F238E27FC236}">
                <a16:creationId xmlns:a16="http://schemas.microsoft.com/office/drawing/2014/main" id="{95D8D149-236B-4ECB-B859-D3EC16F5BD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851" y="1968501"/>
            <a:ext cx="7373790" cy="388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 name="Rectangle 1">
            <a:extLst>
              <a:ext uri="{FF2B5EF4-FFF2-40B4-BE49-F238E27FC236}">
                <a16:creationId xmlns:a16="http://schemas.microsoft.com/office/drawing/2014/main" id="{EF8788C1-E803-4187-B4A3-1AD0D458E97E}"/>
              </a:ext>
            </a:extLst>
          </p:cNvPr>
          <p:cNvSpPr/>
          <p:nvPr/>
        </p:nvSpPr>
        <p:spPr>
          <a:xfrm>
            <a:off x="6158269" y="4772155"/>
            <a:ext cx="2516430" cy="1631216"/>
          </a:xfrm>
          <a:prstGeom prst="rect">
            <a:avLst/>
          </a:prstGeom>
        </p:spPr>
        <p:txBody>
          <a:bodyPr wrap="square">
            <a:spAutoFit/>
          </a:bodyPr>
          <a:lstStyle/>
          <a:p>
            <a:pPr marL="0" indent="0">
              <a:buFont typeface="Monotype Sorts" pitchFamily="2" charset="2"/>
              <a:buNone/>
              <a:defRPr/>
            </a:pPr>
            <a:r>
              <a:rPr lang="en-US" altLang="en-US" sz="2000" b="1" dirty="0"/>
              <a:t>You can find the array size using the length property.</a:t>
            </a:r>
          </a:p>
          <a:p>
            <a:pPr marL="0" lvl="2" indent="0">
              <a:buClr>
                <a:schemeClr val="tx2"/>
              </a:buClr>
              <a:buSzPct val="75000"/>
              <a:buFont typeface="Monotype Sorts" pitchFamily="2" charset="2"/>
              <a:buNone/>
              <a:defRPr/>
            </a:pPr>
            <a:r>
              <a:rPr lang="en-US" altLang="en-US" sz="2000" dirty="0" err="1"/>
              <a:t>myList.length</a:t>
            </a:r>
            <a:r>
              <a:rPr lang="en-US" altLang="en-US" sz="2000" dirty="0"/>
              <a:t> returns 10</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A256DDA5-51DC-4E47-A5EC-761D12368C3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3005FA-8415-4E00-9D78-9EC58BBC567A}" type="slidenum">
              <a:rPr lang="en-US" altLang="en-US" sz="1400" smtClean="0"/>
              <a:pPr>
                <a:spcBef>
                  <a:spcPct val="0"/>
                </a:spcBef>
                <a:buClrTx/>
                <a:buSzTx/>
                <a:buFontTx/>
                <a:buNone/>
              </a:pPr>
              <a:t>30</a:t>
            </a:fld>
            <a:endParaRPr lang="en-US" altLang="en-US" sz="1400"/>
          </a:p>
        </p:txBody>
      </p:sp>
      <p:sp>
        <p:nvSpPr>
          <p:cNvPr id="34819" name="Rectangle 2">
            <a:extLst>
              <a:ext uri="{FF2B5EF4-FFF2-40B4-BE49-F238E27FC236}">
                <a16:creationId xmlns:a16="http://schemas.microsoft.com/office/drawing/2014/main" id="{52C879F8-288F-4C56-9E89-2FAF38E04E95}"/>
              </a:ext>
            </a:extLst>
          </p:cNvPr>
          <p:cNvSpPr>
            <a:spLocks noGrp="1" noChangeArrowheads="1"/>
          </p:cNvSpPr>
          <p:nvPr>
            <p:ph type="title"/>
          </p:nvPr>
        </p:nvSpPr>
        <p:spPr>
          <a:xfrm>
            <a:off x="685800" y="457200"/>
            <a:ext cx="7772400" cy="8382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34820" name="Rectangle 3">
            <a:extLst>
              <a:ext uri="{FF2B5EF4-FFF2-40B4-BE49-F238E27FC236}">
                <a16:creationId xmlns:a16="http://schemas.microsoft.com/office/drawing/2014/main" id="{0360447E-FD84-4691-BABB-F6418479DA73}"/>
              </a:ext>
            </a:extLst>
          </p:cNvPr>
          <p:cNvSpPr>
            <a:spLocks noGrp="1" noChangeArrowheads="1"/>
          </p:cNvSpPr>
          <p:nvPr>
            <p:ph type="body" idx="1"/>
          </p:nvPr>
        </p:nvSpPr>
        <p:spPr>
          <a:xfrm>
            <a:off x="685800" y="1447800"/>
            <a:ext cx="7924800" cy="4648200"/>
          </a:xfrm>
        </p:spPr>
        <p:txBody>
          <a:bodyPr/>
          <a:lstStyle/>
          <a:p>
            <a:r>
              <a:rPr lang="en-US" altLang="en-US" sz="2800" dirty="0">
                <a:cs typeface="Times New Roman" panose="02020603050405020304" pitchFamily="18" charset="0"/>
              </a:rPr>
              <a:t>The linear search approach compares the key element, </a:t>
            </a:r>
            <a:r>
              <a:rPr lang="en-US" altLang="en-US" sz="2800" u="sng" dirty="0">
                <a:cs typeface="Times New Roman" panose="02020603050405020304" pitchFamily="18" charset="0"/>
              </a:rPr>
              <a:t>key</a:t>
            </a:r>
            <a:r>
              <a:rPr lang="en-US" altLang="en-US" sz="2800" dirty="0">
                <a:cs typeface="Times New Roman" panose="02020603050405020304" pitchFamily="18" charset="0"/>
              </a:rPr>
              <a:t>, </a:t>
            </a:r>
            <a:r>
              <a:rPr lang="en-US" altLang="en-US" sz="2800" i="1" dirty="0">
                <a:cs typeface="Times New Roman" panose="02020603050405020304" pitchFamily="18" charset="0"/>
              </a:rPr>
              <a:t>sequentially</a:t>
            </a:r>
            <a:r>
              <a:rPr lang="en-US" altLang="en-US" sz="2800" dirty="0">
                <a:cs typeface="Times New Roman" panose="02020603050405020304" pitchFamily="18" charset="0"/>
              </a:rPr>
              <a:t> with each element in the array </a:t>
            </a:r>
            <a:r>
              <a:rPr lang="en-US" altLang="en-US" sz="2800" u="sng" dirty="0">
                <a:cs typeface="Times New Roman" panose="02020603050405020304" pitchFamily="18" charset="0"/>
              </a:rPr>
              <a:t>list</a:t>
            </a:r>
            <a:r>
              <a:rPr lang="en-US" altLang="en-US" sz="2800" dirty="0">
                <a:cs typeface="Times New Roman" panose="02020603050405020304" pitchFamily="18" charset="0"/>
              </a:rPr>
              <a:t>. </a:t>
            </a:r>
          </a:p>
          <a:p>
            <a:r>
              <a:rPr lang="en-US" altLang="en-US" sz="2800" dirty="0">
                <a:cs typeface="Times New Roman" panose="02020603050405020304" pitchFamily="18" charset="0"/>
              </a:rPr>
              <a:t>The method continues to do so until the key matches an element in the list, or the list is exhausted without a match being found. </a:t>
            </a:r>
          </a:p>
          <a:p>
            <a:r>
              <a:rPr lang="en-US" altLang="en-US" sz="2800" dirty="0">
                <a:cs typeface="Times New Roman" panose="02020603050405020304" pitchFamily="18" charset="0"/>
              </a:rPr>
              <a:t>If a match is found, the linear search returns the index of the element in the array that matches the key. </a:t>
            </a:r>
          </a:p>
          <a:p>
            <a:r>
              <a:rPr lang="en-US" altLang="en-US" sz="2800" dirty="0">
                <a:cs typeface="Times New Roman" panose="02020603050405020304" pitchFamily="18" charset="0"/>
              </a:rPr>
              <a:t>If no match is found, the search returns </a:t>
            </a:r>
            <a:r>
              <a:rPr lang="en-US" altLang="en-US" sz="2800" u="sng" dirty="0">
                <a:cs typeface="Times New Roman" panose="02020603050405020304" pitchFamily="18" charset="0"/>
              </a:rPr>
              <a:t>-1</a:t>
            </a:r>
            <a:r>
              <a:rPr lang="en-US" altLang="en-US" sz="2800" dirty="0">
                <a:cs typeface="Times New Roman" panose="02020603050405020304" pitchFamily="18"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65C8B5CE-A7CA-4B53-BB23-AC212C485F4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DB7785-DD82-44EA-BAB3-FA5B17FAB2C5}" type="slidenum">
              <a:rPr lang="en-US" altLang="en-US" sz="1400" smtClean="0"/>
              <a:pPr>
                <a:spcBef>
                  <a:spcPct val="0"/>
                </a:spcBef>
                <a:buClrTx/>
                <a:buSzTx/>
                <a:buFontTx/>
                <a:buNone/>
              </a:pPr>
              <a:t>31</a:t>
            </a:fld>
            <a:endParaRPr lang="en-US" altLang="en-US" sz="1400"/>
          </a:p>
        </p:txBody>
      </p:sp>
      <p:sp>
        <p:nvSpPr>
          <p:cNvPr id="35843" name="Rectangle 2">
            <a:extLst>
              <a:ext uri="{FF2B5EF4-FFF2-40B4-BE49-F238E27FC236}">
                <a16:creationId xmlns:a16="http://schemas.microsoft.com/office/drawing/2014/main" id="{A3F2A27F-E1EA-4BE4-AFE1-FC04A972AD0E}"/>
              </a:ext>
            </a:extLst>
          </p:cNvPr>
          <p:cNvSpPr>
            <a:spLocks noGrp="1" noChangeArrowheads="1"/>
          </p:cNvSpPr>
          <p:nvPr>
            <p:ph type="title"/>
          </p:nvPr>
        </p:nvSpPr>
        <p:spPr>
          <a:xfrm>
            <a:off x="685800" y="304800"/>
            <a:ext cx="7772400" cy="609600"/>
          </a:xfrm>
        </p:spPr>
        <p:txBody>
          <a:bodyPr/>
          <a:lstStyle/>
          <a:p>
            <a:r>
              <a:rPr lang="en-US" altLang="en-US"/>
              <a:t>Linear Search</a:t>
            </a:r>
            <a:endParaRPr lang="en-US" altLang="en-US" u="sng">
              <a:latin typeface="Book Antiqua" panose="02040602050305030304" pitchFamily="18" charset="0"/>
              <a:hlinkClick r:id="rId2" action="ppaction://program"/>
            </a:endParaRPr>
          </a:p>
        </p:txBody>
      </p:sp>
      <p:sp>
        <p:nvSpPr>
          <p:cNvPr id="35844" name="Rectangle 3">
            <a:extLst>
              <a:ext uri="{FF2B5EF4-FFF2-40B4-BE49-F238E27FC236}">
                <a16:creationId xmlns:a16="http://schemas.microsoft.com/office/drawing/2014/main" id="{95A58A86-990F-46BF-AFC2-D94AE1070459}"/>
              </a:ext>
            </a:extLst>
          </p:cNvPr>
          <p:cNvSpPr>
            <a:spLocks noGrp="1" noChangeArrowheads="1"/>
          </p:cNvSpPr>
          <p:nvPr>
            <p:ph type="body" idx="1"/>
          </p:nvPr>
        </p:nvSpPr>
        <p:spPr>
          <a:xfrm>
            <a:off x="228600" y="1143000"/>
            <a:ext cx="8534400" cy="2590800"/>
          </a:xfrm>
        </p:spPr>
        <p:txBody>
          <a:bodyPr/>
          <a:lstStyle/>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 The method for finding a key in the list */</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public static int linearSearch(int[] list, int key) {</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  for (int i = 0; i &lt; list.length; i++)</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    if (key == list[i])</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      return i;</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  return -1;</a:t>
            </a:r>
            <a:endParaRPr lang="en-US" altLang="en-US" sz="2000" b="1">
              <a:solidFill>
                <a:srgbClr val="000000"/>
              </a:solidFill>
              <a:latin typeface="Courier"/>
              <a:cs typeface="Times New Roman" panose="02020603050405020304" pitchFamily="18" charset="0"/>
            </a:endParaRPr>
          </a:p>
          <a:p>
            <a:pPr marL="0" indent="0">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a:t>
            </a:r>
            <a:endParaRPr lang="en-US" altLang="en-US" sz="2000" b="1">
              <a:solidFill>
                <a:srgbClr val="000000"/>
              </a:solidFill>
            </a:endParaRPr>
          </a:p>
        </p:txBody>
      </p:sp>
      <p:sp>
        <p:nvSpPr>
          <p:cNvPr id="35845" name="Rectangle 7">
            <a:extLst>
              <a:ext uri="{FF2B5EF4-FFF2-40B4-BE49-F238E27FC236}">
                <a16:creationId xmlns:a16="http://schemas.microsoft.com/office/drawing/2014/main" id="{B77BD7E4-A48C-4804-B996-607BF9F2AFEF}"/>
              </a:ext>
            </a:extLst>
          </p:cNvPr>
          <p:cNvSpPr>
            <a:spLocks noChangeArrowheads="1"/>
          </p:cNvSpPr>
          <p:nvPr/>
        </p:nvSpPr>
        <p:spPr bwMode="auto">
          <a:xfrm>
            <a:off x="228600" y="4876800"/>
            <a:ext cx="8534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int[] list = {1, 4, 4, 2, 5, -3, 6, 2};</a:t>
            </a:r>
            <a:endParaRPr lang="en-US" altLang="en-US" sz="2000" b="1">
              <a:solidFill>
                <a:srgbClr val="000000"/>
              </a:solidFill>
              <a:latin typeface="Courier"/>
              <a:cs typeface="Times New Roman" panose="02020603050405020304" pitchFamily="18" charset="0"/>
            </a:endParaRPr>
          </a:p>
          <a:p>
            <a:pPr>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int i = linearSearch(list, 4);  // returns 1</a:t>
            </a:r>
            <a:endParaRPr lang="en-US" altLang="en-US" sz="2000" b="1">
              <a:solidFill>
                <a:srgbClr val="000000"/>
              </a:solidFill>
              <a:latin typeface="Courier"/>
              <a:cs typeface="Times New Roman" panose="02020603050405020304" pitchFamily="18" charset="0"/>
            </a:endParaRPr>
          </a:p>
          <a:p>
            <a:pPr>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int j = linearSearch(list, -4); // returns -1</a:t>
            </a:r>
            <a:endParaRPr lang="en-US" altLang="en-US" sz="2000" b="1">
              <a:solidFill>
                <a:srgbClr val="000000"/>
              </a:solidFill>
              <a:latin typeface="Courier"/>
              <a:cs typeface="Times New Roman" panose="02020603050405020304" pitchFamily="18" charset="0"/>
            </a:endParaRPr>
          </a:p>
          <a:p>
            <a:pPr>
              <a:buFont typeface="Monotype Sorts" pitchFamily="2" charset="2"/>
              <a:buNone/>
            </a:pPr>
            <a:r>
              <a:rPr lang="en-US" altLang="en-US" sz="2000" b="1">
                <a:solidFill>
                  <a:srgbClr val="000000"/>
                </a:solidFill>
                <a:latin typeface="Courier New" panose="02070309020205020404" pitchFamily="49" charset="0"/>
                <a:cs typeface="Courier New" panose="02070309020205020404" pitchFamily="49" charset="0"/>
              </a:rPr>
              <a:t>int k = linearSearch(list, -3); // returns 5</a:t>
            </a:r>
          </a:p>
        </p:txBody>
      </p:sp>
      <p:sp>
        <p:nvSpPr>
          <p:cNvPr id="35846" name="Rectangle 8">
            <a:extLst>
              <a:ext uri="{FF2B5EF4-FFF2-40B4-BE49-F238E27FC236}">
                <a16:creationId xmlns:a16="http://schemas.microsoft.com/office/drawing/2014/main" id="{615E5B73-F176-4C3E-B0EE-7293B20E3913}"/>
              </a:ext>
            </a:extLst>
          </p:cNvPr>
          <p:cNvSpPr>
            <a:spLocks noChangeArrowheads="1"/>
          </p:cNvSpPr>
          <p:nvPr/>
        </p:nvSpPr>
        <p:spPr bwMode="auto">
          <a:xfrm>
            <a:off x="304800" y="3962400"/>
            <a:ext cx="8305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pitchFamily="2" charset="2"/>
              <a:buNone/>
            </a:pPr>
            <a:r>
              <a:rPr lang="en-US" altLang="en-US">
                <a:cs typeface="Times New Roman" panose="02020603050405020304" pitchFamily="18" charset="0"/>
              </a:rPr>
              <a:t>Trace the method</a:t>
            </a:r>
          </a:p>
        </p:txBody>
      </p:sp>
      <p:sp>
        <p:nvSpPr>
          <p:cNvPr id="35847" name="Rectangle 9">
            <a:extLst>
              <a:ext uri="{FF2B5EF4-FFF2-40B4-BE49-F238E27FC236}">
                <a16:creationId xmlns:a16="http://schemas.microsoft.com/office/drawing/2014/main" id="{377B2E67-E1A3-45C6-ACC1-2C86FF06B4FF}"/>
              </a:ext>
            </a:extLst>
          </p:cNvPr>
          <p:cNvSpPr>
            <a:spLocks noChangeArrowheads="1"/>
          </p:cNvSpPr>
          <p:nvPr/>
        </p:nvSpPr>
        <p:spPr bwMode="auto">
          <a:xfrm>
            <a:off x="533400" y="1905000"/>
            <a:ext cx="6629400" cy="1447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1D90F886-719B-4372-89D7-98870D37F33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86B2CC4-404C-47DE-BECB-0B641DE2BEEA}" type="slidenum">
              <a:rPr lang="en-US" altLang="en-US" sz="1400" smtClean="0"/>
              <a:pPr>
                <a:spcBef>
                  <a:spcPct val="0"/>
                </a:spcBef>
                <a:buClrTx/>
                <a:buSzTx/>
                <a:buFontTx/>
                <a:buNone/>
              </a:pPr>
              <a:t>32</a:t>
            </a:fld>
            <a:endParaRPr lang="en-US" altLang="en-US" sz="1400"/>
          </a:p>
        </p:txBody>
      </p:sp>
      <p:sp>
        <p:nvSpPr>
          <p:cNvPr id="36867" name="Rectangle 2">
            <a:extLst>
              <a:ext uri="{FF2B5EF4-FFF2-40B4-BE49-F238E27FC236}">
                <a16:creationId xmlns:a16="http://schemas.microsoft.com/office/drawing/2014/main" id="{F2AA11BF-61EA-46B6-8A39-ADA12FA53734}"/>
              </a:ext>
            </a:extLst>
          </p:cNvPr>
          <p:cNvSpPr>
            <a:spLocks noGrp="1" noChangeArrowheads="1"/>
          </p:cNvSpPr>
          <p:nvPr>
            <p:ph type="title"/>
          </p:nvPr>
        </p:nvSpPr>
        <p:spPr>
          <a:xfrm>
            <a:off x="685800" y="457200"/>
            <a:ext cx="7772400" cy="838200"/>
          </a:xfrm>
        </p:spPr>
        <p:txBody>
          <a:bodyPr/>
          <a:lstStyle/>
          <a:p>
            <a:r>
              <a:rPr lang="en-US" altLang="en-US"/>
              <a:t>Binary Search</a:t>
            </a:r>
            <a:endParaRPr lang="en-US" altLang="en-US" u="sng">
              <a:latin typeface="Book Antiqua" panose="02040602050305030304" pitchFamily="18" charset="0"/>
              <a:hlinkClick r:id="rId2" action="ppaction://program"/>
            </a:endParaRPr>
          </a:p>
        </p:txBody>
      </p:sp>
      <p:sp>
        <p:nvSpPr>
          <p:cNvPr id="56324" name="Rectangle 3">
            <a:extLst>
              <a:ext uri="{FF2B5EF4-FFF2-40B4-BE49-F238E27FC236}">
                <a16:creationId xmlns:a16="http://schemas.microsoft.com/office/drawing/2014/main" id="{ED981FAC-4A98-4C6D-92BD-D707B5EA9404}"/>
              </a:ext>
            </a:extLst>
          </p:cNvPr>
          <p:cNvSpPr>
            <a:spLocks noGrp="1" noChangeArrowheads="1"/>
          </p:cNvSpPr>
          <p:nvPr>
            <p:ph type="body" idx="1"/>
          </p:nvPr>
        </p:nvSpPr>
        <p:spPr>
          <a:xfrm>
            <a:off x="685800" y="1447800"/>
            <a:ext cx="7924800" cy="4648200"/>
          </a:xfrm>
        </p:spPr>
        <p:txBody>
          <a:bodyPr/>
          <a:lstStyle/>
          <a:p>
            <a:pPr marL="0" indent="0">
              <a:buFont typeface="Monotype Sorts" pitchFamily="2" charset="2"/>
              <a:buNone/>
              <a:defRPr/>
            </a:pPr>
            <a:r>
              <a:rPr lang="en-US" altLang="en-US" sz="2600" dirty="0">
                <a:cs typeface="Times New Roman" pitchFamily="18" charset="0"/>
              </a:rPr>
              <a:t>For binary search to work, the elements in the array must already be ordered. </a:t>
            </a:r>
          </a:p>
          <a:p>
            <a:pPr marL="0" indent="0">
              <a:buFont typeface="Monotype Sorts" pitchFamily="2" charset="2"/>
              <a:buNone/>
              <a:defRPr/>
            </a:pPr>
            <a:r>
              <a:rPr lang="en-US" altLang="en-US" sz="2600" dirty="0">
                <a:cs typeface="Times New Roman" pitchFamily="18" charset="0"/>
              </a:rPr>
              <a:t>The binary search first compares the key with the element in the middle of the array. </a:t>
            </a:r>
          </a:p>
          <a:p>
            <a:pPr marL="0" indent="0">
              <a:buFont typeface="Monotype Sorts" pitchFamily="2" charset="2"/>
              <a:buNone/>
              <a:defRPr/>
            </a:pPr>
            <a:r>
              <a:rPr lang="en-US" altLang="en-US" sz="2600" dirty="0">
                <a:cs typeface="Times New Roman" pitchFamily="18" charset="0"/>
              </a:rPr>
              <a:t>Consider the following three cases:</a:t>
            </a:r>
          </a:p>
          <a:p>
            <a:pPr marL="512763" indent="-512763">
              <a:lnSpc>
                <a:spcPct val="90000"/>
              </a:lnSpc>
              <a:defRPr/>
            </a:pPr>
            <a:r>
              <a:rPr lang="en-US" altLang="en-US" sz="2600" dirty="0">
                <a:cs typeface="Times New Roman" pitchFamily="18" charset="0"/>
              </a:rPr>
              <a:t>If the key is less than the middle element, you only need to search the key in the first half of the array.</a:t>
            </a:r>
          </a:p>
          <a:p>
            <a:pPr marL="512763" indent="-512763">
              <a:lnSpc>
                <a:spcPct val="90000"/>
              </a:lnSpc>
              <a:defRPr/>
            </a:pPr>
            <a:r>
              <a:rPr lang="en-US" altLang="en-US" sz="2600" dirty="0">
                <a:cs typeface="Times New Roman" pitchFamily="18" charset="0"/>
              </a:rPr>
              <a:t>If the key is equal to the middle element, the search ends with a match.</a:t>
            </a:r>
          </a:p>
          <a:p>
            <a:pPr marL="512763" indent="-512763">
              <a:lnSpc>
                <a:spcPct val="90000"/>
              </a:lnSpc>
              <a:defRPr/>
            </a:pPr>
            <a:r>
              <a:rPr lang="en-US" altLang="en-US" sz="2600" dirty="0">
                <a:cs typeface="Times New Roman" pitchFamily="18" charset="0"/>
              </a:rPr>
              <a:t>If the key is greater than the middle element, you only need to search the key in the second half of the array.</a:t>
            </a:r>
          </a:p>
          <a:p>
            <a:pPr marL="0" indent="0">
              <a:buFont typeface="Monotype Sorts" pitchFamily="2" charset="2"/>
              <a:buNone/>
              <a:defRPr/>
            </a:pPr>
            <a:endParaRPr lang="en-US" altLang="en-US" sz="2600" dirty="0">
              <a:cs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81326C9F-F053-45C9-9098-569CC14C138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659C2D1-7511-431B-A7FD-89267F021649}" type="slidenum">
              <a:rPr lang="en-US" altLang="en-US" sz="1400" smtClean="0"/>
              <a:pPr>
                <a:spcBef>
                  <a:spcPct val="0"/>
                </a:spcBef>
                <a:buClrTx/>
                <a:buSzTx/>
                <a:buFontTx/>
                <a:buNone/>
              </a:pPr>
              <a:t>33</a:t>
            </a:fld>
            <a:endParaRPr lang="en-US" altLang="en-US" sz="1400"/>
          </a:p>
        </p:txBody>
      </p:sp>
      <p:sp>
        <p:nvSpPr>
          <p:cNvPr id="37891" name="Rectangle 2">
            <a:extLst>
              <a:ext uri="{FF2B5EF4-FFF2-40B4-BE49-F238E27FC236}">
                <a16:creationId xmlns:a16="http://schemas.microsoft.com/office/drawing/2014/main" id="{C5C31278-4D27-49F7-9A3D-6148FC9A37D8}"/>
              </a:ext>
            </a:extLst>
          </p:cNvPr>
          <p:cNvSpPr>
            <a:spLocks noGrp="1" noChangeArrowheads="1"/>
          </p:cNvSpPr>
          <p:nvPr>
            <p:ph type="title"/>
          </p:nvPr>
        </p:nvSpPr>
        <p:spPr>
          <a:xfrm>
            <a:off x="685800" y="3048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37892" name="Rectangle 6">
            <a:extLst>
              <a:ext uri="{FF2B5EF4-FFF2-40B4-BE49-F238E27FC236}">
                <a16:creationId xmlns:a16="http://schemas.microsoft.com/office/drawing/2014/main" id="{26EE652F-BFEF-4196-9077-04554F079969}"/>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7893" name="Rectangle 8">
            <a:extLst>
              <a:ext uri="{FF2B5EF4-FFF2-40B4-BE49-F238E27FC236}">
                <a16:creationId xmlns:a16="http://schemas.microsoft.com/office/drawing/2014/main" id="{909A79FA-3FFE-4D88-98E7-817C4AD3C9FE}"/>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7894" name="Picture 8">
            <a:extLst>
              <a:ext uri="{FF2B5EF4-FFF2-40B4-BE49-F238E27FC236}">
                <a16:creationId xmlns:a16="http://schemas.microsoft.com/office/drawing/2014/main" id="{7E1FB697-3D16-48FD-ADDE-9B1AE7147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 y="1201738"/>
            <a:ext cx="8680450" cy="4879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E8A54241-7E6E-47FA-9094-2954673F31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F6C3FE5-3F48-4C25-AC5B-4973E73A3199}" type="slidenum">
              <a:rPr lang="en-US" altLang="en-US" sz="1400" smtClean="0"/>
              <a:pPr>
                <a:spcBef>
                  <a:spcPct val="0"/>
                </a:spcBef>
                <a:buClrTx/>
                <a:buSzTx/>
                <a:buFontTx/>
                <a:buNone/>
              </a:pPr>
              <a:t>34</a:t>
            </a:fld>
            <a:endParaRPr lang="en-US" altLang="en-US" sz="1400"/>
          </a:p>
        </p:txBody>
      </p:sp>
      <p:sp>
        <p:nvSpPr>
          <p:cNvPr id="38915" name="Rectangle 2">
            <a:extLst>
              <a:ext uri="{FF2B5EF4-FFF2-40B4-BE49-F238E27FC236}">
                <a16:creationId xmlns:a16="http://schemas.microsoft.com/office/drawing/2014/main" id="{41C2D314-52D1-4704-A16A-6EEAE13007A8}"/>
              </a:ext>
            </a:extLst>
          </p:cNvPr>
          <p:cNvSpPr>
            <a:spLocks noGrp="1" noChangeArrowheads="1"/>
          </p:cNvSpPr>
          <p:nvPr>
            <p:ph type="title"/>
          </p:nvPr>
        </p:nvSpPr>
        <p:spPr>
          <a:xfrm>
            <a:off x="731838" y="87313"/>
            <a:ext cx="7772400" cy="422275"/>
          </a:xfrm>
        </p:spPr>
        <p:txBody>
          <a:bodyPr/>
          <a:lstStyle/>
          <a:p>
            <a:r>
              <a:rPr lang="en-US" altLang="en-US"/>
              <a:t>Binary Search, cont.</a:t>
            </a:r>
            <a:endParaRPr lang="en-US" altLang="en-US" u="sng">
              <a:latin typeface="Book Antiqua" panose="02040602050305030304" pitchFamily="18" charset="0"/>
              <a:hlinkClick r:id="rId3" action="ppaction://program"/>
            </a:endParaRPr>
          </a:p>
        </p:txBody>
      </p:sp>
      <p:sp>
        <p:nvSpPr>
          <p:cNvPr id="38916" name="Rectangle 3">
            <a:extLst>
              <a:ext uri="{FF2B5EF4-FFF2-40B4-BE49-F238E27FC236}">
                <a16:creationId xmlns:a16="http://schemas.microsoft.com/office/drawing/2014/main" id="{D76AF772-8C29-4913-A08F-24B7E21F04E8}"/>
              </a:ext>
            </a:extLst>
          </p:cNvPr>
          <p:cNvSpPr>
            <a:spLocks noChangeArrowheads="1"/>
          </p:cNvSpPr>
          <p:nvPr/>
        </p:nvSpPr>
        <p:spPr bwMode="auto">
          <a:xfrm>
            <a:off x="2914650" y="2171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8917" name="Rectangle 4">
            <a:extLst>
              <a:ext uri="{FF2B5EF4-FFF2-40B4-BE49-F238E27FC236}">
                <a16:creationId xmlns:a16="http://schemas.microsoft.com/office/drawing/2014/main" id="{F269605A-DAF2-43D1-B788-BC4EFF57F411}"/>
              </a:ext>
            </a:extLst>
          </p:cNvPr>
          <p:cNvSpPr>
            <a:spLocks noChangeArrowheads="1"/>
          </p:cNvSpPr>
          <p:nvPr/>
        </p:nvSpPr>
        <p:spPr bwMode="auto">
          <a:xfrm>
            <a:off x="2433638" y="2390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8918" name="Object 5">
            <a:extLst>
              <a:ext uri="{FF2B5EF4-FFF2-40B4-BE49-F238E27FC236}">
                <a16:creationId xmlns:a16="http://schemas.microsoft.com/office/drawing/2014/main" id="{BEC3F8B4-D1DF-4B71-B1EC-2BF1898C578D}"/>
              </a:ext>
            </a:extLst>
          </p:cNvPr>
          <p:cNvGraphicFramePr>
            <a:graphicFrameLocks noChangeAspect="1"/>
          </p:cNvGraphicFramePr>
          <p:nvPr/>
        </p:nvGraphicFramePr>
        <p:xfrm>
          <a:off x="-382588" y="509588"/>
          <a:ext cx="9380538" cy="6130925"/>
        </p:xfrm>
        <a:graphic>
          <a:graphicData uri="http://schemas.openxmlformats.org/presentationml/2006/ole">
            <mc:AlternateContent xmlns:mc="http://schemas.openxmlformats.org/markup-compatibility/2006">
              <mc:Choice xmlns:v="urn:schemas-microsoft-com:vml" Requires="v">
                <p:oleObj spid="_x0000_s38933" name="Picture" r:id="rId4" imgW="4282440" imgH="2796540" progId="Word.Picture.8">
                  <p:embed/>
                </p:oleObj>
              </mc:Choice>
              <mc:Fallback>
                <p:oleObj name="Picture" r:id="rId4" imgW="4282440" imgH="2796540"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2588" y="509588"/>
                        <a:ext cx="9380538"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C6E2A23A-27C7-43F3-A3E3-0DD4A3DFA3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BD9E927-BCE4-4CE5-875C-08B8B7A1BBDE}" type="slidenum">
              <a:rPr lang="en-US" altLang="en-US" sz="1400" smtClean="0"/>
              <a:pPr>
                <a:spcBef>
                  <a:spcPct val="0"/>
                </a:spcBef>
                <a:buClrTx/>
                <a:buSzTx/>
                <a:buFontTx/>
                <a:buNone/>
              </a:pPr>
              <a:t>35</a:t>
            </a:fld>
            <a:endParaRPr lang="en-US" altLang="en-US" sz="1400"/>
          </a:p>
        </p:txBody>
      </p:sp>
      <p:sp>
        <p:nvSpPr>
          <p:cNvPr id="39939" name="Rectangle 2">
            <a:extLst>
              <a:ext uri="{FF2B5EF4-FFF2-40B4-BE49-F238E27FC236}">
                <a16:creationId xmlns:a16="http://schemas.microsoft.com/office/drawing/2014/main" id="{9D4AFEDD-B44E-473F-8674-194B1E2C9DA1}"/>
              </a:ext>
            </a:extLst>
          </p:cNvPr>
          <p:cNvSpPr>
            <a:spLocks noGrp="1" noChangeArrowheads="1"/>
          </p:cNvSpPr>
          <p:nvPr>
            <p:ph type="title"/>
          </p:nvPr>
        </p:nvSpPr>
        <p:spPr>
          <a:xfrm>
            <a:off x="685800" y="152400"/>
            <a:ext cx="7772400" cy="533400"/>
          </a:xfrm>
        </p:spPr>
        <p:txBody>
          <a:bodyPr/>
          <a:lstStyle/>
          <a:p>
            <a:r>
              <a:rPr lang="en-US" altLang="en-US"/>
              <a:t>Binary Search, cont.</a:t>
            </a:r>
            <a:endParaRPr lang="en-US" altLang="en-US" u="sng">
              <a:latin typeface="Book Antiqua" panose="02040602050305030304" pitchFamily="18" charset="0"/>
              <a:hlinkClick r:id="rId2" action="ppaction://program"/>
            </a:endParaRPr>
          </a:p>
        </p:txBody>
      </p:sp>
      <p:sp>
        <p:nvSpPr>
          <p:cNvPr id="39940" name="Rectangle 3">
            <a:extLst>
              <a:ext uri="{FF2B5EF4-FFF2-40B4-BE49-F238E27FC236}">
                <a16:creationId xmlns:a16="http://schemas.microsoft.com/office/drawing/2014/main" id="{3CA8FB40-6228-4FA2-8A01-14A251D1F080}"/>
              </a:ext>
            </a:extLst>
          </p:cNvPr>
          <p:cNvSpPr>
            <a:spLocks noGrp="1" noChangeArrowheads="1"/>
          </p:cNvSpPr>
          <p:nvPr>
            <p:ph type="body" idx="1"/>
          </p:nvPr>
        </p:nvSpPr>
        <p:spPr>
          <a:xfrm>
            <a:off x="381000" y="914400"/>
            <a:ext cx="8534400" cy="5334000"/>
          </a:xfrm>
        </p:spPr>
        <p:txBody>
          <a:bodyPr/>
          <a:lstStyle/>
          <a:p>
            <a:pPr marL="0" indent="0">
              <a:buFont typeface="Monotype Sorts" pitchFamily="2" charset="2"/>
              <a:buNone/>
            </a:pPr>
            <a:r>
              <a:rPr lang="en-US" altLang="en-US">
                <a:cs typeface="Times New Roman" panose="02020603050405020304" pitchFamily="18" charset="0"/>
              </a:rPr>
              <a:t>The binarySearch method returns the index of the element in the list that matches the search key if it is contained in the list. Otherwise, it returns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 -insertion point - 1. </a:t>
            </a:r>
          </a:p>
          <a:p>
            <a:pPr marL="0" indent="0">
              <a:buFont typeface="Monotype Sorts" pitchFamily="2" charset="2"/>
              <a:buNone/>
            </a:pPr>
            <a:endParaRPr lang="en-US" altLang="en-US">
              <a:cs typeface="Times New Roman" panose="02020603050405020304" pitchFamily="18" charset="0"/>
            </a:endParaRPr>
          </a:p>
          <a:p>
            <a:pPr marL="0" indent="0">
              <a:buFont typeface="Monotype Sorts" pitchFamily="2" charset="2"/>
              <a:buNone/>
            </a:pPr>
            <a:r>
              <a:rPr lang="en-US" altLang="en-US">
                <a:cs typeface="Times New Roman" panose="02020603050405020304" pitchFamily="18" charset="0"/>
              </a:rPr>
              <a:t>The insertion point is the point at which the key would be inserted into the list.</a:t>
            </a:r>
            <a:r>
              <a:rPr lang="en-US" altLang="en-US" sz="4000">
                <a:cs typeface="Times New Roman" panose="02020603050405020304" pitchFamily="18" charset="0"/>
              </a:rPr>
              <a:t> </a:t>
            </a:r>
          </a:p>
          <a:p>
            <a:pPr marL="0" indent="0">
              <a:buFont typeface="Monotype Sorts" pitchFamily="2" charset="2"/>
              <a:buNone/>
            </a:pPr>
            <a:endParaRPr lang="en-US" altLang="en-US" sz="400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59C9E2E3-8C59-4056-BC15-D95564199DD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044ED2A-7D2E-4FAD-AC80-C954E085F731}" type="slidenum">
              <a:rPr lang="en-US" altLang="en-US" sz="1400" smtClean="0"/>
              <a:pPr>
                <a:spcBef>
                  <a:spcPct val="0"/>
                </a:spcBef>
                <a:buClrTx/>
                <a:buSzTx/>
                <a:buFontTx/>
                <a:buNone/>
              </a:pPr>
              <a:t>36</a:t>
            </a:fld>
            <a:endParaRPr lang="en-US" altLang="en-US" sz="1400"/>
          </a:p>
        </p:txBody>
      </p:sp>
      <p:sp>
        <p:nvSpPr>
          <p:cNvPr id="40963" name="Rectangle 2">
            <a:extLst>
              <a:ext uri="{FF2B5EF4-FFF2-40B4-BE49-F238E27FC236}">
                <a16:creationId xmlns:a16="http://schemas.microsoft.com/office/drawing/2014/main" id="{A53A69BA-656F-4E40-B874-C4B69A19F20D}"/>
              </a:ext>
            </a:extLst>
          </p:cNvPr>
          <p:cNvSpPr>
            <a:spLocks noGrp="1" noChangeArrowheads="1"/>
          </p:cNvSpPr>
          <p:nvPr>
            <p:ph type="title"/>
          </p:nvPr>
        </p:nvSpPr>
        <p:spPr>
          <a:xfrm>
            <a:off x="685800" y="152400"/>
            <a:ext cx="7772400" cy="533400"/>
          </a:xfrm>
        </p:spPr>
        <p:txBody>
          <a:bodyPr/>
          <a:lstStyle/>
          <a:p>
            <a:r>
              <a:rPr lang="en-US" altLang="en-US"/>
              <a:t>From Idea to Soluton</a:t>
            </a:r>
            <a:endParaRPr lang="en-US" altLang="en-US" u="sng">
              <a:latin typeface="Book Antiqua" panose="02040602050305030304" pitchFamily="18" charset="0"/>
              <a:hlinkClick r:id="rId2" action="ppaction://program"/>
            </a:endParaRPr>
          </a:p>
        </p:txBody>
      </p:sp>
      <p:sp>
        <p:nvSpPr>
          <p:cNvPr id="40964" name="Rectangle 3">
            <a:extLst>
              <a:ext uri="{FF2B5EF4-FFF2-40B4-BE49-F238E27FC236}">
                <a16:creationId xmlns:a16="http://schemas.microsoft.com/office/drawing/2014/main" id="{70889EE3-F661-4D88-8F8F-8B505F1FB74F}"/>
              </a:ext>
            </a:extLst>
          </p:cNvPr>
          <p:cNvSpPr>
            <a:spLocks noGrp="1" noChangeArrowheads="1"/>
          </p:cNvSpPr>
          <p:nvPr>
            <p:ph type="body" idx="1"/>
          </p:nvPr>
        </p:nvSpPr>
        <p:spPr>
          <a:xfrm>
            <a:off x="381000" y="914400"/>
            <a:ext cx="8610600" cy="5257800"/>
          </a:xfrm>
        </p:spPr>
        <p:txBody>
          <a:bodyPr/>
          <a:lstStyle/>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Use binary search to find the key in the list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public static int </a:t>
            </a:r>
            <a:r>
              <a:rPr lang="en-US" altLang="en-US" sz="1800" b="1" dirty="0" err="1">
                <a:solidFill>
                  <a:srgbClr val="000000"/>
                </a:solidFill>
                <a:latin typeface="Courier New" panose="02070309020205020404" pitchFamily="49" charset="0"/>
                <a:cs typeface="Courier New" panose="02070309020205020404" pitchFamily="49" charset="0"/>
              </a:rPr>
              <a:t>binarySearch</a:t>
            </a:r>
            <a:r>
              <a:rPr lang="en-US" altLang="en-US" sz="1800" b="1" dirty="0">
                <a:solidFill>
                  <a:srgbClr val="000000"/>
                </a:solidFill>
                <a:latin typeface="Courier New" panose="02070309020205020404" pitchFamily="49" charset="0"/>
                <a:cs typeface="Courier New" panose="02070309020205020404" pitchFamily="49" charset="0"/>
              </a:rPr>
              <a:t>(int[] list, int key)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int low = 0;</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int high = </a:t>
            </a:r>
            <a:r>
              <a:rPr lang="en-US" altLang="en-US" sz="1800" b="1" dirty="0" err="1">
                <a:solidFill>
                  <a:srgbClr val="000000"/>
                </a:solidFill>
                <a:latin typeface="Courier New" panose="02070309020205020404" pitchFamily="49" charset="0"/>
                <a:cs typeface="Courier New" panose="02070309020205020404" pitchFamily="49" charset="0"/>
              </a:rPr>
              <a:t>list.length</a:t>
            </a:r>
            <a:r>
              <a:rPr lang="en-US" altLang="en-US" sz="1800" b="1" dirty="0">
                <a:solidFill>
                  <a:srgbClr val="000000"/>
                </a:solidFill>
                <a:latin typeface="Courier New" panose="02070309020205020404" pitchFamily="49" charset="0"/>
                <a:cs typeface="Courier New" panose="02070309020205020404" pitchFamily="49" charset="0"/>
              </a:rPr>
              <a:t> - 1;</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cs typeface="Courier New" panose="02070309020205020404" pitchFamily="49" charset="0"/>
              </a:rPr>
              <a:t>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while (high &gt;= low)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int mid = (low + high) / 2;</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if (key &lt; list[mid])</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high = mid - 1;</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else if (key == list[mid])</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return mid;</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else</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low = mid + 1;</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cs typeface="Courier New" panose="02070309020205020404" pitchFamily="49" charset="0"/>
              </a:rPr>
              <a:t> </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return -1 - low;</a:t>
            </a:r>
            <a:endParaRPr lang="en-US" altLang="en-US" sz="1800" b="1" dirty="0">
              <a:solidFill>
                <a:srgbClr val="000000"/>
              </a:solidFill>
              <a:latin typeface="Courier"/>
              <a:cs typeface="Times New Roman" panose="02020603050405020304" pitchFamily="18" charset="0"/>
            </a:endParaRPr>
          </a:p>
          <a:p>
            <a:pPr marL="0" indent="0">
              <a:lnSpc>
                <a:spcPct val="90000"/>
              </a:lnSpc>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6AB41442-7C3B-44E8-A1A4-9555386C99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586298-F675-426D-B6E6-F18E45771FD1}" type="slidenum">
              <a:rPr lang="en-US" altLang="en-US" sz="1400" smtClean="0"/>
              <a:pPr>
                <a:spcBef>
                  <a:spcPct val="0"/>
                </a:spcBef>
                <a:buClrTx/>
                <a:buSzTx/>
                <a:buFontTx/>
                <a:buNone/>
              </a:pPr>
              <a:t>37</a:t>
            </a:fld>
            <a:endParaRPr lang="en-US" altLang="en-US" sz="1400"/>
          </a:p>
        </p:txBody>
      </p:sp>
      <p:sp>
        <p:nvSpPr>
          <p:cNvPr id="41987" name="Rectangle 2">
            <a:extLst>
              <a:ext uri="{FF2B5EF4-FFF2-40B4-BE49-F238E27FC236}">
                <a16:creationId xmlns:a16="http://schemas.microsoft.com/office/drawing/2014/main" id="{91954052-A170-4477-AA24-D80A160624E5}"/>
              </a:ext>
            </a:extLst>
          </p:cNvPr>
          <p:cNvSpPr>
            <a:spLocks noGrp="1" noChangeArrowheads="1"/>
          </p:cNvSpPr>
          <p:nvPr>
            <p:ph type="title"/>
          </p:nvPr>
        </p:nvSpPr>
        <p:spPr>
          <a:xfrm>
            <a:off x="685800" y="304800"/>
            <a:ext cx="7772400" cy="609600"/>
          </a:xfrm>
        </p:spPr>
        <p:txBody>
          <a:bodyPr/>
          <a:lstStyle/>
          <a:p>
            <a:r>
              <a:rPr lang="en-US" altLang="en-US"/>
              <a:t>The Arrays.binarySearch Method</a:t>
            </a:r>
            <a:endParaRPr lang="en-US" altLang="en-US" u="sng">
              <a:latin typeface="Book Antiqua" panose="02040602050305030304" pitchFamily="18" charset="0"/>
              <a:hlinkClick r:id="rId2" action="ppaction://program"/>
            </a:endParaRPr>
          </a:p>
        </p:txBody>
      </p:sp>
      <p:sp>
        <p:nvSpPr>
          <p:cNvPr id="41988" name="Rectangle 3">
            <a:extLst>
              <a:ext uri="{FF2B5EF4-FFF2-40B4-BE49-F238E27FC236}">
                <a16:creationId xmlns:a16="http://schemas.microsoft.com/office/drawing/2014/main" id="{E9955495-FC4F-46FD-BFDB-069AF0F8AD61}"/>
              </a:ext>
            </a:extLst>
          </p:cNvPr>
          <p:cNvSpPr>
            <a:spLocks noGrp="1" noChangeArrowheads="1"/>
          </p:cNvSpPr>
          <p:nvPr>
            <p:ph type="body" idx="1"/>
          </p:nvPr>
        </p:nvSpPr>
        <p:spPr>
          <a:xfrm>
            <a:off x="309563" y="990600"/>
            <a:ext cx="8605837" cy="5257800"/>
          </a:xfrm>
        </p:spPr>
        <p:txBody>
          <a:bodyPr/>
          <a:lstStyle/>
          <a:p>
            <a:pPr marL="0" indent="0">
              <a:lnSpc>
                <a:spcPct val="90000"/>
              </a:lnSpc>
              <a:buFont typeface="Monotype Sorts" pitchFamily="2" charset="2"/>
              <a:buNone/>
            </a:pPr>
            <a:r>
              <a:rPr lang="en-US" altLang="en-US" sz="2000">
                <a:cs typeface="Courier New" panose="02070309020205020404" pitchFamily="49" charset="0"/>
              </a:rPr>
              <a:t>Since binary search is frequently used in programming, Java provides several overloaded binarySearch methods for searching a key in an array of int, double, char, short, long, and float in the java.util.Arrays class. For example, the following code searches the keys in an array of numbers and an array of characters.</a:t>
            </a:r>
          </a:p>
          <a:p>
            <a:pPr marL="0" indent="0">
              <a:lnSpc>
                <a:spcPct val="90000"/>
              </a:lnSpc>
              <a:buFont typeface="Monotype Sorts" pitchFamily="2" charset="2"/>
              <a:buNone/>
            </a:pPr>
            <a:endParaRPr lang="en-US" altLang="en-US" sz="20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int[] list = {2, 4, 7, 10, 11, 45, 50, 59, 60, 66, 69, 70, 79};</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java.util.Arrays.binarySearch(list, 11)); // Returns 4</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 </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char[] chars = {'a', 'c', 'g', 'x', 'y', 'z'};</a:t>
            </a:r>
            <a:endParaRPr lang="en-US" altLang="en-US" sz="1800">
              <a:cs typeface="Times New Roman" panose="02020603050405020304" pitchFamily="18" charset="0"/>
            </a:endParaRPr>
          </a:p>
          <a:p>
            <a:pPr lvl="1">
              <a:lnSpc>
                <a:spcPct val="90000"/>
              </a:lnSpc>
              <a:buFontTx/>
              <a:buNone/>
            </a:pPr>
            <a:r>
              <a:rPr lang="en-US" altLang="en-US" sz="1800">
                <a:cs typeface="Courier New" panose="02070309020205020404" pitchFamily="49" charset="0"/>
              </a:rPr>
              <a:t>System.out.println("Index is " + java.util.Arrays.binarySearch(chars, 't’)); // Returns -4</a:t>
            </a:r>
            <a:endParaRPr lang="en-US" altLang="en-US" sz="18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 </a:t>
            </a:r>
            <a:endParaRPr lang="en-US" altLang="en-US" sz="2000">
              <a:cs typeface="Times New Roman" panose="02020603050405020304" pitchFamily="18" charset="0"/>
            </a:endParaRPr>
          </a:p>
          <a:p>
            <a:pPr marL="0" indent="0">
              <a:lnSpc>
                <a:spcPct val="90000"/>
              </a:lnSpc>
              <a:buFont typeface="Monotype Sorts" pitchFamily="2" charset="2"/>
              <a:buNone/>
            </a:pPr>
            <a:r>
              <a:rPr lang="en-US" altLang="en-US" sz="2000">
                <a:cs typeface="Courier New" panose="02070309020205020404" pitchFamily="49" charset="0"/>
              </a:rPr>
              <a:t>For the binarySearch method to work, the array must be pre-sorted in increasing order.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CDBEA339-18DB-4561-B118-0ECF0FB5C5B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D1799E3-D8A6-4D82-B7EB-38E1160B7FEF}" type="slidenum">
              <a:rPr lang="en-US" altLang="en-US" sz="1400" smtClean="0"/>
              <a:pPr>
                <a:spcBef>
                  <a:spcPct val="0"/>
                </a:spcBef>
                <a:buClrTx/>
                <a:buSzTx/>
                <a:buFontTx/>
                <a:buNone/>
              </a:pPr>
              <a:t>38</a:t>
            </a:fld>
            <a:endParaRPr lang="en-US" altLang="en-US" sz="1400"/>
          </a:p>
        </p:txBody>
      </p:sp>
      <p:sp>
        <p:nvSpPr>
          <p:cNvPr id="43011" name="Rectangle 2">
            <a:extLst>
              <a:ext uri="{FF2B5EF4-FFF2-40B4-BE49-F238E27FC236}">
                <a16:creationId xmlns:a16="http://schemas.microsoft.com/office/drawing/2014/main" id="{D2711400-060C-4922-82DC-F533D30D9932}"/>
              </a:ext>
            </a:extLst>
          </p:cNvPr>
          <p:cNvSpPr>
            <a:spLocks noGrp="1" noChangeArrowheads="1"/>
          </p:cNvSpPr>
          <p:nvPr>
            <p:ph type="title"/>
          </p:nvPr>
        </p:nvSpPr>
        <p:spPr>
          <a:xfrm>
            <a:off x="762000" y="152400"/>
            <a:ext cx="7772400" cy="838200"/>
          </a:xfrm>
        </p:spPr>
        <p:txBody>
          <a:bodyPr/>
          <a:lstStyle/>
          <a:p>
            <a:r>
              <a:rPr lang="en-US" altLang="en-US"/>
              <a:t>Sorting Arrays</a:t>
            </a:r>
            <a:endParaRPr lang="en-US" altLang="en-US" u="sng">
              <a:latin typeface="Book Antiqua" panose="02040602050305030304" pitchFamily="18" charset="0"/>
              <a:hlinkClick r:id="rId2" action="ppaction://program"/>
            </a:endParaRPr>
          </a:p>
        </p:txBody>
      </p:sp>
      <p:sp>
        <p:nvSpPr>
          <p:cNvPr id="43012" name="Rectangle 3">
            <a:extLst>
              <a:ext uri="{FF2B5EF4-FFF2-40B4-BE49-F238E27FC236}">
                <a16:creationId xmlns:a16="http://schemas.microsoft.com/office/drawing/2014/main" id="{40C8F04C-3759-4794-9C23-7892B922CBB3}"/>
              </a:ext>
            </a:extLst>
          </p:cNvPr>
          <p:cNvSpPr>
            <a:spLocks noChangeArrowheads="1"/>
          </p:cNvSpPr>
          <p:nvPr/>
        </p:nvSpPr>
        <p:spPr bwMode="auto">
          <a:xfrm>
            <a:off x="0" y="28162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3013" name="Rectangle 5">
            <a:extLst>
              <a:ext uri="{FF2B5EF4-FFF2-40B4-BE49-F238E27FC236}">
                <a16:creationId xmlns:a16="http://schemas.microsoft.com/office/drawing/2014/main" id="{F6C69944-CA86-4CFE-9F12-9C69363B3DFE}"/>
              </a:ext>
            </a:extLst>
          </p:cNvPr>
          <p:cNvSpPr>
            <a:spLocks noGrp="1" noChangeArrowheads="1"/>
          </p:cNvSpPr>
          <p:nvPr>
            <p:ph type="body" idx="1"/>
          </p:nvPr>
        </p:nvSpPr>
        <p:spPr>
          <a:xfrm>
            <a:off x="155575" y="1201738"/>
            <a:ext cx="8759825" cy="4090987"/>
          </a:xfrm>
          <a:noFill/>
        </p:spPr>
        <p:txBody>
          <a:bodyPr/>
          <a:lstStyle/>
          <a:p>
            <a:pPr marL="0" indent="0">
              <a:buFont typeface="Monotype Sorts" pitchFamily="2" charset="2"/>
              <a:buNone/>
            </a:pPr>
            <a:r>
              <a:rPr lang="en-US" altLang="en-US"/>
              <a:t>Sorting, like searching, is also a common task in computer programming. </a:t>
            </a:r>
          </a:p>
          <a:p>
            <a:pPr marL="0" indent="0">
              <a:buFont typeface="Monotype Sorts" pitchFamily="2" charset="2"/>
              <a:buNone/>
            </a:pPr>
            <a:r>
              <a:rPr lang="en-US" altLang="en-US"/>
              <a:t>Many different algorithms have been developed for sorting. </a:t>
            </a:r>
          </a:p>
          <a:p>
            <a:pPr marL="0" indent="0">
              <a:buFont typeface="Monotype Sorts" pitchFamily="2" charset="2"/>
              <a:buNone/>
            </a:pPr>
            <a:r>
              <a:rPr lang="en-US" altLang="en-US"/>
              <a:t>We will look at a simple, intuitive sorting algorithms: </a:t>
            </a:r>
            <a:r>
              <a:rPr lang="en-US" altLang="en-US" i="1"/>
              <a:t>selection sort</a:t>
            </a:r>
            <a:r>
              <a:rPr lang="en-US" altLang="en-US"/>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a:extLst>
              <a:ext uri="{FF2B5EF4-FFF2-40B4-BE49-F238E27FC236}">
                <a16:creationId xmlns:a16="http://schemas.microsoft.com/office/drawing/2014/main" id="{3EDD5829-101E-4E62-BB10-08804EBC9BD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3231419-5FD1-444D-9037-CA04470EB1E4}" type="slidenum">
              <a:rPr lang="en-US" altLang="en-US" sz="1400" smtClean="0"/>
              <a:pPr>
                <a:spcBef>
                  <a:spcPct val="0"/>
                </a:spcBef>
                <a:buClrTx/>
                <a:buSzTx/>
                <a:buFontTx/>
                <a:buNone/>
              </a:pPr>
              <a:t>39</a:t>
            </a:fld>
            <a:endParaRPr lang="en-US" altLang="en-US" sz="1400"/>
          </a:p>
        </p:txBody>
      </p:sp>
      <p:sp>
        <p:nvSpPr>
          <p:cNvPr id="44035" name="Rectangle 2">
            <a:extLst>
              <a:ext uri="{FF2B5EF4-FFF2-40B4-BE49-F238E27FC236}">
                <a16:creationId xmlns:a16="http://schemas.microsoft.com/office/drawing/2014/main" id="{D8776BA1-4C6F-4608-950B-4384A37934F9}"/>
              </a:ext>
            </a:extLst>
          </p:cNvPr>
          <p:cNvSpPr>
            <a:spLocks noChangeArrowheads="1"/>
          </p:cNvSpPr>
          <p:nvPr/>
        </p:nvSpPr>
        <p:spPr bwMode="auto">
          <a:xfrm>
            <a:off x="2027238" y="427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6" name="Rectangle 4">
            <a:extLst>
              <a:ext uri="{FF2B5EF4-FFF2-40B4-BE49-F238E27FC236}">
                <a16:creationId xmlns:a16="http://schemas.microsoft.com/office/drawing/2014/main" id="{90F5C2F2-19EA-4BE7-BF1E-EF18F51E0396}"/>
              </a:ext>
            </a:extLst>
          </p:cNvPr>
          <p:cNvSpPr>
            <a:spLocks noGrp="1" noChangeArrowheads="1"/>
          </p:cNvSpPr>
          <p:nvPr>
            <p:ph type="title"/>
          </p:nvPr>
        </p:nvSpPr>
        <p:spPr>
          <a:xfrm>
            <a:off x="228600" y="228600"/>
            <a:ext cx="8299450" cy="396875"/>
          </a:xfrm>
          <a:noFill/>
        </p:spPr>
        <p:txBody>
          <a:bodyPr/>
          <a:lstStyle/>
          <a:p>
            <a:r>
              <a:rPr lang="en-US" altLang="en-US" sz="3200"/>
              <a:t>Selection Sort</a:t>
            </a:r>
            <a:endParaRPr lang="en-US" altLang="en-US" sz="3200">
              <a:solidFill>
                <a:schemeClr val="tx1"/>
              </a:solidFill>
              <a:latin typeface="Book Antiqua" panose="02040602050305030304" pitchFamily="18" charset="0"/>
              <a:hlinkClick r:id="rId2" action="ppaction://program"/>
            </a:endParaRPr>
          </a:p>
        </p:txBody>
      </p:sp>
      <p:sp>
        <p:nvSpPr>
          <p:cNvPr id="44037" name="Rectangle 5">
            <a:extLst>
              <a:ext uri="{FF2B5EF4-FFF2-40B4-BE49-F238E27FC236}">
                <a16:creationId xmlns:a16="http://schemas.microsoft.com/office/drawing/2014/main" id="{30EF0C3C-CEEE-4CD1-93F1-9881ECE9581B}"/>
              </a:ext>
            </a:extLst>
          </p:cNvPr>
          <p:cNvSpPr>
            <a:spLocks noChangeArrowheads="1"/>
          </p:cNvSpPr>
          <p:nvPr/>
        </p:nvSpPr>
        <p:spPr bwMode="auto">
          <a:xfrm>
            <a:off x="0" y="1501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4038" name="Rectangle 6">
            <a:extLst>
              <a:ext uri="{FF2B5EF4-FFF2-40B4-BE49-F238E27FC236}">
                <a16:creationId xmlns:a16="http://schemas.microsoft.com/office/drawing/2014/main" id="{4CD881A7-D0AA-49D8-9E0A-1C6D2D4E7BE1}"/>
              </a:ext>
            </a:extLst>
          </p:cNvPr>
          <p:cNvSpPr>
            <a:spLocks noChangeArrowheads="1"/>
          </p:cNvSpPr>
          <p:nvPr/>
        </p:nvSpPr>
        <p:spPr bwMode="auto">
          <a:xfrm>
            <a:off x="0" y="1497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44039" name="Picture 10">
            <a:extLst>
              <a:ext uri="{FF2B5EF4-FFF2-40B4-BE49-F238E27FC236}">
                <a16:creationId xmlns:a16="http://schemas.microsoft.com/office/drawing/2014/main" id="{477D0FAF-2B93-4BAA-B60E-809304272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938" y="1277938"/>
            <a:ext cx="6307137" cy="5089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44040" name="Rectangle 3">
            <a:extLst>
              <a:ext uri="{FF2B5EF4-FFF2-40B4-BE49-F238E27FC236}">
                <a16:creationId xmlns:a16="http://schemas.microsoft.com/office/drawing/2014/main" id="{5CE1B9BD-ACF8-44F2-A63E-6CFE734DAD83}"/>
              </a:ext>
            </a:extLst>
          </p:cNvPr>
          <p:cNvSpPr>
            <a:spLocks noGrp="1" noChangeArrowheads="1"/>
          </p:cNvSpPr>
          <p:nvPr>
            <p:ph type="body" idx="1"/>
          </p:nvPr>
        </p:nvSpPr>
        <p:spPr>
          <a:xfrm>
            <a:off x="306388" y="644525"/>
            <a:ext cx="8531225" cy="863600"/>
          </a:xfrm>
          <a:noFill/>
        </p:spPr>
        <p:txBody>
          <a:bodyPr/>
          <a:lstStyle/>
          <a:p>
            <a:pPr marL="0" indent="0">
              <a:lnSpc>
                <a:spcPct val="80000"/>
              </a:lnSpc>
              <a:buFont typeface="Monotype Sorts" pitchFamily="2" charset="2"/>
              <a:buNone/>
            </a:pPr>
            <a:r>
              <a:rPr lang="en-US" altLang="en-US" sz="2000">
                <a:cs typeface="Times New Roman" panose="02020603050405020304" pitchFamily="18" charset="0"/>
              </a:rPr>
              <a:t>Selection sort finds the smallest number in the list and places it first. It then finds the smallest number remaining and places it second, and so on until the list contains only a single number. </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C4C41E27-1A48-4B21-B7A2-BFCA2021C1B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4AFC114-E904-4B45-8817-15A9778FF1A0}" type="slidenum">
              <a:rPr lang="en-US" altLang="en-US" sz="1400" smtClean="0"/>
              <a:pPr>
                <a:spcBef>
                  <a:spcPct val="0"/>
                </a:spcBef>
                <a:buClrTx/>
                <a:buSzTx/>
                <a:buFontTx/>
                <a:buNone/>
              </a:pPr>
              <a:t>4</a:t>
            </a:fld>
            <a:endParaRPr lang="en-US" altLang="en-US" sz="1400"/>
          </a:p>
        </p:txBody>
      </p:sp>
      <p:sp>
        <p:nvSpPr>
          <p:cNvPr id="7171" name="Rectangle 2">
            <a:extLst>
              <a:ext uri="{FF2B5EF4-FFF2-40B4-BE49-F238E27FC236}">
                <a16:creationId xmlns:a16="http://schemas.microsoft.com/office/drawing/2014/main" id="{45616D08-B678-4D3D-BC77-A3480F3B9526}"/>
              </a:ext>
            </a:extLst>
          </p:cNvPr>
          <p:cNvSpPr>
            <a:spLocks noGrp="1" noChangeArrowheads="1"/>
          </p:cNvSpPr>
          <p:nvPr>
            <p:ph type="title"/>
          </p:nvPr>
        </p:nvSpPr>
        <p:spPr>
          <a:xfrm>
            <a:off x="685800" y="304800"/>
            <a:ext cx="7772400" cy="838200"/>
          </a:xfrm>
          <a:noFill/>
        </p:spPr>
        <p:txBody>
          <a:bodyPr/>
          <a:lstStyle/>
          <a:p>
            <a:r>
              <a:rPr lang="en-US" altLang="en-US"/>
              <a:t>Declaring &amp; Creating Array Variables</a:t>
            </a:r>
          </a:p>
        </p:txBody>
      </p:sp>
      <p:sp>
        <p:nvSpPr>
          <p:cNvPr id="7172" name="Rectangle 3">
            <a:extLst>
              <a:ext uri="{FF2B5EF4-FFF2-40B4-BE49-F238E27FC236}">
                <a16:creationId xmlns:a16="http://schemas.microsoft.com/office/drawing/2014/main" id="{B41280E1-E48C-4C2F-BCBE-B9A95F84DB54}"/>
              </a:ext>
            </a:extLst>
          </p:cNvPr>
          <p:cNvSpPr>
            <a:spLocks noGrp="1" noChangeArrowheads="1"/>
          </p:cNvSpPr>
          <p:nvPr>
            <p:ph type="body" idx="1"/>
          </p:nvPr>
        </p:nvSpPr>
        <p:spPr>
          <a:xfrm>
            <a:off x="609600" y="1371600"/>
            <a:ext cx="7696200" cy="4724400"/>
          </a:xfrm>
        </p:spPr>
        <p:txBody>
          <a:bodyPr/>
          <a:lstStyle/>
          <a:p>
            <a:pPr marL="0" indent="0">
              <a:buFont typeface="Monotype Sorts" pitchFamily="2" charset="2"/>
              <a:buNone/>
              <a:defRPr/>
            </a:pPr>
            <a:r>
              <a:rPr lang="en-US" altLang="en-US" sz="2000" b="1" dirty="0">
                <a:latin typeface="+mj-lt"/>
              </a:rPr>
              <a:t>Declaring an array variable</a:t>
            </a:r>
          </a:p>
          <a:p>
            <a:pPr marL="0" indent="0">
              <a:buFont typeface="Monotype Sorts" pitchFamily="2" charset="2"/>
              <a:buNone/>
              <a:defRPr/>
            </a:pPr>
            <a:r>
              <a:rPr lang="en-US" altLang="en-US" sz="2000" dirty="0">
                <a:latin typeface="+mj-lt"/>
              </a:rPr>
              <a:t>double[] </a:t>
            </a:r>
            <a:r>
              <a:rPr lang="en-US" altLang="en-US" sz="2000" dirty="0" err="1">
                <a:latin typeface="+mj-lt"/>
              </a:rPr>
              <a:t>myList</a:t>
            </a:r>
            <a:r>
              <a:rPr lang="en-US" altLang="en-US" sz="2000" dirty="0">
                <a:latin typeface="+mj-lt"/>
              </a:rPr>
              <a:t>;</a:t>
            </a:r>
          </a:p>
          <a:p>
            <a:pPr>
              <a:buFont typeface="Monotype Sorts" pitchFamily="2" charset="2"/>
              <a:buNone/>
              <a:defRPr/>
            </a:pPr>
            <a:r>
              <a:rPr lang="en-US" altLang="en-US" sz="2000" dirty="0">
                <a:latin typeface="+mj-lt"/>
              </a:rPr>
              <a:t>OR</a:t>
            </a:r>
          </a:p>
          <a:p>
            <a:pPr marL="0" indent="0">
              <a:buFont typeface="Monotype Sorts" pitchFamily="2" charset="2"/>
              <a:buNone/>
              <a:defRPr/>
            </a:pPr>
            <a:r>
              <a:rPr lang="en-US" altLang="en-US" sz="2000" dirty="0">
                <a:latin typeface="+mj-lt"/>
              </a:rPr>
              <a:t>double </a:t>
            </a:r>
            <a:r>
              <a:rPr lang="en-US" altLang="en-US" sz="2000" dirty="0" err="1">
                <a:latin typeface="+mj-lt"/>
              </a:rPr>
              <a:t>myList</a:t>
            </a:r>
            <a:r>
              <a:rPr lang="en-US" altLang="en-US" sz="2000" dirty="0">
                <a:latin typeface="+mj-lt"/>
              </a:rPr>
              <a:t>[]; </a:t>
            </a:r>
            <a:r>
              <a:rPr lang="en-US" altLang="en-US" sz="2000" u="sng" dirty="0">
                <a:solidFill>
                  <a:srgbClr val="FF6600"/>
                </a:solidFill>
                <a:latin typeface="+mj-lt"/>
                <a:cs typeface="Courier New" pitchFamily="49" charset="0"/>
              </a:rPr>
              <a:t>// This style is allowed, but not preferred</a:t>
            </a:r>
            <a:endParaRPr lang="en-US" altLang="en-US" sz="2000" dirty="0">
              <a:solidFill>
                <a:srgbClr val="FF6600"/>
              </a:solidFill>
              <a:latin typeface="+mj-lt"/>
            </a:endParaRPr>
          </a:p>
          <a:p>
            <a:pPr marL="0" indent="0">
              <a:buFont typeface="Monotype Sorts" pitchFamily="2" charset="2"/>
              <a:buNone/>
              <a:defRPr/>
            </a:pPr>
            <a:endParaRPr lang="en-US" altLang="en-US" sz="2000" dirty="0">
              <a:latin typeface="+mj-lt"/>
            </a:endParaRPr>
          </a:p>
          <a:p>
            <a:pPr marL="0" indent="0">
              <a:buFont typeface="Monotype Sorts" pitchFamily="2" charset="2"/>
              <a:buNone/>
              <a:defRPr/>
            </a:pPr>
            <a:r>
              <a:rPr lang="en-US" altLang="en-US" sz="2000" b="1" dirty="0">
                <a:latin typeface="+mj-lt"/>
              </a:rPr>
              <a:t>Creating an array variable</a:t>
            </a:r>
          </a:p>
          <a:p>
            <a:pPr marL="0" indent="0">
              <a:buFont typeface="Monotype Sorts" pitchFamily="2" charset="2"/>
              <a:buNone/>
              <a:defRPr/>
            </a:pPr>
            <a:r>
              <a:rPr lang="en-US" altLang="en-US" sz="2000" dirty="0" err="1">
                <a:latin typeface="+mj-lt"/>
              </a:rPr>
              <a:t>myList</a:t>
            </a:r>
            <a:r>
              <a:rPr lang="en-US" altLang="en-US" sz="2000" dirty="0">
                <a:latin typeface="+mj-lt"/>
              </a:rPr>
              <a:t> = new double[10];</a:t>
            </a:r>
          </a:p>
          <a:p>
            <a:pPr marL="0" indent="0">
              <a:buFont typeface="Monotype Sorts" pitchFamily="2" charset="2"/>
              <a:buNone/>
              <a:defRPr/>
            </a:pPr>
            <a:endParaRPr lang="en-US" altLang="en-US" sz="2000" dirty="0">
              <a:latin typeface="+mj-lt"/>
            </a:endParaRPr>
          </a:p>
          <a:p>
            <a:pPr marL="0" indent="0">
              <a:buFont typeface="Monotype Sorts" pitchFamily="2" charset="2"/>
              <a:buNone/>
              <a:defRPr/>
            </a:pPr>
            <a:r>
              <a:rPr lang="en-US" altLang="en-US" sz="2000" b="1" dirty="0">
                <a:latin typeface="+mj-lt"/>
              </a:rPr>
              <a:t>Declaring and creating in one step</a:t>
            </a:r>
          </a:p>
          <a:p>
            <a:pPr marL="0" indent="0">
              <a:buFont typeface="Monotype Sorts" pitchFamily="2" charset="2"/>
              <a:buNone/>
              <a:defRPr/>
            </a:pPr>
            <a:r>
              <a:rPr lang="en-US" altLang="en-US" sz="2000" dirty="0">
                <a:solidFill>
                  <a:srgbClr val="000000"/>
                </a:solidFill>
                <a:latin typeface="+mj-lt"/>
              </a:rPr>
              <a:t>double[] </a:t>
            </a:r>
            <a:r>
              <a:rPr lang="en-US" altLang="en-US" sz="2000" dirty="0" err="1">
                <a:solidFill>
                  <a:srgbClr val="000000"/>
                </a:solidFill>
                <a:latin typeface="+mj-lt"/>
              </a:rPr>
              <a:t>myList</a:t>
            </a:r>
            <a:r>
              <a:rPr lang="en-US" altLang="en-US" sz="2000" dirty="0">
                <a:solidFill>
                  <a:srgbClr val="000000"/>
                </a:solidFill>
                <a:latin typeface="+mj-lt"/>
              </a:rPr>
              <a:t> = new double[10];</a:t>
            </a:r>
          </a:p>
          <a:p>
            <a:pPr marL="0" indent="0">
              <a:buFont typeface="Monotype Sorts" pitchFamily="2" charset="2"/>
              <a:buNone/>
              <a:defRPr/>
            </a:pPr>
            <a:endParaRPr lang="en-US" altLang="en-US" sz="2000" dirty="0">
              <a:solidFill>
                <a:srgbClr val="000000"/>
              </a:solidFill>
              <a:latin typeface="+mj-lt"/>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a:extLst>
              <a:ext uri="{FF2B5EF4-FFF2-40B4-BE49-F238E27FC236}">
                <a16:creationId xmlns:a16="http://schemas.microsoft.com/office/drawing/2014/main" id="{681FD7A1-9F3B-4026-B7CD-65E7F8DD188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47C85BB-0F24-4DAA-B27A-C416D142DE9F}" type="slidenum">
              <a:rPr lang="en-US" altLang="en-US" sz="1400" smtClean="0"/>
              <a:pPr>
                <a:spcBef>
                  <a:spcPct val="0"/>
                </a:spcBef>
                <a:buClrTx/>
                <a:buSzTx/>
                <a:buFontTx/>
                <a:buNone/>
              </a:pPr>
              <a:t>40</a:t>
            </a:fld>
            <a:endParaRPr lang="en-US" altLang="en-US" sz="1400"/>
          </a:p>
        </p:txBody>
      </p:sp>
      <p:sp>
        <p:nvSpPr>
          <p:cNvPr id="45059" name="Rectangle 2">
            <a:extLst>
              <a:ext uri="{FF2B5EF4-FFF2-40B4-BE49-F238E27FC236}">
                <a16:creationId xmlns:a16="http://schemas.microsoft.com/office/drawing/2014/main" id="{C7338919-EA27-4E68-8EF7-BDC46CD64C9D}"/>
              </a:ext>
            </a:extLst>
          </p:cNvPr>
          <p:cNvSpPr>
            <a:spLocks noGrp="1" noChangeArrowheads="1"/>
          </p:cNvSpPr>
          <p:nvPr>
            <p:ph type="title"/>
          </p:nvPr>
        </p:nvSpPr>
        <p:spPr>
          <a:xfrm>
            <a:off x="609600" y="304800"/>
            <a:ext cx="7772400" cy="609600"/>
          </a:xfrm>
        </p:spPr>
        <p:txBody>
          <a:bodyPr/>
          <a:lstStyle/>
          <a:p>
            <a:r>
              <a:rPr lang="en-US" altLang="en-US"/>
              <a:t>The Arrays.sort Method</a:t>
            </a:r>
            <a:endParaRPr lang="en-US" altLang="en-US">
              <a:solidFill>
                <a:schemeClr val="tx1"/>
              </a:solidFill>
              <a:latin typeface="Book Antiqua" panose="02040602050305030304" pitchFamily="18" charset="0"/>
              <a:hlinkClick r:id="rId2" action="ppaction://program"/>
            </a:endParaRPr>
          </a:p>
        </p:txBody>
      </p:sp>
      <p:sp>
        <p:nvSpPr>
          <p:cNvPr id="45060" name="Rectangle 4">
            <a:extLst>
              <a:ext uri="{FF2B5EF4-FFF2-40B4-BE49-F238E27FC236}">
                <a16:creationId xmlns:a16="http://schemas.microsoft.com/office/drawing/2014/main" id="{A4FB8C6B-C9F5-4165-AF20-7AA27F07573C}"/>
              </a:ext>
            </a:extLst>
          </p:cNvPr>
          <p:cNvSpPr>
            <a:spLocks noChangeArrowheads="1"/>
          </p:cNvSpPr>
          <p:nvPr/>
        </p:nvSpPr>
        <p:spPr bwMode="auto">
          <a:xfrm>
            <a:off x="381000" y="1700213"/>
            <a:ext cx="8534400" cy="359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pitchFamily="2" charset="2"/>
              <a:buNone/>
            </a:pPr>
            <a:r>
              <a:rPr lang="en-US" altLang="en-US" sz="2200" dirty="0">
                <a:cs typeface="Courier New" panose="02070309020205020404" pitchFamily="49" charset="0"/>
              </a:rPr>
              <a:t>Since sorting is frequently used in programming, Java provides several overloaded sort methods for sorting an array of int, double, char, short, long, and float in the </a:t>
            </a:r>
            <a:r>
              <a:rPr lang="en-US" altLang="en-US" sz="2200" dirty="0" err="1">
                <a:cs typeface="Courier New" panose="02070309020205020404" pitchFamily="49" charset="0"/>
              </a:rPr>
              <a:t>java.util.Arrays</a:t>
            </a:r>
            <a:r>
              <a:rPr lang="en-US" altLang="en-US" sz="2200" dirty="0">
                <a:cs typeface="Courier New" panose="02070309020205020404" pitchFamily="49" charset="0"/>
              </a:rPr>
              <a:t> class. For example, the following code sorts an array of numbers and an array of characters.</a:t>
            </a:r>
          </a:p>
          <a:p>
            <a:pPr>
              <a:lnSpc>
                <a:spcPct val="90000"/>
              </a:lnSpc>
              <a:buFont typeface="Monotype Sorts" pitchFamily="2" charset="2"/>
              <a:buNone/>
            </a:pPr>
            <a:endParaRPr lang="en-US" altLang="en-US" sz="1700" b="1" dirty="0">
              <a:solidFill>
                <a:srgbClr val="000000"/>
              </a:solidFill>
              <a:latin typeface="Courier New" panose="02070309020205020404" pitchFamily="49" charset="0"/>
              <a:cs typeface="Courier New" panose="02070309020205020404" pitchFamily="49" charset="0"/>
            </a:endParaRPr>
          </a:p>
          <a:p>
            <a:pPr lvl="1">
              <a:lnSpc>
                <a:spcPct val="90000"/>
              </a:lnSpc>
              <a:buClr>
                <a:schemeClr val="tx2"/>
              </a:buClr>
              <a:buSzPct val="75000"/>
              <a:buFont typeface="Monotype Sorts" pitchFamily="2" charset="2"/>
              <a:buNone/>
            </a:pPr>
            <a:r>
              <a:rPr lang="en-US" altLang="en-US" sz="2200" dirty="0">
                <a:cs typeface="Courier New" panose="02070309020205020404" pitchFamily="49" charset="0"/>
              </a:rPr>
              <a:t>double[] numbers = {6.0, 4.4, 1.9, 2.9, 3.4, 3.5};</a:t>
            </a:r>
            <a:endParaRPr lang="en-US" altLang="en-US" sz="2200" dirty="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dirty="0" err="1">
                <a:cs typeface="Courier New" panose="02070309020205020404" pitchFamily="49" charset="0"/>
              </a:rPr>
              <a:t>java.util.Arrays.sort</a:t>
            </a:r>
            <a:r>
              <a:rPr lang="en-US" altLang="en-US" sz="2200" dirty="0">
                <a:cs typeface="Courier New" panose="02070309020205020404" pitchFamily="49" charset="0"/>
              </a:rPr>
              <a:t>(numbers);</a:t>
            </a:r>
            <a:endParaRPr lang="en-US" altLang="en-US" sz="2200" dirty="0">
              <a:cs typeface="Times New Roman" panose="02020603050405020304" pitchFamily="18" charset="0"/>
            </a:endParaRPr>
          </a:p>
          <a:p>
            <a:pPr>
              <a:lnSpc>
                <a:spcPct val="90000"/>
              </a:lnSpc>
              <a:buFont typeface="Monotype Sorts" pitchFamily="2" charset="2"/>
              <a:buNone/>
            </a:pPr>
            <a:r>
              <a:rPr lang="en-US" altLang="en-US" sz="2200" dirty="0">
                <a:cs typeface="Courier New" panose="02070309020205020404" pitchFamily="49" charset="0"/>
              </a:rPr>
              <a:t> </a:t>
            </a:r>
            <a:endParaRPr lang="en-US" altLang="en-US" sz="2200" dirty="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dirty="0">
                <a:cs typeface="Courier New" panose="02070309020205020404" pitchFamily="49" charset="0"/>
              </a:rPr>
              <a:t>char[] chars = {'a', 'A', '4', 'F', 'D', 'P'};</a:t>
            </a:r>
            <a:endParaRPr lang="en-US" altLang="en-US" sz="2200" dirty="0">
              <a:cs typeface="Times New Roman" panose="02020603050405020304" pitchFamily="18" charset="0"/>
            </a:endParaRPr>
          </a:p>
          <a:p>
            <a:pPr lvl="1">
              <a:lnSpc>
                <a:spcPct val="90000"/>
              </a:lnSpc>
              <a:buClr>
                <a:schemeClr val="tx2"/>
              </a:buClr>
              <a:buSzPct val="75000"/>
              <a:buFont typeface="Monotype Sorts" pitchFamily="2" charset="2"/>
              <a:buNone/>
            </a:pPr>
            <a:r>
              <a:rPr lang="en-US" altLang="en-US" sz="2200" dirty="0" err="1">
                <a:cs typeface="Courier New" panose="02070309020205020404" pitchFamily="49" charset="0"/>
              </a:rPr>
              <a:t>java.util.Arrays.sort</a:t>
            </a:r>
            <a:r>
              <a:rPr lang="en-US" altLang="en-US" sz="2200" dirty="0">
                <a:cs typeface="Courier New" panose="02070309020205020404" pitchFamily="49" charset="0"/>
              </a:rPr>
              <a:t>(chars);</a:t>
            </a:r>
          </a:p>
        </p:txBody>
      </p:sp>
      <p:sp>
        <p:nvSpPr>
          <p:cNvPr id="45061" name="Rectangle 4">
            <a:extLst>
              <a:ext uri="{FF2B5EF4-FFF2-40B4-BE49-F238E27FC236}">
                <a16:creationId xmlns:a16="http://schemas.microsoft.com/office/drawing/2014/main" id="{8B620037-26F4-491A-A969-9511E6E30CC4}"/>
              </a:ext>
            </a:extLst>
          </p:cNvPr>
          <p:cNvSpPr>
            <a:spLocks noChangeArrowheads="1"/>
          </p:cNvSpPr>
          <p:nvPr/>
        </p:nvSpPr>
        <p:spPr bwMode="auto">
          <a:xfrm>
            <a:off x="381000" y="5291788"/>
            <a:ext cx="8308975" cy="101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None/>
            </a:pPr>
            <a:r>
              <a:rPr lang="en-US" altLang="en-US" sz="2200" dirty="0">
                <a:cs typeface="Courier New" panose="02070309020205020404" pitchFamily="49" charset="0"/>
              </a:rPr>
              <a:t>Java's </a:t>
            </a:r>
            <a:r>
              <a:rPr lang="en-US" altLang="en-US" sz="2200" dirty="0" err="1">
                <a:cs typeface="Courier New" panose="02070309020205020404" pitchFamily="49" charset="0"/>
              </a:rPr>
              <a:t>Arrays.sort</a:t>
            </a:r>
            <a:r>
              <a:rPr lang="en-US" altLang="en-US" sz="2200" dirty="0">
                <a:cs typeface="Courier New" panose="02070309020205020404" pitchFamily="49" charset="0"/>
              </a:rPr>
              <a:t> method uses Quicksort for arrays of primitives and merge sort for arrays of objects.</a:t>
            </a:r>
          </a:p>
          <a:p>
            <a:pPr>
              <a:lnSpc>
                <a:spcPct val="90000"/>
              </a:lnSpc>
              <a:buFont typeface="Monotype Sorts" pitchFamily="2" charset="2"/>
              <a:buNone/>
            </a:pPr>
            <a:r>
              <a:rPr lang="en-US" altLang="en-US" sz="2200" dirty="0">
                <a:cs typeface="Courier New" panose="02070309020205020404" pitchFamily="49" charset="0"/>
              </a:rPr>
              <a:t>Java 8 provides </a:t>
            </a:r>
            <a:r>
              <a:rPr lang="en-US" altLang="en-US" sz="2200" dirty="0" err="1">
                <a:cs typeface="Courier New" panose="02070309020205020404" pitchFamily="49" charset="0"/>
              </a:rPr>
              <a:t>Arrays.parallelSort</a:t>
            </a:r>
            <a:r>
              <a:rPr lang="en-US" altLang="en-US" sz="2200" dirty="0">
                <a:cs typeface="Courier New" panose="02070309020205020404" pitchFamily="49" charset="0"/>
              </a:rPr>
              <a:t>(list) that utilizes the multicore for fast sorting.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a:extLst>
              <a:ext uri="{FF2B5EF4-FFF2-40B4-BE49-F238E27FC236}">
                <a16:creationId xmlns:a16="http://schemas.microsoft.com/office/drawing/2014/main" id="{F7EBBB4A-0AAB-465B-9095-C3AFB56FC2D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61123B-B9B5-45F2-B023-819191341A88}" type="slidenum">
              <a:rPr lang="en-US" altLang="en-US" sz="1400" smtClean="0"/>
              <a:pPr>
                <a:spcBef>
                  <a:spcPct val="0"/>
                </a:spcBef>
                <a:buClrTx/>
                <a:buSzTx/>
                <a:buFontTx/>
                <a:buNone/>
              </a:pPr>
              <a:t>41</a:t>
            </a:fld>
            <a:endParaRPr lang="en-US" altLang="en-US" sz="1400"/>
          </a:p>
        </p:txBody>
      </p:sp>
      <p:sp>
        <p:nvSpPr>
          <p:cNvPr id="46083" name="Rectangle 2">
            <a:extLst>
              <a:ext uri="{FF2B5EF4-FFF2-40B4-BE49-F238E27FC236}">
                <a16:creationId xmlns:a16="http://schemas.microsoft.com/office/drawing/2014/main" id="{938CED17-E17E-4E3E-A464-05A40381FFC2}"/>
              </a:ext>
            </a:extLst>
          </p:cNvPr>
          <p:cNvSpPr>
            <a:spLocks noGrp="1" noChangeArrowheads="1"/>
          </p:cNvSpPr>
          <p:nvPr>
            <p:ph type="title"/>
          </p:nvPr>
        </p:nvSpPr>
        <p:spPr>
          <a:xfrm>
            <a:off x="609600" y="304800"/>
            <a:ext cx="7772400" cy="609600"/>
          </a:xfrm>
        </p:spPr>
        <p:txBody>
          <a:bodyPr/>
          <a:lstStyle/>
          <a:p>
            <a:r>
              <a:rPr lang="en-US" altLang="en-US"/>
              <a:t>The Arrays.toString(list) Method</a:t>
            </a:r>
            <a:endParaRPr lang="en-US" altLang="en-US">
              <a:solidFill>
                <a:schemeClr val="tx1"/>
              </a:solidFill>
              <a:latin typeface="Book Antiqua" panose="02040602050305030304" pitchFamily="18" charset="0"/>
              <a:hlinkClick r:id="rId2" action="ppaction://program"/>
            </a:endParaRPr>
          </a:p>
        </p:txBody>
      </p:sp>
      <p:sp>
        <p:nvSpPr>
          <p:cNvPr id="46084" name="Rectangle 4">
            <a:extLst>
              <a:ext uri="{FF2B5EF4-FFF2-40B4-BE49-F238E27FC236}">
                <a16:creationId xmlns:a16="http://schemas.microsoft.com/office/drawing/2014/main" id="{E3506B8E-00B5-47C9-8CF4-CEE3AD9EB28A}"/>
              </a:ext>
            </a:extLst>
          </p:cNvPr>
          <p:cNvSpPr>
            <a:spLocks noChangeArrowheads="1"/>
          </p:cNvSpPr>
          <p:nvPr/>
        </p:nvSpPr>
        <p:spPr bwMode="auto">
          <a:xfrm>
            <a:off x="731500" y="1066800"/>
            <a:ext cx="77267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150000"/>
              </a:lnSpc>
              <a:buFont typeface="Monotype Sorts" pitchFamily="2" charset="2"/>
              <a:buNone/>
            </a:pPr>
            <a:r>
              <a:rPr lang="en-US" altLang="en-US" sz="2200" dirty="0">
                <a:cs typeface="Courier New" panose="02070309020205020404" pitchFamily="49" charset="0"/>
              </a:rPr>
              <a:t>The </a:t>
            </a:r>
            <a:r>
              <a:rPr lang="en-US" altLang="en-US" sz="2200" dirty="0" err="1">
                <a:cs typeface="Courier New" panose="02070309020205020404" pitchFamily="49" charset="0"/>
              </a:rPr>
              <a:t>Arrays.toString</a:t>
            </a:r>
            <a:r>
              <a:rPr lang="en-US" altLang="en-US" sz="2200" dirty="0">
                <a:cs typeface="Courier New" panose="02070309020205020404" pitchFamily="49" charset="0"/>
              </a:rPr>
              <a:t>(list) method can be used to return a string representation for the list.</a:t>
            </a:r>
          </a:p>
          <a:p>
            <a:pPr>
              <a:lnSpc>
                <a:spcPct val="150000"/>
              </a:lnSpc>
              <a:buFont typeface="Monotype Sorts" pitchFamily="2" charset="2"/>
              <a:buNone/>
            </a:pPr>
            <a:endParaRPr lang="en-US" altLang="en-US" sz="2200" dirty="0">
              <a:cs typeface="Courier New" panose="02070309020205020404" pitchFamily="49" charset="0"/>
            </a:endParaRPr>
          </a:p>
          <a:p>
            <a:pPr>
              <a:lnSpc>
                <a:spcPct val="150000"/>
              </a:lnSpc>
              <a:buNone/>
            </a:pPr>
            <a:r>
              <a:rPr lang="en-US" altLang="en-US" sz="2400" dirty="0"/>
              <a:t> int[] a = { 33, 12, 98 };</a:t>
            </a:r>
          </a:p>
          <a:p>
            <a:pPr>
              <a:lnSpc>
                <a:spcPct val="150000"/>
              </a:lnSpc>
              <a:buNone/>
            </a:pPr>
            <a:r>
              <a:rPr lang="en-US" altLang="en-US" sz="2400" dirty="0"/>
              <a:t> </a:t>
            </a:r>
            <a:r>
              <a:rPr lang="en-US" altLang="en-US" sz="2400" dirty="0" err="1"/>
              <a:t>System.out.println</a:t>
            </a:r>
            <a:r>
              <a:rPr lang="en-US" altLang="en-US" sz="2400" dirty="0"/>
              <a:t>(</a:t>
            </a:r>
            <a:r>
              <a:rPr lang="en-US" altLang="en-US" sz="2400" dirty="0" err="1"/>
              <a:t>java.util.Arrays.toString</a:t>
            </a:r>
            <a:r>
              <a:rPr lang="en-US" altLang="en-US" sz="2400" dirty="0"/>
              <a:t>(a));</a:t>
            </a:r>
          </a:p>
          <a:p>
            <a:pPr>
              <a:lnSpc>
                <a:spcPct val="150000"/>
              </a:lnSpc>
              <a:buNone/>
            </a:pPr>
            <a:r>
              <a:rPr lang="en-US" altLang="en-US" sz="2400" dirty="0">
                <a:cs typeface="Courier New" panose="02070309020205020404" pitchFamily="49" charset="0"/>
              </a:rPr>
              <a:t>//Output: [33, 12, 98]</a:t>
            </a:r>
            <a:endParaRPr lang="en-US" altLang="en-US" sz="2200" dirty="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BB02C707-64A8-4CC2-8ABB-4D3E3CF6DA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4C82E6C-B117-4AEE-8269-52FE539D552F}" type="slidenum">
              <a:rPr lang="en-US" altLang="en-US" sz="1400" smtClean="0"/>
              <a:pPr>
                <a:spcBef>
                  <a:spcPct val="0"/>
                </a:spcBef>
                <a:buClrTx/>
                <a:buSzTx/>
                <a:buFontTx/>
                <a:buNone/>
              </a:pPr>
              <a:t>42</a:t>
            </a:fld>
            <a:endParaRPr lang="en-US" altLang="en-US" sz="1400"/>
          </a:p>
        </p:txBody>
      </p:sp>
      <p:sp>
        <p:nvSpPr>
          <p:cNvPr id="47107" name="Rectangle 2">
            <a:extLst>
              <a:ext uri="{FF2B5EF4-FFF2-40B4-BE49-F238E27FC236}">
                <a16:creationId xmlns:a16="http://schemas.microsoft.com/office/drawing/2014/main" id="{665838D4-53A7-4ECA-9CB9-2945978BDEF6}"/>
              </a:ext>
            </a:extLst>
          </p:cNvPr>
          <p:cNvSpPr>
            <a:spLocks noGrp="1" noChangeArrowheads="1"/>
          </p:cNvSpPr>
          <p:nvPr>
            <p:ph type="title"/>
          </p:nvPr>
        </p:nvSpPr>
        <p:spPr>
          <a:xfrm>
            <a:off x="0" y="381000"/>
            <a:ext cx="9144000" cy="685800"/>
          </a:xfrm>
          <a:noFill/>
        </p:spPr>
        <p:txBody>
          <a:bodyPr/>
          <a:lstStyle/>
          <a:p>
            <a:r>
              <a:rPr lang="en-US" altLang="en-US" sz="4000"/>
              <a:t>Main Method Is Just a Regular Method</a:t>
            </a:r>
          </a:p>
        </p:txBody>
      </p:sp>
      <p:sp>
        <p:nvSpPr>
          <p:cNvPr id="47108" name="Rectangle 6">
            <a:extLst>
              <a:ext uri="{FF2B5EF4-FFF2-40B4-BE49-F238E27FC236}">
                <a16:creationId xmlns:a16="http://schemas.microsoft.com/office/drawing/2014/main" id="{83CE009E-3CD6-4BEE-A99F-3500BC89144C}"/>
              </a:ext>
            </a:extLst>
          </p:cNvPr>
          <p:cNvSpPr>
            <a:spLocks noChangeArrowheads="1"/>
          </p:cNvSpPr>
          <p:nvPr/>
        </p:nvSpPr>
        <p:spPr bwMode="auto">
          <a:xfrm>
            <a:off x="0" y="2938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7109" name="Object 5">
            <a:extLst>
              <a:ext uri="{FF2B5EF4-FFF2-40B4-BE49-F238E27FC236}">
                <a16:creationId xmlns:a16="http://schemas.microsoft.com/office/drawing/2014/main" id="{E71A8C92-71D3-4A92-928C-B9E740EE9CC3}"/>
              </a:ext>
            </a:extLst>
          </p:cNvPr>
          <p:cNvGraphicFramePr>
            <a:graphicFrameLocks noChangeAspect="1"/>
          </p:cNvGraphicFramePr>
          <p:nvPr/>
        </p:nvGraphicFramePr>
        <p:xfrm>
          <a:off x="150813" y="4187825"/>
          <a:ext cx="8913812" cy="1514475"/>
        </p:xfrm>
        <a:graphic>
          <a:graphicData uri="http://schemas.openxmlformats.org/presentationml/2006/ole">
            <mc:AlternateContent xmlns:mc="http://schemas.openxmlformats.org/markup-compatibility/2006">
              <mc:Choice xmlns:v="urn:schemas-microsoft-com:vml" Requires="v">
                <p:oleObj spid="_x0000_s47125" name="Picture" r:id="rId3" imgW="6024372" imgH="1022604" progId="Word.Picture.8">
                  <p:embed/>
                </p:oleObj>
              </mc:Choice>
              <mc:Fallback>
                <p:oleObj name="Picture" r:id="rId3" imgW="6024372" imgH="1022604" progId="Word.Picture.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813" y="4187825"/>
                        <a:ext cx="8913812"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0" name="Rectangle 7">
            <a:extLst>
              <a:ext uri="{FF2B5EF4-FFF2-40B4-BE49-F238E27FC236}">
                <a16:creationId xmlns:a16="http://schemas.microsoft.com/office/drawing/2014/main" id="{6CD87167-DC18-43ED-A74F-7E097EC85AE7}"/>
              </a:ext>
            </a:extLst>
          </p:cNvPr>
          <p:cNvSpPr>
            <a:spLocks noGrp="1" noChangeArrowheads="1"/>
          </p:cNvSpPr>
          <p:nvPr>
            <p:ph type="body" idx="1"/>
          </p:nvPr>
        </p:nvSpPr>
        <p:spPr>
          <a:xfrm>
            <a:off x="381000" y="1524000"/>
            <a:ext cx="8534400" cy="2209800"/>
          </a:xfrm>
          <a:noFill/>
        </p:spPr>
        <p:txBody>
          <a:bodyPr/>
          <a:lstStyle/>
          <a:p>
            <a:pPr marL="0" indent="0">
              <a:buFont typeface="Monotype Sorts" pitchFamily="2" charset="2"/>
              <a:buNone/>
            </a:pPr>
            <a:r>
              <a:rPr lang="en-US" altLang="en-US"/>
              <a:t>You can call a regular method by passing actual parameters. Can you pass arguments to </a:t>
            </a:r>
            <a:r>
              <a:rPr lang="en-US" altLang="en-US" u="sng"/>
              <a:t>main</a:t>
            </a:r>
            <a:r>
              <a:rPr lang="en-US" altLang="en-US"/>
              <a:t>? Of course, yes. For example, the main method in class </a:t>
            </a:r>
            <a:r>
              <a:rPr lang="en-US" altLang="en-US" u="sng"/>
              <a:t>B</a:t>
            </a:r>
            <a:r>
              <a:rPr lang="en-US" altLang="en-US"/>
              <a:t> is invoked by a method in </a:t>
            </a:r>
            <a:r>
              <a:rPr lang="en-US" altLang="en-US" u="sng"/>
              <a:t>A</a:t>
            </a:r>
            <a:r>
              <a:rPr lang="en-US" altLang="en-US"/>
              <a:t>, as shown below: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14F6DDF-49EA-4344-A17D-B767875226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34B65A-CF5B-4583-8398-923942A145F9}" type="slidenum">
              <a:rPr lang="en-US" altLang="en-US" sz="1400" smtClean="0"/>
              <a:pPr>
                <a:spcBef>
                  <a:spcPct val="0"/>
                </a:spcBef>
                <a:buClrTx/>
                <a:buSzTx/>
                <a:buFontTx/>
                <a:buNone/>
              </a:pPr>
              <a:t>5</a:t>
            </a:fld>
            <a:endParaRPr lang="en-US" altLang="en-US" sz="1400"/>
          </a:p>
        </p:txBody>
      </p:sp>
      <p:sp>
        <p:nvSpPr>
          <p:cNvPr id="9219" name="Rectangle 2">
            <a:extLst>
              <a:ext uri="{FF2B5EF4-FFF2-40B4-BE49-F238E27FC236}">
                <a16:creationId xmlns:a16="http://schemas.microsoft.com/office/drawing/2014/main" id="{A1F33AC0-0DD3-4CC6-A709-1943F0B05B99}"/>
              </a:ext>
            </a:extLst>
          </p:cNvPr>
          <p:cNvSpPr>
            <a:spLocks noGrp="1" noChangeArrowheads="1"/>
          </p:cNvSpPr>
          <p:nvPr>
            <p:ph type="title"/>
          </p:nvPr>
        </p:nvSpPr>
        <p:spPr>
          <a:xfrm>
            <a:off x="685800" y="152400"/>
            <a:ext cx="7772400" cy="609600"/>
          </a:xfrm>
          <a:noFill/>
        </p:spPr>
        <p:txBody>
          <a:bodyPr/>
          <a:lstStyle/>
          <a:p>
            <a:r>
              <a:rPr lang="en-US" altLang="en-US"/>
              <a:t>Indexed Variables</a:t>
            </a:r>
          </a:p>
        </p:txBody>
      </p:sp>
      <p:sp>
        <p:nvSpPr>
          <p:cNvPr id="12292" name="Rectangle 3">
            <a:extLst>
              <a:ext uri="{FF2B5EF4-FFF2-40B4-BE49-F238E27FC236}">
                <a16:creationId xmlns:a16="http://schemas.microsoft.com/office/drawing/2014/main" id="{46B2F41F-82CD-4699-A9FE-ADBE31C1E0CF}"/>
              </a:ext>
            </a:extLst>
          </p:cNvPr>
          <p:cNvSpPr>
            <a:spLocks noGrp="1" noChangeArrowheads="1"/>
          </p:cNvSpPr>
          <p:nvPr>
            <p:ph type="body" idx="1"/>
          </p:nvPr>
        </p:nvSpPr>
        <p:spPr>
          <a:xfrm>
            <a:off x="228600" y="914400"/>
            <a:ext cx="8686800" cy="5486400"/>
          </a:xfrm>
        </p:spPr>
        <p:txBody>
          <a:bodyPr/>
          <a:lstStyle/>
          <a:p>
            <a:pPr marL="0" indent="0" algn="just">
              <a:buFont typeface="Monotype Sorts" pitchFamily="2" charset="2"/>
              <a:buNone/>
              <a:defRPr/>
            </a:pPr>
            <a:r>
              <a:rPr lang="en-US" altLang="en-US" sz="2500" dirty="0">
                <a:cs typeface="Courier New" pitchFamily="49" charset="0"/>
              </a:rPr>
              <a:t>The array elements are accessed through the index. </a:t>
            </a:r>
          </a:p>
          <a:p>
            <a:pPr marL="0" indent="0" algn="just">
              <a:buFont typeface="Monotype Sorts" pitchFamily="2" charset="2"/>
              <a:buNone/>
              <a:defRPr/>
            </a:pPr>
            <a:endParaRPr lang="en-US" altLang="en-US" sz="2500" dirty="0">
              <a:cs typeface="Courier New" pitchFamily="49" charset="0"/>
            </a:endParaRPr>
          </a:p>
          <a:p>
            <a:pPr marL="0" indent="0" algn="just">
              <a:buFont typeface="Monotype Sorts" pitchFamily="2" charset="2"/>
              <a:buNone/>
              <a:defRPr/>
            </a:pPr>
            <a:r>
              <a:rPr lang="en-US" altLang="en-US" sz="2500" dirty="0">
                <a:cs typeface="Courier New" pitchFamily="49" charset="0"/>
              </a:rPr>
              <a:t>The array indices are </a:t>
            </a:r>
            <a:r>
              <a:rPr lang="en-US" altLang="en-US" sz="2500" i="1" dirty="0">
                <a:cs typeface="Courier New" pitchFamily="49" charset="0"/>
              </a:rPr>
              <a:t>0-based</a:t>
            </a:r>
            <a:r>
              <a:rPr lang="en-US" altLang="en-US" sz="2500" dirty="0">
                <a:cs typeface="Courier New" pitchFamily="49" charset="0"/>
              </a:rPr>
              <a:t>, i.e., it starts from 0 to arrayRefVar.length-1. </a:t>
            </a:r>
          </a:p>
          <a:p>
            <a:pPr marL="0" indent="0" algn="just">
              <a:buFont typeface="Monotype Sorts" pitchFamily="2" charset="2"/>
              <a:buNone/>
              <a:defRPr/>
            </a:pPr>
            <a:endParaRPr lang="en-US" altLang="en-US" sz="2500" dirty="0">
              <a:cs typeface="Times New Roman" pitchFamily="18" charset="0"/>
            </a:endParaRPr>
          </a:p>
          <a:p>
            <a:pPr marL="0" indent="0" algn="just">
              <a:buFont typeface="Monotype Sorts" pitchFamily="2" charset="2"/>
              <a:buNone/>
              <a:defRPr/>
            </a:pPr>
            <a:r>
              <a:rPr lang="en-US" altLang="en-US" sz="2500" dirty="0">
                <a:cs typeface="Times New Roman" pitchFamily="18" charset="0"/>
              </a:rPr>
              <a:t>For the following array: </a:t>
            </a:r>
            <a:r>
              <a:rPr lang="en-US" altLang="en-US" sz="2800" dirty="0">
                <a:solidFill>
                  <a:srgbClr val="000000"/>
                </a:solidFill>
              </a:rPr>
              <a:t>double[] </a:t>
            </a:r>
            <a:r>
              <a:rPr lang="en-US" altLang="en-US" sz="2800" dirty="0" err="1">
                <a:solidFill>
                  <a:srgbClr val="000000"/>
                </a:solidFill>
              </a:rPr>
              <a:t>myList</a:t>
            </a:r>
            <a:r>
              <a:rPr lang="en-US" altLang="en-US" sz="2800" dirty="0">
                <a:solidFill>
                  <a:srgbClr val="000000"/>
                </a:solidFill>
              </a:rPr>
              <a:t> = new double[10];</a:t>
            </a:r>
          </a:p>
          <a:p>
            <a:pPr>
              <a:buFont typeface="Monotype Sorts" pitchFamily="2" charset="2"/>
              <a:buNone/>
              <a:defRPr/>
            </a:pPr>
            <a:r>
              <a:rPr lang="en-US" altLang="en-US" sz="2400" dirty="0" err="1">
                <a:latin typeface="Courier New" pitchFamily="49" charset="0"/>
              </a:rPr>
              <a:t>myList</a:t>
            </a:r>
            <a:r>
              <a:rPr lang="en-US" altLang="en-US" sz="2400" dirty="0">
                <a:latin typeface="Courier New" pitchFamily="49" charset="0"/>
              </a:rPr>
              <a:t>[0]</a:t>
            </a:r>
            <a:r>
              <a:rPr lang="en-US" altLang="en-US" sz="2800" dirty="0"/>
              <a:t> references the first element in the array.</a:t>
            </a:r>
          </a:p>
          <a:p>
            <a:pPr>
              <a:buFont typeface="Monotype Sorts" pitchFamily="2" charset="2"/>
              <a:buNone/>
              <a:defRPr/>
            </a:pPr>
            <a:r>
              <a:rPr lang="en-US" altLang="en-US" sz="2400" dirty="0" err="1">
                <a:latin typeface="Courier New" pitchFamily="49" charset="0"/>
              </a:rPr>
              <a:t>myList</a:t>
            </a:r>
            <a:r>
              <a:rPr lang="en-US" altLang="en-US" sz="2400" dirty="0">
                <a:latin typeface="Courier New" pitchFamily="49" charset="0"/>
              </a:rPr>
              <a:t>[9]</a:t>
            </a:r>
            <a:r>
              <a:rPr lang="en-US" altLang="en-US" sz="2800" dirty="0"/>
              <a:t> references the last element in the array.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1AF23F55-5A91-4026-A97B-6F93948735DA}"/>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DA925D-27A3-491E-B276-09FE4D3B8FE9}" type="slidenum">
              <a:rPr lang="en-US" altLang="en-US" sz="1400" smtClean="0"/>
              <a:pPr>
                <a:spcBef>
                  <a:spcPct val="0"/>
                </a:spcBef>
                <a:buClrTx/>
                <a:buSzTx/>
                <a:buFontTx/>
                <a:buNone/>
              </a:pPr>
              <a:t>6</a:t>
            </a:fld>
            <a:endParaRPr lang="en-US" altLang="en-US" sz="1400"/>
          </a:p>
        </p:txBody>
      </p:sp>
      <p:sp>
        <p:nvSpPr>
          <p:cNvPr id="10243" name="Rectangle 2">
            <a:extLst>
              <a:ext uri="{FF2B5EF4-FFF2-40B4-BE49-F238E27FC236}">
                <a16:creationId xmlns:a16="http://schemas.microsoft.com/office/drawing/2014/main" id="{E95F6129-495F-465A-A9E2-BA27D7918CDA}"/>
              </a:ext>
            </a:extLst>
          </p:cNvPr>
          <p:cNvSpPr>
            <a:spLocks noGrp="1" noChangeArrowheads="1"/>
          </p:cNvSpPr>
          <p:nvPr>
            <p:ph type="title"/>
          </p:nvPr>
        </p:nvSpPr>
        <p:spPr>
          <a:xfrm>
            <a:off x="685800" y="152400"/>
            <a:ext cx="7772400" cy="590550"/>
          </a:xfrm>
          <a:noFill/>
        </p:spPr>
        <p:txBody>
          <a:bodyPr/>
          <a:lstStyle/>
          <a:p>
            <a:r>
              <a:rPr lang="en-US" altLang="en-US"/>
              <a:t>Default Values</a:t>
            </a:r>
          </a:p>
        </p:txBody>
      </p:sp>
      <p:sp>
        <p:nvSpPr>
          <p:cNvPr id="10244" name="Rectangle 3">
            <a:extLst>
              <a:ext uri="{FF2B5EF4-FFF2-40B4-BE49-F238E27FC236}">
                <a16:creationId xmlns:a16="http://schemas.microsoft.com/office/drawing/2014/main" id="{698F21AA-4F37-4F3F-AE36-AD0FF57893B2}"/>
              </a:ext>
            </a:extLst>
          </p:cNvPr>
          <p:cNvSpPr>
            <a:spLocks noGrp="1" noChangeArrowheads="1"/>
          </p:cNvSpPr>
          <p:nvPr>
            <p:ph type="body" idx="1"/>
          </p:nvPr>
        </p:nvSpPr>
        <p:spPr>
          <a:xfrm>
            <a:off x="228600" y="990600"/>
            <a:ext cx="8610600" cy="4572000"/>
          </a:xfrm>
          <a:noFill/>
        </p:spPr>
        <p:txBody>
          <a:bodyPr/>
          <a:lstStyle/>
          <a:p>
            <a:pPr marL="0" indent="0" algn="just">
              <a:buFont typeface="Monotype Sorts" pitchFamily="2" charset="2"/>
              <a:buNone/>
            </a:pPr>
            <a:r>
              <a:rPr lang="en-US" altLang="en-US" sz="3400" dirty="0">
                <a:cs typeface="Courier New" panose="02070309020205020404" pitchFamily="49" charset="0"/>
              </a:rPr>
              <a:t>When an array is created, its elements are assigned the default value of </a:t>
            </a:r>
          </a:p>
          <a:p>
            <a:pPr marL="0" indent="0" algn="just">
              <a:buFont typeface="Monotype Sorts" pitchFamily="2" charset="2"/>
              <a:buNone/>
            </a:pPr>
            <a:endParaRPr lang="en-US" altLang="en-US" sz="3400" dirty="0">
              <a:cs typeface="Courier New" panose="02070309020205020404" pitchFamily="49" charset="0"/>
            </a:endParaRPr>
          </a:p>
          <a:p>
            <a:pPr lvl="1" algn="just">
              <a:buFontTx/>
              <a:buNone/>
            </a:pPr>
            <a:r>
              <a:rPr lang="en-US" altLang="en-US" sz="3000" u="sng" dirty="0">
                <a:cs typeface="Courier New" panose="02070309020205020404" pitchFamily="49" charset="0"/>
              </a:rPr>
              <a:t>0</a:t>
            </a:r>
            <a:r>
              <a:rPr lang="en-US" altLang="en-US" sz="3000" dirty="0">
                <a:cs typeface="Courier New" panose="02070309020205020404" pitchFamily="49" charset="0"/>
              </a:rPr>
              <a:t> for the numeric primitive data types, </a:t>
            </a:r>
          </a:p>
          <a:p>
            <a:pPr lvl="1" algn="just">
              <a:buFontTx/>
              <a:buNone/>
            </a:pPr>
            <a:r>
              <a:rPr lang="en-US" altLang="en-US" sz="3000" u="sng" dirty="0">
                <a:cs typeface="Courier New" panose="02070309020205020404" pitchFamily="49" charset="0"/>
              </a:rPr>
              <a:t>'\u0000'</a:t>
            </a:r>
            <a:r>
              <a:rPr lang="en-US" altLang="en-US" sz="3000" dirty="0">
                <a:cs typeface="Courier New" panose="02070309020205020404" pitchFamily="49" charset="0"/>
              </a:rPr>
              <a:t> for </a:t>
            </a:r>
            <a:r>
              <a:rPr lang="en-US" altLang="en-US" sz="3000" u="sng" dirty="0">
                <a:cs typeface="Courier New" panose="02070309020205020404" pitchFamily="49" charset="0"/>
              </a:rPr>
              <a:t>char</a:t>
            </a:r>
            <a:r>
              <a:rPr lang="en-US" altLang="en-US" sz="3000" dirty="0">
                <a:cs typeface="Courier New" panose="02070309020205020404" pitchFamily="49" charset="0"/>
              </a:rPr>
              <a:t> types, and </a:t>
            </a:r>
          </a:p>
          <a:p>
            <a:pPr lvl="1" algn="just">
              <a:buFontTx/>
              <a:buNone/>
            </a:pPr>
            <a:r>
              <a:rPr lang="en-US" altLang="en-US" sz="3000" u="sng" dirty="0">
                <a:cs typeface="Courier New" panose="02070309020205020404" pitchFamily="49" charset="0"/>
              </a:rPr>
              <a:t>false</a:t>
            </a:r>
            <a:r>
              <a:rPr lang="en-US" altLang="en-US" sz="3000" dirty="0">
                <a:cs typeface="Courier New" panose="02070309020205020404" pitchFamily="49" charset="0"/>
              </a:rPr>
              <a:t> for </a:t>
            </a:r>
            <a:r>
              <a:rPr lang="en-US" altLang="en-US" sz="3000" u="sng" dirty="0" err="1">
                <a:cs typeface="Courier New" panose="02070309020205020404" pitchFamily="49" charset="0"/>
              </a:rPr>
              <a:t>boolean</a:t>
            </a:r>
            <a:r>
              <a:rPr lang="en-US" altLang="en-US" sz="3000" dirty="0">
                <a:cs typeface="Courier New" panose="02070309020205020404" pitchFamily="49" charset="0"/>
              </a:rPr>
              <a:t> types. </a:t>
            </a:r>
            <a:endParaRPr lang="en-US" alt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B74566DE-7D6C-4D6D-A5B1-D91C3C181A4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33003F-CDA3-4448-B7E6-DADD590497A0}" type="slidenum">
              <a:rPr lang="en-US" altLang="en-US" sz="1400" smtClean="0"/>
              <a:pPr>
                <a:spcBef>
                  <a:spcPct val="0"/>
                </a:spcBef>
                <a:buClrTx/>
                <a:buSzTx/>
                <a:buFontTx/>
                <a:buNone/>
              </a:pPr>
              <a:t>7</a:t>
            </a:fld>
            <a:endParaRPr lang="en-US" altLang="en-US" sz="1400"/>
          </a:p>
        </p:txBody>
      </p:sp>
      <p:sp>
        <p:nvSpPr>
          <p:cNvPr id="11267" name="Rectangle 2">
            <a:extLst>
              <a:ext uri="{FF2B5EF4-FFF2-40B4-BE49-F238E27FC236}">
                <a16:creationId xmlns:a16="http://schemas.microsoft.com/office/drawing/2014/main" id="{9B26C8BB-A7F6-4290-9523-C2FF5A9ADD5B}"/>
              </a:ext>
            </a:extLst>
          </p:cNvPr>
          <p:cNvSpPr>
            <a:spLocks noGrp="1" noChangeArrowheads="1"/>
          </p:cNvSpPr>
          <p:nvPr>
            <p:ph type="title"/>
          </p:nvPr>
        </p:nvSpPr>
        <p:spPr>
          <a:xfrm>
            <a:off x="685800" y="228600"/>
            <a:ext cx="7772400" cy="990600"/>
          </a:xfrm>
          <a:noFill/>
        </p:spPr>
        <p:txBody>
          <a:bodyPr/>
          <a:lstStyle/>
          <a:p>
            <a:r>
              <a:rPr lang="en-US" altLang="en-US" sz="4000"/>
              <a:t>Declaring, creating, initializing Using the Shorthand Notation</a:t>
            </a:r>
          </a:p>
        </p:txBody>
      </p:sp>
      <p:sp>
        <p:nvSpPr>
          <p:cNvPr id="11268" name="Rectangle 3">
            <a:extLst>
              <a:ext uri="{FF2B5EF4-FFF2-40B4-BE49-F238E27FC236}">
                <a16:creationId xmlns:a16="http://schemas.microsoft.com/office/drawing/2014/main" id="{A1BE19F6-7B8C-44F4-86D9-B8167B9A7C35}"/>
              </a:ext>
            </a:extLst>
          </p:cNvPr>
          <p:cNvSpPr>
            <a:spLocks noGrp="1" noChangeArrowheads="1"/>
          </p:cNvSpPr>
          <p:nvPr>
            <p:ph type="body" idx="1"/>
          </p:nvPr>
        </p:nvSpPr>
        <p:spPr>
          <a:xfrm>
            <a:off x="457200" y="1600200"/>
            <a:ext cx="8305800" cy="4419600"/>
          </a:xfrm>
          <a:noFill/>
        </p:spPr>
        <p:txBody>
          <a:bodyPr/>
          <a:lstStyle/>
          <a:p>
            <a:pPr marL="0" indent="0">
              <a:spcBef>
                <a:spcPct val="50000"/>
              </a:spcBef>
              <a:buFont typeface="Monotype Sorts" pitchFamily="2" charset="2"/>
              <a:buNone/>
            </a:pPr>
            <a:r>
              <a:rPr lang="en-US" altLang="en-US" sz="2400">
                <a:latin typeface="Courier New" panose="02070309020205020404" pitchFamily="49" charset="0"/>
              </a:rPr>
              <a:t>double[] myList = {1.9, 2.9, 3.4, 3.5};</a:t>
            </a:r>
          </a:p>
          <a:p>
            <a:pPr marL="0" indent="0">
              <a:spcBef>
                <a:spcPct val="50000"/>
              </a:spcBef>
              <a:buFont typeface="Monotype Sorts" pitchFamily="2" charset="2"/>
              <a:buNone/>
            </a:pPr>
            <a:r>
              <a:rPr lang="en-US" altLang="en-US">
                <a:cs typeface="Times New Roman" panose="02020603050405020304" pitchFamily="18" charset="0"/>
              </a:rPr>
              <a:t>This shorthand notation is equivalent to the following statements:</a:t>
            </a:r>
          </a:p>
          <a:p>
            <a:pPr marL="0" indent="0">
              <a:spcBef>
                <a:spcPct val="50000"/>
              </a:spcBef>
              <a:buFont typeface="Monotype Sorts" pitchFamily="2" charset="2"/>
              <a:buNone/>
            </a:pPr>
            <a:r>
              <a:rPr lang="en-US" altLang="en-US" sz="2400">
                <a:latin typeface="Courier New" panose="02070309020205020404" pitchFamily="49" charset="0"/>
              </a:rPr>
              <a:t>double[] myList = new double[4];</a:t>
            </a:r>
          </a:p>
          <a:p>
            <a:pPr marL="0" indent="0">
              <a:spcBef>
                <a:spcPct val="50000"/>
              </a:spcBef>
              <a:buFont typeface="Monotype Sorts" pitchFamily="2" charset="2"/>
              <a:buNone/>
            </a:pPr>
            <a:r>
              <a:rPr lang="en-US" altLang="en-US" sz="2400">
                <a:latin typeface="Courier New" panose="02070309020205020404" pitchFamily="49" charset="0"/>
              </a:rPr>
              <a:t>myList[0] = 1.9;</a:t>
            </a:r>
          </a:p>
          <a:p>
            <a:pPr marL="0" indent="0">
              <a:spcBef>
                <a:spcPct val="50000"/>
              </a:spcBef>
              <a:buFont typeface="Monotype Sorts" pitchFamily="2" charset="2"/>
              <a:buNone/>
            </a:pPr>
            <a:r>
              <a:rPr lang="en-US" altLang="en-US" sz="2400">
                <a:latin typeface="Courier New" panose="02070309020205020404" pitchFamily="49" charset="0"/>
              </a:rPr>
              <a:t>myList[1] = 2.9;</a:t>
            </a:r>
          </a:p>
          <a:p>
            <a:pPr marL="0" indent="0">
              <a:spcBef>
                <a:spcPct val="50000"/>
              </a:spcBef>
              <a:buFont typeface="Monotype Sorts" pitchFamily="2" charset="2"/>
              <a:buNone/>
            </a:pPr>
            <a:r>
              <a:rPr lang="en-US" altLang="en-US" sz="2400">
                <a:latin typeface="Courier New" panose="02070309020205020404" pitchFamily="49" charset="0"/>
              </a:rPr>
              <a:t>myList[2] = 3.4;</a:t>
            </a:r>
          </a:p>
          <a:p>
            <a:pPr marL="0" indent="0">
              <a:spcBef>
                <a:spcPct val="50000"/>
              </a:spcBef>
              <a:buFont typeface="Monotype Sorts" pitchFamily="2" charset="2"/>
              <a:buNone/>
            </a:pPr>
            <a:r>
              <a:rPr lang="en-US" altLang="en-US" sz="2400">
                <a:latin typeface="Courier New" panose="02070309020205020404" pitchFamily="49" charset="0"/>
              </a:rPr>
              <a:t>myList[3] = 3.5;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B7E9C862-36C0-4A74-8E3D-610D49DAE29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9E97CA8-1A4E-47C6-A075-0D5F5A05A4EC}" type="slidenum">
              <a:rPr lang="en-US" altLang="en-US" sz="1400" smtClean="0"/>
              <a:pPr>
                <a:spcBef>
                  <a:spcPct val="0"/>
                </a:spcBef>
                <a:buClrTx/>
                <a:buSzTx/>
                <a:buFontTx/>
                <a:buNone/>
              </a:pPr>
              <a:t>8</a:t>
            </a:fld>
            <a:endParaRPr lang="en-US" altLang="en-US" sz="1400"/>
          </a:p>
        </p:txBody>
      </p:sp>
      <p:sp>
        <p:nvSpPr>
          <p:cNvPr id="12291" name="Rectangle 2">
            <a:extLst>
              <a:ext uri="{FF2B5EF4-FFF2-40B4-BE49-F238E27FC236}">
                <a16:creationId xmlns:a16="http://schemas.microsoft.com/office/drawing/2014/main" id="{7798C18C-3002-4905-B396-D3D25161BC8F}"/>
              </a:ext>
            </a:extLst>
          </p:cNvPr>
          <p:cNvSpPr>
            <a:spLocks noGrp="1" noChangeArrowheads="1"/>
          </p:cNvSpPr>
          <p:nvPr>
            <p:ph type="title"/>
          </p:nvPr>
        </p:nvSpPr>
        <p:spPr>
          <a:xfrm>
            <a:off x="685800" y="228600"/>
            <a:ext cx="7772400" cy="990600"/>
          </a:xfrm>
          <a:noFill/>
        </p:spPr>
        <p:txBody>
          <a:bodyPr/>
          <a:lstStyle/>
          <a:p>
            <a:r>
              <a:rPr lang="en-US" altLang="en-US" sz="4800">
                <a:cs typeface="Times New Roman" panose="02020603050405020304" pitchFamily="18" charset="0"/>
              </a:rPr>
              <a:t>CAUTION</a:t>
            </a:r>
            <a:endParaRPr lang="en-US" altLang="en-US" sz="4000"/>
          </a:p>
        </p:txBody>
      </p:sp>
      <p:sp>
        <p:nvSpPr>
          <p:cNvPr id="12292" name="Rectangle 3">
            <a:extLst>
              <a:ext uri="{FF2B5EF4-FFF2-40B4-BE49-F238E27FC236}">
                <a16:creationId xmlns:a16="http://schemas.microsoft.com/office/drawing/2014/main" id="{508A561E-5862-4506-BDF8-CEF79A53345C}"/>
              </a:ext>
            </a:extLst>
          </p:cNvPr>
          <p:cNvSpPr>
            <a:spLocks noGrp="1" noChangeArrowheads="1"/>
          </p:cNvSpPr>
          <p:nvPr>
            <p:ph type="body" idx="1"/>
          </p:nvPr>
        </p:nvSpPr>
        <p:spPr>
          <a:xfrm>
            <a:off x="228600" y="1219200"/>
            <a:ext cx="8686800" cy="5257800"/>
          </a:xfrm>
          <a:noFill/>
        </p:spPr>
        <p:txBody>
          <a:bodyPr/>
          <a:lstStyle/>
          <a:p>
            <a:pPr marL="0" indent="0">
              <a:lnSpc>
                <a:spcPct val="90000"/>
              </a:lnSpc>
              <a:spcBef>
                <a:spcPct val="50000"/>
              </a:spcBef>
              <a:buFont typeface="Monotype Sorts" pitchFamily="2" charset="2"/>
              <a:buNone/>
            </a:pPr>
            <a:r>
              <a:rPr lang="en-US" altLang="en-US" sz="3600" dirty="0">
                <a:cs typeface="Times New Roman" panose="02020603050405020304" pitchFamily="18" charset="0"/>
              </a:rPr>
              <a:t>Using the shorthand notation, you have to declare, create, and initialize the array all in one statement. Splitting it would cause a syntax error. For example, the following is wrong:</a:t>
            </a:r>
          </a:p>
          <a:p>
            <a:pPr lvl="1">
              <a:lnSpc>
                <a:spcPct val="90000"/>
              </a:lnSpc>
              <a:spcBef>
                <a:spcPct val="50000"/>
              </a:spcBef>
              <a:buFontTx/>
              <a:buNone/>
            </a:pPr>
            <a:r>
              <a:rPr lang="en-US" altLang="en-US" sz="3600" b="1" dirty="0"/>
              <a:t>double[] </a:t>
            </a:r>
            <a:r>
              <a:rPr lang="en-US" altLang="en-US" sz="3600" b="1" dirty="0" err="1"/>
              <a:t>myList</a:t>
            </a:r>
            <a:r>
              <a:rPr lang="en-US" altLang="en-US" sz="3600" b="1" dirty="0"/>
              <a:t>;</a:t>
            </a:r>
          </a:p>
          <a:p>
            <a:pPr lvl="1">
              <a:lnSpc>
                <a:spcPct val="90000"/>
              </a:lnSpc>
              <a:spcBef>
                <a:spcPct val="50000"/>
              </a:spcBef>
              <a:buFontTx/>
              <a:buNone/>
            </a:pPr>
            <a:r>
              <a:rPr lang="en-US" altLang="en-US" sz="3600" b="1" dirty="0" err="1"/>
              <a:t>myList</a:t>
            </a:r>
            <a:r>
              <a:rPr lang="en-US" altLang="en-US" sz="3600" b="1" dirty="0"/>
              <a:t> = {1.9, 2.9, 3.4, 3.5};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1D7D82F1-FC54-4CEF-9A38-AB1C9BD1430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E393344-970F-43A4-A0A4-1B192B6642B2}" type="slidenum">
              <a:rPr lang="en-US" altLang="en-US" sz="1400" smtClean="0"/>
              <a:pPr>
                <a:spcBef>
                  <a:spcPct val="0"/>
                </a:spcBef>
                <a:buClrTx/>
                <a:buSzTx/>
                <a:buFontTx/>
                <a:buNone/>
              </a:pPr>
              <a:t>9</a:t>
            </a:fld>
            <a:endParaRPr lang="en-US" altLang="en-US" sz="1400"/>
          </a:p>
        </p:txBody>
      </p:sp>
      <p:sp>
        <p:nvSpPr>
          <p:cNvPr id="14339" name="Rectangle 2">
            <a:extLst>
              <a:ext uri="{FF2B5EF4-FFF2-40B4-BE49-F238E27FC236}">
                <a16:creationId xmlns:a16="http://schemas.microsoft.com/office/drawing/2014/main" id="{FFBB674C-BB3C-41F4-ACC2-C47B5BB7AC12}"/>
              </a:ext>
            </a:extLst>
          </p:cNvPr>
          <p:cNvSpPr>
            <a:spLocks noGrp="1" noChangeArrowheads="1"/>
          </p:cNvSpPr>
          <p:nvPr>
            <p:ph type="title"/>
          </p:nvPr>
        </p:nvSpPr>
        <p:spPr>
          <a:xfrm>
            <a:off x="685800" y="228600"/>
            <a:ext cx="7772400" cy="533400"/>
          </a:xfrm>
          <a:noFill/>
        </p:spPr>
        <p:txBody>
          <a:bodyPr/>
          <a:lstStyle/>
          <a:p>
            <a:r>
              <a:rPr lang="en-US" altLang="en-US" sz="4000"/>
              <a:t>Processing Arrays</a:t>
            </a:r>
          </a:p>
        </p:txBody>
      </p:sp>
      <p:sp>
        <p:nvSpPr>
          <p:cNvPr id="14340" name="Rectangle 3">
            <a:extLst>
              <a:ext uri="{FF2B5EF4-FFF2-40B4-BE49-F238E27FC236}">
                <a16:creationId xmlns:a16="http://schemas.microsoft.com/office/drawing/2014/main" id="{42E5FE25-E3A8-4EDB-8E1E-E3E01CBECFDA}"/>
              </a:ext>
            </a:extLst>
          </p:cNvPr>
          <p:cNvSpPr>
            <a:spLocks noGrp="1" noChangeArrowheads="1"/>
          </p:cNvSpPr>
          <p:nvPr>
            <p:ph type="body" idx="1"/>
          </p:nvPr>
        </p:nvSpPr>
        <p:spPr>
          <a:xfrm>
            <a:off x="304800" y="1066800"/>
            <a:ext cx="8534400" cy="4953000"/>
          </a:xfrm>
          <a:noFill/>
        </p:spPr>
        <p:txBody>
          <a:bodyPr/>
          <a:lstStyle/>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input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(Initializing arrays with random values)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(Printing arrays)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(Summing all elements)</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largest element)</a:t>
            </a:r>
          </a:p>
          <a:p>
            <a:pPr marL="609600" indent="-609600">
              <a:lnSpc>
                <a:spcPct val="90000"/>
              </a:lnSpc>
              <a:spcBef>
                <a:spcPct val="50000"/>
              </a:spcBef>
              <a:buFont typeface="Monotype Sorts" pitchFamily="2" charset="2"/>
              <a:buAutoNum type="arabicPeriod"/>
            </a:pPr>
            <a:r>
              <a:rPr lang="en-US" altLang="en-US" sz="2500">
                <a:cs typeface="Times New Roman" panose="02020603050405020304" pitchFamily="18" charset="0"/>
              </a:rPr>
              <a:t>(Finding the smallest index of the largest element)</a:t>
            </a:r>
          </a:p>
          <a:p>
            <a:pPr marL="609600" indent="-609600">
              <a:lnSpc>
                <a:spcPct val="90000"/>
              </a:lnSpc>
              <a:spcBef>
                <a:spcPct val="50000"/>
              </a:spcBef>
              <a:buFont typeface="Monotype Sorts" pitchFamily="2" charset="2"/>
              <a:buAutoNum type="arabicPeriod"/>
            </a:pPr>
            <a:r>
              <a:rPr lang="en-US" altLang="en-US" sz="2500"/>
              <a:t>(</a:t>
            </a:r>
            <a:r>
              <a:rPr lang="en-US" altLang="en-US" sz="2500" i="1"/>
              <a:t>Random shuffling</a:t>
            </a:r>
            <a:r>
              <a:rPr lang="en-US" altLang="en-US" sz="2500"/>
              <a:t>) </a:t>
            </a:r>
          </a:p>
          <a:p>
            <a:pPr marL="609600" indent="-609600">
              <a:lnSpc>
                <a:spcPct val="90000"/>
              </a:lnSpc>
              <a:spcBef>
                <a:spcPct val="50000"/>
              </a:spcBef>
              <a:buFont typeface="Monotype Sorts" pitchFamily="2" charset="2"/>
              <a:buAutoNum type="arabicPeriod"/>
            </a:pPr>
            <a:r>
              <a:rPr lang="en-US" altLang="en-US" sz="2500"/>
              <a:t>(</a:t>
            </a:r>
            <a:r>
              <a:rPr lang="en-US" altLang="en-US" sz="2500" i="1"/>
              <a:t>Shifting elements</a:t>
            </a:r>
            <a:r>
              <a:rPr lang="en-US" altLang="en-US" sz="2500"/>
              <a:t>)</a:t>
            </a:r>
            <a:r>
              <a:rPr lang="en-US" altLang="en-US" sz="2400"/>
              <a:t> </a:t>
            </a: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65472</TotalTime>
  <Words>2895</Words>
  <Application>Microsoft Office PowerPoint</Application>
  <PresentationFormat>On-screen Show (4:3)</PresentationFormat>
  <Paragraphs>343</Paragraphs>
  <Slides>42</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0" baseType="lpstr">
      <vt:lpstr>Arial</vt:lpstr>
      <vt:lpstr>Book Antiqua</vt:lpstr>
      <vt:lpstr>Courier</vt:lpstr>
      <vt:lpstr>Courier New</vt:lpstr>
      <vt:lpstr>Monotype Sorts</vt:lpstr>
      <vt:lpstr>Times New Roman</vt:lpstr>
      <vt:lpstr>International</vt:lpstr>
      <vt:lpstr>Picture</vt:lpstr>
      <vt:lpstr>Chapter 7 Single-Dimensional Arrays</vt:lpstr>
      <vt:lpstr>Objectives</vt:lpstr>
      <vt:lpstr>Introducing Arrays</vt:lpstr>
      <vt:lpstr>Declaring &amp; Creating Array Variables</vt:lpstr>
      <vt:lpstr>Indexed Variables</vt:lpstr>
      <vt:lpstr>Default Values</vt:lpstr>
      <vt:lpstr>Declaring, creating, initializing Using the Shorthand Notation</vt:lpstr>
      <vt:lpstr>CAUTION</vt:lpstr>
      <vt:lpstr>Processing Arrays</vt:lpstr>
      <vt:lpstr>Initializing arrays with input values</vt:lpstr>
      <vt:lpstr>Initializing arrays with random values</vt:lpstr>
      <vt:lpstr>Printing arrays</vt:lpstr>
      <vt:lpstr>Summing all elements</vt:lpstr>
      <vt:lpstr>Finding the largest element</vt:lpstr>
      <vt:lpstr>Shifting Elements</vt:lpstr>
      <vt:lpstr>Random shuffling</vt:lpstr>
      <vt:lpstr>Enhanced for Loop (for-each loop)</vt:lpstr>
      <vt:lpstr>Problem: Deck of Cards</vt:lpstr>
      <vt:lpstr>Problem: Deck of Cards, cont.</vt:lpstr>
      <vt:lpstr>Problem: Deck of Cards, cont.</vt:lpstr>
      <vt:lpstr>Copying Arrays</vt:lpstr>
      <vt:lpstr>Copying Arrays</vt:lpstr>
      <vt:lpstr>The arraycopy Method</vt:lpstr>
      <vt:lpstr>Passing Arrays to Methods</vt:lpstr>
      <vt:lpstr>Pass By Value</vt:lpstr>
      <vt:lpstr>Simple Example</vt:lpstr>
      <vt:lpstr>Simple Example</vt:lpstr>
      <vt:lpstr>Returning an Array from a Method</vt:lpstr>
      <vt:lpstr>Searching Arrays</vt:lpstr>
      <vt:lpstr>Linear Search</vt:lpstr>
      <vt:lpstr>Linear Search</vt:lpstr>
      <vt:lpstr>Binary Search</vt:lpstr>
      <vt:lpstr>Binary Search, cont.</vt:lpstr>
      <vt:lpstr>Binary Search, cont.</vt:lpstr>
      <vt:lpstr>Binary Search, cont.</vt:lpstr>
      <vt:lpstr>From Idea to Soluton</vt:lpstr>
      <vt:lpstr>The Arrays.binarySearch Method</vt:lpstr>
      <vt:lpstr>Sorting Arrays</vt:lpstr>
      <vt:lpstr>Selection Sort</vt:lpstr>
      <vt:lpstr>The Arrays.sort Method</vt:lpstr>
      <vt:lpstr>The Arrays.toString(list) Method</vt:lpstr>
      <vt:lpstr>Main Method Is Just a Regular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Arrays</dc:title>
  <dc:creator>Y. Daniel Liang</dc:creator>
  <cp:lastModifiedBy>Ankur Agrawal</cp:lastModifiedBy>
  <cp:revision>376</cp:revision>
  <dcterms:created xsi:type="dcterms:W3CDTF">1995-06-10T17:31:50Z</dcterms:created>
  <dcterms:modified xsi:type="dcterms:W3CDTF">2020-02-03T16:19:19Z</dcterms:modified>
</cp:coreProperties>
</file>