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6" r:id="rId9"/>
    <p:sldId id="303" r:id="rId10"/>
    <p:sldId id="263" r:id="rId11"/>
    <p:sldId id="267" r:id="rId12"/>
    <p:sldId id="264" r:id="rId13"/>
    <p:sldId id="268" r:id="rId14"/>
    <p:sldId id="269" r:id="rId15"/>
    <p:sldId id="270" r:id="rId16"/>
    <p:sldId id="291" r:id="rId17"/>
    <p:sldId id="29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7" r:id="rId39"/>
    <p:sldId id="294" r:id="rId40"/>
    <p:sldId id="295" r:id="rId41"/>
    <p:sldId id="306" r:id="rId42"/>
    <p:sldId id="296" r:id="rId43"/>
    <p:sldId id="297" r:id="rId44"/>
    <p:sldId id="301" r:id="rId45"/>
    <p:sldId id="298" r:id="rId46"/>
    <p:sldId id="299" r:id="rId47"/>
    <p:sldId id="308" r:id="rId48"/>
    <p:sldId id="302" r:id="rId49"/>
    <p:sldId id="30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6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A4BA-B598-4B82-A877-71AFAC04C94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D2E6-2E05-4F26-907F-B8AEBC0B5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charts/difficulty" TargetMode="External"/><Relationship Id="rId2" Type="http://schemas.openxmlformats.org/officeDocument/2006/relationships/hyperlink" Target="https://www.blockchain.com/btc/bloc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Details about the Mining Difficulty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9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57B7-7420-4B94-A52E-D5EB1B89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279B-95AD-43C8-99BF-8740F3FE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to get a valid hash using a randomly picked nonce</a:t>
            </a:r>
          </a:p>
          <a:p>
            <a:pPr marL="0" indent="0">
              <a:buNone/>
            </a:pPr>
            <a:r>
              <a:rPr lang="en-US" dirty="0"/>
              <a:t>								=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2*10</a:t>
            </a:r>
            <a:r>
              <a:rPr lang="en-US" b="1" baseline="30000" dirty="0">
                <a:solidFill>
                  <a:schemeClr val="accent6">
                    <a:lumMod val="75000"/>
                  </a:schemeClr>
                </a:solidFill>
              </a:rPr>
              <a:t>55 </a:t>
            </a:r>
            <a:r>
              <a:rPr lang="en-US" dirty="0"/>
              <a:t>/</a:t>
            </a:r>
            <a:r>
              <a:rPr lang="en-US" b="1" dirty="0">
                <a:solidFill>
                  <a:srgbClr val="FF0000"/>
                </a:solidFill>
              </a:rPr>
              <a:t> 10*</a:t>
            </a:r>
            <a:r>
              <a:rPr lang="en-US" b="1" baseline="30000" dirty="0">
                <a:solidFill>
                  <a:srgbClr val="FF0000"/>
                </a:solidFill>
              </a:rPr>
              <a:t>77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							         = 2*10</a:t>
            </a:r>
            <a:r>
              <a:rPr lang="en-US" b="1" baseline="30000" dirty="0">
                <a:solidFill>
                  <a:srgbClr val="FF0000"/>
                </a:solidFill>
              </a:rPr>
              <a:t>-22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		=</a:t>
            </a:r>
            <a:r>
              <a:rPr lang="en-US" dirty="0">
                <a:solidFill>
                  <a:srgbClr val="FF0000"/>
                </a:solidFill>
              </a:rPr>
              <a:t>0.000000000000000000002%</a:t>
            </a:r>
          </a:p>
          <a:p>
            <a:r>
              <a:rPr lang="en-US" dirty="0"/>
              <a:t>To get a valid hash using a random nonce </a:t>
            </a:r>
            <a:r>
              <a:rPr lang="en-US" dirty="0">
                <a:solidFill>
                  <a:srgbClr val="FF0000"/>
                </a:solidFill>
              </a:rPr>
              <a:t>It feels like </a:t>
            </a:r>
            <a:r>
              <a:rPr lang="en-US" dirty="0"/>
              <a:t>the chance is less than the chance for wining the lottery.</a:t>
            </a:r>
          </a:p>
          <a:p>
            <a:r>
              <a:rPr lang="en-US" dirty="0"/>
              <a:t>And that’s what miners are doing.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2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Miners machines are working continuously </a:t>
            </a:r>
            <a:r>
              <a:rPr lang="en-US" dirty="0"/>
              <a:t>to generate a valid hash using a random nonce in order to add(create) a block to the chain.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the probability of finding that valid hash is very low</a:t>
            </a:r>
            <a:r>
              <a:rPr lang="en-US" dirty="0"/>
              <a:t>.</a:t>
            </a:r>
          </a:p>
          <a:p>
            <a:r>
              <a:rPr lang="en-US" dirty="0"/>
              <a:t>This low probability is for a difficulty level of 18 leading 0’s, but if the difficulty is increased then it will lower and lower the probability to find the golden nonce.</a:t>
            </a:r>
          </a:p>
          <a:p>
            <a:r>
              <a:rPr lang="en-US" dirty="0">
                <a:solidFill>
                  <a:srgbClr val="FF0000"/>
                </a:solidFill>
              </a:rPr>
              <a:t>This is what cryptographic puzzle is about!!!!</a:t>
            </a:r>
          </a:p>
        </p:txBody>
      </p:sp>
    </p:spTree>
    <p:extLst>
      <p:ext uri="{BB962C8B-B14F-4D97-AF65-F5344CB8AC3E}">
        <p14:creationId xmlns:p14="http://schemas.microsoft.com/office/powerpoint/2010/main" val="133387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649D-3943-45A7-921D-6AF23A53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550"/>
          </a:xfrm>
        </p:spPr>
        <p:txBody>
          <a:bodyPr>
            <a:normAutofit fontScale="90000"/>
          </a:bodyPr>
          <a:lstStyle/>
          <a:p>
            <a:r>
              <a:rPr lang="en-US" dirty="0"/>
              <a:t>Q2. How to calculate the mining difficulty??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FF34-ADC4-470A-8466-EB4AE1A2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226"/>
            <a:ext cx="10515600" cy="4603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Difficulty = current target/max target</a:t>
            </a:r>
          </a:p>
          <a:p>
            <a:pPr marL="0" indent="0">
              <a:buNone/>
            </a:pPr>
            <a:r>
              <a:rPr lang="en-US" dirty="0"/>
              <a:t>How often the difficulty is adjusted??</a:t>
            </a:r>
          </a:p>
          <a:p>
            <a:r>
              <a:rPr lang="en-US" dirty="0">
                <a:solidFill>
                  <a:srgbClr val="0070C0"/>
                </a:solidFill>
              </a:rPr>
              <a:t>Difficulty is adjusted every 2016 Blocks (2 weeks)</a:t>
            </a:r>
          </a:p>
          <a:p>
            <a:r>
              <a:rPr lang="en-US" dirty="0">
                <a:solidFill>
                  <a:srgbClr val="FF0000"/>
                </a:solidFill>
              </a:rPr>
              <a:t>Ideally every block should be released every 10 minutes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In 2 weeks we should have 2016 block created.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E2973-12D8-4894-A352-6B3A0163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18" y="1127176"/>
            <a:ext cx="84963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6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64" y="1825625"/>
            <a:ext cx="119980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Where the max target come from?</a:t>
            </a:r>
          </a:p>
          <a:p>
            <a:r>
              <a:rPr lang="en-US" dirty="0">
                <a:sym typeface="Wingdings" panose="05000000000000000000" pitchFamily="2" charset="2"/>
              </a:rPr>
              <a:t>Theoretically, the max target should be 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FFFFFFFFFFFFFFFFFFFFFFFFFFFFFFFFFFFFFFFFFFFFFFFFFFFFFFFFFFFFFFFF (64 F’s)</a:t>
            </a:r>
          </a:p>
          <a:p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So, at the beginning of the chain, the miners could find the golden nonce easily!!!.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Basically, any random nonce would generate a valid hash.</a:t>
            </a:r>
          </a:p>
          <a:p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So miners would mine out all the blocks too quickly even before the first 2 weeks passed to adjust the difficulty.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73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9D56F-47DF-4B9E-80B9-94FEB086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72" y="246837"/>
            <a:ext cx="2566812" cy="3165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DA1B1A-C045-499C-8240-2D6679B06C43}"/>
              </a:ext>
            </a:extLst>
          </p:cNvPr>
          <p:cNvSpPr txBox="1"/>
          <p:nvPr/>
        </p:nvSpPr>
        <p:spPr>
          <a:xfrm>
            <a:off x="3087480" y="3620857"/>
            <a:ext cx="679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intentionally they started with a difficulty that had 8 leading zeros.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7115E-8425-4D7D-94DA-EC8BEC6A2A66}"/>
              </a:ext>
            </a:extLst>
          </p:cNvPr>
          <p:cNvSpPr/>
          <p:nvPr/>
        </p:nvSpPr>
        <p:spPr>
          <a:xfrm>
            <a:off x="2966484" y="719482"/>
            <a:ext cx="8640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Max target = FFFFFFFFFFFFFFFFFFFFFFFFFFFFFFFFFFFFFFFFFFFFFFFFFFFFFFFFFFFFFFFF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D5B583-4C5D-4F12-94AE-A968B587686A}"/>
              </a:ext>
            </a:extLst>
          </p:cNvPr>
          <p:cNvSpPr/>
          <p:nvPr/>
        </p:nvSpPr>
        <p:spPr>
          <a:xfrm>
            <a:off x="3118884" y="5603385"/>
            <a:ext cx="8640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Max target = 00000000FFFFFFFFFFFFFFFFFFFFFFFFFFFFFFFFFFFFFFFFFFFFFFFFFFFFFFFF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E13EA-E922-4995-9121-7FF8B822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3" y="3519378"/>
            <a:ext cx="2566812" cy="32634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EE26B8-9CBC-45CD-B9C1-E4FF49438A0F}"/>
              </a:ext>
            </a:extLst>
          </p:cNvPr>
          <p:cNvSpPr/>
          <p:nvPr/>
        </p:nvSpPr>
        <p:spPr>
          <a:xfrm>
            <a:off x="3090526" y="6308682"/>
            <a:ext cx="8640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Current target = 000000000000000000FFFFFFFFFFFFFFFFFFFFFFFFFFFFFFFFFFFFFFFFFFFFFF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6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7E11-BF82-4AE0-BAA7-33CC2117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49"/>
            <a:ext cx="10515600" cy="593241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difficulty tells us how its harder now to mine a bitcoin compared to what it was at the very start.</a:t>
            </a:r>
          </a:p>
          <a:p>
            <a:r>
              <a:rPr lang="en-US" dirty="0">
                <a:hlinkClick r:id="rId2"/>
              </a:rPr>
              <a:t>https://www.blockchain.com/btc/block/</a:t>
            </a:r>
            <a:endParaRPr lang="en-US" dirty="0"/>
          </a:p>
          <a:p>
            <a:r>
              <a:rPr lang="en-US" dirty="0">
                <a:hlinkClick r:id="rId3"/>
              </a:rPr>
              <a:t>https://www.blockchain.com/charts/difficulty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Difficulty is not adjusted by any central authority.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We know that this is a decentralized system and we know that there's no central authority and that therefore it gets adjusted by the nodes themselves.</a:t>
            </a:r>
          </a:p>
          <a:p>
            <a:endParaRPr lang="en-US" dirty="0"/>
          </a:p>
          <a:p>
            <a:r>
              <a:rPr lang="en-US" u="sng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9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soon as the Bitcoin software is installed on your computer, the computer will be adjusting a difficulty on its own because that algorithm is coded into the Bitcoin protocol.</a:t>
            </a:r>
          </a:p>
          <a:p>
            <a:r>
              <a:rPr lang="en-US" dirty="0">
                <a:solidFill>
                  <a:srgbClr val="00B0F0"/>
                </a:solidFill>
              </a:rPr>
              <a:t>All the nodes are synchronized to adjust the difficulty every two weeks.</a:t>
            </a:r>
          </a:p>
          <a:p>
            <a:r>
              <a:rPr lang="en-US" dirty="0"/>
              <a:t>At the start, the difficulty was very low because nobody was mining Bitcoin and there was no need to change the difficult for a long time.</a:t>
            </a:r>
          </a:p>
          <a:p>
            <a:r>
              <a:rPr lang="en-US" dirty="0"/>
              <a:t>And then people started mining it more and more so as the mining power increases as more players join they start mining faster.</a:t>
            </a:r>
          </a:p>
          <a:p>
            <a:r>
              <a:rPr lang="en-US" dirty="0">
                <a:solidFill>
                  <a:srgbClr val="FF0000"/>
                </a:solidFill>
              </a:rPr>
              <a:t>The mining power or the aggregate power is getting higher and higher.</a:t>
            </a:r>
          </a:p>
        </p:txBody>
      </p:sp>
    </p:spTree>
    <p:extLst>
      <p:ext uri="{BB962C8B-B14F-4D97-AF65-F5344CB8AC3E}">
        <p14:creationId xmlns:p14="http://schemas.microsoft.com/office/powerpoint/2010/main" val="49260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so the algorithm has to adjust the difficulty in order to keep that consistency of releasing a Block every 10 minutes in order to keep that consistent.</a:t>
            </a:r>
          </a:p>
          <a:p>
            <a:r>
              <a:rPr lang="en-US" dirty="0"/>
              <a:t>This is accomplished by changing the required number of leading zeroes every two weeks.</a:t>
            </a:r>
          </a:p>
          <a:p>
            <a:r>
              <a:rPr lang="en-US" dirty="0"/>
              <a:t>And that's keep it under control.</a:t>
            </a:r>
          </a:p>
          <a:p>
            <a:r>
              <a:rPr lang="en-US" dirty="0">
                <a:solidFill>
                  <a:srgbClr val="FF0000"/>
                </a:solidFill>
              </a:rPr>
              <a:t>The whole swarm of miners and industrial level mining like organizations and mining pools as well </a:t>
            </a:r>
            <a:r>
              <a:rPr lang="en-US" u="sng" dirty="0">
                <a:solidFill>
                  <a:srgbClr val="FF0000"/>
                </a:solidFill>
              </a:rPr>
              <a:t>is all under control by the same algorithm.</a:t>
            </a:r>
          </a:p>
        </p:txBody>
      </p:sp>
    </p:spTree>
    <p:extLst>
      <p:ext uri="{BB962C8B-B14F-4D97-AF65-F5344CB8AC3E}">
        <p14:creationId xmlns:p14="http://schemas.microsoft.com/office/powerpoint/2010/main" val="389178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B14B-09DD-4D4F-B538-0FFD1D31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Mining</a:t>
            </a:r>
            <a:br>
              <a:rPr lang="en-US" dirty="0"/>
            </a:br>
            <a:r>
              <a:rPr lang="en-US" dirty="0"/>
              <a:t>One of the worlds largest Bitcoin Mines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cms.qz.com/wp-content/uploads/2017/08/bitmain_70-e1502898689322.jpg?quality=75&amp;strip=all&amp;w=410&amp;h=235">
            <a:extLst>
              <a:ext uri="{FF2B5EF4-FFF2-40B4-BE49-F238E27FC236}">
                <a16:creationId xmlns:a16="http://schemas.microsoft.com/office/drawing/2014/main" id="{2A7ECF6C-4F1D-481E-A509-F8BD32949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509044"/>
            <a:ext cx="52070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6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ms.qz.com/wp-content/uploads/2017/08/bitmain_4.jpg?quality=75&amp;strip=all&amp;w=1260">
            <a:extLst>
              <a:ext uri="{FF2B5EF4-FFF2-40B4-BE49-F238E27FC236}">
                <a16:creationId xmlns:a16="http://schemas.microsoft.com/office/drawing/2014/main" id="{528FF17B-E94F-4520-A4CA-A88E954BE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63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What is the current target hash value?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rgbClr val="00B0F0"/>
                </a:solidFill>
              </a:rPr>
              <a:t>How to calculate the mining difficulty?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6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ms.qz.com/wp-content/uploads/2017/08/bitmain_40.jpg?quality=75&amp;strip=all&amp;w=1260">
            <a:extLst>
              <a:ext uri="{FF2B5EF4-FFF2-40B4-BE49-F238E27FC236}">
                <a16:creationId xmlns:a16="http://schemas.microsoft.com/office/drawing/2014/main" id="{BAB601C7-7AAA-4FF1-B398-8B483B5C3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41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ms.qz.com/wp-content/uploads/2017/08/bitmain_33.jpg?quality=75&amp;strip=all&amp;w=1260">
            <a:extLst>
              <a:ext uri="{FF2B5EF4-FFF2-40B4-BE49-F238E27FC236}">
                <a16:creationId xmlns:a16="http://schemas.microsoft.com/office/drawing/2014/main" id="{9FD497A7-8300-465F-8D13-4B4DB962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96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ms.qz.com/wp-content/uploads/2017/08/bitmain_48.jpg?quality=75&amp;strip=all&amp;w=1260">
            <a:extLst>
              <a:ext uri="{FF2B5EF4-FFF2-40B4-BE49-F238E27FC236}">
                <a16:creationId xmlns:a16="http://schemas.microsoft.com/office/drawing/2014/main" id="{9C67373E-55EF-4C55-81C6-4E2C3261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6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ms.qz.com/wp-content/uploads/2017/08/bitmain_77.jpg?quality=75&amp;strip=all&amp;w=1260">
            <a:extLst>
              <a:ext uri="{FF2B5EF4-FFF2-40B4-BE49-F238E27FC236}">
                <a16:creationId xmlns:a16="http://schemas.microsoft.com/office/drawing/2014/main" id="{5A4EEB8C-454C-49D9-98E6-B5741F93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1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cms.qz.com/wp-content/uploads/2017/08/bitmain_85.jpg?quality=75&amp;strip=all&amp;w=1260">
            <a:extLst>
              <a:ext uri="{FF2B5EF4-FFF2-40B4-BE49-F238E27FC236}">
                <a16:creationId xmlns:a16="http://schemas.microsoft.com/office/drawing/2014/main" id="{7B8B7D33-3CB6-42BB-A25E-5206448FD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26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ms.qz.com/wp-content/uploads/2017/08/bitmain_105.jpg?quality=75&amp;strip=all&amp;w=1260">
            <a:extLst>
              <a:ext uri="{FF2B5EF4-FFF2-40B4-BE49-F238E27FC236}">
                <a16:creationId xmlns:a16="http://schemas.microsoft.com/office/drawing/2014/main" id="{3B851493-D869-4748-B064-0544BCC5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99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cms.qz.com/wp-content/uploads/2017/08/bitmain_120.jpg?quality=75&amp;strip=all&amp;w=1260">
            <a:extLst>
              <a:ext uri="{FF2B5EF4-FFF2-40B4-BE49-F238E27FC236}">
                <a16:creationId xmlns:a16="http://schemas.microsoft.com/office/drawing/2014/main" id="{7D920342-6F94-4CA6-9F3F-60797B23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447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cms.qz.com/wp-content/uploads/2017/08/bitmain_124.jpg?quality=75&amp;strip=all&amp;w=1260">
            <a:extLst>
              <a:ext uri="{FF2B5EF4-FFF2-40B4-BE49-F238E27FC236}">
                <a16:creationId xmlns:a16="http://schemas.microsoft.com/office/drawing/2014/main" id="{5FF9071E-EF76-493F-95DB-E607A47C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550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cms.qz.com/wp-content/uploads/2017/08/bitmain_127.jpg?quality=75&amp;strip=all&amp;w=620">
            <a:extLst>
              <a:ext uri="{FF2B5EF4-FFF2-40B4-BE49-F238E27FC236}">
                <a16:creationId xmlns:a16="http://schemas.microsoft.com/office/drawing/2014/main" id="{BCE28C49-F422-4D88-8A1B-1DDE555F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0"/>
            <a:ext cx="4576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244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cms.qz.com/wp-content/uploads/2017/08/bitmain_96.jpg?quality=75&amp;strip=all&amp;w=1260">
            <a:extLst>
              <a:ext uri="{FF2B5EF4-FFF2-40B4-BE49-F238E27FC236}">
                <a16:creationId xmlns:a16="http://schemas.microsoft.com/office/drawing/2014/main" id="{88AFB4B1-B322-421F-8B6A-1A693857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7C13-2F85-45A6-962A-397632EF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4218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 What is the current target hash value?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C6AB0-A95C-41CA-9DC7-D38D4B7E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423113"/>
            <a:ext cx="118014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10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cms.qz.com/wp-content/uploads/2017/08/bitmain_130.jpg?quality=75&amp;strip=all&amp;w=1260">
            <a:extLst>
              <a:ext uri="{FF2B5EF4-FFF2-40B4-BE49-F238E27FC236}">
                <a16:creationId xmlns:a16="http://schemas.microsoft.com/office/drawing/2014/main" id="{9CC21C36-CAE9-49A5-986C-6BF1E9EE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58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cms.qz.com/wp-content/uploads/2017/08/bitmain_94.jpg?quality=75&amp;strip=all&amp;w=620">
            <a:extLst>
              <a:ext uri="{FF2B5EF4-FFF2-40B4-BE49-F238E27FC236}">
                <a16:creationId xmlns:a16="http://schemas.microsoft.com/office/drawing/2014/main" id="{8381ADB0-788C-4C32-AE60-420153754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19" y="1295280"/>
            <a:ext cx="59055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28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cms.qz.com/wp-content/uploads/2017/08/bitmain_25.jpg?quality=75&amp;strip=all&amp;w=940">
            <a:extLst>
              <a:ext uri="{FF2B5EF4-FFF2-40B4-BE49-F238E27FC236}">
                <a16:creationId xmlns:a16="http://schemas.microsoft.com/office/drawing/2014/main" id="{9A51B0EF-748E-45B2-AA94-69BA442A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42913"/>
            <a:ext cx="89535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361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cms.qz.com/wp-content/uploads/2017/08/bitmain_1081.jpg?quality=75&amp;strip=all&amp;w=940">
            <a:extLst>
              <a:ext uri="{FF2B5EF4-FFF2-40B4-BE49-F238E27FC236}">
                <a16:creationId xmlns:a16="http://schemas.microsoft.com/office/drawing/2014/main" id="{5BE076E5-8D87-498D-89EC-E499D46C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42913"/>
            <a:ext cx="89535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85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ms.qz.com/wp-content/uploads/2017/08/bitmain_1001.jpg?quality=75&amp;strip=all&amp;w=940">
            <a:extLst>
              <a:ext uri="{FF2B5EF4-FFF2-40B4-BE49-F238E27FC236}">
                <a16:creationId xmlns:a16="http://schemas.microsoft.com/office/drawing/2014/main" id="{B1EEC21F-4A72-4263-8B41-1064B371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42913"/>
            <a:ext cx="89535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66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cms.qz.com/wp-content/uploads/2017/08/bitmain_114.jpg?quality=75&amp;strip=all&amp;w=940">
            <a:extLst>
              <a:ext uri="{FF2B5EF4-FFF2-40B4-BE49-F238E27FC236}">
                <a16:creationId xmlns:a16="http://schemas.microsoft.com/office/drawing/2014/main" id="{397F0F5E-2127-44D1-97AB-A4EC0FA74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42913"/>
            <a:ext cx="89535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07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cms.qz.com/wp-content/uploads/2017/08/bitmain_137.jpg?quality=75&amp;strip=all&amp;w=940">
            <a:extLst>
              <a:ext uri="{FF2B5EF4-FFF2-40B4-BE49-F238E27FC236}">
                <a16:creationId xmlns:a16="http://schemas.microsoft.com/office/drawing/2014/main" id="{D52133BB-339C-433B-8803-933237A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42913"/>
            <a:ext cx="89535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62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cms.qz.com/wp-content/uploads/2017/08/bitmain_721.jpg?quality=75&amp;strip=all&amp;w=940">
            <a:extLst>
              <a:ext uri="{FF2B5EF4-FFF2-40B4-BE49-F238E27FC236}">
                <a16:creationId xmlns:a16="http://schemas.microsoft.com/office/drawing/2014/main" id="{B761FB60-F605-4DCA-8CAC-DB16E919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42913"/>
            <a:ext cx="89535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888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Pools</a:t>
            </a:r>
          </a:p>
        </p:txBody>
      </p:sp>
    </p:spTree>
    <p:extLst>
      <p:ext uri="{BB962C8B-B14F-4D97-AF65-F5344CB8AC3E}">
        <p14:creationId xmlns:p14="http://schemas.microsoft.com/office/powerpoint/2010/main" val="298065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7D1B6F-AFD8-4FD3-8F54-DD32DAFB84CA}"/>
              </a:ext>
            </a:extLst>
          </p:cNvPr>
          <p:cNvSpPr txBox="1"/>
          <p:nvPr/>
        </p:nvSpPr>
        <p:spPr>
          <a:xfrm>
            <a:off x="2717368" y="6211669"/>
            <a:ext cx="648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network of miners compete to solve the cryptographic puzzle.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40378" y="1316644"/>
            <a:ext cx="8095673" cy="4650508"/>
            <a:chOff x="1173018" y="676564"/>
            <a:chExt cx="8095673" cy="46505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490" y="1422399"/>
              <a:ext cx="692727" cy="6927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127" y="3551381"/>
              <a:ext cx="692727" cy="6927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18" y="2496126"/>
              <a:ext cx="692727" cy="6927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364" y="3941618"/>
              <a:ext cx="692727" cy="6927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728" y="907473"/>
              <a:ext cx="692727" cy="6927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083" y="3066238"/>
              <a:ext cx="692727" cy="69272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0" y="676564"/>
              <a:ext cx="692727" cy="69272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964" y="1768763"/>
              <a:ext cx="692727" cy="69272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000" y="2479961"/>
              <a:ext cx="692727" cy="69272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453" y="2267526"/>
              <a:ext cx="692727" cy="692727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5283200" y="1567872"/>
              <a:ext cx="646544" cy="92825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18000" y="3110801"/>
              <a:ext cx="601287" cy="830817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89561" y="4067232"/>
              <a:ext cx="1228439" cy="30156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8507613" y="2458256"/>
              <a:ext cx="324200" cy="617452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614160" y="2783373"/>
              <a:ext cx="1236746" cy="76800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12833" y="1931321"/>
              <a:ext cx="646544" cy="92825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14270" y="2953326"/>
              <a:ext cx="646544" cy="92825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2" idx="1"/>
            </p:cNvCxnSpPr>
            <p:nvPr/>
          </p:nvCxnSpPr>
          <p:spPr>
            <a:xfrm>
              <a:off x="7650480" y="1181792"/>
              <a:ext cx="925484" cy="93333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3"/>
            </p:cNvCxnSpPr>
            <p:nvPr/>
          </p:nvCxnSpPr>
          <p:spPr>
            <a:xfrm flipV="1">
              <a:off x="3061854" y="3066239"/>
              <a:ext cx="986212" cy="83150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173287" y="2928148"/>
              <a:ext cx="1024544" cy="1440652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14309" y="1261224"/>
              <a:ext cx="804948" cy="1826493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69440" y="1852118"/>
              <a:ext cx="791093" cy="746531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9" idx="1"/>
            </p:cNvCxnSpPr>
            <p:nvPr/>
          </p:nvCxnSpPr>
          <p:spPr>
            <a:xfrm flipV="1">
              <a:off x="3403596" y="1253837"/>
              <a:ext cx="1353132" cy="40269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>
            <a:xfrm flipV="1">
              <a:off x="5408815" y="1022928"/>
              <a:ext cx="1499985" cy="4201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806" y="4634345"/>
              <a:ext cx="692727" cy="692727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5048597" y="4416818"/>
              <a:ext cx="1491209" cy="720912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251005" y="3672377"/>
              <a:ext cx="862217" cy="119563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60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64142F-CE72-4394-9537-612C5AE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C4172-493D-49D5-95DA-94147156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target means to use or generate a leading zeros in the resulted hash by changing the nonce value.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previous figure is extremely disproportionate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It looks like by setting a target of four leading zeros we are reducing the pool size of the valid pool size to about a quarter of the total.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08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956A3-F851-492D-AA48-C5C3199B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935" y="162560"/>
            <a:ext cx="11451265" cy="36335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Industrial Miners</a:t>
            </a:r>
            <a:r>
              <a:rPr lang="en-US" sz="2000" dirty="0">
                <a:solidFill>
                  <a:srgbClr val="FF0000"/>
                </a:solidFill>
              </a:rPr>
              <a:t>: are huge industrial size miners with huge computation power and big number of rigs who also join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If two of the small mining units were replaced by industrial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case </a:t>
            </a:r>
            <a:r>
              <a:rPr lang="en-US" sz="2000" dirty="0">
                <a:solidFill>
                  <a:srgbClr val="FF0000"/>
                </a:solidFill>
              </a:rPr>
              <a:t>how someone with limited computation power can compete with the huge industrial units?? </a:t>
            </a:r>
            <a:r>
              <a:rPr lang="en-US" sz="2000" dirty="0"/>
              <a:t>It seems unfair!!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The chances of small units for solving the cryptographic puzzle before the huge units is like 1 to million or one trillion</a:t>
            </a:r>
            <a:r>
              <a:rPr lang="en-US" sz="2000" dirty="0"/>
              <a:t>, which is i</a:t>
            </a:r>
            <a:r>
              <a:rPr lang="en-US" sz="2000" u="sng" dirty="0"/>
              <a:t>ncredibly small possibility to find the golden Nonce.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48938" y="3129562"/>
            <a:ext cx="8095673" cy="3728438"/>
            <a:chOff x="1173018" y="329429"/>
            <a:chExt cx="8095673" cy="55529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490" y="1422399"/>
              <a:ext cx="692727" cy="6927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127" y="3551381"/>
              <a:ext cx="692727" cy="6927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18" y="2496126"/>
              <a:ext cx="692727" cy="6927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364" y="3941618"/>
              <a:ext cx="692727" cy="69272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083" y="3066238"/>
              <a:ext cx="692727" cy="69272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0" y="676564"/>
              <a:ext cx="692727" cy="69272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964" y="1768763"/>
              <a:ext cx="692727" cy="69272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000" y="2479961"/>
              <a:ext cx="692727" cy="69272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453" y="2267526"/>
              <a:ext cx="692727" cy="692727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5283200" y="1567872"/>
              <a:ext cx="646544" cy="92825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18000" y="3110801"/>
              <a:ext cx="601287" cy="830817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89561" y="4067232"/>
              <a:ext cx="1228439" cy="30156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507613" y="2458256"/>
              <a:ext cx="324200" cy="617452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614160" y="2783373"/>
              <a:ext cx="1236746" cy="76800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12833" y="1931321"/>
              <a:ext cx="646544" cy="92825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14270" y="2953326"/>
              <a:ext cx="646544" cy="92825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3" idx="1"/>
            </p:cNvCxnSpPr>
            <p:nvPr/>
          </p:nvCxnSpPr>
          <p:spPr>
            <a:xfrm>
              <a:off x="7650480" y="1181792"/>
              <a:ext cx="925484" cy="93333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3"/>
            </p:cNvCxnSpPr>
            <p:nvPr/>
          </p:nvCxnSpPr>
          <p:spPr>
            <a:xfrm flipV="1">
              <a:off x="3061854" y="3066239"/>
              <a:ext cx="986212" cy="83150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173287" y="2928148"/>
              <a:ext cx="1024544" cy="1440652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114309" y="1261224"/>
              <a:ext cx="804948" cy="1826493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869440" y="1852118"/>
              <a:ext cx="791093" cy="746531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403596" y="1253837"/>
              <a:ext cx="1353132" cy="40269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2" idx="1"/>
            </p:cNvCxnSpPr>
            <p:nvPr/>
          </p:nvCxnSpPr>
          <p:spPr>
            <a:xfrm flipV="1">
              <a:off x="5408815" y="1022928"/>
              <a:ext cx="1499985" cy="4201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48597" y="4416818"/>
              <a:ext cx="1491209" cy="720912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251005" y="3672377"/>
              <a:ext cx="862217" cy="119563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841" y="329429"/>
              <a:ext cx="1418031" cy="148925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964" y="4393102"/>
              <a:ext cx="1418031" cy="1489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8649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986784" y="329429"/>
            <a:ext cx="8695450" cy="5552929"/>
            <a:chOff x="986784" y="329429"/>
            <a:chExt cx="8695450" cy="5552929"/>
          </a:xfrm>
        </p:grpSpPr>
        <p:sp>
          <p:nvSpPr>
            <p:cNvPr id="31" name="Oval 30"/>
            <p:cNvSpPr/>
            <p:nvPr/>
          </p:nvSpPr>
          <p:spPr>
            <a:xfrm>
              <a:off x="986784" y="1317027"/>
              <a:ext cx="4361285" cy="4199853"/>
            </a:xfrm>
            <a:prstGeom prst="ellipse">
              <a:avLst/>
            </a:prstGeom>
            <a:gradFill flip="none" rotWithShape="1">
              <a:gsLst>
                <a:gs pos="56000">
                  <a:schemeClr val="accent4">
                    <a:lumMod val="5000"/>
                    <a:lumOff val="95000"/>
                  </a:schemeClr>
                </a:gs>
                <a:gs pos="100000">
                  <a:schemeClr val="accent4">
                    <a:lumMod val="45000"/>
                    <a:lumOff val="55000"/>
                  </a:schemeClr>
                </a:gs>
                <a:gs pos="88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490" y="1422399"/>
              <a:ext cx="692727" cy="6927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127" y="3551381"/>
              <a:ext cx="692727" cy="69272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18" y="2496126"/>
              <a:ext cx="692727" cy="6927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364" y="3941618"/>
              <a:ext cx="692727" cy="6927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083" y="3066238"/>
              <a:ext cx="692727" cy="6927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0" y="676564"/>
              <a:ext cx="692727" cy="69272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964" y="1768763"/>
              <a:ext cx="692727" cy="6927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000" y="2479961"/>
              <a:ext cx="692727" cy="69272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453" y="2267526"/>
              <a:ext cx="692727" cy="692727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5283200" y="1567872"/>
              <a:ext cx="646544" cy="92825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18000" y="3110801"/>
              <a:ext cx="601287" cy="830817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89561" y="4067232"/>
              <a:ext cx="1228439" cy="30156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507613" y="2458256"/>
              <a:ext cx="324200" cy="617452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14160" y="2783373"/>
              <a:ext cx="1236746" cy="76800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12833" y="1931321"/>
              <a:ext cx="646544" cy="92825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14270" y="2953326"/>
              <a:ext cx="646544" cy="92825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9" idx="1"/>
            </p:cNvCxnSpPr>
            <p:nvPr/>
          </p:nvCxnSpPr>
          <p:spPr>
            <a:xfrm>
              <a:off x="7650480" y="1181792"/>
              <a:ext cx="925484" cy="93333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3"/>
            </p:cNvCxnSpPr>
            <p:nvPr/>
          </p:nvCxnSpPr>
          <p:spPr>
            <a:xfrm flipV="1">
              <a:off x="3061854" y="3066239"/>
              <a:ext cx="986212" cy="83150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173287" y="2928148"/>
              <a:ext cx="1024544" cy="1440652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114309" y="1261224"/>
              <a:ext cx="804948" cy="1826493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869440" y="1852118"/>
              <a:ext cx="791093" cy="746531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403596" y="1253837"/>
              <a:ext cx="1353132" cy="40269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8" idx="1"/>
            </p:cNvCxnSpPr>
            <p:nvPr/>
          </p:nvCxnSpPr>
          <p:spPr>
            <a:xfrm flipV="1">
              <a:off x="5408815" y="1022928"/>
              <a:ext cx="1499985" cy="4201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48597" y="4416818"/>
              <a:ext cx="1491209" cy="720912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7251005" y="3672377"/>
              <a:ext cx="862217" cy="119563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841" y="329429"/>
              <a:ext cx="1418031" cy="148925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964" y="4393102"/>
              <a:ext cx="1418031" cy="1489256"/>
            </a:xfrm>
            <a:prstGeom prst="rect">
              <a:avLst/>
            </a:prstGeom>
          </p:spPr>
        </p:pic>
        <p:sp>
          <p:nvSpPr>
            <p:cNvPr id="30" name="Oval 29"/>
            <p:cNvSpPr/>
            <p:nvPr/>
          </p:nvSpPr>
          <p:spPr>
            <a:xfrm>
              <a:off x="5843724" y="513953"/>
              <a:ext cx="3838510" cy="385484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166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5D48-D85C-491C-9BB5-E6DE0F72E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2399" y="284480"/>
            <a:ext cx="9560561" cy="57523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Actually, Miners don't just mine for themselves; they enter mining pools.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These miners (inside the circles) combine their hashing power (computation power) into this mining pool.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 now all units in the pool have more mining power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 mining pool provides a service to distribute the work among the miners in such a way that </a:t>
            </a:r>
            <a:r>
              <a:rPr lang="en-US" sz="3200" b="1" u="sng" dirty="0">
                <a:solidFill>
                  <a:srgbClr val="FF0000"/>
                </a:solidFill>
              </a:rPr>
              <a:t>they're not doing double work.</a:t>
            </a:r>
          </a:p>
          <a:p>
            <a:endParaRPr lang="en-US" sz="32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7145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20C8-FCF6-45D9-8335-A165E54E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987425"/>
            <a:ext cx="10515600" cy="4873625"/>
          </a:xfrm>
        </p:spPr>
        <p:txBody>
          <a:bodyPr>
            <a:normAutofit/>
          </a:bodyPr>
          <a:lstStyle/>
          <a:p>
            <a:r>
              <a:rPr lang="en-US" dirty="0"/>
              <a:t>A very important service that a </a:t>
            </a:r>
            <a:r>
              <a:rPr lang="en-US" dirty="0">
                <a:solidFill>
                  <a:srgbClr val="FF0000"/>
                </a:solidFill>
              </a:rPr>
              <a:t>mining pool provides is it distributes the cryptographic puzzle among the miners</a:t>
            </a:r>
            <a:r>
              <a:rPr lang="en-US" dirty="0"/>
              <a:t>.</a:t>
            </a:r>
          </a:p>
          <a:p>
            <a:r>
              <a:rPr lang="en-US" dirty="0"/>
              <a:t>So instead of simply brute forcing the nonce values till the golden nonce is found, </a:t>
            </a:r>
            <a:r>
              <a:rPr lang="en-US" dirty="0">
                <a:solidFill>
                  <a:srgbClr val="00B0F0"/>
                </a:solidFill>
              </a:rPr>
              <a:t>the mining pool will distribute the possible nonce values among the members</a:t>
            </a:r>
            <a:r>
              <a:rPr lang="en-US" dirty="0"/>
              <a:t>, for example:</a:t>
            </a:r>
          </a:p>
          <a:p>
            <a:r>
              <a:rPr lang="en-US" dirty="0"/>
              <a:t>Unit# 1 will try nonce values from 1-100,000.</a:t>
            </a:r>
          </a:p>
          <a:p>
            <a:r>
              <a:rPr lang="en-US" dirty="0"/>
              <a:t>Unit# 2 will try nonce values from 100,000-200,000.</a:t>
            </a:r>
          </a:p>
          <a:p>
            <a:r>
              <a:rPr lang="en-US" dirty="0"/>
              <a:t>And so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13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way no double work happens and finding the golden nonce will be faster.</a:t>
            </a:r>
          </a:p>
          <a:p>
            <a:r>
              <a:rPr lang="en-US" dirty="0"/>
              <a:t>As soon as one of them finds the golden nonce; this mining pool wins the reward and the fees for the that block.</a:t>
            </a:r>
          </a:p>
          <a:p>
            <a:r>
              <a:rPr lang="en-US" dirty="0"/>
              <a:t>Then, how the reward is split among them???</a:t>
            </a:r>
          </a:p>
          <a:p>
            <a:r>
              <a:rPr lang="en-US" dirty="0">
                <a:solidFill>
                  <a:srgbClr val="FF0000"/>
                </a:solidFill>
              </a:rPr>
              <a:t>The reward will be split proportionally to the hashing power of each member.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17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1E2EC-2D36-4BB9-8718-8C4CEA3B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291"/>
            <a:ext cx="10515600" cy="56966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 mining pools take a certain fee for what they're doing.</a:t>
            </a:r>
          </a:p>
          <a:p>
            <a:endParaRPr lang="en-US" dirty="0"/>
          </a:p>
          <a:p>
            <a:r>
              <a:rPr lang="en-US" dirty="0"/>
              <a:t> Mining pool is a web site or an organization where you can just go and download the software and install it and by this other units can join the pool.</a:t>
            </a:r>
          </a:p>
          <a:p>
            <a:endParaRPr lang="en-US" sz="3200" dirty="0"/>
          </a:p>
          <a:p>
            <a:r>
              <a:rPr lang="en-US" dirty="0">
                <a:solidFill>
                  <a:srgbClr val="FF0000"/>
                </a:solidFill>
              </a:rPr>
              <a:t>Mining pools do not discriminate, anybody can join the pool including the big industrial size rigs.</a:t>
            </a:r>
          </a:p>
          <a:p>
            <a:r>
              <a:rPr lang="en-US" dirty="0">
                <a:solidFill>
                  <a:srgbClr val="00B0F0"/>
                </a:solidFill>
              </a:rPr>
              <a:t>A unit can switch between the different mining pools.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54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7FB4F-5015-42C7-B6E4-9160D692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127" y="616528"/>
            <a:ext cx="9993745" cy="57196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The more hash power the pool has the more players it has,  which means the less portion of the fee the less portion of the reward you will get. </a:t>
            </a:r>
            <a:r>
              <a:rPr lang="en-US" sz="2800" u="sng" dirty="0">
                <a:solidFill>
                  <a:srgbClr val="FF0000"/>
                </a:solidFill>
              </a:rPr>
              <a:t>it's kind of a tradeoff.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Another advantage for having mining pools </a:t>
            </a:r>
            <a:r>
              <a:rPr lang="en-US" sz="2800" dirty="0">
                <a:solidFill>
                  <a:srgbClr val="00B0F0"/>
                </a:solidFill>
              </a:rPr>
              <a:t>is they completely remove the headache from individual miners.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miners do is they just go and buy one of these mining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0983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US" dirty="0"/>
              <a:t>The user install it in his\her house, the user chooses a mining pool by visiting the corresponding web site, download the software and then that's it.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By installing the software, the user is pointing this mining rig which belongs</a:t>
            </a:r>
            <a:r>
              <a:rPr lang="ar-JO" dirty="0"/>
              <a:t> </a:t>
            </a:r>
            <a:r>
              <a:rPr lang="en-US" dirty="0"/>
              <a:t>to him\her (pointing its hash power) to the mining pool or to a number of mining  pools and install the software and that redirects all of this computational power to that mining pool(s).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The user don't have to do anything, don't have to know how Bitcoins work, don't have to know what a block chain 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0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A7FFC3-BE7A-42D2-9DB0-680011BA7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30" y="683491"/>
            <a:ext cx="10243221" cy="47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8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0BCB765-C7A0-459D-B64A-D6D6136DB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73876" y="289279"/>
            <a:ext cx="6865661" cy="14772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Helvetica Neue"/>
              </a:rPr>
              <a:t>Hashrate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Helvetica Neue"/>
              </a:rPr>
              <a:t> Distribution </a:t>
            </a:r>
            <a:b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Helvetica Neue"/>
              </a:rPr>
            </a:br>
            <a:b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Helvetica Neue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Helvetica Neue"/>
              </a:rPr>
              <a:t>An estimation of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Helvetica Neue"/>
              </a:rPr>
              <a:t>hashrate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Helvetica Neue"/>
              </a:rPr>
              <a:t> distribution amongst the largest mining pools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Helvetica Neu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Helvetica Neue"/>
              </a:rPr>
              <a:t>The graph below shows the market share of the most popular bitcoin mining pools. Not be 100% accurate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AB98D-9411-4808-86AE-6B85CE834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67" y="1766534"/>
            <a:ext cx="7181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1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hexadecimal number if we request one leading zero in the hash value then </a:t>
            </a:r>
            <a:r>
              <a:rPr lang="en-US" dirty="0">
                <a:solidFill>
                  <a:srgbClr val="FF0000"/>
                </a:solidFill>
              </a:rPr>
              <a:t>we are going to effectively reduce the pool size by 16 times.</a:t>
            </a:r>
          </a:p>
          <a:p>
            <a:r>
              <a:rPr lang="en-US" dirty="0"/>
              <a:t>If we request two leading zeros </a:t>
            </a:r>
            <a:r>
              <a:rPr lang="en-US" dirty="0">
                <a:solidFill>
                  <a:srgbClr val="FF0000"/>
                </a:solidFill>
              </a:rPr>
              <a:t>the valid area will be reduced to 1/16*1/16,</a:t>
            </a:r>
            <a:r>
              <a:rPr lang="en-US" dirty="0"/>
              <a:t> If we request three leading zeros the area (valid hashes) will be 1/16*1/16*1/16, leading to a very small area of valid hashes.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It would be even invisible on the previous figure if we tried to plot the valid area of hashes for  4 leading zeros.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3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811E-220E-49B2-A52A-A2CA42B0F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544010"/>
            <a:ext cx="5393802" cy="56329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 a decimal number</a:t>
            </a:r>
            <a:r>
              <a:rPr lang="en-US" dirty="0"/>
              <a:t>, lets assume we have:</a:t>
            </a:r>
          </a:p>
          <a:p>
            <a:pPr lvl="1"/>
            <a:r>
              <a:rPr lang="en-US" dirty="0"/>
              <a:t>a number of five digits. </a:t>
            </a:r>
            <a:r>
              <a:rPr lang="en-US" dirty="0" err="1"/>
              <a:t>xxxxx</a:t>
            </a:r>
            <a:endParaRPr lang="en-US" dirty="0"/>
          </a:p>
          <a:p>
            <a:pPr lvl="1"/>
            <a:r>
              <a:rPr lang="en-US" dirty="0"/>
              <a:t>a number of five digits BUT the first one has to be a leading zero, then we have four digits.0xxxx</a:t>
            </a:r>
          </a:p>
          <a:p>
            <a:r>
              <a:rPr lang="en-US" dirty="0"/>
              <a:t>So in the first case, we have from 0 to 99,999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100,000 options.</a:t>
            </a:r>
          </a:p>
          <a:p>
            <a:r>
              <a:rPr lang="en-US" dirty="0"/>
              <a:t>In the second case, we have from 0 to 9999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only 10,000 options.</a:t>
            </a:r>
          </a:p>
          <a:p>
            <a:r>
              <a:rPr lang="en-US" b="1" u="sng" dirty="0"/>
              <a:t>B</a:t>
            </a:r>
            <a:r>
              <a:rPr lang="en-US" u="sng" dirty="0"/>
              <a:t>y requesting one leading zero we're effectively reducing the pool size to 10000/100000 = 1/10.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80FD30-AF54-4117-A224-6556FD324DF2}"/>
              </a:ext>
            </a:extLst>
          </p:cNvPr>
          <p:cNvSpPr txBox="1">
            <a:spLocks/>
          </p:cNvSpPr>
          <p:nvPr/>
        </p:nvSpPr>
        <p:spPr>
          <a:xfrm>
            <a:off x="6625223" y="536919"/>
            <a:ext cx="5393802" cy="563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In a hexadecimal number every digit can have 16 values.</a:t>
            </a:r>
          </a:p>
          <a:p>
            <a:r>
              <a:rPr lang="en-US" dirty="0"/>
              <a:t>So every leading zero is reducing the pool size to 1/16.</a:t>
            </a:r>
          </a:p>
          <a:p>
            <a:r>
              <a:rPr lang="en-US" u="sng" dirty="0">
                <a:solidFill>
                  <a:srgbClr val="FF0000"/>
                </a:solidFill>
              </a:rPr>
              <a:t>In reality even one leading zero is going to significantly reduce our options for a valid hash.</a:t>
            </a:r>
          </a:p>
          <a:p>
            <a:r>
              <a:rPr lang="en-US" dirty="0"/>
              <a:t>From the previous figure it looks like if we pick any random number in our random nonce, then we will have like a 25 percent chance of getting a golden hash.</a:t>
            </a:r>
          </a:p>
          <a:p>
            <a:r>
              <a:rPr lang="en-US" u="sng" dirty="0">
                <a:solidFill>
                  <a:srgbClr val="FF0000"/>
                </a:solidFill>
              </a:rPr>
              <a:t>But in reality it's much less.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7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D05B-8499-4003-9B51-4D3131882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551812"/>
            <a:ext cx="10515600" cy="3168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can we get from 18 leading zeros??.</a:t>
            </a:r>
          </a:p>
          <a:p>
            <a:r>
              <a:rPr lang="en-US" u="sng" dirty="0">
                <a:solidFill>
                  <a:srgbClr val="FF0000"/>
                </a:solidFill>
              </a:rPr>
              <a:t>You know we already saw what 4 leading 0’s feels like what about 18 leading zeros?.</a:t>
            </a:r>
          </a:p>
          <a:p>
            <a:r>
              <a:rPr lang="en-US" dirty="0"/>
              <a:t>How to calculate the probability of getting a golden nonce? Or if we randomly pick a nonce what is the probability that it will be a golden nonce?.</a:t>
            </a:r>
          </a:p>
          <a:p>
            <a:r>
              <a:rPr lang="en-US" dirty="0"/>
              <a:t>How do we calculate the problem?.</a:t>
            </a:r>
          </a:p>
          <a:p>
            <a:r>
              <a:rPr lang="en-US" dirty="0"/>
              <a:t>First, How many hexadecimal possible combinations are there in a number of 64-digit?</a:t>
            </a:r>
          </a:p>
          <a:p>
            <a:endParaRPr lang="en-US" u="sng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83C7E0-C579-476B-8A6F-723153402F4B}"/>
              </a:ext>
            </a:extLst>
          </p:cNvPr>
          <p:cNvSpPr txBox="1">
            <a:spLocks/>
          </p:cNvSpPr>
          <p:nvPr/>
        </p:nvSpPr>
        <p:spPr>
          <a:xfrm>
            <a:off x="990600" y="120484"/>
            <a:ext cx="10515600" cy="1293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us assume that this is the current target.</a:t>
            </a:r>
          </a:p>
          <a:p>
            <a:r>
              <a:rPr lang="en-US" dirty="0"/>
              <a:t>The focus will be on the leading zeros the rest is not going to make much of a difference compared to leading zeros.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00617-5B7E-46D3-8164-8A4C77A2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63859"/>
            <a:ext cx="109251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0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answer = 16*16*16…..*16 = 16</a:t>
                </a:r>
                <a:r>
                  <a:rPr lang="en-US" baseline="30000" dirty="0"/>
                  <a:t>64</a:t>
                </a:r>
                <a:r>
                  <a:rPr lang="en-US" dirty="0"/>
                  <a:t> which is approximately = 1.1579*10</a:t>
                </a:r>
                <a:r>
                  <a:rPr lang="en-US" baseline="30000" dirty="0"/>
                  <a:t>77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u="sng" dirty="0">
                    <a:solidFill>
                      <a:srgbClr val="FF0000"/>
                    </a:solidFill>
                  </a:rPr>
                  <a:t>10</a:t>
                </a:r>
                <a:r>
                  <a:rPr lang="en-US" b="1" u="sng" baseline="30000" dirty="0">
                    <a:solidFill>
                      <a:srgbClr val="FF0000"/>
                    </a:solidFill>
                  </a:rPr>
                  <a:t>77</a:t>
                </a:r>
              </a:p>
              <a:p>
                <a:r>
                  <a:rPr lang="en-US" dirty="0"/>
                  <a:t>How many possible hexadecimal combination in a number of a 64-digit with 18 leading 0’s?</a:t>
                </a:r>
              </a:p>
              <a:p>
                <a:r>
                  <a:rPr lang="en-US" dirty="0"/>
                  <a:t>The answer: Total valid hashes (18 leading 0’s) = 16*16*16…..*16 = 16</a:t>
                </a:r>
                <a:r>
                  <a:rPr lang="en-US" baseline="30000" dirty="0"/>
                  <a:t>64-18</a:t>
                </a:r>
                <a:r>
                  <a:rPr lang="en-US" dirty="0"/>
                  <a:t> =2.4519*10</a:t>
                </a:r>
                <a:r>
                  <a:rPr lang="en-US" baseline="30000" dirty="0"/>
                  <a:t>55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b="1" u="sng" dirty="0">
                    <a:solidFill>
                      <a:schemeClr val="accent6">
                        <a:lumMod val="75000"/>
                      </a:schemeClr>
                    </a:solidFill>
                  </a:rPr>
                  <a:t>2*10</a:t>
                </a:r>
                <a:r>
                  <a:rPr lang="en-US" b="1" u="sng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55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9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The big pool of available combinations is </a:t>
            </a:r>
            <a:r>
              <a:rPr lang="en-US" b="1" u="sng" dirty="0">
                <a:solidFill>
                  <a:srgbClr val="FF0000"/>
                </a:solidFill>
              </a:rPr>
              <a:t>10*</a:t>
            </a:r>
            <a:r>
              <a:rPr lang="en-US" b="1" u="sng" baseline="30000" dirty="0">
                <a:solidFill>
                  <a:srgbClr val="FF0000"/>
                </a:solidFill>
              </a:rPr>
              <a:t>77</a:t>
            </a:r>
          </a:p>
          <a:p>
            <a:endParaRPr lang="en-US" u="sng" dirty="0"/>
          </a:p>
          <a:p>
            <a:r>
              <a:rPr lang="en-US" u="sng" dirty="0"/>
              <a:t>While the restricted pool of valid combinations is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2*10</a:t>
            </a:r>
            <a:r>
              <a:rPr lang="en-US" b="1" u="sng" baseline="30000" dirty="0">
                <a:solidFill>
                  <a:schemeClr val="accent6">
                    <a:lumMod val="75000"/>
                  </a:schemeClr>
                </a:solidFill>
              </a:rPr>
              <a:t>55 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which we aim to find by using the golden nonce.</a:t>
            </a:r>
          </a:p>
          <a:p>
            <a:endParaRPr lang="en-US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2*10</a:t>
            </a:r>
            <a:r>
              <a:rPr lang="en-US" b="1" u="sng" baseline="30000" dirty="0">
                <a:solidFill>
                  <a:schemeClr val="accent6">
                    <a:lumMod val="75000"/>
                  </a:schemeClr>
                </a:solidFill>
              </a:rPr>
              <a:t>55 </a:t>
            </a:r>
            <a:r>
              <a:rPr lang="en-US" b="1" u="sng" dirty="0"/>
              <a:t>looks like a huge pool of combinations,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BUT,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2*10</a:t>
            </a:r>
            <a:r>
              <a:rPr lang="en-US" b="1" u="sng" baseline="30000" dirty="0">
                <a:solidFill>
                  <a:schemeClr val="accent6">
                    <a:lumMod val="75000"/>
                  </a:schemeClr>
                </a:solidFill>
              </a:rPr>
              <a:t>55 </a:t>
            </a:r>
            <a:r>
              <a:rPr lang="en-US" b="1" u="sng" dirty="0"/>
              <a:t>is nothing (much smaller) when compared with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10</a:t>
            </a:r>
            <a:r>
              <a:rPr lang="en-US" b="1" u="sng" baseline="30000" dirty="0">
                <a:solidFill>
                  <a:srgbClr val="FF0000"/>
                </a:solidFill>
              </a:rPr>
              <a:t>77</a:t>
            </a:r>
            <a:endParaRPr lang="en-US" b="1" u="sng" baseline="30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3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1747</Words>
  <Application>Microsoft Office PowerPoint</Application>
  <PresentationFormat>Widescreen</PresentationFormat>
  <Paragraphs>133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Helvetica Neue</vt:lpstr>
      <vt:lpstr>Office Theme</vt:lpstr>
      <vt:lpstr>More Details about the Mining Difficulty</vt:lpstr>
      <vt:lpstr>PowerPoint Presentation</vt:lpstr>
      <vt:lpstr>Question 1 What is the current target hash value?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Q2. How to calculate the mining difficulty??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Bitcoin Mining One of the worlds largest Bitcoin Mines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Mining Pools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Hashrate Distribution   An estimation of hashrate distribution amongst the largest mining pools The graph below shows the market share of the most popular bitcoin mining pools. Not be 100% accurate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Details about Mining Difficulty</dc:title>
  <dc:creator>Windows User</dc:creator>
  <cp:lastModifiedBy>Ari Zaravelis</cp:lastModifiedBy>
  <cp:revision>17</cp:revision>
  <dcterms:created xsi:type="dcterms:W3CDTF">2019-02-02T20:46:12Z</dcterms:created>
  <dcterms:modified xsi:type="dcterms:W3CDTF">2021-03-11T14:51:16Z</dcterms:modified>
</cp:coreProperties>
</file>