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302" r:id="rId5"/>
    <p:sldId id="303" r:id="rId6"/>
    <p:sldId id="304" r:id="rId7"/>
    <p:sldId id="261" r:id="rId8"/>
    <p:sldId id="305" r:id="rId9"/>
    <p:sldId id="307" r:id="rId10"/>
    <p:sldId id="309" r:id="rId11"/>
    <p:sldId id="308" r:id="rId12"/>
    <p:sldId id="263" r:id="rId13"/>
    <p:sldId id="264" r:id="rId14"/>
    <p:sldId id="310" r:id="rId15"/>
    <p:sldId id="265" r:id="rId16"/>
    <p:sldId id="266" r:id="rId17"/>
    <p:sldId id="311" r:id="rId18"/>
    <p:sldId id="312" r:id="rId19"/>
    <p:sldId id="313" r:id="rId20"/>
    <p:sldId id="314" r:id="rId21"/>
    <p:sldId id="269" r:id="rId22"/>
    <p:sldId id="271" r:id="rId23"/>
    <p:sldId id="315" r:id="rId24"/>
    <p:sldId id="272" r:id="rId25"/>
    <p:sldId id="316" r:id="rId26"/>
    <p:sldId id="273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0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9D01-70CA-4ED2-A303-BC193B7D5F1A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D844-FDB5-4916-B897-735F7335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3186-F89E-4CD8-AFB1-8457B899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RANGE</a:t>
            </a:r>
          </a:p>
        </p:txBody>
      </p:sp>
    </p:spTree>
    <p:extLst>
      <p:ext uri="{BB962C8B-B14F-4D97-AF65-F5344CB8AC3E}">
        <p14:creationId xmlns:p14="http://schemas.microsoft.com/office/powerpoint/2010/main" val="417269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82"/>
            <a:ext cx="10515600" cy="6465454"/>
          </a:xfrm>
        </p:spPr>
        <p:txBody>
          <a:bodyPr>
            <a:normAutofit/>
          </a:bodyPr>
          <a:lstStyle/>
          <a:p>
            <a:r>
              <a:rPr lang="en-US" dirty="0"/>
              <a:t>Based on  the avalanche effect:</a:t>
            </a:r>
          </a:p>
          <a:p>
            <a:r>
              <a:rPr lang="en-US" dirty="0"/>
              <a:t>if we don't change the nonce or if we don’t change anything except the timestamp then if we rehash the block with the updated timestamp the resulted hash will be absolutely different.</a:t>
            </a:r>
          </a:p>
          <a:p>
            <a:r>
              <a:rPr lang="en-US" dirty="0">
                <a:solidFill>
                  <a:srgbClr val="FF0000"/>
                </a:solidFill>
              </a:rPr>
              <a:t>Every single second we go through a certain number of </a:t>
            </a:r>
            <a:r>
              <a:rPr lang="en-US" dirty="0" err="1">
                <a:solidFill>
                  <a:srgbClr val="FF0000"/>
                </a:solidFill>
              </a:rPr>
              <a:t>nonces</a:t>
            </a:r>
            <a:r>
              <a:rPr lang="en-US" dirty="0">
                <a:solidFill>
                  <a:srgbClr val="FF0000"/>
                </a:solidFill>
              </a:rPr>
              <a:t> and then the timestamp changes so we can reuse the whole range of the 4 Billion </a:t>
            </a:r>
            <a:r>
              <a:rPr lang="en-US" dirty="0" err="1">
                <a:solidFill>
                  <a:srgbClr val="FF0000"/>
                </a:solidFill>
              </a:rPr>
              <a:t>nonces</a:t>
            </a:r>
            <a:r>
              <a:rPr lang="en-US" dirty="0">
                <a:solidFill>
                  <a:srgbClr val="FF0000"/>
                </a:solidFill>
              </a:rPr>
              <a:t> again.</a:t>
            </a:r>
          </a:p>
          <a:p>
            <a:r>
              <a:rPr lang="en-US" dirty="0"/>
              <a:t>By using the timestamp, there will be </a:t>
            </a:r>
            <a:r>
              <a:rPr lang="en-US" dirty="0">
                <a:solidFill>
                  <a:srgbClr val="FF0000"/>
                </a:solidFill>
              </a:rPr>
              <a:t>infinite number of combinations of time values and </a:t>
            </a:r>
            <a:r>
              <a:rPr lang="en-US" dirty="0" err="1">
                <a:solidFill>
                  <a:srgbClr val="FF0000"/>
                </a:solidFill>
              </a:rPr>
              <a:t>nonces</a:t>
            </a:r>
            <a:r>
              <a:rPr lang="en-US" dirty="0"/>
              <a:t>, these different combinations will be tried till a valid hash value is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7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53670"/>
            <a:ext cx="3394710" cy="301040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153670"/>
            <a:ext cx="3394710" cy="301040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930" y="143510"/>
            <a:ext cx="3394710" cy="3010403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56635" y="168910"/>
            <a:ext cx="952500" cy="1215152"/>
            <a:chOff x="3638550" y="3909060"/>
            <a:chExt cx="952500" cy="121515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550" y="3909060"/>
              <a:ext cx="952500" cy="9525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779520" y="4754880"/>
              <a:ext cx="81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 sec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12075" y="128270"/>
            <a:ext cx="952500" cy="1215152"/>
            <a:chOff x="3638550" y="3909060"/>
            <a:chExt cx="952500" cy="121515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550" y="3909060"/>
              <a:ext cx="952500" cy="95250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779520" y="4754880"/>
              <a:ext cx="81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 sec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122930" y="6133869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163287621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6545" y="3894920"/>
            <a:ext cx="10806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But, this solves the problem for a modest miner who can do 100 MH/s, </a:t>
            </a:r>
            <a:r>
              <a:rPr lang="en-US" sz="2800" dirty="0">
                <a:solidFill>
                  <a:srgbClr val="FF0000"/>
                </a:solidFill>
              </a:rPr>
              <a:t>What about the mining pools???? </a:t>
            </a:r>
          </a:p>
        </p:txBody>
      </p:sp>
    </p:spTree>
    <p:extLst>
      <p:ext uri="{BB962C8B-B14F-4D97-AF65-F5344CB8AC3E}">
        <p14:creationId xmlns:p14="http://schemas.microsoft.com/office/powerpoint/2010/main" val="306458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3E476E-0228-4D1E-B8C1-4421B8CE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570"/>
          </a:xfrm>
        </p:spPr>
        <p:txBody>
          <a:bodyPr>
            <a:noAutofit/>
          </a:bodyPr>
          <a:lstStyle/>
          <a:p>
            <a:r>
              <a:rPr lang="en-US" sz="3600" dirty="0"/>
              <a:t>Hash Rate</a:t>
            </a:r>
            <a:br>
              <a:rPr lang="en-US" sz="2400" dirty="0"/>
            </a:br>
            <a:r>
              <a:rPr lang="en-US" sz="2000" dirty="0"/>
              <a:t>The estimated number of tera hashes per second (trillions of hashes per second) the Bitcoin network is performing. Source: blockchain.com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1" y="1252099"/>
            <a:ext cx="11667337" cy="55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4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91D41F8-AD5C-44E5-9CC2-44700E6F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620" y="355600"/>
            <a:ext cx="11309543" cy="623824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The current hash rate of the network is 164 million trillion hashes per second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 if part of the network hash power is considered, still it’s a tremendous hash power.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Such tremendous hash power will use all of the 4 Billion possible </a:t>
            </a:r>
            <a:r>
              <a:rPr lang="en-US" sz="2800" dirty="0" err="1">
                <a:solidFill>
                  <a:srgbClr val="FF0000"/>
                </a:solidFill>
              </a:rPr>
              <a:t>nonces</a:t>
            </a:r>
            <a:r>
              <a:rPr lang="en-US" sz="2800" dirty="0">
                <a:solidFill>
                  <a:srgbClr val="FF0000"/>
                </a:solidFill>
              </a:rPr>
              <a:t> in a very short time (much less than a second).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the mining pool has to wait till the timestamp updates to start again and this is </a:t>
            </a:r>
            <a:r>
              <a:rPr lang="en-US" sz="3300" b="1" u="sng" dirty="0">
                <a:solidFill>
                  <a:srgbClr val="FF0000"/>
                </a:solidFill>
              </a:rPr>
              <a:t>so much of wasted computation power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What is the solution for a mining pool??</a:t>
            </a:r>
          </a:p>
          <a:p>
            <a:endParaRPr lang="en-US" sz="2000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 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8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86529"/>
              </p:ext>
            </p:extLst>
          </p:nvPr>
        </p:nvGraphicFramePr>
        <p:xfrm>
          <a:off x="8244840" y="1932992"/>
          <a:ext cx="36677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3848648437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3801126118"/>
                    </a:ext>
                  </a:extLst>
                </a:gridCol>
              </a:tblGrid>
              <a:tr h="29280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MEMPOOL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8020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Fees to Miner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56834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2A34BC1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7564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5BBD92A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6352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C5B2D89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19313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87DE27C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27599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AC33B4D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55614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EF42231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0135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5A13BD2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0.0008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64389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C43ABC6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0.0007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91912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E98DF17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14603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DA4E5A1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0.0015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11929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AA6677B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0.0028</a:t>
                      </a:r>
                      <a:r>
                        <a:rPr lang="en-US" baseline="0" dirty="0"/>
                        <a:t> 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61925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953760" y="293898"/>
            <a:ext cx="2432473" cy="4440662"/>
            <a:chOff x="6630247" y="293898"/>
            <a:chExt cx="1430866" cy="21496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247" y="1422400"/>
              <a:ext cx="1430866" cy="102118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67" y="293898"/>
              <a:ext cx="1110826" cy="1180253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0B714B8-BA47-4910-A1DE-9C93DE326477}"/>
              </a:ext>
            </a:extLst>
          </p:cNvPr>
          <p:cNvSpPr txBox="1">
            <a:spLocks/>
          </p:cNvSpPr>
          <p:nvPr/>
        </p:nvSpPr>
        <p:spPr>
          <a:xfrm>
            <a:off x="101600" y="457200"/>
            <a:ext cx="5852160" cy="975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How Miners Pick Transactions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A593FBC-B36B-4BD3-ADFD-14DAEEE574DB}"/>
              </a:ext>
            </a:extLst>
          </p:cNvPr>
          <p:cNvSpPr txBox="1">
            <a:spLocks/>
          </p:cNvSpPr>
          <p:nvPr/>
        </p:nvSpPr>
        <p:spPr>
          <a:xfrm>
            <a:off x="227394" y="1605280"/>
            <a:ext cx="5509365" cy="4978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The transactions come from a MEMPOOL ( Memory Pool) which </a:t>
            </a:r>
            <a:r>
              <a:rPr lang="en-US" b="1" u="sng" dirty="0">
                <a:solidFill>
                  <a:srgbClr val="FF0000"/>
                </a:solidFill>
              </a:rPr>
              <a:t>is attached to every node or miner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Initially, </a:t>
            </a:r>
            <a:r>
              <a:rPr lang="en-US" dirty="0">
                <a:solidFill>
                  <a:srgbClr val="00B0F0"/>
                </a:solidFill>
              </a:rPr>
              <a:t>the transaction in the MEMPOOL are unconfirmed transactions, they are stored in the MEMPOOL before they get included inside a block.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2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93FBC-B36B-4BD3-ADFD-14DAEEE5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840" y="293898"/>
            <a:ext cx="4528185" cy="557509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blocks is added about every 10 minutes, but transactions happen all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The user can send bitcoins any time and he\she can receive bitcoins any time, The user don't have to wait until every 10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transactions are stored in a MEMPOOL until they get selected and added to a valid block (</a:t>
            </a:r>
            <a:r>
              <a:rPr lang="en-US" sz="2800" dirty="0">
                <a:solidFill>
                  <a:srgbClr val="FF0000"/>
                </a:solidFill>
              </a:rPr>
              <a:t>Pending Transactions</a:t>
            </a:r>
            <a:r>
              <a:rPr lang="en-US" sz="2800" dirty="0"/>
              <a:t>).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00135"/>
              </p:ext>
            </p:extLst>
          </p:nvPr>
        </p:nvGraphicFramePr>
        <p:xfrm>
          <a:off x="8244840" y="1932992"/>
          <a:ext cx="36677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3848648437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3801126118"/>
                    </a:ext>
                  </a:extLst>
                </a:gridCol>
              </a:tblGrid>
              <a:tr h="29280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MEMPOOL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8020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Fees to Miner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56834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2A34BC1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7564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5BBD92A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6352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C5B2D89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19313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87DE27C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27599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AC33B4D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55614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EF42231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0135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5A13BD2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0.0008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64389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C43ABC6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0.0007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91912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E98DF17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14603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DA4E5A1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0.0015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11929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AA6677B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0.0028</a:t>
                      </a:r>
                      <a:r>
                        <a:rPr lang="en-US" baseline="0" dirty="0"/>
                        <a:t> 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61925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953760" y="293898"/>
            <a:ext cx="2432473" cy="4440662"/>
            <a:chOff x="6630247" y="293898"/>
            <a:chExt cx="1430866" cy="214968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247" y="1422400"/>
              <a:ext cx="1430866" cy="102118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67" y="293898"/>
              <a:ext cx="1110826" cy="1180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39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26F11-8D26-4D53-8224-257C856AB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3200" y="457200"/>
            <a:ext cx="7216777" cy="59436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miner need to include some of these transactions in the block  that he/she mines.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There is a maximum limit for the number of transaction that can be added to the Block.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In reality, for bitcoins, The limit is one megabyte size for the block, and this can take up to 2000 transactions.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70770"/>
              </p:ext>
            </p:extLst>
          </p:nvPr>
        </p:nvGraphicFramePr>
        <p:xfrm>
          <a:off x="8366760" y="457200"/>
          <a:ext cx="36677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3848648437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3801126118"/>
                    </a:ext>
                  </a:extLst>
                </a:gridCol>
              </a:tblGrid>
              <a:tr h="29280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MEMPOOL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8020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Fees to Miner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56834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2A34BC1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7564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5BBD92A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0.0003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6352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C5B2D89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19313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87DE27C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27599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AC33B4D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55614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EF42231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0135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5A13BD2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0.0008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64389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C43ABC6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0.0007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91912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E98DF17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14603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DA4E5A1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0.0015 </a:t>
                      </a:r>
                      <a:r>
                        <a:rPr lang="en-US" baseline="0" dirty="0"/>
                        <a:t>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11929"/>
                  </a:ext>
                </a:extLst>
              </a:tr>
              <a:tr h="292806">
                <a:tc>
                  <a:txBody>
                    <a:bodyPr/>
                    <a:lstStyle/>
                    <a:p>
                      <a:r>
                        <a:rPr lang="en-US" dirty="0"/>
                        <a:t>AA6677B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0.0028</a:t>
                      </a:r>
                      <a:r>
                        <a:rPr lang="en-US" baseline="0" dirty="0"/>
                        <a:t> BTC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6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37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Assume that a maximum of five transactions can be added to the Block. </a:t>
            </a:r>
          </a:p>
          <a:p>
            <a:r>
              <a:rPr lang="en-US" dirty="0"/>
              <a:t>There are fees that should be paid to the miner for including transactions in the miner’s Block. </a:t>
            </a:r>
          </a:p>
          <a:p>
            <a:r>
              <a:rPr lang="en-US" dirty="0">
                <a:solidFill>
                  <a:srgbClr val="FF0000"/>
                </a:solidFill>
              </a:rPr>
              <a:t>Each transaction is identified by an ID and a fee that the owner of the transaction will pay for the miner for adding the transaction to the Block.</a:t>
            </a:r>
          </a:p>
          <a:p>
            <a:r>
              <a:rPr lang="en-US" dirty="0">
                <a:solidFill>
                  <a:srgbClr val="00B0F0"/>
                </a:solidFill>
              </a:rPr>
              <a:t>The fees are non-compulsory and they're specified by the users themselves who want to send the Bitcoins</a:t>
            </a:r>
            <a:r>
              <a:rPr lang="en-US" dirty="0"/>
              <a:t>. The users can pay low, medium, or high fee.</a:t>
            </a:r>
          </a:p>
          <a:p>
            <a:r>
              <a:rPr lang="en-US" dirty="0">
                <a:solidFill>
                  <a:srgbClr val="FF0000"/>
                </a:solidFill>
              </a:rPr>
              <a:t>The miners get these fees for adding the corresponding transactions when they are successful in creating a valid Block.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2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34284"/>
              </p:ext>
            </p:extLst>
          </p:nvPr>
        </p:nvGraphicFramePr>
        <p:xfrm>
          <a:off x="177800" y="2753360"/>
          <a:ext cx="366776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3848648437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3801126118"/>
                    </a:ext>
                  </a:extLst>
                </a:gridCol>
              </a:tblGrid>
              <a:tr h="2938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MEMPOOL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8020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Fees to Miner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56834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2A34BC1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7564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5BBD92A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0.0003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6352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C5B2D89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0.004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19313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87DE27C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0.0005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27599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AC33B4D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0.002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655614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EF42231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0.002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0135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5A13BD2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0.0008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64389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C43ABC6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0.0007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91912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E98DF17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0.003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14603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DA4E5A1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0.0015 </a:t>
                      </a:r>
                      <a:r>
                        <a:rPr lang="en-US" sz="1400" baseline="0" dirty="0"/>
                        <a:t>BTC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11929"/>
                  </a:ext>
                </a:extLst>
              </a:tr>
              <a:tr h="293858">
                <a:tc>
                  <a:txBody>
                    <a:bodyPr/>
                    <a:lstStyle/>
                    <a:p>
                      <a:r>
                        <a:rPr lang="en-US" sz="1400" dirty="0"/>
                        <a:t>AA6677B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0.0028</a:t>
                      </a:r>
                      <a:r>
                        <a:rPr lang="en-US" sz="1400" baseline="0" dirty="0"/>
                        <a:t> BTC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61925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480560" y="2417338"/>
            <a:ext cx="2432473" cy="4440662"/>
            <a:chOff x="6630247" y="293898"/>
            <a:chExt cx="1430866" cy="21496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247" y="1422400"/>
              <a:ext cx="1430866" cy="102118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67" y="293898"/>
              <a:ext cx="1110826" cy="1180253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7315200" y="1259840"/>
            <a:ext cx="3434080" cy="446024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5040" y="5770880"/>
            <a:ext cx="3434080" cy="812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15200" y="1747520"/>
            <a:ext cx="343408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15200" y="2235200"/>
            <a:ext cx="343408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15200" y="2722880"/>
            <a:ext cx="343408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15200" y="5201920"/>
            <a:ext cx="343408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86320" y="1347709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Block: #10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4720" y="1794748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Timestamp: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6320" y="2309614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Nonce: 0 – 4 Billion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770" y="5283199"/>
            <a:ext cx="2790825" cy="266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38720" y="5950189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Hash: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320" y="2850969"/>
            <a:ext cx="3291840" cy="3156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770" y="3178627"/>
            <a:ext cx="3285390" cy="6191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769" y="3796628"/>
            <a:ext cx="3285391" cy="2978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2769" y="4124572"/>
            <a:ext cx="3285391" cy="314177"/>
          </a:xfrm>
          <a:prstGeom prst="rect">
            <a:avLst/>
          </a:prstGeom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C5918AD9-8A2A-4225-A421-B3845B6DC147}"/>
              </a:ext>
            </a:extLst>
          </p:cNvPr>
          <p:cNvSpPr txBox="1">
            <a:spLocks/>
          </p:cNvSpPr>
          <p:nvPr/>
        </p:nvSpPr>
        <p:spPr>
          <a:xfrm>
            <a:off x="208344" y="457200"/>
            <a:ext cx="6497256" cy="1778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Obviously, </a:t>
            </a:r>
            <a:r>
              <a:rPr lang="en-US" dirty="0">
                <a:solidFill>
                  <a:srgbClr val="FF0000"/>
                </a:solidFill>
              </a:rPr>
              <a:t>the miners will pick the transactions with the highest fees attached</a:t>
            </a:r>
            <a:r>
              <a:rPr lang="en-US" dirty="0"/>
              <a:t>. 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3869267" y="3058160"/>
            <a:ext cx="650240" cy="3657600"/>
          </a:xfrm>
          <a:prstGeom prst="rightBrace">
            <a:avLst>
              <a:gd name="adj1" fmla="val 8333"/>
              <a:gd name="adj2" fmla="val 50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>
            <a:off x="6554639" y="3566160"/>
            <a:ext cx="750401" cy="1391920"/>
          </a:xfrm>
          <a:prstGeom prst="bentArrow">
            <a:avLst>
              <a:gd name="adj1" fmla="val 8753"/>
              <a:gd name="adj2" fmla="val 25000"/>
              <a:gd name="adj3" fmla="val 25000"/>
              <a:gd name="adj4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31513" y="653385"/>
            <a:ext cx="342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to be mined</a:t>
            </a:r>
          </a:p>
        </p:txBody>
      </p:sp>
    </p:spTree>
    <p:extLst>
      <p:ext uri="{BB962C8B-B14F-4D97-AF65-F5344CB8AC3E}">
        <p14:creationId xmlns:p14="http://schemas.microsoft.com/office/powerpoint/2010/main" val="201541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7" y="175895"/>
            <a:ext cx="2454593" cy="37052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257675" y="436879"/>
            <a:ext cx="952500" cy="1215152"/>
            <a:chOff x="3638550" y="3909060"/>
            <a:chExt cx="952500" cy="12151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550" y="3909060"/>
              <a:ext cx="952500" cy="952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19195" y="4754880"/>
              <a:ext cx="87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&lt; 1 sec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2722880" y="975359"/>
            <a:ext cx="1340485" cy="121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47634-39A5-4819-9FFB-2E51579125D7}"/>
              </a:ext>
            </a:extLst>
          </p:cNvPr>
          <p:cNvSpPr txBox="1"/>
          <p:nvPr/>
        </p:nvSpPr>
        <p:spPr>
          <a:xfrm>
            <a:off x="268287" y="4016415"/>
            <a:ext cx="10889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hash function is deterministic, same input always generate same output, what can be changed till now in the Block configuration is the nonce and the timestamp.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Mining pools have a huge hashing power that it can iterate over the 4 Billion possible </a:t>
            </a:r>
            <a:r>
              <a:rPr lang="en-US" dirty="0" err="1">
                <a:solidFill>
                  <a:srgbClr val="FF0000"/>
                </a:solidFill>
              </a:rPr>
              <a:t>nonces</a:t>
            </a:r>
            <a:r>
              <a:rPr lang="en-US" dirty="0">
                <a:solidFill>
                  <a:srgbClr val="FF0000"/>
                </a:solidFill>
              </a:rPr>
              <a:t> in less than one second</a:t>
            </a:r>
            <a:r>
              <a:rPr lang="en-US" dirty="0"/>
              <a:t>, if the golden nonce was not found then either the mining pool should wait until the time stamp changes in order to test again the 4 Billion </a:t>
            </a:r>
            <a:r>
              <a:rPr lang="en-US" dirty="0" err="1"/>
              <a:t>nonces</a:t>
            </a:r>
            <a:r>
              <a:rPr lang="en-US" dirty="0"/>
              <a:t>, and this is considered a waste of time and hashing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OR???</a:t>
            </a:r>
          </a:p>
        </p:txBody>
      </p:sp>
    </p:spTree>
    <p:extLst>
      <p:ext uri="{BB962C8B-B14F-4D97-AF65-F5344CB8AC3E}">
        <p14:creationId xmlns:p14="http://schemas.microsoft.com/office/powerpoint/2010/main" val="328028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33B2C-6C04-4A77-A00A-72AAD6A9E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092" y="544010"/>
            <a:ext cx="4447934" cy="60188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nonce is a field in the block which allows miners to participate in the cryptographic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FF0000"/>
                </a:solidFill>
              </a:rPr>
              <a:t>Miners cannot change any other field except for the nonce field </a:t>
            </a:r>
            <a:r>
              <a:rPr lang="en-US" sz="2000" dirty="0"/>
              <a:t>and therefore they have to variate the nonce in order to generate a valid hash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soon as that happens the miner wins the puzzle and can add the block to the chain and get the reward.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BUT, </a:t>
            </a:r>
            <a:r>
              <a:rPr lang="en-US" sz="2000" u="sng" dirty="0">
                <a:solidFill>
                  <a:srgbClr val="FF0000"/>
                </a:solidFill>
              </a:rPr>
              <a:t>the nonce in not infinite</a:t>
            </a:r>
            <a:r>
              <a:rPr lang="en-US" sz="2000" dirty="0"/>
              <a:t>, we can’t keep incrementing the nonce for 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The nonce is a 32 bit number </a:t>
            </a:r>
            <a:r>
              <a:rPr lang="en-US" sz="2000" dirty="0"/>
              <a:t>which means there's only 32 bits of memory allocated in every single block for the nonce.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35" y="1785937"/>
            <a:ext cx="58864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42943"/>
              </p:ext>
            </p:extLst>
          </p:nvPr>
        </p:nvGraphicFramePr>
        <p:xfrm>
          <a:off x="76200" y="10160"/>
          <a:ext cx="3667760" cy="3322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3848648437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3801126118"/>
                    </a:ext>
                  </a:extLst>
                </a:gridCol>
              </a:tblGrid>
              <a:tr h="2555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MEMPOOL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8020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Fees to Miner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56834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2A34BC1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0.001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7564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5BBD92A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0.0003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6352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C5B2D89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0.004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19313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87DE27C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0.0005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27599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AC33B4D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0.002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655614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EF42231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0.002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0135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5A13BD2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0.0008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64389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C43ABC6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0.0007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91912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E98DF17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0.003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14603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DA4E5A1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0.0015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11929"/>
                  </a:ext>
                </a:extLst>
              </a:tr>
              <a:tr h="255563">
                <a:tc>
                  <a:txBody>
                    <a:bodyPr/>
                    <a:lstStyle/>
                    <a:p>
                      <a:r>
                        <a:rPr lang="en-US" sz="1000" dirty="0"/>
                        <a:t>AA6677B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0.0028</a:t>
                      </a:r>
                      <a:r>
                        <a:rPr lang="en-US" sz="1000" baseline="0" dirty="0"/>
                        <a:t> BTC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61925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399280" y="629920"/>
            <a:ext cx="1534161" cy="3017520"/>
            <a:chOff x="6630247" y="293898"/>
            <a:chExt cx="1430866" cy="21496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247" y="1422400"/>
              <a:ext cx="1430866" cy="102118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67" y="293898"/>
              <a:ext cx="1110826" cy="1180253"/>
            </a:xfrm>
            <a:prstGeom prst="rect">
              <a:avLst/>
            </a:prstGeom>
          </p:spPr>
        </p:pic>
      </p:grpSp>
      <p:sp>
        <p:nvSpPr>
          <p:cNvPr id="6" name="Right Brace 5"/>
          <p:cNvSpPr/>
          <p:nvPr/>
        </p:nvSpPr>
        <p:spPr>
          <a:xfrm>
            <a:off x="3877317" y="1180397"/>
            <a:ext cx="410106" cy="2060644"/>
          </a:xfrm>
          <a:prstGeom prst="rightBrace">
            <a:avLst>
              <a:gd name="adj1" fmla="val 8333"/>
              <a:gd name="adj2" fmla="val 505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>
            <a:off x="5763490" y="1528064"/>
            <a:ext cx="473278" cy="945838"/>
          </a:xfrm>
          <a:prstGeom prst="bentArrow">
            <a:avLst>
              <a:gd name="adj1" fmla="val 8753"/>
              <a:gd name="adj2" fmla="val 25000"/>
              <a:gd name="adj3" fmla="val 25000"/>
              <a:gd name="adj4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6" y="81280"/>
            <a:ext cx="3352800" cy="3665809"/>
          </a:xfrm>
          <a:prstGeom prst="rect">
            <a:avLst/>
          </a:prstGeom>
        </p:spPr>
      </p:pic>
      <p:sp>
        <p:nvSpPr>
          <p:cNvPr id="30" name="Left Arrow 29"/>
          <p:cNvSpPr/>
          <p:nvPr/>
        </p:nvSpPr>
        <p:spPr>
          <a:xfrm>
            <a:off x="3744455" y="1660672"/>
            <a:ext cx="654825" cy="9700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19952"/>
              </p:ext>
            </p:extLst>
          </p:nvPr>
        </p:nvGraphicFramePr>
        <p:xfrm>
          <a:off x="38004" y="3403601"/>
          <a:ext cx="3667760" cy="345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3848648437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3801126118"/>
                    </a:ext>
                  </a:extLst>
                </a:gridCol>
              </a:tblGrid>
              <a:tr h="2657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MEMPOOL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8020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Transaction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Fees to Miner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56834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2A34BC1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0.001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87564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5BBD92A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0.0003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6352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C5B2D89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0.004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19313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87DE27C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0.0005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527599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AC33B4D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0.002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655614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EF42231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0.002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80135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5A13BD2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0.0008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64389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C43ABC6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0.0007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91912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E98DF17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0.003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14603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DA4E5A1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0.0015 </a:t>
                      </a:r>
                      <a:r>
                        <a:rPr lang="en-US" sz="1000" baseline="0" dirty="0"/>
                        <a:t>BTC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11929"/>
                  </a:ext>
                </a:extLst>
              </a:tr>
              <a:tr h="265723">
                <a:tc>
                  <a:txBody>
                    <a:bodyPr/>
                    <a:lstStyle/>
                    <a:p>
                      <a:r>
                        <a:rPr lang="en-US" sz="1000" dirty="0"/>
                        <a:t>AA6677B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0.0028</a:t>
                      </a:r>
                      <a:r>
                        <a:rPr lang="en-US" sz="1000" baseline="0" dirty="0"/>
                        <a:t> BTC</a:t>
                      </a:r>
                      <a:endParaRPr 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61925"/>
                  </a:ext>
                </a:extLst>
              </a:tr>
            </a:tbl>
          </a:graphicData>
        </a:graphic>
      </p:graphicFrame>
      <p:sp>
        <p:nvSpPr>
          <p:cNvPr id="32" name="Right Arrow 31"/>
          <p:cNvSpPr/>
          <p:nvPr/>
        </p:nvSpPr>
        <p:spPr>
          <a:xfrm>
            <a:off x="3723640" y="6370320"/>
            <a:ext cx="675640" cy="11176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389120" y="3749040"/>
            <a:ext cx="1534161" cy="3017520"/>
            <a:chOff x="6630247" y="293898"/>
            <a:chExt cx="1430866" cy="214968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247" y="1422400"/>
              <a:ext cx="1430866" cy="102118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67" y="293898"/>
              <a:ext cx="1110826" cy="1180253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807" y="3820160"/>
            <a:ext cx="3333750" cy="3047687"/>
          </a:xfrm>
          <a:prstGeom prst="rect">
            <a:avLst/>
          </a:prstGeom>
        </p:spPr>
      </p:pic>
      <p:sp>
        <p:nvSpPr>
          <p:cNvPr id="37" name="Bent Arrow 36"/>
          <p:cNvSpPr/>
          <p:nvPr/>
        </p:nvSpPr>
        <p:spPr>
          <a:xfrm>
            <a:off x="5773650" y="5012944"/>
            <a:ext cx="473278" cy="945838"/>
          </a:xfrm>
          <a:prstGeom prst="bentArrow">
            <a:avLst>
              <a:gd name="adj1" fmla="val 8753"/>
              <a:gd name="adj2" fmla="val 25000"/>
              <a:gd name="adj3" fmla="val 25000"/>
              <a:gd name="adj4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48257" y="48305"/>
            <a:ext cx="952500" cy="1215152"/>
            <a:chOff x="3638550" y="3909060"/>
            <a:chExt cx="952500" cy="121515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550" y="3909060"/>
              <a:ext cx="952500" cy="9525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719195" y="4754880"/>
              <a:ext cx="871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&lt; 1 sec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419729" y="445254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163287621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89249" y="4082534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163287621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067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1D9E58-AA00-4B5D-B15D-5DACD59D6692}"/>
              </a:ext>
            </a:extLst>
          </p:cNvPr>
          <p:cNvSpPr txBox="1"/>
          <p:nvPr/>
        </p:nvSpPr>
        <p:spPr>
          <a:xfrm>
            <a:off x="650241" y="520995"/>
            <a:ext cx="1092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What can be changed while waiting for the timestamp to change is one of the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The pool will replace the lowest fee transaction in the under mining block with the highest fee transaction that remained in the MEMPOOL.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This way the configuration of the Block has changed </a:t>
            </a:r>
            <a:r>
              <a:rPr lang="en-US" sz="2400" dirty="0"/>
              <a:t>and again the 4 Billion possible </a:t>
            </a:r>
            <a:r>
              <a:rPr lang="en-US" sz="2400" dirty="0" err="1"/>
              <a:t>nonces</a:t>
            </a:r>
            <a:r>
              <a:rPr lang="en-US" sz="2400" dirty="0"/>
              <a:t> are available for testing to find the golden nonce.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The hashing power of the pool is not wasted anymore.</a:t>
            </a:r>
          </a:p>
        </p:txBody>
      </p:sp>
    </p:spTree>
    <p:extLst>
      <p:ext uri="{BB962C8B-B14F-4D97-AF65-F5344CB8AC3E}">
        <p14:creationId xmlns:p14="http://schemas.microsoft.com/office/powerpoint/2010/main" val="60404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9C35-7465-4D73-B728-65FE8965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2E59-5BCF-4817-B133-682DED99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golden nonce was not found after replacing some transactions and the timestamp changed, then the process will start over by </a:t>
            </a:r>
            <a:r>
              <a:rPr lang="en-US" dirty="0">
                <a:solidFill>
                  <a:srgbClr val="FF0000"/>
                </a:solidFill>
              </a:rPr>
              <a:t>returning back the highest fees transactions to the Block and start looking for the golden nonce.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3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</a:t>
            </a:r>
            <a:r>
              <a:rPr lang="en-US" dirty="0">
                <a:solidFill>
                  <a:srgbClr val="00B0F0"/>
                </a:solidFill>
              </a:rPr>
              <a:t>previous steps are encoded in the algorithms that govern how people (nodes) are mining a</a:t>
            </a:r>
            <a:r>
              <a:rPr lang="en-US" u="sng" dirty="0">
                <a:solidFill>
                  <a:srgbClr val="00B0F0"/>
                </a:solidFill>
              </a:rPr>
              <a:t>nd it's part of the service offered by the mining pool.</a:t>
            </a:r>
          </a:p>
          <a:p>
            <a:r>
              <a:rPr lang="en-US" dirty="0"/>
              <a:t>If you redirect your hashing power into a pool you don't need to think about this, the advantages of a pool that they get rid of the headache for the miners.</a:t>
            </a:r>
          </a:p>
          <a:p>
            <a:r>
              <a:rPr lang="en-US" dirty="0">
                <a:solidFill>
                  <a:srgbClr val="FF0000"/>
                </a:solidFill>
              </a:rPr>
              <a:t>The algorithm already knows how to allocate the transactions between the pool members.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6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E6EB-B278-4F8C-9D45-E991FF2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DB7E-4017-4830-AAF9-A0EA90E1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Usually there are about 7000 transactions in each MEMPOOL</a:t>
            </a:r>
            <a:r>
              <a:rPr lang="en-US" dirty="0"/>
              <a:t>, so the mining pool algorithm automatically combines the transactions in the best possible way in order to maximize the fees.</a:t>
            </a:r>
          </a:p>
          <a:p>
            <a:r>
              <a:rPr lang="en-US" dirty="0"/>
              <a:t>Also, </a:t>
            </a:r>
            <a:r>
              <a:rPr lang="en-US" dirty="0">
                <a:solidFill>
                  <a:srgbClr val="00B0F0"/>
                </a:solidFill>
              </a:rPr>
              <a:t>the mining pool algorithm prevent the duplicate work for different miners in the pool.</a:t>
            </a:r>
          </a:p>
          <a:p>
            <a:r>
              <a:rPr lang="en-US" dirty="0">
                <a:solidFill>
                  <a:srgbClr val="FF0000"/>
                </a:solidFill>
              </a:rPr>
              <a:t>The mining pool algorithm allocates the work (the </a:t>
            </a:r>
            <a:r>
              <a:rPr lang="en-US" dirty="0" err="1">
                <a:solidFill>
                  <a:srgbClr val="FF0000"/>
                </a:solidFill>
              </a:rPr>
              <a:t>nonces</a:t>
            </a:r>
            <a:r>
              <a:rPr lang="en-US" dirty="0">
                <a:solidFill>
                  <a:srgbClr val="FF0000"/>
                </a:solidFill>
              </a:rPr>
              <a:t>) to the miners, and it allocates the transactions.</a:t>
            </a:r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if some user specifies very low fees for a transaction, then most likely the transaction will get stuck in the pool and no miner will ever use it.</a:t>
            </a:r>
          </a:p>
          <a:p>
            <a:r>
              <a:rPr lang="en-US" dirty="0">
                <a:solidFill>
                  <a:srgbClr val="00B0F0"/>
                </a:solidFill>
              </a:rPr>
              <a:t>Mining pools set a threshold for the transaction fee</a:t>
            </a:r>
            <a:r>
              <a:rPr lang="en-US" dirty="0"/>
              <a:t>, it will not take a transactions below a certain threshold for their allocation.</a:t>
            </a:r>
          </a:p>
          <a:p>
            <a:r>
              <a:rPr lang="en-US" dirty="0">
                <a:solidFill>
                  <a:srgbClr val="FF0000"/>
                </a:solidFill>
              </a:rPr>
              <a:t>If within 72 hours a transaction has not picked up by any miner then it’ll be released back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59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FFD5-FC70-40D1-84CC-A70D6A9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Number Of Transactions Per Block</a:t>
            </a:r>
            <a:br>
              <a:rPr lang="en-US" dirty="0"/>
            </a:br>
            <a:r>
              <a:rPr lang="en-US" sz="3600" dirty="0"/>
              <a:t>Source: blockchain.com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6" y="1471698"/>
            <a:ext cx="10027227" cy="505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7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87C1-DD3F-4962-9FDD-8F9EB929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Block Size in MB</a:t>
            </a:r>
            <a:br>
              <a:rPr lang="en-US" dirty="0"/>
            </a:br>
            <a:r>
              <a:rPr lang="en-US" sz="3600" dirty="0"/>
              <a:t>Source: blockchain.com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1219199"/>
            <a:ext cx="11388436" cy="53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18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5B19-B45A-4E7F-85A4-5595A53D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Total Transaction Fees in USD</a:t>
            </a:r>
            <a:br>
              <a:rPr lang="en-US" sz="3600" dirty="0"/>
            </a:br>
            <a:r>
              <a:rPr lang="en-US" sz="3600" dirty="0"/>
              <a:t>(not including the </a:t>
            </a:r>
            <a:r>
              <a:rPr lang="en-US" sz="3600" dirty="0" err="1"/>
              <a:t>coinbase</a:t>
            </a:r>
            <a:r>
              <a:rPr lang="en-US" sz="3600" dirty="0"/>
              <a:t> value of block rewards).</a:t>
            </a:r>
            <a:br>
              <a:rPr lang="en-US" sz="3600" dirty="0"/>
            </a:br>
            <a:r>
              <a:rPr lang="en-US" sz="2400" dirty="0"/>
              <a:t>Source: blockchain.com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1468582"/>
            <a:ext cx="10659485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CEEC-B208-4325-8DE8-19FC262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Transaction Rate</a:t>
            </a:r>
            <a:br>
              <a:rPr lang="en-US" sz="3600" dirty="0"/>
            </a:br>
            <a:r>
              <a:rPr lang="en-US" sz="3100" dirty="0"/>
              <a:t>The number of Bitcoin transactions added to the MEMPOOL per second.</a:t>
            </a:r>
            <a:br>
              <a:rPr lang="en-US" sz="3100" dirty="0"/>
            </a:br>
            <a:r>
              <a:rPr lang="en-US" sz="2700" dirty="0"/>
              <a:t>Source: blockchain.com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" y="1431633"/>
            <a:ext cx="11041207" cy="53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2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07871-C7EA-473C-AA36-618536749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462" y="509286"/>
            <a:ext cx="6172200" cy="60304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nonce is an integer which has a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 only be anywhere </a:t>
            </a:r>
            <a:r>
              <a:rPr lang="en-US" sz="2000" dirty="0">
                <a:solidFill>
                  <a:srgbClr val="FF0000"/>
                </a:solidFill>
              </a:rPr>
              <a:t>between 0 and approximately 4 billion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2</a:t>
            </a:r>
            <a:r>
              <a:rPr lang="en-US" sz="2800" b="1" baseline="30000" dirty="0">
                <a:solidFill>
                  <a:srgbClr val="0070C0"/>
                </a:solidFill>
              </a:rPr>
              <a:t>32</a:t>
            </a:r>
            <a:r>
              <a:rPr lang="en-US" sz="2800" b="1" dirty="0">
                <a:solidFill>
                  <a:srgbClr val="0070C0"/>
                </a:solidFill>
              </a:rPr>
              <a:t> = 4,294,967,296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09991-2832-4589-A163-086411F80410}"/>
              </a:ext>
            </a:extLst>
          </p:cNvPr>
          <p:cNvSpPr txBox="1"/>
          <p:nvPr/>
        </p:nvSpPr>
        <p:spPr>
          <a:xfrm>
            <a:off x="6528391" y="371063"/>
            <a:ext cx="5465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collisions, all of these 4 Billion </a:t>
            </a:r>
            <a:r>
              <a:rPr lang="en-US" dirty="0" err="1"/>
              <a:t>nonces</a:t>
            </a:r>
            <a:r>
              <a:rPr lang="en-US" dirty="0"/>
              <a:t> are going to generate unique hash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Is the nonce range enough to solve with 100% certainty the cryptographic puzzle??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70" y="2956386"/>
            <a:ext cx="5886450" cy="328612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217432" y="2650731"/>
            <a:ext cx="2879350" cy="1320800"/>
          </a:xfrm>
          <a:prstGeom prst="wedgeRectCallout">
            <a:avLst>
              <a:gd name="adj1" fmla="val 92130"/>
              <a:gd name="adj2" fmla="val 2683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32 bit number 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054898" y="2773963"/>
            <a:ext cx="2879350" cy="1320800"/>
          </a:xfrm>
          <a:prstGeom prst="wedgeRectCallout">
            <a:avLst>
              <a:gd name="adj1" fmla="val -70184"/>
              <a:gd name="adj2" fmla="val 160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0 – 4 Billion</a:t>
            </a:r>
          </a:p>
        </p:txBody>
      </p:sp>
    </p:spTree>
    <p:extLst>
      <p:ext uri="{BB962C8B-B14F-4D97-AF65-F5344CB8AC3E}">
        <p14:creationId xmlns:p14="http://schemas.microsoft.com/office/powerpoint/2010/main" val="418887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hexadecimal possible combinations are there in a number of 64-digit?</a:t>
                </a:r>
              </a:p>
              <a:p>
                <a:r>
                  <a:rPr lang="en-US" dirty="0"/>
                  <a:t>The answer = 16*16*16…..*16 = 16</a:t>
                </a:r>
                <a:r>
                  <a:rPr lang="en-US" baseline="30000" dirty="0"/>
                  <a:t>64</a:t>
                </a:r>
                <a:r>
                  <a:rPr lang="en-US" dirty="0"/>
                  <a:t> which is approximately = 1.1579*10</a:t>
                </a:r>
                <a:r>
                  <a:rPr lang="en-US" baseline="30000" dirty="0"/>
                  <a:t>77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u="sng" dirty="0">
                    <a:solidFill>
                      <a:srgbClr val="FF0000"/>
                    </a:solidFill>
                  </a:rPr>
                  <a:t>10</a:t>
                </a:r>
                <a:r>
                  <a:rPr lang="en-US" b="1" u="sng" baseline="30000" dirty="0">
                    <a:solidFill>
                      <a:srgbClr val="FF0000"/>
                    </a:solidFill>
                  </a:rPr>
                  <a:t>77</a:t>
                </a:r>
              </a:p>
              <a:p>
                <a:r>
                  <a:rPr lang="en-US" dirty="0"/>
                  <a:t>How many possible hexadecimal combination in a number of a 64 digit </a:t>
                </a:r>
                <a:r>
                  <a:rPr lang="en-US" dirty="0">
                    <a:solidFill>
                      <a:srgbClr val="FF0000"/>
                    </a:solidFill>
                  </a:rPr>
                  <a:t>with 18 leading 0’s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The answer: Total valid hashes (18 leading 0’s) = 16*16*16…..*16 = </a:t>
                </a:r>
                <a:r>
                  <a:rPr lang="en-US" dirty="0">
                    <a:solidFill>
                      <a:srgbClr val="00B0F0"/>
                    </a:solidFill>
                  </a:rPr>
                  <a:t>16</a:t>
                </a:r>
                <a:r>
                  <a:rPr lang="en-US" baseline="30000" dirty="0">
                    <a:solidFill>
                      <a:srgbClr val="00B0F0"/>
                    </a:solidFill>
                  </a:rPr>
                  <a:t>64-18</a:t>
                </a:r>
                <a:r>
                  <a:rPr lang="en-US" dirty="0">
                    <a:solidFill>
                      <a:srgbClr val="00B0F0"/>
                    </a:solidFill>
                  </a:rPr>
                  <a:t> =2.4519*10</a:t>
                </a:r>
                <a:r>
                  <a:rPr lang="en-US" baseline="30000" dirty="0">
                    <a:solidFill>
                      <a:srgbClr val="00B0F0"/>
                    </a:solidFill>
                  </a:rPr>
                  <a:t>55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b="1" u="sng" dirty="0">
                    <a:solidFill>
                      <a:schemeClr val="accent6">
                        <a:lumMod val="75000"/>
                      </a:schemeClr>
                    </a:solidFill>
                  </a:rPr>
                  <a:t>2*10</a:t>
                </a:r>
                <a:r>
                  <a:rPr lang="en-US" b="1" u="sng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55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1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3520"/>
                <a:ext cx="10515600" cy="64312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Probability to get a valid hash using </a:t>
                </a:r>
                <a:r>
                  <a:rPr lang="en-US" u="sng" dirty="0">
                    <a:solidFill>
                      <a:srgbClr val="FFC000"/>
                    </a:solidFill>
                  </a:rPr>
                  <a:t>a randomly picked nonce</a:t>
                </a:r>
              </a:p>
              <a:p>
                <a:pPr marL="0" indent="0">
                  <a:buNone/>
                </a:pPr>
                <a:r>
                  <a:rPr lang="en-US" dirty="0"/>
                  <a:t>								=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2*10</a:t>
                </a:r>
                <a:r>
                  <a:rPr lang="en-US" b="1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55 </a:t>
                </a:r>
                <a:r>
                  <a:rPr lang="en-US" dirty="0"/>
                  <a:t>/</a:t>
                </a:r>
                <a:r>
                  <a:rPr lang="en-US" b="1" dirty="0">
                    <a:solidFill>
                      <a:srgbClr val="FF0000"/>
                    </a:solidFill>
                  </a:rPr>
                  <a:t> 10*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77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								         = 2*10</a:t>
                </a:r>
                <a:r>
                  <a:rPr lang="en-US" b="1" baseline="30000" dirty="0">
                    <a:solidFill>
                      <a:srgbClr val="FF0000"/>
                    </a:solidFill>
                  </a:rPr>
                  <a:t>-22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			=</a:t>
                </a:r>
                <a:r>
                  <a:rPr lang="en-US" dirty="0">
                    <a:solidFill>
                      <a:srgbClr val="0070C0"/>
                    </a:solidFill>
                  </a:rPr>
                  <a:t>0.000000000000000000002%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 nonce of 32 bits means 2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32</a:t>
                </a:r>
                <a:r>
                  <a:rPr lang="en-US" dirty="0">
                    <a:solidFill>
                      <a:srgbClr val="FF0000"/>
                    </a:solidFill>
                  </a:rPr>
                  <a:t> possible numbers  =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4,294,967,296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							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4x 10</a:t>
                </a:r>
                <a:r>
                  <a:rPr lang="en-US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9</a:t>
                </a:r>
              </a:p>
              <a:p>
                <a:pPr marL="0" indent="0">
                  <a:buNone/>
                </a:pPr>
                <a:endParaRPr lang="en-US" baseline="30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Without collision it means we have 4x 10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9 </a:t>
                </a:r>
                <a:r>
                  <a:rPr lang="en-US" dirty="0">
                    <a:solidFill>
                      <a:srgbClr val="FF0000"/>
                    </a:solidFill>
                  </a:rPr>
                  <a:t>different hash values.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The probability that one of these 4x 10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9  </a:t>
                </a:r>
                <a:r>
                  <a:rPr lang="en-US" dirty="0">
                    <a:solidFill>
                      <a:srgbClr val="FF0000"/>
                    </a:solidFill>
                  </a:rPr>
                  <a:t>nonce values will generate a valid hash =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4x 10</a:t>
                </a:r>
                <a:r>
                  <a:rPr lang="en-US" baseline="30000" dirty="0">
                    <a:solidFill>
                      <a:srgbClr val="00B050"/>
                    </a:solidFill>
                  </a:rPr>
                  <a:t>9 </a:t>
                </a:r>
                <a:r>
                  <a:rPr lang="en-US" dirty="0">
                    <a:solidFill>
                      <a:srgbClr val="00B050"/>
                    </a:solidFill>
                  </a:rPr>
                  <a:t>x 2 x  </a:t>
                </a:r>
                <a:r>
                  <a:rPr lang="en-US" b="1" dirty="0">
                    <a:solidFill>
                      <a:srgbClr val="00B050"/>
                    </a:solidFill>
                  </a:rPr>
                  <a:t>10</a:t>
                </a:r>
                <a:r>
                  <a:rPr lang="en-US" b="1" baseline="30000" dirty="0">
                    <a:solidFill>
                      <a:srgbClr val="00B050"/>
                    </a:solidFill>
                  </a:rPr>
                  <a:t>-22</a:t>
                </a:r>
                <a:r>
                  <a:rPr lang="en-US" baseline="30000" dirty="0">
                    <a:solidFill>
                      <a:srgbClr val="00B050"/>
                    </a:solidFill>
                  </a:rPr>
                  <a:t>  </a:t>
                </a:r>
                <a:r>
                  <a:rPr lang="en-US" dirty="0">
                    <a:solidFill>
                      <a:srgbClr val="00B050"/>
                    </a:solidFill>
                  </a:rPr>
                  <a:t>= 8 x 10</a:t>
                </a:r>
                <a:r>
                  <a:rPr lang="en-US" baseline="30000" dirty="0">
                    <a:solidFill>
                      <a:srgbClr val="00B050"/>
                    </a:solidFill>
                  </a:rPr>
                  <a:t>-13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10</a:t>
                </a:r>
                <a:r>
                  <a:rPr lang="en-US" baseline="30000" dirty="0">
                    <a:solidFill>
                      <a:srgbClr val="00B050"/>
                    </a:solidFill>
                  </a:rPr>
                  <a:t>-12</a:t>
                </a:r>
                <a:r>
                  <a:rPr lang="en-US" dirty="0">
                    <a:solidFill>
                      <a:srgbClr val="00B050"/>
                    </a:solidFill>
                  </a:rPr>
                  <a:t> = 0.0000000001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3520"/>
                <a:ext cx="10515600" cy="6431280"/>
              </a:xfrm>
              <a:blipFill>
                <a:blip r:embed="rId2"/>
                <a:stretch>
                  <a:fillRect l="-1217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99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go through the whole range of the nonce from 0 to approximately 4 billion still its 0.0000000001 probability that we will find a solution to a cryptographic puzzle.</a:t>
            </a:r>
          </a:p>
          <a:p>
            <a:endParaRPr lang="en-US" dirty="0"/>
          </a:p>
          <a:p>
            <a:r>
              <a:rPr lang="en-US" b="1" dirty="0"/>
              <a:t>So </a:t>
            </a:r>
            <a:r>
              <a:rPr lang="en-US" b="1" dirty="0">
                <a:solidFill>
                  <a:srgbClr val="FF0000"/>
                </a:solidFill>
              </a:rPr>
              <a:t>the conclusion here is that </a:t>
            </a:r>
            <a:r>
              <a:rPr lang="en-US" b="1" u="sng" dirty="0">
                <a:solidFill>
                  <a:srgbClr val="FF0000"/>
                </a:solidFill>
              </a:rPr>
              <a:t>the nonce is not enough</a:t>
            </a:r>
            <a:r>
              <a:rPr lang="en-US" dirty="0">
                <a:solidFill>
                  <a:srgbClr val="FF0000"/>
                </a:solidFill>
              </a:rPr>
              <a:t>, even if you go through the whole nonce range </a:t>
            </a:r>
            <a:r>
              <a:rPr lang="en-US" u="sng" dirty="0">
                <a:solidFill>
                  <a:srgbClr val="FF0000"/>
                </a:solidFill>
              </a:rPr>
              <a:t>its still very unlikely to find the a valid target hash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EF6C1-67E7-476E-AED1-1FAA700AA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242" y="489097"/>
            <a:ext cx="11526638" cy="3615543"/>
          </a:xfrm>
        </p:spPr>
        <p:txBody>
          <a:bodyPr/>
          <a:lstStyle/>
          <a:p>
            <a:r>
              <a:rPr lang="en-US" sz="2000" dirty="0"/>
              <a:t>If the probability (0.0000000001) is this small, </a:t>
            </a:r>
            <a:r>
              <a:rPr 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we get a solution??</a:t>
            </a:r>
            <a:endParaRPr lang="en-US" sz="2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/>
              <a:t>What's the point of trying to solve it??</a:t>
            </a:r>
          </a:p>
          <a:p>
            <a:r>
              <a:rPr lang="en-US" sz="2000" dirty="0"/>
              <a:t>A modest miner (not the fastest not the slowest type of mining) does about 100 million hashes per second.</a:t>
            </a:r>
          </a:p>
          <a:p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modest miner </a:t>
            </a: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100 MHs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/>
              <a:t>The nonce range is approximately 4 Billion numbers, so to try all these 4 Billion nonce values using a modest miner of 100 MH/s, 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the time needed = 4 Billion / 100 MHs = 40 seconds!!</a:t>
            </a:r>
          </a:p>
          <a:p>
            <a:r>
              <a:rPr lang="en-US" sz="2000" dirty="0"/>
              <a:t>If no one of the nonce values was the golden nonce then </a:t>
            </a:r>
            <a:r>
              <a:rPr lang="en-US" sz="2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 ?? Is this is the end??!!</a:t>
            </a:r>
            <a:endParaRPr lang="en-US" sz="20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6FA98-0177-48DE-9100-6714B27E2281}"/>
              </a:ext>
            </a:extLst>
          </p:cNvPr>
          <p:cNvSpPr txBox="1"/>
          <p:nvPr/>
        </p:nvSpPr>
        <p:spPr>
          <a:xfrm>
            <a:off x="5220586" y="4303394"/>
            <a:ext cx="629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783" y="4419600"/>
            <a:ext cx="5886450" cy="23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1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solve this problem, a new field is added to the block, </a:t>
            </a:r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Timestamp.</a:t>
            </a:r>
            <a:endPara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The timestamp represents the time when a new block is mined, and the timestamp is updated every single second.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Every single second </a:t>
            </a:r>
            <a:r>
              <a:rPr lang="en-US" dirty="0"/>
              <a:t>the information inside </a:t>
            </a:r>
            <a:r>
              <a:rPr lang="en-US" dirty="0">
                <a:solidFill>
                  <a:srgbClr val="FF0000"/>
                </a:solidFill>
              </a:rPr>
              <a:t>the block will be updated because the timestamp will increase by one second.</a:t>
            </a:r>
          </a:p>
          <a:p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38812" y="812800"/>
            <a:ext cx="6047428" cy="5323840"/>
            <a:chOff x="3238812" y="812800"/>
            <a:chExt cx="6047428" cy="5323840"/>
          </a:xfrm>
        </p:grpSpPr>
        <p:sp>
          <p:nvSpPr>
            <p:cNvPr id="4" name="Rectangle 3"/>
            <p:cNvSpPr/>
            <p:nvPr/>
          </p:nvSpPr>
          <p:spPr>
            <a:xfrm>
              <a:off x="4409440" y="812800"/>
              <a:ext cx="3434080" cy="4460240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9280" y="5323840"/>
              <a:ext cx="3434080" cy="81280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09440" y="1300480"/>
              <a:ext cx="3434080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09440" y="1788160"/>
              <a:ext cx="3434080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09440" y="2275840"/>
              <a:ext cx="3434080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09440" y="4754880"/>
              <a:ext cx="3434080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80560" y="900669"/>
              <a:ext cx="1178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Block: #10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78960" y="1347708"/>
              <a:ext cx="268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Timestamp:</a:t>
              </a:r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80560" y="1862574"/>
              <a:ext cx="200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Nonce: 0 – 4 Billion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010" y="2631440"/>
              <a:ext cx="2713890" cy="16357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010" y="4836159"/>
              <a:ext cx="2790825" cy="2667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632960" y="5503149"/>
              <a:ext cx="1178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Hash: </a:t>
              </a:r>
            </a:p>
          </p:txBody>
        </p:sp>
        <p:sp>
          <p:nvSpPr>
            <p:cNvPr id="19" name="Curved Left Arrow 18"/>
            <p:cNvSpPr/>
            <p:nvPr/>
          </p:nvSpPr>
          <p:spPr>
            <a:xfrm>
              <a:off x="7884160" y="3921760"/>
              <a:ext cx="1402080" cy="2123440"/>
            </a:xfrm>
            <a:prstGeom prst="curvedLeftArrow">
              <a:avLst>
                <a:gd name="adj1" fmla="val 11579"/>
                <a:gd name="adj2" fmla="val 50000"/>
                <a:gd name="adj3" fmla="val 211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7" name="Picture 2" descr="Image result for link chain graphi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812" y="3259974"/>
              <a:ext cx="899391" cy="37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link chain graphi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6572" y="3249814"/>
              <a:ext cx="899391" cy="37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629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1922</Words>
  <Application>Microsoft Office PowerPoint</Application>
  <PresentationFormat>Widescreen</PresentationFormat>
  <Paragraphs>281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NONCE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Hash Rate The estimated number of tera hashes per second (trillions of hashes per second) the Bitcoin network is performing. Source: blockchain.com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Number Of Transactions Per Block Source: blockchain.com </vt:lpstr>
      <vt:lpstr>Average Block Size in MB Source: blockchain.com </vt:lpstr>
      <vt:lpstr>Total Transaction Fees in USD (not including the coinbase value of block rewards). Source: blockchain.com </vt:lpstr>
      <vt:lpstr>Transaction Rate The number of Bitcoin transactions added to the MEMPOOL per second. Source: blockchain.com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NONCE RANGE</dc:title>
  <dc:creator>Windows User</dc:creator>
  <cp:lastModifiedBy>Ari Zaravelis</cp:lastModifiedBy>
  <cp:revision>45</cp:revision>
  <dcterms:created xsi:type="dcterms:W3CDTF">2019-02-09T02:30:10Z</dcterms:created>
  <dcterms:modified xsi:type="dcterms:W3CDTF">2021-03-11T14:52:24Z</dcterms:modified>
</cp:coreProperties>
</file>