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61" r:id="rId14"/>
    <p:sldId id="263" r:id="rId15"/>
    <p:sldId id="260" r:id="rId16"/>
    <p:sldId id="264" r:id="rId17"/>
    <p:sldId id="276" r:id="rId18"/>
    <p:sldId id="266" r:id="rId19"/>
    <p:sldId id="267" r:id="rId20"/>
    <p:sldId id="268" r:id="rId21"/>
    <p:sldId id="265" r:id="rId22"/>
    <p:sldId id="269" r:id="rId23"/>
    <p:sldId id="270" r:id="rId24"/>
    <p:sldId id="271" r:id="rId25"/>
    <p:sldId id="274" r:id="rId26"/>
    <p:sldId id="272" r:id="rId27"/>
    <p:sldId id="273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9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4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2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5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7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A2BF-CEC6-4038-8412-9551AB67F93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A9F3-BB82-4E81-832E-7EA4166C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Elliptic Curve Cryptography (ECC)</a:t>
            </a:r>
            <a:br>
              <a:rPr lang="en-US" altLang="en-US" b="1" dirty="0">
                <a:solidFill>
                  <a:srgbClr val="D9D9FF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5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elliptic curve cryptosystem can be defined by picking a prime number as a maximum, a curve equation and a public point on the curve. </a:t>
            </a:r>
          </a:p>
          <a:p>
            <a:endParaRPr lang="en-US" dirty="0"/>
          </a:p>
          <a:p>
            <a:r>
              <a:rPr lang="en-US" dirty="0"/>
              <a:t>A private key is a number </a:t>
            </a:r>
            <a:r>
              <a:rPr lang="en-US" i="1" dirty="0" err="1"/>
              <a:t>priv</a:t>
            </a:r>
            <a:r>
              <a:rPr lang="en-US" dirty="0"/>
              <a:t>, and a public key is the public point (A in the previous figure) crossing other points and back to itself </a:t>
            </a:r>
            <a:r>
              <a:rPr lang="en-US" i="1" dirty="0" err="1"/>
              <a:t>priv</a:t>
            </a:r>
            <a:r>
              <a:rPr lang="en-US" dirty="0"/>
              <a:t> times. </a:t>
            </a:r>
          </a:p>
          <a:p>
            <a:endParaRPr lang="en-US" dirty="0"/>
          </a:p>
          <a:p>
            <a:r>
              <a:rPr lang="en-US" dirty="0"/>
              <a:t>Computing the private key from the public key in this kind of cryptosystem is called the elliptic curve discrete logarithm function. Which is impossible to solve.</a:t>
            </a:r>
          </a:p>
        </p:txBody>
      </p:sp>
    </p:spTree>
    <p:extLst>
      <p:ext uri="{BB962C8B-B14F-4D97-AF65-F5344CB8AC3E}">
        <p14:creationId xmlns:p14="http://schemas.microsoft.com/office/powerpoint/2010/main" val="294425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elliptic curve discrete logarithm is the hard problem.</a:t>
            </a:r>
          </a:p>
          <a:p>
            <a:r>
              <a:rPr lang="en-US" dirty="0"/>
              <a:t>Despite almost three decades of research, mathematicians still haven't found an algorithm to solve this problem that improves upon the naive approach. </a:t>
            </a:r>
          </a:p>
          <a:p>
            <a:r>
              <a:rPr lang="en-US" dirty="0"/>
              <a:t>In other words, unlike with factoring (in RSA), there doesn't appear to be a shortcut that is narrowing the gap to the solution. </a:t>
            </a:r>
          </a:p>
          <a:p>
            <a:r>
              <a:rPr lang="en-US" dirty="0"/>
              <a:t>Solving elliptic curve discrete logarithms is significantly harder than factoring. 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7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a more computationally intensive hard problem means a stronger cryptographic system, it means elliptic curve cryptosystems are harder to break than RSA and </a:t>
            </a:r>
            <a:r>
              <a:rPr lang="en-US" dirty="0" err="1"/>
              <a:t>Diffie</a:t>
            </a:r>
            <a:r>
              <a:rPr lang="en-US" dirty="0"/>
              <a:t>-Hellman.</a:t>
            </a:r>
          </a:p>
          <a:p>
            <a:endParaRPr lang="en-US" dirty="0"/>
          </a:p>
          <a:p>
            <a:r>
              <a:rPr lang="en-US" dirty="0"/>
              <a:t>Breaking a </a:t>
            </a:r>
            <a:r>
              <a:rPr lang="en-US" dirty="0">
                <a:solidFill>
                  <a:srgbClr val="FF0000"/>
                </a:solidFill>
              </a:rPr>
              <a:t>228-bit RSA key </a:t>
            </a:r>
            <a:r>
              <a:rPr lang="en-US" dirty="0"/>
              <a:t>requires less energy to than it takes to boil </a:t>
            </a:r>
            <a:r>
              <a:rPr lang="en-US" dirty="0">
                <a:solidFill>
                  <a:srgbClr val="FF0000"/>
                </a:solidFill>
              </a:rPr>
              <a:t>a teaspoon of water</a:t>
            </a:r>
            <a:r>
              <a:rPr lang="en-US" dirty="0"/>
              <a:t>. Comparatively, breaking </a:t>
            </a:r>
            <a:r>
              <a:rPr lang="en-US" dirty="0">
                <a:solidFill>
                  <a:srgbClr val="0070C0"/>
                </a:solidFill>
              </a:rPr>
              <a:t>a 228-bit elliptic curve key requires enough energy to boil all the water on earth</a:t>
            </a:r>
            <a:r>
              <a:rPr lang="en-US" dirty="0"/>
              <a:t>. For this level of security with RSA, you'd need a key with 2,380-bits.</a:t>
            </a:r>
          </a:p>
          <a:p>
            <a:endParaRPr lang="en-US" dirty="0"/>
          </a:p>
          <a:p>
            <a:r>
              <a:rPr lang="en-US" dirty="0"/>
              <a:t>ECC offers a better tradeoff: high security with short, fast keys.</a:t>
            </a:r>
          </a:p>
        </p:txBody>
      </p:sp>
    </p:spTree>
    <p:extLst>
      <p:ext uri="{BB962C8B-B14F-4D97-AF65-F5344CB8AC3E}">
        <p14:creationId xmlns:p14="http://schemas.microsoft.com/office/powerpoint/2010/main" val="301941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280727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 the definition of an elliptic curve is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element denoted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called the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at infinity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the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point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Now, consider the set of points </a:t>
            </a:r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E(</a:t>
            </a:r>
            <a:r>
              <a:rPr lang="en-US" altLang="en-US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consisting of all of the points </a:t>
            </a:r>
            <a:r>
              <a:rPr lang="en-US" altLang="en-US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y</a:t>
            </a:r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that satisfy this equation together with the element </a:t>
            </a:r>
            <a:r>
              <a:rPr lang="en-US" altLang="en-US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 </a:t>
            </a:r>
          </a:p>
          <a:p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different value of the pair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in a different set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E(a, b).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0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Clr>
                <a:srgbClr val="FF0000"/>
              </a:buClr>
              <a:buSzPct val="64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negative of a point P is the point with the same x coordinate but the negative of the y coordinate; that is, if </a:t>
            </a: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 = (x, y), then –P = (x, –y). These two points can be joined by a vertical line.</a:t>
            </a:r>
          </a:p>
          <a:p>
            <a:pPr>
              <a:spcBef>
                <a:spcPts val="700"/>
              </a:spcBef>
              <a:buClr>
                <a:srgbClr val="FF0000"/>
              </a:buClr>
              <a:buSzPct val="64000"/>
              <a:buFont typeface="Wingdings" panose="05000000000000000000" pitchFamily="2" charset="2"/>
              <a:buChar char="Ø"/>
            </a:pPr>
            <a:endParaRPr lang="en-US" altLang="en-US" sz="32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buClr>
                <a:srgbClr val="FF0000"/>
              </a:buClr>
              <a:buSzPct val="64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 is the additive identity (infinity, zero). Thus O = –O; for any point P on the elliptic curve, </a:t>
            </a:r>
          </a:p>
          <a:p>
            <a:pPr>
              <a:spcBef>
                <a:spcPts val="700"/>
              </a:spcBef>
              <a:buClr>
                <a:srgbClr val="FF0000"/>
              </a:buClr>
              <a:buSzPct val="64000"/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 + O = P, and P + (–P) = P – P = O</a:t>
            </a: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endParaRPr lang="en-US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57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Adding Two Points P and Q with Different x Coordinates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Draw a straight line between them.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endParaRPr lang="en-US" altLang="en-US" sz="32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Find the third point of intersection R. 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endParaRPr lang="en-US" altLang="en-US" sz="32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There is a unique point -R that is the point of intersection.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endParaRPr lang="en-US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57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lliptic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4" y="265688"/>
            <a:ext cx="10281516" cy="620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91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form a group structure, we need to define addition on these three points as follows: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 + Q = –R.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ie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P + Q to be the mirror image (with respect to the x axis) of the third point of intersection.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addition operation for elliptic curve: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geometrically sum of P+Q is reflection of the intersection R.</a:t>
            </a:r>
          </a:p>
        </p:txBody>
      </p:sp>
    </p:spTree>
    <p:extLst>
      <p:ext uri="{BB962C8B-B14F-4D97-AF65-F5344CB8AC3E}">
        <p14:creationId xmlns:p14="http://schemas.microsoft.com/office/powerpoint/2010/main" val="80250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P1(x1,y1)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P2(x2,y2) on the curve: Y</a:t>
                </a:r>
                <a:r>
                  <a:rPr lang="en-US" baseline="30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X</a:t>
                </a:r>
                <a:r>
                  <a:rPr lang="en-US" baseline="30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ax + b, then: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P3(x3,y3) = P1(x1,y1) + P2(x2,y2) such that: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800" b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(slop) = (y2-y1)/(x2-x1)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800" b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x3 = s</a:t>
                </a:r>
                <a:r>
                  <a:rPr lang="en-US" sz="2800" b="1" baseline="30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800" b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-x1-x2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800" b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Y3 = s(x1-x3)-y1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36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08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X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+ 5x + 7, what is (2,5) + (3,7)?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S= (7-5)/(3-2) =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X3 =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-2-3 = -1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Y3 = 2(2-(-1))-5=1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(2,5) + (3,7) = (-1,1)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4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Majority of public-key crypto (RSA, D-H) use either integer or polynomial arithmetic with very large numbers/polynomials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imposes a significant load in storing and processing keys and messages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public-key crypto (RSA, D-H) security is not guaranteed in the near future due to availability of massive computation power.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 alternative is to use </a:t>
            </a:r>
            <a:r>
              <a:rPr lang="en-US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elliptic curves offers same security with smaller bit sizes.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03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P1(x1,y1) = P2(x1,y1) on the curve: Y</a:t>
            </a:r>
            <a:r>
              <a:rPr 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X</a:t>
            </a:r>
            <a:r>
              <a:rPr lang="en-US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ax + b, then: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P3(x3,y3) = P1(x1,y1) + P2(x1,y1) such that: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(slop) = (3*x1</a:t>
            </a:r>
            <a:r>
              <a:rPr 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+a)/(2*y1)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x3 = s</a:t>
            </a:r>
            <a:r>
              <a:rPr lang="en-US" sz="2800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-2*x1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Y3 = s(x1-x3)-y1</a:t>
            </a:r>
          </a:p>
        </p:txBody>
      </p:sp>
    </p:spTree>
    <p:extLst>
      <p:ext uri="{BB962C8B-B14F-4D97-AF65-F5344CB8AC3E}">
        <p14:creationId xmlns:p14="http://schemas.microsoft.com/office/powerpoint/2010/main" val="170821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geometric interpretation of the preceding item also applies to two points, P and –P, with the same x coordinate.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points are joined by a vertical line, which can be viewed as also intersecting the curve at the infinity point. 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We therefore have P + (–P) = O.  </a:t>
            </a: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To double a point Q, draw the tangent line and find the other point of intersection S. Then Q + Q = 2Q = –S.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Finite Elliptic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Elliptic curve cryptography uses curves whose variables &amp; coefficients are finite</a:t>
            </a:r>
          </a:p>
          <a:p>
            <a:pPr>
              <a:spcBef>
                <a:spcPts val="8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Have two families commonly used:</a:t>
            </a:r>
          </a:p>
          <a:p>
            <a:pPr lvl="1"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curves E</a:t>
            </a:r>
            <a:r>
              <a:rPr lang="en-US" alt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defined over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en-US" sz="28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spcBef>
                <a:spcPts val="600"/>
              </a:spcBef>
              <a:buClr>
                <a:schemeClr val="accent2">
                  <a:lumMod val="75000"/>
                </a:schemeClr>
              </a:buClr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integers modulo a prime</a:t>
            </a:r>
          </a:p>
          <a:p>
            <a:pPr lvl="2">
              <a:spcBef>
                <a:spcPts val="600"/>
              </a:spcBef>
              <a:buClr>
                <a:schemeClr val="accent2">
                  <a:lumMod val="75000"/>
                </a:schemeClr>
              </a:buClr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in software</a:t>
            </a:r>
          </a:p>
          <a:p>
            <a:pPr lvl="1">
              <a:spcBef>
                <a:spcPts val="700"/>
              </a:spcBef>
              <a:buClr>
                <a:schemeClr val="accent1">
                  <a:lumMod val="75000"/>
                </a:schemeClr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curves E</a:t>
            </a:r>
            <a:r>
              <a:rPr lang="en-US" altLang="en-US" sz="2800" baseline="-2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800" baseline="-15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defined over GF(2</a:t>
            </a:r>
            <a:r>
              <a:rPr lang="en-US" altLang="en-US" sz="2800" baseline="30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spcBef>
                <a:spcPts val="600"/>
              </a:spcBef>
              <a:buClr>
                <a:schemeClr val="accent2">
                  <a:lumMod val="75000"/>
                </a:schemeClr>
              </a:buClr>
            </a:pP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polynomials with binary coefficients</a:t>
            </a:r>
          </a:p>
          <a:p>
            <a:pPr lvl="2">
              <a:spcBef>
                <a:spcPts val="600"/>
              </a:spcBef>
              <a:buClr>
                <a:schemeClr val="accent2">
                  <a:lumMod val="75000"/>
                </a:schemeClr>
              </a:buClr>
            </a:pP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in hardware</a:t>
            </a:r>
          </a:p>
        </p:txBody>
      </p:sp>
    </p:spTree>
    <p:extLst>
      <p:ext uri="{BB962C8B-B14F-4D97-AF65-F5344CB8AC3E}">
        <p14:creationId xmlns:p14="http://schemas.microsoft.com/office/powerpoint/2010/main" val="421085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elements of a finite field is called its 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finite field of order </a:t>
            </a:r>
            <a:r>
              <a:rPr lang="en-US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exists if and only if the order </a:t>
            </a:r>
            <a:r>
              <a:rPr lang="en-US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 prime power </a:t>
            </a:r>
            <a:r>
              <a:rPr lang="en-US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baseline="30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(where </a:t>
            </a:r>
            <a:r>
              <a:rPr lang="en-US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prime number and </a:t>
            </a:r>
            <a:r>
              <a:rPr lang="en-US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positive integer).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simplest examples of finite fields are the fields of prime order: for each prime number p, the prime field GF(p) of order (that is, size) p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constructed as 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integers modulo 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842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ECC addition is analog of modulo multiply</a:t>
            </a:r>
          </a:p>
          <a:p>
            <a:pPr>
              <a:spcBef>
                <a:spcPts val="8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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ECC repeated addition is analog of modulo exponentiation</a:t>
            </a:r>
          </a:p>
          <a:p>
            <a:pPr>
              <a:spcBef>
                <a:spcPts val="8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hard” problem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discrete log</a:t>
            </a:r>
          </a:p>
          <a:p>
            <a:pPr lvl="1">
              <a:spcBef>
                <a:spcPts val="700"/>
              </a:spcBef>
              <a:buClr>
                <a:srgbClr val="00B0F0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Q=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Q,P belong to a prime curve</a:t>
            </a:r>
          </a:p>
          <a:p>
            <a:pPr lvl="1">
              <a:spcBef>
                <a:spcPts val="700"/>
              </a:spcBef>
              <a:buClr>
                <a:srgbClr val="00B0F0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“easy” to compute Q given </a:t>
            </a:r>
            <a:r>
              <a:rPr lang="en-US" alt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k,P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700"/>
              </a:spcBef>
              <a:buClr>
                <a:srgbClr val="00B0F0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“hard” to find k given Q,P</a:t>
            </a:r>
          </a:p>
          <a:p>
            <a:pPr lvl="1">
              <a:spcBef>
                <a:spcPts val="700"/>
              </a:spcBef>
              <a:buClr>
                <a:srgbClr val="00B0F0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the elliptic curve logarithm problem</a:t>
            </a:r>
          </a:p>
          <a:p>
            <a:pPr>
              <a:spcBef>
                <a:spcPts val="8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Certicom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example: E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(9,17) </a:t>
            </a:r>
          </a:p>
        </p:txBody>
      </p:sp>
    </p:spTree>
    <p:extLst>
      <p:ext uri="{BB962C8B-B14F-4D97-AF65-F5344CB8AC3E}">
        <p14:creationId xmlns:p14="http://schemas.microsoft.com/office/powerpoint/2010/main" val="298592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elliptic curves over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as with real numbers, the coefficients and variables are limited to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Zp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p = (x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ax + b) mod 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a = 1, b =1, x =9, y=7, p=23: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 23 = (9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+ 9 + 1) mod 23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49 mod 23 = 739 mod 23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= 3 </a:t>
            </a:r>
          </a:p>
        </p:txBody>
      </p:sp>
    </p:spTree>
    <p:extLst>
      <p:ext uri="{BB962C8B-B14F-4D97-AF65-F5344CB8AC3E}">
        <p14:creationId xmlns:p14="http://schemas.microsoft.com/office/powerpoint/2010/main" val="367429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Consider the group E</a:t>
            </a:r>
            <a:r>
              <a:rPr lang="en-US" altLang="en-US" baseline="-25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23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(9, 17). This is the group defined by the equation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y</a:t>
            </a:r>
            <a:r>
              <a:rPr lang="en-US" altLang="en-US" i="1" baseline="30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 mod 23 = (x</a:t>
            </a:r>
            <a:r>
              <a:rPr lang="en-US" altLang="en-US" i="1" baseline="300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+ 9x + 17)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mod 23. What is the discrete logarithm k of Q = (4, 5) to the base P = (16, 5)? </a:t>
            </a:r>
          </a:p>
          <a:p>
            <a:pPr>
              <a:spcBef>
                <a:spcPts val="45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The brute-force method is to compute multiples of P until Q is found. Thus 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 = (16, 5); 2P = (20, 20); 3P = (14, 14); 4P = (19, 20); 5P = (13, 10); 6P = (7, 3); 7P = (8, 7); 8P = (12, 17) ; 9P = (4, 5).   </a:t>
            </a:r>
          </a:p>
          <a:p>
            <a:pPr>
              <a:spcBef>
                <a:spcPts val="45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i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Because 9P = (4, 5) = Q, the discrete logarithm Q = (4, 5) to the base P = (16, 5) is k = 9. </a:t>
            </a:r>
          </a:p>
          <a:p>
            <a:pPr algn="just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</a:rPr>
              <a:t>In a real application, k would be so large as to make the brute-force approach infeasible. </a:t>
            </a:r>
          </a:p>
        </p:txBody>
      </p:sp>
    </p:spTree>
    <p:extLst>
      <p:ext uri="{BB962C8B-B14F-4D97-AF65-F5344CB8AC3E}">
        <p14:creationId xmlns:p14="http://schemas.microsoft.com/office/powerpoint/2010/main" val="74145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If P =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Xp,Yp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Q =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Xq,Yq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with 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-Q, the R = P+Q =(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Xr,Yr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is determined by the following rules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𝑋𝑞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mod p</a:t>
                </a: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Xp-Xr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)-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mod p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mod p, if 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Q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mod p, if 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Q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83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Multiplication is defined as repeated addition, for example: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4P = P + P + P + 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ECC performs the computations using elliptic curve arithmetic instead of integer or polynomial arithmetic.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principal attraction of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compared to RSA, is that it appears to </a:t>
            </a:r>
            <a:r>
              <a:rPr lang="en-US" alt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better security for a far smaller key size, thereby reducing processing overhead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1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6363854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dirty="0"/>
              <a:t>An elliptic curve is the set of points that satisfy a specific mathematical equation.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AU" altLang="en-US" dirty="0">
                <a:latin typeface="Arial" panose="020B0604020202020204" pitchFamily="34" charset="0"/>
                <a:cs typeface="Arial" panose="020B0604020202020204" pitchFamily="34" charset="0"/>
              </a:rPr>
              <a:t>elliptic curve is defined by an equation in </a:t>
            </a:r>
            <a:r>
              <a:rPr lang="en-AU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variables x &amp; y, with coefficients.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dirty="0"/>
              <a:t>an elliptic curve is the set points satisfying an equation in </a:t>
            </a:r>
            <a:r>
              <a:rPr lang="en-US" dirty="0">
                <a:solidFill>
                  <a:srgbClr val="FF0000"/>
                </a:solidFill>
              </a:rPr>
              <a:t>two variables </a:t>
            </a:r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degree two in one of the variables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three in the other.</a:t>
            </a:r>
            <a:endParaRPr lang="en-AU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Consider a </a:t>
            </a:r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cubic elliptic curve of form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AU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AU" altLang="en-US" sz="32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AU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AU" altLang="en-US" sz="32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AU" altLang="en-US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n-AU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AU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lvl="1">
              <a:spcBef>
                <a:spcPts val="700"/>
              </a:spcBef>
              <a:buClr>
                <a:srgbClr val="D9D9FF"/>
              </a:buClr>
              <a:buSzPct val="5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en-US" sz="2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x,y,a,b</a:t>
            </a:r>
            <a:r>
              <a:rPr lang="en-US" alt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all real numbers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anose="05000000000000000000" pitchFamily="2" charset="2"/>
              <a:buChar char="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Elliptic curves are not ellipses. They are so named because they are described by cubic equations, similar to those used for calculating the circumference of an ellipse.</a:t>
            </a:r>
          </a:p>
        </p:txBody>
      </p:sp>
    </p:spTree>
    <p:extLst>
      <p:ext uri="{BB962C8B-B14F-4D97-AF65-F5344CB8AC3E}">
        <p14:creationId xmlns:p14="http://schemas.microsoft.com/office/powerpoint/2010/main" val="65582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lliptic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1" y="960981"/>
            <a:ext cx="9458036" cy="53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70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Elliptic curve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Any point on the curve can be reflected over the x axis and remain the same curve (horizontal symmetry).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Any non-vertical line will intersect the curve in at most three places. Take any two points on the curve and draw a line through them, it will intersect the curve at exactly one more place.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If you draw a line from A to B, the line will hit the curve at the third point C, when that happens the reflection (R) of the third point could be either straight up (if it's below the x-axis) or straight down (if it's above the x-axis) to the other side of the curve.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5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15385" y="687531"/>
            <a:ext cx="4426282" cy="4762500"/>
            <a:chOff x="715385" y="687531"/>
            <a:chExt cx="4426282" cy="4762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385" y="687531"/>
              <a:ext cx="4295775" cy="47625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1108364" y="1533236"/>
              <a:ext cx="3546763" cy="8589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4277360" y="1188720"/>
              <a:ext cx="0" cy="418592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59840" y="1778061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13462" y="1533236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30467" y="1717902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1267" y="4349342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15145" y="799291"/>
            <a:ext cx="4375482" cy="4762500"/>
            <a:chOff x="6415145" y="799291"/>
            <a:chExt cx="4375482" cy="47625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5145" y="799291"/>
              <a:ext cx="4295775" cy="4762500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7021483" y="4309883"/>
              <a:ext cx="3769144" cy="52055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9977120" y="1300480"/>
              <a:ext cx="0" cy="418592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116157" y="4534008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97304" y="4645768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92360" y="4403714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30227" y="1554418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255520" y="5926404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56880" y="5916244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73924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40" y="260985"/>
            <a:ext cx="10515600" cy="2248535"/>
          </a:xfrm>
        </p:spPr>
        <p:txBody>
          <a:bodyPr>
            <a:normAutofit/>
          </a:bodyPr>
          <a:lstStyle/>
          <a:p>
            <a:r>
              <a:rPr lang="en-US" dirty="0"/>
              <a:t>If you have two points, a line to cross them then to cross a third point, then from the reflection of the third to repeat the previous steps n times to finally arrive the a final point implies:</a:t>
            </a:r>
          </a:p>
          <a:p>
            <a:r>
              <a:rPr lang="en-US" dirty="0"/>
              <a:t>finding out n when you only know the final point and the first point is hard. Easy to do, hard to undo.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9305" y="2509520"/>
            <a:ext cx="3297815" cy="3264709"/>
            <a:chOff x="715385" y="687531"/>
            <a:chExt cx="4426282" cy="4762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385" y="687531"/>
              <a:ext cx="4295775" cy="47625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rot="10800000" flipV="1">
              <a:off x="1108364" y="1533235"/>
              <a:ext cx="3546763" cy="858982"/>
            </a:xfrm>
            <a:prstGeom prst="line">
              <a:avLst/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277360" y="1188720"/>
              <a:ext cx="0" cy="418592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59840" y="1778061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3462" y="1533236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30467" y="1717903"/>
              <a:ext cx="660400" cy="53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81267" y="4349342"/>
              <a:ext cx="660400" cy="53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5351" y="4268028"/>
              <a:ext cx="660400" cy="53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76745" y="2519680"/>
            <a:ext cx="3297815" cy="3264709"/>
            <a:chOff x="715385" y="687531"/>
            <a:chExt cx="4426282" cy="47625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385" y="687531"/>
              <a:ext cx="4295775" cy="4762500"/>
            </a:xfrm>
            <a:prstGeom prst="rect">
              <a:avLst/>
            </a:prstGeom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1108364" y="2392219"/>
              <a:ext cx="3577187" cy="2577212"/>
            </a:xfrm>
            <a:prstGeom prst="line">
              <a:avLst/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350070" y="1173899"/>
              <a:ext cx="0" cy="418592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59840" y="1778061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0270" y="1651807"/>
              <a:ext cx="660400" cy="53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30467" y="1717903"/>
              <a:ext cx="660400" cy="53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1267" y="4349342"/>
              <a:ext cx="660400" cy="53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55351" y="4268028"/>
              <a:ext cx="660400" cy="53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73385" y="2540000"/>
            <a:ext cx="3297815" cy="3264709"/>
            <a:chOff x="715385" y="687531"/>
            <a:chExt cx="4426282" cy="47625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385" y="687531"/>
              <a:ext cx="4295775" cy="4762500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 rot="10800000" flipV="1">
              <a:off x="1108364" y="2160939"/>
              <a:ext cx="3577187" cy="231280"/>
            </a:xfrm>
            <a:prstGeom prst="line">
              <a:avLst/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703449" y="1144257"/>
              <a:ext cx="0" cy="4185921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259840" y="1778061"/>
              <a:ext cx="66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73901" y="1651807"/>
              <a:ext cx="660400" cy="53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30467" y="1717903"/>
              <a:ext cx="660400" cy="53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81267" y="4349342"/>
              <a:ext cx="660400" cy="53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25129" y="3625026"/>
              <a:ext cx="660400" cy="53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E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26986" y="6146800"/>
            <a:ext cx="105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94746" y="6146800"/>
            <a:ext cx="105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62506" y="6146800"/>
            <a:ext cx="105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26219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 practice, the choice of points values are restricted to numbers in a fixed range. </a:t>
            </a:r>
          </a:p>
          <a:p>
            <a:r>
              <a:rPr lang="en-US" dirty="0">
                <a:solidFill>
                  <a:srgbClr val="FF0000"/>
                </a:solidFill>
              </a:rPr>
              <a:t>Rather than allow any value for the points on the curve, we restrict ourselves to whole numbers in a fixed range.</a:t>
            </a:r>
          </a:p>
          <a:p>
            <a:r>
              <a:rPr lang="en-US" dirty="0">
                <a:solidFill>
                  <a:srgbClr val="0070C0"/>
                </a:solidFill>
              </a:rPr>
              <a:t>When computing the formula for the elliptic curve (y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 = x</a:t>
            </a:r>
            <a:r>
              <a:rPr lang="en-US" baseline="30000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 + ax + b), we roll over the numbers (wrap around using %) when we hit the maximum of our range. </a:t>
            </a:r>
          </a:p>
          <a:p>
            <a:r>
              <a:rPr lang="en-US" dirty="0">
                <a:solidFill>
                  <a:srgbClr val="FF0000"/>
                </a:solidFill>
              </a:rPr>
              <a:t>If the maximum to be a prime number, the elliptic curve is called a prime curve and has excellent cryptographic properties.</a:t>
            </a:r>
          </a:p>
        </p:txBody>
      </p:sp>
    </p:spTree>
    <p:extLst>
      <p:ext uri="{BB962C8B-B14F-4D97-AF65-F5344CB8AC3E}">
        <p14:creationId xmlns:p14="http://schemas.microsoft.com/office/powerpoint/2010/main" val="415359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1987</Words>
  <Application>Microsoft Office PowerPoint</Application>
  <PresentationFormat>Widescreen</PresentationFormat>
  <Paragraphs>165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Elliptic Curve Cryptography (ECC) </vt:lpstr>
      <vt:lpstr>PowerPoint Presentation</vt:lpstr>
      <vt:lpstr>PowerPoint Presentation</vt:lpstr>
      <vt:lpstr>PowerPoint Presentation</vt:lpstr>
      <vt:lpstr>PowerPoint Presentation</vt:lpstr>
      <vt:lpstr>Elliptic curve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Two Points P and Q with Different x Coordinates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Finite Elliptic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 (ECC)</dc:title>
  <dc:creator>Windows User</dc:creator>
  <cp:lastModifiedBy>Ari Zaravelis</cp:lastModifiedBy>
  <cp:revision>25</cp:revision>
  <dcterms:created xsi:type="dcterms:W3CDTF">2019-02-24T18:26:46Z</dcterms:created>
  <dcterms:modified xsi:type="dcterms:W3CDTF">2021-05-10T23:49:25Z</dcterms:modified>
</cp:coreProperties>
</file>