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7"/>
  </p:notesMasterIdLst>
  <p:handoutMasterIdLst>
    <p:handoutMasterId r:id="rId58"/>
  </p:handoutMasterIdLst>
  <p:sldIdLst>
    <p:sldId id="364" r:id="rId2"/>
    <p:sldId id="365" r:id="rId3"/>
    <p:sldId id="417" r:id="rId4"/>
    <p:sldId id="419" r:id="rId5"/>
    <p:sldId id="458" r:id="rId6"/>
    <p:sldId id="420" r:id="rId7"/>
    <p:sldId id="421" r:id="rId8"/>
    <p:sldId id="422" r:id="rId9"/>
    <p:sldId id="459" r:id="rId10"/>
    <p:sldId id="460" r:id="rId11"/>
    <p:sldId id="461" r:id="rId12"/>
    <p:sldId id="462" r:id="rId13"/>
    <p:sldId id="463" r:id="rId14"/>
    <p:sldId id="464" r:id="rId15"/>
    <p:sldId id="465" r:id="rId16"/>
    <p:sldId id="466" r:id="rId17"/>
    <p:sldId id="467" r:id="rId18"/>
    <p:sldId id="505" r:id="rId19"/>
    <p:sldId id="468" r:id="rId20"/>
    <p:sldId id="469" r:id="rId21"/>
    <p:sldId id="470" r:id="rId22"/>
    <p:sldId id="506" r:id="rId23"/>
    <p:sldId id="507" r:id="rId24"/>
    <p:sldId id="471" r:id="rId25"/>
    <p:sldId id="497" r:id="rId26"/>
    <p:sldId id="498" r:id="rId27"/>
    <p:sldId id="499" r:id="rId28"/>
    <p:sldId id="500" r:id="rId29"/>
    <p:sldId id="501" r:id="rId30"/>
    <p:sldId id="502" r:id="rId31"/>
    <p:sldId id="503" r:id="rId32"/>
    <p:sldId id="504" r:id="rId33"/>
    <p:sldId id="474" r:id="rId34"/>
    <p:sldId id="475" r:id="rId35"/>
    <p:sldId id="476" r:id="rId36"/>
    <p:sldId id="477" r:id="rId37"/>
    <p:sldId id="478" r:id="rId38"/>
    <p:sldId id="479" r:id="rId39"/>
    <p:sldId id="481" r:id="rId40"/>
    <p:sldId id="482" r:id="rId41"/>
    <p:sldId id="483" r:id="rId42"/>
    <p:sldId id="484" r:id="rId43"/>
    <p:sldId id="485" r:id="rId44"/>
    <p:sldId id="486" r:id="rId45"/>
    <p:sldId id="487" r:id="rId46"/>
    <p:sldId id="488" r:id="rId47"/>
    <p:sldId id="489" r:id="rId48"/>
    <p:sldId id="490" r:id="rId49"/>
    <p:sldId id="491" r:id="rId50"/>
    <p:sldId id="492" r:id="rId51"/>
    <p:sldId id="493" r:id="rId52"/>
    <p:sldId id="494" r:id="rId53"/>
    <p:sldId id="508" r:id="rId54"/>
    <p:sldId id="495" r:id="rId55"/>
    <p:sldId id="496" r:id="rId5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324" autoAdjust="0"/>
  </p:normalViewPr>
  <p:slideViewPr>
    <p:cSldViewPr>
      <p:cViewPr varScale="1">
        <p:scale>
          <a:sx n="47" d="100"/>
          <a:sy n="47" d="100"/>
        </p:scale>
        <p:origin x="20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0" d="100"/>
          <a:sy n="40" d="100"/>
        </p:scale>
        <p:origin x="2309" y="3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CE979EA9-A045-4641-85C5-3881F2C8D4D8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4BB3770D-D017-42D2-947C-D9EF5A13DB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045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383FF935-033D-4831-8F53-A9AF399D17C1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B35B16A2-48D8-43B0-AAD3-BB1C7E60F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148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tegrated_circuit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Field-programmable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 programmable logic device</a:t>
            </a:r>
          </a:p>
        </p:txBody>
      </p:sp>
    </p:spTree>
    <p:extLst>
      <p:ext uri="{BB962C8B-B14F-4D97-AF65-F5344CB8AC3E}">
        <p14:creationId xmlns:p14="http://schemas.microsoft.com/office/powerpoint/2010/main" val="18632356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an optimization available</a:t>
            </a:r>
            <a:r>
              <a:rPr lang="en-US" baseline="0" dirty="0"/>
              <a:t> to us in the above circuit: AEQB = !(ALTB || AGTB)</a:t>
            </a:r>
          </a:p>
          <a:p>
            <a:r>
              <a:rPr lang="en-US" dirty="0"/>
              <a:t>It</a:t>
            </a:r>
            <a:r>
              <a:rPr lang="en-US" baseline="0" dirty="0"/>
              <a:t> </a:t>
            </a:r>
            <a:r>
              <a:rPr lang="en-US" baseline="0"/>
              <a:t>could possibly </a:t>
            </a:r>
            <a:r>
              <a:rPr lang="en-US" baseline="0" dirty="0"/>
              <a:t>save the synthesis of one comparator circuit.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547DB-2213-4B98-9C23-2FFB5F014FF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4399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 data types are used to model physical connections. They do not store values.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wire and tri nets connect elements. The net types wire and tri are identical in their syntax and functions; two names are provided so that the </a:t>
            </a:r>
            <a:r>
              <a:rPr lang="en-US" dirty="0"/>
              <a:t/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 of a net can indicate the purpose of the net in that model.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wire net is typically used for nets that are driven by a single gate or continuous assignment.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tri net type might be used where multiple drivers drive a net.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B16A2-48D8-43B0-AAD3-BB1C7E60F776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5800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out1_cont and out2_cont are assigned using continuous assignment and hence each occurs irrespective of the other statement. While out1_proc and out2_proc are procedurally assigned and hence out2_proc is assigned only after assignment to out1_proc is finished.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F1C2C-0701-4202-AE3A-CEFF8151D0F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8921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B16A2-48D8-43B0-AAD3-BB1C7E60F776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9749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dirty="0"/>
              <a:t>All of the operators are described in section</a:t>
            </a:r>
            <a:r>
              <a:rPr lang="en-US" baseline="0" dirty="0"/>
              <a:t> 4.6 of </a:t>
            </a:r>
            <a:r>
              <a:rPr lang="en-US" dirty="0"/>
              <a:t>Brown.</a:t>
            </a:r>
            <a:endParaRPr lang="en-US" sz="1300" dirty="0"/>
          </a:p>
          <a:p>
            <a:pPr marL="181240" indent="-181240">
              <a:buFont typeface="Arial" panose="020B0604020202020204" pitchFamily="34" charset="0"/>
              <a:buChar char="•"/>
            </a:pPr>
            <a:r>
              <a:rPr lang="en-US" sz="1300" dirty="0"/>
              <a:t>There is a complete chart on page 224 of Brown showing all of the Verilog operators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3DCA4-1868-4C5B-814F-0DD2274458D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2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programmable logic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device used to implement combinational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circuits.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B16A2-48D8-43B0-AAD3-BB1C7E60F77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662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2962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field-programmable gate array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FPGA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is an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Integrated circuit"/>
              </a:rPr>
              <a:t>integrated circuit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designed to be configured by a customer or a designer after manufacturing – hence "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Field-programmable"/>
              </a:rPr>
              <a:t>field-programmable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20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3DCA4-1868-4C5B-814F-0DD2274458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140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signals are discrete signals. They can only have definite logical values (`0', `1', `X', `Z`)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F1C2C-0701-4202-AE3A-CEFF8151D0F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06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design abstraction which models a synchronous digital circuit in terms of the flow of digital signals (data) between hardware registers, and the logical operations performed on those signals.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F1C2C-0701-4202-AE3A-CEFF8151D0F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22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391038-F5FB-4BB8-873F-CF8FCBD342A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21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order</a:t>
            </a:r>
            <a:r>
              <a:rPr lang="en-US" baseline="0" dirty="0"/>
              <a:t> to assign a value to an output in an always process block, the output must be of a variable type; </a:t>
            </a:r>
            <a:r>
              <a:rPr lang="en-US" baseline="0" dirty="0" err="1"/>
              <a:t>reg</a:t>
            </a:r>
            <a:r>
              <a:rPr lang="en-US" baseline="0" dirty="0"/>
              <a:t> in this example.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547DB-2213-4B98-9C23-2FFB5F014FF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23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2130425"/>
            <a:ext cx="7620000" cy="14700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7595839" y="1247745"/>
            <a:ext cx="15240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i="1" baseline="0" dirty="0">
                <a:solidFill>
                  <a:schemeClr val="accent3"/>
                </a:solidFill>
                <a:latin typeface="Britannic Bold" panose="020B0903060703020204" pitchFamily="34" charset="0"/>
              </a:rPr>
              <a:t>EECE 229 </a:t>
            </a:r>
            <a:endParaRPr lang="zh-CN" altLang="en-US" sz="2000" i="1" baseline="0" dirty="0">
              <a:solidFill>
                <a:schemeClr val="accent3"/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181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95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05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4775"/>
            <a:ext cx="8229600" cy="114300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4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2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9624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600200"/>
            <a:ext cx="3886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直接连接符 7"/>
          <p:cNvCxnSpPr>
            <a:endCxn id="9" idx="1"/>
          </p:cNvCxnSpPr>
          <p:nvPr userDrawn="1"/>
        </p:nvCxnSpPr>
        <p:spPr>
          <a:xfrm>
            <a:off x="685800" y="1447800"/>
            <a:ext cx="6910039" cy="0"/>
          </a:xfrm>
          <a:prstGeom prst="line">
            <a:avLst/>
          </a:prstGeom>
          <a:ln w="1016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7595839" y="1247745"/>
            <a:ext cx="1524000" cy="40011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i="1" baseline="0" dirty="0">
                <a:solidFill>
                  <a:schemeClr val="accent3"/>
                </a:solidFill>
                <a:latin typeface="Britannic Bold" panose="020B0903060703020204" pitchFamily="34" charset="0"/>
              </a:rPr>
              <a:t>EECE 229 </a:t>
            </a:r>
            <a:endParaRPr lang="zh-CN" altLang="en-US" sz="2000" i="1" baseline="0" dirty="0">
              <a:solidFill>
                <a:schemeClr val="accent3"/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190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直接连接符 9"/>
          <p:cNvCxnSpPr>
            <a:endCxn id="11" idx="1"/>
          </p:cNvCxnSpPr>
          <p:nvPr userDrawn="1"/>
        </p:nvCxnSpPr>
        <p:spPr>
          <a:xfrm>
            <a:off x="685800" y="1447800"/>
            <a:ext cx="6910039" cy="0"/>
          </a:xfrm>
          <a:prstGeom prst="line">
            <a:avLst/>
          </a:prstGeom>
          <a:ln w="1016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7595839" y="1247745"/>
            <a:ext cx="1524000" cy="40011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i="1" baseline="0" dirty="0">
                <a:solidFill>
                  <a:schemeClr val="accent3"/>
                </a:solidFill>
                <a:latin typeface="Britannic Bold" panose="020B0903060703020204" pitchFamily="34" charset="0"/>
              </a:rPr>
              <a:t>EECE 229 </a:t>
            </a:r>
            <a:endParaRPr lang="zh-CN" altLang="en-US" sz="2000" i="1" baseline="0" dirty="0">
              <a:solidFill>
                <a:schemeClr val="accent3"/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490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直接连接符 5"/>
          <p:cNvCxnSpPr>
            <a:endCxn id="7" idx="1"/>
          </p:cNvCxnSpPr>
          <p:nvPr userDrawn="1"/>
        </p:nvCxnSpPr>
        <p:spPr>
          <a:xfrm>
            <a:off x="685800" y="1447800"/>
            <a:ext cx="6910039" cy="0"/>
          </a:xfrm>
          <a:prstGeom prst="line">
            <a:avLst/>
          </a:prstGeom>
          <a:ln w="1016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7595839" y="1247745"/>
            <a:ext cx="1524000" cy="40011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i="1" baseline="0" dirty="0">
                <a:solidFill>
                  <a:schemeClr val="accent3"/>
                </a:solidFill>
                <a:latin typeface="Britannic Bold" panose="020B0903060703020204" pitchFamily="34" charset="0"/>
              </a:rPr>
              <a:t>EECE 229 </a:t>
            </a:r>
            <a:endParaRPr lang="zh-CN" altLang="en-US" sz="2000" i="1" baseline="0" dirty="0">
              <a:solidFill>
                <a:schemeClr val="accent3"/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920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30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19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00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6/19/2019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直接连接符 6"/>
          <p:cNvCxnSpPr>
            <a:endCxn id="8" idx="1"/>
          </p:cNvCxnSpPr>
          <p:nvPr/>
        </p:nvCxnSpPr>
        <p:spPr>
          <a:xfrm>
            <a:off x="838200" y="1447800"/>
            <a:ext cx="6757639" cy="0"/>
          </a:xfrm>
          <a:prstGeom prst="line">
            <a:avLst/>
          </a:prstGeom>
          <a:ln w="1016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595839" y="1247745"/>
            <a:ext cx="15240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i="1" baseline="0" dirty="0">
                <a:solidFill>
                  <a:schemeClr val="accent3"/>
                </a:solidFill>
                <a:latin typeface="Britannic Bold" panose="020B0903060703020204" pitchFamily="34" charset="0"/>
              </a:rPr>
              <a:t>EECE 229 </a:t>
            </a:r>
            <a:endParaRPr lang="zh-CN" altLang="en-US" sz="2000" i="1" baseline="0" dirty="0">
              <a:solidFill>
                <a:schemeClr val="accent3"/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656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1600" y="2362200"/>
            <a:ext cx="6553200" cy="179316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EECE 229 Introduction to Digital Systems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" indent="0">
              <a:buNone/>
            </a:pPr>
            <a:endParaRPr lang="en-US" altLang="zh-CN" dirty="0"/>
          </a:p>
          <a:p>
            <a:pPr marL="4572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8731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200" y="1600199"/>
            <a:ext cx="3962400" cy="4525963"/>
          </a:xfrm>
        </p:spPr>
        <p:txBody>
          <a:bodyPr/>
          <a:lstStyle/>
          <a:p>
            <a:r>
              <a:rPr lang="en-US" dirty="0"/>
              <a:t>Structural and behavioral modules</a:t>
            </a:r>
          </a:p>
          <a:p>
            <a:r>
              <a:rPr lang="en-US" dirty="0"/>
              <a:t>Assignment statements</a:t>
            </a:r>
          </a:p>
          <a:p>
            <a:r>
              <a:rPr lang="en-US" dirty="0"/>
              <a:t>Binary and logical operators</a:t>
            </a:r>
          </a:p>
          <a:p>
            <a:r>
              <a:rPr lang="en-US" dirty="0"/>
              <a:t>Number representations in Verilog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Data Types: Wire &amp; </a:t>
            </a:r>
            <a:r>
              <a:rPr lang="en-US" dirty="0" err="1"/>
              <a:t>Reg</a:t>
            </a:r>
            <a:endParaRPr lang="en-US" dirty="0"/>
          </a:p>
          <a:p>
            <a:r>
              <a:rPr lang="en-US" dirty="0"/>
              <a:t>Branching statements</a:t>
            </a:r>
          </a:p>
          <a:p>
            <a:r>
              <a:rPr lang="en-US" dirty="0"/>
              <a:t>Looping</a:t>
            </a:r>
          </a:p>
          <a:p>
            <a:r>
              <a:rPr lang="en-US" dirty="0"/>
              <a:t>Hierarchal design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60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81100" y="381000"/>
            <a:ext cx="7162800" cy="742950"/>
          </a:xfrm>
        </p:spPr>
        <p:txBody>
          <a:bodyPr>
            <a:normAutofit fontScale="90000"/>
          </a:bodyPr>
          <a:lstStyle/>
          <a:p>
            <a:r>
              <a:rPr lang="en-US" dirty="0"/>
              <a:t>Verilog Hardware Description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Verilog resembles the C programming language</a:t>
            </a:r>
          </a:p>
          <a:p>
            <a:r>
              <a:rPr lang="en-US" sz="2800" dirty="0"/>
              <a:t>Systems are implemented using hierarchical blocks of functionality called modules</a:t>
            </a:r>
          </a:p>
          <a:p>
            <a:r>
              <a:rPr lang="en-US" sz="2800" dirty="0"/>
              <a:t>A module is a text file that contains declarations and statements</a:t>
            </a:r>
          </a:p>
          <a:p>
            <a:r>
              <a:rPr lang="en-US" sz="2800" dirty="0"/>
              <a:t>Each module corresponds to a single piece of hardware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95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module starts with the </a:t>
            </a:r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/>
              <a:t>keyword followed by the name of the module</a:t>
            </a:r>
          </a:p>
          <a:p>
            <a:r>
              <a:rPr lang="en-US" sz="2800" dirty="0"/>
              <a:t>The module declares one or more </a:t>
            </a:r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/>
              <a:t>and </a:t>
            </a:r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b="1" i="1" dirty="0"/>
              <a:t>ports</a:t>
            </a:r>
            <a:r>
              <a:rPr lang="en-US" sz="2800" dirty="0"/>
              <a:t> (signals) enclosed in parenthesis</a:t>
            </a:r>
          </a:p>
          <a:p>
            <a:r>
              <a:rPr lang="en-US" sz="2800" dirty="0"/>
              <a:t>Statements can describe the module’s operation either structurally, or behaviorally</a:t>
            </a:r>
          </a:p>
          <a:p>
            <a:r>
              <a:rPr lang="en-US" sz="2800" dirty="0"/>
              <a:t>A Verilog file may contain multiple modules, but it is best if each module is in its own file that is named the same as the module name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01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Declarations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There are two styles of module declaration</a:t>
            </a:r>
          </a:p>
          <a:p>
            <a:pPr lvl="1"/>
            <a:r>
              <a:rPr lang="en-US" sz="2400" dirty="0"/>
              <a:t>One lists the signal names along with their direction and types in the module body</a:t>
            </a:r>
          </a:p>
          <a:p>
            <a:pPr marL="685800" lvl="3" indent="0">
              <a:buNone/>
            </a:pP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testing(x1, x2, s, f);</a:t>
            </a:r>
          </a:p>
          <a:p>
            <a:pPr marL="685800" lvl="3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x1, x2, s;</a:t>
            </a:r>
          </a:p>
          <a:p>
            <a:pPr marL="685800" lvl="3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f;</a:t>
            </a:r>
          </a:p>
          <a:p>
            <a:pPr marL="685800" lvl="3" indent="0">
              <a:buNone/>
            </a:pPr>
            <a:r>
              <a:rPr lang="en-US" sz="1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sz="18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/>
              <a:t>The other puts the signal direction and type in front of the signal name in the module ports list</a:t>
            </a:r>
          </a:p>
          <a:p>
            <a:pPr marL="685800" lvl="3" indent="0">
              <a:buNone/>
            </a:pP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testing(</a:t>
            </a: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x1, x2, s, </a:t>
            </a: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f);</a:t>
            </a:r>
          </a:p>
          <a:p>
            <a:pPr marL="685800" lvl="3" indent="0">
              <a:buNone/>
            </a:pPr>
            <a:r>
              <a:rPr lang="en-US" sz="1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sz="18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67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81200" y="304800"/>
            <a:ext cx="4800600" cy="857250"/>
          </a:xfrm>
        </p:spPr>
        <p:txBody>
          <a:bodyPr/>
          <a:lstStyle/>
          <a:p>
            <a:r>
              <a:rPr lang="en-US" dirty="0"/>
              <a:t>Verilog Nets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r>
              <a:rPr lang="en-US" sz="2800" dirty="0"/>
              <a:t>A </a:t>
            </a:r>
            <a:r>
              <a:rPr lang="en-US" sz="2800" b="1" i="1" dirty="0"/>
              <a:t>net</a:t>
            </a:r>
            <a:r>
              <a:rPr lang="en-US" sz="2800" dirty="0"/>
              <a:t> represents a node in a circuit</a:t>
            </a:r>
          </a:p>
          <a:p>
            <a:r>
              <a:rPr lang="en-US" sz="2800" dirty="0"/>
              <a:t>Nets can be of different types, but the most important one for synthesis is of type </a:t>
            </a:r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wire</a:t>
            </a:r>
          </a:p>
          <a:p>
            <a:r>
              <a:rPr lang="en-US" sz="2800" dirty="0"/>
              <a:t>A wire connects an output of one logic element to the input of another</a:t>
            </a:r>
          </a:p>
          <a:p>
            <a:r>
              <a:rPr lang="en-US" sz="2800" dirty="0"/>
              <a:t>The default type for a signal name without a declared type is </a:t>
            </a:r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58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5400" y="228600"/>
            <a:ext cx="6172200" cy="857250"/>
          </a:xfrm>
        </p:spPr>
        <p:txBody>
          <a:bodyPr/>
          <a:lstStyle/>
          <a:p>
            <a:r>
              <a:rPr lang="en-US" dirty="0"/>
              <a:t>Verilog Variables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6764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Variables allow a circuit to be described in terms of its behavior</a:t>
            </a:r>
          </a:p>
          <a:p>
            <a:r>
              <a:rPr lang="en-US" sz="2800" dirty="0"/>
              <a:t>A variable can be assigned a value in one statement and it retains its value until overwritten by another statement</a:t>
            </a:r>
          </a:p>
          <a:p>
            <a:r>
              <a:rPr lang="en-US" sz="2800" dirty="0"/>
              <a:t>There are two types of variables:</a:t>
            </a:r>
          </a:p>
          <a:p>
            <a:pPr lvl="1"/>
            <a:r>
              <a:rPr lang="en-US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endParaRPr lang="en-US" sz="24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r>
              <a:rPr lang="en-US" sz="2800" dirty="0"/>
              <a:t>All signals that are assigned a value using procedural statements must be variables</a:t>
            </a:r>
          </a:p>
        </p:txBody>
      </p:sp>
    </p:spTree>
    <p:extLst>
      <p:ext uri="{BB962C8B-B14F-4D97-AF65-F5344CB8AC3E}">
        <p14:creationId xmlns:p14="http://schemas.microsoft.com/office/powerpoint/2010/main" val="245849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71600" y="360701"/>
            <a:ext cx="6172200" cy="876300"/>
          </a:xfrm>
        </p:spPr>
        <p:txBody>
          <a:bodyPr/>
          <a:lstStyle/>
          <a:p>
            <a:r>
              <a:rPr lang="en-US" dirty="0"/>
              <a:t>Signal Vectors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415243"/>
            <a:ext cx="7904818" cy="1170122"/>
          </a:xfrm>
          <a:prstGeom prst="rect">
            <a:avLst/>
          </a:prstGeom>
        </p:spPr>
      </p:pic>
      <p:sp>
        <p:nvSpPr>
          <p:cNvPr id="5" name="Content Placeholder 1"/>
          <p:cNvSpPr txBox="1">
            <a:spLocks/>
          </p:cNvSpPr>
          <p:nvPr/>
        </p:nvSpPr>
        <p:spPr>
          <a:xfrm>
            <a:off x="1485900" y="1968247"/>
            <a:ext cx="6172200" cy="203225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en-US" sz="2025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708660" y="1579402"/>
            <a:ext cx="6934200" cy="244699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Rather than declaring a net or variable for each signal, such as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x0</a:t>
            </a:r>
            <a:r>
              <a:rPr lang="en-US" sz="2400" dirty="0"/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x1</a:t>
            </a:r>
            <a:r>
              <a:rPr lang="en-US" sz="2400" dirty="0"/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x2</a:t>
            </a:r>
            <a:r>
              <a:rPr lang="en-US" sz="2400" dirty="0"/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x3</a:t>
            </a:r>
            <a:r>
              <a:rPr lang="en-US" sz="2400" dirty="0"/>
              <a:t>, vectors of signals can be used instead: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msb:lsb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wire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[3:0] x; </a:t>
            </a:r>
            <a:r>
              <a:rPr lang="en-US" sz="2400" dirty="0"/>
              <a:t>or </a:t>
            </a:r>
            <a:r>
              <a:rPr lang="en-US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[3:0] x;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Individual bits can be specified by index: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x[1]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All of the bits can be specified by vector name: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2025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2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Verilog Abstract Levels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98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CB257-FF96-4F20-A87A-88F495E91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Verilog Abstraction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879F0-FC4A-48F1-A4DE-71330013D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Verilog supports designing at many different levels of abstraction. Three of them are very important:</a:t>
            </a:r>
          </a:p>
          <a:p>
            <a:pPr lvl="1"/>
            <a:r>
              <a:rPr lang="en-US" dirty="0"/>
              <a:t>Behavioral level</a:t>
            </a:r>
          </a:p>
          <a:p>
            <a:pPr lvl="1"/>
            <a:r>
              <a:rPr lang="en-US" dirty="0"/>
              <a:t>Register-Transfer Level</a:t>
            </a:r>
          </a:p>
          <a:p>
            <a:pPr lvl="1"/>
            <a:r>
              <a:rPr lang="en-US" dirty="0"/>
              <a:t>Gate Level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5" name="Picture 1" descr="space.gif">
            <a:extLst>
              <a:ext uri="{FF2B5EF4-FFF2-40B4-BE49-F238E27FC236}">
                <a16:creationId xmlns:a16="http://schemas.microsoft.com/office/drawing/2014/main" id="{A8FB8850-0D93-42C0-81E6-DA9BA02F0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0025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60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 Level: Structural Modules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Structural modules use Verilog gate primitives (and, or, not) to describe the </a:t>
            </a:r>
            <a:r>
              <a:rPr lang="en-US" sz="2800" b="1" i="1" dirty="0"/>
              <a:t>structure</a:t>
            </a:r>
            <a:r>
              <a:rPr lang="en-US" sz="2800" dirty="0"/>
              <a:t> of a circuit</a:t>
            </a:r>
          </a:p>
          <a:p>
            <a:r>
              <a:rPr lang="en-US" sz="2800" dirty="0"/>
              <a:t>Primitive instance parameters</a:t>
            </a:r>
          </a:p>
          <a:p>
            <a:pPr lvl="1"/>
            <a:r>
              <a:rPr lang="en-US" sz="2400" dirty="0"/>
              <a:t>Output is first signal, followed by the inputs</a:t>
            </a:r>
          </a:p>
          <a:p>
            <a:pPr lvl="1"/>
            <a:r>
              <a:rPr lang="en-US" sz="2400" dirty="0"/>
              <a:t>Example: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(z, w, x, y);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describes a three input </a:t>
            </a:r>
            <a:r>
              <a:rPr lang="en-US" sz="2400" i="1" dirty="0">
                <a:solidFill>
                  <a:srgbClr val="0000FF"/>
                </a:solidFill>
              </a:rPr>
              <a:t>and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/>
              <a:t>gate with inputs w, x, y, and the output z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794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FPGA and Verilog Hardware Description Language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3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 Level: Structural Modules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981200"/>
            <a:ext cx="7667627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77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 Level: Structural Modules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7435" y="1920479"/>
            <a:ext cx="5809130" cy="20574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100" y="3714751"/>
            <a:ext cx="4013307" cy="183372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743200" y="2619038"/>
            <a:ext cx="1543050" cy="1701741"/>
          </a:xfrm>
          <a:prstGeom prst="straightConnector1">
            <a:avLst/>
          </a:prstGeom>
          <a:ln w="22225">
            <a:solidFill>
              <a:srgbClr val="0000FF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790266" y="2892238"/>
            <a:ext cx="2867585" cy="1191671"/>
          </a:xfrm>
          <a:prstGeom prst="straightConnector1">
            <a:avLst/>
          </a:prstGeom>
          <a:ln w="22225">
            <a:solidFill>
              <a:srgbClr val="0000FF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743200" y="3138617"/>
            <a:ext cx="2842373" cy="1972607"/>
          </a:xfrm>
          <a:prstGeom prst="straightConnector1">
            <a:avLst/>
          </a:prstGeom>
          <a:ln w="22225">
            <a:solidFill>
              <a:srgbClr val="0000FF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628901" y="3371851"/>
            <a:ext cx="4111118" cy="1259761"/>
          </a:xfrm>
          <a:prstGeom prst="straightConnector1">
            <a:avLst/>
          </a:prstGeom>
          <a:ln w="22225">
            <a:solidFill>
              <a:srgbClr val="0000FF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086100" y="2619037"/>
            <a:ext cx="685800" cy="2410163"/>
          </a:xfrm>
          <a:prstGeom prst="straightConnector1">
            <a:avLst/>
          </a:prstGeom>
          <a:ln w="22225">
            <a:solidFill>
              <a:srgbClr val="FF0000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101990" y="2887152"/>
            <a:ext cx="1584311" cy="1284798"/>
          </a:xfrm>
          <a:prstGeom prst="straightConnector1">
            <a:avLst/>
          </a:prstGeom>
          <a:ln w="22225">
            <a:solidFill>
              <a:srgbClr val="FF0000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499597" y="2887153"/>
            <a:ext cx="72278" cy="1153831"/>
          </a:xfrm>
          <a:prstGeom prst="straightConnector1">
            <a:avLst/>
          </a:prstGeom>
          <a:ln w="22225">
            <a:solidFill>
              <a:srgbClr val="FF0000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101990" y="3138618"/>
            <a:ext cx="555611" cy="1890583"/>
          </a:xfrm>
          <a:prstGeom prst="straightConnector1">
            <a:avLst/>
          </a:prstGeom>
          <a:ln w="22225">
            <a:solidFill>
              <a:srgbClr val="FF0000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571875" y="3138618"/>
            <a:ext cx="314325" cy="2062033"/>
          </a:xfrm>
          <a:prstGeom prst="straightConnector1">
            <a:avLst/>
          </a:prstGeom>
          <a:ln w="22225">
            <a:solidFill>
              <a:srgbClr val="FF0000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971801" y="3371851"/>
            <a:ext cx="2733115" cy="1124899"/>
          </a:xfrm>
          <a:prstGeom prst="straightConnector1">
            <a:avLst/>
          </a:prstGeom>
          <a:ln w="22225">
            <a:solidFill>
              <a:srgbClr val="FF0000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379795" y="3371851"/>
            <a:ext cx="2312984" cy="1468508"/>
          </a:xfrm>
          <a:prstGeom prst="straightConnector1">
            <a:avLst/>
          </a:prstGeom>
          <a:ln w="22225">
            <a:solidFill>
              <a:srgbClr val="FF0000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2343150" y="2619037"/>
            <a:ext cx="1885950" cy="1952963"/>
          </a:xfrm>
          <a:prstGeom prst="straightConnector1">
            <a:avLst/>
          </a:prstGeom>
          <a:ln w="22225">
            <a:solidFill>
              <a:srgbClr val="33CC33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382192" y="2887153"/>
            <a:ext cx="2517116" cy="1179026"/>
          </a:xfrm>
          <a:prstGeom prst="straightConnector1">
            <a:avLst/>
          </a:prstGeom>
          <a:ln w="22225">
            <a:solidFill>
              <a:srgbClr val="33CC33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2343151" y="3100984"/>
            <a:ext cx="2556157" cy="2029871"/>
          </a:xfrm>
          <a:prstGeom prst="straightConnector1">
            <a:avLst/>
          </a:prstGeom>
          <a:ln w="22225">
            <a:solidFill>
              <a:srgbClr val="33CC33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343150" y="3387507"/>
            <a:ext cx="3714750" cy="1283829"/>
          </a:xfrm>
          <a:prstGeom prst="straightConnector1">
            <a:avLst/>
          </a:prstGeom>
          <a:ln w="22225">
            <a:solidFill>
              <a:srgbClr val="33CC33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176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Transfer Level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/>
              <a:t>A design abstraction which models a synchronous digital circuit in terms of the flow of digital signals (data) between hardware registers, and the logical operations performed on those signals.</a:t>
            </a:r>
          </a:p>
          <a:p>
            <a:r>
              <a:rPr lang="en-US" sz="2600" dirty="0"/>
              <a:t>Specify the characteristics of a circuit by operations and the transfer of data between the registers.</a:t>
            </a:r>
          </a:p>
          <a:p>
            <a:r>
              <a:rPr lang="en-US" sz="2600" dirty="0"/>
              <a:t>Continuous assignment (</a:t>
            </a:r>
            <a:r>
              <a:rPr lang="en-US" sz="2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</a:t>
            </a:r>
            <a:r>
              <a:rPr lang="en-US" sz="2600" dirty="0"/>
              <a:t>) to a signal</a:t>
            </a:r>
          </a:p>
          <a:p>
            <a:r>
              <a:rPr lang="en-US" sz="2600" dirty="0"/>
              <a:t>Assignment must be of a net type (</a:t>
            </a:r>
            <a:r>
              <a:rPr lang="en-US" sz="2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wire</a:t>
            </a:r>
            <a:r>
              <a:rPr lang="en-US" sz="2600" dirty="0"/>
              <a:t>)</a:t>
            </a:r>
          </a:p>
          <a:p>
            <a:r>
              <a:rPr lang="en-US" sz="2600" dirty="0"/>
              <a:t>Use logic operators to assign a value to a signal</a:t>
            </a:r>
          </a:p>
          <a:p>
            <a:pPr lvl="2"/>
            <a:r>
              <a:rPr lang="en-US" sz="2000" dirty="0"/>
              <a:t>And: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pPr lvl="2"/>
            <a:r>
              <a:rPr lang="en-US" sz="2000" dirty="0"/>
              <a:t>OR: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</a:p>
          <a:p>
            <a:pPr lvl="2"/>
            <a:r>
              <a:rPr lang="en-US" sz="2000" dirty="0"/>
              <a:t>Not: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</a:p>
          <a:p>
            <a:pPr lvl="2"/>
            <a:r>
              <a:rPr lang="en-US" sz="2000" dirty="0" err="1"/>
              <a:t>Xor</a:t>
            </a:r>
            <a:r>
              <a:rPr lang="en-US" sz="2000" dirty="0"/>
              <a:t>: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</a:p>
        </p:txBody>
      </p:sp>
    </p:spTree>
    <p:extLst>
      <p:ext uri="{BB962C8B-B14F-4D97-AF65-F5344CB8AC3E}">
        <p14:creationId xmlns:p14="http://schemas.microsoft.com/office/powerpoint/2010/main" val="168397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Transfer Level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7084" y="1845344"/>
            <a:ext cx="6732632" cy="148826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3368" y="3369485"/>
            <a:ext cx="4014564" cy="183353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3600450" y="2857500"/>
            <a:ext cx="742950" cy="1428750"/>
          </a:xfrm>
          <a:prstGeom prst="straightConnector1">
            <a:avLst/>
          </a:prstGeom>
          <a:ln w="22225">
            <a:solidFill>
              <a:srgbClr val="33CC33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000500" y="2857500"/>
            <a:ext cx="1028700" cy="800100"/>
          </a:xfrm>
          <a:prstGeom prst="straightConnector1">
            <a:avLst/>
          </a:prstGeom>
          <a:ln w="22225">
            <a:solidFill>
              <a:srgbClr val="33CC33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200650" y="2971800"/>
            <a:ext cx="57150" cy="1714500"/>
          </a:xfrm>
          <a:prstGeom prst="straightConnector1">
            <a:avLst/>
          </a:prstGeom>
          <a:ln w="22225">
            <a:solidFill>
              <a:srgbClr val="33CC33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686300" y="2971800"/>
            <a:ext cx="1714500" cy="1200150"/>
          </a:xfrm>
          <a:prstGeom prst="straightConnector1">
            <a:avLst/>
          </a:prstGeom>
          <a:ln w="22225">
            <a:solidFill>
              <a:srgbClr val="33CC33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62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Level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752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Using gate-level primitives or logic expressions is difficult with large circuits</a:t>
            </a:r>
          </a:p>
          <a:p>
            <a:r>
              <a:rPr lang="en-US" sz="2400" dirty="0"/>
              <a:t>The alternative is to use abstractions and programming constructs to describe the desired input to output relationships</a:t>
            </a:r>
          </a:p>
          <a:p>
            <a:r>
              <a:rPr lang="en-US" sz="2400" dirty="0"/>
              <a:t>it consists of a set of instructions that are executed one after the other. </a:t>
            </a:r>
          </a:p>
          <a:p>
            <a:r>
              <a:rPr lang="en-US" sz="2400" dirty="0"/>
              <a:t>Functions, Tasks and Always blocks are the main elements.</a:t>
            </a:r>
          </a:p>
          <a:p>
            <a:r>
              <a:rPr lang="en-US" sz="2400" dirty="0"/>
              <a:t>There is no regard to the structural realization of the design.</a:t>
            </a:r>
          </a:p>
        </p:txBody>
      </p:sp>
    </p:spTree>
    <p:extLst>
      <p:ext uri="{BB962C8B-B14F-4D97-AF65-F5344CB8AC3E}">
        <p14:creationId xmlns:p14="http://schemas.microsoft.com/office/powerpoint/2010/main" val="258562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Modules – Cont’d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7680" y="1600200"/>
            <a:ext cx="8229600" cy="4525963"/>
          </a:xfrm>
        </p:spPr>
        <p:txBody>
          <a:bodyPr/>
          <a:lstStyle/>
          <a:p>
            <a:r>
              <a:rPr lang="en-US" sz="2800" dirty="0"/>
              <a:t>The </a:t>
            </a:r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/>
              <a:t>Verilog keyword identifies the signals that will trigger the execution of the procedural statements</a:t>
            </a:r>
          </a:p>
          <a:p>
            <a:r>
              <a:rPr lang="en-US" sz="2800" dirty="0"/>
              <a:t>Consecutive statements following the </a:t>
            </a:r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  <a:r>
              <a:rPr lang="en-US" sz="2800" dirty="0"/>
              <a:t> must be within a </a:t>
            </a:r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2800" dirty="0"/>
              <a:t>section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51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Modules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067" y="1981200"/>
            <a:ext cx="7345866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46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dirty="0">
                <a:solidFill>
                  <a:srgbClr val="3D0AFA"/>
                </a:solidFill>
                <a:cs typeface="Courier New" pitchFamily="49" charset="0"/>
              </a:rPr>
              <a:t>module </a:t>
            </a:r>
            <a:r>
              <a:rPr lang="en-US" sz="2400" dirty="0">
                <a:cs typeface="Courier New" pitchFamily="49" charset="0"/>
              </a:rPr>
              <a:t>adder(</a:t>
            </a:r>
            <a:r>
              <a:rPr lang="en-US" sz="2400" dirty="0">
                <a:solidFill>
                  <a:srgbClr val="3D0AFA"/>
                </a:solidFill>
                <a:cs typeface="Courier New" pitchFamily="49" charset="0"/>
              </a:rPr>
              <a:t>input</a:t>
            </a:r>
            <a:r>
              <a:rPr lang="en-US" sz="2400" dirty="0"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3D0AFA"/>
                </a:solidFill>
                <a:cs typeface="Courier New" pitchFamily="49" charset="0"/>
              </a:rPr>
              <a:t>wire</a:t>
            </a:r>
            <a:r>
              <a:rPr lang="en-US" sz="2400" dirty="0">
                <a:cs typeface="Courier New" pitchFamily="49" charset="0"/>
              </a:rPr>
              <a:t>[7:0] a, b, </a:t>
            </a:r>
          </a:p>
          <a:p>
            <a:pPr marL="109728" indent="0">
              <a:buNone/>
            </a:pPr>
            <a:r>
              <a:rPr lang="en-US" sz="2400" dirty="0">
                <a:cs typeface="Courier New" pitchFamily="49" charset="0"/>
              </a:rPr>
              <a:t>			</a:t>
            </a:r>
            <a:r>
              <a:rPr lang="en-US" sz="2400" dirty="0">
                <a:solidFill>
                  <a:srgbClr val="3D0AFA"/>
                </a:solidFill>
                <a:cs typeface="Courier New" pitchFamily="49" charset="0"/>
              </a:rPr>
              <a:t>output</a:t>
            </a:r>
            <a:r>
              <a:rPr lang="en-US" sz="2400" dirty="0"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3D0AFA"/>
                </a:solidFill>
                <a:cs typeface="Courier New" pitchFamily="49" charset="0"/>
              </a:rPr>
              <a:t>wire</a:t>
            </a:r>
            <a:r>
              <a:rPr lang="en-US" sz="2400" dirty="0">
                <a:cs typeface="Courier New" pitchFamily="49" charset="0"/>
              </a:rPr>
              <a:t>[7:0] sum);</a:t>
            </a:r>
          </a:p>
          <a:p>
            <a:pPr marL="109728" indent="0">
              <a:buNone/>
            </a:pPr>
            <a:endParaRPr lang="en-US" sz="2400" dirty="0"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2400" dirty="0">
                <a:cs typeface="Courier New" pitchFamily="49" charset="0"/>
              </a:rPr>
              <a:t>	</a:t>
            </a:r>
            <a:r>
              <a:rPr lang="en-US" sz="2400" dirty="0">
                <a:solidFill>
                  <a:srgbClr val="3D0AFA"/>
                </a:solidFill>
                <a:cs typeface="Courier New" pitchFamily="49" charset="0"/>
              </a:rPr>
              <a:t>assign</a:t>
            </a:r>
            <a:r>
              <a:rPr lang="en-US" sz="2400" dirty="0">
                <a:cs typeface="Courier New" pitchFamily="49" charset="0"/>
              </a:rPr>
              <a:t> sum = a + b;</a:t>
            </a:r>
          </a:p>
          <a:p>
            <a:pPr marL="109728" indent="0">
              <a:buNone/>
            </a:pPr>
            <a:endParaRPr lang="en-US" sz="2400" dirty="0"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2400" dirty="0" err="1">
                <a:solidFill>
                  <a:srgbClr val="3D0AFA"/>
                </a:solidFill>
                <a:cs typeface="Courier New" pitchFamily="49" charset="0"/>
              </a:rPr>
              <a:t>endmodule</a:t>
            </a:r>
            <a:endParaRPr lang="en-US" sz="2400" dirty="0">
              <a:solidFill>
                <a:srgbClr val="3D0AFA"/>
              </a:solidFill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Verilog Adder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67400" y="35814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Continuous assignment for signal sum</a:t>
            </a:r>
          </a:p>
        </p:txBody>
      </p:sp>
    </p:spTree>
    <p:extLst>
      <p:ext uri="{BB962C8B-B14F-4D97-AF65-F5344CB8AC3E}">
        <p14:creationId xmlns:p14="http://schemas.microsoft.com/office/powerpoint/2010/main" val="370342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76400"/>
            <a:ext cx="7086600" cy="4525963"/>
          </a:xfrm>
        </p:spPr>
        <p:txBody>
          <a:bodyPr/>
          <a:lstStyle/>
          <a:p>
            <a:r>
              <a:rPr lang="en-US" sz="2800" dirty="0"/>
              <a:t>Same X and Y inputs as an adder</a:t>
            </a:r>
          </a:p>
          <a:p>
            <a:r>
              <a:rPr lang="en-US" sz="2800" dirty="0"/>
              <a:t>Borrow in and borrow out</a:t>
            </a:r>
          </a:p>
          <a:p>
            <a:r>
              <a:rPr lang="en-US" sz="2800" dirty="0"/>
              <a:t>D output is the difference between X and Y</a:t>
            </a:r>
          </a:p>
          <a:p>
            <a:r>
              <a:rPr lang="en-US" sz="2800" dirty="0"/>
              <a:t>B-A = B+A’+1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Subtractors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99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dirty="0">
                <a:solidFill>
                  <a:srgbClr val="3D0AFA"/>
                </a:solidFill>
                <a:cs typeface="Courier New" pitchFamily="49" charset="0"/>
              </a:rPr>
              <a:t>module</a:t>
            </a:r>
            <a:r>
              <a:rPr lang="en-US" sz="2400" dirty="0">
                <a:cs typeface="Courier New" pitchFamily="49" charset="0"/>
              </a:rPr>
              <a:t> </a:t>
            </a:r>
            <a:r>
              <a:rPr lang="en-US" sz="2400" dirty="0" err="1">
                <a:solidFill>
                  <a:srgbClr val="3D0AFA"/>
                </a:solidFill>
                <a:cs typeface="Courier New" pitchFamily="49" charset="0"/>
              </a:rPr>
              <a:t>subtractor</a:t>
            </a:r>
            <a:r>
              <a:rPr lang="en-US" sz="2400" dirty="0">
                <a:solidFill>
                  <a:srgbClr val="3D0AFA"/>
                </a:solidFill>
                <a:cs typeface="Courier New" pitchFamily="49" charset="0"/>
              </a:rPr>
              <a:t>(input</a:t>
            </a:r>
            <a:r>
              <a:rPr lang="en-US" sz="2400" dirty="0"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3D0AFA"/>
                </a:solidFill>
                <a:cs typeface="Courier New" pitchFamily="49" charset="0"/>
              </a:rPr>
              <a:t>wire</a:t>
            </a:r>
            <a:r>
              <a:rPr lang="en-US" sz="2400" dirty="0">
                <a:cs typeface="Courier New" pitchFamily="49" charset="0"/>
              </a:rPr>
              <a:t>[7:0] a, b, 			   </a:t>
            </a:r>
            <a:r>
              <a:rPr lang="en-US" sz="2400" dirty="0">
                <a:solidFill>
                  <a:srgbClr val="3D0AFA"/>
                </a:solidFill>
                <a:cs typeface="Courier New" pitchFamily="49" charset="0"/>
              </a:rPr>
              <a:t>output</a:t>
            </a:r>
            <a:r>
              <a:rPr lang="en-US" sz="2400" dirty="0"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3D0AFA"/>
                </a:solidFill>
                <a:cs typeface="Courier New" pitchFamily="49" charset="0"/>
              </a:rPr>
              <a:t>wire</a:t>
            </a:r>
            <a:r>
              <a:rPr lang="en-US" sz="2400" dirty="0">
                <a:cs typeface="Courier New" pitchFamily="49" charset="0"/>
              </a:rPr>
              <a:t>[7:0] diff);</a:t>
            </a:r>
          </a:p>
          <a:p>
            <a:pPr marL="109728" indent="0">
              <a:buNone/>
            </a:pPr>
            <a:endParaRPr lang="en-US" sz="2400" dirty="0"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2400" dirty="0">
                <a:cs typeface="Courier New" pitchFamily="49" charset="0"/>
              </a:rPr>
              <a:t>	</a:t>
            </a:r>
            <a:r>
              <a:rPr lang="en-US" sz="2400" dirty="0">
                <a:solidFill>
                  <a:srgbClr val="3D0AFA"/>
                </a:solidFill>
                <a:cs typeface="Courier New" pitchFamily="49" charset="0"/>
              </a:rPr>
              <a:t>assign</a:t>
            </a:r>
            <a:r>
              <a:rPr lang="en-US" sz="2400" dirty="0">
                <a:cs typeface="Courier New" pitchFamily="49" charset="0"/>
              </a:rPr>
              <a:t> diff = a - b;</a:t>
            </a:r>
          </a:p>
          <a:p>
            <a:pPr marL="109728" indent="0">
              <a:buNone/>
            </a:pPr>
            <a:endParaRPr lang="en-US" sz="2400" dirty="0"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2400" dirty="0" err="1">
                <a:solidFill>
                  <a:srgbClr val="3D0AFA"/>
                </a:solidFill>
                <a:cs typeface="Courier New" pitchFamily="49" charset="0"/>
              </a:rPr>
              <a:t>endmodule</a:t>
            </a:r>
            <a:endParaRPr lang="en-US" sz="2400" dirty="0">
              <a:solidFill>
                <a:srgbClr val="3D0AFA"/>
              </a:solidFill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Verilog Subtractor</a:t>
            </a:r>
          </a:p>
        </p:txBody>
      </p:sp>
    </p:spTree>
    <p:extLst>
      <p:ext uri="{BB962C8B-B14F-4D97-AF65-F5344CB8AC3E}">
        <p14:creationId xmlns:p14="http://schemas.microsoft.com/office/powerpoint/2010/main" val="163073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FPGA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88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module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mux4(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input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wire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[7:0] a, b, c, d,</a:t>
            </a:r>
          </a:p>
          <a:p>
            <a:pPr marL="109728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input wire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[1:0] select,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output 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[7:0] z);</a:t>
            </a:r>
          </a:p>
          <a:p>
            <a:pPr marL="109728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always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@(select, a, b, c, d)</a:t>
            </a:r>
          </a:p>
          <a:p>
            <a:pPr marL="109728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marL="109728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(select)</a:t>
            </a:r>
          </a:p>
          <a:p>
            <a:pPr marL="109728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	2'b00 : z = a;</a:t>
            </a:r>
          </a:p>
          <a:p>
            <a:pPr marL="109728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	2'b01 : z = b;</a:t>
            </a:r>
          </a:p>
          <a:p>
            <a:pPr marL="109728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	2'b10 : z = c;</a:t>
            </a:r>
          </a:p>
          <a:p>
            <a:pPr marL="109728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	2'b11 : z = d;</a:t>
            </a:r>
          </a:p>
          <a:p>
            <a:pPr marL="109728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endcase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109728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end</a:t>
            </a:r>
          </a:p>
          <a:p>
            <a:pPr marL="109728" indent="0">
              <a:buNone/>
            </a:pP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endmodule</a:t>
            </a:r>
            <a:endParaRPr lang="en-US" sz="20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Verilog Multiplexer</a:t>
            </a:r>
          </a:p>
        </p:txBody>
      </p:sp>
    </p:spTree>
    <p:extLst>
      <p:ext uri="{BB962C8B-B14F-4D97-AF65-F5344CB8AC3E}">
        <p14:creationId xmlns:p14="http://schemas.microsoft.com/office/powerpoint/2010/main" val="11439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76400"/>
            <a:ext cx="8229600" cy="4525963"/>
          </a:xfrm>
        </p:spPr>
        <p:txBody>
          <a:bodyPr/>
          <a:lstStyle/>
          <a:p>
            <a:r>
              <a:rPr lang="en-US" sz="2800" dirty="0"/>
              <a:t>A circuit that compares two binary words and indicates if they are equal</a:t>
            </a:r>
          </a:p>
          <a:p>
            <a:r>
              <a:rPr lang="en-US" sz="2800" dirty="0"/>
              <a:t>Signed or unsigned versions</a:t>
            </a:r>
          </a:p>
          <a:p>
            <a:r>
              <a:rPr lang="en-US" sz="2800" dirty="0"/>
              <a:t>Greater or less than outputs</a:t>
            </a:r>
          </a:p>
          <a:p>
            <a:r>
              <a:rPr lang="en-US" sz="2800" dirty="0"/>
              <a:t>Magnitude comparators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Comparators</a:t>
            </a:r>
          </a:p>
        </p:txBody>
      </p:sp>
    </p:spTree>
    <p:extLst>
      <p:ext uri="{BB962C8B-B14F-4D97-AF65-F5344CB8AC3E}">
        <p14:creationId xmlns:p14="http://schemas.microsoft.com/office/powerpoint/2010/main" val="163312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module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comparator(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input wire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[7:0] A, B,</a:t>
            </a:r>
          </a:p>
          <a:p>
            <a:pPr marL="109728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	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output wire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ALTB, AGTB, AEQB);</a:t>
            </a:r>
          </a:p>
          <a:p>
            <a:pPr marL="109728" indent="0"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assign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ALTB = A &lt; B;</a:t>
            </a:r>
          </a:p>
          <a:p>
            <a:pPr marL="109728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assign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AGTB = A &gt; B;</a:t>
            </a:r>
          </a:p>
          <a:p>
            <a:pPr marL="109728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assign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AEQB = A == B;</a:t>
            </a:r>
          </a:p>
          <a:p>
            <a:pPr marL="109728" indent="0"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20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endmodule</a:t>
            </a:r>
            <a:endParaRPr lang="en-US" sz="20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Verilog Comparator</a:t>
            </a:r>
          </a:p>
        </p:txBody>
      </p:sp>
    </p:spTree>
    <p:extLst>
      <p:ext uri="{BB962C8B-B14F-4D97-AF65-F5344CB8AC3E}">
        <p14:creationId xmlns:p14="http://schemas.microsoft.com/office/powerpoint/2010/main" val="142099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6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A wire represents a physical wire in a circuit and is used to connect gates or modules. The value of a wire can be read, but not assigned to, in a function or block. </a:t>
            </a:r>
          </a:p>
          <a:p>
            <a:r>
              <a:rPr lang="en-US" sz="2000" dirty="0"/>
              <a:t>A wire does not store its value but must be driven by a continuous assignment statement or by connecting it to the output of a gate or module.</a:t>
            </a:r>
          </a:p>
          <a:p>
            <a:r>
              <a:rPr lang="en-US" sz="2000" dirty="0"/>
              <a:t>wire elements are the only legal type on the left-hand side of an assign statement.</a:t>
            </a:r>
          </a:p>
          <a:p>
            <a:r>
              <a:rPr lang="en-US" sz="2000" dirty="0"/>
              <a:t>wire elements are a stateless way of connecting two pieces in a Verilog-based design.</a:t>
            </a:r>
          </a:p>
          <a:p>
            <a:r>
              <a:rPr lang="en-US" sz="2000" dirty="0"/>
              <a:t>wire elements can only be used to model combinational logic.</a:t>
            </a:r>
          </a:p>
          <a:p>
            <a:r>
              <a:rPr lang="en-US" sz="2000" dirty="0"/>
              <a:t>wire c // simple </a:t>
            </a:r>
          </a:p>
          <a:p>
            <a:r>
              <a:rPr lang="en-US" sz="2000" dirty="0"/>
              <a:t>wire [9:0] A; // a cable (vector) of 10 wires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2882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2600"/>
            <a:ext cx="7620000" cy="4114800"/>
          </a:xfrm>
        </p:spPr>
        <p:txBody>
          <a:bodyPr>
            <a:noAutofit/>
          </a:bodyPr>
          <a:lstStyle/>
          <a:p>
            <a:r>
              <a:rPr lang="en-US" sz="2000" dirty="0"/>
              <a:t>Declare type </a:t>
            </a:r>
            <a:r>
              <a:rPr lang="en-US" sz="2000" dirty="0" err="1"/>
              <a:t>reg</a:t>
            </a:r>
            <a:r>
              <a:rPr lang="en-US" sz="2000" dirty="0"/>
              <a:t> for all data objects on the left hand side of expressions in initial and always procedures, or functions.</a:t>
            </a:r>
          </a:p>
          <a:p>
            <a:r>
              <a:rPr lang="en-US" sz="2000" dirty="0" err="1"/>
              <a:t>reg</a:t>
            </a:r>
            <a:r>
              <a:rPr lang="en-US" sz="2000" dirty="0"/>
              <a:t> elements can be used as outputs within an actual module declaration. </a:t>
            </a:r>
          </a:p>
          <a:p>
            <a:r>
              <a:rPr lang="en-US" sz="2000" dirty="0" err="1"/>
              <a:t>reg</a:t>
            </a:r>
            <a:r>
              <a:rPr lang="en-US" sz="2000" dirty="0"/>
              <a:t> elements cannot be used as inputs within an actual module declaration.</a:t>
            </a:r>
          </a:p>
          <a:p>
            <a:r>
              <a:rPr lang="en-US" sz="2000" dirty="0" err="1"/>
              <a:t>reg</a:t>
            </a:r>
            <a:r>
              <a:rPr lang="en-US" sz="2000" dirty="0"/>
              <a:t> cannot be used on the left-hand side of an assign statement.</a:t>
            </a:r>
          </a:p>
          <a:p>
            <a:r>
              <a:rPr lang="en-US" sz="2000" dirty="0" err="1"/>
              <a:t>reg</a:t>
            </a:r>
            <a:r>
              <a:rPr lang="en-US" sz="2000" dirty="0"/>
              <a:t> can, therefore, be used to create both combinational and sequential logic. </a:t>
            </a:r>
          </a:p>
          <a:p>
            <a:r>
              <a:rPr lang="en-US" sz="2000" dirty="0" err="1"/>
              <a:t>reg</a:t>
            </a:r>
            <a:r>
              <a:rPr lang="en-US" sz="2000" dirty="0"/>
              <a:t> a; // single 1-bit register variable </a:t>
            </a:r>
          </a:p>
          <a:p>
            <a:r>
              <a:rPr lang="en-US" sz="2000" dirty="0" err="1"/>
              <a:t>reg</a:t>
            </a:r>
            <a:r>
              <a:rPr lang="en-US" sz="2000" dirty="0"/>
              <a:t> [7:0] tom; // an 8-bit vector; a bank of 8 registers. </a:t>
            </a:r>
          </a:p>
          <a:p>
            <a:r>
              <a:rPr lang="en-US" sz="2000" dirty="0" err="1"/>
              <a:t>reg</a:t>
            </a:r>
            <a:r>
              <a:rPr lang="en-US" sz="2000" dirty="0"/>
              <a:t> [5:0] b, c; // two 6-bit variables</a:t>
            </a:r>
          </a:p>
        </p:txBody>
      </p:sp>
    </p:spTree>
    <p:extLst>
      <p:ext uri="{BB962C8B-B14F-4D97-AF65-F5344CB8AC3E}">
        <p14:creationId xmlns:p14="http://schemas.microsoft.com/office/powerpoint/2010/main" val="3220171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can only drive </a:t>
            </a:r>
            <a:r>
              <a:rPr lang="en-US" sz="2400" b="1" dirty="0"/>
              <a:t>wire or </a:t>
            </a:r>
            <a:r>
              <a:rPr lang="en-US" sz="2400" dirty="0"/>
              <a:t>tri data type. Which means left-side data type should be net data type.</a:t>
            </a:r>
          </a:p>
          <a:p>
            <a:r>
              <a:rPr lang="en-US" sz="2400" dirty="0"/>
              <a:t>Continuous assignments should appear </a:t>
            </a:r>
            <a:r>
              <a:rPr lang="en-US" sz="2400" b="1" dirty="0"/>
              <a:t>outside procedures</a:t>
            </a:r>
            <a:r>
              <a:rPr lang="en-US" sz="2400" dirty="0"/>
              <a:t>(always, initial, functions, tasks,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  <a:p>
            <a:r>
              <a:rPr lang="en-US" sz="2400" dirty="0"/>
              <a:t>It executes each time the right hand side expression changes. It overrides any procedural assignment.</a:t>
            </a:r>
          </a:p>
          <a:p>
            <a:r>
              <a:rPr lang="en-US" sz="2400" dirty="0"/>
              <a:t>A wire should be assigned only once using continuous assignment.</a:t>
            </a:r>
          </a:p>
          <a:p>
            <a:r>
              <a:rPr lang="en-US" sz="2400" dirty="0"/>
              <a:t>Only combinational logic can be modeled using Continuous Assignment.</a:t>
            </a:r>
          </a:p>
        </p:txBody>
      </p:sp>
    </p:spTree>
    <p:extLst>
      <p:ext uri="{BB962C8B-B14F-4D97-AF65-F5344CB8AC3E}">
        <p14:creationId xmlns:p14="http://schemas.microsoft.com/office/powerpoint/2010/main" val="125709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Procedural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can drive only </a:t>
            </a:r>
            <a:r>
              <a:rPr lang="en-US" sz="2800" dirty="0" err="1"/>
              <a:t>reg</a:t>
            </a:r>
            <a:r>
              <a:rPr lang="en-US" sz="2800" dirty="0"/>
              <a:t>, integer, real and time data type. </a:t>
            </a:r>
          </a:p>
          <a:p>
            <a:r>
              <a:rPr lang="en-US" sz="2800" dirty="0"/>
              <a:t>left-side data type cannot be nets.</a:t>
            </a:r>
          </a:p>
          <a:p>
            <a:r>
              <a:rPr lang="en-US" sz="2800" dirty="0"/>
              <a:t>Procedural Assignment should appear inside procedures.</a:t>
            </a:r>
          </a:p>
          <a:p>
            <a:r>
              <a:rPr lang="en-US" sz="2800" dirty="0"/>
              <a:t>It can model both combinational and sequential logic.</a:t>
            </a:r>
          </a:p>
        </p:txBody>
      </p:sp>
    </p:spTree>
    <p:extLst>
      <p:ext uri="{BB962C8B-B14F-4D97-AF65-F5344CB8AC3E}">
        <p14:creationId xmlns:p14="http://schemas.microsoft.com/office/powerpoint/2010/main" val="231807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1600200"/>
            <a:ext cx="7886700" cy="32635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module </a:t>
            </a:r>
            <a:r>
              <a:rPr lang="en-US" sz="1600" dirty="0" err="1"/>
              <a:t>cont_proc</a:t>
            </a:r>
            <a:r>
              <a:rPr lang="en-US" sz="1600" dirty="0"/>
              <a:t>(in1, in2, out1_cont, out2_cont, out1_proc, out2_proc);</a:t>
            </a:r>
          </a:p>
          <a:p>
            <a:pPr marL="0" indent="0">
              <a:buNone/>
            </a:pPr>
            <a:r>
              <a:rPr lang="en-US" sz="1600" dirty="0"/>
              <a:t>input in1, in2;</a:t>
            </a:r>
          </a:p>
          <a:p>
            <a:pPr marL="0" indent="0">
              <a:buNone/>
            </a:pPr>
            <a:r>
              <a:rPr lang="en-US" sz="1600" dirty="0"/>
              <a:t>output out1_cont, out2_cont, out1_proc, out2_proc;</a:t>
            </a:r>
          </a:p>
          <a:p>
            <a:pPr marL="0" indent="0">
              <a:buNone/>
            </a:pPr>
            <a:r>
              <a:rPr lang="en-US" sz="1600" dirty="0"/>
              <a:t>wire in1, in2 ,out1_cont, out2_cont;</a:t>
            </a:r>
          </a:p>
          <a:p>
            <a:pPr marL="0" indent="0">
              <a:buNone/>
            </a:pPr>
            <a:r>
              <a:rPr lang="en-US" sz="1600" dirty="0" err="1"/>
              <a:t>reg</a:t>
            </a:r>
            <a:r>
              <a:rPr lang="en-US" sz="1600" dirty="0"/>
              <a:t> out1_proc, out2_proc;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//continuous assignment</a:t>
            </a:r>
          </a:p>
          <a:p>
            <a:pPr marL="0" indent="0">
              <a:buNone/>
            </a:pPr>
            <a:r>
              <a:rPr lang="en-US" sz="1600" dirty="0"/>
              <a:t>assign #2 out1_cont = in1 | in2;</a:t>
            </a:r>
          </a:p>
          <a:p>
            <a:pPr marL="0" indent="0">
              <a:buNone/>
            </a:pPr>
            <a:r>
              <a:rPr lang="en-US" sz="1600" dirty="0"/>
              <a:t>assign #1 out2_cont = in1 | in2;</a:t>
            </a:r>
          </a:p>
          <a:p>
            <a:pPr marL="0" indent="0">
              <a:buNone/>
            </a:pPr>
            <a:r>
              <a:rPr lang="en-US" sz="1600" dirty="0"/>
              <a:t>always@(in1, in2) begin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//procedural assignment</a:t>
            </a:r>
          </a:p>
          <a:p>
            <a:pPr marL="0" indent="0">
              <a:buNone/>
            </a:pPr>
            <a:r>
              <a:rPr lang="en-US" sz="1600" dirty="0"/>
              <a:t> #2 out1_proc = in1 | in2;</a:t>
            </a:r>
          </a:p>
          <a:p>
            <a:pPr marL="0" indent="0">
              <a:buNone/>
            </a:pPr>
            <a:r>
              <a:rPr lang="en-US" sz="1600" dirty="0"/>
              <a:t> #1 out2_proc = in1 | in2;</a:t>
            </a:r>
          </a:p>
          <a:p>
            <a:pPr marL="0" indent="0">
              <a:buNone/>
            </a:pPr>
            <a:r>
              <a:rPr lang="en-US" sz="1600" dirty="0"/>
              <a:t>end</a:t>
            </a:r>
          </a:p>
          <a:p>
            <a:pPr marL="0" indent="0">
              <a:buNone/>
            </a:pPr>
            <a:r>
              <a:rPr lang="en-US" sz="1600" dirty="0" err="1"/>
              <a:t>endmodule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4648200"/>
            <a:ext cx="5842289" cy="214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8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statements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20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ChangeArrowheads="1"/>
          </p:cNvSpPr>
          <p:nvPr/>
        </p:nvSpPr>
        <p:spPr bwMode="auto">
          <a:xfrm>
            <a:off x="6973866" y="2106296"/>
            <a:ext cx="1302707" cy="840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algn="l"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2368"/>
              </a:lnSpc>
              <a:spcBef>
                <a:spcPts val="592"/>
              </a:spcBef>
            </a:pPr>
            <a:r>
              <a:rPr lang="en-US" altLang="en-US" sz="1800" b="1">
                <a:solidFill>
                  <a:srgbClr val="000000"/>
                </a:solidFill>
                <a:latin typeface="Tahoma" pitchFamily="34" charset="0"/>
              </a:rPr>
              <a:t>trend toward </a:t>
            </a:r>
            <a:br>
              <a:rPr lang="en-US" altLang="en-US" sz="1800" b="1">
                <a:solidFill>
                  <a:srgbClr val="000000"/>
                </a:solidFill>
                <a:latin typeface="Tahoma" pitchFamily="34" charset="0"/>
              </a:rPr>
            </a:br>
            <a:r>
              <a:rPr lang="en-US" altLang="en-US" sz="1800" b="1">
                <a:solidFill>
                  <a:srgbClr val="000000"/>
                </a:solidFill>
                <a:latin typeface="Tahoma" pitchFamily="34" charset="0"/>
              </a:rPr>
              <a:t>higher levels </a:t>
            </a:r>
            <a:br>
              <a:rPr lang="en-US" altLang="en-US" sz="1800" b="1">
                <a:solidFill>
                  <a:srgbClr val="000000"/>
                </a:solidFill>
                <a:latin typeface="Tahoma" pitchFamily="34" charset="0"/>
              </a:rPr>
            </a:br>
            <a:r>
              <a:rPr lang="en-US" altLang="en-US" sz="1800" b="1">
                <a:solidFill>
                  <a:srgbClr val="000000"/>
                </a:solidFill>
                <a:latin typeface="Tahoma" pitchFamily="34" charset="0"/>
              </a:rPr>
              <a:t>of integration</a:t>
            </a:r>
          </a:p>
        </p:txBody>
      </p:sp>
      <p:sp>
        <p:nvSpPr>
          <p:cNvPr id="246787" name="Line 3"/>
          <p:cNvSpPr>
            <a:spLocks noChangeShapeType="1"/>
          </p:cNvSpPr>
          <p:nvPr/>
        </p:nvSpPr>
        <p:spPr bwMode="auto">
          <a:xfrm>
            <a:off x="6656018" y="1579722"/>
            <a:ext cx="0" cy="293377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215" tIns="45107" rIns="90215" bIns="45107" anchor="ctr"/>
          <a:lstStyle/>
          <a:p>
            <a:endParaRPr lang="en-US"/>
          </a:p>
        </p:txBody>
      </p:sp>
      <p:sp>
        <p:nvSpPr>
          <p:cNvPr id="24678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Evolution of implementation technologies</a:t>
            </a:r>
          </a:p>
        </p:txBody>
      </p:sp>
      <p:sp>
        <p:nvSpPr>
          <p:cNvPr id="24678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altLang="en-US" sz="2000" dirty="0"/>
              <a:t>Logic gates (1950s-60s)</a:t>
            </a:r>
          </a:p>
          <a:p>
            <a:r>
              <a:rPr lang="en-US" altLang="en-US" sz="2000" dirty="0"/>
              <a:t>Regular structures for two-level logic (1960s-70s)</a:t>
            </a:r>
          </a:p>
          <a:p>
            <a:pPr lvl="1"/>
            <a:r>
              <a:rPr lang="en-US" altLang="en-US" sz="1800" dirty="0" err="1"/>
              <a:t>muxes</a:t>
            </a:r>
            <a:r>
              <a:rPr lang="en-US" altLang="en-US" sz="1800" dirty="0"/>
              <a:t> and decoders, PLAs</a:t>
            </a:r>
          </a:p>
          <a:p>
            <a:r>
              <a:rPr lang="en-US" altLang="en-US" sz="2000" dirty="0"/>
              <a:t>Programmable sum-of-products arrays (1970s-80s)</a:t>
            </a:r>
          </a:p>
          <a:p>
            <a:pPr lvl="1"/>
            <a:r>
              <a:rPr lang="en-US" altLang="en-US" sz="1800" dirty="0"/>
              <a:t>PLDs, complex PLDs</a:t>
            </a:r>
          </a:p>
          <a:p>
            <a:r>
              <a:rPr lang="en-US" altLang="en-US" sz="2000" dirty="0"/>
              <a:t>Programmable gate arrays (1980s-90s)</a:t>
            </a:r>
          </a:p>
          <a:p>
            <a:pPr lvl="1"/>
            <a:r>
              <a:rPr lang="en-US" altLang="en-US" sz="1800" dirty="0"/>
              <a:t>densities high enough to permit entirely new</a:t>
            </a:r>
            <a:br>
              <a:rPr lang="en-US" altLang="en-US" sz="1800" dirty="0"/>
            </a:br>
            <a:r>
              <a:rPr lang="en-US" altLang="en-US" sz="1800" dirty="0"/>
              <a:t>class of application, e.g., prototyping, emulation,</a:t>
            </a:r>
            <a:br>
              <a:rPr lang="en-US" altLang="en-US" sz="1800" dirty="0"/>
            </a:br>
            <a:r>
              <a:rPr lang="en-US" altLang="en-US" sz="1800" dirty="0"/>
              <a:t>acceleration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943" y="4343400"/>
            <a:ext cx="3486150" cy="237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960322"/>
      </p:ext>
    </p:extLst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Always(Sensitivity List)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8288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@(s1, s2, f)</a:t>
            </a:r>
            <a:endParaRPr lang="en-US" b="1" dirty="0"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sensitive to changes in s1 or s2 or 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buClr>
                <a:srgbClr val="7FD13B"/>
              </a:buClr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always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@(*)</a:t>
            </a:r>
            <a:r>
              <a:rPr lang="en-US" dirty="0">
                <a:solidFill>
                  <a:prstClr val="black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 same as </a:t>
            </a:r>
            <a:r>
              <a:rPr lang="en-US" b="1" dirty="0">
                <a:solidFill>
                  <a:prstClr val="black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always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@* </a:t>
            </a:r>
            <a:endParaRPr lang="en-US" b="1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pPr lvl="1">
              <a:buClr>
                <a:srgbClr val="7FD13B"/>
              </a:buClr>
            </a:pPr>
            <a:r>
              <a:rPr lang="en-US" dirty="0">
                <a:solidFill>
                  <a:prstClr val="black"/>
                </a:solidFill>
                <a:cs typeface="Courier New" panose="02070309020205020404" pitchFamily="49" charset="0"/>
              </a:rPr>
              <a:t>sensitive to anything that affects the output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@(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/>
              <a:t>sensitive to 0</a:t>
            </a:r>
            <a:r>
              <a:rPr lang="en-US" dirty="0">
                <a:sym typeface="Wingdings" panose="05000000000000000000" pitchFamily="2" charset="2"/>
              </a:rPr>
              <a:t>1 transitions on signal </a:t>
            </a:r>
            <a:r>
              <a:rPr lang="en-US" dirty="0" err="1">
                <a:sym typeface="Wingdings" panose="05000000000000000000" pitchFamily="2" charset="2"/>
              </a:rPr>
              <a:t>clk</a:t>
            </a:r>
            <a:endParaRPr lang="en-US" dirty="0"/>
          </a:p>
          <a:p>
            <a:r>
              <a:rPr lang="en-US" dirty="0"/>
              <a:t>The output signal must maintain its value between executions, so the signal has to be declared as a variable type (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dirty="0"/>
              <a:t>)</a:t>
            </a:r>
          </a:p>
          <a:p>
            <a:r>
              <a:rPr lang="en-US" dirty="0"/>
              <a:t>All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processes defined in a module will execute together at the same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95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and logical operators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676400"/>
            <a:ext cx="8229600" cy="4525963"/>
          </a:xfrm>
        </p:spPr>
        <p:txBody>
          <a:bodyPr/>
          <a:lstStyle/>
          <a:p>
            <a:r>
              <a:rPr lang="en-US" dirty="0"/>
              <a:t>Bitwise operators:</a:t>
            </a:r>
          </a:p>
          <a:p>
            <a:pPr lvl="1"/>
            <a:r>
              <a:rPr lang="en-US" dirty="0">
                <a:solidFill>
                  <a:srgbClr val="FF6600"/>
                </a:solidFill>
                <a:cs typeface="Courier New" panose="02070309020205020404" pitchFamily="49" charset="0"/>
              </a:rPr>
              <a:t>and</a:t>
            </a:r>
            <a:r>
              <a:rPr lang="en-US" dirty="0">
                <a:cs typeface="Courier New" panose="02070309020205020404" pitchFamily="49" charset="0"/>
              </a:rPr>
              <a:t>: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&amp;, </a:t>
            </a:r>
            <a:r>
              <a:rPr lang="en-US" dirty="0">
                <a:solidFill>
                  <a:srgbClr val="FF6600"/>
                </a:solidFill>
                <a:cs typeface="Courier New" panose="02070309020205020404" pitchFamily="49" charset="0"/>
              </a:rPr>
              <a:t>or</a:t>
            </a:r>
            <a:r>
              <a:rPr lang="en-US" dirty="0">
                <a:cs typeface="Courier New" panose="02070309020205020404" pitchFamily="49" charset="0"/>
              </a:rPr>
              <a:t>: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|, </a:t>
            </a:r>
            <a:r>
              <a:rPr lang="en-US" dirty="0">
                <a:solidFill>
                  <a:srgbClr val="FF6600"/>
                </a:solidFill>
                <a:cs typeface="Courier New" panose="02070309020205020404" pitchFamily="49" charset="0"/>
              </a:rPr>
              <a:t>not</a:t>
            </a:r>
            <a:r>
              <a:rPr lang="en-US" dirty="0">
                <a:cs typeface="Courier New" panose="02070309020205020404" pitchFamily="49" charset="0"/>
              </a:rPr>
              <a:t>: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~, </a:t>
            </a:r>
            <a:r>
              <a:rPr lang="en-US" dirty="0" err="1">
                <a:solidFill>
                  <a:srgbClr val="FF6600"/>
                </a:solidFill>
                <a:cs typeface="Courier New" panose="02070309020205020404" pitchFamily="49" charset="0"/>
              </a:rPr>
              <a:t>xor</a:t>
            </a:r>
            <a:r>
              <a:rPr lang="en-US" dirty="0">
                <a:cs typeface="Courier New" panose="02070309020205020404" pitchFamily="49" charset="0"/>
              </a:rPr>
              <a:t>: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^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 = a &amp; ~b</a:t>
            </a:r>
          </a:p>
          <a:p>
            <a:r>
              <a:rPr lang="en-US" dirty="0"/>
              <a:t>Logical and comparison operators:</a:t>
            </a:r>
          </a:p>
          <a:p>
            <a:pPr lvl="1"/>
            <a:r>
              <a:rPr lang="en-US" dirty="0"/>
              <a:t>Used in conditional tests</a:t>
            </a:r>
          </a:p>
          <a:p>
            <a:pPr lvl="2"/>
            <a:r>
              <a:rPr lang="en-US" dirty="0">
                <a:solidFill>
                  <a:srgbClr val="FF6600"/>
                </a:solidFill>
                <a:cs typeface="Courier New" panose="02070309020205020404" pitchFamily="49" charset="0"/>
              </a:rPr>
              <a:t>and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&amp;&amp;, </a:t>
            </a:r>
            <a:r>
              <a:rPr lang="en-US" dirty="0">
                <a:solidFill>
                  <a:srgbClr val="FF6600"/>
                </a:solidFill>
                <a:cs typeface="Courier New" panose="02070309020205020404" pitchFamily="49" charset="0"/>
              </a:rPr>
              <a:t>or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||, </a:t>
            </a:r>
            <a:r>
              <a:rPr lang="en-US" dirty="0">
                <a:solidFill>
                  <a:srgbClr val="FF6600"/>
                </a:solidFill>
                <a:cs typeface="Courier New" panose="02070309020205020404" pitchFamily="49" charset="0"/>
              </a:rPr>
              <a:t>not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!, </a:t>
            </a:r>
            <a:r>
              <a:rPr lang="en-US" dirty="0">
                <a:solidFill>
                  <a:srgbClr val="FF6600"/>
                </a:solidFill>
                <a:cs typeface="Courier New" panose="02070309020205020404" pitchFamily="49" charset="0"/>
              </a:rPr>
              <a:t>equal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==,</a:t>
            </a:r>
            <a:r>
              <a:rPr lang="en-US" dirty="0">
                <a:cs typeface="Courier New" panose="02070309020205020404" pitchFamily="49" charset="0"/>
              </a:rPr>
              <a:t> </a:t>
            </a:r>
          </a:p>
          <a:p>
            <a:pPr lvl="2"/>
            <a:r>
              <a:rPr lang="en-US" dirty="0">
                <a:solidFill>
                  <a:srgbClr val="FF6600"/>
                </a:solidFill>
                <a:cs typeface="Courier New" panose="02070309020205020404" pitchFamily="49" charset="0"/>
              </a:rPr>
              <a:t>not equal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!=, </a:t>
            </a:r>
            <a:r>
              <a:rPr lang="en-US" dirty="0">
                <a:solidFill>
                  <a:srgbClr val="FF6600"/>
                </a:solidFill>
                <a:cs typeface="Courier New" panose="02070309020205020404" pitchFamily="49" charset="0"/>
              </a:rPr>
              <a:t>less than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&lt;, </a:t>
            </a:r>
            <a:r>
              <a:rPr lang="en-US" dirty="0">
                <a:solidFill>
                  <a:srgbClr val="FF6600"/>
                </a:solidFill>
                <a:cs typeface="Courier New" panose="02070309020205020404" pitchFamily="49" charset="0"/>
              </a:rPr>
              <a:t>greater than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((a == b) || (a &gt; b) &amp;&amp; (c &lt; d) || (e != f))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18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representations in Verilog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74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Verilog Code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Numbers in Verilog can be specified in binary (b), octal (o), decimal (d), or hexadecimal (h)</a:t>
            </a:r>
          </a:p>
          <a:p>
            <a:r>
              <a:rPr lang="en-US" dirty="0"/>
              <a:t>For sized numbers, the format is: </a:t>
            </a:r>
          </a:p>
          <a:p>
            <a:pPr lvl="1"/>
            <a:r>
              <a:rPr lang="en-US" dirty="0"/>
              <a:t>&lt;</a:t>
            </a:r>
            <a:r>
              <a:rPr lang="en-US" dirty="0" err="1">
                <a:solidFill>
                  <a:schemeClr val="accent3"/>
                </a:solidFill>
              </a:rPr>
              <a:t>size_in_bits</a:t>
            </a:r>
            <a:r>
              <a:rPr lang="en-US" dirty="0"/>
              <a:t>&gt;’&lt;</a:t>
            </a:r>
            <a:r>
              <a:rPr lang="en-US" dirty="0">
                <a:solidFill>
                  <a:schemeClr val="accent4"/>
                </a:solidFill>
              </a:rPr>
              <a:t>radix</a:t>
            </a:r>
            <a:r>
              <a:rPr lang="en-US" dirty="0"/>
              <a:t>&gt;&lt;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digits</a:t>
            </a:r>
            <a:r>
              <a:rPr lang="en-US" dirty="0"/>
              <a:t>&gt;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12</a:t>
            </a:r>
            <a:r>
              <a:rPr lang="en-US" dirty="0"/>
              <a:t>’</a:t>
            </a:r>
            <a:r>
              <a:rPr lang="en-US" dirty="0">
                <a:solidFill>
                  <a:schemeClr val="accent4"/>
                </a:solidFill>
              </a:rPr>
              <a:t>b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1001_0001_1100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12</a:t>
            </a:r>
            <a:r>
              <a:rPr lang="en-US" dirty="0"/>
              <a:t>’</a:t>
            </a:r>
            <a:r>
              <a:rPr lang="en-US" dirty="0">
                <a:solidFill>
                  <a:schemeClr val="accent4"/>
                </a:solidFill>
              </a:rPr>
              <a:t>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4464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12</a:t>
            </a:r>
            <a:r>
              <a:rPr lang="en-US" dirty="0"/>
              <a:t>’</a:t>
            </a:r>
            <a:r>
              <a:rPr lang="en-US" dirty="0">
                <a:solidFill>
                  <a:schemeClr val="accent4"/>
                </a:solidFill>
              </a:rPr>
              <a:t>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91c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12</a:t>
            </a:r>
            <a:r>
              <a:rPr lang="en-US" dirty="0"/>
              <a:t>’</a:t>
            </a:r>
            <a:r>
              <a:rPr lang="en-US" dirty="0">
                <a:solidFill>
                  <a:schemeClr val="accent4"/>
                </a:solidFill>
              </a:rPr>
              <a:t>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2332</a:t>
            </a:r>
          </a:p>
          <a:p>
            <a:r>
              <a:rPr lang="en-US" dirty="0"/>
              <a:t>By default, integer values are signed 32-bit numbers</a:t>
            </a:r>
          </a:p>
        </p:txBody>
      </p:sp>
    </p:spTree>
    <p:extLst>
      <p:ext uri="{BB962C8B-B14F-4D97-AF65-F5344CB8AC3E}">
        <p14:creationId xmlns:p14="http://schemas.microsoft.com/office/powerpoint/2010/main" val="1914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Statements &amp; Looping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0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71600" y="1691110"/>
            <a:ext cx="6172200" cy="889254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conditional_test</a:t>
            </a:r>
            <a:r>
              <a:rPr lang="en-US" dirty="0"/>
              <a:t> ? </a:t>
            </a:r>
            <a:r>
              <a:rPr lang="en-US" dirty="0" err="1"/>
              <a:t>true_result</a:t>
            </a:r>
            <a:r>
              <a:rPr lang="en-US" dirty="0"/>
              <a:t> : </a:t>
            </a:r>
            <a:r>
              <a:rPr lang="en-US" dirty="0" err="1"/>
              <a:t>false_result</a:t>
            </a:r>
            <a:r>
              <a:rPr lang="en-US" dirty="0"/>
              <a:t>;</a:t>
            </a:r>
          </a:p>
          <a:p>
            <a:r>
              <a:rPr lang="en-US" dirty="0"/>
              <a:t>assign f = (x==0) ? 1 : 0;</a:t>
            </a:r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Operator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5900" y="2819400"/>
            <a:ext cx="6172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// Mux 2:1</a:t>
            </a:r>
          </a:p>
          <a:p>
            <a:r>
              <a:rPr lang="en-US" sz="2400" dirty="0"/>
              <a:t>module mux2to1(w0, w1, s, f);</a:t>
            </a:r>
          </a:p>
          <a:p>
            <a:r>
              <a:rPr lang="en-US" sz="2400" dirty="0"/>
              <a:t>  input w0, w1, s;</a:t>
            </a:r>
          </a:p>
          <a:p>
            <a:r>
              <a:rPr lang="en-US" sz="2400" dirty="0"/>
              <a:t>  output f;</a:t>
            </a:r>
          </a:p>
          <a:p>
            <a:endParaRPr lang="en-US" sz="2400" dirty="0"/>
          </a:p>
          <a:p>
            <a:r>
              <a:rPr lang="en-US" sz="2400" dirty="0"/>
              <a:t>  assign f = s ? W1 : w0;</a:t>
            </a:r>
          </a:p>
          <a:p>
            <a:endParaRPr lang="en-US" sz="2400" dirty="0"/>
          </a:p>
          <a:p>
            <a:r>
              <a:rPr lang="en-US" sz="2400" dirty="0" err="1"/>
              <a:t>endmodule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62213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66800" y="1676400"/>
            <a:ext cx="6172200" cy="1346454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Branching based upon conditional tests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Multiple statements in a particular condition can be grouped with begin -&gt; end statements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Implies priority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First true evaluation takes priority and others are not evaluated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1752600" y="4343400"/>
            <a:ext cx="4800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296"/>
            <a:r>
              <a:rPr lang="en-US" sz="2000" dirty="0"/>
              <a:t>if (</a:t>
            </a:r>
            <a:r>
              <a:rPr lang="en-US" sz="2000" dirty="0" err="1"/>
              <a:t>conditional_test</a:t>
            </a:r>
            <a:r>
              <a:rPr lang="en-US" sz="2000" dirty="0"/>
              <a:t>)</a:t>
            </a:r>
          </a:p>
          <a:p>
            <a:pPr marL="82296"/>
            <a:r>
              <a:rPr lang="en-US" sz="2000" dirty="0"/>
              <a:t>	</a:t>
            </a:r>
            <a:r>
              <a:rPr lang="en-US" sz="2000" dirty="0" err="1"/>
              <a:t>true_statement</a:t>
            </a:r>
            <a:r>
              <a:rPr lang="en-US" sz="2000" dirty="0"/>
              <a:t>;</a:t>
            </a:r>
          </a:p>
          <a:p>
            <a:pPr marL="82296"/>
            <a:r>
              <a:rPr lang="en-US" sz="2000" dirty="0"/>
              <a:t>else if(</a:t>
            </a:r>
            <a:r>
              <a:rPr lang="en-US" sz="2000" dirty="0" err="1"/>
              <a:t>another_conditional_test</a:t>
            </a:r>
            <a:r>
              <a:rPr lang="en-US" sz="2000" dirty="0"/>
              <a:t>)</a:t>
            </a:r>
          </a:p>
          <a:p>
            <a:pPr marL="82296"/>
            <a:r>
              <a:rPr lang="en-US" sz="2000" dirty="0"/>
              <a:t>	</a:t>
            </a:r>
            <a:r>
              <a:rPr lang="en-US" sz="2000" dirty="0" err="1"/>
              <a:t>true_statement</a:t>
            </a:r>
            <a:r>
              <a:rPr lang="en-US" sz="2000" dirty="0"/>
              <a:t>;</a:t>
            </a:r>
          </a:p>
          <a:p>
            <a:pPr marL="82296"/>
            <a:r>
              <a:rPr lang="en-US" sz="2000" dirty="0"/>
              <a:t>else</a:t>
            </a:r>
          </a:p>
          <a:p>
            <a:pPr marL="82296"/>
            <a:r>
              <a:rPr lang="en-US" sz="2000" dirty="0"/>
              <a:t>	</a:t>
            </a:r>
            <a:r>
              <a:rPr lang="en-US" sz="2000" dirty="0" err="1"/>
              <a:t>false_statement</a:t>
            </a:r>
            <a:r>
              <a:rPr lang="en-US" sz="2000" dirty="0"/>
              <a:t>;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533813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47775" y="1676400"/>
            <a:ext cx="6781800" cy="1403604"/>
          </a:xfrm>
        </p:spPr>
        <p:txBody>
          <a:bodyPr>
            <a:noAutofit/>
          </a:bodyPr>
          <a:lstStyle/>
          <a:p>
            <a:r>
              <a:rPr lang="en-US" sz="2400" dirty="0"/>
              <a:t>Helps to create larger circuits based upon a small pattern</a:t>
            </a:r>
          </a:p>
          <a:p>
            <a:r>
              <a:rPr lang="en-US" sz="2400" dirty="0"/>
              <a:t>Subtle differences from software</a:t>
            </a:r>
          </a:p>
          <a:p>
            <a:r>
              <a:rPr lang="en-US" sz="2400" dirty="0"/>
              <a:t>Careful of variable ending values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47800" y="3962400"/>
            <a:ext cx="5810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 (</a:t>
            </a:r>
            <a:r>
              <a:rPr lang="en-US" sz="2000" dirty="0" err="1"/>
              <a:t>begin_index</a:t>
            </a:r>
            <a:r>
              <a:rPr lang="en-US" sz="2000" dirty="0"/>
              <a:t>; </a:t>
            </a:r>
            <a:r>
              <a:rPr lang="en-US" sz="2000" dirty="0" err="1"/>
              <a:t>end_index</a:t>
            </a:r>
            <a:r>
              <a:rPr lang="en-US" sz="2000" dirty="0"/>
              <a:t>; increment)</a:t>
            </a:r>
          </a:p>
          <a:p>
            <a:r>
              <a:rPr lang="en-US" sz="2000" dirty="0"/>
              <a:t>	statement;</a:t>
            </a:r>
          </a:p>
        </p:txBody>
      </p:sp>
    </p:spTree>
    <p:extLst>
      <p:ext uri="{BB962C8B-B14F-4D97-AF65-F5344CB8AC3E}">
        <p14:creationId xmlns:p14="http://schemas.microsoft.com/office/powerpoint/2010/main" val="227742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1905000"/>
            <a:ext cx="6172200" cy="111785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Similar to generics</a:t>
            </a:r>
          </a:p>
          <a:p>
            <a:r>
              <a:rPr lang="en-US" dirty="0"/>
              <a:t>Allows engineer to design general circuits once that then scale to specific needs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1411777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Counter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6400"/>
            <a:ext cx="80772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Produce a count of the number of bits in the n-bit input X that have the value 1. </a:t>
            </a:r>
          </a:p>
          <a:p>
            <a:pPr marL="0" indent="0">
              <a:buNone/>
            </a:pPr>
            <a:r>
              <a:rPr lang="en-US" sz="2000" dirty="0"/>
              <a:t>module </a:t>
            </a:r>
            <a:r>
              <a:rPr lang="en-US" sz="2000" dirty="0" err="1"/>
              <a:t>bit_counter</a:t>
            </a:r>
            <a:r>
              <a:rPr lang="en-US" sz="2000" dirty="0"/>
              <a:t>(X, Count);</a:t>
            </a:r>
          </a:p>
          <a:p>
            <a:pPr marL="0" indent="0">
              <a:buNone/>
            </a:pPr>
            <a:r>
              <a:rPr lang="en-US" sz="2000" dirty="0"/>
              <a:t>parameter n=4; </a:t>
            </a:r>
          </a:p>
          <a:p>
            <a:pPr marL="0" indent="0">
              <a:buNone/>
            </a:pPr>
            <a:r>
              <a:rPr lang="en-US" sz="2000" dirty="0"/>
              <a:t>parameter </a:t>
            </a:r>
            <a:r>
              <a:rPr lang="en-US" sz="2000" dirty="0" err="1"/>
              <a:t>logn</a:t>
            </a:r>
            <a:r>
              <a:rPr lang="en-US" sz="2000" dirty="0"/>
              <a:t>=2;</a:t>
            </a:r>
          </a:p>
          <a:p>
            <a:pPr marL="0" indent="0">
              <a:buNone/>
            </a:pPr>
            <a:r>
              <a:rPr lang="en-US" sz="2000" dirty="0"/>
              <a:t>input [n-1:0] X;</a:t>
            </a:r>
          </a:p>
          <a:p>
            <a:pPr marL="0" indent="0">
              <a:buNone/>
            </a:pPr>
            <a:r>
              <a:rPr lang="en-US" sz="2000" dirty="0"/>
              <a:t>output </a:t>
            </a:r>
            <a:r>
              <a:rPr lang="en-US" sz="2000" dirty="0" err="1"/>
              <a:t>reg</a:t>
            </a:r>
            <a:r>
              <a:rPr lang="en-US" sz="2000" dirty="0"/>
              <a:t>[logn:0] Count;</a:t>
            </a:r>
          </a:p>
          <a:p>
            <a:pPr marL="0" indent="0">
              <a:buNone/>
            </a:pPr>
            <a:r>
              <a:rPr lang="en-US" sz="2000" dirty="0"/>
              <a:t>integer k;</a:t>
            </a:r>
          </a:p>
          <a:p>
            <a:pPr marL="0" indent="0">
              <a:buNone/>
            </a:pPr>
            <a:r>
              <a:rPr lang="en-US" sz="2000" dirty="0"/>
              <a:t>always @ (X)</a:t>
            </a:r>
          </a:p>
          <a:p>
            <a:pPr marL="0" indent="0">
              <a:buNone/>
            </a:pPr>
            <a:r>
              <a:rPr lang="en-US" sz="2000" dirty="0"/>
              <a:t>begin </a:t>
            </a:r>
          </a:p>
          <a:p>
            <a:pPr marL="0" indent="0">
              <a:buNone/>
            </a:pPr>
            <a:r>
              <a:rPr lang="en-US" sz="2000" dirty="0"/>
              <a:t>   Count =0; </a:t>
            </a:r>
          </a:p>
          <a:p>
            <a:pPr marL="0" indent="0">
              <a:buNone/>
            </a:pPr>
            <a:r>
              <a:rPr lang="en-US" sz="2000" dirty="0"/>
              <a:t>   for (k=0; k&lt;n; k=k+1)</a:t>
            </a:r>
          </a:p>
          <a:p>
            <a:pPr marL="0" indent="0">
              <a:buNone/>
            </a:pPr>
            <a:r>
              <a:rPr lang="en-US" sz="2000" dirty="0"/>
              <a:t>   Count = Count + X[k];</a:t>
            </a:r>
          </a:p>
          <a:p>
            <a:pPr marL="0" indent="0">
              <a:buNone/>
            </a:pPr>
            <a:r>
              <a:rPr lang="en-US" sz="2000" dirty="0"/>
              <a:t>end</a:t>
            </a:r>
          </a:p>
          <a:p>
            <a:pPr marL="0" indent="0">
              <a:buNone/>
            </a:pPr>
            <a:r>
              <a:rPr lang="en-US" sz="2000" dirty="0"/>
              <a:t>end module </a:t>
            </a:r>
          </a:p>
        </p:txBody>
      </p:sp>
    </p:spTree>
    <p:extLst>
      <p:ext uri="{BB962C8B-B14F-4D97-AF65-F5344CB8AC3E}">
        <p14:creationId xmlns:p14="http://schemas.microsoft.com/office/powerpoint/2010/main" val="4153734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PLAs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FCCD8EC-7D16-447E-B806-8361B3B066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0152" y="1600200"/>
            <a:ext cx="784369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26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Hierarchical Design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77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78942" y="1554712"/>
            <a:ext cx="6172200" cy="1003554"/>
          </a:xfrm>
        </p:spPr>
        <p:txBody>
          <a:bodyPr>
            <a:normAutofit/>
          </a:bodyPr>
          <a:lstStyle/>
          <a:p>
            <a:r>
              <a:rPr lang="en-US" sz="2000" dirty="0"/>
              <a:t>Used to manage large projects</a:t>
            </a:r>
          </a:p>
          <a:p>
            <a:r>
              <a:rPr lang="en-US" sz="2000" dirty="0"/>
              <a:t>Hides complexity when you don’t want to see it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Design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362200"/>
            <a:ext cx="5112258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module A(input </a:t>
            </a:r>
            <a:r>
              <a:rPr lang="en-US" sz="2000" dirty="0" err="1"/>
              <a:t>x,y,z</a:t>
            </a:r>
            <a:r>
              <a:rPr lang="en-US" sz="2000" dirty="0"/>
              <a:t>, output s0,s1);</a:t>
            </a:r>
          </a:p>
          <a:p>
            <a:r>
              <a:rPr lang="en-US" sz="2000" dirty="0"/>
              <a:t>	assign s0 = x | y | z;</a:t>
            </a:r>
          </a:p>
          <a:p>
            <a:r>
              <a:rPr lang="en-US" sz="2000" dirty="0"/>
              <a:t>	assign s1 = </a:t>
            </a:r>
            <a:r>
              <a:rPr lang="en-US" sz="2000" dirty="0" err="1"/>
              <a:t>x&amp;y&amp;z</a:t>
            </a:r>
            <a:r>
              <a:rPr lang="en-US" sz="2000" dirty="0"/>
              <a:t>;</a:t>
            </a:r>
          </a:p>
          <a:p>
            <a:r>
              <a:rPr lang="en-US" sz="2000" dirty="0" err="1"/>
              <a:t>endmodule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module B(input </a:t>
            </a:r>
            <a:r>
              <a:rPr lang="en-US" sz="2000" dirty="0" err="1"/>
              <a:t>x,y</a:t>
            </a:r>
            <a:r>
              <a:rPr lang="en-US" sz="2000" dirty="0"/>
              <a:t>, output s0);</a:t>
            </a:r>
          </a:p>
          <a:p>
            <a:r>
              <a:rPr lang="en-US" sz="2000" dirty="0"/>
              <a:t>	assign s0 = </a:t>
            </a:r>
            <a:r>
              <a:rPr lang="en-US" sz="2000" dirty="0" err="1"/>
              <a:t>x^y</a:t>
            </a:r>
            <a:r>
              <a:rPr lang="en-US" sz="2000" dirty="0"/>
              <a:t>;</a:t>
            </a:r>
          </a:p>
          <a:p>
            <a:r>
              <a:rPr lang="en-US" sz="2000" dirty="0" err="1"/>
              <a:t>endmodule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module C(input </a:t>
            </a:r>
            <a:r>
              <a:rPr lang="en-US" sz="2000" dirty="0" err="1"/>
              <a:t>x,y,z,output</a:t>
            </a:r>
            <a:r>
              <a:rPr lang="en-US" sz="2000" dirty="0"/>
              <a:t> s0,s1);</a:t>
            </a:r>
          </a:p>
          <a:p>
            <a:r>
              <a:rPr lang="en-US" sz="2000" dirty="0"/>
              <a:t>	wire s3;</a:t>
            </a:r>
          </a:p>
          <a:p>
            <a:r>
              <a:rPr lang="en-US" sz="2000" dirty="0"/>
              <a:t>	B(x,y,s3);</a:t>
            </a:r>
          </a:p>
          <a:p>
            <a:r>
              <a:rPr lang="en-US" sz="2000" dirty="0"/>
              <a:t>	A(s3,y,z,s0,s1);</a:t>
            </a:r>
          </a:p>
          <a:p>
            <a:r>
              <a:rPr lang="en-US" sz="2000" dirty="0" err="1"/>
              <a:t>endmodule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38825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676400"/>
            <a:ext cx="8229600" cy="5029200"/>
          </a:xfrm>
        </p:spPr>
        <p:txBody>
          <a:bodyPr>
            <a:normAutofit lnSpcReduction="10000"/>
          </a:bodyPr>
          <a:lstStyle/>
          <a:p>
            <a:pPr marL="82296" indent="0">
              <a:buNone/>
            </a:pPr>
            <a:r>
              <a:rPr lang="en-US" sz="2000" dirty="0"/>
              <a:t>module </a:t>
            </a:r>
            <a:r>
              <a:rPr lang="en-US" sz="2000" dirty="0" err="1"/>
              <a:t>addern</a:t>
            </a:r>
            <a:r>
              <a:rPr lang="en-US" sz="2000" dirty="0"/>
              <a:t>(</a:t>
            </a:r>
            <a:r>
              <a:rPr lang="en-US" sz="2000" dirty="0" err="1"/>
              <a:t>carryin</a:t>
            </a:r>
            <a:r>
              <a:rPr lang="en-US" sz="2000" dirty="0"/>
              <a:t>, X, Y, S, carryout, overflow);  (Chapter 3.56-3.57)</a:t>
            </a:r>
          </a:p>
          <a:p>
            <a:pPr marL="82296" indent="0">
              <a:buNone/>
            </a:pPr>
            <a:r>
              <a:rPr lang="en-US" sz="2000" dirty="0"/>
              <a:t>	parameter n = 32;</a:t>
            </a:r>
          </a:p>
          <a:p>
            <a:pPr marL="82296" indent="0">
              <a:buNone/>
            </a:pPr>
            <a:r>
              <a:rPr lang="en-US" sz="2000" dirty="0"/>
              <a:t>	input </a:t>
            </a:r>
            <a:r>
              <a:rPr lang="en-US" sz="2000" dirty="0" err="1"/>
              <a:t>carryin</a:t>
            </a:r>
            <a:r>
              <a:rPr lang="en-US" sz="2000" dirty="0"/>
              <a:t>;</a:t>
            </a:r>
          </a:p>
          <a:p>
            <a:pPr marL="82296" indent="0">
              <a:buNone/>
            </a:pPr>
            <a:r>
              <a:rPr lang="en-US" sz="2000" dirty="0"/>
              <a:t>	input [n-1:0] X,Y;</a:t>
            </a:r>
          </a:p>
          <a:p>
            <a:pPr marL="82296" indent="0">
              <a:buNone/>
            </a:pPr>
            <a:r>
              <a:rPr lang="en-US" sz="2000" dirty="0"/>
              <a:t>	output </a:t>
            </a:r>
            <a:r>
              <a:rPr lang="en-US" sz="2000" dirty="0" err="1"/>
              <a:t>reg</a:t>
            </a:r>
            <a:r>
              <a:rPr lang="en-US" sz="2000" dirty="0"/>
              <a:t> [n-1:0] S;</a:t>
            </a:r>
          </a:p>
          <a:p>
            <a:pPr marL="82296" indent="0">
              <a:buNone/>
            </a:pPr>
            <a:r>
              <a:rPr lang="en-US" sz="2000" dirty="0"/>
              <a:t>	output </a:t>
            </a:r>
            <a:r>
              <a:rPr lang="en-US" sz="2000" dirty="0" err="1"/>
              <a:t>reg</a:t>
            </a:r>
            <a:r>
              <a:rPr lang="en-US" sz="2000" dirty="0"/>
              <a:t> carryout, overflow;</a:t>
            </a:r>
          </a:p>
          <a:p>
            <a:pPr marL="82296" indent="0">
              <a:buNone/>
            </a:pPr>
            <a:r>
              <a:rPr lang="en-US" sz="2000" dirty="0"/>
              <a:t>	</a:t>
            </a:r>
          </a:p>
          <a:p>
            <a:pPr marL="82296" indent="0">
              <a:buNone/>
            </a:pPr>
            <a:r>
              <a:rPr lang="en-US" sz="2000" dirty="0"/>
              <a:t>	always @(</a:t>
            </a:r>
            <a:r>
              <a:rPr lang="en-US" sz="2000" dirty="0" err="1"/>
              <a:t>X,Y,carryin</a:t>
            </a:r>
            <a:r>
              <a:rPr lang="en-US" sz="2000" dirty="0"/>
              <a:t>)</a:t>
            </a:r>
          </a:p>
          <a:p>
            <a:pPr marL="82296" indent="0">
              <a:buNone/>
            </a:pPr>
            <a:r>
              <a:rPr lang="en-US" sz="2000" dirty="0"/>
              <a:t>		begin</a:t>
            </a:r>
          </a:p>
          <a:p>
            <a:pPr marL="82296" indent="0">
              <a:buNone/>
            </a:pPr>
            <a:r>
              <a:rPr lang="en-US" sz="2000" dirty="0"/>
              <a:t>		{carryout, S} = X + Y + </a:t>
            </a:r>
            <a:r>
              <a:rPr lang="en-US" sz="2000" dirty="0" err="1"/>
              <a:t>carryin</a:t>
            </a:r>
            <a:r>
              <a:rPr lang="en-US" sz="2000" dirty="0"/>
              <a:t>;</a:t>
            </a:r>
          </a:p>
          <a:p>
            <a:pPr marL="82296" indent="0">
              <a:buNone/>
            </a:pPr>
            <a:r>
              <a:rPr lang="en-US" sz="2000" dirty="0"/>
              <a:t>		overflow = (X[n-1]&amp;Y[n-1]&amp;~S[n-1]) | </a:t>
            </a:r>
          </a:p>
          <a:p>
            <a:pPr marL="82296" indent="0">
              <a:buNone/>
            </a:pPr>
            <a:r>
              <a:rPr lang="en-US" sz="2000" dirty="0"/>
              <a:t>			(~X[n-1]&amp;~Y[n-1]&amp;S[n-1]);</a:t>
            </a:r>
          </a:p>
          <a:p>
            <a:pPr marL="82296" indent="0">
              <a:buNone/>
            </a:pPr>
            <a:r>
              <a:rPr lang="en-US" sz="2000" dirty="0"/>
              <a:t>	end</a:t>
            </a:r>
          </a:p>
          <a:p>
            <a:pPr marL="82296" indent="0">
              <a:buNone/>
            </a:pPr>
            <a:r>
              <a:rPr lang="en-US" sz="2000" dirty="0" err="1"/>
              <a:t>endmodule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Adder Example</a:t>
            </a:r>
          </a:p>
        </p:txBody>
      </p:sp>
    </p:spTree>
    <p:extLst>
      <p:ext uri="{BB962C8B-B14F-4D97-AF65-F5344CB8AC3E}">
        <p14:creationId xmlns:p14="http://schemas.microsoft.com/office/powerpoint/2010/main" val="3682323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Solution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0" y="2058722"/>
            <a:ext cx="8229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Assume A is the output.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assign A = ((~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cin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&amp; x &amp;(~y)) | ((~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cin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&amp;(~x)&amp;y ) | 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cin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&amp;(~x) &amp;(~y)) | 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cin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&amp; x &amp; y) 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assign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cout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((~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cin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&amp; x &amp;y) | ((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cin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&amp;(~x)&amp;y ) | 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cin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&amp;(x) &amp;(~y)) | 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cin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&amp; x &amp; y) 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490" y="3352800"/>
            <a:ext cx="6657019" cy="300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237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76401"/>
            <a:ext cx="8058150" cy="4724400"/>
          </a:xfrm>
        </p:spPr>
        <p:txBody>
          <a:bodyPr>
            <a:normAutofit fontScale="62500" lnSpcReduction="20000"/>
          </a:bodyPr>
          <a:lstStyle/>
          <a:p>
            <a:pPr marL="82296" indent="0">
              <a:buNone/>
            </a:pPr>
            <a:endParaRPr lang="en-US" sz="1500" dirty="0"/>
          </a:p>
          <a:p>
            <a:pPr marL="82296" indent="0">
              <a:buNone/>
            </a:pPr>
            <a:r>
              <a:rPr lang="en-US" sz="2900" b="1" dirty="0"/>
              <a:t>Module </a:t>
            </a:r>
            <a:r>
              <a:rPr lang="en-US" sz="2900" b="1" dirty="0" err="1"/>
              <a:t>adder_hier</a:t>
            </a:r>
            <a:r>
              <a:rPr lang="en-US" sz="2900" b="1" dirty="0"/>
              <a:t>(</a:t>
            </a:r>
            <a:r>
              <a:rPr lang="en-US" sz="2900" b="1" dirty="0" err="1"/>
              <a:t>A,B,C,D,S,T,overflow</a:t>
            </a:r>
            <a:r>
              <a:rPr lang="en-US" sz="2900" b="1" dirty="0"/>
              <a:t>);</a:t>
            </a:r>
          </a:p>
          <a:p>
            <a:pPr marL="82296" indent="0">
              <a:buNone/>
            </a:pPr>
            <a:r>
              <a:rPr lang="en-US" sz="2900" b="1" dirty="0"/>
              <a:t>	input [15:0] A,B;</a:t>
            </a:r>
          </a:p>
          <a:p>
            <a:pPr marL="82296" indent="0">
              <a:buNone/>
            </a:pPr>
            <a:r>
              <a:rPr lang="en-US" sz="2900" b="1" dirty="0"/>
              <a:t>	input [7:0] C,D;</a:t>
            </a:r>
          </a:p>
          <a:p>
            <a:pPr marL="82296" indent="0">
              <a:buNone/>
            </a:pPr>
            <a:r>
              <a:rPr lang="en-US" sz="2900" b="1" dirty="0"/>
              <a:t>	output [16:0] S;</a:t>
            </a:r>
          </a:p>
          <a:p>
            <a:pPr marL="82296" indent="0">
              <a:buNone/>
            </a:pPr>
            <a:r>
              <a:rPr lang="en-US" sz="2900" b="1" dirty="0"/>
              <a:t>	output [8:0] T;</a:t>
            </a:r>
          </a:p>
          <a:p>
            <a:pPr marL="82296" indent="0">
              <a:buNone/>
            </a:pPr>
            <a:r>
              <a:rPr lang="en-US" sz="2900" b="1" dirty="0"/>
              <a:t>	output overflow;</a:t>
            </a:r>
          </a:p>
          <a:p>
            <a:pPr marL="82296" indent="0">
              <a:buNone/>
            </a:pPr>
            <a:endParaRPr lang="en-US" sz="2900" b="1" dirty="0"/>
          </a:p>
          <a:p>
            <a:pPr marL="82296" indent="0">
              <a:buNone/>
            </a:pPr>
            <a:r>
              <a:rPr lang="en-US" sz="2900" b="1" dirty="0"/>
              <a:t>	wire o1,o2;</a:t>
            </a:r>
          </a:p>
          <a:p>
            <a:pPr marL="82296" indent="0">
              <a:buNone/>
            </a:pPr>
            <a:r>
              <a:rPr lang="en-US" sz="2900" b="1" dirty="0"/>
              <a:t>	</a:t>
            </a:r>
            <a:r>
              <a:rPr lang="en-US" sz="2900" b="1" dirty="0" err="1"/>
              <a:t>addern</a:t>
            </a:r>
            <a:r>
              <a:rPr lang="en-US" sz="2900" b="1" dirty="0"/>
              <a:t> U1(1’b0,A,B,S[15:0],S[16],o1);</a:t>
            </a:r>
          </a:p>
          <a:p>
            <a:pPr marL="82296" indent="0">
              <a:buNone/>
            </a:pPr>
            <a:r>
              <a:rPr lang="en-US" sz="2900" b="1" dirty="0"/>
              <a:t>	</a:t>
            </a:r>
            <a:r>
              <a:rPr lang="en-US" sz="2900" b="1" dirty="0" err="1"/>
              <a:t>defparam</a:t>
            </a:r>
            <a:r>
              <a:rPr lang="en-US" sz="2900" b="1" dirty="0"/>
              <a:t> U1.n = 16;</a:t>
            </a:r>
          </a:p>
          <a:p>
            <a:pPr marL="82296" indent="0">
              <a:buNone/>
            </a:pPr>
            <a:r>
              <a:rPr lang="en-US" sz="2900" b="1" dirty="0"/>
              <a:t>	</a:t>
            </a:r>
            <a:r>
              <a:rPr lang="en-US" sz="2900" b="1" dirty="0" err="1"/>
              <a:t>addern</a:t>
            </a:r>
            <a:r>
              <a:rPr lang="en-US" sz="2900" b="1" dirty="0"/>
              <a:t> #(8) U2(1’b0,C,D,T[7:0],T[8],o2);</a:t>
            </a:r>
          </a:p>
          <a:p>
            <a:pPr marL="82296" indent="0">
              <a:buNone/>
            </a:pPr>
            <a:r>
              <a:rPr lang="en-US" sz="2900" b="1" dirty="0"/>
              <a:t>	</a:t>
            </a:r>
            <a:r>
              <a:rPr lang="en-US" sz="2900" b="1" dirty="0" err="1"/>
              <a:t>defparam</a:t>
            </a:r>
            <a:r>
              <a:rPr lang="en-US" sz="2900" b="1" dirty="0"/>
              <a:t> U2.n = 8;</a:t>
            </a:r>
          </a:p>
          <a:p>
            <a:pPr marL="82296" indent="0">
              <a:buNone/>
            </a:pPr>
            <a:r>
              <a:rPr lang="en-US" sz="2900" b="1" dirty="0"/>
              <a:t>	assign overflow = o1 | o2;</a:t>
            </a:r>
          </a:p>
          <a:p>
            <a:pPr marL="82296" indent="0">
              <a:buNone/>
            </a:pPr>
            <a:endParaRPr lang="en-US" sz="2900" b="1" dirty="0"/>
          </a:p>
          <a:p>
            <a:pPr marL="82296" indent="0">
              <a:buNone/>
            </a:pPr>
            <a:r>
              <a:rPr lang="en-US" sz="2900" b="1" dirty="0" err="1"/>
              <a:t>endmodule</a:t>
            </a:r>
            <a:endParaRPr lang="en-US" sz="2175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Hierarchical </a:t>
            </a:r>
            <a:r>
              <a:rPr lang="en-US" dirty="0"/>
              <a:t>Design Usage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67275" y="1801904"/>
            <a:ext cx="38671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2296"/>
            <a:r>
              <a:rPr lang="en-US" dirty="0"/>
              <a:t>A circuit consisting of two adders as follows: </a:t>
            </a:r>
          </a:p>
          <a:p>
            <a:pPr marL="82296"/>
            <a:r>
              <a:rPr lang="en-US" dirty="0"/>
              <a:t>One adder generates a 16-bit </a:t>
            </a:r>
          </a:p>
          <a:p>
            <a:pPr marL="82296"/>
            <a:r>
              <a:rPr lang="en-US" dirty="0"/>
              <a:t>sum S= A+B</a:t>
            </a:r>
          </a:p>
          <a:p>
            <a:pPr marL="82296"/>
            <a:r>
              <a:rPr lang="en-US" dirty="0"/>
              <a:t>Another adder generates  a 8-bit sum T=C+D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5000" y="4234427"/>
            <a:ext cx="21717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defparam</a:t>
            </a:r>
            <a:r>
              <a:rPr lang="en-US" sz="1350" dirty="0"/>
              <a:t> sets the n to 16</a:t>
            </a:r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 flipV="1">
            <a:off x="4743450" y="4372928"/>
            <a:ext cx="971550" cy="11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62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Alternative</a:t>
            </a:r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r>
              <a:rPr lang="en-US" dirty="0" err="1"/>
              <a:t>addern</a:t>
            </a:r>
            <a:r>
              <a:rPr lang="en-US" dirty="0"/>
              <a:t> #(.n(16)) U1</a:t>
            </a:r>
          </a:p>
          <a:p>
            <a:pPr marL="82296" indent="0">
              <a:buNone/>
            </a:pPr>
            <a:r>
              <a:rPr lang="en-US" dirty="0"/>
              <a:t>(</a:t>
            </a:r>
          </a:p>
          <a:p>
            <a:pPr marL="82296" indent="0">
              <a:buNone/>
            </a:pPr>
            <a:r>
              <a:rPr lang="en-US" dirty="0"/>
              <a:t>	.</a:t>
            </a:r>
            <a:r>
              <a:rPr lang="en-US" dirty="0" err="1"/>
              <a:t>carryin</a:t>
            </a:r>
            <a:r>
              <a:rPr lang="en-US" dirty="0"/>
              <a:t>(1’b0),</a:t>
            </a:r>
          </a:p>
          <a:p>
            <a:pPr marL="82296" indent="0">
              <a:buNone/>
            </a:pPr>
            <a:r>
              <a:rPr lang="en-US" dirty="0"/>
              <a:t>	.X(A),</a:t>
            </a:r>
          </a:p>
          <a:p>
            <a:pPr marL="82296" indent="0">
              <a:buNone/>
            </a:pPr>
            <a:r>
              <a:rPr lang="en-US" dirty="0"/>
              <a:t>	.Y(B),</a:t>
            </a:r>
          </a:p>
          <a:p>
            <a:pPr marL="82296" indent="0">
              <a:buNone/>
            </a:pPr>
            <a:r>
              <a:rPr lang="en-US" dirty="0"/>
              <a:t>	.S(S[15:0]),</a:t>
            </a:r>
          </a:p>
          <a:p>
            <a:pPr marL="82296" indent="0">
              <a:buNone/>
            </a:pPr>
            <a:r>
              <a:rPr lang="en-US" dirty="0"/>
              <a:t>	.carryout(S[16]),</a:t>
            </a:r>
          </a:p>
          <a:p>
            <a:pPr marL="82296" indent="0">
              <a:buNone/>
            </a:pPr>
            <a:r>
              <a:rPr lang="en-US" dirty="0"/>
              <a:t>	.overflow(01)</a:t>
            </a:r>
          </a:p>
          <a:p>
            <a:pPr marL="82296" indent="0">
              <a:buNone/>
            </a:pPr>
            <a:r>
              <a:rPr lang="en-US" dirty="0"/>
              <a:t>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Design</a:t>
            </a:r>
          </a:p>
        </p:txBody>
      </p:sp>
    </p:spTree>
    <p:extLst>
      <p:ext uri="{BB962C8B-B14F-4D97-AF65-F5344CB8AC3E}">
        <p14:creationId xmlns:p14="http://schemas.microsoft.com/office/powerpoint/2010/main" val="14407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050"/>
          <p:cNvSpPr>
            <a:spLocks noChangeArrowheads="1"/>
          </p:cNvSpPr>
          <p:nvPr/>
        </p:nvSpPr>
        <p:spPr bwMode="auto">
          <a:xfrm>
            <a:off x="300625" y="4939766"/>
            <a:ext cx="8542751" cy="1103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algn="l"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2171"/>
              </a:lnSpc>
              <a:spcBef>
                <a:spcPts val="592"/>
              </a:spcBef>
            </a:pPr>
            <a:endParaRPr lang="en-US" altLang="en-US" sz="18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47811" name="Rectangle 205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Gate Array Technology (IBM - 1970s)</a:t>
            </a:r>
          </a:p>
        </p:txBody>
      </p:sp>
      <p:sp>
        <p:nvSpPr>
          <p:cNvPr id="247812" name="Rectangle 2052"/>
          <p:cNvSpPr>
            <a:spLocks noGrp="1" noChangeArrowheads="1"/>
          </p:cNvSpPr>
          <p:nvPr>
            <p:ph type="body" idx="1"/>
          </p:nvPr>
        </p:nvSpPr>
        <p:spPr>
          <a:xfrm>
            <a:off x="826457" y="1603231"/>
            <a:ext cx="8192544" cy="44539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en-US" sz="1600" dirty="0"/>
              <a:t>Simple logic gates</a:t>
            </a:r>
          </a:p>
          <a:p>
            <a:pPr lvl="1">
              <a:lnSpc>
                <a:spcPct val="110000"/>
              </a:lnSpc>
            </a:pPr>
            <a:r>
              <a:rPr lang="en-US" altLang="en-US" sz="1600" dirty="0"/>
              <a:t>combine transistors to</a:t>
            </a:r>
            <a:br>
              <a:rPr lang="en-US" altLang="en-US" sz="1600" dirty="0"/>
            </a:br>
            <a:r>
              <a:rPr lang="en-US" altLang="en-US" sz="1600" dirty="0"/>
              <a:t>implement combinational</a:t>
            </a:r>
            <a:br>
              <a:rPr lang="en-US" altLang="en-US" sz="1600" dirty="0"/>
            </a:br>
            <a:r>
              <a:rPr lang="en-US" altLang="en-US" sz="1600" dirty="0"/>
              <a:t>and sequential logic</a:t>
            </a:r>
          </a:p>
          <a:p>
            <a:pPr>
              <a:lnSpc>
                <a:spcPct val="110000"/>
              </a:lnSpc>
            </a:pPr>
            <a:r>
              <a:rPr lang="en-US" altLang="en-US" sz="1600" dirty="0"/>
              <a:t>Interconnect</a:t>
            </a:r>
          </a:p>
          <a:p>
            <a:pPr lvl="1">
              <a:lnSpc>
                <a:spcPct val="110000"/>
              </a:lnSpc>
            </a:pPr>
            <a:r>
              <a:rPr lang="en-US" altLang="en-US" sz="1600" dirty="0"/>
              <a:t>wires to connect inputs and</a:t>
            </a:r>
            <a:br>
              <a:rPr lang="en-US" altLang="en-US" sz="1600" dirty="0"/>
            </a:br>
            <a:r>
              <a:rPr lang="en-US" altLang="en-US" sz="1600" dirty="0"/>
              <a:t>outputs to logic blocks</a:t>
            </a:r>
          </a:p>
          <a:p>
            <a:pPr>
              <a:lnSpc>
                <a:spcPct val="110000"/>
              </a:lnSpc>
            </a:pPr>
            <a:r>
              <a:rPr lang="en-US" altLang="en-US" sz="1600" dirty="0"/>
              <a:t>I/O blocks</a:t>
            </a:r>
          </a:p>
          <a:p>
            <a:pPr lvl="1">
              <a:lnSpc>
                <a:spcPct val="110000"/>
              </a:lnSpc>
            </a:pPr>
            <a:r>
              <a:rPr lang="en-US" altLang="en-US" sz="1600" dirty="0"/>
              <a:t>special blocks at periphery</a:t>
            </a:r>
            <a:br>
              <a:rPr lang="en-US" altLang="en-US" sz="1600" dirty="0"/>
            </a:br>
            <a:r>
              <a:rPr lang="en-US" altLang="en-US" sz="1600" dirty="0"/>
              <a:t>for external connections</a:t>
            </a:r>
          </a:p>
          <a:p>
            <a:pPr>
              <a:lnSpc>
                <a:spcPct val="110000"/>
              </a:lnSpc>
            </a:pPr>
            <a:r>
              <a:rPr lang="en-US" altLang="en-US" sz="1600" dirty="0"/>
              <a:t>Add wires to make connections</a:t>
            </a:r>
          </a:p>
          <a:p>
            <a:pPr lvl="1">
              <a:lnSpc>
                <a:spcPct val="110000"/>
              </a:lnSpc>
            </a:pPr>
            <a:r>
              <a:rPr lang="en-US" altLang="en-US" sz="1600" dirty="0"/>
              <a:t>done when chip is </a:t>
            </a:r>
            <a:r>
              <a:rPr lang="en-US" altLang="en-US" sz="1600" dirty="0" err="1"/>
              <a:t>fabbed</a:t>
            </a:r>
            <a:endParaRPr lang="en-US" altLang="en-US" sz="1600" dirty="0"/>
          </a:p>
          <a:p>
            <a:pPr lvl="2">
              <a:lnSpc>
                <a:spcPct val="110000"/>
              </a:lnSpc>
            </a:pPr>
            <a:r>
              <a:rPr lang="en-US" altLang="en-US" sz="1600" dirty="0"/>
              <a:t>“mask-programmable”</a:t>
            </a:r>
          </a:p>
          <a:p>
            <a:pPr lvl="1">
              <a:lnSpc>
                <a:spcPct val="110000"/>
              </a:lnSpc>
            </a:pPr>
            <a:r>
              <a:rPr lang="en-US" altLang="en-US" sz="1600" dirty="0"/>
              <a:t>construct any circuit</a:t>
            </a:r>
          </a:p>
        </p:txBody>
      </p:sp>
      <p:sp>
        <p:nvSpPr>
          <p:cNvPr id="247813" name="Rectangle 2053"/>
          <p:cNvSpPr>
            <a:spLocks noChangeArrowheads="1"/>
          </p:cNvSpPr>
          <p:nvPr/>
        </p:nvSpPr>
        <p:spPr bwMode="auto">
          <a:xfrm>
            <a:off x="5210827" y="1603231"/>
            <a:ext cx="3206663" cy="32597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215" tIns="45107" rIns="90215" bIns="45107" anchor="ctr"/>
          <a:lstStyle/>
          <a:p>
            <a:endParaRPr lang="en-US"/>
          </a:p>
        </p:txBody>
      </p:sp>
      <p:sp>
        <p:nvSpPr>
          <p:cNvPr id="247814" name="Rectangle 2054"/>
          <p:cNvSpPr>
            <a:spLocks noChangeArrowheads="1"/>
          </p:cNvSpPr>
          <p:nvPr/>
        </p:nvSpPr>
        <p:spPr bwMode="auto">
          <a:xfrm>
            <a:off x="5210827" y="4900587"/>
            <a:ext cx="3206663" cy="33851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215" tIns="45107" rIns="90215" bIns="45107" anchor="ctr"/>
          <a:lstStyle/>
          <a:p>
            <a:endParaRPr lang="en-US"/>
          </a:p>
        </p:txBody>
      </p:sp>
      <p:sp>
        <p:nvSpPr>
          <p:cNvPr id="247815" name="Rectangle 2055"/>
          <p:cNvSpPr>
            <a:spLocks noChangeArrowheads="1"/>
          </p:cNvSpPr>
          <p:nvPr/>
        </p:nvSpPr>
        <p:spPr bwMode="auto">
          <a:xfrm>
            <a:off x="4572000" y="1916667"/>
            <a:ext cx="350729" cy="310929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215" tIns="45107" rIns="90215" bIns="45107" anchor="ctr"/>
          <a:lstStyle/>
          <a:p>
            <a:endParaRPr lang="en-US"/>
          </a:p>
        </p:txBody>
      </p:sp>
      <p:sp>
        <p:nvSpPr>
          <p:cNvPr id="247816" name="Rectangle 2056"/>
          <p:cNvSpPr>
            <a:spLocks noChangeArrowheads="1"/>
          </p:cNvSpPr>
          <p:nvPr/>
        </p:nvSpPr>
        <p:spPr bwMode="auto">
          <a:xfrm>
            <a:off x="8705589" y="1929205"/>
            <a:ext cx="350729" cy="309675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215" tIns="45107" rIns="90215" bIns="45107" anchor="ctr"/>
          <a:lstStyle/>
          <a:p>
            <a:endParaRPr lang="en-US"/>
          </a:p>
        </p:txBody>
      </p:sp>
      <p:sp>
        <p:nvSpPr>
          <p:cNvPr id="247817" name="Rectangle 2057"/>
          <p:cNvSpPr>
            <a:spLocks noChangeArrowheads="1"/>
          </p:cNvSpPr>
          <p:nvPr/>
        </p:nvSpPr>
        <p:spPr bwMode="auto">
          <a:xfrm>
            <a:off x="5210827" y="2443241"/>
            <a:ext cx="3206663" cy="33851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215" tIns="45107" rIns="90215" bIns="45107" anchor="ctr"/>
          <a:lstStyle/>
          <a:p>
            <a:endParaRPr lang="en-US"/>
          </a:p>
        </p:txBody>
      </p:sp>
      <p:sp>
        <p:nvSpPr>
          <p:cNvPr id="247818" name="Rectangle 2058"/>
          <p:cNvSpPr>
            <a:spLocks noChangeArrowheads="1"/>
          </p:cNvSpPr>
          <p:nvPr/>
        </p:nvSpPr>
        <p:spPr bwMode="auto">
          <a:xfrm>
            <a:off x="5210827" y="3245640"/>
            <a:ext cx="3206663" cy="32597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215" tIns="45107" rIns="90215" bIns="45107" anchor="ctr"/>
          <a:lstStyle/>
          <a:p>
            <a:endParaRPr lang="en-US"/>
          </a:p>
        </p:txBody>
      </p:sp>
      <p:sp>
        <p:nvSpPr>
          <p:cNvPr id="247819" name="Rectangle 2059"/>
          <p:cNvSpPr>
            <a:spLocks noChangeArrowheads="1"/>
          </p:cNvSpPr>
          <p:nvPr/>
        </p:nvSpPr>
        <p:spPr bwMode="auto">
          <a:xfrm>
            <a:off x="5210827" y="4060576"/>
            <a:ext cx="3206663" cy="325974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215" tIns="45107" rIns="90215" bIns="45107" anchor="ctr"/>
          <a:lstStyle/>
          <a:p>
            <a:endParaRPr lang="en-US"/>
          </a:p>
        </p:txBody>
      </p:sp>
      <p:sp>
        <p:nvSpPr>
          <p:cNvPr id="247820" name="Line 2060"/>
          <p:cNvSpPr>
            <a:spLocks noChangeShapeType="1"/>
          </p:cNvSpPr>
          <p:nvPr/>
        </p:nvSpPr>
        <p:spPr bwMode="auto">
          <a:xfrm>
            <a:off x="4988491" y="2888322"/>
            <a:ext cx="3616890" cy="156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215" tIns="45107" rIns="90215" bIns="45107" anchor="ctr"/>
          <a:lstStyle/>
          <a:p>
            <a:endParaRPr lang="en-US"/>
          </a:p>
        </p:txBody>
      </p:sp>
      <p:sp>
        <p:nvSpPr>
          <p:cNvPr id="247821" name="Line 2061"/>
          <p:cNvSpPr>
            <a:spLocks noChangeShapeType="1"/>
          </p:cNvSpPr>
          <p:nvPr/>
        </p:nvSpPr>
        <p:spPr bwMode="auto">
          <a:xfrm>
            <a:off x="4988491" y="3013697"/>
            <a:ext cx="3616890" cy="156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215" tIns="45107" rIns="90215" bIns="45107" anchor="ctr"/>
          <a:lstStyle/>
          <a:p>
            <a:endParaRPr lang="en-US"/>
          </a:p>
        </p:txBody>
      </p:sp>
      <p:sp>
        <p:nvSpPr>
          <p:cNvPr id="247822" name="Line 2062"/>
          <p:cNvSpPr>
            <a:spLocks noChangeShapeType="1"/>
          </p:cNvSpPr>
          <p:nvPr/>
        </p:nvSpPr>
        <p:spPr bwMode="auto">
          <a:xfrm>
            <a:off x="4988491" y="3139072"/>
            <a:ext cx="3616890" cy="156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215" tIns="45107" rIns="90215" bIns="45107" anchor="ctr"/>
          <a:lstStyle/>
          <a:p>
            <a:endParaRPr lang="en-US"/>
          </a:p>
        </p:txBody>
      </p:sp>
      <p:grpSp>
        <p:nvGrpSpPr>
          <p:cNvPr id="247823" name="Group 2063"/>
          <p:cNvGrpSpPr>
            <a:grpSpLocks/>
          </p:cNvGrpSpPr>
          <p:nvPr/>
        </p:nvGrpSpPr>
        <p:grpSpPr bwMode="auto">
          <a:xfrm>
            <a:off x="4988491" y="3690720"/>
            <a:ext cx="3616890" cy="238212"/>
            <a:chOff x="2740" y="2640"/>
            <a:chExt cx="2032" cy="152"/>
          </a:xfrm>
        </p:grpSpPr>
        <p:sp>
          <p:nvSpPr>
            <p:cNvPr id="247824" name="Line 2064"/>
            <p:cNvSpPr>
              <a:spLocks noChangeShapeType="1"/>
            </p:cNvSpPr>
            <p:nvPr/>
          </p:nvSpPr>
          <p:spPr bwMode="auto">
            <a:xfrm>
              <a:off x="2740" y="2640"/>
              <a:ext cx="20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825" name="Line 2065"/>
            <p:cNvSpPr>
              <a:spLocks noChangeShapeType="1"/>
            </p:cNvSpPr>
            <p:nvPr/>
          </p:nvSpPr>
          <p:spPr bwMode="auto">
            <a:xfrm>
              <a:off x="2740" y="2712"/>
              <a:ext cx="20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826" name="Line 2066"/>
            <p:cNvSpPr>
              <a:spLocks noChangeShapeType="1"/>
            </p:cNvSpPr>
            <p:nvPr/>
          </p:nvSpPr>
          <p:spPr bwMode="auto">
            <a:xfrm>
              <a:off x="2740" y="2792"/>
              <a:ext cx="20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7827" name="Line 2067"/>
          <p:cNvSpPr>
            <a:spLocks noChangeShapeType="1"/>
          </p:cNvSpPr>
          <p:nvPr/>
        </p:nvSpPr>
        <p:spPr bwMode="auto">
          <a:xfrm>
            <a:off x="5530241" y="2443242"/>
            <a:ext cx="0" cy="32597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215" tIns="45107" rIns="90215" bIns="45107" anchor="ctr"/>
          <a:lstStyle/>
          <a:p>
            <a:endParaRPr lang="en-US"/>
          </a:p>
        </p:txBody>
      </p:sp>
      <p:sp>
        <p:nvSpPr>
          <p:cNvPr id="247828" name="Line 2068"/>
          <p:cNvSpPr>
            <a:spLocks noChangeShapeType="1"/>
          </p:cNvSpPr>
          <p:nvPr/>
        </p:nvSpPr>
        <p:spPr bwMode="auto">
          <a:xfrm>
            <a:off x="5843392" y="2443242"/>
            <a:ext cx="0" cy="32597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215" tIns="45107" rIns="90215" bIns="45107" anchor="ctr"/>
          <a:lstStyle/>
          <a:p>
            <a:endParaRPr lang="en-US"/>
          </a:p>
        </p:txBody>
      </p:sp>
      <p:grpSp>
        <p:nvGrpSpPr>
          <p:cNvPr id="247829" name="Group 2069"/>
          <p:cNvGrpSpPr>
            <a:grpSpLocks/>
          </p:cNvGrpSpPr>
          <p:nvPr/>
        </p:nvGrpSpPr>
        <p:grpSpPr bwMode="auto">
          <a:xfrm>
            <a:off x="6632531" y="2443242"/>
            <a:ext cx="313151" cy="325974"/>
            <a:chOff x="3648" y="1844"/>
            <a:chExt cx="200" cy="208"/>
          </a:xfrm>
        </p:grpSpPr>
        <p:sp>
          <p:nvSpPr>
            <p:cNvPr id="247830" name="Line 2070"/>
            <p:cNvSpPr>
              <a:spLocks noChangeShapeType="1"/>
            </p:cNvSpPr>
            <p:nvPr/>
          </p:nvSpPr>
          <p:spPr bwMode="auto">
            <a:xfrm>
              <a:off x="3648" y="1844"/>
              <a:ext cx="0" cy="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831" name="Line 2071"/>
            <p:cNvSpPr>
              <a:spLocks noChangeShapeType="1"/>
            </p:cNvSpPr>
            <p:nvPr/>
          </p:nvSpPr>
          <p:spPr bwMode="auto">
            <a:xfrm>
              <a:off x="3848" y="1844"/>
              <a:ext cx="0" cy="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7832" name="Group 2072"/>
          <p:cNvGrpSpPr>
            <a:grpSpLocks/>
          </p:cNvGrpSpPr>
          <p:nvPr/>
        </p:nvGrpSpPr>
        <p:grpSpPr bwMode="auto">
          <a:xfrm>
            <a:off x="7784926" y="2443242"/>
            <a:ext cx="313151" cy="325974"/>
            <a:chOff x="4384" y="1844"/>
            <a:chExt cx="200" cy="208"/>
          </a:xfrm>
        </p:grpSpPr>
        <p:sp>
          <p:nvSpPr>
            <p:cNvPr id="247833" name="Line 2073"/>
            <p:cNvSpPr>
              <a:spLocks noChangeShapeType="1"/>
            </p:cNvSpPr>
            <p:nvPr/>
          </p:nvSpPr>
          <p:spPr bwMode="auto">
            <a:xfrm>
              <a:off x="4384" y="1844"/>
              <a:ext cx="0" cy="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834" name="Line 2074"/>
            <p:cNvSpPr>
              <a:spLocks noChangeShapeType="1"/>
            </p:cNvSpPr>
            <p:nvPr/>
          </p:nvSpPr>
          <p:spPr bwMode="auto">
            <a:xfrm>
              <a:off x="4584" y="1844"/>
              <a:ext cx="0" cy="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47835" name="Picture 2075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808" y="2386823"/>
            <a:ext cx="676405" cy="31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7836" name="Picture 2076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625" y="2386823"/>
            <a:ext cx="676405" cy="31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47837" name="Group 2077"/>
          <p:cNvGrpSpPr>
            <a:grpSpLocks/>
          </p:cNvGrpSpPr>
          <p:nvPr/>
        </p:nvGrpSpPr>
        <p:grpSpPr bwMode="auto">
          <a:xfrm>
            <a:off x="5530241" y="3189221"/>
            <a:ext cx="2567836" cy="369856"/>
            <a:chOff x="2944" y="2320"/>
            <a:chExt cx="1640" cy="236"/>
          </a:xfrm>
        </p:grpSpPr>
        <p:sp>
          <p:nvSpPr>
            <p:cNvPr id="247838" name="Line 2078"/>
            <p:cNvSpPr>
              <a:spLocks noChangeShapeType="1"/>
            </p:cNvSpPr>
            <p:nvPr/>
          </p:nvSpPr>
          <p:spPr bwMode="auto">
            <a:xfrm>
              <a:off x="2944" y="2356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839" name="Line 2079"/>
            <p:cNvSpPr>
              <a:spLocks noChangeShapeType="1"/>
            </p:cNvSpPr>
            <p:nvPr/>
          </p:nvSpPr>
          <p:spPr bwMode="auto">
            <a:xfrm>
              <a:off x="3144" y="2356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7840" name="Group 2080"/>
            <p:cNvGrpSpPr>
              <a:grpSpLocks/>
            </p:cNvGrpSpPr>
            <p:nvPr/>
          </p:nvGrpSpPr>
          <p:grpSpPr bwMode="auto">
            <a:xfrm>
              <a:off x="3648" y="2356"/>
              <a:ext cx="200" cy="200"/>
              <a:chOff x="3648" y="2356"/>
              <a:chExt cx="200" cy="200"/>
            </a:xfrm>
          </p:grpSpPr>
          <p:sp>
            <p:nvSpPr>
              <p:cNvPr id="247841" name="Line 2081"/>
              <p:cNvSpPr>
                <a:spLocks noChangeShapeType="1"/>
              </p:cNvSpPr>
              <p:nvPr/>
            </p:nvSpPr>
            <p:spPr bwMode="auto">
              <a:xfrm>
                <a:off x="3648" y="2356"/>
                <a:ext cx="0" cy="2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842" name="Line 2082"/>
              <p:cNvSpPr>
                <a:spLocks noChangeShapeType="1"/>
              </p:cNvSpPr>
              <p:nvPr/>
            </p:nvSpPr>
            <p:spPr bwMode="auto">
              <a:xfrm>
                <a:off x="3848" y="2356"/>
                <a:ext cx="0" cy="2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7843" name="Group 2083"/>
            <p:cNvGrpSpPr>
              <a:grpSpLocks/>
            </p:cNvGrpSpPr>
            <p:nvPr/>
          </p:nvGrpSpPr>
          <p:grpSpPr bwMode="auto">
            <a:xfrm>
              <a:off x="4384" y="2356"/>
              <a:ext cx="200" cy="200"/>
              <a:chOff x="4384" y="2356"/>
              <a:chExt cx="200" cy="200"/>
            </a:xfrm>
          </p:grpSpPr>
          <p:sp>
            <p:nvSpPr>
              <p:cNvPr id="247844" name="Line 2084"/>
              <p:cNvSpPr>
                <a:spLocks noChangeShapeType="1"/>
              </p:cNvSpPr>
              <p:nvPr/>
            </p:nvSpPr>
            <p:spPr bwMode="auto">
              <a:xfrm>
                <a:off x="4384" y="2356"/>
                <a:ext cx="0" cy="2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845" name="Line 2085"/>
              <p:cNvSpPr>
                <a:spLocks noChangeShapeType="1"/>
              </p:cNvSpPr>
              <p:nvPr/>
            </p:nvSpPr>
            <p:spPr bwMode="auto">
              <a:xfrm>
                <a:off x="4584" y="2356"/>
                <a:ext cx="0" cy="2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pic>
          <p:nvPicPr>
            <p:cNvPr id="247846" name="Picture 2086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2" y="2320"/>
              <a:ext cx="432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7847" name="Picture 2087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4" y="2320"/>
              <a:ext cx="432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47848" name="Group 2088"/>
          <p:cNvGrpSpPr>
            <a:grpSpLocks/>
          </p:cNvGrpSpPr>
          <p:nvPr/>
        </p:nvGrpSpPr>
        <p:grpSpPr bwMode="auto">
          <a:xfrm>
            <a:off x="5530241" y="3991620"/>
            <a:ext cx="2567836" cy="382393"/>
            <a:chOff x="2944" y="2832"/>
            <a:chExt cx="1640" cy="244"/>
          </a:xfrm>
        </p:grpSpPr>
        <p:sp>
          <p:nvSpPr>
            <p:cNvPr id="247849" name="Line 2089"/>
            <p:cNvSpPr>
              <a:spLocks noChangeShapeType="1"/>
            </p:cNvSpPr>
            <p:nvPr/>
          </p:nvSpPr>
          <p:spPr bwMode="auto">
            <a:xfrm>
              <a:off x="2944" y="2876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850" name="Line 2090"/>
            <p:cNvSpPr>
              <a:spLocks noChangeShapeType="1"/>
            </p:cNvSpPr>
            <p:nvPr/>
          </p:nvSpPr>
          <p:spPr bwMode="auto">
            <a:xfrm>
              <a:off x="3144" y="2876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7851" name="Group 2091"/>
            <p:cNvGrpSpPr>
              <a:grpSpLocks/>
            </p:cNvGrpSpPr>
            <p:nvPr/>
          </p:nvGrpSpPr>
          <p:grpSpPr bwMode="auto">
            <a:xfrm>
              <a:off x="3648" y="2876"/>
              <a:ext cx="200" cy="200"/>
              <a:chOff x="3648" y="2876"/>
              <a:chExt cx="200" cy="200"/>
            </a:xfrm>
          </p:grpSpPr>
          <p:sp>
            <p:nvSpPr>
              <p:cNvPr id="247852" name="Line 2092"/>
              <p:cNvSpPr>
                <a:spLocks noChangeShapeType="1"/>
              </p:cNvSpPr>
              <p:nvPr/>
            </p:nvSpPr>
            <p:spPr bwMode="auto">
              <a:xfrm>
                <a:off x="3648" y="2876"/>
                <a:ext cx="0" cy="2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853" name="Line 2093"/>
              <p:cNvSpPr>
                <a:spLocks noChangeShapeType="1"/>
              </p:cNvSpPr>
              <p:nvPr/>
            </p:nvSpPr>
            <p:spPr bwMode="auto">
              <a:xfrm>
                <a:off x="3848" y="2876"/>
                <a:ext cx="0" cy="2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7854" name="Group 2094"/>
            <p:cNvGrpSpPr>
              <a:grpSpLocks/>
            </p:cNvGrpSpPr>
            <p:nvPr/>
          </p:nvGrpSpPr>
          <p:grpSpPr bwMode="auto">
            <a:xfrm>
              <a:off x="4384" y="2876"/>
              <a:ext cx="200" cy="200"/>
              <a:chOff x="4384" y="2876"/>
              <a:chExt cx="200" cy="200"/>
            </a:xfrm>
          </p:grpSpPr>
          <p:sp>
            <p:nvSpPr>
              <p:cNvPr id="247855" name="Line 2095"/>
              <p:cNvSpPr>
                <a:spLocks noChangeShapeType="1"/>
              </p:cNvSpPr>
              <p:nvPr/>
            </p:nvSpPr>
            <p:spPr bwMode="auto">
              <a:xfrm>
                <a:off x="4384" y="2876"/>
                <a:ext cx="0" cy="2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856" name="Line 2096"/>
              <p:cNvSpPr>
                <a:spLocks noChangeShapeType="1"/>
              </p:cNvSpPr>
              <p:nvPr/>
            </p:nvSpPr>
            <p:spPr bwMode="auto">
              <a:xfrm>
                <a:off x="4584" y="2876"/>
                <a:ext cx="0" cy="2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pic>
          <p:nvPicPr>
            <p:cNvPr id="247857" name="Picture 2097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2" y="2832"/>
              <a:ext cx="432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7858" name="Picture 2098"/>
            <p:cNvPicPr>
              <a:picLocks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4" y="2832"/>
              <a:ext cx="432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47859" name="Group 2099"/>
          <p:cNvGrpSpPr>
            <a:grpSpLocks/>
          </p:cNvGrpSpPr>
          <p:nvPr/>
        </p:nvGrpSpPr>
        <p:grpSpPr bwMode="auto">
          <a:xfrm>
            <a:off x="4988491" y="4493119"/>
            <a:ext cx="3616890" cy="250750"/>
            <a:chOff x="2740" y="3152"/>
            <a:chExt cx="2032" cy="160"/>
          </a:xfrm>
        </p:grpSpPr>
        <p:sp>
          <p:nvSpPr>
            <p:cNvPr id="247860" name="Line 2100"/>
            <p:cNvSpPr>
              <a:spLocks noChangeShapeType="1"/>
            </p:cNvSpPr>
            <p:nvPr/>
          </p:nvSpPr>
          <p:spPr bwMode="auto">
            <a:xfrm>
              <a:off x="2740" y="3152"/>
              <a:ext cx="20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861" name="Line 2101"/>
            <p:cNvSpPr>
              <a:spLocks noChangeShapeType="1"/>
            </p:cNvSpPr>
            <p:nvPr/>
          </p:nvSpPr>
          <p:spPr bwMode="auto">
            <a:xfrm>
              <a:off x="2740" y="3232"/>
              <a:ext cx="20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862" name="Line 2102"/>
            <p:cNvSpPr>
              <a:spLocks noChangeShapeType="1"/>
            </p:cNvSpPr>
            <p:nvPr/>
          </p:nvSpPr>
          <p:spPr bwMode="auto">
            <a:xfrm>
              <a:off x="2740" y="3312"/>
              <a:ext cx="20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7863" name="Group 2103"/>
          <p:cNvGrpSpPr>
            <a:grpSpLocks/>
          </p:cNvGrpSpPr>
          <p:nvPr/>
        </p:nvGrpSpPr>
        <p:grpSpPr bwMode="auto">
          <a:xfrm>
            <a:off x="4997886" y="2060848"/>
            <a:ext cx="3616890" cy="238212"/>
            <a:chOff x="2740" y="1600"/>
            <a:chExt cx="2032" cy="152"/>
          </a:xfrm>
        </p:grpSpPr>
        <p:sp>
          <p:nvSpPr>
            <p:cNvPr id="247864" name="Line 2104"/>
            <p:cNvSpPr>
              <a:spLocks noChangeShapeType="1"/>
            </p:cNvSpPr>
            <p:nvPr/>
          </p:nvSpPr>
          <p:spPr bwMode="auto">
            <a:xfrm>
              <a:off x="2740" y="1600"/>
              <a:ext cx="20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865" name="Line 2105"/>
            <p:cNvSpPr>
              <a:spLocks noChangeShapeType="1"/>
            </p:cNvSpPr>
            <p:nvPr/>
          </p:nvSpPr>
          <p:spPr bwMode="auto">
            <a:xfrm>
              <a:off x="2740" y="1680"/>
              <a:ext cx="20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866" name="Line 2106"/>
            <p:cNvSpPr>
              <a:spLocks noChangeShapeType="1"/>
            </p:cNvSpPr>
            <p:nvPr/>
          </p:nvSpPr>
          <p:spPr bwMode="auto">
            <a:xfrm>
              <a:off x="2740" y="1752"/>
              <a:ext cx="20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7867" name="Line 2107"/>
          <p:cNvSpPr>
            <a:spLocks noChangeShapeType="1"/>
          </p:cNvSpPr>
          <p:nvPr/>
        </p:nvSpPr>
        <p:spPr bwMode="auto">
          <a:xfrm>
            <a:off x="2537172" y="2957218"/>
            <a:ext cx="2662041" cy="15599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215" tIns="45107" rIns="90215" bIns="45107" anchor="ctr"/>
          <a:lstStyle/>
          <a:p>
            <a:endParaRPr lang="en-US"/>
          </a:p>
        </p:txBody>
      </p:sp>
      <p:sp>
        <p:nvSpPr>
          <p:cNvPr id="247868" name="Line 2108"/>
          <p:cNvSpPr>
            <a:spLocks noChangeShapeType="1"/>
          </p:cNvSpPr>
          <p:nvPr/>
        </p:nvSpPr>
        <p:spPr bwMode="auto">
          <a:xfrm>
            <a:off x="3104890" y="1824203"/>
            <a:ext cx="2585058" cy="76635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215" tIns="45107" rIns="90215" bIns="45107" anchor="ctr"/>
          <a:lstStyle/>
          <a:p>
            <a:endParaRPr lang="en-US"/>
          </a:p>
        </p:txBody>
      </p:sp>
      <p:sp>
        <p:nvSpPr>
          <p:cNvPr id="247869" name="Line 2109"/>
          <p:cNvSpPr>
            <a:spLocks noChangeShapeType="1"/>
          </p:cNvSpPr>
          <p:nvPr/>
        </p:nvSpPr>
        <p:spPr bwMode="auto">
          <a:xfrm>
            <a:off x="2501292" y="3043473"/>
            <a:ext cx="2659432" cy="75381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215" tIns="45107" rIns="90215" bIns="45107" anchor="ctr"/>
          <a:lstStyle/>
          <a:p>
            <a:endParaRPr lang="en-US"/>
          </a:p>
        </p:txBody>
      </p:sp>
      <p:sp>
        <p:nvSpPr>
          <p:cNvPr id="247870" name="Line 2110"/>
          <p:cNvSpPr>
            <a:spLocks noChangeShapeType="1"/>
          </p:cNvSpPr>
          <p:nvPr/>
        </p:nvSpPr>
        <p:spPr bwMode="auto">
          <a:xfrm flipV="1">
            <a:off x="3099409" y="3928931"/>
            <a:ext cx="1397434" cy="6946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215" tIns="45107" rIns="90215" bIns="45107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80417"/>
      </p:ext>
    </p:extLst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834" name="Group 2050"/>
          <p:cNvGrpSpPr>
            <a:grpSpLocks/>
          </p:cNvGrpSpPr>
          <p:nvPr/>
        </p:nvGrpSpPr>
        <p:grpSpPr bwMode="auto">
          <a:xfrm>
            <a:off x="4966570" y="1473154"/>
            <a:ext cx="3494762" cy="3497956"/>
            <a:chOff x="3172" y="940"/>
            <a:chExt cx="2232" cy="2232"/>
          </a:xfrm>
        </p:grpSpPr>
        <p:sp>
          <p:nvSpPr>
            <p:cNvPr id="248835" name="Rectangle 2051" descr="50%"/>
            <p:cNvSpPr>
              <a:spLocks noChangeArrowheads="1"/>
            </p:cNvSpPr>
            <p:nvPr/>
          </p:nvSpPr>
          <p:spPr bwMode="auto">
            <a:xfrm>
              <a:off x="3384" y="1584"/>
              <a:ext cx="1808" cy="80"/>
            </a:xfrm>
            <a:prstGeom prst="rect">
              <a:avLst/>
            </a:prstGeom>
            <a:pattFill prst="pct50">
              <a:fgClr>
                <a:srgbClr val="000000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36" name="Rectangle 2052" descr="50%"/>
            <p:cNvSpPr>
              <a:spLocks noChangeArrowheads="1"/>
            </p:cNvSpPr>
            <p:nvPr/>
          </p:nvSpPr>
          <p:spPr bwMode="auto">
            <a:xfrm>
              <a:off x="3384" y="2016"/>
              <a:ext cx="1808" cy="80"/>
            </a:xfrm>
            <a:prstGeom prst="rect">
              <a:avLst/>
            </a:prstGeom>
            <a:pattFill prst="pct50">
              <a:fgClr>
                <a:srgbClr val="000000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37" name="Rectangle 2053" descr="50%"/>
            <p:cNvSpPr>
              <a:spLocks noChangeArrowheads="1"/>
            </p:cNvSpPr>
            <p:nvPr/>
          </p:nvSpPr>
          <p:spPr bwMode="auto">
            <a:xfrm>
              <a:off x="3384" y="2448"/>
              <a:ext cx="1808" cy="80"/>
            </a:xfrm>
            <a:prstGeom prst="rect">
              <a:avLst/>
            </a:prstGeom>
            <a:pattFill prst="pct50">
              <a:fgClr>
                <a:srgbClr val="000000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38" name="Rectangle 2054" descr="50%"/>
            <p:cNvSpPr>
              <a:spLocks noChangeArrowheads="1"/>
            </p:cNvSpPr>
            <p:nvPr/>
          </p:nvSpPr>
          <p:spPr bwMode="auto">
            <a:xfrm>
              <a:off x="3384" y="1152"/>
              <a:ext cx="1808" cy="80"/>
            </a:xfrm>
            <a:prstGeom prst="rect">
              <a:avLst/>
            </a:prstGeom>
            <a:pattFill prst="pct50">
              <a:fgClr>
                <a:srgbClr val="000000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39" name="Rectangle 2055" descr="50%"/>
            <p:cNvSpPr>
              <a:spLocks noChangeArrowheads="1"/>
            </p:cNvSpPr>
            <p:nvPr/>
          </p:nvSpPr>
          <p:spPr bwMode="auto">
            <a:xfrm>
              <a:off x="3384" y="2880"/>
              <a:ext cx="1808" cy="80"/>
            </a:xfrm>
            <a:prstGeom prst="rect">
              <a:avLst/>
            </a:prstGeom>
            <a:pattFill prst="pct50">
              <a:fgClr>
                <a:srgbClr val="000000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40" name="Rectangle 2056" descr="50%"/>
            <p:cNvSpPr>
              <a:spLocks noChangeArrowheads="1"/>
            </p:cNvSpPr>
            <p:nvPr/>
          </p:nvSpPr>
          <p:spPr bwMode="auto">
            <a:xfrm>
              <a:off x="3816" y="1152"/>
              <a:ext cx="80" cy="1808"/>
            </a:xfrm>
            <a:prstGeom prst="rect">
              <a:avLst/>
            </a:prstGeom>
            <a:pattFill prst="pct50">
              <a:fgClr>
                <a:srgbClr val="000000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41" name="Rectangle 2057" descr="50%"/>
            <p:cNvSpPr>
              <a:spLocks noChangeArrowheads="1"/>
            </p:cNvSpPr>
            <p:nvPr/>
          </p:nvSpPr>
          <p:spPr bwMode="auto">
            <a:xfrm>
              <a:off x="3384" y="1152"/>
              <a:ext cx="80" cy="1808"/>
            </a:xfrm>
            <a:prstGeom prst="rect">
              <a:avLst/>
            </a:prstGeom>
            <a:pattFill prst="pct50">
              <a:fgClr>
                <a:srgbClr val="000000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42" name="Rectangle 2058" descr="50%"/>
            <p:cNvSpPr>
              <a:spLocks noChangeArrowheads="1"/>
            </p:cNvSpPr>
            <p:nvPr/>
          </p:nvSpPr>
          <p:spPr bwMode="auto">
            <a:xfrm>
              <a:off x="4248" y="1152"/>
              <a:ext cx="80" cy="1808"/>
            </a:xfrm>
            <a:prstGeom prst="rect">
              <a:avLst/>
            </a:prstGeom>
            <a:pattFill prst="pct50">
              <a:fgClr>
                <a:srgbClr val="000000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43" name="Rectangle 2059" descr="50%"/>
            <p:cNvSpPr>
              <a:spLocks noChangeArrowheads="1"/>
            </p:cNvSpPr>
            <p:nvPr/>
          </p:nvSpPr>
          <p:spPr bwMode="auto">
            <a:xfrm>
              <a:off x="4680" y="1152"/>
              <a:ext cx="80" cy="1808"/>
            </a:xfrm>
            <a:prstGeom prst="rect">
              <a:avLst/>
            </a:prstGeom>
            <a:pattFill prst="pct50">
              <a:fgClr>
                <a:srgbClr val="000000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44" name="Rectangle 2060" descr="50%"/>
            <p:cNvSpPr>
              <a:spLocks noChangeArrowheads="1"/>
            </p:cNvSpPr>
            <p:nvPr/>
          </p:nvSpPr>
          <p:spPr bwMode="auto">
            <a:xfrm>
              <a:off x="5112" y="1152"/>
              <a:ext cx="80" cy="1808"/>
            </a:xfrm>
            <a:prstGeom prst="rect">
              <a:avLst/>
            </a:prstGeom>
            <a:pattFill prst="pct50">
              <a:fgClr>
                <a:srgbClr val="000000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45" name="Rectangle 2061"/>
            <p:cNvSpPr>
              <a:spLocks noChangeArrowheads="1"/>
            </p:cNvSpPr>
            <p:nvPr/>
          </p:nvSpPr>
          <p:spPr bwMode="auto">
            <a:xfrm>
              <a:off x="3172" y="940"/>
              <a:ext cx="144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46" name="Rectangle 2062"/>
            <p:cNvSpPr>
              <a:spLocks noChangeArrowheads="1"/>
            </p:cNvSpPr>
            <p:nvPr/>
          </p:nvSpPr>
          <p:spPr bwMode="auto">
            <a:xfrm>
              <a:off x="3388" y="940"/>
              <a:ext cx="144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47" name="Rectangle 2063"/>
            <p:cNvSpPr>
              <a:spLocks noChangeArrowheads="1"/>
            </p:cNvSpPr>
            <p:nvPr/>
          </p:nvSpPr>
          <p:spPr bwMode="auto">
            <a:xfrm>
              <a:off x="3604" y="940"/>
              <a:ext cx="144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48" name="Rectangle 2064"/>
            <p:cNvSpPr>
              <a:spLocks noChangeArrowheads="1"/>
            </p:cNvSpPr>
            <p:nvPr/>
          </p:nvSpPr>
          <p:spPr bwMode="auto">
            <a:xfrm>
              <a:off x="3892" y="940"/>
              <a:ext cx="144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49" name="Rectangle 2065"/>
            <p:cNvSpPr>
              <a:spLocks noChangeArrowheads="1"/>
            </p:cNvSpPr>
            <p:nvPr/>
          </p:nvSpPr>
          <p:spPr bwMode="auto">
            <a:xfrm>
              <a:off x="4108" y="940"/>
              <a:ext cx="144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50" name="Rectangle 2066"/>
            <p:cNvSpPr>
              <a:spLocks noChangeArrowheads="1"/>
            </p:cNvSpPr>
            <p:nvPr/>
          </p:nvSpPr>
          <p:spPr bwMode="auto">
            <a:xfrm>
              <a:off x="4324" y="940"/>
              <a:ext cx="144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51" name="Rectangle 2067"/>
            <p:cNvSpPr>
              <a:spLocks noChangeArrowheads="1"/>
            </p:cNvSpPr>
            <p:nvPr/>
          </p:nvSpPr>
          <p:spPr bwMode="auto">
            <a:xfrm>
              <a:off x="4540" y="940"/>
              <a:ext cx="144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52" name="Rectangle 2068"/>
            <p:cNvSpPr>
              <a:spLocks noChangeArrowheads="1"/>
            </p:cNvSpPr>
            <p:nvPr/>
          </p:nvSpPr>
          <p:spPr bwMode="auto">
            <a:xfrm>
              <a:off x="4828" y="940"/>
              <a:ext cx="144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53" name="Rectangle 2069"/>
            <p:cNvSpPr>
              <a:spLocks noChangeArrowheads="1"/>
            </p:cNvSpPr>
            <p:nvPr/>
          </p:nvSpPr>
          <p:spPr bwMode="auto">
            <a:xfrm>
              <a:off x="5044" y="940"/>
              <a:ext cx="144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54" name="Rectangle 2070"/>
            <p:cNvSpPr>
              <a:spLocks noChangeArrowheads="1"/>
            </p:cNvSpPr>
            <p:nvPr/>
          </p:nvSpPr>
          <p:spPr bwMode="auto">
            <a:xfrm>
              <a:off x="5260" y="940"/>
              <a:ext cx="144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55" name="Rectangle 2071"/>
            <p:cNvSpPr>
              <a:spLocks noChangeArrowheads="1"/>
            </p:cNvSpPr>
            <p:nvPr/>
          </p:nvSpPr>
          <p:spPr bwMode="auto">
            <a:xfrm>
              <a:off x="3172" y="1156"/>
              <a:ext cx="144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56" name="Rectangle 2072"/>
            <p:cNvSpPr>
              <a:spLocks noChangeArrowheads="1"/>
            </p:cNvSpPr>
            <p:nvPr/>
          </p:nvSpPr>
          <p:spPr bwMode="auto">
            <a:xfrm>
              <a:off x="3172" y="1372"/>
              <a:ext cx="144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57" name="Rectangle 2073"/>
            <p:cNvSpPr>
              <a:spLocks noChangeArrowheads="1"/>
            </p:cNvSpPr>
            <p:nvPr/>
          </p:nvSpPr>
          <p:spPr bwMode="auto">
            <a:xfrm>
              <a:off x="3172" y="1660"/>
              <a:ext cx="144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58" name="Rectangle 2074"/>
            <p:cNvSpPr>
              <a:spLocks noChangeArrowheads="1"/>
            </p:cNvSpPr>
            <p:nvPr/>
          </p:nvSpPr>
          <p:spPr bwMode="auto">
            <a:xfrm>
              <a:off x="3172" y="1876"/>
              <a:ext cx="144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59" name="Rectangle 2075"/>
            <p:cNvSpPr>
              <a:spLocks noChangeArrowheads="1"/>
            </p:cNvSpPr>
            <p:nvPr/>
          </p:nvSpPr>
          <p:spPr bwMode="auto">
            <a:xfrm>
              <a:off x="3172" y="2092"/>
              <a:ext cx="144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60" name="Rectangle 2076"/>
            <p:cNvSpPr>
              <a:spLocks noChangeArrowheads="1"/>
            </p:cNvSpPr>
            <p:nvPr/>
          </p:nvSpPr>
          <p:spPr bwMode="auto">
            <a:xfrm>
              <a:off x="3172" y="2308"/>
              <a:ext cx="144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61" name="Rectangle 2077"/>
            <p:cNvSpPr>
              <a:spLocks noChangeArrowheads="1"/>
            </p:cNvSpPr>
            <p:nvPr/>
          </p:nvSpPr>
          <p:spPr bwMode="auto">
            <a:xfrm>
              <a:off x="3172" y="2596"/>
              <a:ext cx="144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62" name="Rectangle 2078"/>
            <p:cNvSpPr>
              <a:spLocks noChangeArrowheads="1"/>
            </p:cNvSpPr>
            <p:nvPr/>
          </p:nvSpPr>
          <p:spPr bwMode="auto">
            <a:xfrm>
              <a:off x="3172" y="2812"/>
              <a:ext cx="144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63" name="Rectangle 2079"/>
            <p:cNvSpPr>
              <a:spLocks noChangeArrowheads="1"/>
            </p:cNvSpPr>
            <p:nvPr/>
          </p:nvSpPr>
          <p:spPr bwMode="auto">
            <a:xfrm>
              <a:off x="3172" y="3028"/>
              <a:ext cx="144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64" name="Rectangle 2080"/>
            <p:cNvSpPr>
              <a:spLocks noChangeArrowheads="1"/>
            </p:cNvSpPr>
            <p:nvPr/>
          </p:nvSpPr>
          <p:spPr bwMode="auto">
            <a:xfrm>
              <a:off x="3388" y="3028"/>
              <a:ext cx="144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65" name="Rectangle 2081"/>
            <p:cNvSpPr>
              <a:spLocks noChangeArrowheads="1"/>
            </p:cNvSpPr>
            <p:nvPr/>
          </p:nvSpPr>
          <p:spPr bwMode="auto">
            <a:xfrm>
              <a:off x="3604" y="3028"/>
              <a:ext cx="144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66" name="Rectangle 2082"/>
            <p:cNvSpPr>
              <a:spLocks noChangeArrowheads="1"/>
            </p:cNvSpPr>
            <p:nvPr/>
          </p:nvSpPr>
          <p:spPr bwMode="auto">
            <a:xfrm>
              <a:off x="3892" y="3028"/>
              <a:ext cx="144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67" name="Rectangle 2083"/>
            <p:cNvSpPr>
              <a:spLocks noChangeArrowheads="1"/>
            </p:cNvSpPr>
            <p:nvPr/>
          </p:nvSpPr>
          <p:spPr bwMode="auto">
            <a:xfrm>
              <a:off x="4108" y="3028"/>
              <a:ext cx="144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68" name="Rectangle 2084"/>
            <p:cNvSpPr>
              <a:spLocks noChangeArrowheads="1"/>
            </p:cNvSpPr>
            <p:nvPr/>
          </p:nvSpPr>
          <p:spPr bwMode="auto">
            <a:xfrm>
              <a:off x="4324" y="3028"/>
              <a:ext cx="144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69" name="Rectangle 2085"/>
            <p:cNvSpPr>
              <a:spLocks noChangeArrowheads="1"/>
            </p:cNvSpPr>
            <p:nvPr/>
          </p:nvSpPr>
          <p:spPr bwMode="auto">
            <a:xfrm>
              <a:off x="4540" y="3028"/>
              <a:ext cx="144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70" name="Rectangle 2086"/>
            <p:cNvSpPr>
              <a:spLocks noChangeArrowheads="1"/>
            </p:cNvSpPr>
            <p:nvPr/>
          </p:nvSpPr>
          <p:spPr bwMode="auto">
            <a:xfrm>
              <a:off x="4828" y="3028"/>
              <a:ext cx="144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71" name="Rectangle 2087"/>
            <p:cNvSpPr>
              <a:spLocks noChangeArrowheads="1"/>
            </p:cNvSpPr>
            <p:nvPr/>
          </p:nvSpPr>
          <p:spPr bwMode="auto">
            <a:xfrm>
              <a:off x="5044" y="3028"/>
              <a:ext cx="144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72" name="Rectangle 2088"/>
            <p:cNvSpPr>
              <a:spLocks noChangeArrowheads="1"/>
            </p:cNvSpPr>
            <p:nvPr/>
          </p:nvSpPr>
          <p:spPr bwMode="auto">
            <a:xfrm>
              <a:off x="5260" y="3028"/>
              <a:ext cx="144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73" name="Rectangle 2089"/>
            <p:cNvSpPr>
              <a:spLocks noChangeArrowheads="1"/>
            </p:cNvSpPr>
            <p:nvPr/>
          </p:nvSpPr>
          <p:spPr bwMode="auto">
            <a:xfrm>
              <a:off x="5260" y="1156"/>
              <a:ext cx="144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74" name="Rectangle 2090"/>
            <p:cNvSpPr>
              <a:spLocks noChangeArrowheads="1"/>
            </p:cNvSpPr>
            <p:nvPr/>
          </p:nvSpPr>
          <p:spPr bwMode="auto">
            <a:xfrm>
              <a:off x="5260" y="1372"/>
              <a:ext cx="144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75" name="Rectangle 2091"/>
            <p:cNvSpPr>
              <a:spLocks noChangeArrowheads="1"/>
            </p:cNvSpPr>
            <p:nvPr/>
          </p:nvSpPr>
          <p:spPr bwMode="auto">
            <a:xfrm>
              <a:off x="5260" y="1660"/>
              <a:ext cx="144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76" name="Rectangle 2092"/>
            <p:cNvSpPr>
              <a:spLocks noChangeArrowheads="1"/>
            </p:cNvSpPr>
            <p:nvPr/>
          </p:nvSpPr>
          <p:spPr bwMode="auto">
            <a:xfrm>
              <a:off x="5260" y="1876"/>
              <a:ext cx="144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77" name="Rectangle 2093"/>
            <p:cNvSpPr>
              <a:spLocks noChangeArrowheads="1"/>
            </p:cNvSpPr>
            <p:nvPr/>
          </p:nvSpPr>
          <p:spPr bwMode="auto">
            <a:xfrm>
              <a:off x="5260" y="2092"/>
              <a:ext cx="144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78" name="Rectangle 2094"/>
            <p:cNvSpPr>
              <a:spLocks noChangeArrowheads="1"/>
            </p:cNvSpPr>
            <p:nvPr/>
          </p:nvSpPr>
          <p:spPr bwMode="auto">
            <a:xfrm>
              <a:off x="5260" y="2308"/>
              <a:ext cx="144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79" name="Rectangle 2095"/>
            <p:cNvSpPr>
              <a:spLocks noChangeArrowheads="1"/>
            </p:cNvSpPr>
            <p:nvPr/>
          </p:nvSpPr>
          <p:spPr bwMode="auto">
            <a:xfrm>
              <a:off x="5260" y="2596"/>
              <a:ext cx="144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80" name="Rectangle 2096"/>
            <p:cNvSpPr>
              <a:spLocks noChangeArrowheads="1"/>
            </p:cNvSpPr>
            <p:nvPr/>
          </p:nvSpPr>
          <p:spPr bwMode="auto">
            <a:xfrm>
              <a:off x="5260" y="2812"/>
              <a:ext cx="144" cy="14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8881" name="Group 2097"/>
            <p:cNvGrpSpPr>
              <a:grpSpLocks/>
            </p:cNvGrpSpPr>
            <p:nvPr/>
          </p:nvGrpSpPr>
          <p:grpSpPr bwMode="auto">
            <a:xfrm>
              <a:off x="3884" y="1220"/>
              <a:ext cx="360" cy="360"/>
              <a:chOff x="3884" y="1220"/>
              <a:chExt cx="360" cy="360"/>
            </a:xfrm>
          </p:grpSpPr>
          <p:sp>
            <p:nvSpPr>
              <p:cNvPr id="248882" name="Rectangle 2098"/>
              <p:cNvSpPr>
                <a:spLocks noChangeArrowheads="1"/>
              </p:cNvSpPr>
              <p:nvPr/>
            </p:nvSpPr>
            <p:spPr bwMode="auto">
              <a:xfrm>
                <a:off x="3964" y="1300"/>
                <a:ext cx="216" cy="21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883" name="Line 2099"/>
              <p:cNvSpPr>
                <a:spLocks noChangeShapeType="1"/>
              </p:cNvSpPr>
              <p:nvPr/>
            </p:nvSpPr>
            <p:spPr bwMode="auto">
              <a:xfrm flipV="1">
                <a:off x="4032" y="1220"/>
                <a:ext cx="0" cy="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884" name="Line 2100"/>
              <p:cNvSpPr>
                <a:spLocks noChangeShapeType="1"/>
              </p:cNvSpPr>
              <p:nvPr/>
            </p:nvSpPr>
            <p:spPr bwMode="auto">
              <a:xfrm flipV="1">
                <a:off x="4104" y="1220"/>
                <a:ext cx="0" cy="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885" name="Line 2101"/>
              <p:cNvSpPr>
                <a:spLocks noChangeShapeType="1"/>
              </p:cNvSpPr>
              <p:nvPr/>
            </p:nvSpPr>
            <p:spPr bwMode="auto">
              <a:xfrm>
                <a:off x="4180" y="1368"/>
                <a:ext cx="6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886" name="Line 2102"/>
              <p:cNvSpPr>
                <a:spLocks noChangeShapeType="1"/>
              </p:cNvSpPr>
              <p:nvPr/>
            </p:nvSpPr>
            <p:spPr bwMode="auto">
              <a:xfrm>
                <a:off x="4180" y="1440"/>
                <a:ext cx="6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887" name="Line 2103"/>
              <p:cNvSpPr>
                <a:spLocks noChangeShapeType="1"/>
              </p:cNvSpPr>
              <p:nvPr/>
            </p:nvSpPr>
            <p:spPr bwMode="auto">
              <a:xfrm>
                <a:off x="4104" y="1516"/>
                <a:ext cx="0" cy="6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888" name="Line 2104"/>
              <p:cNvSpPr>
                <a:spLocks noChangeShapeType="1"/>
              </p:cNvSpPr>
              <p:nvPr/>
            </p:nvSpPr>
            <p:spPr bwMode="auto">
              <a:xfrm>
                <a:off x="4032" y="1516"/>
                <a:ext cx="0" cy="6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889" name="Line 2105"/>
              <p:cNvSpPr>
                <a:spLocks noChangeShapeType="1"/>
              </p:cNvSpPr>
              <p:nvPr/>
            </p:nvSpPr>
            <p:spPr bwMode="auto">
              <a:xfrm flipH="1">
                <a:off x="3884" y="1440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890" name="Line 2106"/>
              <p:cNvSpPr>
                <a:spLocks noChangeShapeType="1"/>
              </p:cNvSpPr>
              <p:nvPr/>
            </p:nvSpPr>
            <p:spPr bwMode="auto">
              <a:xfrm flipH="1">
                <a:off x="3884" y="1368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8891" name="Line 2107"/>
            <p:cNvSpPr>
              <a:spLocks noChangeShapeType="1"/>
            </p:cNvSpPr>
            <p:nvPr/>
          </p:nvSpPr>
          <p:spPr bwMode="auto">
            <a:xfrm>
              <a:off x="3960" y="1084"/>
              <a:ext cx="0" cy="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92" name="Line 2108"/>
            <p:cNvSpPr>
              <a:spLocks noChangeShapeType="1"/>
            </p:cNvSpPr>
            <p:nvPr/>
          </p:nvSpPr>
          <p:spPr bwMode="auto">
            <a:xfrm>
              <a:off x="4176" y="1084"/>
              <a:ext cx="0" cy="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93" name="Line 2109"/>
            <p:cNvSpPr>
              <a:spLocks noChangeShapeType="1"/>
            </p:cNvSpPr>
            <p:nvPr/>
          </p:nvSpPr>
          <p:spPr bwMode="auto">
            <a:xfrm>
              <a:off x="3316" y="1440"/>
              <a:ext cx="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94" name="Line 2110"/>
            <p:cNvSpPr>
              <a:spLocks noChangeShapeType="1"/>
            </p:cNvSpPr>
            <p:nvPr/>
          </p:nvSpPr>
          <p:spPr bwMode="auto">
            <a:xfrm>
              <a:off x="3316" y="1224"/>
              <a:ext cx="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95" name="Line 2111"/>
            <p:cNvSpPr>
              <a:spLocks noChangeShapeType="1"/>
            </p:cNvSpPr>
            <p:nvPr/>
          </p:nvSpPr>
          <p:spPr bwMode="auto">
            <a:xfrm>
              <a:off x="3316" y="1728"/>
              <a:ext cx="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96" name="Line 2112"/>
            <p:cNvSpPr>
              <a:spLocks noChangeShapeType="1"/>
            </p:cNvSpPr>
            <p:nvPr/>
          </p:nvSpPr>
          <p:spPr bwMode="auto">
            <a:xfrm>
              <a:off x="3316" y="1944"/>
              <a:ext cx="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97" name="Line 2113"/>
            <p:cNvSpPr>
              <a:spLocks noChangeShapeType="1"/>
            </p:cNvSpPr>
            <p:nvPr/>
          </p:nvSpPr>
          <p:spPr bwMode="auto">
            <a:xfrm>
              <a:off x="3316" y="2160"/>
              <a:ext cx="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98" name="Line 2114"/>
            <p:cNvSpPr>
              <a:spLocks noChangeShapeType="1"/>
            </p:cNvSpPr>
            <p:nvPr/>
          </p:nvSpPr>
          <p:spPr bwMode="auto">
            <a:xfrm>
              <a:off x="3316" y="2376"/>
              <a:ext cx="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99" name="Line 2115"/>
            <p:cNvSpPr>
              <a:spLocks noChangeShapeType="1"/>
            </p:cNvSpPr>
            <p:nvPr/>
          </p:nvSpPr>
          <p:spPr bwMode="auto">
            <a:xfrm>
              <a:off x="3316" y="2664"/>
              <a:ext cx="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900" name="Line 2116"/>
            <p:cNvSpPr>
              <a:spLocks noChangeShapeType="1"/>
            </p:cNvSpPr>
            <p:nvPr/>
          </p:nvSpPr>
          <p:spPr bwMode="auto">
            <a:xfrm>
              <a:off x="3316" y="2880"/>
              <a:ext cx="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901" name="Line 2117"/>
            <p:cNvSpPr>
              <a:spLocks noChangeShapeType="1"/>
            </p:cNvSpPr>
            <p:nvPr/>
          </p:nvSpPr>
          <p:spPr bwMode="auto">
            <a:xfrm flipV="1">
              <a:off x="3456" y="2948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902" name="Line 2118"/>
            <p:cNvSpPr>
              <a:spLocks noChangeShapeType="1"/>
            </p:cNvSpPr>
            <p:nvPr/>
          </p:nvSpPr>
          <p:spPr bwMode="auto">
            <a:xfrm flipV="1">
              <a:off x="3672" y="2948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903" name="Line 2119"/>
            <p:cNvSpPr>
              <a:spLocks noChangeShapeType="1"/>
            </p:cNvSpPr>
            <p:nvPr/>
          </p:nvSpPr>
          <p:spPr bwMode="auto">
            <a:xfrm flipV="1">
              <a:off x="3960" y="2948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904" name="Line 2120"/>
            <p:cNvSpPr>
              <a:spLocks noChangeShapeType="1"/>
            </p:cNvSpPr>
            <p:nvPr/>
          </p:nvSpPr>
          <p:spPr bwMode="auto">
            <a:xfrm flipV="1">
              <a:off x="4176" y="2948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905" name="Line 2121"/>
            <p:cNvSpPr>
              <a:spLocks noChangeShapeType="1"/>
            </p:cNvSpPr>
            <p:nvPr/>
          </p:nvSpPr>
          <p:spPr bwMode="auto">
            <a:xfrm flipV="1">
              <a:off x="4392" y="2948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906" name="Line 2122"/>
            <p:cNvSpPr>
              <a:spLocks noChangeShapeType="1"/>
            </p:cNvSpPr>
            <p:nvPr/>
          </p:nvSpPr>
          <p:spPr bwMode="auto">
            <a:xfrm flipV="1">
              <a:off x="4608" y="2948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907" name="Line 2123"/>
            <p:cNvSpPr>
              <a:spLocks noChangeShapeType="1"/>
            </p:cNvSpPr>
            <p:nvPr/>
          </p:nvSpPr>
          <p:spPr bwMode="auto">
            <a:xfrm flipV="1">
              <a:off x="4896" y="2948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908" name="Line 2124"/>
            <p:cNvSpPr>
              <a:spLocks noChangeShapeType="1"/>
            </p:cNvSpPr>
            <p:nvPr/>
          </p:nvSpPr>
          <p:spPr bwMode="auto">
            <a:xfrm flipV="1">
              <a:off x="5112" y="2948"/>
              <a:ext cx="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909" name="Line 2125"/>
            <p:cNvSpPr>
              <a:spLocks noChangeShapeType="1"/>
            </p:cNvSpPr>
            <p:nvPr/>
          </p:nvSpPr>
          <p:spPr bwMode="auto">
            <a:xfrm flipH="1">
              <a:off x="5180" y="2880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910" name="Line 2126"/>
            <p:cNvSpPr>
              <a:spLocks noChangeShapeType="1"/>
            </p:cNvSpPr>
            <p:nvPr/>
          </p:nvSpPr>
          <p:spPr bwMode="auto">
            <a:xfrm flipH="1">
              <a:off x="5180" y="2664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911" name="Line 2127"/>
            <p:cNvSpPr>
              <a:spLocks noChangeShapeType="1"/>
            </p:cNvSpPr>
            <p:nvPr/>
          </p:nvSpPr>
          <p:spPr bwMode="auto">
            <a:xfrm flipH="1">
              <a:off x="5180" y="2376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912" name="Line 2128"/>
            <p:cNvSpPr>
              <a:spLocks noChangeShapeType="1"/>
            </p:cNvSpPr>
            <p:nvPr/>
          </p:nvSpPr>
          <p:spPr bwMode="auto">
            <a:xfrm flipH="1">
              <a:off x="5180" y="2160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913" name="Line 2129"/>
            <p:cNvSpPr>
              <a:spLocks noChangeShapeType="1"/>
            </p:cNvSpPr>
            <p:nvPr/>
          </p:nvSpPr>
          <p:spPr bwMode="auto">
            <a:xfrm flipH="1">
              <a:off x="5180" y="1944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914" name="Line 2130"/>
            <p:cNvSpPr>
              <a:spLocks noChangeShapeType="1"/>
            </p:cNvSpPr>
            <p:nvPr/>
          </p:nvSpPr>
          <p:spPr bwMode="auto">
            <a:xfrm flipH="1">
              <a:off x="5180" y="1728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915" name="Line 2131"/>
            <p:cNvSpPr>
              <a:spLocks noChangeShapeType="1"/>
            </p:cNvSpPr>
            <p:nvPr/>
          </p:nvSpPr>
          <p:spPr bwMode="auto">
            <a:xfrm flipH="1">
              <a:off x="5180" y="1440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916" name="Line 2132"/>
            <p:cNvSpPr>
              <a:spLocks noChangeShapeType="1"/>
            </p:cNvSpPr>
            <p:nvPr/>
          </p:nvSpPr>
          <p:spPr bwMode="auto">
            <a:xfrm flipH="1">
              <a:off x="5180" y="1224"/>
              <a:ext cx="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917" name="Line 2133"/>
            <p:cNvSpPr>
              <a:spLocks noChangeShapeType="1"/>
            </p:cNvSpPr>
            <p:nvPr/>
          </p:nvSpPr>
          <p:spPr bwMode="auto">
            <a:xfrm>
              <a:off x="5112" y="1084"/>
              <a:ext cx="0" cy="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918" name="Line 2134"/>
            <p:cNvSpPr>
              <a:spLocks noChangeShapeType="1"/>
            </p:cNvSpPr>
            <p:nvPr/>
          </p:nvSpPr>
          <p:spPr bwMode="auto">
            <a:xfrm>
              <a:off x="4896" y="1084"/>
              <a:ext cx="0" cy="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919" name="Line 2135"/>
            <p:cNvSpPr>
              <a:spLocks noChangeShapeType="1"/>
            </p:cNvSpPr>
            <p:nvPr/>
          </p:nvSpPr>
          <p:spPr bwMode="auto">
            <a:xfrm>
              <a:off x="4608" y="1084"/>
              <a:ext cx="0" cy="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920" name="Line 2136"/>
            <p:cNvSpPr>
              <a:spLocks noChangeShapeType="1"/>
            </p:cNvSpPr>
            <p:nvPr/>
          </p:nvSpPr>
          <p:spPr bwMode="auto">
            <a:xfrm>
              <a:off x="4392" y="1084"/>
              <a:ext cx="0" cy="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921" name="Line 2137"/>
            <p:cNvSpPr>
              <a:spLocks noChangeShapeType="1"/>
            </p:cNvSpPr>
            <p:nvPr/>
          </p:nvSpPr>
          <p:spPr bwMode="auto">
            <a:xfrm>
              <a:off x="3672" y="1084"/>
              <a:ext cx="0" cy="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922" name="Line 2138"/>
            <p:cNvSpPr>
              <a:spLocks noChangeShapeType="1"/>
            </p:cNvSpPr>
            <p:nvPr/>
          </p:nvSpPr>
          <p:spPr bwMode="auto">
            <a:xfrm>
              <a:off x="3456" y="1084"/>
              <a:ext cx="0" cy="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8923" name="Group 2139"/>
            <p:cNvGrpSpPr>
              <a:grpSpLocks/>
            </p:cNvGrpSpPr>
            <p:nvPr/>
          </p:nvGrpSpPr>
          <p:grpSpPr bwMode="auto">
            <a:xfrm>
              <a:off x="3452" y="1220"/>
              <a:ext cx="360" cy="360"/>
              <a:chOff x="3452" y="1220"/>
              <a:chExt cx="360" cy="360"/>
            </a:xfrm>
          </p:grpSpPr>
          <p:sp>
            <p:nvSpPr>
              <p:cNvPr id="248924" name="Rectangle 2140"/>
              <p:cNvSpPr>
                <a:spLocks noChangeArrowheads="1"/>
              </p:cNvSpPr>
              <p:nvPr/>
            </p:nvSpPr>
            <p:spPr bwMode="auto">
              <a:xfrm>
                <a:off x="3532" y="1300"/>
                <a:ext cx="216" cy="21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925" name="Line 2141"/>
              <p:cNvSpPr>
                <a:spLocks noChangeShapeType="1"/>
              </p:cNvSpPr>
              <p:nvPr/>
            </p:nvSpPr>
            <p:spPr bwMode="auto">
              <a:xfrm flipV="1">
                <a:off x="3600" y="1220"/>
                <a:ext cx="0" cy="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926" name="Line 2142"/>
              <p:cNvSpPr>
                <a:spLocks noChangeShapeType="1"/>
              </p:cNvSpPr>
              <p:nvPr/>
            </p:nvSpPr>
            <p:spPr bwMode="auto">
              <a:xfrm flipV="1">
                <a:off x="3672" y="1220"/>
                <a:ext cx="0" cy="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927" name="Line 2143"/>
              <p:cNvSpPr>
                <a:spLocks noChangeShapeType="1"/>
              </p:cNvSpPr>
              <p:nvPr/>
            </p:nvSpPr>
            <p:spPr bwMode="auto">
              <a:xfrm>
                <a:off x="3748" y="1368"/>
                <a:ext cx="6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928" name="Line 2144"/>
              <p:cNvSpPr>
                <a:spLocks noChangeShapeType="1"/>
              </p:cNvSpPr>
              <p:nvPr/>
            </p:nvSpPr>
            <p:spPr bwMode="auto">
              <a:xfrm>
                <a:off x="3748" y="1440"/>
                <a:ext cx="6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929" name="Line 2145"/>
              <p:cNvSpPr>
                <a:spLocks noChangeShapeType="1"/>
              </p:cNvSpPr>
              <p:nvPr/>
            </p:nvSpPr>
            <p:spPr bwMode="auto">
              <a:xfrm>
                <a:off x="3672" y="1516"/>
                <a:ext cx="0" cy="6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930" name="Line 2146"/>
              <p:cNvSpPr>
                <a:spLocks noChangeShapeType="1"/>
              </p:cNvSpPr>
              <p:nvPr/>
            </p:nvSpPr>
            <p:spPr bwMode="auto">
              <a:xfrm>
                <a:off x="3600" y="1516"/>
                <a:ext cx="0" cy="6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931" name="Line 2147"/>
              <p:cNvSpPr>
                <a:spLocks noChangeShapeType="1"/>
              </p:cNvSpPr>
              <p:nvPr/>
            </p:nvSpPr>
            <p:spPr bwMode="auto">
              <a:xfrm flipH="1">
                <a:off x="3452" y="1440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932" name="Line 2148"/>
              <p:cNvSpPr>
                <a:spLocks noChangeShapeType="1"/>
              </p:cNvSpPr>
              <p:nvPr/>
            </p:nvSpPr>
            <p:spPr bwMode="auto">
              <a:xfrm flipH="1">
                <a:off x="3452" y="1368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8933" name="Group 2149"/>
            <p:cNvGrpSpPr>
              <a:grpSpLocks/>
            </p:cNvGrpSpPr>
            <p:nvPr/>
          </p:nvGrpSpPr>
          <p:grpSpPr bwMode="auto">
            <a:xfrm>
              <a:off x="4748" y="1220"/>
              <a:ext cx="360" cy="360"/>
              <a:chOff x="4748" y="1220"/>
              <a:chExt cx="360" cy="360"/>
            </a:xfrm>
          </p:grpSpPr>
          <p:sp>
            <p:nvSpPr>
              <p:cNvPr id="248934" name="Rectangle 2150"/>
              <p:cNvSpPr>
                <a:spLocks noChangeArrowheads="1"/>
              </p:cNvSpPr>
              <p:nvPr/>
            </p:nvSpPr>
            <p:spPr bwMode="auto">
              <a:xfrm>
                <a:off x="4828" y="1300"/>
                <a:ext cx="216" cy="21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935" name="Line 2151"/>
              <p:cNvSpPr>
                <a:spLocks noChangeShapeType="1"/>
              </p:cNvSpPr>
              <p:nvPr/>
            </p:nvSpPr>
            <p:spPr bwMode="auto">
              <a:xfrm flipV="1">
                <a:off x="4896" y="1220"/>
                <a:ext cx="0" cy="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936" name="Line 2152"/>
              <p:cNvSpPr>
                <a:spLocks noChangeShapeType="1"/>
              </p:cNvSpPr>
              <p:nvPr/>
            </p:nvSpPr>
            <p:spPr bwMode="auto">
              <a:xfrm flipV="1">
                <a:off x="4968" y="1220"/>
                <a:ext cx="0" cy="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937" name="Line 2153"/>
              <p:cNvSpPr>
                <a:spLocks noChangeShapeType="1"/>
              </p:cNvSpPr>
              <p:nvPr/>
            </p:nvSpPr>
            <p:spPr bwMode="auto">
              <a:xfrm>
                <a:off x="5044" y="1368"/>
                <a:ext cx="6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938" name="Line 2154"/>
              <p:cNvSpPr>
                <a:spLocks noChangeShapeType="1"/>
              </p:cNvSpPr>
              <p:nvPr/>
            </p:nvSpPr>
            <p:spPr bwMode="auto">
              <a:xfrm>
                <a:off x="5044" y="1440"/>
                <a:ext cx="6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939" name="Line 2155"/>
              <p:cNvSpPr>
                <a:spLocks noChangeShapeType="1"/>
              </p:cNvSpPr>
              <p:nvPr/>
            </p:nvSpPr>
            <p:spPr bwMode="auto">
              <a:xfrm>
                <a:off x="4968" y="1516"/>
                <a:ext cx="0" cy="6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940" name="Line 2156"/>
              <p:cNvSpPr>
                <a:spLocks noChangeShapeType="1"/>
              </p:cNvSpPr>
              <p:nvPr/>
            </p:nvSpPr>
            <p:spPr bwMode="auto">
              <a:xfrm>
                <a:off x="4896" y="1516"/>
                <a:ext cx="0" cy="6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941" name="Line 2157"/>
              <p:cNvSpPr>
                <a:spLocks noChangeShapeType="1"/>
              </p:cNvSpPr>
              <p:nvPr/>
            </p:nvSpPr>
            <p:spPr bwMode="auto">
              <a:xfrm flipH="1">
                <a:off x="4748" y="1440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942" name="Line 2158"/>
              <p:cNvSpPr>
                <a:spLocks noChangeShapeType="1"/>
              </p:cNvSpPr>
              <p:nvPr/>
            </p:nvSpPr>
            <p:spPr bwMode="auto">
              <a:xfrm flipH="1">
                <a:off x="4748" y="1368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8943" name="Group 2159"/>
            <p:cNvGrpSpPr>
              <a:grpSpLocks/>
            </p:cNvGrpSpPr>
            <p:nvPr/>
          </p:nvGrpSpPr>
          <p:grpSpPr bwMode="auto">
            <a:xfrm>
              <a:off x="4316" y="1220"/>
              <a:ext cx="360" cy="360"/>
              <a:chOff x="4316" y="1220"/>
              <a:chExt cx="360" cy="360"/>
            </a:xfrm>
          </p:grpSpPr>
          <p:sp>
            <p:nvSpPr>
              <p:cNvPr id="248944" name="Rectangle 2160"/>
              <p:cNvSpPr>
                <a:spLocks noChangeArrowheads="1"/>
              </p:cNvSpPr>
              <p:nvPr/>
            </p:nvSpPr>
            <p:spPr bwMode="auto">
              <a:xfrm>
                <a:off x="4396" y="1300"/>
                <a:ext cx="216" cy="21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945" name="Line 2161"/>
              <p:cNvSpPr>
                <a:spLocks noChangeShapeType="1"/>
              </p:cNvSpPr>
              <p:nvPr/>
            </p:nvSpPr>
            <p:spPr bwMode="auto">
              <a:xfrm flipV="1">
                <a:off x="4464" y="1220"/>
                <a:ext cx="0" cy="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946" name="Line 2162"/>
              <p:cNvSpPr>
                <a:spLocks noChangeShapeType="1"/>
              </p:cNvSpPr>
              <p:nvPr/>
            </p:nvSpPr>
            <p:spPr bwMode="auto">
              <a:xfrm flipV="1">
                <a:off x="4536" y="1220"/>
                <a:ext cx="0" cy="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947" name="Line 2163"/>
              <p:cNvSpPr>
                <a:spLocks noChangeShapeType="1"/>
              </p:cNvSpPr>
              <p:nvPr/>
            </p:nvSpPr>
            <p:spPr bwMode="auto">
              <a:xfrm>
                <a:off x="4612" y="1368"/>
                <a:ext cx="6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948" name="Line 2164"/>
              <p:cNvSpPr>
                <a:spLocks noChangeShapeType="1"/>
              </p:cNvSpPr>
              <p:nvPr/>
            </p:nvSpPr>
            <p:spPr bwMode="auto">
              <a:xfrm>
                <a:off x="4612" y="1440"/>
                <a:ext cx="6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949" name="Line 2165"/>
              <p:cNvSpPr>
                <a:spLocks noChangeShapeType="1"/>
              </p:cNvSpPr>
              <p:nvPr/>
            </p:nvSpPr>
            <p:spPr bwMode="auto">
              <a:xfrm>
                <a:off x="4536" y="1516"/>
                <a:ext cx="0" cy="6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950" name="Line 2166"/>
              <p:cNvSpPr>
                <a:spLocks noChangeShapeType="1"/>
              </p:cNvSpPr>
              <p:nvPr/>
            </p:nvSpPr>
            <p:spPr bwMode="auto">
              <a:xfrm>
                <a:off x="4464" y="1516"/>
                <a:ext cx="0" cy="6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951" name="Line 2167"/>
              <p:cNvSpPr>
                <a:spLocks noChangeShapeType="1"/>
              </p:cNvSpPr>
              <p:nvPr/>
            </p:nvSpPr>
            <p:spPr bwMode="auto">
              <a:xfrm flipH="1">
                <a:off x="4316" y="1440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952" name="Line 2168"/>
              <p:cNvSpPr>
                <a:spLocks noChangeShapeType="1"/>
              </p:cNvSpPr>
              <p:nvPr/>
            </p:nvSpPr>
            <p:spPr bwMode="auto">
              <a:xfrm flipH="1">
                <a:off x="4316" y="1368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8953" name="Group 2169"/>
            <p:cNvGrpSpPr>
              <a:grpSpLocks/>
            </p:cNvGrpSpPr>
            <p:nvPr/>
          </p:nvGrpSpPr>
          <p:grpSpPr bwMode="auto">
            <a:xfrm>
              <a:off x="3884" y="1652"/>
              <a:ext cx="360" cy="360"/>
              <a:chOff x="3884" y="1652"/>
              <a:chExt cx="360" cy="360"/>
            </a:xfrm>
          </p:grpSpPr>
          <p:sp>
            <p:nvSpPr>
              <p:cNvPr id="248954" name="Rectangle 2170"/>
              <p:cNvSpPr>
                <a:spLocks noChangeArrowheads="1"/>
              </p:cNvSpPr>
              <p:nvPr/>
            </p:nvSpPr>
            <p:spPr bwMode="auto">
              <a:xfrm>
                <a:off x="3964" y="1732"/>
                <a:ext cx="216" cy="21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955" name="Line 2171"/>
              <p:cNvSpPr>
                <a:spLocks noChangeShapeType="1"/>
              </p:cNvSpPr>
              <p:nvPr/>
            </p:nvSpPr>
            <p:spPr bwMode="auto">
              <a:xfrm flipV="1">
                <a:off x="4032" y="1652"/>
                <a:ext cx="0" cy="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956" name="Line 2172"/>
              <p:cNvSpPr>
                <a:spLocks noChangeShapeType="1"/>
              </p:cNvSpPr>
              <p:nvPr/>
            </p:nvSpPr>
            <p:spPr bwMode="auto">
              <a:xfrm flipV="1">
                <a:off x="4104" y="1652"/>
                <a:ext cx="0" cy="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957" name="Line 2173"/>
              <p:cNvSpPr>
                <a:spLocks noChangeShapeType="1"/>
              </p:cNvSpPr>
              <p:nvPr/>
            </p:nvSpPr>
            <p:spPr bwMode="auto">
              <a:xfrm>
                <a:off x="4180" y="1800"/>
                <a:ext cx="6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958" name="Line 2174"/>
              <p:cNvSpPr>
                <a:spLocks noChangeShapeType="1"/>
              </p:cNvSpPr>
              <p:nvPr/>
            </p:nvSpPr>
            <p:spPr bwMode="auto">
              <a:xfrm>
                <a:off x="4180" y="1872"/>
                <a:ext cx="6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959" name="Line 2175"/>
              <p:cNvSpPr>
                <a:spLocks noChangeShapeType="1"/>
              </p:cNvSpPr>
              <p:nvPr/>
            </p:nvSpPr>
            <p:spPr bwMode="auto">
              <a:xfrm>
                <a:off x="4104" y="1948"/>
                <a:ext cx="0" cy="6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960" name="Line 2176"/>
              <p:cNvSpPr>
                <a:spLocks noChangeShapeType="1"/>
              </p:cNvSpPr>
              <p:nvPr/>
            </p:nvSpPr>
            <p:spPr bwMode="auto">
              <a:xfrm>
                <a:off x="4032" y="1948"/>
                <a:ext cx="0" cy="6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961" name="Line 2177"/>
              <p:cNvSpPr>
                <a:spLocks noChangeShapeType="1"/>
              </p:cNvSpPr>
              <p:nvPr/>
            </p:nvSpPr>
            <p:spPr bwMode="auto">
              <a:xfrm flipH="1">
                <a:off x="3884" y="1872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962" name="Line 2178"/>
              <p:cNvSpPr>
                <a:spLocks noChangeShapeType="1"/>
              </p:cNvSpPr>
              <p:nvPr/>
            </p:nvSpPr>
            <p:spPr bwMode="auto">
              <a:xfrm flipH="1">
                <a:off x="3884" y="1800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8963" name="Group 2179"/>
            <p:cNvGrpSpPr>
              <a:grpSpLocks/>
            </p:cNvGrpSpPr>
            <p:nvPr/>
          </p:nvGrpSpPr>
          <p:grpSpPr bwMode="auto">
            <a:xfrm>
              <a:off x="3452" y="1652"/>
              <a:ext cx="360" cy="360"/>
              <a:chOff x="3452" y="1652"/>
              <a:chExt cx="360" cy="360"/>
            </a:xfrm>
          </p:grpSpPr>
          <p:sp>
            <p:nvSpPr>
              <p:cNvPr id="248964" name="Rectangle 2180"/>
              <p:cNvSpPr>
                <a:spLocks noChangeArrowheads="1"/>
              </p:cNvSpPr>
              <p:nvPr/>
            </p:nvSpPr>
            <p:spPr bwMode="auto">
              <a:xfrm>
                <a:off x="3532" y="1732"/>
                <a:ext cx="216" cy="21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965" name="Line 2181"/>
              <p:cNvSpPr>
                <a:spLocks noChangeShapeType="1"/>
              </p:cNvSpPr>
              <p:nvPr/>
            </p:nvSpPr>
            <p:spPr bwMode="auto">
              <a:xfrm flipV="1">
                <a:off x="3600" y="1652"/>
                <a:ext cx="0" cy="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966" name="Line 2182"/>
              <p:cNvSpPr>
                <a:spLocks noChangeShapeType="1"/>
              </p:cNvSpPr>
              <p:nvPr/>
            </p:nvSpPr>
            <p:spPr bwMode="auto">
              <a:xfrm flipV="1">
                <a:off x="3672" y="1652"/>
                <a:ext cx="0" cy="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967" name="Line 2183"/>
              <p:cNvSpPr>
                <a:spLocks noChangeShapeType="1"/>
              </p:cNvSpPr>
              <p:nvPr/>
            </p:nvSpPr>
            <p:spPr bwMode="auto">
              <a:xfrm>
                <a:off x="3748" y="1800"/>
                <a:ext cx="6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968" name="Line 2184"/>
              <p:cNvSpPr>
                <a:spLocks noChangeShapeType="1"/>
              </p:cNvSpPr>
              <p:nvPr/>
            </p:nvSpPr>
            <p:spPr bwMode="auto">
              <a:xfrm>
                <a:off x="3748" y="1872"/>
                <a:ext cx="6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969" name="Line 2185"/>
              <p:cNvSpPr>
                <a:spLocks noChangeShapeType="1"/>
              </p:cNvSpPr>
              <p:nvPr/>
            </p:nvSpPr>
            <p:spPr bwMode="auto">
              <a:xfrm>
                <a:off x="3672" y="1948"/>
                <a:ext cx="0" cy="6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970" name="Line 2186"/>
              <p:cNvSpPr>
                <a:spLocks noChangeShapeType="1"/>
              </p:cNvSpPr>
              <p:nvPr/>
            </p:nvSpPr>
            <p:spPr bwMode="auto">
              <a:xfrm>
                <a:off x="3600" y="1948"/>
                <a:ext cx="0" cy="6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971" name="Line 2187"/>
              <p:cNvSpPr>
                <a:spLocks noChangeShapeType="1"/>
              </p:cNvSpPr>
              <p:nvPr/>
            </p:nvSpPr>
            <p:spPr bwMode="auto">
              <a:xfrm flipH="1">
                <a:off x="3452" y="1872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972" name="Line 2188"/>
              <p:cNvSpPr>
                <a:spLocks noChangeShapeType="1"/>
              </p:cNvSpPr>
              <p:nvPr/>
            </p:nvSpPr>
            <p:spPr bwMode="auto">
              <a:xfrm flipH="1">
                <a:off x="3452" y="1800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8973" name="Group 2189"/>
            <p:cNvGrpSpPr>
              <a:grpSpLocks/>
            </p:cNvGrpSpPr>
            <p:nvPr/>
          </p:nvGrpSpPr>
          <p:grpSpPr bwMode="auto">
            <a:xfrm>
              <a:off x="4748" y="1652"/>
              <a:ext cx="360" cy="360"/>
              <a:chOff x="4748" y="1652"/>
              <a:chExt cx="360" cy="360"/>
            </a:xfrm>
          </p:grpSpPr>
          <p:sp>
            <p:nvSpPr>
              <p:cNvPr id="248974" name="Rectangle 2190"/>
              <p:cNvSpPr>
                <a:spLocks noChangeArrowheads="1"/>
              </p:cNvSpPr>
              <p:nvPr/>
            </p:nvSpPr>
            <p:spPr bwMode="auto">
              <a:xfrm>
                <a:off x="4828" y="1732"/>
                <a:ext cx="216" cy="21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975" name="Line 2191"/>
              <p:cNvSpPr>
                <a:spLocks noChangeShapeType="1"/>
              </p:cNvSpPr>
              <p:nvPr/>
            </p:nvSpPr>
            <p:spPr bwMode="auto">
              <a:xfrm flipV="1">
                <a:off x="4896" y="1652"/>
                <a:ext cx="0" cy="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976" name="Line 2192"/>
              <p:cNvSpPr>
                <a:spLocks noChangeShapeType="1"/>
              </p:cNvSpPr>
              <p:nvPr/>
            </p:nvSpPr>
            <p:spPr bwMode="auto">
              <a:xfrm flipV="1">
                <a:off x="4968" y="1652"/>
                <a:ext cx="0" cy="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977" name="Line 2193"/>
              <p:cNvSpPr>
                <a:spLocks noChangeShapeType="1"/>
              </p:cNvSpPr>
              <p:nvPr/>
            </p:nvSpPr>
            <p:spPr bwMode="auto">
              <a:xfrm>
                <a:off x="5044" y="1800"/>
                <a:ext cx="6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978" name="Line 2194"/>
              <p:cNvSpPr>
                <a:spLocks noChangeShapeType="1"/>
              </p:cNvSpPr>
              <p:nvPr/>
            </p:nvSpPr>
            <p:spPr bwMode="auto">
              <a:xfrm>
                <a:off x="5044" y="1872"/>
                <a:ext cx="6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979" name="Line 2195"/>
              <p:cNvSpPr>
                <a:spLocks noChangeShapeType="1"/>
              </p:cNvSpPr>
              <p:nvPr/>
            </p:nvSpPr>
            <p:spPr bwMode="auto">
              <a:xfrm>
                <a:off x="4968" y="1948"/>
                <a:ext cx="0" cy="6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980" name="Line 2196"/>
              <p:cNvSpPr>
                <a:spLocks noChangeShapeType="1"/>
              </p:cNvSpPr>
              <p:nvPr/>
            </p:nvSpPr>
            <p:spPr bwMode="auto">
              <a:xfrm>
                <a:off x="4896" y="1948"/>
                <a:ext cx="0" cy="6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981" name="Line 2197"/>
              <p:cNvSpPr>
                <a:spLocks noChangeShapeType="1"/>
              </p:cNvSpPr>
              <p:nvPr/>
            </p:nvSpPr>
            <p:spPr bwMode="auto">
              <a:xfrm flipH="1">
                <a:off x="4748" y="1872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982" name="Line 2198"/>
              <p:cNvSpPr>
                <a:spLocks noChangeShapeType="1"/>
              </p:cNvSpPr>
              <p:nvPr/>
            </p:nvSpPr>
            <p:spPr bwMode="auto">
              <a:xfrm flipH="1">
                <a:off x="4748" y="1800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8983" name="Group 2199"/>
            <p:cNvGrpSpPr>
              <a:grpSpLocks/>
            </p:cNvGrpSpPr>
            <p:nvPr/>
          </p:nvGrpSpPr>
          <p:grpSpPr bwMode="auto">
            <a:xfrm>
              <a:off x="4316" y="1652"/>
              <a:ext cx="360" cy="360"/>
              <a:chOff x="4316" y="1652"/>
              <a:chExt cx="360" cy="360"/>
            </a:xfrm>
          </p:grpSpPr>
          <p:sp>
            <p:nvSpPr>
              <p:cNvPr id="248984" name="Rectangle 2200"/>
              <p:cNvSpPr>
                <a:spLocks noChangeArrowheads="1"/>
              </p:cNvSpPr>
              <p:nvPr/>
            </p:nvSpPr>
            <p:spPr bwMode="auto">
              <a:xfrm>
                <a:off x="4396" y="1732"/>
                <a:ext cx="216" cy="21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985" name="Line 2201"/>
              <p:cNvSpPr>
                <a:spLocks noChangeShapeType="1"/>
              </p:cNvSpPr>
              <p:nvPr/>
            </p:nvSpPr>
            <p:spPr bwMode="auto">
              <a:xfrm flipV="1">
                <a:off x="4464" y="1652"/>
                <a:ext cx="0" cy="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986" name="Line 2202"/>
              <p:cNvSpPr>
                <a:spLocks noChangeShapeType="1"/>
              </p:cNvSpPr>
              <p:nvPr/>
            </p:nvSpPr>
            <p:spPr bwMode="auto">
              <a:xfrm flipV="1">
                <a:off x="4536" y="1652"/>
                <a:ext cx="0" cy="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987" name="Line 2203"/>
              <p:cNvSpPr>
                <a:spLocks noChangeShapeType="1"/>
              </p:cNvSpPr>
              <p:nvPr/>
            </p:nvSpPr>
            <p:spPr bwMode="auto">
              <a:xfrm>
                <a:off x="4612" y="1800"/>
                <a:ext cx="6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988" name="Line 2204"/>
              <p:cNvSpPr>
                <a:spLocks noChangeShapeType="1"/>
              </p:cNvSpPr>
              <p:nvPr/>
            </p:nvSpPr>
            <p:spPr bwMode="auto">
              <a:xfrm>
                <a:off x="4612" y="1872"/>
                <a:ext cx="6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989" name="Line 2205"/>
              <p:cNvSpPr>
                <a:spLocks noChangeShapeType="1"/>
              </p:cNvSpPr>
              <p:nvPr/>
            </p:nvSpPr>
            <p:spPr bwMode="auto">
              <a:xfrm>
                <a:off x="4536" y="1948"/>
                <a:ext cx="0" cy="6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990" name="Line 2206"/>
              <p:cNvSpPr>
                <a:spLocks noChangeShapeType="1"/>
              </p:cNvSpPr>
              <p:nvPr/>
            </p:nvSpPr>
            <p:spPr bwMode="auto">
              <a:xfrm>
                <a:off x="4464" y="1948"/>
                <a:ext cx="0" cy="6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991" name="Line 2207"/>
              <p:cNvSpPr>
                <a:spLocks noChangeShapeType="1"/>
              </p:cNvSpPr>
              <p:nvPr/>
            </p:nvSpPr>
            <p:spPr bwMode="auto">
              <a:xfrm flipH="1">
                <a:off x="4316" y="1872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992" name="Line 2208"/>
              <p:cNvSpPr>
                <a:spLocks noChangeShapeType="1"/>
              </p:cNvSpPr>
              <p:nvPr/>
            </p:nvSpPr>
            <p:spPr bwMode="auto">
              <a:xfrm flipH="1">
                <a:off x="4316" y="1800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8993" name="Group 2209"/>
            <p:cNvGrpSpPr>
              <a:grpSpLocks/>
            </p:cNvGrpSpPr>
            <p:nvPr/>
          </p:nvGrpSpPr>
          <p:grpSpPr bwMode="auto">
            <a:xfrm>
              <a:off x="3884" y="2084"/>
              <a:ext cx="360" cy="360"/>
              <a:chOff x="3884" y="2084"/>
              <a:chExt cx="360" cy="360"/>
            </a:xfrm>
          </p:grpSpPr>
          <p:sp>
            <p:nvSpPr>
              <p:cNvPr id="248994" name="Rectangle 2210"/>
              <p:cNvSpPr>
                <a:spLocks noChangeArrowheads="1"/>
              </p:cNvSpPr>
              <p:nvPr/>
            </p:nvSpPr>
            <p:spPr bwMode="auto">
              <a:xfrm>
                <a:off x="3964" y="2164"/>
                <a:ext cx="216" cy="21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995" name="Line 2211"/>
              <p:cNvSpPr>
                <a:spLocks noChangeShapeType="1"/>
              </p:cNvSpPr>
              <p:nvPr/>
            </p:nvSpPr>
            <p:spPr bwMode="auto">
              <a:xfrm flipV="1">
                <a:off x="4032" y="2084"/>
                <a:ext cx="0" cy="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996" name="Line 2212"/>
              <p:cNvSpPr>
                <a:spLocks noChangeShapeType="1"/>
              </p:cNvSpPr>
              <p:nvPr/>
            </p:nvSpPr>
            <p:spPr bwMode="auto">
              <a:xfrm flipV="1">
                <a:off x="4104" y="2084"/>
                <a:ext cx="0" cy="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997" name="Line 2213"/>
              <p:cNvSpPr>
                <a:spLocks noChangeShapeType="1"/>
              </p:cNvSpPr>
              <p:nvPr/>
            </p:nvSpPr>
            <p:spPr bwMode="auto">
              <a:xfrm>
                <a:off x="4180" y="2232"/>
                <a:ext cx="6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998" name="Line 2214"/>
              <p:cNvSpPr>
                <a:spLocks noChangeShapeType="1"/>
              </p:cNvSpPr>
              <p:nvPr/>
            </p:nvSpPr>
            <p:spPr bwMode="auto">
              <a:xfrm>
                <a:off x="4180" y="2304"/>
                <a:ext cx="6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999" name="Line 2215"/>
              <p:cNvSpPr>
                <a:spLocks noChangeShapeType="1"/>
              </p:cNvSpPr>
              <p:nvPr/>
            </p:nvSpPr>
            <p:spPr bwMode="auto">
              <a:xfrm>
                <a:off x="4104" y="2380"/>
                <a:ext cx="0" cy="6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000" name="Line 2216"/>
              <p:cNvSpPr>
                <a:spLocks noChangeShapeType="1"/>
              </p:cNvSpPr>
              <p:nvPr/>
            </p:nvSpPr>
            <p:spPr bwMode="auto">
              <a:xfrm>
                <a:off x="4032" y="2380"/>
                <a:ext cx="0" cy="6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001" name="Line 2217"/>
              <p:cNvSpPr>
                <a:spLocks noChangeShapeType="1"/>
              </p:cNvSpPr>
              <p:nvPr/>
            </p:nvSpPr>
            <p:spPr bwMode="auto">
              <a:xfrm flipH="1">
                <a:off x="3884" y="2304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002" name="Line 2218"/>
              <p:cNvSpPr>
                <a:spLocks noChangeShapeType="1"/>
              </p:cNvSpPr>
              <p:nvPr/>
            </p:nvSpPr>
            <p:spPr bwMode="auto">
              <a:xfrm flipH="1">
                <a:off x="3884" y="2232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9003" name="Group 2219"/>
            <p:cNvGrpSpPr>
              <a:grpSpLocks/>
            </p:cNvGrpSpPr>
            <p:nvPr/>
          </p:nvGrpSpPr>
          <p:grpSpPr bwMode="auto">
            <a:xfrm>
              <a:off x="3452" y="2084"/>
              <a:ext cx="360" cy="360"/>
              <a:chOff x="3452" y="2084"/>
              <a:chExt cx="360" cy="360"/>
            </a:xfrm>
          </p:grpSpPr>
          <p:sp>
            <p:nvSpPr>
              <p:cNvPr id="249004" name="Rectangle 2220"/>
              <p:cNvSpPr>
                <a:spLocks noChangeArrowheads="1"/>
              </p:cNvSpPr>
              <p:nvPr/>
            </p:nvSpPr>
            <p:spPr bwMode="auto">
              <a:xfrm>
                <a:off x="3532" y="2164"/>
                <a:ext cx="216" cy="21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005" name="Line 2221"/>
              <p:cNvSpPr>
                <a:spLocks noChangeShapeType="1"/>
              </p:cNvSpPr>
              <p:nvPr/>
            </p:nvSpPr>
            <p:spPr bwMode="auto">
              <a:xfrm flipV="1">
                <a:off x="3600" y="2084"/>
                <a:ext cx="0" cy="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006" name="Line 2222"/>
              <p:cNvSpPr>
                <a:spLocks noChangeShapeType="1"/>
              </p:cNvSpPr>
              <p:nvPr/>
            </p:nvSpPr>
            <p:spPr bwMode="auto">
              <a:xfrm flipV="1">
                <a:off x="3672" y="2084"/>
                <a:ext cx="0" cy="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007" name="Line 2223"/>
              <p:cNvSpPr>
                <a:spLocks noChangeShapeType="1"/>
              </p:cNvSpPr>
              <p:nvPr/>
            </p:nvSpPr>
            <p:spPr bwMode="auto">
              <a:xfrm>
                <a:off x="3748" y="2232"/>
                <a:ext cx="6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008" name="Line 2224"/>
              <p:cNvSpPr>
                <a:spLocks noChangeShapeType="1"/>
              </p:cNvSpPr>
              <p:nvPr/>
            </p:nvSpPr>
            <p:spPr bwMode="auto">
              <a:xfrm>
                <a:off x="3748" y="2304"/>
                <a:ext cx="6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009" name="Line 2225"/>
              <p:cNvSpPr>
                <a:spLocks noChangeShapeType="1"/>
              </p:cNvSpPr>
              <p:nvPr/>
            </p:nvSpPr>
            <p:spPr bwMode="auto">
              <a:xfrm>
                <a:off x="3672" y="2380"/>
                <a:ext cx="0" cy="6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010" name="Line 2226"/>
              <p:cNvSpPr>
                <a:spLocks noChangeShapeType="1"/>
              </p:cNvSpPr>
              <p:nvPr/>
            </p:nvSpPr>
            <p:spPr bwMode="auto">
              <a:xfrm>
                <a:off x="3600" y="2380"/>
                <a:ext cx="0" cy="6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011" name="Line 2227"/>
              <p:cNvSpPr>
                <a:spLocks noChangeShapeType="1"/>
              </p:cNvSpPr>
              <p:nvPr/>
            </p:nvSpPr>
            <p:spPr bwMode="auto">
              <a:xfrm flipH="1">
                <a:off x="3452" y="2304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012" name="Line 2228"/>
              <p:cNvSpPr>
                <a:spLocks noChangeShapeType="1"/>
              </p:cNvSpPr>
              <p:nvPr/>
            </p:nvSpPr>
            <p:spPr bwMode="auto">
              <a:xfrm flipH="1">
                <a:off x="3452" y="2232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9013" name="Group 2229"/>
            <p:cNvGrpSpPr>
              <a:grpSpLocks/>
            </p:cNvGrpSpPr>
            <p:nvPr/>
          </p:nvGrpSpPr>
          <p:grpSpPr bwMode="auto">
            <a:xfrm>
              <a:off x="4748" y="2084"/>
              <a:ext cx="360" cy="360"/>
              <a:chOff x="4748" y="2084"/>
              <a:chExt cx="360" cy="360"/>
            </a:xfrm>
          </p:grpSpPr>
          <p:sp>
            <p:nvSpPr>
              <p:cNvPr id="249014" name="Rectangle 2230"/>
              <p:cNvSpPr>
                <a:spLocks noChangeArrowheads="1"/>
              </p:cNvSpPr>
              <p:nvPr/>
            </p:nvSpPr>
            <p:spPr bwMode="auto">
              <a:xfrm>
                <a:off x="4828" y="2164"/>
                <a:ext cx="216" cy="21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015" name="Line 2231"/>
              <p:cNvSpPr>
                <a:spLocks noChangeShapeType="1"/>
              </p:cNvSpPr>
              <p:nvPr/>
            </p:nvSpPr>
            <p:spPr bwMode="auto">
              <a:xfrm flipV="1">
                <a:off x="4896" y="2084"/>
                <a:ext cx="0" cy="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016" name="Line 2232"/>
              <p:cNvSpPr>
                <a:spLocks noChangeShapeType="1"/>
              </p:cNvSpPr>
              <p:nvPr/>
            </p:nvSpPr>
            <p:spPr bwMode="auto">
              <a:xfrm flipV="1">
                <a:off x="4968" y="2084"/>
                <a:ext cx="0" cy="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017" name="Line 2233"/>
              <p:cNvSpPr>
                <a:spLocks noChangeShapeType="1"/>
              </p:cNvSpPr>
              <p:nvPr/>
            </p:nvSpPr>
            <p:spPr bwMode="auto">
              <a:xfrm>
                <a:off x="5044" y="2232"/>
                <a:ext cx="6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018" name="Line 2234"/>
              <p:cNvSpPr>
                <a:spLocks noChangeShapeType="1"/>
              </p:cNvSpPr>
              <p:nvPr/>
            </p:nvSpPr>
            <p:spPr bwMode="auto">
              <a:xfrm>
                <a:off x="5044" y="2304"/>
                <a:ext cx="6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019" name="Line 2235"/>
              <p:cNvSpPr>
                <a:spLocks noChangeShapeType="1"/>
              </p:cNvSpPr>
              <p:nvPr/>
            </p:nvSpPr>
            <p:spPr bwMode="auto">
              <a:xfrm>
                <a:off x="4968" y="2380"/>
                <a:ext cx="0" cy="6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020" name="Line 2236"/>
              <p:cNvSpPr>
                <a:spLocks noChangeShapeType="1"/>
              </p:cNvSpPr>
              <p:nvPr/>
            </p:nvSpPr>
            <p:spPr bwMode="auto">
              <a:xfrm>
                <a:off x="4896" y="2380"/>
                <a:ext cx="0" cy="6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021" name="Line 2237"/>
              <p:cNvSpPr>
                <a:spLocks noChangeShapeType="1"/>
              </p:cNvSpPr>
              <p:nvPr/>
            </p:nvSpPr>
            <p:spPr bwMode="auto">
              <a:xfrm flipH="1">
                <a:off x="4748" y="2304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022" name="Line 2238"/>
              <p:cNvSpPr>
                <a:spLocks noChangeShapeType="1"/>
              </p:cNvSpPr>
              <p:nvPr/>
            </p:nvSpPr>
            <p:spPr bwMode="auto">
              <a:xfrm flipH="1">
                <a:off x="4748" y="2232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9023" name="Group 2239"/>
            <p:cNvGrpSpPr>
              <a:grpSpLocks/>
            </p:cNvGrpSpPr>
            <p:nvPr/>
          </p:nvGrpSpPr>
          <p:grpSpPr bwMode="auto">
            <a:xfrm>
              <a:off x="4316" y="2084"/>
              <a:ext cx="360" cy="360"/>
              <a:chOff x="4316" y="2084"/>
              <a:chExt cx="360" cy="360"/>
            </a:xfrm>
          </p:grpSpPr>
          <p:sp>
            <p:nvSpPr>
              <p:cNvPr id="249024" name="Rectangle 2240"/>
              <p:cNvSpPr>
                <a:spLocks noChangeArrowheads="1"/>
              </p:cNvSpPr>
              <p:nvPr/>
            </p:nvSpPr>
            <p:spPr bwMode="auto">
              <a:xfrm>
                <a:off x="4396" y="2164"/>
                <a:ext cx="216" cy="21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025" name="Line 2241"/>
              <p:cNvSpPr>
                <a:spLocks noChangeShapeType="1"/>
              </p:cNvSpPr>
              <p:nvPr/>
            </p:nvSpPr>
            <p:spPr bwMode="auto">
              <a:xfrm flipV="1">
                <a:off x="4464" y="2084"/>
                <a:ext cx="0" cy="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026" name="Line 2242"/>
              <p:cNvSpPr>
                <a:spLocks noChangeShapeType="1"/>
              </p:cNvSpPr>
              <p:nvPr/>
            </p:nvSpPr>
            <p:spPr bwMode="auto">
              <a:xfrm flipV="1">
                <a:off x="4536" y="2084"/>
                <a:ext cx="0" cy="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027" name="Line 2243"/>
              <p:cNvSpPr>
                <a:spLocks noChangeShapeType="1"/>
              </p:cNvSpPr>
              <p:nvPr/>
            </p:nvSpPr>
            <p:spPr bwMode="auto">
              <a:xfrm>
                <a:off x="4612" y="2232"/>
                <a:ext cx="6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028" name="Line 2244"/>
              <p:cNvSpPr>
                <a:spLocks noChangeShapeType="1"/>
              </p:cNvSpPr>
              <p:nvPr/>
            </p:nvSpPr>
            <p:spPr bwMode="auto">
              <a:xfrm>
                <a:off x="4612" y="2304"/>
                <a:ext cx="6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029" name="Line 2245"/>
              <p:cNvSpPr>
                <a:spLocks noChangeShapeType="1"/>
              </p:cNvSpPr>
              <p:nvPr/>
            </p:nvSpPr>
            <p:spPr bwMode="auto">
              <a:xfrm>
                <a:off x="4536" y="2380"/>
                <a:ext cx="0" cy="6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030" name="Line 2246"/>
              <p:cNvSpPr>
                <a:spLocks noChangeShapeType="1"/>
              </p:cNvSpPr>
              <p:nvPr/>
            </p:nvSpPr>
            <p:spPr bwMode="auto">
              <a:xfrm>
                <a:off x="4464" y="2380"/>
                <a:ext cx="0" cy="6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031" name="Line 2247"/>
              <p:cNvSpPr>
                <a:spLocks noChangeShapeType="1"/>
              </p:cNvSpPr>
              <p:nvPr/>
            </p:nvSpPr>
            <p:spPr bwMode="auto">
              <a:xfrm flipH="1">
                <a:off x="4316" y="2304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032" name="Line 2248"/>
              <p:cNvSpPr>
                <a:spLocks noChangeShapeType="1"/>
              </p:cNvSpPr>
              <p:nvPr/>
            </p:nvSpPr>
            <p:spPr bwMode="auto">
              <a:xfrm flipH="1">
                <a:off x="4316" y="2232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9033" name="Group 2249"/>
            <p:cNvGrpSpPr>
              <a:grpSpLocks/>
            </p:cNvGrpSpPr>
            <p:nvPr/>
          </p:nvGrpSpPr>
          <p:grpSpPr bwMode="auto">
            <a:xfrm>
              <a:off x="3884" y="2516"/>
              <a:ext cx="360" cy="360"/>
              <a:chOff x="3884" y="2516"/>
              <a:chExt cx="360" cy="360"/>
            </a:xfrm>
          </p:grpSpPr>
          <p:sp>
            <p:nvSpPr>
              <p:cNvPr id="249034" name="Rectangle 2250"/>
              <p:cNvSpPr>
                <a:spLocks noChangeArrowheads="1"/>
              </p:cNvSpPr>
              <p:nvPr/>
            </p:nvSpPr>
            <p:spPr bwMode="auto">
              <a:xfrm>
                <a:off x="3964" y="2596"/>
                <a:ext cx="216" cy="21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035" name="Line 2251"/>
              <p:cNvSpPr>
                <a:spLocks noChangeShapeType="1"/>
              </p:cNvSpPr>
              <p:nvPr/>
            </p:nvSpPr>
            <p:spPr bwMode="auto">
              <a:xfrm flipV="1">
                <a:off x="4032" y="2516"/>
                <a:ext cx="0" cy="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036" name="Line 2252"/>
              <p:cNvSpPr>
                <a:spLocks noChangeShapeType="1"/>
              </p:cNvSpPr>
              <p:nvPr/>
            </p:nvSpPr>
            <p:spPr bwMode="auto">
              <a:xfrm flipV="1">
                <a:off x="4104" y="2516"/>
                <a:ext cx="0" cy="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037" name="Line 2253"/>
              <p:cNvSpPr>
                <a:spLocks noChangeShapeType="1"/>
              </p:cNvSpPr>
              <p:nvPr/>
            </p:nvSpPr>
            <p:spPr bwMode="auto">
              <a:xfrm>
                <a:off x="4180" y="2664"/>
                <a:ext cx="6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038" name="Line 2254"/>
              <p:cNvSpPr>
                <a:spLocks noChangeShapeType="1"/>
              </p:cNvSpPr>
              <p:nvPr/>
            </p:nvSpPr>
            <p:spPr bwMode="auto">
              <a:xfrm>
                <a:off x="4180" y="2736"/>
                <a:ext cx="6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039" name="Line 2255"/>
              <p:cNvSpPr>
                <a:spLocks noChangeShapeType="1"/>
              </p:cNvSpPr>
              <p:nvPr/>
            </p:nvSpPr>
            <p:spPr bwMode="auto">
              <a:xfrm>
                <a:off x="4104" y="2812"/>
                <a:ext cx="0" cy="6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040" name="Line 2256"/>
              <p:cNvSpPr>
                <a:spLocks noChangeShapeType="1"/>
              </p:cNvSpPr>
              <p:nvPr/>
            </p:nvSpPr>
            <p:spPr bwMode="auto">
              <a:xfrm>
                <a:off x="4032" y="2812"/>
                <a:ext cx="0" cy="6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041" name="Line 2257"/>
              <p:cNvSpPr>
                <a:spLocks noChangeShapeType="1"/>
              </p:cNvSpPr>
              <p:nvPr/>
            </p:nvSpPr>
            <p:spPr bwMode="auto">
              <a:xfrm flipH="1">
                <a:off x="3884" y="2736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042" name="Line 2258"/>
              <p:cNvSpPr>
                <a:spLocks noChangeShapeType="1"/>
              </p:cNvSpPr>
              <p:nvPr/>
            </p:nvSpPr>
            <p:spPr bwMode="auto">
              <a:xfrm flipH="1">
                <a:off x="3884" y="2664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9043" name="Group 2259"/>
            <p:cNvGrpSpPr>
              <a:grpSpLocks/>
            </p:cNvGrpSpPr>
            <p:nvPr/>
          </p:nvGrpSpPr>
          <p:grpSpPr bwMode="auto">
            <a:xfrm>
              <a:off x="3452" y="2516"/>
              <a:ext cx="360" cy="360"/>
              <a:chOff x="3452" y="2516"/>
              <a:chExt cx="360" cy="360"/>
            </a:xfrm>
          </p:grpSpPr>
          <p:sp>
            <p:nvSpPr>
              <p:cNvPr id="249044" name="Rectangle 2260"/>
              <p:cNvSpPr>
                <a:spLocks noChangeArrowheads="1"/>
              </p:cNvSpPr>
              <p:nvPr/>
            </p:nvSpPr>
            <p:spPr bwMode="auto">
              <a:xfrm>
                <a:off x="3532" y="2596"/>
                <a:ext cx="216" cy="21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045" name="Line 2261"/>
              <p:cNvSpPr>
                <a:spLocks noChangeShapeType="1"/>
              </p:cNvSpPr>
              <p:nvPr/>
            </p:nvSpPr>
            <p:spPr bwMode="auto">
              <a:xfrm flipV="1">
                <a:off x="3600" y="2516"/>
                <a:ext cx="0" cy="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046" name="Line 2262"/>
              <p:cNvSpPr>
                <a:spLocks noChangeShapeType="1"/>
              </p:cNvSpPr>
              <p:nvPr/>
            </p:nvSpPr>
            <p:spPr bwMode="auto">
              <a:xfrm flipV="1">
                <a:off x="3672" y="2516"/>
                <a:ext cx="0" cy="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047" name="Line 2263"/>
              <p:cNvSpPr>
                <a:spLocks noChangeShapeType="1"/>
              </p:cNvSpPr>
              <p:nvPr/>
            </p:nvSpPr>
            <p:spPr bwMode="auto">
              <a:xfrm>
                <a:off x="3748" y="2664"/>
                <a:ext cx="6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048" name="Line 2264"/>
              <p:cNvSpPr>
                <a:spLocks noChangeShapeType="1"/>
              </p:cNvSpPr>
              <p:nvPr/>
            </p:nvSpPr>
            <p:spPr bwMode="auto">
              <a:xfrm>
                <a:off x="3748" y="2736"/>
                <a:ext cx="6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049" name="Line 2265"/>
              <p:cNvSpPr>
                <a:spLocks noChangeShapeType="1"/>
              </p:cNvSpPr>
              <p:nvPr/>
            </p:nvSpPr>
            <p:spPr bwMode="auto">
              <a:xfrm>
                <a:off x="3672" y="2812"/>
                <a:ext cx="0" cy="6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050" name="Line 2266"/>
              <p:cNvSpPr>
                <a:spLocks noChangeShapeType="1"/>
              </p:cNvSpPr>
              <p:nvPr/>
            </p:nvSpPr>
            <p:spPr bwMode="auto">
              <a:xfrm>
                <a:off x="3600" y="2812"/>
                <a:ext cx="0" cy="6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051" name="Line 2267"/>
              <p:cNvSpPr>
                <a:spLocks noChangeShapeType="1"/>
              </p:cNvSpPr>
              <p:nvPr/>
            </p:nvSpPr>
            <p:spPr bwMode="auto">
              <a:xfrm flipH="1">
                <a:off x="3452" y="2736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052" name="Line 2268"/>
              <p:cNvSpPr>
                <a:spLocks noChangeShapeType="1"/>
              </p:cNvSpPr>
              <p:nvPr/>
            </p:nvSpPr>
            <p:spPr bwMode="auto">
              <a:xfrm flipH="1">
                <a:off x="3452" y="2664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9053" name="Group 2269"/>
            <p:cNvGrpSpPr>
              <a:grpSpLocks/>
            </p:cNvGrpSpPr>
            <p:nvPr/>
          </p:nvGrpSpPr>
          <p:grpSpPr bwMode="auto">
            <a:xfrm>
              <a:off x="4748" y="2516"/>
              <a:ext cx="360" cy="360"/>
              <a:chOff x="4748" y="2516"/>
              <a:chExt cx="360" cy="360"/>
            </a:xfrm>
          </p:grpSpPr>
          <p:sp>
            <p:nvSpPr>
              <p:cNvPr id="249054" name="Rectangle 2270"/>
              <p:cNvSpPr>
                <a:spLocks noChangeArrowheads="1"/>
              </p:cNvSpPr>
              <p:nvPr/>
            </p:nvSpPr>
            <p:spPr bwMode="auto">
              <a:xfrm>
                <a:off x="4828" y="2596"/>
                <a:ext cx="216" cy="21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055" name="Line 2271"/>
              <p:cNvSpPr>
                <a:spLocks noChangeShapeType="1"/>
              </p:cNvSpPr>
              <p:nvPr/>
            </p:nvSpPr>
            <p:spPr bwMode="auto">
              <a:xfrm flipV="1">
                <a:off x="4896" y="2516"/>
                <a:ext cx="0" cy="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056" name="Line 2272"/>
              <p:cNvSpPr>
                <a:spLocks noChangeShapeType="1"/>
              </p:cNvSpPr>
              <p:nvPr/>
            </p:nvSpPr>
            <p:spPr bwMode="auto">
              <a:xfrm flipV="1">
                <a:off x="4968" y="2516"/>
                <a:ext cx="0" cy="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057" name="Line 2273"/>
              <p:cNvSpPr>
                <a:spLocks noChangeShapeType="1"/>
              </p:cNvSpPr>
              <p:nvPr/>
            </p:nvSpPr>
            <p:spPr bwMode="auto">
              <a:xfrm>
                <a:off x="5044" y="2664"/>
                <a:ext cx="6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058" name="Line 2274"/>
              <p:cNvSpPr>
                <a:spLocks noChangeShapeType="1"/>
              </p:cNvSpPr>
              <p:nvPr/>
            </p:nvSpPr>
            <p:spPr bwMode="auto">
              <a:xfrm>
                <a:off x="5044" y="2736"/>
                <a:ext cx="6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059" name="Line 2275"/>
              <p:cNvSpPr>
                <a:spLocks noChangeShapeType="1"/>
              </p:cNvSpPr>
              <p:nvPr/>
            </p:nvSpPr>
            <p:spPr bwMode="auto">
              <a:xfrm>
                <a:off x="4968" y="2812"/>
                <a:ext cx="0" cy="6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060" name="Line 2276"/>
              <p:cNvSpPr>
                <a:spLocks noChangeShapeType="1"/>
              </p:cNvSpPr>
              <p:nvPr/>
            </p:nvSpPr>
            <p:spPr bwMode="auto">
              <a:xfrm>
                <a:off x="4896" y="2812"/>
                <a:ext cx="0" cy="6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061" name="Line 2277"/>
              <p:cNvSpPr>
                <a:spLocks noChangeShapeType="1"/>
              </p:cNvSpPr>
              <p:nvPr/>
            </p:nvSpPr>
            <p:spPr bwMode="auto">
              <a:xfrm flipH="1">
                <a:off x="4748" y="2736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062" name="Line 2278"/>
              <p:cNvSpPr>
                <a:spLocks noChangeShapeType="1"/>
              </p:cNvSpPr>
              <p:nvPr/>
            </p:nvSpPr>
            <p:spPr bwMode="auto">
              <a:xfrm flipH="1">
                <a:off x="4748" y="2664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9063" name="Group 2279"/>
            <p:cNvGrpSpPr>
              <a:grpSpLocks/>
            </p:cNvGrpSpPr>
            <p:nvPr/>
          </p:nvGrpSpPr>
          <p:grpSpPr bwMode="auto">
            <a:xfrm>
              <a:off x="4316" y="2516"/>
              <a:ext cx="360" cy="360"/>
              <a:chOff x="4316" y="2516"/>
              <a:chExt cx="360" cy="360"/>
            </a:xfrm>
          </p:grpSpPr>
          <p:sp>
            <p:nvSpPr>
              <p:cNvPr id="249064" name="Rectangle 2280"/>
              <p:cNvSpPr>
                <a:spLocks noChangeArrowheads="1"/>
              </p:cNvSpPr>
              <p:nvPr/>
            </p:nvSpPr>
            <p:spPr bwMode="auto">
              <a:xfrm>
                <a:off x="4396" y="2596"/>
                <a:ext cx="216" cy="21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065" name="Line 2281"/>
              <p:cNvSpPr>
                <a:spLocks noChangeShapeType="1"/>
              </p:cNvSpPr>
              <p:nvPr/>
            </p:nvSpPr>
            <p:spPr bwMode="auto">
              <a:xfrm flipV="1">
                <a:off x="4464" y="2516"/>
                <a:ext cx="0" cy="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066" name="Line 2282"/>
              <p:cNvSpPr>
                <a:spLocks noChangeShapeType="1"/>
              </p:cNvSpPr>
              <p:nvPr/>
            </p:nvSpPr>
            <p:spPr bwMode="auto">
              <a:xfrm flipV="1">
                <a:off x="4536" y="2516"/>
                <a:ext cx="0" cy="8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067" name="Line 2283"/>
              <p:cNvSpPr>
                <a:spLocks noChangeShapeType="1"/>
              </p:cNvSpPr>
              <p:nvPr/>
            </p:nvSpPr>
            <p:spPr bwMode="auto">
              <a:xfrm>
                <a:off x="4612" y="2664"/>
                <a:ext cx="6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068" name="Line 2284"/>
              <p:cNvSpPr>
                <a:spLocks noChangeShapeType="1"/>
              </p:cNvSpPr>
              <p:nvPr/>
            </p:nvSpPr>
            <p:spPr bwMode="auto">
              <a:xfrm>
                <a:off x="4612" y="2736"/>
                <a:ext cx="6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069" name="Line 2285"/>
              <p:cNvSpPr>
                <a:spLocks noChangeShapeType="1"/>
              </p:cNvSpPr>
              <p:nvPr/>
            </p:nvSpPr>
            <p:spPr bwMode="auto">
              <a:xfrm>
                <a:off x="4536" y="2812"/>
                <a:ext cx="0" cy="6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070" name="Line 2286"/>
              <p:cNvSpPr>
                <a:spLocks noChangeShapeType="1"/>
              </p:cNvSpPr>
              <p:nvPr/>
            </p:nvSpPr>
            <p:spPr bwMode="auto">
              <a:xfrm>
                <a:off x="4464" y="2812"/>
                <a:ext cx="0" cy="6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071" name="Line 2287"/>
              <p:cNvSpPr>
                <a:spLocks noChangeShapeType="1"/>
              </p:cNvSpPr>
              <p:nvPr/>
            </p:nvSpPr>
            <p:spPr bwMode="auto">
              <a:xfrm flipH="1">
                <a:off x="4316" y="2736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072" name="Line 2288"/>
              <p:cNvSpPr>
                <a:spLocks noChangeShapeType="1"/>
              </p:cNvSpPr>
              <p:nvPr/>
            </p:nvSpPr>
            <p:spPr bwMode="auto">
              <a:xfrm flipH="1">
                <a:off x="4316" y="2664"/>
                <a:ext cx="8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49073" name="Rectangle 2289"/>
          <p:cNvSpPr>
            <a:spLocks noChangeArrowheads="1"/>
          </p:cNvSpPr>
          <p:nvPr/>
        </p:nvSpPr>
        <p:spPr bwMode="auto">
          <a:xfrm>
            <a:off x="300625" y="4939766"/>
            <a:ext cx="8542751" cy="1103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795" tIns="26626" rIns="18795" bIns="26626"/>
          <a:lstStyle>
            <a:lvl1pPr algn="l"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2171"/>
              </a:lnSpc>
              <a:spcBef>
                <a:spcPts val="592"/>
              </a:spcBef>
            </a:pPr>
            <a:endParaRPr lang="en-US" altLang="en-US" sz="18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49074" name="Rectangle 229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Field-Programmable Gate Arrays</a:t>
            </a:r>
          </a:p>
        </p:txBody>
      </p:sp>
      <p:sp>
        <p:nvSpPr>
          <p:cNvPr id="249075" name="Rectangle 2291"/>
          <p:cNvSpPr>
            <a:spLocks noGrp="1" noChangeArrowheads="1"/>
          </p:cNvSpPr>
          <p:nvPr>
            <p:ph type="body" idx="1"/>
          </p:nvPr>
        </p:nvSpPr>
        <p:spPr>
          <a:xfrm>
            <a:off x="762000" y="1585991"/>
            <a:ext cx="8181584" cy="44241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en-US" sz="1600" dirty="0"/>
              <a:t>Logic blocks</a:t>
            </a:r>
          </a:p>
          <a:p>
            <a:pPr lvl="1">
              <a:lnSpc>
                <a:spcPct val="120000"/>
              </a:lnSpc>
            </a:pPr>
            <a:r>
              <a:rPr lang="en-US" altLang="en-US" sz="1600" dirty="0"/>
              <a:t>to implement combinational</a:t>
            </a:r>
            <a:br>
              <a:rPr lang="en-US" altLang="en-US" sz="1600" dirty="0"/>
            </a:br>
            <a:r>
              <a:rPr lang="en-US" altLang="en-US" sz="1600" dirty="0"/>
              <a:t>and sequential logic</a:t>
            </a:r>
          </a:p>
          <a:p>
            <a:pPr>
              <a:lnSpc>
                <a:spcPct val="120000"/>
              </a:lnSpc>
            </a:pPr>
            <a:r>
              <a:rPr lang="en-US" altLang="en-US" sz="1600" dirty="0"/>
              <a:t>Interconnect</a:t>
            </a:r>
          </a:p>
          <a:p>
            <a:pPr lvl="1">
              <a:lnSpc>
                <a:spcPct val="120000"/>
              </a:lnSpc>
            </a:pPr>
            <a:r>
              <a:rPr lang="en-US" altLang="en-US" sz="1600" dirty="0"/>
              <a:t>wires to connect inputs and</a:t>
            </a:r>
            <a:br>
              <a:rPr lang="en-US" altLang="en-US" sz="1600" dirty="0"/>
            </a:br>
            <a:r>
              <a:rPr lang="en-US" altLang="en-US" sz="1600" dirty="0"/>
              <a:t>outputs to logic blocks</a:t>
            </a:r>
          </a:p>
          <a:p>
            <a:pPr>
              <a:lnSpc>
                <a:spcPct val="120000"/>
              </a:lnSpc>
            </a:pPr>
            <a:r>
              <a:rPr lang="en-US" altLang="en-US" sz="1600" dirty="0"/>
              <a:t>I/O blocks</a:t>
            </a:r>
          </a:p>
          <a:p>
            <a:pPr lvl="1">
              <a:lnSpc>
                <a:spcPct val="120000"/>
              </a:lnSpc>
            </a:pPr>
            <a:r>
              <a:rPr lang="en-US" altLang="en-US" sz="1600" dirty="0"/>
              <a:t>special logic blocks at periphery</a:t>
            </a:r>
            <a:br>
              <a:rPr lang="en-US" altLang="en-US" sz="1600" dirty="0"/>
            </a:br>
            <a:r>
              <a:rPr lang="en-US" altLang="en-US" sz="1600" dirty="0"/>
              <a:t>of device for external connections</a:t>
            </a:r>
            <a:br>
              <a:rPr lang="en-US" altLang="en-US" sz="1600" dirty="0"/>
            </a:br>
            <a:endParaRPr lang="en-US" altLang="en-US" sz="1600" dirty="0"/>
          </a:p>
        </p:txBody>
      </p:sp>
      <p:sp>
        <p:nvSpPr>
          <p:cNvPr id="249076" name="Line 2292"/>
          <p:cNvSpPr>
            <a:spLocks noChangeShapeType="1"/>
          </p:cNvSpPr>
          <p:nvPr/>
        </p:nvSpPr>
        <p:spPr bwMode="auto">
          <a:xfrm flipV="1">
            <a:off x="2029216" y="3385119"/>
            <a:ext cx="3081403" cy="37612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215" tIns="45107" rIns="90215" bIns="45107" anchor="ctr"/>
          <a:lstStyle/>
          <a:p>
            <a:endParaRPr lang="en-US"/>
          </a:p>
        </p:txBody>
      </p:sp>
      <p:sp>
        <p:nvSpPr>
          <p:cNvPr id="249077" name="Line 2293"/>
          <p:cNvSpPr>
            <a:spLocks noChangeShapeType="1"/>
          </p:cNvSpPr>
          <p:nvPr/>
        </p:nvSpPr>
        <p:spPr bwMode="auto">
          <a:xfrm flipV="1">
            <a:off x="2254685" y="2557645"/>
            <a:ext cx="3231715" cy="225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215" tIns="45107" rIns="90215" bIns="45107" anchor="ctr"/>
          <a:lstStyle/>
          <a:p>
            <a:endParaRPr lang="en-US"/>
          </a:p>
        </p:txBody>
      </p:sp>
      <p:sp>
        <p:nvSpPr>
          <p:cNvPr id="249078" name="Line 2294"/>
          <p:cNvSpPr>
            <a:spLocks noChangeShapeType="1"/>
          </p:cNvSpPr>
          <p:nvPr/>
        </p:nvSpPr>
        <p:spPr bwMode="auto">
          <a:xfrm>
            <a:off x="2179529" y="1805397"/>
            <a:ext cx="4133589" cy="45134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215" tIns="45107" rIns="90215" bIns="45107" anchor="ctr"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70EFDA6-E461-4DA1-B51D-0FCDC1C30864}"/>
              </a:ext>
            </a:extLst>
          </p:cNvPr>
          <p:cNvSpPr/>
          <p:nvPr/>
        </p:nvSpPr>
        <p:spPr>
          <a:xfrm>
            <a:off x="747387" y="5372145"/>
            <a:ext cx="68290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An integrated circuit designed to be configured by a customer or a designer after manufacturing – hence "field-programmable".</a:t>
            </a:r>
          </a:p>
        </p:txBody>
      </p:sp>
    </p:spTree>
    <p:extLst>
      <p:ext uri="{BB962C8B-B14F-4D97-AF65-F5344CB8AC3E}">
        <p14:creationId xmlns:p14="http://schemas.microsoft.com/office/powerpoint/2010/main" val="3604142827"/>
      </p:ext>
    </p:extLst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FPGA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62000" y="1717982"/>
            <a:ext cx="4845995" cy="26670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Field </a:t>
            </a:r>
            <a:r>
              <a:rPr lang="en-US" altLang="en-US" sz="2900" u="sng" dirty="0"/>
              <a:t>Programmable</a:t>
            </a:r>
            <a:r>
              <a:rPr lang="en-US" altLang="en-US" sz="3800" dirty="0"/>
              <a:t> </a:t>
            </a:r>
            <a:r>
              <a:rPr lang="en-US" altLang="en-US" dirty="0"/>
              <a:t>Gate Array</a:t>
            </a:r>
          </a:p>
          <a:p>
            <a:pPr lvl="1"/>
            <a:r>
              <a:rPr lang="en-GB" altLang="en-US" dirty="0"/>
              <a:t>New Architecture </a:t>
            </a:r>
            <a:endParaRPr lang="en-US" altLang="en-US" dirty="0"/>
          </a:p>
          <a:p>
            <a:pPr lvl="1"/>
            <a:r>
              <a:rPr lang="en-GB" altLang="en-US" dirty="0"/>
              <a:t>‘Simple’ Programmable Logic Blocks</a:t>
            </a:r>
          </a:p>
          <a:p>
            <a:pPr lvl="1"/>
            <a:r>
              <a:rPr lang="en-GB" altLang="en-US" dirty="0"/>
              <a:t>Massive Fabric of Programmable </a:t>
            </a:r>
            <a:r>
              <a:rPr lang="en-GB" altLang="en-US" u="sng" dirty="0"/>
              <a:t>Interconnects</a:t>
            </a:r>
            <a:endParaRPr lang="en-GB" altLang="en-US" dirty="0"/>
          </a:p>
          <a:p>
            <a:pPr lvl="1">
              <a:buFont typeface="Monotype Sorts" pitchFamily="2" charset="2"/>
              <a:buNone/>
            </a:pPr>
            <a:endParaRPr lang="en-GB" altLang="en-US" dirty="0"/>
          </a:p>
          <a:p>
            <a:pPr lvl="1">
              <a:buFont typeface="Monotype Sorts" pitchFamily="2" charset="2"/>
              <a:buNone/>
            </a:pPr>
            <a:r>
              <a:rPr lang="en-GB" altLang="en-US" dirty="0"/>
              <a:t>Large Number of Logic Block ‘Islands’</a:t>
            </a:r>
          </a:p>
          <a:p>
            <a:pPr lvl="1">
              <a:buFont typeface="Monotype Sorts" pitchFamily="2" charset="2"/>
              <a:buNone/>
            </a:pPr>
            <a:r>
              <a:rPr lang="en-GB" altLang="en-US" dirty="0"/>
              <a:t>1,000 … 100,000+</a:t>
            </a:r>
          </a:p>
          <a:p>
            <a:pPr lvl="1">
              <a:buFont typeface="Monotype Sorts" pitchFamily="2" charset="2"/>
              <a:buNone/>
            </a:pPr>
            <a:r>
              <a:rPr lang="en-GB" altLang="en-US" dirty="0"/>
              <a:t>in a ‘Sea’ of Interconnects</a:t>
            </a:r>
            <a:endParaRPr lang="en-US" altLang="en-US" dirty="0"/>
          </a:p>
        </p:txBody>
      </p:sp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589881"/>
            <a:ext cx="935037" cy="935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524918"/>
            <a:ext cx="1860550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674" y="4114800"/>
            <a:ext cx="4967288" cy="257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936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Verilog Hardware Description Language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51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6657</TotalTime>
  <Words>2123</Words>
  <Application>Microsoft Office PowerPoint</Application>
  <PresentationFormat>On-screen Show (4:3)</PresentationFormat>
  <Paragraphs>388</Paragraphs>
  <Slides>55</Slides>
  <Notes>14</Notes>
  <HiddenSlides>6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7" baseType="lpstr">
      <vt:lpstr>宋体</vt:lpstr>
      <vt:lpstr>Arial</vt:lpstr>
      <vt:lpstr>Arial Unicode MS</vt:lpstr>
      <vt:lpstr>Britannic Bold</vt:lpstr>
      <vt:lpstr>Calibri</vt:lpstr>
      <vt:lpstr>Courier New</vt:lpstr>
      <vt:lpstr>Monotype Sorts</vt:lpstr>
      <vt:lpstr>Tahoma</vt:lpstr>
      <vt:lpstr>Times New Roman</vt:lpstr>
      <vt:lpstr>Wingdings</vt:lpstr>
      <vt:lpstr>Wingdings 3</vt:lpstr>
      <vt:lpstr>Office 主题​​</vt:lpstr>
      <vt:lpstr>EECE 229 Introduction to Digital Systems</vt:lpstr>
      <vt:lpstr>Chapter 4</vt:lpstr>
      <vt:lpstr>FPGA</vt:lpstr>
      <vt:lpstr>Evolution of implementation technologies</vt:lpstr>
      <vt:lpstr>PLAs</vt:lpstr>
      <vt:lpstr>Gate Array Technology (IBM - 1970s)</vt:lpstr>
      <vt:lpstr>Field-Programmable Gate Arrays</vt:lpstr>
      <vt:lpstr>FPGA</vt:lpstr>
      <vt:lpstr>Verilog Hardware Description Language</vt:lpstr>
      <vt:lpstr>Overview</vt:lpstr>
      <vt:lpstr>Verilog Hardware Description</vt:lpstr>
      <vt:lpstr>Modules</vt:lpstr>
      <vt:lpstr>Module Declarations</vt:lpstr>
      <vt:lpstr>Verilog Nets</vt:lpstr>
      <vt:lpstr>Verilog Variables</vt:lpstr>
      <vt:lpstr>Signal Vectors</vt:lpstr>
      <vt:lpstr>Verilog Abstract Levels</vt:lpstr>
      <vt:lpstr>Verilog Abstraction Levels</vt:lpstr>
      <vt:lpstr>Gate Level: Structural Modules</vt:lpstr>
      <vt:lpstr>Gate Level: Structural Modules</vt:lpstr>
      <vt:lpstr>Gate Level: Structural Modules</vt:lpstr>
      <vt:lpstr>Register Transfer Level</vt:lpstr>
      <vt:lpstr>Register Transfer Level</vt:lpstr>
      <vt:lpstr>Behavioral Level</vt:lpstr>
      <vt:lpstr>Behavioral Modules – Cont’d</vt:lpstr>
      <vt:lpstr>Behavioral Modules</vt:lpstr>
      <vt:lpstr>Verilog Adder</vt:lpstr>
      <vt:lpstr>Subtractors</vt:lpstr>
      <vt:lpstr>Verilog Subtractor</vt:lpstr>
      <vt:lpstr>Verilog Multiplexer</vt:lpstr>
      <vt:lpstr>Comparators</vt:lpstr>
      <vt:lpstr>Verilog Comparator</vt:lpstr>
      <vt:lpstr>Data Types</vt:lpstr>
      <vt:lpstr>Wire</vt:lpstr>
      <vt:lpstr>Reg</vt:lpstr>
      <vt:lpstr>Continuous assignment</vt:lpstr>
      <vt:lpstr>Procedural Assignment</vt:lpstr>
      <vt:lpstr>Example</vt:lpstr>
      <vt:lpstr>Assignment statements</vt:lpstr>
      <vt:lpstr>Always(Sensitivity List)</vt:lpstr>
      <vt:lpstr>Binary and logical operators</vt:lpstr>
      <vt:lpstr>Number representations in Verilog</vt:lpstr>
      <vt:lpstr>Numbers in Verilog Code</vt:lpstr>
      <vt:lpstr>Branching Statements &amp; Looping</vt:lpstr>
      <vt:lpstr>Conditional Operator</vt:lpstr>
      <vt:lpstr>If statement</vt:lpstr>
      <vt:lpstr>Looping </vt:lpstr>
      <vt:lpstr>Parameters</vt:lpstr>
      <vt:lpstr>Bit Counter</vt:lpstr>
      <vt:lpstr> Hierarchical Design</vt:lpstr>
      <vt:lpstr>Hierarchical Design</vt:lpstr>
      <vt:lpstr>Full Adder Example</vt:lpstr>
      <vt:lpstr>Alternative Solution</vt:lpstr>
      <vt:lpstr>Hierarchical Design Usage</vt:lpstr>
      <vt:lpstr>Hierarchical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Yi</dc:creator>
  <cp:lastModifiedBy>ITS Loaner</cp:lastModifiedBy>
  <cp:revision>180</cp:revision>
  <cp:lastPrinted>2015-08-31T17:57:22Z</cp:lastPrinted>
  <dcterms:created xsi:type="dcterms:W3CDTF">2006-08-16T00:00:00Z</dcterms:created>
  <dcterms:modified xsi:type="dcterms:W3CDTF">2019-06-19T15:50:14Z</dcterms:modified>
</cp:coreProperties>
</file>