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1"/>
  </p:notesMasterIdLst>
  <p:sldIdLst>
    <p:sldId id="330" r:id="rId2"/>
    <p:sldId id="386" r:id="rId3"/>
    <p:sldId id="375" r:id="rId4"/>
    <p:sldId id="413" r:id="rId5"/>
    <p:sldId id="414" r:id="rId6"/>
    <p:sldId id="456" r:id="rId7"/>
    <p:sldId id="457" r:id="rId8"/>
    <p:sldId id="380" r:id="rId9"/>
    <p:sldId id="323" r:id="rId10"/>
    <p:sldId id="404" r:id="rId11"/>
    <p:sldId id="418" r:id="rId12"/>
    <p:sldId id="419" r:id="rId13"/>
    <p:sldId id="420" r:id="rId14"/>
    <p:sldId id="421" r:id="rId15"/>
    <p:sldId id="422" r:id="rId16"/>
    <p:sldId id="423" r:id="rId17"/>
    <p:sldId id="424" r:id="rId18"/>
    <p:sldId id="425" r:id="rId19"/>
    <p:sldId id="426" r:id="rId20"/>
    <p:sldId id="427" r:id="rId21"/>
    <p:sldId id="428" r:id="rId22"/>
    <p:sldId id="487" r:id="rId23"/>
    <p:sldId id="335" r:id="rId24"/>
    <p:sldId id="354" r:id="rId25"/>
    <p:sldId id="259" r:id="rId26"/>
    <p:sldId id="462" r:id="rId27"/>
    <p:sldId id="458" r:id="rId28"/>
    <p:sldId id="469" r:id="rId29"/>
    <p:sldId id="471" r:id="rId30"/>
    <p:sldId id="470" r:id="rId31"/>
    <p:sldId id="473" r:id="rId32"/>
    <p:sldId id="475" r:id="rId33"/>
    <p:sldId id="481" r:id="rId34"/>
    <p:sldId id="482" r:id="rId35"/>
    <p:sldId id="483" r:id="rId36"/>
    <p:sldId id="474" r:id="rId37"/>
    <p:sldId id="486" r:id="rId38"/>
    <p:sldId id="484" r:id="rId39"/>
    <p:sldId id="488" r:id="rId40"/>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114" d="100"/>
          <a:sy n="114" d="100"/>
        </p:scale>
        <p:origin x="1560" y="10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38"/>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E19C26-3D7D-45F0-A72B-6EE88471C61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A526CFA9-05BE-4DE6-80DD-611416EA17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063CD8-1BBC-410F-AE97-A08460F37FC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C119E981-9895-42B0-8E3D-7AF305BA7F9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E39E12-33BB-42B7-BD7D-428D6411CBB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92EEFCCD-D5EE-461C-B4FE-6D10CC35A4C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15EC1D4-1327-4430-AB25-1000AF6F712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03D1C96D-DDEF-4203-AF15-FEEA8F63BBD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080CB5A-8FFE-4A77-8194-2BBF8DD859D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C9C1445C-BBDF-436A-A2BC-7071FC361C2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737DF3E5-2E6E-4928-A04D-EDCA46E06527}"/>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3FC6FF8-3BCC-4ACA-8019-D96B8E12A622}"/>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BDAF1D57-A125-4CB9-9EC2-007EDDADD052}"/>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71582BB-4AFF-4F4E-A2FE-FECA7AA4A2E0}"/>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A8C47DAA-647A-4C59-B8BC-DF0B1A74AD33}"/>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25F55FEB-3276-4B3C-9E89-3415F958B668}"/>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EBD6304-4599-4F84-BE9A-EB4F4BC6580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D234C109-220F-46DF-BC9F-DF7E95EFEE7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AF166FC-5A2B-4F05-8767-5E438DF7885F}"/>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B8A9B34F-3425-48A7-B08E-400271EA59E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88736E54-3145-4E29-922D-ADC4E115FB6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700F570-5755-4EE8-A08C-BF53366F6A08}"/>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F00C7E12-371F-422E-AA3E-DA85305AB708}"/>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486B8E7-0D70-4B16-BE08-37EB5FAADD02}"/>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13074B05-183B-4FEA-84F3-4332A5F46C9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BC0F4731-1066-490C-8AF6-6E8222F06C82}"/>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0757E851-516A-4E6D-9F90-553774E8F65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4BC03CA-719A-4CA6-B096-D8E838FF37D7}"/>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19527B40-D2DF-44EE-AD64-20101EC943E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25C469BF-45F9-47A5-8965-38158BFDAC1F}"/>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8A89300E-94EE-45A3-81D2-9DA957AAE3A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759E23A1-96CE-46C8-AEB2-342A6D427A29}"/>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758A9254-1799-40FC-BABD-A0E7DB7D3B5D}"/>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889416A5-BF61-4A48-99AC-F3A72B92CA2C}"/>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521C531-F146-4B6D-BB83-432016B08D4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78002571-5905-4344-A5A1-49E0E3281CD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C055FAA-00A4-42C1-8CB4-FA172EECBC6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FB4A5553-659E-4E6F-88BE-E6EDD5D4A41E}"/>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7668F14C-6565-4509-88DE-763C8A0AF17C}"/>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F499BE6-1938-436D-A947-EF15A7A9DB8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420C5F8-1798-4921-8D5D-D43ED30A0679}"/>
              </a:ext>
            </a:extLst>
          </p:cNvPr>
          <p:cNvSpPr>
            <a:spLocks noGrp="1" noChangeArrowheads="1"/>
          </p:cNvSpPr>
          <p:nvPr>
            <p:ph type="dt" sz="quarter" idx="10"/>
          </p:nvPr>
        </p:nvSpPr>
        <p:spPr/>
        <p:txBody>
          <a:bodyPr/>
          <a:lstStyle>
            <a:lvl1pPr>
              <a:defRPr/>
            </a:lvl1pPr>
          </a:lstStyle>
          <a:p>
            <a:pPr>
              <a:defRPr/>
            </a:pPr>
            <a:fld id="{EC795CC9-2A5B-4201-9F28-D3D3F34982E6}" type="datetime1">
              <a:rPr lang="en-US" altLang="en-US"/>
              <a:pPr>
                <a:defRPr/>
              </a:pPr>
              <a:t>1/15/2020</a:t>
            </a:fld>
            <a:endParaRPr lang="en-US" altLang="en-US"/>
          </a:p>
        </p:txBody>
      </p:sp>
      <p:sp>
        <p:nvSpPr>
          <p:cNvPr id="35" name="Rectangle 35">
            <a:extLst>
              <a:ext uri="{FF2B5EF4-FFF2-40B4-BE49-F238E27FC236}">
                <a16:creationId xmlns:a16="http://schemas.microsoft.com/office/drawing/2014/main" id="{A42A2E0F-7844-45C2-9831-8EA97D35AF2A}"/>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2015 Pearson Education, Inc. All rights reserved. </a:t>
            </a:r>
          </a:p>
        </p:txBody>
      </p:sp>
      <p:sp>
        <p:nvSpPr>
          <p:cNvPr id="36" name="Rectangle 36">
            <a:extLst>
              <a:ext uri="{FF2B5EF4-FFF2-40B4-BE49-F238E27FC236}">
                <a16:creationId xmlns:a16="http://schemas.microsoft.com/office/drawing/2014/main" id="{8943C94C-A9B2-4517-8745-955D84006CB2}"/>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0B7444BF-F099-40C7-BA96-9BC60E244F17}" type="slidenum">
              <a:rPr lang="en-US" altLang="en-US"/>
              <a:pPr>
                <a:defRPr/>
              </a:pPr>
              <a:t>‹#›</a:t>
            </a:fld>
            <a:endParaRPr lang="en-US" altLang="en-US"/>
          </a:p>
        </p:txBody>
      </p:sp>
    </p:spTree>
    <p:extLst>
      <p:ext uri="{BB962C8B-B14F-4D97-AF65-F5344CB8AC3E}">
        <p14:creationId xmlns:p14="http://schemas.microsoft.com/office/powerpoint/2010/main" val="32195127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B778D80-580E-421C-85E8-BBF515C62E9E}"/>
              </a:ext>
            </a:extLst>
          </p:cNvPr>
          <p:cNvSpPr>
            <a:spLocks noGrp="1" noChangeArrowheads="1"/>
          </p:cNvSpPr>
          <p:nvPr>
            <p:ph type="dt" sz="half" idx="10"/>
          </p:nvPr>
        </p:nvSpPr>
        <p:spPr>
          <a:ln/>
        </p:spPr>
        <p:txBody>
          <a:bodyPr/>
          <a:lstStyle>
            <a:lvl1pPr>
              <a:defRPr/>
            </a:lvl1pPr>
          </a:lstStyle>
          <a:p>
            <a:pPr>
              <a:defRPr/>
            </a:pPr>
            <a:fld id="{D04301DE-FAB9-4B89-9DEE-BCC19E23C52B}" type="datetime1">
              <a:rPr lang="en-US" altLang="en-US"/>
              <a:pPr>
                <a:defRPr/>
              </a:pPr>
              <a:t>1/15/2020</a:t>
            </a:fld>
            <a:endParaRPr lang="en-US" altLang="en-US"/>
          </a:p>
        </p:txBody>
      </p:sp>
      <p:sp>
        <p:nvSpPr>
          <p:cNvPr id="5" name="Rectangle 34">
            <a:extLst>
              <a:ext uri="{FF2B5EF4-FFF2-40B4-BE49-F238E27FC236}">
                <a16:creationId xmlns:a16="http://schemas.microsoft.com/office/drawing/2014/main" id="{26793A13-B16F-42AA-994A-781B85E2C88E}"/>
              </a:ext>
            </a:extLst>
          </p:cNvPr>
          <p:cNvSpPr>
            <a:spLocks noGrp="1" noChangeArrowheads="1"/>
          </p:cNvSpPr>
          <p:nvPr>
            <p:ph type="sldNum" sz="quarter" idx="11"/>
          </p:nvPr>
        </p:nvSpPr>
        <p:spPr>
          <a:ln/>
        </p:spPr>
        <p:txBody>
          <a:bodyPr/>
          <a:lstStyle>
            <a:lvl1pPr>
              <a:defRPr/>
            </a:lvl1pPr>
          </a:lstStyle>
          <a:p>
            <a:pPr>
              <a:defRPr/>
            </a:pPr>
            <a:fld id="{39543209-1B29-43AB-AE71-7C783049A98D}" type="slidenum">
              <a:rPr lang="en-US" altLang="en-US"/>
              <a:pPr>
                <a:defRPr/>
              </a:pPr>
              <a:t>‹#›</a:t>
            </a:fld>
            <a:endParaRPr lang="en-US" altLang="en-US"/>
          </a:p>
        </p:txBody>
      </p:sp>
    </p:spTree>
    <p:extLst>
      <p:ext uri="{BB962C8B-B14F-4D97-AF65-F5344CB8AC3E}">
        <p14:creationId xmlns:p14="http://schemas.microsoft.com/office/powerpoint/2010/main" val="42502585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232BC16-CAD9-4BCE-A383-1D144893B65D}"/>
              </a:ext>
            </a:extLst>
          </p:cNvPr>
          <p:cNvSpPr>
            <a:spLocks noGrp="1" noChangeArrowheads="1"/>
          </p:cNvSpPr>
          <p:nvPr>
            <p:ph type="dt" sz="half" idx="10"/>
          </p:nvPr>
        </p:nvSpPr>
        <p:spPr>
          <a:ln/>
        </p:spPr>
        <p:txBody>
          <a:bodyPr/>
          <a:lstStyle>
            <a:lvl1pPr>
              <a:defRPr/>
            </a:lvl1pPr>
          </a:lstStyle>
          <a:p>
            <a:pPr>
              <a:defRPr/>
            </a:pPr>
            <a:fld id="{9C362658-3D5F-464E-82CF-073C96E35E98}" type="datetime1">
              <a:rPr lang="en-US" altLang="en-US"/>
              <a:pPr>
                <a:defRPr/>
              </a:pPr>
              <a:t>1/15/2020</a:t>
            </a:fld>
            <a:endParaRPr lang="en-US" altLang="en-US"/>
          </a:p>
        </p:txBody>
      </p:sp>
      <p:sp>
        <p:nvSpPr>
          <p:cNvPr id="5" name="Rectangle 34">
            <a:extLst>
              <a:ext uri="{FF2B5EF4-FFF2-40B4-BE49-F238E27FC236}">
                <a16:creationId xmlns:a16="http://schemas.microsoft.com/office/drawing/2014/main" id="{8458E892-D3B3-447C-B643-831D82E3F53F}"/>
              </a:ext>
            </a:extLst>
          </p:cNvPr>
          <p:cNvSpPr>
            <a:spLocks noGrp="1" noChangeArrowheads="1"/>
          </p:cNvSpPr>
          <p:nvPr>
            <p:ph type="sldNum" sz="quarter" idx="11"/>
          </p:nvPr>
        </p:nvSpPr>
        <p:spPr>
          <a:ln/>
        </p:spPr>
        <p:txBody>
          <a:bodyPr/>
          <a:lstStyle>
            <a:lvl1pPr>
              <a:defRPr/>
            </a:lvl1pPr>
          </a:lstStyle>
          <a:p>
            <a:pPr>
              <a:defRPr/>
            </a:pPr>
            <a:fld id="{088E5D10-36F4-4A52-896F-DD14A88D7A0A}" type="slidenum">
              <a:rPr lang="en-US" altLang="en-US"/>
              <a:pPr>
                <a:defRPr/>
              </a:pPr>
              <a:t>‹#›</a:t>
            </a:fld>
            <a:endParaRPr lang="en-US" altLang="en-US"/>
          </a:p>
        </p:txBody>
      </p:sp>
    </p:spTree>
    <p:extLst>
      <p:ext uri="{BB962C8B-B14F-4D97-AF65-F5344CB8AC3E}">
        <p14:creationId xmlns:p14="http://schemas.microsoft.com/office/powerpoint/2010/main" val="20244343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113E7-0289-4120-AF65-FB2FF42F1216}"/>
              </a:ext>
            </a:extLst>
          </p:cNvPr>
          <p:cNvSpPr>
            <a:spLocks noGrp="1"/>
          </p:cNvSpPr>
          <p:nvPr>
            <p:ph type="dt" sz="half" idx="10"/>
          </p:nvPr>
        </p:nvSpPr>
        <p:spPr/>
        <p:txBody>
          <a:bodyPr/>
          <a:lstStyle>
            <a:lvl1pPr>
              <a:defRPr/>
            </a:lvl1pPr>
          </a:lstStyle>
          <a:p>
            <a:pPr>
              <a:defRPr/>
            </a:pPr>
            <a:fld id="{0470C8D1-5EAD-4686-8766-16314C44108A}" type="datetime1">
              <a:rPr lang="en-US" altLang="en-US"/>
              <a:pPr>
                <a:defRPr/>
              </a:pPr>
              <a:t>1/15/2020</a:t>
            </a:fld>
            <a:endParaRPr lang="en-US" altLang="en-US"/>
          </a:p>
        </p:txBody>
      </p:sp>
      <p:sp>
        <p:nvSpPr>
          <p:cNvPr id="5" name="Slide Number Placeholder 4">
            <a:extLst>
              <a:ext uri="{FF2B5EF4-FFF2-40B4-BE49-F238E27FC236}">
                <a16:creationId xmlns:a16="http://schemas.microsoft.com/office/drawing/2014/main" id="{5B867089-A0FC-4C2D-91A7-08EAA73693AD}"/>
              </a:ext>
            </a:extLst>
          </p:cNvPr>
          <p:cNvSpPr>
            <a:spLocks noGrp="1"/>
          </p:cNvSpPr>
          <p:nvPr>
            <p:ph type="sldNum" sz="quarter" idx="11"/>
          </p:nvPr>
        </p:nvSpPr>
        <p:spPr/>
        <p:txBody>
          <a:bodyPr/>
          <a:lstStyle>
            <a:lvl1pPr>
              <a:defRPr/>
            </a:lvl1pPr>
          </a:lstStyle>
          <a:p>
            <a:pPr>
              <a:defRPr/>
            </a:pPr>
            <a:fld id="{9C8D3215-99F3-4D61-9432-0B87A0BD726C}" type="slidenum">
              <a:rPr lang="en-US" altLang="en-US"/>
              <a:pPr>
                <a:defRPr/>
              </a:pPr>
              <a:t>‹#›</a:t>
            </a:fld>
            <a:endParaRPr lang="en-US" altLang="en-US"/>
          </a:p>
        </p:txBody>
      </p:sp>
    </p:spTree>
    <p:extLst>
      <p:ext uri="{BB962C8B-B14F-4D97-AF65-F5344CB8AC3E}">
        <p14:creationId xmlns:p14="http://schemas.microsoft.com/office/powerpoint/2010/main" val="375382377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A025F02D-6817-4FEB-939B-6C6FFBC377EE}"/>
              </a:ext>
            </a:extLst>
          </p:cNvPr>
          <p:cNvSpPr>
            <a:spLocks noGrp="1" noChangeArrowheads="1"/>
          </p:cNvSpPr>
          <p:nvPr>
            <p:ph type="dt" sz="half" idx="10"/>
          </p:nvPr>
        </p:nvSpPr>
        <p:spPr>
          <a:ln/>
        </p:spPr>
        <p:txBody>
          <a:bodyPr/>
          <a:lstStyle>
            <a:lvl1pPr>
              <a:defRPr/>
            </a:lvl1pPr>
          </a:lstStyle>
          <a:p>
            <a:pPr>
              <a:defRPr/>
            </a:pPr>
            <a:fld id="{F25CD719-E2D3-43F6-99D8-89BAAB3651F3}" type="datetime1">
              <a:rPr lang="en-US" altLang="en-US"/>
              <a:pPr>
                <a:defRPr/>
              </a:pPr>
              <a:t>1/15/2020</a:t>
            </a:fld>
            <a:endParaRPr lang="en-US" altLang="en-US"/>
          </a:p>
        </p:txBody>
      </p:sp>
      <p:sp>
        <p:nvSpPr>
          <p:cNvPr id="5" name="Rectangle 34">
            <a:extLst>
              <a:ext uri="{FF2B5EF4-FFF2-40B4-BE49-F238E27FC236}">
                <a16:creationId xmlns:a16="http://schemas.microsoft.com/office/drawing/2014/main" id="{593128BD-6B03-4F75-A02D-92694698E3DC}"/>
              </a:ext>
            </a:extLst>
          </p:cNvPr>
          <p:cNvSpPr>
            <a:spLocks noGrp="1" noChangeArrowheads="1"/>
          </p:cNvSpPr>
          <p:nvPr>
            <p:ph type="sldNum" sz="quarter" idx="11"/>
          </p:nvPr>
        </p:nvSpPr>
        <p:spPr>
          <a:ln/>
        </p:spPr>
        <p:txBody>
          <a:bodyPr/>
          <a:lstStyle>
            <a:lvl1pPr>
              <a:defRPr/>
            </a:lvl1pPr>
          </a:lstStyle>
          <a:p>
            <a:pPr>
              <a:defRPr/>
            </a:pPr>
            <a:fld id="{C801A2BA-D293-4FEE-A654-08912D645264}" type="slidenum">
              <a:rPr lang="en-US" altLang="en-US"/>
              <a:pPr>
                <a:defRPr/>
              </a:pPr>
              <a:t>‹#›</a:t>
            </a:fld>
            <a:endParaRPr lang="en-US" altLang="en-US"/>
          </a:p>
        </p:txBody>
      </p:sp>
    </p:spTree>
    <p:extLst>
      <p:ext uri="{BB962C8B-B14F-4D97-AF65-F5344CB8AC3E}">
        <p14:creationId xmlns:p14="http://schemas.microsoft.com/office/powerpoint/2010/main" val="42430159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02E95CFF-596B-46B1-8E55-99F5DC433A11}"/>
              </a:ext>
            </a:extLst>
          </p:cNvPr>
          <p:cNvSpPr>
            <a:spLocks noGrp="1" noChangeArrowheads="1"/>
          </p:cNvSpPr>
          <p:nvPr>
            <p:ph type="dt" sz="half" idx="10"/>
          </p:nvPr>
        </p:nvSpPr>
        <p:spPr>
          <a:ln/>
        </p:spPr>
        <p:txBody>
          <a:bodyPr/>
          <a:lstStyle>
            <a:lvl1pPr>
              <a:defRPr/>
            </a:lvl1pPr>
          </a:lstStyle>
          <a:p>
            <a:pPr>
              <a:defRPr/>
            </a:pPr>
            <a:fld id="{28F1A5D1-42CA-4BB9-85B6-17921515BB09}" type="datetime1">
              <a:rPr lang="en-US" altLang="en-US"/>
              <a:pPr>
                <a:defRPr/>
              </a:pPr>
              <a:t>1/15/2020</a:t>
            </a:fld>
            <a:endParaRPr lang="en-US" altLang="en-US"/>
          </a:p>
        </p:txBody>
      </p:sp>
      <p:sp>
        <p:nvSpPr>
          <p:cNvPr id="6" name="Rectangle 34">
            <a:extLst>
              <a:ext uri="{FF2B5EF4-FFF2-40B4-BE49-F238E27FC236}">
                <a16:creationId xmlns:a16="http://schemas.microsoft.com/office/drawing/2014/main" id="{78B39B20-34B9-43C0-B820-82809D2D7D49}"/>
              </a:ext>
            </a:extLst>
          </p:cNvPr>
          <p:cNvSpPr>
            <a:spLocks noGrp="1" noChangeArrowheads="1"/>
          </p:cNvSpPr>
          <p:nvPr>
            <p:ph type="sldNum" sz="quarter" idx="11"/>
          </p:nvPr>
        </p:nvSpPr>
        <p:spPr>
          <a:ln/>
        </p:spPr>
        <p:txBody>
          <a:bodyPr/>
          <a:lstStyle>
            <a:lvl1pPr>
              <a:defRPr/>
            </a:lvl1pPr>
          </a:lstStyle>
          <a:p>
            <a:pPr>
              <a:defRPr/>
            </a:pPr>
            <a:fld id="{5E1B8493-8C14-4904-8190-DDAA9D6AD27C}" type="slidenum">
              <a:rPr lang="en-US" altLang="en-US"/>
              <a:pPr>
                <a:defRPr/>
              </a:pPr>
              <a:t>‹#›</a:t>
            </a:fld>
            <a:endParaRPr lang="en-US" altLang="en-US"/>
          </a:p>
        </p:txBody>
      </p:sp>
    </p:spTree>
    <p:extLst>
      <p:ext uri="{BB962C8B-B14F-4D97-AF65-F5344CB8AC3E}">
        <p14:creationId xmlns:p14="http://schemas.microsoft.com/office/powerpoint/2010/main" val="38663291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5AF5F503-9D0E-4AF7-B165-7ABDFAAD5DCD}"/>
              </a:ext>
            </a:extLst>
          </p:cNvPr>
          <p:cNvSpPr>
            <a:spLocks noGrp="1" noChangeArrowheads="1"/>
          </p:cNvSpPr>
          <p:nvPr>
            <p:ph type="dt" sz="half" idx="10"/>
          </p:nvPr>
        </p:nvSpPr>
        <p:spPr>
          <a:ln/>
        </p:spPr>
        <p:txBody>
          <a:bodyPr/>
          <a:lstStyle>
            <a:lvl1pPr>
              <a:defRPr/>
            </a:lvl1pPr>
          </a:lstStyle>
          <a:p>
            <a:pPr>
              <a:defRPr/>
            </a:pPr>
            <a:fld id="{87C087EC-C09D-4BDA-8AAA-DC7B90FF4055}" type="datetime1">
              <a:rPr lang="en-US" altLang="en-US"/>
              <a:pPr>
                <a:defRPr/>
              </a:pPr>
              <a:t>1/15/2020</a:t>
            </a:fld>
            <a:endParaRPr lang="en-US" altLang="en-US"/>
          </a:p>
        </p:txBody>
      </p:sp>
      <p:sp>
        <p:nvSpPr>
          <p:cNvPr id="8" name="Rectangle 34">
            <a:extLst>
              <a:ext uri="{FF2B5EF4-FFF2-40B4-BE49-F238E27FC236}">
                <a16:creationId xmlns:a16="http://schemas.microsoft.com/office/drawing/2014/main" id="{288741BA-BF89-4465-BD22-0408FE928182}"/>
              </a:ext>
            </a:extLst>
          </p:cNvPr>
          <p:cNvSpPr>
            <a:spLocks noGrp="1" noChangeArrowheads="1"/>
          </p:cNvSpPr>
          <p:nvPr>
            <p:ph type="sldNum" sz="quarter" idx="11"/>
          </p:nvPr>
        </p:nvSpPr>
        <p:spPr>
          <a:ln/>
        </p:spPr>
        <p:txBody>
          <a:bodyPr/>
          <a:lstStyle>
            <a:lvl1pPr>
              <a:defRPr/>
            </a:lvl1pPr>
          </a:lstStyle>
          <a:p>
            <a:pPr>
              <a:defRPr/>
            </a:pPr>
            <a:fld id="{553A6E66-92FA-4C0E-946B-C5017ED2E1AB}" type="slidenum">
              <a:rPr lang="en-US" altLang="en-US"/>
              <a:pPr>
                <a:defRPr/>
              </a:pPr>
              <a:t>‹#›</a:t>
            </a:fld>
            <a:endParaRPr lang="en-US" altLang="en-US"/>
          </a:p>
        </p:txBody>
      </p:sp>
    </p:spTree>
    <p:extLst>
      <p:ext uri="{BB962C8B-B14F-4D97-AF65-F5344CB8AC3E}">
        <p14:creationId xmlns:p14="http://schemas.microsoft.com/office/powerpoint/2010/main" val="34644470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621F57D8-ABB4-4E52-9225-214C74C405A6}"/>
              </a:ext>
            </a:extLst>
          </p:cNvPr>
          <p:cNvSpPr>
            <a:spLocks noGrp="1" noChangeArrowheads="1"/>
          </p:cNvSpPr>
          <p:nvPr>
            <p:ph type="dt" sz="half" idx="10"/>
          </p:nvPr>
        </p:nvSpPr>
        <p:spPr>
          <a:ln/>
        </p:spPr>
        <p:txBody>
          <a:bodyPr/>
          <a:lstStyle>
            <a:lvl1pPr>
              <a:defRPr/>
            </a:lvl1pPr>
          </a:lstStyle>
          <a:p>
            <a:pPr>
              <a:defRPr/>
            </a:pPr>
            <a:fld id="{2AE0469B-2128-4794-ACFB-6ADF1E0FAD11}" type="datetime1">
              <a:rPr lang="en-US" altLang="en-US"/>
              <a:pPr>
                <a:defRPr/>
              </a:pPr>
              <a:t>1/15/2020</a:t>
            </a:fld>
            <a:endParaRPr lang="en-US" altLang="en-US"/>
          </a:p>
        </p:txBody>
      </p:sp>
      <p:sp>
        <p:nvSpPr>
          <p:cNvPr id="4" name="Rectangle 34">
            <a:extLst>
              <a:ext uri="{FF2B5EF4-FFF2-40B4-BE49-F238E27FC236}">
                <a16:creationId xmlns:a16="http://schemas.microsoft.com/office/drawing/2014/main" id="{C7850256-F1ED-4937-840F-9CD15ADC23F7}"/>
              </a:ext>
            </a:extLst>
          </p:cNvPr>
          <p:cNvSpPr>
            <a:spLocks noGrp="1" noChangeArrowheads="1"/>
          </p:cNvSpPr>
          <p:nvPr>
            <p:ph type="sldNum" sz="quarter" idx="11"/>
          </p:nvPr>
        </p:nvSpPr>
        <p:spPr>
          <a:ln/>
        </p:spPr>
        <p:txBody>
          <a:bodyPr/>
          <a:lstStyle>
            <a:lvl1pPr>
              <a:defRPr/>
            </a:lvl1pPr>
          </a:lstStyle>
          <a:p>
            <a:pPr>
              <a:defRPr/>
            </a:pPr>
            <a:fld id="{53C49A3C-BF31-4EA7-8813-C21C892A24EF}" type="slidenum">
              <a:rPr lang="en-US" altLang="en-US"/>
              <a:pPr>
                <a:defRPr/>
              </a:pPr>
              <a:t>‹#›</a:t>
            </a:fld>
            <a:endParaRPr lang="en-US" altLang="en-US"/>
          </a:p>
        </p:txBody>
      </p:sp>
    </p:spTree>
    <p:extLst>
      <p:ext uri="{BB962C8B-B14F-4D97-AF65-F5344CB8AC3E}">
        <p14:creationId xmlns:p14="http://schemas.microsoft.com/office/powerpoint/2010/main" val="182985231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210615FC-D45B-4EAD-9C97-23D983B0BB38}"/>
              </a:ext>
            </a:extLst>
          </p:cNvPr>
          <p:cNvSpPr>
            <a:spLocks noGrp="1" noChangeArrowheads="1"/>
          </p:cNvSpPr>
          <p:nvPr>
            <p:ph type="dt" sz="half" idx="10"/>
          </p:nvPr>
        </p:nvSpPr>
        <p:spPr>
          <a:ln/>
        </p:spPr>
        <p:txBody>
          <a:bodyPr/>
          <a:lstStyle>
            <a:lvl1pPr>
              <a:defRPr/>
            </a:lvl1pPr>
          </a:lstStyle>
          <a:p>
            <a:pPr>
              <a:defRPr/>
            </a:pPr>
            <a:fld id="{13FB9A11-F6DC-42E9-B6F2-E7F81D3B4F56}" type="datetime1">
              <a:rPr lang="en-US" altLang="en-US"/>
              <a:pPr>
                <a:defRPr/>
              </a:pPr>
              <a:t>1/15/2020</a:t>
            </a:fld>
            <a:endParaRPr lang="en-US" altLang="en-US"/>
          </a:p>
        </p:txBody>
      </p:sp>
      <p:sp>
        <p:nvSpPr>
          <p:cNvPr id="3" name="Rectangle 34">
            <a:extLst>
              <a:ext uri="{FF2B5EF4-FFF2-40B4-BE49-F238E27FC236}">
                <a16:creationId xmlns:a16="http://schemas.microsoft.com/office/drawing/2014/main" id="{51E198B8-2C51-43C0-B511-116DFF7B1B5D}"/>
              </a:ext>
            </a:extLst>
          </p:cNvPr>
          <p:cNvSpPr>
            <a:spLocks noGrp="1" noChangeArrowheads="1"/>
          </p:cNvSpPr>
          <p:nvPr>
            <p:ph type="sldNum" sz="quarter" idx="11"/>
          </p:nvPr>
        </p:nvSpPr>
        <p:spPr>
          <a:ln/>
        </p:spPr>
        <p:txBody>
          <a:bodyPr/>
          <a:lstStyle>
            <a:lvl1pPr>
              <a:defRPr/>
            </a:lvl1pPr>
          </a:lstStyle>
          <a:p>
            <a:pPr>
              <a:defRPr/>
            </a:pPr>
            <a:fld id="{307F259F-EEBB-43FC-989D-E36B1B5FDA92}" type="slidenum">
              <a:rPr lang="en-US" altLang="en-US"/>
              <a:pPr>
                <a:defRPr/>
              </a:pPr>
              <a:t>‹#›</a:t>
            </a:fld>
            <a:endParaRPr lang="en-US" altLang="en-US"/>
          </a:p>
        </p:txBody>
      </p:sp>
    </p:spTree>
    <p:extLst>
      <p:ext uri="{BB962C8B-B14F-4D97-AF65-F5344CB8AC3E}">
        <p14:creationId xmlns:p14="http://schemas.microsoft.com/office/powerpoint/2010/main" val="20681211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3B11DEA-2CE8-44D9-B9AF-4633DA3B3EDC}"/>
              </a:ext>
            </a:extLst>
          </p:cNvPr>
          <p:cNvSpPr>
            <a:spLocks noGrp="1" noChangeArrowheads="1"/>
          </p:cNvSpPr>
          <p:nvPr>
            <p:ph type="dt" sz="half" idx="10"/>
          </p:nvPr>
        </p:nvSpPr>
        <p:spPr>
          <a:ln/>
        </p:spPr>
        <p:txBody>
          <a:bodyPr/>
          <a:lstStyle>
            <a:lvl1pPr>
              <a:defRPr/>
            </a:lvl1pPr>
          </a:lstStyle>
          <a:p>
            <a:pPr>
              <a:defRPr/>
            </a:pPr>
            <a:fld id="{27FA7EEE-37F1-445E-B5A3-78EBDC316069}" type="datetime1">
              <a:rPr lang="en-US" altLang="en-US"/>
              <a:pPr>
                <a:defRPr/>
              </a:pPr>
              <a:t>1/15/2020</a:t>
            </a:fld>
            <a:endParaRPr lang="en-US" altLang="en-US"/>
          </a:p>
        </p:txBody>
      </p:sp>
      <p:sp>
        <p:nvSpPr>
          <p:cNvPr id="6" name="Rectangle 34">
            <a:extLst>
              <a:ext uri="{FF2B5EF4-FFF2-40B4-BE49-F238E27FC236}">
                <a16:creationId xmlns:a16="http://schemas.microsoft.com/office/drawing/2014/main" id="{8A03A939-B4A5-4AE7-BC2B-F5C0B3DDA049}"/>
              </a:ext>
            </a:extLst>
          </p:cNvPr>
          <p:cNvSpPr>
            <a:spLocks noGrp="1" noChangeArrowheads="1"/>
          </p:cNvSpPr>
          <p:nvPr>
            <p:ph type="sldNum" sz="quarter" idx="11"/>
          </p:nvPr>
        </p:nvSpPr>
        <p:spPr>
          <a:ln/>
        </p:spPr>
        <p:txBody>
          <a:bodyPr/>
          <a:lstStyle>
            <a:lvl1pPr>
              <a:defRPr/>
            </a:lvl1pPr>
          </a:lstStyle>
          <a:p>
            <a:pPr>
              <a:defRPr/>
            </a:pPr>
            <a:fld id="{85007DBB-78CA-47C4-8BA1-D9171FC31EE3}" type="slidenum">
              <a:rPr lang="en-US" altLang="en-US"/>
              <a:pPr>
                <a:defRPr/>
              </a:pPr>
              <a:t>‹#›</a:t>
            </a:fld>
            <a:endParaRPr lang="en-US" altLang="en-US"/>
          </a:p>
        </p:txBody>
      </p:sp>
    </p:spTree>
    <p:extLst>
      <p:ext uri="{BB962C8B-B14F-4D97-AF65-F5344CB8AC3E}">
        <p14:creationId xmlns:p14="http://schemas.microsoft.com/office/powerpoint/2010/main" val="11001691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177ED17-3132-4605-96DD-A274865DB3A6}"/>
              </a:ext>
            </a:extLst>
          </p:cNvPr>
          <p:cNvSpPr>
            <a:spLocks noGrp="1" noChangeArrowheads="1"/>
          </p:cNvSpPr>
          <p:nvPr>
            <p:ph type="dt" sz="half" idx="10"/>
          </p:nvPr>
        </p:nvSpPr>
        <p:spPr>
          <a:ln/>
        </p:spPr>
        <p:txBody>
          <a:bodyPr/>
          <a:lstStyle>
            <a:lvl1pPr>
              <a:defRPr/>
            </a:lvl1pPr>
          </a:lstStyle>
          <a:p>
            <a:pPr>
              <a:defRPr/>
            </a:pPr>
            <a:fld id="{563813BA-B7E6-4E09-84D1-A1E649BE2D85}" type="datetime1">
              <a:rPr lang="en-US" altLang="en-US"/>
              <a:pPr>
                <a:defRPr/>
              </a:pPr>
              <a:t>1/15/2020</a:t>
            </a:fld>
            <a:endParaRPr lang="en-US" altLang="en-US"/>
          </a:p>
        </p:txBody>
      </p:sp>
      <p:sp>
        <p:nvSpPr>
          <p:cNvPr id="6" name="Rectangle 34">
            <a:extLst>
              <a:ext uri="{FF2B5EF4-FFF2-40B4-BE49-F238E27FC236}">
                <a16:creationId xmlns:a16="http://schemas.microsoft.com/office/drawing/2014/main" id="{D6C1C05D-EDC1-4CD5-86C7-0B2C1BEB2E78}"/>
              </a:ext>
            </a:extLst>
          </p:cNvPr>
          <p:cNvSpPr>
            <a:spLocks noGrp="1" noChangeArrowheads="1"/>
          </p:cNvSpPr>
          <p:nvPr>
            <p:ph type="sldNum" sz="quarter" idx="11"/>
          </p:nvPr>
        </p:nvSpPr>
        <p:spPr>
          <a:ln/>
        </p:spPr>
        <p:txBody>
          <a:bodyPr/>
          <a:lstStyle>
            <a:lvl1pPr>
              <a:defRPr/>
            </a:lvl1pPr>
          </a:lstStyle>
          <a:p>
            <a:pPr>
              <a:defRPr/>
            </a:pPr>
            <a:fld id="{183C51B8-3B6A-4242-937D-1268831E9274}" type="slidenum">
              <a:rPr lang="en-US" altLang="en-US"/>
              <a:pPr>
                <a:defRPr/>
              </a:pPr>
              <a:t>‹#›</a:t>
            </a:fld>
            <a:endParaRPr lang="en-US" altLang="en-US"/>
          </a:p>
        </p:txBody>
      </p:sp>
    </p:spTree>
    <p:extLst>
      <p:ext uri="{BB962C8B-B14F-4D97-AF65-F5344CB8AC3E}">
        <p14:creationId xmlns:p14="http://schemas.microsoft.com/office/powerpoint/2010/main" val="17839967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AE094E19-A89B-495A-9C8B-635D77CF473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8C9C4E69-A6FE-4AB2-9C31-E155B2176589}"/>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8BAE0F5B-223D-4715-AE83-05367760B977}"/>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CADAAE1-AC96-4D20-A9ED-27FF4E697741}"/>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A5E0E5E-1B4E-4509-8DAE-FFCCF21FA791}"/>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07B092C7-57A9-42FB-B71A-D917953497A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5958CBC-8844-444D-A0FC-D4FFF537E3B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026B16D8-E654-4D48-9DB6-3AF7CEB7C81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A9DB3014-36B8-46E4-A5C4-2F8E32CDC2B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12823517-48BB-45A4-B1CF-0A7246FE32D2}"/>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3B08676-DE88-49D3-AD05-4C749F0E4F13}"/>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95930155-F1AB-4E93-9DE1-59F62C23F0D5}"/>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C21939F7-255F-4161-B85D-EF5AEA05ACB7}"/>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76D806E5-6BCB-40CA-A0F2-193A29DBE63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496DE0EF-3A83-4511-BD34-AD13ABA9BC03}"/>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1069822A-782E-4561-B3A1-9B5E0B314C73}"/>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809E247E-0FC0-41AB-BC08-AA5426E3EB6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D25E499F-DE18-4F19-B64A-15947649EE03}"/>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44A869EB-2397-4C9E-B8B0-7B288F570A9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A1120627-9E57-4645-A36A-0F32080B09AA}"/>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A57AD9B2-3E16-496C-8CA3-6ED197A9E825}"/>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C4094C7-5F7E-4AB7-BD32-DF96F2571468}"/>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DA9647A-C537-41BA-8F9E-109ABAF4A6B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B1EA26A3-FECA-4314-A13B-26E87AD7EC9C}"/>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2F648C54-7F2A-47DE-A789-337C499B87EA}"/>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2024E15C-2E31-4AD8-B6A1-41825EAA7B2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C374C4E-906A-4C6B-9F0A-4F8FC7180626}"/>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25957FAC-5B02-409E-A8C9-D4DBE988F3A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DB5C066-54E3-4331-813E-5D7F4760558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8B8845D-7FB5-46BE-BB37-CFF35154E96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35CAFB94-62B1-4499-9DA4-A8010C080A40}"/>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fld id="{7B530F19-9DFB-4DD3-B2AA-C6C74BE12168}" type="datetime1">
              <a:rPr lang="en-US" altLang="en-US"/>
              <a:pPr>
                <a:defRPr/>
              </a:pPr>
              <a:t>1/15/2020</a:t>
            </a:fld>
            <a:endParaRPr lang="en-US" altLang="en-US"/>
          </a:p>
        </p:txBody>
      </p:sp>
      <p:sp>
        <p:nvSpPr>
          <p:cNvPr id="1058" name="Rectangle 34">
            <a:extLst>
              <a:ext uri="{FF2B5EF4-FFF2-40B4-BE49-F238E27FC236}">
                <a16:creationId xmlns:a16="http://schemas.microsoft.com/office/drawing/2014/main" id="{5C66A709-4831-4822-87E4-8795AF819F72}"/>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D72CA623-B35E-40D8-AE51-93084E8F6AC1}" type="slidenum">
              <a:rPr lang="en-US" altLang="en-US"/>
              <a:pPr>
                <a:defRPr/>
              </a:pPr>
              <a:t>‹#›</a:t>
            </a:fld>
            <a:endParaRPr lang="en-US" altLang="en-US"/>
          </a:p>
        </p:txBody>
      </p:sp>
      <p:sp>
        <p:nvSpPr>
          <p:cNvPr id="1031" name="Rectangle 35">
            <a:extLst>
              <a:ext uri="{FF2B5EF4-FFF2-40B4-BE49-F238E27FC236}">
                <a16:creationId xmlns:a16="http://schemas.microsoft.com/office/drawing/2014/main" id="{DE4820FD-E034-432F-BFE3-17A69457CAC8}"/>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4087" r:id="rId1"/>
    <p:sldLayoutId id="2147484088"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1_1.html" TargetMode="External"/><Relationship Id="rId5" Type="http://schemas.openxmlformats.org/officeDocument/2006/relationships/hyperlink" Target="http://www.cs.armstrong.edu/liang/intro10e/html/Welcome.html" TargetMode="External"/><Relationship Id="rId4" Type="http://schemas.openxmlformats.org/officeDocument/2006/relationships/hyperlink" Target="html/Welcome.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ml/ComputeAverage.bat" TargetMode="External"/><Relationship Id="rId3" Type="http://schemas.openxmlformats.org/officeDocument/2006/relationships/oleObject" Target="../embeddings/oleObject5.bin"/><Relationship Id="rId7" Type="http://schemas.openxmlformats.org/officeDocument/2006/relationships/hyperlink" Target="html/ComputeAverage.html"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ml/ComputeAreaWithConsoleInput.bat" TargetMode="External"/><Relationship Id="rId11" Type="http://schemas.openxmlformats.org/officeDocument/2006/relationships/hyperlink" Target="http://www.cs.armstrong.edu/liang/animation/web/java10e/Listing2_2.html" TargetMode="External"/><Relationship Id="rId5" Type="http://schemas.openxmlformats.org/officeDocument/2006/relationships/hyperlink" Target="html/ComputeAreaWithConsoleInput.html" TargetMode="External"/><Relationship Id="rId10" Type="http://schemas.openxmlformats.org/officeDocument/2006/relationships/hyperlink" Target="http://www.cs.armstrong.edu/liang/intro10e/html/ComputeAreaWithConsoleInput.html" TargetMode="External"/><Relationship Id="rId4" Type="http://schemas.openxmlformats.org/officeDocument/2006/relationships/image" Target="../media/image12.wmf"/><Relationship Id="rId9" Type="http://schemas.openxmlformats.org/officeDocument/2006/relationships/hyperlink" Target="http://www.cs.armstrong.edu/liang/intro10e/html/ComputeAverage.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ShowCurrentTime.html" TargetMode="External"/><Relationship Id="rId7" Type="http://schemas.openxmlformats.org/officeDocument/2006/relationships/hyperlink" Target="http://www.cs.armstrong.edu/liang/intro10e/html/ShowCurrentTime.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hyperlink" Target="html/ShowCurrentTime.ba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ml/ComputeChange.bat" TargetMode="External"/><Relationship Id="rId2" Type="http://schemas.openxmlformats.org/officeDocument/2006/relationships/hyperlink" Target="html/ComputeChang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mputeChange.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8048A342-6804-4D78-8169-BBCA00360B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DD4015-D905-426E-BA7B-12A69A4F397F}"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61E6724A-C5A4-48F3-B77B-DED3F1B996FF}"/>
              </a:ext>
            </a:extLst>
          </p:cNvPr>
          <p:cNvSpPr>
            <a:spLocks noGrp="1" noChangeArrowheads="1"/>
          </p:cNvSpPr>
          <p:nvPr>
            <p:ph type="title"/>
          </p:nvPr>
        </p:nvSpPr>
        <p:spPr>
          <a:xfrm>
            <a:off x="457200" y="304800"/>
            <a:ext cx="8382000" cy="5029200"/>
          </a:xfrm>
        </p:spPr>
        <p:txBody>
          <a:bodyPr/>
          <a:lstStyle/>
          <a:p>
            <a:r>
              <a:rPr lang="en-US" altLang="en-US"/>
              <a:t>Chapter 1 Introduction to Java</a:t>
            </a:r>
            <a:br>
              <a:rPr lang="en-US" altLang="en-US"/>
            </a:br>
            <a:r>
              <a:rPr lang="en-US" altLang="en-US"/>
              <a:t>&amp;</a:t>
            </a:r>
            <a:br>
              <a:rPr lang="en-US" altLang="en-US"/>
            </a:br>
            <a:r>
              <a:rPr lang="en-US" altLang="en-US"/>
              <a:t>Chapter 2 Elementary Programming</a:t>
            </a:r>
          </a:p>
        </p:txBody>
      </p:sp>
      <p:sp>
        <p:nvSpPr>
          <p:cNvPr id="4100" name="Rectangle 6">
            <a:extLst>
              <a:ext uri="{FF2B5EF4-FFF2-40B4-BE49-F238E27FC236}">
                <a16:creationId xmlns:a16="http://schemas.microsoft.com/office/drawing/2014/main" id="{6D49C430-7327-4768-8190-0C7DDFC8D4BB}"/>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5CB8DA4A-52AA-4463-97C6-49B6375547B7}"/>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1AA1058D-66AB-4187-8751-7C5746B55AF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A6456110-3E59-485C-8D53-D2363D3F1D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4D79E5-4275-4C39-B0EA-5C6C5D792D8E}" type="slidenum">
              <a:rPr lang="en-US" altLang="en-US" sz="1400" smtClean="0"/>
              <a:pPr>
                <a:spcBef>
                  <a:spcPct val="0"/>
                </a:spcBef>
                <a:buClrTx/>
                <a:buSzTx/>
                <a:buFontTx/>
                <a:buNone/>
              </a:pPr>
              <a:t>10</a:t>
            </a:fld>
            <a:endParaRPr lang="en-US" altLang="en-US" sz="1400"/>
          </a:p>
        </p:txBody>
      </p:sp>
      <p:sp>
        <p:nvSpPr>
          <p:cNvPr id="15363" name="Rectangle 2">
            <a:extLst>
              <a:ext uri="{FF2B5EF4-FFF2-40B4-BE49-F238E27FC236}">
                <a16:creationId xmlns:a16="http://schemas.microsoft.com/office/drawing/2014/main" id="{8A47FCCD-8323-4370-A29F-E1C437D59790}"/>
              </a:ext>
            </a:extLst>
          </p:cNvPr>
          <p:cNvSpPr>
            <a:spLocks noGrp="1" noChangeArrowheads="1"/>
          </p:cNvSpPr>
          <p:nvPr>
            <p:ph type="title"/>
          </p:nvPr>
        </p:nvSpPr>
        <p:spPr>
          <a:xfrm>
            <a:off x="685800" y="228600"/>
            <a:ext cx="7772400" cy="533400"/>
          </a:xfrm>
        </p:spPr>
        <p:txBody>
          <a:bodyPr/>
          <a:lstStyle/>
          <a:p>
            <a:r>
              <a:rPr lang="en-US" altLang="en-US"/>
              <a:t>Why Java?</a:t>
            </a:r>
          </a:p>
        </p:txBody>
      </p:sp>
      <p:sp>
        <p:nvSpPr>
          <p:cNvPr id="15364" name="Rectangle 3">
            <a:extLst>
              <a:ext uri="{FF2B5EF4-FFF2-40B4-BE49-F238E27FC236}">
                <a16:creationId xmlns:a16="http://schemas.microsoft.com/office/drawing/2014/main" id="{88682EA9-E1A6-428A-AD9A-AB7E496A7925}"/>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a:cs typeface="Times New Roman" panose="02020603050405020304" pitchFamily="18" charset="0"/>
              </a:rPr>
              <a:t>Java Is Simple</a:t>
            </a:r>
            <a:r>
              <a:rPr lang="en-US" altLang="en-US" sz="2800"/>
              <a:t> </a:t>
            </a:r>
          </a:p>
          <a:p>
            <a:pPr>
              <a:lnSpc>
                <a:spcPct val="90000"/>
              </a:lnSpc>
            </a:pPr>
            <a:r>
              <a:rPr lang="en-US" altLang="en-US" sz="2800">
                <a:cs typeface="Times New Roman" panose="02020603050405020304" pitchFamily="18" charset="0"/>
              </a:rPr>
              <a:t>Java Is Object-Oriented</a:t>
            </a:r>
            <a:r>
              <a:rPr lang="en-US" altLang="en-US" sz="2800"/>
              <a:t> </a:t>
            </a:r>
          </a:p>
          <a:p>
            <a:pPr>
              <a:lnSpc>
                <a:spcPct val="90000"/>
              </a:lnSpc>
            </a:pPr>
            <a:r>
              <a:rPr lang="en-US" altLang="en-US" sz="2800">
                <a:cs typeface="Times New Roman" panose="02020603050405020304" pitchFamily="18" charset="0"/>
              </a:rPr>
              <a:t>Java Is Distributed</a:t>
            </a:r>
            <a:r>
              <a:rPr lang="en-US" altLang="en-US" sz="2800"/>
              <a:t> </a:t>
            </a:r>
          </a:p>
          <a:p>
            <a:pPr>
              <a:lnSpc>
                <a:spcPct val="90000"/>
              </a:lnSpc>
            </a:pPr>
            <a:r>
              <a:rPr lang="en-US" altLang="en-US" sz="2800">
                <a:cs typeface="Times New Roman" panose="02020603050405020304" pitchFamily="18" charset="0"/>
              </a:rPr>
              <a:t>Java Is Interpreted</a:t>
            </a:r>
            <a:r>
              <a:rPr lang="en-US" altLang="en-US" sz="2800"/>
              <a:t> </a:t>
            </a:r>
          </a:p>
          <a:p>
            <a:pPr>
              <a:lnSpc>
                <a:spcPct val="90000"/>
              </a:lnSpc>
            </a:pPr>
            <a:r>
              <a:rPr lang="en-US" altLang="en-US" sz="2800">
                <a:cs typeface="Times New Roman" panose="02020603050405020304" pitchFamily="18" charset="0"/>
              </a:rPr>
              <a:t>Java Is Robust</a:t>
            </a:r>
            <a:r>
              <a:rPr lang="en-US" altLang="en-US" sz="2800"/>
              <a:t> </a:t>
            </a:r>
          </a:p>
          <a:p>
            <a:pPr>
              <a:lnSpc>
                <a:spcPct val="90000"/>
              </a:lnSpc>
            </a:pPr>
            <a:r>
              <a:rPr lang="en-US" altLang="en-US" sz="2800">
                <a:cs typeface="Times New Roman" panose="02020603050405020304" pitchFamily="18" charset="0"/>
              </a:rPr>
              <a:t>Java Is Secure</a:t>
            </a:r>
            <a:r>
              <a:rPr lang="en-US" altLang="en-US" sz="2800"/>
              <a:t> </a:t>
            </a:r>
          </a:p>
          <a:p>
            <a:pPr>
              <a:lnSpc>
                <a:spcPct val="90000"/>
              </a:lnSpc>
            </a:pPr>
            <a:r>
              <a:rPr lang="en-US" altLang="en-US" sz="2800">
                <a:cs typeface="Times New Roman" panose="02020603050405020304" pitchFamily="18" charset="0"/>
              </a:rPr>
              <a:t>Java Is Architecture-Neutral</a:t>
            </a:r>
            <a:r>
              <a:rPr lang="en-US" altLang="en-US" sz="2800"/>
              <a:t> </a:t>
            </a:r>
          </a:p>
          <a:p>
            <a:pPr>
              <a:lnSpc>
                <a:spcPct val="90000"/>
              </a:lnSpc>
            </a:pPr>
            <a:r>
              <a:rPr lang="en-US" altLang="en-US" sz="2800">
                <a:cs typeface="Times New Roman" panose="02020603050405020304" pitchFamily="18" charset="0"/>
              </a:rPr>
              <a:t>Java Is Portable</a:t>
            </a:r>
            <a:r>
              <a:rPr lang="en-US" altLang="en-US" sz="2800"/>
              <a:t> </a:t>
            </a:r>
          </a:p>
          <a:p>
            <a:pPr>
              <a:lnSpc>
                <a:spcPct val="90000"/>
              </a:lnSpc>
            </a:pPr>
            <a:r>
              <a:rPr lang="en-US" altLang="en-US" sz="2800">
                <a:cs typeface="Times New Roman" panose="02020603050405020304" pitchFamily="18" charset="0"/>
              </a:rPr>
              <a:t>Java's Performance</a:t>
            </a:r>
            <a:r>
              <a:rPr lang="en-US" altLang="en-US" sz="2800"/>
              <a:t> </a:t>
            </a:r>
          </a:p>
          <a:p>
            <a:pPr>
              <a:lnSpc>
                <a:spcPct val="90000"/>
              </a:lnSpc>
            </a:pPr>
            <a:r>
              <a:rPr lang="en-US" altLang="en-US" sz="2800">
                <a:cs typeface="Times New Roman" panose="02020603050405020304" pitchFamily="18" charset="0"/>
              </a:rPr>
              <a:t>Java Is Multithreaded</a:t>
            </a:r>
            <a:r>
              <a:rPr lang="en-US" altLang="en-US" sz="2800"/>
              <a:t> </a:t>
            </a:r>
          </a:p>
          <a:p>
            <a:pPr>
              <a:lnSpc>
                <a:spcPct val="90000"/>
              </a:lnSpc>
            </a:pPr>
            <a:r>
              <a:rPr lang="en-US" altLang="en-US" sz="2800">
                <a:cs typeface="Times New Roman" panose="02020603050405020304" pitchFamily="18" charset="0"/>
              </a:rPr>
              <a:t>Java Is Dynamic</a:t>
            </a:r>
            <a:r>
              <a:rPr lang="en-US" altLang="en-US" sz="2800"/>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5DA0A93F-2E11-43E1-BF77-1007D1FB16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135F2F-62DD-4A9A-AB27-48140D0F1469}" type="slidenum">
              <a:rPr lang="en-US" altLang="en-US" sz="1400" smtClean="0"/>
              <a:pPr>
                <a:spcBef>
                  <a:spcPct val="0"/>
                </a:spcBef>
                <a:buClrTx/>
                <a:buSzTx/>
                <a:buFontTx/>
                <a:buNone/>
              </a:pPr>
              <a:t>11</a:t>
            </a:fld>
            <a:endParaRPr lang="en-US" altLang="en-US" sz="1400"/>
          </a:p>
        </p:txBody>
      </p:sp>
      <p:sp>
        <p:nvSpPr>
          <p:cNvPr id="16387" name="Rectangle 2">
            <a:extLst>
              <a:ext uri="{FF2B5EF4-FFF2-40B4-BE49-F238E27FC236}">
                <a16:creationId xmlns:a16="http://schemas.microsoft.com/office/drawing/2014/main" id="{CB862C70-11F2-42E7-B6FF-3CDEC54947BF}"/>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16388" name="Rectangle 3">
            <a:extLst>
              <a:ext uri="{FF2B5EF4-FFF2-40B4-BE49-F238E27FC236}">
                <a16:creationId xmlns:a16="http://schemas.microsoft.com/office/drawing/2014/main" id="{27B85D67-A468-423B-AB70-2DF8A063AF03}"/>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16389" name="Text Box 4">
            <a:extLst>
              <a:ext uri="{FF2B5EF4-FFF2-40B4-BE49-F238E27FC236}">
                <a16:creationId xmlns:a16="http://schemas.microsoft.com/office/drawing/2014/main" id="{CDFE2848-436E-4A5A-871D-1D787FC9789C}"/>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1772C005-24A2-4912-87A0-358632C9DD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254F78-8D44-4BC1-9567-A95A44EC948F}" type="slidenum">
              <a:rPr lang="en-US" altLang="en-US" sz="1400" smtClean="0"/>
              <a:pPr>
                <a:spcBef>
                  <a:spcPct val="0"/>
                </a:spcBef>
                <a:buClrTx/>
                <a:buSzTx/>
                <a:buFontTx/>
                <a:buNone/>
              </a:pPr>
              <a:t>12</a:t>
            </a:fld>
            <a:endParaRPr lang="en-US" altLang="en-US" sz="1400"/>
          </a:p>
        </p:txBody>
      </p:sp>
      <p:sp>
        <p:nvSpPr>
          <p:cNvPr id="17411" name="Rectangle 2">
            <a:extLst>
              <a:ext uri="{FF2B5EF4-FFF2-40B4-BE49-F238E27FC236}">
                <a16:creationId xmlns:a16="http://schemas.microsoft.com/office/drawing/2014/main" id="{CDAC860A-B7E7-4893-8B51-C176E3575FB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17412" name="Rectangle 3">
            <a:extLst>
              <a:ext uri="{FF2B5EF4-FFF2-40B4-BE49-F238E27FC236}">
                <a16:creationId xmlns:a16="http://schemas.microsoft.com/office/drawing/2014/main" id="{4FABB8B7-447C-4E59-8561-691317B6D6E9}"/>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17413" name="Text Box 4">
            <a:extLst>
              <a:ext uri="{FF2B5EF4-FFF2-40B4-BE49-F238E27FC236}">
                <a16:creationId xmlns:a16="http://schemas.microsoft.com/office/drawing/2014/main" id="{FD3091C9-453F-42DF-9655-359590CC3355}"/>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B1E206A7-56EE-4085-B1EA-A9857CBCE3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BE6EF8-57DB-4F42-97D9-3C2B532DFE33}" type="slidenum">
              <a:rPr lang="en-US" altLang="en-US" sz="1400" smtClean="0"/>
              <a:pPr>
                <a:spcBef>
                  <a:spcPct val="0"/>
                </a:spcBef>
                <a:buClrTx/>
                <a:buSzTx/>
                <a:buFontTx/>
                <a:buNone/>
              </a:pPr>
              <a:t>13</a:t>
            </a:fld>
            <a:endParaRPr lang="en-US" altLang="en-US" sz="1400"/>
          </a:p>
        </p:txBody>
      </p:sp>
      <p:sp>
        <p:nvSpPr>
          <p:cNvPr id="18435" name="Rectangle 2">
            <a:extLst>
              <a:ext uri="{FF2B5EF4-FFF2-40B4-BE49-F238E27FC236}">
                <a16:creationId xmlns:a16="http://schemas.microsoft.com/office/drawing/2014/main" id="{10FA40A8-5C25-4051-8524-E43AC905825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18436" name="Rectangle 3">
            <a:extLst>
              <a:ext uri="{FF2B5EF4-FFF2-40B4-BE49-F238E27FC236}">
                <a16:creationId xmlns:a16="http://schemas.microsoft.com/office/drawing/2014/main" id="{0EDD2BB3-B7C2-41C8-BAAE-9CDEB7EDFB5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18437" name="Text Box 4">
            <a:extLst>
              <a:ext uri="{FF2B5EF4-FFF2-40B4-BE49-F238E27FC236}">
                <a16:creationId xmlns:a16="http://schemas.microsoft.com/office/drawing/2014/main" id="{AEFB49E0-309C-4AA8-874F-64908820CCF4}"/>
              </a:ext>
            </a:extLst>
          </p:cNvPr>
          <p:cNvSpPr txBox="1">
            <a:spLocks noChangeArrowheads="1"/>
          </p:cNvSpPr>
          <p:nvPr/>
        </p:nvSpPr>
        <p:spPr bwMode="auto">
          <a:xfrm>
            <a:off x="4343400" y="990600"/>
            <a:ext cx="457200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designed to make distributed computing easy which involves several computers working together on a network.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3B942E1-D9A5-4150-8010-A9410AFDCF3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0969C9-98CF-4220-B473-2DAED88FC7B5}" type="slidenum">
              <a:rPr lang="en-US" altLang="en-US" sz="1400" smtClean="0"/>
              <a:pPr>
                <a:spcBef>
                  <a:spcPct val="0"/>
                </a:spcBef>
                <a:buClrTx/>
                <a:buSzTx/>
                <a:buFontTx/>
                <a:buNone/>
              </a:pPr>
              <a:t>14</a:t>
            </a:fld>
            <a:endParaRPr lang="en-US" altLang="en-US" sz="1400"/>
          </a:p>
        </p:txBody>
      </p:sp>
      <p:sp>
        <p:nvSpPr>
          <p:cNvPr id="19459" name="Rectangle 2">
            <a:extLst>
              <a:ext uri="{FF2B5EF4-FFF2-40B4-BE49-F238E27FC236}">
                <a16:creationId xmlns:a16="http://schemas.microsoft.com/office/drawing/2014/main" id="{447DFA81-7AA0-4620-BD7B-9B59C1B0894D}"/>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19460" name="Rectangle 3">
            <a:extLst>
              <a:ext uri="{FF2B5EF4-FFF2-40B4-BE49-F238E27FC236}">
                <a16:creationId xmlns:a16="http://schemas.microsoft.com/office/drawing/2014/main" id="{4B8F16B5-0A29-47A5-897B-3A6CA942C1C0}"/>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19461" name="Text Box 4">
            <a:extLst>
              <a:ext uri="{FF2B5EF4-FFF2-40B4-BE49-F238E27FC236}">
                <a16:creationId xmlns:a16="http://schemas.microsoft.com/office/drawing/2014/main" id="{AAA4839B-4789-4B82-A822-50147AF55A04}"/>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D9BD3129-EB01-4F8A-B1E8-C9BB94F07E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85AE1B-6CE1-486E-8FDE-2A6B3DEF6B40}" type="slidenum">
              <a:rPr lang="en-US" altLang="en-US" sz="1400" smtClean="0"/>
              <a:pPr>
                <a:spcBef>
                  <a:spcPct val="0"/>
                </a:spcBef>
                <a:buClrTx/>
                <a:buSzTx/>
                <a:buFontTx/>
                <a:buNone/>
              </a:pPr>
              <a:t>15</a:t>
            </a:fld>
            <a:endParaRPr lang="en-US" altLang="en-US" sz="1400"/>
          </a:p>
        </p:txBody>
      </p:sp>
      <p:sp>
        <p:nvSpPr>
          <p:cNvPr id="20483" name="Rectangle 2">
            <a:extLst>
              <a:ext uri="{FF2B5EF4-FFF2-40B4-BE49-F238E27FC236}">
                <a16:creationId xmlns:a16="http://schemas.microsoft.com/office/drawing/2014/main" id="{E04FE9F8-FF85-4BF5-946F-21990865715B}"/>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0484" name="Rectangle 3">
            <a:extLst>
              <a:ext uri="{FF2B5EF4-FFF2-40B4-BE49-F238E27FC236}">
                <a16:creationId xmlns:a16="http://schemas.microsoft.com/office/drawing/2014/main" id="{FDDBA9F3-D63B-407F-AA50-1F99A4C68DC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0485" name="Text Box 4">
            <a:extLst>
              <a:ext uri="{FF2B5EF4-FFF2-40B4-BE49-F238E27FC236}">
                <a16:creationId xmlns:a16="http://schemas.microsoft.com/office/drawing/2014/main" id="{CC90352C-9E12-44E9-9E75-03177D2C7A86}"/>
              </a:ext>
            </a:extLst>
          </p:cNvPr>
          <p:cNvSpPr txBox="1">
            <a:spLocks noChangeArrowheads="1"/>
          </p:cNvSpPr>
          <p:nvPr/>
        </p:nvSpPr>
        <p:spPr bwMode="auto">
          <a:xfrm>
            <a:off x="4343400" y="990600"/>
            <a:ext cx="4572000" cy="4094163"/>
          </a:xfrm>
          <a:prstGeom prst="rect">
            <a:avLst/>
          </a:prstGeom>
          <a:noFill/>
          <a:ln>
            <a:noFill/>
          </a:ln>
          <a:effec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defRPr/>
            </a:pPr>
            <a:r>
              <a:rPr lang="en-US" altLang="en-US" sz="2000" dirty="0">
                <a:solidFill>
                  <a:srgbClr val="FF9900"/>
                </a:solidFill>
                <a:cs typeface="Times New Roman" panose="02020603050405020304" pitchFamily="18" charset="0"/>
              </a:rPr>
              <a:t>Robust simply means strong. Java is robust because:</a:t>
            </a:r>
          </a:p>
          <a:p>
            <a:pPr marL="342900" indent="-342900">
              <a:spcBef>
                <a:spcPct val="0"/>
              </a:spcBef>
              <a:buClrTx/>
              <a:buSzTx/>
              <a:defRPr/>
            </a:pPr>
            <a:r>
              <a:rPr lang="en-US" altLang="en-US" sz="2000" dirty="0">
                <a:solidFill>
                  <a:srgbClr val="FF9900"/>
                </a:solidFill>
                <a:cs typeface="Times New Roman" panose="02020603050405020304" pitchFamily="18" charset="0"/>
              </a:rPr>
              <a:t>It uses strong memory management.</a:t>
            </a:r>
          </a:p>
          <a:p>
            <a:pPr marL="342900" indent="-342900">
              <a:spcBef>
                <a:spcPct val="0"/>
              </a:spcBef>
              <a:buClrTx/>
              <a:buSzTx/>
              <a:defRPr/>
            </a:pPr>
            <a:r>
              <a:rPr lang="en-US" altLang="en-US" sz="2000" dirty="0">
                <a:solidFill>
                  <a:srgbClr val="FF9900"/>
                </a:solidFill>
                <a:cs typeface="Times New Roman" panose="02020603050405020304" pitchFamily="18" charset="0"/>
              </a:rPr>
              <a:t>There is a lack of pointers that avoids security problems.</a:t>
            </a:r>
          </a:p>
          <a:p>
            <a:pPr marL="342900" indent="-342900">
              <a:spcBef>
                <a:spcPct val="0"/>
              </a:spcBef>
              <a:buClrTx/>
              <a:buSzTx/>
              <a:defRPr/>
            </a:pPr>
            <a:r>
              <a:rPr lang="en-US" altLang="en-US" sz="2000" dirty="0">
                <a:solidFill>
                  <a:srgbClr val="FF9900"/>
                </a:solidFill>
                <a:cs typeface="Times New Roman" panose="02020603050405020304" pitchFamily="18" charset="0"/>
              </a:rPr>
              <a:t>There is automatic garbage collection in java which runs on the Java Virtual Machine to get rid of objects which are not being used by a Java application anymore.</a:t>
            </a:r>
          </a:p>
          <a:p>
            <a:pPr marL="342900" indent="-342900">
              <a:spcBef>
                <a:spcPct val="0"/>
              </a:spcBef>
              <a:buClrTx/>
              <a:buSzTx/>
              <a:defRPr/>
            </a:pPr>
            <a:r>
              <a:rPr lang="en-US" altLang="en-US" sz="2000" dirty="0">
                <a:solidFill>
                  <a:srgbClr val="FF9900"/>
                </a:solidFill>
                <a:cs typeface="Times New Roman" panose="02020603050405020304" pitchFamily="18" charset="0"/>
              </a:rPr>
              <a:t>There are exception handling and the type checking mechanism in Java. All these points make Java robust.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50B3B93F-2A23-47DC-928B-14E32A5C1A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A384C1-28FD-43C6-94FD-0E2EAC71F934}" type="slidenum">
              <a:rPr lang="en-US" altLang="en-US" sz="1400" smtClean="0"/>
              <a:pPr>
                <a:spcBef>
                  <a:spcPct val="0"/>
                </a:spcBef>
                <a:buClrTx/>
                <a:buSzTx/>
                <a:buFontTx/>
                <a:buNone/>
              </a:pPr>
              <a:t>16</a:t>
            </a:fld>
            <a:endParaRPr lang="en-US" altLang="en-US" sz="1400"/>
          </a:p>
        </p:txBody>
      </p:sp>
      <p:sp>
        <p:nvSpPr>
          <p:cNvPr id="21507" name="Rectangle 2">
            <a:extLst>
              <a:ext uri="{FF2B5EF4-FFF2-40B4-BE49-F238E27FC236}">
                <a16:creationId xmlns:a16="http://schemas.microsoft.com/office/drawing/2014/main" id="{C17E1683-02B9-4921-BCEA-11837661EBF8}"/>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1508" name="Rectangle 3">
            <a:extLst>
              <a:ext uri="{FF2B5EF4-FFF2-40B4-BE49-F238E27FC236}">
                <a16:creationId xmlns:a16="http://schemas.microsoft.com/office/drawing/2014/main" id="{51388B45-5C5E-48ED-BB14-4D48291E2DF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1509" name="Text Box 4">
            <a:extLst>
              <a:ext uri="{FF2B5EF4-FFF2-40B4-BE49-F238E27FC236}">
                <a16:creationId xmlns:a16="http://schemas.microsoft.com/office/drawing/2014/main" id="{842390F4-6C5A-4770-83A3-0EC45727E876}"/>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0CEFE754-5166-49C1-BC93-2E36BB1F58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33DD9F-644F-414A-BD8F-5000E076E946}" type="slidenum">
              <a:rPr lang="en-US" altLang="en-US" sz="1400" smtClean="0"/>
              <a:pPr>
                <a:spcBef>
                  <a:spcPct val="0"/>
                </a:spcBef>
                <a:buClrTx/>
                <a:buSzTx/>
                <a:buFontTx/>
                <a:buNone/>
              </a:pPr>
              <a:t>17</a:t>
            </a:fld>
            <a:endParaRPr lang="en-US" altLang="en-US" sz="1400"/>
          </a:p>
        </p:txBody>
      </p:sp>
      <p:sp>
        <p:nvSpPr>
          <p:cNvPr id="22531" name="Rectangle 2">
            <a:extLst>
              <a:ext uri="{FF2B5EF4-FFF2-40B4-BE49-F238E27FC236}">
                <a16:creationId xmlns:a16="http://schemas.microsoft.com/office/drawing/2014/main" id="{DC770CEA-E91A-4E74-AE5B-90498A94D7C2}"/>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2532" name="Rectangle 3">
            <a:extLst>
              <a:ext uri="{FF2B5EF4-FFF2-40B4-BE49-F238E27FC236}">
                <a16:creationId xmlns:a16="http://schemas.microsoft.com/office/drawing/2014/main" id="{ED3FC205-0AA6-4A16-859D-FC770B9BD5A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2533" name="Text Box 4">
            <a:extLst>
              <a:ext uri="{FF2B5EF4-FFF2-40B4-BE49-F238E27FC236}">
                <a16:creationId xmlns:a16="http://schemas.microsoft.com/office/drawing/2014/main" id="{014D3409-00A7-44A7-A589-888012C778F9}"/>
              </a:ext>
            </a:extLst>
          </p:cNvPr>
          <p:cNvSpPr txBox="1">
            <a:spLocks noChangeArrowheads="1"/>
          </p:cNvSpPr>
          <p:nvPr/>
        </p:nvSpPr>
        <p:spPr bwMode="auto">
          <a:xfrm>
            <a:off x="4419600" y="3352800"/>
            <a:ext cx="45720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 is “Write once, run anywhere” language.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 code is compiled by the compiler and converted into bytecode. This bytecode is a platform-independent code because it can be run on multiple platforms, i.e., Write Once and Run Anywhere(WORA).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19041A6-3B24-440F-AE13-4738601379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186FF8-D779-4BF3-A243-D8F325621F12}" type="slidenum">
              <a:rPr lang="en-US" altLang="en-US" sz="1400" smtClean="0"/>
              <a:pPr>
                <a:spcBef>
                  <a:spcPct val="0"/>
                </a:spcBef>
                <a:buClrTx/>
                <a:buSzTx/>
                <a:buFontTx/>
                <a:buNone/>
              </a:pPr>
              <a:t>18</a:t>
            </a:fld>
            <a:endParaRPr lang="en-US" altLang="en-US" sz="1400"/>
          </a:p>
        </p:txBody>
      </p:sp>
      <p:sp>
        <p:nvSpPr>
          <p:cNvPr id="23555" name="Rectangle 2">
            <a:extLst>
              <a:ext uri="{FF2B5EF4-FFF2-40B4-BE49-F238E27FC236}">
                <a16:creationId xmlns:a16="http://schemas.microsoft.com/office/drawing/2014/main" id="{EE0F61EF-27A7-4809-B50B-8287493C25F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3556" name="Rectangle 3">
            <a:extLst>
              <a:ext uri="{FF2B5EF4-FFF2-40B4-BE49-F238E27FC236}">
                <a16:creationId xmlns:a16="http://schemas.microsoft.com/office/drawing/2014/main" id="{11D5E6D1-2C7B-4E2A-95D5-58368D478E07}"/>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3557" name="Text Box 4">
            <a:extLst>
              <a:ext uri="{FF2B5EF4-FFF2-40B4-BE49-F238E27FC236}">
                <a16:creationId xmlns:a16="http://schemas.microsoft.com/office/drawing/2014/main" id="{CD69EAFB-2F4F-490B-B8BA-0918BAAC8017}"/>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A8158907-46CC-4B18-87C2-8428FB1F5B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98071-5926-4B26-807D-7D390AFE7730}" type="slidenum">
              <a:rPr lang="en-US" altLang="en-US" sz="1400" smtClean="0"/>
              <a:pPr>
                <a:spcBef>
                  <a:spcPct val="0"/>
                </a:spcBef>
                <a:buClrTx/>
                <a:buSzTx/>
                <a:buFontTx/>
                <a:buNone/>
              </a:pPr>
              <a:t>19</a:t>
            </a:fld>
            <a:endParaRPr lang="en-US" altLang="en-US" sz="1400"/>
          </a:p>
        </p:txBody>
      </p:sp>
      <p:sp>
        <p:nvSpPr>
          <p:cNvPr id="24579" name="Rectangle 2">
            <a:extLst>
              <a:ext uri="{FF2B5EF4-FFF2-40B4-BE49-F238E27FC236}">
                <a16:creationId xmlns:a16="http://schemas.microsoft.com/office/drawing/2014/main" id="{AC1F18B8-F8F6-423B-A292-282C9AB43EE2}"/>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4580" name="Rectangle 3">
            <a:extLst>
              <a:ext uri="{FF2B5EF4-FFF2-40B4-BE49-F238E27FC236}">
                <a16:creationId xmlns:a16="http://schemas.microsoft.com/office/drawing/2014/main" id="{FC1DA9C9-5CA2-4B4F-9F29-14D3CED22EBF}"/>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4581" name="Text Box 4">
            <a:extLst>
              <a:ext uri="{FF2B5EF4-FFF2-40B4-BE49-F238E27FC236}">
                <a16:creationId xmlns:a16="http://schemas.microsoft.com/office/drawing/2014/main" id="{F2A12744-2905-424E-AF65-1C14220A97B2}"/>
              </a:ext>
            </a:extLst>
          </p:cNvPr>
          <p:cNvSpPr txBox="1">
            <a:spLocks noChangeArrowheads="1"/>
          </p:cNvSpPr>
          <p:nvPr/>
        </p:nvSpPr>
        <p:spPr bwMode="auto">
          <a:xfrm>
            <a:off x="3962400" y="4114800"/>
            <a:ext cx="4572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 is faster than other traditional interpreted programming languages because Java bytecode is "close" to native code.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965A0403-CE65-4C2C-99EC-0B8475DF97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1055CB-0AC9-4F9D-B2B5-A22CAE14248D}"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66F2352E-9252-490C-B8C3-13C6EF674885}"/>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EDDEBD84-D841-4EB5-B769-5E13388F72D2}"/>
              </a:ext>
            </a:extLst>
          </p:cNvPr>
          <p:cNvSpPr>
            <a:spLocks noGrp="1" noChangeArrowheads="1"/>
          </p:cNvSpPr>
          <p:nvPr>
            <p:ph type="body" idx="1"/>
          </p:nvPr>
        </p:nvSpPr>
        <p:spPr>
          <a:xfrm>
            <a:off x="304800" y="1219200"/>
            <a:ext cx="8610600" cy="5105400"/>
          </a:xfrm>
        </p:spPr>
        <p:txBody>
          <a:bodyPr/>
          <a:lstStyle/>
          <a:p>
            <a:r>
              <a:rPr lang="en-US" altLang="en-US" sz="2000" dirty="0"/>
              <a:t>To explain the basic syntax of a Java program.</a:t>
            </a:r>
          </a:p>
          <a:p>
            <a:r>
              <a:rPr lang="en-US" altLang="en-US" sz="2000" dirty="0"/>
              <a:t>To use sound Java programming style and document programs properly.</a:t>
            </a:r>
          </a:p>
          <a:p>
            <a:r>
              <a:rPr lang="en-US" altLang="en-US" sz="2000" dirty="0"/>
              <a:t>To explain the differences between syntax errors, runtime errors, and logic errors.</a:t>
            </a:r>
          </a:p>
          <a:p>
            <a:r>
              <a:rPr lang="en-US" altLang="en-US" sz="2000" dirty="0"/>
              <a:t>To create, compile, and run Java programs using NetBeans.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E8015FD8-9C05-4250-840F-C0E6071961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1E79F8-7438-4A96-A04B-CD449DE179CB}" type="slidenum">
              <a:rPr lang="en-US" altLang="en-US" sz="1400" smtClean="0"/>
              <a:pPr>
                <a:spcBef>
                  <a:spcPct val="0"/>
                </a:spcBef>
                <a:buClrTx/>
                <a:buSzTx/>
                <a:buFontTx/>
                <a:buNone/>
              </a:pPr>
              <a:t>20</a:t>
            </a:fld>
            <a:endParaRPr lang="en-US" altLang="en-US" sz="1400"/>
          </a:p>
        </p:txBody>
      </p:sp>
      <p:sp>
        <p:nvSpPr>
          <p:cNvPr id="25603" name="Rectangle 2">
            <a:extLst>
              <a:ext uri="{FF2B5EF4-FFF2-40B4-BE49-F238E27FC236}">
                <a16:creationId xmlns:a16="http://schemas.microsoft.com/office/drawing/2014/main" id="{C960AACE-D178-4DE0-A372-56D0D1E00540}"/>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5604" name="Rectangle 3">
            <a:extLst>
              <a:ext uri="{FF2B5EF4-FFF2-40B4-BE49-F238E27FC236}">
                <a16:creationId xmlns:a16="http://schemas.microsoft.com/office/drawing/2014/main" id="{E63113BA-EC01-4799-8D39-A8570B42DFBD}"/>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25605" name="Text Box 4">
            <a:extLst>
              <a:ext uri="{FF2B5EF4-FFF2-40B4-BE49-F238E27FC236}">
                <a16:creationId xmlns:a16="http://schemas.microsoft.com/office/drawing/2014/main" id="{8F777871-C053-4E75-9C0C-D3C0F46B19C5}"/>
              </a:ext>
            </a:extLst>
          </p:cNvPr>
          <p:cNvSpPr txBox="1">
            <a:spLocks noChangeArrowheads="1"/>
          </p:cNvSpPr>
          <p:nvPr/>
        </p:nvSpPr>
        <p:spPr bwMode="auto">
          <a:xfrm>
            <a:off x="3733800" y="4724400"/>
            <a:ext cx="5029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A thread is like a separate program, executing concurrently. We can write Java programs that deal with many tasks at once by defining multiple threads.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386A2498-147B-494E-930A-D7C2968633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2E02D3-2F36-4842-9A3E-866398C6DD95}" type="slidenum">
              <a:rPr lang="en-US" altLang="en-US" sz="1400" smtClean="0"/>
              <a:pPr>
                <a:spcBef>
                  <a:spcPct val="0"/>
                </a:spcBef>
                <a:buClrTx/>
                <a:buSzTx/>
                <a:buFontTx/>
                <a:buNone/>
              </a:pPr>
              <a:t>21</a:t>
            </a:fld>
            <a:endParaRPr lang="en-US" altLang="en-US" sz="1400"/>
          </a:p>
        </p:txBody>
      </p:sp>
      <p:sp>
        <p:nvSpPr>
          <p:cNvPr id="26627" name="Rectangle 2">
            <a:extLst>
              <a:ext uri="{FF2B5EF4-FFF2-40B4-BE49-F238E27FC236}">
                <a16:creationId xmlns:a16="http://schemas.microsoft.com/office/drawing/2014/main" id="{51A35E6B-F814-4D02-89CA-2B680812F4A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26628" name="Rectangle 3">
            <a:extLst>
              <a:ext uri="{FF2B5EF4-FFF2-40B4-BE49-F238E27FC236}">
                <a16:creationId xmlns:a16="http://schemas.microsoft.com/office/drawing/2014/main" id="{9C25D57D-374D-4D7E-880B-0A7FA1F467C2}"/>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26629" name="Text Box 4">
            <a:extLst>
              <a:ext uri="{FF2B5EF4-FFF2-40B4-BE49-F238E27FC236}">
                <a16:creationId xmlns:a16="http://schemas.microsoft.com/office/drawing/2014/main" id="{91EC5F0D-5399-467A-B9E9-DC6FE91E290C}"/>
              </a:ext>
            </a:extLst>
          </p:cNvPr>
          <p:cNvSpPr txBox="1">
            <a:spLocks noChangeArrowheads="1"/>
          </p:cNvSpPr>
          <p:nvPr/>
        </p:nvSpPr>
        <p:spPr bwMode="auto">
          <a:xfrm>
            <a:off x="3733800" y="5029200"/>
            <a:ext cx="50292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supports dynamic loading of classes, dynamic compilation and automatic memory management </a:t>
            </a:r>
            <a:endParaRPr lang="en-US" altLang="en-US" sz="2000">
              <a:solidFill>
                <a:srgbClr val="FF9900"/>
              </a:solidFill>
              <a:latin typeface="Book Antiqua" panose="02040602050305030304" pitchFamily="18" charset="0"/>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E8610DE8-80A0-45F7-BBFF-90B305CDE9F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3A04CF-5E1C-4715-A8CE-05F2258824B2}" type="slidenum">
              <a:rPr lang="en-US" altLang="en-US" sz="1400" smtClean="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84A81448-04D2-48B3-910A-09EEAA6A8A96}"/>
              </a:ext>
            </a:extLst>
          </p:cNvPr>
          <p:cNvSpPr>
            <a:spLocks noGrp="1" noChangeArrowheads="1"/>
          </p:cNvSpPr>
          <p:nvPr>
            <p:ph type="title"/>
          </p:nvPr>
        </p:nvSpPr>
        <p:spPr>
          <a:xfrm>
            <a:off x="685800" y="228600"/>
            <a:ext cx="7772400" cy="609600"/>
          </a:xfrm>
        </p:spPr>
        <p:txBody>
          <a:bodyPr/>
          <a:lstStyle/>
          <a:p>
            <a:r>
              <a:rPr lang="en-US" altLang="en-US"/>
              <a:t>JDK</a:t>
            </a:r>
          </a:p>
        </p:txBody>
      </p:sp>
      <p:sp>
        <p:nvSpPr>
          <p:cNvPr id="28676" name="Rectangle 3">
            <a:extLst>
              <a:ext uri="{FF2B5EF4-FFF2-40B4-BE49-F238E27FC236}">
                <a16:creationId xmlns:a16="http://schemas.microsoft.com/office/drawing/2014/main" id="{8E7C9B76-3351-4668-8087-0B533AE53FF5}"/>
              </a:ext>
            </a:extLst>
          </p:cNvPr>
          <p:cNvSpPr>
            <a:spLocks noGrp="1" noChangeArrowheads="1"/>
          </p:cNvSpPr>
          <p:nvPr>
            <p:ph type="body" idx="1"/>
          </p:nvPr>
        </p:nvSpPr>
        <p:spPr>
          <a:xfrm>
            <a:off x="228600" y="1066800"/>
            <a:ext cx="8763000" cy="5257800"/>
          </a:xfrm>
        </p:spPr>
        <p:txBody>
          <a:bodyPr/>
          <a:lstStyle/>
          <a:p>
            <a:pPr>
              <a:defRPr/>
            </a:pPr>
            <a:r>
              <a:rPr lang="en-US" sz="2200" dirty="0">
                <a:latin typeface="+mj-lt"/>
              </a:rPr>
              <a:t>The Java Development Kit (JDK) is a package of tools for developing Java-based software.</a:t>
            </a:r>
          </a:p>
          <a:p>
            <a:pPr>
              <a:defRPr/>
            </a:pPr>
            <a:r>
              <a:rPr lang="en-US" altLang="en-US" sz="2200" dirty="0">
                <a:latin typeface="+mj-lt"/>
                <a:cs typeface="Times New Roman" panose="02020603050405020304" pitchFamily="18" charset="0"/>
              </a:rPr>
              <a:t>The first version JDK 1.0 was released on January 23, 1996. The latest is Java SE 13 from Sept. 2019. </a:t>
            </a:r>
          </a:p>
          <a:p>
            <a:pPr>
              <a:defRPr/>
            </a:pPr>
            <a:r>
              <a:rPr lang="en-US" altLang="en-US" sz="2200" dirty="0">
                <a:latin typeface="+mj-lt"/>
                <a:cs typeface="Times New Roman" panose="02020603050405020304" pitchFamily="18" charset="0"/>
              </a:rPr>
              <a:t>JDK comes in three different packages:</a:t>
            </a:r>
          </a:p>
          <a:p>
            <a:pPr lvl="1">
              <a:defRPr/>
            </a:pPr>
            <a:r>
              <a:rPr lang="en-US" sz="2200" dirty="0">
                <a:latin typeface="+mj-lt"/>
              </a:rPr>
              <a:t>Java Enterprise Edition (Java EE) to develop server-side applications such as Java servlets, Java </a:t>
            </a:r>
            <a:r>
              <a:rPr lang="en-US" sz="2200" dirty="0" err="1">
                <a:latin typeface="+mj-lt"/>
              </a:rPr>
              <a:t>ServerPages</a:t>
            </a:r>
            <a:r>
              <a:rPr lang="en-US" sz="2200" dirty="0">
                <a:latin typeface="+mj-lt"/>
              </a:rPr>
              <a:t>, and Java </a:t>
            </a:r>
            <a:r>
              <a:rPr lang="en-US" sz="2200" dirty="0" err="1">
                <a:latin typeface="+mj-lt"/>
              </a:rPr>
              <a:t>ServerFaces</a:t>
            </a:r>
            <a:r>
              <a:rPr lang="en-US" sz="2200" dirty="0">
                <a:latin typeface="+mj-lt"/>
              </a:rPr>
              <a:t>, </a:t>
            </a:r>
          </a:p>
          <a:p>
            <a:pPr lvl="1">
              <a:defRPr/>
            </a:pPr>
            <a:r>
              <a:rPr lang="en-US" sz="2200" dirty="0">
                <a:latin typeface="+mj-lt"/>
              </a:rPr>
              <a:t>Java Standard Edition (Java SE) to develop client-side standalone applications or applets, and </a:t>
            </a:r>
          </a:p>
          <a:p>
            <a:pPr lvl="1">
              <a:defRPr/>
            </a:pPr>
            <a:r>
              <a:rPr lang="en-US" sz="2200" dirty="0">
                <a:latin typeface="+mj-lt"/>
              </a:rPr>
              <a:t>Java Mobile Edition (Java ME) to develop applications for mobile devices.</a:t>
            </a:r>
          </a:p>
          <a:p>
            <a:pPr>
              <a:defRPr/>
            </a:pPr>
            <a:r>
              <a:rPr lang="en-US" altLang="en-US" sz="2200" dirty="0">
                <a:latin typeface="+mj-lt"/>
                <a:cs typeface="Times New Roman" panose="02020603050405020304" pitchFamily="18" charset="0"/>
              </a:rPr>
              <a:t>We use Java SE to develop desktop applications and can be freely download from: </a:t>
            </a:r>
            <a:r>
              <a:rPr lang="en-US" altLang="en-US" sz="2200" dirty="0">
                <a:latin typeface="+mj-lt"/>
                <a:cs typeface="Times New Roman" panose="02020603050405020304" pitchFamily="18" charset="0"/>
                <a:hlinkClick r:id="rId2"/>
              </a:rPr>
              <a:t>https://www.oracle.com/technetwork/java/javase/downloads/index.html</a:t>
            </a:r>
            <a:endParaRPr lang="en-US" altLang="en-US" sz="2200" dirty="0">
              <a:latin typeface="+mj-lt"/>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49E8BCBD-404E-491F-83B7-1F0EB5FE9F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D78D8A-4DE1-4EFC-B956-4C3FB69C98FD}" type="slidenum">
              <a:rPr lang="en-US" altLang="en-US" sz="1400" smtClean="0"/>
              <a:pPr>
                <a:spcBef>
                  <a:spcPct val="0"/>
                </a:spcBef>
                <a:buClrTx/>
                <a:buSzTx/>
                <a:buFontTx/>
                <a:buNone/>
              </a:pPr>
              <a:t>23</a:t>
            </a:fld>
            <a:endParaRPr lang="en-US" altLang="en-US" sz="1400"/>
          </a:p>
        </p:txBody>
      </p:sp>
      <p:sp>
        <p:nvSpPr>
          <p:cNvPr id="28675" name="Rectangle 2">
            <a:extLst>
              <a:ext uri="{FF2B5EF4-FFF2-40B4-BE49-F238E27FC236}">
                <a16:creationId xmlns:a16="http://schemas.microsoft.com/office/drawing/2014/main" id="{BE0D2FA5-6175-41CB-8AC0-291D9F53E13A}"/>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28676" name="Rectangle 3">
            <a:extLst>
              <a:ext uri="{FF2B5EF4-FFF2-40B4-BE49-F238E27FC236}">
                <a16:creationId xmlns:a16="http://schemas.microsoft.com/office/drawing/2014/main" id="{DD6D16A3-5767-47A8-9341-C946A86F73FC}"/>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An Integrated Development Environment (IDE) is an application which facilitates the application development.</a:t>
            </a:r>
          </a:p>
          <a:p>
            <a:pPr lvl="1">
              <a:lnSpc>
                <a:spcPct val="90000"/>
              </a:lnSpc>
            </a:pPr>
            <a:r>
              <a:rPr lang="en-US" altLang="en-US" sz="2600"/>
              <a:t>NetBeans</a:t>
            </a:r>
          </a:p>
          <a:p>
            <a:pPr lvl="1">
              <a:lnSpc>
                <a:spcPct val="90000"/>
              </a:lnSpc>
              <a:spcBef>
                <a:spcPct val="50000"/>
              </a:spcBef>
            </a:pPr>
            <a:r>
              <a:rPr lang="en-US" altLang="en-US" sz="2600"/>
              <a:t>Eclipse</a:t>
            </a:r>
          </a:p>
          <a:p>
            <a:pPr lvl="1">
              <a:lnSpc>
                <a:spcPct val="90000"/>
              </a:lnSpc>
              <a:spcBef>
                <a:spcPct val="50000"/>
              </a:spcBef>
            </a:pPr>
            <a:r>
              <a:rPr lang="en-US" altLang="en-US" sz="2600"/>
              <a:t>JDeveloper</a:t>
            </a:r>
          </a:p>
          <a:p>
            <a:pPr lvl="1">
              <a:lnSpc>
                <a:spcPct val="90000"/>
              </a:lnSpc>
              <a:spcBef>
                <a:spcPct val="50000"/>
              </a:spcBef>
            </a:pPr>
            <a:r>
              <a:rPr lang="en-US" altLang="en-US" sz="2600"/>
              <a:t>And several others….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77E4244-4C2C-4B32-98DC-D6D750A4CD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6CEF3E-AD17-4764-9E03-7939AFBC25FA}" type="slidenum">
              <a:rPr lang="en-US" altLang="en-US" sz="1400" smtClean="0"/>
              <a:pPr>
                <a:spcBef>
                  <a:spcPct val="0"/>
                </a:spcBef>
                <a:buClrTx/>
                <a:buSzTx/>
                <a:buFontTx/>
                <a:buNone/>
              </a:pPr>
              <a:t>24</a:t>
            </a:fld>
            <a:endParaRPr lang="en-US" altLang="en-US" sz="1400"/>
          </a:p>
        </p:txBody>
      </p:sp>
      <p:sp>
        <p:nvSpPr>
          <p:cNvPr id="29699" name="Rectangle 2">
            <a:extLst>
              <a:ext uri="{FF2B5EF4-FFF2-40B4-BE49-F238E27FC236}">
                <a16:creationId xmlns:a16="http://schemas.microsoft.com/office/drawing/2014/main" id="{9208AA7B-6623-4AC6-94F9-CA4F514A6A64}"/>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FBD75C0F-C4CA-4D7B-A48F-A06391748FCC}"/>
              </a:ext>
            </a:extLst>
          </p:cNvPr>
          <p:cNvSpPr>
            <a:spLocks noGrp="1" noChangeArrowheads="1"/>
          </p:cNvSpPr>
          <p:nvPr>
            <p:ph type="body" idx="1"/>
          </p:nvPr>
        </p:nvSpPr>
        <p:spPr>
          <a:xfrm>
            <a:off x="457200" y="16764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29701" name="AutoShape 4">
            <a:hlinkClick r:id="rId3" action="ppaction://program" highlightClick="1"/>
            <a:extLst>
              <a:ext uri="{FF2B5EF4-FFF2-40B4-BE49-F238E27FC236}">
                <a16:creationId xmlns:a16="http://schemas.microsoft.com/office/drawing/2014/main" id="{9FF3E9C9-6E34-4469-9325-29326EDE31EB}"/>
              </a:ext>
            </a:extLst>
          </p:cNvPr>
          <p:cNvSpPr>
            <a:spLocks noChangeArrowheads="1"/>
          </p:cNvSpPr>
          <p:nvPr/>
        </p:nvSpPr>
        <p:spPr bwMode="auto">
          <a:xfrm>
            <a:off x="1022350" y="5208588"/>
            <a:ext cx="1143000" cy="5969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9029" name="AutoShape 5">
            <a:hlinkClick r:id="" action="ppaction://noaction" highlightClick="1"/>
            <a:extLst>
              <a:ext uri="{FF2B5EF4-FFF2-40B4-BE49-F238E27FC236}">
                <a16:creationId xmlns:a16="http://schemas.microsoft.com/office/drawing/2014/main" id="{5D887D77-1B71-4BB2-AA9E-8498AE69AFC7}"/>
              </a:ext>
            </a:extLst>
          </p:cNvPr>
          <p:cNvSpPr>
            <a:spLocks noChangeArrowheads="1"/>
          </p:cNvSpPr>
          <p:nvPr/>
        </p:nvSpPr>
        <p:spPr bwMode="auto">
          <a:xfrm>
            <a:off x="1022350" y="4522788"/>
            <a:ext cx="1600200" cy="5969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Welcome</a:t>
            </a:r>
            <a:endParaRPr lang="en-US" altLang="en-US">
              <a:solidFill>
                <a:schemeClr val="accent1"/>
              </a:solidFill>
            </a:endParaRPr>
          </a:p>
        </p:txBody>
      </p:sp>
      <p:sp>
        <p:nvSpPr>
          <p:cNvPr id="29703" name="Text Box 10">
            <a:extLst>
              <a:ext uri="{FF2B5EF4-FFF2-40B4-BE49-F238E27FC236}">
                <a16:creationId xmlns:a16="http://schemas.microsoft.com/office/drawing/2014/main" id="{64D27402-3BC0-4148-8DF0-5C7C591B7860}"/>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29704" name="AutoShape 13">
            <a:hlinkClick r:id="rId5" highlightClick="1"/>
            <a:extLst>
              <a:ext uri="{FF2B5EF4-FFF2-40B4-BE49-F238E27FC236}">
                <a16:creationId xmlns:a16="http://schemas.microsoft.com/office/drawing/2014/main" id="{6A7D6DC1-EA5A-46E1-B979-85E9BAAA2148}"/>
              </a:ext>
            </a:extLst>
          </p:cNvPr>
          <p:cNvSpPr>
            <a:spLocks noChangeArrowheads="1"/>
          </p:cNvSpPr>
          <p:nvPr/>
        </p:nvSpPr>
        <p:spPr bwMode="auto">
          <a:xfrm>
            <a:off x="488950" y="4522788"/>
            <a:ext cx="468313" cy="577850"/>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 name="AutoShape 4">
            <a:hlinkClick r:id="rId6" highlightClick="1"/>
            <a:extLst>
              <a:ext uri="{FF2B5EF4-FFF2-40B4-BE49-F238E27FC236}">
                <a16:creationId xmlns:a16="http://schemas.microsoft.com/office/drawing/2014/main" id="{432A5687-11AF-4CE0-9545-8E9C70CBF951}"/>
              </a:ext>
            </a:extLst>
          </p:cNvPr>
          <p:cNvSpPr>
            <a:spLocks noChangeArrowheads="1"/>
          </p:cNvSpPr>
          <p:nvPr/>
        </p:nvSpPr>
        <p:spPr bwMode="auto">
          <a:xfrm>
            <a:off x="4800600" y="3431984"/>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latin typeface="Book Antiqua" pitchFamily="18" charset="0"/>
              </a:rPr>
              <a:t>Animation</a:t>
            </a:r>
            <a:endParaRPr lang="en-US" altLang="en-US"/>
          </a:p>
        </p:txBody>
      </p:sp>
      <p:sp>
        <p:nvSpPr>
          <p:cNvPr id="29708" name="Rectangle 1">
            <a:extLst>
              <a:ext uri="{FF2B5EF4-FFF2-40B4-BE49-F238E27FC236}">
                <a16:creationId xmlns:a16="http://schemas.microsoft.com/office/drawing/2014/main" id="{B1FEBA84-DEF7-40F6-8969-313D3F93088A}"/>
              </a:ext>
            </a:extLst>
          </p:cNvPr>
          <p:cNvSpPr>
            <a:spLocks noChangeArrowheads="1"/>
          </p:cNvSpPr>
          <p:nvPr/>
        </p:nvSpPr>
        <p:spPr bwMode="auto">
          <a:xfrm>
            <a:off x="3581400" y="3973513"/>
            <a:ext cx="51816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000000"/>
                </a:solidFill>
                <a:latin typeface="Courier New" panose="02070309020205020404" pitchFamily="49" charset="0"/>
                <a:cs typeface="Courier New" panose="02070309020205020404" pitchFamily="49" charset="0"/>
              </a:rPr>
              <a:t>System is a class in the </a:t>
            </a:r>
            <a:r>
              <a:rPr lang="en-US" altLang="en-US" sz="1800" b="1">
                <a:solidFill>
                  <a:srgbClr val="000000"/>
                </a:solidFill>
                <a:latin typeface="Courier New" panose="02070309020205020404" pitchFamily="49" charset="0"/>
                <a:cs typeface="Courier New" panose="02070309020205020404" pitchFamily="49" charset="0"/>
              </a:rPr>
              <a:t>java.lang package</a:t>
            </a:r>
            <a:r>
              <a:rPr lang="en-US" altLang="en-US" sz="1800">
                <a:solidFill>
                  <a:srgbClr val="000000"/>
                </a:solidFill>
                <a:latin typeface="Courier New" panose="02070309020205020404" pitchFamily="49" charset="0"/>
                <a:cs typeface="Courier New" panose="02070309020205020404" pitchFamily="49" charset="0"/>
              </a:rPr>
              <a:t> . </a:t>
            </a:r>
          </a:p>
          <a:p>
            <a:pPr>
              <a:spcBef>
                <a:spcPct val="0"/>
              </a:spcBef>
              <a:buClrTx/>
              <a:buSzTx/>
              <a:buFontTx/>
              <a:buNone/>
            </a:pPr>
            <a:r>
              <a:rPr lang="en-US" altLang="en-US" sz="1800">
                <a:solidFill>
                  <a:srgbClr val="000000"/>
                </a:solidFill>
                <a:latin typeface="Courier New" panose="02070309020205020404" pitchFamily="49" charset="0"/>
                <a:cs typeface="Courier New" panose="02070309020205020404" pitchFamily="49" charset="0"/>
              </a:rPr>
              <a:t>The out is a static member of the System class, and is an instance of </a:t>
            </a:r>
            <a:r>
              <a:rPr lang="en-US" altLang="en-US" sz="1800" b="1">
                <a:solidFill>
                  <a:srgbClr val="000000"/>
                </a:solidFill>
                <a:latin typeface="Courier New" panose="02070309020205020404" pitchFamily="49" charset="0"/>
                <a:cs typeface="Courier New" panose="02070309020205020404" pitchFamily="49" charset="0"/>
              </a:rPr>
              <a:t>java.io.PrintStream</a:t>
            </a:r>
            <a:r>
              <a:rPr lang="en-US" altLang="en-US" sz="1800">
                <a:solidFill>
                  <a:srgbClr val="000000"/>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800">
                <a:solidFill>
                  <a:srgbClr val="000000"/>
                </a:solidFill>
                <a:latin typeface="Courier New" panose="02070309020205020404" pitchFamily="49" charset="0"/>
                <a:cs typeface="Courier New" panose="02070309020205020404" pitchFamily="49" charset="0"/>
              </a:rPr>
              <a:t>The println is a method of java.io.PrintStream.</a:t>
            </a:r>
            <a:endParaRPr lang="en-US" altLang="en-US" sz="1800">
              <a:latin typeface="Courier New" panose="02070309020205020404" pitchFamily="49" charset="0"/>
              <a:cs typeface="Courier New" panose="02070309020205020404"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ED531490-B957-472C-8448-781796CF630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ED8E67-E6E3-4392-92AF-9C787DF23630}" type="slidenum">
              <a:rPr lang="en-US" altLang="en-US" sz="1400" smtClean="0"/>
              <a:pPr>
                <a:spcBef>
                  <a:spcPct val="0"/>
                </a:spcBef>
                <a:buClrTx/>
                <a:buSzTx/>
                <a:buFontTx/>
                <a:buNone/>
              </a:pPr>
              <a:t>25</a:t>
            </a:fld>
            <a:endParaRPr lang="en-US" altLang="en-US" sz="1400"/>
          </a:p>
        </p:txBody>
      </p:sp>
      <p:sp>
        <p:nvSpPr>
          <p:cNvPr id="31747" name="Rectangle 9">
            <a:extLst>
              <a:ext uri="{FF2B5EF4-FFF2-40B4-BE49-F238E27FC236}">
                <a16:creationId xmlns:a16="http://schemas.microsoft.com/office/drawing/2014/main" id="{DEB20D41-278F-499F-BF3D-0BAB7D1A5E7C}"/>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8" name="Rectangle 11">
            <a:extLst>
              <a:ext uri="{FF2B5EF4-FFF2-40B4-BE49-F238E27FC236}">
                <a16:creationId xmlns:a16="http://schemas.microsoft.com/office/drawing/2014/main" id="{032E9E50-80C8-4466-AA13-37DBA05909EE}"/>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15">
            <a:extLst>
              <a:ext uri="{FF2B5EF4-FFF2-40B4-BE49-F238E27FC236}">
                <a16:creationId xmlns:a16="http://schemas.microsoft.com/office/drawing/2014/main" id="{3A3199A0-9F9C-4B21-8120-4208F129EFAD}"/>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0" name="Picture 11">
            <a:extLst>
              <a:ext uri="{FF2B5EF4-FFF2-40B4-BE49-F238E27FC236}">
                <a16:creationId xmlns:a16="http://schemas.microsoft.com/office/drawing/2014/main" id="{2D3EB533-BF68-486A-9ADE-5563B6A29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1751" name="Rectangle 2">
            <a:extLst>
              <a:ext uri="{FF2B5EF4-FFF2-40B4-BE49-F238E27FC236}">
                <a16:creationId xmlns:a16="http://schemas.microsoft.com/office/drawing/2014/main" id="{AE10EB37-570A-405D-BE01-7E2D99FA1145}"/>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31752" name="Picture 9">
            <a:extLst>
              <a:ext uri="{FF2B5EF4-FFF2-40B4-BE49-F238E27FC236}">
                <a16:creationId xmlns:a16="http://schemas.microsoft.com/office/drawing/2014/main" id="{BF759D2B-C7D6-404C-A3E3-4DC47D199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75E29967-E376-472E-8AF1-96CB84F2435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7FB95C-F196-4A1A-9B84-0B4EDB1090A0}" type="slidenum">
              <a:rPr lang="en-US" altLang="en-US" sz="1400" smtClean="0"/>
              <a:pPr>
                <a:spcBef>
                  <a:spcPct val="0"/>
                </a:spcBef>
                <a:buClrTx/>
                <a:buSzTx/>
                <a:buFontTx/>
                <a:buNone/>
              </a:pPr>
              <a:t>26</a:t>
            </a:fld>
            <a:endParaRPr lang="en-US" altLang="en-US" sz="1400"/>
          </a:p>
        </p:txBody>
      </p:sp>
      <p:sp>
        <p:nvSpPr>
          <p:cNvPr id="32771" name="Rectangle 2">
            <a:extLst>
              <a:ext uri="{FF2B5EF4-FFF2-40B4-BE49-F238E27FC236}">
                <a16:creationId xmlns:a16="http://schemas.microsoft.com/office/drawing/2014/main" id="{E18D3087-417A-4DEB-8F8A-F1459C7D8450}"/>
              </a:ext>
            </a:extLst>
          </p:cNvPr>
          <p:cNvSpPr>
            <a:spLocks noGrp="1" noChangeArrowheads="1"/>
          </p:cNvSpPr>
          <p:nvPr>
            <p:ph type="title"/>
          </p:nvPr>
        </p:nvSpPr>
        <p:spPr>
          <a:xfrm>
            <a:off x="685800" y="0"/>
            <a:ext cx="7772400" cy="1428750"/>
          </a:xfrm>
          <a:noFill/>
        </p:spPr>
        <p:txBody>
          <a:bodyPr/>
          <a:lstStyle/>
          <a:p>
            <a:r>
              <a:rPr lang="en-US" altLang="en-US"/>
              <a:t>Programming Style</a:t>
            </a:r>
          </a:p>
        </p:txBody>
      </p:sp>
      <p:sp>
        <p:nvSpPr>
          <p:cNvPr id="32772" name="Rectangle 3">
            <a:extLst>
              <a:ext uri="{FF2B5EF4-FFF2-40B4-BE49-F238E27FC236}">
                <a16:creationId xmlns:a16="http://schemas.microsoft.com/office/drawing/2014/main" id="{5C603B88-AFDA-475D-8F50-2F64E2C56EF7}"/>
              </a:ext>
            </a:extLst>
          </p:cNvPr>
          <p:cNvSpPr>
            <a:spLocks noGrp="1" noChangeArrowheads="1"/>
          </p:cNvSpPr>
          <p:nvPr>
            <p:ph type="body" idx="1"/>
          </p:nvPr>
        </p:nvSpPr>
        <p:spPr>
          <a:xfrm>
            <a:off x="381000" y="1219200"/>
            <a:ext cx="7789863" cy="2438400"/>
          </a:xfrm>
          <a:noFill/>
        </p:spPr>
        <p:txBody>
          <a:bodyPr/>
          <a:lstStyle/>
          <a:p>
            <a:pPr algn="just"/>
            <a:r>
              <a:rPr lang="en-US" altLang="en-US" sz="3000"/>
              <a:t>Appropriate Comments</a:t>
            </a:r>
          </a:p>
          <a:p>
            <a:pPr algn="just"/>
            <a:r>
              <a:rPr lang="en-US" altLang="en-US" sz="3000"/>
              <a:t>Naming Conventions</a:t>
            </a:r>
          </a:p>
          <a:p>
            <a:pPr algn="just"/>
            <a:r>
              <a:rPr lang="en-US" altLang="en-US" sz="3000"/>
              <a:t>Proper Indentation and Spacing Lines</a:t>
            </a:r>
          </a:p>
          <a:p>
            <a:pPr algn="just"/>
            <a:r>
              <a:rPr lang="en-US" altLang="en-US" sz="3000"/>
              <a:t>Block Styles</a:t>
            </a:r>
          </a:p>
        </p:txBody>
      </p:sp>
      <p:graphicFrame>
        <p:nvGraphicFramePr>
          <p:cNvPr id="32773" name="Object 5">
            <a:extLst>
              <a:ext uri="{FF2B5EF4-FFF2-40B4-BE49-F238E27FC236}">
                <a16:creationId xmlns:a16="http://schemas.microsoft.com/office/drawing/2014/main" id="{46048C93-D1F7-4C73-AA09-BF8144B6F159}"/>
              </a:ext>
            </a:extLst>
          </p:cNvPr>
          <p:cNvGraphicFramePr>
            <a:graphicFrameLocks noChangeAspect="1"/>
          </p:cNvGraphicFramePr>
          <p:nvPr/>
        </p:nvGraphicFramePr>
        <p:xfrm>
          <a:off x="2590800" y="3341688"/>
          <a:ext cx="6324600" cy="2901950"/>
        </p:xfrm>
        <a:graphic>
          <a:graphicData uri="http://schemas.openxmlformats.org/presentationml/2006/ole">
            <mc:AlternateContent xmlns:mc="http://schemas.openxmlformats.org/markup-compatibility/2006">
              <mc:Choice xmlns:v="urn:schemas-microsoft-com:vml" Requires="v">
                <p:oleObj spid="_x0000_s32781" name="Picture" r:id="rId3" imgW="4646552" imgH="2130050" progId="Word.Picture.8">
                  <p:embed/>
                </p:oleObj>
              </mc:Choice>
              <mc:Fallback>
                <p:oleObj name="Picture" r:id="rId3" imgW="4646552" imgH="2130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341688"/>
                        <a:ext cx="63246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023B882-E1DF-4F47-8BE0-8E5CFFFBD4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79B58C-228A-4368-9CD9-8759F5176647}" type="slidenum">
              <a:rPr lang="en-US" altLang="en-US" sz="1400" smtClean="0"/>
              <a:pPr>
                <a:spcBef>
                  <a:spcPct val="0"/>
                </a:spcBef>
                <a:buClrTx/>
                <a:buSzTx/>
                <a:buFontTx/>
                <a:buNone/>
              </a:pPr>
              <a:t>27</a:t>
            </a:fld>
            <a:endParaRPr lang="en-US" altLang="en-US" sz="1400"/>
          </a:p>
        </p:txBody>
      </p:sp>
      <p:sp>
        <p:nvSpPr>
          <p:cNvPr id="33795" name="Rectangle 2">
            <a:extLst>
              <a:ext uri="{FF2B5EF4-FFF2-40B4-BE49-F238E27FC236}">
                <a16:creationId xmlns:a16="http://schemas.microsoft.com/office/drawing/2014/main" id="{5904C170-A446-4763-94A1-DFE5045D9FB8}"/>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39940" name="Rectangle 3">
            <a:extLst>
              <a:ext uri="{FF2B5EF4-FFF2-40B4-BE49-F238E27FC236}">
                <a16:creationId xmlns:a16="http://schemas.microsoft.com/office/drawing/2014/main" id="{D7B8A266-47D0-4B86-A098-FEC0EFE940E7}"/>
              </a:ext>
            </a:extLst>
          </p:cNvPr>
          <p:cNvSpPr>
            <a:spLocks noGrp="1" noChangeArrowheads="1"/>
          </p:cNvSpPr>
          <p:nvPr>
            <p:ph type="body" idx="1"/>
          </p:nvPr>
        </p:nvSpPr>
        <p:spPr>
          <a:xfrm>
            <a:off x="685800" y="1371600"/>
            <a:ext cx="8229600" cy="4724400"/>
          </a:xfrm>
        </p:spPr>
        <p:txBody>
          <a:bodyPr/>
          <a:lstStyle/>
          <a:p>
            <a:pPr algn="just">
              <a:defRPr/>
            </a:pPr>
            <a:r>
              <a:rPr lang="en-US" altLang="en-US" dirty="0">
                <a:latin typeface="+mj-lt"/>
              </a:rPr>
              <a:t>Syntax Errors</a:t>
            </a:r>
          </a:p>
          <a:p>
            <a:pPr lvl="1" algn="just">
              <a:defRPr/>
            </a:pPr>
            <a:r>
              <a:rPr lang="en-US" altLang="en-US" dirty="0">
                <a:latin typeface="+mj-lt"/>
              </a:rPr>
              <a:t>Detected by the compiler</a:t>
            </a:r>
          </a:p>
          <a:p>
            <a:pPr lvl="2" algn="just">
              <a:defRPr/>
            </a:pPr>
            <a:r>
              <a:rPr lang="en-US" altLang="en-US" sz="1600" dirty="0" err="1">
                <a:latin typeface="+mj-lt"/>
              </a:rPr>
              <a:t>System.out.println</a:t>
            </a:r>
            <a:r>
              <a:rPr lang="en-US" altLang="en-US" sz="1600" dirty="0">
                <a:latin typeface="+mj-lt"/>
              </a:rPr>
              <a:t>("Welcome to Java);</a:t>
            </a:r>
          </a:p>
          <a:p>
            <a:pPr algn="just">
              <a:defRPr/>
            </a:pPr>
            <a:r>
              <a:rPr lang="en-US" altLang="en-US" dirty="0">
                <a:latin typeface="+mj-lt"/>
              </a:rPr>
              <a:t>Runtime Errors</a:t>
            </a:r>
          </a:p>
          <a:p>
            <a:pPr lvl="1" algn="just">
              <a:defRPr/>
            </a:pPr>
            <a:r>
              <a:rPr lang="en-US" altLang="en-US" dirty="0">
                <a:latin typeface="+mj-lt"/>
              </a:rPr>
              <a:t>Causes the program to abort</a:t>
            </a:r>
          </a:p>
          <a:p>
            <a:pPr lvl="2" algn="just">
              <a:defRPr/>
            </a:pPr>
            <a:r>
              <a:rPr lang="en-US" altLang="en-US" sz="1600" dirty="0" err="1">
                <a:latin typeface="+mj-lt"/>
                <a:cs typeface="Times New Roman" pitchFamily="18" charset="0"/>
              </a:rPr>
              <a:t>System.out.println</a:t>
            </a:r>
            <a:r>
              <a:rPr lang="en-US" altLang="en-US" sz="1600" dirty="0">
                <a:latin typeface="+mj-lt"/>
                <a:cs typeface="Times New Roman" pitchFamily="18" charset="0"/>
              </a:rPr>
              <a:t>(1 / 0);</a:t>
            </a:r>
            <a:endParaRPr lang="en-US" altLang="en-US" sz="1600" dirty="0">
              <a:latin typeface="+mj-lt"/>
            </a:endParaRPr>
          </a:p>
          <a:p>
            <a:pPr algn="just">
              <a:defRPr/>
            </a:pPr>
            <a:r>
              <a:rPr lang="en-US" altLang="en-US" dirty="0">
                <a:latin typeface="+mj-lt"/>
              </a:rPr>
              <a:t>Logic Errors</a:t>
            </a:r>
          </a:p>
          <a:p>
            <a:pPr lvl="1" algn="just">
              <a:defRPr/>
            </a:pPr>
            <a:r>
              <a:rPr lang="en-US" altLang="en-US" dirty="0">
                <a:latin typeface="+mj-lt"/>
              </a:rPr>
              <a:t>Produces incorrect result</a:t>
            </a:r>
          </a:p>
          <a:p>
            <a:pPr lvl="2" algn="just">
              <a:defRPr/>
            </a:pPr>
            <a:r>
              <a:rPr lang="de-DE" altLang="en-US" sz="1600" dirty="0">
                <a:latin typeface="+mj-lt"/>
              </a:rPr>
              <a:t>System.out.println(“The average is“ + (a+b/2));</a:t>
            </a:r>
            <a:endParaRPr lang="en-US" altLang="en-US" sz="1600" dirty="0">
              <a:latin typeface="+mj-l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8EFFD9-7BB8-45BE-BBB3-5C8636A9D18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542275-F369-4C45-B92F-494DEF167CD5}" type="slidenum">
              <a:rPr lang="en-US" altLang="en-US" sz="1400" smtClean="0"/>
              <a:pPr>
                <a:spcBef>
                  <a:spcPct val="0"/>
                </a:spcBef>
                <a:buClrTx/>
                <a:buSzTx/>
                <a:buFontTx/>
                <a:buNone/>
              </a:pPr>
              <a:t>28</a:t>
            </a:fld>
            <a:endParaRPr lang="en-US" altLang="en-US" sz="1400"/>
          </a:p>
        </p:txBody>
      </p:sp>
      <p:sp>
        <p:nvSpPr>
          <p:cNvPr id="34819" name="Rectangle 2">
            <a:extLst>
              <a:ext uri="{FF2B5EF4-FFF2-40B4-BE49-F238E27FC236}">
                <a16:creationId xmlns:a16="http://schemas.microsoft.com/office/drawing/2014/main" id="{D37CB2B3-CC25-4C01-A133-44C6E6A67A8F}"/>
              </a:ext>
            </a:extLst>
          </p:cNvPr>
          <p:cNvSpPr>
            <a:spLocks noGrp="1" noChangeArrowheads="1"/>
          </p:cNvSpPr>
          <p:nvPr>
            <p:ph type="title"/>
          </p:nvPr>
        </p:nvSpPr>
        <p:spPr>
          <a:xfrm>
            <a:off x="685800" y="228600"/>
            <a:ext cx="7772400" cy="685800"/>
          </a:xfrm>
          <a:noFill/>
        </p:spPr>
        <p:txBody>
          <a:bodyPr/>
          <a:lstStyle/>
          <a:p>
            <a:r>
              <a:rPr lang="en-US" altLang="en-US"/>
              <a:t>Identifiers</a:t>
            </a:r>
          </a:p>
        </p:txBody>
      </p:sp>
      <p:sp>
        <p:nvSpPr>
          <p:cNvPr id="34820" name="Rectangle 3">
            <a:extLst>
              <a:ext uri="{FF2B5EF4-FFF2-40B4-BE49-F238E27FC236}">
                <a16:creationId xmlns:a16="http://schemas.microsoft.com/office/drawing/2014/main" id="{2365E970-EF60-4B89-AA0E-FC0DB386A09F}"/>
              </a:ext>
            </a:extLst>
          </p:cNvPr>
          <p:cNvSpPr>
            <a:spLocks noGrp="1" noChangeArrowheads="1"/>
          </p:cNvSpPr>
          <p:nvPr>
            <p:ph type="body" idx="1"/>
          </p:nvPr>
        </p:nvSpPr>
        <p:spPr>
          <a:xfrm>
            <a:off x="228600" y="1142999"/>
            <a:ext cx="8686800" cy="5256213"/>
          </a:xfrm>
          <a:noFill/>
        </p:spPr>
        <p:txBody>
          <a:bodyPr/>
          <a:lstStyle/>
          <a:p>
            <a:r>
              <a:rPr lang="en-US" altLang="en-US" sz="2800" dirty="0"/>
              <a:t>Identifiers are the names that identify the elements such as classes, methods, and ­variables in a program.</a:t>
            </a:r>
          </a:p>
          <a:p>
            <a:r>
              <a:rPr lang="en-US" altLang="en-US" sz="2800" dirty="0"/>
              <a:t>An identifier is a sequence of characters that consist of letters, digits, underscores (_), and dollar signs ($). </a:t>
            </a:r>
          </a:p>
          <a:p>
            <a:r>
              <a:rPr lang="en-US" altLang="en-US" sz="2800" dirty="0"/>
              <a:t>An identifier must start with a letter, an underscore (_), or a dollar sign ($). It cannot start with a digit. Even though it is allowed, you do not normally start a Java variable name with $ or _ .</a:t>
            </a:r>
          </a:p>
          <a:p>
            <a:r>
              <a:rPr lang="en-US" altLang="en-US" sz="2800" dirty="0"/>
              <a:t>An identifier cannot be a reserved word.</a:t>
            </a:r>
          </a:p>
          <a:p>
            <a:r>
              <a:rPr lang="en-US" altLang="en-US" sz="2800" dirty="0"/>
              <a:t>An identifier cannot be </a:t>
            </a:r>
            <a:r>
              <a:rPr lang="en-US" altLang="en-US" sz="2800" dirty="0">
                <a:latin typeface="Courier New" panose="02070309020205020404" pitchFamily="49" charset="0"/>
              </a:rPr>
              <a:t>true</a:t>
            </a:r>
            <a:r>
              <a:rPr lang="en-US" altLang="en-US" sz="2800" dirty="0"/>
              <a:t>, </a:t>
            </a:r>
            <a:r>
              <a:rPr lang="en-US" altLang="en-US" sz="2800" dirty="0">
                <a:latin typeface="Courier New" panose="02070309020205020404" pitchFamily="49" charset="0"/>
              </a:rPr>
              <a:t>false</a:t>
            </a:r>
            <a:r>
              <a:rPr lang="en-US" altLang="en-US" sz="2800" dirty="0"/>
              <a:t>, or </a:t>
            </a:r>
            <a:r>
              <a:rPr lang="en-US" altLang="en-US" sz="2800" dirty="0">
                <a:latin typeface="Courier New" panose="02070309020205020404" pitchFamily="49" charset="0"/>
              </a:rPr>
              <a:t>null</a:t>
            </a:r>
            <a:r>
              <a:rPr lang="en-US" altLang="en-US" sz="2800" dirty="0"/>
              <a:t>.</a:t>
            </a:r>
          </a:p>
          <a:p>
            <a:r>
              <a:rPr lang="en-US" altLang="en-US" sz="2800" dirty="0"/>
              <a:t>An identifier can be of any length.</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B5DA1BAF-1C40-42A7-81FD-4CB2B397CEC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2D42FA-FC82-40D2-87C9-22B05A6CF2D9}" type="slidenum">
              <a:rPr lang="en-US" altLang="en-US" sz="1400" smtClean="0"/>
              <a:pPr>
                <a:spcBef>
                  <a:spcPct val="0"/>
                </a:spcBef>
                <a:buClrTx/>
                <a:buSzTx/>
                <a:buFontTx/>
                <a:buNone/>
              </a:pPr>
              <a:t>29</a:t>
            </a:fld>
            <a:endParaRPr lang="en-US" altLang="en-US" sz="1400"/>
          </a:p>
        </p:txBody>
      </p:sp>
      <p:sp>
        <p:nvSpPr>
          <p:cNvPr id="36867" name="Rectangle 2">
            <a:extLst>
              <a:ext uri="{FF2B5EF4-FFF2-40B4-BE49-F238E27FC236}">
                <a16:creationId xmlns:a16="http://schemas.microsoft.com/office/drawing/2014/main" id="{D1CCCBF5-6304-4F76-8CE0-F94C907C6E76}"/>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36868" name="Rectangle 3">
            <a:extLst>
              <a:ext uri="{FF2B5EF4-FFF2-40B4-BE49-F238E27FC236}">
                <a16:creationId xmlns:a16="http://schemas.microsoft.com/office/drawing/2014/main" id="{A7DE6414-61E2-4EC9-A527-80CC756F66A7}"/>
              </a:ext>
            </a:extLst>
          </p:cNvPr>
          <p:cNvSpPr>
            <a:spLocks noGrp="1" noChangeArrowheads="1"/>
          </p:cNvSpPr>
          <p:nvPr>
            <p:ph type="body" idx="1"/>
          </p:nvPr>
        </p:nvSpPr>
        <p:spPr>
          <a:xfrm>
            <a:off x="304800" y="1371600"/>
            <a:ext cx="8534400" cy="4876800"/>
          </a:xfrm>
          <a:noFill/>
        </p:spPr>
        <p:txBody>
          <a:bodyPr/>
          <a:lstStyle/>
          <a:p>
            <a:pPr algn="just"/>
            <a:r>
              <a:rPr lang="en-US" altLang="en-US"/>
              <a:t>Choose meaningful and descriptive names.</a:t>
            </a:r>
          </a:p>
          <a:p>
            <a:pPr algn="just"/>
            <a:r>
              <a:rPr lang="en-US" altLang="en-US"/>
              <a:t>Variables and method names:  </a:t>
            </a:r>
          </a:p>
          <a:p>
            <a:pPr lvl="1"/>
            <a:r>
              <a:rPr lang="en-US" altLang="en-US"/>
              <a:t>Use lowercase. For example, the variables </a:t>
            </a:r>
            <a:r>
              <a:rPr lang="en-US" altLang="en-US" sz="2600">
                <a:latin typeface="Courier New" panose="02070309020205020404" pitchFamily="49" charset="0"/>
              </a:rPr>
              <a:t>radius</a:t>
            </a:r>
            <a:r>
              <a:rPr lang="en-US" altLang="en-US"/>
              <a:t> and </a:t>
            </a:r>
            <a:r>
              <a:rPr lang="en-US" altLang="en-US" sz="2600">
                <a:latin typeface="Courier New" panose="02070309020205020404" pitchFamily="49" charset="0"/>
              </a:rPr>
              <a:t>area</a:t>
            </a:r>
            <a:r>
              <a:rPr lang="en-US" altLang="en-US"/>
              <a:t>, and the method </a:t>
            </a:r>
            <a:r>
              <a:rPr lang="en-US" altLang="en-US" sz="2600">
                <a:latin typeface="Courier New" panose="02070309020205020404" pitchFamily="49" charset="0"/>
              </a:rPr>
              <a:t>computeArea()</a:t>
            </a:r>
            <a:r>
              <a:rPr lang="en-US" altLang="en-US"/>
              <a:t>. </a:t>
            </a:r>
          </a:p>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a:t>Capitalize the first letter of each word in the name.  For example, the class name </a:t>
            </a:r>
            <a:r>
              <a:rPr lang="en-US" altLang="en-US" sz="2200">
                <a:latin typeface="Courier New" panose="02070309020205020404" pitchFamily="49" charset="0"/>
              </a:rPr>
              <a:t>GraduateStudent</a:t>
            </a:r>
            <a:r>
              <a:rPr lang="en-US" altLang="en-US" sz="2400"/>
              <a:t>.</a:t>
            </a:r>
            <a:endParaRPr lang="en-US" altLang="en-US" sz="24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constants and use underscores to connect words.  For example, the constant </a:t>
            </a:r>
            <a:r>
              <a:rPr lang="en-US" altLang="en-US" sz="2200">
                <a:latin typeface="Courier New" panose="02070309020205020404" pitchFamily="49" charset="0"/>
              </a:rPr>
              <a:t>PI and </a:t>
            </a:r>
            <a:r>
              <a:rPr lang="en-US" altLang="en-US" sz="2400"/>
              <a:t>MAX_VALUE</a:t>
            </a:r>
          </a:p>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1E619DD-E8F4-4907-B9AA-63A239EB12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56E5D9-594C-46B3-9183-8747AB59CBFF}" type="slidenum">
              <a:rPr lang="en-US" altLang="en-US" sz="1400" smtClean="0"/>
              <a:pPr>
                <a:spcBef>
                  <a:spcPct val="0"/>
                </a:spcBef>
                <a:buClrTx/>
                <a:buSzTx/>
                <a:buFontTx/>
                <a:buNone/>
              </a:pPr>
              <a:t>3</a:t>
            </a:fld>
            <a:endParaRPr lang="en-US" altLang="en-US" sz="1400"/>
          </a:p>
        </p:txBody>
      </p:sp>
      <p:sp>
        <p:nvSpPr>
          <p:cNvPr id="8195" name="Rectangle 1026">
            <a:extLst>
              <a:ext uri="{FF2B5EF4-FFF2-40B4-BE49-F238E27FC236}">
                <a16:creationId xmlns:a16="http://schemas.microsoft.com/office/drawing/2014/main" id="{DA58263F-20D8-42C0-A52C-A3E3CCED440F}"/>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8196" name="Rectangle 1027">
            <a:extLst>
              <a:ext uri="{FF2B5EF4-FFF2-40B4-BE49-F238E27FC236}">
                <a16:creationId xmlns:a16="http://schemas.microsoft.com/office/drawing/2014/main" id="{8A35C613-3D24-4C87-B3D9-1C3200510D55}"/>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8197" name="Rectangle 1028">
            <a:extLst>
              <a:ext uri="{FF2B5EF4-FFF2-40B4-BE49-F238E27FC236}">
                <a16:creationId xmlns:a16="http://schemas.microsoft.com/office/drawing/2014/main" id="{E4B43510-850B-4653-AC08-1D4011C7D3DA}"/>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3A8461BD-D5F9-429B-96BD-AD872E3963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D589AC-7F97-4587-B567-422AB5DB3449}" type="slidenum">
              <a:rPr lang="en-US" altLang="en-US" sz="1400" smtClean="0"/>
              <a:pPr>
                <a:spcBef>
                  <a:spcPct val="0"/>
                </a:spcBef>
                <a:buClrTx/>
                <a:buSzTx/>
                <a:buFontTx/>
                <a:buNone/>
              </a:pPr>
              <a:t>30</a:t>
            </a:fld>
            <a:endParaRPr lang="en-US" altLang="en-US" sz="1400"/>
          </a:p>
        </p:txBody>
      </p:sp>
      <p:sp>
        <p:nvSpPr>
          <p:cNvPr id="35843" name="Rectangle 2">
            <a:extLst>
              <a:ext uri="{FF2B5EF4-FFF2-40B4-BE49-F238E27FC236}">
                <a16:creationId xmlns:a16="http://schemas.microsoft.com/office/drawing/2014/main" id="{83B75A80-ED48-4C04-9F48-2BEFC9BD07F0}"/>
              </a:ext>
            </a:extLst>
          </p:cNvPr>
          <p:cNvSpPr>
            <a:spLocks noGrp="1" noChangeArrowheads="1"/>
          </p:cNvSpPr>
          <p:nvPr>
            <p:ph type="title"/>
          </p:nvPr>
        </p:nvSpPr>
        <p:spPr>
          <a:xfrm>
            <a:off x="685800" y="0"/>
            <a:ext cx="7772400" cy="1428750"/>
          </a:xfrm>
          <a:noFill/>
        </p:spPr>
        <p:txBody>
          <a:bodyPr/>
          <a:lstStyle/>
          <a:p>
            <a:r>
              <a:rPr lang="en-US" altLang="en-US"/>
              <a:t>Named Constants</a:t>
            </a:r>
          </a:p>
        </p:txBody>
      </p:sp>
      <p:sp>
        <p:nvSpPr>
          <p:cNvPr id="35844" name="Rectangle 3">
            <a:extLst>
              <a:ext uri="{FF2B5EF4-FFF2-40B4-BE49-F238E27FC236}">
                <a16:creationId xmlns:a16="http://schemas.microsoft.com/office/drawing/2014/main" id="{A122AC93-1907-4183-9509-5C49B2564FB0}"/>
              </a:ext>
            </a:extLst>
          </p:cNvPr>
          <p:cNvSpPr>
            <a:spLocks noGrp="1" noChangeArrowheads="1"/>
          </p:cNvSpPr>
          <p:nvPr>
            <p:ph type="body" idx="1"/>
          </p:nvPr>
        </p:nvSpPr>
        <p:spPr>
          <a:xfrm>
            <a:off x="914400" y="1371600"/>
            <a:ext cx="7772400" cy="4114800"/>
          </a:xfrm>
          <a:noFill/>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E60AF77-4CA2-4393-8B83-D3BE1219C5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2492C8-F477-4102-B46A-43877781458D}" type="slidenum">
              <a:rPr lang="en-US" altLang="en-US" sz="1400" smtClean="0"/>
              <a:pPr>
                <a:spcBef>
                  <a:spcPct val="0"/>
                </a:spcBef>
                <a:buClrTx/>
                <a:buSzTx/>
                <a:buFontTx/>
                <a:buNone/>
              </a:pPr>
              <a:t>31</a:t>
            </a:fld>
            <a:endParaRPr lang="en-US" altLang="en-US" sz="1400"/>
          </a:p>
        </p:txBody>
      </p:sp>
      <p:sp>
        <p:nvSpPr>
          <p:cNvPr id="37891" name="Rectangle 2">
            <a:extLst>
              <a:ext uri="{FF2B5EF4-FFF2-40B4-BE49-F238E27FC236}">
                <a16:creationId xmlns:a16="http://schemas.microsoft.com/office/drawing/2014/main" id="{34D1CEF7-4E03-419D-9AC8-C012C437D1AD}"/>
              </a:ext>
            </a:extLst>
          </p:cNvPr>
          <p:cNvSpPr>
            <a:spLocks noGrp="1" noChangeArrowheads="1"/>
          </p:cNvSpPr>
          <p:nvPr>
            <p:ph type="title"/>
          </p:nvPr>
        </p:nvSpPr>
        <p:spPr>
          <a:xfrm>
            <a:off x="685800" y="317500"/>
            <a:ext cx="7772400" cy="538163"/>
          </a:xfrm>
          <a:noFill/>
        </p:spPr>
        <p:txBody>
          <a:bodyPr/>
          <a:lstStyle/>
          <a:p>
            <a:r>
              <a:rPr lang="en-US" altLang="en-US" sz="4000"/>
              <a:t>Numerical Data Types</a:t>
            </a:r>
          </a:p>
        </p:txBody>
      </p:sp>
      <p:sp>
        <p:nvSpPr>
          <p:cNvPr id="37892" name="Rectangle 7">
            <a:extLst>
              <a:ext uri="{FF2B5EF4-FFF2-40B4-BE49-F238E27FC236}">
                <a16:creationId xmlns:a16="http://schemas.microsoft.com/office/drawing/2014/main" id="{DA120A03-E025-44D0-B09E-BEC77C05C36D}"/>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7893" name="Rectangle 9">
            <a:extLst>
              <a:ext uri="{FF2B5EF4-FFF2-40B4-BE49-F238E27FC236}">
                <a16:creationId xmlns:a16="http://schemas.microsoft.com/office/drawing/2014/main" id="{315AF84E-ADDB-4F8F-B6CD-3C9FA122CAD1}"/>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4" name="Object 8">
            <a:extLst>
              <a:ext uri="{FF2B5EF4-FFF2-40B4-BE49-F238E27FC236}">
                <a16:creationId xmlns:a16="http://schemas.microsoft.com/office/drawing/2014/main" id="{08814C83-6959-491E-B241-962F218C9439}"/>
              </a:ext>
            </a:extLst>
          </p:cNvPr>
          <p:cNvGraphicFramePr>
            <a:graphicFrameLocks noChangeAspect="1"/>
          </p:cNvGraphicFramePr>
          <p:nvPr/>
        </p:nvGraphicFramePr>
        <p:xfrm>
          <a:off x="155575" y="1201738"/>
          <a:ext cx="8870950" cy="4016375"/>
        </p:xfrm>
        <a:graphic>
          <a:graphicData uri="http://schemas.openxmlformats.org/presentationml/2006/ole">
            <mc:AlternateContent xmlns:mc="http://schemas.openxmlformats.org/markup-compatibility/2006">
              <mc:Choice xmlns:v="urn:schemas-microsoft-com:vml" Requires="v">
                <p:oleObj spid="_x0000_s37902" name="Picture" r:id="rId3" imgW="5299266" imgH="2556059" progId="Word.Picture.8">
                  <p:embed/>
                </p:oleObj>
              </mc:Choice>
              <mc:Fallback>
                <p:oleObj name="Picture" r:id="rId3" imgW="5299266" imgH="2556059"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201738"/>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C990389A-40E6-458C-9813-330F50E847C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5B94C9-F247-4194-AE93-CB3CAD901E66}" type="slidenum">
              <a:rPr lang="en-US" altLang="en-US" sz="1400" smtClean="0"/>
              <a:pPr>
                <a:spcBef>
                  <a:spcPct val="0"/>
                </a:spcBef>
                <a:buClrTx/>
                <a:buSzTx/>
                <a:buFontTx/>
                <a:buNone/>
              </a:pPr>
              <a:t>32</a:t>
            </a:fld>
            <a:endParaRPr lang="en-US" altLang="en-US" sz="1400"/>
          </a:p>
        </p:txBody>
      </p:sp>
      <p:sp>
        <p:nvSpPr>
          <p:cNvPr id="38915" name="Rectangle 2">
            <a:extLst>
              <a:ext uri="{FF2B5EF4-FFF2-40B4-BE49-F238E27FC236}">
                <a16:creationId xmlns:a16="http://schemas.microsoft.com/office/drawing/2014/main" id="{6480381D-5FED-406D-A6C5-F7C4CAE2F02F}"/>
              </a:ext>
            </a:extLst>
          </p:cNvPr>
          <p:cNvSpPr>
            <a:spLocks noGrp="1" noChangeArrowheads="1"/>
          </p:cNvSpPr>
          <p:nvPr>
            <p:ph type="title"/>
          </p:nvPr>
        </p:nvSpPr>
        <p:spPr>
          <a:xfrm>
            <a:off x="693738" y="241300"/>
            <a:ext cx="7772400" cy="611188"/>
          </a:xfrm>
          <a:noFill/>
        </p:spPr>
        <p:txBody>
          <a:bodyPr/>
          <a:lstStyle/>
          <a:p>
            <a:r>
              <a:rPr lang="en-US" altLang="en-US" sz="4000"/>
              <a:t>Numeric Operators</a:t>
            </a:r>
          </a:p>
        </p:txBody>
      </p:sp>
      <p:sp>
        <p:nvSpPr>
          <p:cNvPr id="38916" name="Rectangle 6">
            <a:extLst>
              <a:ext uri="{FF2B5EF4-FFF2-40B4-BE49-F238E27FC236}">
                <a16:creationId xmlns:a16="http://schemas.microsoft.com/office/drawing/2014/main" id="{5DDB2CA4-E61E-41DB-A6E0-B6EA280AD512}"/>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8917" name="Object 5">
            <a:extLst>
              <a:ext uri="{FF2B5EF4-FFF2-40B4-BE49-F238E27FC236}">
                <a16:creationId xmlns:a16="http://schemas.microsoft.com/office/drawing/2014/main" id="{6FFB97BC-A181-449A-96B7-0835A51F04E9}"/>
              </a:ext>
            </a:extLst>
          </p:cNvPr>
          <p:cNvGraphicFramePr>
            <a:graphicFrameLocks noChangeAspect="1"/>
          </p:cNvGraphicFramePr>
          <p:nvPr/>
        </p:nvGraphicFramePr>
        <p:xfrm>
          <a:off x="349250" y="1428750"/>
          <a:ext cx="8443913" cy="3295650"/>
        </p:xfrm>
        <a:graphic>
          <a:graphicData uri="http://schemas.openxmlformats.org/presentationml/2006/ole">
            <mc:AlternateContent xmlns:mc="http://schemas.openxmlformats.org/markup-compatibility/2006">
              <mc:Choice xmlns:v="urn:schemas-microsoft-com:vml" Requires="v">
                <p:oleObj spid="_x0000_s38926" name="Picture" r:id="rId3" imgW="3414166" imgH="1510814" progId="Word.Picture.8">
                  <p:embed/>
                </p:oleObj>
              </mc:Choice>
              <mc:Fallback>
                <p:oleObj name="Picture" r:id="rId3" imgW="3414166" imgH="151081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3">
            <a:extLst>
              <a:ext uri="{FF2B5EF4-FFF2-40B4-BE49-F238E27FC236}">
                <a16:creationId xmlns:a16="http://schemas.microsoft.com/office/drawing/2014/main" id="{3FFF0499-CBE5-4CD7-A6DC-9D0DB056AFFE}"/>
              </a:ext>
            </a:extLst>
          </p:cNvPr>
          <p:cNvSpPr txBox="1">
            <a:spLocks noChangeArrowheads="1"/>
          </p:cNvSpPr>
          <p:nvPr/>
        </p:nvSpPr>
        <p:spPr bwMode="auto">
          <a:xfrm>
            <a:off x="309563" y="4876800"/>
            <a:ext cx="85248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lnSpc>
                <a:spcPct val="90000"/>
              </a:lnSpc>
              <a:spcAft>
                <a:spcPct val="25000"/>
              </a:spcAft>
              <a:buFont typeface="Monotype Sorts" pitchFamily="2" charset="2"/>
              <a:buNone/>
            </a:pPr>
            <a:r>
              <a:rPr lang="en-US" altLang="en-US" sz="2400"/>
              <a:t>5 / 2 yields an integer 2.</a:t>
            </a:r>
          </a:p>
          <a:p>
            <a:pPr algn="just">
              <a:lnSpc>
                <a:spcPct val="90000"/>
              </a:lnSpc>
              <a:spcAft>
                <a:spcPct val="25000"/>
              </a:spcAft>
              <a:buFont typeface="Monotype Sorts" pitchFamily="2" charset="2"/>
              <a:buNone/>
            </a:pPr>
            <a:r>
              <a:rPr lang="en-US" altLang="en-US" sz="2400"/>
              <a:t>5.0 / 2 yields a double value 2.5</a:t>
            </a:r>
          </a:p>
          <a:p>
            <a:pPr algn="just">
              <a:lnSpc>
                <a:spcPct val="90000"/>
              </a:lnSpc>
              <a:spcAft>
                <a:spcPct val="25000"/>
              </a:spcAft>
              <a:buFont typeface="Monotype Sorts" pitchFamily="2" charset="2"/>
              <a:buNone/>
            </a:pPr>
            <a:r>
              <a:rPr lang="en-US" altLang="en-US" sz="2400"/>
              <a:t>5 % 2 yields 1 (the remainder of the division)</a:t>
            </a:r>
            <a:r>
              <a:rPr lang="en-US" altLang="en-US" sz="2400">
                <a:latin typeface="Book Antiqua" panose="02040602050305030304" pitchFamily="18"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B45DD1E-A38A-4D33-9F64-1AF6603251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E1DE6E-26E2-4366-B565-B2E5E1466A46}" type="slidenum">
              <a:rPr lang="en-US" altLang="en-US" sz="1400" smtClean="0"/>
              <a:pPr>
                <a:spcBef>
                  <a:spcPct val="0"/>
                </a:spcBef>
                <a:buClrTx/>
                <a:buSzTx/>
                <a:buFontTx/>
                <a:buNone/>
              </a:pPr>
              <a:t>33</a:t>
            </a:fld>
            <a:endParaRPr lang="en-US" altLang="en-US" sz="1400"/>
          </a:p>
        </p:txBody>
      </p:sp>
      <p:sp>
        <p:nvSpPr>
          <p:cNvPr id="39939" name="Rectangle 2">
            <a:extLst>
              <a:ext uri="{FF2B5EF4-FFF2-40B4-BE49-F238E27FC236}">
                <a16:creationId xmlns:a16="http://schemas.microsoft.com/office/drawing/2014/main" id="{64FF5F9B-1073-445F-92C7-17F592A3BF8F}"/>
              </a:ext>
            </a:extLst>
          </p:cNvPr>
          <p:cNvSpPr>
            <a:spLocks noGrp="1" noChangeArrowheads="1"/>
          </p:cNvSpPr>
          <p:nvPr>
            <p:ph type="title"/>
          </p:nvPr>
        </p:nvSpPr>
        <p:spPr>
          <a:xfrm>
            <a:off x="155575" y="0"/>
            <a:ext cx="8794750" cy="1371600"/>
          </a:xfrm>
          <a:noFill/>
        </p:spPr>
        <p:txBody>
          <a:bodyPr/>
          <a:lstStyle/>
          <a:p>
            <a:r>
              <a:rPr lang="en-US" altLang="en-US"/>
              <a:t>Augmented Assignment Operators</a:t>
            </a:r>
          </a:p>
        </p:txBody>
      </p:sp>
      <p:pic>
        <p:nvPicPr>
          <p:cNvPr id="39940" name="Picture 5">
            <a:extLst>
              <a:ext uri="{FF2B5EF4-FFF2-40B4-BE49-F238E27FC236}">
                <a16:creationId xmlns:a16="http://schemas.microsoft.com/office/drawing/2014/main" id="{95433339-5507-4886-AAAA-D5D97BC34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161D2CA7-D19E-4DC9-80B2-6ABF00BB13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B75DF1-1CC7-4325-88D4-C494F9E2AEBA}" type="slidenum">
              <a:rPr lang="en-US" altLang="en-US" sz="1400" smtClean="0"/>
              <a:pPr>
                <a:spcBef>
                  <a:spcPct val="0"/>
                </a:spcBef>
                <a:buClrTx/>
                <a:buSzTx/>
                <a:buFontTx/>
                <a:buNone/>
              </a:pPr>
              <a:t>34</a:t>
            </a:fld>
            <a:endParaRPr lang="en-US" altLang="en-US" sz="1400"/>
          </a:p>
        </p:txBody>
      </p:sp>
      <p:sp>
        <p:nvSpPr>
          <p:cNvPr id="41987" name="Rectangle 2">
            <a:extLst>
              <a:ext uri="{FF2B5EF4-FFF2-40B4-BE49-F238E27FC236}">
                <a16:creationId xmlns:a16="http://schemas.microsoft.com/office/drawing/2014/main" id="{68CE9174-C5EB-4DD1-A8FE-76A7408849FE}"/>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a:t>
            </a:r>
          </a:p>
        </p:txBody>
      </p:sp>
      <p:sp>
        <p:nvSpPr>
          <p:cNvPr id="41988" name="Rectangle 9">
            <a:extLst>
              <a:ext uri="{FF2B5EF4-FFF2-40B4-BE49-F238E27FC236}">
                <a16:creationId xmlns:a16="http://schemas.microsoft.com/office/drawing/2014/main" id="{3A3AE7A8-DF24-473C-8768-575813108CA6}"/>
              </a:ext>
            </a:extLst>
          </p:cNvPr>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89" name="Rectangle 10">
            <a:extLst>
              <a:ext uri="{FF2B5EF4-FFF2-40B4-BE49-F238E27FC236}">
                <a16:creationId xmlns:a16="http://schemas.microsoft.com/office/drawing/2014/main" id="{EB49C5AE-2FB7-401A-9820-DF8E34AE2AF0}"/>
              </a:ext>
            </a:extLst>
          </p:cNvPr>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1990" name="Picture 7">
            <a:extLst>
              <a:ext uri="{FF2B5EF4-FFF2-40B4-BE49-F238E27FC236}">
                <a16:creationId xmlns:a16="http://schemas.microsoft.com/office/drawing/2014/main" id="{FA75F55D-7230-4E43-9BEF-20F87E0E2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914525"/>
            <a:ext cx="72136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1991" name="Rectangle 1">
            <a:extLst>
              <a:ext uri="{FF2B5EF4-FFF2-40B4-BE49-F238E27FC236}">
                <a16:creationId xmlns:a16="http://schemas.microsoft.com/office/drawing/2014/main" id="{5A8E1758-FD67-4DE0-A749-B01AE1975674}"/>
              </a:ext>
            </a:extLst>
          </p:cNvPr>
          <p:cNvSpPr>
            <a:spLocks noChangeArrowheads="1"/>
          </p:cNvSpPr>
          <p:nvPr/>
        </p:nvSpPr>
        <p:spPr bwMode="auto">
          <a:xfrm>
            <a:off x="1066800" y="4533900"/>
            <a:ext cx="4572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int a =5;</a:t>
            </a:r>
          </a:p>
          <a:p>
            <a:pPr>
              <a:spcBef>
                <a:spcPct val="0"/>
              </a:spcBef>
              <a:buClrTx/>
              <a:buSzTx/>
              <a:buFontTx/>
              <a:buNone/>
            </a:pPr>
            <a:r>
              <a:rPr lang="en-US" altLang="en-US" sz="2400"/>
              <a:t>System.out.println(a++);</a:t>
            </a:r>
          </a:p>
          <a:p>
            <a:pPr>
              <a:spcBef>
                <a:spcPct val="0"/>
              </a:spcBef>
              <a:buClrTx/>
              <a:buSzTx/>
              <a:buFontTx/>
              <a:buNone/>
            </a:pPr>
            <a:r>
              <a:rPr lang="en-US" altLang="en-US" sz="2400"/>
              <a:t>System.out.println(a);</a:t>
            </a:r>
          </a:p>
          <a:p>
            <a:pPr>
              <a:spcBef>
                <a:spcPct val="0"/>
              </a:spcBef>
              <a:buClrTx/>
              <a:buSzTx/>
              <a:buFontTx/>
              <a:buNone/>
            </a:pPr>
            <a:r>
              <a:rPr lang="en-US" altLang="en-US" sz="2400"/>
              <a:t>System.out.println(++a);</a:t>
            </a:r>
          </a:p>
          <a:p>
            <a:pPr>
              <a:spcBef>
                <a:spcPct val="0"/>
              </a:spcBef>
              <a:buClrTx/>
              <a:buSzTx/>
              <a:buFontTx/>
              <a:buNone/>
            </a:pPr>
            <a:r>
              <a:rPr lang="en-US" altLang="en-US" sz="2400"/>
              <a:t>System.out.println(a);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19BC8D4-2F70-41F1-B3BB-40D5DCADC44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3C637A-9D81-4302-9652-5C8F41235215}" type="slidenum">
              <a:rPr lang="en-US" altLang="en-US" sz="1400" smtClean="0"/>
              <a:pPr>
                <a:spcBef>
                  <a:spcPct val="0"/>
                </a:spcBef>
                <a:buClrTx/>
                <a:buSzTx/>
                <a:buFontTx/>
                <a:buNone/>
              </a:pPr>
              <a:t>35</a:t>
            </a:fld>
            <a:endParaRPr lang="en-US" altLang="en-US" sz="1400"/>
          </a:p>
        </p:txBody>
      </p:sp>
      <p:sp>
        <p:nvSpPr>
          <p:cNvPr id="44035" name="Rectangle 2">
            <a:extLst>
              <a:ext uri="{FF2B5EF4-FFF2-40B4-BE49-F238E27FC236}">
                <a16:creationId xmlns:a16="http://schemas.microsoft.com/office/drawing/2014/main" id="{745FDC39-3A13-4F95-ADFD-6FE9EC9F51D0}"/>
              </a:ext>
            </a:extLst>
          </p:cNvPr>
          <p:cNvSpPr>
            <a:spLocks noGrp="1" noChangeArrowheads="1"/>
          </p:cNvSpPr>
          <p:nvPr>
            <p:ph type="title"/>
          </p:nvPr>
        </p:nvSpPr>
        <p:spPr>
          <a:xfrm>
            <a:off x="685800" y="203200"/>
            <a:ext cx="7772400" cy="652463"/>
          </a:xfrm>
          <a:noFill/>
        </p:spPr>
        <p:txBody>
          <a:bodyPr/>
          <a:lstStyle/>
          <a:p>
            <a:r>
              <a:rPr lang="en-US" altLang="en-US" sz="4000"/>
              <a:t>Type Casting</a:t>
            </a:r>
          </a:p>
        </p:txBody>
      </p:sp>
      <p:sp>
        <p:nvSpPr>
          <p:cNvPr id="44036" name="Rectangle 3">
            <a:extLst>
              <a:ext uri="{FF2B5EF4-FFF2-40B4-BE49-F238E27FC236}">
                <a16:creationId xmlns:a16="http://schemas.microsoft.com/office/drawing/2014/main" id="{20504C7C-A4F5-40F3-B569-F611DDEEE2F0}"/>
              </a:ext>
            </a:extLst>
          </p:cNvPr>
          <p:cNvSpPr>
            <a:spLocks noGrp="1" noChangeArrowheads="1"/>
          </p:cNvSpPr>
          <p:nvPr>
            <p:ph type="body" idx="1"/>
          </p:nvPr>
        </p:nvSpPr>
        <p:spPr>
          <a:xfrm>
            <a:off x="231775" y="1085850"/>
            <a:ext cx="8610600" cy="3173413"/>
          </a:xfrm>
          <a:noFill/>
        </p:spPr>
        <p:txBody>
          <a:bodyPr/>
          <a:lstStyle/>
          <a:p>
            <a:pPr algn="just">
              <a:lnSpc>
                <a:spcPct val="80000"/>
              </a:lnSpc>
              <a:buFont typeface="Monotype Sorts" pitchFamily="2" charset="2"/>
              <a:buNone/>
            </a:pPr>
            <a:r>
              <a:rPr lang="en-US" altLang="en-US" sz="2600"/>
              <a:t>Implicit casting</a:t>
            </a:r>
          </a:p>
          <a:p>
            <a:pPr>
              <a:lnSpc>
                <a:spcPct val="80000"/>
              </a:lnSpc>
              <a:buFont typeface="Monotype Sorts" pitchFamily="2"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pitchFamily="2" charset="2"/>
              <a:buNone/>
            </a:pPr>
            <a:endParaRPr lang="en-US" altLang="en-US" sz="2600">
              <a:latin typeface="Courier New" panose="02070309020205020404" pitchFamily="49" charset="0"/>
            </a:endParaRPr>
          </a:p>
          <a:p>
            <a:pPr algn="just">
              <a:lnSpc>
                <a:spcPct val="80000"/>
              </a:lnSpc>
              <a:buFont typeface="Monotype Sorts" pitchFamily="2" charset="2"/>
              <a:buNone/>
            </a:pPr>
            <a:r>
              <a:rPr lang="en-US" altLang="en-US" sz="2600"/>
              <a:t>Explicit casting</a:t>
            </a:r>
          </a:p>
          <a:p>
            <a:pPr>
              <a:lnSpc>
                <a:spcPct val="80000"/>
              </a:lnSpc>
              <a:buFont typeface="Monotype Sorts" pitchFamily="2"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pitchFamily="2"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pitchFamily="2" charset="2"/>
              <a:buNone/>
            </a:pPr>
            <a:r>
              <a:rPr lang="en-US" altLang="en-US" sz="2600"/>
              <a:t> </a:t>
            </a:r>
          </a:p>
        </p:txBody>
      </p:sp>
      <p:sp>
        <p:nvSpPr>
          <p:cNvPr id="44037" name="Rectangle 7">
            <a:extLst>
              <a:ext uri="{FF2B5EF4-FFF2-40B4-BE49-F238E27FC236}">
                <a16:creationId xmlns:a16="http://schemas.microsoft.com/office/drawing/2014/main" id="{CD431B56-E9B3-45E6-83DB-3D13F405F678}"/>
              </a:ext>
            </a:extLst>
          </p:cNvPr>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18DD4A60-4E8F-4621-AE52-FCDE0A5934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4AE677-0F21-47B1-94E2-0B6730998396}" type="slidenum">
              <a:rPr lang="en-US" altLang="en-US" sz="1400" smtClean="0"/>
              <a:pPr>
                <a:spcBef>
                  <a:spcPct val="0"/>
                </a:spcBef>
                <a:buClrTx/>
                <a:buSzTx/>
                <a:buFontTx/>
                <a:buNone/>
              </a:pPr>
              <a:t>36</a:t>
            </a:fld>
            <a:endParaRPr lang="en-US" altLang="en-US" sz="1400"/>
          </a:p>
        </p:txBody>
      </p:sp>
      <p:sp>
        <p:nvSpPr>
          <p:cNvPr id="45059" name="Rectangle 2">
            <a:extLst>
              <a:ext uri="{FF2B5EF4-FFF2-40B4-BE49-F238E27FC236}">
                <a16:creationId xmlns:a16="http://schemas.microsoft.com/office/drawing/2014/main" id="{999C9B89-FADB-43D1-B937-F08AE8EE85F4}"/>
              </a:ext>
            </a:extLst>
          </p:cNvPr>
          <p:cNvSpPr>
            <a:spLocks noGrp="1" noChangeArrowheads="1"/>
          </p:cNvSpPr>
          <p:nvPr>
            <p:ph type="title"/>
          </p:nvPr>
        </p:nvSpPr>
        <p:spPr>
          <a:xfrm>
            <a:off x="231775" y="152400"/>
            <a:ext cx="8642350" cy="762000"/>
          </a:xfrm>
          <a:noFill/>
        </p:spPr>
        <p:txBody>
          <a:bodyPr/>
          <a:lstStyle/>
          <a:p>
            <a:r>
              <a:rPr lang="en-US" altLang="en-US"/>
              <a:t>Reading Numbers from the Keyboard</a:t>
            </a:r>
          </a:p>
        </p:txBody>
      </p:sp>
      <p:sp>
        <p:nvSpPr>
          <p:cNvPr id="45060" name="Rectangle 3">
            <a:extLst>
              <a:ext uri="{FF2B5EF4-FFF2-40B4-BE49-F238E27FC236}">
                <a16:creationId xmlns:a16="http://schemas.microsoft.com/office/drawing/2014/main" id="{AFC054EE-7B79-41A0-99CE-773A4791ED47}"/>
              </a:ext>
            </a:extLst>
          </p:cNvPr>
          <p:cNvSpPr>
            <a:spLocks noGrp="1" noChangeArrowheads="1"/>
          </p:cNvSpPr>
          <p:nvPr>
            <p:ph type="body" idx="1"/>
          </p:nvPr>
        </p:nvSpPr>
        <p:spPr>
          <a:xfrm>
            <a:off x="193674" y="1123949"/>
            <a:ext cx="8874125" cy="1641471"/>
          </a:xfrm>
          <a:noFill/>
        </p:spPr>
        <p:txBody>
          <a:bodyPr/>
          <a:lstStyle/>
          <a:p>
            <a:pPr marL="0" indent="0">
              <a:spcBef>
                <a:spcPct val="0"/>
              </a:spcBef>
              <a:buFont typeface="Monotype Sorts" pitchFamily="2" charset="2"/>
              <a:buNone/>
            </a:pPr>
            <a:r>
              <a:rPr lang="en-US" altLang="en-US" sz="2200" b="1" dirty="0">
                <a:latin typeface="Courier New" panose="02070309020205020404" pitchFamily="49" charset="0"/>
                <a:cs typeface="Courier New" panose="02070309020205020404" pitchFamily="49" charset="0"/>
              </a:rPr>
              <a:t>You will need to create an object of Scanner class.</a:t>
            </a:r>
          </a:p>
          <a:p>
            <a:pPr marL="400050" lvl="1" indent="0">
              <a:spcBef>
                <a:spcPct val="0"/>
              </a:spcBef>
              <a:buNone/>
            </a:pPr>
            <a:r>
              <a:rPr lang="en-US" altLang="en-US" sz="2200" b="1" dirty="0">
                <a:latin typeface="Courier New" panose="02070309020205020404" pitchFamily="49" charset="0"/>
                <a:cs typeface="Courier New" panose="02070309020205020404" pitchFamily="49" charset="0"/>
              </a:rPr>
              <a:t>import </a:t>
            </a:r>
            <a:r>
              <a:rPr lang="en-US" altLang="en-US" sz="2200" b="1" dirty="0" err="1">
                <a:latin typeface="Courier New" panose="02070309020205020404" pitchFamily="49" charset="0"/>
                <a:cs typeface="Courier New" panose="02070309020205020404" pitchFamily="49" charset="0"/>
              </a:rPr>
              <a:t>java.util.Scanner</a:t>
            </a:r>
            <a:r>
              <a:rPr lang="en-US" altLang="en-US" sz="2200" b="1" dirty="0">
                <a:latin typeface="Courier New" panose="02070309020205020404" pitchFamily="49" charset="0"/>
                <a:cs typeface="Courier New" panose="02070309020205020404" pitchFamily="49" charset="0"/>
              </a:rPr>
              <a:t>;</a:t>
            </a:r>
          </a:p>
          <a:p>
            <a:pPr marL="400050" lvl="1" indent="0">
              <a:spcBef>
                <a:spcPct val="0"/>
              </a:spcBef>
              <a:buNone/>
            </a:pPr>
            <a:r>
              <a:rPr lang="en-US" altLang="en-US" sz="2200" b="1" dirty="0">
                <a:latin typeface="Courier New" panose="02070309020205020404" pitchFamily="49" charset="0"/>
                <a:cs typeface="Courier New" panose="02070309020205020404" pitchFamily="49" charset="0"/>
              </a:rPr>
              <a:t>Scanner input = new Scanner(System.in);</a:t>
            </a:r>
          </a:p>
          <a:p>
            <a:pPr marL="400050" lvl="1" indent="0">
              <a:spcBef>
                <a:spcPct val="0"/>
              </a:spcBef>
              <a:buNone/>
            </a:pPr>
            <a:r>
              <a:rPr lang="en-US" altLang="en-US" sz="2200" b="1" dirty="0">
                <a:latin typeface="Courier New" panose="02070309020205020404" pitchFamily="49" charset="0"/>
                <a:cs typeface="Courier New" panose="02070309020205020404" pitchFamily="49" charset="0"/>
              </a:rPr>
              <a:t>int value = </a:t>
            </a:r>
            <a:r>
              <a:rPr lang="en-US" altLang="en-US" sz="2200" b="1" dirty="0" err="1">
                <a:latin typeface="Courier New" panose="02070309020205020404" pitchFamily="49" charset="0"/>
                <a:cs typeface="Courier New" panose="02070309020205020404" pitchFamily="49" charset="0"/>
              </a:rPr>
              <a:t>input.nextInt</a:t>
            </a:r>
            <a:r>
              <a:rPr lang="en-US" altLang="en-US" sz="22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377E375F-0E70-475E-A738-A32682823108}"/>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p>
        </p:txBody>
      </p:sp>
      <p:graphicFrame>
        <p:nvGraphicFramePr>
          <p:cNvPr id="45063" name="Object 3">
            <a:extLst>
              <a:ext uri="{FF2B5EF4-FFF2-40B4-BE49-F238E27FC236}">
                <a16:creationId xmlns:a16="http://schemas.microsoft.com/office/drawing/2014/main" id="{4FF191A9-C578-4088-BA62-23BECB4D3E06}"/>
              </a:ext>
            </a:extLst>
          </p:cNvPr>
          <p:cNvGraphicFramePr>
            <a:graphicFrameLocks noChangeAspect="1"/>
          </p:cNvGraphicFramePr>
          <p:nvPr>
            <p:extLst>
              <p:ext uri="{D42A27DB-BD31-4B8C-83A1-F6EECF244321}">
                <p14:modId xmlns:p14="http://schemas.microsoft.com/office/powerpoint/2010/main" val="3071638259"/>
              </p:ext>
            </p:extLst>
          </p:nvPr>
        </p:nvGraphicFramePr>
        <p:xfrm>
          <a:off x="998538" y="2514600"/>
          <a:ext cx="5251450" cy="2849563"/>
        </p:xfrm>
        <a:graphic>
          <a:graphicData uri="http://schemas.openxmlformats.org/presentationml/2006/ole">
            <mc:AlternateContent xmlns:mc="http://schemas.openxmlformats.org/markup-compatibility/2006">
              <mc:Choice xmlns:v="urn:schemas-microsoft-com:vml" Requires="v">
                <p:oleObj spid="_x0000_s45080" name="Picture" r:id="rId3" imgW="3251160" imgH="1765440" progId="Word.Picture.8">
                  <p:embed/>
                </p:oleObj>
              </mc:Choice>
              <mc:Fallback>
                <p:oleObj name="Picture" r:id="rId3" imgW="3251160" imgH="1765440" progId="Word.Picture.8">
                  <p:embed/>
                  <p:pic>
                    <p:nvPicPr>
                      <p:cNvPr id="0" name="Object 3"/>
                      <p:cNvPicPr>
                        <a:picLocks noChangeAspect="1" noChangeArrowheads="1"/>
                      </p:cNvPicPr>
                      <p:nvPr/>
                    </p:nvPicPr>
                    <p:blipFill>
                      <a:blip r:embed="rId4"/>
                      <a:srcRect/>
                      <a:stretch>
                        <a:fillRect/>
                      </a:stretch>
                    </p:blipFill>
                    <p:spPr bwMode="auto">
                      <a:xfrm>
                        <a:off x="998538" y="2514600"/>
                        <a:ext cx="5251450" cy="2849563"/>
                      </a:xfrm>
                      <a:prstGeom prst="rect">
                        <a:avLst/>
                      </a:prstGeom>
                      <a:noFill/>
                      <a:ln>
                        <a:noFill/>
                      </a:ln>
                    </p:spPr>
                  </p:pic>
                </p:oleObj>
              </mc:Fallback>
            </mc:AlternateContent>
          </a:graphicData>
        </a:graphic>
      </p:graphicFrame>
      <p:sp>
        <p:nvSpPr>
          <p:cNvPr id="8" name="AutoShape 5">
            <a:hlinkClick r:id="" action="ppaction://noaction" highlightClick="1"/>
            <a:extLst>
              <a:ext uri="{FF2B5EF4-FFF2-40B4-BE49-F238E27FC236}">
                <a16:creationId xmlns:a16="http://schemas.microsoft.com/office/drawing/2014/main" id="{FC960A67-DBB6-4CDB-AA0D-15AFA0F55011}"/>
              </a:ext>
            </a:extLst>
          </p:cNvPr>
          <p:cNvSpPr>
            <a:spLocks noChangeArrowheads="1"/>
          </p:cNvSpPr>
          <p:nvPr/>
        </p:nvSpPr>
        <p:spPr bwMode="auto">
          <a:xfrm>
            <a:off x="539750" y="5749925"/>
            <a:ext cx="4570413" cy="461963"/>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defRPr/>
            </a:pPr>
            <a:r>
              <a:rPr lang="en-US" altLang="en-US" sz="2400">
                <a:solidFill>
                  <a:schemeClr val="accent1"/>
                </a:solidFill>
                <a:latin typeface="Book Antiqua" pitchFamily="18" charset="0"/>
                <a:hlinkClick r:id="rId5" action="ppaction://program"/>
              </a:rPr>
              <a:t>ComputeAreaWithConsoleInput</a:t>
            </a:r>
            <a:endParaRPr lang="en-US" altLang="en-US" sz="2400">
              <a:solidFill>
                <a:schemeClr val="accent1"/>
              </a:solidFill>
            </a:endParaRPr>
          </a:p>
        </p:txBody>
      </p:sp>
      <p:sp>
        <p:nvSpPr>
          <p:cNvPr id="45065" name="AutoShape 6">
            <a:hlinkClick r:id="rId6" action="ppaction://program" highlightClick="1"/>
            <a:extLst>
              <a:ext uri="{FF2B5EF4-FFF2-40B4-BE49-F238E27FC236}">
                <a16:creationId xmlns:a16="http://schemas.microsoft.com/office/drawing/2014/main" id="{88773A94-4BFC-4A74-9F12-1CFB16B3A0E9}"/>
              </a:ext>
            </a:extLst>
          </p:cNvPr>
          <p:cNvSpPr>
            <a:spLocks noChangeArrowheads="1"/>
          </p:cNvSpPr>
          <p:nvPr/>
        </p:nvSpPr>
        <p:spPr bwMode="auto">
          <a:xfrm>
            <a:off x="193675" y="6364288"/>
            <a:ext cx="1371600" cy="417512"/>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0" name="AutoShape 8">
            <a:hlinkClick r:id="" action="ppaction://noaction" highlightClick="1"/>
            <a:extLst>
              <a:ext uri="{FF2B5EF4-FFF2-40B4-BE49-F238E27FC236}">
                <a16:creationId xmlns:a16="http://schemas.microsoft.com/office/drawing/2014/main" id="{390468CE-D9B6-420F-AEF3-4D2EB40F989E}"/>
              </a:ext>
            </a:extLst>
          </p:cNvPr>
          <p:cNvSpPr>
            <a:spLocks noChangeArrowheads="1"/>
          </p:cNvSpPr>
          <p:nvPr/>
        </p:nvSpPr>
        <p:spPr bwMode="auto">
          <a:xfrm>
            <a:off x="5992813" y="5711825"/>
            <a:ext cx="2727325" cy="461963"/>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defRPr/>
            </a:pPr>
            <a:r>
              <a:rPr lang="en-US" altLang="en-US" sz="2400">
                <a:solidFill>
                  <a:schemeClr val="accent1"/>
                </a:solidFill>
                <a:latin typeface="Book Antiqua" pitchFamily="18" charset="0"/>
                <a:hlinkClick r:id="rId7" action="ppaction://program"/>
              </a:rPr>
              <a:t>ComputeAverage</a:t>
            </a:r>
            <a:endParaRPr lang="en-US" altLang="en-US" sz="2400">
              <a:solidFill>
                <a:schemeClr val="accent1"/>
              </a:solidFill>
            </a:endParaRPr>
          </a:p>
        </p:txBody>
      </p:sp>
      <p:sp>
        <p:nvSpPr>
          <p:cNvPr id="45067" name="AutoShape 9">
            <a:hlinkClick r:id="rId8" action="ppaction://program" highlightClick="1"/>
            <a:extLst>
              <a:ext uri="{FF2B5EF4-FFF2-40B4-BE49-F238E27FC236}">
                <a16:creationId xmlns:a16="http://schemas.microsoft.com/office/drawing/2014/main" id="{F8EC6358-DAC4-4744-AA28-10D788EE1961}"/>
              </a:ext>
            </a:extLst>
          </p:cNvPr>
          <p:cNvSpPr>
            <a:spLocks noChangeArrowheads="1"/>
          </p:cNvSpPr>
          <p:nvPr/>
        </p:nvSpPr>
        <p:spPr bwMode="auto">
          <a:xfrm>
            <a:off x="5340350" y="6364288"/>
            <a:ext cx="1371600" cy="417512"/>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8" name="AutoShape 10">
            <a:hlinkClick r:id="rId9" highlightClick="1"/>
            <a:extLst>
              <a:ext uri="{FF2B5EF4-FFF2-40B4-BE49-F238E27FC236}">
                <a16:creationId xmlns:a16="http://schemas.microsoft.com/office/drawing/2014/main" id="{43AA7AC5-3B81-409B-898B-3DACB45C6B4B}"/>
              </a:ext>
            </a:extLst>
          </p:cNvPr>
          <p:cNvSpPr>
            <a:spLocks noChangeArrowheads="1"/>
          </p:cNvSpPr>
          <p:nvPr/>
        </p:nvSpPr>
        <p:spPr bwMode="auto">
          <a:xfrm>
            <a:off x="5378450" y="56721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9" name="AutoShape 11">
            <a:hlinkClick r:id="rId10" highlightClick="1"/>
            <a:extLst>
              <a:ext uri="{FF2B5EF4-FFF2-40B4-BE49-F238E27FC236}">
                <a16:creationId xmlns:a16="http://schemas.microsoft.com/office/drawing/2014/main" id="{CD3AEE15-6FEB-4A76-9618-7CABF7CFEF1E}"/>
              </a:ext>
            </a:extLst>
          </p:cNvPr>
          <p:cNvSpPr>
            <a:spLocks noChangeArrowheads="1"/>
          </p:cNvSpPr>
          <p:nvPr/>
        </p:nvSpPr>
        <p:spPr bwMode="auto">
          <a:xfrm>
            <a:off x="0" y="56721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4" name="AutoShape 4">
            <a:hlinkClick r:id="rId11" highlightClick="1"/>
            <a:extLst>
              <a:ext uri="{FF2B5EF4-FFF2-40B4-BE49-F238E27FC236}">
                <a16:creationId xmlns:a16="http://schemas.microsoft.com/office/drawing/2014/main" id="{9AA4444E-699B-4210-8D8C-49338C3DC0D0}"/>
              </a:ext>
            </a:extLst>
          </p:cNvPr>
          <p:cNvSpPr>
            <a:spLocks noChangeArrowheads="1"/>
          </p:cNvSpPr>
          <p:nvPr/>
        </p:nvSpPr>
        <p:spPr bwMode="auto">
          <a:xfrm>
            <a:off x="3596902" y="5331111"/>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defRPr/>
            </a:pPr>
            <a:r>
              <a:rPr lang="en-US" altLang="en-US" sz="2400">
                <a:latin typeface="Book Antiqua" pitchFamily="18" charset="0"/>
              </a:rPr>
              <a:t>Animation</a:t>
            </a:r>
            <a:endParaRPr lang="en-US" altLang="en-US" sz="24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0C1F0ED4-C1BA-4E10-9E4B-2D2C1B8270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B28200-7134-45B2-8546-04366B6934E2}" type="slidenum">
              <a:rPr lang="en-US" altLang="en-US" sz="1400" smtClean="0"/>
              <a:pPr>
                <a:spcBef>
                  <a:spcPct val="0"/>
                </a:spcBef>
                <a:buClrTx/>
                <a:buSzTx/>
                <a:buFontTx/>
                <a:buNone/>
              </a:pPr>
              <a:t>37</a:t>
            </a:fld>
            <a:endParaRPr lang="en-US" altLang="en-US" sz="1400"/>
          </a:p>
        </p:txBody>
      </p:sp>
      <p:sp>
        <p:nvSpPr>
          <p:cNvPr id="46083" name="Rectangle 2">
            <a:extLst>
              <a:ext uri="{FF2B5EF4-FFF2-40B4-BE49-F238E27FC236}">
                <a16:creationId xmlns:a16="http://schemas.microsoft.com/office/drawing/2014/main" id="{413F9714-3F9D-41DD-92F6-84415F6203DB}"/>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46084" name="Text Box 3">
            <a:extLst>
              <a:ext uri="{FF2B5EF4-FFF2-40B4-BE49-F238E27FC236}">
                <a16:creationId xmlns:a16="http://schemas.microsoft.com/office/drawing/2014/main" id="{1899C3FA-D647-4CDB-90BB-C9520125805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6085" name="Text Box 4">
            <a:extLst>
              <a:ext uri="{FF2B5EF4-FFF2-40B4-BE49-F238E27FC236}">
                <a16:creationId xmlns:a16="http://schemas.microsoft.com/office/drawing/2014/main" id="{A46CC060-BED8-4092-8CDC-E8C12F87BB35}"/>
              </a:ext>
            </a:extLst>
          </p:cNvPr>
          <p:cNvSpPr txBox="1">
            <a:spLocks noChangeArrowheads="1"/>
          </p:cNvSpPr>
          <p:nvPr/>
        </p:nvSpPr>
        <p:spPr bwMode="auto">
          <a:xfrm>
            <a:off x="193675" y="9715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12:45:19.</a:t>
            </a:r>
          </a:p>
          <a:p>
            <a:pPr>
              <a:spcBef>
                <a:spcPct val="50000"/>
              </a:spcBef>
              <a:buClrTx/>
              <a:buSzTx/>
              <a:buFontTx/>
              <a:buNone/>
            </a:pPr>
            <a:r>
              <a:rPr lang="en-US" altLang="en-US" sz="2800">
                <a:cs typeface="Times New Roman" panose="02020603050405020304" pitchFamily="18" charset="0"/>
              </a:rPr>
              <a:t>The </a:t>
            </a:r>
            <a:r>
              <a:rPr lang="en-US" altLang="en-US" sz="2800" b="1">
                <a:cs typeface="Times New Roman" panose="02020603050405020304" pitchFamily="18" charset="0"/>
              </a:rPr>
              <a:t>currentTimeMillis</a:t>
            </a:r>
            <a:r>
              <a:rPr lang="en-US" altLang="en-US" sz="2800">
                <a:cs typeface="Times New Roman" panose="02020603050405020304" pitchFamily="18" charset="0"/>
              </a:rPr>
              <a:t> method in the </a:t>
            </a:r>
            <a:r>
              <a:rPr lang="en-US" altLang="en-US" sz="2800" b="1">
                <a:cs typeface="Times New Roman" panose="02020603050405020304" pitchFamily="18" charset="0"/>
              </a:rPr>
              <a:t>System</a:t>
            </a:r>
            <a:r>
              <a:rPr lang="en-US" altLang="en-US" sz="2800">
                <a:cs typeface="Times New Roman" panose="02020603050405020304" pitchFamily="18" charset="0"/>
              </a:rPr>
              <a:t> class returns the total number of milliseconds elapsed since the midnight, January 1, 1970 GMT. (1970 was the year when the Unix operating system was formally introduced.) You can use this method to obtain the current time, and then compute the current second, minute, and hour as follows.</a:t>
            </a:r>
            <a:endParaRPr lang="en-US" altLang="en-US" sz="2000"/>
          </a:p>
        </p:txBody>
      </p:sp>
      <p:sp>
        <p:nvSpPr>
          <p:cNvPr id="143365" name="AutoShape 5">
            <a:hlinkClick r:id="" action="ppaction://noaction" highlightClick="1"/>
            <a:extLst>
              <a:ext uri="{FF2B5EF4-FFF2-40B4-BE49-F238E27FC236}">
                <a16:creationId xmlns:a16="http://schemas.microsoft.com/office/drawing/2014/main" id="{84041D2F-F6B9-429D-A7F3-ACF55879C629}"/>
              </a:ext>
            </a:extLst>
          </p:cNvPr>
          <p:cNvSpPr>
            <a:spLocks noChangeArrowheads="1"/>
          </p:cNvSpPr>
          <p:nvPr/>
        </p:nvSpPr>
        <p:spPr bwMode="auto">
          <a:xfrm>
            <a:off x="6146800" y="5291138"/>
            <a:ext cx="27400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defRPr/>
            </a:pPr>
            <a:r>
              <a:rPr lang="en-US" altLang="en-US" sz="2400">
                <a:solidFill>
                  <a:schemeClr val="accent1"/>
                </a:solidFill>
                <a:latin typeface="Book Antiqua" pitchFamily="18" charset="0"/>
                <a:hlinkClick r:id="rId3" action="ppaction://program"/>
              </a:rPr>
              <a:t>ShowCurrentTime</a:t>
            </a:r>
            <a:endParaRPr lang="en-US" altLang="en-US" sz="2400">
              <a:solidFill>
                <a:schemeClr val="accent1"/>
              </a:solidFill>
            </a:endParaRPr>
          </a:p>
        </p:txBody>
      </p:sp>
      <p:sp>
        <p:nvSpPr>
          <p:cNvPr id="46087" name="AutoShape 6">
            <a:hlinkClick r:id="rId4" action="ppaction://program" highlightClick="1"/>
            <a:extLst>
              <a:ext uri="{FF2B5EF4-FFF2-40B4-BE49-F238E27FC236}">
                <a16:creationId xmlns:a16="http://schemas.microsoft.com/office/drawing/2014/main" id="{35D44C20-5AD1-4574-B060-7C26724B3ED3}"/>
              </a:ext>
            </a:extLst>
          </p:cNvPr>
          <p:cNvSpPr>
            <a:spLocks noChangeArrowheads="1"/>
          </p:cNvSpPr>
          <p:nvPr/>
        </p:nvSpPr>
        <p:spPr bwMode="auto">
          <a:xfrm>
            <a:off x="6877050" y="60198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6088" name="Rectangle 8">
            <a:extLst>
              <a:ext uri="{FF2B5EF4-FFF2-40B4-BE49-F238E27FC236}">
                <a16:creationId xmlns:a16="http://schemas.microsoft.com/office/drawing/2014/main" id="{ECF7CE6C-2D99-454B-B4FD-DDAD89FF26A7}"/>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89" name="Object 7">
            <a:extLst>
              <a:ext uri="{FF2B5EF4-FFF2-40B4-BE49-F238E27FC236}">
                <a16:creationId xmlns:a16="http://schemas.microsoft.com/office/drawing/2014/main" id="{B99A5954-76B8-4120-8CD9-AFFF2CCE65D6}"/>
              </a:ext>
            </a:extLst>
          </p:cNvPr>
          <p:cNvGraphicFramePr>
            <a:graphicFrameLocks noChangeAspect="1"/>
          </p:cNvGraphicFramePr>
          <p:nvPr/>
        </p:nvGraphicFramePr>
        <p:xfrm>
          <a:off x="233363" y="4918075"/>
          <a:ext cx="5643562" cy="1406525"/>
        </p:xfrm>
        <a:graphic>
          <a:graphicData uri="http://schemas.openxmlformats.org/presentationml/2006/ole">
            <mc:AlternateContent xmlns:mc="http://schemas.openxmlformats.org/markup-compatibility/2006">
              <mc:Choice xmlns:v="urn:schemas-microsoft-com:vml" Requires="v">
                <p:oleObj spid="_x0000_s46098" name="Picture" r:id="rId5" imgW="4889500" imgH="1219200" progId="Word.Picture.8">
                  <p:embed/>
                </p:oleObj>
              </mc:Choice>
              <mc:Fallback>
                <p:oleObj name="Picture" r:id="rId5" imgW="4889500" imgH="1219200"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63" y="4918075"/>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AutoShape 9">
            <a:hlinkClick r:id="rId7" highlightClick="1"/>
            <a:extLst>
              <a:ext uri="{FF2B5EF4-FFF2-40B4-BE49-F238E27FC236}">
                <a16:creationId xmlns:a16="http://schemas.microsoft.com/office/drawing/2014/main" id="{3E4CA1E6-0B33-44F3-BFE0-618730081F3F}"/>
              </a:ext>
            </a:extLst>
          </p:cNvPr>
          <p:cNvSpPr>
            <a:spLocks noChangeArrowheads="1"/>
          </p:cNvSpPr>
          <p:nvPr/>
        </p:nvSpPr>
        <p:spPr bwMode="auto">
          <a:xfrm>
            <a:off x="5954713" y="47529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2A42D50A-6558-4FC9-AF5C-F65118D768C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893730-38AF-41FD-8456-086D90BD289A}" type="slidenum">
              <a:rPr lang="en-US" altLang="en-US" sz="1400" smtClean="0"/>
              <a:pPr>
                <a:spcBef>
                  <a:spcPct val="0"/>
                </a:spcBef>
                <a:buClrTx/>
                <a:buSzTx/>
                <a:buFontTx/>
                <a:buNone/>
              </a:pPr>
              <a:t>38</a:t>
            </a:fld>
            <a:endParaRPr lang="en-US" altLang="en-US" sz="1400"/>
          </a:p>
        </p:txBody>
      </p:sp>
      <p:sp>
        <p:nvSpPr>
          <p:cNvPr id="47107" name="Rectangle 2">
            <a:extLst>
              <a:ext uri="{FF2B5EF4-FFF2-40B4-BE49-F238E27FC236}">
                <a16:creationId xmlns:a16="http://schemas.microsoft.com/office/drawing/2014/main" id="{8E60AADF-D603-49B0-A36E-3F0A954CAFDE}"/>
              </a:ext>
            </a:extLst>
          </p:cNvPr>
          <p:cNvSpPr>
            <a:spLocks noGrp="1" noChangeArrowheads="1"/>
          </p:cNvSpPr>
          <p:nvPr>
            <p:ph type="title"/>
          </p:nvPr>
        </p:nvSpPr>
        <p:spPr>
          <a:xfrm>
            <a:off x="685800" y="0"/>
            <a:ext cx="7772400" cy="1428750"/>
          </a:xfrm>
        </p:spPr>
        <p:txBody>
          <a:bodyPr/>
          <a:lstStyle/>
          <a:p>
            <a:r>
              <a:rPr lang="en-US" altLang="en-US"/>
              <a:t>Problem: Monetary Units</a:t>
            </a:r>
            <a:endParaRPr lang="en-US" altLang="en-US" sz="5400"/>
          </a:p>
        </p:txBody>
      </p:sp>
      <p:sp>
        <p:nvSpPr>
          <p:cNvPr id="47108" name="Text Box 6">
            <a:extLst>
              <a:ext uri="{FF2B5EF4-FFF2-40B4-BE49-F238E27FC236}">
                <a16:creationId xmlns:a16="http://schemas.microsoft.com/office/drawing/2014/main" id="{650AE986-4A98-410C-82DD-444566919EA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7">
            <a:extLst>
              <a:ext uri="{FF2B5EF4-FFF2-40B4-BE49-F238E27FC236}">
                <a16:creationId xmlns:a16="http://schemas.microsoft.com/office/drawing/2014/main" id="{33A0D38B-05DB-49C9-BCBC-1AAB15B6A609}"/>
              </a:ext>
            </a:extLst>
          </p:cNvPr>
          <p:cNvSpPr txBox="1">
            <a:spLocks noChangeArrowheads="1"/>
          </p:cNvSpPr>
          <p:nvPr/>
        </p:nvSpPr>
        <p:spPr bwMode="auto">
          <a:xfrm>
            <a:off x="381000" y="1295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itchFamily="49" charset="0"/>
              </a:rPr>
              <a:t> </a:t>
            </a:r>
          </a:p>
        </p:txBody>
      </p:sp>
      <p:sp>
        <p:nvSpPr>
          <p:cNvPr id="85000" name="AutoShape 8">
            <a:hlinkClick r:id="" action="ppaction://noaction" highlightClick="1"/>
            <a:extLst>
              <a:ext uri="{FF2B5EF4-FFF2-40B4-BE49-F238E27FC236}">
                <a16:creationId xmlns:a16="http://schemas.microsoft.com/office/drawing/2014/main" id="{2613EB9F-CE83-4D50-99EF-8E9FBAB2393B}"/>
              </a:ext>
            </a:extLst>
          </p:cNvPr>
          <p:cNvSpPr>
            <a:spLocks noChangeArrowheads="1"/>
          </p:cNvSpPr>
          <p:nvPr/>
        </p:nvSpPr>
        <p:spPr bwMode="auto">
          <a:xfrm>
            <a:off x="3505200"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defRPr/>
            </a:pPr>
            <a:r>
              <a:rPr lang="en-US" altLang="en-US" sz="2400">
                <a:solidFill>
                  <a:schemeClr val="accent1"/>
                </a:solidFill>
                <a:latin typeface="Book Antiqua" pitchFamily="18" charset="0"/>
                <a:hlinkClick r:id="rId2" action="ppaction://program"/>
              </a:rPr>
              <a:t>ComputeChange</a:t>
            </a:r>
            <a:endParaRPr lang="en-US" altLang="en-US" sz="2400">
              <a:solidFill>
                <a:schemeClr val="accent1"/>
              </a:solidFill>
            </a:endParaRPr>
          </a:p>
        </p:txBody>
      </p:sp>
      <p:sp>
        <p:nvSpPr>
          <p:cNvPr id="47111" name="AutoShape 9">
            <a:hlinkClick r:id="rId3" action="ppaction://program" highlightClick="1"/>
            <a:extLst>
              <a:ext uri="{FF2B5EF4-FFF2-40B4-BE49-F238E27FC236}">
                <a16:creationId xmlns:a16="http://schemas.microsoft.com/office/drawing/2014/main" id="{9247104C-C7AB-4D74-9702-4997D4CD6ADD}"/>
              </a:ext>
            </a:extLst>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7112" name="AutoShape 10">
            <a:hlinkClick r:id="rId4" highlightClick="1"/>
            <a:extLst>
              <a:ext uri="{FF2B5EF4-FFF2-40B4-BE49-F238E27FC236}">
                <a16:creationId xmlns:a16="http://schemas.microsoft.com/office/drawing/2014/main" id="{F893088D-0959-4750-91B6-8BED92A93D9A}"/>
              </a:ext>
            </a:extLst>
          </p:cNvPr>
          <p:cNvSpPr>
            <a:spLocks noChangeArrowheads="1"/>
          </p:cNvSpPr>
          <p:nvPr/>
        </p:nvSpPr>
        <p:spPr bwMode="auto">
          <a:xfrm>
            <a:off x="2843213"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2A42D50A-6558-4FC9-AF5C-F65118D768C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893730-38AF-41FD-8456-086D90BD289A}" type="slidenum">
              <a:rPr lang="en-US" altLang="en-US" sz="1400" smtClean="0"/>
              <a:pPr>
                <a:spcBef>
                  <a:spcPct val="0"/>
                </a:spcBef>
                <a:buClrTx/>
                <a:buSzTx/>
                <a:buFontTx/>
                <a:buNone/>
              </a:pPr>
              <a:t>39</a:t>
            </a:fld>
            <a:endParaRPr lang="en-US" altLang="en-US" sz="1400"/>
          </a:p>
        </p:txBody>
      </p:sp>
      <p:sp>
        <p:nvSpPr>
          <p:cNvPr id="47107" name="Rectangle 2">
            <a:extLst>
              <a:ext uri="{FF2B5EF4-FFF2-40B4-BE49-F238E27FC236}">
                <a16:creationId xmlns:a16="http://schemas.microsoft.com/office/drawing/2014/main" id="{8E60AADF-D603-49B0-A36E-3F0A954CAFDE}"/>
              </a:ext>
            </a:extLst>
          </p:cNvPr>
          <p:cNvSpPr>
            <a:spLocks noGrp="1" noChangeArrowheads="1"/>
          </p:cNvSpPr>
          <p:nvPr>
            <p:ph type="title"/>
          </p:nvPr>
        </p:nvSpPr>
        <p:spPr>
          <a:xfrm>
            <a:off x="685800" y="0"/>
            <a:ext cx="7772400" cy="1428750"/>
          </a:xfrm>
        </p:spPr>
        <p:txBody>
          <a:bodyPr/>
          <a:lstStyle/>
          <a:p>
            <a:r>
              <a:rPr lang="en-US" altLang="en-US" dirty="0"/>
              <a:t>Practice Exercise</a:t>
            </a:r>
            <a:endParaRPr lang="en-US" altLang="en-US" sz="5400" dirty="0"/>
          </a:p>
        </p:txBody>
      </p:sp>
      <p:sp>
        <p:nvSpPr>
          <p:cNvPr id="47108" name="Text Box 6">
            <a:extLst>
              <a:ext uri="{FF2B5EF4-FFF2-40B4-BE49-F238E27FC236}">
                <a16:creationId xmlns:a16="http://schemas.microsoft.com/office/drawing/2014/main" id="{650AE986-4A98-410C-82DD-444566919EA9}"/>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7">
            <a:extLst>
              <a:ext uri="{FF2B5EF4-FFF2-40B4-BE49-F238E27FC236}">
                <a16:creationId xmlns:a16="http://schemas.microsoft.com/office/drawing/2014/main" id="{33A0D38B-05DB-49C9-BCBC-1AAB15B6A609}"/>
              </a:ext>
            </a:extLst>
          </p:cNvPr>
          <p:cNvSpPr txBox="1">
            <a:spLocks noChangeArrowheads="1"/>
          </p:cNvSpPr>
          <p:nvPr/>
        </p:nvSpPr>
        <p:spPr bwMode="auto">
          <a:xfrm>
            <a:off x="381000" y="1295400"/>
            <a:ext cx="8382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Tx/>
              <a:buNone/>
            </a:pPr>
            <a:r>
              <a:rPr lang="en-US" altLang="en-US" sz="2400" dirty="0"/>
              <a:t>Body Mass Index (BMI) is a measure of health on weight. It can be calculated by taking your weight in kilograms and dividing, by the square of your height in meters. </a:t>
            </a:r>
          </a:p>
          <a:p>
            <a:pPr algn="just">
              <a:spcBef>
                <a:spcPct val="50000"/>
              </a:spcBef>
              <a:buClrTx/>
              <a:buSzTx/>
              <a:buFontTx/>
              <a:buNone/>
            </a:pPr>
            <a:r>
              <a:rPr lang="en-US" altLang="en-US" sz="2400" dirty="0"/>
              <a:t>Write a program that prompts the user to enter a weight in pounds and height in inches and displays the BMI. Note one pound is 0.45359237 kilograms and one inch is 0.0254 meters. </a:t>
            </a:r>
          </a:p>
          <a:p>
            <a:pPr algn="just">
              <a:spcBef>
                <a:spcPct val="50000"/>
              </a:spcBef>
              <a:buClrTx/>
              <a:buSzTx/>
              <a:buFontTx/>
              <a:buNone/>
            </a:pPr>
            <a:r>
              <a:rPr lang="en-US" altLang="en-US" sz="2400" dirty="0"/>
              <a:t>Here is a sample run:</a:t>
            </a:r>
          </a:p>
          <a:p>
            <a:pPr algn="just">
              <a:spcBef>
                <a:spcPct val="50000"/>
              </a:spcBef>
              <a:buClrTx/>
              <a:buSzTx/>
              <a:buFontTx/>
              <a:buNone/>
            </a:pPr>
            <a:r>
              <a:rPr lang="en-US" altLang="en-US" sz="2400" dirty="0"/>
              <a:t>Enter weight in pounds: 95.5 </a:t>
            </a:r>
          </a:p>
          <a:p>
            <a:pPr algn="just">
              <a:spcBef>
                <a:spcPct val="50000"/>
              </a:spcBef>
              <a:buClrTx/>
              <a:buSzTx/>
              <a:buFontTx/>
              <a:buNone/>
            </a:pPr>
            <a:r>
              <a:rPr lang="en-US" altLang="en-US" sz="2400" dirty="0"/>
              <a:t>Enter height in inches: 50 </a:t>
            </a:r>
          </a:p>
          <a:p>
            <a:pPr algn="just">
              <a:spcBef>
                <a:spcPct val="50000"/>
              </a:spcBef>
              <a:buClrTx/>
              <a:buSzTx/>
              <a:buFontTx/>
              <a:buNone/>
            </a:pPr>
            <a:r>
              <a:rPr lang="en-US" altLang="en-US" sz="2400" dirty="0"/>
              <a:t>BMI is 26.8573</a:t>
            </a:r>
          </a:p>
        </p:txBody>
      </p:sp>
    </p:spTree>
    <p:extLst>
      <p:ext uri="{BB962C8B-B14F-4D97-AF65-F5344CB8AC3E}">
        <p14:creationId xmlns:p14="http://schemas.microsoft.com/office/powerpoint/2010/main" val="2829161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584AD7A4-9FBE-46C5-B1DE-7FA02C4FD1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3867DE-493C-46BE-BD87-24086CA93BB1}" type="slidenum">
              <a:rPr lang="en-US" altLang="en-US" sz="1400" smtClean="0"/>
              <a:pPr>
                <a:spcBef>
                  <a:spcPct val="0"/>
                </a:spcBef>
                <a:buClrTx/>
                <a:buSzTx/>
                <a:buFontTx/>
                <a:buNone/>
              </a:pPr>
              <a:t>4</a:t>
            </a:fld>
            <a:endParaRPr lang="en-US" altLang="en-US" sz="1400"/>
          </a:p>
        </p:txBody>
      </p:sp>
      <p:sp>
        <p:nvSpPr>
          <p:cNvPr id="9219" name="Rectangle 1026">
            <a:extLst>
              <a:ext uri="{FF2B5EF4-FFF2-40B4-BE49-F238E27FC236}">
                <a16:creationId xmlns:a16="http://schemas.microsoft.com/office/drawing/2014/main" id="{B6D49219-2680-42B0-8FE0-74A6CB62537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9220" name="Rectangle 1027">
            <a:extLst>
              <a:ext uri="{FF2B5EF4-FFF2-40B4-BE49-F238E27FC236}">
                <a16:creationId xmlns:a16="http://schemas.microsoft.com/office/drawing/2014/main" id="{7378D3B0-E3E7-4C40-A682-090E951C0C1C}"/>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9221" name="Rectangle 1028">
            <a:extLst>
              <a:ext uri="{FF2B5EF4-FFF2-40B4-BE49-F238E27FC236}">
                <a16:creationId xmlns:a16="http://schemas.microsoft.com/office/drawing/2014/main" id="{3B782479-15B9-4AE0-9D26-D3C7373EF0E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600">
                <a:solidFill>
                  <a:schemeClr val="tx2"/>
                </a:solidFill>
                <a:cs typeface="Times New Roman" panose="02020603050405020304" pitchFamily="18" charset="0"/>
              </a:rPr>
              <a:t>Assembly language is a much more readable rendition of machine language and uses mnemonic codes to refer to machine code instructions, rather than using the instructions' numeric values directly.</a:t>
            </a:r>
          </a:p>
          <a:p>
            <a:pPr>
              <a:lnSpc>
                <a:spcPct val="90000"/>
              </a:lnSpc>
              <a:buFont typeface="Monotype Sorts" pitchFamily="2" charset="2"/>
              <a:buNone/>
            </a:pPr>
            <a:r>
              <a:rPr lang="en-US" altLang="en-US" sz="2600">
                <a:solidFill>
                  <a:schemeClr val="tx2"/>
                </a:solidFill>
                <a:cs typeface="Times New Roman" panose="02020603050405020304" pitchFamily="18" charset="0"/>
              </a:rPr>
              <a:t>Microsoft Macro Assembler (MASM) is an x86 assembler.</a:t>
            </a:r>
          </a:p>
          <a:p>
            <a:pPr>
              <a:lnSpc>
                <a:spcPct val="90000"/>
              </a:lnSpc>
              <a:buFont typeface="Monotype Sorts" pitchFamily="2" charset="2"/>
              <a:buNone/>
            </a:pPr>
            <a:r>
              <a:rPr lang="en-US" altLang="en-US" sz="2600">
                <a:solidFill>
                  <a:schemeClr val="tx2"/>
                </a:solidFill>
                <a:cs typeface="Times New Roman" panose="02020603050405020304" pitchFamily="18" charset="0"/>
              </a:rPr>
              <a:t>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600">
                <a:solidFill>
                  <a:schemeClr val="tx2"/>
                </a:solidFill>
                <a:cs typeface="Times New Roman" panose="02020603050405020304" pitchFamily="18" charset="0"/>
              </a:rPr>
              <a:t>      ADD R1, R2, R3</a:t>
            </a:r>
          </a:p>
        </p:txBody>
      </p:sp>
      <p:pic>
        <p:nvPicPr>
          <p:cNvPr id="9222" name="Picture 8">
            <a:extLst>
              <a:ext uri="{FF2B5EF4-FFF2-40B4-BE49-F238E27FC236}">
                <a16:creationId xmlns:a16="http://schemas.microsoft.com/office/drawing/2014/main" id="{E5765602-6733-439E-8F08-368F5E7FC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013" y="5153025"/>
            <a:ext cx="4572000" cy="112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1A61E1E6-48E2-4052-B1C4-2787E7574F2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269C55-B044-420F-BA5B-74CF76878D28}" type="slidenum">
              <a:rPr lang="en-US" altLang="en-US" sz="1400" smtClean="0"/>
              <a:pPr>
                <a:spcBef>
                  <a:spcPct val="0"/>
                </a:spcBef>
                <a:buClrTx/>
                <a:buSzTx/>
                <a:buFontTx/>
                <a:buNone/>
              </a:pPr>
              <a:t>5</a:t>
            </a:fld>
            <a:endParaRPr lang="en-US" altLang="en-US" sz="1400"/>
          </a:p>
        </p:txBody>
      </p:sp>
      <p:sp>
        <p:nvSpPr>
          <p:cNvPr id="10243" name="Rectangle 1026">
            <a:extLst>
              <a:ext uri="{FF2B5EF4-FFF2-40B4-BE49-F238E27FC236}">
                <a16:creationId xmlns:a16="http://schemas.microsoft.com/office/drawing/2014/main" id="{017315C9-1DD1-4D8F-BDF5-22857BA5D0F7}"/>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10244" name="Rectangle 1027">
            <a:extLst>
              <a:ext uri="{FF2B5EF4-FFF2-40B4-BE49-F238E27FC236}">
                <a16:creationId xmlns:a16="http://schemas.microsoft.com/office/drawing/2014/main" id="{4EB0AE81-3262-4345-BECE-92B9C1829147}"/>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10245" name="Rectangle 1028">
            <a:extLst>
              <a:ext uri="{FF2B5EF4-FFF2-40B4-BE49-F238E27FC236}">
                <a16:creationId xmlns:a16="http://schemas.microsoft.com/office/drawing/2014/main" id="{6DF837EC-4317-42C8-BC03-1CE9B70D360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adds two numbers: result = 2 + 3;</a:t>
            </a:r>
          </a:p>
          <a:p>
            <a:pPr>
              <a:buFont typeface="Monotype Sorts" pitchFamily="2" charset="2"/>
              <a:buNone/>
            </a:pPr>
            <a:r>
              <a:rPr lang="en-US" altLang="en-US" sz="2800"/>
              <a:t>A program written in a high-level language is called a </a:t>
            </a:r>
            <a:r>
              <a:rPr lang="en-US" altLang="en-US" sz="2800" i="1"/>
              <a:t>source program </a:t>
            </a:r>
            <a:r>
              <a:rPr lang="en-US" altLang="en-US" sz="2800"/>
              <a:t>or</a:t>
            </a:r>
            <a:r>
              <a:rPr lang="en-US" altLang="en-US" sz="2800" i="1"/>
              <a:t> source code</a:t>
            </a:r>
            <a:r>
              <a:rPr lang="en-US" altLang="en-US" sz="2800"/>
              <a:t>. Because a computer cannot understand a source program, a source program must be translated into machine code for execution. The translation can be done using another programming tool called an </a:t>
            </a:r>
            <a:r>
              <a:rPr lang="en-US" altLang="en-US" sz="2800" i="1"/>
              <a:t>interpreter</a:t>
            </a:r>
            <a:r>
              <a:rPr lang="en-US" altLang="en-US" sz="2800"/>
              <a:t> or a </a:t>
            </a:r>
            <a:r>
              <a:rPr lang="en-US" altLang="en-US" sz="2800" i="1"/>
              <a:t>compiler</a:t>
            </a:r>
            <a:r>
              <a:rPr lang="en-US" altLang="en-US" sz="2800"/>
              <a:t>.</a:t>
            </a:r>
            <a:endParaRPr lang="en-US" altLang="en-US" sz="2800">
              <a:solidFill>
                <a:schemeClr val="tx2"/>
              </a:solidFill>
              <a:cs typeface="Times New Roman" panose="02020603050405020304" pitchFamily="18" charset="0"/>
            </a:endParaRPr>
          </a:p>
          <a:p>
            <a:pPr>
              <a:buFont typeface="Monotype Sorts" pitchFamily="2" charset="2"/>
              <a:buNone/>
            </a:pPr>
            <a:r>
              <a:rPr lang="en-US" altLang="en-US" sz="2800">
                <a:solidFill>
                  <a:schemeClr val="tx2"/>
                </a:solidFill>
                <a:cs typeface="Times New Roman" panose="02020603050405020304" pitchFamily="18" charset="0"/>
              </a:rPr>
              <a:t> </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E5C521BE-5E16-45EE-A920-CD6C31966B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914478-A13E-4DB9-825E-35231087D590}" type="slidenum">
              <a:rPr lang="en-US" altLang="en-US" sz="1400" smtClean="0"/>
              <a:pPr>
                <a:spcBef>
                  <a:spcPct val="0"/>
                </a:spcBef>
                <a:buClrTx/>
                <a:buSzTx/>
                <a:buFontTx/>
                <a:buNone/>
              </a:pPr>
              <a:t>6</a:t>
            </a:fld>
            <a:endParaRPr lang="en-US" altLang="en-US" sz="1400"/>
          </a:p>
        </p:txBody>
      </p:sp>
      <p:sp>
        <p:nvSpPr>
          <p:cNvPr id="11267" name="Rectangle 2">
            <a:extLst>
              <a:ext uri="{FF2B5EF4-FFF2-40B4-BE49-F238E27FC236}">
                <a16:creationId xmlns:a16="http://schemas.microsoft.com/office/drawing/2014/main" id="{EC6EFF25-6BAE-4FEC-BD5D-142FBBA3BC75}"/>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11268" name="Rectangle 3">
            <a:extLst>
              <a:ext uri="{FF2B5EF4-FFF2-40B4-BE49-F238E27FC236}">
                <a16:creationId xmlns:a16="http://schemas.microsoft.com/office/drawing/2014/main" id="{539FCD5D-F433-409C-A034-EC8B54EC9D80}"/>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and then executes it right away. Note that a statement from the source code may be translated into several machine instructions.</a:t>
            </a:r>
          </a:p>
          <a:p>
            <a:pPr marL="0" indent="0">
              <a:buFont typeface="Monotype Sorts" pitchFamily="2" charset="2"/>
              <a:buNone/>
            </a:pPr>
            <a:r>
              <a:rPr lang="en-US" altLang="en-US"/>
              <a:t>Examples:  Perl, Python, MATLAB, Ruby</a:t>
            </a:r>
          </a:p>
        </p:txBody>
      </p:sp>
      <p:sp>
        <p:nvSpPr>
          <p:cNvPr id="11269" name="Rectangle 5">
            <a:extLst>
              <a:ext uri="{FF2B5EF4-FFF2-40B4-BE49-F238E27FC236}">
                <a16:creationId xmlns:a16="http://schemas.microsoft.com/office/drawing/2014/main" id="{3E98BF62-1E5F-4C4B-A4DB-9667D5BA549D}"/>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7">
            <a:extLst>
              <a:ext uri="{FF2B5EF4-FFF2-40B4-BE49-F238E27FC236}">
                <a16:creationId xmlns:a16="http://schemas.microsoft.com/office/drawing/2014/main" id="{63A8F2FF-FE83-46ED-9599-A65625B97F54}"/>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271" name="Picture 9">
            <a:extLst>
              <a:ext uri="{FF2B5EF4-FFF2-40B4-BE49-F238E27FC236}">
                <a16:creationId xmlns:a16="http://schemas.microsoft.com/office/drawing/2014/main" id="{58A8BE82-5850-44D6-94F1-4C7C96E9E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A8802F85-859B-4C25-B7D8-E3A1015D64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3E52B1-DD62-492B-8242-A67A341147C8}" type="slidenum">
              <a:rPr lang="en-US" altLang="en-US" sz="1400" smtClean="0"/>
              <a:pPr>
                <a:spcBef>
                  <a:spcPct val="0"/>
                </a:spcBef>
                <a:buClrTx/>
                <a:buSzTx/>
                <a:buFontTx/>
                <a:buNone/>
              </a:pPr>
              <a:t>7</a:t>
            </a:fld>
            <a:endParaRPr lang="en-US" altLang="en-US" sz="1400"/>
          </a:p>
        </p:txBody>
      </p:sp>
      <p:sp>
        <p:nvSpPr>
          <p:cNvPr id="12291" name="Rectangle 2">
            <a:extLst>
              <a:ext uri="{FF2B5EF4-FFF2-40B4-BE49-F238E27FC236}">
                <a16:creationId xmlns:a16="http://schemas.microsoft.com/office/drawing/2014/main" id="{E93036CD-A848-4D03-B6C1-F42496128C4D}"/>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12292" name="Rectangle 3">
            <a:extLst>
              <a:ext uri="{FF2B5EF4-FFF2-40B4-BE49-F238E27FC236}">
                <a16:creationId xmlns:a16="http://schemas.microsoft.com/office/drawing/2014/main" id="{FFB4A12D-E259-48F3-B328-67DCD89F92C1}"/>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12293" name="Rectangle 4">
            <a:extLst>
              <a:ext uri="{FF2B5EF4-FFF2-40B4-BE49-F238E27FC236}">
                <a16:creationId xmlns:a16="http://schemas.microsoft.com/office/drawing/2014/main" id="{71D67101-9E86-4D2E-9CEB-25DFC33FE4D9}"/>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5">
            <a:extLst>
              <a:ext uri="{FF2B5EF4-FFF2-40B4-BE49-F238E27FC236}">
                <a16:creationId xmlns:a16="http://schemas.microsoft.com/office/drawing/2014/main" id="{99EAA923-9997-4798-8C00-43EAA0B1F992}"/>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8">
            <a:extLst>
              <a:ext uri="{FF2B5EF4-FFF2-40B4-BE49-F238E27FC236}">
                <a16:creationId xmlns:a16="http://schemas.microsoft.com/office/drawing/2014/main" id="{A1E0C97F-95A8-4CB3-9700-85D61C244872}"/>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2296" name="Picture 9">
            <a:extLst>
              <a:ext uri="{FF2B5EF4-FFF2-40B4-BE49-F238E27FC236}">
                <a16:creationId xmlns:a16="http://schemas.microsoft.com/office/drawing/2014/main" id="{B55A233C-BF20-488F-B7C6-A24BFC697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81B5187A-F376-4889-9D42-F8F0A95A146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CF62F4-B4B9-4276-AEE1-912C0911C3C9}" type="slidenum">
              <a:rPr lang="en-US" altLang="en-US" sz="1400" smtClean="0"/>
              <a:pPr>
                <a:spcBef>
                  <a:spcPct val="0"/>
                </a:spcBef>
                <a:buClrTx/>
                <a:buSzTx/>
                <a:buFontTx/>
                <a:buNone/>
              </a:pPr>
              <a:t>8</a:t>
            </a:fld>
            <a:endParaRPr lang="en-US" altLang="en-US" sz="1400"/>
          </a:p>
        </p:txBody>
      </p:sp>
      <p:sp>
        <p:nvSpPr>
          <p:cNvPr id="13315" name="Rectangle 1026">
            <a:extLst>
              <a:ext uri="{FF2B5EF4-FFF2-40B4-BE49-F238E27FC236}">
                <a16:creationId xmlns:a16="http://schemas.microsoft.com/office/drawing/2014/main" id="{19745811-4FAD-4B50-A2C0-23509F684BBF}"/>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13316" name="Rectangle 1030">
            <a:extLst>
              <a:ext uri="{FF2B5EF4-FFF2-40B4-BE49-F238E27FC236}">
                <a16:creationId xmlns:a16="http://schemas.microsoft.com/office/drawing/2014/main" id="{0B2CED89-B45E-430D-A715-B3D80FB2A9C7}"/>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17" name="Object 1029">
            <a:extLst>
              <a:ext uri="{FF2B5EF4-FFF2-40B4-BE49-F238E27FC236}">
                <a16:creationId xmlns:a16="http://schemas.microsoft.com/office/drawing/2014/main" id="{F93220A2-45F4-4F76-9539-7D7D01B6DFF7}"/>
              </a:ext>
            </a:extLst>
          </p:cNvPr>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13325" name="Picture" r:id="rId3" imgW="4826000" imgH="2844800" progId="Word.Picture.8">
                  <p:embed/>
                </p:oleObj>
              </mc:Choice>
              <mc:Fallback>
                <p:oleObj name="Picture" r:id="rId3" imgW="4826000" imgH="28448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8EF5817-373C-4152-81D7-6318482941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79E56A-B53A-4D99-8D91-CE1E0D1D6E08}" type="slidenum">
              <a:rPr lang="en-US" altLang="en-US" sz="1400" smtClean="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2FD745B1-6DE6-481D-A864-10D970CABA81}"/>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14340" name="Rectangle 3">
            <a:extLst>
              <a:ext uri="{FF2B5EF4-FFF2-40B4-BE49-F238E27FC236}">
                <a16:creationId xmlns:a16="http://schemas.microsoft.com/office/drawing/2014/main" id="{BC89213B-F708-44EF-8B9B-43A4E81B634A}"/>
              </a:ext>
            </a:extLst>
          </p:cNvPr>
          <p:cNvSpPr>
            <a:spLocks noGrp="1" noChangeArrowheads="1"/>
          </p:cNvSpPr>
          <p:nvPr>
            <p:ph type="body" idx="1"/>
          </p:nvPr>
        </p:nvSpPr>
        <p:spPr>
          <a:xfrm>
            <a:off x="304800" y="990600"/>
            <a:ext cx="8610600" cy="4976813"/>
          </a:xfrm>
        </p:spPr>
        <p:txBody>
          <a:bodyPr/>
          <a:lstStyle/>
          <a:p>
            <a:pPr>
              <a:lnSpc>
                <a:spcPct val="90000"/>
              </a:lnSpc>
            </a:pPr>
            <a:r>
              <a:rPr lang="en-US" altLang="en-US"/>
              <a:t>James Gosling and Sun Microsystems in 1991</a:t>
            </a:r>
          </a:p>
          <a:p>
            <a:pPr>
              <a:lnSpc>
                <a:spcPct val="90000"/>
              </a:lnSpc>
              <a:spcBef>
                <a:spcPct val="50000"/>
              </a:spcBef>
            </a:pPr>
            <a:r>
              <a:rPr lang="en-US" altLang="en-US"/>
              <a:t>Originally called Oak</a:t>
            </a:r>
          </a:p>
          <a:p>
            <a:pPr>
              <a:lnSpc>
                <a:spcPct val="90000"/>
              </a:lnSpc>
              <a:spcBef>
                <a:spcPct val="50000"/>
              </a:spcBef>
            </a:pPr>
            <a:r>
              <a:rPr lang="en-US" altLang="en-US"/>
              <a:t>Renamed to Java in 1995</a:t>
            </a:r>
          </a:p>
          <a:p>
            <a:pPr>
              <a:lnSpc>
                <a:spcPct val="90000"/>
              </a:lnSpc>
              <a:spcBef>
                <a:spcPct val="50000"/>
              </a:spcBef>
            </a:pPr>
            <a:r>
              <a:rPr lang="en-US" altLang="en-US"/>
              <a:t>HotJava </a:t>
            </a:r>
          </a:p>
          <a:p>
            <a:pPr lvl="1">
              <a:lnSpc>
                <a:spcPct val="90000"/>
              </a:lnSpc>
            </a:pPr>
            <a:r>
              <a:rPr lang="en-US" altLang="en-US"/>
              <a:t>The first Java-enabled Web browser, 1997</a:t>
            </a:r>
          </a:p>
          <a:p>
            <a:pPr>
              <a:lnSpc>
                <a:spcPct val="90000"/>
              </a:lnSpc>
            </a:pPr>
            <a:r>
              <a:rPr lang="en-US" altLang="en-US"/>
              <a:t>Sun Microsystems purchased by Oracle in 2010</a:t>
            </a:r>
          </a:p>
          <a:p>
            <a:pPr>
              <a:lnSpc>
                <a:spcPct val="90000"/>
              </a:lnSpc>
              <a:spcBef>
                <a:spcPct val="50000"/>
              </a:spcBef>
            </a:pPr>
            <a:r>
              <a:rPr lang="en-US" altLang="en-US"/>
              <a:t>Early History Website:</a:t>
            </a:r>
          </a:p>
        </p:txBody>
      </p:sp>
      <p:sp>
        <p:nvSpPr>
          <p:cNvPr id="14341" name="Rounded Rectangle 1">
            <a:hlinkClick r:id="rId2"/>
            <a:extLst>
              <a:ext uri="{FF2B5EF4-FFF2-40B4-BE49-F238E27FC236}">
                <a16:creationId xmlns:a16="http://schemas.microsoft.com/office/drawing/2014/main" id="{987EFC70-5257-4E0A-B9AE-8F059F2557F7}"/>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dirty="0">
                <a:solidFill>
                  <a:srgbClr val="00B050"/>
                </a:solidFill>
              </a:rPr>
              <a:t>http://www.java.com/en/javahistory/index.jsp</a:t>
            </a: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15146</TotalTime>
  <Words>2324</Words>
  <Application>Microsoft Office PowerPoint</Application>
  <PresentationFormat>On-screen Show (4:3)</PresentationFormat>
  <Paragraphs>349</Paragraphs>
  <Slides>39</Slides>
  <Notes>5</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ariant>
        <vt:lpstr>Custom Shows</vt:lpstr>
      </vt:variant>
      <vt:variant>
        <vt:i4>1</vt:i4>
      </vt:variant>
    </vt:vector>
  </HeadingPairs>
  <TitlesOfParts>
    <vt:vector size="48" baseType="lpstr">
      <vt:lpstr>Arial</vt:lpstr>
      <vt:lpstr>Book Antiqua</vt:lpstr>
      <vt:lpstr>Courier</vt:lpstr>
      <vt:lpstr>Courier New</vt:lpstr>
      <vt:lpstr>Monotype Sorts</vt:lpstr>
      <vt:lpstr>Times New Roman</vt:lpstr>
      <vt:lpstr>International</vt:lpstr>
      <vt:lpstr>Picture</vt:lpstr>
      <vt:lpstr>Chapter 1 Introduction to Java &amp; Chapter 2 Elementary Programming</vt:lpstr>
      <vt:lpstr>Objectives</vt:lpstr>
      <vt:lpstr>Programming Languages</vt:lpstr>
      <vt:lpstr>Programming Languages</vt:lpstr>
      <vt:lpstr>Programming Languages</vt:lpstr>
      <vt:lpstr>Interpreting Source Code</vt:lpstr>
      <vt:lpstr>Compiling Source Code</vt:lpstr>
      <vt:lpstr>Popular High-Level Languages</vt:lpstr>
      <vt:lpstr>Java’s History</vt:lpstr>
      <vt:lpstr>Why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vt:lpstr>
      <vt:lpstr>Popular Java IDEs</vt:lpstr>
      <vt:lpstr>A Simple Java Program</vt:lpstr>
      <vt:lpstr>Creating, Compiling, and Running Programs</vt:lpstr>
      <vt:lpstr>Programming Style</vt:lpstr>
      <vt:lpstr>Programming Errors</vt:lpstr>
      <vt:lpstr>Identifiers</vt:lpstr>
      <vt:lpstr>Naming Conventions</vt:lpstr>
      <vt:lpstr>Named Constants</vt:lpstr>
      <vt:lpstr>Numerical Data Types</vt:lpstr>
      <vt:lpstr>Numeric Operators</vt:lpstr>
      <vt:lpstr>Augmented Assignment Operators</vt:lpstr>
      <vt:lpstr>Increment and Decrement Operators</vt:lpstr>
      <vt:lpstr>Type Casting</vt:lpstr>
      <vt:lpstr>Reading Numbers from the Keyboard</vt:lpstr>
      <vt:lpstr>Problem: Displaying Current Time</vt:lpstr>
      <vt:lpstr>Problem: Monetary Units</vt:lpstr>
      <vt:lpstr>Practice Exercise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Ankur Agrawal</cp:lastModifiedBy>
  <cp:revision>312</cp:revision>
  <cp:lastPrinted>1998-02-24T16:19:51Z</cp:lastPrinted>
  <dcterms:created xsi:type="dcterms:W3CDTF">1995-06-10T17:31:50Z</dcterms:created>
  <dcterms:modified xsi:type="dcterms:W3CDTF">2020-01-15T19:28:55Z</dcterms:modified>
</cp:coreProperties>
</file>