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4"/>
  </p:notesMasterIdLst>
  <p:handoutMasterIdLst>
    <p:handoutMasterId r:id="rId65"/>
  </p:handoutMasterIdLst>
  <p:sldIdLst>
    <p:sldId id="359" r:id="rId2"/>
    <p:sldId id="636" r:id="rId3"/>
    <p:sldId id="671" r:id="rId4"/>
    <p:sldId id="556" r:id="rId5"/>
    <p:sldId id="617" r:id="rId6"/>
    <p:sldId id="361" r:id="rId7"/>
    <p:sldId id="672" r:id="rId8"/>
    <p:sldId id="363" r:id="rId9"/>
    <p:sldId id="365" r:id="rId10"/>
    <p:sldId id="366" r:id="rId11"/>
    <p:sldId id="625" r:id="rId12"/>
    <p:sldId id="724" r:id="rId13"/>
    <p:sldId id="676" r:id="rId14"/>
    <p:sldId id="677" r:id="rId15"/>
    <p:sldId id="678" r:id="rId16"/>
    <p:sldId id="730" r:id="rId17"/>
    <p:sldId id="674" r:id="rId18"/>
    <p:sldId id="675" r:id="rId19"/>
    <p:sldId id="721" r:id="rId20"/>
    <p:sldId id="679" r:id="rId21"/>
    <p:sldId id="723" r:id="rId22"/>
    <p:sldId id="629" r:id="rId23"/>
    <p:sldId id="604" r:id="rId24"/>
    <p:sldId id="609" r:id="rId25"/>
    <p:sldId id="376" r:id="rId26"/>
    <p:sldId id="377" r:id="rId27"/>
    <p:sldId id="378" r:id="rId28"/>
    <p:sldId id="380" r:id="rId29"/>
    <p:sldId id="382" r:id="rId30"/>
    <p:sldId id="552" r:id="rId31"/>
    <p:sldId id="384" r:id="rId32"/>
    <p:sldId id="614" r:id="rId33"/>
    <p:sldId id="554" r:id="rId34"/>
    <p:sldId id="680" r:id="rId35"/>
    <p:sldId id="682" r:id="rId36"/>
    <p:sldId id="681" r:id="rId37"/>
    <p:sldId id="727" r:id="rId38"/>
    <p:sldId id="550" r:id="rId39"/>
    <p:sldId id="719" r:id="rId40"/>
    <p:sldId id="720" r:id="rId41"/>
    <p:sldId id="728" r:id="rId42"/>
    <p:sldId id="729" r:id="rId43"/>
    <p:sldId id="710" r:id="rId44"/>
    <p:sldId id="712" r:id="rId45"/>
    <p:sldId id="713" r:id="rId46"/>
    <p:sldId id="714" r:id="rId47"/>
    <p:sldId id="715" r:id="rId48"/>
    <p:sldId id="716" r:id="rId49"/>
    <p:sldId id="458" r:id="rId50"/>
    <p:sldId id="611" r:id="rId51"/>
    <p:sldId id="694" r:id="rId52"/>
    <p:sldId id="731" r:id="rId53"/>
    <p:sldId id="696" r:id="rId54"/>
    <p:sldId id="700" r:id="rId55"/>
    <p:sldId id="697" r:id="rId56"/>
    <p:sldId id="698" r:id="rId57"/>
    <p:sldId id="725" r:id="rId58"/>
    <p:sldId id="701" r:id="rId59"/>
    <p:sldId id="632" r:id="rId60"/>
    <p:sldId id="699" r:id="rId61"/>
    <p:sldId id="726" r:id="rId62"/>
    <p:sldId id="665" r:id="rId63"/>
  </p:sldIdLst>
  <p:sldSz cx="9144000" cy="6858000" type="screen4x3"/>
  <p:notesSz cx="7010400" cy="92964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99CC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9" autoAdjust="0"/>
    <p:restoredTop sz="94660"/>
  </p:normalViewPr>
  <p:slideViewPr>
    <p:cSldViewPr snapToGrid="0">
      <p:cViewPr varScale="1">
        <p:scale>
          <a:sx n="154" d="100"/>
          <a:sy n="154" d="100"/>
        </p:scale>
        <p:origin x="1902" y="132"/>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73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2B04ED2-5449-4B0A-A50F-9397632E03D1}"/>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none" lIns="93151" tIns="46576" rIns="93151" bIns="46576" numCol="1" anchor="t" anchorCtr="0" compatLnSpc="1">
            <a:prstTxWarp prst="textNoShape">
              <a:avLst/>
            </a:prstTxWarp>
          </a:bodyPr>
          <a:lstStyle>
            <a:lvl1pPr defTabSz="931467">
              <a:defRPr sz="1200">
                <a:latin typeface="Helvetica" charset="0"/>
                <a:ea typeface="+mn-ea"/>
              </a:defRPr>
            </a:lvl1pPr>
          </a:lstStyle>
          <a:p>
            <a:pPr>
              <a:defRPr/>
            </a:pPr>
            <a:endParaRPr lang="en-US"/>
          </a:p>
        </p:txBody>
      </p:sp>
      <p:sp>
        <p:nvSpPr>
          <p:cNvPr id="58371" name="Rectangle 3">
            <a:extLst>
              <a:ext uri="{FF2B5EF4-FFF2-40B4-BE49-F238E27FC236}">
                <a16:creationId xmlns:a16="http://schemas.microsoft.com/office/drawing/2014/main" id="{2C8E5CE4-9A83-4246-B136-24DC05D65C53}"/>
              </a:ext>
            </a:extLst>
          </p:cNvPr>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none" lIns="93151" tIns="46576" rIns="93151" bIns="46576" numCol="1" anchor="t" anchorCtr="0" compatLnSpc="1">
            <a:prstTxWarp prst="textNoShape">
              <a:avLst/>
            </a:prstTxWarp>
          </a:bodyPr>
          <a:lstStyle>
            <a:lvl1pPr algn="r" defTabSz="931467">
              <a:defRPr sz="1200">
                <a:latin typeface="Helvetica" charset="0"/>
                <a:ea typeface="+mn-ea"/>
              </a:defRPr>
            </a:lvl1pPr>
          </a:lstStyle>
          <a:p>
            <a:pPr>
              <a:defRPr/>
            </a:pPr>
            <a:endParaRPr lang="en-US"/>
          </a:p>
        </p:txBody>
      </p:sp>
      <p:sp>
        <p:nvSpPr>
          <p:cNvPr id="58372" name="Rectangle 4">
            <a:extLst>
              <a:ext uri="{FF2B5EF4-FFF2-40B4-BE49-F238E27FC236}">
                <a16:creationId xmlns:a16="http://schemas.microsoft.com/office/drawing/2014/main" id="{4FFEBA80-635E-4990-9D20-651B9A5795CC}"/>
              </a:ext>
            </a:extLst>
          </p:cNvPr>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none" lIns="93151" tIns="46576" rIns="93151" bIns="46576" numCol="1" anchor="b" anchorCtr="0" compatLnSpc="1">
            <a:prstTxWarp prst="textNoShape">
              <a:avLst/>
            </a:prstTxWarp>
          </a:bodyPr>
          <a:lstStyle>
            <a:lvl1pPr defTabSz="931467">
              <a:defRPr sz="1200">
                <a:latin typeface="Helvetica" charset="0"/>
                <a:ea typeface="+mn-ea"/>
              </a:defRPr>
            </a:lvl1pPr>
          </a:lstStyle>
          <a:p>
            <a:pPr>
              <a:defRPr/>
            </a:pPr>
            <a:endParaRPr lang="en-US"/>
          </a:p>
        </p:txBody>
      </p:sp>
      <p:sp>
        <p:nvSpPr>
          <p:cNvPr id="58373" name="Rectangle 5">
            <a:extLst>
              <a:ext uri="{FF2B5EF4-FFF2-40B4-BE49-F238E27FC236}">
                <a16:creationId xmlns:a16="http://schemas.microsoft.com/office/drawing/2014/main" id="{DB721A60-D87E-482F-B5A8-8F12C9C54716}"/>
              </a:ext>
            </a:extLst>
          </p:cNvPr>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none" lIns="93151" tIns="46576" rIns="93151" bIns="46576" numCol="1" anchor="b" anchorCtr="0" compatLnSpc="1">
            <a:prstTxWarp prst="textNoShape">
              <a:avLst/>
            </a:prstTxWarp>
          </a:bodyPr>
          <a:lstStyle>
            <a:lvl1pPr algn="r" defTabSz="930275">
              <a:defRPr sz="1200"/>
            </a:lvl1pPr>
          </a:lstStyle>
          <a:p>
            <a:pPr>
              <a:defRPr/>
            </a:pPr>
            <a:fld id="{A24AD9D9-5776-41C2-B8C1-65B3F14CEB1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3D0DED9-1912-4451-A15A-18877161C928}"/>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none" lIns="93151" tIns="46576" rIns="93151" bIns="46576" numCol="1" anchor="t" anchorCtr="0" compatLnSpc="1">
            <a:prstTxWarp prst="textNoShape">
              <a:avLst/>
            </a:prstTxWarp>
          </a:bodyPr>
          <a:lstStyle>
            <a:lvl1pPr defTabSz="931467">
              <a:defRPr sz="1200">
                <a:latin typeface="Helvetica" charset="0"/>
                <a:ea typeface="+mn-ea"/>
              </a:defRPr>
            </a:lvl1pPr>
          </a:lstStyle>
          <a:p>
            <a:pPr>
              <a:defRPr/>
            </a:pPr>
            <a:endParaRPr lang="en-US"/>
          </a:p>
        </p:txBody>
      </p:sp>
      <p:sp>
        <p:nvSpPr>
          <p:cNvPr id="52227" name="Rectangle 3">
            <a:extLst>
              <a:ext uri="{FF2B5EF4-FFF2-40B4-BE49-F238E27FC236}">
                <a16:creationId xmlns:a16="http://schemas.microsoft.com/office/drawing/2014/main" id="{F40DCA25-34BE-461F-82A6-AF2D28047EB1}"/>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a:effectLst/>
        </p:spPr>
        <p:txBody>
          <a:bodyPr vert="horz" wrap="none" lIns="93151" tIns="46576" rIns="93151" bIns="46576" numCol="1" anchor="t" anchorCtr="0" compatLnSpc="1">
            <a:prstTxWarp prst="textNoShape">
              <a:avLst/>
            </a:prstTxWarp>
          </a:bodyPr>
          <a:lstStyle>
            <a:lvl1pPr algn="r" defTabSz="931467">
              <a:defRPr sz="1200">
                <a:latin typeface="Helvetica" charset="0"/>
                <a:ea typeface="+mn-ea"/>
              </a:defRPr>
            </a:lvl1pPr>
          </a:lstStyle>
          <a:p>
            <a:pPr>
              <a:defRPr/>
            </a:pPr>
            <a:endParaRPr lang="en-US"/>
          </a:p>
        </p:txBody>
      </p:sp>
      <p:sp>
        <p:nvSpPr>
          <p:cNvPr id="3076" name="Rectangle 4">
            <a:extLst>
              <a:ext uri="{FF2B5EF4-FFF2-40B4-BE49-F238E27FC236}">
                <a16:creationId xmlns:a16="http://schemas.microsoft.com/office/drawing/2014/main" id="{5DC9E1A2-CFB6-403C-A9F2-628DB8394CB4}"/>
              </a:ext>
            </a:extLst>
          </p:cNvPr>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a:extLst>
              <a:ext uri="{FF2B5EF4-FFF2-40B4-BE49-F238E27FC236}">
                <a16:creationId xmlns:a16="http://schemas.microsoft.com/office/drawing/2014/main" id="{77649D47-F747-4D88-A7F5-F34573CB0DBA}"/>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a:effectLst/>
        </p:spPr>
        <p:txBody>
          <a:bodyPr vert="horz" wrap="none" lIns="93151" tIns="46576" rIns="93151" bIns="4657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a:extLst>
              <a:ext uri="{FF2B5EF4-FFF2-40B4-BE49-F238E27FC236}">
                <a16:creationId xmlns:a16="http://schemas.microsoft.com/office/drawing/2014/main" id="{B3565223-042A-4CD1-94B0-C3BE51D2A941}"/>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a:effectLst/>
        </p:spPr>
        <p:txBody>
          <a:bodyPr vert="horz" wrap="none" lIns="93151" tIns="46576" rIns="93151" bIns="46576" numCol="1" anchor="b" anchorCtr="0" compatLnSpc="1">
            <a:prstTxWarp prst="textNoShape">
              <a:avLst/>
            </a:prstTxWarp>
          </a:bodyPr>
          <a:lstStyle>
            <a:lvl1pPr defTabSz="931467">
              <a:defRPr sz="1200">
                <a:latin typeface="Helvetica" charset="0"/>
                <a:ea typeface="+mn-ea"/>
              </a:defRPr>
            </a:lvl1pPr>
          </a:lstStyle>
          <a:p>
            <a:pPr>
              <a:defRPr/>
            </a:pPr>
            <a:endParaRPr lang="en-US"/>
          </a:p>
        </p:txBody>
      </p:sp>
      <p:sp>
        <p:nvSpPr>
          <p:cNvPr id="52231" name="Rectangle 7">
            <a:extLst>
              <a:ext uri="{FF2B5EF4-FFF2-40B4-BE49-F238E27FC236}">
                <a16:creationId xmlns:a16="http://schemas.microsoft.com/office/drawing/2014/main" id="{9980B68F-2751-4E2E-BA5B-7F84802B743B}"/>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a:effectLst/>
        </p:spPr>
        <p:txBody>
          <a:bodyPr vert="horz" wrap="none" lIns="93151" tIns="46576" rIns="93151" bIns="46576" numCol="1" anchor="b" anchorCtr="0" compatLnSpc="1">
            <a:prstTxWarp prst="textNoShape">
              <a:avLst/>
            </a:prstTxWarp>
          </a:bodyPr>
          <a:lstStyle>
            <a:lvl1pPr algn="r" defTabSz="930275">
              <a:defRPr sz="1200"/>
            </a:lvl1pPr>
          </a:lstStyle>
          <a:p>
            <a:pPr>
              <a:defRPr/>
            </a:pPr>
            <a:fld id="{6E80B567-F285-4F12-AD5D-4FD3D717B77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741B0AE3-6485-4BD5-ADB1-D4A68D91C5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09E9271-A326-4566-9B74-620F2A7A7BD8}" type="slidenum">
              <a:rPr lang="en-US" altLang="en-US" sz="1200" smtClean="0"/>
              <a:pPr/>
              <a:t>1</a:t>
            </a:fld>
            <a:endParaRPr lang="en-US" altLang="en-US" sz="1200"/>
          </a:p>
        </p:txBody>
      </p:sp>
      <p:sp>
        <p:nvSpPr>
          <p:cNvPr id="6147" name="Rectangle 2">
            <a:extLst>
              <a:ext uri="{FF2B5EF4-FFF2-40B4-BE49-F238E27FC236}">
                <a16:creationId xmlns:a16="http://schemas.microsoft.com/office/drawing/2014/main" id="{69430656-52A4-4495-BB4B-432E11E08C22}"/>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E917C3B0-38EF-4368-8B25-AFEC6959D58A}"/>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1D35D303-4803-4045-A80A-A1E91BE9EB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E6B004F-3F3B-44E6-A83F-47F1D07E085D}" type="slidenum">
              <a:rPr lang="en-US" altLang="en-US" sz="1200" smtClean="0"/>
              <a:pPr/>
              <a:t>10</a:t>
            </a:fld>
            <a:endParaRPr lang="en-US" altLang="en-US" sz="1200"/>
          </a:p>
        </p:txBody>
      </p:sp>
      <p:sp>
        <p:nvSpPr>
          <p:cNvPr id="26627" name="Rectangle 2">
            <a:extLst>
              <a:ext uri="{FF2B5EF4-FFF2-40B4-BE49-F238E27FC236}">
                <a16:creationId xmlns:a16="http://schemas.microsoft.com/office/drawing/2014/main" id="{8359A5C4-35A4-4740-93C8-FD8A2DEF45E6}"/>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DDF23AE5-93C6-418F-9DA5-1979989F2931}"/>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FAF8C9DA-0237-417C-9048-47685F66AA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78CCAD3-0E58-419A-B5C9-347D842AA3DE}" type="slidenum">
              <a:rPr lang="en-US" altLang="en-US" sz="1200" smtClean="0"/>
              <a:pPr/>
              <a:t>11</a:t>
            </a:fld>
            <a:endParaRPr lang="en-US" altLang="en-US" sz="1200"/>
          </a:p>
        </p:txBody>
      </p:sp>
      <p:sp>
        <p:nvSpPr>
          <p:cNvPr id="28675" name="Rectangle 2">
            <a:extLst>
              <a:ext uri="{FF2B5EF4-FFF2-40B4-BE49-F238E27FC236}">
                <a16:creationId xmlns:a16="http://schemas.microsoft.com/office/drawing/2014/main" id="{218E3F84-32F9-48F9-A352-8B570EDE2DA2}"/>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652B90DA-35B3-4156-BDB7-B1E3A9A1623F}"/>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7666F575-2793-41FA-B6AE-04E5A47079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D243846-1EA7-40E0-9A06-27EB8D2D8E2E}" type="slidenum">
              <a:rPr lang="en-US" altLang="en-US" sz="1200" smtClean="0"/>
              <a:pPr/>
              <a:t>12</a:t>
            </a:fld>
            <a:endParaRPr lang="en-US" altLang="en-US" sz="1200"/>
          </a:p>
        </p:txBody>
      </p:sp>
      <p:sp>
        <p:nvSpPr>
          <p:cNvPr id="30723" name="Rectangle 2">
            <a:extLst>
              <a:ext uri="{FF2B5EF4-FFF2-40B4-BE49-F238E27FC236}">
                <a16:creationId xmlns:a16="http://schemas.microsoft.com/office/drawing/2014/main" id="{6DA86CCC-7C1E-4395-AB2B-FC91812BF5E0}"/>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AB560390-5342-41A6-AEFA-965A72405932}"/>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0D9A7219-9500-48F3-AD7F-0B27660E04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8E4BE47-ACD0-4C2D-8B3B-D62DAE69C6C6}" type="slidenum">
              <a:rPr lang="en-US" altLang="en-US" sz="1200" smtClean="0"/>
              <a:pPr/>
              <a:t>13</a:t>
            </a:fld>
            <a:endParaRPr lang="en-US" altLang="en-US" sz="1200"/>
          </a:p>
        </p:txBody>
      </p:sp>
      <p:sp>
        <p:nvSpPr>
          <p:cNvPr id="32771" name="Rectangle 2">
            <a:extLst>
              <a:ext uri="{FF2B5EF4-FFF2-40B4-BE49-F238E27FC236}">
                <a16:creationId xmlns:a16="http://schemas.microsoft.com/office/drawing/2014/main" id="{AFAB22B9-0886-47BB-A843-E5CA31897D3A}"/>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B6709101-A608-4010-AA6B-A68658898B4B}"/>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F258B66A-BDDA-4A5F-96C6-1DE35BD7C4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563B70A-3A4D-482A-A7D4-805C600EAE0B}" type="slidenum">
              <a:rPr lang="en-US" altLang="en-US" sz="1200" smtClean="0"/>
              <a:pPr/>
              <a:t>14</a:t>
            </a:fld>
            <a:endParaRPr lang="en-US" altLang="en-US" sz="1200"/>
          </a:p>
        </p:txBody>
      </p:sp>
      <p:sp>
        <p:nvSpPr>
          <p:cNvPr id="34819" name="Rectangle 2">
            <a:extLst>
              <a:ext uri="{FF2B5EF4-FFF2-40B4-BE49-F238E27FC236}">
                <a16:creationId xmlns:a16="http://schemas.microsoft.com/office/drawing/2014/main" id="{96E6A704-3557-4238-9F1B-2D3653C157D7}"/>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97B35527-1946-4B4E-B414-510F59F3A0C6}"/>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E1417CD4-F5BE-4397-A3CC-6F10047260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CFFA816-D717-4BF7-A1DE-D8794119F082}" type="slidenum">
              <a:rPr lang="en-US" altLang="en-US" sz="1200" smtClean="0"/>
              <a:pPr/>
              <a:t>15</a:t>
            </a:fld>
            <a:endParaRPr lang="en-US" altLang="en-US" sz="1200"/>
          </a:p>
        </p:txBody>
      </p:sp>
      <p:sp>
        <p:nvSpPr>
          <p:cNvPr id="36867" name="Rectangle 2">
            <a:extLst>
              <a:ext uri="{FF2B5EF4-FFF2-40B4-BE49-F238E27FC236}">
                <a16:creationId xmlns:a16="http://schemas.microsoft.com/office/drawing/2014/main" id="{4EAEED42-340B-420D-B2C0-35F7967BF060}"/>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2FCBC7D1-7852-42C4-8A22-E315DB4ABF46}"/>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E1417CD4-F5BE-4397-A3CC-6F10047260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CFFA816-D717-4BF7-A1DE-D8794119F082}" type="slidenum">
              <a:rPr lang="en-US" altLang="en-US" sz="1200" smtClean="0"/>
              <a:pPr/>
              <a:t>16</a:t>
            </a:fld>
            <a:endParaRPr lang="en-US" altLang="en-US" sz="1200"/>
          </a:p>
        </p:txBody>
      </p:sp>
      <p:sp>
        <p:nvSpPr>
          <p:cNvPr id="36867" name="Rectangle 2">
            <a:extLst>
              <a:ext uri="{FF2B5EF4-FFF2-40B4-BE49-F238E27FC236}">
                <a16:creationId xmlns:a16="http://schemas.microsoft.com/office/drawing/2014/main" id="{4EAEED42-340B-420D-B2C0-35F7967BF060}"/>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2FCBC7D1-7852-42C4-8A22-E315DB4ABF46}"/>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3681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A2D45822-C19B-4C7B-94A5-0E1FD1D7EE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540AF05-9D2F-4DA8-9853-1DA9A9D62FCD}" type="slidenum">
              <a:rPr lang="en-US" altLang="en-US" sz="1200" smtClean="0"/>
              <a:pPr/>
              <a:t>17</a:t>
            </a:fld>
            <a:endParaRPr lang="en-US" altLang="en-US" sz="1200"/>
          </a:p>
        </p:txBody>
      </p:sp>
      <p:sp>
        <p:nvSpPr>
          <p:cNvPr id="38915" name="Rectangle 2">
            <a:extLst>
              <a:ext uri="{FF2B5EF4-FFF2-40B4-BE49-F238E27FC236}">
                <a16:creationId xmlns:a16="http://schemas.microsoft.com/office/drawing/2014/main" id="{2F6BA773-1947-4A44-9BE4-BCA2171406DF}"/>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6C14AD75-FF96-4CA5-B15B-D8177DE5162F}"/>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24868056-FEF2-47B5-A0CB-4B236E0D44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A68AC02-BEDF-42F0-9A9A-6DB3C8DB1AA6}" type="slidenum">
              <a:rPr lang="en-US" altLang="en-US" sz="1200" smtClean="0"/>
              <a:pPr/>
              <a:t>18</a:t>
            </a:fld>
            <a:endParaRPr lang="en-US" altLang="en-US" sz="1200"/>
          </a:p>
        </p:txBody>
      </p:sp>
      <p:sp>
        <p:nvSpPr>
          <p:cNvPr id="40963" name="Rectangle 2">
            <a:extLst>
              <a:ext uri="{FF2B5EF4-FFF2-40B4-BE49-F238E27FC236}">
                <a16:creationId xmlns:a16="http://schemas.microsoft.com/office/drawing/2014/main" id="{91FE9DA8-162D-4747-850A-C394709B4447}"/>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5140DD5E-EECF-4B6F-A2E3-E538DA0ABD4A}"/>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91236F3-F138-4A78-B197-D70B16A116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BE608B1-6B15-41C2-88A0-423C6E69E908}" type="slidenum">
              <a:rPr lang="en-US" altLang="en-US" sz="1200" smtClean="0"/>
              <a:pPr/>
              <a:t>19</a:t>
            </a:fld>
            <a:endParaRPr lang="en-US" altLang="en-US" sz="1200"/>
          </a:p>
        </p:txBody>
      </p:sp>
      <p:sp>
        <p:nvSpPr>
          <p:cNvPr id="43011" name="Rectangle 2">
            <a:extLst>
              <a:ext uri="{FF2B5EF4-FFF2-40B4-BE49-F238E27FC236}">
                <a16:creationId xmlns:a16="http://schemas.microsoft.com/office/drawing/2014/main" id="{378316B9-5E24-4063-981F-E8C7D34CEEF1}"/>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1C98F4D3-D41F-482F-9E6B-163C2A3F2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0032B0B-9878-4579-AC93-A97F03A9D8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4E366C4-C907-47FC-AD7C-A1E70F5A7045}" type="slidenum">
              <a:rPr lang="en-US" altLang="en-US" sz="1200" smtClean="0"/>
              <a:pPr/>
              <a:t>2</a:t>
            </a:fld>
            <a:endParaRPr lang="en-US" altLang="en-US" sz="1200"/>
          </a:p>
        </p:txBody>
      </p:sp>
      <p:sp>
        <p:nvSpPr>
          <p:cNvPr id="8195" name="Rectangle 2">
            <a:extLst>
              <a:ext uri="{FF2B5EF4-FFF2-40B4-BE49-F238E27FC236}">
                <a16:creationId xmlns:a16="http://schemas.microsoft.com/office/drawing/2014/main" id="{D3267541-5C53-47CB-BD47-3F081D606A2F}"/>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9C0ECC11-ABA4-4C47-8602-2D37B308405A}"/>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F455D13A-A1E8-4043-8F6B-B5CBF2C8DA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5B47969-1AAA-45CE-8BC3-33DC642671CE}" type="slidenum">
              <a:rPr lang="en-US" altLang="en-US" sz="1200" smtClean="0"/>
              <a:pPr/>
              <a:t>20</a:t>
            </a:fld>
            <a:endParaRPr lang="en-US" altLang="en-US" sz="1200"/>
          </a:p>
        </p:txBody>
      </p:sp>
      <p:sp>
        <p:nvSpPr>
          <p:cNvPr id="45059" name="Rectangle 2">
            <a:extLst>
              <a:ext uri="{FF2B5EF4-FFF2-40B4-BE49-F238E27FC236}">
                <a16:creationId xmlns:a16="http://schemas.microsoft.com/office/drawing/2014/main" id="{43A5EC5D-2FCC-4B97-B944-6E0D642D439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B651F5CB-B527-40D2-AB1C-51C9E9D4A8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D99FCCDC-80AC-4077-92C6-763B80E1DC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209424A-5CBE-4338-9741-E3D69A58B6C7}" type="slidenum">
              <a:rPr lang="en-US" altLang="en-US" sz="1200" smtClean="0"/>
              <a:pPr/>
              <a:t>21</a:t>
            </a:fld>
            <a:endParaRPr lang="en-US" altLang="en-US" sz="1200"/>
          </a:p>
        </p:txBody>
      </p:sp>
      <p:sp>
        <p:nvSpPr>
          <p:cNvPr id="47107" name="Rectangle 2">
            <a:extLst>
              <a:ext uri="{FF2B5EF4-FFF2-40B4-BE49-F238E27FC236}">
                <a16:creationId xmlns:a16="http://schemas.microsoft.com/office/drawing/2014/main" id="{41AA4498-D640-4DE2-81C7-9378B4C6B471}"/>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294A5912-19C3-448D-83F8-825327B562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E601E5D0-684B-45BB-A3E6-2DA840D292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CBCAE95-AE52-4CB8-A0F2-76D26E5853C5}" type="slidenum">
              <a:rPr lang="en-US" altLang="en-US" sz="1200" smtClean="0"/>
              <a:pPr/>
              <a:t>22</a:t>
            </a:fld>
            <a:endParaRPr lang="en-US" altLang="en-US" sz="1200"/>
          </a:p>
        </p:txBody>
      </p:sp>
      <p:sp>
        <p:nvSpPr>
          <p:cNvPr id="49155" name="Rectangle 2">
            <a:extLst>
              <a:ext uri="{FF2B5EF4-FFF2-40B4-BE49-F238E27FC236}">
                <a16:creationId xmlns:a16="http://schemas.microsoft.com/office/drawing/2014/main" id="{480619ED-E6D8-4BDC-8AA5-6495BCA7312D}"/>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B36EA233-B0E5-4C63-99EE-8CB9880C1072}"/>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2CB7E906-5CF9-47E1-96BC-C8D595894A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217DEA3-9BE9-4FDB-8171-8BD608DCB313}" type="slidenum">
              <a:rPr lang="en-US" altLang="en-US" sz="1200" smtClean="0"/>
              <a:pPr/>
              <a:t>23</a:t>
            </a:fld>
            <a:endParaRPr lang="en-US" altLang="en-US" sz="1200"/>
          </a:p>
        </p:txBody>
      </p:sp>
      <p:sp>
        <p:nvSpPr>
          <p:cNvPr id="51203" name="Rectangle 2">
            <a:extLst>
              <a:ext uri="{FF2B5EF4-FFF2-40B4-BE49-F238E27FC236}">
                <a16:creationId xmlns:a16="http://schemas.microsoft.com/office/drawing/2014/main" id="{D55ECCE6-9097-4240-A420-4280183AD19C}"/>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3C871EFC-F66C-4D32-95E3-CB6043ECAFCB}"/>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168E727D-07EB-4104-A000-C9E757CAEB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B936D7A-989F-4434-BCB7-7D5CE4629B6F}" type="slidenum">
              <a:rPr lang="en-US" altLang="en-US" sz="1200" smtClean="0"/>
              <a:pPr/>
              <a:t>24</a:t>
            </a:fld>
            <a:endParaRPr lang="en-US" altLang="en-US" sz="1200"/>
          </a:p>
        </p:txBody>
      </p:sp>
      <p:sp>
        <p:nvSpPr>
          <p:cNvPr id="53251" name="Rectangle 2">
            <a:extLst>
              <a:ext uri="{FF2B5EF4-FFF2-40B4-BE49-F238E27FC236}">
                <a16:creationId xmlns:a16="http://schemas.microsoft.com/office/drawing/2014/main" id="{2EC704C7-6439-4C31-9221-6BBAC54CF450}"/>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A02C3C71-F35D-4D6C-AFEE-437D894234F7}"/>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0A161B8A-284C-4AEC-B777-E5BE98A1AC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3956A01-2A99-4FE5-9D4B-B1CC6B54C03C}" type="slidenum">
              <a:rPr lang="en-US" altLang="en-US" sz="1200" smtClean="0"/>
              <a:pPr/>
              <a:t>25</a:t>
            </a:fld>
            <a:endParaRPr lang="en-US" altLang="en-US" sz="1200"/>
          </a:p>
        </p:txBody>
      </p:sp>
      <p:sp>
        <p:nvSpPr>
          <p:cNvPr id="55299" name="Rectangle 2">
            <a:extLst>
              <a:ext uri="{FF2B5EF4-FFF2-40B4-BE49-F238E27FC236}">
                <a16:creationId xmlns:a16="http://schemas.microsoft.com/office/drawing/2014/main" id="{6E062672-D9E2-4841-AF98-4D51B2728D40}"/>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B49A98BF-B31C-49BD-A3BB-DF6244691DDE}"/>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9004EE07-C14B-4CE6-BFD5-1BA6574771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B43452F-1004-4E32-824D-9241929FD956}" type="slidenum">
              <a:rPr lang="en-US" altLang="en-US" sz="1200" smtClean="0"/>
              <a:pPr/>
              <a:t>26</a:t>
            </a:fld>
            <a:endParaRPr lang="en-US" altLang="en-US" sz="1200"/>
          </a:p>
        </p:txBody>
      </p:sp>
      <p:sp>
        <p:nvSpPr>
          <p:cNvPr id="57347" name="Rectangle 2">
            <a:extLst>
              <a:ext uri="{FF2B5EF4-FFF2-40B4-BE49-F238E27FC236}">
                <a16:creationId xmlns:a16="http://schemas.microsoft.com/office/drawing/2014/main" id="{DC6E6058-09C6-4551-9B0B-79940797F83E}"/>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6B300032-D412-405A-878E-45B67F5C6FD9}"/>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6DC84D59-D61E-4E61-8CDF-874E5B5CD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9C531E7-481D-4036-85F3-3EADF5E43915}" type="slidenum">
              <a:rPr lang="en-US" altLang="en-US" sz="1200" smtClean="0"/>
              <a:pPr/>
              <a:t>27</a:t>
            </a:fld>
            <a:endParaRPr lang="en-US" altLang="en-US" sz="1200"/>
          </a:p>
        </p:txBody>
      </p:sp>
      <p:sp>
        <p:nvSpPr>
          <p:cNvPr id="59395" name="Rectangle 2">
            <a:extLst>
              <a:ext uri="{FF2B5EF4-FFF2-40B4-BE49-F238E27FC236}">
                <a16:creationId xmlns:a16="http://schemas.microsoft.com/office/drawing/2014/main" id="{2D0D5476-E68B-4968-AF9D-384880417DE5}"/>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D28363FC-FC7A-4C23-BD57-A3B50BA4C172}"/>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60BCED28-B28F-4343-B48D-20184BDF60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47BDB9A-DA1B-464E-AC1E-EE61D52AD6D2}" type="slidenum">
              <a:rPr lang="en-US" altLang="en-US" sz="1200" smtClean="0"/>
              <a:pPr/>
              <a:t>28</a:t>
            </a:fld>
            <a:endParaRPr lang="en-US" altLang="en-US" sz="1200"/>
          </a:p>
        </p:txBody>
      </p:sp>
      <p:sp>
        <p:nvSpPr>
          <p:cNvPr id="61443" name="Rectangle 2">
            <a:extLst>
              <a:ext uri="{FF2B5EF4-FFF2-40B4-BE49-F238E27FC236}">
                <a16:creationId xmlns:a16="http://schemas.microsoft.com/office/drawing/2014/main" id="{ED4C2BF9-5FDD-4AC6-A16F-5F183990F5B8}"/>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ECF5D81F-2D37-46DF-A7D0-8AF479648526}"/>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09F0F63D-98DF-4DB8-AC96-0B6649571F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28B4658-15E4-469F-9BEF-73A83A3CCEBD}" type="slidenum">
              <a:rPr lang="en-US" altLang="en-US" sz="1200" smtClean="0"/>
              <a:pPr/>
              <a:t>29</a:t>
            </a:fld>
            <a:endParaRPr lang="en-US" altLang="en-US" sz="1200"/>
          </a:p>
        </p:txBody>
      </p:sp>
      <p:sp>
        <p:nvSpPr>
          <p:cNvPr id="63491" name="Rectangle 2">
            <a:extLst>
              <a:ext uri="{FF2B5EF4-FFF2-40B4-BE49-F238E27FC236}">
                <a16:creationId xmlns:a16="http://schemas.microsoft.com/office/drawing/2014/main" id="{5C3CD489-620D-424E-89B1-2CD8179C4F6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BCE7869B-9FA6-4AEE-9DEA-D76490F70F54}"/>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27169E1-4410-4BA7-9297-16F344A2FD8A}"/>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51" tIns="46576" rIns="93151" bIns="46576" anchor="b"/>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8ABCBEFA-C55F-4CED-BD97-D6ADF713FE85}" type="slidenum">
              <a:rPr lang="en-US" altLang="en-US" sz="1200"/>
              <a:pPr algn="r"/>
              <a:t>3</a:t>
            </a:fld>
            <a:endParaRPr lang="en-US" altLang="en-US" sz="1200"/>
          </a:p>
        </p:txBody>
      </p:sp>
      <p:sp>
        <p:nvSpPr>
          <p:cNvPr id="10243" name="Rectangle 2">
            <a:extLst>
              <a:ext uri="{FF2B5EF4-FFF2-40B4-BE49-F238E27FC236}">
                <a16:creationId xmlns:a16="http://schemas.microsoft.com/office/drawing/2014/main" id="{DFC12243-4A32-42D3-8DBD-5FC3F9226B69}"/>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4D72773F-F90A-4000-A987-1434E70525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BD0B67A8-CD79-4757-A272-B54D24DAB2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0CC3E56-07FD-4D0C-BA13-6489B8B0C461}" type="slidenum">
              <a:rPr lang="en-US" altLang="en-US" sz="1200" smtClean="0"/>
              <a:pPr/>
              <a:t>30</a:t>
            </a:fld>
            <a:endParaRPr lang="en-US" altLang="en-US" sz="1200"/>
          </a:p>
        </p:txBody>
      </p:sp>
      <p:sp>
        <p:nvSpPr>
          <p:cNvPr id="65539" name="Rectangle 2">
            <a:extLst>
              <a:ext uri="{FF2B5EF4-FFF2-40B4-BE49-F238E27FC236}">
                <a16:creationId xmlns:a16="http://schemas.microsoft.com/office/drawing/2014/main" id="{4BC8AA71-5B36-40BD-A030-6A15CEEEE667}"/>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C8B2764D-0FA9-4AEA-AD79-CF2FA6F3CD03}"/>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35AC08D1-A718-440D-A96E-DBCA71E5CC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D635220-15AC-4772-A631-D5F7FC2202B4}" type="slidenum">
              <a:rPr lang="en-US" altLang="en-US" sz="1200" smtClean="0"/>
              <a:pPr/>
              <a:t>31</a:t>
            </a:fld>
            <a:endParaRPr lang="en-US" altLang="en-US" sz="1200"/>
          </a:p>
        </p:txBody>
      </p:sp>
      <p:sp>
        <p:nvSpPr>
          <p:cNvPr id="67587" name="Rectangle 2">
            <a:extLst>
              <a:ext uri="{FF2B5EF4-FFF2-40B4-BE49-F238E27FC236}">
                <a16:creationId xmlns:a16="http://schemas.microsoft.com/office/drawing/2014/main" id="{0CF45937-6F3F-4801-B7CA-E5D50E6C0F0B}"/>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ECB98ABE-5F42-4AF5-BFF6-482E78FC9781}"/>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F744812F-E8F8-4741-B77F-1FF8344236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D7495E2-ED28-4476-B82F-86128EE04639}" type="slidenum">
              <a:rPr lang="en-US" altLang="en-US" sz="1200" smtClean="0"/>
              <a:pPr/>
              <a:t>32</a:t>
            </a:fld>
            <a:endParaRPr lang="en-US" altLang="en-US" sz="1200"/>
          </a:p>
        </p:txBody>
      </p:sp>
      <p:sp>
        <p:nvSpPr>
          <p:cNvPr id="69635" name="Rectangle 2">
            <a:extLst>
              <a:ext uri="{FF2B5EF4-FFF2-40B4-BE49-F238E27FC236}">
                <a16:creationId xmlns:a16="http://schemas.microsoft.com/office/drawing/2014/main" id="{3A8BB4A5-F5AA-4EEE-A132-605489AA6BD6}"/>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2525AE3B-6A76-46F2-8DDC-67C818AD057E}"/>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8A4998AE-CC97-4F68-964B-D4BD88AF46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0E3ABF5-8BE4-4177-BEF2-3DCCA6C20B53}" type="slidenum">
              <a:rPr lang="en-US" altLang="en-US" sz="1200" smtClean="0"/>
              <a:pPr/>
              <a:t>33</a:t>
            </a:fld>
            <a:endParaRPr lang="en-US" altLang="en-US" sz="1200"/>
          </a:p>
        </p:txBody>
      </p:sp>
      <p:sp>
        <p:nvSpPr>
          <p:cNvPr id="71683" name="Rectangle 2">
            <a:extLst>
              <a:ext uri="{FF2B5EF4-FFF2-40B4-BE49-F238E27FC236}">
                <a16:creationId xmlns:a16="http://schemas.microsoft.com/office/drawing/2014/main" id="{593E64D7-2C2D-4A42-892D-0F39B6CC3824}"/>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ECE55BD4-25B4-4097-B5A9-E8FD6962A4D4}"/>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0ABD2AD4-77A4-48F5-B0F6-4CBD4117F9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D8232A5-0A0B-4A00-B85A-73A1EE328865}" type="slidenum">
              <a:rPr lang="en-US" altLang="en-US" sz="1200" smtClean="0"/>
              <a:pPr/>
              <a:t>34</a:t>
            </a:fld>
            <a:endParaRPr lang="en-US" altLang="en-US" sz="1200"/>
          </a:p>
        </p:txBody>
      </p:sp>
      <p:sp>
        <p:nvSpPr>
          <p:cNvPr id="73731" name="Rectangle 2">
            <a:extLst>
              <a:ext uri="{FF2B5EF4-FFF2-40B4-BE49-F238E27FC236}">
                <a16:creationId xmlns:a16="http://schemas.microsoft.com/office/drawing/2014/main" id="{C0DFB96A-80F0-4BA0-997D-91041A7AC5E9}"/>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31184423-506E-494A-AF2F-1EEC0EB4227F}"/>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68C9CE47-0509-457F-B8A7-904E52EE5A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5164512-F960-418F-923A-C99500E6D74E}" type="slidenum">
              <a:rPr lang="en-US" altLang="en-US" sz="1200" smtClean="0"/>
              <a:pPr/>
              <a:t>35</a:t>
            </a:fld>
            <a:endParaRPr lang="en-US" altLang="en-US" sz="1200"/>
          </a:p>
        </p:txBody>
      </p:sp>
      <p:sp>
        <p:nvSpPr>
          <p:cNvPr id="75779" name="Rectangle 2">
            <a:extLst>
              <a:ext uri="{FF2B5EF4-FFF2-40B4-BE49-F238E27FC236}">
                <a16:creationId xmlns:a16="http://schemas.microsoft.com/office/drawing/2014/main" id="{764D6A0B-1C89-40C4-896A-C5A4FABD67C9}"/>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7EDA6DD7-8F18-4DE8-B49E-AE0EE7AD7920}"/>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07F3DC7C-66D0-4D0B-8EAE-70888A831C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6FC0CFF-712A-429F-8A14-ACCE98C0344F}" type="slidenum">
              <a:rPr lang="en-US" altLang="en-US" sz="1200" smtClean="0"/>
              <a:pPr/>
              <a:t>36</a:t>
            </a:fld>
            <a:endParaRPr lang="en-US" altLang="en-US" sz="1200"/>
          </a:p>
        </p:txBody>
      </p:sp>
      <p:sp>
        <p:nvSpPr>
          <p:cNvPr id="77827" name="Rectangle 2">
            <a:extLst>
              <a:ext uri="{FF2B5EF4-FFF2-40B4-BE49-F238E27FC236}">
                <a16:creationId xmlns:a16="http://schemas.microsoft.com/office/drawing/2014/main" id="{07D1783F-B5C6-47C9-8B09-21E131405F87}"/>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2580895D-E685-4AD4-8B4A-1F47E0BF56CB}"/>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07F3DC7C-66D0-4D0B-8EAE-70888A831C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6FC0CFF-712A-429F-8A14-ACCE98C0344F}" type="slidenum">
              <a:rPr lang="en-US" altLang="en-US" sz="1200" smtClean="0"/>
              <a:pPr/>
              <a:t>37</a:t>
            </a:fld>
            <a:endParaRPr lang="en-US" altLang="en-US" sz="1200"/>
          </a:p>
        </p:txBody>
      </p:sp>
      <p:sp>
        <p:nvSpPr>
          <p:cNvPr id="77827" name="Rectangle 2">
            <a:extLst>
              <a:ext uri="{FF2B5EF4-FFF2-40B4-BE49-F238E27FC236}">
                <a16:creationId xmlns:a16="http://schemas.microsoft.com/office/drawing/2014/main" id="{07D1783F-B5C6-47C9-8B09-21E131405F87}"/>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2580895D-E685-4AD4-8B4A-1F47E0BF56CB}"/>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05900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DEFA4C7F-1A03-4E0B-8EDA-F473251A7D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260515A-EAFE-4604-93F5-C439CA694CC5}" type="slidenum">
              <a:rPr lang="en-US" altLang="en-US" sz="1200" smtClean="0"/>
              <a:pPr/>
              <a:t>38</a:t>
            </a:fld>
            <a:endParaRPr lang="en-US" altLang="en-US" sz="1200"/>
          </a:p>
        </p:txBody>
      </p:sp>
      <p:sp>
        <p:nvSpPr>
          <p:cNvPr id="79875" name="Rectangle 2">
            <a:extLst>
              <a:ext uri="{FF2B5EF4-FFF2-40B4-BE49-F238E27FC236}">
                <a16:creationId xmlns:a16="http://schemas.microsoft.com/office/drawing/2014/main" id="{F07B7EE2-F764-4035-AC61-FA799DAD776D}"/>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8C631F71-63DF-4906-B3F5-B50FA2BC225C}"/>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4C8799C9-F50E-457C-BFEF-294AB84557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4B751C3-3C60-450C-BDEB-5CAE27F8CF32}" type="slidenum">
              <a:rPr lang="en-US" altLang="en-US" sz="1200" smtClean="0"/>
              <a:pPr/>
              <a:t>39</a:t>
            </a:fld>
            <a:endParaRPr lang="en-US" altLang="en-US" sz="1200"/>
          </a:p>
        </p:txBody>
      </p:sp>
      <p:sp>
        <p:nvSpPr>
          <p:cNvPr id="81923" name="Rectangle 2">
            <a:extLst>
              <a:ext uri="{FF2B5EF4-FFF2-40B4-BE49-F238E27FC236}">
                <a16:creationId xmlns:a16="http://schemas.microsoft.com/office/drawing/2014/main" id="{6101B029-7A69-421D-870A-D824658F44A4}"/>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78A70232-A7DA-4EE6-A3B3-C10A0DC9C48B}"/>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88141B23-C15D-4F7E-B318-BCBA58FF02E4}"/>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51" tIns="46576" rIns="93151" bIns="46576" anchor="b"/>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656CF25A-284C-4E72-82F4-EF24CD7B571C}" type="slidenum">
              <a:rPr lang="en-US" altLang="en-US" sz="1200"/>
              <a:pPr algn="r"/>
              <a:t>4</a:t>
            </a:fld>
            <a:endParaRPr lang="en-US" altLang="en-US" sz="1200"/>
          </a:p>
        </p:txBody>
      </p:sp>
      <p:sp>
        <p:nvSpPr>
          <p:cNvPr id="12291" name="Rectangle 2">
            <a:extLst>
              <a:ext uri="{FF2B5EF4-FFF2-40B4-BE49-F238E27FC236}">
                <a16:creationId xmlns:a16="http://schemas.microsoft.com/office/drawing/2014/main" id="{85E3F25E-EADD-4630-9F8E-E0A49C2C1E35}"/>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D91AACC5-B910-43E5-84EA-716264EF6E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7EBE94A0-14F3-40C4-A57D-2BB54385E0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EBD70E0-1C6E-4061-BBAF-907FB49699A8}" type="slidenum">
              <a:rPr lang="en-US" altLang="en-US" sz="1200" smtClean="0"/>
              <a:pPr/>
              <a:t>40</a:t>
            </a:fld>
            <a:endParaRPr lang="en-US" altLang="en-US" sz="1200"/>
          </a:p>
        </p:txBody>
      </p:sp>
      <p:sp>
        <p:nvSpPr>
          <p:cNvPr id="83971" name="Rectangle 2">
            <a:extLst>
              <a:ext uri="{FF2B5EF4-FFF2-40B4-BE49-F238E27FC236}">
                <a16:creationId xmlns:a16="http://schemas.microsoft.com/office/drawing/2014/main" id="{9D35FFAB-52EF-40E8-8E32-7D3EB6F5BAF2}"/>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C68ACC2A-0FD7-4A65-A914-581DECCD7702}"/>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CD797962-55C1-42DE-B61F-AC2BD3C17F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8943FC5-B490-47B0-A91D-7C70E5D3FC77}" type="slidenum">
              <a:rPr lang="en-US" altLang="en-US" sz="1200" smtClean="0"/>
              <a:pPr/>
              <a:t>41</a:t>
            </a:fld>
            <a:endParaRPr lang="en-US" altLang="en-US" sz="1200"/>
          </a:p>
        </p:txBody>
      </p:sp>
      <p:sp>
        <p:nvSpPr>
          <p:cNvPr id="100355" name="Rectangle 2">
            <a:extLst>
              <a:ext uri="{FF2B5EF4-FFF2-40B4-BE49-F238E27FC236}">
                <a16:creationId xmlns:a16="http://schemas.microsoft.com/office/drawing/2014/main" id="{8B9B629B-06CC-4BB0-8AFE-8E928EF23695}"/>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0C4CD48A-6035-4DF5-95C3-26CB777F0B79}"/>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262668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8D36DE2D-1444-40E0-8C2E-B5C496A9A2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2C7554E-D590-4DC1-9136-B7281BB14F30}" type="slidenum">
              <a:rPr lang="en-US" altLang="en-US" sz="1200" smtClean="0"/>
              <a:pPr/>
              <a:t>42</a:t>
            </a:fld>
            <a:endParaRPr lang="en-US" altLang="en-US" sz="1200"/>
          </a:p>
        </p:txBody>
      </p:sp>
      <p:sp>
        <p:nvSpPr>
          <p:cNvPr id="102403" name="Rectangle 2">
            <a:extLst>
              <a:ext uri="{FF2B5EF4-FFF2-40B4-BE49-F238E27FC236}">
                <a16:creationId xmlns:a16="http://schemas.microsoft.com/office/drawing/2014/main" id="{74A23B24-BCE6-40FB-8190-7E8C5619907E}"/>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D81A4510-7C5A-491A-B4F3-7B811DB0D26C}"/>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542416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BB7490A8-B62E-4368-BAF6-A5CDA7C645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6B8AE3E-EF77-4157-9708-91F6B3DF097E}" type="slidenum">
              <a:rPr lang="en-US" altLang="en-US" sz="1200" smtClean="0"/>
              <a:pPr/>
              <a:t>43</a:t>
            </a:fld>
            <a:endParaRPr lang="en-US" altLang="en-US" sz="1200"/>
          </a:p>
        </p:txBody>
      </p:sp>
      <p:sp>
        <p:nvSpPr>
          <p:cNvPr id="86019" name="Rectangle 2">
            <a:extLst>
              <a:ext uri="{FF2B5EF4-FFF2-40B4-BE49-F238E27FC236}">
                <a16:creationId xmlns:a16="http://schemas.microsoft.com/office/drawing/2014/main" id="{C7FDFF7F-F288-49D5-94C4-CCE30EC80AF4}"/>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F3BC8B37-D89B-4745-A19D-6427423B5A88}"/>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B134A553-1487-4394-B4AD-7EB79403D1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F64A18F-7E7B-425A-BAD9-DCFEA29D5964}" type="slidenum">
              <a:rPr lang="en-US" altLang="en-US" sz="1200" smtClean="0"/>
              <a:pPr/>
              <a:t>44</a:t>
            </a:fld>
            <a:endParaRPr lang="en-US" altLang="en-US" sz="1200"/>
          </a:p>
        </p:txBody>
      </p:sp>
      <p:sp>
        <p:nvSpPr>
          <p:cNvPr id="90115" name="Rectangle 2">
            <a:extLst>
              <a:ext uri="{FF2B5EF4-FFF2-40B4-BE49-F238E27FC236}">
                <a16:creationId xmlns:a16="http://schemas.microsoft.com/office/drawing/2014/main" id="{070F2615-8820-447F-9E07-994189BCD205}"/>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469B54F0-EA4E-44D3-ADE6-F1DF7D655C9E}"/>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2B0F73DF-F0E5-4F7B-91AF-08880E4667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568B837-401F-471E-BC50-C59222209CC8}" type="slidenum">
              <a:rPr lang="en-US" altLang="en-US" sz="1200" smtClean="0"/>
              <a:pPr/>
              <a:t>45</a:t>
            </a:fld>
            <a:endParaRPr lang="en-US" altLang="en-US" sz="1200"/>
          </a:p>
        </p:txBody>
      </p:sp>
      <p:sp>
        <p:nvSpPr>
          <p:cNvPr id="92163" name="Rectangle 2">
            <a:extLst>
              <a:ext uri="{FF2B5EF4-FFF2-40B4-BE49-F238E27FC236}">
                <a16:creationId xmlns:a16="http://schemas.microsoft.com/office/drawing/2014/main" id="{73714444-DC9B-4582-B9C7-1C5B3B804969}"/>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8C69CFF2-37CE-4F5B-B249-9DFE20E391DA}"/>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24A7F672-7988-4B2D-B86E-675A9BEFA3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24FB8FB-D98E-4471-8868-526C833E3E5E}" type="slidenum">
              <a:rPr lang="en-US" altLang="en-US" sz="1200" smtClean="0"/>
              <a:pPr/>
              <a:t>46</a:t>
            </a:fld>
            <a:endParaRPr lang="en-US" altLang="en-US" sz="1200"/>
          </a:p>
        </p:txBody>
      </p:sp>
      <p:sp>
        <p:nvSpPr>
          <p:cNvPr id="94211" name="Rectangle 2">
            <a:extLst>
              <a:ext uri="{FF2B5EF4-FFF2-40B4-BE49-F238E27FC236}">
                <a16:creationId xmlns:a16="http://schemas.microsoft.com/office/drawing/2014/main" id="{63AE7CDB-5090-4702-86D9-B2057D375A93}"/>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AF5D2CC0-AF12-400C-9FA3-F98F20FC9446}"/>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B1BF6896-F91E-482F-8E75-014808DFA0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B57F96A-F9D9-4B1D-8CC0-7400F8EDFF9E}" type="slidenum">
              <a:rPr lang="en-US" altLang="en-US" sz="1200" smtClean="0"/>
              <a:pPr/>
              <a:t>47</a:t>
            </a:fld>
            <a:endParaRPr lang="en-US" altLang="en-US" sz="1200"/>
          </a:p>
        </p:txBody>
      </p:sp>
      <p:sp>
        <p:nvSpPr>
          <p:cNvPr id="96259" name="Rectangle 2">
            <a:extLst>
              <a:ext uri="{FF2B5EF4-FFF2-40B4-BE49-F238E27FC236}">
                <a16:creationId xmlns:a16="http://schemas.microsoft.com/office/drawing/2014/main" id="{E9442E18-3B52-4AFD-9E77-620934CFDA57}"/>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5278F5A7-5B98-40E0-AF6D-FB34A5DB04E6}"/>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A252D057-65AD-412B-90F5-D876748DF6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8B6805E-083A-42E9-ABB2-71952A8C04B5}" type="slidenum">
              <a:rPr lang="en-US" altLang="en-US" sz="1200" smtClean="0"/>
              <a:pPr/>
              <a:t>48</a:t>
            </a:fld>
            <a:endParaRPr lang="en-US" altLang="en-US" sz="1200"/>
          </a:p>
        </p:txBody>
      </p:sp>
      <p:sp>
        <p:nvSpPr>
          <p:cNvPr id="98307" name="Rectangle 2">
            <a:extLst>
              <a:ext uri="{FF2B5EF4-FFF2-40B4-BE49-F238E27FC236}">
                <a16:creationId xmlns:a16="http://schemas.microsoft.com/office/drawing/2014/main" id="{B4F95223-0B40-4189-97C5-95F0C4F8A937}"/>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A0F4C802-9DF2-4ECD-A3F6-52EE3BD4879D}"/>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60C1E159-0F19-4EB9-ADD9-D0762DEE40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A862C61-47E0-4A7E-A658-C35DD2DD05CF}" type="slidenum">
              <a:rPr lang="en-US" altLang="en-US" sz="1200" smtClean="0"/>
              <a:pPr/>
              <a:t>49</a:t>
            </a:fld>
            <a:endParaRPr lang="en-US" altLang="en-US" sz="1200"/>
          </a:p>
        </p:txBody>
      </p:sp>
      <p:sp>
        <p:nvSpPr>
          <p:cNvPr id="104451" name="Rectangle 2">
            <a:extLst>
              <a:ext uri="{FF2B5EF4-FFF2-40B4-BE49-F238E27FC236}">
                <a16:creationId xmlns:a16="http://schemas.microsoft.com/office/drawing/2014/main" id="{04FC4AD8-2B88-4C5C-985D-21978C691CF8}"/>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14D40C99-077F-450B-B0CC-C331EB32FED7}"/>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D1C02ECB-7C07-4C04-832A-51A39DF1BB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9F7EB15-164F-42F9-B215-3D036C21981A}" type="slidenum">
              <a:rPr lang="en-US" altLang="en-US" sz="1200" smtClean="0"/>
              <a:pPr/>
              <a:t>5</a:t>
            </a:fld>
            <a:endParaRPr lang="en-US" altLang="en-US" sz="1200"/>
          </a:p>
        </p:txBody>
      </p:sp>
      <p:sp>
        <p:nvSpPr>
          <p:cNvPr id="14339" name="Rectangle 2">
            <a:extLst>
              <a:ext uri="{FF2B5EF4-FFF2-40B4-BE49-F238E27FC236}">
                <a16:creationId xmlns:a16="http://schemas.microsoft.com/office/drawing/2014/main" id="{AAB3404D-7894-4D89-B077-BDE5476EF87E}"/>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FBAB9C4-944D-4CF9-ABDA-6739505487E2}"/>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D91B6AC8-7B5D-4413-8FC5-8E5A9CA8A2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6751372-D926-4542-B3C5-AF3C73651F93}" type="slidenum">
              <a:rPr lang="en-US" altLang="en-US" sz="1200" smtClean="0"/>
              <a:pPr/>
              <a:t>50</a:t>
            </a:fld>
            <a:endParaRPr lang="en-US" altLang="en-US" sz="1200"/>
          </a:p>
        </p:txBody>
      </p:sp>
      <p:sp>
        <p:nvSpPr>
          <p:cNvPr id="106499" name="Rectangle 2">
            <a:extLst>
              <a:ext uri="{FF2B5EF4-FFF2-40B4-BE49-F238E27FC236}">
                <a16:creationId xmlns:a16="http://schemas.microsoft.com/office/drawing/2014/main" id="{B462E465-F128-4ECE-AE9C-3493AB40CCDA}"/>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CDE4897D-33C4-4797-A663-78EAB58A364C}"/>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8E37951C-DC07-4A72-9537-1E805CD801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47E22E8-35E9-43E6-9262-62D65CF1CDD3}" type="slidenum">
              <a:rPr lang="en-US" altLang="en-US" sz="1200" smtClean="0"/>
              <a:pPr/>
              <a:t>51</a:t>
            </a:fld>
            <a:endParaRPr lang="en-US" altLang="en-US" sz="1200"/>
          </a:p>
        </p:txBody>
      </p:sp>
      <p:sp>
        <p:nvSpPr>
          <p:cNvPr id="108547" name="Rectangle 2">
            <a:extLst>
              <a:ext uri="{FF2B5EF4-FFF2-40B4-BE49-F238E27FC236}">
                <a16:creationId xmlns:a16="http://schemas.microsoft.com/office/drawing/2014/main" id="{ED010C27-4E5E-49C4-94C2-4C165F1738D6}"/>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C2E71923-E90F-4683-A3D3-C3CA0FA665FF}"/>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0E4EE135-F105-4225-982E-5DFCC35519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B78878B-86FF-40C0-BDB8-3F03A4AA789E}" type="slidenum">
              <a:rPr lang="en-US" altLang="en-US" sz="1200" smtClean="0"/>
              <a:pPr/>
              <a:t>52</a:t>
            </a:fld>
            <a:endParaRPr lang="en-US" altLang="en-US" sz="1200"/>
          </a:p>
        </p:txBody>
      </p:sp>
      <p:sp>
        <p:nvSpPr>
          <p:cNvPr id="110595" name="Rectangle 2">
            <a:extLst>
              <a:ext uri="{FF2B5EF4-FFF2-40B4-BE49-F238E27FC236}">
                <a16:creationId xmlns:a16="http://schemas.microsoft.com/office/drawing/2014/main" id="{07E58344-EC11-4942-8369-03DB10D827D4}"/>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01DEFD45-DB40-47E5-B278-06E42F07E6AD}"/>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156360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36803AD3-6EB6-4B08-9BE8-F6CE5F613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ABFAD64-A045-40A1-8D78-E87C681DF253}" type="slidenum">
              <a:rPr lang="en-US" altLang="en-US" sz="1200" smtClean="0"/>
              <a:pPr/>
              <a:t>53</a:t>
            </a:fld>
            <a:endParaRPr lang="en-US" altLang="en-US" sz="1200"/>
          </a:p>
        </p:txBody>
      </p:sp>
      <p:sp>
        <p:nvSpPr>
          <p:cNvPr id="112643" name="Rectangle 2">
            <a:extLst>
              <a:ext uri="{FF2B5EF4-FFF2-40B4-BE49-F238E27FC236}">
                <a16:creationId xmlns:a16="http://schemas.microsoft.com/office/drawing/2014/main" id="{64FE2BAB-7277-454B-8CBD-4EE96DD0FBA4}"/>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459F12F3-0484-476D-A621-FCEAAA00F3FB}"/>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24546DDD-CE81-4093-87C2-B254A89905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105B6BF-17AB-4A14-8AA3-4F0F202B574B}" type="slidenum">
              <a:rPr lang="en-US" altLang="en-US" sz="1200" smtClean="0"/>
              <a:pPr/>
              <a:t>54</a:t>
            </a:fld>
            <a:endParaRPr lang="en-US" altLang="en-US" sz="1200"/>
          </a:p>
        </p:txBody>
      </p:sp>
      <p:sp>
        <p:nvSpPr>
          <p:cNvPr id="114691" name="Rectangle 2">
            <a:extLst>
              <a:ext uri="{FF2B5EF4-FFF2-40B4-BE49-F238E27FC236}">
                <a16:creationId xmlns:a16="http://schemas.microsoft.com/office/drawing/2014/main" id="{67ADFBD7-C05B-4C5D-81AE-20D4675F042A}"/>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F8538414-D07C-485B-9806-03CB7183F0F7}"/>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33194111-B354-4458-827F-6CE413BB11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34933BF-E842-45D3-B3EA-02A6551067B1}" type="slidenum">
              <a:rPr lang="en-US" altLang="en-US" sz="1200" smtClean="0"/>
              <a:pPr/>
              <a:t>55</a:t>
            </a:fld>
            <a:endParaRPr lang="en-US" altLang="en-US" sz="1200"/>
          </a:p>
        </p:txBody>
      </p:sp>
      <p:sp>
        <p:nvSpPr>
          <p:cNvPr id="116739" name="Rectangle 2">
            <a:extLst>
              <a:ext uri="{FF2B5EF4-FFF2-40B4-BE49-F238E27FC236}">
                <a16:creationId xmlns:a16="http://schemas.microsoft.com/office/drawing/2014/main" id="{8CD4F47C-2285-4289-ABA8-BDC3E24F8AF8}"/>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399B60BF-DC9A-45D9-8AD3-797A8FAAA391}"/>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EBA989BC-88B1-47C7-B182-82713FEAB4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BA6F908-BABF-4E28-A920-3C28D32BD0A7}" type="slidenum">
              <a:rPr lang="en-US" altLang="en-US" sz="1200" smtClean="0"/>
              <a:pPr/>
              <a:t>56</a:t>
            </a:fld>
            <a:endParaRPr lang="en-US" altLang="en-US" sz="1200"/>
          </a:p>
        </p:txBody>
      </p:sp>
      <p:sp>
        <p:nvSpPr>
          <p:cNvPr id="118787" name="Rectangle 2">
            <a:extLst>
              <a:ext uri="{FF2B5EF4-FFF2-40B4-BE49-F238E27FC236}">
                <a16:creationId xmlns:a16="http://schemas.microsoft.com/office/drawing/2014/main" id="{DB75BDA7-A1CA-4CDC-AA60-6054000797EC}"/>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025A908A-E1F1-4AA7-9C45-AB6A38C376FF}"/>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CE98F8B3-194E-4E36-B228-FB91CB59FC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FDD3226-B733-43D7-866C-30F9070C9F3B}" type="slidenum">
              <a:rPr lang="en-US" altLang="en-US" sz="1200" smtClean="0"/>
              <a:pPr/>
              <a:t>57</a:t>
            </a:fld>
            <a:endParaRPr lang="en-US" altLang="en-US" sz="1200"/>
          </a:p>
        </p:txBody>
      </p:sp>
      <p:sp>
        <p:nvSpPr>
          <p:cNvPr id="120835" name="Rectangle 2">
            <a:extLst>
              <a:ext uri="{FF2B5EF4-FFF2-40B4-BE49-F238E27FC236}">
                <a16:creationId xmlns:a16="http://schemas.microsoft.com/office/drawing/2014/main" id="{FCD25BD0-60BF-424A-B6D0-9A6675A6E2C8}"/>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27078B1A-3745-4F1B-B32B-3ED123EACA2A}"/>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19B579D7-3E34-46D0-B9FB-4FDABBC9F1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1502C5C-B075-4081-99F2-FB197F245A39}" type="slidenum">
              <a:rPr lang="en-US" altLang="en-US" sz="1200" smtClean="0"/>
              <a:pPr/>
              <a:t>58</a:t>
            </a:fld>
            <a:endParaRPr lang="en-US" altLang="en-US" sz="1200"/>
          </a:p>
        </p:txBody>
      </p:sp>
      <p:sp>
        <p:nvSpPr>
          <p:cNvPr id="122883" name="Rectangle 2">
            <a:extLst>
              <a:ext uri="{FF2B5EF4-FFF2-40B4-BE49-F238E27FC236}">
                <a16:creationId xmlns:a16="http://schemas.microsoft.com/office/drawing/2014/main" id="{7CE0FDCF-B5DD-4429-86B3-CCA6D42A8429}"/>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1C1B4DD3-2071-4BB8-9377-1BBF7938FA2C}"/>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3AF031DE-C987-405C-AFD9-EA9B9AFFFB45}"/>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0E78CFB5-4C9A-4F29-88A9-59BB9A33C7E8}" type="slidenum">
              <a:rPr lang="en-US" altLang="en-US" sz="1200"/>
              <a:pPr algn="r"/>
              <a:t>59</a:t>
            </a:fld>
            <a:endParaRPr lang="en-US" altLang="en-US" sz="1200"/>
          </a:p>
        </p:txBody>
      </p:sp>
      <p:sp>
        <p:nvSpPr>
          <p:cNvPr id="124931" name="Rectangle 2">
            <a:extLst>
              <a:ext uri="{FF2B5EF4-FFF2-40B4-BE49-F238E27FC236}">
                <a16:creationId xmlns:a16="http://schemas.microsoft.com/office/drawing/2014/main" id="{41B619A6-91BA-4572-81C7-DE6FE3440D2F}"/>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DC906757-A2D0-4D41-9081-E43D2A608658}"/>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15DE1FE-2318-4DB0-A671-58E92A96F6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8364D5F-9985-446E-A257-4F01D0EBAA22}" type="slidenum">
              <a:rPr lang="en-US" altLang="en-US" sz="1200" smtClean="0"/>
              <a:pPr/>
              <a:t>6</a:t>
            </a:fld>
            <a:endParaRPr lang="en-US" altLang="en-US" sz="1200"/>
          </a:p>
        </p:txBody>
      </p:sp>
      <p:sp>
        <p:nvSpPr>
          <p:cNvPr id="16387" name="Rectangle 2">
            <a:extLst>
              <a:ext uri="{FF2B5EF4-FFF2-40B4-BE49-F238E27FC236}">
                <a16:creationId xmlns:a16="http://schemas.microsoft.com/office/drawing/2014/main" id="{A4CBB244-6DE8-4CE7-B49D-6AAA4F6AC906}"/>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894F56CB-A5B6-44F2-9641-53968B3CA2EE}"/>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059C287F-EF76-463B-A448-75CB75FB0E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6845037-310B-4849-AB16-0B4BD971EF1F}" type="slidenum">
              <a:rPr lang="en-US" altLang="en-US" sz="1200" smtClean="0"/>
              <a:pPr/>
              <a:t>60</a:t>
            </a:fld>
            <a:endParaRPr lang="en-US" altLang="en-US" sz="1200"/>
          </a:p>
        </p:txBody>
      </p:sp>
      <p:sp>
        <p:nvSpPr>
          <p:cNvPr id="126979" name="Rectangle 2">
            <a:extLst>
              <a:ext uri="{FF2B5EF4-FFF2-40B4-BE49-F238E27FC236}">
                <a16:creationId xmlns:a16="http://schemas.microsoft.com/office/drawing/2014/main" id="{CF8A86CC-86F3-4786-92AF-61441359813D}"/>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60FC68EE-B6A5-4EEB-9D71-73712183418A}"/>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D29CB9B3-6E88-4179-BF6E-6443EC5CAE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6DF8330-077F-46EC-B0E4-328BB7E17CE8}" type="slidenum">
              <a:rPr lang="en-US" altLang="en-US" sz="1200" smtClean="0"/>
              <a:pPr/>
              <a:t>61</a:t>
            </a:fld>
            <a:endParaRPr lang="en-US" altLang="en-US" sz="1200"/>
          </a:p>
        </p:txBody>
      </p:sp>
      <p:sp>
        <p:nvSpPr>
          <p:cNvPr id="129027" name="Rectangle 2">
            <a:extLst>
              <a:ext uri="{FF2B5EF4-FFF2-40B4-BE49-F238E27FC236}">
                <a16:creationId xmlns:a16="http://schemas.microsoft.com/office/drawing/2014/main" id="{238646C6-051A-4C7A-95B5-8EFD8A8DFD29}"/>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F0A38673-528C-4783-82CD-344EB92C5A50}"/>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6BBF3621-E833-4D95-94A4-F8E7700E9D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25CC11B-A368-409B-A691-8EAEEEBCAB72}" type="slidenum">
              <a:rPr lang="en-US" altLang="en-US" sz="1200" smtClean="0"/>
              <a:pPr/>
              <a:t>62</a:t>
            </a:fld>
            <a:endParaRPr lang="en-US" altLang="en-US" sz="1200"/>
          </a:p>
        </p:txBody>
      </p:sp>
      <p:sp>
        <p:nvSpPr>
          <p:cNvPr id="184323" name="Rectangle 2">
            <a:extLst>
              <a:ext uri="{FF2B5EF4-FFF2-40B4-BE49-F238E27FC236}">
                <a16:creationId xmlns:a16="http://schemas.microsoft.com/office/drawing/2014/main" id="{C4C9F1F1-B477-49F4-A501-82DFF9B7FEF5}"/>
              </a:ext>
            </a:extLst>
          </p:cNvPr>
          <p:cNvSpPr>
            <a:spLocks noGrp="1" noRot="1" noChangeAspect="1" noChangeArrowheads="1" noTextEdit="1"/>
          </p:cNvSpPr>
          <p:nvPr>
            <p:ph type="sldImg"/>
          </p:nvPr>
        </p:nvSpPr>
        <p:spPr>
          <a:ln/>
        </p:spPr>
      </p:sp>
      <p:sp>
        <p:nvSpPr>
          <p:cNvPr id="184324" name="Rectangle 3">
            <a:extLst>
              <a:ext uri="{FF2B5EF4-FFF2-40B4-BE49-F238E27FC236}">
                <a16:creationId xmlns:a16="http://schemas.microsoft.com/office/drawing/2014/main" id="{625B469A-235C-4C5F-8355-02B6832FEF4F}"/>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A1209AA7-0CE7-47D4-8F8A-3AACFAB582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5735E77-8694-4741-A084-7F1D53714D94}" type="slidenum">
              <a:rPr lang="en-US" altLang="en-US" sz="1200" smtClean="0"/>
              <a:pPr/>
              <a:t>7</a:t>
            </a:fld>
            <a:endParaRPr lang="en-US" altLang="en-US" sz="1200"/>
          </a:p>
        </p:txBody>
      </p:sp>
      <p:sp>
        <p:nvSpPr>
          <p:cNvPr id="20483" name="Rectangle 2">
            <a:extLst>
              <a:ext uri="{FF2B5EF4-FFF2-40B4-BE49-F238E27FC236}">
                <a16:creationId xmlns:a16="http://schemas.microsoft.com/office/drawing/2014/main" id="{6A4CAF65-2FD5-40FB-8606-894C3AC2633A}"/>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8E6DB5F-6000-4F0A-81D2-19A2FDBCDAE2}"/>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D58C084B-33A8-4880-8E9D-56DD497182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63FEF2C-68B8-4754-9292-D96E4F8DE0C7}" type="slidenum">
              <a:rPr lang="en-US" altLang="en-US" sz="1200" smtClean="0"/>
              <a:pPr/>
              <a:t>8</a:t>
            </a:fld>
            <a:endParaRPr lang="en-US" altLang="en-US" sz="1200"/>
          </a:p>
        </p:txBody>
      </p:sp>
      <p:sp>
        <p:nvSpPr>
          <p:cNvPr id="22531" name="Rectangle 2">
            <a:extLst>
              <a:ext uri="{FF2B5EF4-FFF2-40B4-BE49-F238E27FC236}">
                <a16:creationId xmlns:a16="http://schemas.microsoft.com/office/drawing/2014/main" id="{02F981CC-C44E-4CD7-9DBB-06005B5D69D5}"/>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898AE754-EAC4-4E0F-B590-6B9871A4F0CA}"/>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418B3486-1B6D-4F1C-8562-DD05F86BFC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3D4BE26-0136-4561-9928-3FE8C85AE54F}" type="slidenum">
              <a:rPr lang="en-US" altLang="en-US" sz="1200" smtClean="0"/>
              <a:pPr/>
              <a:t>9</a:t>
            </a:fld>
            <a:endParaRPr lang="en-US" altLang="en-US" sz="1200"/>
          </a:p>
        </p:txBody>
      </p:sp>
      <p:sp>
        <p:nvSpPr>
          <p:cNvPr id="24579" name="Rectangle 2">
            <a:extLst>
              <a:ext uri="{FF2B5EF4-FFF2-40B4-BE49-F238E27FC236}">
                <a16:creationId xmlns:a16="http://schemas.microsoft.com/office/drawing/2014/main" id="{9AE058F8-C7DC-41BE-ADD8-3315FC881AF9}"/>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81DA86AA-AA58-4A1A-9B51-5B7A3935957C}"/>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a:extLst>
              <a:ext uri="{FF2B5EF4-FFF2-40B4-BE49-F238E27FC236}">
                <a16:creationId xmlns:a16="http://schemas.microsoft.com/office/drawing/2014/main" id="{03B55145-F87E-43E9-B354-571AF4FD612D}"/>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86399" name="Clip" r:id="rId3" imgW="0" imgH="0" progId="MS_ClipArt_Gallery.2">
                  <p:embed/>
                </p:oleObj>
              </mc:Choice>
              <mc:Fallback>
                <p:oleObj name="Clip" r:id="rId3" imgW="0" imgH="0" progId="MS_ClipArt_Gallery.2">
                  <p:embed/>
                  <p:pic>
                    <p:nvPicPr>
                      <p:cNvPr id="2050" name="Rectangle 2">
                        <a:extLst>
                          <a:ext uri="{FF2B5EF4-FFF2-40B4-BE49-F238E27FC236}">
                            <a16:creationId xmlns:a16="http://schemas.microsoft.com/office/drawing/2014/main" id="{6BE5BC04-4035-458F-9D83-8BBCC5A2BECF}"/>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7">
            <a:extLst>
              <a:ext uri="{FF2B5EF4-FFF2-40B4-BE49-F238E27FC236}">
                <a16:creationId xmlns:a16="http://schemas.microsoft.com/office/drawing/2014/main" id="{6B8EF63D-14BF-4C20-B49C-B6196A152994}"/>
              </a:ext>
            </a:extLst>
          </p:cNvPr>
          <p:cNvSpPr txBox="1">
            <a:spLocks noChangeArrowheads="1"/>
          </p:cNvSpPr>
          <p:nvPr/>
        </p:nvSpPr>
        <p:spPr bwMode="auto">
          <a:xfrm>
            <a:off x="2676525" y="5726113"/>
            <a:ext cx="36893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pitchFamily="34" charset="-128"/>
              </a:defRPr>
            </a:lvl1pPr>
            <a:lvl2pPr marL="742950" indent="-285750">
              <a:defRPr sz="1600">
                <a:solidFill>
                  <a:schemeClr val="tx1"/>
                </a:solidFill>
                <a:latin typeface="Helvetica" charset="0"/>
                <a:ea typeface="ＭＳ Ｐゴシック" pitchFamily="34" charset="-128"/>
              </a:defRPr>
            </a:lvl2pPr>
            <a:lvl3pPr marL="1143000" indent="-228600">
              <a:defRPr sz="1600">
                <a:solidFill>
                  <a:schemeClr val="tx1"/>
                </a:solidFill>
                <a:latin typeface="Helvetica" charset="0"/>
                <a:ea typeface="ＭＳ Ｐゴシック" pitchFamily="34" charset="-128"/>
              </a:defRPr>
            </a:lvl3pPr>
            <a:lvl4pPr marL="1600200" indent="-228600">
              <a:defRPr sz="1600">
                <a:solidFill>
                  <a:schemeClr val="tx1"/>
                </a:solidFill>
                <a:latin typeface="Helvetica" charset="0"/>
                <a:ea typeface="ＭＳ Ｐゴシック" pitchFamily="34" charset="-128"/>
              </a:defRPr>
            </a:lvl4pPr>
            <a:lvl5pPr marL="2057400" indent="-228600">
              <a:defRPr sz="1600">
                <a:solidFill>
                  <a:schemeClr val="tx1"/>
                </a:solidFill>
                <a:latin typeface="Helvetica"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charset="0"/>
                <a:ea typeface="ＭＳ Ｐゴシック" pitchFamily="34" charset="-128"/>
              </a:defRPr>
            </a:lvl9pPr>
          </a:lstStyle>
          <a:p>
            <a:pPr algn="ctr">
              <a:spcBef>
                <a:spcPct val="50000"/>
              </a:spcBef>
              <a:defRPr/>
            </a:pPr>
            <a:r>
              <a:rPr lang="en-US" altLang="en-US" b="1">
                <a:solidFill>
                  <a:schemeClr val="tx2"/>
                </a:solidFill>
              </a:rPr>
              <a:t>Database System Concepts, 7</a:t>
            </a:r>
            <a:r>
              <a:rPr lang="en-US" altLang="en-US" b="1" baseline="30000">
                <a:solidFill>
                  <a:schemeClr val="tx2"/>
                </a:solidFill>
              </a:rPr>
              <a:t>th</a:t>
            </a:r>
            <a:r>
              <a:rPr lang="en-US" altLang="en-US" b="1">
                <a:solidFill>
                  <a:schemeClr val="tx2"/>
                </a:solidFill>
              </a:rPr>
              <a:t> Ed</a:t>
            </a:r>
            <a:r>
              <a:rPr lang="en-US" altLang="en-US">
                <a:solidFill>
                  <a:schemeClr val="tx2"/>
                </a:solidFill>
              </a:rPr>
              <a:t>.</a:t>
            </a:r>
          </a:p>
          <a:p>
            <a:pPr algn="ctr">
              <a:spcBef>
                <a:spcPct val="50000"/>
              </a:spcBef>
              <a:defRPr/>
            </a:pPr>
            <a:r>
              <a:rPr lang="en-US" altLang="en-US" sz="1200" b="1">
                <a:solidFill>
                  <a:schemeClr val="tx2"/>
                </a:solidFill>
              </a:rPr>
              <a:t>©Silberschatz, Korth and Sudarshan</a:t>
            </a:r>
            <a:br>
              <a:rPr lang="en-US" altLang="en-US" sz="1200" b="1">
                <a:solidFill>
                  <a:srgbClr val="000099"/>
                </a:solidFill>
              </a:rPr>
            </a:br>
            <a:r>
              <a:rPr lang="en-US" altLang="en-US" sz="1200" b="1">
                <a:solidFill>
                  <a:schemeClr val="tx2"/>
                </a:solidFill>
              </a:rPr>
              <a:t>See</a:t>
            </a:r>
            <a:r>
              <a:rPr lang="en-US" altLang="en-US" sz="1200" b="1">
                <a:solidFill>
                  <a:srgbClr val="000099"/>
                </a:solidFill>
              </a:rPr>
              <a:t> </a:t>
            </a:r>
            <a:r>
              <a:rPr lang="en-US" altLang="en-US" sz="1200" b="1">
                <a:solidFill>
                  <a:srgbClr val="000099"/>
                </a:solidFill>
                <a:hlinkClick r:id="rId4"/>
              </a:rPr>
              <a:t>www.db-book.com</a:t>
            </a:r>
            <a:r>
              <a:rPr lang="en-US" altLang="en-US" sz="1200" b="1">
                <a:solidFill>
                  <a:srgbClr val="000099"/>
                </a:solidFill>
              </a:rPr>
              <a:t> </a:t>
            </a:r>
            <a:r>
              <a:rPr lang="en-US" altLang="en-US" sz="1200" b="1">
                <a:solidFill>
                  <a:schemeClr val="tx2"/>
                </a:solidFill>
              </a:rPr>
              <a:t>for conditions on re-use</a:t>
            </a:r>
            <a:r>
              <a:rPr lang="en-US" altLang="en-US" sz="1200" b="1">
                <a:solidFill>
                  <a:srgbClr val="000099"/>
                </a:solidFill>
              </a:rPr>
              <a:t> </a:t>
            </a:r>
          </a:p>
        </p:txBody>
      </p:sp>
      <p:pic>
        <p:nvPicPr>
          <p:cNvPr id="6" name="Picture 8" descr="Cover-6Ed">
            <a:extLst>
              <a:ext uri="{FF2B5EF4-FFF2-40B4-BE49-F238E27FC236}">
                <a16:creationId xmlns:a16="http://schemas.microsoft.com/office/drawing/2014/main" id="{C6694015-D304-4C3F-AA08-6F2D60B4F4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083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76083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dirty="0"/>
              <a:t>Click to edit Master subtitle style</a:t>
            </a:r>
          </a:p>
        </p:txBody>
      </p:sp>
    </p:spTree>
    <p:extLst>
      <p:ext uri="{BB962C8B-B14F-4D97-AF65-F5344CB8AC3E}">
        <p14:creationId xmlns:p14="http://schemas.microsoft.com/office/powerpoint/2010/main" val="364507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0664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2757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79141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627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2133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461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065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964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386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98288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65200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75398C-2DD3-4CC4-841E-C2437F49BBA8}"/>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Text Box 4">
            <a:extLst>
              <a:ext uri="{FF2B5EF4-FFF2-40B4-BE49-F238E27FC236}">
                <a16:creationId xmlns:a16="http://schemas.microsoft.com/office/drawing/2014/main" id="{C500CD88-66E1-4AC7-940E-9EEBCFD23D84}"/>
              </a:ext>
            </a:extLst>
          </p:cNvPr>
          <p:cNvSpPr txBox="1">
            <a:spLocks noChangeArrowheads="1"/>
          </p:cNvSpPr>
          <p:nvPr/>
        </p:nvSpPr>
        <p:spPr bwMode="auto">
          <a:xfrm>
            <a:off x="6762750" y="6613525"/>
            <a:ext cx="2381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pitchFamily="34" charset="-128"/>
              </a:defRPr>
            </a:lvl1pPr>
            <a:lvl2pPr marL="742950" indent="-285750">
              <a:defRPr sz="1600">
                <a:solidFill>
                  <a:schemeClr val="tx1"/>
                </a:solidFill>
                <a:latin typeface="Helvetica" charset="0"/>
                <a:ea typeface="ＭＳ Ｐゴシック" pitchFamily="34" charset="-128"/>
              </a:defRPr>
            </a:lvl2pPr>
            <a:lvl3pPr marL="1143000" indent="-228600">
              <a:defRPr sz="1600">
                <a:solidFill>
                  <a:schemeClr val="tx1"/>
                </a:solidFill>
                <a:latin typeface="Helvetica" charset="0"/>
                <a:ea typeface="ＭＳ Ｐゴシック" pitchFamily="34" charset="-128"/>
              </a:defRPr>
            </a:lvl3pPr>
            <a:lvl4pPr marL="1600200" indent="-228600">
              <a:defRPr sz="1600">
                <a:solidFill>
                  <a:schemeClr val="tx1"/>
                </a:solidFill>
                <a:latin typeface="Helvetica" charset="0"/>
                <a:ea typeface="ＭＳ Ｐゴシック" pitchFamily="34" charset="-128"/>
              </a:defRPr>
            </a:lvl4pPr>
            <a:lvl5pPr marL="2057400" indent="-228600">
              <a:defRPr sz="1600">
                <a:solidFill>
                  <a:schemeClr val="tx1"/>
                </a:solidFill>
                <a:latin typeface="Helvetica"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charset="0"/>
                <a:ea typeface="ＭＳ Ｐゴシック" pitchFamily="34" charset="-128"/>
              </a:defRPr>
            </a:lvl9pPr>
          </a:lstStyle>
          <a:p>
            <a:pPr algn="ctr">
              <a:spcBef>
                <a:spcPct val="50000"/>
              </a:spcBef>
              <a:defRPr/>
            </a:pPr>
            <a:r>
              <a:rPr lang="en-US" altLang="en-US" sz="1000" b="1">
                <a:solidFill>
                  <a:srgbClr val="000099"/>
                </a:solidFill>
              </a:rPr>
              <a:t>©Silberschatz, Korth and Sudarshan</a:t>
            </a:r>
          </a:p>
        </p:txBody>
      </p:sp>
      <p:sp>
        <p:nvSpPr>
          <p:cNvPr id="1028" name="Text Box 5">
            <a:extLst>
              <a:ext uri="{FF2B5EF4-FFF2-40B4-BE49-F238E27FC236}">
                <a16:creationId xmlns:a16="http://schemas.microsoft.com/office/drawing/2014/main" id="{9B2021EC-D9AC-49A2-B38A-AB4C35EC1568}"/>
              </a:ext>
            </a:extLst>
          </p:cNvPr>
          <p:cNvSpPr txBox="1">
            <a:spLocks noChangeArrowheads="1"/>
          </p:cNvSpPr>
          <p:nvPr/>
        </p:nvSpPr>
        <p:spPr bwMode="auto">
          <a:xfrm>
            <a:off x="4479925" y="6613525"/>
            <a:ext cx="4476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defRPr/>
            </a:pPr>
            <a:r>
              <a:rPr lang="en-US" altLang="en-US" sz="1000" b="1">
                <a:solidFill>
                  <a:srgbClr val="000099"/>
                </a:solidFill>
              </a:rPr>
              <a:t>7.</a:t>
            </a:r>
            <a:fld id="{2F22E068-6778-4447-B63B-CFBE3FCE663A}" type="slidenum">
              <a:rPr lang="en-US" altLang="en-US" sz="1000" b="1" smtClean="0">
                <a:solidFill>
                  <a:srgbClr val="000099"/>
                </a:solidFill>
              </a:rPr>
              <a:pPr algn="ctr">
                <a:spcBef>
                  <a:spcPct val="50000"/>
                </a:spcBef>
                <a:defRPr/>
              </a:pPr>
              <a:t>‹#›</a:t>
            </a:fld>
            <a:endParaRPr lang="en-US" altLang="en-US" sz="1000" b="1">
              <a:solidFill>
                <a:srgbClr val="000099"/>
              </a:solidFill>
            </a:endParaRPr>
          </a:p>
        </p:txBody>
      </p:sp>
      <p:sp>
        <p:nvSpPr>
          <p:cNvPr id="759814" name="Rectangle 6">
            <a:extLst>
              <a:ext uri="{FF2B5EF4-FFF2-40B4-BE49-F238E27FC236}">
                <a16:creationId xmlns:a16="http://schemas.microsoft.com/office/drawing/2014/main" id="{BED9FB0E-CCA3-494F-BD5A-D8B8B8B0FF95}"/>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0" name="Text Box 7">
            <a:extLst>
              <a:ext uri="{FF2B5EF4-FFF2-40B4-BE49-F238E27FC236}">
                <a16:creationId xmlns:a16="http://schemas.microsoft.com/office/drawing/2014/main" id="{EE6C1E25-4BBD-46E4-A70B-CFDCF743E942}"/>
              </a:ext>
            </a:extLst>
          </p:cNvPr>
          <p:cNvSpPr txBox="1">
            <a:spLocks noChangeArrowheads="1"/>
          </p:cNvSpPr>
          <p:nvPr/>
        </p:nvSpPr>
        <p:spPr bwMode="auto">
          <a:xfrm>
            <a:off x="0" y="6613525"/>
            <a:ext cx="1860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pitchFamily="34" charset="-128"/>
              </a:defRPr>
            </a:lvl1pPr>
            <a:lvl2pPr marL="742950" indent="-285750">
              <a:defRPr sz="1600">
                <a:solidFill>
                  <a:schemeClr val="tx1"/>
                </a:solidFill>
                <a:latin typeface="Helvetica" charset="0"/>
                <a:ea typeface="ＭＳ Ｐゴシック" pitchFamily="34" charset="-128"/>
              </a:defRPr>
            </a:lvl2pPr>
            <a:lvl3pPr marL="1143000" indent="-228600">
              <a:defRPr sz="1600">
                <a:solidFill>
                  <a:schemeClr val="tx1"/>
                </a:solidFill>
                <a:latin typeface="Helvetica" charset="0"/>
                <a:ea typeface="ＭＳ Ｐゴシック" pitchFamily="34" charset="-128"/>
              </a:defRPr>
            </a:lvl3pPr>
            <a:lvl4pPr marL="1600200" indent="-228600">
              <a:defRPr sz="1600">
                <a:solidFill>
                  <a:schemeClr val="tx1"/>
                </a:solidFill>
                <a:latin typeface="Helvetica" charset="0"/>
                <a:ea typeface="ＭＳ Ｐゴシック" pitchFamily="34" charset="-128"/>
              </a:defRPr>
            </a:lvl4pPr>
            <a:lvl5pPr marL="2057400" indent="-228600">
              <a:defRPr sz="1600">
                <a:solidFill>
                  <a:schemeClr val="tx1"/>
                </a:solidFill>
                <a:latin typeface="Helvetica"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charset="0"/>
                <a:ea typeface="ＭＳ Ｐゴシック" pitchFamily="34" charset="-128"/>
              </a:defRPr>
            </a:lvl9pPr>
          </a:lstStyle>
          <a:p>
            <a:pPr>
              <a:spcBef>
                <a:spcPct val="50000"/>
              </a:spcBef>
              <a:defRPr/>
            </a:pPr>
            <a:r>
              <a:rPr lang="en-US" altLang="en-US" sz="1000" b="1">
                <a:solidFill>
                  <a:srgbClr val="000099"/>
                </a:solidFill>
              </a:rPr>
              <a:t>Database System Concepts</a:t>
            </a:r>
          </a:p>
        </p:txBody>
      </p:sp>
      <p:sp>
        <p:nvSpPr>
          <p:cNvPr id="1031" name="Freeform 8">
            <a:extLst>
              <a:ext uri="{FF2B5EF4-FFF2-40B4-BE49-F238E27FC236}">
                <a16:creationId xmlns:a16="http://schemas.microsoft.com/office/drawing/2014/main" id="{CBAC5D1E-77B3-4065-85A9-201BDC156B42}"/>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2" name="Picture 9" descr="Cover-6Ed">
            <a:extLst>
              <a:ext uri="{FF2B5EF4-FFF2-40B4-BE49-F238E27FC236}">
                <a16:creationId xmlns:a16="http://schemas.microsoft.com/office/drawing/2014/main" id="{A6B53F4A-C139-46B7-9859-ABBC3EEC7C4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32" r:id="rId1"/>
    <p:sldLayoutId id="2147484621" r:id="rId2"/>
    <p:sldLayoutId id="2147484622" r:id="rId3"/>
    <p:sldLayoutId id="2147484623" r:id="rId4"/>
    <p:sldLayoutId id="2147484624" r:id="rId5"/>
    <p:sldLayoutId id="2147484625" r:id="rId6"/>
    <p:sldLayoutId id="2147484626" r:id="rId7"/>
    <p:sldLayoutId id="2147484627" r:id="rId8"/>
    <p:sldLayoutId id="2147484628" r:id="rId9"/>
    <p:sldLayoutId id="2147484629" r:id="rId10"/>
    <p:sldLayoutId id="2147484630" r:id="rId11"/>
    <p:sldLayoutId id="2147484631"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ＭＳ Ｐゴシック"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a:extLst>
              <a:ext uri="{FF2B5EF4-FFF2-40B4-BE49-F238E27FC236}">
                <a16:creationId xmlns:a16="http://schemas.microsoft.com/office/drawing/2014/main" id="{DB5DB329-2A6B-4175-89A4-DCFA64934841}"/>
              </a:ext>
            </a:extLst>
          </p:cNvPr>
          <p:cNvSpPr>
            <a:spLocks noGrp="1" noChangeArrowheads="1"/>
          </p:cNvSpPr>
          <p:nvPr>
            <p:ph type="ctrTitle"/>
          </p:nvPr>
        </p:nvSpPr>
        <p:spPr>
          <a:xfrm>
            <a:off x="312738" y="2141538"/>
            <a:ext cx="8518525" cy="1450975"/>
          </a:xfrm>
        </p:spPr>
        <p:txBody>
          <a:bodyPr/>
          <a:lstStyle/>
          <a:p>
            <a:pPr>
              <a:defRPr/>
            </a:pPr>
            <a:r>
              <a:rPr lang="en-US" dirty="0">
                <a:ea typeface="+mj-ea"/>
              </a:rPr>
              <a:t>Chapter 7: </a:t>
            </a:r>
            <a:r>
              <a:rPr lang="en-US" dirty="0"/>
              <a:t>Entity-Relationship Model</a:t>
            </a:r>
            <a:endParaRPr lang="en-US" dirty="0">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a:extLst>
              <a:ext uri="{FF2B5EF4-FFF2-40B4-BE49-F238E27FC236}">
                <a16:creationId xmlns:a16="http://schemas.microsoft.com/office/drawing/2014/main" id="{B9A1847B-6881-4B5D-A98A-0D5DF34420DD}"/>
              </a:ext>
            </a:extLst>
          </p:cNvPr>
          <p:cNvSpPr>
            <a:spLocks noGrp="1" noChangeArrowheads="1"/>
          </p:cNvSpPr>
          <p:nvPr>
            <p:ph type="title"/>
          </p:nvPr>
        </p:nvSpPr>
        <p:spPr/>
        <p:txBody>
          <a:bodyPr/>
          <a:lstStyle/>
          <a:p>
            <a:pPr>
              <a:defRPr/>
            </a:pPr>
            <a:r>
              <a:rPr lang="en-US">
                <a:ea typeface="+mj-ea"/>
              </a:rPr>
              <a:t>Degree of a Relationship Set</a:t>
            </a:r>
          </a:p>
        </p:txBody>
      </p:sp>
      <p:sp>
        <p:nvSpPr>
          <p:cNvPr id="25603" name="Rectangle 3">
            <a:extLst>
              <a:ext uri="{FF2B5EF4-FFF2-40B4-BE49-F238E27FC236}">
                <a16:creationId xmlns:a16="http://schemas.microsoft.com/office/drawing/2014/main" id="{EC12D31A-EF37-4535-BC51-3362AC6FA049}"/>
              </a:ext>
            </a:extLst>
          </p:cNvPr>
          <p:cNvSpPr>
            <a:spLocks noGrp="1" noChangeArrowheads="1"/>
          </p:cNvSpPr>
          <p:nvPr>
            <p:ph type="body" idx="1"/>
          </p:nvPr>
        </p:nvSpPr>
        <p:spPr>
          <a:xfrm>
            <a:off x="814388" y="1093788"/>
            <a:ext cx="7221537" cy="4195762"/>
          </a:xfrm>
        </p:spPr>
        <p:txBody>
          <a:bodyPr/>
          <a:lstStyle/>
          <a:p>
            <a:r>
              <a:rPr lang="en-US" altLang="en-US">
                <a:ea typeface="ＭＳ Ｐゴシック" panose="020B0600070205080204" pitchFamily="34" charset="-128"/>
              </a:rPr>
              <a:t>The number of entity sets that participate in a relationship set is the </a:t>
            </a:r>
            <a:r>
              <a:rPr lang="en-US" altLang="en-US" b="1">
                <a:ea typeface="ＭＳ Ｐゴシック" panose="020B0600070205080204" pitchFamily="34" charset="-128"/>
              </a:rPr>
              <a:t>degree </a:t>
            </a:r>
            <a:r>
              <a:rPr lang="en-US" altLang="en-US">
                <a:ea typeface="ＭＳ Ｐゴシック" panose="020B0600070205080204" pitchFamily="34" charset="-128"/>
              </a:rPr>
              <a:t>of the relationship set. </a:t>
            </a:r>
          </a:p>
          <a:p>
            <a:r>
              <a:rPr lang="en-US" altLang="en-US">
                <a:ea typeface="ＭＳ Ｐゴシック" panose="020B0600070205080204" pitchFamily="34" charset="-128"/>
              </a:rPr>
              <a:t>A binary relationship set is of degree 2; a ternary relationship set is of degree 3.</a:t>
            </a:r>
          </a:p>
          <a:p>
            <a:r>
              <a:rPr lang="en-US" altLang="en-US">
                <a:ea typeface="ＭＳ Ｐゴシック" panose="020B0600070205080204" pitchFamily="34" charset="-128"/>
              </a:rPr>
              <a:t>Most relationship sets in a database system are binary.</a:t>
            </a:r>
          </a:p>
          <a:p>
            <a:pPr lvl="1"/>
            <a:r>
              <a:rPr lang="en-US" altLang="en-US">
                <a:ea typeface="ＭＳ Ｐゴシック" panose="020B0600070205080204" pitchFamily="34" charset="-128"/>
              </a:rPr>
              <a:t>Example, advisor relationship set</a:t>
            </a:r>
          </a:p>
          <a:p>
            <a:r>
              <a:rPr lang="en-US" altLang="en-US">
                <a:ea typeface="ＭＳ Ｐゴシック" panose="020B0600070205080204" pitchFamily="34" charset="-128"/>
              </a:rPr>
              <a:t>Relationships between more than two entity sets are rare but may exist.</a:t>
            </a:r>
          </a:p>
          <a:p>
            <a:pPr lvl="1"/>
            <a:r>
              <a:rPr lang="en-US" altLang="en-US">
                <a:ea typeface="ＭＳ Ｐゴシック" panose="020B0600070205080204" pitchFamily="34" charset="-128"/>
              </a:rPr>
              <a:t>Example: </a:t>
            </a:r>
            <a:r>
              <a:rPr lang="en-US" altLang="en-US" b="1" i="1">
                <a:ea typeface="ＭＳ Ｐゴシック" panose="020B0600070205080204" pitchFamily="34" charset="-128"/>
              </a:rPr>
              <a:t>students</a:t>
            </a:r>
            <a:r>
              <a:rPr lang="en-US" altLang="en-US">
                <a:ea typeface="ＭＳ Ｐゴシック" panose="020B0600070205080204" pitchFamily="34" charset="-128"/>
              </a:rPr>
              <a:t> work on research </a:t>
            </a:r>
            <a:r>
              <a:rPr lang="en-US" altLang="en-US" b="1" i="1">
                <a:ea typeface="ＭＳ Ｐゴシック" panose="020B0600070205080204" pitchFamily="34" charset="-128"/>
              </a:rPr>
              <a:t>projects</a:t>
            </a:r>
            <a:r>
              <a:rPr lang="en-US" altLang="en-US">
                <a:ea typeface="ＭＳ Ｐゴシック" panose="020B0600070205080204" pitchFamily="34" charset="-128"/>
              </a:rPr>
              <a:t> under the guidance of an </a:t>
            </a:r>
            <a:r>
              <a:rPr lang="en-US" altLang="en-US" b="1" i="1">
                <a:ea typeface="ＭＳ Ｐゴシック" panose="020B0600070205080204" pitchFamily="34" charset="-128"/>
              </a:rPr>
              <a:t>instructor</a:t>
            </a:r>
            <a:r>
              <a:rPr lang="en-US" altLang="en-US">
                <a:ea typeface="ＭＳ Ｐゴシック" panose="020B0600070205080204" pitchFamily="34" charset="-128"/>
              </a:rPr>
              <a:t>. </a:t>
            </a:r>
          </a:p>
          <a:p>
            <a:pPr lvl="1"/>
            <a:r>
              <a:rPr lang="en-US" altLang="en-US">
                <a:ea typeface="ＭＳ Ｐゴシック" panose="020B0600070205080204" pitchFamily="34" charset="-128"/>
              </a:rPr>
              <a:t>We relate the three entity sets through the relationship set </a:t>
            </a:r>
            <a:r>
              <a:rPr lang="en-US" altLang="en-US" i="1">
                <a:ea typeface="ＭＳ Ｐゴシック" panose="020B0600070205080204" pitchFamily="34" charset="-128"/>
              </a:rPr>
              <a:t>proj_guide</a:t>
            </a:r>
            <a:r>
              <a:rPr lang="en-US" altLang="en-US">
                <a:ea typeface="ＭＳ Ｐゴシック" panose="020B0600070205080204" pitchFamily="34" charset="-128"/>
              </a:rPr>
              <a:t>, which indicates that a particular student is guided by a particular instructor on a particular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a:extLst>
              <a:ext uri="{FF2B5EF4-FFF2-40B4-BE49-F238E27FC236}">
                <a16:creationId xmlns:a16="http://schemas.microsoft.com/office/drawing/2014/main" id="{4B7C58FA-EA75-4AFB-A470-7FA6D448B2E9}"/>
              </a:ext>
            </a:extLst>
          </p:cNvPr>
          <p:cNvSpPr>
            <a:spLocks noGrp="1" noChangeArrowheads="1"/>
          </p:cNvSpPr>
          <p:nvPr>
            <p:ph type="title"/>
          </p:nvPr>
        </p:nvSpPr>
        <p:spPr/>
        <p:txBody>
          <a:bodyPr/>
          <a:lstStyle/>
          <a:p>
            <a:pPr>
              <a:defRPr/>
            </a:pPr>
            <a:r>
              <a:rPr lang="en-US" dirty="0">
                <a:ea typeface="+mj-ea"/>
              </a:rPr>
              <a:t>Attribute Domain</a:t>
            </a:r>
          </a:p>
        </p:txBody>
      </p:sp>
      <p:sp>
        <p:nvSpPr>
          <p:cNvPr id="27651" name="Rectangle 3">
            <a:extLst>
              <a:ext uri="{FF2B5EF4-FFF2-40B4-BE49-F238E27FC236}">
                <a16:creationId xmlns:a16="http://schemas.microsoft.com/office/drawing/2014/main" id="{B329691C-BE98-4FC1-BFDA-2A983A410EB2}"/>
              </a:ext>
            </a:extLst>
          </p:cNvPr>
          <p:cNvSpPr>
            <a:spLocks noGrp="1" noChangeArrowheads="1"/>
          </p:cNvSpPr>
          <p:nvPr>
            <p:ph type="body" idx="1"/>
          </p:nvPr>
        </p:nvSpPr>
        <p:spPr>
          <a:xfrm>
            <a:off x="620713" y="941388"/>
            <a:ext cx="8201025" cy="4411662"/>
          </a:xfrm>
        </p:spPr>
        <p:txBody>
          <a:bodyPr/>
          <a:lstStyle/>
          <a:p>
            <a:r>
              <a:rPr lang="en-US" altLang="en-US" sz="2600" b="1">
                <a:ea typeface="ＭＳ Ｐゴシック" panose="020B0600070205080204" pitchFamily="34" charset="-128"/>
              </a:rPr>
              <a:t>Domain</a:t>
            </a:r>
            <a:r>
              <a:rPr lang="en-US" altLang="en-US" sz="2600">
                <a:ea typeface="ＭＳ Ｐゴシック" panose="020B0600070205080204" pitchFamily="34" charset="-128"/>
              </a:rPr>
              <a:t> of an attribute is a set of permitted values for that attribute. </a:t>
            </a:r>
          </a:p>
          <a:p>
            <a:r>
              <a:rPr lang="en-US" altLang="en-US" sz="2600">
                <a:ea typeface="ＭＳ Ｐゴシック" panose="020B0600070205080204" pitchFamily="34" charset="-128"/>
              </a:rPr>
              <a:t>The domain of attribute </a:t>
            </a:r>
            <a:r>
              <a:rPr lang="en-US" altLang="en-US" sz="2600" i="1">
                <a:ea typeface="ＭＳ Ｐゴシック" panose="020B0600070205080204" pitchFamily="34" charset="-128"/>
              </a:rPr>
              <a:t>course_id </a:t>
            </a:r>
            <a:r>
              <a:rPr lang="en-US" altLang="en-US" sz="2600">
                <a:ea typeface="ＭＳ Ｐゴシック" panose="020B0600070205080204" pitchFamily="34" charset="-128"/>
              </a:rPr>
              <a:t>might be the set of all text strings of a certain length. </a:t>
            </a:r>
          </a:p>
          <a:p>
            <a:r>
              <a:rPr lang="en-US" altLang="en-US" sz="2600">
                <a:ea typeface="ＭＳ Ｐゴシック" panose="020B0600070205080204" pitchFamily="34" charset="-128"/>
              </a:rPr>
              <a:t>Similarly, the domain of attribute </a:t>
            </a:r>
            <a:r>
              <a:rPr lang="en-US" altLang="en-US" sz="2600" i="1">
                <a:ea typeface="ＭＳ Ｐゴシック" panose="020B0600070205080204" pitchFamily="34" charset="-128"/>
              </a:rPr>
              <a:t>semester </a:t>
            </a:r>
            <a:r>
              <a:rPr lang="en-US" altLang="en-US" sz="2600">
                <a:ea typeface="ＭＳ Ｐゴシック" panose="020B0600070205080204" pitchFamily="34" charset="-128"/>
              </a:rPr>
              <a:t>might be strings from the set </a:t>
            </a:r>
            <a:r>
              <a:rPr lang="en-US" altLang="en-US" sz="2600" i="1">
                <a:ea typeface="ＭＳ Ｐゴシック" panose="020B0600070205080204" pitchFamily="34" charset="-128"/>
              </a:rPr>
              <a:t>{ </a:t>
            </a:r>
            <a:r>
              <a:rPr lang="en-US" altLang="en-US" sz="2600">
                <a:ea typeface="ＭＳ Ｐゴシック" panose="020B0600070205080204" pitchFamily="34" charset="-128"/>
              </a:rPr>
              <a:t>Fall, Winter, Spring, Summer </a:t>
            </a:r>
            <a:r>
              <a:rPr lang="en-US" altLang="en-US" sz="2600" i="1">
                <a:ea typeface="ＭＳ Ｐゴシック" panose="020B0600070205080204" pitchFamily="34" charset="-128"/>
              </a:rPr>
              <a:t>}</a:t>
            </a:r>
            <a:r>
              <a:rPr lang="en-US" altLang="en-US" sz="2600">
                <a:ea typeface="ＭＳ Ｐゴシック" panose="020B0600070205080204" pitchFamily="34" charset="-128"/>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a:extLst>
              <a:ext uri="{FF2B5EF4-FFF2-40B4-BE49-F238E27FC236}">
                <a16:creationId xmlns:a16="http://schemas.microsoft.com/office/drawing/2014/main" id="{4B7C58FA-EA75-4AFB-A470-7FA6D448B2E9}"/>
              </a:ext>
            </a:extLst>
          </p:cNvPr>
          <p:cNvSpPr>
            <a:spLocks noGrp="1" noChangeArrowheads="1"/>
          </p:cNvSpPr>
          <p:nvPr>
            <p:ph type="title"/>
          </p:nvPr>
        </p:nvSpPr>
        <p:spPr/>
        <p:txBody>
          <a:bodyPr/>
          <a:lstStyle/>
          <a:p>
            <a:pPr>
              <a:defRPr/>
            </a:pPr>
            <a:r>
              <a:rPr lang="en-US" dirty="0">
                <a:ea typeface="+mj-ea"/>
              </a:rPr>
              <a:t>Attribute Types</a:t>
            </a:r>
          </a:p>
        </p:txBody>
      </p:sp>
      <p:sp>
        <p:nvSpPr>
          <p:cNvPr id="29699" name="Rectangle 3">
            <a:extLst>
              <a:ext uri="{FF2B5EF4-FFF2-40B4-BE49-F238E27FC236}">
                <a16:creationId xmlns:a16="http://schemas.microsoft.com/office/drawing/2014/main" id="{850A6F4C-A054-4AD3-9285-9C4732EEEDD5}"/>
              </a:ext>
            </a:extLst>
          </p:cNvPr>
          <p:cNvSpPr>
            <a:spLocks noGrp="1" noChangeArrowheads="1"/>
          </p:cNvSpPr>
          <p:nvPr>
            <p:ph type="body" idx="1"/>
          </p:nvPr>
        </p:nvSpPr>
        <p:spPr>
          <a:xfrm>
            <a:off x="855663" y="941388"/>
            <a:ext cx="8077200" cy="2876550"/>
          </a:xfrm>
        </p:spPr>
        <p:txBody>
          <a:bodyPr/>
          <a:lstStyle/>
          <a:p>
            <a:r>
              <a:rPr lang="en-US" altLang="en-US" sz="2000" b="1" dirty="0">
                <a:solidFill>
                  <a:srgbClr val="000099"/>
                </a:solidFill>
                <a:ea typeface="ＭＳ Ｐゴシック" panose="020B0600070205080204" pitchFamily="34" charset="-128"/>
              </a:rPr>
              <a:t>Simple</a:t>
            </a:r>
            <a:r>
              <a:rPr lang="en-US" altLang="en-US" sz="2000" dirty="0">
                <a:ea typeface="ＭＳ Ｐゴシック" panose="020B0600070205080204" pitchFamily="34" charset="-128"/>
              </a:rPr>
              <a:t> and </a:t>
            </a:r>
            <a:r>
              <a:rPr lang="en-US" altLang="en-US" sz="2000" b="1" dirty="0">
                <a:solidFill>
                  <a:srgbClr val="000099"/>
                </a:solidFill>
                <a:ea typeface="ＭＳ Ｐゴシック" panose="020B0600070205080204" pitchFamily="34" charset="-128"/>
              </a:rPr>
              <a:t>composite</a:t>
            </a:r>
            <a:r>
              <a:rPr lang="en-US" altLang="en-US" sz="2000" dirty="0">
                <a:ea typeface="ＭＳ Ｐゴシック" panose="020B0600070205080204" pitchFamily="34" charset="-128"/>
              </a:rPr>
              <a:t> attributes.</a:t>
            </a:r>
          </a:p>
          <a:p>
            <a:pPr lvl="1"/>
            <a:r>
              <a:rPr lang="en-US" altLang="en-US" sz="2000" dirty="0">
                <a:ea typeface="ＭＳ Ｐゴシック" panose="020B0600070205080204" pitchFamily="34" charset="-128"/>
              </a:rPr>
              <a:t>Simple attributes cannot be divided into subparts whereas composite attributes can be divided into subparts (that is, other attributes).</a:t>
            </a:r>
          </a:p>
          <a:p>
            <a:pPr lvl="1"/>
            <a:r>
              <a:rPr lang="en-US" altLang="en-US" sz="2000" dirty="0">
                <a:ea typeface="ＭＳ Ｐゴシック" panose="020B0600070205080204" pitchFamily="34" charset="-128"/>
              </a:rPr>
              <a:t>The address can be defined as a composite attribute </a:t>
            </a:r>
            <a:r>
              <a:rPr lang="en-US" altLang="en-US" sz="2000" i="1" dirty="0">
                <a:ea typeface="ＭＳ Ｐゴシック" panose="020B0600070205080204" pitchFamily="34" charset="-128"/>
              </a:rPr>
              <a:t>consisting of  </a:t>
            </a:r>
            <a:r>
              <a:rPr lang="en-US" altLang="en-US" sz="2000" dirty="0">
                <a:ea typeface="ＭＳ Ｐゴシック" panose="020B0600070205080204" pitchFamily="34" charset="-128"/>
              </a:rPr>
              <a:t>the simple attributes </a:t>
            </a:r>
            <a:r>
              <a:rPr lang="en-US" altLang="en-US" sz="2000" i="1" dirty="0">
                <a:ea typeface="ＭＳ Ｐゴシック" panose="020B0600070205080204" pitchFamily="34" charset="-128"/>
              </a:rPr>
              <a:t>street</a:t>
            </a:r>
            <a:r>
              <a:rPr lang="en-US" altLang="en-US" sz="2000" dirty="0">
                <a:ea typeface="ＭＳ Ｐゴシック" panose="020B0600070205080204" pitchFamily="34" charset="-128"/>
              </a:rPr>
              <a:t>, </a:t>
            </a:r>
            <a:r>
              <a:rPr lang="en-US" altLang="en-US" sz="2000" i="1" dirty="0">
                <a:ea typeface="ＭＳ Ｐゴシック" panose="020B0600070205080204" pitchFamily="34" charset="-128"/>
              </a:rPr>
              <a:t>city</a:t>
            </a:r>
            <a:r>
              <a:rPr lang="en-US" altLang="en-US" sz="2000" dirty="0">
                <a:ea typeface="ＭＳ Ｐゴシック" panose="020B0600070205080204" pitchFamily="34" charset="-128"/>
              </a:rPr>
              <a:t>, </a:t>
            </a:r>
            <a:r>
              <a:rPr lang="en-US" altLang="en-US" sz="2000" i="1" dirty="0">
                <a:ea typeface="ＭＳ Ｐゴシック" panose="020B0600070205080204" pitchFamily="34" charset="-128"/>
              </a:rPr>
              <a:t>state</a:t>
            </a:r>
            <a:r>
              <a:rPr lang="en-US" altLang="en-US" sz="2000" dirty="0">
                <a:ea typeface="ＭＳ Ｐゴシック" panose="020B0600070205080204" pitchFamily="34" charset="-128"/>
              </a:rPr>
              <a:t>, and </a:t>
            </a:r>
            <a:r>
              <a:rPr lang="en-US" altLang="en-US" sz="2000" i="1" dirty="0">
                <a:ea typeface="ＭＳ Ｐゴシック" panose="020B0600070205080204" pitchFamily="34" charset="-128"/>
              </a:rPr>
              <a:t>zip code</a:t>
            </a:r>
            <a:r>
              <a:rPr lang="en-US" altLang="en-US" sz="2000" dirty="0">
                <a:ea typeface="ＭＳ Ｐゴシック" panose="020B0600070205080204" pitchFamily="34" charset="-128"/>
              </a:rPr>
              <a:t>. </a:t>
            </a:r>
          </a:p>
          <a:p>
            <a:pPr lvl="1"/>
            <a:r>
              <a:rPr lang="en-US" altLang="en-US" sz="2000" dirty="0">
                <a:ea typeface="ＭＳ Ｐゴシック" panose="020B0600070205080204" pitchFamily="34" charset="-128"/>
              </a:rPr>
              <a:t>Composite attributes help us to group together related attributes, making the modeling cleaner.</a:t>
            </a:r>
          </a:p>
        </p:txBody>
      </p:sp>
      <p:pic>
        <p:nvPicPr>
          <p:cNvPr id="29700" name="Picture 5">
            <a:extLst>
              <a:ext uri="{FF2B5EF4-FFF2-40B4-BE49-F238E27FC236}">
                <a16:creationId xmlns:a16="http://schemas.microsoft.com/office/drawing/2014/main" id="{00E77FCD-DAFC-42A6-813C-F163ED7F3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467" y="3888419"/>
            <a:ext cx="7943882" cy="250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a:extLst>
              <a:ext uri="{FF2B5EF4-FFF2-40B4-BE49-F238E27FC236}">
                <a16:creationId xmlns:a16="http://schemas.microsoft.com/office/drawing/2014/main" id="{A9382574-DAF5-4BD3-8C46-C40E02564B1B}"/>
              </a:ext>
            </a:extLst>
          </p:cNvPr>
          <p:cNvSpPr>
            <a:spLocks noGrp="1" noChangeArrowheads="1"/>
          </p:cNvSpPr>
          <p:nvPr>
            <p:ph type="title"/>
          </p:nvPr>
        </p:nvSpPr>
        <p:spPr/>
        <p:txBody>
          <a:bodyPr/>
          <a:lstStyle/>
          <a:p>
            <a:pPr>
              <a:defRPr/>
            </a:pPr>
            <a:r>
              <a:rPr lang="en-US" dirty="0"/>
              <a:t>Attribute Types</a:t>
            </a:r>
            <a:endParaRPr lang="en-US" dirty="0">
              <a:ea typeface="+mj-ea"/>
            </a:endParaRPr>
          </a:p>
        </p:txBody>
      </p:sp>
      <p:sp>
        <p:nvSpPr>
          <p:cNvPr id="31747" name="Rectangle 3">
            <a:extLst>
              <a:ext uri="{FF2B5EF4-FFF2-40B4-BE49-F238E27FC236}">
                <a16:creationId xmlns:a16="http://schemas.microsoft.com/office/drawing/2014/main" id="{F6252FDF-018D-484D-87A2-7766668C0112}"/>
              </a:ext>
            </a:extLst>
          </p:cNvPr>
          <p:cNvSpPr>
            <a:spLocks noGrp="1" noChangeArrowheads="1"/>
          </p:cNvSpPr>
          <p:nvPr>
            <p:ph type="body" idx="1"/>
          </p:nvPr>
        </p:nvSpPr>
        <p:spPr>
          <a:xfrm>
            <a:off x="855663" y="941388"/>
            <a:ext cx="7966075" cy="5672137"/>
          </a:xfrm>
        </p:spPr>
        <p:txBody>
          <a:bodyPr/>
          <a:lstStyle/>
          <a:p>
            <a:r>
              <a:rPr lang="en-US" altLang="en-US" b="1" dirty="0">
                <a:solidFill>
                  <a:srgbClr val="000099"/>
                </a:solidFill>
                <a:ea typeface="ＭＳ Ｐゴシック" panose="020B0600070205080204" pitchFamily="34" charset="-128"/>
              </a:rPr>
              <a:t>Single-valued</a:t>
            </a:r>
            <a:r>
              <a:rPr lang="en-US" altLang="en-US" dirty="0">
                <a:ea typeface="ＭＳ Ｐゴシック" panose="020B0600070205080204" pitchFamily="34" charset="-128"/>
              </a:rPr>
              <a:t> and </a:t>
            </a:r>
            <a:r>
              <a:rPr lang="en-US" altLang="en-US" b="1" dirty="0">
                <a:solidFill>
                  <a:srgbClr val="000099"/>
                </a:solidFill>
                <a:ea typeface="ＭＳ Ｐゴシック" panose="020B0600070205080204" pitchFamily="34" charset="-128"/>
              </a:rPr>
              <a:t>multivalued</a:t>
            </a:r>
            <a:r>
              <a:rPr lang="en-US" altLang="en-US" dirty="0">
                <a:ea typeface="ＭＳ Ｐゴシック" panose="020B0600070205080204" pitchFamily="34" charset="-128"/>
              </a:rPr>
              <a:t> attributes</a:t>
            </a:r>
          </a:p>
          <a:p>
            <a:pPr lvl="1"/>
            <a:r>
              <a:rPr lang="en-US" altLang="en-US" i="1" dirty="0">
                <a:ea typeface="ＭＳ Ｐゴシック" panose="020B0600070205080204" pitchFamily="34" charset="-128"/>
              </a:rPr>
              <a:t>Single-valued attributes such as </a:t>
            </a:r>
            <a:r>
              <a:rPr lang="en-US" altLang="en-US" b="1" i="1" dirty="0" err="1">
                <a:ea typeface="ＭＳ Ｐゴシック" panose="020B0600070205080204" pitchFamily="34" charset="-128"/>
              </a:rPr>
              <a:t>student_ID</a:t>
            </a:r>
            <a:r>
              <a:rPr lang="en-US" altLang="en-US" i="1" dirty="0">
                <a:ea typeface="ＭＳ Ｐゴシック" panose="020B0600070205080204" pitchFamily="34" charset="-128"/>
              </a:rPr>
              <a:t> have a single value for a particular entity.</a:t>
            </a:r>
          </a:p>
          <a:p>
            <a:pPr lvl="1"/>
            <a:r>
              <a:rPr lang="en-US" altLang="en-US" dirty="0">
                <a:ea typeface="ＭＳ Ｐゴシック" panose="020B0600070205080204" pitchFamily="34" charset="-128"/>
              </a:rPr>
              <a:t>There may be instances where an attribute has a set of values for a specific entity such as the attribute </a:t>
            </a:r>
            <a:r>
              <a:rPr lang="en-US" altLang="en-US" b="1" dirty="0" err="1">
                <a:ea typeface="ＭＳ Ｐゴシック" panose="020B0600070205080204" pitchFamily="34" charset="-128"/>
              </a:rPr>
              <a:t>phone_number</a:t>
            </a:r>
            <a:r>
              <a:rPr lang="en-US" altLang="en-US" dirty="0">
                <a:ea typeface="ＭＳ Ｐゴシック" panose="020B0600070205080204" pitchFamily="34" charset="-128"/>
              </a:rPr>
              <a:t>. An </a:t>
            </a:r>
            <a:r>
              <a:rPr lang="en-US" altLang="en-US" i="1" dirty="0">
                <a:ea typeface="ＭＳ Ｐゴシック" panose="020B0600070205080204" pitchFamily="34" charset="-128"/>
              </a:rPr>
              <a:t>instructor </a:t>
            </a:r>
            <a:r>
              <a:rPr lang="en-US" altLang="en-US" dirty="0">
                <a:ea typeface="ＭＳ Ｐゴシック" panose="020B0600070205080204" pitchFamily="34" charset="-128"/>
              </a:rPr>
              <a:t>may have zero, one, or several phone numbers</a:t>
            </a:r>
          </a:p>
          <a:p>
            <a:pPr lvl="1"/>
            <a:r>
              <a:rPr lang="en-US" altLang="en-US" dirty="0">
                <a:ea typeface="ＭＳ Ｐゴシック" panose="020B0600070205080204" pitchFamily="34" charset="-128"/>
              </a:rPr>
              <a:t>As another example, we could add to the </a:t>
            </a:r>
            <a:r>
              <a:rPr lang="en-US" altLang="en-US" i="1" dirty="0">
                <a:ea typeface="ＭＳ Ｐゴシック" panose="020B0600070205080204" pitchFamily="34" charset="-128"/>
              </a:rPr>
              <a:t>instructor </a:t>
            </a:r>
            <a:r>
              <a:rPr lang="en-US" altLang="en-US" dirty="0">
                <a:ea typeface="ＭＳ Ｐゴシック" panose="020B0600070205080204" pitchFamily="34" charset="-128"/>
              </a:rPr>
              <a:t>entity set an attribute </a:t>
            </a:r>
            <a:r>
              <a:rPr lang="en-US" altLang="en-US" b="1" i="1" dirty="0" err="1">
                <a:ea typeface="ＭＳ Ｐゴシック" panose="020B0600070205080204" pitchFamily="34" charset="-128"/>
              </a:rPr>
              <a:t>dependent_name</a:t>
            </a:r>
            <a:r>
              <a:rPr lang="en-US" altLang="en-US" b="1" i="1" dirty="0">
                <a:ea typeface="ＭＳ Ｐゴシック" panose="020B0600070205080204" pitchFamily="34" charset="-128"/>
              </a:rPr>
              <a:t> </a:t>
            </a:r>
            <a:r>
              <a:rPr lang="en-US" altLang="en-US" dirty="0">
                <a:ea typeface="ＭＳ Ｐゴシック" panose="020B0600070205080204" pitchFamily="34" charset="-128"/>
              </a:rPr>
              <a:t>listing all the dependents. This attribute would be multivalued, since any particular instructor may have zero, one, or more dependents.</a:t>
            </a:r>
          </a:p>
          <a:p>
            <a:pPr lvl="1"/>
            <a:r>
              <a:rPr lang="en-US" altLang="en-US" dirty="0">
                <a:ea typeface="ＭＳ Ｐゴシック" panose="020B0600070205080204" pitchFamily="34" charset="-128"/>
              </a:rPr>
              <a:t>To </a:t>
            </a:r>
            <a:r>
              <a:rPr lang="en-US" altLang="en-US" b="1" dirty="0">
                <a:ea typeface="ＭＳ Ｐゴシック" panose="020B0600070205080204" pitchFamily="34" charset="-128"/>
              </a:rPr>
              <a:t>denote</a:t>
            </a:r>
            <a:r>
              <a:rPr lang="en-US" altLang="en-US" dirty="0">
                <a:ea typeface="ＭＳ Ｐゴシック" panose="020B0600070205080204" pitchFamily="34" charset="-128"/>
              </a:rPr>
              <a:t> that an attribute is </a:t>
            </a:r>
            <a:r>
              <a:rPr lang="en-US" altLang="en-US" b="1" dirty="0">
                <a:ea typeface="ＭＳ Ｐゴシック" panose="020B0600070205080204" pitchFamily="34" charset="-128"/>
              </a:rPr>
              <a:t>multivalued</a:t>
            </a:r>
            <a:r>
              <a:rPr lang="en-US" altLang="en-US" dirty="0">
                <a:ea typeface="ＭＳ Ｐゴシック" panose="020B0600070205080204" pitchFamily="34" charset="-128"/>
              </a:rPr>
              <a:t>, we enclose it in braces, for example </a:t>
            </a:r>
            <a:r>
              <a:rPr lang="en-US" altLang="en-US" b="1" dirty="0">
                <a:ea typeface="ＭＳ Ｐゴシック" panose="020B0600070205080204" pitchFamily="34" charset="-128"/>
              </a:rPr>
              <a:t>{</a:t>
            </a:r>
            <a:r>
              <a:rPr lang="en-US" altLang="en-US" b="1" i="1" dirty="0" err="1">
                <a:ea typeface="ＭＳ Ｐゴシック" panose="020B0600070205080204" pitchFamily="34" charset="-128"/>
              </a:rPr>
              <a:t>phone_number</a:t>
            </a:r>
            <a:r>
              <a:rPr lang="en-US" altLang="en-US" b="1" dirty="0">
                <a:ea typeface="ＭＳ Ｐゴシック" panose="020B0600070205080204" pitchFamily="34" charset="-128"/>
              </a:rPr>
              <a:t>} </a:t>
            </a:r>
            <a:r>
              <a:rPr lang="en-US" altLang="en-US" dirty="0">
                <a:ea typeface="ＭＳ Ｐゴシック" panose="020B0600070205080204" pitchFamily="34" charset="-128"/>
              </a:rPr>
              <a:t>or </a:t>
            </a:r>
            <a:r>
              <a:rPr lang="en-US" altLang="en-US" b="1" dirty="0">
                <a:ea typeface="ＭＳ Ｐゴシック" panose="020B0600070205080204" pitchFamily="34" charset="-128"/>
              </a:rPr>
              <a:t>{</a:t>
            </a:r>
            <a:r>
              <a:rPr lang="en-US" altLang="en-US" b="1" i="1" dirty="0" err="1">
                <a:ea typeface="ＭＳ Ｐゴシック" panose="020B0600070205080204" pitchFamily="34" charset="-128"/>
              </a:rPr>
              <a:t>dependent_name</a:t>
            </a:r>
            <a:r>
              <a:rPr lang="en-US" altLang="en-US" b="1" dirty="0">
                <a:ea typeface="ＭＳ Ｐゴシック" panose="020B0600070205080204" pitchFamily="34" charset="-128"/>
              </a:rPr>
              <a:t>}</a:t>
            </a:r>
            <a:r>
              <a:rPr lang="en-US" altLang="en-US" dirty="0">
                <a:ea typeface="ＭＳ Ｐゴシック" panose="020B0600070205080204" pitchFamily="34" charset="-128"/>
              </a:rPr>
              <a:t>.</a:t>
            </a:r>
          </a:p>
          <a:p>
            <a:pPr lvl="1"/>
            <a:r>
              <a:rPr lang="en-US" altLang="en-US" dirty="0">
                <a:ea typeface="ＭＳ Ｐゴシック" panose="020B0600070205080204" pitchFamily="34" charset="-128"/>
              </a:rPr>
              <a:t>Where appropriate, upper and lower bounds may be placed on the number of values in a multivalued attribute. For example, a university may limit the number of phone numbers recorded for a single instructor to two.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a:extLst>
              <a:ext uri="{FF2B5EF4-FFF2-40B4-BE49-F238E27FC236}">
                <a16:creationId xmlns:a16="http://schemas.microsoft.com/office/drawing/2014/main" id="{B3ACD452-CD2B-43C3-8CBC-4A2B04473906}"/>
              </a:ext>
            </a:extLst>
          </p:cNvPr>
          <p:cNvSpPr>
            <a:spLocks noGrp="1" noChangeArrowheads="1"/>
          </p:cNvSpPr>
          <p:nvPr>
            <p:ph type="title"/>
          </p:nvPr>
        </p:nvSpPr>
        <p:spPr/>
        <p:txBody>
          <a:bodyPr/>
          <a:lstStyle/>
          <a:p>
            <a:pPr>
              <a:defRPr/>
            </a:pPr>
            <a:r>
              <a:rPr lang="en-US" dirty="0"/>
              <a:t>Attribute Types</a:t>
            </a:r>
            <a:endParaRPr lang="en-US" dirty="0">
              <a:ea typeface="+mj-ea"/>
            </a:endParaRPr>
          </a:p>
        </p:txBody>
      </p:sp>
      <p:sp>
        <p:nvSpPr>
          <p:cNvPr id="33795" name="Rectangle 3">
            <a:extLst>
              <a:ext uri="{FF2B5EF4-FFF2-40B4-BE49-F238E27FC236}">
                <a16:creationId xmlns:a16="http://schemas.microsoft.com/office/drawing/2014/main" id="{CC6A1551-73F9-4DE7-8311-A5A49C1D7A89}"/>
              </a:ext>
            </a:extLst>
          </p:cNvPr>
          <p:cNvSpPr>
            <a:spLocks noGrp="1" noChangeArrowheads="1"/>
          </p:cNvSpPr>
          <p:nvPr>
            <p:ph type="body" idx="1"/>
          </p:nvPr>
        </p:nvSpPr>
        <p:spPr>
          <a:xfrm>
            <a:off x="855663" y="941388"/>
            <a:ext cx="7966075" cy="5672137"/>
          </a:xfrm>
        </p:spPr>
        <p:txBody>
          <a:bodyPr/>
          <a:lstStyle/>
          <a:p>
            <a:r>
              <a:rPr lang="en-US" altLang="en-US" b="1" dirty="0">
                <a:solidFill>
                  <a:srgbClr val="000099"/>
                </a:solidFill>
                <a:ea typeface="ＭＳ Ｐゴシック" panose="020B0600070205080204" pitchFamily="34" charset="-128"/>
              </a:rPr>
              <a:t>Derived</a:t>
            </a:r>
            <a:r>
              <a:rPr lang="en-US" altLang="en-US" dirty="0">
                <a:ea typeface="ＭＳ Ｐゴシック" panose="020B0600070205080204" pitchFamily="34" charset="-128"/>
              </a:rPr>
              <a:t> attributes</a:t>
            </a:r>
          </a:p>
          <a:p>
            <a:pPr lvl="2"/>
            <a:r>
              <a:rPr lang="en-US" altLang="en-US" dirty="0">
                <a:ea typeface="ＭＳ Ｐゴシック" panose="020B0600070205080204" pitchFamily="34" charset="-128"/>
              </a:rPr>
              <a:t>Can be computed from other attributes. </a:t>
            </a:r>
          </a:p>
          <a:p>
            <a:pPr lvl="2"/>
            <a:r>
              <a:rPr lang="en-US" altLang="en-US" dirty="0">
                <a:ea typeface="ＭＳ Ｐゴシック" panose="020B0600070205080204" pitchFamily="34" charset="-128"/>
              </a:rPr>
              <a:t>Example:  </a:t>
            </a:r>
          </a:p>
          <a:p>
            <a:pPr lvl="3"/>
            <a:r>
              <a:rPr lang="en-US" altLang="en-US" dirty="0">
                <a:ea typeface="ＭＳ Ｐゴシック" panose="020B0600070205080204" pitchFamily="34" charset="-128"/>
              </a:rPr>
              <a:t>age, given </a:t>
            </a:r>
            <a:r>
              <a:rPr lang="en-US" altLang="en-US" dirty="0" err="1">
                <a:ea typeface="ＭＳ Ｐゴシック" panose="020B0600070205080204" pitchFamily="34" charset="-128"/>
              </a:rPr>
              <a:t>date_of_birth</a:t>
            </a:r>
            <a:endParaRPr lang="en-US" altLang="en-US" dirty="0">
              <a:ea typeface="ＭＳ Ｐゴシック" panose="020B0600070205080204" pitchFamily="34" charset="-128"/>
            </a:endParaRPr>
          </a:p>
          <a:p>
            <a:pPr lvl="3"/>
            <a:r>
              <a:rPr lang="en-US" altLang="en-US" dirty="0">
                <a:ea typeface="ＭＳ Ｐゴシック" panose="020B0600070205080204" pitchFamily="34" charset="-128"/>
              </a:rPr>
              <a:t>The number of students that an instructor advises can be computed by counting the number of student entities associated with the professor.</a:t>
            </a:r>
          </a:p>
          <a:p>
            <a:pPr lvl="2"/>
            <a:r>
              <a:rPr lang="en-US" altLang="en-US" dirty="0">
                <a:ea typeface="ＭＳ Ｐゴシック" panose="020B0600070205080204" pitchFamily="34" charset="-128"/>
              </a:rPr>
              <a:t>The value of a derived attribute is not stored but is computed when required.</a:t>
            </a:r>
          </a:p>
          <a:p>
            <a:r>
              <a:rPr lang="en-US" altLang="en-US" b="1" dirty="0">
                <a:ea typeface="ＭＳ Ｐゴシック" panose="020B0600070205080204" pitchFamily="34" charset="-128"/>
              </a:rPr>
              <a:t>Null value</a:t>
            </a:r>
          </a:p>
          <a:p>
            <a:pPr lvl="1"/>
            <a:r>
              <a:rPr lang="en-US" altLang="en-US" dirty="0">
                <a:ea typeface="ＭＳ Ｐゴシック" panose="020B0600070205080204" pitchFamily="34" charset="-128"/>
              </a:rPr>
              <a:t>An attribute takes a null value when an entity does not have a value for it.</a:t>
            </a:r>
          </a:p>
          <a:p>
            <a:pPr lvl="1"/>
            <a:r>
              <a:rPr lang="en-US" altLang="en-US" dirty="0">
                <a:ea typeface="ＭＳ Ｐゴシック" panose="020B0600070205080204" pitchFamily="34" charset="-128"/>
              </a:rPr>
              <a:t>For instance, </a:t>
            </a:r>
            <a:r>
              <a:rPr lang="en-US" altLang="en-US" dirty="0" err="1">
                <a:ea typeface="ＭＳ Ｐゴシック" panose="020B0600070205080204" pitchFamily="34" charset="-128"/>
              </a:rPr>
              <a:t>middle_name</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a:extLst>
              <a:ext uri="{FF2B5EF4-FFF2-40B4-BE49-F238E27FC236}">
                <a16:creationId xmlns:a16="http://schemas.microsoft.com/office/drawing/2014/main" id="{2FC39863-CF32-43AB-9BB7-B3A26D86A419}"/>
              </a:ext>
            </a:extLst>
          </p:cNvPr>
          <p:cNvSpPr>
            <a:spLocks noGrp="1" noChangeArrowheads="1"/>
          </p:cNvSpPr>
          <p:nvPr>
            <p:ph type="title"/>
          </p:nvPr>
        </p:nvSpPr>
        <p:spPr/>
        <p:txBody>
          <a:bodyPr/>
          <a:lstStyle/>
          <a:p>
            <a:pPr>
              <a:defRPr/>
            </a:pPr>
            <a:r>
              <a:rPr lang="en-US" dirty="0">
                <a:ea typeface="+mj-ea"/>
              </a:rPr>
              <a:t>Constraints</a:t>
            </a:r>
          </a:p>
        </p:txBody>
      </p:sp>
      <p:sp>
        <p:nvSpPr>
          <p:cNvPr id="35843" name="Rectangle 3">
            <a:extLst>
              <a:ext uri="{FF2B5EF4-FFF2-40B4-BE49-F238E27FC236}">
                <a16:creationId xmlns:a16="http://schemas.microsoft.com/office/drawing/2014/main" id="{121F1F84-794A-4D2F-934C-47FDF5BD45FE}"/>
              </a:ext>
            </a:extLst>
          </p:cNvPr>
          <p:cNvSpPr>
            <a:spLocks noGrp="1" noChangeArrowheads="1"/>
          </p:cNvSpPr>
          <p:nvPr>
            <p:ph type="body" idx="1"/>
          </p:nvPr>
        </p:nvSpPr>
        <p:spPr>
          <a:xfrm>
            <a:off x="855663" y="1136342"/>
            <a:ext cx="7966075" cy="3524435"/>
          </a:xfrm>
        </p:spPr>
        <p:txBody>
          <a:bodyPr/>
          <a:lstStyle/>
          <a:p>
            <a:r>
              <a:rPr lang="en-US" altLang="en-US" sz="2600" dirty="0">
                <a:ea typeface="ＭＳ Ｐゴシック" panose="020B0600070205080204" pitchFamily="34" charset="-128"/>
              </a:rPr>
              <a:t>An E-R model may define certain constraints to which the contents of a database must conform. </a:t>
            </a:r>
          </a:p>
          <a:p>
            <a:r>
              <a:rPr lang="en-US" altLang="en-US" sz="2600" dirty="0">
                <a:ea typeface="ＭＳ Ｐゴシック" panose="020B0600070205080204" pitchFamily="34" charset="-128"/>
              </a:rPr>
              <a:t>We will look at two such constraints - </a:t>
            </a:r>
            <a:r>
              <a:rPr lang="en-US" altLang="en-US" sz="2600" b="1" dirty="0">
                <a:ea typeface="ＭＳ Ｐゴシック" panose="020B0600070205080204" pitchFamily="34" charset="-128"/>
              </a:rPr>
              <a:t>mapping cardinalities </a:t>
            </a:r>
            <a:r>
              <a:rPr lang="en-US" altLang="en-US" sz="2600" dirty="0">
                <a:ea typeface="ＭＳ Ｐゴシック" panose="020B0600070205080204" pitchFamily="34" charset="-128"/>
              </a:rPr>
              <a:t>and </a:t>
            </a:r>
            <a:r>
              <a:rPr lang="en-US" altLang="en-US" sz="2600" b="1" dirty="0">
                <a:ea typeface="ＭＳ Ｐゴシック" panose="020B0600070205080204" pitchFamily="34" charset="-128"/>
              </a:rPr>
              <a:t>participation constraints</a:t>
            </a:r>
            <a:r>
              <a:rPr lang="en-US" altLang="en-US" sz="2600" dirty="0">
                <a:ea typeface="ＭＳ Ｐゴシック" panose="020B0600070205080204" pitchFamily="34" charset="-128"/>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a:extLst>
              <a:ext uri="{FF2B5EF4-FFF2-40B4-BE49-F238E27FC236}">
                <a16:creationId xmlns:a16="http://schemas.microsoft.com/office/drawing/2014/main" id="{2FC39863-CF32-43AB-9BB7-B3A26D86A419}"/>
              </a:ext>
            </a:extLst>
          </p:cNvPr>
          <p:cNvSpPr>
            <a:spLocks noGrp="1" noChangeArrowheads="1"/>
          </p:cNvSpPr>
          <p:nvPr>
            <p:ph type="title"/>
          </p:nvPr>
        </p:nvSpPr>
        <p:spPr/>
        <p:txBody>
          <a:bodyPr/>
          <a:lstStyle/>
          <a:p>
            <a:pPr>
              <a:defRPr/>
            </a:pPr>
            <a:r>
              <a:rPr lang="en-US" dirty="0"/>
              <a:t>Mapping Cardinalities</a:t>
            </a:r>
            <a:endParaRPr lang="en-US" dirty="0">
              <a:ea typeface="+mj-ea"/>
            </a:endParaRPr>
          </a:p>
        </p:txBody>
      </p:sp>
      <p:sp>
        <p:nvSpPr>
          <p:cNvPr id="35843" name="Rectangle 3">
            <a:extLst>
              <a:ext uri="{FF2B5EF4-FFF2-40B4-BE49-F238E27FC236}">
                <a16:creationId xmlns:a16="http://schemas.microsoft.com/office/drawing/2014/main" id="{121F1F84-794A-4D2F-934C-47FDF5BD45FE}"/>
              </a:ext>
            </a:extLst>
          </p:cNvPr>
          <p:cNvSpPr>
            <a:spLocks noGrp="1" noChangeArrowheads="1"/>
          </p:cNvSpPr>
          <p:nvPr>
            <p:ph type="body" idx="1"/>
          </p:nvPr>
        </p:nvSpPr>
        <p:spPr>
          <a:xfrm>
            <a:off x="855663" y="941388"/>
            <a:ext cx="7966075" cy="5672137"/>
          </a:xfrm>
        </p:spPr>
        <p:txBody>
          <a:bodyPr/>
          <a:lstStyle/>
          <a:p>
            <a:r>
              <a:rPr lang="en-US" altLang="en-US" sz="2600" dirty="0">
                <a:ea typeface="ＭＳ Ｐゴシック" panose="020B0600070205080204" pitchFamily="34" charset="-128"/>
              </a:rPr>
              <a:t>Mapping cardinalities express the number of entities to which another entity can be associated via a relationship set.</a:t>
            </a:r>
          </a:p>
          <a:p>
            <a:r>
              <a:rPr lang="en-US" altLang="en-US" sz="2600" dirty="0">
                <a:ea typeface="ＭＳ Ｐゴシック" panose="020B0600070205080204" pitchFamily="34" charset="-128"/>
              </a:rPr>
              <a:t>For a binary relationship set, the mapping cardinality must be one of the following types:</a:t>
            </a:r>
          </a:p>
          <a:p>
            <a:pPr lvl="1"/>
            <a:r>
              <a:rPr lang="en-US" altLang="en-US" sz="2600" dirty="0">
                <a:ea typeface="ＭＳ Ｐゴシック" panose="020B0600070205080204" pitchFamily="34" charset="-128"/>
              </a:rPr>
              <a:t>One to one</a:t>
            </a:r>
          </a:p>
          <a:p>
            <a:pPr lvl="1"/>
            <a:r>
              <a:rPr lang="en-US" altLang="en-US" sz="2600" dirty="0">
                <a:ea typeface="ＭＳ Ｐゴシック" panose="020B0600070205080204" pitchFamily="34" charset="-128"/>
              </a:rPr>
              <a:t>One to many</a:t>
            </a:r>
          </a:p>
          <a:p>
            <a:pPr lvl="1"/>
            <a:r>
              <a:rPr lang="en-US" altLang="en-US" sz="2600" dirty="0">
                <a:ea typeface="ＭＳ Ｐゴシック" panose="020B0600070205080204" pitchFamily="34" charset="-128"/>
              </a:rPr>
              <a:t>Many to one</a:t>
            </a:r>
          </a:p>
          <a:p>
            <a:pPr lvl="1"/>
            <a:r>
              <a:rPr lang="en-US" altLang="en-US" sz="2600" dirty="0">
                <a:ea typeface="ＭＳ Ｐゴシック" panose="020B0600070205080204" pitchFamily="34" charset="-128"/>
              </a:rPr>
              <a:t>Many to many</a:t>
            </a:r>
          </a:p>
        </p:txBody>
      </p:sp>
    </p:spTree>
    <p:extLst>
      <p:ext uri="{BB962C8B-B14F-4D97-AF65-F5344CB8AC3E}">
        <p14:creationId xmlns:p14="http://schemas.microsoft.com/office/powerpoint/2010/main" val="150347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D1D262F1-2F78-4946-BDDC-7AD8BE32EF40}"/>
              </a:ext>
            </a:extLst>
          </p:cNvPr>
          <p:cNvSpPr>
            <a:spLocks noGrp="1" noChangeArrowheads="1"/>
          </p:cNvSpPr>
          <p:nvPr>
            <p:ph type="title"/>
          </p:nvPr>
        </p:nvSpPr>
        <p:spPr/>
        <p:txBody>
          <a:bodyPr/>
          <a:lstStyle/>
          <a:p>
            <a:pPr>
              <a:defRPr/>
            </a:pPr>
            <a:r>
              <a:rPr lang="en-US" dirty="0">
                <a:ea typeface="+mj-ea"/>
              </a:rPr>
              <a:t>Mapping Cardinalities</a:t>
            </a:r>
          </a:p>
        </p:txBody>
      </p:sp>
      <p:sp>
        <p:nvSpPr>
          <p:cNvPr id="37891" name="Text Box 3">
            <a:extLst>
              <a:ext uri="{FF2B5EF4-FFF2-40B4-BE49-F238E27FC236}">
                <a16:creationId xmlns:a16="http://schemas.microsoft.com/office/drawing/2014/main" id="{75AC2ED2-B16F-4AD8-BEB1-9894666AFA1D}"/>
              </a:ext>
            </a:extLst>
          </p:cNvPr>
          <p:cNvSpPr txBox="1">
            <a:spLocks noChangeArrowheads="1"/>
          </p:cNvSpPr>
          <p:nvPr/>
        </p:nvSpPr>
        <p:spPr bwMode="auto">
          <a:xfrm>
            <a:off x="1895475" y="4883150"/>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sz="1800"/>
              <a:t>One to one</a:t>
            </a:r>
          </a:p>
        </p:txBody>
      </p:sp>
      <p:sp>
        <p:nvSpPr>
          <p:cNvPr id="37892" name="Text Box 4">
            <a:extLst>
              <a:ext uri="{FF2B5EF4-FFF2-40B4-BE49-F238E27FC236}">
                <a16:creationId xmlns:a16="http://schemas.microsoft.com/office/drawing/2014/main" id="{2E556F7C-08FC-4FB5-AC45-1EEDF4DD94FE}"/>
              </a:ext>
            </a:extLst>
          </p:cNvPr>
          <p:cNvSpPr txBox="1">
            <a:spLocks noChangeArrowheads="1"/>
          </p:cNvSpPr>
          <p:nvPr/>
        </p:nvSpPr>
        <p:spPr bwMode="auto">
          <a:xfrm>
            <a:off x="5935663" y="4868863"/>
            <a:ext cx="1487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sz="1800"/>
              <a:t>One to many</a:t>
            </a:r>
          </a:p>
        </p:txBody>
      </p:sp>
      <p:sp>
        <p:nvSpPr>
          <p:cNvPr id="37893" name="Text Box 5">
            <a:extLst>
              <a:ext uri="{FF2B5EF4-FFF2-40B4-BE49-F238E27FC236}">
                <a16:creationId xmlns:a16="http://schemas.microsoft.com/office/drawing/2014/main" id="{7FBE71FA-0D6C-4D39-9053-8FF028EEA14D}"/>
              </a:ext>
            </a:extLst>
          </p:cNvPr>
          <p:cNvSpPr txBox="1">
            <a:spLocks noChangeArrowheads="1"/>
          </p:cNvSpPr>
          <p:nvPr/>
        </p:nvSpPr>
        <p:spPr bwMode="auto">
          <a:xfrm>
            <a:off x="1025525" y="5426075"/>
            <a:ext cx="7007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lang="en-US" altLang="en-US" sz="2000"/>
              <a:t>Note: Some elements in </a:t>
            </a:r>
            <a:r>
              <a:rPr lang="en-US" altLang="en-US" sz="2000" i="1"/>
              <a:t>A</a:t>
            </a:r>
            <a:r>
              <a:rPr lang="en-US" altLang="en-US" sz="2000"/>
              <a:t> and </a:t>
            </a:r>
            <a:r>
              <a:rPr lang="en-US" altLang="en-US" sz="2000" i="1"/>
              <a:t>B</a:t>
            </a:r>
            <a:r>
              <a:rPr lang="en-US" altLang="en-US" sz="2000"/>
              <a:t> may not be mapped to any </a:t>
            </a:r>
          </a:p>
          <a:p>
            <a:pPr>
              <a:spcBef>
                <a:spcPct val="0"/>
              </a:spcBef>
              <a:buClrTx/>
              <a:buSzTx/>
              <a:buFontTx/>
              <a:buNone/>
            </a:pPr>
            <a:r>
              <a:rPr lang="en-US" altLang="en-US" sz="2000"/>
              <a:t>elements in the other set</a:t>
            </a:r>
          </a:p>
        </p:txBody>
      </p:sp>
      <p:pic>
        <p:nvPicPr>
          <p:cNvPr id="37894" name="Picture 7" descr="7">
            <a:extLst>
              <a:ext uri="{FF2B5EF4-FFF2-40B4-BE49-F238E27FC236}">
                <a16:creationId xmlns:a16="http://schemas.microsoft.com/office/drawing/2014/main" id="{8496294F-C4DB-4571-90DE-EB0D0C3D53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1220788"/>
            <a:ext cx="6705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36AD6BFA-9AD2-4B49-8567-5B0876326FD3}"/>
              </a:ext>
            </a:extLst>
          </p:cNvPr>
          <p:cNvSpPr>
            <a:spLocks noGrp="1" noChangeArrowheads="1"/>
          </p:cNvSpPr>
          <p:nvPr>
            <p:ph type="title"/>
          </p:nvPr>
        </p:nvSpPr>
        <p:spPr/>
        <p:txBody>
          <a:bodyPr/>
          <a:lstStyle/>
          <a:p>
            <a:pPr>
              <a:defRPr/>
            </a:pPr>
            <a:r>
              <a:rPr lang="en-US">
                <a:ea typeface="+mj-ea"/>
              </a:rPr>
              <a:t>Mapping Cardinalities </a:t>
            </a:r>
          </a:p>
        </p:txBody>
      </p:sp>
      <p:sp>
        <p:nvSpPr>
          <p:cNvPr id="39939" name="Text Box 3">
            <a:extLst>
              <a:ext uri="{FF2B5EF4-FFF2-40B4-BE49-F238E27FC236}">
                <a16:creationId xmlns:a16="http://schemas.microsoft.com/office/drawing/2014/main" id="{48CC8595-3399-4C1D-BDD2-FBB0609206CA}"/>
              </a:ext>
            </a:extLst>
          </p:cNvPr>
          <p:cNvSpPr txBox="1">
            <a:spLocks noChangeArrowheads="1"/>
          </p:cNvSpPr>
          <p:nvPr/>
        </p:nvSpPr>
        <p:spPr bwMode="auto">
          <a:xfrm>
            <a:off x="1992313" y="4849813"/>
            <a:ext cx="1436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sz="1800"/>
              <a:t>Many to one</a:t>
            </a:r>
          </a:p>
        </p:txBody>
      </p:sp>
      <p:sp>
        <p:nvSpPr>
          <p:cNvPr id="39940" name="Text Box 4">
            <a:extLst>
              <a:ext uri="{FF2B5EF4-FFF2-40B4-BE49-F238E27FC236}">
                <a16:creationId xmlns:a16="http://schemas.microsoft.com/office/drawing/2014/main" id="{97E9226D-6114-46A7-8457-F44ADEB8E92F}"/>
              </a:ext>
            </a:extLst>
          </p:cNvPr>
          <p:cNvSpPr txBox="1">
            <a:spLocks noChangeArrowheads="1"/>
          </p:cNvSpPr>
          <p:nvPr/>
        </p:nvSpPr>
        <p:spPr bwMode="auto">
          <a:xfrm>
            <a:off x="5913438" y="4864100"/>
            <a:ext cx="160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sz="1800"/>
              <a:t>Many to many</a:t>
            </a:r>
          </a:p>
        </p:txBody>
      </p:sp>
      <p:sp>
        <p:nvSpPr>
          <p:cNvPr id="39941" name="Text Box 5">
            <a:extLst>
              <a:ext uri="{FF2B5EF4-FFF2-40B4-BE49-F238E27FC236}">
                <a16:creationId xmlns:a16="http://schemas.microsoft.com/office/drawing/2014/main" id="{616CC2B3-B794-462E-B28A-66AF7317D89D}"/>
              </a:ext>
            </a:extLst>
          </p:cNvPr>
          <p:cNvSpPr txBox="1">
            <a:spLocks noChangeArrowheads="1"/>
          </p:cNvSpPr>
          <p:nvPr/>
        </p:nvSpPr>
        <p:spPr bwMode="auto">
          <a:xfrm>
            <a:off x="1177925" y="5430838"/>
            <a:ext cx="7007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lang="en-US" altLang="en-US" sz="2000"/>
              <a:t>Note: Some elements in A and B may not be mapped to any </a:t>
            </a:r>
          </a:p>
          <a:p>
            <a:pPr>
              <a:spcBef>
                <a:spcPct val="0"/>
              </a:spcBef>
              <a:buClrTx/>
              <a:buSzTx/>
              <a:buFontTx/>
              <a:buNone/>
            </a:pPr>
            <a:r>
              <a:rPr lang="en-US" altLang="en-US" sz="2000"/>
              <a:t>elements in the other set</a:t>
            </a:r>
          </a:p>
        </p:txBody>
      </p:sp>
      <p:pic>
        <p:nvPicPr>
          <p:cNvPr id="39942" name="Picture 7" descr="7">
            <a:extLst>
              <a:ext uri="{FF2B5EF4-FFF2-40B4-BE49-F238E27FC236}">
                <a16:creationId xmlns:a16="http://schemas.microsoft.com/office/drawing/2014/main" id="{D954D139-94A1-49F4-A9A5-F99A59A79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75" y="1452563"/>
            <a:ext cx="6324600"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a:extLst>
              <a:ext uri="{FF2B5EF4-FFF2-40B4-BE49-F238E27FC236}">
                <a16:creationId xmlns:a16="http://schemas.microsoft.com/office/drawing/2014/main" id="{A3ABD16A-93A6-4206-8422-4513B6205E48}"/>
              </a:ext>
            </a:extLst>
          </p:cNvPr>
          <p:cNvSpPr>
            <a:spLocks noGrp="1" noChangeArrowheads="1"/>
          </p:cNvSpPr>
          <p:nvPr>
            <p:ph type="title"/>
          </p:nvPr>
        </p:nvSpPr>
        <p:spPr/>
        <p:txBody>
          <a:bodyPr/>
          <a:lstStyle/>
          <a:p>
            <a:pPr>
              <a:defRPr/>
            </a:pPr>
            <a:r>
              <a:rPr lang="en-US" dirty="0">
                <a:ea typeface="+mj-ea"/>
              </a:rPr>
              <a:t>Participation Constraint</a:t>
            </a:r>
          </a:p>
        </p:txBody>
      </p:sp>
      <p:sp>
        <p:nvSpPr>
          <p:cNvPr id="41987" name="Rectangle 3">
            <a:extLst>
              <a:ext uri="{FF2B5EF4-FFF2-40B4-BE49-F238E27FC236}">
                <a16:creationId xmlns:a16="http://schemas.microsoft.com/office/drawing/2014/main" id="{D732B20F-6523-4D84-B86C-3EE933BE32B4}"/>
              </a:ext>
            </a:extLst>
          </p:cNvPr>
          <p:cNvSpPr>
            <a:spLocks noGrp="1" noChangeArrowheads="1"/>
          </p:cNvSpPr>
          <p:nvPr>
            <p:ph type="body" idx="1"/>
          </p:nvPr>
        </p:nvSpPr>
        <p:spPr>
          <a:xfrm>
            <a:off x="814388" y="1093788"/>
            <a:ext cx="7783512" cy="4903787"/>
          </a:xfrm>
        </p:spPr>
        <p:txBody>
          <a:bodyPr/>
          <a:lstStyle/>
          <a:p>
            <a:r>
              <a:rPr lang="en-US" altLang="en-US" b="1">
                <a:ea typeface="ＭＳ Ｐゴシック" panose="020B0600070205080204" pitchFamily="34" charset="-128"/>
              </a:rPr>
              <a:t>Total or partial</a:t>
            </a:r>
          </a:p>
          <a:p>
            <a:r>
              <a:rPr lang="en-US" altLang="en-US">
                <a:ea typeface="ＭＳ Ｐゴシック" panose="020B0600070205080204" pitchFamily="34" charset="-128"/>
              </a:rPr>
              <a:t>The participation of an entity set </a:t>
            </a:r>
            <a:r>
              <a:rPr lang="en-US" altLang="en-US" i="1">
                <a:ea typeface="ＭＳ Ｐゴシック" panose="020B0600070205080204" pitchFamily="34" charset="-128"/>
              </a:rPr>
              <a:t>E </a:t>
            </a:r>
            <a:r>
              <a:rPr lang="en-US" altLang="en-US">
                <a:ea typeface="ＭＳ Ｐゴシック" panose="020B0600070205080204" pitchFamily="34" charset="-128"/>
              </a:rPr>
              <a:t>in a relationship set </a:t>
            </a:r>
            <a:r>
              <a:rPr lang="en-US" altLang="en-US" i="1">
                <a:ea typeface="ＭＳ Ｐゴシック" panose="020B0600070205080204" pitchFamily="34" charset="-128"/>
              </a:rPr>
              <a:t>R </a:t>
            </a:r>
            <a:r>
              <a:rPr lang="en-US" altLang="en-US">
                <a:ea typeface="ＭＳ Ｐゴシック" panose="020B0600070205080204" pitchFamily="34" charset="-128"/>
              </a:rPr>
              <a:t>is said to be </a:t>
            </a:r>
            <a:r>
              <a:rPr lang="en-US" altLang="en-US" b="1">
                <a:ea typeface="ＭＳ Ｐゴシック" panose="020B0600070205080204" pitchFamily="34" charset="-128"/>
              </a:rPr>
              <a:t>total </a:t>
            </a:r>
            <a:r>
              <a:rPr lang="en-US" altLang="en-US">
                <a:ea typeface="ＭＳ Ｐゴシック" panose="020B0600070205080204" pitchFamily="34" charset="-128"/>
              </a:rPr>
              <a:t>if every entity in </a:t>
            </a:r>
            <a:r>
              <a:rPr lang="en-US" altLang="en-US" i="1">
                <a:ea typeface="ＭＳ Ｐゴシック" panose="020B0600070205080204" pitchFamily="34" charset="-128"/>
              </a:rPr>
              <a:t>E </a:t>
            </a:r>
            <a:r>
              <a:rPr lang="en-US" altLang="en-US">
                <a:ea typeface="ＭＳ Ｐゴシック" panose="020B0600070205080204" pitchFamily="34" charset="-128"/>
              </a:rPr>
              <a:t>participates in at least one relationship in </a:t>
            </a:r>
            <a:r>
              <a:rPr lang="en-US" altLang="en-US" i="1">
                <a:ea typeface="ＭＳ Ｐゴシック" panose="020B0600070205080204" pitchFamily="34" charset="-128"/>
              </a:rPr>
              <a:t>R</a:t>
            </a:r>
            <a:r>
              <a:rPr lang="en-US" altLang="en-US">
                <a:ea typeface="ＭＳ Ｐゴシック" panose="020B0600070205080204" pitchFamily="34" charset="-128"/>
              </a:rPr>
              <a:t>. </a:t>
            </a:r>
          </a:p>
          <a:p>
            <a:r>
              <a:rPr lang="en-US" altLang="en-US">
                <a:ea typeface="ＭＳ Ｐゴシック" panose="020B0600070205080204" pitchFamily="34" charset="-128"/>
              </a:rPr>
              <a:t>If only some entities in </a:t>
            </a:r>
            <a:r>
              <a:rPr lang="en-US" altLang="en-US" i="1">
                <a:ea typeface="ＭＳ Ｐゴシック" panose="020B0600070205080204" pitchFamily="34" charset="-128"/>
              </a:rPr>
              <a:t>E </a:t>
            </a:r>
            <a:r>
              <a:rPr lang="en-US" altLang="en-US">
                <a:ea typeface="ＭＳ Ｐゴシック" panose="020B0600070205080204" pitchFamily="34" charset="-128"/>
              </a:rPr>
              <a:t>participate in relationships in </a:t>
            </a:r>
            <a:r>
              <a:rPr lang="en-US" altLang="en-US" i="1">
                <a:ea typeface="ＭＳ Ｐゴシック" panose="020B0600070205080204" pitchFamily="34" charset="-128"/>
              </a:rPr>
              <a:t>R</a:t>
            </a:r>
            <a:r>
              <a:rPr lang="en-US" altLang="en-US">
                <a:ea typeface="ＭＳ Ｐゴシック" panose="020B0600070205080204" pitchFamily="34" charset="-128"/>
              </a:rPr>
              <a:t>, the participation of entity set </a:t>
            </a:r>
            <a:r>
              <a:rPr lang="en-US" altLang="en-US" i="1">
                <a:ea typeface="ＭＳ Ｐゴシック" panose="020B0600070205080204" pitchFamily="34" charset="-128"/>
              </a:rPr>
              <a:t>E </a:t>
            </a:r>
            <a:r>
              <a:rPr lang="en-US" altLang="en-US">
                <a:ea typeface="ＭＳ Ｐゴシック" panose="020B0600070205080204" pitchFamily="34" charset="-128"/>
              </a:rPr>
              <a:t>in relationship </a:t>
            </a:r>
            <a:r>
              <a:rPr lang="en-US" altLang="en-US" i="1">
                <a:ea typeface="ＭＳ Ｐゴシック" panose="020B0600070205080204" pitchFamily="34" charset="-128"/>
              </a:rPr>
              <a:t>R </a:t>
            </a:r>
            <a:r>
              <a:rPr lang="en-US" altLang="en-US">
                <a:ea typeface="ＭＳ Ｐゴシック" panose="020B0600070205080204" pitchFamily="34" charset="-128"/>
              </a:rPr>
              <a:t>is said to be </a:t>
            </a:r>
            <a:r>
              <a:rPr lang="en-US" altLang="en-US" b="1">
                <a:ea typeface="ＭＳ Ｐゴシック" panose="020B0600070205080204" pitchFamily="34" charset="-128"/>
              </a:rPr>
              <a:t>partial</a:t>
            </a:r>
            <a:r>
              <a:rPr lang="en-US" altLang="en-US">
                <a:ea typeface="ＭＳ Ｐゴシック" panose="020B0600070205080204" pitchFamily="34" charset="-128"/>
              </a:rPr>
              <a:t>.</a:t>
            </a:r>
          </a:p>
          <a:p>
            <a:r>
              <a:rPr lang="en-US" altLang="en-US">
                <a:ea typeface="ＭＳ Ｐゴシック" panose="020B0600070205080204" pitchFamily="34" charset="-128"/>
              </a:rPr>
              <a:t>In the figure below, the participation of </a:t>
            </a:r>
            <a:r>
              <a:rPr lang="en-US" altLang="en-US" i="1">
                <a:ea typeface="ＭＳ Ｐゴシック" panose="020B0600070205080204" pitchFamily="34" charset="-128"/>
              </a:rPr>
              <a:t>B </a:t>
            </a:r>
            <a:r>
              <a:rPr lang="en-US" altLang="en-US">
                <a:ea typeface="ＭＳ Ｐゴシック" panose="020B0600070205080204" pitchFamily="34" charset="-128"/>
              </a:rPr>
              <a:t>in the relationship set is total while the participation of </a:t>
            </a:r>
            <a:r>
              <a:rPr lang="en-US" altLang="en-US" i="1">
                <a:ea typeface="ＭＳ Ｐゴシック" panose="020B0600070205080204" pitchFamily="34" charset="-128"/>
              </a:rPr>
              <a:t>A </a:t>
            </a:r>
            <a:r>
              <a:rPr lang="en-US" altLang="en-US">
                <a:ea typeface="ＭＳ Ｐゴシック" panose="020B0600070205080204" pitchFamily="34" charset="-128"/>
              </a:rPr>
              <a:t>in the relationship set is partial.</a:t>
            </a:r>
          </a:p>
        </p:txBody>
      </p:sp>
      <p:pic>
        <p:nvPicPr>
          <p:cNvPr id="41988" name="Picture 4">
            <a:extLst>
              <a:ext uri="{FF2B5EF4-FFF2-40B4-BE49-F238E27FC236}">
                <a16:creationId xmlns:a16="http://schemas.microsoft.com/office/drawing/2014/main" id="{CC1495F2-EAB3-4882-B4B6-B9FC88E00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3" y="3595688"/>
            <a:ext cx="2373312"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id="{0B4B4768-33FC-4518-A7F6-E2BF84F63EDB}"/>
              </a:ext>
            </a:extLst>
          </p:cNvPr>
          <p:cNvSpPr>
            <a:spLocks noGrp="1" noChangeArrowheads="1"/>
          </p:cNvSpPr>
          <p:nvPr>
            <p:ph type="title"/>
          </p:nvPr>
        </p:nvSpPr>
        <p:spPr>
          <a:xfrm>
            <a:off x="852488" y="85725"/>
            <a:ext cx="8077200" cy="609600"/>
          </a:xfrm>
        </p:spPr>
        <p:txBody>
          <a:bodyPr/>
          <a:lstStyle/>
          <a:p>
            <a:pPr>
              <a:defRPr/>
            </a:pPr>
            <a:r>
              <a:rPr lang="en-US">
                <a:ea typeface="+mj-ea"/>
              </a:rPr>
              <a:t>Chapter 7:  Entity-Relationship Model</a:t>
            </a:r>
          </a:p>
        </p:txBody>
      </p:sp>
      <p:sp>
        <p:nvSpPr>
          <p:cNvPr id="7171" name="Rectangle 3">
            <a:extLst>
              <a:ext uri="{FF2B5EF4-FFF2-40B4-BE49-F238E27FC236}">
                <a16:creationId xmlns:a16="http://schemas.microsoft.com/office/drawing/2014/main" id="{8A937DCF-2D61-4A6D-AB9E-8D7A9974ABCD}"/>
              </a:ext>
            </a:extLst>
          </p:cNvPr>
          <p:cNvSpPr>
            <a:spLocks noGrp="1" noChangeArrowheads="1"/>
          </p:cNvSpPr>
          <p:nvPr>
            <p:ph type="body" idx="1"/>
          </p:nvPr>
        </p:nvSpPr>
        <p:spPr>
          <a:xfrm>
            <a:off x="855663" y="1222375"/>
            <a:ext cx="7848600" cy="4876800"/>
          </a:xfrm>
        </p:spPr>
        <p:txBody>
          <a:bodyPr/>
          <a:lstStyle/>
          <a:p>
            <a:r>
              <a:rPr lang="en-US" altLang="en-US" dirty="0">
                <a:ea typeface="ＭＳ Ｐゴシック" panose="020B0600070205080204" pitchFamily="34" charset="-128"/>
              </a:rPr>
              <a:t>Design Process</a:t>
            </a:r>
          </a:p>
          <a:p>
            <a:r>
              <a:rPr lang="en-US" altLang="en-US" dirty="0">
                <a:ea typeface="ＭＳ Ｐゴシック" panose="020B0600070205080204" pitchFamily="34" charset="-128"/>
              </a:rPr>
              <a:t>Modeling</a:t>
            </a:r>
          </a:p>
          <a:p>
            <a:r>
              <a:rPr lang="en-US" altLang="en-US" dirty="0">
                <a:ea typeface="ＭＳ Ｐゴシック" panose="020B0600070205080204" pitchFamily="34" charset="-128"/>
              </a:rPr>
              <a:t>Constraints</a:t>
            </a:r>
          </a:p>
          <a:p>
            <a:r>
              <a:rPr lang="en-US" altLang="en-US" dirty="0">
                <a:ea typeface="ＭＳ Ｐゴシック" panose="020B0600070205080204" pitchFamily="34" charset="-128"/>
              </a:rPr>
              <a:t>E-R Diagram </a:t>
            </a:r>
          </a:p>
          <a:p>
            <a:r>
              <a:rPr lang="en-US" altLang="en-US" dirty="0">
                <a:ea typeface="ＭＳ Ｐゴシック" panose="020B0600070205080204" pitchFamily="34" charset="-128"/>
              </a:rPr>
              <a:t>Design Issues </a:t>
            </a:r>
          </a:p>
          <a:p>
            <a:r>
              <a:rPr lang="en-US" altLang="en-US" dirty="0">
                <a:ea typeface="ＭＳ Ｐゴシック" panose="020B0600070205080204" pitchFamily="34" charset="-128"/>
              </a:rPr>
              <a:t>Weak Entity Sets </a:t>
            </a:r>
          </a:p>
          <a:p>
            <a:r>
              <a:rPr lang="en-US" altLang="en-US" dirty="0">
                <a:ea typeface="ＭＳ Ｐゴシック" panose="020B0600070205080204" pitchFamily="34" charset="-128"/>
              </a:rPr>
              <a:t>Design of the Bank Database</a:t>
            </a:r>
          </a:p>
          <a:p>
            <a:r>
              <a:rPr lang="en-US" altLang="en-US" dirty="0">
                <a:ea typeface="ＭＳ Ｐゴシック" panose="020B0600070205080204" pitchFamily="34" charset="-128"/>
              </a:rPr>
              <a:t>Reduction to Relation Schemas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a:extLst>
              <a:ext uri="{FF2B5EF4-FFF2-40B4-BE49-F238E27FC236}">
                <a16:creationId xmlns:a16="http://schemas.microsoft.com/office/drawing/2014/main" id="{D22A078A-D615-44CF-849A-613D2D807800}"/>
              </a:ext>
            </a:extLst>
          </p:cNvPr>
          <p:cNvSpPr>
            <a:spLocks noGrp="1" noChangeArrowheads="1"/>
          </p:cNvSpPr>
          <p:nvPr>
            <p:ph type="title"/>
          </p:nvPr>
        </p:nvSpPr>
        <p:spPr/>
        <p:txBody>
          <a:bodyPr/>
          <a:lstStyle/>
          <a:p>
            <a:pPr>
              <a:defRPr/>
            </a:pPr>
            <a:r>
              <a:rPr lang="en-US">
                <a:ea typeface="+mj-ea"/>
              </a:rPr>
              <a:t>Redundant Attributes</a:t>
            </a:r>
          </a:p>
        </p:txBody>
      </p:sp>
      <p:sp>
        <p:nvSpPr>
          <p:cNvPr id="44035" name="Rectangle 3">
            <a:extLst>
              <a:ext uri="{FF2B5EF4-FFF2-40B4-BE49-F238E27FC236}">
                <a16:creationId xmlns:a16="http://schemas.microsoft.com/office/drawing/2014/main" id="{C2EAC810-4C98-46F1-ADFE-294DAE6B18BE}"/>
              </a:ext>
            </a:extLst>
          </p:cNvPr>
          <p:cNvSpPr>
            <a:spLocks noGrp="1" noChangeArrowheads="1"/>
          </p:cNvSpPr>
          <p:nvPr>
            <p:ph type="body" idx="1"/>
          </p:nvPr>
        </p:nvSpPr>
        <p:spPr>
          <a:xfrm>
            <a:off x="273050" y="793750"/>
            <a:ext cx="8624888" cy="5661025"/>
          </a:xfrm>
        </p:spPr>
        <p:txBody>
          <a:bodyPr/>
          <a:lstStyle/>
          <a:p>
            <a:r>
              <a:rPr lang="en-US" altLang="en-US" sz="2200">
                <a:ea typeface="ＭＳ Ｐゴシック" panose="020B0600070205080204" pitchFamily="34" charset="-128"/>
              </a:rPr>
              <a:t>A good entity-relationship design does not contain redundant attributes.</a:t>
            </a:r>
          </a:p>
          <a:p>
            <a:r>
              <a:rPr lang="en-US" altLang="en-US" sz="2200">
                <a:ea typeface="ＭＳ Ｐゴシック" panose="020B0600070205080204" pitchFamily="34" charset="-128"/>
              </a:rPr>
              <a:t>Suppose we have entity sets:</a:t>
            </a:r>
          </a:p>
          <a:p>
            <a:pPr lvl="1"/>
            <a:r>
              <a:rPr lang="en-US" altLang="en-US" sz="2200" i="1">
                <a:ea typeface="ＭＳ Ｐゴシック" panose="020B0600070205080204" pitchFamily="34" charset="-128"/>
              </a:rPr>
              <a:t>instructor</a:t>
            </a:r>
            <a:r>
              <a:rPr lang="en-US" altLang="en-US" sz="2200">
                <a:ea typeface="ＭＳ Ｐゴシック" panose="020B0600070205080204" pitchFamily="34" charset="-128"/>
              </a:rPr>
              <a:t>, with attributes: </a:t>
            </a:r>
            <a:r>
              <a:rPr lang="en-US" altLang="en-US" sz="2200" i="1">
                <a:ea typeface="ＭＳ Ｐゴシック" panose="020B0600070205080204" pitchFamily="34" charset="-128"/>
              </a:rPr>
              <a:t>ID</a:t>
            </a:r>
            <a:r>
              <a:rPr lang="en-US" altLang="en-US" sz="2200">
                <a:ea typeface="ＭＳ Ｐゴシック" panose="020B0600070205080204" pitchFamily="34" charset="-128"/>
              </a:rPr>
              <a:t>, </a:t>
            </a:r>
            <a:r>
              <a:rPr lang="en-US" altLang="en-US" sz="2200" i="1">
                <a:ea typeface="ＭＳ Ｐゴシック" panose="020B0600070205080204" pitchFamily="34" charset="-128"/>
              </a:rPr>
              <a:t>name</a:t>
            </a:r>
            <a:r>
              <a:rPr lang="en-US" altLang="en-US" sz="2200">
                <a:ea typeface="ＭＳ Ｐゴシック" panose="020B0600070205080204" pitchFamily="34" charset="-128"/>
              </a:rPr>
              <a:t>, </a:t>
            </a:r>
            <a:r>
              <a:rPr lang="en-US" altLang="en-US" sz="2200" i="1">
                <a:ea typeface="ＭＳ Ｐゴシック" panose="020B0600070205080204" pitchFamily="34" charset="-128"/>
              </a:rPr>
              <a:t>dept_name, salary</a:t>
            </a:r>
          </a:p>
          <a:p>
            <a:pPr lvl="1"/>
            <a:r>
              <a:rPr lang="en-US" altLang="en-US" sz="2200" i="1">
                <a:ea typeface="ＭＳ Ｐゴシック" panose="020B0600070205080204" pitchFamily="34" charset="-128"/>
              </a:rPr>
              <a:t>department, </a:t>
            </a:r>
            <a:r>
              <a:rPr lang="en-US" altLang="en-US" sz="2200">
                <a:ea typeface="ＭＳ Ｐゴシック" panose="020B0600070205080204" pitchFamily="34" charset="-128"/>
              </a:rPr>
              <a:t>with attributes: </a:t>
            </a:r>
            <a:r>
              <a:rPr lang="en-US" altLang="en-US" sz="2200" i="1">
                <a:ea typeface="ＭＳ Ｐゴシック" panose="020B0600070205080204" pitchFamily="34" charset="-128"/>
              </a:rPr>
              <a:t>dept_name, building, budget</a:t>
            </a:r>
          </a:p>
          <a:p>
            <a:r>
              <a:rPr lang="en-US" altLang="en-US" sz="2200">
                <a:ea typeface="ＭＳ Ｐゴシック" panose="020B0600070205080204" pitchFamily="34" charset="-128"/>
              </a:rPr>
              <a:t>We model the fact that each instructor has an associated department</a:t>
            </a:r>
            <a:r>
              <a:rPr lang="en-US" altLang="en-US" sz="2200" i="1">
                <a:ea typeface="ＭＳ Ｐゴシック" panose="020B0600070205080204" pitchFamily="34" charset="-128"/>
              </a:rPr>
              <a:t> </a:t>
            </a:r>
            <a:r>
              <a:rPr lang="en-US" altLang="en-US" sz="2200">
                <a:ea typeface="ＭＳ Ｐゴシック" panose="020B0600070205080204" pitchFamily="34" charset="-128"/>
              </a:rPr>
              <a:t>using a relationship set </a:t>
            </a:r>
            <a:r>
              <a:rPr lang="en-US" altLang="en-US" sz="2200" i="1">
                <a:ea typeface="ＭＳ Ｐゴシック" panose="020B0600070205080204" pitchFamily="34" charset="-128"/>
              </a:rPr>
              <a:t>inst_dept</a:t>
            </a:r>
          </a:p>
          <a:p>
            <a:r>
              <a:rPr lang="en-US" altLang="en-US" sz="2200">
                <a:ea typeface="ＭＳ Ｐゴシック" panose="020B0600070205080204" pitchFamily="34" charset="-128"/>
              </a:rPr>
              <a:t>The attribute </a:t>
            </a:r>
            <a:r>
              <a:rPr lang="en-US" altLang="en-US" sz="2200" i="1">
                <a:ea typeface="ＭＳ Ｐゴシック" panose="020B0600070205080204" pitchFamily="34" charset="-128"/>
              </a:rPr>
              <a:t>dept_name </a:t>
            </a:r>
            <a:r>
              <a:rPr lang="en-US" altLang="en-US" sz="2200">
                <a:ea typeface="ＭＳ Ｐゴシック" panose="020B0600070205080204" pitchFamily="34" charset="-128"/>
              </a:rPr>
              <a:t>appears in both entity sets.  Since it is the  primary key for the entity set </a:t>
            </a:r>
            <a:r>
              <a:rPr lang="en-US" altLang="en-US" sz="2200" i="1">
                <a:ea typeface="ＭＳ Ｐゴシック" panose="020B0600070205080204" pitchFamily="34" charset="-128"/>
              </a:rPr>
              <a:t>department</a:t>
            </a:r>
            <a:r>
              <a:rPr lang="en-US" altLang="en-US" sz="2200">
                <a:ea typeface="ＭＳ Ｐゴシック" panose="020B0600070205080204" pitchFamily="34" charset="-128"/>
              </a:rPr>
              <a:t>, it is redundant in the entity set </a:t>
            </a:r>
            <a:r>
              <a:rPr lang="en-US" altLang="en-US" sz="2200" i="1">
                <a:ea typeface="ＭＳ Ｐゴシック" panose="020B0600070205080204" pitchFamily="34" charset="-128"/>
              </a:rPr>
              <a:t>instructor </a:t>
            </a:r>
            <a:r>
              <a:rPr lang="en-US" altLang="en-US" sz="2200">
                <a:ea typeface="ＭＳ Ｐゴシック" panose="020B0600070205080204" pitchFamily="34" charset="-128"/>
              </a:rPr>
              <a:t>and needs to be removed.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a:extLst>
              <a:ext uri="{FF2B5EF4-FFF2-40B4-BE49-F238E27FC236}">
                <a16:creationId xmlns:a16="http://schemas.microsoft.com/office/drawing/2014/main" id="{D22A078A-D615-44CF-849A-613D2D807800}"/>
              </a:ext>
            </a:extLst>
          </p:cNvPr>
          <p:cNvSpPr>
            <a:spLocks noGrp="1" noChangeArrowheads="1"/>
          </p:cNvSpPr>
          <p:nvPr>
            <p:ph type="title"/>
          </p:nvPr>
        </p:nvSpPr>
        <p:spPr/>
        <p:txBody>
          <a:bodyPr/>
          <a:lstStyle/>
          <a:p>
            <a:pPr>
              <a:defRPr/>
            </a:pPr>
            <a:r>
              <a:rPr lang="en-US">
                <a:ea typeface="+mj-ea"/>
              </a:rPr>
              <a:t>Redundant Attributes</a:t>
            </a:r>
          </a:p>
        </p:txBody>
      </p:sp>
      <p:sp>
        <p:nvSpPr>
          <p:cNvPr id="46083" name="Rectangle 3">
            <a:extLst>
              <a:ext uri="{FF2B5EF4-FFF2-40B4-BE49-F238E27FC236}">
                <a16:creationId xmlns:a16="http://schemas.microsoft.com/office/drawing/2014/main" id="{DF6F0E07-336C-4D9D-BF66-EA889DD17C27}"/>
              </a:ext>
            </a:extLst>
          </p:cNvPr>
          <p:cNvSpPr>
            <a:spLocks noGrp="1" noChangeArrowheads="1"/>
          </p:cNvSpPr>
          <p:nvPr>
            <p:ph type="body" idx="1"/>
          </p:nvPr>
        </p:nvSpPr>
        <p:spPr>
          <a:xfrm>
            <a:off x="273050" y="793750"/>
            <a:ext cx="8624888" cy="5661025"/>
          </a:xfrm>
        </p:spPr>
        <p:txBody>
          <a:bodyPr/>
          <a:lstStyle/>
          <a:p>
            <a:r>
              <a:rPr lang="en-US" altLang="en-US" sz="2200">
                <a:ea typeface="ＭＳ Ｐゴシック" panose="020B0600070205080204" pitchFamily="34" charset="-128"/>
              </a:rPr>
              <a:t>Removing the attribute </a:t>
            </a:r>
            <a:r>
              <a:rPr lang="en-US" altLang="en-US" sz="2200" i="1">
                <a:ea typeface="ＭＳ Ｐゴシック" panose="020B0600070205080204" pitchFamily="34" charset="-128"/>
              </a:rPr>
              <a:t>dept_name </a:t>
            </a:r>
            <a:r>
              <a:rPr lang="en-US" altLang="en-US" sz="2200">
                <a:ea typeface="ＭＳ Ｐゴシック" panose="020B0600070205080204" pitchFamily="34" charset="-128"/>
              </a:rPr>
              <a:t>from the </a:t>
            </a:r>
            <a:r>
              <a:rPr lang="en-US" altLang="en-US" sz="2200" i="1">
                <a:ea typeface="ＭＳ Ｐゴシック" panose="020B0600070205080204" pitchFamily="34" charset="-128"/>
              </a:rPr>
              <a:t>instructor </a:t>
            </a:r>
            <a:r>
              <a:rPr lang="en-US" altLang="en-US" sz="2200">
                <a:ea typeface="ＭＳ Ｐゴシック" panose="020B0600070205080204" pitchFamily="34" charset="-128"/>
              </a:rPr>
              <a:t>entity set may appear rather unintuitive, since the relation </a:t>
            </a:r>
            <a:r>
              <a:rPr lang="en-US" altLang="en-US" sz="2200" i="1">
                <a:ea typeface="ＭＳ Ｐゴシック" panose="020B0600070205080204" pitchFamily="34" charset="-128"/>
              </a:rPr>
              <a:t>instructor </a:t>
            </a:r>
            <a:r>
              <a:rPr lang="en-US" altLang="en-US" sz="2200">
                <a:ea typeface="ＭＳ Ｐゴシック" panose="020B0600070205080204" pitchFamily="34" charset="-128"/>
              </a:rPr>
              <a:t>that we used in the earlier chapter had an attribute </a:t>
            </a:r>
            <a:r>
              <a:rPr lang="en-US" altLang="en-US" sz="2200" i="1">
                <a:ea typeface="ＭＳ Ｐゴシック" panose="020B0600070205080204" pitchFamily="34" charset="-128"/>
              </a:rPr>
              <a:t>dept_name</a:t>
            </a:r>
            <a:r>
              <a:rPr lang="en-US" altLang="en-US" sz="2200">
                <a:ea typeface="ＭＳ Ｐゴシック" panose="020B0600070205080204" pitchFamily="34" charset="-128"/>
              </a:rPr>
              <a:t>. </a:t>
            </a:r>
          </a:p>
          <a:p>
            <a:r>
              <a:rPr lang="en-US" altLang="en-US" sz="2200">
                <a:ea typeface="ＭＳ Ｐゴシック" panose="020B0600070205080204" pitchFamily="34" charset="-128"/>
              </a:rPr>
              <a:t>As we shall see later, when we create a relational schema from the E-R diagram, the attribute </a:t>
            </a:r>
            <a:r>
              <a:rPr lang="en-US" altLang="en-US" sz="2200" i="1">
                <a:ea typeface="ＭＳ Ｐゴシック" panose="020B0600070205080204" pitchFamily="34" charset="-128"/>
              </a:rPr>
              <a:t>dept_name </a:t>
            </a:r>
            <a:r>
              <a:rPr lang="en-US" altLang="en-US" sz="2200">
                <a:ea typeface="ＭＳ Ｐゴシック" panose="020B0600070205080204" pitchFamily="34" charset="-128"/>
              </a:rPr>
              <a:t>in fact gets added to the relation </a:t>
            </a:r>
            <a:r>
              <a:rPr lang="en-US" altLang="en-US" sz="2200" i="1">
                <a:ea typeface="ＭＳ Ｐゴシック" panose="020B0600070205080204" pitchFamily="34" charset="-128"/>
              </a:rPr>
              <a:t>instructor</a:t>
            </a:r>
            <a:r>
              <a:rPr lang="en-US" altLang="en-US" sz="2200">
                <a:ea typeface="ＭＳ Ｐゴシック" panose="020B0600070205080204" pitchFamily="34" charset="-128"/>
              </a:rPr>
              <a:t>, but only if each instructor has at most one associated department.</a:t>
            </a:r>
          </a:p>
          <a:p>
            <a:r>
              <a:rPr lang="en-US" altLang="en-US" sz="2200">
                <a:ea typeface="ＭＳ Ｐゴシック" panose="020B0600070205080204" pitchFamily="34" charset="-128"/>
              </a:rPr>
              <a:t>If an instructor has more than one associated department, the relationship between instructors and departments is recorded in a separate relation </a:t>
            </a:r>
            <a:r>
              <a:rPr lang="en-US" altLang="en-US" sz="2200" i="1">
                <a:ea typeface="ＭＳ Ｐゴシック" panose="020B0600070205080204" pitchFamily="34" charset="-128"/>
              </a:rPr>
              <a:t>inst_dept</a:t>
            </a:r>
            <a:r>
              <a:rPr lang="en-US" altLang="en-US" sz="2200">
                <a:ea typeface="ＭＳ Ｐゴシック" panose="020B0600070205080204" pitchFamily="34" charset="-128"/>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58FEA188-14CD-46EC-B86D-45EDD2005777}"/>
              </a:ext>
            </a:extLst>
          </p:cNvPr>
          <p:cNvSpPr>
            <a:spLocks noGrp="1" noChangeArrowheads="1"/>
          </p:cNvSpPr>
          <p:nvPr>
            <p:ph type="title"/>
          </p:nvPr>
        </p:nvSpPr>
        <p:spPr/>
        <p:txBody>
          <a:bodyPr/>
          <a:lstStyle/>
          <a:p>
            <a:pPr>
              <a:defRPr/>
            </a:pPr>
            <a:r>
              <a:rPr lang="en-US" dirty="0">
                <a:ea typeface="+mj-ea"/>
              </a:rPr>
              <a:t>Weak Entity Sets</a:t>
            </a:r>
          </a:p>
        </p:txBody>
      </p:sp>
      <p:sp>
        <p:nvSpPr>
          <p:cNvPr id="48131" name="Rectangle 3">
            <a:extLst>
              <a:ext uri="{FF2B5EF4-FFF2-40B4-BE49-F238E27FC236}">
                <a16:creationId xmlns:a16="http://schemas.microsoft.com/office/drawing/2014/main" id="{7DCDFBDE-6683-425D-80BF-2FF56E0E1FD3}"/>
              </a:ext>
            </a:extLst>
          </p:cNvPr>
          <p:cNvSpPr>
            <a:spLocks noGrp="1" noChangeArrowheads="1"/>
          </p:cNvSpPr>
          <p:nvPr>
            <p:ph type="body" idx="1"/>
          </p:nvPr>
        </p:nvSpPr>
        <p:spPr>
          <a:xfrm>
            <a:off x="341313" y="895350"/>
            <a:ext cx="8475662" cy="4235450"/>
          </a:xfrm>
        </p:spPr>
        <p:txBody>
          <a:bodyPr/>
          <a:lstStyle/>
          <a:p>
            <a:r>
              <a:rPr lang="en-US" altLang="en-US" dirty="0">
                <a:ea typeface="ＭＳ Ｐゴシック" panose="020B0600070205080204" pitchFamily="34" charset="-128"/>
              </a:rPr>
              <a:t>A </a:t>
            </a:r>
            <a:r>
              <a:rPr lang="en-US" altLang="en-US" b="1" dirty="0">
                <a:ea typeface="ＭＳ Ｐゴシック" panose="020B0600070205080204" pitchFamily="34" charset="-128"/>
              </a:rPr>
              <a:t>weak entity set </a:t>
            </a:r>
            <a:r>
              <a:rPr lang="en-US" altLang="en-US" dirty="0">
                <a:ea typeface="ＭＳ Ｐゴシック" panose="020B0600070205080204" pitchFamily="34" charset="-128"/>
              </a:rPr>
              <a:t>is the one whose existence is dependent on another entity set, called its </a:t>
            </a:r>
            <a:r>
              <a:rPr lang="en-US" altLang="en-US" b="1" dirty="0">
                <a:ea typeface="ＭＳ Ｐゴシック" panose="020B0600070205080204" pitchFamily="34" charset="-128"/>
              </a:rPr>
              <a:t>identifying entity</a:t>
            </a:r>
            <a:r>
              <a:rPr lang="en-US" altLang="en-US" dirty="0">
                <a:ea typeface="ＭＳ Ｐゴシック" panose="020B0600070205080204" pitchFamily="34" charset="-128"/>
              </a:rPr>
              <a:t>.</a:t>
            </a:r>
          </a:p>
          <a:p>
            <a:r>
              <a:rPr lang="en-US" altLang="en-US" dirty="0">
                <a:ea typeface="ＭＳ Ｐゴシック" panose="020B0600070205080204" pitchFamily="34" charset="-128"/>
              </a:rPr>
              <a:t>Example: section entity set is dependent on course entity set</a:t>
            </a:r>
          </a:p>
          <a:p>
            <a:r>
              <a:rPr lang="en-US" altLang="en-US" dirty="0">
                <a:ea typeface="ＭＳ Ｐゴシック" panose="020B0600070205080204" pitchFamily="34" charset="-128"/>
              </a:rPr>
              <a:t>The </a:t>
            </a:r>
            <a:r>
              <a:rPr lang="en-US" altLang="en-US" b="1" dirty="0">
                <a:ea typeface="ＭＳ Ｐゴシック" panose="020B0600070205080204" pitchFamily="34" charset="-128"/>
              </a:rPr>
              <a:t>discriminator </a:t>
            </a:r>
            <a:r>
              <a:rPr lang="en-US" altLang="en-US" dirty="0">
                <a:ea typeface="ＭＳ Ｐゴシック" panose="020B0600070205080204" pitchFamily="34" charset="-128"/>
              </a:rPr>
              <a:t>of a weak entity set is a set of attributes that allows us to distinguish between the weak entity sets that are dependent on one particular strong entity set.</a:t>
            </a:r>
          </a:p>
          <a:p>
            <a:r>
              <a:rPr lang="en-US" altLang="en-US" dirty="0">
                <a:ea typeface="ＭＳ Ｐゴシック" panose="020B0600070205080204" pitchFamily="34" charset="-128"/>
              </a:rPr>
              <a:t>A weak entity set does not have sufficient attributes to form a primary key. The primary key of a weak entity set is formed by the primary key of the identifying entity set, plus the weak entity set’s discriminator (also called partial key).</a:t>
            </a:r>
          </a:p>
          <a:p>
            <a:r>
              <a:rPr lang="en-US" altLang="en-US" dirty="0">
                <a:ea typeface="ＭＳ Ｐゴシック" panose="020B0600070205080204" pitchFamily="34" charset="-128"/>
              </a:rPr>
              <a:t>An entity set that is not a weak entity set is termed a </a:t>
            </a:r>
            <a:r>
              <a:rPr lang="en-US" altLang="en-US" b="1" dirty="0">
                <a:ea typeface="ＭＳ Ｐゴシック" panose="020B0600070205080204" pitchFamily="34" charset="-128"/>
              </a:rPr>
              <a:t>strong entity set.</a:t>
            </a:r>
          </a:p>
          <a:p>
            <a:r>
              <a:rPr lang="en-US" altLang="en-US" dirty="0">
                <a:ea typeface="ＭＳ Ｐゴシック" panose="020B0600070205080204" pitchFamily="34" charset="-128"/>
              </a:rPr>
              <a:t>The relationship associating the weak entity set with the identifying entity set is called the </a:t>
            </a:r>
            <a:r>
              <a:rPr lang="en-US" altLang="en-US" b="1" dirty="0">
                <a:ea typeface="ＭＳ Ｐゴシック" panose="020B0600070205080204" pitchFamily="34" charset="-128"/>
              </a:rPr>
              <a:t>identifying relationship</a:t>
            </a:r>
            <a:r>
              <a:rPr lang="en-US" altLang="en-US" dirty="0">
                <a:ea typeface="ＭＳ Ｐゴシック" panose="020B0600070205080204" pitchFamily="34" charset="-128"/>
              </a:rPr>
              <a:t>.</a:t>
            </a:r>
          </a:p>
        </p:txBody>
      </p:sp>
      <p:pic>
        <p:nvPicPr>
          <p:cNvPr id="48132" name="Picture 3">
            <a:extLst>
              <a:ext uri="{FF2B5EF4-FFF2-40B4-BE49-F238E27FC236}">
                <a16:creationId xmlns:a16="http://schemas.microsoft.com/office/drawing/2014/main" id="{99A3A65A-5938-4DD5-9FA6-D4CF685867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4750" y="4995863"/>
            <a:ext cx="7113588" cy="150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D7FAD6F2-33A8-40C6-A87F-672B979835E2}"/>
              </a:ext>
            </a:extLst>
          </p:cNvPr>
          <p:cNvSpPr>
            <a:spLocks noGrp="1" noChangeArrowheads="1"/>
          </p:cNvSpPr>
          <p:nvPr>
            <p:ph type="title"/>
          </p:nvPr>
        </p:nvSpPr>
        <p:spPr>
          <a:xfrm>
            <a:off x="469900" y="2736850"/>
            <a:ext cx="8267700" cy="609600"/>
          </a:xfrm>
        </p:spPr>
        <p:txBody>
          <a:bodyPr/>
          <a:lstStyle/>
          <a:p>
            <a:pPr>
              <a:defRPr/>
            </a:pPr>
            <a:r>
              <a:rPr lang="en-US" dirty="0">
                <a:ea typeface="+mj-ea"/>
              </a:rPr>
              <a:t>E-R Diagrams</a:t>
            </a:r>
          </a:p>
        </p:txBody>
      </p:sp>
      <p:sp>
        <p:nvSpPr>
          <p:cNvPr id="50179" name="Rectangle 3">
            <a:extLst>
              <a:ext uri="{FF2B5EF4-FFF2-40B4-BE49-F238E27FC236}">
                <a16:creationId xmlns:a16="http://schemas.microsoft.com/office/drawing/2014/main" id="{35E5E414-EEB3-4638-9ED6-3EDBDBD9E0E5}"/>
              </a:ext>
            </a:extLst>
          </p:cNvPr>
          <p:cNvSpPr>
            <a:spLocks noChangeArrowheads="1"/>
          </p:cNvSpPr>
          <p:nvPr/>
        </p:nvSpPr>
        <p:spPr bwMode="auto">
          <a:xfrm>
            <a:off x="1422400" y="2851150"/>
            <a:ext cx="68453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buFontTx/>
              <a:buNone/>
            </a:pPr>
            <a:endParaRPr lang="en-US" altLang="en-US"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E228B33E-E055-4539-9BD9-1E2B2FB2AE4E}"/>
              </a:ext>
            </a:extLst>
          </p:cNvPr>
          <p:cNvSpPr>
            <a:spLocks noGrp="1" noChangeArrowheads="1"/>
          </p:cNvSpPr>
          <p:nvPr>
            <p:ph type="title"/>
          </p:nvPr>
        </p:nvSpPr>
        <p:spPr>
          <a:xfrm>
            <a:off x="469900" y="85725"/>
            <a:ext cx="8267700" cy="609600"/>
          </a:xfrm>
        </p:spPr>
        <p:txBody>
          <a:bodyPr/>
          <a:lstStyle/>
          <a:p>
            <a:pPr>
              <a:defRPr/>
            </a:pPr>
            <a:r>
              <a:rPr lang="en-US" dirty="0">
                <a:ea typeface="+mj-ea"/>
              </a:rPr>
              <a:t>Entity Sets</a:t>
            </a:r>
          </a:p>
        </p:txBody>
      </p:sp>
      <p:sp>
        <p:nvSpPr>
          <p:cNvPr id="52227" name="Rectangle 3">
            <a:extLst>
              <a:ext uri="{FF2B5EF4-FFF2-40B4-BE49-F238E27FC236}">
                <a16:creationId xmlns:a16="http://schemas.microsoft.com/office/drawing/2014/main" id="{03A14AB5-106D-4D96-BFF7-C9C657D772C6}"/>
              </a:ext>
            </a:extLst>
          </p:cNvPr>
          <p:cNvSpPr>
            <a:spLocks noChangeArrowheads="1"/>
          </p:cNvSpPr>
          <p:nvPr/>
        </p:nvSpPr>
        <p:spPr bwMode="auto">
          <a:xfrm>
            <a:off x="1022350" y="1109663"/>
            <a:ext cx="7848600"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800100" indent="-34290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r>
              <a:rPr lang="en-US" altLang="en-US" sz="1800" b="1"/>
              <a:t>Rectangles divided into two parts </a:t>
            </a:r>
            <a:r>
              <a:rPr lang="en-US" altLang="en-US" sz="1800"/>
              <a:t>represent entity sets. </a:t>
            </a:r>
          </a:p>
          <a:p>
            <a:r>
              <a:rPr lang="en-US" altLang="en-US" sz="1800"/>
              <a:t>The first part contains the name of the entity set. </a:t>
            </a:r>
          </a:p>
          <a:p>
            <a:r>
              <a:rPr lang="en-US" altLang="en-US" sz="1800"/>
              <a:t>The second part contains the names of all the attributes of the entity set.</a:t>
            </a:r>
          </a:p>
          <a:p>
            <a:r>
              <a:rPr lang="en-US" altLang="en-US" sz="1800"/>
              <a:t>Attributes that are part of the primary key are underlined.</a:t>
            </a:r>
          </a:p>
        </p:txBody>
      </p:sp>
      <p:pic>
        <p:nvPicPr>
          <p:cNvPr id="52228" name="Picture 1">
            <a:extLst>
              <a:ext uri="{FF2B5EF4-FFF2-40B4-BE49-F238E27FC236}">
                <a16:creationId xmlns:a16="http://schemas.microsoft.com/office/drawing/2014/main" id="{ACDAA47F-6850-4B6B-BCD3-B2D231EA74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8050" y="3059113"/>
            <a:ext cx="4579938"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DA11B836-2C65-4D35-A709-3923C7D6458E}"/>
              </a:ext>
            </a:extLst>
          </p:cNvPr>
          <p:cNvSpPr>
            <a:spLocks noGrp="1" noChangeArrowheads="1"/>
          </p:cNvSpPr>
          <p:nvPr>
            <p:ph type="title"/>
          </p:nvPr>
        </p:nvSpPr>
        <p:spPr/>
        <p:txBody>
          <a:bodyPr/>
          <a:lstStyle/>
          <a:p>
            <a:pPr>
              <a:defRPr/>
            </a:pPr>
            <a:r>
              <a:rPr lang="en-US" dirty="0">
                <a:ea typeface="+mj-ea"/>
              </a:rPr>
              <a:t>Relationship Sets</a:t>
            </a:r>
          </a:p>
        </p:txBody>
      </p:sp>
      <p:pic>
        <p:nvPicPr>
          <p:cNvPr id="54275" name="Picture 5">
            <a:extLst>
              <a:ext uri="{FF2B5EF4-FFF2-40B4-BE49-F238E27FC236}">
                <a16:creationId xmlns:a16="http://schemas.microsoft.com/office/drawing/2014/main" id="{13E7EC29-50F8-4F50-8F72-DC72D423F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3470275"/>
            <a:ext cx="69326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3">
            <a:extLst>
              <a:ext uri="{FF2B5EF4-FFF2-40B4-BE49-F238E27FC236}">
                <a16:creationId xmlns:a16="http://schemas.microsoft.com/office/drawing/2014/main" id="{A247FBCB-6B2D-474F-AFF8-47CB5E4D0E1E}"/>
              </a:ext>
            </a:extLst>
          </p:cNvPr>
          <p:cNvSpPr>
            <a:spLocks noChangeArrowheads="1"/>
          </p:cNvSpPr>
          <p:nvPr/>
        </p:nvSpPr>
        <p:spPr bwMode="auto">
          <a:xfrm>
            <a:off x="1069975" y="1374775"/>
            <a:ext cx="775970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r>
              <a:rPr lang="en-US" altLang="en-US" sz="1800" b="1"/>
              <a:t>Diamonds</a:t>
            </a:r>
            <a:r>
              <a:rPr lang="en-US" altLang="en-US" sz="1800"/>
              <a:t> represent relationship sets.</a:t>
            </a:r>
          </a:p>
          <a:p>
            <a:r>
              <a:rPr lang="en-US" altLang="en-US" sz="1800" b="1"/>
              <a:t>Lines </a:t>
            </a:r>
            <a:r>
              <a:rPr lang="en-US" altLang="en-US" sz="1800"/>
              <a:t>link entity sets to relationship sets.</a:t>
            </a:r>
          </a:p>
          <a:p>
            <a:r>
              <a:rPr lang="en-US" altLang="en-US" sz="1800" b="1"/>
              <a:t>Dashed lines </a:t>
            </a:r>
            <a:r>
              <a:rPr lang="en-US" altLang="en-US" sz="1800"/>
              <a:t>link attributes of a relationship set to the relationship set.</a:t>
            </a:r>
          </a:p>
          <a:p>
            <a:r>
              <a:rPr lang="en-US" altLang="en-US" sz="1800" b="1"/>
              <a:t>Undivided rectangles </a:t>
            </a:r>
            <a:r>
              <a:rPr lang="en-US" altLang="en-US" sz="1800"/>
              <a:t>represent the attributes of a relationship set.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69A4916C-C285-424D-A796-659C8526F7CA}"/>
              </a:ext>
            </a:extLst>
          </p:cNvPr>
          <p:cNvSpPr>
            <a:spLocks noGrp="1" noChangeArrowheads="1"/>
          </p:cNvSpPr>
          <p:nvPr>
            <p:ph type="title"/>
          </p:nvPr>
        </p:nvSpPr>
        <p:spPr/>
        <p:txBody>
          <a:bodyPr/>
          <a:lstStyle/>
          <a:p>
            <a:pPr>
              <a:defRPr/>
            </a:pPr>
            <a:r>
              <a:rPr lang="en-US">
                <a:ea typeface="+mj-ea"/>
              </a:rPr>
              <a:t>Roles</a:t>
            </a:r>
          </a:p>
        </p:txBody>
      </p:sp>
      <p:sp>
        <p:nvSpPr>
          <p:cNvPr id="56323" name="Rectangle 3">
            <a:extLst>
              <a:ext uri="{FF2B5EF4-FFF2-40B4-BE49-F238E27FC236}">
                <a16:creationId xmlns:a16="http://schemas.microsoft.com/office/drawing/2014/main" id="{14F59C91-AC1B-4794-A463-202A07D8B92C}"/>
              </a:ext>
            </a:extLst>
          </p:cNvPr>
          <p:cNvSpPr>
            <a:spLocks noGrp="1" noChangeArrowheads="1"/>
          </p:cNvSpPr>
          <p:nvPr>
            <p:ph type="body" idx="1"/>
          </p:nvPr>
        </p:nvSpPr>
        <p:spPr>
          <a:xfrm>
            <a:off x="855663" y="1222375"/>
            <a:ext cx="7791450" cy="1123950"/>
          </a:xfrm>
        </p:spPr>
        <p:txBody>
          <a:bodyPr/>
          <a:lstStyle/>
          <a:p>
            <a:r>
              <a:rPr lang="en-US" altLang="en-US">
                <a:ea typeface="ＭＳ Ｐゴシック" panose="020B0600070205080204" pitchFamily="34" charset="-128"/>
              </a:rPr>
              <a:t>We indicate roles in E-R diagrams by labeling the lines that connect diamonds to rectangles.</a:t>
            </a:r>
          </a:p>
          <a:p>
            <a:r>
              <a:rPr lang="en-US" altLang="en-US">
                <a:ea typeface="ＭＳ Ｐゴシック" panose="020B0600070205080204" pitchFamily="34" charset="-128"/>
              </a:rPr>
              <a:t>The labels “</a:t>
            </a:r>
            <a:r>
              <a:rPr lang="en-US" altLang="en-US" i="1">
                <a:ea typeface="ＭＳ Ｐゴシック" panose="020B0600070205080204" pitchFamily="34" charset="-128"/>
              </a:rPr>
              <a:t>course_id</a:t>
            </a:r>
            <a:r>
              <a:rPr lang="en-US" altLang="en-US">
                <a:ea typeface="ＭＳ Ｐゴシック" panose="020B0600070205080204" pitchFamily="34" charset="-128"/>
              </a:rPr>
              <a:t>” and “</a:t>
            </a:r>
            <a:r>
              <a:rPr lang="en-US" altLang="en-US" i="1">
                <a:ea typeface="ＭＳ Ｐゴシック" panose="020B0600070205080204" pitchFamily="34" charset="-128"/>
              </a:rPr>
              <a:t>prereq_id</a:t>
            </a:r>
            <a:r>
              <a:rPr lang="en-US" altLang="en-US">
                <a:ea typeface="ＭＳ Ｐゴシック" panose="020B0600070205080204" pitchFamily="34" charset="-128"/>
              </a:rPr>
              <a:t>” are called </a:t>
            </a:r>
            <a:r>
              <a:rPr lang="en-US" altLang="en-US" b="1">
                <a:solidFill>
                  <a:srgbClr val="000099"/>
                </a:solidFill>
                <a:ea typeface="ＭＳ Ｐゴシック" panose="020B0600070205080204" pitchFamily="34" charset="-128"/>
              </a:rPr>
              <a:t>roles</a:t>
            </a:r>
            <a:r>
              <a:rPr lang="en-US" altLang="en-US">
                <a:ea typeface="ＭＳ Ｐゴシック" panose="020B0600070205080204" pitchFamily="34" charset="-128"/>
              </a:rPr>
              <a:t>.</a:t>
            </a:r>
          </a:p>
        </p:txBody>
      </p:sp>
      <p:pic>
        <p:nvPicPr>
          <p:cNvPr id="56324" name="Picture 17">
            <a:extLst>
              <a:ext uri="{FF2B5EF4-FFF2-40B4-BE49-F238E27FC236}">
                <a16:creationId xmlns:a16="http://schemas.microsoft.com/office/drawing/2014/main" id="{BBEA0E91-5C39-4134-9FAF-FEF51EA63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400" y="2774950"/>
            <a:ext cx="60706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a:extLst>
              <a:ext uri="{FF2B5EF4-FFF2-40B4-BE49-F238E27FC236}">
                <a16:creationId xmlns:a16="http://schemas.microsoft.com/office/drawing/2014/main" id="{295988FF-E97F-40C5-9847-BFA22B00970C}"/>
              </a:ext>
            </a:extLst>
          </p:cNvPr>
          <p:cNvSpPr>
            <a:spLocks noGrp="1" noChangeArrowheads="1"/>
          </p:cNvSpPr>
          <p:nvPr>
            <p:ph type="title"/>
          </p:nvPr>
        </p:nvSpPr>
        <p:spPr/>
        <p:txBody>
          <a:bodyPr/>
          <a:lstStyle/>
          <a:p>
            <a:pPr>
              <a:defRPr/>
            </a:pPr>
            <a:r>
              <a:rPr lang="en-US" dirty="0">
                <a:ea typeface="+mj-ea"/>
              </a:rPr>
              <a:t>Cardinality Constraints</a:t>
            </a:r>
          </a:p>
        </p:txBody>
      </p:sp>
      <p:sp>
        <p:nvSpPr>
          <p:cNvPr id="58371" name="Rectangle 3">
            <a:extLst>
              <a:ext uri="{FF2B5EF4-FFF2-40B4-BE49-F238E27FC236}">
                <a16:creationId xmlns:a16="http://schemas.microsoft.com/office/drawing/2014/main" id="{A35DC580-1BDF-4B59-B80A-570BE3BAA537}"/>
              </a:ext>
            </a:extLst>
          </p:cNvPr>
          <p:cNvSpPr>
            <a:spLocks noGrp="1" noChangeArrowheads="1"/>
          </p:cNvSpPr>
          <p:nvPr>
            <p:ph type="body" idx="1"/>
          </p:nvPr>
        </p:nvSpPr>
        <p:spPr>
          <a:xfrm>
            <a:off x="855663" y="1222375"/>
            <a:ext cx="7419975" cy="3308350"/>
          </a:xfrm>
        </p:spPr>
        <p:txBody>
          <a:bodyPr/>
          <a:lstStyle/>
          <a:p>
            <a:r>
              <a:rPr lang="en-US" altLang="en-US" b="1">
                <a:ea typeface="ＭＳ Ｐゴシック" panose="020B0600070205080204" pitchFamily="34" charset="-128"/>
              </a:rPr>
              <a:t>Mapping cardinalities</a:t>
            </a:r>
            <a:r>
              <a:rPr lang="en-US" altLang="en-US">
                <a:ea typeface="ＭＳ Ｐゴシック" panose="020B0600070205080204" pitchFamily="34" charset="-128"/>
              </a:rPr>
              <a:t>, or cardinality ratios, express the number of entities to which another entity can be associated via a relationship set.</a:t>
            </a:r>
          </a:p>
          <a:p>
            <a:pPr>
              <a:lnSpc>
                <a:spcPct val="90000"/>
              </a:lnSpc>
            </a:pPr>
            <a:r>
              <a:rPr lang="en-US" altLang="en-US">
                <a:ea typeface="ＭＳ Ｐゴシック" panose="020B0600070205080204" pitchFamily="34" charset="-128"/>
              </a:rPr>
              <a:t>We express cardinality constraints by drawing either a directed line (</a:t>
            </a:r>
            <a:r>
              <a:rPr lang="en-US" altLang="en-US">
                <a:ea typeface="ＭＳ Ｐゴシック" panose="020B0600070205080204" pitchFamily="34" charset="-128"/>
                <a:sym typeface="Symbol" panose="05050102010706020507" pitchFamily="18" charset="2"/>
              </a:rPr>
              <a:t>), signifying “one,” or an undirected line (—), signifying “many,” between the relationship set and the entity set.</a:t>
            </a:r>
          </a:p>
          <a:p>
            <a:pPr>
              <a:lnSpc>
                <a:spcPct val="90000"/>
              </a:lnSpc>
              <a:buFont typeface="Monotype Sorts" charset="2"/>
              <a:buNone/>
            </a:pPr>
            <a:endParaRPr lang="en-US" altLang="en-US">
              <a:ea typeface="ＭＳ Ｐゴシック" panose="020B0600070205080204" pitchFamily="34" charset="-128"/>
              <a:sym typeface="Symbol" panose="05050102010706020507" pitchFamily="18" charset="2"/>
            </a:endParaRPr>
          </a:p>
          <a:p>
            <a:pPr>
              <a:lnSpc>
                <a:spcPct val="90000"/>
              </a:lnSpc>
              <a:buFont typeface="Monotype Sorts" charset="2"/>
              <a:buNone/>
            </a:pPr>
            <a:endParaRPr lang="en-US" altLang="en-US">
              <a:ea typeface="ＭＳ Ｐゴシック" panose="020B0600070205080204" pitchFamily="34" charset="-128"/>
              <a:sym typeface="Symbol" panose="05050102010706020507" pitchFamily="18" charset="2"/>
            </a:endParaRPr>
          </a:p>
          <a:p>
            <a:pPr>
              <a:lnSpc>
                <a:spcPct val="90000"/>
              </a:lnSpc>
            </a:pPr>
            <a:r>
              <a:rPr lang="en-US" altLang="en-US">
                <a:ea typeface="ＭＳ Ｐゴシック" panose="020B0600070205080204" pitchFamily="34" charset="-128"/>
              </a:rPr>
              <a:t>One-to-one relationship indicates that an instructor may advise at most one student, and a student may have at most one advisor.</a:t>
            </a:r>
          </a:p>
        </p:txBody>
      </p:sp>
      <p:pic>
        <p:nvPicPr>
          <p:cNvPr id="58372" name="Picture 5">
            <a:extLst>
              <a:ext uri="{FF2B5EF4-FFF2-40B4-BE49-F238E27FC236}">
                <a16:creationId xmlns:a16="http://schemas.microsoft.com/office/drawing/2014/main" id="{8A459F48-0C6A-49B9-B68D-0857D611C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8418"/>
          <a:stretch>
            <a:fillRect/>
          </a:stretch>
        </p:blipFill>
        <p:spPr bwMode="auto">
          <a:xfrm>
            <a:off x="1957388" y="4546600"/>
            <a:ext cx="5845175" cy="153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9A4F9175-58B6-41BD-9C7B-A719BCCDE578}"/>
              </a:ext>
            </a:extLst>
          </p:cNvPr>
          <p:cNvSpPr>
            <a:spLocks noGrp="1" noChangeArrowheads="1"/>
          </p:cNvSpPr>
          <p:nvPr>
            <p:ph type="title"/>
          </p:nvPr>
        </p:nvSpPr>
        <p:spPr>
          <a:xfrm>
            <a:off x="819150" y="95250"/>
            <a:ext cx="8077200" cy="609600"/>
          </a:xfrm>
        </p:spPr>
        <p:txBody>
          <a:bodyPr/>
          <a:lstStyle/>
          <a:p>
            <a:pPr>
              <a:defRPr/>
            </a:pPr>
            <a:r>
              <a:rPr lang="en-US" dirty="0"/>
              <a:t>Cardinality Constraints </a:t>
            </a:r>
            <a:r>
              <a:rPr lang="en-US" dirty="0" err="1"/>
              <a:t>Contd</a:t>
            </a:r>
            <a:r>
              <a:rPr lang="en-US" dirty="0"/>
              <a:t>…</a:t>
            </a:r>
            <a:endParaRPr lang="en-US" dirty="0">
              <a:ea typeface="+mj-ea"/>
            </a:endParaRPr>
          </a:p>
        </p:txBody>
      </p:sp>
      <p:sp>
        <p:nvSpPr>
          <p:cNvPr id="60419" name="Rectangle 3">
            <a:extLst>
              <a:ext uri="{FF2B5EF4-FFF2-40B4-BE49-F238E27FC236}">
                <a16:creationId xmlns:a16="http://schemas.microsoft.com/office/drawing/2014/main" id="{BF1ACB6C-C881-4AA3-9BEC-52EDA007D472}"/>
              </a:ext>
            </a:extLst>
          </p:cNvPr>
          <p:cNvSpPr>
            <a:spLocks noGrp="1" noChangeArrowheads="1"/>
          </p:cNvSpPr>
          <p:nvPr>
            <p:ph type="body" idx="1"/>
          </p:nvPr>
        </p:nvSpPr>
        <p:spPr>
          <a:xfrm>
            <a:off x="893763" y="1131888"/>
            <a:ext cx="7480300" cy="750887"/>
          </a:xfrm>
        </p:spPr>
        <p:txBody>
          <a:bodyPr/>
          <a:lstStyle/>
          <a:p>
            <a:r>
              <a:rPr lang="en-US" altLang="en-US">
                <a:ea typeface="ＭＳ Ｐゴシック" panose="020B0600070205080204" pitchFamily="34" charset="-128"/>
              </a:rPr>
              <a:t>one-to-many relationship indicates that an instructor may advise many students, but a student may have at most one advisor.</a:t>
            </a:r>
            <a:endParaRPr lang="en-US" altLang="en-US" b="1">
              <a:ea typeface="ＭＳ Ｐゴシック" panose="020B0600070205080204" pitchFamily="34" charset="-128"/>
            </a:endParaRPr>
          </a:p>
        </p:txBody>
      </p:sp>
      <p:pic>
        <p:nvPicPr>
          <p:cNvPr id="60420" name="Picture 5">
            <a:extLst>
              <a:ext uri="{FF2B5EF4-FFF2-40B4-BE49-F238E27FC236}">
                <a16:creationId xmlns:a16="http://schemas.microsoft.com/office/drawing/2014/main" id="{D926D428-DC7B-499C-A243-457457A1FE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1459" b="44698"/>
          <a:stretch>
            <a:fillRect/>
          </a:stretch>
        </p:blipFill>
        <p:spPr bwMode="auto">
          <a:xfrm>
            <a:off x="1500188" y="1722438"/>
            <a:ext cx="600075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Rectangle 3">
            <a:extLst>
              <a:ext uri="{FF2B5EF4-FFF2-40B4-BE49-F238E27FC236}">
                <a16:creationId xmlns:a16="http://schemas.microsoft.com/office/drawing/2014/main" id="{9A29D3C2-09D6-41A8-86B9-18BB506E28DB}"/>
              </a:ext>
            </a:extLst>
          </p:cNvPr>
          <p:cNvSpPr txBox="1">
            <a:spLocks noChangeArrowheads="1"/>
          </p:cNvSpPr>
          <p:nvPr/>
        </p:nvSpPr>
        <p:spPr bwMode="auto">
          <a:xfrm>
            <a:off x="1031875" y="4122738"/>
            <a:ext cx="74803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08585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42875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177165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2288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6860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1432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6004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r>
              <a:rPr lang="en-US" altLang="en-US" sz="1800"/>
              <a:t>many-to-one relationship indicates that an instructor may advise at most one student, but a student may have many advisors.</a:t>
            </a:r>
            <a:endParaRPr lang="en-US" altLang="en-US" sz="1800" i="1"/>
          </a:p>
        </p:txBody>
      </p:sp>
      <p:grpSp>
        <p:nvGrpSpPr>
          <p:cNvPr id="60422" name="Group 5">
            <a:extLst>
              <a:ext uri="{FF2B5EF4-FFF2-40B4-BE49-F238E27FC236}">
                <a16:creationId xmlns:a16="http://schemas.microsoft.com/office/drawing/2014/main" id="{6D684372-1119-4C89-A755-4EC97C0387F4}"/>
              </a:ext>
            </a:extLst>
          </p:cNvPr>
          <p:cNvGrpSpPr>
            <a:grpSpLocks/>
          </p:cNvGrpSpPr>
          <p:nvPr/>
        </p:nvGrpSpPr>
        <p:grpSpPr bwMode="auto">
          <a:xfrm>
            <a:off x="1500188" y="4733925"/>
            <a:ext cx="6005512" cy="1814513"/>
            <a:chOff x="1609726" y="3019425"/>
            <a:chExt cx="6005724" cy="1814513"/>
          </a:xfrm>
        </p:grpSpPr>
        <p:pic>
          <p:nvPicPr>
            <p:cNvPr id="60423" name="Picture 5">
              <a:extLst>
                <a:ext uri="{FF2B5EF4-FFF2-40B4-BE49-F238E27FC236}">
                  <a16:creationId xmlns:a16="http://schemas.microsoft.com/office/drawing/2014/main" id="{764A589C-83A5-4177-83A2-BDAE691279AD}"/>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68164" r="32655" b="6378"/>
            <a:stretch>
              <a:fillRect/>
            </a:stretch>
          </p:blipFill>
          <p:spPr bwMode="auto">
            <a:xfrm>
              <a:off x="1609726" y="3019425"/>
              <a:ext cx="3944914"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Picture 6">
              <a:extLst>
                <a:ext uri="{FF2B5EF4-FFF2-40B4-BE49-F238E27FC236}">
                  <a16:creationId xmlns:a16="http://schemas.microsoft.com/office/drawing/2014/main" id="{686D12B2-EB30-4D2A-859E-ADD0AE2F2A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4639" y="3207727"/>
              <a:ext cx="2060811" cy="1525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162C7E7A-6779-453E-9817-4D90B655B8B7}"/>
              </a:ext>
            </a:extLst>
          </p:cNvPr>
          <p:cNvSpPr>
            <a:spLocks noGrp="1" noChangeArrowheads="1"/>
          </p:cNvSpPr>
          <p:nvPr>
            <p:ph type="title"/>
          </p:nvPr>
        </p:nvSpPr>
        <p:spPr/>
        <p:txBody>
          <a:bodyPr/>
          <a:lstStyle/>
          <a:p>
            <a:pPr>
              <a:defRPr/>
            </a:pPr>
            <a:r>
              <a:rPr lang="en-US" dirty="0"/>
              <a:t>Cardinality Constraints </a:t>
            </a:r>
            <a:r>
              <a:rPr lang="en-US" dirty="0" err="1"/>
              <a:t>Contd</a:t>
            </a:r>
            <a:r>
              <a:rPr lang="en-US" dirty="0"/>
              <a:t>…</a:t>
            </a:r>
            <a:endParaRPr lang="en-US" dirty="0">
              <a:ea typeface="+mj-ea"/>
            </a:endParaRPr>
          </a:p>
        </p:txBody>
      </p:sp>
      <p:sp>
        <p:nvSpPr>
          <p:cNvPr id="62467" name="Rectangle 3">
            <a:extLst>
              <a:ext uri="{FF2B5EF4-FFF2-40B4-BE49-F238E27FC236}">
                <a16:creationId xmlns:a16="http://schemas.microsoft.com/office/drawing/2014/main" id="{00E1D712-0294-475F-8FD1-23688E685BEC}"/>
              </a:ext>
            </a:extLst>
          </p:cNvPr>
          <p:cNvSpPr>
            <a:spLocks noGrp="1" noChangeArrowheads="1"/>
          </p:cNvSpPr>
          <p:nvPr>
            <p:ph type="body" idx="1"/>
          </p:nvPr>
        </p:nvSpPr>
        <p:spPr>
          <a:xfrm>
            <a:off x="814388" y="1093788"/>
            <a:ext cx="7029450" cy="939800"/>
          </a:xfrm>
        </p:spPr>
        <p:txBody>
          <a:bodyPr/>
          <a:lstStyle/>
          <a:p>
            <a:r>
              <a:rPr lang="en-US" altLang="en-US">
                <a:ea typeface="ＭＳ Ｐゴシック" panose="020B0600070205080204" pitchFamily="34" charset="-128"/>
              </a:rPr>
              <a:t>many-to-many relationship indicates that an instructor may advise many students, and a student may have many advisors.</a:t>
            </a:r>
          </a:p>
        </p:txBody>
      </p:sp>
      <p:pic>
        <p:nvPicPr>
          <p:cNvPr id="62468" name="Picture 6">
            <a:extLst>
              <a:ext uri="{FF2B5EF4-FFF2-40B4-BE49-F238E27FC236}">
                <a16:creationId xmlns:a16="http://schemas.microsoft.com/office/drawing/2014/main" id="{1FBF82DF-AD8A-4E9B-BC92-977AD3050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63" y="2373313"/>
            <a:ext cx="6516687"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A47A013-76ED-497B-8EAD-AB54B34A84FA}"/>
              </a:ext>
            </a:extLst>
          </p:cNvPr>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ea typeface="ＭＳ Ｐゴシック" panose="020B0600070205080204" pitchFamily="34" charset="-128"/>
              </a:rPr>
              <a:t>Design Phases</a:t>
            </a:r>
          </a:p>
        </p:txBody>
      </p:sp>
      <p:sp>
        <p:nvSpPr>
          <p:cNvPr id="9219" name="Rectangle 3">
            <a:extLst>
              <a:ext uri="{FF2B5EF4-FFF2-40B4-BE49-F238E27FC236}">
                <a16:creationId xmlns:a16="http://schemas.microsoft.com/office/drawing/2014/main" id="{345D62FF-6301-447D-ACD1-4B5FC68A4749}"/>
              </a:ext>
            </a:extLst>
          </p:cNvPr>
          <p:cNvSpPr>
            <a:spLocks noGrp="1" noChangeArrowheads="1"/>
          </p:cNvSpPr>
          <p:nvPr>
            <p:ph type="body" idx="4294967295"/>
          </p:nvPr>
        </p:nvSpPr>
        <p:spPr>
          <a:xfrm>
            <a:off x="947738" y="793750"/>
            <a:ext cx="7011987" cy="5716588"/>
          </a:xfrm>
        </p:spPr>
        <p:txBody>
          <a:bodyPr/>
          <a:lstStyle/>
          <a:p>
            <a:pPr>
              <a:buFont typeface="Monotype Sorts" charset="2"/>
              <a:buNone/>
            </a:pPr>
            <a:endParaRPr lang="en-US" altLang="en-US" sz="2000" i="1" dirty="0">
              <a:ea typeface="ＭＳ Ｐゴシック" panose="020B0600070205080204" pitchFamily="34" charset="-128"/>
            </a:endParaRPr>
          </a:p>
          <a:p>
            <a:r>
              <a:rPr lang="en-US" altLang="en-US" sz="2000" dirty="0">
                <a:ea typeface="ＭＳ Ｐゴシック" panose="020B0600070205080204" pitchFamily="34" charset="-128"/>
              </a:rPr>
              <a:t>The initial phase of database design is to characterize fully the data needs of the prospective database users. </a:t>
            </a:r>
          </a:p>
          <a:p>
            <a:r>
              <a:rPr lang="en-US" altLang="en-US" sz="2000" dirty="0">
                <a:ea typeface="ＭＳ Ｐゴシック" panose="020B0600070205080204" pitchFamily="34" charset="-128"/>
              </a:rPr>
              <a:t>Next, the designer chooses a </a:t>
            </a:r>
            <a:r>
              <a:rPr lang="en-US" altLang="en-US" sz="2000" b="1" dirty="0">
                <a:ea typeface="ＭＳ Ｐゴシック" panose="020B0600070205080204" pitchFamily="34" charset="-128"/>
              </a:rPr>
              <a:t>conceptual schema (also called conceptual data model) </a:t>
            </a:r>
            <a:r>
              <a:rPr lang="en-US" altLang="en-US" sz="2000" dirty="0">
                <a:ea typeface="ＭＳ Ｐゴシック" panose="020B0600070205080204" pitchFamily="34" charset="-128"/>
              </a:rPr>
              <a:t>that</a:t>
            </a:r>
            <a:r>
              <a:rPr lang="en-US" altLang="en-US" sz="2000" b="1" dirty="0">
                <a:ea typeface="ＭＳ Ｐゴシック" panose="020B0600070205080204" pitchFamily="34" charset="-128"/>
              </a:rPr>
              <a:t> </a:t>
            </a:r>
            <a:r>
              <a:rPr lang="en-US" altLang="en-US" sz="2000" dirty="0">
                <a:ea typeface="ＭＳ Ｐゴシック" panose="020B0600070205080204" pitchFamily="34" charset="-128"/>
              </a:rPr>
              <a:t>translates these requirements into high-level description of a business's informational needs.</a:t>
            </a:r>
          </a:p>
          <a:p>
            <a:r>
              <a:rPr lang="en-US" altLang="en-US" sz="2000" dirty="0">
                <a:ea typeface="ＭＳ Ｐゴシック" panose="020B0600070205080204" pitchFamily="34" charset="-128"/>
              </a:rPr>
              <a:t>The </a:t>
            </a:r>
            <a:r>
              <a:rPr lang="en-US" altLang="en-US" sz="2000" b="1" dirty="0">
                <a:ea typeface="ＭＳ Ｐゴシック" panose="020B0600070205080204" pitchFamily="34" charset="-128"/>
              </a:rPr>
              <a:t>entity-relationship model </a:t>
            </a:r>
            <a:r>
              <a:rPr lang="en-US" altLang="en-US" sz="2000" dirty="0">
                <a:ea typeface="ＭＳ Ｐゴシック" panose="020B0600070205080204" pitchFamily="34" charset="-128"/>
              </a:rPr>
              <a:t>is typically used to represent the conceptual design </a:t>
            </a:r>
          </a:p>
          <a:p>
            <a:pPr lvl="1"/>
            <a:r>
              <a:rPr lang="en-US" altLang="en-US" sz="2000" dirty="0">
                <a:ea typeface="ＭＳ Ｐゴシック" panose="020B0600070205080204" pitchFamily="34" charset="-128"/>
              </a:rPr>
              <a:t>It specifies the </a:t>
            </a:r>
            <a:r>
              <a:rPr lang="en-US" altLang="en-US" sz="2000" b="1" dirty="0">
                <a:ea typeface="ＭＳ Ｐゴシック" panose="020B0600070205080204" pitchFamily="34" charset="-128"/>
              </a:rPr>
              <a:t>entities</a:t>
            </a:r>
            <a:r>
              <a:rPr lang="en-US" altLang="en-US" sz="2000" dirty="0">
                <a:ea typeface="ＭＳ Ｐゴシック" panose="020B0600070205080204" pitchFamily="34" charset="-128"/>
              </a:rPr>
              <a:t> that are represented in the database, the </a:t>
            </a:r>
            <a:r>
              <a:rPr lang="en-US" altLang="en-US" sz="2000" b="1" dirty="0">
                <a:ea typeface="ＭＳ Ｐゴシック" panose="020B0600070205080204" pitchFamily="34" charset="-128"/>
              </a:rPr>
              <a:t>attributes</a:t>
            </a:r>
            <a:r>
              <a:rPr lang="en-US" altLang="en-US" sz="2000" dirty="0">
                <a:ea typeface="ＭＳ Ｐゴシック" panose="020B0600070205080204" pitchFamily="34" charset="-128"/>
              </a:rPr>
              <a:t> of the entities, the </a:t>
            </a:r>
            <a:r>
              <a:rPr lang="en-US" altLang="en-US" sz="2000" b="1" dirty="0">
                <a:ea typeface="ＭＳ Ｐゴシック" panose="020B0600070205080204" pitchFamily="34" charset="-128"/>
              </a:rPr>
              <a:t>relationships</a:t>
            </a:r>
            <a:r>
              <a:rPr lang="en-US" altLang="en-US" sz="2000" dirty="0">
                <a:ea typeface="ＭＳ Ｐゴシック" panose="020B0600070205080204" pitchFamily="34" charset="-128"/>
              </a:rPr>
              <a:t> among the entities, and </a:t>
            </a:r>
            <a:r>
              <a:rPr lang="en-US" altLang="en-US" sz="2000" b="1" dirty="0">
                <a:ea typeface="ＭＳ Ｐゴシック" panose="020B0600070205080204" pitchFamily="34" charset="-128"/>
              </a:rPr>
              <a:t>constraints</a:t>
            </a:r>
            <a:r>
              <a:rPr lang="en-US" altLang="en-US" sz="2000" dirty="0">
                <a:ea typeface="ＭＳ Ｐゴシック" panose="020B0600070205080204" pitchFamily="34" charset="-128"/>
              </a:rPr>
              <a:t> on the entities and relationships.</a:t>
            </a:r>
            <a:endParaRPr lang="en-US" altLang="en-US" sz="2000" dirty="0">
              <a:ea typeface="ＭＳ Ｐゴシック" panose="020B0600070205080204" pitchFamily="34" charset="-128"/>
              <a:sym typeface="Symbol" panose="05050102010706020507" pitchFamily="18" charset="2"/>
            </a:endParaRPr>
          </a:p>
        </p:txBody>
      </p:sp>
      <p:sp>
        <p:nvSpPr>
          <p:cNvPr id="9220" name="Rectangle 3">
            <a:extLst>
              <a:ext uri="{FF2B5EF4-FFF2-40B4-BE49-F238E27FC236}">
                <a16:creationId xmlns:a16="http://schemas.microsoft.com/office/drawing/2014/main" id="{D174D53C-CBED-436D-BE84-4C4708282DE3}"/>
              </a:ext>
            </a:extLst>
          </p:cNvPr>
          <p:cNvSpPr>
            <a:spLocks noChangeArrowheads="1"/>
          </p:cNvSpPr>
          <p:nvPr/>
        </p:nvSpPr>
        <p:spPr bwMode="auto">
          <a:xfrm>
            <a:off x="927100" y="1074738"/>
            <a:ext cx="7327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 typeface="Monotype Sorts" charset="2"/>
              <a:buNone/>
            </a:pPr>
            <a:endParaRPr kumimoji="0" lang="en-US" altLang="en-US"/>
          </a:p>
          <a:p>
            <a:pPr>
              <a:spcBef>
                <a:spcPct val="0"/>
              </a:spcBef>
              <a:buClrTx/>
              <a:buSzTx/>
              <a:buFont typeface="Monotype Sorts" charset="2"/>
              <a:buNone/>
            </a:pPr>
            <a:r>
              <a:rPr kumimoji="0" lang="en-US" altLang="en-US">
                <a:sym typeface="Symbol" panose="05050102010706020507" pitchFamily="18" charset="2"/>
              </a:rPr>
              <a:t> </a:t>
            </a:r>
            <a:endParaRPr kumimoji="0"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C1512DFA-C8BC-4EB3-9EF9-FFE17BA43668}"/>
              </a:ext>
            </a:extLst>
          </p:cNvPr>
          <p:cNvSpPr>
            <a:spLocks noGrp="1" noChangeArrowheads="1"/>
          </p:cNvSpPr>
          <p:nvPr>
            <p:ph type="title"/>
          </p:nvPr>
        </p:nvSpPr>
        <p:spPr>
          <a:xfrm>
            <a:off x="1296988" y="233363"/>
            <a:ext cx="7427912" cy="455612"/>
          </a:xfrm>
        </p:spPr>
        <p:txBody>
          <a:bodyPr/>
          <a:lstStyle/>
          <a:p>
            <a:pPr>
              <a:defRPr/>
            </a:pPr>
            <a:r>
              <a:rPr lang="en-US" sz="2800" dirty="0">
                <a:ea typeface="+mj-ea"/>
              </a:rPr>
              <a:t>Total and Partial Participation</a:t>
            </a:r>
          </a:p>
        </p:txBody>
      </p:sp>
      <p:sp>
        <p:nvSpPr>
          <p:cNvPr id="64515" name="Rectangle 3">
            <a:extLst>
              <a:ext uri="{FF2B5EF4-FFF2-40B4-BE49-F238E27FC236}">
                <a16:creationId xmlns:a16="http://schemas.microsoft.com/office/drawing/2014/main" id="{6F96AB82-C055-4466-8873-10829A68EFA1}"/>
              </a:ext>
            </a:extLst>
          </p:cNvPr>
          <p:cNvSpPr>
            <a:spLocks noChangeArrowheads="1"/>
          </p:cNvSpPr>
          <p:nvPr/>
        </p:nvSpPr>
        <p:spPr bwMode="auto">
          <a:xfrm>
            <a:off x="855663" y="922338"/>
            <a:ext cx="7448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08585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r>
              <a:rPr lang="en-US" altLang="en-US" sz="1800"/>
              <a:t>Total participation (indicated by double line):  every entity in the entity set participates in at least one relationship in the relationship set</a:t>
            </a:r>
          </a:p>
          <a:p>
            <a:endParaRPr lang="en-US" altLang="en-US" sz="1800"/>
          </a:p>
          <a:p>
            <a:endParaRPr lang="en-US" altLang="en-US" sz="1800"/>
          </a:p>
          <a:p>
            <a:endParaRPr lang="en-US" altLang="en-US" sz="1800"/>
          </a:p>
          <a:p>
            <a:endParaRPr lang="en-US" altLang="en-US" sz="1800"/>
          </a:p>
          <a:p>
            <a:pPr lvl="1">
              <a:buClr>
                <a:schemeClr val="hlink"/>
              </a:buClr>
              <a:buFontTx/>
              <a:buNone/>
            </a:pPr>
            <a:endParaRPr lang="en-US" altLang="en-US" sz="1800"/>
          </a:p>
          <a:p>
            <a:pPr lvl="1">
              <a:buClr>
                <a:schemeClr val="hlink"/>
              </a:buClr>
              <a:buFontTx/>
              <a:buNone/>
            </a:pPr>
            <a:r>
              <a:rPr lang="en-US" altLang="en-US" sz="1800"/>
              <a:t>participation of </a:t>
            </a:r>
            <a:r>
              <a:rPr lang="en-US" altLang="en-US" sz="1800" i="1"/>
              <a:t>student  </a:t>
            </a:r>
            <a:r>
              <a:rPr lang="en-US" altLang="en-US" sz="1800"/>
              <a:t>in </a:t>
            </a:r>
            <a:r>
              <a:rPr lang="en-US" altLang="en-US" sz="1800" i="1"/>
              <a:t>advisor r</a:t>
            </a:r>
            <a:r>
              <a:rPr lang="en-US" altLang="en-US" sz="1800"/>
              <a:t>elation is total</a:t>
            </a:r>
          </a:p>
          <a:p>
            <a:pPr lvl="2"/>
            <a:r>
              <a:rPr lang="en-US" altLang="en-US" sz="1800"/>
              <a:t> every </a:t>
            </a:r>
            <a:r>
              <a:rPr lang="en-US" altLang="en-US" sz="1800" i="1"/>
              <a:t>student </a:t>
            </a:r>
            <a:r>
              <a:rPr lang="en-US" altLang="en-US" sz="1800"/>
              <a:t>must have an associated instructor</a:t>
            </a:r>
          </a:p>
          <a:p>
            <a:r>
              <a:rPr lang="en-US" altLang="en-US" sz="1800"/>
              <a:t>Partial participation:  some entities may not participate in any relationship in the relationship set</a:t>
            </a:r>
          </a:p>
          <a:p>
            <a:pPr lvl="1">
              <a:buClr>
                <a:schemeClr val="hlink"/>
              </a:buClr>
            </a:pPr>
            <a:r>
              <a:rPr lang="en-US" altLang="en-US" sz="1800"/>
              <a:t>Example: participation of </a:t>
            </a:r>
            <a:r>
              <a:rPr lang="en-US" altLang="en-US" sz="1800" i="1"/>
              <a:t>instructor</a:t>
            </a:r>
            <a:r>
              <a:rPr lang="en-US" altLang="en-US" sz="1800"/>
              <a:t> in </a:t>
            </a:r>
            <a:r>
              <a:rPr lang="en-US" altLang="en-US" sz="1800" i="1"/>
              <a:t>advisor</a:t>
            </a:r>
            <a:r>
              <a:rPr lang="en-US" altLang="en-US" sz="1800"/>
              <a:t> is partial</a:t>
            </a:r>
          </a:p>
        </p:txBody>
      </p:sp>
      <p:pic>
        <p:nvPicPr>
          <p:cNvPr id="64516" name="Picture 7">
            <a:extLst>
              <a:ext uri="{FF2B5EF4-FFF2-40B4-BE49-F238E27FC236}">
                <a16:creationId xmlns:a16="http://schemas.microsoft.com/office/drawing/2014/main" id="{7CF89C5F-FD72-4D2F-B081-935C7EAD35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95500"/>
            <a:ext cx="6643688"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89F2BB6C-545B-4A58-A387-35C813B806DE}"/>
              </a:ext>
            </a:extLst>
          </p:cNvPr>
          <p:cNvSpPr>
            <a:spLocks noGrp="1" noChangeArrowheads="1"/>
          </p:cNvSpPr>
          <p:nvPr>
            <p:ph type="title"/>
          </p:nvPr>
        </p:nvSpPr>
        <p:spPr>
          <a:xfrm>
            <a:off x="742950" y="38100"/>
            <a:ext cx="8420100" cy="682625"/>
          </a:xfrm>
        </p:spPr>
        <p:txBody>
          <a:bodyPr/>
          <a:lstStyle/>
          <a:p>
            <a:pPr>
              <a:defRPr/>
            </a:pPr>
            <a:r>
              <a:rPr lang="en-US" sz="2400" dirty="0">
                <a:ea typeface="+mj-ea"/>
              </a:rPr>
              <a:t>Notation for Expressing More Complex Constraints</a:t>
            </a:r>
          </a:p>
        </p:txBody>
      </p:sp>
      <p:sp>
        <p:nvSpPr>
          <p:cNvPr id="66563" name="Rectangle 3">
            <a:extLst>
              <a:ext uri="{FF2B5EF4-FFF2-40B4-BE49-F238E27FC236}">
                <a16:creationId xmlns:a16="http://schemas.microsoft.com/office/drawing/2014/main" id="{312895CB-59FF-49F8-BA1C-9B2252BF508E}"/>
              </a:ext>
            </a:extLst>
          </p:cNvPr>
          <p:cNvSpPr>
            <a:spLocks noChangeArrowheads="1"/>
          </p:cNvSpPr>
          <p:nvPr/>
        </p:nvSpPr>
        <p:spPr bwMode="auto">
          <a:xfrm>
            <a:off x="855663" y="1106488"/>
            <a:ext cx="7323137" cy="252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800100" indent="-34290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r>
              <a:rPr lang="en-US" altLang="en-US" sz="1800"/>
              <a:t>A line may have an associated minimum and maximum cardinality, shown in the form </a:t>
            </a:r>
            <a:r>
              <a:rPr lang="en-US" altLang="en-US" sz="1800" i="1"/>
              <a:t>l..h</a:t>
            </a:r>
            <a:r>
              <a:rPr lang="en-US" altLang="en-US" sz="1800"/>
              <a:t>, where </a:t>
            </a:r>
            <a:r>
              <a:rPr lang="en-US" altLang="en-US" sz="1800" i="1"/>
              <a:t>l</a:t>
            </a:r>
            <a:r>
              <a:rPr lang="en-US" altLang="en-US" sz="1800"/>
              <a:t> is the minimum and </a:t>
            </a:r>
            <a:r>
              <a:rPr lang="en-US" altLang="en-US" sz="1800" i="1"/>
              <a:t>h</a:t>
            </a:r>
            <a:r>
              <a:rPr lang="en-US" altLang="en-US" sz="1800"/>
              <a:t> the maximum cardinality</a:t>
            </a:r>
          </a:p>
          <a:p>
            <a:pPr lvl="1">
              <a:buClr>
                <a:schemeClr val="tx2"/>
              </a:buClr>
              <a:buSzPct val="90000"/>
              <a:buFont typeface="Monotype Sorts" charset="2"/>
              <a:buChar char="n"/>
            </a:pPr>
            <a:r>
              <a:rPr lang="en-US" altLang="en-US" sz="1800"/>
              <a:t>A minimum value of 1 indicates total participation.</a:t>
            </a:r>
          </a:p>
          <a:p>
            <a:pPr lvl="1">
              <a:buClr>
                <a:schemeClr val="tx2"/>
              </a:buClr>
              <a:buSzPct val="90000"/>
              <a:buFont typeface="Monotype Sorts" charset="2"/>
              <a:buChar char="n"/>
            </a:pPr>
            <a:r>
              <a:rPr lang="en-US" altLang="en-US" sz="1800"/>
              <a:t>A maximum value of 1 indicates that the entity participates  in at most one relationship</a:t>
            </a:r>
          </a:p>
          <a:p>
            <a:pPr lvl="1">
              <a:buClr>
                <a:schemeClr val="tx2"/>
              </a:buClr>
              <a:buSzPct val="90000"/>
              <a:buFont typeface="Monotype Sorts" charset="2"/>
              <a:buChar char="n"/>
            </a:pPr>
            <a:r>
              <a:rPr lang="en-US" altLang="en-US" sz="1800"/>
              <a:t>A maximum value of * indicates no limit.</a:t>
            </a:r>
          </a:p>
          <a:p>
            <a:pPr>
              <a:buFontTx/>
              <a:buNone/>
            </a:pPr>
            <a:endParaRPr lang="en-US" altLang="en-US" sz="1800"/>
          </a:p>
          <a:p>
            <a:endParaRPr lang="en-US" altLang="en-US" sz="1800"/>
          </a:p>
        </p:txBody>
      </p:sp>
      <p:pic>
        <p:nvPicPr>
          <p:cNvPr id="66564" name="Picture 5">
            <a:extLst>
              <a:ext uri="{FF2B5EF4-FFF2-40B4-BE49-F238E27FC236}">
                <a16:creationId xmlns:a16="http://schemas.microsoft.com/office/drawing/2014/main" id="{69B66087-F415-4D72-BC68-CC31D2E80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463" y="3516313"/>
            <a:ext cx="580072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Rectangle 4">
            <a:extLst>
              <a:ext uri="{FF2B5EF4-FFF2-40B4-BE49-F238E27FC236}">
                <a16:creationId xmlns:a16="http://schemas.microsoft.com/office/drawing/2014/main" id="{30F27002-BD2F-4311-991D-660A3CFFB9F8}"/>
              </a:ext>
            </a:extLst>
          </p:cNvPr>
          <p:cNvSpPr>
            <a:spLocks noChangeArrowheads="1"/>
          </p:cNvSpPr>
          <p:nvPr/>
        </p:nvSpPr>
        <p:spPr bwMode="auto">
          <a:xfrm>
            <a:off x="1641475" y="4954588"/>
            <a:ext cx="6626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buFont typeface="Monotype Sorts" charset="2"/>
              <a:buNone/>
            </a:pPr>
            <a:r>
              <a:rPr lang="en-US" altLang="en-US" sz="1800"/>
              <a:t>Instructor can advise 0 or more students.  A student must have 1 advisor; cannot have multiple advisors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231A7298-5990-43A0-B485-42CDA8C21883}"/>
              </a:ext>
            </a:extLst>
          </p:cNvPr>
          <p:cNvSpPr>
            <a:spLocks noGrp="1" noChangeArrowheads="1"/>
          </p:cNvSpPr>
          <p:nvPr>
            <p:ph type="title"/>
          </p:nvPr>
        </p:nvSpPr>
        <p:spPr>
          <a:xfrm>
            <a:off x="1017588" y="103188"/>
            <a:ext cx="7648575" cy="639762"/>
          </a:xfrm>
        </p:spPr>
        <p:txBody>
          <a:bodyPr/>
          <a:lstStyle/>
          <a:p>
            <a:pPr>
              <a:defRPr/>
            </a:pPr>
            <a:r>
              <a:rPr lang="en-US" sz="2400" dirty="0">
                <a:effectLst>
                  <a:outerShdw blurRad="38100" dist="38100" dir="2700000" algn="tl">
                    <a:srgbClr val="C0C0C0"/>
                  </a:outerShdw>
                </a:effectLst>
              </a:rPr>
              <a:t>Notation to Express Entity with Complex Attributes</a:t>
            </a:r>
          </a:p>
        </p:txBody>
      </p:sp>
      <p:pic>
        <p:nvPicPr>
          <p:cNvPr id="68611" name="Picture 5">
            <a:extLst>
              <a:ext uri="{FF2B5EF4-FFF2-40B4-BE49-F238E27FC236}">
                <a16:creationId xmlns:a16="http://schemas.microsoft.com/office/drawing/2014/main" id="{DEBABAA5-958F-420F-9250-E7F9D8170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013" y="1247775"/>
            <a:ext cx="2159000"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0A47FC3E-7E07-4366-9B42-9EA255A65046}"/>
              </a:ext>
            </a:extLst>
          </p:cNvPr>
          <p:cNvSpPr txBox="1">
            <a:spLocks noChangeArrowheads="1"/>
          </p:cNvSpPr>
          <p:nvPr/>
        </p:nvSpPr>
        <p:spPr>
          <a:xfrm>
            <a:off x="814388" y="1093788"/>
            <a:ext cx="5054600" cy="4856162"/>
          </a:xfrm>
          <a:prstGeom prst="rect">
            <a:avLst/>
          </a:prstGeom>
        </p:spPr>
        <p:txBody>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a:defRPr/>
            </a:pPr>
            <a:r>
              <a:rPr lang="en-US" altLang="en-US" sz="1800" kern="0" dirty="0">
                <a:ea typeface="ＭＳ Ｐゴシック" pitchFamily="34" charset="-128"/>
              </a:rPr>
              <a:t>name and address are composite attributes</a:t>
            </a:r>
          </a:p>
          <a:p>
            <a:pPr>
              <a:defRPr/>
            </a:pPr>
            <a:r>
              <a:rPr lang="en-US" sz="1800" i="1" dirty="0"/>
              <a:t>phone number is a multivalued attribute</a:t>
            </a:r>
          </a:p>
          <a:p>
            <a:pPr>
              <a:defRPr/>
            </a:pPr>
            <a:r>
              <a:rPr lang="en-US" altLang="en-US" sz="1800" kern="0" dirty="0">
                <a:ea typeface="ＭＳ Ｐゴシック" pitchFamily="34" charset="-128"/>
              </a:rPr>
              <a:t>age is </a:t>
            </a:r>
            <a:r>
              <a:rPr lang="en-US" sz="1800" dirty="0"/>
              <a:t>a derived attribute</a:t>
            </a:r>
            <a:endParaRPr lang="en-US" altLang="en-US" sz="1800" kern="0" dirty="0">
              <a:ea typeface="ＭＳ Ｐゴシック" pitchFamily="34"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B666C784-A9E6-481F-8D04-C105483A7DC3}"/>
              </a:ext>
            </a:extLst>
          </p:cNvPr>
          <p:cNvSpPr>
            <a:spLocks noGrp="1" noChangeArrowheads="1"/>
          </p:cNvSpPr>
          <p:nvPr>
            <p:ph type="title"/>
          </p:nvPr>
        </p:nvSpPr>
        <p:spPr>
          <a:xfrm>
            <a:off x="539750" y="85725"/>
            <a:ext cx="8077200" cy="609600"/>
          </a:xfrm>
        </p:spPr>
        <p:txBody>
          <a:bodyPr/>
          <a:lstStyle/>
          <a:p>
            <a:pPr>
              <a:defRPr/>
            </a:pPr>
            <a:r>
              <a:rPr lang="en-US" sz="2800" dirty="0">
                <a:ea typeface="+mj-ea"/>
              </a:rPr>
              <a:t>Expressing Weak Entity Sets</a:t>
            </a:r>
          </a:p>
        </p:txBody>
      </p:sp>
      <p:sp>
        <p:nvSpPr>
          <p:cNvPr id="70659" name="Rectangle 3">
            <a:extLst>
              <a:ext uri="{FF2B5EF4-FFF2-40B4-BE49-F238E27FC236}">
                <a16:creationId xmlns:a16="http://schemas.microsoft.com/office/drawing/2014/main" id="{4AFC9805-2F7D-4BF8-9D7D-734EBBF14C8F}"/>
              </a:ext>
            </a:extLst>
          </p:cNvPr>
          <p:cNvSpPr>
            <a:spLocks noGrp="1" noChangeArrowheads="1"/>
          </p:cNvSpPr>
          <p:nvPr>
            <p:ph type="body" idx="1"/>
          </p:nvPr>
        </p:nvSpPr>
        <p:spPr>
          <a:xfrm>
            <a:off x="814388" y="862013"/>
            <a:ext cx="7988300" cy="4268787"/>
          </a:xfrm>
        </p:spPr>
        <p:txBody>
          <a:bodyPr/>
          <a:lstStyle/>
          <a:p>
            <a:r>
              <a:rPr lang="en-US" altLang="en-US">
                <a:ea typeface="ＭＳ Ｐゴシック" panose="020B0600070205080204" pitchFamily="34" charset="-128"/>
              </a:rPr>
              <a:t>In E-R diagrams, a weak entity set is depicted via a double rectangle.</a:t>
            </a:r>
          </a:p>
          <a:p>
            <a:r>
              <a:rPr lang="en-US" altLang="en-US">
                <a:ea typeface="ＭＳ Ｐゴシック" panose="020B0600070205080204" pitchFamily="34" charset="-128"/>
              </a:rPr>
              <a:t>We underline the discriminator of a weak entity set  with a dashed line.</a:t>
            </a:r>
          </a:p>
          <a:p>
            <a:r>
              <a:rPr lang="en-US" altLang="en-US">
                <a:ea typeface="ＭＳ Ｐゴシック" panose="020B0600070205080204" pitchFamily="34" charset="-128"/>
              </a:rPr>
              <a:t>The relationship set connecting the  weak entity set to the identifying strong entity set is depicted by a double diamond. </a:t>
            </a:r>
          </a:p>
          <a:p>
            <a:r>
              <a:rPr lang="en-US" altLang="en-US">
                <a:ea typeface="ＭＳ Ｐゴシック" panose="020B0600070205080204" pitchFamily="34" charset="-128"/>
              </a:rPr>
              <a:t>The primary key of a weak entity set is formed by the primary key of the identifying entity set, plus the weak entity set’s discriminator (also called partial key).</a:t>
            </a:r>
          </a:p>
          <a:p>
            <a:pPr lvl="1"/>
            <a:r>
              <a:rPr lang="en-US" altLang="en-US">
                <a:ea typeface="ＭＳ Ｐゴシック" panose="020B0600070205080204" pitchFamily="34" charset="-128"/>
              </a:rPr>
              <a:t>Primary key for </a:t>
            </a:r>
            <a:r>
              <a:rPr lang="en-US" altLang="en-US" i="1">
                <a:ea typeface="ＭＳ Ｐゴシック" panose="020B0600070205080204" pitchFamily="34" charset="-128"/>
              </a:rPr>
              <a:t>section </a:t>
            </a:r>
            <a:r>
              <a:rPr lang="en-US" altLang="en-US">
                <a:ea typeface="ＭＳ Ｐゴシック" panose="020B0600070205080204" pitchFamily="34" charset="-128"/>
              </a:rPr>
              <a:t>– (</a:t>
            </a:r>
            <a:r>
              <a:rPr lang="en-US" altLang="en-US" i="1">
                <a:ea typeface="ＭＳ Ｐゴシック" panose="020B0600070205080204" pitchFamily="34" charset="-128"/>
              </a:rPr>
              <a:t>course_id, sec_id, semester, year</a:t>
            </a:r>
            <a:r>
              <a:rPr lang="en-US" altLang="en-US">
                <a:ea typeface="ＭＳ Ｐゴシック" panose="020B0600070205080204" pitchFamily="34" charset="-128"/>
              </a:rPr>
              <a:t>)</a:t>
            </a:r>
          </a:p>
          <a:p>
            <a:r>
              <a:rPr lang="en-US" altLang="en-US">
                <a:ea typeface="ＭＳ Ｐゴシック" panose="020B0600070205080204" pitchFamily="34" charset="-128"/>
              </a:rPr>
              <a:t>The double lines indicate the participation of the weak entity set </a:t>
            </a:r>
            <a:r>
              <a:rPr lang="en-US" altLang="en-US" i="1">
                <a:ea typeface="ＭＳ Ｐゴシック" panose="020B0600070205080204" pitchFamily="34" charset="-128"/>
              </a:rPr>
              <a:t>section </a:t>
            </a:r>
            <a:r>
              <a:rPr lang="en-US" altLang="en-US">
                <a:ea typeface="ＭＳ Ｐゴシック" panose="020B0600070205080204" pitchFamily="34" charset="-128"/>
              </a:rPr>
              <a:t>in the relationship </a:t>
            </a:r>
            <a:r>
              <a:rPr lang="en-US" altLang="en-US" i="1">
                <a:ea typeface="ＭＳ Ｐゴシック" panose="020B0600070205080204" pitchFamily="34" charset="-128"/>
              </a:rPr>
              <a:t>sec_course </a:t>
            </a:r>
            <a:r>
              <a:rPr lang="en-US" altLang="en-US">
                <a:ea typeface="ＭＳ Ｐゴシック" panose="020B0600070205080204" pitchFamily="34" charset="-128"/>
              </a:rPr>
              <a:t>to be total, meaning that every section must be related via </a:t>
            </a:r>
            <a:r>
              <a:rPr lang="en-US" altLang="en-US" i="1">
                <a:ea typeface="ＭＳ Ｐゴシック" panose="020B0600070205080204" pitchFamily="34" charset="-128"/>
              </a:rPr>
              <a:t>sec_course </a:t>
            </a:r>
            <a:r>
              <a:rPr lang="en-US" altLang="en-US">
                <a:ea typeface="ＭＳ Ｐゴシック" panose="020B0600070205080204" pitchFamily="34" charset="-128"/>
              </a:rPr>
              <a:t>to some course.</a:t>
            </a:r>
          </a:p>
          <a:p>
            <a:r>
              <a:rPr lang="en-US" altLang="en-US">
                <a:ea typeface="ＭＳ Ｐゴシック" panose="020B0600070205080204" pitchFamily="34" charset="-128"/>
              </a:rPr>
              <a:t>The arrow from </a:t>
            </a:r>
            <a:r>
              <a:rPr lang="en-US" altLang="en-US" i="1">
                <a:ea typeface="ＭＳ Ｐゴシック" panose="020B0600070205080204" pitchFamily="34" charset="-128"/>
              </a:rPr>
              <a:t>sec_course </a:t>
            </a:r>
            <a:r>
              <a:rPr lang="en-US" altLang="en-US">
                <a:ea typeface="ＭＳ Ｐゴシック" panose="020B0600070205080204" pitchFamily="34" charset="-128"/>
              </a:rPr>
              <a:t>to </a:t>
            </a:r>
            <a:r>
              <a:rPr lang="en-US" altLang="en-US" i="1">
                <a:ea typeface="ＭＳ Ｐゴシック" panose="020B0600070205080204" pitchFamily="34" charset="-128"/>
              </a:rPr>
              <a:t>course </a:t>
            </a:r>
            <a:r>
              <a:rPr lang="en-US" altLang="en-US">
                <a:ea typeface="ＭＳ Ｐゴシック" panose="020B0600070205080204" pitchFamily="34" charset="-128"/>
              </a:rPr>
              <a:t>indicates that each section is related to a single course.</a:t>
            </a:r>
          </a:p>
        </p:txBody>
      </p:sp>
      <p:pic>
        <p:nvPicPr>
          <p:cNvPr id="70660" name="Picture 3">
            <a:extLst>
              <a:ext uri="{FF2B5EF4-FFF2-40B4-BE49-F238E27FC236}">
                <a16:creationId xmlns:a16="http://schemas.microsoft.com/office/drawing/2014/main" id="{A462233D-663A-4E04-BAFE-F109DD4CF9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1275" y="5184775"/>
            <a:ext cx="64008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613D4476-49EC-46AF-B058-AD0F197F341D}"/>
              </a:ext>
            </a:extLst>
          </p:cNvPr>
          <p:cNvSpPr>
            <a:spLocks noGrp="1" noChangeArrowheads="1"/>
          </p:cNvSpPr>
          <p:nvPr>
            <p:ph type="title"/>
          </p:nvPr>
        </p:nvSpPr>
        <p:spPr>
          <a:xfrm>
            <a:off x="539750" y="85725"/>
            <a:ext cx="8077200" cy="609600"/>
          </a:xfrm>
        </p:spPr>
        <p:txBody>
          <a:bodyPr/>
          <a:lstStyle/>
          <a:p>
            <a:pPr>
              <a:defRPr/>
            </a:pPr>
            <a:r>
              <a:rPr lang="en-US" sz="2800" dirty="0">
                <a:ea typeface="+mj-ea"/>
              </a:rPr>
              <a:t>Expressing Weak Entity Sets </a:t>
            </a:r>
            <a:r>
              <a:rPr lang="en-US" sz="2800" dirty="0" err="1">
                <a:ea typeface="+mj-ea"/>
              </a:rPr>
              <a:t>Contd</a:t>
            </a:r>
            <a:r>
              <a:rPr lang="en-US" sz="2800" dirty="0">
                <a:ea typeface="+mj-ea"/>
              </a:rPr>
              <a:t>…</a:t>
            </a:r>
          </a:p>
        </p:txBody>
      </p:sp>
      <p:sp>
        <p:nvSpPr>
          <p:cNvPr id="72707" name="Rectangle 3">
            <a:extLst>
              <a:ext uri="{FF2B5EF4-FFF2-40B4-BE49-F238E27FC236}">
                <a16:creationId xmlns:a16="http://schemas.microsoft.com/office/drawing/2014/main" id="{FE9812B5-9EB4-4ED1-B010-25FD14794F5E}"/>
              </a:ext>
            </a:extLst>
          </p:cNvPr>
          <p:cNvSpPr>
            <a:spLocks noGrp="1" noChangeArrowheads="1"/>
          </p:cNvSpPr>
          <p:nvPr>
            <p:ph type="body" idx="1"/>
          </p:nvPr>
        </p:nvSpPr>
        <p:spPr>
          <a:xfrm>
            <a:off x="814388" y="862013"/>
            <a:ext cx="7988300" cy="3559175"/>
          </a:xfrm>
        </p:spPr>
        <p:txBody>
          <a:bodyPr/>
          <a:lstStyle/>
          <a:p>
            <a:r>
              <a:rPr lang="en-US" altLang="en-US">
                <a:ea typeface="ＭＳ Ｐゴシック" panose="020B0600070205080204" pitchFamily="34" charset="-128"/>
              </a:rPr>
              <a:t>A weak entity set can participate in relationships other than the identifying relationship. </a:t>
            </a:r>
          </a:p>
          <a:p>
            <a:r>
              <a:rPr lang="en-US" altLang="en-US">
                <a:ea typeface="ＭＳ Ｐゴシック" panose="020B0600070205080204" pitchFamily="34" charset="-128"/>
              </a:rPr>
              <a:t>For instance, the </a:t>
            </a:r>
            <a:r>
              <a:rPr lang="en-US" altLang="en-US" i="1">
                <a:ea typeface="ＭＳ Ｐゴシック" panose="020B0600070205080204" pitchFamily="34" charset="-128"/>
              </a:rPr>
              <a:t>section </a:t>
            </a:r>
            <a:r>
              <a:rPr lang="en-US" altLang="en-US">
                <a:ea typeface="ＭＳ Ｐゴシック" panose="020B0600070205080204" pitchFamily="34" charset="-128"/>
              </a:rPr>
              <a:t>entity could participate in a relationship with the </a:t>
            </a:r>
            <a:r>
              <a:rPr lang="en-US" altLang="en-US" i="1">
                <a:ea typeface="ＭＳ Ｐゴシック" panose="020B0600070205080204" pitchFamily="34" charset="-128"/>
              </a:rPr>
              <a:t>time slot </a:t>
            </a:r>
            <a:r>
              <a:rPr lang="en-US" altLang="en-US">
                <a:ea typeface="ＭＳ Ｐゴシック" panose="020B0600070205080204" pitchFamily="34" charset="-128"/>
              </a:rPr>
              <a:t>entity set, identifying the time when a particular class section meets. </a:t>
            </a:r>
          </a:p>
          <a:p>
            <a:r>
              <a:rPr lang="en-US" altLang="en-US">
                <a:ea typeface="ＭＳ Ｐゴシック" panose="020B0600070205080204" pitchFamily="34" charset="-128"/>
              </a:rPr>
              <a:t>A weak entity set may participate as owner in an identifying relationship with another weak entity set. </a:t>
            </a:r>
          </a:p>
          <a:p>
            <a:r>
              <a:rPr lang="en-US" altLang="en-US">
                <a:ea typeface="ＭＳ Ｐゴシック" panose="020B0600070205080204" pitchFamily="34" charset="-128"/>
              </a:rPr>
              <a:t>It is also possible to have a weak entity set with more than one identifying entity set. The primary key of the weak entity set would consist of the union of the primary keys of the identifying entity sets, plus the discriminator of the weak entity set.</a:t>
            </a:r>
          </a:p>
        </p:txBody>
      </p:sp>
      <p:grpSp>
        <p:nvGrpSpPr>
          <p:cNvPr id="72708" name="Group 1">
            <a:extLst>
              <a:ext uri="{FF2B5EF4-FFF2-40B4-BE49-F238E27FC236}">
                <a16:creationId xmlns:a16="http://schemas.microsoft.com/office/drawing/2014/main" id="{A0629C92-3B8A-46A5-B4AF-B1E12E4B797D}"/>
              </a:ext>
            </a:extLst>
          </p:cNvPr>
          <p:cNvGrpSpPr>
            <a:grpSpLocks/>
          </p:cNvGrpSpPr>
          <p:nvPr/>
        </p:nvGrpSpPr>
        <p:grpSpPr bwMode="auto">
          <a:xfrm>
            <a:off x="600075" y="4803775"/>
            <a:ext cx="8251825" cy="1320800"/>
            <a:chOff x="600492" y="4804012"/>
            <a:chExt cx="8251363" cy="1321082"/>
          </a:xfrm>
        </p:grpSpPr>
        <p:pic>
          <p:nvPicPr>
            <p:cNvPr id="72709" name="Picture 3">
              <a:extLst>
                <a:ext uri="{FF2B5EF4-FFF2-40B4-BE49-F238E27FC236}">
                  <a16:creationId xmlns:a16="http://schemas.microsoft.com/office/drawing/2014/main" id="{C6D2A71B-6AEE-40C1-98AF-E0DC04BB67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0492" y="4804012"/>
              <a:ext cx="5152223" cy="10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2">
              <a:extLst>
                <a:ext uri="{FF2B5EF4-FFF2-40B4-BE49-F238E27FC236}">
                  <a16:creationId xmlns:a16="http://schemas.microsoft.com/office/drawing/2014/main" id="{9173D049-99D7-4D34-B8C0-33824D9BB8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2715" y="4872250"/>
              <a:ext cx="3099140" cy="1252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C55CFAA1-5C2E-4B33-B112-E6609A17F0A9}"/>
              </a:ext>
            </a:extLst>
          </p:cNvPr>
          <p:cNvSpPr>
            <a:spLocks noGrp="1" noChangeArrowheads="1"/>
          </p:cNvSpPr>
          <p:nvPr>
            <p:ph type="title"/>
          </p:nvPr>
        </p:nvSpPr>
        <p:spPr>
          <a:xfrm>
            <a:off x="539750" y="85725"/>
            <a:ext cx="8077200" cy="609600"/>
          </a:xfrm>
        </p:spPr>
        <p:txBody>
          <a:bodyPr/>
          <a:lstStyle/>
          <a:p>
            <a:pPr>
              <a:defRPr/>
            </a:pPr>
            <a:r>
              <a:rPr lang="en-US" sz="2800" dirty="0">
                <a:ea typeface="+mj-ea"/>
              </a:rPr>
              <a:t>Expressing Weak Entity Sets </a:t>
            </a:r>
            <a:r>
              <a:rPr lang="en-US" sz="2800" dirty="0" err="1">
                <a:ea typeface="+mj-ea"/>
              </a:rPr>
              <a:t>Contd</a:t>
            </a:r>
            <a:r>
              <a:rPr lang="en-US" sz="2800" dirty="0">
                <a:ea typeface="+mj-ea"/>
              </a:rPr>
              <a:t>…</a:t>
            </a:r>
          </a:p>
        </p:txBody>
      </p:sp>
      <p:sp>
        <p:nvSpPr>
          <p:cNvPr id="74755" name="Rectangle 3">
            <a:extLst>
              <a:ext uri="{FF2B5EF4-FFF2-40B4-BE49-F238E27FC236}">
                <a16:creationId xmlns:a16="http://schemas.microsoft.com/office/drawing/2014/main" id="{A9A2926F-DF2E-4542-81CD-C249F51EB4FA}"/>
              </a:ext>
            </a:extLst>
          </p:cNvPr>
          <p:cNvSpPr>
            <a:spLocks noGrp="1" noChangeArrowheads="1"/>
          </p:cNvSpPr>
          <p:nvPr>
            <p:ph type="body" idx="1"/>
          </p:nvPr>
        </p:nvSpPr>
        <p:spPr>
          <a:xfrm>
            <a:off x="814388" y="862013"/>
            <a:ext cx="7988300" cy="5592762"/>
          </a:xfrm>
        </p:spPr>
        <p:txBody>
          <a:bodyPr/>
          <a:lstStyle/>
          <a:p>
            <a:r>
              <a:rPr lang="en-US" altLang="en-US" sz="2200" dirty="0">
                <a:ea typeface="ＭＳ Ｐゴシック" panose="020B0600070205080204" pitchFamily="34" charset="-128"/>
              </a:rPr>
              <a:t>In some cases, the database designer may choose to express a weak entity set as a multivalued composite attribute of the owner entity set. </a:t>
            </a:r>
          </a:p>
          <a:p>
            <a:r>
              <a:rPr lang="en-US" altLang="en-US" sz="2200" dirty="0">
                <a:ea typeface="ＭＳ Ｐゴシック" panose="020B0600070205080204" pitchFamily="34" charset="-128"/>
              </a:rPr>
              <a:t>In our example, this alternative would require that the entity set </a:t>
            </a:r>
            <a:r>
              <a:rPr lang="en-US" altLang="en-US" sz="2200" i="1" dirty="0">
                <a:ea typeface="ＭＳ Ｐゴシック" panose="020B0600070205080204" pitchFamily="34" charset="-128"/>
              </a:rPr>
              <a:t>course </a:t>
            </a:r>
            <a:r>
              <a:rPr lang="en-US" altLang="en-US" sz="2200" dirty="0">
                <a:ea typeface="ＭＳ Ｐゴシック" panose="020B0600070205080204" pitchFamily="34" charset="-128"/>
              </a:rPr>
              <a:t>have a multivalued, composite attribute </a:t>
            </a:r>
            <a:r>
              <a:rPr lang="en-US" altLang="en-US" sz="2200" i="1" dirty="0">
                <a:ea typeface="ＭＳ Ｐゴシック" panose="020B0600070205080204" pitchFamily="34" charset="-128"/>
              </a:rPr>
              <a:t>section</a:t>
            </a:r>
            <a:r>
              <a:rPr lang="en-US" altLang="en-US" sz="2200" dirty="0">
                <a:ea typeface="ＭＳ Ｐゴシック" panose="020B0600070205080204" pitchFamily="34" charset="-128"/>
              </a:rPr>
              <a:t>. </a:t>
            </a:r>
          </a:p>
          <a:p>
            <a:r>
              <a:rPr lang="en-US" altLang="en-US" sz="2200" dirty="0">
                <a:ea typeface="ＭＳ Ｐゴシック" panose="020B0600070205080204" pitchFamily="34" charset="-128"/>
              </a:rPr>
              <a:t>A weak entity set may be more appropriately modeled as an attribute if it participates in only the identifying relationship, and if it has few attributes. </a:t>
            </a:r>
          </a:p>
          <a:p>
            <a:r>
              <a:rPr lang="en-US" altLang="en-US" sz="2200" dirty="0">
                <a:ea typeface="ＭＳ Ｐゴシック" panose="020B0600070205080204" pitchFamily="34" charset="-128"/>
              </a:rPr>
              <a:t>The section entity participates in two relationships and is modeled more aptly as a weak entity set.</a:t>
            </a:r>
          </a:p>
        </p:txBody>
      </p:sp>
      <p:grpSp>
        <p:nvGrpSpPr>
          <p:cNvPr id="74756" name="Group 1">
            <a:extLst>
              <a:ext uri="{FF2B5EF4-FFF2-40B4-BE49-F238E27FC236}">
                <a16:creationId xmlns:a16="http://schemas.microsoft.com/office/drawing/2014/main" id="{3ADC3014-B847-4845-80E6-C1B89A42872B}"/>
              </a:ext>
            </a:extLst>
          </p:cNvPr>
          <p:cNvGrpSpPr>
            <a:grpSpLocks/>
          </p:cNvGrpSpPr>
          <p:nvPr/>
        </p:nvGrpSpPr>
        <p:grpSpPr bwMode="auto">
          <a:xfrm>
            <a:off x="600075" y="4803775"/>
            <a:ext cx="8251825" cy="1320800"/>
            <a:chOff x="600492" y="4804012"/>
            <a:chExt cx="8251363" cy="1321082"/>
          </a:xfrm>
        </p:grpSpPr>
        <p:pic>
          <p:nvPicPr>
            <p:cNvPr id="74757" name="Picture 3">
              <a:extLst>
                <a:ext uri="{FF2B5EF4-FFF2-40B4-BE49-F238E27FC236}">
                  <a16:creationId xmlns:a16="http://schemas.microsoft.com/office/drawing/2014/main" id="{9D065F91-A73A-477C-BAA9-8C2FAFC753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0492" y="4804012"/>
              <a:ext cx="5152223" cy="10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2">
              <a:extLst>
                <a:ext uri="{FF2B5EF4-FFF2-40B4-BE49-F238E27FC236}">
                  <a16:creationId xmlns:a16="http://schemas.microsoft.com/office/drawing/2014/main" id="{902D33BA-F598-4060-9825-D1B479B434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2715" y="4872250"/>
              <a:ext cx="3099140" cy="1252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64AF8E50-3CC4-4ED3-90F5-F29BACBFC500}"/>
              </a:ext>
            </a:extLst>
          </p:cNvPr>
          <p:cNvSpPr>
            <a:spLocks noGrp="1" noChangeArrowheads="1"/>
          </p:cNvSpPr>
          <p:nvPr>
            <p:ph type="title"/>
          </p:nvPr>
        </p:nvSpPr>
        <p:spPr>
          <a:xfrm>
            <a:off x="539750" y="85725"/>
            <a:ext cx="8077200" cy="609600"/>
          </a:xfrm>
        </p:spPr>
        <p:txBody>
          <a:bodyPr/>
          <a:lstStyle/>
          <a:p>
            <a:pPr>
              <a:defRPr/>
            </a:pPr>
            <a:r>
              <a:rPr lang="en-US" sz="2800" dirty="0">
                <a:ea typeface="+mj-ea"/>
              </a:rPr>
              <a:t>Weak Entity Sets</a:t>
            </a:r>
          </a:p>
        </p:txBody>
      </p:sp>
      <p:sp>
        <p:nvSpPr>
          <p:cNvPr id="76803" name="Rectangle 3">
            <a:extLst>
              <a:ext uri="{FF2B5EF4-FFF2-40B4-BE49-F238E27FC236}">
                <a16:creationId xmlns:a16="http://schemas.microsoft.com/office/drawing/2014/main" id="{59D2ED02-8F2B-44F1-8680-557C9E16E079}"/>
              </a:ext>
            </a:extLst>
          </p:cNvPr>
          <p:cNvSpPr>
            <a:spLocks noGrp="1" noChangeArrowheads="1"/>
          </p:cNvSpPr>
          <p:nvPr>
            <p:ph type="body" idx="1"/>
          </p:nvPr>
        </p:nvSpPr>
        <p:spPr>
          <a:xfrm>
            <a:off x="814388" y="1036939"/>
            <a:ext cx="7988300" cy="1212850"/>
          </a:xfrm>
        </p:spPr>
        <p:txBody>
          <a:bodyPr/>
          <a:lstStyle/>
          <a:p>
            <a:r>
              <a:rPr lang="en-US" altLang="en-US" dirty="0">
                <a:ea typeface="ＭＳ Ｐゴシック" panose="020B0600070205080204" pitchFamily="34" charset="-128"/>
              </a:rPr>
              <a:t>Another example</a:t>
            </a:r>
          </a:p>
          <a:p>
            <a:r>
              <a:rPr lang="en-US" altLang="en-US" i="1" dirty="0">
                <a:latin typeface="Helvetica" panose="020B0604020202020204" pitchFamily="34" charset="0"/>
              </a:rPr>
              <a:t>payment-number</a:t>
            </a:r>
            <a:r>
              <a:rPr lang="en-US" altLang="en-US" dirty="0">
                <a:latin typeface="Helvetica" panose="020B0604020202020204" pitchFamily="34" charset="0"/>
              </a:rPr>
              <a:t> – discriminator of the </a:t>
            </a:r>
            <a:r>
              <a:rPr lang="en-US" altLang="en-US" i="1" dirty="0">
                <a:latin typeface="Helvetica" panose="020B0604020202020204" pitchFamily="34" charset="0"/>
              </a:rPr>
              <a:t>payment </a:t>
            </a:r>
            <a:r>
              <a:rPr lang="en-US" altLang="en-US" dirty="0">
                <a:latin typeface="Helvetica" panose="020B0604020202020204" pitchFamily="34" charset="0"/>
              </a:rPr>
              <a:t>entity set </a:t>
            </a:r>
          </a:p>
          <a:p>
            <a:r>
              <a:rPr lang="en-US" altLang="en-US" dirty="0">
                <a:latin typeface="Helvetica" panose="020B0604020202020204" pitchFamily="34" charset="0"/>
              </a:rPr>
              <a:t>Primary key for </a:t>
            </a:r>
            <a:r>
              <a:rPr lang="en-US" altLang="en-US" i="1" dirty="0">
                <a:latin typeface="Helvetica" panose="020B0604020202020204" pitchFamily="34" charset="0"/>
              </a:rPr>
              <a:t>payment </a:t>
            </a:r>
            <a:r>
              <a:rPr lang="en-US" altLang="en-US" dirty="0">
                <a:latin typeface="Helvetica" panose="020B0604020202020204" pitchFamily="34" charset="0"/>
              </a:rPr>
              <a:t>– (</a:t>
            </a:r>
            <a:r>
              <a:rPr lang="en-US" altLang="en-US" i="1" dirty="0">
                <a:latin typeface="Helvetica" panose="020B0604020202020204" pitchFamily="34" charset="0"/>
              </a:rPr>
              <a:t>loan-number, payment-number</a:t>
            </a:r>
            <a:r>
              <a:rPr lang="en-US" altLang="en-US" dirty="0">
                <a:latin typeface="Helvetica" panose="020B0604020202020204" pitchFamily="34" charset="0"/>
              </a:rPr>
              <a:t>) </a:t>
            </a:r>
          </a:p>
        </p:txBody>
      </p:sp>
      <p:pic>
        <p:nvPicPr>
          <p:cNvPr id="5" name="Picture 4">
            <a:extLst>
              <a:ext uri="{FF2B5EF4-FFF2-40B4-BE49-F238E27FC236}">
                <a16:creationId xmlns:a16="http://schemas.microsoft.com/office/drawing/2014/main" id="{2DE76B33-2C13-46FD-A418-C7B63D966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0" t="27867" r="1082" b="27628"/>
          <a:stretch>
            <a:fillRect/>
          </a:stretch>
        </p:blipFill>
        <p:spPr bwMode="auto">
          <a:xfrm>
            <a:off x="381000" y="2943225"/>
            <a:ext cx="8475663" cy="288607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64AF8E50-3CC4-4ED3-90F5-F29BACBFC500}"/>
              </a:ext>
            </a:extLst>
          </p:cNvPr>
          <p:cNvSpPr>
            <a:spLocks noGrp="1" noChangeArrowheads="1"/>
          </p:cNvSpPr>
          <p:nvPr>
            <p:ph type="title"/>
          </p:nvPr>
        </p:nvSpPr>
        <p:spPr>
          <a:xfrm>
            <a:off x="539750" y="85725"/>
            <a:ext cx="8077200" cy="609600"/>
          </a:xfrm>
        </p:spPr>
        <p:txBody>
          <a:bodyPr/>
          <a:lstStyle/>
          <a:p>
            <a:pPr>
              <a:defRPr/>
            </a:pPr>
            <a:r>
              <a:rPr lang="en-US" sz="2800" dirty="0">
                <a:ea typeface="+mj-ea"/>
              </a:rPr>
              <a:t>Ternary Relationships</a:t>
            </a:r>
          </a:p>
        </p:txBody>
      </p:sp>
      <p:sp>
        <p:nvSpPr>
          <p:cNvPr id="76803" name="Rectangle 3">
            <a:extLst>
              <a:ext uri="{FF2B5EF4-FFF2-40B4-BE49-F238E27FC236}">
                <a16:creationId xmlns:a16="http://schemas.microsoft.com/office/drawing/2014/main" id="{59D2ED02-8F2B-44F1-8680-557C9E16E079}"/>
              </a:ext>
            </a:extLst>
          </p:cNvPr>
          <p:cNvSpPr>
            <a:spLocks noGrp="1" noChangeArrowheads="1"/>
          </p:cNvSpPr>
          <p:nvPr>
            <p:ph type="body" idx="1"/>
          </p:nvPr>
        </p:nvSpPr>
        <p:spPr>
          <a:xfrm>
            <a:off x="814388" y="862013"/>
            <a:ext cx="7988300" cy="1212850"/>
          </a:xfrm>
        </p:spPr>
        <p:txBody>
          <a:bodyPr/>
          <a:lstStyle/>
          <a:p>
            <a:r>
              <a:rPr lang="en-US" altLang="en-US">
                <a:ea typeface="ＭＳ Ｐゴシック" panose="020B0600070205080204" pitchFamily="34" charset="-128"/>
              </a:rPr>
              <a:t>Non-binary relationship sets can be specified easily in an E-R diagram as shown below.</a:t>
            </a:r>
          </a:p>
        </p:txBody>
      </p:sp>
      <p:pic>
        <p:nvPicPr>
          <p:cNvPr id="76804" name="Picture 2">
            <a:extLst>
              <a:ext uri="{FF2B5EF4-FFF2-40B4-BE49-F238E27FC236}">
                <a16:creationId xmlns:a16="http://schemas.microsoft.com/office/drawing/2014/main" id="{F4514C4C-8EA1-4025-A299-8ED7C9A31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1987550"/>
            <a:ext cx="7548563" cy="292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5734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4A5345E4-23AC-4F78-8D5D-CCDF84B68224}"/>
              </a:ext>
            </a:extLst>
          </p:cNvPr>
          <p:cNvSpPr>
            <a:spLocks noGrp="1" noChangeArrowheads="1"/>
          </p:cNvSpPr>
          <p:nvPr>
            <p:ph type="title"/>
          </p:nvPr>
        </p:nvSpPr>
        <p:spPr>
          <a:xfrm>
            <a:off x="742950" y="38100"/>
            <a:ext cx="8420100" cy="682625"/>
          </a:xfrm>
        </p:spPr>
        <p:txBody>
          <a:bodyPr/>
          <a:lstStyle/>
          <a:p>
            <a:pPr>
              <a:defRPr/>
            </a:pPr>
            <a:r>
              <a:rPr lang="en-US" dirty="0"/>
              <a:t>E-R Diagram for a University Enterprise</a:t>
            </a:r>
            <a:endParaRPr lang="en-US" dirty="0">
              <a:ea typeface="+mj-ea"/>
            </a:endParaRPr>
          </a:p>
        </p:txBody>
      </p:sp>
      <p:pic>
        <p:nvPicPr>
          <p:cNvPr id="78851" name="Picture 4">
            <a:extLst>
              <a:ext uri="{FF2B5EF4-FFF2-40B4-BE49-F238E27FC236}">
                <a16:creationId xmlns:a16="http://schemas.microsoft.com/office/drawing/2014/main" id="{B0D4F437-1180-43C2-BFAC-B91625AA1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738188"/>
            <a:ext cx="6249988" cy="595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0016E9EF-A738-4DFE-AFAA-74287C20E94B}"/>
              </a:ext>
            </a:extLst>
          </p:cNvPr>
          <p:cNvSpPr>
            <a:spLocks noGrp="1" noChangeArrowheads="1"/>
          </p:cNvSpPr>
          <p:nvPr>
            <p:ph type="title"/>
          </p:nvPr>
        </p:nvSpPr>
        <p:spPr>
          <a:xfrm>
            <a:off x="539750" y="85725"/>
            <a:ext cx="8077200" cy="609600"/>
          </a:xfrm>
        </p:spPr>
        <p:txBody>
          <a:bodyPr/>
          <a:lstStyle/>
          <a:p>
            <a:pPr>
              <a:defRPr/>
            </a:pPr>
            <a:r>
              <a:rPr lang="en-US" sz="2800" dirty="0">
                <a:ea typeface="+mj-ea"/>
              </a:rPr>
              <a:t>Practice Exercise 7.15</a:t>
            </a:r>
          </a:p>
        </p:txBody>
      </p:sp>
      <p:sp>
        <p:nvSpPr>
          <p:cNvPr id="80899" name="Rectangle 3">
            <a:extLst>
              <a:ext uri="{FF2B5EF4-FFF2-40B4-BE49-F238E27FC236}">
                <a16:creationId xmlns:a16="http://schemas.microsoft.com/office/drawing/2014/main" id="{683C2570-98FC-49B4-A6B2-24E75F4C41A8}"/>
              </a:ext>
            </a:extLst>
          </p:cNvPr>
          <p:cNvSpPr>
            <a:spLocks noGrp="1" noChangeArrowheads="1"/>
          </p:cNvSpPr>
          <p:nvPr>
            <p:ph type="body" idx="1"/>
          </p:nvPr>
        </p:nvSpPr>
        <p:spPr>
          <a:xfrm>
            <a:off x="814388" y="862013"/>
            <a:ext cx="7988300" cy="4119562"/>
          </a:xfrm>
        </p:spPr>
        <p:txBody>
          <a:bodyPr/>
          <a:lstStyle/>
          <a:p>
            <a:pPr marL="0" indent="0">
              <a:buFont typeface="Monotype Sorts" charset="2"/>
              <a:buNone/>
            </a:pPr>
            <a:r>
              <a:rPr lang="en-US" altLang="en-US" sz="2400" dirty="0">
                <a:ea typeface="ＭＳ Ｐゴシック" panose="020B0600070205080204" pitchFamily="34" charset="-128"/>
              </a:rPr>
              <a:t>Construct an E-R diagram for a hospital with a set of patients and a set of medical doctors. Associate with each patient a log of the various tests and examinations conducted.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8163332-3DFF-412D-82EA-BA641C3C9692}"/>
              </a:ext>
            </a:extLst>
          </p:cNvPr>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ea typeface="ＭＳ Ｐゴシック" panose="020B0600070205080204" pitchFamily="34" charset="-128"/>
              </a:rPr>
              <a:t>Design Phases (Cont.)</a:t>
            </a:r>
          </a:p>
        </p:txBody>
      </p:sp>
      <p:sp>
        <p:nvSpPr>
          <p:cNvPr id="11267" name="Rectangle 3">
            <a:extLst>
              <a:ext uri="{FF2B5EF4-FFF2-40B4-BE49-F238E27FC236}">
                <a16:creationId xmlns:a16="http://schemas.microsoft.com/office/drawing/2014/main" id="{1A1FA525-3185-4D2A-BA93-10D0FD8FEB27}"/>
              </a:ext>
            </a:extLst>
          </p:cNvPr>
          <p:cNvSpPr>
            <a:spLocks noGrp="1" noChangeArrowheads="1"/>
          </p:cNvSpPr>
          <p:nvPr>
            <p:ph type="body" idx="4294967295"/>
          </p:nvPr>
        </p:nvSpPr>
        <p:spPr>
          <a:xfrm>
            <a:off x="1270000" y="968375"/>
            <a:ext cx="6985000" cy="5056188"/>
          </a:xfrm>
        </p:spPr>
        <p:txBody>
          <a:bodyPr/>
          <a:lstStyle/>
          <a:p>
            <a:r>
              <a:rPr lang="en-US" altLang="en-US" dirty="0">
                <a:ea typeface="ＭＳ Ｐゴシック" panose="020B0600070205080204" pitchFamily="34" charset="-128"/>
              </a:rPr>
              <a:t>The process of moving from an abstract data model to the implementation of the database proceeds in two final design phases.</a:t>
            </a:r>
          </a:p>
          <a:p>
            <a:r>
              <a:rPr lang="en-US" altLang="en-US" dirty="0">
                <a:ea typeface="ＭＳ Ｐゴシック" panose="020B0600070205080204" pitchFamily="34" charset="-128"/>
              </a:rPr>
              <a:t>In the </a:t>
            </a:r>
            <a:r>
              <a:rPr lang="en-US" altLang="en-US" b="1" dirty="0">
                <a:ea typeface="ＭＳ Ｐゴシック" panose="020B0600070205080204" pitchFamily="34" charset="-128"/>
              </a:rPr>
              <a:t>logical-design phase</a:t>
            </a:r>
            <a:r>
              <a:rPr lang="en-US" altLang="en-US" dirty="0">
                <a:ea typeface="ＭＳ Ｐゴシック" panose="020B0600070205080204" pitchFamily="34" charset="-128"/>
              </a:rPr>
              <a:t>, the designer maps the high-level conceptual schema onto the implementation data model of the database system that will be used. The implementation data model is typically the relational data model, and this step typically consists of </a:t>
            </a:r>
            <a:r>
              <a:rPr lang="en-US" altLang="en-US" b="1" dirty="0">
                <a:ea typeface="ＭＳ Ｐゴシック" panose="020B0600070205080204" pitchFamily="34" charset="-128"/>
              </a:rPr>
              <a:t>mapping the conceptual schema </a:t>
            </a:r>
            <a:r>
              <a:rPr lang="en-US" altLang="en-US" dirty="0">
                <a:ea typeface="ＭＳ Ｐゴシック" panose="020B0600070205080204" pitchFamily="34" charset="-128"/>
              </a:rPr>
              <a:t>defined using the entity-relationship model </a:t>
            </a:r>
            <a:r>
              <a:rPr lang="en-US" altLang="en-US" b="1" dirty="0">
                <a:ea typeface="ＭＳ Ｐゴシック" panose="020B0600070205080204" pitchFamily="34" charset="-128"/>
              </a:rPr>
              <a:t>into a</a:t>
            </a:r>
            <a:r>
              <a:rPr lang="en-US" altLang="en-US" dirty="0">
                <a:ea typeface="ＭＳ Ｐゴシック" panose="020B0600070205080204" pitchFamily="34" charset="-128"/>
              </a:rPr>
              <a:t> </a:t>
            </a:r>
            <a:r>
              <a:rPr lang="en-US" altLang="en-US" b="1" dirty="0">
                <a:ea typeface="ＭＳ Ｐゴシック" panose="020B0600070205080204" pitchFamily="34" charset="-128"/>
              </a:rPr>
              <a:t>relation schema</a:t>
            </a:r>
            <a:r>
              <a:rPr lang="en-US" altLang="en-US" dirty="0">
                <a:ea typeface="ＭＳ Ｐゴシック" panose="020B0600070205080204" pitchFamily="34" charset="-128"/>
              </a:rPr>
              <a:t>.</a:t>
            </a:r>
          </a:p>
          <a:p>
            <a:r>
              <a:rPr lang="en-US" altLang="en-US" dirty="0">
                <a:ea typeface="ＭＳ Ｐゴシック" panose="020B0600070205080204" pitchFamily="34" charset="-128"/>
              </a:rPr>
              <a:t>Finally, the designer uses the resulting system-specific database schema in the subsequent </a:t>
            </a:r>
            <a:r>
              <a:rPr lang="en-US" altLang="en-US" b="1" dirty="0">
                <a:ea typeface="ＭＳ Ｐゴシック" panose="020B0600070205080204" pitchFamily="34" charset="-128"/>
              </a:rPr>
              <a:t>physical-design phase</a:t>
            </a:r>
            <a:r>
              <a:rPr lang="en-US" altLang="en-US" dirty="0">
                <a:ea typeface="ＭＳ Ｐゴシック" panose="020B0600070205080204" pitchFamily="34" charset="-128"/>
              </a:rPr>
              <a:t>, in which the physical features of the database are specified. These features include the form of file organization and choice of index structures.</a:t>
            </a:r>
          </a:p>
          <a:p>
            <a:pPr>
              <a:buFont typeface="Monotype Sorts" charset="2"/>
              <a:buNone/>
            </a:pPr>
            <a:r>
              <a:rPr lang="en-US" altLang="en-US" dirty="0">
                <a:ea typeface="ＭＳ Ｐゴシック" panose="020B0600070205080204" pitchFamily="34" charset="-128"/>
                <a:sym typeface="Symbol" panose="05050102010706020507" pitchFamily="18" charset="2"/>
              </a:rPr>
              <a:t>     </a:t>
            </a:r>
          </a:p>
        </p:txBody>
      </p:sp>
      <p:sp>
        <p:nvSpPr>
          <p:cNvPr id="11268" name="Rectangle 3">
            <a:extLst>
              <a:ext uri="{FF2B5EF4-FFF2-40B4-BE49-F238E27FC236}">
                <a16:creationId xmlns:a16="http://schemas.microsoft.com/office/drawing/2014/main" id="{E576C362-69AD-4FC9-B4FF-B9DBFF1A55AF}"/>
              </a:ext>
            </a:extLst>
          </p:cNvPr>
          <p:cNvSpPr>
            <a:spLocks noChangeArrowheads="1"/>
          </p:cNvSpPr>
          <p:nvPr/>
        </p:nvSpPr>
        <p:spPr bwMode="auto">
          <a:xfrm>
            <a:off x="927100" y="1074738"/>
            <a:ext cx="7327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 typeface="Monotype Sorts" charset="2"/>
              <a:buNone/>
            </a:pPr>
            <a:endParaRPr kumimoji="0" lang="en-US" altLang="en-US"/>
          </a:p>
          <a:p>
            <a:pPr>
              <a:spcBef>
                <a:spcPct val="0"/>
              </a:spcBef>
              <a:buClrTx/>
              <a:buSzTx/>
              <a:buFont typeface="Monotype Sorts" charset="2"/>
              <a:buNone/>
            </a:pPr>
            <a:r>
              <a:rPr kumimoji="0" lang="en-US" altLang="en-US">
                <a:sym typeface="Symbol" panose="05050102010706020507" pitchFamily="18" charset="2"/>
              </a:rPr>
              <a:t> </a:t>
            </a:r>
            <a:endParaRPr kumimoji="0"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B66DF5F7-4BAB-4099-8C51-4B05158C74BF}"/>
              </a:ext>
            </a:extLst>
          </p:cNvPr>
          <p:cNvSpPr>
            <a:spLocks noGrp="1" noChangeArrowheads="1"/>
          </p:cNvSpPr>
          <p:nvPr>
            <p:ph type="title"/>
          </p:nvPr>
        </p:nvSpPr>
        <p:spPr>
          <a:xfrm>
            <a:off x="539750" y="85725"/>
            <a:ext cx="8077200" cy="609600"/>
          </a:xfrm>
        </p:spPr>
        <p:txBody>
          <a:bodyPr/>
          <a:lstStyle/>
          <a:p>
            <a:pPr>
              <a:defRPr/>
            </a:pPr>
            <a:r>
              <a:rPr lang="en-US" sz="2800" dirty="0">
                <a:ea typeface="+mj-ea"/>
              </a:rPr>
              <a:t>Practice Exercise Solution</a:t>
            </a:r>
          </a:p>
        </p:txBody>
      </p:sp>
      <p:pic>
        <p:nvPicPr>
          <p:cNvPr id="2" name="Picture 1">
            <a:extLst>
              <a:ext uri="{FF2B5EF4-FFF2-40B4-BE49-F238E27FC236}">
                <a16:creationId xmlns:a16="http://schemas.microsoft.com/office/drawing/2014/main" id="{5E29ADA5-DC63-47DB-A1CF-B24AE2AD3AF3}"/>
              </a:ext>
            </a:extLst>
          </p:cNvPr>
          <p:cNvPicPr>
            <a:picLocks noChangeAspect="1"/>
          </p:cNvPicPr>
          <p:nvPr/>
        </p:nvPicPr>
        <p:blipFill>
          <a:blip r:embed="rId3"/>
          <a:stretch>
            <a:fillRect/>
          </a:stretch>
        </p:blipFill>
        <p:spPr>
          <a:xfrm>
            <a:off x="395287" y="1471612"/>
            <a:ext cx="8353425" cy="39147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E5F6169C-EACE-47AB-B0FD-72205F8ABE94}"/>
              </a:ext>
            </a:extLst>
          </p:cNvPr>
          <p:cNvSpPr>
            <a:spLocks noGrp="1" noChangeArrowheads="1"/>
          </p:cNvSpPr>
          <p:nvPr>
            <p:ph type="title"/>
          </p:nvPr>
        </p:nvSpPr>
        <p:spPr>
          <a:xfrm>
            <a:off x="539750" y="85725"/>
            <a:ext cx="8077200" cy="609600"/>
          </a:xfrm>
        </p:spPr>
        <p:txBody>
          <a:bodyPr/>
          <a:lstStyle/>
          <a:p>
            <a:pPr>
              <a:defRPr/>
            </a:pPr>
            <a:r>
              <a:rPr lang="en-US" sz="2800" dirty="0">
                <a:ea typeface="+mj-ea"/>
              </a:rPr>
              <a:t>Practice Exercise 7.3</a:t>
            </a:r>
          </a:p>
        </p:txBody>
      </p:sp>
      <p:sp>
        <p:nvSpPr>
          <p:cNvPr id="99331" name="Rectangle 3">
            <a:extLst>
              <a:ext uri="{FF2B5EF4-FFF2-40B4-BE49-F238E27FC236}">
                <a16:creationId xmlns:a16="http://schemas.microsoft.com/office/drawing/2014/main" id="{C5364706-410D-4CBA-824E-BF0FECCE8A97}"/>
              </a:ext>
            </a:extLst>
          </p:cNvPr>
          <p:cNvSpPr>
            <a:spLocks noGrp="1" noChangeArrowheads="1"/>
          </p:cNvSpPr>
          <p:nvPr>
            <p:ph type="body" idx="1"/>
          </p:nvPr>
        </p:nvSpPr>
        <p:spPr>
          <a:xfrm>
            <a:off x="814388" y="862013"/>
            <a:ext cx="7988300" cy="4119562"/>
          </a:xfrm>
        </p:spPr>
        <p:txBody>
          <a:bodyPr/>
          <a:lstStyle/>
          <a:p>
            <a:pPr marL="0" indent="0">
              <a:buFont typeface="Monotype Sorts" charset="2"/>
              <a:buNone/>
            </a:pPr>
            <a:r>
              <a:rPr lang="en-US" altLang="en-US" sz="2400">
                <a:ea typeface="ＭＳ Ｐゴシック" panose="020B0600070205080204" pitchFamily="34" charset="-128"/>
              </a:rPr>
              <a:t>Design an E-R diagram for keeping track of the exploits of your favorite sports team. You should store the matches played, the scores in each match, the players in each match, and individual player statistics for each match. Summary statistics should be modeled as derived attributes.</a:t>
            </a:r>
          </a:p>
        </p:txBody>
      </p:sp>
    </p:spTree>
    <p:extLst>
      <p:ext uri="{BB962C8B-B14F-4D97-AF65-F5344CB8AC3E}">
        <p14:creationId xmlns:p14="http://schemas.microsoft.com/office/powerpoint/2010/main" val="3391616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A76319C6-1EBD-463F-93BC-41B0F71CE23F}"/>
              </a:ext>
            </a:extLst>
          </p:cNvPr>
          <p:cNvSpPr>
            <a:spLocks noGrp="1" noChangeArrowheads="1"/>
          </p:cNvSpPr>
          <p:nvPr>
            <p:ph type="title"/>
          </p:nvPr>
        </p:nvSpPr>
        <p:spPr>
          <a:xfrm>
            <a:off x="539750" y="85725"/>
            <a:ext cx="8077200" cy="609600"/>
          </a:xfrm>
        </p:spPr>
        <p:txBody>
          <a:bodyPr/>
          <a:lstStyle/>
          <a:p>
            <a:pPr>
              <a:defRPr/>
            </a:pPr>
            <a:r>
              <a:rPr lang="en-US" sz="2800" dirty="0">
                <a:ea typeface="+mj-ea"/>
              </a:rPr>
              <a:t>Practice Exercise Solution</a:t>
            </a:r>
          </a:p>
        </p:txBody>
      </p:sp>
      <p:pic>
        <p:nvPicPr>
          <p:cNvPr id="101379" name="Picture 2">
            <a:extLst>
              <a:ext uri="{FF2B5EF4-FFF2-40B4-BE49-F238E27FC236}">
                <a16:creationId xmlns:a16="http://schemas.microsoft.com/office/drawing/2014/main" id="{D4B10777-BDCD-442D-918B-ED37BB2EA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2243138"/>
            <a:ext cx="7388225"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4995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12BCAF15-FF2B-414E-8C9C-86236F539244}"/>
              </a:ext>
            </a:extLst>
          </p:cNvPr>
          <p:cNvSpPr>
            <a:spLocks noGrp="1" noChangeArrowheads="1"/>
          </p:cNvSpPr>
          <p:nvPr>
            <p:ph type="title"/>
          </p:nvPr>
        </p:nvSpPr>
        <p:spPr>
          <a:xfrm>
            <a:off x="539750" y="85725"/>
            <a:ext cx="8077200" cy="609600"/>
          </a:xfrm>
        </p:spPr>
        <p:txBody>
          <a:bodyPr/>
          <a:lstStyle/>
          <a:p>
            <a:pPr>
              <a:defRPr/>
            </a:pPr>
            <a:r>
              <a:rPr lang="en-US" sz="2800" dirty="0">
                <a:ea typeface="+mj-ea"/>
              </a:rPr>
              <a:t>Practice Exercise 7.1</a:t>
            </a:r>
          </a:p>
        </p:txBody>
      </p:sp>
      <p:sp>
        <p:nvSpPr>
          <p:cNvPr id="84995" name="Rectangle 3">
            <a:extLst>
              <a:ext uri="{FF2B5EF4-FFF2-40B4-BE49-F238E27FC236}">
                <a16:creationId xmlns:a16="http://schemas.microsoft.com/office/drawing/2014/main" id="{D7BAA2D3-A230-41EE-9CD2-D4552C52F6EB}"/>
              </a:ext>
            </a:extLst>
          </p:cNvPr>
          <p:cNvSpPr>
            <a:spLocks noGrp="1" noChangeArrowheads="1"/>
          </p:cNvSpPr>
          <p:nvPr>
            <p:ph type="body" idx="1"/>
          </p:nvPr>
        </p:nvSpPr>
        <p:spPr>
          <a:xfrm>
            <a:off x="814388" y="862013"/>
            <a:ext cx="7988300" cy="5524500"/>
          </a:xfrm>
        </p:spPr>
        <p:txBody>
          <a:bodyPr/>
          <a:lstStyle/>
          <a:p>
            <a:pPr marL="0" indent="0">
              <a:buFont typeface="Monotype Sorts" charset="2"/>
              <a:buNone/>
            </a:pPr>
            <a:r>
              <a:rPr lang="en-US" altLang="en-US" sz="2400" dirty="0">
                <a:ea typeface="ＭＳ Ｐゴシック" panose="020B0600070205080204" pitchFamily="34" charset="-128"/>
              </a:rPr>
              <a:t>Construct an E-R diagram for a car insurance company whose customers own one or more cars each. Each car has associated with it zero to any number of recorded accidents. Each insurance policy covers one or more cars, and has one or more premium payments associated with it. Each payment is for a particular period of time, and has an associated due date, and the date when the payment was received.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AF0CAF8F-ED67-49F9-8FEC-FF0EEB421015}"/>
              </a:ext>
            </a:extLst>
          </p:cNvPr>
          <p:cNvSpPr>
            <a:spLocks noGrp="1" noChangeArrowheads="1"/>
          </p:cNvSpPr>
          <p:nvPr>
            <p:ph type="title"/>
          </p:nvPr>
        </p:nvSpPr>
        <p:spPr>
          <a:xfrm>
            <a:off x="539750" y="85725"/>
            <a:ext cx="8077200" cy="609600"/>
          </a:xfrm>
        </p:spPr>
        <p:txBody>
          <a:bodyPr/>
          <a:lstStyle/>
          <a:p>
            <a:pPr>
              <a:defRPr/>
            </a:pPr>
            <a:r>
              <a:rPr lang="en-US" sz="2800" dirty="0"/>
              <a:t>Practice Exercise Solution Using Min-Max</a:t>
            </a:r>
            <a:endParaRPr lang="en-US" sz="2800" dirty="0">
              <a:ea typeface="+mj-ea"/>
            </a:endParaRPr>
          </a:p>
        </p:txBody>
      </p:sp>
      <p:pic>
        <p:nvPicPr>
          <p:cNvPr id="89091" name="Picture 2">
            <a:extLst>
              <a:ext uri="{FF2B5EF4-FFF2-40B4-BE49-F238E27FC236}">
                <a16:creationId xmlns:a16="http://schemas.microsoft.com/office/drawing/2014/main" id="{0915A6CB-EC73-44EF-A8DF-839020CC5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171575"/>
            <a:ext cx="8353425"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3FE49856-FD8B-4D40-BD5E-E61F03339111}"/>
              </a:ext>
            </a:extLst>
          </p:cNvPr>
          <p:cNvSpPr>
            <a:spLocks noGrp="1" noChangeArrowheads="1"/>
          </p:cNvSpPr>
          <p:nvPr>
            <p:ph type="title"/>
          </p:nvPr>
        </p:nvSpPr>
        <p:spPr>
          <a:xfrm>
            <a:off x="539750" y="85725"/>
            <a:ext cx="8077200" cy="609600"/>
          </a:xfrm>
        </p:spPr>
        <p:txBody>
          <a:bodyPr/>
          <a:lstStyle/>
          <a:p>
            <a:pPr>
              <a:defRPr/>
            </a:pPr>
            <a:r>
              <a:rPr lang="en-US" sz="2800" dirty="0">
                <a:ea typeface="+mj-ea"/>
              </a:rPr>
              <a:t>Practice Exercise 7.2</a:t>
            </a:r>
          </a:p>
        </p:txBody>
      </p:sp>
      <p:sp>
        <p:nvSpPr>
          <p:cNvPr id="91139" name="Rectangle 3">
            <a:extLst>
              <a:ext uri="{FF2B5EF4-FFF2-40B4-BE49-F238E27FC236}">
                <a16:creationId xmlns:a16="http://schemas.microsoft.com/office/drawing/2014/main" id="{44A9D7C4-6D74-42D0-98B1-65AF7381C194}"/>
              </a:ext>
            </a:extLst>
          </p:cNvPr>
          <p:cNvSpPr>
            <a:spLocks noGrp="1" noChangeArrowheads="1"/>
          </p:cNvSpPr>
          <p:nvPr>
            <p:ph type="body" idx="1"/>
          </p:nvPr>
        </p:nvSpPr>
        <p:spPr>
          <a:xfrm>
            <a:off x="814388" y="862013"/>
            <a:ext cx="7988300" cy="4119562"/>
          </a:xfrm>
        </p:spPr>
        <p:txBody>
          <a:bodyPr/>
          <a:lstStyle/>
          <a:p>
            <a:pPr marL="0" indent="0">
              <a:buFont typeface="Monotype Sorts" charset="2"/>
              <a:buNone/>
            </a:pPr>
            <a:r>
              <a:rPr lang="en-US" altLang="en-US" sz="2400" dirty="0">
                <a:ea typeface="ＭＳ Ｐゴシック" panose="020B0600070205080204" pitchFamily="34" charset="-128"/>
              </a:rPr>
              <a:t>Consider a database used to record the marks that students get in different exams of different course offerings (sections).</a:t>
            </a:r>
          </a:p>
          <a:p>
            <a:pPr marL="0" indent="0">
              <a:buFont typeface="Monotype Sorts" charset="2"/>
              <a:buNone/>
            </a:pPr>
            <a:r>
              <a:rPr lang="en-US" altLang="en-US" sz="2400" dirty="0">
                <a:ea typeface="ＭＳ Ｐゴシック" panose="020B0600070205080204" pitchFamily="34" charset="-128"/>
              </a:rPr>
              <a:t>Construct an E-R diagram that models exams as entities, and uses a </a:t>
            </a:r>
            <a:r>
              <a:rPr lang="en-US" altLang="en-US" sz="2400" b="1" dirty="0">
                <a:ea typeface="ＭＳ Ｐゴシック" panose="020B0600070205080204" pitchFamily="34" charset="-128"/>
              </a:rPr>
              <a:t>ternary relationship</a:t>
            </a:r>
            <a:r>
              <a:rPr lang="en-US" altLang="en-US" sz="2400" dirty="0">
                <a:ea typeface="ＭＳ Ｐゴシック" panose="020B0600070205080204" pitchFamily="34" charset="-128"/>
              </a:rPr>
              <a:t>, for the database.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3ABE9A93-36D3-447D-B59C-A4D8D3BEF6EC}"/>
              </a:ext>
            </a:extLst>
          </p:cNvPr>
          <p:cNvSpPr>
            <a:spLocks noGrp="1" noChangeArrowheads="1"/>
          </p:cNvSpPr>
          <p:nvPr>
            <p:ph type="title"/>
          </p:nvPr>
        </p:nvSpPr>
        <p:spPr>
          <a:xfrm>
            <a:off x="539750" y="85725"/>
            <a:ext cx="8077200" cy="609600"/>
          </a:xfrm>
        </p:spPr>
        <p:txBody>
          <a:bodyPr/>
          <a:lstStyle/>
          <a:p>
            <a:pPr>
              <a:defRPr/>
            </a:pPr>
            <a:r>
              <a:rPr lang="en-US" sz="2800" dirty="0">
                <a:ea typeface="+mj-ea"/>
              </a:rPr>
              <a:t>Practice Exercise Solution</a:t>
            </a:r>
          </a:p>
        </p:txBody>
      </p:sp>
      <p:pic>
        <p:nvPicPr>
          <p:cNvPr id="93187" name="Picture 2">
            <a:extLst>
              <a:ext uri="{FF2B5EF4-FFF2-40B4-BE49-F238E27FC236}">
                <a16:creationId xmlns:a16="http://schemas.microsoft.com/office/drawing/2014/main" id="{43173C8E-940A-469A-A8CC-E8ABB5861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1385888"/>
            <a:ext cx="846772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2E12C1AE-1B95-47DB-8EF1-86D86BE7E41E}"/>
              </a:ext>
            </a:extLst>
          </p:cNvPr>
          <p:cNvSpPr>
            <a:spLocks noGrp="1" noChangeArrowheads="1"/>
          </p:cNvSpPr>
          <p:nvPr>
            <p:ph type="title"/>
          </p:nvPr>
        </p:nvSpPr>
        <p:spPr>
          <a:xfrm>
            <a:off x="539750" y="85725"/>
            <a:ext cx="8077200" cy="609600"/>
          </a:xfrm>
        </p:spPr>
        <p:txBody>
          <a:bodyPr/>
          <a:lstStyle/>
          <a:p>
            <a:pPr>
              <a:defRPr/>
            </a:pPr>
            <a:r>
              <a:rPr lang="en-US" sz="2800" dirty="0">
                <a:ea typeface="+mj-ea"/>
              </a:rPr>
              <a:t>Practice Exercise 7.2</a:t>
            </a:r>
          </a:p>
        </p:txBody>
      </p:sp>
      <p:sp>
        <p:nvSpPr>
          <p:cNvPr id="95235" name="Rectangle 3">
            <a:extLst>
              <a:ext uri="{FF2B5EF4-FFF2-40B4-BE49-F238E27FC236}">
                <a16:creationId xmlns:a16="http://schemas.microsoft.com/office/drawing/2014/main" id="{941D4639-EAF8-4C70-A536-BC800492380F}"/>
              </a:ext>
            </a:extLst>
          </p:cNvPr>
          <p:cNvSpPr>
            <a:spLocks noGrp="1" noChangeArrowheads="1"/>
          </p:cNvSpPr>
          <p:nvPr>
            <p:ph type="body" idx="1"/>
          </p:nvPr>
        </p:nvSpPr>
        <p:spPr>
          <a:xfrm>
            <a:off x="814388" y="862013"/>
            <a:ext cx="7988300" cy="4119562"/>
          </a:xfrm>
        </p:spPr>
        <p:txBody>
          <a:bodyPr/>
          <a:lstStyle/>
          <a:p>
            <a:r>
              <a:rPr lang="en-US" altLang="en-US" sz="2400">
                <a:ea typeface="ＭＳ Ｐゴシック" panose="020B0600070205080204" pitchFamily="34" charset="-128"/>
              </a:rPr>
              <a:t>Construct an alternative E-R diagram for the previous problem that uses only a binary relationship between </a:t>
            </a:r>
            <a:r>
              <a:rPr lang="en-US" altLang="en-US" sz="2400" i="1">
                <a:ea typeface="ＭＳ Ｐゴシック" panose="020B0600070205080204" pitchFamily="34" charset="-128"/>
              </a:rPr>
              <a:t>student </a:t>
            </a:r>
            <a:r>
              <a:rPr lang="en-US" altLang="en-US" sz="2400">
                <a:ea typeface="ＭＳ Ｐゴシック" panose="020B0600070205080204" pitchFamily="34" charset="-128"/>
              </a:rPr>
              <a:t>and </a:t>
            </a:r>
            <a:r>
              <a:rPr lang="en-US" altLang="en-US" sz="2400" i="1">
                <a:ea typeface="ＭＳ Ｐゴシック" panose="020B0600070205080204" pitchFamily="34" charset="-128"/>
              </a:rPr>
              <a:t>section</a:t>
            </a:r>
            <a:r>
              <a:rPr lang="en-US" altLang="en-US" sz="2400">
                <a:ea typeface="ＭＳ Ｐゴシック" panose="020B0600070205080204" pitchFamily="34" charset="-128"/>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0DE78C5D-E36C-4359-A4B5-258085039C0B}"/>
              </a:ext>
            </a:extLst>
          </p:cNvPr>
          <p:cNvSpPr>
            <a:spLocks noGrp="1" noChangeArrowheads="1"/>
          </p:cNvSpPr>
          <p:nvPr>
            <p:ph type="title"/>
          </p:nvPr>
        </p:nvSpPr>
        <p:spPr>
          <a:xfrm>
            <a:off x="539750" y="85725"/>
            <a:ext cx="8077200" cy="609600"/>
          </a:xfrm>
        </p:spPr>
        <p:txBody>
          <a:bodyPr/>
          <a:lstStyle/>
          <a:p>
            <a:pPr>
              <a:defRPr/>
            </a:pPr>
            <a:r>
              <a:rPr lang="en-US" sz="2800" dirty="0">
                <a:ea typeface="+mj-ea"/>
              </a:rPr>
              <a:t>Practice Exercise Solution</a:t>
            </a:r>
          </a:p>
        </p:txBody>
      </p:sp>
      <p:pic>
        <p:nvPicPr>
          <p:cNvPr id="97283" name="Picture 1">
            <a:extLst>
              <a:ext uri="{FF2B5EF4-FFF2-40B4-BE49-F238E27FC236}">
                <a16:creationId xmlns:a16="http://schemas.microsoft.com/office/drawing/2014/main" id="{D8A57673-19B2-4E90-B6C0-4DD861309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2138363"/>
            <a:ext cx="7967662"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F7DD7AF9-1BCB-42C4-8910-8C14B925D365}"/>
              </a:ext>
            </a:extLst>
          </p:cNvPr>
          <p:cNvSpPr>
            <a:spLocks noGrp="1" noChangeArrowheads="1"/>
          </p:cNvSpPr>
          <p:nvPr>
            <p:ph type="title"/>
          </p:nvPr>
        </p:nvSpPr>
        <p:spPr>
          <a:xfrm>
            <a:off x="885825" y="2439988"/>
            <a:ext cx="8077200" cy="609600"/>
          </a:xfrm>
        </p:spPr>
        <p:txBody>
          <a:bodyPr/>
          <a:lstStyle/>
          <a:p>
            <a:pPr>
              <a:defRPr/>
            </a:pPr>
            <a:r>
              <a:rPr lang="en-US" dirty="0">
                <a:ea typeface="+mj-ea"/>
              </a:rPr>
              <a:t>Reduction to Relation Schemas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7664A3C8-3622-49E4-A810-B600F137BC7C}"/>
              </a:ext>
            </a:extLst>
          </p:cNvPr>
          <p:cNvSpPr>
            <a:spLocks noGrp="1" noChangeArrowheads="1"/>
          </p:cNvSpPr>
          <p:nvPr>
            <p:ph type="title"/>
          </p:nvPr>
        </p:nvSpPr>
        <p:spPr/>
        <p:txBody>
          <a:bodyPr/>
          <a:lstStyle/>
          <a:p>
            <a:pPr>
              <a:defRPr/>
            </a:pPr>
            <a:r>
              <a:rPr lang="en-US">
                <a:ea typeface="+mj-ea"/>
              </a:rPr>
              <a:t>ER model -- Database </a:t>
            </a:r>
            <a:r>
              <a:rPr lang="en-US" dirty="0">
                <a:ea typeface="+mj-ea"/>
              </a:rPr>
              <a:t>Modeling</a:t>
            </a:r>
          </a:p>
        </p:txBody>
      </p:sp>
      <p:sp>
        <p:nvSpPr>
          <p:cNvPr id="13315" name="Rectangle 3">
            <a:extLst>
              <a:ext uri="{FF2B5EF4-FFF2-40B4-BE49-F238E27FC236}">
                <a16:creationId xmlns:a16="http://schemas.microsoft.com/office/drawing/2014/main" id="{D3DFEEC0-53B6-41FF-AB70-F33210419970}"/>
              </a:ext>
            </a:extLst>
          </p:cNvPr>
          <p:cNvSpPr>
            <a:spLocks noGrp="1" noChangeArrowheads="1"/>
          </p:cNvSpPr>
          <p:nvPr>
            <p:ph type="body" idx="1"/>
          </p:nvPr>
        </p:nvSpPr>
        <p:spPr>
          <a:xfrm>
            <a:off x="855663" y="1222375"/>
            <a:ext cx="7348537" cy="4876800"/>
          </a:xfrm>
        </p:spPr>
        <p:txBody>
          <a:bodyPr/>
          <a:lstStyle/>
          <a:p>
            <a:r>
              <a:rPr lang="en-US" altLang="en-US">
                <a:ea typeface="ＭＳ Ｐゴシック" panose="020B0600070205080204" pitchFamily="34" charset="-128"/>
              </a:rPr>
              <a:t>The ER data mode was developed to facilitate database design by allowing specification of a conceptual schema</a:t>
            </a:r>
            <a:r>
              <a:rPr lang="en-US" altLang="en-US">
                <a:solidFill>
                  <a:srgbClr val="000099"/>
                </a:solidFill>
                <a:ea typeface="ＭＳ Ｐゴシック" panose="020B0600070205080204" pitchFamily="34" charset="-128"/>
              </a:rPr>
              <a:t> </a:t>
            </a:r>
            <a:r>
              <a:rPr lang="en-US" altLang="en-US">
                <a:ea typeface="ＭＳ Ｐゴシック" panose="020B0600070205080204" pitchFamily="34" charset="-128"/>
              </a:rPr>
              <a:t>that represents the overall logical structure of a database.</a:t>
            </a:r>
          </a:p>
          <a:p>
            <a:r>
              <a:rPr lang="en-US" altLang="en-US">
                <a:ea typeface="ＭＳ Ｐゴシック" panose="020B0600070205080204" pitchFamily="34" charset="-128"/>
              </a:rPr>
              <a:t>The ER model is very useful in mapping the meanings and interactions of real-world enterprises onto a conceptual schema.  </a:t>
            </a:r>
          </a:p>
          <a:p>
            <a:r>
              <a:rPr lang="en-US" altLang="en-US">
                <a:ea typeface="ＭＳ Ｐゴシック" panose="020B0600070205080204" pitchFamily="34" charset="-128"/>
              </a:rPr>
              <a:t>The ER data model employs three basic concepts: </a:t>
            </a:r>
          </a:p>
          <a:p>
            <a:pPr lvl="1"/>
            <a:r>
              <a:rPr lang="en-US" altLang="en-US">
                <a:ea typeface="ＭＳ Ｐゴシック" panose="020B0600070205080204" pitchFamily="34" charset="-128"/>
              </a:rPr>
              <a:t>entity sets,</a:t>
            </a:r>
          </a:p>
          <a:p>
            <a:pPr lvl="1"/>
            <a:r>
              <a:rPr lang="en-US" altLang="en-US">
                <a:ea typeface="ＭＳ Ｐゴシック" panose="020B0600070205080204" pitchFamily="34" charset="-128"/>
              </a:rPr>
              <a:t>relationship sets, </a:t>
            </a:r>
          </a:p>
          <a:p>
            <a:pPr lvl="1"/>
            <a:r>
              <a:rPr lang="en-US" altLang="en-US">
                <a:ea typeface="ＭＳ Ｐゴシック" panose="020B0600070205080204" pitchFamily="34" charset="-128"/>
              </a:rPr>
              <a:t>attributes.</a:t>
            </a:r>
          </a:p>
          <a:p>
            <a:r>
              <a:rPr lang="en-US" altLang="en-US">
                <a:ea typeface="ＭＳ Ｐゴシック" panose="020B0600070205080204" pitchFamily="34" charset="-128"/>
              </a:rPr>
              <a:t>The ER model also has an associated diagrammatic representation, the ER diagram, which can express the overall logical structure of a database graphically.</a:t>
            </a:r>
          </a:p>
          <a:p>
            <a:pPr>
              <a:buFont typeface="Monotype Sorts" charset="2"/>
              <a:buNone/>
            </a:pPr>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CB4003A5-BE57-4DED-8DBC-263BDE9A44D3}"/>
              </a:ext>
            </a:extLst>
          </p:cNvPr>
          <p:cNvSpPr>
            <a:spLocks noGrp="1" noChangeArrowheads="1"/>
          </p:cNvSpPr>
          <p:nvPr>
            <p:ph type="title"/>
          </p:nvPr>
        </p:nvSpPr>
        <p:spPr>
          <a:xfrm>
            <a:off x="885825" y="114300"/>
            <a:ext cx="8077200" cy="609600"/>
          </a:xfrm>
        </p:spPr>
        <p:txBody>
          <a:bodyPr/>
          <a:lstStyle/>
          <a:p>
            <a:pPr>
              <a:defRPr/>
            </a:pPr>
            <a:r>
              <a:rPr lang="en-US">
                <a:ea typeface="+mj-ea"/>
              </a:rPr>
              <a:t>Reduction to Relation Schemas</a:t>
            </a:r>
          </a:p>
        </p:txBody>
      </p:sp>
      <p:sp>
        <p:nvSpPr>
          <p:cNvPr id="105475" name="Rectangle 3">
            <a:extLst>
              <a:ext uri="{FF2B5EF4-FFF2-40B4-BE49-F238E27FC236}">
                <a16:creationId xmlns:a16="http://schemas.microsoft.com/office/drawing/2014/main" id="{18D8E88E-C971-4170-A181-6EBD04DF4051}"/>
              </a:ext>
            </a:extLst>
          </p:cNvPr>
          <p:cNvSpPr>
            <a:spLocks noGrp="1" noChangeArrowheads="1"/>
          </p:cNvSpPr>
          <p:nvPr>
            <p:ph type="body" idx="1"/>
          </p:nvPr>
        </p:nvSpPr>
        <p:spPr>
          <a:xfrm>
            <a:off x="814388" y="1093788"/>
            <a:ext cx="7670800" cy="2484437"/>
          </a:xfrm>
        </p:spPr>
        <p:txBody>
          <a:bodyPr/>
          <a:lstStyle/>
          <a:p>
            <a:r>
              <a:rPr lang="en-US" altLang="en-US" sz="2600">
                <a:ea typeface="ＭＳ Ｐゴシック" panose="020B0600070205080204" pitchFamily="34" charset="-128"/>
              </a:rPr>
              <a:t>Step 1: Mapping of Regular Entity Types</a:t>
            </a:r>
          </a:p>
          <a:p>
            <a:pPr lvl="1"/>
            <a:r>
              <a:rPr lang="en-US" altLang="en-US" sz="2600">
                <a:ea typeface="ＭＳ Ｐゴシック" panose="020B0600070205080204" pitchFamily="34" charset="-128"/>
              </a:rPr>
              <a:t>For each regular entity type E, create a relation </a:t>
            </a:r>
            <a:r>
              <a:rPr lang="en-US" altLang="en-US" sz="2600" i="1">
                <a:ea typeface="ＭＳ Ｐゴシック" panose="020B0600070205080204" pitchFamily="34" charset="-128"/>
              </a:rPr>
              <a:t>R</a:t>
            </a:r>
            <a:r>
              <a:rPr lang="en-US" altLang="en-US" sz="2600">
                <a:ea typeface="ＭＳ Ｐゴシック" panose="020B0600070205080204" pitchFamily="34" charset="-128"/>
              </a:rPr>
              <a:t> that includes all the simple attributes of </a:t>
            </a:r>
            <a:r>
              <a:rPr lang="en-US" altLang="en-US" sz="2600" i="1">
                <a:ea typeface="ＭＳ Ｐゴシック" panose="020B0600070205080204" pitchFamily="34" charset="-128"/>
              </a:rPr>
              <a:t>E</a:t>
            </a:r>
          </a:p>
          <a:p>
            <a:pPr lvl="1"/>
            <a:r>
              <a:rPr lang="en-US" altLang="en-US" sz="2600" b="1" i="1">
                <a:ea typeface="ＭＳ Ｐゴシック" panose="020B0600070205080204" pitchFamily="34" charset="-128"/>
              </a:rPr>
              <a:t>student(</a:t>
            </a:r>
            <a:r>
              <a:rPr lang="en-US" altLang="en-US" sz="2600" b="1" i="1" u="sng">
                <a:ea typeface="ＭＳ Ｐゴシック" panose="020B0600070205080204" pitchFamily="34" charset="-128"/>
              </a:rPr>
              <a:t>ID</a:t>
            </a:r>
            <a:r>
              <a:rPr lang="en-US" altLang="en-US" sz="2600" b="1" i="1">
                <a:ea typeface="ＭＳ Ｐゴシック" panose="020B0600070205080204" pitchFamily="34" charset="-128"/>
              </a:rPr>
              <a:t>, name, tot_cred)</a:t>
            </a:r>
          </a:p>
          <a:p>
            <a:pPr lvl="1"/>
            <a:endParaRPr lang="en-US" altLang="en-US" sz="2600" i="1">
              <a:ea typeface="ＭＳ Ｐゴシック" panose="020B0600070205080204" pitchFamily="34" charset="-128"/>
            </a:endParaRPr>
          </a:p>
        </p:txBody>
      </p:sp>
      <p:pic>
        <p:nvPicPr>
          <p:cNvPr id="105476" name="Picture 1">
            <a:extLst>
              <a:ext uri="{FF2B5EF4-FFF2-40B4-BE49-F238E27FC236}">
                <a16:creationId xmlns:a16="http://schemas.microsoft.com/office/drawing/2014/main" id="{6D69455C-F9C6-4327-95BB-F1E997D93B01}"/>
              </a:ext>
            </a:extLst>
          </p:cNvPr>
          <p:cNvPicPr>
            <a:picLocks noChangeAspect="1"/>
          </p:cNvPicPr>
          <p:nvPr/>
        </p:nvPicPr>
        <p:blipFill>
          <a:blip r:embed="rId3">
            <a:extLst>
              <a:ext uri="{28A0092B-C50C-407E-A947-70E740481C1C}">
                <a14:useLocalDpi xmlns:a14="http://schemas.microsoft.com/office/drawing/2010/main" val="0"/>
              </a:ext>
            </a:extLst>
          </a:blip>
          <a:srcRect l="65680"/>
          <a:stretch>
            <a:fillRect/>
          </a:stretch>
        </p:blipFill>
        <p:spPr bwMode="auto">
          <a:xfrm>
            <a:off x="2998788" y="3948113"/>
            <a:ext cx="1573212"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4E1D6AAE-2772-47DB-AB87-15C1FCAFBF12}"/>
              </a:ext>
            </a:extLst>
          </p:cNvPr>
          <p:cNvSpPr>
            <a:spLocks noGrp="1" noChangeArrowheads="1"/>
          </p:cNvSpPr>
          <p:nvPr>
            <p:ph type="title"/>
          </p:nvPr>
        </p:nvSpPr>
        <p:spPr>
          <a:xfrm>
            <a:off x="885825" y="114300"/>
            <a:ext cx="8077200" cy="609600"/>
          </a:xfrm>
        </p:spPr>
        <p:txBody>
          <a:bodyPr/>
          <a:lstStyle/>
          <a:p>
            <a:pPr>
              <a:defRPr/>
            </a:pPr>
            <a:r>
              <a:rPr lang="en-US">
                <a:ea typeface="+mj-ea"/>
              </a:rPr>
              <a:t>Reduction to Relation Schemas</a:t>
            </a:r>
          </a:p>
        </p:txBody>
      </p:sp>
      <p:sp>
        <p:nvSpPr>
          <p:cNvPr id="107523" name="Rectangle 3">
            <a:extLst>
              <a:ext uri="{FF2B5EF4-FFF2-40B4-BE49-F238E27FC236}">
                <a16:creationId xmlns:a16="http://schemas.microsoft.com/office/drawing/2014/main" id="{86E348C9-F204-44D7-B3CD-471B68C993A6}"/>
              </a:ext>
            </a:extLst>
          </p:cNvPr>
          <p:cNvSpPr>
            <a:spLocks noGrp="1" noChangeArrowheads="1"/>
          </p:cNvSpPr>
          <p:nvPr>
            <p:ph type="body" idx="1"/>
          </p:nvPr>
        </p:nvSpPr>
        <p:spPr>
          <a:xfrm>
            <a:off x="814387" y="1093787"/>
            <a:ext cx="8077199" cy="4144037"/>
          </a:xfrm>
        </p:spPr>
        <p:txBody>
          <a:bodyPr/>
          <a:lstStyle/>
          <a:p>
            <a:r>
              <a:rPr lang="en-US" altLang="en-US" sz="2400" dirty="0">
                <a:ea typeface="ＭＳ Ｐゴシック" panose="020B0600070205080204" pitchFamily="34" charset="-128"/>
              </a:rPr>
              <a:t>Step 2: Mapping of Weak Entity Types</a:t>
            </a:r>
          </a:p>
          <a:p>
            <a:pPr lvl="1"/>
            <a:r>
              <a:rPr lang="en-US" altLang="en-US" sz="2400" dirty="0">
                <a:ea typeface="ＭＳ Ｐゴシック" panose="020B0600070205080204" pitchFamily="34" charset="-128"/>
              </a:rPr>
              <a:t>For each weak entity type, create a relation </a:t>
            </a:r>
            <a:r>
              <a:rPr lang="en-US" altLang="en-US" sz="2400" i="1" dirty="0">
                <a:ea typeface="ＭＳ Ｐゴシック" panose="020B0600070205080204" pitchFamily="34" charset="-128"/>
              </a:rPr>
              <a:t>R</a:t>
            </a:r>
            <a:r>
              <a:rPr lang="en-US" altLang="en-US" sz="2400" dirty="0">
                <a:ea typeface="ＭＳ Ｐゴシック" panose="020B0600070205080204" pitchFamily="34" charset="-128"/>
              </a:rPr>
              <a:t> and include all simple attributes of the weak entity type as attributes of </a:t>
            </a:r>
            <a:r>
              <a:rPr lang="en-US" altLang="en-US" sz="2400" i="1" dirty="0">
                <a:ea typeface="ＭＳ Ｐゴシック" panose="020B0600070205080204" pitchFamily="34" charset="-128"/>
              </a:rPr>
              <a:t>R</a:t>
            </a:r>
          </a:p>
          <a:p>
            <a:pPr lvl="1"/>
            <a:r>
              <a:rPr lang="en-US" altLang="en-US" sz="2400" dirty="0">
                <a:ea typeface="ＭＳ Ｐゴシック" panose="020B0600070205080204" pitchFamily="34" charset="-128"/>
              </a:rPr>
              <a:t>Include primary key attribute of owner as foreign key attributes of </a:t>
            </a:r>
            <a:r>
              <a:rPr lang="en-US" altLang="en-US" sz="2400" i="1" dirty="0">
                <a:ea typeface="ＭＳ Ｐゴシック" panose="020B0600070205080204" pitchFamily="34" charset="-128"/>
              </a:rPr>
              <a:t>R</a:t>
            </a:r>
          </a:p>
          <a:p>
            <a:pPr lvl="1"/>
            <a:r>
              <a:rPr lang="en-US" altLang="en-US" sz="2400" i="1" dirty="0">
                <a:ea typeface="ＭＳ Ｐゴシック" panose="020B0600070205080204" pitchFamily="34" charset="-128"/>
              </a:rPr>
              <a:t>The primary key of this relation R is the discriminator plus the primary key of owner entity.</a:t>
            </a:r>
          </a:p>
          <a:p>
            <a:pPr lvl="1"/>
            <a:r>
              <a:rPr lang="en-US" altLang="en-US" sz="2400" b="1" i="1" dirty="0">
                <a:ea typeface="ＭＳ Ｐゴシック" panose="020B0600070205080204" pitchFamily="34" charset="-128"/>
              </a:rPr>
              <a:t>section ( </a:t>
            </a:r>
            <a:r>
              <a:rPr lang="en-US" altLang="en-US" sz="2400" b="1" i="1" u="sng" dirty="0" err="1">
                <a:ea typeface="ＭＳ Ｐゴシック" panose="020B0600070205080204" pitchFamily="34" charset="-128"/>
              </a:rPr>
              <a:t>course_id</a:t>
            </a:r>
            <a:r>
              <a:rPr lang="en-US" altLang="en-US" sz="2400" b="1" i="1" u="sng" dirty="0">
                <a:ea typeface="ＭＳ Ｐゴシック" panose="020B0600070205080204" pitchFamily="34" charset="-128"/>
              </a:rPr>
              <a:t>, </a:t>
            </a:r>
            <a:r>
              <a:rPr lang="en-US" altLang="en-US" sz="2400" b="1" i="1" u="sng" dirty="0" err="1">
                <a:ea typeface="ＭＳ Ｐゴシック" panose="020B0600070205080204" pitchFamily="34" charset="-128"/>
              </a:rPr>
              <a:t>sec_id</a:t>
            </a:r>
            <a:r>
              <a:rPr lang="en-US" altLang="en-US" sz="2400" b="1" i="1" u="sng" dirty="0">
                <a:ea typeface="ＭＳ Ｐゴシック" panose="020B0600070205080204" pitchFamily="34" charset="-128"/>
              </a:rPr>
              <a:t>, </a:t>
            </a:r>
            <a:r>
              <a:rPr lang="en-US" altLang="en-US" sz="2400" b="1" i="1" u="sng" dirty="0" err="1">
                <a:ea typeface="ＭＳ Ｐゴシック" panose="020B0600070205080204" pitchFamily="34" charset="-128"/>
              </a:rPr>
              <a:t>sem</a:t>
            </a:r>
            <a:r>
              <a:rPr lang="en-US" altLang="en-US" sz="2400" b="1" i="1" u="sng" dirty="0">
                <a:ea typeface="ＭＳ Ｐゴシック" panose="020B0600070205080204" pitchFamily="34" charset="-128"/>
              </a:rPr>
              <a:t>, year</a:t>
            </a:r>
            <a:r>
              <a:rPr lang="en-US" altLang="en-US" sz="2400" b="1" i="1" dirty="0">
                <a:ea typeface="ＭＳ Ｐゴシック" panose="020B0600070205080204" pitchFamily="34" charset="-128"/>
              </a:rPr>
              <a:t> )</a:t>
            </a:r>
          </a:p>
        </p:txBody>
      </p:sp>
      <p:pic>
        <p:nvPicPr>
          <p:cNvPr id="107524" name="Picture 3">
            <a:extLst>
              <a:ext uri="{FF2B5EF4-FFF2-40B4-BE49-F238E27FC236}">
                <a16:creationId xmlns:a16="http://schemas.microsoft.com/office/drawing/2014/main" id="{9128D9F6-83B7-48DA-8D6F-457FD52AC8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1180" y="5343063"/>
            <a:ext cx="5707063"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D345EDAD-8CEE-4C8D-99DD-441AE3BFC371}"/>
              </a:ext>
            </a:extLst>
          </p:cNvPr>
          <p:cNvSpPr>
            <a:spLocks noGrp="1" noChangeArrowheads="1"/>
          </p:cNvSpPr>
          <p:nvPr>
            <p:ph type="title"/>
          </p:nvPr>
        </p:nvSpPr>
        <p:spPr>
          <a:xfrm>
            <a:off x="885825" y="114300"/>
            <a:ext cx="8077200" cy="609600"/>
          </a:xfrm>
        </p:spPr>
        <p:txBody>
          <a:bodyPr/>
          <a:lstStyle/>
          <a:p>
            <a:pPr>
              <a:defRPr/>
            </a:pPr>
            <a:r>
              <a:rPr lang="en-US">
                <a:ea typeface="+mj-ea"/>
              </a:rPr>
              <a:t>Reduction to Relation Schemas</a:t>
            </a:r>
          </a:p>
        </p:txBody>
      </p:sp>
      <p:sp>
        <p:nvSpPr>
          <p:cNvPr id="109571" name="Rectangle 3">
            <a:extLst>
              <a:ext uri="{FF2B5EF4-FFF2-40B4-BE49-F238E27FC236}">
                <a16:creationId xmlns:a16="http://schemas.microsoft.com/office/drawing/2014/main" id="{B99649E1-6DF8-4A00-AC0C-89D18E790198}"/>
              </a:ext>
            </a:extLst>
          </p:cNvPr>
          <p:cNvSpPr>
            <a:spLocks noGrp="1" noChangeArrowheads="1"/>
          </p:cNvSpPr>
          <p:nvPr>
            <p:ph type="body" idx="1"/>
          </p:nvPr>
        </p:nvSpPr>
        <p:spPr>
          <a:xfrm>
            <a:off x="814387" y="1093788"/>
            <a:ext cx="8077199" cy="5087937"/>
          </a:xfrm>
        </p:spPr>
        <p:txBody>
          <a:bodyPr/>
          <a:lstStyle/>
          <a:p>
            <a:r>
              <a:rPr lang="en-US" altLang="en-US" sz="2000" dirty="0">
                <a:ea typeface="ＭＳ Ｐゴシック" panose="020B0600070205080204" pitchFamily="34" charset="-128"/>
              </a:rPr>
              <a:t>Step 3: Mapping of Binary 1:1 Relationship Types</a:t>
            </a:r>
          </a:p>
          <a:p>
            <a:pPr lvl="1"/>
            <a:r>
              <a:rPr lang="en-US" altLang="en-US" sz="2000" dirty="0">
                <a:ea typeface="ＭＳ Ｐゴシック" panose="020B0600070205080204" pitchFamily="34" charset="-128"/>
              </a:rPr>
              <a:t>For each binary 1:1 relationship type R</a:t>
            </a:r>
          </a:p>
          <a:p>
            <a:pPr lvl="2"/>
            <a:r>
              <a:rPr lang="en-US" altLang="en-US" sz="2000" dirty="0">
                <a:ea typeface="ＭＳ Ｐゴシック" panose="020B0600070205080204" pitchFamily="34" charset="-128"/>
              </a:rPr>
              <a:t>Identify the entities S and T participating in R</a:t>
            </a:r>
          </a:p>
          <a:p>
            <a:pPr lvl="2"/>
            <a:r>
              <a:rPr lang="en-US" altLang="en-US" sz="2000" dirty="0">
                <a:ea typeface="ＭＳ Ｐゴシック" panose="020B0600070205080204" pitchFamily="34" charset="-128"/>
              </a:rPr>
              <a:t>Choose S as the entity with total participation (Department in our example)</a:t>
            </a:r>
          </a:p>
          <a:p>
            <a:pPr lvl="2"/>
            <a:r>
              <a:rPr lang="en-US" altLang="en-US" sz="2000" dirty="0">
                <a:ea typeface="ＭＳ Ｐゴシック" panose="020B0600070205080204" pitchFamily="34" charset="-128"/>
              </a:rPr>
              <a:t>Include as a foreign key in S the primary key of T (So, SSN will be included in Department as foreign key) </a:t>
            </a:r>
          </a:p>
          <a:p>
            <a:pPr lvl="2"/>
            <a:r>
              <a:rPr lang="en-US" altLang="en-US" sz="2000" dirty="0">
                <a:ea typeface="ＭＳ Ｐゴシック" panose="020B0600070205080204" pitchFamily="34" charset="-128"/>
              </a:rPr>
              <a:t>Also, include all the simple attributes of the relationship R as attributes of S</a:t>
            </a:r>
          </a:p>
          <a:p>
            <a:pPr lvl="2"/>
            <a:r>
              <a:rPr lang="en-US" altLang="en-US" sz="2000" dirty="0">
                <a:ea typeface="ＭＳ Ｐゴシック" panose="020B0600070205080204" pitchFamily="34" charset="-128"/>
              </a:rPr>
              <a:t>Department (</a:t>
            </a:r>
            <a:r>
              <a:rPr lang="en-US" altLang="en-US" sz="2000" u="sng" dirty="0" err="1">
                <a:ea typeface="ＭＳ Ｐゴシック" panose="020B0600070205080204" pitchFamily="34" charset="-128"/>
              </a:rPr>
              <a:t>dNumber</a:t>
            </a:r>
            <a:r>
              <a:rPr lang="en-US" altLang="en-US" sz="2000" dirty="0">
                <a:ea typeface="ＭＳ Ｐゴシック" panose="020B0600070205080204" pitchFamily="34" charset="-128"/>
              </a:rPr>
              <a:t>, </a:t>
            </a:r>
            <a:r>
              <a:rPr lang="en-US" altLang="en-US" sz="2000" b="1" dirty="0">
                <a:ea typeface="ＭＳ Ｐゴシック" panose="020B0600070205080204" pitchFamily="34" charset="-128"/>
              </a:rPr>
              <a:t>SSN</a:t>
            </a:r>
            <a:r>
              <a:rPr lang="en-US" altLang="en-US" sz="2000" dirty="0">
                <a:ea typeface="ＭＳ Ｐゴシック" panose="020B0600070205080204" pitchFamily="34" charset="-128"/>
              </a:rPr>
              <a:t>)</a:t>
            </a:r>
          </a:p>
        </p:txBody>
      </p:sp>
      <p:pic>
        <p:nvPicPr>
          <p:cNvPr id="2" name="Picture 1">
            <a:extLst>
              <a:ext uri="{FF2B5EF4-FFF2-40B4-BE49-F238E27FC236}">
                <a16:creationId xmlns:a16="http://schemas.microsoft.com/office/drawing/2014/main" id="{6BEEDCF9-62F1-4ED0-B6EB-B24B6EB79E02}"/>
              </a:ext>
            </a:extLst>
          </p:cNvPr>
          <p:cNvPicPr>
            <a:picLocks noChangeAspect="1"/>
          </p:cNvPicPr>
          <p:nvPr/>
        </p:nvPicPr>
        <p:blipFill>
          <a:blip r:embed="rId3"/>
          <a:stretch>
            <a:fillRect/>
          </a:stretch>
        </p:blipFill>
        <p:spPr>
          <a:xfrm>
            <a:off x="1473507" y="4864963"/>
            <a:ext cx="6530363" cy="1686650"/>
          </a:xfrm>
          <a:prstGeom prst="rect">
            <a:avLst/>
          </a:prstGeom>
        </p:spPr>
      </p:pic>
    </p:spTree>
    <p:extLst>
      <p:ext uri="{BB962C8B-B14F-4D97-AF65-F5344CB8AC3E}">
        <p14:creationId xmlns:p14="http://schemas.microsoft.com/office/powerpoint/2010/main" val="1015476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ACE076DE-15D2-4A92-89D1-2FB8963AE559}"/>
              </a:ext>
            </a:extLst>
          </p:cNvPr>
          <p:cNvSpPr>
            <a:spLocks noGrp="1" noChangeArrowheads="1"/>
          </p:cNvSpPr>
          <p:nvPr>
            <p:ph type="title"/>
          </p:nvPr>
        </p:nvSpPr>
        <p:spPr>
          <a:xfrm>
            <a:off x="885825" y="114300"/>
            <a:ext cx="8077200" cy="609600"/>
          </a:xfrm>
        </p:spPr>
        <p:txBody>
          <a:bodyPr/>
          <a:lstStyle/>
          <a:p>
            <a:pPr>
              <a:defRPr/>
            </a:pPr>
            <a:r>
              <a:rPr lang="en-US">
                <a:ea typeface="+mj-ea"/>
              </a:rPr>
              <a:t>Reduction to Relation Schemas</a:t>
            </a:r>
          </a:p>
        </p:txBody>
      </p:sp>
      <p:sp>
        <p:nvSpPr>
          <p:cNvPr id="111619" name="Rectangle 3">
            <a:extLst>
              <a:ext uri="{FF2B5EF4-FFF2-40B4-BE49-F238E27FC236}">
                <a16:creationId xmlns:a16="http://schemas.microsoft.com/office/drawing/2014/main" id="{E62E2AE1-0E0C-4C05-97C5-AB9BC0A7C048}"/>
              </a:ext>
            </a:extLst>
          </p:cNvPr>
          <p:cNvSpPr>
            <a:spLocks noGrp="1" noChangeArrowheads="1"/>
          </p:cNvSpPr>
          <p:nvPr>
            <p:ph type="body" idx="1"/>
          </p:nvPr>
        </p:nvSpPr>
        <p:spPr>
          <a:xfrm>
            <a:off x="241300" y="723900"/>
            <a:ext cx="8721725" cy="5827713"/>
          </a:xfrm>
        </p:spPr>
        <p:txBody>
          <a:bodyPr/>
          <a:lstStyle/>
          <a:p>
            <a:r>
              <a:rPr lang="en-US" altLang="en-US" sz="2200" dirty="0">
                <a:ea typeface="ＭＳ Ｐゴシック" panose="020B0600070205080204" pitchFamily="34" charset="-128"/>
              </a:rPr>
              <a:t>Step 4: Mapping of Binary 1:</a:t>
            </a:r>
            <a:r>
              <a:rPr lang="en-US" altLang="en-US" sz="2200" i="1" dirty="0">
                <a:ea typeface="ＭＳ Ｐゴシック" panose="020B0600070205080204" pitchFamily="34" charset="-128"/>
              </a:rPr>
              <a:t>N</a:t>
            </a:r>
            <a:r>
              <a:rPr lang="en-US" altLang="en-US" sz="2200" dirty="0">
                <a:ea typeface="ＭＳ Ｐゴシック" panose="020B0600070205080204" pitchFamily="34" charset="-128"/>
              </a:rPr>
              <a:t> Relationship Types</a:t>
            </a:r>
          </a:p>
          <a:p>
            <a:pPr lvl="1"/>
            <a:r>
              <a:rPr lang="en-US" altLang="en-US" sz="2200" dirty="0">
                <a:ea typeface="ＭＳ Ｐゴシック" panose="020B0600070205080204" pitchFamily="34" charset="-128"/>
              </a:rPr>
              <a:t>For each regular binary 1:</a:t>
            </a:r>
            <a:r>
              <a:rPr lang="en-US" altLang="en-US" sz="2200" i="1" dirty="0">
                <a:ea typeface="ＭＳ Ｐゴシック" panose="020B0600070205080204" pitchFamily="34" charset="-128"/>
              </a:rPr>
              <a:t>N</a:t>
            </a:r>
            <a:r>
              <a:rPr lang="en-US" altLang="en-US" sz="2200" dirty="0">
                <a:ea typeface="ＭＳ Ｐゴシック" panose="020B0600070205080204" pitchFamily="34" charset="-128"/>
              </a:rPr>
              <a:t> relationship type R </a:t>
            </a:r>
          </a:p>
          <a:p>
            <a:pPr lvl="2"/>
            <a:r>
              <a:rPr lang="en-US" altLang="en-US" sz="2200" dirty="0">
                <a:ea typeface="ＭＳ Ｐゴシック" panose="020B0600070205080204" pitchFamily="34" charset="-128"/>
              </a:rPr>
              <a:t>Identify the entity S at </a:t>
            </a:r>
            <a:r>
              <a:rPr lang="en-US" altLang="en-US" sz="2200" i="1" dirty="0">
                <a:ea typeface="ＭＳ Ｐゴシック" panose="020B0600070205080204" pitchFamily="34" charset="-128"/>
              </a:rPr>
              <a:t>N</a:t>
            </a:r>
            <a:r>
              <a:rPr lang="en-US" altLang="en-US" sz="2200" dirty="0">
                <a:ea typeface="ＭＳ Ｐゴシック" panose="020B0600070205080204" pitchFamily="34" charset="-128"/>
              </a:rPr>
              <a:t>-side of relationship type</a:t>
            </a:r>
          </a:p>
          <a:p>
            <a:pPr lvl="2"/>
            <a:r>
              <a:rPr lang="en-US" altLang="en-US" sz="2200" dirty="0">
                <a:ea typeface="ＭＳ Ｐゴシック" panose="020B0600070205080204" pitchFamily="34" charset="-128"/>
              </a:rPr>
              <a:t>Include primary key of T as foreign key in </a:t>
            </a:r>
            <a:r>
              <a:rPr lang="en-US" altLang="en-US" sz="2200" i="1" dirty="0">
                <a:ea typeface="ＭＳ Ｐゴシック" panose="020B0600070205080204" pitchFamily="34" charset="-128"/>
              </a:rPr>
              <a:t>S </a:t>
            </a:r>
          </a:p>
          <a:p>
            <a:pPr lvl="2"/>
            <a:r>
              <a:rPr lang="en-US" altLang="en-US" sz="2200" dirty="0">
                <a:ea typeface="ＭＳ Ｐゴシック" panose="020B0600070205080204" pitchFamily="34" charset="-128"/>
              </a:rPr>
              <a:t>Include simple attributes of 1:</a:t>
            </a:r>
            <a:r>
              <a:rPr lang="en-US" altLang="en-US" sz="2200" i="1" dirty="0">
                <a:ea typeface="ＭＳ Ｐゴシック" panose="020B0600070205080204" pitchFamily="34" charset="-128"/>
              </a:rPr>
              <a:t>N</a:t>
            </a:r>
            <a:r>
              <a:rPr lang="en-US" altLang="en-US" sz="2200" dirty="0">
                <a:ea typeface="ＭＳ Ｐゴシック" panose="020B0600070205080204" pitchFamily="34" charset="-128"/>
              </a:rPr>
              <a:t> relationship R as attributes of </a:t>
            </a:r>
            <a:r>
              <a:rPr lang="en-US" altLang="en-US" sz="2200" i="1" dirty="0">
                <a:ea typeface="ＭＳ Ｐゴシック" panose="020B0600070205080204" pitchFamily="34" charset="-128"/>
              </a:rPr>
              <a:t>S</a:t>
            </a:r>
          </a:p>
          <a:p>
            <a:pPr lvl="2"/>
            <a:r>
              <a:rPr lang="en-US" altLang="en-US" sz="2200" i="1" dirty="0">
                <a:ea typeface="ＭＳ Ｐゴシック" panose="020B0600070205080204" pitchFamily="34" charset="-128"/>
              </a:rPr>
              <a:t>Example: </a:t>
            </a:r>
            <a:r>
              <a:rPr lang="en-US" altLang="en-US" sz="2200" i="1" dirty="0" err="1">
                <a:ea typeface="ＭＳ Ｐゴシック" panose="020B0600070205080204" pitchFamily="34" charset="-128"/>
              </a:rPr>
              <a:t>stud_dept</a:t>
            </a:r>
            <a:r>
              <a:rPr lang="en-US" altLang="en-US" sz="2200" i="1" dirty="0">
                <a:ea typeface="ＭＳ Ｐゴシック" panose="020B0600070205080204" pitchFamily="34" charset="-128"/>
              </a:rPr>
              <a:t>  is a 1:N relationship with student being on the N side and department being on the 1 side of the relationship. So, </a:t>
            </a:r>
            <a:r>
              <a:rPr lang="en-US" altLang="en-US" sz="2200" dirty="0">
                <a:ea typeface="ＭＳ Ｐゴシック" panose="020B0600070205080204" pitchFamily="34" charset="-128"/>
              </a:rPr>
              <a:t>add an attribute </a:t>
            </a:r>
            <a:r>
              <a:rPr lang="en-US" altLang="en-US" sz="2200" i="1" dirty="0" err="1">
                <a:ea typeface="ＭＳ Ｐゴシック" panose="020B0600070205080204" pitchFamily="34" charset="-128"/>
              </a:rPr>
              <a:t>dept_name</a:t>
            </a:r>
            <a:r>
              <a:rPr lang="en-US" altLang="en-US" sz="2200" dirty="0">
                <a:ea typeface="ＭＳ Ｐゴシック" panose="020B0600070205080204" pitchFamily="34" charset="-128"/>
              </a:rPr>
              <a:t> to the schema arising from entity set </a:t>
            </a:r>
            <a:r>
              <a:rPr lang="en-US" altLang="en-US" sz="2200" i="1" dirty="0">
                <a:ea typeface="ＭＳ Ｐゴシック" panose="020B0600070205080204" pitchFamily="34" charset="-128"/>
              </a:rPr>
              <a:t>student.</a:t>
            </a:r>
          </a:p>
          <a:p>
            <a:pPr lvl="2"/>
            <a:r>
              <a:rPr lang="en-US" altLang="en-US" sz="2200" i="1" dirty="0">
                <a:ea typeface="ＭＳ Ｐゴシック" panose="020B0600070205080204" pitchFamily="34" charset="-128"/>
              </a:rPr>
              <a:t>student(</a:t>
            </a:r>
            <a:r>
              <a:rPr lang="en-US" altLang="en-US" sz="2200" i="1" u="sng" dirty="0">
                <a:ea typeface="ＭＳ Ｐゴシック" panose="020B0600070205080204" pitchFamily="34" charset="-128"/>
              </a:rPr>
              <a:t>ID</a:t>
            </a:r>
            <a:r>
              <a:rPr lang="en-US" altLang="en-US" sz="2200" i="1" dirty="0">
                <a:ea typeface="ＭＳ Ｐゴシック" panose="020B0600070205080204" pitchFamily="34" charset="-128"/>
              </a:rPr>
              <a:t>, name, </a:t>
            </a:r>
            <a:r>
              <a:rPr lang="en-US" altLang="en-US" sz="2200" i="1" dirty="0" err="1">
                <a:ea typeface="ＭＳ Ｐゴシック" panose="020B0600070205080204" pitchFamily="34" charset="-128"/>
              </a:rPr>
              <a:t>tot_cred</a:t>
            </a:r>
            <a:r>
              <a:rPr lang="en-US" altLang="en-US" sz="2200" i="1" dirty="0">
                <a:ea typeface="ＭＳ Ｐゴシック" panose="020B0600070205080204" pitchFamily="34" charset="-128"/>
              </a:rPr>
              <a:t>, </a:t>
            </a:r>
            <a:r>
              <a:rPr lang="en-US" altLang="en-US" sz="2200" b="1" i="1" dirty="0" err="1">
                <a:ea typeface="ＭＳ Ｐゴシック" panose="020B0600070205080204" pitchFamily="34" charset="-128"/>
              </a:rPr>
              <a:t>dept_name</a:t>
            </a:r>
            <a:r>
              <a:rPr lang="en-US" altLang="en-US" sz="2200" i="1" dirty="0">
                <a:ea typeface="ＭＳ Ｐゴシック" panose="020B0600070205080204" pitchFamily="34" charset="-128"/>
              </a:rPr>
              <a:t>)</a:t>
            </a:r>
          </a:p>
        </p:txBody>
      </p:sp>
      <p:pic>
        <p:nvPicPr>
          <p:cNvPr id="111620" name="Picture 1">
            <a:extLst>
              <a:ext uri="{FF2B5EF4-FFF2-40B4-BE49-F238E27FC236}">
                <a16:creationId xmlns:a16="http://schemas.microsoft.com/office/drawing/2014/main" id="{E60AE9B6-3F59-4A6B-9D84-22A257B9D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8" y="5205413"/>
            <a:ext cx="6921500"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39887F0A-C037-4FD3-8A13-CF71B3C26BA0}"/>
              </a:ext>
            </a:extLst>
          </p:cNvPr>
          <p:cNvSpPr>
            <a:spLocks noGrp="1" noChangeArrowheads="1"/>
          </p:cNvSpPr>
          <p:nvPr>
            <p:ph type="title"/>
          </p:nvPr>
        </p:nvSpPr>
        <p:spPr>
          <a:xfrm>
            <a:off x="885825" y="114300"/>
            <a:ext cx="8077200" cy="609600"/>
          </a:xfrm>
        </p:spPr>
        <p:txBody>
          <a:bodyPr/>
          <a:lstStyle/>
          <a:p>
            <a:pPr>
              <a:defRPr/>
            </a:pPr>
            <a:r>
              <a:rPr lang="en-US">
                <a:ea typeface="+mj-ea"/>
              </a:rPr>
              <a:t>Reduction to Relation Schemas</a:t>
            </a:r>
          </a:p>
        </p:txBody>
      </p:sp>
      <p:sp>
        <p:nvSpPr>
          <p:cNvPr id="113667" name="Rectangle 3">
            <a:extLst>
              <a:ext uri="{FF2B5EF4-FFF2-40B4-BE49-F238E27FC236}">
                <a16:creationId xmlns:a16="http://schemas.microsoft.com/office/drawing/2014/main" id="{C0719E4D-F7BC-4957-B0D8-E20AA93A4E60}"/>
              </a:ext>
            </a:extLst>
          </p:cNvPr>
          <p:cNvSpPr>
            <a:spLocks noGrp="1" noChangeArrowheads="1"/>
          </p:cNvSpPr>
          <p:nvPr>
            <p:ph type="body" idx="1"/>
          </p:nvPr>
        </p:nvSpPr>
        <p:spPr>
          <a:xfrm>
            <a:off x="814388" y="1093788"/>
            <a:ext cx="7670800" cy="5457825"/>
          </a:xfrm>
        </p:spPr>
        <p:txBody>
          <a:bodyPr/>
          <a:lstStyle/>
          <a:p>
            <a:r>
              <a:rPr lang="en-US" altLang="en-US" b="1">
                <a:ea typeface="ＭＳ Ｐゴシック" panose="020B0600070205080204" pitchFamily="34" charset="-128"/>
              </a:rPr>
              <a:t>Note on </a:t>
            </a:r>
            <a:r>
              <a:rPr lang="en-US" altLang="en-US">
                <a:ea typeface="ＭＳ Ｐゴシック" panose="020B0600070205080204" pitchFamily="34" charset="-128"/>
              </a:rPr>
              <a:t>Step 4: Mapping of Binary 1:</a:t>
            </a:r>
            <a:r>
              <a:rPr lang="en-US" altLang="en-US" i="1">
                <a:ea typeface="ＭＳ Ｐゴシック" panose="020B0600070205080204" pitchFamily="34" charset="-128"/>
              </a:rPr>
              <a:t>N</a:t>
            </a:r>
            <a:r>
              <a:rPr lang="en-US" altLang="en-US">
                <a:ea typeface="ＭＳ Ｐゴシック" panose="020B0600070205080204" pitchFamily="34" charset="-128"/>
              </a:rPr>
              <a:t> Relationship Types</a:t>
            </a:r>
          </a:p>
          <a:p>
            <a:r>
              <a:rPr lang="en-US" altLang="en-US">
                <a:ea typeface="ＭＳ Ｐゴシック" panose="020B0600070205080204" pitchFamily="34" charset="-128"/>
              </a:rPr>
              <a:t>The advisor relationship is 1:N with student being on the N side.</a:t>
            </a:r>
          </a:p>
          <a:p>
            <a:r>
              <a:rPr lang="en-US" altLang="en-US">
                <a:ea typeface="ＭＳ Ｐゴシック" panose="020B0600070205080204" pitchFamily="34" charset="-128"/>
              </a:rPr>
              <a:t>So, we could model the relationship advisor by adding I_ID as a foreign key in student.</a:t>
            </a:r>
          </a:p>
          <a:p>
            <a:pPr lvl="1"/>
            <a:r>
              <a:rPr lang="en-US" altLang="en-US">
                <a:ea typeface="ＭＳ Ｐゴシック" panose="020B0600070205080204" pitchFamily="34" charset="-128"/>
              </a:rPr>
              <a:t>But, since student is not in total participation, some students may not have advisor and hence will have null values for I-ID.</a:t>
            </a:r>
          </a:p>
          <a:p>
            <a:r>
              <a:rPr lang="en-US" altLang="en-US">
                <a:ea typeface="ＭＳ Ｐゴシック" panose="020B0600070205080204" pitchFamily="34" charset="-128"/>
              </a:rPr>
              <a:t>The example in the book follows a different approach to avoid the null values and just creates a new relation for the advisor relationship with the attributes of this relation being the primary keys of instructor and student.</a:t>
            </a:r>
          </a:p>
          <a:p>
            <a:pPr lvl="1"/>
            <a:r>
              <a:rPr lang="en-US" altLang="en-US">
                <a:ea typeface="ＭＳ Ｐゴシック" panose="020B0600070205080204" pitchFamily="34" charset="-128"/>
              </a:rPr>
              <a:t>advisor(s_id, i_id)</a:t>
            </a:r>
          </a:p>
          <a:p>
            <a:r>
              <a:rPr lang="en-US" altLang="en-US">
                <a:ea typeface="ＭＳ Ｐゴシック" panose="020B0600070205080204" pitchFamily="34" charset="-128"/>
              </a:rPr>
              <a:t>However, both the above approaches are correct.</a:t>
            </a:r>
          </a:p>
          <a:p>
            <a:endParaRPr lang="en-US" altLang="en-US">
              <a:ea typeface="ＭＳ Ｐゴシック" panose="020B0600070205080204" pitchFamily="34" charset="-128"/>
            </a:endParaRPr>
          </a:p>
        </p:txBody>
      </p:sp>
      <p:pic>
        <p:nvPicPr>
          <p:cNvPr id="113668" name="Picture 2">
            <a:extLst>
              <a:ext uri="{FF2B5EF4-FFF2-40B4-BE49-F238E27FC236}">
                <a16:creationId xmlns:a16="http://schemas.microsoft.com/office/drawing/2014/main" id="{B0B35730-694B-451A-BC20-ECD5A2C21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5222875"/>
            <a:ext cx="6972300" cy="1068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17568C1B-D316-404A-A548-12301C795BA5}"/>
              </a:ext>
            </a:extLst>
          </p:cNvPr>
          <p:cNvSpPr>
            <a:spLocks noGrp="1" noChangeArrowheads="1"/>
          </p:cNvSpPr>
          <p:nvPr>
            <p:ph type="title"/>
          </p:nvPr>
        </p:nvSpPr>
        <p:spPr>
          <a:xfrm>
            <a:off x="885825" y="114300"/>
            <a:ext cx="8077200" cy="609600"/>
          </a:xfrm>
        </p:spPr>
        <p:txBody>
          <a:bodyPr/>
          <a:lstStyle/>
          <a:p>
            <a:pPr>
              <a:defRPr/>
            </a:pPr>
            <a:r>
              <a:rPr lang="en-US">
                <a:ea typeface="+mj-ea"/>
              </a:rPr>
              <a:t>Reduction to Relation Schemas</a:t>
            </a:r>
          </a:p>
        </p:txBody>
      </p:sp>
      <p:sp>
        <p:nvSpPr>
          <p:cNvPr id="115715" name="Rectangle 3">
            <a:extLst>
              <a:ext uri="{FF2B5EF4-FFF2-40B4-BE49-F238E27FC236}">
                <a16:creationId xmlns:a16="http://schemas.microsoft.com/office/drawing/2014/main" id="{231C2091-7CCF-4810-9A58-9461A036CE59}"/>
              </a:ext>
            </a:extLst>
          </p:cNvPr>
          <p:cNvSpPr>
            <a:spLocks noGrp="1" noChangeArrowheads="1"/>
          </p:cNvSpPr>
          <p:nvPr>
            <p:ph type="body" idx="1"/>
          </p:nvPr>
        </p:nvSpPr>
        <p:spPr>
          <a:xfrm>
            <a:off x="382588" y="1093788"/>
            <a:ext cx="8502650" cy="5087937"/>
          </a:xfrm>
        </p:spPr>
        <p:txBody>
          <a:bodyPr/>
          <a:lstStyle/>
          <a:p>
            <a:r>
              <a:rPr lang="en-US" altLang="en-US" sz="2200" dirty="0">
                <a:ea typeface="ＭＳ Ｐゴシック" panose="020B0600070205080204" pitchFamily="34" charset="-128"/>
              </a:rPr>
              <a:t>Step 5: Mapping of Binary </a:t>
            </a:r>
            <a:r>
              <a:rPr lang="en-US" altLang="en-US" sz="2200" i="1" dirty="0">
                <a:ea typeface="ＭＳ Ｐゴシック" panose="020B0600070205080204" pitchFamily="34" charset="-128"/>
              </a:rPr>
              <a:t>M</a:t>
            </a:r>
            <a:r>
              <a:rPr lang="en-US" altLang="en-US" sz="2200" dirty="0">
                <a:ea typeface="ＭＳ Ｐゴシック" panose="020B0600070205080204" pitchFamily="34" charset="-128"/>
              </a:rPr>
              <a:t>:</a:t>
            </a:r>
            <a:r>
              <a:rPr lang="en-US" altLang="en-US" sz="2200" i="1" dirty="0">
                <a:ea typeface="ＭＳ Ｐゴシック" panose="020B0600070205080204" pitchFamily="34" charset="-128"/>
              </a:rPr>
              <a:t>N</a:t>
            </a:r>
            <a:r>
              <a:rPr lang="en-US" altLang="en-US" sz="2200" dirty="0">
                <a:ea typeface="ＭＳ Ｐゴシック" panose="020B0600070205080204" pitchFamily="34" charset="-128"/>
              </a:rPr>
              <a:t> Relationship Types</a:t>
            </a:r>
          </a:p>
          <a:p>
            <a:pPr lvl="1"/>
            <a:r>
              <a:rPr lang="en-US" altLang="en-US" sz="2200" dirty="0">
                <a:ea typeface="ＭＳ Ｐゴシック" panose="020B0600070205080204" pitchFamily="34" charset="-128"/>
              </a:rPr>
              <a:t>For each binary </a:t>
            </a:r>
            <a:r>
              <a:rPr lang="en-US" altLang="en-US" sz="2200" i="1" dirty="0">
                <a:ea typeface="ＭＳ Ｐゴシック" panose="020B0600070205080204" pitchFamily="34" charset="-128"/>
              </a:rPr>
              <a:t>M</a:t>
            </a:r>
            <a:r>
              <a:rPr lang="en-US" altLang="en-US" sz="2200" dirty="0">
                <a:ea typeface="ＭＳ Ｐゴシック" panose="020B0600070205080204" pitchFamily="34" charset="-128"/>
              </a:rPr>
              <a:t>:</a:t>
            </a:r>
            <a:r>
              <a:rPr lang="en-US" altLang="en-US" sz="2200" i="1" dirty="0">
                <a:ea typeface="ＭＳ Ｐゴシック" panose="020B0600070205080204" pitchFamily="34" charset="-128"/>
              </a:rPr>
              <a:t>N</a:t>
            </a:r>
            <a:r>
              <a:rPr lang="en-US" altLang="en-US" sz="2200" dirty="0">
                <a:ea typeface="ＭＳ Ｐゴシック" panose="020B0600070205080204" pitchFamily="34" charset="-128"/>
              </a:rPr>
              <a:t> relationship type R</a:t>
            </a:r>
          </a:p>
          <a:p>
            <a:pPr lvl="2"/>
            <a:r>
              <a:rPr lang="en-US" altLang="en-US" sz="2200" dirty="0">
                <a:ea typeface="ＭＳ Ｐゴシック" panose="020B0600070205080204" pitchFamily="34" charset="-128"/>
              </a:rPr>
              <a:t>Create a new relation </a:t>
            </a:r>
            <a:r>
              <a:rPr lang="en-US" altLang="en-US" sz="2200" i="1" dirty="0">
                <a:ea typeface="ＭＳ Ｐゴシック" panose="020B0600070205080204" pitchFamily="34" charset="-128"/>
              </a:rPr>
              <a:t>S </a:t>
            </a:r>
          </a:p>
          <a:p>
            <a:pPr lvl="2"/>
            <a:r>
              <a:rPr lang="en-US" altLang="en-US" sz="2200" dirty="0">
                <a:ea typeface="ＭＳ Ｐゴシック" panose="020B0600070205080204" pitchFamily="34" charset="-128"/>
              </a:rPr>
              <a:t>Include primary key of participating entity types as foreign key attributes in </a:t>
            </a:r>
            <a:r>
              <a:rPr lang="en-US" altLang="en-US" sz="2200" i="1" dirty="0">
                <a:ea typeface="ＭＳ Ｐゴシック" panose="020B0600070205080204" pitchFamily="34" charset="-128"/>
              </a:rPr>
              <a:t>S</a:t>
            </a:r>
            <a:r>
              <a:rPr lang="en-US" altLang="en-US" sz="2200" dirty="0">
                <a:ea typeface="ＭＳ Ｐゴシック" panose="020B0600070205080204" pitchFamily="34" charset="-128"/>
              </a:rPr>
              <a:t> (these will also act as the primary key of S)</a:t>
            </a:r>
          </a:p>
          <a:p>
            <a:pPr lvl="2"/>
            <a:r>
              <a:rPr lang="en-US" altLang="en-US" sz="2200" dirty="0">
                <a:ea typeface="ＭＳ Ｐゴシック" panose="020B0600070205080204" pitchFamily="34" charset="-128"/>
              </a:rPr>
              <a:t>Include any simple attributes of </a:t>
            </a:r>
            <a:r>
              <a:rPr lang="en-US" altLang="en-US" sz="2200" i="1" dirty="0">
                <a:ea typeface="ＭＳ Ｐゴシック" panose="020B0600070205080204" pitchFamily="34" charset="-128"/>
              </a:rPr>
              <a:t>M</a:t>
            </a:r>
            <a:r>
              <a:rPr lang="en-US" altLang="en-US" sz="2200" dirty="0">
                <a:ea typeface="ＭＳ Ｐゴシック" panose="020B0600070205080204" pitchFamily="34" charset="-128"/>
              </a:rPr>
              <a:t>:</a:t>
            </a:r>
            <a:r>
              <a:rPr lang="en-US" altLang="en-US" sz="2200" i="1" dirty="0">
                <a:ea typeface="ＭＳ Ｐゴシック" panose="020B0600070205080204" pitchFamily="34" charset="-128"/>
              </a:rPr>
              <a:t>N</a:t>
            </a:r>
            <a:r>
              <a:rPr lang="en-US" altLang="en-US" sz="2200" dirty="0">
                <a:ea typeface="ＭＳ Ｐゴシック" panose="020B0600070205080204" pitchFamily="34" charset="-128"/>
              </a:rPr>
              <a:t> relationship type R</a:t>
            </a:r>
          </a:p>
          <a:p>
            <a:pPr lvl="2"/>
            <a:r>
              <a:rPr lang="en-US" altLang="en-US" sz="2200" dirty="0">
                <a:ea typeface="ＭＳ Ｐゴシック" panose="020B0600070205080204" pitchFamily="34" charset="-128"/>
              </a:rPr>
              <a:t>Example:</a:t>
            </a:r>
          </a:p>
          <a:p>
            <a:pPr lvl="3"/>
            <a:r>
              <a:rPr lang="en-US" altLang="en-US" sz="2200" b="1" i="1" dirty="0">
                <a:ea typeface="ＭＳ Ｐゴシック" panose="020B0600070205080204" pitchFamily="34" charset="-128"/>
              </a:rPr>
              <a:t>takes</a:t>
            </a:r>
            <a:r>
              <a:rPr lang="en-US" altLang="en-US" sz="2200" b="1" dirty="0">
                <a:ea typeface="ＭＳ Ｐゴシック" panose="020B0600070205080204" pitchFamily="34" charset="-128"/>
              </a:rPr>
              <a:t>(</a:t>
            </a:r>
            <a:r>
              <a:rPr lang="en-US" altLang="en-US" sz="2200" b="1" i="1" u="sng" dirty="0">
                <a:ea typeface="ＭＳ Ｐゴシック" panose="020B0600070205080204" pitchFamily="34" charset="-128"/>
              </a:rPr>
              <a:t>ID</a:t>
            </a:r>
            <a:r>
              <a:rPr lang="en-US" altLang="en-US" sz="2200" b="1" u="sng" dirty="0">
                <a:ea typeface="ＭＳ Ｐゴシック" panose="020B0600070205080204" pitchFamily="34" charset="-128"/>
              </a:rPr>
              <a:t>, </a:t>
            </a:r>
            <a:r>
              <a:rPr lang="en-US" altLang="en-US" sz="2200" b="1" i="1" u="sng" dirty="0">
                <a:ea typeface="ＭＳ Ｐゴシック" panose="020B0600070205080204" pitchFamily="34" charset="-128"/>
              </a:rPr>
              <a:t>course id</a:t>
            </a:r>
            <a:r>
              <a:rPr lang="en-US" altLang="en-US" sz="2200" b="1" u="sng" dirty="0">
                <a:ea typeface="ＭＳ Ｐゴシック" panose="020B0600070205080204" pitchFamily="34" charset="-128"/>
              </a:rPr>
              <a:t>, </a:t>
            </a:r>
            <a:r>
              <a:rPr lang="en-US" altLang="en-US" sz="2200" b="1" i="1" u="sng" dirty="0">
                <a:ea typeface="ＭＳ Ｐゴシック" panose="020B0600070205080204" pitchFamily="34" charset="-128"/>
              </a:rPr>
              <a:t>sec id</a:t>
            </a:r>
            <a:r>
              <a:rPr lang="en-US" altLang="en-US" sz="2200" b="1" u="sng" dirty="0">
                <a:ea typeface="ＭＳ Ｐゴシック" panose="020B0600070205080204" pitchFamily="34" charset="-128"/>
              </a:rPr>
              <a:t>, </a:t>
            </a:r>
            <a:r>
              <a:rPr lang="en-US" altLang="en-US" sz="2200" b="1" i="1" u="sng" dirty="0">
                <a:ea typeface="ＭＳ Ｐゴシック" panose="020B0600070205080204" pitchFamily="34" charset="-128"/>
              </a:rPr>
              <a:t>semester</a:t>
            </a:r>
            <a:r>
              <a:rPr lang="en-US" altLang="en-US" sz="2200" b="1" u="sng" dirty="0">
                <a:ea typeface="ＭＳ Ｐゴシック" panose="020B0600070205080204" pitchFamily="34" charset="-128"/>
              </a:rPr>
              <a:t>, </a:t>
            </a:r>
            <a:r>
              <a:rPr lang="en-US" altLang="en-US" sz="2200" b="1" i="1" u="sng" dirty="0">
                <a:ea typeface="ＭＳ Ｐゴシック" panose="020B0600070205080204" pitchFamily="34" charset="-128"/>
              </a:rPr>
              <a:t>year</a:t>
            </a:r>
            <a:r>
              <a:rPr lang="en-US" altLang="en-US" sz="2200" b="1" dirty="0">
                <a:ea typeface="ＭＳ Ｐゴシック" panose="020B0600070205080204" pitchFamily="34" charset="-128"/>
              </a:rPr>
              <a:t>, </a:t>
            </a:r>
            <a:r>
              <a:rPr lang="en-US" altLang="en-US" sz="2200" b="1" i="1" dirty="0">
                <a:ea typeface="ＭＳ Ｐゴシック" panose="020B0600070205080204" pitchFamily="34" charset="-128"/>
              </a:rPr>
              <a:t>grade</a:t>
            </a:r>
            <a:r>
              <a:rPr lang="en-US" altLang="en-US" sz="2200" b="1" dirty="0">
                <a:ea typeface="ＭＳ Ｐゴシック" panose="020B0600070205080204" pitchFamily="34" charset="-128"/>
              </a:rPr>
              <a:t>)</a:t>
            </a:r>
          </a:p>
        </p:txBody>
      </p:sp>
      <p:pic>
        <p:nvPicPr>
          <p:cNvPr id="115716" name="Picture 1">
            <a:extLst>
              <a:ext uri="{FF2B5EF4-FFF2-40B4-BE49-F238E27FC236}">
                <a16:creationId xmlns:a16="http://schemas.microsoft.com/office/drawing/2014/main" id="{19DE0962-7313-4DCD-B8A7-AFE52A4B3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4851400"/>
            <a:ext cx="62865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0DE2EDE6-3238-4DAD-8836-AB413956A940}"/>
              </a:ext>
            </a:extLst>
          </p:cNvPr>
          <p:cNvSpPr>
            <a:spLocks noGrp="1" noChangeArrowheads="1"/>
          </p:cNvSpPr>
          <p:nvPr>
            <p:ph type="title"/>
          </p:nvPr>
        </p:nvSpPr>
        <p:spPr>
          <a:xfrm>
            <a:off x="885825" y="114300"/>
            <a:ext cx="8077200" cy="609600"/>
          </a:xfrm>
        </p:spPr>
        <p:txBody>
          <a:bodyPr/>
          <a:lstStyle/>
          <a:p>
            <a:pPr>
              <a:defRPr/>
            </a:pPr>
            <a:r>
              <a:rPr lang="en-US">
                <a:ea typeface="+mj-ea"/>
              </a:rPr>
              <a:t>Reduction to Relation Schemas</a:t>
            </a:r>
          </a:p>
        </p:txBody>
      </p:sp>
      <p:sp>
        <p:nvSpPr>
          <p:cNvPr id="117763" name="Rectangle 3">
            <a:extLst>
              <a:ext uri="{FF2B5EF4-FFF2-40B4-BE49-F238E27FC236}">
                <a16:creationId xmlns:a16="http://schemas.microsoft.com/office/drawing/2014/main" id="{EC0B09CD-39F6-43D5-BB85-412EB3F514A4}"/>
              </a:ext>
            </a:extLst>
          </p:cNvPr>
          <p:cNvSpPr>
            <a:spLocks noGrp="1" noChangeArrowheads="1"/>
          </p:cNvSpPr>
          <p:nvPr>
            <p:ph type="body" idx="1"/>
          </p:nvPr>
        </p:nvSpPr>
        <p:spPr>
          <a:xfrm>
            <a:off x="190500" y="862013"/>
            <a:ext cx="8816975" cy="3836987"/>
          </a:xfrm>
        </p:spPr>
        <p:txBody>
          <a:bodyPr/>
          <a:lstStyle/>
          <a:p>
            <a:r>
              <a:rPr lang="en-US" altLang="en-US" sz="2200" dirty="0">
                <a:ea typeface="ＭＳ Ｐゴシック" panose="020B0600070205080204" pitchFamily="34" charset="-128"/>
              </a:rPr>
              <a:t>Step 6: Mapping of Multivalued Attributes</a:t>
            </a:r>
          </a:p>
          <a:p>
            <a:r>
              <a:rPr lang="en-US" altLang="en-US" sz="2200" dirty="0">
                <a:ea typeface="ＭＳ Ｐゴシック" panose="020B0600070205080204" pitchFamily="34" charset="-128"/>
              </a:rPr>
              <a:t>For each multivalued attribute A</a:t>
            </a:r>
          </a:p>
          <a:p>
            <a:pPr lvl="1"/>
            <a:r>
              <a:rPr lang="en-US" altLang="en-US" sz="2200" dirty="0">
                <a:ea typeface="ＭＳ Ｐゴシック" panose="020B0600070205080204" pitchFamily="34" charset="-128"/>
              </a:rPr>
              <a:t>Create a new relation R</a:t>
            </a:r>
          </a:p>
          <a:p>
            <a:pPr lvl="1"/>
            <a:r>
              <a:rPr lang="en-US" altLang="en-US" sz="2200" dirty="0">
                <a:ea typeface="ＭＳ Ｐゴシック" panose="020B0600070205080204" pitchFamily="34" charset="-128"/>
              </a:rPr>
              <a:t>The new relation R includes the multivalued attribute A and the primary key K of the entity as a foreign key in R</a:t>
            </a:r>
          </a:p>
          <a:p>
            <a:pPr lvl="1"/>
            <a:r>
              <a:rPr lang="en-US" altLang="en-US" sz="2200" dirty="0">
                <a:ea typeface="ＭＳ Ｐゴシック" panose="020B0600070205080204" pitchFamily="34" charset="-128"/>
              </a:rPr>
              <a:t>Primary key of </a:t>
            </a:r>
            <a:r>
              <a:rPr lang="en-US" altLang="en-US" sz="2200" i="1" dirty="0">
                <a:ea typeface="ＭＳ Ｐゴシック" panose="020B0600070205080204" pitchFamily="34" charset="-128"/>
              </a:rPr>
              <a:t>R</a:t>
            </a:r>
            <a:r>
              <a:rPr lang="en-US" altLang="en-US" sz="2200" dirty="0">
                <a:ea typeface="ＭＳ Ｐゴシック" panose="020B0600070205080204" pitchFamily="34" charset="-128"/>
              </a:rPr>
              <a:t> is the combination of </a:t>
            </a:r>
            <a:r>
              <a:rPr lang="en-US" altLang="en-US" sz="2200" i="1" dirty="0">
                <a:ea typeface="ＭＳ Ｐゴシック" panose="020B0600070205080204" pitchFamily="34" charset="-128"/>
              </a:rPr>
              <a:t>A</a:t>
            </a:r>
            <a:r>
              <a:rPr lang="en-US" altLang="en-US" sz="2200" dirty="0">
                <a:ea typeface="ＭＳ Ｐゴシック" panose="020B0600070205080204" pitchFamily="34" charset="-128"/>
              </a:rPr>
              <a:t> and </a:t>
            </a:r>
            <a:r>
              <a:rPr lang="en-US" altLang="en-US" sz="2200" i="1" dirty="0">
                <a:ea typeface="ＭＳ Ｐゴシック" panose="020B0600070205080204" pitchFamily="34" charset="-128"/>
              </a:rPr>
              <a:t>K</a:t>
            </a:r>
          </a:p>
          <a:p>
            <a:pPr lvl="1"/>
            <a:r>
              <a:rPr lang="en-US" altLang="en-US" sz="2200" i="1" dirty="0">
                <a:ea typeface="ＭＳ Ｐゴシック" panose="020B0600070205080204" pitchFamily="34" charset="-128"/>
              </a:rPr>
              <a:t>Example: </a:t>
            </a:r>
            <a:r>
              <a:rPr lang="en-US" altLang="en-US" sz="2400" i="1" dirty="0" err="1">
                <a:ea typeface="ＭＳ Ｐゴシック" panose="020B0600070205080204" pitchFamily="34" charset="-128"/>
              </a:rPr>
              <a:t>time_slot</a:t>
            </a:r>
            <a:r>
              <a:rPr lang="en-US" altLang="en-US" sz="2400" dirty="0">
                <a:ea typeface="ＭＳ Ｐゴシック" panose="020B0600070205080204" pitchFamily="34" charset="-128"/>
              </a:rPr>
              <a:t>(</a:t>
            </a:r>
            <a:r>
              <a:rPr lang="en-US" altLang="en-US" sz="2400" i="1" u="sng" dirty="0" err="1">
                <a:ea typeface="ＭＳ Ｐゴシック" panose="020B0600070205080204" pitchFamily="34" charset="-128"/>
              </a:rPr>
              <a:t>time_slot_id</a:t>
            </a:r>
            <a:r>
              <a:rPr lang="en-US" altLang="en-US" sz="2400" u="sng" dirty="0">
                <a:ea typeface="ＭＳ Ｐゴシック" panose="020B0600070205080204" pitchFamily="34" charset="-128"/>
              </a:rPr>
              <a:t>, </a:t>
            </a:r>
            <a:r>
              <a:rPr lang="en-US" altLang="en-US" sz="2400" i="1" u="sng" dirty="0">
                <a:ea typeface="ＭＳ Ｐゴシック" panose="020B0600070205080204" pitchFamily="34" charset="-128"/>
              </a:rPr>
              <a:t>day</a:t>
            </a:r>
            <a:r>
              <a:rPr lang="en-US" altLang="en-US" sz="2400" u="sng" dirty="0">
                <a:ea typeface="ＭＳ Ｐゴシック" panose="020B0600070205080204" pitchFamily="34" charset="-128"/>
              </a:rPr>
              <a:t>, </a:t>
            </a:r>
            <a:r>
              <a:rPr lang="en-US" altLang="en-US" sz="2400" i="1" u="sng" dirty="0" err="1">
                <a:ea typeface="ＭＳ Ｐゴシック" panose="020B0600070205080204" pitchFamily="34" charset="-128"/>
              </a:rPr>
              <a:t>start_time</a:t>
            </a:r>
            <a:r>
              <a:rPr lang="en-US" altLang="en-US" sz="2400" u="sng" dirty="0">
                <a:ea typeface="ＭＳ Ｐゴシック" panose="020B0600070205080204" pitchFamily="34" charset="-128"/>
              </a:rPr>
              <a:t>, </a:t>
            </a:r>
            <a:r>
              <a:rPr lang="en-US" altLang="en-US" sz="2400" i="1" u="sng" dirty="0" err="1">
                <a:ea typeface="ＭＳ Ｐゴシック" panose="020B0600070205080204" pitchFamily="34" charset="-128"/>
              </a:rPr>
              <a:t>end_time</a:t>
            </a:r>
            <a:r>
              <a:rPr lang="en-US" altLang="en-US" sz="2400" dirty="0">
                <a:ea typeface="ＭＳ Ｐゴシック" panose="020B0600070205080204" pitchFamily="34" charset="-128"/>
              </a:rPr>
              <a:t>)</a:t>
            </a:r>
          </a:p>
          <a:p>
            <a:pPr lvl="1"/>
            <a:r>
              <a:rPr lang="en-US" altLang="en-US" sz="2400" i="1" dirty="0">
                <a:ea typeface="ＭＳ Ｐゴシック" panose="020B0600070205080204" pitchFamily="34" charset="-128"/>
              </a:rPr>
              <a:t>Important Note: The above relation is for the multivalued attribute and not for the </a:t>
            </a:r>
            <a:r>
              <a:rPr lang="en-US" altLang="en-US" sz="2400" i="1" dirty="0" err="1">
                <a:ea typeface="ＭＳ Ｐゴシック" panose="020B0600070205080204" pitchFamily="34" charset="-128"/>
              </a:rPr>
              <a:t>time_slot</a:t>
            </a:r>
            <a:r>
              <a:rPr lang="en-US" altLang="en-US" sz="2400" i="1" dirty="0">
                <a:ea typeface="ＭＳ Ｐゴシック" panose="020B0600070205080204" pitchFamily="34" charset="-128"/>
              </a:rPr>
              <a:t> entity.</a:t>
            </a:r>
          </a:p>
          <a:p>
            <a:pPr lvl="1"/>
            <a:endParaRPr lang="en-US" altLang="en-US" sz="2400" dirty="0">
              <a:ea typeface="ＭＳ Ｐゴシック" panose="020B0600070205080204" pitchFamily="34" charset="-128"/>
            </a:endParaRPr>
          </a:p>
        </p:txBody>
      </p:sp>
      <p:pic>
        <p:nvPicPr>
          <p:cNvPr id="117764" name="Picture 1">
            <a:extLst>
              <a:ext uri="{FF2B5EF4-FFF2-40B4-BE49-F238E27FC236}">
                <a16:creationId xmlns:a16="http://schemas.microsoft.com/office/drawing/2014/main" id="{57319115-C169-4313-AAA5-C40146612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5" y="4797425"/>
            <a:ext cx="1285875"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0DE2EDE6-3238-4DAD-8836-AB413956A940}"/>
              </a:ext>
            </a:extLst>
          </p:cNvPr>
          <p:cNvSpPr>
            <a:spLocks noGrp="1" noChangeArrowheads="1"/>
          </p:cNvSpPr>
          <p:nvPr>
            <p:ph type="title"/>
          </p:nvPr>
        </p:nvSpPr>
        <p:spPr>
          <a:xfrm>
            <a:off x="885825" y="114300"/>
            <a:ext cx="8077200" cy="609600"/>
          </a:xfrm>
        </p:spPr>
        <p:txBody>
          <a:bodyPr/>
          <a:lstStyle/>
          <a:p>
            <a:pPr>
              <a:defRPr/>
            </a:pPr>
            <a:r>
              <a:rPr lang="en-US">
                <a:ea typeface="+mj-ea"/>
              </a:rPr>
              <a:t>Reduction to Relation Schemas</a:t>
            </a:r>
          </a:p>
        </p:txBody>
      </p:sp>
      <p:sp>
        <p:nvSpPr>
          <p:cNvPr id="119811" name="Rectangle 3">
            <a:extLst>
              <a:ext uri="{FF2B5EF4-FFF2-40B4-BE49-F238E27FC236}">
                <a16:creationId xmlns:a16="http://schemas.microsoft.com/office/drawing/2014/main" id="{71635474-2652-48C5-B442-D1C499D6293B}"/>
              </a:ext>
            </a:extLst>
          </p:cNvPr>
          <p:cNvSpPr>
            <a:spLocks noGrp="1" noChangeArrowheads="1"/>
          </p:cNvSpPr>
          <p:nvPr>
            <p:ph type="body" idx="1"/>
          </p:nvPr>
        </p:nvSpPr>
        <p:spPr>
          <a:xfrm>
            <a:off x="190500" y="862013"/>
            <a:ext cx="8816975" cy="5826125"/>
          </a:xfrm>
        </p:spPr>
        <p:txBody>
          <a:bodyPr/>
          <a:lstStyle/>
          <a:p>
            <a:r>
              <a:rPr lang="en-US" altLang="en-US" sz="2200" dirty="0">
                <a:ea typeface="ＭＳ Ｐゴシック" panose="020B0600070205080204" pitchFamily="34" charset="-128"/>
              </a:rPr>
              <a:t>Step 6: Mapping of Multivalued Attributes Continued</a:t>
            </a:r>
          </a:p>
          <a:p>
            <a:r>
              <a:rPr lang="en-US" altLang="en-US" sz="2200" i="1" dirty="0">
                <a:ea typeface="ＭＳ Ｐゴシック" panose="020B0600070205080204" pitchFamily="34" charset="-128"/>
              </a:rPr>
              <a:t>Example: </a:t>
            </a:r>
            <a:r>
              <a:rPr lang="en-US" altLang="en-US" sz="2400" i="1" dirty="0" err="1">
                <a:ea typeface="ＭＳ Ｐゴシック" panose="020B0600070205080204" pitchFamily="34" charset="-128"/>
              </a:rPr>
              <a:t>time_slot</a:t>
            </a:r>
            <a:r>
              <a:rPr lang="en-US" altLang="en-US" sz="2400" dirty="0">
                <a:ea typeface="ＭＳ Ｐゴシック" panose="020B0600070205080204" pitchFamily="34" charset="-128"/>
              </a:rPr>
              <a:t>(</a:t>
            </a:r>
            <a:r>
              <a:rPr lang="en-US" altLang="en-US" sz="2400" i="1" dirty="0" err="1">
                <a:ea typeface="ＭＳ Ｐゴシック" panose="020B0600070205080204" pitchFamily="34" charset="-128"/>
              </a:rPr>
              <a:t>time_slot_id</a:t>
            </a:r>
            <a:r>
              <a:rPr lang="en-US" altLang="en-US" sz="2400" dirty="0">
                <a:ea typeface="ＭＳ Ｐゴシック" panose="020B0600070205080204" pitchFamily="34" charset="-128"/>
              </a:rPr>
              <a:t>, </a:t>
            </a:r>
            <a:r>
              <a:rPr lang="en-US" altLang="en-US" sz="2400" i="1" dirty="0">
                <a:ea typeface="ＭＳ Ｐゴシック" panose="020B0600070205080204" pitchFamily="34" charset="-128"/>
              </a:rPr>
              <a:t>day</a:t>
            </a:r>
            <a:r>
              <a:rPr lang="en-US" altLang="en-US" sz="2400" dirty="0">
                <a:ea typeface="ＭＳ Ｐゴシック" panose="020B0600070205080204" pitchFamily="34" charset="-128"/>
              </a:rPr>
              <a:t>, </a:t>
            </a:r>
            <a:r>
              <a:rPr lang="en-US" altLang="en-US" sz="2400" i="1" dirty="0" err="1">
                <a:ea typeface="ＭＳ Ｐゴシック" panose="020B0600070205080204" pitchFamily="34" charset="-128"/>
              </a:rPr>
              <a:t>start_time</a:t>
            </a:r>
            <a:r>
              <a:rPr lang="en-US" altLang="en-US" sz="2400" dirty="0">
                <a:ea typeface="ＭＳ Ｐゴシック" panose="020B0600070205080204" pitchFamily="34" charset="-128"/>
              </a:rPr>
              <a:t>, </a:t>
            </a:r>
            <a:r>
              <a:rPr lang="en-US" altLang="en-US" sz="2400" i="1" dirty="0" err="1">
                <a:ea typeface="ＭＳ Ｐゴシック" panose="020B0600070205080204" pitchFamily="34" charset="-128"/>
              </a:rPr>
              <a:t>end_time</a:t>
            </a:r>
            <a:r>
              <a:rPr lang="en-US" altLang="en-US" sz="2400" dirty="0">
                <a:ea typeface="ＭＳ Ｐゴシック" panose="020B0600070205080204" pitchFamily="34" charset="-128"/>
              </a:rPr>
              <a:t>)</a:t>
            </a:r>
          </a:p>
          <a:p>
            <a:r>
              <a:rPr lang="en-US" altLang="en-US" sz="2200" i="1" dirty="0">
                <a:ea typeface="ＭＳ Ｐゴシック" panose="020B0600070205080204" pitchFamily="34" charset="-128"/>
              </a:rPr>
              <a:t>Important Note: The above relation is for the multivalued attribute.</a:t>
            </a:r>
          </a:p>
          <a:p>
            <a:r>
              <a:rPr lang="en-US" altLang="en-US" sz="2200" i="1" dirty="0">
                <a:ea typeface="ＭＳ Ｐゴシック" panose="020B0600070205080204" pitchFamily="34" charset="-128"/>
              </a:rPr>
              <a:t>For the </a:t>
            </a:r>
            <a:r>
              <a:rPr lang="en-US" altLang="en-US" sz="2200" i="1" dirty="0" err="1">
                <a:ea typeface="ＭＳ Ｐゴシック" panose="020B0600070205080204" pitchFamily="34" charset="-128"/>
              </a:rPr>
              <a:t>time_slot</a:t>
            </a:r>
            <a:r>
              <a:rPr lang="en-US" altLang="en-US" sz="2200" i="1" dirty="0">
                <a:ea typeface="ＭＳ Ｐゴシック" panose="020B0600070205080204" pitchFamily="34" charset="-128"/>
              </a:rPr>
              <a:t> entity, we create a new relation which includes all attributes other than the multivalued attribute. In this example, the only other attribute is the primary key resulting in a relation:</a:t>
            </a:r>
          </a:p>
          <a:p>
            <a:pPr lvl="1"/>
            <a:r>
              <a:rPr lang="en-US" altLang="en-US" sz="2200" i="1" dirty="0" err="1">
                <a:ea typeface="ＭＳ Ｐゴシック" panose="020B0600070205080204" pitchFamily="34" charset="-128"/>
              </a:rPr>
              <a:t>time_slot_relation</a:t>
            </a:r>
            <a:r>
              <a:rPr lang="en-US" altLang="en-US" sz="2200" i="1" dirty="0">
                <a:ea typeface="ＭＳ Ｐゴシック" panose="020B0600070205080204" pitchFamily="34" charset="-128"/>
              </a:rPr>
              <a:t>(</a:t>
            </a:r>
            <a:r>
              <a:rPr lang="en-US" altLang="en-US" sz="2200" i="1" u="sng" dirty="0" err="1">
                <a:ea typeface="ＭＳ Ｐゴシック" panose="020B0600070205080204" pitchFamily="34" charset="-128"/>
              </a:rPr>
              <a:t>time_slot_id</a:t>
            </a:r>
            <a:r>
              <a:rPr lang="en-US" altLang="en-US" sz="2200" i="1" dirty="0">
                <a:ea typeface="ＭＳ Ｐゴシック" panose="020B0600070205080204" pitchFamily="34" charset="-128"/>
              </a:rPr>
              <a:t>)</a:t>
            </a:r>
          </a:p>
          <a:p>
            <a:r>
              <a:rPr lang="en-US" altLang="en-US" sz="2200" i="1" dirty="0">
                <a:ea typeface="ＭＳ Ｐゴシック" panose="020B0600070205080204" pitchFamily="34" charset="-128"/>
              </a:rPr>
              <a:t>Since this relation is redundant, we don’t include it in the final schema.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FA96AF62-ADDC-4256-A98A-9DCE67E1E68C}"/>
              </a:ext>
            </a:extLst>
          </p:cNvPr>
          <p:cNvSpPr>
            <a:spLocks noGrp="1" noChangeArrowheads="1"/>
          </p:cNvSpPr>
          <p:nvPr>
            <p:ph type="title"/>
          </p:nvPr>
        </p:nvSpPr>
        <p:spPr>
          <a:xfrm>
            <a:off x="885825" y="114300"/>
            <a:ext cx="8077200" cy="609600"/>
          </a:xfrm>
        </p:spPr>
        <p:txBody>
          <a:bodyPr/>
          <a:lstStyle/>
          <a:p>
            <a:pPr>
              <a:defRPr/>
            </a:pPr>
            <a:r>
              <a:rPr lang="en-US" dirty="0">
                <a:ea typeface="+mj-ea"/>
              </a:rPr>
              <a:t>Reduction to Relation Schemas</a:t>
            </a:r>
          </a:p>
        </p:txBody>
      </p:sp>
      <p:sp>
        <p:nvSpPr>
          <p:cNvPr id="121859" name="Rectangle 3">
            <a:extLst>
              <a:ext uri="{FF2B5EF4-FFF2-40B4-BE49-F238E27FC236}">
                <a16:creationId xmlns:a16="http://schemas.microsoft.com/office/drawing/2014/main" id="{D969B9E4-0A2A-4D81-B1EF-860623C29B3C}"/>
              </a:ext>
            </a:extLst>
          </p:cNvPr>
          <p:cNvSpPr>
            <a:spLocks noGrp="1" noChangeArrowheads="1"/>
          </p:cNvSpPr>
          <p:nvPr>
            <p:ph type="body" idx="1"/>
          </p:nvPr>
        </p:nvSpPr>
        <p:spPr>
          <a:xfrm>
            <a:off x="190500" y="862013"/>
            <a:ext cx="8816975" cy="5826125"/>
          </a:xfrm>
        </p:spPr>
        <p:txBody>
          <a:bodyPr/>
          <a:lstStyle/>
          <a:p>
            <a:r>
              <a:rPr lang="en-US" altLang="en-US" sz="2200" dirty="0">
                <a:ea typeface="ＭＳ Ｐゴシック" panose="020B0600070205080204" pitchFamily="34" charset="-128"/>
              </a:rPr>
              <a:t>Step 6: Mapping of Multivalued Attributes</a:t>
            </a:r>
          </a:p>
          <a:p>
            <a:r>
              <a:rPr lang="en-US" altLang="en-US" sz="2200" dirty="0">
                <a:ea typeface="ＭＳ Ｐゴシック" panose="020B0600070205080204" pitchFamily="34" charset="-128"/>
              </a:rPr>
              <a:t>Another example:</a:t>
            </a:r>
          </a:p>
          <a:p>
            <a:r>
              <a:rPr lang="en-US" altLang="en-US" sz="2200" dirty="0">
                <a:ea typeface="ＭＳ Ｐゴシック" panose="020B0600070205080204" pitchFamily="34" charset="-128"/>
              </a:rPr>
              <a:t>Consider the following entity with id being the primary key and locations being a multivalued attribute</a:t>
            </a:r>
          </a:p>
          <a:p>
            <a:pPr lvl="1"/>
            <a:r>
              <a:rPr lang="en-US" altLang="en-US" sz="2200" i="1" dirty="0">
                <a:ea typeface="ＭＳ Ｐゴシック" panose="020B0600070205080204" pitchFamily="34" charset="-128"/>
              </a:rPr>
              <a:t>department(</a:t>
            </a:r>
            <a:r>
              <a:rPr lang="en-US" altLang="en-US" sz="2200" i="1" u="sng" dirty="0">
                <a:ea typeface="ＭＳ Ｐゴシック" panose="020B0600070205080204" pitchFamily="34" charset="-128"/>
              </a:rPr>
              <a:t>id</a:t>
            </a:r>
            <a:r>
              <a:rPr lang="en-US" altLang="en-US" sz="2200" i="1" dirty="0">
                <a:ea typeface="ＭＳ Ｐゴシック" panose="020B0600070205080204" pitchFamily="34" charset="-128"/>
              </a:rPr>
              <a:t>, name, {locations})</a:t>
            </a:r>
          </a:p>
          <a:p>
            <a:r>
              <a:rPr lang="en-US" altLang="en-US" sz="2200" i="1" dirty="0">
                <a:ea typeface="ＭＳ Ｐゴシック" panose="020B0600070205080204" pitchFamily="34" charset="-128"/>
              </a:rPr>
              <a:t>The above entity will result in two relations:</a:t>
            </a:r>
          </a:p>
          <a:p>
            <a:pPr lvl="1"/>
            <a:r>
              <a:rPr lang="en-US" altLang="en-US" sz="2200" i="1" dirty="0">
                <a:ea typeface="ＭＳ Ｐゴシック" panose="020B0600070205080204" pitchFamily="34" charset="-128"/>
              </a:rPr>
              <a:t>For the locations attribute: locations(</a:t>
            </a:r>
            <a:r>
              <a:rPr lang="en-US" altLang="en-US" sz="2200" i="1" u="sng" dirty="0">
                <a:ea typeface="ＭＳ Ｐゴシック" panose="020B0600070205080204" pitchFamily="34" charset="-128"/>
              </a:rPr>
              <a:t>id</a:t>
            </a:r>
            <a:r>
              <a:rPr lang="en-US" altLang="en-US" sz="2200" i="1" dirty="0">
                <a:ea typeface="ＭＳ Ｐゴシック" panose="020B0600070205080204" pitchFamily="34" charset="-128"/>
              </a:rPr>
              <a:t>, locations)</a:t>
            </a:r>
          </a:p>
          <a:p>
            <a:pPr lvl="1"/>
            <a:r>
              <a:rPr lang="en-US" altLang="en-US" sz="2200" i="1" dirty="0">
                <a:ea typeface="ＭＳ Ｐゴシック" panose="020B0600070205080204" pitchFamily="34" charset="-128"/>
              </a:rPr>
              <a:t>For the department entity: department(</a:t>
            </a:r>
            <a:r>
              <a:rPr lang="en-US" altLang="en-US" sz="2200" i="1" u="sng" dirty="0">
                <a:ea typeface="ＭＳ Ｐゴシック" panose="020B0600070205080204" pitchFamily="34" charset="-128"/>
              </a:rPr>
              <a:t>id</a:t>
            </a:r>
            <a:r>
              <a:rPr lang="en-US" altLang="en-US" sz="2200" i="1" dirty="0">
                <a:ea typeface="ＭＳ Ｐゴシック" panose="020B0600070205080204" pitchFamily="34" charset="-128"/>
              </a:rPr>
              <a:t>, name)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a:extLst>
              <a:ext uri="{FF2B5EF4-FFF2-40B4-BE49-F238E27FC236}">
                <a16:creationId xmlns:a16="http://schemas.microsoft.com/office/drawing/2014/main" id="{0F007D9B-F32A-4B17-A851-F5652EF2DD73}"/>
              </a:ext>
            </a:extLst>
          </p:cNvPr>
          <p:cNvSpPr>
            <a:spLocks noGrp="1" noChangeArrowheads="1"/>
          </p:cNvSpPr>
          <p:nvPr>
            <p:ph type="title" idx="4294967295"/>
          </p:nvPr>
        </p:nvSpPr>
        <p:spPr>
          <a:xfrm>
            <a:off x="731838" y="71438"/>
            <a:ext cx="8370887" cy="609600"/>
          </a:xfrm>
        </p:spPr>
        <p:txBody>
          <a:bodyPr/>
          <a:lstStyle/>
          <a:p>
            <a:pPr>
              <a:defRPr/>
            </a:pPr>
            <a:r>
              <a:rPr lang="en-US" sz="2400" dirty="0"/>
              <a:t>Reduction to Relation Schemas</a:t>
            </a:r>
            <a:endParaRPr lang="en-US" sz="2400" dirty="0">
              <a:ea typeface="+mj-ea"/>
            </a:endParaRPr>
          </a:p>
        </p:txBody>
      </p:sp>
      <p:sp>
        <p:nvSpPr>
          <p:cNvPr id="123907" name="Rectangle 3">
            <a:extLst>
              <a:ext uri="{FF2B5EF4-FFF2-40B4-BE49-F238E27FC236}">
                <a16:creationId xmlns:a16="http://schemas.microsoft.com/office/drawing/2014/main" id="{CAF5E1C3-964F-4CDB-9B99-20487D2FD715}"/>
              </a:ext>
            </a:extLst>
          </p:cNvPr>
          <p:cNvSpPr>
            <a:spLocks noGrp="1" noChangeArrowheads="1"/>
          </p:cNvSpPr>
          <p:nvPr>
            <p:ph type="body" idx="4294967295"/>
          </p:nvPr>
        </p:nvSpPr>
        <p:spPr>
          <a:xfrm>
            <a:off x="2849563" y="1104900"/>
            <a:ext cx="6026150" cy="5097463"/>
          </a:xfrm>
          <a:noFill/>
        </p:spPr>
        <p:txBody>
          <a:bodyPr/>
          <a:lstStyle/>
          <a:p>
            <a:r>
              <a:rPr lang="en-US" altLang="en-US">
                <a:ea typeface="ＭＳ Ｐゴシック" panose="020B0600070205080204" pitchFamily="34" charset="-128"/>
              </a:rPr>
              <a:t>Step 6: Mapping of Multivalued Attributes </a:t>
            </a:r>
          </a:p>
          <a:p>
            <a:r>
              <a:rPr lang="en-US" altLang="en-US">
                <a:ea typeface="ＭＳ Ｐゴシック" panose="020B0600070205080204" pitchFamily="34" charset="-128"/>
              </a:rPr>
              <a:t>Example with different attribute types</a:t>
            </a:r>
          </a:p>
          <a:p>
            <a:r>
              <a:rPr lang="en-US" altLang="en-US">
                <a:ea typeface="ＭＳ Ｐゴシック" panose="020B0600070205080204" pitchFamily="34" charset="-128"/>
              </a:rPr>
              <a:t>Composite attributes are handled by creating a separate attribute for each of the component attributes; we do not create a separate attribute for the composite attribute itself.</a:t>
            </a:r>
          </a:p>
          <a:p>
            <a:r>
              <a:rPr lang="en-US" altLang="en-US" i="1">
                <a:ea typeface="ＭＳ Ｐゴシック" panose="020B0600070205080204" pitchFamily="34" charset="-128"/>
              </a:rPr>
              <a:t>instructor(</a:t>
            </a:r>
            <a:r>
              <a:rPr lang="en-US" altLang="en-US" i="1" u="sng">
                <a:ea typeface="ＭＳ Ｐゴシック" panose="020B0600070205080204" pitchFamily="34" charset="-128"/>
              </a:rPr>
              <a:t>ID</a:t>
            </a:r>
            <a:r>
              <a:rPr lang="en-US" altLang="en-US" i="1">
                <a:ea typeface="ＭＳ Ｐゴシック" panose="020B0600070205080204" pitchFamily="34" charset="-128"/>
              </a:rPr>
              <a:t>, first_name, middle_initial,  last_name, street_number, street_name, apt_number, city,       state, zip_code, date_of_birth)</a:t>
            </a:r>
          </a:p>
          <a:p>
            <a:r>
              <a:rPr lang="en-US" altLang="en-US" i="1">
                <a:ea typeface="ＭＳ Ｐゴシック" panose="020B0600070205080204" pitchFamily="34" charset="-128"/>
              </a:rPr>
              <a:t>inst_phone</a:t>
            </a:r>
            <a:r>
              <a:rPr lang="en-US" altLang="en-US">
                <a:ea typeface="ＭＳ Ｐゴシック" panose="020B0600070205080204" pitchFamily="34" charset="-128"/>
              </a:rPr>
              <a:t>(</a:t>
            </a:r>
            <a:r>
              <a:rPr lang="en-US" altLang="en-US" i="1" u="sng">
                <a:ea typeface="ＭＳ Ｐゴシック" panose="020B0600070205080204" pitchFamily="34" charset="-128"/>
              </a:rPr>
              <a:t>ID</a:t>
            </a:r>
            <a:r>
              <a:rPr lang="en-US" altLang="en-US" i="1">
                <a:ea typeface="ＭＳ Ｐゴシック" panose="020B0600070205080204" pitchFamily="34" charset="-128"/>
              </a:rPr>
              <a:t>, </a:t>
            </a:r>
            <a:r>
              <a:rPr lang="en-US" altLang="en-US" i="1" u="sng">
                <a:ea typeface="ＭＳ Ｐゴシック" panose="020B0600070205080204" pitchFamily="34" charset="-128"/>
              </a:rPr>
              <a:t>phone_number</a:t>
            </a:r>
            <a:r>
              <a:rPr lang="en-US" altLang="en-US">
                <a:ea typeface="ＭＳ Ｐゴシック" panose="020B0600070205080204" pitchFamily="34" charset="-128"/>
              </a:rPr>
              <a:t>)</a:t>
            </a:r>
          </a:p>
          <a:p>
            <a:r>
              <a:rPr lang="en-US" altLang="en-US" i="1">
                <a:ea typeface="ＭＳ Ｐゴシック" panose="020B0600070205080204" pitchFamily="34" charset="-128"/>
              </a:rPr>
              <a:t>Derived attributes are not explicitly represented in the relational data model.</a:t>
            </a:r>
          </a:p>
          <a:p>
            <a:endParaRPr lang="en-US" altLang="en-US" i="1">
              <a:ea typeface="ＭＳ Ｐゴシック" panose="020B0600070205080204" pitchFamily="34" charset="-128"/>
            </a:endParaRPr>
          </a:p>
          <a:p>
            <a:pPr lvl="1"/>
            <a:endParaRPr lang="en-US" altLang="en-US">
              <a:ea typeface="ＭＳ Ｐゴシック" panose="020B0600070205080204" pitchFamily="34" charset="-128"/>
            </a:endParaRPr>
          </a:p>
        </p:txBody>
      </p:sp>
      <p:pic>
        <p:nvPicPr>
          <p:cNvPr id="123908" name="Picture 5">
            <a:extLst>
              <a:ext uri="{FF2B5EF4-FFF2-40B4-BE49-F238E27FC236}">
                <a16:creationId xmlns:a16="http://schemas.microsoft.com/office/drawing/2014/main" id="{8409C805-B401-496F-8DEE-F1CDF99F3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22375"/>
            <a:ext cx="2284413"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3BDCA2E3-673D-46EB-BBDB-B52B99DC0AD4}"/>
              </a:ext>
            </a:extLst>
          </p:cNvPr>
          <p:cNvSpPr>
            <a:spLocks noGrp="1" noChangeArrowheads="1"/>
          </p:cNvSpPr>
          <p:nvPr>
            <p:ph type="title"/>
          </p:nvPr>
        </p:nvSpPr>
        <p:spPr/>
        <p:txBody>
          <a:bodyPr/>
          <a:lstStyle/>
          <a:p>
            <a:pPr>
              <a:defRPr/>
            </a:pPr>
            <a:r>
              <a:rPr lang="en-US" dirty="0">
                <a:ea typeface="+mj-ea"/>
              </a:rPr>
              <a:t>Entity Sets</a:t>
            </a:r>
          </a:p>
        </p:txBody>
      </p:sp>
      <p:sp>
        <p:nvSpPr>
          <p:cNvPr id="15363" name="Rectangle 3">
            <a:extLst>
              <a:ext uri="{FF2B5EF4-FFF2-40B4-BE49-F238E27FC236}">
                <a16:creationId xmlns:a16="http://schemas.microsoft.com/office/drawing/2014/main" id="{CB52D472-41D0-4B39-B300-B6192C18ADFD}"/>
              </a:ext>
            </a:extLst>
          </p:cNvPr>
          <p:cNvSpPr>
            <a:spLocks noGrp="1" noChangeArrowheads="1"/>
          </p:cNvSpPr>
          <p:nvPr>
            <p:ph type="body" idx="1"/>
          </p:nvPr>
        </p:nvSpPr>
        <p:spPr>
          <a:xfrm>
            <a:off x="855663" y="1222375"/>
            <a:ext cx="8077200" cy="3095183"/>
          </a:xfrm>
        </p:spPr>
        <p:txBody>
          <a:bodyPr/>
          <a:lstStyle/>
          <a:p>
            <a:r>
              <a:rPr lang="en-US" altLang="en-US" dirty="0">
                <a:ea typeface="ＭＳ Ｐゴシック" panose="020B0600070205080204" pitchFamily="34" charset="-128"/>
              </a:rPr>
              <a:t>An </a:t>
            </a:r>
            <a:r>
              <a:rPr lang="en-US" altLang="en-US" b="1" dirty="0">
                <a:ea typeface="ＭＳ Ｐゴシック" panose="020B0600070205080204" pitchFamily="34" charset="-128"/>
              </a:rPr>
              <a:t>entity </a:t>
            </a:r>
            <a:r>
              <a:rPr lang="en-US" altLang="en-US" dirty="0">
                <a:ea typeface="ＭＳ Ｐゴシック" panose="020B0600070205080204" pitchFamily="34" charset="-128"/>
              </a:rPr>
              <a:t>is a “thing” or “object” in the real world that is distinguishable from all other objects. For example, each person in a university is an entity. </a:t>
            </a:r>
          </a:p>
          <a:p>
            <a:r>
              <a:rPr lang="en-US" altLang="en-US" dirty="0">
                <a:ea typeface="ＭＳ Ｐゴシック" panose="020B0600070205080204" pitchFamily="34" charset="-128"/>
              </a:rPr>
              <a:t>An entity may be </a:t>
            </a:r>
            <a:r>
              <a:rPr lang="en-US" altLang="en-US" b="1" dirty="0">
                <a:ea typeface="ＭＳ Ｐゴシック" panose="020B0600070205080204" pitchFamily="34" charset="-128"/>
              </a:rPr>
              <a:t>concrete</a:t>
            </a:r>
            <a:r>
              <a:rPr lang="en-US" altLang="en-US" dirty="0">
                <a:ea typeface="ＭＳ Ｐゴシック" panose="020B0600070205080204" pitchFamily="34" charset="-128"/>
              </a:rPr>
              <a:t>, such as a person or a book, or it may be </a:t>
            </a:r>
            <a:r>
              <a:rPr lang="en-US" altLang="en-US" b="1" dirty="0">
                <a:ea typeface="ＭＳ Ｐゴシック" panose="020B0600070205080204" pitchFamily="34" charset="-128"/>
              </a:rPr>
              <a:t>abstract</a:t>
            </a:r>
            <a:r>
              <a:rPr lang="en-US" altLang="en-US" dirty="0">
                <a:ea typeface="ＭＳ Ｐゴシック" panose="020B0600070205080204" pitchFamily="34" charset="-128"/>
              </a:rPr>
              <a:t>, such as a course offering, or a flight reservation.</a:t>
            </a:r>
          </a:p>
          <a:p>
            <a:r>
              <a:rPr lang="en-US" altLang="en-US" dirty="0">
                <a:ea typeface="ＭＳ Ｐゴシック" panose="020B0600070205080204" pitchFamily="34" charset="-128"/>
              </a:rPr>
              <a:t>An </a:t>
            </a:r>
            <a:r>
              <a:rPr lang="en-US" altLang="en-US" b="1" dirty="0">
                <a:ea typeface="ＭＳ Ｐゴシック" panose="020B0600070205080204" pitchFamily="34" charset="-128"/>
              </a:rPr>
              <a:t>entity set</a:t>
            </a:r>
            <a:r>
              <a:rPr lang="en-US" altLang="en-US" dirty="0">
                <a:ea typeface="ＭＳ Ｐゴシック" panose="020B0600070205080204" pitchFamily="34" charset="-128"/>
              </a:rPr>
              <a:t> is a set of entities of the same type that share the same properties. The set of all people who are instructors at a given university, for example, can be defined as the entity set </a:t>
            </a:r>
            <a:r>
              <a:rPr lang="en-US" altLang="en-US" i="1" dirty="0">
                <a:ea typeface="ＭＳ Ｐゴシック" panose="020B0600070205080204" pitchFamily="34" charset="-128"/>
              </a:rPr>
              <a:t>instructor</a:t>
            </a:r>
            <a:r>
              <a:rPr lang="en-US" altLang="en-US" dirty="0">
                <a:ea typeface="ＭＳ Ｐゴシック" panose="020B0600070205080204" pitchFamily="34" charset="-128"/>
              </a:rPr>
              <a:t>. Similarly, the entity set </a:t>
            </a:r>
            <a:r>
              <a:rPr lang="en-US" altLang="en-US" i="1" dirty="0">
                <a:ea typeface="ＭＳ Ｐゴシック" panose="020B0600070205080204" pitchFamily="34" charset="-128"/>
              </a:rPr>
              <a:t>student </a:t>
            </a:r>
            <a:r>
              <a:rPr lang="en-US" altLang="en-US" dirty="0">
                <a:ea typeface="ＭＳ Ｐゴシック" panose="020B0600070205080204" pitchFamily="34" charset="-128"/>
              </a:rPr>
              <a:t>might represent the set of all students in the university.</a:t>
            </a:r>
          </a:p>
        </p:txBody>
      </p:sp>
      <p:pic>
        <p:nvPicPr>
          <p:cNvPr id="4" name="Picture 6">
            <a:extLst>
              <a:ext uri="{FF2B5EF4-FFF2-40B4-BE49-F238E27FC236}">
                <a16:creationId xmlns:a16="http://schemas.microsoft.com/office/drawing/2014/main" id="{29B6198D-7473-44E1-B3B0-3A54275D2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707" y="4433094"/>
            <a:ext cx="4240585" cy="236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3477E50E-CB3E-43BF-9897-AEA0B115DB11}"/>
              </a:ext>
            </a:extLst>
          </p:cNvPr>
          <p:cNvSpPr>
            <a:spLocks noGrp="1" noChangeArrowheads="1"/>
          </p:cNvSpPr>
          <p:nvPr>
            <p:ph type="title"/>
          </p:nvPr>
        </p:nvSpPr>
        <p:spPr>
          <a:xfrm>
            <a:off x="885825" y="114300"/>
            <a:ext cx="8077200" cy="609600"/>
          </a:xfrm>
        </p:spPr>
        <p:txBody>
          <a:bodyPr/>
          <a:lstStyle/>
          <a:p>
            <a:pPr>
              <a:defRPr/>
            </a:pPr>
            <a:r>
              <a:rPr lang="en-US">
                <a:ea typeface="+mj-ea"/>
              </a:rPr>
              <a:t>Reduction to Relation Schemas</a:t>
            </a:r>
          </a:p>
        </p:txBody>
      </p:sp>
      <p:sp>
        <p:nvSpPr>
          <p:cNvPr id="125955" name="Rectangle 3">
            <a:extLst>
              <a:ext uri="{FF2B5EF4-FFF2-40B4-BE49-F238E27FC236}">
                <a16:creationId xmlns:a16="http://schemas.microsoft.com/office/drawing/2014/main" id="{28E0C690-B3B2-46DA-888B-5475849EBCFA}"/>
              </a:ext>
            </a:extLst>
          </p:cNvPr>
          <p:cNvSpPr>
            <a:spLocks noGrp="1" noChangeArrowheads="1"/>
          </p:cNvSpPr>
          <p:nvPr>
            <p:ph type="body" idx="1"/>
          </p:nvPr>
        </p:nvSpPr>
        <p:spPr>
          <a:xfrm>
            <a:off x="814388" y="1093788"/>
            <a:ext cx="7670800" cy="2195512"/>
          </a:xfrm>
        </p:spPr>
        <p:txBody>
          <a:bodyPr/>
          <a:lstStyle/>
          <a:p>
            <a:r>
              <a:rPr lang="en-US" altLang="en-US" dirty="0">
                <a:ea typeface="ＭＳ Ｐゴシック" panose="020B0600070205080204" pitchFamily="34" charset="-128"/>
              </a:rPr>
              <a:t>Step 7: Mapping of </a:t>
            </a:r>
            <a:r>
              <a:rPr lang="en-US" altLang="en-US" i="1" dirty="0">
                <a:ea typeface="ＭＳ Ｐゴシック" panose="020B0600070205080204" pitchFamily="34" charset="-128"/>
              </a:rPr>
              <a:t>N</a:t>
            </a:r>
            <a:r>
              <a:rPr lang="en-US" altLang="en-US" dirty="0">
                <a:ea typeface="ＭＳ Ｐゴシック" panose="020B0600070205080204" pitchFamily="34" charset="-128"/>
              </a:rPr>
              <a:t>-</a:t>
            </a:r>
            <a:r>
              <a:rPr lang="en-US" altLang="en-US" dirty="0" err="1">
                <a:ea typeface="ＭＳ Ｐゴシック" panose="020B0600070205080204" pitchFamily="34" charset="-128"/>
              </a:rPr>
              <a:t>ary</a:t>
            </a:r>
            <a:r>
              <a:rPr lang="en-US" altLang="en-US" dirty="0">
                <a:ea typeface="ＭＳ Ｐゴシック" panose="020B0600070205080204" pitchFamily="34" charset="-128"/>
              </a:rPr>
              <a:t> Relationship Types</a:t>
            </a:r>
          </a:p>
          <a:p>
            <a:pPr lvl="1"/>
            <a:r>
              <a:rPr lang="en-US" altLang="en-US" dirty="0">
                <a:ea typeface="ＭＳ Ｐゴシック" panose="020B0600070205080204" pitchFamily="34" charset="-128"/>
              </a:rPr>
              <a:t>For each </a:t>
            </a:r>
            <a:r>
              <a:rPr lang="en-US" altLang="en-US" i="1" dirty="0">
                <a:ea typeface="ＭＳ Ｐゴシック" panose="020B0600070205080204" pitchFamily="34" charset="-128"/>
              </a:rPr>
              <a:t>n</a:t>
            </a:r>
            <a:r>
              <a:rPr lang="en-US" altLang="en-US" dirty="0">
                <a:ea typeface="ＭＳ Ｐゴシック" panose="020B0600070205080204" pitchFamily="34" charset="-128"/>
              </a:rPr>
              <a:t>-</a:t>
            </a:r>
            <a:r>
              <a:rPr lang="en-US" altLang="en-US" dirty="0" err="1">
                <a:ea typeface="ＭＳ Ｐゴシック" panose="020B0600070205080204" pitchFamily="34" charset="-128"/>
              </a:rPr>
              <a:t>ary</a:t>
            </a:r>
            <a:r>
              <a:rPr lang="en-US" altLang="en-US" dirty="0">
                <a:ea typeface="ＭＳ Ｐゴシック" panose="020B0600070205080204" pitchFamily="34" charset="-128"/>
              </a:rPr>
              <a:t> relationship type </a:t>
            </a:r>
            <a:r>
              <a:rPr lang="en-US" altLang="en-US" i="1" dirty="0">
                <a:ea typeface="ＭＳ Ｐゴシック" panose="020B0600070205080204" pitchFamily="34" charset="-128"/>
              </a:rPr>
              <a:t>R</a:t>
            </a:r>
          </a:p>
          <a:p>
            <a:pPr lvl="2"/>
            <a:r>
              <a:rPr lang="en-US" altLang="en-US" dirty="0">
                <a:ea typeface="ＭＳ Ｐゴシック" panose="020B0600070205080204" pitchFamily="34" charset="-128"/>
              </a:rPr>
              <a:t>Create a new relation </a:t>
            </a:r>
            <a:r>
              <a:rPr lang="en-US" altLang="en-US" i="1" dirty="0">
                <a:ea typeface="ＭＳ Ｐゴシック" panose="020B0600070205080204" pitchFamily="34" charset="-128"/>
              </a:rPr>
              <a:t>S</a:t>
            </a:r>
            <a:r>
              <a:rPr lang="en-US" altLang="en-US" dirty="0">
                <a:ea typeface="ＭＳ Ｐゴシック" panose="020B0600070205080204" pitchFamily="34" charset="-128"/>
              </a:rPr>
              <a:t> to represent relationship </a:t>
            </a:r>
            <a:r>
              <a:rPr lang="en-US" altLang="en-US" i="1" dirty="0">
                <a:ea typeface="ＭＳ Ｐゴシック" panose="020B0600070205080204" pitchFamily="34" charset="-128"/>
              </a:rPr>
              <a:t>R</a:t>
            </a:r>
          </a:p>
          <a:p>
            <a:pPr lvl="2"/>
            <a:r>
              <a:rPr lang="en-US" altLang="en-US" dirty="0">
                <a:ea typeface="ＭＳ Ｐゴシック" panose="020B0600070205080204" pitchFamily="34" charset="-128"/>
              </a:rPr>
              <a:t>Include primary keys of participating entity types as foreign keys in S (these together form the primary key of S)</a:t>
            </a:r>
          </a:p>
          <a:p>
            <a:pPr lvl="2"/>
            <a:r>
              <a:rPr lang="en-US" altLang="en-US" dirty="0">
                <a:ea typeface="ＭＳ Ｐゴシック" panose="020B0600070205080204" pitchFamily="34" charset="-128"/>
              </a:rPr>
              <a:t>Include any simple attributes of R as attributes of S</a:t>
            </a:r>
          </a:p>
        </p:txBody>
      </p:sp>
      <p:pic>
        <p:nvPicPr>
          <p:cNvPr id="125956" name="Picture 1029" descr="fig03_17">
            <a:extLst>
              <a:ext uri="{FF2B5EF4-FFF2-40B4-BE49-F238E27FC236}">
                <a16:creationId xmlns:a16="http://schemas.microsoft.com/office/drawing/2014/main" id="{434FC07F-A892-4E4E-BBFA-1F197C101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665" b="74811"/>
          <a:stretch>
            <a:fillRect/>
          </a:stretch>
        </p:blipFill>
        <p:spPr bwMode="auto">
          <a:xfrm>
            <a:off x="219075" y="3403600"/>
            <a:ext cx="47879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377991F4-351D-4725-B106-66CCD46E477F}"/>
              </a:ext>
            </a:extLst>
          </p:cNvPr>
          <p:cNvSpPr txBox="1">
            <a:spLocks/>
          </p:cNvSpPr>
          <p:nvPr/>
        </p:nvSpPr>
        <p:spPr bwMode="auto">
          <a:xfrm>
            <a:off x="4176713" y="3200400"/>
            <a:ext cx="4357687"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marL="0" indent="0">
              <a:buFont typeface="Wingdings" pitchFamily="2" charset="2"/>
              <a:buNone/>
              <a:defRPr/>
            </a:pPr>
            <a:r>
              <a:rPr lang="en-US" altLang="en-US" kern="0" dirty="0">
                <a:ea typeface="ＭＳ Ｐゴシック" pitchFamily="34" charset="-128"/>
              </a:rPr>
              <a:t>             SUPPLIER             PROJECT                         </a:t>
            </a:r>
          </a:p>
          <a:p>
            <a:pPr marL="0" indent="0">
              <a:buFont typeface="Wingdings" pitchFamily="2" charset="2"/>
              <a:buNone/>
              <a:defRPr/>
            </a:pPr>
            <a:endParaRPr lang="en-US" altLang="en-US" kern="0" dirty="0">
              <a:ea typeface="ＭＳ Ｐゴシック" pitchFamily="34" charset="-128"/>
            </a:endParaRPr>
          </a:p>
          <a:p>
            <a:pPr marL="0" indent="0">
              <a:buFont typeface="Wingdings" pitchFamily="2" charset="2"/>
              <a:buNone/>
              <a:defRPr/>
            </a:pPr>
            <a:endParaRPr lang="en-US" altLang="en-US" kern="0" dirty="0">
              <a:ea typeface="ＭＳ Ｐゴシック" pitchFamily="34" charset="-128"/>
            </a:endParaRPr>
          </a:p>
          <a:p>
            <a:pPr marL="0" indent="0">
              <a:buFont typeface="Wingdings" pitchFamily="2" charset="2"/>
              <a:buNone/>
              <a:defRPr/>
            </a:pPr>
            <a:r>
              <a:rPr lang="en-US" altLang="en-US" kern="0" dirty="0">
                <a:ea typeface="ＭＳ Ｐゴシック" pitchFamily="34" charset="-128"/>
              </a:rPr>
              <a:t>               PART</a:t>
            </a:r>
          </a:p>
          <a:p>
            <a:pPr marL="0" indent="0">
              <a:buFont typeface="Wingdings" pitchFamily="2" charset="2"/>
              <a:buNone/>
              <a:defRPr/>
            </a:pPr>
            <a:endParaRPr lang="en-US" altLang="en-US" kern="0" dirty="0">
              <a:ea typeface="ＭＳ Ｐゴシック" pitchFamily="34" charset="-128"/>
            </a:endParaRPr>
          </a:p>
          <a:p>
            <a:pPr marL="0" indent="0">
              <a:buFont typeface="Wingdings" pitchFamily="2" charset="2"/>
              <a:buNone/>
              <a:defRPr/>
            </a:pPr>
            <a:endParaRPr lang="en-US" altLang="en-US" kern="0" dirty="0">
              <a:ea typeface="ＭＳ Ｐゴシック" pitchFamily="34" charset="-128"/>
            </a:endParaRPr>
          </a:p>
          <a:p>
            <a:pPr marL="0" indent="0">
              <a:buFont typeface="Wingdings" pitchFamily="2" charset="2"/>
              <a:buNone/>
              <a:defRPr/>
            </a:pPr>
            <a:r>
              <a:rPr lang="en-US" altLang="en-US" kern="0" dirty="0">
                <a:ea typeface="ＭＳ Ｐゴシック" pitchFamily="34" charset="-128"/>
              </a:rPr>
              <a:t>               SUPPLY</a:t>
            </a:r>
          </a:p>
          <a:p>
            <a:pPr marL="0" indent="0">
              <a:buFont typeface="Wingdings" pitchFamily="2" charset="2"/>
              <a:buNone/>
              <a:defRPr/>
            </a:pPr>
            <a:endParaRPr lang="en-US" altLang="en-US" kern="0" dirty="0">
              <a:ea typeface="ＭＳ Ｐゴシック" pitchFamily="34" charset="-128"/>
            </a:endParaRPr>
          </a:p>
          <a:p>
            <a:pPr marL="0" indent="0">
              <a:buFont typeface="Wingdings" pitchFamily="2" charset="2"/>
              <a:buNone/>
              <a:defRPr/>
            </a:pPr>
            <a:endParaRPr lang="en-US" altLang="en-US" kern="0" dirty="0">
              <a:ea typeface="ＭＳ Ｐゴシック" pitchFamily="34" charset="-128"/>
            </a:endParaRPr>
          </a:p>
          <a:p>
            <a:pPr marL="0" indent="0">
              <a:buFont typeface="Wingdings" pitchFamily="2" charset="2"/>
              <a:buNone/>
              <a:defRPr/>
            </a:pPr>
            <a:endParaRPr lang="en-US" altLang="en-US" kern="0" dirty="0">
              <a:ea typeface="ＭＳ Ｐゴシック" pitchFamily="34" charset="-128"/>
            </a:endParaRPr>
          </a:p>
        </p:txBody>
      </p:sp>
      <p:graphicFrame>
        <p:nvGraphicFramePr>
          <p:cNvPr id="7" name="Table 6">
            <a:extLst>
              <a:ext uri="{FF2B5EF4-FFF2-40B4-BE49-F238E27FC236}">
                <a16:creationId xmlns:a16="http://schemas.microsoft.com/office/drawing/2014/main" id="{D6A1E039-91CE-44D4-B9EA-B914D0709C4A}"/>
              </a:ext>
            </a:extLst>
          </p:cNvPr>
          <p:cNvGraphicFramePr>
            <a:graphicFrameLocks noGrp="1"/>
          </p:cNvGraphicFramePr>
          <p:nvPr/>
        </p:nvGraphicFramePr>
        <p:xfrm>
          <a:off x="2454275" y="5508625"/>
          <a:ext cx="6096000" cy="371475"/>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475">
                <a:tc>
                  <a:txBody>
                    <a:bodyPr/>
                    <a:lstStyle/>
                    <a:p>
                      <a:r>
                        <a:rPr lang="en-US" sz="1800" u="sng" dirty="0" err="1"/>
                        <a:t>Sname</a:t>
                      </a:r>
                      <a:endParaRPr lang="en-US" sz="1800" u="sng" dirty="0"/>
                    </a:p>
                  </a:txBody>
                  <a:tcPr marT="45798" marB="45798"/>
                </a:tc>
                <a:tc>
                  <a:txBody>
                    <a:bodyPr/>
                    <a:lstStyle/>
                    <a:p>
                      <a:r>
                        <a:rPr lang="en-US" sz="1800" u="sng" dirty="0" err="1"/>
                        <a:t>Proj_name</a:t>
                      </a:r>
                      <a:endParaRPr lang="en-US" sz="1800" u="sng" dirty="0"/>
                    </a:p>
                  </a:txBody>
                  <a:tcPr marT="45798" marB="45798"/>
                </a:tc>
                <a:tc>
                  <a:txBody>
                    <a:bodyPr/>
                    <a:lstStyle/>
                    <a:p>
                      <a:r>
                        <a:rPr lang="en-US" sz="1800" u="sng" dirty="0" err="1"/>
                        <a:t>Part_no</a:t>
                      </a:r>
                      <a:endParaRPr lang="en-US" sz="1800" u="sng" dirty="0"/>
                    </a:p>
                  </a:txBody>
                  <a:tcPr marT="45798" marB="45798"/>
                </a:tc>
                <a:tc>
                  <a:txBody>
                    <a:bodyPr/>
                    <a:lstStyle/>
                    <a:p>
                      <a:r>
                        <a:rPr lang="en-US" sz="1800" dirty="0"/>
                        <a:t>Quantity</a:t>
                      </a:r>
                    </a:p>
                  </a:txBody>
                  <a:tcPr marT="45798" marB="45798"/>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B2B19540-930C-4870-9317-49507C60D55A}"/>
              </a:ext>
            </a:extLst>
          </p:cNvPr>
          <p:cNvGraphicFramePr>
            <a:graphicFrameLocks noGrp="1"/>
          </p:cNvGraphicFramePr>
          <p:nvPr/>
        </p:nvGraphicFramePr>
        <p:xfrm>
          <a:off x="5062538" y="3579813"/>
          <a:ext cx="1066800" cy="371475"/>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0000"/>
                    </a:ext>
                  </a:extLst>
                </a:gridCol>
              </a:tblGrid>
              <a:tr h="371475">
                <a:tc>
                  <a:txBody>
                    <a:bodyPr/>
                    <a:lstStyle/>
                    <a:p>
                      <a:r>
                        <a:rPr lang="en-US" sz="1600" u="sng" dirty="0" err="1"/>
                        <a:t>Sname</a:t>
                      </a:r>
                      <a:endParaRPr lang="en-US" sz="1600" u="sng" dirty="0"/>
                    </a:p>
                  </a:txBody>
                  <a:tcPr marT="45798" marB="45798"/>
                </a:tc>
                <a:extLst>
                  <a:ext uri="{0D108BD9-81ED-4DB2-BD59-A6C34878D82A}">
                    <a16:rowId xmlns:a16="http://schemas.microsoft.com/office/drawing/2014/main" val="10000"/>
                  </a:ext>
                </a:extLst>
              </a:tr>
            </a:tbl>
          </a:graphicData>
        </a:graphic>
      </p:graphicFrame>
      <p:graphicFrame>
        <p:nvGraphicFramePr>
          <p:cNvPr id="9" name="Table 8">
            <a:extLst>
              <a:ext uri="{FF2B5EF4-FFF2-40B4-BE49-F238E27FC236}">
                <a16:creationId xmlns:a16="http://schemas.microsoft.com/office/drawing/2014/main" id="{63CABAF9-690D-4037-96CF-9BFFC79B3ADA}"/>
              </a:ext>
            </a:extLst>
          </p:cNvPr>
          <p:cNvGraphicFramePr>
            <a:graphicFrameLocks noGrp="1"/>
          </p:cNvGraphicFramePr>
          <p:nvPr/>
        </p:nvGraphicFramePr>
        <p:xfrm>
          <a:off x="6575425" y="3598863"/>
          <a:ext cx="1638300" cy="366712"/>
        </p:xfrm>
        <a:graphic>
          <a:graphicData uri="http://schemas.openxmlformats.org/drawingml/2006/table">
            <a:tbl>
              <a:tblPr firstRow="1" bandRow="1">
                <a:tableStyleId>{5940675A-B579-460E-94D1-54222C63F5DA}</a:tableStyleId>
              </a:tblPr>
              <a:tblGrid>
                <a:gridCol w="1638300">
                  <a:extLst>
                    <a:ext uri="{9D8B030D-6E8A-4147-A177-3AD203B41FA5}">
                      <a16:colId xmlns:a16="http://schemas.microsoft.com/office/drawing/2014/main" val="20000"/>
                    </a:ext>
                  </a:extLst>
                </a:gridCol>
              </a:tblGrid>
              <a:tr h="366712">
                <a:tc>
                  <a:txBody>
                    <a:bodyPr/>
                    <a:lstStyle/>
                    <a:p>
                      <a:r>
                        <a:rPr lang="en-US" sz="1800" u="sng" dirty="0" err="1"/>
                        <a:t>Proj_name</a:t>
                      </a:r>
                      <a:endParaRPr lang="en-US" sz="1800" u="sng" dirty="0"/>
                    </a:p>
                  </a:txBody>
                  <a:tcPr marT="45676" marB="45676"/>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C5ED8DF6-E95C-4811-8698-F67B7D0F4945}"/>
              </a:ext>
            </a:extLst>
          </p:cNvPr>
          <p:cNvGraphicFramePr>
            <a:graphicFrameLocks noGrp="1"/>
          </p:cNvGraphicFramePr>
          <p:nvPr/>
        </p:nvGraphicFramePr>
        <p:xfrm>
          <a:off x="5087938" y="4500563"/>
          <a:ext cx="1143000" cy="371475"/>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tblGrid>
              <a:tr h="371475">
                <a:tc>
                  <a:txBody>
                    <a:bodyPr/>
                    <a:lstStyle/>
                    <a:p>
                      <a:r>
                        <a:rPr lang="en-US" sz="1800" u="sng" dirty="0" err="1"/>
                        <a:t>Part_no</a:t>
                      </a:r>
                      <a:endParaRPr lang="en-US" sz="1800" u="sng" dirty="0"/>
                    </a:p>
                  </a:txBody>
                  <a:tcPr marT="45798" marB="45798"/>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4A5345E4-23AC-4F78-8D5D-CCDF84B68224}"/>
              </a:ext>
            </a:extLst>
          </p:cNvPr>
          <p:cNvSpPr>
            <a:spLocks noGrp="1" noChangeArrowheads="1"/>
          </p:cNvSpPr>
          <p:nvPr>
            <p:ph type="title"/>
          </p:nvPr>
        </p:nvSpPr>
        <p:spPr>
          <a:xfrm>
            <a:off x="742950" y="38100"/>
            <a:ext cx="8420100" cy="682625"/>
          </a:xfrm>
        </p:spPr>
        <p:txBody>
          <a:bodyPr/>
          <a:lstStyle/>
          <a:p>
            <a:pPr>
              <a:defRPr/>
            </a:pPr>
            <a:r>
              <a:rPr lang="en-US" dirty="0"/>
              <a:t>E-R Diagram for a University Enterprise</a:t>
            </a:r>
            <a:endParaRPr lang="en-US" dirty="0">
              <a:ea typeface="+mj-ea"/>
            </a:endParaRPr>
          </a:p>
        </p:txBody>
      </p:sp>
      <p:pic>
        <p:nvPicPr>
          <p:cNvPr id="128003" name="Picture 4">
            <a:extLst>
              <a:ext uri="{FF2B5EF4-FFF2-40B4-BE49-F238E27FC236}">
                <a16:creationId xmlns:a16="http://schemas.microsoft.com/office/drawing/2014/main" id="{F04C0177-D263-4B5C-8ED8-C19510743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760413"/>
            <a:ext cx="6249988" cy="595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5FCA5AC5-9180-4A14-BB62-48AC5EDE9972}"/>
              </a:ext>
            </a:extLst>
          </p:cNvPr>
          <p:cNvSpPr txBox="1">
            <a:spLocks noChangeArrowheads="1"/>
          </p:cNvSpPr>
          <p:nvPr/>
        </p:nvSpPr>
        <p:spPr>
          <a:xfrm>
            <a:off x="1036638" y="582613"/>
            <a:ext cx="7670800" cy="468312"/>
          </a:xfrm>
          <a:prstGeom prst="rect">
            <a:avLst/>
          </a:prstGeom>
        </p:spPr>
        <p:txBody>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a:defRPr/>
            </a:pPr>
            <a:r>
              <a:rPr lang="en-US" altLang="en-US" sz="1800" kern="0" dirty="0">
                <a:ea typeface="ＭＳ Ｐゴシック" panose="020B0600070205080204" pitchFamily="34" charset="-128"/>
              </a:rPr>
              <a:t>Please convert this ER diagram to a schema diagram.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a:extLst>
              <a:ext uri="{FF2B5EF4-FFF2-40B4-BE49-F238E27FC236}">
                <a16:creationId xmlns:a16="http://schemas.microsoft.com/office/drawing/2014/main" id="{38E816B9-988A-4722-8B36-7D65510DE9B4}"/>
              </a:ext>
            </a:extLst>
          </p:cNvPr>
          <p:cNvSpPr>
            <a:spLocks noGrp="1" noChangeArrowheads="1"/>
          </p:cNvSpPr>
          <p:nvPr>
            <p:ph type="ctrTitle"/>
          </p:nvPr>
        </p:nvSpPr>
        <p:spPr/>
        <p:txBody>
          <a:bodyPr/>
          <a:lstStyle/>
          <a:p>
            <a:pPr>
              <a:defRPr/>
            </a:pPr>
            <a:r>
              <a:rPr lang="en-US" dirty="0">
                <a:ea typeface="+mj-ea"/>
              </a:rPr>
              <a:t>End of  Chapter  7</a:t>
            </a:r>
            <a:br>
              <a:rPr lang="en-US" dirty="0">
                <a:ea typeface="+mj-ea"/>
              </a:rPr>
            </a:br>
            <a:endParaRPr lang="en-US" dirty="0">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4EBAE968-2501-4B38-9799-CD4F4AB4679F}"/>
              </a:ext>
            </a:extLst>
          </p:cNvPr>
          <p:cNvSpPr>
            <a:spLocks noGrp="1" noChangeArrowheads="1"/>
          </p:cNvSpPr>
          <p:nvPr>
            <p:ph type="title"/>
          </p:nvPr>
        </p:nvSpPr>
        <p:spPr/>
        <p:txBody>
          <a:bodyPr/>
          <a:lstStyle/>
          <a:p>
            <a:pPr>
              <a:defRPr/>
            </a:pPr>
            <a:r>
              <a:rPr lang="en-US" dirty="0">
                <a:ea typeface="+mj-ea"/>
              </a:rPr>
              <a:t>Attributes</a:t>
            </a:r>
          </a:p>
        </p:txBody>
      </p:sp>
      <p:sp>
        <p:nvSpPr>
          <p:cNvPr id="19459" name="Rectangle 3">
            <a:extLst>
              <a:ext uri="{FF2B5EF4-FFF2-40B4-BE49-F238E27FC236}">
                <a16:creationId xmlns:a16="http://schemas.microsoft.com/office/drawing/2014/main" id="{F5116588-9EDB-4A43-B08A-286D65F9C4E2}"/>
              </a:ext>
            </a:extLst>
          </p:cNvPr>
          <p:cNvSpPr>
            <a:spLocks noGrp="1" noChangeArrowheads="1"/>
          </p:cNvSpPr>
          <p:nvPr>
            <p:ph type="body" idx="1"/>
          </p:nvPr>
        </p:nvSpPr>
        <p:spPr>
          <a:xfrm>
            <a:off x="1056443" y="1222375"/>
            <a:ext cx="7208668" cy="4876800"/>
          </a:xfrm>
        </p:spPr>
        <p:txBody>
          <a:bodyPr/>
          <a:lstStyle/>
          <a:p>
            <a:r>
              <a:rPr lang="en-US" altLang="en-US" dirty="0">
                <a:ea typeface="ＭＳ Ｐゴシック" panose="020B0600070205080204" pitchFamily="34" charset="-128"/>
              </a:rPr>
              <a:t>An entity is represented by a set of </a:t>
            </a:r>
            <a:r>
              <a:rPr lang="en-US" altLang="en-US" b="1" dirty="0">
                <a:ea typeface="ＭＳ Ｐゴシック" panose="020B0600070205080204" pitchFamily="34" charset="-128"/>
              </a:rPr>
              <a:t>attributes</a:t>
            </a:r>
            <a:r>
              <a:rPr lang="en-US" altLang="en-US" dirty="0">
                <a:ea typeface="ＭＳ Ｐゴシック" panose="020B0600070205080204" pitchFamily="34" charset="-128"/>
              </a:rPr>
              <a:t> that are descriptive properties possessed by each member of an entity set. </a:t>
            </a:r>
          </a:p>
          <a:p>
            <a:r>
              <a:rPr lang="en-US" altLang="en-US" dirty="0">
                <a:ea typeface="ＭＳ Ｐゴシック" panose="020B0600070205080204" pitchFamily="34" charset="-128"/>
              </a:rPr>
              <a:t>Possible attributes of the </a:t>
            </a:r>
            <a:r>
              <a:rPr lang="en-US" altLang="en-US" i="1" dirty="0">
                <a:ea typeface="ＭＳ Ｐゴシック" panose="020B0600070205080204" pitchFamily="34" charset="-128"/>
              </a:rPr>
              <a:t>instructor </a:t>
            </a:r>
            <a:r>
              <a:rPr lang="en-US" altLang="en-US" dirty="0">
                <a:ea typeface="ＭＳ Ｐゴシック" panose="020B0600070205080204" pitchFamily="34" charset="-128"/>
              </a:rPr>
              <a:t>entity set are </a:t>
            </a:r>
            <a:r>
              <a:rPr lang="en-US" altLang="en-US" i="1" dirty="0">
                <a:ea typeface="ＭＳ Ｐゴシック" panose="020B0600070205080204" pitchFamily="34" charset="-128"/>
              </a:rPr>
              <a:t>ID</a:t>
            </a:r>
            <a:r>
              <a:rPr lang="en-US" altLang="en-US" dirty="0">
                <a:ea typeface="ＭＳ Ｐゴシック" panose="020B0600070205080204" pitchFamily="34" charset="-128"/>
              </a:rPr>
              <a:t>, </a:t>
            </a:r>
            <a:r>
              <a:rPr lang="en-US" altLang="en-US" i="1" dirty="0">
                <a:ea typeface="ＭＳ Ｐゴシック" panose="020B0600070205080204" pitchFamily="34" charset="-128"/>
              </a:rPr>
              <a:t>name</a:t>
            </a:r>
            <a:r>
              <a:rPr lang="en-US" altLang="en-US" dirty="0">
                <a:ea typeface="ＭＳ Ｐゴシック" panose="020B0600070205080204" pitchFamily="34" charset="-128"/>
              </a:rPr>
              <a:t>, </a:t>
            </a:r>
            <a:r>
              <a:rPr lang="en-US" altLang="en-US" i="1" dirty="0" err="1">
                <a:ea typeface="ＭＳ Ｐゴシック" panose="020B0600070205080204" pitchFamily="34" charset="-128"/>
              </a:rPr>
              <a:t>dept_name</a:t>
            </a:r>
            <a:r>
              <a:rPr lang="en-US" altLang="en-US" dirty="0">
                <a:ea typeface="ＭＳ Ｐゴシック" panose="020B0600070205080204" pitchFamily="34" charset="-128"/>
              </a:rPr>
              <a:t>, and </a:t>
            </a:r>
            <a:r>
              <a:rPr lang="en-US" altLang="en-US" i="1" dirty="0">
                <a:ea typeface="ＭＳ Ｐゴシック" panose="020B0600070205080204" pitchFamily="34" charset="-128"/>
              </a:rPr>
              <a:t>salary</a:t>
            </a:r>
            <a:r>
              <a:rPr lang="en-US" altLang="en-US" dirty="0">
                <a:ea typeface="ＭＳ Ｐゴシック" panose="020B0600070205080204" pitchFamily="34" charset="-128"/>
              </a:rPr>
              <a:t>. </a:t>
            </a:r>
          </a:p>
          <a:p>
            <a:r>
              <a:rPr lang="en-US" altLang="en-US" dirty="0">
                <a:ea typeface="ＭＳ Ｐゴシック" panose="020B0600070205080204" pitchFamily="34" charset="-128"/>
              </a:rPr>
              <a:t>Possible attributes of the </a:t>
            </a:r>
            <a:r>
              <a:rPr lang="en-US" altLang="en-US" i="1" dirty="0">
                <a:ea typeface="ＭＳ Ｐゴシック" panose="020B0600070205080204" pitchFamily="34" charset="-128"/>
              </a:rPr>
              <a:t>course </a:t>
            </a:r>
            <a:r>
              <a:rPr lang="en-US" altLang="en-US" dirty="0">
                <a:ea typeface="ＭＳ Ｐゴシック" panose="020B0600070205080204" pitchFamily="34" charset="-128"/>
              </a:rPr>
              <a:t>entity set are </a:t>
            </a:r>
            <a:r>
              <a:rPr lang="en-US" altLang="en-US" i="1" dirty="0" err="1">
                <a:ea typeface="ＭＳ Ｐゴシック" panose="020B0600070205080204" pitchFamily="34" charset="-128"/>
              </a:rPr>
              <a:t>course_id</a:t>
            </a:r>
            <a:r>
              <a:rPr lang="en-US" altLang="en-US" dirty="0">
                <a:ea typeface="ＭＳ Ｐゴシック" panose="020B0600070205080204" pitchFamily="34" charset="-128"/>
              </a:rPr>
              <a:t>, </a:t>
            </a:r>
            <a:r>
              <a:rPr lang="en-US" altLang="en-US" i="1" dirty="0">
                <a:ea typeface="ＭＳ Ｐゴシック" panose="020B0600070205080204" pitchFamily="34" charset="-128"/>
              </a:rPr>
              <a:t>title</a:t>
            </a:r>
            <a:r>
              <a:rPr lang="en-US" altLang="en-US" dirty="0">
                <a:ea typeface="ＭＳ Ｐゴシック" panose="020B0600070205080204" pitchFamily="34" charset="-128"/>
              </a:rPr>
              <a:t>, </a:t>
            </a:r>
            <a:r>
              <a:rPr lang="en-US" altLang="en-US" i="1" dirty="0" err="1">
                <a:ea typeface="ＭＳ Ｐゴシック" panose="020B0600070205080204" pitchFamily="34" charset="-128"/>
              </a:rPr>
              <a:t>dept_name</a:t>
            </a:r>
            <a:r>
              <a:rPr lang="en-US" altLang="en-US" dirty="0">
                <a:ea typeface="ＭＳ Ｐゴシック" panose="020B0600070205080204" pitchFamily="34" charset="-128"/>
              </a:rPr>
              <a:t>, and </a:t>
            </a:r>
            <a:r>
              <a:rPr lang="en-US" altLang="en-US" i="1" dirty="0">
                <a:ea typeface="ＭＳ Ｐゴシック" panose="020B0600070205080204" pitchFamily="34" charset="-128"/>
              </a:rPr>
              <a:t>credits</a:t>
            </a:r>
            <a:r>
              <a:rPr lang="en-US" altLang="en-US" dirty="0">
                <a:ea typeface="ＭＳ Ｐゴシック" panose="020B0600070205080204" pitchFamily="34" charset="-128"/>
              </a:rPr>
              <a:t>.</a:t>
            </a:r>
          </a:p>
          <a:p>
            <a:r>
              <a:rPr lang="en-US" altLang="en-US" dirty="0">
                <a:ea typeface="ＭＳ Ｐゴシック" panose="020B0600070205080204" pitchFamily="34" charset="-128"/>
              </a:rPr>
              <a:t>Each entity has a </a:t>
            </a:r>
            <a:r>
              <a:rPr lang="en-US" altLang="en-US" b="1" dirty="0">
                <a:ea typeface="ＭＳ Ｐゴシック" panose="020B0600070205080204" pitchFamily="34" charset="-128"/>
              </a:rPr>
              <a:t>value </a:t>
            </a:r>
            <a:r>
              <a:rPr lang="en-US" altLang="en-US" dirty="0">
                <a:ea typeface="ＭＳ Ｐゴシック" panose="020B0600070205080204" pitchFamily="34" charset="-128"/>
              </a:rPr>
              <a:t>for each of its attributes. For instance, a particular </a:t>
            </a:r>
            <a:r>
              <a:rPr lang="en-US" altLang="en-US" i="1" dirty="0">
                <a:ea typeface="ＭＳ Ｐゴシック" panose="020B0600070205080204" pitchFamily="34" charset="-128"/>
              </a:rPr>
              <a:t>instructor </a:t>
            </a:r>
            <a:r>
              <a:rPr lang="en-US" altLang="en-US" dirty="0">
                <a:ea typeface="ＭＳ Ｐゴシック" panose="020B0600070205080204" pitchFamily="34" charset="-128"/>
              </a:rPr>
              <a:t>entity may have the value 101 for </a:t>
            </a:r>
            <a:r>
              <a:rPr lang="en-US" altLang="en-US" i="1" dirty="0">
                <a:ea typeface="ＭＳ Ｐゴシック" panose="020B0600070205080204" pitchFamily="34" charset="-128"/>
              </a:rPr>
              <a:t>ID</a:t>
            </a:r>
            <a:r>
              <a:rPr lang="en-US" altLang="en-US" dirty="0">
                <a:ea typeface="ＭＳ Ｐゴシック" panose="020B0600070205080204" pitchFamily="34" charset="-128"/>
              </a:rPr>
              <a:t>, the value Tian for </a:t>
            </a:r>
            <a:r>
              <a:rPr lang="en-US" altLang="en-US" i="1" dirty="0">
                <a:ea typeface="ＭＳ Ｐゴシック" panose="020B0600070205080204" pitchFamily="34" charset="-128"/>
              </a:rPr>
              <a:t>name</a:t>
            </a:r>
            <a:r>
              <a:rPr lang="en-US" altLang="en-US" dirty="0">
                <a:ea typeface="ＭＳ Ｐゴシック" panose="020B0600070205080204" pitchFamily="34" charset="-128"/>
              </a:rPr>
              <a:t>, the value Computer Science for </a:t>
            </a:r>
            <a:r>
              <a:rPr lang="en-US" altLang="en-US" i="1" dirty="0" err="1">
                <a:ea typeface="ＭＳ Ｐゴシック" panose="020B0600070205080204" pitchFamily="34" charset="-128"/>
              </a:rPr>
              <a:t>dept_name</a:t>
            </a:r>
            <a:r>
              <a:rPr lang="en-US" altLang="en-US" dirty="0">
                <a:ea typeface="ＭＳ Ｐゴシック" panose="020B0600070205080204" pitchFamily="34" charset="-128"/>
              </a:rPr>
              <a:t>, and the value 125000 for </a:t>
            </a:r>
            <a:r>
              <a:rPr lang="en-US" altLang="en-US" i="1" dirty="0">
                <a:ea typeface="ＭＳ Ｐゴシック" panose="020B0600070205080204" pitchFamily="34" charset="-128"/>
              </a:rPr>
              <a:t>salary</a:t>
            </a:r>
            <a:r>
              <a:rPr lang="en-US" altLang="en-US" dirty="0">
                <a:ea typeface="ＭＳ Ｐゴシック" panose="020B0600070205080204" pitchFamily="34" charset="-128"/>
              </a:rPr>
              <a:t>.</a:t>
            </a:r>
          </a:p>
          <a:p>
            <a:r>
              <a:rPr lang="en-US" altLang="en-US" dirty="0">
                <a:ea typeface="ＭＳ Ｐゴシック" panose="020B0600070205080204" pitchFamily="34" charset="-128"/>
              </a:rPr>
              <a:t>A subset of the attributes form a  </a:t>
            </a:r>
            <a:r>
              <a:rPr lang="en-US" altLang="en-US" b="1" dirty="0">
                <a:solidFill>
                  <a:srgbClr val="000099"/>
                </a:solidFill>
                <a:ea typeface="ＭＳ Ｐゴシック" panose="020B0600070205080204" pitchFamily="34" charset="-128"/>
              </a:rPr>
              <a:t>primary key </a:t>
            </a:r>
            <a:r>
              <a:rPr lang="en-US" altLang="en-US" dirty="0">
                <a:ea typeface="ＭＳ Ｐゴシック" panose="020B0600070205080204" pitchFamily="34" charset="-128"/>
              </a:rPr>
              <a:t>of the entity set that can be used to uniquely identify each member of the set.</a:t>
            </a:r>
          </a:p>
          <a:p>
            <a:pPr>
              <a:buFont typeface="Monotype Sorts" charset="2"/>
              <a:buNone/>
            </a:pPr>
            <a:endParaRPr lang="en-US" altLang="en-US" dirty="0">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E57FB21F-FC4C-433F-A322-7BF060F9C614}"/>
              </a:ext>
            </a:extLst>
          </p:cNvPr>
          <p:cNvSpPr>
            <a:spLocks noGrp="1" noChangeArrowheads="1"/>
          </p:cNvSpPr>
          <p:nvPr>
            <p:ph type="title"/>
          </p:nvPr>
        </p:nvSpPr>
        <p:spPr/>
        <p:txBody>
          <a:bodyPr/>
          <a:lstStyle/>
          <a:p>
            <a:pPr>
              <a:defRPr/>
            </a:pPr>
            <a:r>
              <a:rPr lang="en-US" dirty="0">
                <a:ea typeface="+mj-ea"/>
              </a:rPr>
              <a:t>Relationship Sets</a:t>
            </a:r>
          </a:p>
        </p:txBody>
      </p:sp>
      <p:sp>
        <p:nvSpPr>
          <p:cNvPr id="21507" name="Rectangle 3">
            <a:extLst>
              <a:ext uri="{FF2B5EF4-FFF2-40B4-BE49-F238E27FC236}">
                <a16:creationId xmlns:a16="http://schemas.microsoft.com/office/drawing/2014/main" id="{4C93C936-6048-4913-BC16-B17457AC6465}"/>
              </a:ext>
            </a:extLst>
          </p:cNvPr>
          <p:cNvSpPr>
            <a:spLocks noGrp="1" noChangeArrowheads="1"/>
          </p:cNvSpPr>
          <p:nvPr>
            <p:ph type="body" idx="1"/>
          </p:nvPr>
        </p:nvSpPr>
        <p:spPr>
          <a:xfrm>
            <a:off x="855663" y="1222375"/>
            <a:ext cx="7848600" cy="4876800"/>
          </a:xfrm>
        </p:spPr>
        <p:txBody>
          <a:bodyPr/>
          <a:lstStyle/>
          <a:p>
            <a:r>
              <a:rPr lang="en-US" altLang="en-US">
                <a:ea typeface="ＭＳ Ｐゴシック" panose="020B0600070205080204" pitchFamily="34" charset="-128"/>
              </a:rPr>
              <a:t>A </a:t>
            </a:r>
            <a:r>
              <a:rPr lang="en-US" altLang="en-US" b="1">
                <a:ea typeface="ＭＳ Ｐゴシック" panose="020B0600070205080204" pitchFamily="34" charset="-128"/>
              </a:rPr>
              <a:t>relationship </a:t>
            </a:r>
            <a:r>
              <a:rPr lang="en-US" altLang="en-US">
                <a:ea typeface="ＭＳ Ｐゴシック" panose="020B0600070205080204" pitchFamily="34" charset="-128"/>
              </a:rPr>
              <a:t>is an association among several entities. For example, we can define a relationship </a:t>
            </a:r>
            <a:r>
              <a:rPr lang="en-US" altLang="en-US" i="1">
                <a:ea typeface="ＭＳ Ｐゴシック" panose="020B0600070205080204" pitchFamily="34" charset="-128"/>
              </a:rPr>
              <a:t>advisor </a:t>
            </a:r>
            <a:r>
              <a:rPr lang="en-US" altLang="en-US">
                <a:ea typeface="ＭＳ Ｐゴシック" panose="020B0600070205080204" pitchFamily="34" charset="-128"/>
              </a:rPr>
              <a:t>that associates instructor Srinivasan with student Brown.</a:t>
            </a:r>
          </a:p>
          <a:p>
            <a:r>
              <a:rPr lang="en-US" altLang="en-US">
                <a:ea typeface="ＭＳ Ｐゴシック" panose="020B0600070205080204" pitchFamily="34" charset="-128"/>
              </a:rPr>
              <a:t>A </a:t>
            </a:r>
            <a:r>
              <a:rPr lang="en-US" altLang="en-US" b="1">
                <a:ea typeface="ＭＳ Ｐゴシック" panose="020B0600070205080204" pitchFamily="34" charset="-128"/>
              </a:rPr>
              <a:t>relationship set </a:t>
            </a:r>
            <a:r>
              <a:rPr lang="en-US" altLang="en-US">
                <a:ea typeface="ＭＳ Ｐゴシック" panose="020B0600070205080204" pitchFamily="34" charset="-128"/>
              </a:rPr>
              <a:t>is a set of relationships of the same type. We can define the relationship set </a:t>
            </a:r>
            <a:r>
              <a:rPr lang="en-US" altLang="en-US" i="1">
                <a:ea typeface="ＭＳ Ｐゴシック" panose="020B0600070205080204" pitchFamily="34" charset="-128"/>
              </a:rPr>
              <a:t>advisor </a:t>
            </a:r>
            <a:r>
              <a:rPr lang="en-US" altLang="en-US">
                <a:ea typeface="ＭＳ Ｐゴシック" panose="020B0600070205080204" pitchFamily="34" charset="-128"/>
              </a:rPr>
              <a:t>to denote the association between instructors and students as shown in the figure below.</a:t>
            </a:r>
            <a:endParaRPr lang="en-US" altLang="en-US" i="1">
              <a:ea typeface="ＭＳ Ｐゴシック" panose="020B0600070205080204" pitchFamily="34" charset="-128"/>
              <a:sym typeface="Symbol" panose="05050102010706020507" pitchFamily="18" charset="2"/>
            </a:endParaRPr>
          </a:p>
        </p:txBody>
      </p:sp>
      <p:pic>
        <p:nvPicPr>
          <p:cNvPr id="21508" name="Picture 6">
            <a:extLst>
              <a:ext uri="{FF2B5EF4-FFF2-40B4-BE49-F238E27FC236}">
                <a16:creationId xmlns:a16="http://schemas.microsoft.com/office/drawing/2014/main" id="{55FE021A-D109-4AAE-856A-02216D5ED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25" y="3179763"/>
            <a:ext cx="5575300"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a:extLst>
              <a:ext uri="{FF2B5EF4-FFF2-40B4-BE49-F238E27FC236}">
                <a16:creationId xmlns:a16="http://schemas.microsoft.com/office/drawing/2014/main" id="{F980866D-89C7-40E3-AAAE-8135F820B30C}"/>
              </a:ext>
            </a:extLst>
          </p:cNvPr>
          <p:cNvSpPr>
            <a:spLocks noGrp="1" noChangeArrowheads="1"/>
          </p:cNvSpPr>
          <p:nvPr>
            <p:ph type="title"/>
          </p:nvPr>
        </p:nvSpPr>
        <p:spPr/>
        <p:txBody>
          <a:bodyPr/>
          <a:lstStyle/>
          <a:p>
            <a:pPr>
              <a:defRPr/>
            </a:pPr>
            <a:r>
              <a:rPr lang="en-US">
                <a:ea typeface="+mj-ea"/>
              </a:rPr>
              <a:t>Relationship Sets (Cont.)</a:t>
            </a:r>
          </a:p>
        </p:txBody>
      </p:sp>
      <p:sp>
        <p:nvSpPr>
          <p:cNvPr id="23555" name="Rectangle 3">
            <a:extLst>
              <a:ext uri="{FF2B5EF4-FFF2-40B4-BE49-F238E27FC236}">
                <a16:creationId xmlns:a16="http://schemas.microsoft.com/office/drawing/2014/main" id="{0BD9D804-8468-4A22-B350-40EC021D1C34}"/>
              </a:ext>
            </a:extLst>
          </p:cNvPr>
          <p:cNvSpPr>
            <a:spLocks noGrp="1" noChangeArrowheads="1"/>
          </p:cNvSpPr>
          <p:nvPr>
            <p:ph type="body" idx="1"/>
          </p:nvPr>
        </p:nvSpPr>
        <p:spPr>
          <a:xfrm>
            <a:off x="698500" y="1077913"/>
            <a:ext cx="7967663" cy="1171575"/>
          </a:xfrm>
        </p:spPr>
        <p:txBody>
          <a:bodyPr/>
          <a:lstStyle/>
          <a:p>
            <a:r>
              <a:rPr lang="en-US" altLang="en-US">
                <a:ea typeface="ＭＳ Ｐゴシック" panose="020B0600070205080204" pitchFamily="34" charset="-128"/>
              </a:rPr>
              <a:t>An attribute can also be associated with a relationship set.</a:t>
            </a:r>
          </a:p>
          <a:p>
            <a:pPr>
              <a:lnSpc>
                <a:spcPct val="90000"/>
              </a:lnSpc>
            </a:pPr>
            <a:r>
              <a:rPr lang="en-US" altLang="en-US">
                <a:ea typeface="ＭＳ Ｐゴシック" panose="020B0600070205080204" pitchFamily="34" charset="-128"/>
              </a:rPr>
              <a:t>For instance, the </a:t>
            </a:r>
            <a:r>
              <a:rPr lang="en-US" altLang="en-US" i="1">
                <a:ea typeface="ＭＳ Ｐゴシック" panose="020B0600070205080204" pitchFamily="34" charset="-128"/>
              </a:rPr>
              <a:t>advisor </a:t>
            </a:r>
            <a:r>
              <a:rPr lang="en-US" altLang="en-US">
                <a:ea typeface="ＭＳ Ｐゴシック" panose="020B0600070205080204" pitchFamily="34" charset="-128"/>
              </a:rPr>
              <a:t>relationship set between entity sets </a:t>
            </a:r>
            <a:r>
              <a:rPr lang="en-US" altLang="en-US" i="1">
                <a:ea typeface="ＭＳ Ｐゴシック" panose="020B0600070205080204" pitchFamily="34" charset="-128"/>
              </a:rPr>
              <a:t>instructor </a:t>
            </a:r>
            <a:r>
              <a:rPr lang="en-US" altLang="en-US">
                <a:ea typeface="ＭＳ Ｐゴシック" panose="020B0600070205080204" pitchFamily="34" charset="-128"/>
              </a:rPr>
              <a:t>and </a:t>
            </a:r>
            <a:r>
              <a:rPr lang="en-US" altLang="en-US" i="1">
                <a:ea typeface="ＭＳ Ｐゴシック" panose="020B0600070205080204" pitchFamily="34" charset="-128"/>
              </a:rPr>
              <a:t>student </a:t>
            </a:r>
            <a:r>
              <a:rPr lang="en-US" altLang="en-US">
                <a:ea typeface="ＭＳ Ｐゴシック" panose="020B0600070205080204" pitchFamily="34" charset="-128"/>
              </a:rPr>
              <a:t>may have the attribute </a:t>
            </a:r>
            <a:r>
              <a:rPr lang="en-US" altLang="en-US" b="1" i="1">
                <a:ea typeface="ＭＳ Ｐゴシック" panose="020B0600070205080204" pitchFamily="34" charset="-128"/>
              </a:rPr>
              <a:t>date</a:t>
            </a:r>
            <a:r>
              <a:rPr lang="en-US" altLang="en-US" i="1">
                <a:ea typeface="ＭＳ Ｐゴシック" panose="020B0600070205080204" pitchFamily="34" charset="-128"/>
              </a:rPr>
              <a:t> </a:t>
            </a:r>
            <a:r>
              <a:rPr lang="en-US" altLang="en-US">
                <a:ea typeface="ＭＳ Ｐゴシック" panose="020B0600070205080204" pitchFamily="34" charset="-128"/>
              </a:rPr>
              <a:t>which tracks when the advisor started advising the student.</a:t>
            </a:r>
          </a:p>
        </p:txBody>
      </p:sp>
      <p:pic>
        <p:nvPicPr>
          <p:cNvPr id="23556" name="Picture 6">
            <a:extLst>
              <a:ext uri="{FF2B5EF4-FFF2-40B4-BE49-F238E27FC236}">
                <a16:creationId xmlns:a16="http://schemas.microsoft.com/office/drawing/2014/main" id="{27DDF441-5C87-4EDE-8212-ACAA83BF9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038" y="2578100"/>
            <a:ext cx="662146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32976</TotalTime>
  <Words>4019</Words>
  <Application>Microsoft Office PowerPoint</Application>
  <PresentationFormat>On-screen Show (4:3)</PresentationFormat>
  <Paragraphs>372</Paragraphs>
  <Slides>62</Slides>
  <Notes>62</Notes>
  <HiddenSlides>0</HiddenSlides>
  <MMClips>0</MMClips>
  <ScaleCrop>false</ScaleCrop>
  <HeadingPairs>
    <vt:vector size="10"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62</vt:i4>
      </vt:variant>
      <vt:variant>
        <vt:lpstr>Custom Shows</vt:lpstr>
      </vt:variant>
      <vt:variant>
        <vt:i4>1</vt:i4>
      </vt:variant>
    </vt:vector>
  </HeadingPairs>
  <TitlesOfParts>
    <vt:vector size="70" baseType="lpstr">
      <vt:lpstr>Helvetica</vt:lpstr>
      <vt:lpstr>Monotype Sorts</vt:lpstr>
      <vt:lpstr>Times New Roman</vt:lpstr>
      <vt:lpstr>Webdings</vt:lpstr>
      <vt:lpstr>Wingdings</vt:lpstr>
      <vt:lpstr>2_db-5-grey</vt:lpstr>
      <vt:lpstr>Clip</vt:lpstr>
      <vt:lpstr>Chapter 7: Entity-Relationship Model</vt:lpstr>
      <vt:lpstr>Chapter 7:  Entity-Relationship Model</vt:lpstr>
      <vt:lpstr>Design Phases</vt:lpstr>
      <vt:lpstr>Design Phases (Cont.)</vt:lpstr>
      <vt:lpstr>ER model -- Database Modeling</vt:lpstr>
      <vt:lpstr>Entity Sets</vt:lpstr>
      <vt:lpstr>Attributes</vt:lpstr>
      <vt:lpstr>Relationship Sets</vt:lpstr>
      <vt:lpstr>Relationship Sets (Cont.)</vt:lpstr>
      <vt:lpstr>Degree of a Relationship Set</vt:lpstr>
      <vt:lpstr>Attribute Domain</vt:lpstr>
      <vt:lpstr>Attribute Types</vt:lpstr>
      <vt:lpstr>Attribute Types</vt:lpstr>
      <vt:lpstr>Attribute Types</vt:lpstr>
      <vt:lpstr>Constraints</vt:lpstr>
      <vt:lpstr>Mapping Cardinalities</vt:lpstr>
      <vt:lpstr>Mapping Cardinalities</vt:lpstr>
      <vt:lpstr>Mapping Cardinalities </vt:lpstr>
      <vt:lpstr>Participation Constraint</vt:lpstr>
      <vt:lpstr>Redundant Attributes</vt:lpstr>
      <vt:lpstr>Redundant Attributes</vt:lpstr>
      <vt:lpstr>Weak Entity Sets</vt:lpstr>
      <vt:lpstr>E-R Diagrams</vt:lpstr>
      <vt:lpstr>Entity Sets</vt:lpstr>
      <vt:lpstr>Relationship Sets</vt:lpstr>
      <vt:lpstr>Roles</vt:lpstr>
      <vt:lpstr>Cardinality Constraints</vt:lpstr>
      <vt:lpstr>Cardinality Constraints Contd…</vt:lpstr>
      <vt:lpstr>Cardinality Constraints Contd…</vt:lpstr>
      <vt:lpstr>Total and Partial Participation</vt:lpstr>
      <vt:lpstr>Notation for Expressing More Complex Constraints</vt:lpstr>
      <vt:lpstr>Notation to Express Entity with Complex Attributes</vt:lpstr>
      <vt:lpstr>Expressing Weak Entity Sets</vt:lpstr>
      <vt:lpstr>Expressing Weak Entity Sets Contd…</vt:lpstr>
      <vt:lpstr>Expressing Weak Entity Sets Contd…</vt:lpstr>
      <vt:lpstr>Weak Entity Sets</vt:lpstr>
      <vt:lpstr>Ternary Relationships</vt:lpstr>
      <vt:lpstr>E-R Diagram for a University Enterprise</vt:lpstr>
      <vt:lpstr>Practice Exercise 7.15</vt:lpstr>
      <vt:lpstr>Practice Exercise Solution</vt:lpstr>
      <vt:lpstr>Practice Exercise 7.3</vt:lpstr>
      <vt:lpstr>Practice Exercise Solution</vt:lpstr>
      <vt:lpstr>Practice Exercise 7.1</vt:lpstr>
      <vt:lpstr>Practice Exercise Solution Using Min-Max</vt:lpstr>
      <vt:lpstr>Practice Exercise 7.2</vt:lpstr>
      <vt:lpstr>Practice Exercise Solution</vt:lpstr>
      <vt:lpstr>Practice Exercise 7.2</vt:lpstr>
      <vt:lpstr>Practice Exercise Solution</vt:lpstr>
      <vt:lpstr>Reduction to Relation Schemas</vt:lpstr>
      <vt:lpstr>Reduction to Relation Schemas</vt:lpstr>
      <vt:lpstr>Reduction to Relation Schemas</vt:lpstr>
      <vt:lpstr>Reduction to Relation Schemas</vt:lpstr>
      <vt:lpstr>Reduction to Relation Schemas</vt:lpstr>
      <vt:lpstr>Reduction to Relation Schemas</vt:lpstr>
      <vt:lpstr>Reduction to Relation Schemas</vt:lpstr>
      <vt:lpstr>Reduction to Relation Schemas</vt:lpstr>
      <vt:lpstr>Reduction to Relation Schemas</vt:lpstr>
      <vt:lpstr>Reduction to Relation Schemas</vt:lpstr>
      <vt:lpstr>Reduction to Relation Schemas</vt:lpstr>
      <vt:lpstr>Reduction to Relation Schemas</vt:lpstr>
      <vt:lpstr>E-R Diagram for a University Enterprise</vt:lpstr>
      <vt:lpstr>End of  Chapter  7 </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Ankur Agrawal</cp:lastModifiedBy>
  <cp:revision>711</cp:revision>
  <cp:lastPrinted>2005-01-10T21:51:57Z</cp:lastPrinted>
  <dcterms:created xsi:type="dcterms:W3CDTF">2009-12-21T15:40:15Z</dcterms:created>
  <dcterms:modified xsi:type="dcterms:W3CDTF">2019-11-04T16:47:33Z</dcterms:modified>
</cp:coreProperties>
</file>