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79" r:id="rId5"/>
    <p:sldId id="259" r:id="rId6"/>
    <p:sldId id="280" r:id="rId7"/>
    <p:sldId id="281" r:id="rId8"/>
    <p:sldId id="260" r:id="rId9"/>
    <p:sldId id="282" r:id="rId10"/>
    <p:sldId id="296" r:id="rId11"/>
    <p:sldId id="297" r:id="rId12"/>
    <p:sldId id="298" r:id="rId13"/>
    <p:sldId id="299" r:id="rId14"/>
    <p:sldId id="300" r:id="rId15"/>
    <p:sldId id="301" r:id="rId16"/>
    <p:sldId id="302" r:id="rId17"/>
    <p:sldId id="261" r:id="rId18"/>
    <p:sldId id="285" r:id="rId19"/>
    <p:sldId id="286" r:id="rId20"/>
    <p:sldId id="287" r:id="rId21"/>
    <p:sldId id="288" r:id="rId22"/>
    <p:sldId id="289" r:id="rId23"/>
    <p:sldId id="262" r:id="rId24"/>
    <p:sldId id="263" r:id="rId25"/>
    <p:sldId id="264" r:id="rId26"/>
    <p:sldId id="283" r:id="rId27"/>
    <p:sldId id="265" r:id="rId28"/>
    <p:sldId id="284" r:id="rId29"/>
    <p:sldId id="266" r:id="rId30"/>
    <p:sldId id="267" r:id="rId31"/>
    <p:sldId id="271" r:id="rId32"/>
    <p:sldId id="272" r:id="rId33"/>
    <p:sldId id="273" r:id="rId34"/>
    <p:sldId id="274" r:id="rId35"/>
    <p:sldId id="294" r:id="rId36"/>
    <p:sldId id="275" r:id="rId37"/>
    <p:sldId id="295" r:id="rId38"/>
    <p:sldId id="303" r:id="rId39"/>
    <p:sldId id="304" r:id="rId40"/>
    <p:sldId id="305" r:id="rId41"/>
    <p:sldId id="276" r:id="rId42"/>
    <p:sldId id="290" r:id="rId43"/>
    <p:sldId id="277" r:id="rId44"/>
    <p:sldId id="291" r:id="rId45"/>
    <p:sldId id="292" r:id="rId46"/>
    <p:sldId id="293" r:id="rId47"/>
    <p:sldId id="306" r:id="rId48"/>
    <p:sldId id="307" r:id="rId49"/>
    <p:sldId id="30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54"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076D0E-1898-42C6-983E-0A0DB5B168FB}"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97E2A-04C6-4ED3-B461-06B93C35ACAD}" type="slidenum">
              <a:rPr lang="en-US" smtClean="0"/>
              <a:t>‹#›</a:t>
            </a:fld>
            <a:endParaRPr lang="en-US"/>
          </a:p>
        </p:txBody>
      </p:sp>
    </p:spTree>
    <p:extLst>
      <p:ext uri="{BB962C8B-B14F-4D97-AF65-F5344CB8AC3E}">
        <p14:creationId xmlns:p14="http://schemas.microsoft.com/office/powerpoint/2010/main" val="1830158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076D0E-1898-42C6-983E-0A0DB5B168FB}"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97E2A-04C6-4ED3-B461-06B93C35ACAD}" type="slidenum">
              <a:rPr lang="en-US" smtClean="0"/>
              <a:t>‹#›</a:t>
            </a:fld>
            <a:endParaRPr lang="en-US"/>
          </a:p>
        </p:txBody>
      </p:sp>
    </p:spTree>
    <p:extLst>
      <p:ext uri="{BB962C8B-B14F-4D97-AF65-F5344CB8AC3E}">
        <p14:creationId xmlns:p14="http://schemas.microsoft.com/office/powerpoint/2010/main" val="3629713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076D0E-1898-42C6-983E-0A0DB5B168FB}"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97E2A-04C6-4ED3-B461-06B93C35ACAD}" type="slidenum">
              <a:rPr lang="en-US" smtClean="0"/>
              <a:t>‹#›</a:t>
            </a:fld>
            <a:endParaRPr lang="en-US"/>
          </a:p>
        </p:txBody>
      </p:sp>
    </p:spTree>
    <p:extLst>
      <p:ext uri="{BB962C8B-B14F-4D97-AF65-F5344CB8AC3E}">
        <p14:creationId xmlns:p14="http://schemas.microsoft.com/office/powerpoint/2010/main" val="52603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076D0E-1898-42C6-983E-0A0DB5B168FB}"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97E2A-04C6-4ED3-B461-06B93C35ACAD}" type="slidenum">
              <a:rPr lang="en-US" smtClean="0"/>
              <a:t>‹#›</a:t>
            </a:fld>
            <a:endParaRPr lang="en-US"/>
          </a:p>
        </p:txBody>
      </p:sp>
    </p:spTree>
    <p:extLst>
      <p:ext uri="{BB962C8B-B14F-4D97-AF65-F5344CB8AC3E}">
        <p14:creationId xmlns:p14="http://schemas.microsoft.com/office/powerpoint/2010/main" val="3667581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076D0E-1898-42C6-983E-0A0DB5B168FB}"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97E2A-04C6-4ED3-B461-06B93C35ACAD}" type="slidenum">
              <a:rPr lang="en-US" smtClean="0"/>
              <a:t>‹#›</a:t>
            </a:fld>
            <a:endParaRPr lang="en-US"/>
          </a:p>
        </p:txBody>
      </p:sp>
    </p:spTree>
    <p:extLst>
      <p:ext uri="{BB962C8B-B14F-4D97-AF65-F5344CB8AC3E}">
        <p14:creationId xmlns:p14="http://schemas.microsoft.com/office/powerpoint/2010/main" val="122579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076D0E-1898-42C6-983E-0A0DB5B168FB}"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97E2A-04C6-4ED3-B461-06B93C35ACAD}" type="slidenum">
              <a:rPr lang="en-US" smtClean="0"/>
              <a:t>‹#›</a:t>
            </a:fld>
            <a:endParaRPr lang="en-US"/>
          </a:p>
        </p:txBody>
      </p:sp>
    </p:spTree>
    <p:extLst>
      <p:ext uri="{BB962C8B-B14F-4D97-AF65-F5344CB8AC3E}">
        <p14:creationId xmlns:p14="http://schemas.microsoft.com/office/powerpoint/2010/main" val="296237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076D0E-1898-42C6-983E-0A0DB5B168FB}" type="datetimeFigureOut">
              <a:rPr lang="en-US" smtClean="0"/>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197E2A-04C6-4ED3-B461-06B93C35ACAD}" type="slidenum">
              <a:rPr lang="en-US" smtClean="0"/>
              <a:t>‹#›</a:t>
            </a:fld>
            <a:endParaRPr lang="en-US"/>
          </a:p>
        </p:txBody>
      </p:sp>
    </p:spTree>
    <p:extLst>
      <p:ext uri="{BB962C8B-B14F-4D97-AF65-F5344CB8AC3E}">
        <p14:creationId xmlns:p14="http://schemas.microsoft.com/office/powerpoint/2010/main" val="15036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076D0E-1898-42C6-983E-0A0DB5B168FB}" type="datetimeFigureOut">
              <a:rPr lang="en-US" smtClean="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197E2A-04C6-4ED3-B461-06B93C35ACAD}" type="slidenum">
              <a:rPr lang="en-US" smtClean="0"/>
              <a:t>‹#›</a:t>
            </a:fld>
            <a:endParaRPr lang="en-US"/>
          </a:p>
        </p:txBody>
      </p:sp>
    </p:spTree>
    <p:extLst>
      <p:ext uri="{BB962C8B-B14F-4D97-AF65-F5344CB8AC3E}">
        <p14:creationId xmlns:p14="http://schemas.microsoft.com/office/powerpoint/2010/main" val="1642569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076D0E-1898-42C6-983E-0A0DB5B168FB}" type="datetimeFigureOut">
              <a:rPr lang="en-US" smtClean="0"/>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197E2A-04C6-4ED3-B461-06B93C35ACAD}" type="slidenum">
              <a:rPr lang="en-US" smtClean="0"/>
              <a:t>‹#›</a:t>
            </a:fld>
            <a:endParaRPr lang="en-US"/>
          </a:p>
        </p:txBody>
      </p:sp>
    </p:spTree>
    <p:extLst>
      <p:ext uri="{BB962C8B-B14F-4D97-AF65-F5344CB8AC3E}">
        <p14:creationId xmlns:p14="http://schemas.microsoft.com/office/powerpoint/2010/main" val="1446470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076D0E-1898-42C6-983E-0A0DB5B168FB}"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97E2A-04C6-4ED3-B461-06B93C35ACAD}" type="slidenum">
              <a:rPr lang="en-US" smtClean="0"/>
              <a:t>‹#›</a:t>
            </a:fld>
            <a:endParaRPr lang="en-US"/>
          </a:p>
        </p:txBody>
      </p:sp>
    </p:spTree>
    <p:extLst>
      <p:ext uri="{BB962C8B-B14F-4D97-AF65-F5344CB8AC3E}">
        <p14:creationId xmlns:p14="http://schemas.microsoft.com/office/powerpoint/2010/main" val="193651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076D0E-1898-42C6-983E-0A0DB5B168FB}"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97E2A-04C6-4ED3-B461-06B93C35ACAD}" type="slidenum">
              <a:rPr lang="en-US" smtClean="0"/>
              <a:t>‹#›</a:t>
            </a:fld>
            <a:endParaRPr lang="en-US"/>
          </a:p>
        </p:txBody>
      </p:sp>
    </p:spTree>
    <p:extLst>
      <p:ext uri="{BB962C8B-B14F-4D97-AF65-F5344CB8AC3E}">
        <p14:creationId xmlns:p14="http://schemas.microsoft.com/office/powerpoint/2010/main" val="664466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76D0E-1898-42C6-983E-0A0DB5B168FB}" type="datetimeFigureOut">
              <a:rPr lang="en-US" smtClean="0"/>
              <a:t>5/10/2021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97E2A-04C6-4ED3-B461-06B93C35ACAD}" type="slidenum">
              <a:rPr lang="en-US" smtClean="0"/>
              <a:t>‹#›</a:t>
            </a:fld>
            <a:endParaRPr lang="en-US"/>
          </a:p>
        </p:txBody>
      </p:sp>
    </p:spTree>
    <p:extLst>
      <p:ext uri="{BB962C8B-B14F-4D97-AF65-F5344CB8AC3E}">
        <p14:creationId xmlns:p14="http://schemas.microsoft.com/office/powerpoint/2010/main" val="189099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ethgasstation.info/" TargetMode="External"/><Relationship Id="rId2" Type="http://schemas.openxmlformats.org/officeDocument/2006/relationships/hyperlink" Target="https://github.com/djrtwo/evm-opcode-gas-costs/blob/master/opcode-gas-costs_EIP-150_revision-1e18248_2017-04-12.csv"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Ethereum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7424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0291" y="273800"/>
            <a:ext cx="11369963" cy="4278094"/>
          </a:xfrm>
          <a:prstGeom prst="rect">
            <a:avLst/>
          </a:prstGeom>
        </p:spPr>
        <p:txBody>
          <a:bodyPr wrap="square">
            <a:spAutoFit/>
          </a:bodyPr>
          <a:lstStyle/>
          <a:p>
            <a:r>
              <a:rPr lang="en-US" sz="3600" dirty="0">
                <a:solidFill>
                  <a:srgbClr val="BB3925"/>
                </a:solidFill>
                <a:latin typeface="DejaVuSans"/>
              </a:rPr>
              <a:t>Compared to Bitcoin</a:t>
            </a:r>
          </a:p>
          <a:p>
            <a:endParaRPr lang="en-US" sz="3600" dirty="0">
              <a:solidFill>
                <a:srgbClr val="BB3925"/>
              </a:solidFill>
              <a:latin typeface="DejaVuSans"/>
            </a:endParaRPr>
          </a:p>
          <a:p>
            <a:r>
              <a:rPr lang="en-US" sz="2000" dirty="0">
                <a:solidFill>
                  <a:srgbClr val="0070C0"/>
                </a:solidFill>
                <a:latin typeface="DejaVuSerif"/>
              </a:rPr>
              <a:t>Ethereum shares many common elements with other open </a:t>
            </a:r>
            <a:r>
              <a:rPr lang="en-US" sz="2000" dirty="0" err="1">
                <a:solidFill>
                  <a:srgbClr val="0070C0"/>
                </a:solidFill>
                <a:latin typeface="DejaVuSerif"/>
              </a:rPr>
              <a:t>blockchains</a:t>
            </a:r>
            <a:r>
              <a:rPr lang="en-US" sz="2000" dirty="0">
                <a:solidFill>
                  <a:srgbClr val="0070C0"/>
                </a:solidFill>
                <a:latin typeface="DejaVuSerif"/>
              </a:rPr>
              <a:t>: </a:t>
            </a:r>
          </a:p>
          <a:p>
            <a:endParaRPr lang="en-US" sz="2000" dirty="0">
              <a:solidFill>
                <a:srgbClr val="0070C0"/>
              </a:solidFill>
              <a:latin typeface="DejaVuSerif"/>
            </a:endParaRPr>
          </a:p>
          <a:p>
            <a:pPr marL="342900" indent="-342900">
              <a:buFont typeface="+mj-lt"/>
              <a:buAutoNum type="arabicPeriod"/>
            </a:pPr>
            <a:r>
              <a:rPr lang="en-US" sz="2000" dirty="0">
                <a:solidFill>
                  <a:srgbClr val="FF0000"/>
                </a:solidFill>
                <a:latin typeface="DejaVuSerif"/>
              </a:rPr>
              <a:t>a peer-to-peer network connecting participants, </a:t>
            </a:r>
          </a:p>
          <a:p>
            <a:pPr marL="342900" indent="-342900">
              <a:buFont typeface="+mj-lt"/>
              <a:buAutoNum type="arabicPeriod"/>
            </a:pPr>
            <a:endParaRPr lang="en-US" sz="2000" dirty="0">
              <a:solidFill>
                <a:srgbClr val="FF0000"/>
              </a:solidFill>
              <a:latin typeface="DejaVuSerif"/>
            </a:endParaRPr>
          </a:p>
          <a:p>
            <a:pPr marL="342900" indent="-342900">
              <a:buFont typeface="+mj-lt"/>
              <a:buAutoNum type="arabicPeriod"/>
            </a:pPr>
            <a:r>
              <a:rPr lang="en-US" sz="2000" dirty="0">
                <a:solidFill>
                  <a:srgbClr val="FF0000"/>
                </a:solidFill>
                <a:latin typeface="DejaVuSerif"/>
              </a:rPr>
              <a:t>a Byzantine fault–tolerant consensus algorithm for synchronization of state updates (a proof-of-work blockchain), </a:t>
            </a:r>
          </a:p>
          <a:p>
            <a:pPr marL="342900" indent="-342900">
              <a:buFont typeface="+mj-lt"/>
              <a:buAutoNum type="arabicPeriod"/>
            </a:pPr>
            <a:endParaRPr lang="en-US" sz="2000" dirty="0">
              <a:solidFill>
                <a:srgbClr val="FF0000"/>
              </a:solidFill>
              <a:latin typeface="DejaVuSerif"/>
            </a:endParaRPr>
          </a:p>
          <a:p>
            <a:pPr marL="342900" indent="-342900">
              <a:buFont typeface="+mj-lt"/>
              <a:buAutoNum type="arabicPeriod"/>
            </a:pPr>
            <a:r>
              <a:rPr lang="en-US" sz="2000" dirty="0">
                <a:solidFill>
                  <a:srgbClr val="FF0000"/>
                </a:solidFill>
                <a:latin typeface="DejaVuSerif"/>
              </a:rPr>
              <a:t>the use of cryptographic primitives such as digital signatures and hashes, </a:t>
            </a:r>
          </a:p>
          <a:p>
            <a:pPr marL="342900" indent="-342900">
              <a:buFont typeface="+mj-lt"/>
              <a:buAutoNum type="arabicPeriod"/>
            </a:pPr>
            <a:endParaRPr lang="en-US" sz="2000" dirty="0">
              <a:solidFill>
                <a:srgbClr val="FF0000"/>
              </a:solidFill>
              <a:latin typeface="DejaVuSerif"/>
            </a:endParaRPr>
          </a:p>
          <a:p>
            <a:pPr marL="342900" indent="-342900">
              <a:buFont typeface="+mj-lt"/>
              <a:buAutoNum type="arabicPeriod"/>
            </a:pPr>
            <a:r>
              <a:rPr lang="en-US" sz="2000" dirty="0">
                <a:solidFill>
                  <a:srgbClr val="FF0000"/>
                </a:solidFill>
                <a:latin typeface="DejaVuSerif"/>
              </a:rPr>
              <a:t>and a digital currency (ether).</a:t>
            </a:r>
            <a:endParaRPr lang="en-US" sz="2000" dirty="0">
              <a:solidFill>
                <a:srgbClr val="FF0000"/>
              </a:solidFill>
            </a:endParaRPr>
          </a:p>
        </p:txBody>
      </p:sp>
      <p:sp>
        <p:nvSpPr>
          <p:cNvPr id="3" name="Rectangle 2"/>
          <p:cNvSpPr/>
          <p:nvPr/>
        </p:nvSpPr>
        <p:spPr>
          <a:xfrm>
            <a:off x="0"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2305811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637" y="751344"/>
            <a:ext cx="11296072" cy="5170646"/>
          </a:xfrm>
          <a:prstGeom prst="rect">
            <a:avLst/>
          </a:prstGeom>
        </p:spPr>
        <p:txBody>
          <a:bodyPr wrap="square">
            <a:spAutoFit/>
          </a:bodyPr>
          <a:lstStyle/>
          <a:p>
            <a:r>
              <a:rPr lang="en-US" sz="2400" dirty="0">
                <a:solidFill>
                  <a:srgbClr val="FF0000"/>
                </a:solidFill>
                <a:latin typeface="DejaVuSerif"/>
              </a:rPr>
              <a:t>Ethereum is different from previous open </a:t>
            </a:r>
            <a:r>
              <a:rPr lang="en-US" sz="2400" dirty="0" err="1">
                <a:solidFill>
                  <a:srgbClr val="FF0000"/>
                </a:solidFill>
                <a:latin typeface="DejaVuSerif"/>
              </a:rPr>
              <a:t>blockchains</a:t>
            </a:r>
            <a:r>
              <a:rPr lang="en-US" sz="2400" dirty="0">
                <a:solidFill>
                  <a:srgbClr val="FF0000"/>
                </a:solidFill>
                <a:latin typeface="DejaVuSerif"/>
              </a:rPr>
              <a:t> including Bitcoin</a:t>
            </a:r>
            <a:r>
              <a:rPr lang="en-US" dirty="0">
                <a:latin typeface="DejaVuSerif"/>
              </a:rPr>
              <a:t>.</a:t>
            </a:r>
          </a:p>
          <a:p>
            <a:endParaRPr lang="en-US" dirty="0">
              <a:latin typeface="DejaVuSerif"/>
            </a:endParaRPr>
          </a:p>
          <a:p>
            <a:pPr marL="342900" indent="-342900">
              <a:buFont typeface="+mj-lt"/>
              <a:buAutoNum type="arabicPeriod"/>
            </a:pPr>
            <a:r>
              <a:rPr lang="en-US" sz="2400" dirty="0" err="1">
                <a:solidFill>
                  <a:srgbClr val="0070C0"/>
                </a:solidFill>
                <a:latin typeface="DejaVuSerif"/>
              </a:rPr>
              <a:t>Ethereum’s</a:t>
            </a:r>
            <a:r>
              <a:rPr lang="en-US" sz="2400" dirty="0">
                <a:solidFill>
                  <a:srgbClr val="0070C0"/>
                </a:solidFill>
                <a:latin typeface="DejaVuSerif"/>
              </a:rPr>
              <a:t> purpose is not primarily to be a digital currency payment network: </a:t>
            </a:r>
            <a:r>
              <a:rPr lang="en-US" sz="2400" u="sng" dirty="0">
                <a:solidFill>
                  <a:srgbClr val="0070C0"/>
                </a:solidFill>
                <a:latin typeface="DejaVuSerif"/>
              </a:rPr>
              <a:t>ether is intended as a </a:t>
            </a:r>
            <a:r>
              <a:rPr lang="en-US" sz="2400" i="1" u="sng" dirty="0">
                <a:solidFill>
                  <a:srgbClr val="0070C0"/>
                </a:solidFill>
                <a:latin typeface="DejaVuSerif-Italic"/>
              </a:rPr>
              <a:t>utility currency </a:t>
            </a:r>
            <a:r>
              <a:rPr lang="en-US" sz="2400" u="sng" dirty="0">
                <a:solidFill>
                  <a:srgbClr val="0070C0"/>
                </a:solidFill>
                <a:latin typeface="DejaVuSerif"/>
              </a:rPr>
              <a:t>to pay for use of the Ethereum platform as the world computer.</a:t>
            </a:r>
          </a:p>
          <a:p>
            <a:pPr marL="342900" indent="-342900">
              <a:buFont typeface="+mj-lt"/>
              <a:buAutoNum type="arabicPeriod"/>
            </a:pPr>
            <a:endParaRPr lang="en-US" sz="2400" dirty="0">
              <a:solidFill>
                <a:srgbClr val="0070C0"/>
              </a:solidFill>
              <a:latin typeface="DejaVuSerif"/>
            </a:endParaRPr>
          </a:p>
          <a:p>
            <a:pPr marL="342900" indent="-342900">
              <a:buFont typeface="+mj-lt"/>
              <a:buAutoNum type="arabicPeriod"/>
            </a:pPr>
            <a:r>
              <a:rPr lang="en-US" sz="2400" dirty="0">
                <a:solidFill>
                  <a:srgbClr val="0070C0"/>
                </a:solidFill>
                <a:latin typeface="DejaVuSerif"/>
              </a:rPr>
              <a:t>Unlike Bitcoin, which has a very limited scripting language, </a:t>
            </a:r>
            <a:r>
              <a:rPr lang="en-US" sz="2400" u="sng" dirty="0">
                <a:solidFill>
                  <a:srgbClr val="0070C0"/>
                </a:solidFill>
                <a:latin typeface="DejaVuSerif"/>
              </a:rPr>
              <a:t>Ethereum is designed to be a general-purpose programmable blockchain that runs a </a:t>
            </a:r>
            <a:r>
              <a:rPr lang="en-US" sz="2400" i="1" u="sng" dirty="0">
                <a:solidFill>
                  <a:srgbClr val="0070C0"/>
                </a:solidFill>
                <a:latin typeface="DejaVuSerif-Italic"/>
              </a:rPr>
              <a:t>virtual machine </a:t>
            </a:r>
            <a:r>
              <a:rPr lang="en-US" sz="2400" u="sng" dirty="0">
                <a:solidFill>
                  <a:srgbClr val="0070C0"/>
                </a:solidFill>
                <a:latin typeface="DejaVuSerif"/>
              </a:rPr>
              <a:t>capable of executing code of arbitrary and unbounded complexity. </a:t>
            </a:r>
          </a:p>
          <a:p>
            <a:pPr marL="342900" indent="-342900">
              <a:buFont typeface="+mj-lt"/>
              <a:buAutoNum type="arabicPeriod"/>
            </a:pPr>
            <a:endParaRPr lang="en-US" sz="2400" dirty="0">
              <a:solidFill>
                <a:srgbClr val="0070C0"/>
              </a:solidFill>
              <a:latin typeface="DejaVuSerif"/>
            </a:endParaRPr>
          </a:p>
          <a:p>
            <a:pPr marL="342900" indent="-342900">
              <a:buFont typeface="+mj-lt"/>
              <a:buAutoNum type="arabicPeriod"/>
            </a:pPr>
            <a:r>
              <a:rPr lang="en-US" sz="2400" dirty="0">
                <a:solidFill>
                  <a:srgbClr val="0070C0"/>
                </a:solidFill>
                <a:latin typeface="DejaVuSerif"/>
              </a:rPr>
              <a:t>Bitcoin’s Script language is, intentionally, constrained to simple true/false evaluation of spending conditions, </a:t>
            </a:r>
            <a:r>
              <a:rPr lang="en-US" sz="2400" u="sng" dirty="0" err="1">
                <a:solidFill>
                  <a:srgbClr val="0070C0"/>
                </a:solidFill>
                <a:latin typeface="DejaVuSerif"/>
              </a:rPr>
              <a:t>Ethereum’s</a:t>
            </a:r>
            <a:r>
              <a:rPr lang="en-US" sz="2400" u="sng" dirty="0">
                <a:solidFill>
                  <a:srgbClr val="0070C0"/>
                </a:solidFill>
                <a:latin typeface="DejaVuSerif"/>
              </a:rPr>
              <a:t> language is </a:t>
            </a:r>
            <a:r>
              <a:rPr lang="en-US" sz="2400" i="1" u="sng" dirty="0">
                <a:solidFill>
                  <a:srgbClr val="0070C0"/>
                </a:solidFill>
                <a:latin typeface="DejaVuSerif-Italic"/>
              </a:rPr>
              <a:t>Turing complete</a:t>
            </a:r>
            <a:r>
              <a:rPr lang="en-US" sz="2400" u="sng" dirty="0">
                <a:solidFill>
                  <a:srgbClr val="0070C0"/>
                </a:solidFill>
                <a:latin typeface="DejaVuSerif"/>
              </a:rPr>
              <a:t>, meaning that Ethereum can straightforwardly function as a general-purpose computer.</a:t>
            </a:r>
            <a:endParaRPr lang="en-US" sz="2400" u="sng" dirty="0">
              <a:solidFill>
                <a:srgbClr val="0070C0"/>
              </a:solidFill>
            </a:endParaRPr>
          </a:p>
        </p:txBody>
      </p:sp>
      <p:sp>
        <p:nvSpPr>
          <p:cNvPr id="3" name="Rectangle 2"/>
          <p:cNvSpPr/>
          <p:nvPr/>
        </p:nvSpPr>
        <p:spPr>
          <a:xfrm>
            <a:off x="249382"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603478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220" y="0"/>
            <a:ext cx="11416144" cy="6124754"/>
          </a:xfrm>
          <a:prstGeom prst="rect">
            <a:avLst/>
          </a:prstGeom>
        </p:spPr>
        <p:txBody>
          <a:bodyPr wrap="square">
            <a:spAutoFit/>
          </a:bodyPr>
          <a:lstStyle/>
          <a:p>
            <a:r>
              <a:rPr lang="en-US" sz="3200" dirty="0">
                <a:solidFill>
                  <a:srgbClr val="BB3925"/>
                </a:solidFill>
                <a:latin typeface="DejaVuSans"/>
              </a:rPr>
              <a:t>Components of a Blockchain</a:t>
            </a:r>
          </a:p>
          <a:p>
            <a:pPr marL="342900" indent="-342900">
              <a:buFont typeface="+mj-lt"/>
              <a:buAutoNum type="arabicPeriod"/>
            </a:pPr>
            <a:r>
              <a:rPr lang="en-US" sz="2000" dirty="0">
                <a:solidFill>
                  <a:srgbClr val="0070C0"/>
                </a:solidFill>
                <a:latin typeface="DejaVuSerif"/>
              </a:rPr>
              <a:t>A peer-to-peer (P2P) network connecting participants and propagating transactions and blocks of verified transactions, based on a standardized protocol.</a:t>
            </a:r>
          </a:p>
          <a:p>
            <a:pPr marL="342900" indent="-342900">
              <a:buFont typeface="+mj-lt"/>
              <a:buAutoNum type="arabicPeriod"/>
            </a:pPr>
            <a:endParaRPr lang="en-US" sz="2000" dirty="0">
              <a:solidFill>
                <a:srgbClr val="0070C0"/>
              </a:solidFill>
              <a:latin typeface="DejaVuSerif"/>
            </a:endParaRPr>
          </a:p>
          <a:p>
            <a:pPr marL="342900" indent="-342900">
              <a:buFont typeface="+mj-lt"/>
              <a:buAutoNum type="arabicPeriod"/>
            </a:pPr>
            <a:r>
              <a:rPr lang="en-US" sz="2000" dirty="0">
                <a:solidFill>
                  <a:srgbClr val="0070C0"/>
                </a:solidFill>
                <a:latin typeface="DejaVuSerif"/>
              </a:rPr>
              <a:t>Messages, in the form of transactions, representing state transitions</a:t>
            </a:r>
          </a:p>
          <a:p>
            <a:pPr marL="342900" indent="-342900">
              <a:buFont typeface="+mj-lt"/>
              <a:buAutoNum type="arabicPeriod"/>
            </a:pPr>
            <a:endParaRPr lang="en-US" sz="2000" dirty="0">
              <a:solidFill>
                <a:srgbClr val="0070C0"/>
              </a:solidFill>
              <a:latin typeface="DejaVuSerif"/>
            </a:endParaRPr>
          </a:p>
          <a:p>
            <a:pPr marL="342900" indent="-342900">
              <a:buFont typeface="+mj-lt"/>
              <a:buAutoNum type="arabicPeriod"/>
            </a:pPr>
            <a:r>
              <a:rPr lang="en-US" sz="2000" dirty="0">
                <a:solidFill>
                  <a:srgbClr val="0070C0"/>
                </a:solidFill>
                <a:latin typeface="DejaVuSerif"/>
              </a:rPr>
              <a:t>A set of consensus rules, governing what constitutes a transaction and what makes for a valid state transition</a:t>
            </a:r>
          </a:p>
          <a:p>
            <a:pPr marL="342900" indent="-342900">
              <a:buFont typeface="+mj-lt"/>
              <a:buAutoNum type="arabicPeriod"/>
            </a:pPr>
            <a:endParaRPr lang="en-US" sz="2000" dirty="0">
              <a:solidFill>
                <a:srgbClr val="0070C0"/>
              </a:solidFill>
              <a:latin typeface="DejaVuSerif"/>
            </a:endParaRPr>
          </a:p>
          <a:p>
            <a:pPr marL="342900" indent="-342900">
              <a:buFont typeface="+mj-lt"/>
              <a:buAutoNum type="arabicPeriod"/>
            </a:pPr>
            <a:r>
              <a:rPr lang="en-US" sz="2000" dirty="0">
                <a:solidFill>
                  <a:srgbClr val="0070C0"/>
                </a:solidFill>
                <a:latin typeface="DejaVuSerif"/>
              </a:rPr>
              <a:t>A state machine that processes transactions according to the consensus rules</a:t>
            </a:r>
          </a:p>
          <a:p>
            <a:pPr marL="342900" indent="-342900">
              <a:buFont typeface="+mj-lt"/>
              <a:buAutoNum type="arabicPeriod"/>
            </a:pPr>
            <a:r>
              <a:rPr lang="en-US" sz="2000" dirty="0">
                <a:solidFill>
                  <a:srgbClr val="0070C0"/>
                </a:solidFill>
              </a:rPr>
              <a:t>A chain of cryptographically secured blocks that acts as a journal of all the verified and accepted state transitions</a:t>
            </a:r>
          </a:p>
          <a:p>
            <a:pPr marL="342900" indent="-342900">
              <a:buFont typeface="+mj-lt"/>
              <a:buAutoNum type="arabicPeriod"/>
            </a:pPr>
            <a:endParaRPr lang="en-US" sz="2000" dirty="0">
              <a:solidFill>
                <a:srgbClr val="0070C0"/>
              </a:solidFill>
            </a:endParaRPr>
          </a:p>
          <a:p>
            <a:pPr marL="342900" indent="-342900">
              <a:buFont typeface="+mj-lt"/>
              <a:buAutoNum type="arabicPeriod"/>
            </a:pPr>
            <a:r>
              <a:rPr lang="en-US" sz="2000" dirty="0">
                <a:solidFill>
                  <a:srgbClr val="0070C0"/>
                </a:solidFill>
              </a:rPr>
              <a:t>A consensus algorithm that decentralizes control over the blockchain, by forcing participants to cooperate in the enforcement of the consensus rules</a:t>
            </a:r>
          </a:p>
          <a:p>
            <a:pPr marL="342900" indent="-342900">
              <a:buFont typeface="+mj-lt"/>
              <a:buAutoNum type="arabicPeriod"/>
            </a:pPr>
            <a:endParaRPr lang="en-US" sz="2000" dirty="0">
              <a:solidFill>
                <a:srgbClr val="0070C0"/>
              </a:solidFill>
            </a:endParaRPr>
          </a:p>
          <a:p>
            <a:pPr marL="342900" indent="-342900">
              <a:buFont typeface="+mj-lt"/>
              <a:buAutoNum type="arabicPeriod"/>
            </a:pPr>
            <a:r>
              <a:rPr lang="en-US" sz="2000" dirty="0">
                <a:solidFill>
                  <a:srgbClr val="0070C0"/>
                </a:solidFill>
              </a:rPr>
              <a:t>A game-theoretically sound </a:t>
            </a:r>
            <a:r>
              <a:rPr lang="en-US" sz="2000" dirty="0" err="1">
                <a:solidFill>
                  <a:srgbClr val="0070C0"/>
                </a:solidFill>
              </a:rPr>
              <a:t>incentivization</a:t>
            </a:r>
            <a:r>
              <a:rPr lang="en-US" sz="2000" dirty="0">
                <a:solidFill>
                  <a:srgbClr val="0070C0"/>
                </a:solidFill>
              </a:rPr>
              <a:t> scheme (e.g., proof-of-work costs plus block rewards) to economically secure the state machine in an open environment</a:t>
            </a:r>
          </a:p>
          <a:p>
            <a:pPr marL="342900" indent="-342900">
              <a:buFont typeface="+mj-lt"/>
              <a:buAutoNum type="arabicPeriod"/>
            </a:pPr>
            <a:r>
              <a:rPr lang="en-US" sz="2000" dirty="0">
                <a:solidFill>
                  <a:srgbClr val="0070C0"/>
                </a:solidFill>
              </a:rPr>
              <a:t>One or more open source software implementations of the above ("clients")</a:t>
            </a:r>
            <a:endParaRPr lang="en-US" sz="2400" dirty="0">
              <a:solidFill>
                <a:srgbClr val="0070C0"/>
              </a:solidFill>
            </a:endParaRPr>
          </a:p>
        </p:txBody>
      </p:sp>
      <p:sp>
        <p:nvSpPr>
          <p:cNvPr id="3" name="Rectangle 2"/>
          <p:cNvSpPr/>
          <p:nvPr/>
        </p:nvSpPr>
        <p:spPr>
          <a:xfrm>
            <a:off x="249382"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170583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0983" y="785091"/>
            <a:ext cx="11305308" cy="3785652"/>
          </a:xfrm>
          <a:prstGeom prst="rect">
            <a:avLst/>
          </a:prstGeom>
        </p:spPr>
        <p:txBody>
          <a:bodyPr wrap="square">
            <a:spAutoFit/>
          </a:bodyPr>
          <a:lstStyle/>
          <a:p>
            <a:r>
              <a:rPr lang="en-US" sz="2400" dirty="0">
                <a:solidFill>
                  <a:srgbClr val="FF0000"/>
                </a:solidFill>
                <a:latin typeface="DejaVuSerif"/>
              </a:rPr>
              <a:t>The original blockchain: Bitcoin’s blockchain, </a:t>
            </a:r>
          </a:p>
          <a:p>
            <a:endParaRPr lang="en-US" sz="2400" dirty="0">
              <a:solidFill>
                <a:srgbClr val="FF0000"/>
              </a:solidFill>
              <a:latin typeface="DejaVuSerif"/>
            </a:endParaRPr>
          </a:p>
          <a:p>
            <a:pPr marL="342900" indent="-342900">
              <a:buFont typeface="+mj-lt"/>
              <a:buAutoNum type="arabicPeriod"/>
            </a:pPr>
            <a:r>
              <a:rPr lang="en-US" sz="2400" u="sng" dirty="0">
                <a:solidFill>
                  <a:srgbClr val="0070C0"/>
                </a:solidFill>
                <a:latin typeface="DejaVuSerif"/>
              </a:rPr>
              <a:t>tracks the state of units of bitcoin and their ownership. </a:t>
            </a:r>
          </a:p>
          <a:p>
            <a:pPr marL="342900" indent="-342900">
              <a:buFont typeface="+mj-lt"/>
              <a:buAutoNum type="arabicPeriod"/>
            </a:pPr>
            <a:endParaRPr lang="en-US" sz="2400" dirty="0">
              <a:solidFill>
                <a:srgbClr val="0070C0"/>
              </a:solidFill>
              <a:latin typeface="DejaVuSerif"/>
            </a:endParaRPr>
          </a:p>
          <a:p>
            <a:pPr marL="342900" indent="-342900">
              <a:buFont typeface="+mj-lt"/>
              <a:buAutoNum type="arabicPeriod"/>
            </a:pPr>
            <a:r>
              <a:rPr lang="en-US" sz="2400" u="sng" dirty="0">
                <a:solidFill>
                  <a:srgbClr val="0070C0"/>
                </a:solidFill>
                <a:latin typeface="DejaVuSerif"/>
              </a:rPr>
              <a:t>a distributed consensus </a:t>
            </a:r>
            <a:r>
              <a:rPr lang="en-US" sz="2400" i="1" u="sng" dirty="0">
                <a:solidFill>
                  <a:srgbClr val="0070C0"/>
                </a:solidFill>
                <a:latin typeface="DejaVuSerif-Italic"/>
              </a:rPr>
              <a:t>state machine</a:t>
            </a:r>
            <a:r>
              <a:rPr lang="en-US" sz="2400" u="sng" dirty="0">
                <a:solidFill>
                  <a:srgbClr val="0070C0"/>
                </a:solidFill>
                <a:latin typeface="DejaVuSerif"/>
              </a:rPr>
              <a:t>, where transactions cause a global </a:t>
            </a:r>
            <a:r>
              <a:rPr lang="en-US" sz="2400" i="1" u="sng" dirty="0">
                <a:solidFill>
                  <a:srgbClr val="0070C0"/>
                </a:solidFill>
                <a:latin typeface="DejaVuSerif-Italic"/>
              </a:rPr>
              <a:t>state transition</a:t>
            </a:r>
            <a:r>
              <a:rPr lang="en-US" sz="2400" u="sng" dirty="0">
                <a:solidFill>
                  <a:srgbClr val="0070C0"/>
                </a:solidFill>
                <a:latin typeface="DejaVuSerif"/>
              </a:rPr>
              <a:t>, altering the ownership of coins. The state transitions are constrained by the rules of consensus, </a:t>
            </a:r>
          </a:p>
          <a:p>
            <a:pPr marL="342900" indent="-342900">
              <a:buFont typeface="+mj-lt"/>
              <a:buAutoNum type="arabicPeriod"/>
            </a:pPr>
            <a:endParaRPr lang="en-US" sz="2400" dirty="0">
              <a:solidFill>
                <a:srgbClr val="0070C0"/>
              </a:solidFill>
              <a:latin typeface="DejaVuSerif"/>
            </a:endParaRPr>
          </a:p>
          <a:p>
            <a:pPr marL="342900" indent="-342900">
              <a:buFont typeface="+mj-lt"/>
              <a:buAutoNum type="arabicPeriod"/>
            </a:pPr>
            <a:r>
              <a:rPr lang="en-US" sz="2400" u="sng" dirty="0">
                <a:solidFill>
                  <a:srgbClr val="0070C0"/>
                </a:solidFill>
                <a:latin typeface="DejaVuSerif"/>
              </a:rPr>
              <a:t>allowing all participants to (eventually) converge on a common (consensus) state of the system, after several blocks are mined.</a:t>
            </a:r>
            <a:endParaRPr lang="en-US" sz="2400" u="sng" dirty="0">
              <a:solidFill>
                <a:srgbClr val="0070C0"/>
              </a:solidFill>
            </a:endParaRPr>
          </a:p>
        </p:txBody>
      </p:sp>
      <p:sp>
        <p:nvSpPr>
          <p:cNvPr id="5" name="Rectangle 4"/>
          <p:cNvSpPr/>
          <p:nvPr/>
        </p:nvSpPr>
        <p:spPr>
          <a:xfrm>
            <a:off x="249382"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2043990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346" y="1114208"/>
            <a:ext cx="11203709" cy="4524315"/>
          </a:xfrm>
          <a:prstGeom prst="rect">
            <a:avLst/>
          </a:prstGeom>
        </p:spPr>
        <p:txBody>
          <a:bodyPr wrap="square">
            <a:spAutoFit/>
          </a:bodyPr>
          <a:lstStyle/>
          <a:p>
            <a:pPr marL="342900" indent="-342900">
              <a:buFont typeface="+mj-lt"/>
              <a:buAutoNum type="arabicPeriod"/>
            </a:pPr>
            <a:r>
              <a:rPr lang="en-US" dirty="0">
                <a:solidFill>
                  <a:srgbClr val="0070C0"/>
                </a:solidFill>
                <a:latin typeface="DejaVuSerif"/>
              </a:rPr>
              <a:t>Ethereum is also a distributed state machine. </a:t>
            </a:r>
          </a:p>
          <a:p>
            <a:pPr marL="342900" indent="-342900">
              <a:buFont typeface="+mj-lt"/>
              <a:buAutoNum type="arabicPeriod"/>
            </a:pPr>
            <a:endParaRPr lang="en-US" dirty="0">
              <a:latin typeface="DejaVuSerif"/>
            </a:endParaRPr>
          </a:p>
          <a:p>
            <a:pPr marL="342900" indent="-342900">
              <a:buFont typeface="+mj-lt"/>
              <a:buAutoNum type="arabicPeriod"/>
            </a:pPr>
            <a:r>
              <a:rPr lang="en-US" dirty="0">
                <a:solidFill>
                  <a:srgbClr val="FF0000"/>
                </a:solidFill>
                <a:latin typeface="DejaVuSerif"/>
              </a:rPr>
              <a:t>Ethereum tracks the state transitions of a general-purpose data store, i.e., a store that can hold any data expressible as a </a:t>
            </a:r>
            <a:r>
              <a:rPr lang="en-US" i="1" dirty="0">
                <a:solidFill>
                  <a:srgbClr val="FF0000"/>
                </a:solidFill>
                <a:latin typeface="DejaVuSerif-Italic"/>
              </a:rPr>
              <a:t>key–value tuple</a:t>
            </a:r>
            <a:r>
              <a:rPr lang="en-US" dirty="0">
                <a:solidFill>
                  <a:srgbClr val="FF0000"/>
                </a:solidFill>
                <a:latin typeface="DejaVuSerif"/>
              </a:rPr>
              <a:t>. </a:t>
            </a:r>
            <a:r>
              <a:rPr lang="en-US" dirty="0">
                <a:latin typeface="DejaVuSerif"/>
              </a:rPr>
              <a:t>A key–value data store holds arbitrary values, each referenced by some key; for example, the value "Mastering Ethereum" referenced by the key "Book Title". </a:t>
            </a:r>
          </a:p>
          <a:p>
            <a:pPr marL="342900" indent="-342900">
              <a:buFont typeface="+mj-lt"/>
              <a:buAutoNum type="arabicPeriod"/>
            </a:pPr>
            <a:endParaRPr lang="en-US" dirty="0">
              <a:latin typeface="DejaVuSerif"/>
            </a:endParaRPr>
          </a:p>
          <a:p>
            <a:pPr marL="342900" indent="-342900">
              <a:buFont typeface="+mj-lt"/>
              <a:buAutoNum type="arabicPeriod"/>
            </a:pPr>
            <a:r>
              <a:rPr lang="en-US" dirty="0">
                <a:solidFill>
                  <a:srgbClr val="0070C0"/>
                </a:solidFill>
                <a:latin typeface="DejaVuSerif"/>
              </a:rPr>
              <a:t>Ethereum has memory that stores both code and data, and it uses the Ethereum blockchain to track how this memory changes over time. </a:t>
            </a:r>
          </a:p>
          <a:p>
            <a:pPr marL="342900" indent="-342900">
              <a:buFont typeface="+mj-lt"/>
              <a:buAutoNum type="arabicPeriod"/>
            </a:pPr>
            <a:endParaRPr lang="en-US" dirty="0">
              <a:latin typeface="DejaVuSerif"/>
            </a:endParaRPr>
          </a:p>
          <a:p>
            <a:pPr marL="342900" indent="-342900">
              <a:buFont typeface="+mj-lt"/>
              <a:buAutoNum type="arabicPeriod"/>
            </a:pPr>
            <a:r>
              <a:rPr lang="en-US" dirty="0">
                <a:solidFill>
                  <a:srgbClr val="FF0000"/>
                </a:solidFill>
                <a:latin typeface="DejaVuSerif"/>
              </a:rPr>
              <a:t>Ethereum can load code into its state machine and </a:t>
            </a:r>
            <a:r>
              <a:rPr lang="en-US" i="1" dirty="0">
                <a:solidFill>
                  <a:srgbClr val="FF0000"/>
                </a:solidFill>
                <a:latin typeface="DejaVuSerif-Italic"/>
              </a:rPr>
              <a:t>run </a:t>
            </a:r>
            <a:r>
              <a:rPr lang="en-US" dirty="0">
                <a:solidFill>
                  <a:srgbClr val="FF0000"/>
                </a:solidFill>
                <a:latin typeface="DejaVuSerif"/>
              </a:rPr>
              <a:t>that code, storing the resulting state changes in its blockchain. </a:t>
            </a:r>
          </a:p>
          <a:p>
            <a:pPr marL="342900" indent="-342900">
              <a:buFont typeface="+mj-lt"/>
              <a:buAutoNum type="arabicPeriod"/>
            </a:pPr>
            <a:endParaRPr lang="en-US" dirty="0">
              <a:latin typeface="DejaVuSerif"/>
            </a:endParaRPr>
          </a:p>
          <a:p>
            <a:pPr marL="342900" indent="-342900">
              <a:buFont typeface="+mj-lt"/>
              <a:buAutoNum type="arabicPeriod"/>
            </a:pPr>
            <a:r>
              <a:rPr lang="en-US" dirty="0">
                <a:solidFill>
                  <a:srgbClr val="0070C0"/>
                </a:solidFill>
                <a:latin typeface="DejaVuSerif"/>
              </a:rPr>
              <a:t>Ethereum state changes are governed by the rules of consensus and the state is distributed globally. </a:t>
            </a:r>
          </a:p>
          <a:p>
            <a:pPr marL="342900" indent="-342900">
              <a:buFont typeface="+mj-lt"/>
              <a:buAutoNum type="arabicPeriod"/>
            </a:pPr>
            <a:endParaRPr lang="en-US" dirty="0">
              <a:latin typeface="DejaVuSerif"/>
            </a:endParaRPr>
          </a:p>
          <a:p>
            <a:pPr marL="342900" indent="-342900">
              <a:buFont typeface="+mj-lt"/>
              <a:buAutoNum type="arabicPeriod"/>
            </a:pPr>
            <a:r>
              <a:rPr lang="en-US" dirty="0">
                <a:solidFill>
                  <a:srgbClr val="FF0000"/>
                </a:solidFill>
                <a:latin typeface="DejaVuSerif"/>
              </a:rPr>
              <a:t>Ethereum track any arbitrary state and program the state machine to create a world-wide computer operating under consensus</a:t>
            </a:r>
            <a:endParaRPr lang="en-US" dirty="0">
              <a:solidFill>
                <a:srgbClr val="FF0000"/>
              </a:solidFill>
            </a:endParaRPr>
          </a:p>
        </p:txBody>
      </p:sp>
      <p:sp>
        <p:nvSpPr>
          <p:cNvPr id="3" name="Rectangle 2"/>
          <p:cNvSpPr/>
          <p:nvPr/>
        </p:nvSpPr>
        <p:spPr>
          <a:xfrm>
            <a:off x="249382"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
        <p:nvSpPr>
          <p:cNvPr id="4" name="Rectangle 3"/>
          <p:cNvSpPr/>
          <p:nvPr/>
        </p:nvSpPr>
        <p:spPr>
          <a:xfrm>
            <a:off x="350983" y="187190"/>
            <a:ext cx="6308436" cy="400110"/>
          </a:xfrm>
          <a:prstGeom prst="rect">
            <a:avLst/>
          </a:prstGeom>
        </p:spPr>
        <p:txBody>
          <a:bodyPr wrap="square">
            <a:spAutoFit/>
          </a:bodyPr>
          <a:lstStyle/>
          <a:p>
            <a:r>
              <a:rPr lang="en-US" sz="2000" dirty="0">
                <a:solidFill>
                  <a:srgbClr val="0070C0"/>
                </a:solidFill>
                <a:latin typeface="DejaVuSerif"/>
              </a:rPr>
              <a:t>On July 30, 2015, the first Ethereum block was mined. </a:t>
            </a:r>
            <a:endParaRPr lang="en-US" sz="2000" dirty="0">
              <a:solidFill>
                <a:srgbClr val="0070C0"/>
              </a:solidFill>
            </a:endParaRPr>
          </a:p>
        </p:txBody>
      </p:sp>
    </p:spTree>
    <p:extLst>
      <p:ext uri="{BB962C8B-B14F-4D97-AF65-F5344CB8AC3E}">
        <p14:creationId xmlns:p14="http://schemas.microsoft.com/office/powerpoint/2010/main" val="2731368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382"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
        <p:nvSpPr>
          <p:cNvPr id="3" name="Rectangle 2"/>
          <p:cNvSpPr/>
          <p:nvPr/>
        </p:nvSpPr>
        <p:spPr>
          <a:xfrm>
            <a:off x="120073" y="-48875"/>
            <a:ext cx="11979563" cy="5878532"/>
          </a:xfrm>
          <a:prstGeom prst="rect">
            <a:avLst/>
          </a:prstGeom>
        </p:spPr>
        <p:txBody>
          <a:bodyPr wrap="square">
            <a:spAutoFit/>
          </a:bodyPr>
          <a:lstStyle/>
          <a:p>
            <a:r>
              <a:rPr lang="en-US" sz="4000" dirty="0" err="1">
                <a:solidFill>
                  <a:srgbClr val="BB3925"/>
                </a:solidFill>
                <a:latin typeface="DejaVuSans"/>
              </a:rPr>
              <a:t>Ethereum’s</a:t>
            </a:r>
            <a:r>
              <a:rPr lang="en-US" sz="4000" dirty="0">
                <a:solidFill>
                  <a:srgbClr val="BB3925"/>
                </a:solidFill>
                <a:latin typeface="DejaVuSans"/>
              </a:rPr>
              <a:t> Components</a:t>
            </a:r>
          </a:p>
          <a:p>
            <a:endParaRPr lang="en-US" sz="2400" dirty="0">
              <a:solidFill>
                <a:srgbClr val="000000"/>
              </a:solidFill>
              <a:latin typeface="DejaVuSerif"/>
            </a:endParaRPr>
          </a:p>
          <a:p>
            <a:pPr marL="342900" indent="-342900">
              <a:buFont typeface="+mj-lt"/>
              <a:buAutoNum type="arabicPeriod"/>
            </a:pPr>
            <a:r>
              <a:rPr lang="en-US" sz="2400" b="1" dirty="0">
                <a:solidFill>
                  <a:srgbClr val="FF0000"/>
                </a:solidFill>
                <a:latin typeface="DejaVuSerif-Bold"/>
              </a:rPr>
              <a:t>P2P network: </a:t>
            </a:r>
            <a:r>
              <a:rPr lang="en-US" sz="2400" dirty="0">
                <a:solidFill>
                  <a:srgbClr val="0070C0"/>
                </a:solidFill>
                <a:latin typeface="DejaVuSerif"/>
              </a:rPr>
              <a:t>Ethereum runs on the </a:t>
            </a:r>
            <a:r>
              <a:rPr lang="en-US" sz="2400" i="1" dirty="0">
                <a:solidFill>
                  <a:srgbClr val="0070C0"/>
                </a:solidFill>
                <a:latin typeface="DejaVuSerif-Italic"/>
              </a:rPr>
              <a:t>Ethereum main network</a:t>
            </a:r>
            <a:r>
              <a:rPr lang="en-US" sz="2400" dirty="0">
                <a:solidFill>
                  <a:srgbClr val="0070C0"/>
                </a:solidFill>
                <a:latin typeface="DejaVuSerif"/>
              </a:rPr>
              <a:t>, which is addressable on TCP port 30303, and </a:t>
            </a:r>
            <a:r>
              <a:rPr lang="pt-BR" sz="2400" dirty="0">
                <a:solidFill>
                  <a:srgbClr val="0070C0"/>
                </a:solidFill>
                <a:latin typeface="DejaVuSerif"/>
              </a:rPr>
              <a:t>runs a protocol called </a:t>
            </a:r>
            <a:r>
              <a:rPr lang="pt-BR" sz="2400" i="1" dirty="0">
                <a:solidFill>
                  <a:srgbClr val="0070C0"/>
                </a:solidFill>
                <a:latin typeface="DejaVuSerif-Italic"/>
              </a:rPr>
              <a:t>DEVp2p</a:t>
            </a:r>
            <a:r>
              <a:rPr lang="pt-BR" sz="2400" dirty="0">
                <a:solidFill>
                  <a:srgbClr val="0070C0"/>
                </a:solidFill>
                <a:latin typeface="DejaVuSerif"/>
              </a:rPr>
              <a:t>.</a:t>
            </a:r>
          </a:p>
          <a:p>
            <a:pPr marL="342900" indent="-342900">
              <a:buFont typeface="+mj-lt"/>
              <a:buAutoNum type="arabicPeriod"/>
            </a:pPr>
            <a:endParaRPr lang="pt-BR" sz="2400" dirty="0">
              <a:solidFill>
                <a:srgbClr val="000000"/>
              </a:solidFill>
              <a:latin typeface="DejaVuSerif"/>
            </a:endParaRPr>
          </a:p>
          <a:p>
            <a:pPr marL="342900" indent="-342900">
              <a:buFont typeface="+mj-lt"/>
              <a:buAutoNum type="arabicPeriod"/>
            </a:pPr>
            <a:r>
              <a:rPr lang="en-US" sz="2400" b="1" dirty="0">
                <a:solidFill>
                  <a:srgbClr val="FF0000"/>
                </a:solidFill>
                <a:latin typeface="DejaVuSerif-Bold"/>
              </a:rPr>
              <a:t>Consensus rules: </a:t>
            </a:r>
            <a:r>
              <a:rPr lang="en-US" sz="2400" dirty="0" err="1">
                <a:solidFill>
                  <a:srgbClr val="0070C0"/>
                </a:solidFill>
                <a:latin typeface="DejaVuSerif"/>
              </a:rPr>
              <a:t>Ethereum’s</a:t>
            </a:r>
            <a:r>
              <a:rPr lang="en-US" sz="2400" dirty="0">
                <a:solidFill>
                  <a:srgbClr val="0070C0"/>
                </a:solidFill>
                <a:latin typeface="DejaVuSerif"/>
              </a:rPr>
              <a:t> consensus rules are defined in the reference specification, the Yellow paper </a:t>
            </a:r>
          </a:p>
          <a:p>
            <a:pPr marL="342900" indent="-342900">
              <a:buFont typeface="+mj-lt"/>
              <a:buAutoNum type="arabicPeriod"/>
            </a:pPr>
            <a:endParaRPr lang="en-US" sz="2400" b="1" dirty="0">
              <a:solidFill>
                <a:srgbClr val="000000"/>
              </a:solidFill>
              <a:latin typeface="DejaVuSerif-Bold"/>
            </a:endParaRPr>
          </a:p>
          <a:p>
            <a:pPr marL="342900" indent="-342900">
              <a:buFont typeface="+mj-lt"/>
              <a:buAutoNum type="arabicPeriod"/>
            </a:pPr>
            <a:r>
              <a:rPr lang="en-US" sz="2400" b="1" dirty="0">
                <a:solidFill>
                  <a:srgbClr val="FF0000"/>
                </a:solidFill>
                <a:latin typeface="DejaVuSerif-Bold"/>
              </a:rPr>
              <a:t>Transactions:</a:t>
            </a:r>
            <a:r>
              <a:rPr lang="en-US" sz="2400" b="1" dirty="0">
                <a:solidFill>
                  <a:srgbClr val="000000"/>
                </a:solidFill>
                <a:latin typeface="DejaVuSerif-Bold"/>
              </a:rPr>
              <a:t> </a:t>
            </a:r>
            <a:r>
              <a:rPr lang="en-US" sz="2400" dirty="0">
                <a:solidFill>
                  <a:srgbClr val="0070C0"/>
                </a:solidFill>
                <a:latin typeface="DejaVuSerif"/>
              </a:rPr>
              <a:t>Ethereum transactions are network messages that include (among other things) a sender, recipient, value, and data payload.</a:t>
            </a:r>
          </a:p>
          <a:p>
            <a:pPr marL="342900" indent="-342900">
              <a:buFont typeface="+mj-lt"/>
              <a:buAutoNum type="arabicPeriod"/>
            </a:pPr>
            <a:endParaRPr lang="en-US" sz="2400" dirty="0">
              <a:solidFill>
                <a:srgbClr val="000000"/>
              </a:solidFill>
              <a:latin typeface="DejaVuSerif"/>
            </a:endParaRPr>
          </a:p>
          <a:p>
            <a:pPr marL="342900" indent="-342900">
              <a:buFont typeface="+mj-lt"/>
              <a:buAutoNum type="arabicPeriod"/>
            </a:pPr>
            <a:r>
              <a:rPr lang="en-US" sz="2400" b="1" dirty="0">
                <a:solidFill>
                  <a:srgbClr val="FF0000"/>
                </a:solidFill>
                <a:latin typeface="DejaVuSerif-Bold"/>
              </a:rPr>
              <a:t>State machine: </a:t>
            </a:r>
            <a:r>
              <a:rPr lang="en-US" sz="2400" u="sng" dirty="0">
                <a:solidFill>
                  <a:srgbClr val="0070C0"/>
                </a:solidFill>
                <a:latin typeface="DejaVuSerif"/>
              </a:rPr>
              <a:t>Ethereum state transitions are processed by the </a:t>
            </a:r>
            <a:r>
              <a:rPr lang="en-US" sz="2400" i="1" u="sng" dirty="0">
                <a:solidFill>
                  <a:srgbClr val="0070C0"/>
                </a:solidFill>
                <a:latin typeface="DejaVuSerif-Italic"/>
              </a:rPr>
              <a:t>Ethereum Virtual Machine </a:t>
            </a:r>
            <a:r>
              <a:rPr lang="en-US" sz="2400" u="sng" dirty="0">
                <a:solidFill>
                  <a:srgbClr val="0070C0"/>
                </a:solidFill>
                <a:latin typeface="DejaVuSerif"/>
              </a:rPr>
              <a:t>(EVM)</a:t>
            </a:r>
            <a:r>
              <a:rPr lang="en-US" sz="2400" dirty="0">
                <a:solidFill>
                  <a:srgbClr val="0070C0"/>
                </a:solidFill>
                <a:latin typeface="DejaVuSerif"/>
              </a:rPr>
              <a:t>, a stack-based virtual machine that executes </a:t>
            </a:r>
            <a:r>
              <a:rPr lang="en-US" sz="2400" i="1" dirty="0">
                <a:solidFill>
                  <a:srgbClr val="0070C0"/>
                </a:solidFill>
                <a:latin typeface="DejaVuSerif-Italic"/>
              </a:rPr>
              <a:t>bytecode </a:t>
            </a:r>
            <a:r>
              <a:rPr lang="en-US" sz="2400" dirty="0">
                <a:solidFill>
                  <a:srgbClr val="0070C0"/>
                </a:solidFill>
                <a:latin typeface="DejaVuSerif"/>
              </a:rPr>
              <a:t>(machine-language instructions). </a:t>
            </a:r>
            <a:r>
              <a:rPr lang="en-US" sz="2400" u="sng" dirty="0">
                <a:solidFill>
                  <a:srgbClr val="0070C0"/>
                </a:solidFill>
                <a:latin typeface="DejaVuSerif"/>
              </a:rPr>
              <a:t>EVM programs, called "smart contracts," are written in high-level languages (e.g., Solidity) and compiled to bytecode for execution on the EVM</a:t>
            </a:r>
            <a:r>
              <a:rPr lang="en-US" sz="2400" dirty="0">
                <a:solidFill>
                  <a:srgbClr val="0070C0"/>
                </a:solidFill>
                <a:latin typeface="DejaVuSerif"/>
              </a:rPr>
              <a:t>.</a:t>
            </a:r>
            <a:endParaRPr lang="en-US" sz="2400" dirty="0">
              <a:solidFill>
                <a:srgbClr val="0070C0"/>
              </a:solidFill>
            </a:endParaRPr>
          </a:p>
        </p:txBody>
      </p:sp>
    </p:spTree>
    <p:extLst>
      <p:ext uri="{BB962C8B-B14F-4D97-AF65-F5344CB8AC3E}">
        <p14:creationId xmlns:p14="http://schemas.microsoft.com/office/powerpoint/2010/main" val="2795115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673" y="354089"/>
            <a:ext cx="11711709" cy="5632311"/>
          </a:xfrm>
          <a:prstGeom prst="rect">
            <a:avLst/>
          </a:prstGeom>
        </p:spPr>
        <p:txBody>
          <a:bodyPr wrap="square">
            <a:spAutoFit/>
          </a:bodyPr>
          <a:lstStyle/>
          <a:p>
            <a:pPr marL="342900" indent="-342900">
              <a:buFont typeface="+mj-lt"/>
              <a:buAutoNum type="arabicPeriod" startAt="5"/>
            </a:pPr>
            <a:r>
              <a:rPr lang="en-US" sz="2400" b="1" dirty="0">
                <a:solidFill>
                  <a:srgbClr val="FF0000"/>
                </a:solidFill>
                <a:latin typeface="DejaVuSerif-Bold"/>
              </a:rPr>
              <a:t>Data structures:</a:t>
            </a:r>
            <a:r>
              <a:rPr lang="en-US" sz="2400" b="1" dirty="0">
                <a:latin typeface="DejaVuSerif-Bold"/>
              </a:rPr>
              <a:t> </a:t>
            </a:r>
            <a:r>
              <a:rPr lang="en-US" sz="2400" u="sng" dirty="0" err="1">
                <a:solidFill>
                  <a:srgbClr val="0070C0"/>
                </a:solidFill>
                <a:latin typeface="DejaVuSerif"/>
              </a:rPr>
              <a:t>Ethereum’s</a:t>
            </a:r>
            <a:r>
              <a:rPr lang="en-US" sz="2400" u="sng" dirty="0">
                <a:solidFill>
                  <a:srgbClr val="0070C0"/>
                </a:solidFill>
                <a:latin typeface="DejaVuSerif"/>
              </a:rPr>
              <a:t> state is stored locally on each node as a </a:t>
            </a:r>
            <a:r>
              <a:rPr lang="en-US" sz="2400" i="1" u="sng" dirty="0">
                <a:solidFill>
                  <a:srgbClr val="0070C0"/>
                </a:solidFill>
                <a:latin typeface="DejaVuSerif-Italic"/>
              </a:rPr>
              <a:t>database </a:t>
            </a:r>
            <a:r>
              <a:rPr lang="en-US" sz="2400" dirty="0">
                <a:solidFill>
                  <a:srgbClr val="0070C0"/>
                </a:solidFill>
                <a:latin typeface="DejaVuSerif"/>
              </a:rPr>
              <a:t>(usually Google’s </a:t>
            </a:r>
            <a:r>
              <a:rPr lang="en-US" sz="2400" dirty="0" err="1">
                <a:solidFill>
                  <a:srgbClr val="0070C0"/>
                </a:solidFill>
                <a:latin typeface="DejaVuSerif"/>
              </a:rPr>
              <a:t>LevelDB</a:t>
            </a:r>
            <a:r>
              <a:rPr lang="en-US" sz="2400" dirty="0">
                <a:solidFill>
                  <a:srgbClr val="0070C0"/>
                </a:solidFill>
                <a:latin typeface="DejaVuSerif"/>
              </a:rPr>
              <a:t>), </a:t>
            </a:r>
            <a:r>
              <a:rPr lang="en-US" sz="2400" u="sng" dirty="0">
                <a:solidFill>
                  <a:srgbClr val="0070C0"/>
                </a:solidFill>
                <a:latin typeface="DejaVuSerif"/>
              </a:rPr>
              <a:t>which contains the transactions and system state in a serialized hashed data structure called a </a:t>
            </a:r>
            <a:r>
              <a:rPr lang="en-US" sz="2400" i="1" u="sng" dirty="0" err="1">
                <a:solidFill>
                  <a:srgbClr val="0070C0"/>
                </a:solidFill>
                <a:latin typeface="DejaVuSerif-Italic"/>
              </a:rPr>
              <a:t>Merkle</a:t>
            </a:r>
            <a:r>
              <a:rPr lang="en-US" sz="2400" i="1" u="sng" dirty="0">
                <a:solidFill>
                  <a:srgbClr val="0070C0"/>
                </a:solidFill>
                <a:latin typeface="DejaVuSerif-Italic"/>
              </a:rPr>
              <a:t> Patricia Tree</a:t>
            </a:r>
            <a:r>
              <a:rPr lang="en-US" sz="2400" u="sng" dirty="0">
                <a:solidFill>
                  <a:srgbClr val="0070C0"/>
                </a:solidFill>
                <a:latin typeface="DejaVuSerif"/>
              </a:rPr>
              <a:t>.</a:t>
            </a:r>
          </a:p>
          <a:p>
            <a:pPr marL="342900" indent="-342900">
              <a:buFont typeface="+mj-lt"/>
              <a:buAutoNum type="arabicPeriod" startAt="5"/>
            </a:pPr>
            <a:endParaRPr lang="en-US" sz="2400" u="sng" dirty="0">
              <a:solidFill>
                <a:srgbClr val="0070C0"/>
              </a:solidFill>
              <a:latin typeface="DejaVuSerif"/>
            </a:endParaRPr>
          </a:p>
          <a:p>
            <a:pPr marL="342900" indent="-342900">
              <a:buFont typeface="+mj-lt"/>
              <a:buAutoNum type="arabicPeriod" startAt="5"/>
            </a:pPr>
            <a:r>
              <a:rPr lang="en-US" sz="2400" b="1" dirty="0">
                <a:solidFill>
                  <a:srgbClr val="FF0000"/>
                </a:solidFill>
                <a:latin typeface="DejaVuSerif-Bold"/>
              </a:rPr>
              <a:t>Consensus algorithm: </a:t>
            </a:r>
            <a:r>
              <a:rPr lang="en-US" sz="2400" u="sng" dirty="0">
                <a:solidFill>
                  <a:srgbClr val="0070C0"/>
                </a:solidFill>
                <a:latin typeface="DejaVuSerif"/>
              </a:rPr>
              <a:t>Ethereum uses Bitcoin’s consensus model, </a:t>
            </a:r>
            <a:r>
              <a:rPr lang="en-US" sz="2400" u="sng" dirty="0" err="1">
                <a:solidFill>
                  <a:srgbClr val="0070C0"/>
                </a:solidFill>
                <a:latin typeface="DejaVuSerif"/>
              </a:rPr>
              <a:t>Nakamoto</a:t>
            </a:r>
            <a:r>
              <a:rPr lang="en-US" sz="2400" u="sng" dirty="0">
                <a:solidFill>
                  <a:srgbClr val="0070C0"/>
                </a:solidFill>
                <a:latin typeface="DejaVuSerif"/>
              </a:rPr>
              <a:t> Consensus, which uses sequential single signature blocks, weighted in importance by </a:t>
            </a:r>
            <a:r>
              <a:rPr lang="en-US" sz="2400" u="sng" dirty="0" err="1">
                <a:solidFill>
                  <a:srgbClr val="0070C0"/>
                </a:solidFill>
                <a:latin typeface="DejaVuSerif"/>
              </a:rPr>
              <a:t>PoW</a:t>
            </a:r>
            <a:r>
              <a:rPr lang="en-US" sz="2400" u="sng" dirty="0">
                <a:solidFill>
                  <a:srgbClr val="0070C0"/>
                </a:solidFill>
                <a:latin typeface="DejaVuSerif"/>
              </a:rPr>
              <a:t> to determine the longest chain and therefore the current state. </a:t>
            </a:r>
            <a:r>
              <a:rPr lang="en-US" sz="2400" dirty="0">
                <a:solidFill>
                  <a:srgbClr val="0070C0"/>
                </a:solidFill>
                <a:latin typeface="DejaVuSerif"/>
              </a:rPr>
              <a:t>However, there are plans to move to a </a:t>
            </a:r>
            <a:r>
              <a:rPr lang="en-US" sz="2400" dirty="0" err="1">
                <a:solidFill>
                  <a:srgbClr val="0070C0"/>
                </a:solidFill>
                <a:latin typeface="DejaVuSerif"/>
              </a:rPr>
              <a:t>PoS</a:t>
            </a:r>
            <a:r>
              <a:rPr lang="en-US" sz="2400" dirty="0">
                <a:solidFill>
                  <a:srgbClr val="0070C0"/>
                </a:solidFill>
                <a:latin typeface="DejaVuSerif"/>
              </a:rPr>
              <a:t> weighted voting system, codenamed </a:t>
            </a:r>
            <a:r>
              <a:rPr lang="en-US" sz="2400" i="1" dirty="0">
                <a:solidFill>
                  <a:srgbClr val="0070C0"/>
                </a:solidFill>
                <a:latin typeface="DejaVuSerif-Italic"/>
              </a:rPr>
              <a:t>Casper</a:t>
            </a:r>
            <a:r>
              <a:rPr lang="en-US" sz="2400" dirty="0">
                <a:solidFill>
                  <a:srgbClr val="0070C0"/>
                </a:solidFill>
                <a:latin typeface="DejaVuSerif"/>
              </a:rPr>
              <a:t>, in the near future.</a:t>
            </a:r>
          </a:p>
          <a:p>
            <a:pPr marL="342900" indent="-342900">
              <a:buFont typeface="+mj-lt"/>
              <a:buAutoNum type="arabicPeriod" startAt="5"/>
            </a:pPr>
            <a:endParaRPr lang="en-US" sz="2400" dirty="0">
              <a:solidFill>
                <a:srgbClr val="0070C0"/>
              </a:solidFill>
              <a:latin typeface="DejaVuSerif"/>
            </a:endParaRPr>
          </a:p>
          <a:p>
            <a:pPr marL="342900" indent="-342900">
              <a:buFont typeface="+mj-lt"/>
              <a:buAutoNum type="arabicPeriod" startAt="5"/>
            </a:pPr>
            <a:r>
              <a:rPr lang="en-US" sz="2400" b="1" dirty="0">
                <a:solidFill>
                  <a:srgbClr val="FF0000"/>
                </a:solidFill>
                <a:latin typeface="DejaVuSerif-Bold"/>
              </a:rPr>
              <a:t>Economic security: </a:t>
            </a:r>
            <a:r>
              <a:rPr lang="en-US" sz="2400" u="sng" dirty="0">
                <a:solidFill>
                  <a:srgbClr val="0070C0"/>
                </a:solidFill>
                <a:latin typeface="DejaVuSerif"/>
              </a:rPr>
              <a:t>Ethereum currently uses a </a:t>
            </a:r>
            <a:r>
              <a:rPr lang="en-US" sz="2400" u="sng" dirty="0" err="1">
                <a:solidFill>
                  <a:srgbClr val="0070C0"/>
                </a:solidFill>
                <a:latin typeface="DejaVuSerif"/>
              </a:rPr>
              <a:t>PoW</a:t>
            </a:r>
            <a:r>
              <a:rPr lang="en-US" sz="2400" u="sng" dirty="0">
                <a:solidFill>
                  <a:srgbClr val="0070C0"/>
                </a:solidFill>
                <a:latin typeface="DejaVuSerif"/>
              </a:rPr>
              <a:t> algorithm called </a:t>
            </a:r>
            <a:r>
              <a:rPr lang="en-US" sz="2400" i="1" u="sng" dirty="0" err="1">
                <a:solidFill>
                  <a:srgbClr val="0070C0"/>
                </a:solidFill>
                <a:latin typeface="DejaVuSerif-Italic"/>
              </a:rPr>
              <a:t>Ethash</a:t>
            </a:r>
            <a:r>
              <a:rPr lang="en-US" sz="2400" u="sng" dirty="0">
                <a:solidFill>
                  <a:srgbClr val="0070C0"/>
                </a:solidFill>
                <a:latin typeface="DejaVuSerif"/>
              </a:rPr>
              <a:t>, but this will eventually be dropped with </a:t>
            </a:r>
            <a:r>
              <a:rPr lang="en-US" sz="2400" u="sng" dirty="0">
                <a:solidFill>
                  <a:srgbClr val="0070C0"/>
                </a:solidFill>
              </a:rPr>
              <a:t>the move to </a:t>
            </a:r>
            <a:r>
              <a:rPr lang="en-US" sz="2400" u="sng" dirty="0" err="1">
                <a:solidFill>
                  <a:srgbClr val="0070C0"/>
                </a:solidFill>
              </a:rPr>
              <a:t>PoS</a:t>
            </a:r>
            <a:r>
              <a:rPr lang="en-US" sz="2400" u="sng" dirty="0">
                <a:solidFill>
                  <a:srgbClr val="0070C0"/>
                </a:solidFill>
              </a:rPr>
              <a:t> at some point in the future.</a:t>
            </a:r>
          </a:p>
          <a:p>
            <a:pPr marL="342900" indent="-342900">
              <a:buFont typeface="+mj-lt"/>
              <a:buAutoNum type="arabicPeriod" startAt="5"/>
            </a:pPr>
            <a:endParaRPr lang="en-US" sz="2400" u="sng" dirty="0">
              <a:solidFill>
                <a:srgbClr val="0070C0"/>
              </a:solidFill>
            </a:endParaRPr>
          </a:p>
          <a:p>
            <a:pPr marL="342900" indent="-342900">
              <a:buFont typeface="+mj-lt"/>
              <a:buAutoNum type="arabicPeriod" startAt="5"/>
            </a:pPr>
            <a:r>
              <a:rPr lang="en-US" sz="2400" b="1" dirty="0">
                <a:solidFill>
                  <a:srgbClr val="FF0000"/>
                </a:solidFill>
              </a:rPr>
              <a:t>Clients: </a:t>
            </a:r>
            <a:r>
              <a:rPr lang="en-US" sz="2400" dirty="0">
                <a:solidFill>
                  <a:srgbClr val="0070C0"/>
                </a:solidFill>
              </a:rPr>
              <a:t>Ethereum has several interoperable implementations of </a:t>
            </a:r>
            <a:r>
              <a:rPr lang="en-US" sz="2400" u="sng" dirty="0">
                <a:solidFill>
                  <a:srgbClr val="0070C0"/>
                </a:solidFill>
              </a:rPr>
              <a:t>the client software, the most prominent of which are </a:t>
            </a:r>
            <a:r>
              <a:rPr lang="en-US" sz="2400" i="1" u="sng" dirty="0">
                <a:solidFill>
                  <a:srgbClr val="0070C0"/>
                </a:solidFill>
              </a:rPr>
              <a:t>Go-Ethereum </a:t>
            </a:r>
            <a:r>
              <a:rPr lang="en-US" sz="2400" u="sng" dirty="0">
                <a:solidFill>
                  <a:srgbClr val="0070C0"/>
                </a:solidFill>
              </a:rPr>
              <a:t>(</a:t>
            </a:r>
            <a:r>
              <a:rPr lang="en-US" sz="2400" i="1" u="sng" dirty="0" err="1">
                <a:solidFill>
                  <a:srgbClr val="0070C0"/>
                </a:solidFill>
              </a:rPr>
              <a:t>Geth</a:t>
            </a:r>
            <a:r>
              <a:rPr lang="en-US" sz="2400" u="sng" dirty="0">
                <a:solidFill>
                  <a:srgbClr val="0070C0"/>
                </a:solidFill>
              </a:rPr>
              <a:t>) and </a:t>
            </a:r>
            <a:r>
              <a:rPr lang="en-US" sz="2400" i="1" u="sng" dirty="0">
                <a:solidFill>
                  <a:srgbClr val="0070C0"/>
                </a:solidFill>
              </a:rPr>
              <a:t>Parity</a:t>
            </a:r>
            <a:r>
              <a:rPr lang="en-US" sz="2400" dirty="0">
                <a:solidFill>
                  <a:srgbClr val="0070C0"/>
                </a:solidFill>
              </a:rPr>
              <a:t>.</a:t>
            </a:r>
          </a:p>
        </p:txBody>
      </p:sp>
      <p:sp>
        <p:nvSpPr>
          <p:cNvPr id="3" name="Rectangle 2"/>
          <p:cNvSpPr/>
          <p:nvPr/>
        </p:nvSpPr>
        <p:spPr>
          <a:xfrm>
            <a:off x="249382"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2831993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7275"/>
            <a:ext cx="10515600" cy="660107"/>
          </a:xfrm>
        </p:spPr>
        <p:txBody>
          <a:bodyPr>
            <a:normAutofit fontScale="90000"/>
          </a:bodyPr>
          <a:lstStyle/>
          <a:p>
            <a:r>
              <a:rPr lang="en-US" dirty="0"/>
              <a:t>What is a smart contract</a:t>
            </a:r>
          </a:p>
        </p:txBody>
      </p:sp>
      <p:sp>
        <p:nvSpPr>
          <p:cNvPr id="3" name="Content Placeholder 2"/>
          <p:cNvSpPr>
            <a:spLocks noGrp="1"/>
          </p:cNvSpPr>
          <p:nvPr>
            <p:ph idx="1"/>
          </p:nvPr>
        </p:nvSpPr>
        <p:spPr>
          <a:xfrm>
            <a:off x="838200" y="744972"/>
            <a:ext cx="10515600" cy="4351338"/>
          </a:xfrm>
        </p:spPr>
        <p:txBody>
          <a:bodyPr>
            <a:normAutofit/>
          </a:bodyPr>
          <a:lstStyle/>
          <a:p>
            <a:r>
              <a:rPr lang="en-US" dirty="0">
                <a:solidFill>
                  <a:srgbClr val="00B0F0"/>
                </a:solidFill>
              </a:rPr>
              <a:t>A contract is a set of rules that parties agree on and it governs the relationship between them</a:t>
            </a:r>
            <a:r>
              <a:rPr lang="en-US" dirty="0"/>
              <a:t>.</a:t>
            </a:r>
          </a:p>
          <a:p>
            <a:r>
              <a:rPr lang="en-US" u="sng" dirty="0">
                <a:solidFill>
                  <a:srgbClr val="FF0000"/>
                </a:solidFill>
              </a:rPr>
              <a:t>Smart contracts are self-executing contracts (programs) which are run on the blockchain</a:t>
            </a:r>
            <a:r>
              <a:rPr lang="en-US" dirty="0"/>
              <a:t>.</a:t>
            </a:r>
          </a:p>
          <a:p>
            <a:r>
              <a:rPr lang="en-US" u="sng" dirty="0">
                <a:solidFill>
                  <a:srgbClr val="00B0F0"/>
                </a:solidFill>
                <a:effectLst>
                  <a:outerShdw blurRad="38100" dist="38100" dir="2700000" algn="tl">
                    <a:srgbClr val="000000">
                      <a:alpha val="43137"/>
                    </a:srgbClr>
                  </a:outerShdw>
                </a:effectLst>
              </a:rPr>
              <a:t>Smart contracts could be converted to computer code, stored and replicated on the system and supervised by the network of computers that run the blockchain</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782" y="4165600"/>
            <a:ext cx="9199417" cy="2433780"/>
          </a:xfrm>
          <a:prstGeom prst="rect">
            <a:avLst/>
          </a:prstGeom>
        </p:spPr>
      </p:pic>
    </p:spTree>
    <p:extLst>
      <p:ext uri="{BB962C8B-B14F-4D97-AF65-F5344CB8AC3E}">
        <p14:creationId xmlns:p14="http://schemas.microsoft.com/office/powerpoint/2010/main" val="871165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4036"/>
            <a:ext cx="10515600" cy="5862927"/>
          </a:xfrm>
        </p:spPr>
        <p:txBody>
          <a:bodyPr>
            <a:normAutofit fontScale="92500" lnSpcReduction="20000"/>
          </a:bodyPr>
          <a:lstStyle/>
          <a:p>
            <a:r>
              <a:rPr lang="en-US" dirty="0">
                <a:solidFill>
                  <a:srgbClr val="00B0F0"/>
                </a:solidFill>
              </a:rPr>
              <a:t>Smart contracts can perform different tasks such as </a:t>
            </a:r>
            <a:r>
              <a:rPr lang="en-US" u="sng" dirty="0">
                <a:solidFill>
                  <a:srgbClr val="00B0F0"/>
                </a:solidFill>
              </a:rPr>
              <a:t>exchanging anything of value in a transparent, conflict-free way while avoiding the services of a third party</a:t>
            </a:r>
            <a:r>
              <a:rPr lang="en-US" dirty="0">
                <a:solidFill>
                  <a:srgbClr val="00B0F0"/>
                </a:solidFill>
              </a:rPr>
              <a:t>.</a:t>
            </a:r>
          </a:p>
          <a:p>
            <a:endParaRPr lang="en-US" dirty="0">
              <a:solidFill>
                <a:srgbClr val="00B0F0"/>
              </a:solidFill>
            </a:endParaRPr>
          </a:p>
          <a:p>
            <a:r>
              <a:rPr lang="en-US" dirty="0">
                <a:solidFill>
                  <a:srgbClr val="FF0000"/>
                </a:solidFill>
              </a:rPr>
              <a:t>Smart contracts define the rules and penalties of an agreement and  </a:t>
            </a:r>
            <a:r>
              <a:rPr lang="en-US" u="sng" dirty="0">
                <a:solidFill>
                  <a:srgbClr val="FF0000"/>
                </a:solidFill>
              </a:rPr>
              <a:t>automatically enforce any obligations</a:t>
            </a:r>
            <a:r>
              <a:rPr lang="en-US" dirty="0">
                <a:solidFill>
                  <a:srgbClr val="FF0000"/>
                </a:solidFill>
              </a:rPr>
              <a:t>.</a:t>
            </a:r>
          </a:p>
          <a:p>
            <a:endParaRPr lang="en-US" dirty="0">
              <a:solidFill>
                <a:srgbClr val="FF0000"/>
              </a:solidFill>
            </a:endParaRPr>
          </a:p>
          <a:p>
            <a:r>
              <a:rPr lang="en-US" dirty="0" err="1">
                <a:latin typeface="Times New Roman" panose="02020603050405020304" pitchFamily="18" charset="0"/>
                <a:cs typeface="Times New Roman" panose="02020603050405020304" pitchFamily="18" charset="0"/>
              </a:rPr>
              <a:t>Vitalik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Buterin</a:t>
            </a:r>
            <a:r>
              <a:rPr lang="en-US" dirty="0">
                <a:latin typeface="Times New Roman" panose="02020603050405020304" pitchFamily="18" charset="0"/>
                <a:cs typeface="Times New Roman" panose="02020603050405020304" pitchFamily="18" charset="0"/>
              </a:rPr>
              <a:t>, explained the smart contract approach:</a:t>
            </a:r>
          </a:p>
          <a:p>
            <a:r>
              <a:rPr lang="en-US" dirty="0">
                <a:latin typeface="Times New Roman" panose="02020603050405020304" pitchFamily="18" charset="0"/>
                <a:cs typeface="Times New Roman" panose="02020603050405020304" pitchFamily="18" charset="0"/>
              </a:rPr>
              <a:t>“</a:t>
            </a:r>
            <a:r>
              <a:rPr lang="en-US" dirty="0">
                <a:solidFill>
                  <a:srgbClr val="00B0F0"/>
                </a:solidFill>
                <a:latin typeface="Times New Roman" panose="02020603050405020304" pitchFamily="18" charset="0"/>
                <a:cs typeface="Times New Roman" panose="02020603050405020304" pitchFamily="18" charset="0"/>
              </a:rPr>
              <a:t>an asset or currency is transferred into a program and the program runs this code and at some point it </a:t>
            </a:r>
            <a:r>
              <a:rPr lang="en-US" u="sng"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automatically validates a condition and it automatically determines whether the asset should go to one person or back to the other person, or whether it should be immediately refunded to the person who sent it or some combination thereof</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blockchain stores and replicates the document which </a:t>
            </a:r>
            <a:r>
              <a:rPr lang="en-US" dirty="0">
                <a:solidFill>
                  <a:srgbClr val="FF0000"/>
                </a:solidFill>
                <a:latin typeface="Times New Roman" panose="02020603050405020304" pitchFamily="18" charset="0"/>
                <a:cs typeface="Times New Roman" panose="02020603050405020304" pitchFamily="18" charset="0"/>
              </a:rPr>
              <a:t>insures security and immutability.</a:t>
            </a:r>
            <a:br>
              <a:rPr lang="en-US" dirty="0">
                <a:solidFill>
                  <a:srgbClr val="FF0000"/>
                </a:solidFill>
                <a:latin typeface="Times New Roman" panose="02020603050405020304" pitchFamily="18" charset="0"/>
                <a:cs typeface="Times New Roman" panose="02020603050405020304" pitchFamily="18" charset="0"/>
              </a:rPr>
            </a:br>
            <a:endParaRPr lang="en-US" dirty="0">
              <a:solidFill>
                <a:srgbClr val="FF00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70980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469900" lvl="0" indent="-457200">
              <a:lnSpc>
                <a:spcPct val="100000"/>
              </a:lnSpc>
              <a:spcBef>
                <a:spcPts val="0"/>
              </a:spcBef>
              <a:buClr>
                <a:srgbClr val="0000FF"/>
              </a:buClr>
              <a:buSzPct val="100000"/>
            </a:pPr>
            <a:r>
              <a:rPr lang="en-US" dirty="0">
                <a:solidFill>
                  <a:srgbClr val="FF0000"/>
                </a:solidFill>
                <a:ea typeface="Trebuchet MS"/>
                <a:cs typeface="Trebuchet MS"/>
                <a:sym typeface="Trebuchet MS"/>
              </a:rPr>
              <a:t>A smart contract is:</a:t>
            </a:r>
          </a:p>
          <a:p>
            <a:pPr marL="927100" lvl="1" indent="-457200">
              <a:lnSpc>
                <a:spcPct val="100000"/>
              </a:lnSpc>
              <a:spcBef>
                <a:spcPts val="0"/>
              </a:spcBef>
              <a:buClr>
                <a:srgbClr val="0000FF"/>
              </a:buClr>
              <a:buSzPct val="100000"/>
            </a:pPr>
            <a:r>
              <a:rPr lang="en-US" dirty="0">
                <a:solidFill>
                  <a:schemeClr val="dk1"/>
                </a:solidFill>
                <a:ea typeface="Trebuchet MS"/>
                <a:cs typeface="Trebuchet MS"/>
                <a:sym typeface="Trebuchet MS"/>
              </a:rPr>
              <a:t>Executable code</a:t>
            </a:r>
          </a:p>
          <a:p>
            <a:pPr marL="927100" lvl="1" indent="-457200" fontAlgn="base">
              <a:lnSpc>
                <a:spcPct val="100000"/>
              </a:lnSpc>
              <a:spcBef>
                <a:spcPts val="0"/>
              </a:spcBef>
              <a:buClr>
                <a:srgbClr val="0000FF"/>
              </a:buClr>
              <a:buSzPct val="100000"/>
            </a:pPr>
            <a:r>
              <a:rPr lang="en-US" dirty="0">
                <a:solidFill>
                  <a:schemeClr val="dk1"/>
                </a:solidFill>
                <a:ea typeface="Trebuchet MS"/>
                <a:cs typeface="Trebuchet MS"/>
                <a:sym typeface="Trebuchet MS"/>
              </a:rPr>
              <a:t>Turing Complete (</a:t>
            </a:r>
            <a:r>
              <a:rPr lang="en-US" dirty="0">
                <a:solidFill>
                  <a:schemeClr val="dk1"/>
                </a:solidFill>
                <a:ea typeface="Trebuchet MS"/>
                <a:cs typeface="Trebuchet MS"/>
              </a:rPr>
              <a:t>you can write programs (contracts) that can solve any reasonable computational problem. Having the ability to perform looping and branching statements as well as local state storage. Turing completeness is important for Ethereum smart contracts because you have the ability to implement sophisticated logic.</a:t>
            </a:r>
            <a:r>
              <a:rPr lang="en-US" dirty="0">
                <a:solidFill>
                  <a:schemeClr val="dk1"/>
                </a:solidFill>
                <a:ea typeface="Trebuchet MS"/>
                <a:cs typeface="Trebuchet MS"/>
                <a:sym typeface="Trebuchet MS"/>
              </a:rPr>
              <a:t>)</a:t>
            </a:r>
          </a:p>
          <a:p>
            <a:pPr marL="927100" lvl="1" indent="-457200">
              <a:lnSpc>
                <a:spcPct val="100000"/>
              </a:lnSpc>
              <a:spcBef>
                <a:spcPts val="420"/>
              </a:spcBef>
              <a:buClr>
                <a:srgbClr val="0000FF"/>
              </a:buClr>
              <a:buSzPct val="100000"/>
            </a:pPr>
            <a:r>
              <a:rPr lang="en-US" dirty="0">
                <a:solidFill>
                  <a:schemeClr val="dk1"/>
                </a:solidFill>
                <a:ea typeface="Trebuchet MS"/>
                <a:cs typeface="Trebuchet MS"/>
                <a:sym typeface="Trebuchet MS"/>
              </a:rPr>
              <a:t>Function like an external account</a:t>
            </a:r>
          </a:p>
          <a:p>
            <a:pPr marL="1384300" lvl="2" indent="-457200">
              <a:lnSpc>
                <a:spcPct val="100000"/>
              </a:lnSpc>
              <a:spcBef>
                <a:spcPts val="420"/>
              </a:spcBef>
              <a:buClr>
                <a:srgbClr val="0000FF"/>
              </a:buClr>
              <a:buSzPct val="100000"/>
              <a:buFont typeface="Wingdings" panose="05000000000000000000" pitchFamily="2" charset="2"/>
              <a:buChar char="§"/>
            </a:pPr>
            <a:r>
              <a:rPr lang="en-US" dirty="0">
                <a:solidFill>
                  <a:schemeClr val="dk1"/>
                </a:solidFill>
                <a:ea typeface="Trebuchet MS"/>
                <a:cs typeface="Trebuchet MS"/>
                <a:sym typeface="Trebuchet MS"/>
              </a:rPr>
              <a:t>Hold funds</a:t>
            </a:r>
          </a:p>
          <a:p>
            <a:pPr marL="1384300" marR="161290" lvl="2" indent="-457200">
              <a:lnSpc>
                <a:spcPct val="114599"/>
              </a:lnSpc>
              <a:spcBef>
                <a:spcPts val="0"/>
              </a:spcBef>
              <a:buClr>
                <a:srgbClr val="0000FF"/>
              </a:buClr>
              <a:buSzPct val="100000"/>
              <a:buFont typeface="Wingdings" panose="05000000000000000000" pitchFamily="2" charset="2"/>
              <a:buChar char="§"/>
            </a:pPr>
            <a:r>
              <a:rPr lang="en-US" dirty="0">
                <a:solidFill>
                  <a:schemeClr val="dk1"/>
                </a:solidFill>
                <a:ea typeface="Trebuchet MS"/>
                <a:cs typeface="Trebuchet MS"/>
                <a:sym typeface="Trebuchet MS"/>
              </a:rPr>
              <a:t>Can interact with other accounts and smart contracts</a:t>
            </a:r>
          </a:p>
          <a:p>
            <a:pPr marL="1384300" marR="161290" lvl="2" indent="-457200">
              <a:lnSpc>
                <a:spcPct val="114599"/>
              </a:lnSpc>
              <a:spcBef>
                <a:spcPts val="0"/>
              </a:spcBef>
              <a:buClr>
                <a:srgbClr val="0000FF"/>
              </a:buClr>
              <a:buSzPct val="100000"/>
              <a:buFont typeface="Wingdings" panose="05000000000000000000" pitchFamily="2" charset="2"/>
              <a:buChar char="§"/>
            </a:pPr>
            <a:r>
              <a:rPr lang="en-US" dirty="0">
                <a:solidFill>
                  <a:schemeClr val="dk1"/>
                </a:solidFill>
                <a:ea typeface="Trebuchet MS"/>
                <a:cs typeface="Trebuchet MS"/>
                <a:sym typeface="Trebuchet MS"/>
              </a:rPr>
              <a:t>Contain code</a:t>
            </a:r>
          </a:p>
          <a:p>
            <a:pPr marL="927100" lvl="1" indent="-457200">
              <a:lnSpc>
                <a:spcPct val="100000"/>
              </a:lnSpc>
              <a:spcBef>
                <a:spcPts val="420"/>
              </a:spcBef>
              <a:buClr>
                <a:srgbClr val="0000FF"/>
              </a:buClr>
              <a:buSzPct val="100000"/>
            </a:pPr>
            <a:r>
              <a:rPr lang="en-US" dirty="0">
                <a:solidFill>
                  <a:schemeClr val="dk1"/>
                </a:solidFill>
                <a:ea typeface="Trebuchet MS"/>
                <a:cs typeface="Trebuchet MS"/>
                <a:sym typeface="Trebuchet MS"/>
              </a:rPr>
              <a:t>Can be called through transactions</a:t>
            </a:r>
          </a:p>
        </p:txBody>
      </p:sp>
    </p:spTree>
    <p:extLst>
      <p:ext uri="{BB962C8B-B14F-4D97-AF65-F5344CB8AC3E}">
        <p14:creationId xmlns:p14="http://schemas.microsoft.com/office/powerpoint/2010/main" val="66940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Ethereum</a:t>
            </a:r>
            <a:endParaRPr lang="en-US" dirty="0"/>
          </a:p>
        </p:txBody>
      </p:sp>
      <p:sp>
        <p:nvSpPr>
          <p:cNvPr id="3" name="Content Placeholder 2"/>
          <p:cNvSpPr>
            <a:spLocks noGrp="1"/>
          </p:cNvSpPr>
          <p:nvPr>
            <p:ph idx="1"/>
          </p:nvPr>
        </p:nvSpPr>
        <p:spPr/>
        <p:txBody>
          <a:bodyPr>
            <a:normAutofit/>
          </a:bodyPr>
          <a:lstStyle/>
          <a:p>
            <a:r>
              <a:rPr lang="en-US" dirty="0" err="1"/>
              <a:t>Vitalik</a:t>
            </a:r>
            <a:r>
              <a:rPr lang="en-US" dirty="0"/>
              <a:t> </a:t>
            </a:r>
            <a:r>
              <a:rPr lang="en-US" dirty="0" err="1"/>
              <a:t>Buterin</a:t>
            </a:r>
            <a:r>
              <a:rPr lang="en-US" dirty="0"/>
              <a:t> created a project in 2013, he wanted </a:t>
            </a:r>
            <a:r>
              <a:rPr lang="en-US" dirty="0">
                <a:solidFill>
                  <a:srgbClr val="FF0000"/>
                </a:solidFill>
              </a:rPr>
              <a:t>to design a scripting language to create programs for Bitcoin</a:t>
            </a:r>
            <a:r>
              <a:rPr lang="en-US" dirty="0"/>
              <a:t>.</a:t>
            </a:r>
          </a:p>
          <a:p>
            <a:endParaRPr lang="en-US" dirty="0"/>
          </a:p>
          <a:p>
            <a:endParaRPr lang="en-US" dirty="0"/>
          </a:p>
          <a:p>
            <a:endParaRPr lang="en-US" dirty="0"/>
          </a:p>
          <a:p>
            <a:endParaRPr lang="en-US" dirty="0"/>
          </a:p>
          <a:p>
            <a:r>
              <a:rPr lang="en-US" dirty="0"/>
              <a:t>Bitcoin is a cryptocurrency, but </a:t>
            </a:r>
            <a:r>
              <a:rPr lang="en-US" dirty="0" err="1"/>
              <a:t>Ethereum</a:t>
            </a:r>
            <a:r>
              <a:rPr lang="en-US" dirty="0"/>
              <a:t> was not designed as a cryptocurrency, </a:t>
            </a:r>
            <a:r>
              <a:rPr lang="en-US" dirty="0" err="1">
                <a:solidFill>
                  <a:srgbClr val="FF0000"/>
                </a:solidFill>
              </a:rPr>
              <a:t>Ethereum</a:t>
            </a:r>
            <a:r>
              <a:rPr lang="en-US" dirty="0">
                <a:solidFill>
                  <a:srgbClr val="FF0000"/>
                </a:solidFill>
              </a:rPr>
              <a:t> was designed as a platform so that other programs can be created on top of it.</a:t>
            </a:r>
          </a:p>
          <a:p>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0140" y="2613891"/>
            <a:ext cx="1952914" cy="1952914"/>
          </a:xfrm>
          <a:prstGeom prst="rect">
            <a:avLst/>
          </a:prstGeom>
        </p:spPr>
      </p:pic>
    </p:spTree>
    <p:extLst>
      <p:ext uri="{BB962C8B-B14F-4D97-AF65-F5344CB8AC3E}">
        <p14:creationId xmlns:p14="http://schemas.microsoft.com/office/powerpoint/2010/main" val="1254693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27050" marR="5080" lvl="0" indent="-514350">
              <a:lnSpc>
                <a:spcPct val="114599"/>
              </a:lnSpc>
              <a:spcBef>
                <a:spcPts val="0"/>
              </a:spcBef>
              <a:buClr>
                <a:schemeClr val="tx1"/>
              </a:buClr>
              <a:buSzPct val="100000"/>
              <a:buFont typeface="+mj-lt"/>
              <a:buAutoNum type="alphaUcPeriod"/>
            </a:pPr>
            <a:r>
              <a:rPr lang="en-US" dirty="0">
                <a:solidFill>
                  <a:srgbClr val="FF0000"/>
                </a:solidFill>
                <a:ea typeface="Trebuchet MS"/>
                <a:cs typeface="Trebuchet MS"/>
                <a:sym typeface="Trebuchet MS"/>
              </a:rPr>
              <a:t>Every node contains a virtual machine (similar to Java)</a:t>
            </a:r>
            <a:endParaRPr lang="en-US" dirty="0">
              <a:solidFill>
                <a:srgbClr val="FF0000"/>
              </a:solidFill>
            </a:endParaRPr>
          </a:p>
          <a:p>
            <a:pPr marL="927100" marR="5080" lvl="1" indent="-457200">
              <a:lnSpc>
                <a:spcPct val="114599"/>
              </a:lnSpc>
              <a:spcBef>
                <a:spcPts val="100"/>
              </a:spcBef>
              <a:buClr>
                <a:schemeClr val="tx1"/>
              </a:buClr>
              <a:buSzPct val="80000"/>
              <a:buFont typeface="+mj-lt"/>
              <a:buAutoNum type="arabicPeriod"/>
            </a:pPr>
            <a:r>
              <a:rPr lang="en-US" dirty="0">
                <a:solidFill>
                  <a:srgbClr val="00B0F0"/>
                </a:solidFill>
                <a:ea typeface="Trebuchet MS"/>
                <a:cs typeface="Trebuchet MS"/>
                <a:sym typeface="Trebuchet MS"/>
              </a:rPr>
              <a:t>Called the Ethereum Virtual Machine (EVM)</a:t>
            </a:r>
          </a:p>
          <a:p>
            <a:pPr marL="927100" marR="5080" lvl="1" indent="-457200">
              <a:lnSpc>
                <a:spcPct val="114599"/>
              </a:lnSpc>
              <a:spcBef>
                <a:spcPts val="100"/>
              </a:spcBef>
              <a:buClr>
                <a:schemeClr val="tx1"/>
              </a:buClr>
              <a:buSzPct val="80000"/>
              <a:buFont typeface="+mj-lt"/>
              <a:buAutoNum type="arabicPeriod"/>
            </a:pPr>
            <a:r>
              <a:rPr lang="en-US" b="1" dirty="0">
                <a:solidFill>
                  <a:srgbClr val="00B0F0"/>
                </a:solidFill>
                <a:ea typeface="Trebuchet MS"/>
                <a:cs typeface="Trebuchet MS"/>
                <a:sym typeface="Trebuchet MS"/>
              </a:rPr>
              <a:t>Compiles</a:t>
            </a:r>
            <a:r>
              <a:rPr lang="en-US" dirty="0">
                <a:solidFill>
                  <a:srgbClr val="00B0F0"/>
                </a:solidFill>
                <a:ea typeface="Trebuchet MS"/>
                <a:cs typeface="Trebuchet MS"/>
                <a:sym typeface="Trebuchet MS"/>
              </a:rPr>
              <a:t> code from high-level language to bytecode</a:t>
            </a:r>
          </a:p>
          <a:p>
            <a:pPr marL="927100" marR="5080" lvl="1" indent="-457200">
              <a:lnSpc>
                <a:spcPct val="114599"/>
              </a:lnSpc>
              <a:spcBef>
                <a:spcPts val="100"/>
              </a:spcBef>
              <a:buClr>
                <a:schemeClr val="tx1"/>
              </a:buClr>
              <a:buSzPct val="80000"/>
              <a:buFont typeface="+mj-lt"/>
              <a:buAutoNum type="arabicPeriod"/>
            </a:pPr>
            <a:r>
              <a:rPr lang="en-US" dirty="0">
                <a:solidFill>
                  <a:srgbClr val="00B0F0"/>
                </a:solidFill>
                <a:ea typeface="Trebuchet MS"/>
                <a:cs typeface="Trebuchet MS"/>
                <a:sym typeface="Trebuchet MS"/>
              </a:rPr>
              <a:t>Executes smart contract code and broadcasts state</a:t>
            </a:r>
          </a:p>
          <a:p>
            <a:pPr marL="527050" marR="1069975" lvl="0" indent="-514350">
              <a:lnSpc>
                <a:spcPct val="114599"/>
              </a:lnSpc>
              <a:spcBef>
                <a:spcPts val="0"/>
              </a:spcBef>
              <a:buClr>
                <a:schemeClr val="tx1"/>
              </a:buClr>
              <a:buSzPct val="100000"/>
              <a:buFont typeface="+mj-lt"/>
              <a:buAutoNum type="alphaUcPeriod"/>
            </a:pPr>
            <a:endParaRPr lang="en-US" dirty="0">
              <a:solidFill>
                <a:srgbClr val="FF0000"/>
              </a:solidFill>
              <a:sym typeface="Arial"/>
            </a:endParaRPr>
          </a:p>
          <a:p>
            <a:pPr marL="527050" marR="1069975" lvl="0" indent="-514350">
              <a:lnSpc>
                <a:spcPct val="114599"/>
              </a:lnSpc>
              <a:spcBef>
                <a:spcPts val="0"/>
              </a:spcBef>
              <a:buClr>
                <a:schemeClr val="tx1"/>
              </a:buClr>
              <a:buSzPct val="100000"/>
              <a:buFont typeface="+mj-lt"/>
              <a:buAutoNum type="alphaUcPeriod"/>
            </a:pPr>
            <a:r>
              <a:rPr lang="en-US" dirty="0">
                <a:solidFill>
                  <a:srgbClr val="FF0000"/>
                </a:solidFill>
                <a:sym typeface="Arial"/>
              </a:rPr>
              <a:t>Every node on the blockchain processes every transaction and stores the entire state</a:t>
            </a:r>
          </a:p>
        </p:txBody>
      </p:sp>
    </p:spTree>
    <p:extLst>
      <p:ext uri="{BB962C8B-B14F-4D97-AF65-F5344CB8AC3E}">
        <p14:creationId xmlns:p14="http://schemas.microsoft.com/office/powerpoint/2010/main" val="3877975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709" y="6373091"/>
            <a:ext cx="8102600" cy="416070"/>
          </a:xfrm>
        </p:spPr>
        <p:txBody>
          <a:bodyPr>
            <a:normAutofit/>
          </a:bodyPr>
          <a:lstStyle/>
          <a:p>
            <a:r>
              <a:rPr lang="en-US" sz="1800" dirty="0"/>
              <a:t>Source:John-Karamitsos-Blockchain-Smart-Contracts-Building-blocks-for-Smart-Cities </a:t>
            </a:r>
          </a:p>
        </p:txBody>
      </p:sp>
      <p:sp>
        <p:nvSpPr>
          <p:cNvPr id="3" name="Content Placeholder 2"/>
          <p:cNvSpPr>
            <a:spLocks noGrp="1"/>
          </p:cNvSpPr>
          <p:nvPr>
            <p:ph idx="1"/>
          </p:nvPr>
        </p:nvSpPr>
        <p:spPr>
          <a:xfrm>
            <a:off x="736600" y="292388"/>
            <a:ext cx="10515600" cy="1268557"/>
          </a:xfrm>
        </p:spPr>
        <p:txBody>
          <a:bodyPr>
            <a:normAutofit fontScale="92500"/>
          </a:bodyPr>
          <a:lstStyle/>
          <a:p>
            <a:r>
              <a:rPr lang="en-US" dirty="0">
                <a:solidFill>
                  <a:srgbClr val="00B0F0"/>
                </a:solidFill>
              </a:rPr>
              <a:t>Smart contracts </a:t>
            </a:r>
            <a:r>
              <a:rPr lang="en-US" dirty="0"/>
              <a:t>are useful in many occasions to </a:t>
            </a:r>
            <a:r>
              <a:rPr lang="en-US" dirty="0">
                <a:solidFill>
                  <a:srgbClr val="00B0F0"/>
                </a:solidFill>
              </a:rPr>
              <a:t>replace human intervention </a:t>
            </a:r>
            <a:r>
              <a:rPr lang="en-US" dirty="0"/>
              <a:t>(</a:t>
            </a:r>
            <a:r>
              <a:rPr lang="en-US" dirty="0">
                <a:solidFill>
                  <a:srgbClr val="FF0000"/>
                </a:solidFill>
              </a:rPr>
              <a:t>ex: in case of an a estate agency, to send automatically the keys once the contract has been signed, and rental has been paid</a:t>
            </a:r>
            <a:r>
              <a:rPr lang="en-US" dirty="0"/>
              <a:t>).</a:t>
            </a:r>
          </a:p>
        </p:txBody>
      </p:sp>
      <p:pic>
        <p:nvPicPr>
          <p:cNvPr id="4" name="Picture 3"/>
          <p:cNvPicPr>
            <a:picLocks noChangeAspect="1"/>
          </p:cNvPicPr>
          <p:nvPr/>
        </p:nvPicPr>
        <p:blipFill>
          <a:blip r:embed="rId2"/>
          <a:stretch>
            <a:fillRect/>
          </a:stretch>
        </p:blipFill>
        <p:spPr>
          <a:xfrm>
            <a:off x="184727" y="1653312"/>
            <a:ext cx="11822546" cy="4621642"/>
          </a:xfrm>
          <a:prstGeom prst="rect">
            <a:avLst/>
          </a:prstGeom>
        </p:spPr>
      </p:pic>
    </p:spTree>
    <p:extLst>
      <p:ext uri="{BB962C8B-B14F-4D97-AF65-F5344CB8AC3E}">
        <p14:creationId xmlns:p14="http://schemas.microsoft.com/office/powerpoint/2010/main" val="2678630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FF0000"/>
                </a:solidFill>
              </a:rPr>
              <a:t>Use Case: Smart Switch Contract </a:t>
            </a:r>
            <a:r>
              <a:rPr lang="en-US" dirty="0" err="1">
                <a:solidFill>
                  <a:srgbClr val="FF0000"/>
                </a:solidFill>
              </a:rPr>
              <a:t>IoT</a:t>
            </a:r>
            <a:br>
              <a:rPr lang="en-US" dirty="0">
                <a:solidFill>
                  <a:srgbClr val="FF0000"/>
                </a:solidFill>
              </a:rPr>
            </a:br>
            <a:r>
              <a:rPr lang="en-US" sz="1600" dirty="0"/>
              <a:t>Source:John-Karamitsos-Blockchain-Smart-Contracts-Building-blocks-for-Smart-Cities  </a:t>
            </a:r>
          </a:p>
        </p:txBody>
      </p:sp>
      <p:sp>
        <p:nvSpPr>
          <p:cNvPr id="3" name="Content Placeholder 2"/>
          <p:cNvSpPr>
            <a:spLocks noGrp="1"/>
          </p:cNvSpPr>
          <p:nvPr>
            <p:ph idx="1"/>
          </p:nvPr>
        </p:nvSpPr>
        <p:spPr/>
        <p:txBody>
          <a:bodyPr>
            <a:normAutofit lnSpcReduction="10000"/>
          </a:bodyPr>
          <a:lstStyle/>
          <a:p>
            <a:r>
              <a:rPr lang="en-US" dirty="0">
                <a:solidFill>
                  <a:srgbClr val="00B0F0"/>
                </a:solidFill>
              </a:rPr>
              <a:t>Users can turn a switch “on” or “off” for a certain duration by sending a transaction with a Value to the smart contract associated with the switch. </a:t>
            </a:r>
          </a:p>
          <a:p>
            <a:r>
              <a:rPr lang="en-US" dirty="0"/>
              <a:t>The contract act as an agreement between the user and the switch to turn on the switch on f</a:t>
            </a:r>
            <a:r>
              <a:rPr lang="en-US" dirty="0">
                <a:solidFill>
                  <a:srgbClr val="00B0F0"/>
                </a:solidFill>
              </a:rPr>
              <a:t>or a certain duration based on the amount of cryptocurrency (Ether) sent by the user to the Smart Switch contract account.</a:t>
            </a:r>
          </a:p>
          <a:p>
            <a:r>
              <a:rPr lang="en-US" dirty="0"/>
              <a:t>Such case can be used for automating solar charging stations. </a:t>
            </a:r>
          </a:p>
          <a:p>
            <a:r>
              <a:rPr lang="en-US" dirty="0">
                <a:solidFill>
                  <a:srgbClr val="FF0000"/>
                </a:solidFill>
              </a:rPr>
              <a:t>For example, where a user can connect their devices to a charging station and then send a transaction to the smart contract associated with the charging station to activate it. </a:t>
            </a:r>
          </a:p>
        </p:txBody>
      </p:sp>
    </p:spTree>
    <p:extLst>
      <p:ext uri="{BB962C8B-B14F-4D97-AF65-F5344CB8AC3E}">
        <p14:creationId xmlns:p14="http://schemas.microsoft.com/office/powerpoint/2010/main" val="2470763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0079"/>
            <a:ext cx="10515600" cy="4351338"/>
          </a:xfrm>
        </p:spPr>
        <p:txBody>
          <a:bodyPr>
            <a:normAutofit/>
          </a:bodyPr>
          <a:lstStyle/>
          <a:p>
            <a:r>
              <a:rPr lang="en-US" dirty="0"/>
              <a:t>Smart contracts are code that can be recorded on the blockchain.</a:t>
            </a:r>
          </a:p>
          <a:p>
            <a:r>
              <a:rPr lang="en-US" dirty="0"/>
              <a:t>In Bitcoin there is a programming language called Bitcoin's script and it allows us to code things on the blockchain.</a:t>
            </a:r>
          </a:p>
          <a:p>
            <a:r>
              <a:rPr lang="en-US" dirty="0">
                <a:solidFill>
                  <a:srgbClr val="FF0000"/>
                </a:solidFill>
              </a:rPr>
              <a:t>In Ethereum there is a programming language called solidity and it allows us to code things on the blockchain.</a:t>
            </a:r>
          </a:p>
          <a:p>
            <a:r>
              <a:rPr lang="en-US" dirty="0">
                <a:solidFill>
                  <a:srgbClr val="00B0F0"/>
                </a:solidFill>
              </a:rPr>
              <a:t>Bitcoin script is not Turing complete and </a:t>
            </a:r>
            <a:r>
              <a:rPr lang="en-US" b="1" u="sng" dirty="0">
                <a:solidFill>
                  <a:srgbClr val="00B0F0"/>
                </a:solidFill>
                <a:effectLst>
                  <a:outerShdw blurRad="38100" dist="38100" dir="2700000" algn="tl">
                    <a:srgbClr val="000000">
                      <a:alpha val="43137"/>
                    </a:srgbClr>
                  </a:outerShdw>
                </a:effectLst>
              </a:rPr>
              <a:t>solidity is Turing complete</a:t>
            </a:r>
            <a:r>
              <a:rPr lang="en-US" dirty="0">
                <a:solidFill>
                  <a:srgbClr val="00B0F0"/>
                </a:solidFill>
              </a:rPr>
              <a:t>.</a:t>
            </a:r>
          </a:p>
          <a:p>
            <a:r>
              <a:rPr lang="en-US" b="1" u="sng" dirty="0">
                <a:solidFill>
                  <a:srgbClr val="FF0000"/>
                </a:solidFill>
                <a:effectLst>
                  <a:outerShdw blurRad="38100" dist="38100" dir="2700000" algn="tl">
                    <a:srgbClr val="000000">
                      <a:alpha val="43137"/>
                    </a:srgbClr>
                  </a:outerShdw>
                </a:effectLst>
              </a:rPr>
              <a:t>Turing completeness means that you can code absolutely any logic into that language</a:t>
            </a:r>
            <a:r>
              <a:rPr lang="en-US" dirty="0">
                <a:solidFill>
                  <a:srgbClr val="FF0000"/>
                </a:solidFill>
              </a:rPr>
              <a:t>.</a:t>
            </a:r>
          </a:p>
          <a:p>
            <a:endParaRPr lang="en-US" dirty="0"/>
          </a:p>
          <a:p>
            <a:endParaRPr lang="en-US" dirty="0"/>
          </a:p>
        </p:txBody>
      </p:sp>
      <p:pic>
        <p:nvPicPr>
          <p:cNvPr id="1028" name="Picture 4" descr="Image result for Bitcoin 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02" y="4570701"/>
            <a:ext cx="3609975" cy="126682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descr="Image result for solidity logo"/>
          <p:cNvSpPr>
            <a:spLocks noChangeAspect="1" noChangeArrowheads="1"/>
          </p:cNvSpPr>
          <p:nvPr/>
        </p:nvSpPr>
        <p:spPr bwMode="auto">
          <a:xfrm>
            <a:off x="155575" y="-144463"/>
            <a:ext cx="3326534" cy="332654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8" descr="Image result for solidit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Image result for solidity logo"/>
          <p:cNvSpPr>
            <a:spLocks noChangeAspect="1" noChangeArrowheads="1"/>
          </p:cNvSpPr>
          <p:nvPr/>
        </p:nvSpPr>
        <p:spPr bwMode="auto">
          <a:xfrm>
            <a:off x="12036425" y="2206192"/>
            <a:ext cx="4947516" cy="49475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269" y="4001294"/>
            <a:ext cx="1847850" cy="2466975"/>
          </a:xfrm>
          <a:prstGeom prst="rect">
            <a:avLst/>
          </a:prstGeom>
        </p:spPr>
      </p:pic>
    </p:spTree>
    <p:extLst>
      <p:ext uri="{BB962C8B-B14F-4D97-AF65-F5344CB8AC3E}">
        <p14:creationId xmlns:p14="http://schemas.microsoft.com/office/powerpoint/2010/main" val="419179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solidFill>
                  <a:srgbClr val="00B0F0"/>
                </a:solidFill>
              </a:rPr>
              <a:t>Alan Turing created a machine that can take a program and run that program and show some result. But then he had to create different machines for different programs. So he created "Universal Turing Machine" that can take ANY program and run it.</a:t>
            </a:r>
          </a:p>
          <a:p>
            <a:pPr fontAlgn="base"/>
            <a:endParaRPr lang="en-US" dirty="0"/>
          </a:p>
          <a:p>
            <a:pPr fontAlgn="base"/>
            <a:r>
              <a:rPr lang="en-US" dirty="0">
                <a:solidFill>
                  <a:srgbClr val="FF0000"/>
                </a:solidFill>
              </a:rPr>
              <a:t>Programming languages are similar to those machines (although virtual). They take programs and run them. </a:t>
            </a:r>
            <a:r>
              <a:rPr lang="en-US" u="sng" dirty="0">
                <a:solidFill>
                  <a:srgbClr val="FF0000"/>
                </a:solidFill>
              </a:rPr>
              <a:t>A programing language is called "Turing complete", if it can run any program that a Turing machine can run given enough time and memory.</a:t>
            </a:r>
          </a:p>
          <a:p>
            <a:endParaRPr lang="en-US" dirty="0"/>
          </a:p>
          <a:p>
            <a:endParaRPr lang="en-US" dirty="0"/>
          </a:p>
        </p:txBody>
      </p:sp>
    </p:spTree>
    <p:extLst>
      <p:ext uri="{BB962C8B-B14F-4D97-AF65-F5344CB8AC3E}">
        <p14:creationId xmlns:p14="http://schemas.microsoft.com/office/powerpoint/2010/main" val="3838807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solidFill>
                  <a:srgbClr val="FF0000"/>
                </a:solidFill>
              </a:rPr>
              <a:t>Why is Bitcoin's script not Turing complete? </a:t>
            </a:r>
          </a:p>
          <a:p>
            <a:endParaRPr lang="en-US" dirty="0"/>
          </a:p>
          <a:p>
            <a:r>
              <a:rPr lang="en-US" dirty="0">
                <a:solidFill>
                  <a:srgbClr val="00B0F0"/>
                </a:solidFill>
              </a:rPr>
              <a:t>Because there is a very important component that is missing, and that component is called loops.</a:t>
            </a:r>
          </a:p>
          <a:p>
            <a:endParaRPr lang="en-US" dirty="0"/>
          </a:p>
          <a:p>
            <a:r>
              <a:rPr lang="en-US" u="sng" dirty="0">
                <a:solidFill>
                  <a:srgbClr val="FF0000"/>
                </a:solidFill>
              </a:rPr>
              <a:t>Bitcoin scripts does not have loops intentionally, since the programs are running on every single node in the chain; they can slow down the blockchain.</a:t>
            </a:r>
          </a:p>
          <a:p>
            <a:endParaRPr lang="en-US" dirty="0"/>
          </a:p>
        </p:txBody>
      </p:sp>
    </p:spTree>
    <p:extLst>
      <p:ext uri="{BB962C8B-B14F-4D97-AF65-F5344CB8AC3E}">
        <p14:creationId xmlns:p14="http://schemas.microsoft.com/office/powerpoint/2010/main" val="2473685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00B0F0"/>
                </a:solidFill>
              </a:rPr>
              <a:t>If someone intentionally or unintentionally creates a program that has an infinite loop then </a:t>
            </a:r>
            <a:r>
              <a:rPr lang="en-US" u="sng" dirty="0">
                <a:solidFill>
                  <a:srgbClr val="00B0F0"/>
                </a:solidFill>
              </a:rPr>
              <a:t>It can destroy the whole blockchain or it can hide the whole blocks and slow everything down.</a:t>
            </a:r>
          </a:p>
          <a:p>
            <a:endParaRPr lang="en-US" dirty="0"/>
          </a:p>
          <a:p>
            <a:r>
              <a:rPr lang="en-US" dirty="0">
                <a:solidFill>
                  <a:srgbClr val="00B0F0"/>
                </a:solidFill>
              </a:rPr>
              <a:t>Even if a finite loop but long enough it can have a dangerous effect. </a:t>
            </a:r>
          </a:p>
          <a:p>
            <a:endParaRPr lang="en-US" dirty="0"/>
          </a:p>
          <a:p>
            <a:r>
              <a:rPr lang="en-US" dirty="0">
                <a:solidFill>
                  <a:srgbClr val="FF0000"/>
                </a:solidFill>
              </a:rPr>
              <a:t>To avoid any kind of potential problems with programs running for long time or going into infinite loops Bitcoin scripts decided not to include loops. </a:t>
            </a:r>
          </a:p>
        </p:txBody>
      </p:sp>
    </p:spTree>
    <p:extLst>
      <p:ext uri="{BB962C8B-B14F-4D97-AF65-F5344CB8AC3E}">
        <p14:creationId xmlns:p14="http://schemas.microsoft.com/office/powerpoint/2010/main" val="730158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9873" y="794327"/>
            <a:ext cx="10515600" cy="4978400"/>
          </a:xfrm>
        </p:spPr>
        <p:txBody>
          <a:bodyPr>
            <a:normAutofit/>
          </a:bodyPr>
          <a:lstStyle/>
          <a:p>
            <a:r>
              <a:rPr lang="en-US" dirty="0">
                <a:solidFill>
                  <a:srgbClr val="FF0000"/>
                </a:solidFill>
              </a:rPr>
              <a:t>In blockchain, a new block is added to the chain, so </a:t>
            </a:r>
            <a:r>
              <a:rPr lang="en-US" u="sng" dirty="0">
                <a:solidFill>
                  <a:srgbClr val="FF0000"/>
                </a:solidFill>
              </a:rPr>
              <a:t>beside recording transactional data and other data, now  a smart contract is being recorded too.</a:t>
            </a:r>
          </a:p>
          <a:p>
            <a:endParaRPr lang="en-US" dirty="0"/>
          </a:p>
          <a:p>
            <a:r>
              <a:rPr lang="en-US" dirty="0">
                <a:solidFill>
                  <a:srgbClr val="00B0F0"/>
                </a:solidFill>
              </a:rPr>
              <a:t>Everyone in the network will have a copy of the smart contract.</a:t>
            </a:r>
          </a:p>
          <a:p>
            <a:endParaRPr lang="en-US" dirty="0"/>
          </a:p>
          <a:p>
            <a:r>
              <a:rPr lang="en-US" dirty="0">
                <a:solidFill>
                  <a:srgbClr val="FF0000"/>
                </a:solidFill>
              </a:rPr>
              <a:t>A computer program (a smart contract) is copied into your machine which will run there and everyone has a copy of it.</a:t>
            </a:r>
          </a:p>
          <a:p>
            <a:endParaRPr lang="en-US" dirty="0"/>
          </a:p>
        </p:txBody>
      </p:sp>
    </p:spTree>
    <p:extLst>
      <p:ext uri="{BB962C8B-B14F-4D97-AF65-F5344CB8AC3E}">
        <p14:creationId xmlns:p14="http://schemas.microsoft.com/office/powerpoint/2010/main" val="2363375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p:cNvGrpSpPr/>
          <p:nvPr/>
        </p:nvGrpSpPr>
        <p:grpSpPr>
          <a:xfrm>
            <a:off x="590877" y="614597"/>
            <a:ext cx="10905941" cy="1096750"/>
            <a:chOff x="590877" y="660779"/>
            <a:chExt cx="10905941" cy="1096750"/>
          </a:xfrm>
        </p:grpSpPr>
        <p:pic>
          <p:nvPicPr>
            <p:cNvPr id="1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8084" y="1197601"/>
              <a:ext cx="385424" cy="169528"/>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590877" y="660779"/>
              <a:ext cx="1145559" cy="107364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624713" y="716358"/>
              <a:ext cx="547587" cy="481243"/>
              <a:chOff x="10194304" y="368502"/>
              <a:chExt cx="579058" cy="560119"/>
            </a:xfrm>
          </p:grpSpPr>
          <p:sp>
            <p:nvSpPr>
              <p:cNvPr id="2" name="Vertical Scroll 1"/>
              <p:cNvSpPr/>
              <p:nvPr/>
            </p:nvSpPr>
            <p:spPr>
              <a:xfrm>
                <a:off x="10194304" y="368502"/>
                <a:ext cx="579058" cy="560119"/>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342230" y="708684"/>
                <a:ext cx="298852" cy="200609"/>
              </a:xfrm>
              <a:prstGeom prst="rect">
                <a:avLst/>
              </a:prstGeom>
            </p:spPr>
          </p:pic>
          <p:pic>
            <p:nvPicPr>
              <p:cNvPr id="4" name="Picture 3"/>
              <p:cNvPicPr>
                <a:picLocks noChangeAspect="1"/>
              </p:cNvPicPr>
              <p:nvPr/>
            </p:nvPicPr>
            <p:blipFill>
              <a:blip r:embed="rId4"/>
              <a:stretch>
                <a:fillRect/>
              </a:stretch>
            </p:blipFill>
            <p:spPr>
              <a:xfrm>
                <a:off x="10327245" y="453672"/>
                <a:ext cx="324561" cy="255012"/>
              </a:xfrm>
              <a:prstGeom prst="rect">
                <a:avLst/>
              </a:prstGeom>
            </p:spPr>
          </p:pic>
        </p:grpSp>
        <p:pic>
          <p:nvPicPr>
            <p:cNvPr id="4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0746" y="1202222"/>
              <a:ext cx="385424" cy="169528"/>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p:cNvSpPr/>
            <p:nvPr/>
          </p:nvSpPr>
          <p:spPr>
            <a:xfrm>
              <a:off x="2433539" y="665400"/>
              <a:ext cx="1145559" cy="107364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3408" y="1206843"/>
              <a:ext cx="385424" cy="169528"/>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4276201" y="670021"/>
              <a:ext cx="1145559" cy="107364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6070" y="1211464"/>
              <a:ext cx="385424" cy="169528"/>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p:cNvSpPr/>
            <p:nvPr/>
          </p:nvSpPr>
          <p:spPr>
            <a:xfrm>
              <a:off x="6118863" y="674642"/>
              <a:ext cx="1145559" cy="107364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68732" y="1216085"/>
              <a:ext cx="385424" cy="169528"/>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p:cNvSpPr/>
            <p:nvPr/>
          </p:nvSpPr>
          <p:spPr>
            <a:xfrm>
              <a:off x="7961525" y="679263"/>
              <a:ext cx="1145559" cy="107364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1394" y="1220706"/>
              <a:ext cx="385424" cy="169528"/>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9804187" y="683884"/>
              <a:ext cx="1145559" cy="107364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49"/>
            <p:cNvPicPr>
              <a:picLocks noChangeAspect="1"/>
            </p:cNvPicPr>
            <p:nvPr/>
          </p:nvPicPr>
          <p:blipFill>
            <a:blip r:embed="rId5"/>
            <a:stretch>
              <a:fillRect/>
            </a:stretch>
          </p:blipFill>
          <p:spPr>
            <a:xfrm>
              <a:off x="682722" y="1243175"/>
              <a:ext cx="537454" cy="181908"/>
            </a:xfrm>
            <a:prstGeom prst="rect">
              <a:avLst/>
            </a:prstGeom>
          </p:spPr>
        </p:pic>
        <p:pic>
          <p:nvPicPr>
            <p:cNvPr id="51" name="Picture 50"/>
            <p:cNvPicPr>
              <a:picLocks noChangeAspect="1"/>
            </p:cNvPicPr>
            <p:nvPr/>
          </p:nvPicPr>
          <p:blipFill>
            <a:blip r:embed="rId6"/>
            <a:stretch>
              <a:fillRect/>
            </a:stretch>
          </p:blipFill>
          <p:spPr>
            <a:xfrm>
              <a:off x="673413" y="1469655"/>
              <a:ext cx="532678" cy="158139"/>
            </a:xfrm>
            <a:prstGeom prst="rect">
              <a:avLst/>
            </a:prstGeom>
          </p:spPr>
        </p:pic>
        <p:pic>
          <p:nvPicPr>
            <p:cNvPr id="54" name="Picture 53"/>
            <p:cNvPicPr>
              <a:picLocks noChangeAspect="1"/>
            </p:cNvPicPr>
            <p:nvPr/>
          </p:nvPicPr>
          <p:blipFill>
            <a:blip r:embed="rId7"/>
            <a:stretch>
              <a:fillRect/>
            </a:stretch>
          </p:blipFill>
          <p:spPr>
            <a:xfrm>
              <a:off x="2575772" y="804714"/>
              <a:ext cx="535030" cy="174097"/>
            </a:xfrm>
            <a:prstGeom prst="rect">
              <a:avLst/>
            </a:prstGeom>
          </p:spPr>
        </p:pic>
        <p:pic>
          <p:nvPicPr>
            <p:cNvPr id="55" name="Picture 54"/>
            <p:cNvPicPr>
              <a:picLocks noChangeAspect="1"/>
            </p:cNvPicPr>
            <p:nvPr/>
          </p:nvPicPr>
          <p:blipFill>
            <a:blip r:embed="rId8"/>
            <a:stretch>
              <a:fillRect/>
            </a:stretch>
          </p:blipFill>
          <p:spPr>
            <a:xfrm>
              <a:off x="2574624" y="1012880"/>
              <a:ext cx="537326" cy="176435"/>
            </a:xfrm>
            <a:prstGeom prst="rect">
              <a:avLst/>
            </a:prstGeom>
          </p:spPr>
        </p:pic>
        <p:pic>
          <p:nvPicPr>
            <p:cNvPr id="56" name="Picture 55"/>
            <p:cNvPicPr>
              <a:picLocks noChangeAspect="1"/>
            </p:cNvPicPr>
            <p:nvPr/>
          </p:nvPicPr>
          <p:blipFill>
            <a:blip r:embed="rId5"/>
            <a:stretch>
              <a:fillRect/>
            </a:stretch>
          </p:blipFill>
          <p:spPr>
            <a:xfrm>
              <a:off x="2566945" y="1252413"/>
              <a:ext cx="537454" cy="181908"/>
            </a:xfrm>
            <a:prstGeom prst="rect">
              <a:avLst/>
            </a:prstGeom>
          </p:spPr>
        </p:pic>
        <p:pic>
          <p:nvPicPr>
            <p:cNvPr id="57" name="Picture 56"/>
            <p:cNvPicPr>
              <a:picLocks noChangeAspect="1"/>
            </p:cNvPicPr>
            <p:nvPr/>
          </p:nvPicPr>
          <p:blipFill>
            <a:blip r:embed="rId6"/>
            <a:stretch>
              <a:fillRect/>
            </a:stretch>
          </p:blipFill>
          <p:spPr>
            <a:xfrm>
              <a:off x="2576108" y="1478893"/>
              <a:ext cx="532678" cy="158139"/>
            </a:xfrm>
            <a:prstGeom prst="rect">
              <a:avLst/>
            </a:prstGeom>
          </p:spPr>
        </p:pic>
        <p:pic>
          <p:nvPicPr>
            <p:cNvPr id="58" name="Picture 57"/>
            <p:cNvPicPr>
              <a:picLocks noChangeAspect="1"/>
            </p:cNvPicPr>
            <p:nvPr/>
          </p:nvPicPr>
          <p:blipFill>
            <a:blip r:embed="rId7"/>
            <a:stretch>
              <a:fillRect/>
            </a:stretch>
          </p:blipFill>
          <p:spPr>
            <a:xfrm>
              <a:off x="4339918" y="758527"/>
              <a:ext cx="535030" cy="174097"/>
            </a:xfrm>
            <a:prstGeom prst="rect">
              <a:avLst/>
            </a:prstGeom>
          </p:spPr>
        </p:pic>
        <p:pic>
          <p:nvPicPr>
            <p:cNvPr id="59" name="Picture 58"/>
            <p:cNvPicPr>
              <a:picLocks noChangeAspect="1"/>
            </p:cNvPicPr>
            <p:nvPr/>
          </p:nvPicPr>
          <p:blipFill>
            <a:blip r:embed="rId8"/>
            <a:stretch>
              <a:fillRect/>
            </a:stretch>
          </p:blipFill>
          <p:spPr>
            <a:xfrm>
              <a:off x="4338770" y="966693"/>
              <a:ext cx="537326" cy="176435"/>
            </a:xfrm>
            <a:prstGeom prst="rect">
              <a:avLst/>
            </a:prstGeom>
          </p:spPr>
        </p:pic>
        <p:grpSp>
          <p:nvGrpSpPr>
            <p:cNvPr id="60" name="Group 59"/>
            <p:cNvGrpSpPr/>
            <p:nvPr/>
          </p:nvGrpSpPr>
          <p:grpSpPr>
            <a:xfrm>
              <a:off x="6124998" y="720976"/>
              <a:ext cx="547588" cy="481241"/>
              <a:chOff x="10194304" y="368502"/>
              <a:chExt cx="579058" cy="560119"/>
            </a:xfrm>
          </p:grpSpPr>
          <p:sp>
            <p:nvSpPr>
              <p:cNvPr id="61" name="Vertical Scroll 60"/>
              <p:cNvSpPr/>
              <p:nvPr/>
            </p:nvSpPr>
            <p:spPr>
              <a:xfrm>
                <a:off x="10194304" y="368502"/>
                <a:ext cx="579058" cy="560119"/>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342230" y="708684"/>
                <a:ext cx="298852" cy="200609"/>
              </a:xfrm>
              <a:prstGeom prst="rect">
                <a:avLst/>
              </a:prstGeom>
            </p:spPr>
          </p:pic>
          <p:pic>
            <p:nvPicPr>
              <p:cNvPr id="63" name="Picture 62"/>
              <p:cNvPicPr>
                <a:picLocks noChangeAspect="1"/>
              </p:cNvPicPr>
              <p:nvPr/>
            </p:nvPicPr>
            <p:blipFill>
              <a:blip r:embed="rId4"/>
              <a:stretch>
                <a:fillRect/>
              </a:stretch>
            </p:blipFill>
            <p:spPr>
              <a:xfrm>
                <a:off x="10327245" y="453672"/>
                <a:ext cx="324561" cy="255012"/>
              </a:xfrm>
              <a:prstGeom prst="rect">
                <a:avLst/>
              </a:prstGeom>
            </p:spPr>
          </p:pic>
        </p:grpSp>
        <p:grpSp>
          <p:nvGrpSpPr>
            <p:cNvPr id="64" name="Group 63"/>
            <p:cNvGrpSpPr/>
            <p:nvPr/>
          </p:nvGrpSpPr>
          <p:grpSpPr>
            <a:xfrm>
              <a:off x="9805678" y="725595"/>
              <a:ext cx="547587" cy="481243"/>
              <a:chOff x="10194304" y="368502"/>
              <a:chExt cx="579058" cy="560119"/>
            </a:xfrm>
          </p:grpSpPr>
          <p:sp>
            <p:nvSpPr>
              <p:cNvPr id="65" name="Vertical Scroll 64"/>
              <p:cNvSpPr/>
              <p:nvPr/>
            </p:nvSpPr>
            <p:spPr>
              <a:xfrm>
                <a:off x="10194304" y="368502"/>
                <a:ext cx="579058" cy="560119"/>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342230" y="708684"/>
                <a:ext cx="298852" cy="200609"/>
              </a:xfrm>
              <a:prstGeom prst="rect">
                <a:avLst/>
              </a:prstGeom>
            </p:spPr>
          </p:pic>
          <p:pic>
            <p:nvPicPr>
              <p:cNvPr id="67" name="Picture 66"/>
              <p:cNvPicPr>
                <a:picLocks noChangeAspect="1"/>
              </p:cNvPicPr>
              <p:nvPr/>
            </p:nvPicPr>
            <p:blipFill>
              <a:blip r:embed="rId4"/>
              <a:stretch>
                <a:fillRect/>
              </a:stretch>
            </p:blipFill>
            <p:spPr>
              <a:xfrm>
                <a:off x="10327245" y="453672"/>
                <a:ext cx="324561" cy="255012"/>
              </a:xfrm>
              <a:prstGeom prst="rect">
                <a:avLst/>
              </a:prstGeom>
            </p:spPr>
          </p:pic>
        </p:grpSp>
        <p:pic>
          <p:nvPicPr>
            <p:cNvPr id="68" name="Picture 67"/>
            <p:cNvPicPr>
              <a:picLocks noChangeAspect="1"/>
            </p:cNvPicPr>
            <p:nvPr/>
          </p:nvPicPr>
          <p:blipFill>
            <a:blip r:embed="rId6"/>
            <a:stretch>
              <a:fillRect/>
            </a:stretch>
          </p:blipFill>
          <p:spPr>
            <a:xfrm>
              <a:off x="9835903" y="1257222"/>
              <a:ext cx="532678" cy="158139"/>
            </a:xfrm>
            <a:prstGeom prst="rect">
              <a:avLst/>
            </a:prstGeom>
          </p:spPr>
        </p:pic>
      </p:grpSp>
      <p:grpSp>
        <p:nvGrpSpPr>
          <p:cNvPr id="71" name="Group 70"/>
          <p:cNvGrpSpPr/>
          <p:nvPr/>
        </p:nvGrpSpPr>
        <p:grpSpPr>
          <a:xfrm>
            <a:off x="1954411" y="2412052"/>
            <a:ext cx="8095673" cy="3700086"/>
            <a:chOff x="1640378" y="810399"/>
            <a:chExt cx="8095673" cy="5156753"/>
          </a:xfrm>
        </p:grpSpPr>
        <p:pic>
          <p:nvPicPr>
            <p:cNvPr id="84" name="Picture 8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82850" y="2062479"/>
              <a:ext cx="692727" cy="692727"/>
            </a:xfrm>
            <a:prstGeom prst="rect">
              <a:avLst/>
            </a:prstGeom>
          </p:spPr>
        </p:pic>
        <p:pic>
          <p:nvPicPr>
            <p:cNvPr id="85" name="Picture 8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36487" y="4191461"/>
              <a:ext cx="692727" cy="692727"/>
            </a:xfrm>
            <a:prstGeom prst="rect">
              <a:avLst/>
            </a:prstGeom>
          </p:spPr>
        </p:pic>
        <p:pic>
          <p:nvPicPr>
            <p:cNvPr id="86" name="Picture 8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40378" y="3136206"/>
              <a:ext cx="692727" cy="692727"/>
            </a:xfrm>
            <a:prstGeom prst="rect">
              <a:avLst/>
            </a:prstGeom>
          </p:spPr>
        </p:pic>
        <p:pic>
          <p:nvPicPr>
            <p:cNvPr id="87" name="Picture 8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77724" y="4581698"/>
              <a:ext cx="692727" cy="692727"/>
            </a:xfrm>
            <a:prstGeom prst="rect">
              <a:avLst/>
            </a:prstGeom>
          </p:spPr>
        </p:pic>
        <p:pic>
          <p:nvPicPr>
            <p:cNvPr id="88" name="Picture 8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24088" y="1547553"/>
              <a:ext cx="692727" cy="692727"/>
            </a:xfrm>
            <a:prstGeom prst="rect">
              <a:avLst/>
            </a:prstGeom>
          </p:spPr>
        </p:pic>
        <p:pic>
          <p:nvPicPr>
            <p:cNvPr id="89" name="Picture 8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52443" y="3706318"/>
              <a:ext cx="692727" cy="692727"/>
            </a:xfrm>
            <a:prstGeom prst="rect">
              <a:avLst/>
            </a:prstGeom>
          </p:spPr>
        </p:pic>
        <p:pic>
          <p:nvPicPr>
            <p:cNvPr id="90" name="Picture 8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76160" y="1316644"/>
              <a:ext cx="692727" cy="692727"/>
            </a:xfrm>
            <a:prstGeom prst="rect">
              <a:avLst/>
            </a:prstGeom>
          </p:spPr>
        </p:pic>
        <p:pic>
          <p:nvPicPr>
            <p:cNvPr id="91" name="Picture 9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43324" y="2408843"/>
              <a:ext cx="692727" cy="692727"/>
            </a:xfrm>
            <a:prstGeom prst="rect">
              <a:avLst/>
            </a:prstGeom>
          </p:spPr>
        </p:pic>
        <p:pic>
          <p:nvPicPr>
            <p:cNvPr id="92" name="Picture 9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31360" y="3120041"/>
              <a:ext cx="692727" cy="692727"/>
            </a:xfrm>
            <a:prstGeom prst="rect">
              <a:avLst/>
            </a:prstGeom>
          </p:spPr>
        </p:pic>
        <p:pic>
          <p:nvPicPr>
            <p:cNvPr id="93" name="Picture 9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24813" y="2907606"/>
              <a:ext cx="692727" cy="692727"/>
            </a:xfrm>
            <a:prstGeom prst="rect">
              <a:avLst/>
            </a:prstGeom>
          </p:spPr>
        </p:pic>
        <p:cxnSp>
          <p:nvCxnSpPr>
            <p:cNvPr id="94" name="Straight Connector 93"/>
            <p:cNvCxnSpPr/>
            <p:nvPr/>
          </p:nvCxnSpPr>
          <p:spPr>
            <a:xfrm>
              <a:off x="5750560" y="2207952"/>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4785360" y="3750881"/>
              <a:ext cx="601287" cy="830817"/>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556921" y="4707312"/>
              <a:ext cx="1228439" cy="30156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8974973" y="3098336"/>
              <a:ext cx="324200" cy="6174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081520" y="3423453"/>
              <a:ext cx="1236746" cy="76800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880193" y="2571401"/>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181630" y="3593406"/>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91" idx="1"/>
            </p:cNvCxnSpPr>
            <p:nvPr/>
          </p:nvCxnSpPr>
          <p:spPr>
            <a:xfrm>
              <a:off x="8117840" y="1821872"/>
              <a:ext cx="925484" cy="933335"/>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85" idx="3"/>
            </p:cNvCxnSpPr>
            <p:nvPr/>
          </p:nvCxnSpPr>
          <p:spPr>
            <a:xfrm flipV="1">
              <a:off x="3529214" y="3706319"/>
              <a:ext cx="986212" cy="83150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40647" y="3568228"/>
              <a:ext cx="1024544" cy="14406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581669" y="1901304"/>
              <a:ext cx="804948" cy="1826493"/>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2336800" y="2492198"/>
              <a:ext cx="791093" cy="746531"/>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88" idx="1"/>
            </p:cNvCxnSpPr>
            <p:nvPr/>
          </p:nvCxnSpPr>
          <p:spPr>
            <a:xfrm flipV="1">
              <a:off x="3870956" y="1893917"/>
              <a:ext cx="1353132" cy="40269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endCxn id="90" idx="1"/>
            </p:cNvCxnSpPr>
            <p:nvPr/>
          </p:nvCxnSpPr>
          <p:spPr>
            <a:xfrm flipV="1">
              <a:off x="5876175" y="1663008"/>
              <a:ext cx="1499985" cy="4201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pic>
          <p:nvPicPr>
            <p:cNvPr id="108" name="Picture 10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07166" y="5274425"/>
              <a:ext cx="692727" cy="692727"/>
            </a:xfrm>
            <a:prstGeom prst="rect">
              <a:avLst/>
            </a:prstGeom>
          </p:spPr>
        </p:pic>
        <p:cxnSp>
          <p:nvCxnSpPr>
            <p:cNvPr id="109" name="Straight Connector 108"/>
            <p:cNvCxnSpPr/>
            <p:nvPr/>
          </p:nvCxnSpPr>
          <p:spPr>
            <a:xfrm>
              <a:off x="5515957" y="5056898"/>
              <a:ext cx="1491209" cy="72091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7718365" y="4312457"/>
              <a:ext cx="862217" cy="119563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pic>
          <p:nvPicPr>
            <p:cNvPr id="122" name="Picture 1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05692" y="2616656"/>
              <a:ext cx="513772" cy="513772"/>
            </a:xfrm>
            <a:prstGeom prst="rect">
              <a:avLst/>
            </a:prstGeom>
          </p:spPr>
        </p:pic>
        <p:pic>
          <p:nvPicPr>
            <p:cNvPr id="123" name="Picture 1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57373" y="4760653"/>
              <a:ext cx="513772" cy="513772"/>
            </a:xfrm>
            <a:prstGeom prst="rect">
              <a:avLst/>
            </a:prstGeom>
          </p:spPr>
        </p:pic>
        <p:pic>
          <p:nvPicPr>
            <p:cNvPr id="124" name="Picture 1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181869" y="1898129"/>
              <a:ext cx="513772" cy="513772"/>
            </a:xfrm>
            <a:prstGeom prst="rect">
              <a:avLst/>
            </a:prstGeom>
          </p:spPr>
        </p:pic>
        <p:pic>
          <p:nvPicPr>
            <p:cNvPr id="125" name="Picture 1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42418" y="810399"/>
              <a:ext cx="513772" cy="513772"/>
            </a:xfrm>
            <a:prstGeom prst="rect">
              <a:avLst/>
            </a:prstGeom>
          </p:spPr>
        </p:pic>
        <p:pic>
          <p:nvPicPr>
            <p:cNvPr id="70" name="Picture 6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06386" y="1541801"/>
              <a:ext cx="513772" cy="513772"/>
            </a:xfrm>
            <a:prstGeom prst="rect">
              <a:avLst/>
            </a:prstGeom>
          </p:spPr>
        </p:pic>
        <p:pic>
          <p:nvPicPr>
            <p:cNvPr id="72" name="Picture 7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77755" y="2629530"/>
              <a:ext cx="513772" cy="513772"/>
            </a:xfrm>
            <a:prstGeom prst="rect">
              <a:avLst/>
            </a:prstGeom>
          </p:spPr>
        </p:pic>
        <p:pic>
          <p:nvPicPr>
            <p:cNvPr id="73" name="Picture 7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83104" y="3678638"/>
              <a:ext cx="513772" cy="513772"/>
            </a:xfrm>
            <a:prstGeom prst="rect">
              <a:avLst/>
            </a:prstGeom>
          </p:spPr>
        </p:pic>
        <p:pic>
          <p:nvPicPr>
            <p:cNvPr id="74" name="Picture 7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71434" y="2449318"/>
              <a:ext cx="513772" cy="513772"/>
            </a:xfrm>
            <a:prstGeom prst="rect">
              <a:avLst/>
            </a:prstGeom>
          </p:spPr>
        </p:pic>
        <p:pic>
          <p:nvPicPr>
            <p:cNvPr id="75" name="Picture 7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96640" y="4077688"/>
              <a:ext cx="513772" cy="513772"/>
            </a:xfrm>
            <a:prstGeom prst="rect">
              <a:avLst/>
            </a:prstGeom>
          </p:spPr>
        </p:pic>
        <p:pic>
          <p:nvPicPr>
            <p:cNvPr id="76" name="Picture 7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92615" y="3208792"/>
              <a:ext cx="513772" cy="513772"/>
            </a:xfrm>
            <a:prstGeom prst="rect">
              <a:avLst/>
            </a:prstGeom>
          </p:spPr>
        </p:pic>
        <p:pic>
          <p:nvPicPr>
            <p:cNvPr id="77" name="Picture 7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75330" y="1065520"/>
              <a:ext cx="513772" cy="513772"/>
            </a:xfrm>
            <a:prstGeom prst="rect">
              <a:avLst/>
            </a:prstGeom>
          </p:spPr>
        </p:pic>
      </p:grpSp>
      <p:grpSp>
        <p:nvGrpSpPr>
          <p:cNvPr id="6" name="Group 5"/>
          <p:cNvGrpSpPr/>
          <p:nvPr/>
        </p:nvGrpSpPr>
        <p:grpSpPr>
          <a:xfrm>
            <a:off x="3183035" y="2962155"/>
            <a:ext cx="450607" cy="390172"/>
            <a:chOff x="5797108" y="1898611"/>
            <a:chExt cx="547589" cy="481241"/>
          </a:xfrm>
        </p:grpSpPr>
        <p:sp>
          <p:nvSpPr>
            <p:cNvPr id="79" name="Vertical Scroll 78"/>
            <p:cNvSpPr/>
            <p:nvPr/>
          </p:nvSpPr>
          <p:spPr>
            <a:xfrm>
              <a:off x="5797108" y="1898611"/>
              <a:ext cx="547589" cy="48124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80" name="Picture 79"/>
            <p:cNvPicPr>
              <a:picLocks noChangeAspect="1"/>
            </p:cNvPicPr>
            <p:nvPr/>
          </p:nvPicPr>
          <p:blipFill>
            <a:blip r:embed="rId4"/>
            <a:stretch>
              <a:fillRect/>
            </a:stretch>
          </p:blipFill>
          <p:spPr>
            <a:xfrm>
              <a:off x="5932062" y="1971786"/>
              <a:ext cx="306922" cy="219100"/>
            </a:xfrm>
            <a:prstGeom prst="rect">
              <a:avLst/>
            </a:prstGeom>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936997" y="2200124"/>
              <a:ext cx="282610" cy="172359"/>
            </a:xfrm>
            <a:prstGeom prst="rect">
              <a:avLst/>
            </a:prstGeom>
          </p:spPr>
        </p:pic>
      </p:grpSp>
      <p:grpSp>
        <p:nvGrpSpPr>
          <p:cNvPr id="82" name="Group 81"/>
          <p:cNvGrpSpPr/>
          <p:nvPr/>
        </p:nvGrpSpPr>
        <p:grpSpPr>
          <a:xfrm>
            <a:off x="2873159" y="4435124"/>
            <a:ext cx="450607" cy="390172"/>
            <a:chOff x="5797108" y="1898611"/>
            <a:chExt cx="547589" cy="481241"/>
          </a:xfrm>
        </p:grpSpPr>
        <p:sp>
          <p:nvSpPr>
            <p:cNvPr id="83" name="Vertical Scroll 82"/>
            <p:cNvSpPr/>
            <p:nvPr/>
          </p:nvSpPr>
          <p:spPr>
            <a:xfrm>
              <a:off x="5797108" y="1898611"/>
              <a:ext cx="547589" cy="48124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111" name="Picture 110"/>
            <p:cNvPicPr>
              <a:picLocks noChangeAspect="1"/>
            </p:cNvPicPr>
            <p:nvPr/>
          </p:nvPicPr>
          <p:blipFill>
            <a:blip r:embed="rId4"/>
            <a:stretch>
              <a:fillRect/>
            </a:stretch>
          </p:blipFill>
          <p:spPr>
            <a:xfrm>
              <a:off x="5932062" y="1971786"/>
              <a:ext cx="306922" cy="219100"/>
            </a:xfrm>
            <a:prstGeom prst="rect">
              <a:avLst/>
            </a:prstGeom>
          </p:spPr>
        </p:pic>
        <p:pic>
          <p:nvPicPr>
            <p:cNvPr id="112" name="Picture 1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936997" y="2200124"/>
              <a:ext cx="282610" cy="172359"/>
            </a:xfrm>
            <a:prstGeom prst="rect">
              <a:avLst/>
            </a:prstGeom>
          </p:spPr>
        </p:pic>
      </p:grpSp>
      <p:grpSp>
        <p:nvGrpSpPr>
          <p:cNvPr id="113" name="Group 112"/>
          <p:cNvGrpSpPr/>
          <p:nvPr/>
        </p:nvGrpSpPr>
        <p:grpSpPr>
          <a:xfrm>
            <a:off x="4855316" y="4743304"/>
            <a:ext cx="450607" cy="390172"/>
            <a:chOff x="5797108" y="1898611"/>
            <a:chExt cx="547589" cy="481241"/>
          </a:xfrm>
        </p:grpSpPr>
        <p:sp>
          <p:nvSpPr>
            <p:cNvPr id="114" name="Vertical Scroll 113"/>
            <p:cNvSpPr/>
            <p:nvPr/>
          </p:nvSpPr>
          <p:spPr>
            <a:xfrm>
              <a:off x="5797108" y="1898611"/>
              <a:ext cx="547589" cy="48124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115" name="Picture 114"/>
            <p:cNvPicPr>
              <a:picLocks noChangeAspect="1"/>
            </p:cNvPicPr>
            <p:nvPr/>
          </p:nvPicPr>
          <p:blipFill>
            <a:blip r:embed="rId4"/>
            <a:stretch>
              <a:fillRect/>
            </a:stretch>
          </p:blipFill>
          <p:spPr>
            <a:xfrm>
              <a:off x="5932062" y="1971786"/>
              <a:ext cx="306922" cy="219100"/>
            </a:xfrm>
            <a:prstGeom prst="rect">
              <a:avLst/>
            </a:prstGeom>
          </p:spPr>
        </p:pic>
        <p:pic>
          <p:nvPicPr>
            <p:cNvPr id="116" name="Picture 1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936997" y="2200124"/>
              <a:ext cx="282610" cy="172359"/>
            </a:xfrm>
            <a:prstGeom prst="rect">
              <a:avLst/>
            </a:prstGeom>
          </p:spPr>
        </p:pic>
      </p:grpSp>
      <p:grpSp>
        <p:nvGrpSpPr>
          <p:cNvPr id="117" name="Group 116"/>
          <p:cNvGrpSpPr/>
          <p:nvPr/>
        </p:nvGrpSpPr>
        <p:grpSpPr>
          <a:xfrm>
            <a:off x="4617778" y="3629572"/>
            <a:ext cx="450607" cy="390172"/>
            <a:chOff x="5797108" y="1898611"/>
            <a:chExt cx="547589" cy="481241"/>
          </a:xfrm>
        </p:grpSpPr>
        <p:sp>
          <p:nvSpPr>
            <p:cNvPr id="118" name="Vertical Scroll 117"/>
            <p:cNvSpPr/>
            <p:nvPr/>
          </p:nvSpPr>
          <p:spPr>
            <a:xfrm>
              <a:off x="5797108" y="1898611"/>
              <a:ext cx="547589" cy="48124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119" name="Picture 118"/>
            <p:cNvPicPr>
              <a:picLocks noChangeAspect="1"/>
            </p:cNvPicPr>
            <p:nvPr/>
          </p:nvPicPr>
          <p:blipFill>
            <a:blip r:embed="rId4"/>
            <a:stretch>
              <a:fillRect/>
            </a:stretch>
          </p:blipFill>
          <p:spPr>
            <a:xfrm>
              <a:off x="5932062" y="1971786"/>
              <a:ext cx="306922" cy="219100"/>
            </a:xfrm>
            <a:prstGeom prst="rect">
              <a:avLst/>
            </a:prstGeom>
          </p:spPr>
        </p:pic>
        <p:pic>
          <p:nvPicPr>
            <p:cNvPr id="120" name="Picture 1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936997" y="2200124"/>
              <a:ext cx="282610" cy="172359"/>
            </a:xfrm>
            <a:prstGeom prst="rect">
              <a:avLst/>
            </a:prstGeom>
          </p:spPr>
        </p:pic>
      </p:grpSp>
      <p:grpSp>
        <p:nvGrpSpPr>
          <p:cNvPr id="121" name="Group 120"/>
          <p:cNvGrpSpPr/>
          <p:nvPr/>
        </p:nvGrpSpPr>
        <p:grpSpPr>
          <a:xfrm>
            <a:off x="5272573" y="2554688"/>
            <a:ext cx="450607" cy="390172"/>
            <a:chOff x="5797108" y="1898611"/>
            <a:chExt cx="547589" cy="481241"/>
          </a:xfrm>
        </p:grpSpPr>
        <p:sp>
          <p:nvSpPr>
            <p:cNvPr id="126" name="Vertical Scroll 125"/>
            <p:cNvSpPr/>
            <p:nvPr/>
          </p:nvSpPr>
          <p:spPr>
            <a:xfrm>
              <a:off x="5797108" y="1898611"/>
              <a:ext cx="547589" cy="48124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127" name="Picture 126"/>
            <p:cNvPicPr>
              <a:picLocks noChangeAspect="1"/>
            </p:cNvPicPr>
            <p:nvPr/>
          </p:nvPicPr>
          <p:blipFill>
            <a:blip r:embed="rId4"/>
            <a:stretch>
              <a:fillRect/>
            </a:stretch>
          </p:blipFill>
          <p:spPr>
            <a:xfrm>
              <a:off x="5932062" y="1971786"/>
              <a:ext cx="306922" cy="219100"/>
            </a:xfrm>
            <a:prstGeom prst="rect">
              <a:avLst/>
            </a:prstGeom>
          </p:spPr>
        </p:pic>
        <p:pic>
          <p:nvPicPr>
            <p:cNvPr id="128" name="Picture 1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936997" y="2200124"/>
              <a:ext cx="282610" cy="172359"/>
            </a:xfrm>
            <a:prstGeom prst="rect">
              <a:avLst/>
            </a:prstGeom>
          </p:spPr>
        </p:pic>
      </p:grpSp>
      <p:grpSp>
        <p:nvGrpSpPr>
          <p:cNvPr id="129" name="Group 128"/>
          <p:cNvGrpSpPr/>
          <p:nvPr/>
        </p:nvGrpSpPr>
        <p:grpSpPr>
          <a:xfrm>
            <a:off x="7431573" y="2355812"/>
            <a:ext cx="450607" cy="390172"/>
            <a:chOff x="5797108" y="1898611"/>
            <a:chExt cx="547589" cy="481241"/>
          </a:xfrm>
        </p:grpSpPr>
        <p:sp>
          <p:nvSpPr>
            <p:cNvPr id="130" name="Vertical Scroll 129"/>
            <p:cNvSpPr/>
            <p:nvPr/>
          </p:nvSpPr>
          <p:spPr>
            <a:xfrm>
              <a:off x="5797108" y="1898611"/>
              <a:ext cx="547589" cy="48124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131" name="Picture 130"/>
            <p:cNvPicPr>
              <a:picLocks noChangeAspect="1"/>
            </p:cNvPicPr>
            <p:nvPr/>
          </p:nvPicPr>
          <p:blipFill>
            <a:blip r:embed="rId4"/>
            <a:stretch>
              <a:fillRect/>
            </a:stretch>
          </p:blipFill>
          <p:spPr>
            <a:xfrm>
              <a:off x="5932062" y="1971786"/>
              <a:ext cx="306922" cy="219100"/>
            </a:xfrm>
            <a:prstGeom prst="rect">
              <a:avLst/>
            </a:prstGeom>
          </p:spPr>
        </p:pic>
        <p:pic>
          <p:nvPicPr>
            <p:cNvPr id="132" name="Picture 1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936997" y="2200124"/>
              <a:ext cx="282610" cy="172359"/>
            </a:xfrm>
            <a:prstGeom prst="rect">
              <a:avLst/>
            </a:prstGeom>
          </p:spPr>
        </p:pic>
      </p:grpSp>
      <p:grpSp>
        <p:nvGrpSpPr>
          <p:cNvPr id="133" name="Group 132"/>
          <p:cNvGrpSpPr/>
          <p:nvPr/>
        </p:nvGrpSpPr>
        <p:grpSpPr>
          <a:xfrm>
            <a:off x="9048479" y="3145765"/>
            <a:ext cx="450607" cy="390172"/>
            <a:chOff x="5797108" y="1898611"/>
            <a:chExt cx="547589" cy="481241"/>
          </a:xfrm>
        </p:grpSpPr>
        <p:sp>
          <p:nvSpPr>
            <p:cNvPr id="134" name="Vertical Scroll 133"/>
            <p:cNvSpPr/>
            <p:nvPr/>
          </p:nvSpPr>
          <p:spPr>
            <a:xfrm>
              <a:off x="5797108" y="1898611"/>
              <a:ext cx="547589" cy="48124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135" name="Picture 134"/>
            <p:cNvPicPr>
              <a:picLocks noChangeAspect="1"/>
            </p:cNvPicPr>
            <p:nvPr/>
          </p:nvPicPr>
          <p:blipFill>
            <a:blip r:embed="rId4"/>
            <a:stretch>
              <a:fillRect/>
            </a:stretch>
          </p:blipFill>
          <p:spPr>
            <a:xfrm>
              <a:off x="5932062" y="1971786"/>
              <a:ext cx="306922" cy="219100"/>
            </a:xfrm>
            <a:prstGeom prst="rect">
              <a:avLst/>
            </a:prstGeom>
          </p:spPr>
        </p:pic>
        <p:pic>
          <p:nvPicPr>
            <p:cNvPr id="136" name="Picture 1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936997" y="2200124"/>
              <a:ext cx="282610" cy="172359"/>
            </a:xfrm>
            <a:prstGeom prst="rect">
              <a:avLst/>
            </a:prstGeom>
          </p:spPr>
        </p:pic>
      </p:grpSp>
      <p:grpSp>
        <p:nvGrpSpPr>
          <p:cNvPr id="137" name="Group 136"/>
          <p:cNvGrpSpPr/>
          <p:nvPr/>
        </p:nvGrpSpPr>
        <p:grpSpPr>
          <a:xfrm>
            <a:off x="8215739" y="4286977"/>
            <a:ext cx="450607" cy="390172"/>
            <a:chOff x="5797108" y="1898611"/>
            <a:chExt cx="547589" cy="481241"/>
          </a:xfrm>
        </p:grpSpPr>
        <p:sp>
          <p:nvSpPr>
            <p:cNvPr id="138" name="Vertical Scroll 137"/>
            <p:cNvSpPr/>
            <p:nvPr/>
          </p:nvSpPr>
          <p:spPr>
            <a:xfrm>
              <a:off x="5797108" y="1898611"/>
              <a:ext cx="547589" cy="48124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139" name="Picture 138"/>
            <p:cNvPicPr>
              <a:picLocks noChangeAspect="1"/>
            </p:cNvPicPr>
            <p:nvPr/>
          </p:nvPicPr>
          <p:blipFill>
            <a:blip r:embed="rId4"/>
            <a:stretch>
              <a:fillRect/>
            </a:stretch>
          </p:blipFill>
          <p:spPr>
            <a:xfrm>
              <a:off x="5932062" y="1971786"/>
              <a:ext cx="306922" cy="219100"/>
            </a:xfrm>
            <a:prstGeom prst="rect">
              <a:avLst/>
            </a:prstGeom>
          </p:spPr>
        </p:pic>
        <p:pic>
          <p:nvPicPr>
            <p:cNvPr id="140" name="Picture 1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936997" y="2200124"/>
              <a:ext cx="282610" cy="172359"/>
            </a:xfrm>
            <a:prstGeom prst="rect">
              <a:avLst/>
            </a:prstGeom>
          </p:spPr>
        </p:pic>
      </p:grpSp>
      <p:grpSp>
        <p:nvGrpSpPr>
          <p:cNvPr id="141" name="Group 140"/>
          <p:cNvGrpSpPr/>
          <p:nvPr/>
        </p:nvGrpSpPr>
        <p:grpSpPr>
          <a:xfrm>
            <a:off x="6969892" y="5263924"/>
            <a:ext cx="450607" cy="390172"/>
            <a:chOff x="5797108" y="1898611"/>
            <a:chExt cx="547589" cy="481241"/>
          </a:xfrm>
        </p:grpSpPr>
        <p:sp>
          <p:nvSpPr>
            <p:cNvPr id="142" name="Vertical Scroll 141"/>
            <p:cNvSpPr/>
            <p:nvPr/>
          </p:nvSpPr>
          <p:spPr>
            <a:xfrm>
              <a:off x="5797108" y="1898611"/>
              <a:ext cx="547589" cy="48124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143" name="Picture 142"/>
            <p:cNvPicPr>
              <a:picLocks noChangeAspect="1"/>
            </p:cNvPicPr>
            <p:nvPr/>
          </p:nvPicPr>
          <p:blipFill>
            <a:blip r:embed="rId4"/>
            <a:stretch>
              <a:fillRect/>
            </a:stretch>
          </p:blipFill>
          <p:spPr>
            <a:xfrm>
              <a:off x="5932062" y="1971786"/>
              <a:ext cx="306922" cy="219100"/>
            </a:xfrm>
            <a:prstGeom prst="rect">
              <a:avLst/>
            </a:prstGeom>
          </p:spPr>
        </p:pic>
        <p:pic>
          <p:nvPicPr>
            <p:cNvPr id="144" name="Picture 1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936997" y="2200124"/>
              <a:ext cx="282610" cy="172359"/>
            </a:xfrm>
            <a:prstGeom prst="rect">
              <a:avLst/>
            </a:prstGeom>
          </p:spPr>
        </p:pic>
      </p:grpSp>
      <p:grpSp>
        <p:nvGrpSpPr>
          <p:cNvPr id="145" name="Group 144"/>
          <p:cNvGrpSpPr/>
          <p:nvPr/>
        </p:nvGrpSpPr>
        <p:grpSpPr>
          <a:xfrm>
            <a:off x="1626100" y="3721759"/>
            <a:ext cx="450607" cy="390172"/>
            <a:chOff x="5797108" y="1898611"/>
            <a:chExt cx="547589" cy="481241"/>
          </a:xfrm>
        </p:grpSpPr>
        <p:sp>
          <p:nvSpPr>
            <p:cNvPr id="146" name="Vertical Scroll 145"/>
            <p:cNvSpPr/>
            <p:nvPr/>
          </p:nvSpPr>
          <p:spPr>
            <a:xfrm>
              <a:off x="5797108" y="1898611"/>
              <a:ext cx="547589" cy="48124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147" name="Picture 146"/>
            <p:cNvPicPr>
              <a:picLocks noChangeAspect="1"/>
            </p:cNvPicPr>
            <p:nvPr/>
          </p:nvPicPr>
          <p:blipFill>
            <a:blip r:embed="rId4"/>
            <a:stretch>
              <a:fillRect/>
            </a:stretch>
          </p:blipFill>
          <p:spPr>
            <a:xfrm>
              <a:off x="5932062" y="1971786"/>
              <a:ext cx="306922" cy="219100"/>
            </a:xfrm>
            <a:prstGeom prst="rect">
              <a:avLst/>
            </a:prstGeom>
          </p:spPr>
        </p:pic>
        <p:pic>
          <p:nvPicPr>
            <p:cNvPr id="148" name="Picture 1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936997" y="2200124"/>
              <a:ext cx="282610" cy="172359"/>
            </a:xfrm>
            <a:prstGeom prst="rect">
              <a:avLst/>
            </a:prstGeom>
          </p:spPr>
        </p:pic>
      </p:grpSp>
      <p:grpSp>
        <p:nvGrpSpPr>
          <p:cNvPr id="149" name="Group 148"/>
          <p:cNvGrpSpPr/>
          <p:nvPr/>
        </p:nvGrpSpPr>
        <p:grpSpPr>
          <a:xfrm>
            <a:off x="6534786" y="3438024"/>
            <a:ext cx="450607" cy="390172"/>
            <a:chOff x="5797108" y="1898611"/>
            <a:chExt cx="547589" cy="481241"/>
          </a:xfrm>
        </p:grpSpPr>
        <p:sp>
          <p:nvSpPr>
            <p:cNvPr id="150" name="Vertical Scroll 149"/>
            <p:cNvSpPr/>
            <p:nvPr/>
          </p:nvSpPr>
          <p:spPr>
            <a:xfrm>
              <a:off x="5797108" y="1898611"/>
              <a:ext cx="547589" cy="481241"/>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151" name="Picture 150"/>
            <p:cNvPicPr>
              <a:picLocks noChangeAspect="1"/>
            </p:cNvPicPr>
            <p:nvPr/>
          </p:nvPicPr>
          <p:blipFill>
            <a:blip r:embed="rId4"/>
            <a:stretch>
              <a:fillRect/>
            </a:stretch>
          </p:blipFill>
          <p:spPr>
            <a:xfrm>
              <a:off x="5932062" y="1971786"/>
              <a:ext cx="306922" cy="219100"/>
            </a:xfrm>
            <a:prstGeom prst="rect">
              <a:avLst/>
            </a:prstGeom>
          </p:spPr>
        </p:pic>
        <p:pic>
          <p:nvPicPr>
            <p:cNvPr id="152" name="Picture 1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936997" y="2200124"/>
              <a:ext cx="282610" cy="172359"/>
            </a:xfrm>
            <a:prstGeom prst="rect">
              <a:avLst/>
            </a:prstGeom>
          </p:spPr>
        </p:pic>
      </p:grpSp>
    </p:spTree>
    <p:extLst>
      <p:ext uri="{BB962C8B-B14F-4D97-AF65-F5344CB8AC3E}">
        <p14:creationId xmlns:p14="http://schemas.microsoft.com/office/powerpoint/2010/main" val="1904838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3618" y="686928"/>
            <a:ext cx="10515600" cy="5538381"/>
          </a:xfrm>
        </p:spPr>
        <p:txBody>
          <a:bodyPr>
            <a:normAutofit/>
          </a:bodyPr>
          <a:lstStyle/>
          <a:p>
            <a:r>
              <a:rPr lang="en-US" dirty="0">
                <a:solidFill>
                  <a:srgbClr val="00B0F0"/>
                </a:solidFill>
              </a:rPr>
              <a:t>Each node has the history of all previous smart contracts.</a:t>
            </a:r>
          </a:p>
          <a:p>
            <a:endParaRPr lang="en-US" dirty="0"/>
          </a:p>
          <a:p>
            <a:r>
              <a:rPr lang="en-US" dirty="0">
                <a:solidFill>
                  <a:srgbClr val="FF0000"/>
                </a:solidFill>
              </a:rPr>
              <a:t>When the nodes update their blockchain copy, all previous and new blocks are copied on every machine including any previous smart contracts.</a:t>
            </a:r>
          </a:p>
          <a:p>
            <a:endParaRPr lang="en-US" dirty="0"/>
          </a:p>
          <a:p>
            <a:r>
              <a:rPr lang="en-US" dirty="0">
                <a:solidFill>
                  <a:srgbClr val="00B0F0"/>
                </a:solidFill>
              </a:rPr>
              <a:t>Each node has a history of all previous transactions.</a:t>
            </a:r>
          </a:p>
          <a:p>
            <a:endParaRPr lang="en-US" dirty="0"/>
          </a:p>
          <a:p>
            <a:r>
              <a:rPr lang="en-US" dirty="0">
                <a:solidFill>
                  <a:srgbClr val="FF0000"/>
                </a:solidFill>
              </a:rPr>
              <a:t>Each node has the current state of all smart contracts.</a:t>
            </a:r>
          </a:p>
          <a:p>
            <a:endParaRPr lang="en-US" dirty="0"/>
          </a:p>
        </p:txBody>
      </p:sp>
    </p:spTree>
    <p:extLst>
      <p:ext uri="{BB962C8B-B14F-4D97-AF65-F5344CB8AC3E}">
        <p14:creationId xmlns:p14="http://schemas.microsoft.com/office/powerpoint/2010/main" val="215810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sz="3500" dirty="0"/>
              <a:t>Since the internet allowed us to be interconnected, the idea here is:</a:t>
            </a:r>
          </a:p>
          <a:p>
            <a:endParaRPr lang="en-US" dirty="0"/>
          </a:p>
          <a:p>
            <a:pPr>
              <a:buFont typeface="Wingdings" panose="05000000000000000000" pitchFamily="2" charset="2"/>
              <a:buChar char="Ø"/>
            </a:pPr>
            <a:r>
              <a:rPr lang="en-US" dirty="0">
                <a:solidFill>
                  <a:srgbClr val="FF0000"/>
                </a:solidFill>
              </a:rPr>
              <a:t>To build a blockchain not only for </a:t>
            </a:r>
            <a:r>
              <a:rPr lang="en-US" u="sng" dirty="0">
                <a:solidFill>
                  <a:srgbClr val="FF0000"/>
                </a:solidFill>
              </a:rPr>
              <a:t>storing the transactions between interconnected people</a:t>
            </a:r>
            <a:r>
              <a:rPr lang="en-US" dirty="0">
                <a:solidFill>
                  <a:srgbClr val="FF0000"/>
                </a:solidFill>
              </a:rPr>
              <a:t>, </a:t>
            </a:r>
          </a:p>
          <a:p>
            <a:pPr>
              <a:buFont typeface="Wingdings" panose="05000000000000000000" pitchFamily="2" charset="2"/>
              <a:buChar char="Ø"/>
            </a:pPr>
            <a:endParaRPr lang="en-US" dirty="0"/>
          </a:p>
          <a:p>
            <a:pPr>
              <a:buFont typeface="Wingdings" panose="05000000000000000000" pitchFamily="2" charset="2"/>
              <a:buChar char="Ø"/>
            </a:pPr>
            <a:r>
              <a:rPr lang="en-US" dirty="0">
                <a:solidFill>
                  <a:srgbClr val="00B0F0"/>
                </a:solidFill>
              </a:rPr>
              <a:t>But also to allow us to </a:t>
            </a:r>
            <a:r>
              <a:rPr lang="en-US" u="sng" dirty="0">
                <a:solidFill>
                  <a:srgbClr val="00B0F0"/>
                </a:solidFill>
              </a:rPr>
              <a:t>store programs </a:t>
            </a:r>
            <a:r>
              <a:rPr lang="en-US" dirty="0">
                <a:solidFill>
                  <a:srgbClr val="00B0F0"/>
                </a:solidFill>
              </a:rPr>
              <a:t>and,</a:t>
            </a:r>
          </a:p>
          <a:p>
            <a:pPr>
              <a:buFont typeface="Wingdings" panose="05000000000000000000" pitchFamily="2" charset="2"/>
              <a:buChar char="Ø"/>
            </a:pPr>
            <a:endParaRPr lang="en-US" dirty="0"/>
          </a:p>
          <a:p>
            <a:pPr>
              <a:buFont typeface="Wingdings" panose="05000000000000000000" pitchFamily="2" charset="2"/>
              <a:buChar char="Ø"/>
            </a:pPr>
            <a:r>
              <a:rPr lang="en-US" u="sng" dirty="0">
                <a:solidFill>
                  <a:srgbClr val="FF0000"/>
                </a:solidFill>
              </a:rPr>
              <a:t>Facilitate the execution of these programs</a:t>
            </a:r>
            <a:r>
              <a:rPr lang="en-US" dirty="0">
                <a:solidFill>
                  <a:srgbClr val="FF0000"/>
                </a:solidFill>
              </a:rPr>
              <a:t>, </a:t>
            </a:r>
          </a:p>
          <a:p>
            <a:pPr>
              <a:buFont typeface="Wingdings" panose="05000000000000000000" pitchFamily="2" charset="2"/>
              <a:buChar char="Ø"/>
            </a:pPr>
            <a:endParaRPr lang="en-US" dirty="0">
              <a:solidFill>
                <a:srgbClr val="FF0000"/>
              </a:solidFill>
            </a:endParaRPr>
          </a:p>
          <a:p>
            <a:pPr>
              <a:buFont typeface="Wingdings" panose="05000000000000000000" pitchFamily="2" charset="2"/>
              <a:buChar char="Ø"/>
            </a:pPr>
            <a:r>
              <a:rPr lang="en-US" dirty="0">
                <a:solidFill>
                  <a:srgbClr val="00B0F0"/>
                </a:solidFill>
              </a:rPr>
              <a:t>This way we make these programs </a:t>
            </a:r>
            <a:r>
              <a:rPr lang="en-US" u="sng" dirty="0">
                <a:solidFill>
                  <a:srgbClr val="00B0F0"/>
                </a:solidFill>
              </a:rPr>
              <a:t>decentralized</a:t>
            </a:r>
            <a:r>
              <a:rPr lang="en-US" dirty="0">
                <a:solidFill>
                  <a:srgbClr val="00B0F0"/>
                </a:solidFill>
              </a:rPr>
              <a:t>.</a:t>
            </a:r>
          </a:p>
        </p:txBody>
      </p:sp>
    </p:spTree>
    <p:extLst>
      <p:ext uri="{BB962C8B-B14F-4D97-AF65-F5344CB8AC3E}">
        <p14:creationId xmlns:p14="http://schemas.microsoft.com/office/powerpoint/2010/main" val="3025989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solidFill>
                  <a:srgbClr val="FF0000"/>
                </a:solidFill>
              </a:rPr>
              <a:t>The smart contracts are programs that execute, </a:t>
            </a:r>
            <a:r>
              <a:rPr lang="en-US" b="1" u="sng" dirty="0">
                <a:solidFill>
                  <a:srgbClr val="FF0000"/>
                </a:solidFill>
                <a:effectLst>
                  <a:outerShdw blurRad="38100" dist="38100" dir="2700000" algn="tl">
                    <a:srgbClr val="000000">
                      <a:alpha val="43137"/>
                    </a:srgbClr>
                  </a:outerShdw>
                </a:effectLst>
              </a:rPr>
              <a:t>once a smart contract executes it change to a new state, if they execute then the result could trigger another execution which in turn lead to a new state and so on.</a:t>
            </a:r>
          </a:p>
          <a:p>
            <a:endParaRPr lang="en-US" dirty="0">
              <a:solidFill>
                <a:srgbClr val="FF0000"/>
              </a:solidFill>
            </a:endParaRPr>
          </a:p>
          <a:p>
            <a:endParaRPr lang="en-US" dirty="0">
              <a:solidFill>
                <a:srgbClr val="FF0000"/>
              </a:solidFill>
            </a:endParaRPr>
          </a:p>
          <a:p>
            <a:r>
              <a:rPr lang="en-US" dirty="0">
                <a:solidFill>
                  <a:srgbClr val="00B0F0"/>
                </a:solidFill>
              </a:rPr>
              <a:t>Every node will know what  is the current state of each smart contract in the blockchain.</a:t>
            </a:r>
          </a:p>
          <a:p>
            <a:endParaRPr lang="en-US" dirty="0"/>
          </a:p>
        </p:txBody>
      </p:sp>
    </p:spTree>
    <p:extLst>
      <p:ext uri="{BB962C8B-B14F-4D97-AF65-F5344CB8AC3E}">
        <p14:creationId xmlns:p14="http://schemas.microsoft.com/office/powerpoint/2010/main" val="233898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 Virtual Machine</a:t>
            </a:r>
          </a:p>
        </p:txBody>
      </p:sp>
      <p:sp>
        <p:nvSpPr>
          <p:cNvPr id="3" name="Content Placeholder 2"/>
          <p:cNvSpPr>
            <a:spLocks noGrp="1"/>
          </p:cNvSpPr>
          <p:nvPr>
            <p:ph idx="1"/>
          </p:nvPr>
        </p:nvSpPr>
        <p:spPr/>
        <p:txBody>
          <a:bodyPr>
            <a:normAutofit/>
          </a:bodyPr>
          <a:lstStyle/>
          <a:p>
            <a:r>
              <a:rPr lang="en-US" b="1" u="sng" dirty="0">
                <a:effectLst>
                  <a:outerShdw blurRad="38100" dist="38100" dir="2700000" algn="tl">
                    <a:srgbClr val="000000">
                      <a:alpha val="43137"/>
                    </a:srgbClr>
                  </a:outerShdw>
                </a:effectLst>
              </a:rPr>
              <a:t>Two major security threats about blockchain:</a:t>
            </a:r>
          </a:p>
          <a:p>
            <a:r>
              <a:rPr lang="en-US" dirty="0">
                <a:solidFill>
                  <a:srgbClr val="FF0000"/>
                </a:solidFill>
              </a:rPr>
              <a:t>Loops: </a:t>
            </a:r>
          </a:p>
          <a:p>
            <a:pPr lvl="1">
              <a:buFont typeface="Wingdings" panose="05000000000000000000" pitchFamily="2" charset="2"/>
              <a:buChar char="Ø"/>
            </a:pPr>
            <a:r>
              <a:rPr lang="en-US" dirty="0"/>
              <a:t>someone could </a:t>
            </a:r>
            <a:r>
              <a:rPr lang="en-US" dirty="0">
                <a:solidFill>
                  <a:schemeClr val="accent6">
                    <a:lumMod val="75000"/>
                  </a:schemeClr>
                </a:solidFill>
                <a:effectLst>
                  <a:outerShdw blurRad="38100" dist="38100" dir="2700000" algn="tl">
                    <a:srgbClr val="000000">
                      <a:alpha val="43137"/>
                    </a:srgbClr>
                  </a:outerShdw>
                </a:effectLst>
              </a:rPr>
              <a:t>intentionally or by accident use an infinite loop or a very long loop that could slow down the network of the blockchain</a:t>
            </a:r>
            <a:r>
              <a:rPr lang="en-US" dirty="0"/>
              <a:t>, </a:t>
            </a:r>
            <a:r>
              <a:rPr lang="en-US" dirty="0">
                <a:solidFill>
                  <a:srgbClr val="00B0F0"/>
                </a:solidFill>
              </a:rPr>
              <a:t>this may </a:t>
            </a:r>
            <a:r>
              <a:rPr lang="en-US" u="sng" dirty="0">
                <a:solidFill>
                  <a:srgbClr val="00B0F0"/>
                </a:solidFill>
              </a:rPr>
              <a:t>prevent the network users from using it or make it take a very long time to utilize the network.</a:t>
            </a:r>
            <a:r>
              <a:rPr lang="en-US" dirty="0">
                <a:solidFill>
                  <a:srgbClr val="00B0F0"/>
                </a:solidFill>
              </a:rPr>
              <a:t> </a:t>
            </a:r>
            <a:r>
              <a:rPr lang="en-US" b="1" dirty="0">
                <a:solidFill>
                  <a:srgbClr val="00B0F0"/>
                </a:solidFill>
                <a:effectLst>
                  <a:outerShdw blurRad="38100" dist="38100" dir="2700000" algn="tl">
                    <a:srgbClr val="000000">
                      <a:alpha val="43137"/>
                    </a:srgbClr>
                  </a:outerShdw>
                </a:effectLst>
              </a:rPr>
              <a:t>Bitcoin didn’t include loops in its code, but Ethereum did</a:t>
            </a:r>
            <a:r>
              <a:rPr lang="en-US" dirty="0">
                <a:solidFill>
                  <a:srgbClr val="00B0F0"/>
                </a:solidFill>
              </a:rPr>
              <a:t>.</a:t>
            </a:r>
          </a:p>
          <a:p>
            <a:r>
              <a:rPr lang="en-US" dirty="0">
                <a:solidFill>
                  <a:srgbClr val="FF0000"/>
                </a:solidFill>
              </a:rPr>
              <a:t>Unauthorized access to private files and a virus written as a smart contract: </a:t>
            </a:r>
          </a:p>
          <a:p>
            <a:pPr lvl="1">
              <a:buFont typeface="Wingdings" panose="05000000000000000000" pitchFamily="2" charset="2"/>
              <a:buChar char="Ø"/>
            </a:pPr>
            <a:r>
              <a:rPr lang="en-US" dirty="0">
                <a:solidFill>
                  <a:srgbClr val="00B0F0"/>
                </a:solidFill>
              </a:rPr>
              <a:t>since the </a:t>
            </a:r>
            <a:r>
              <a:rPr lang="en-US" b="1" u="sng" dirty="0">
                <a:solidFill>
                  <a:srgbClr val="00B0F0"/>
                </a:solidFill>
                <a:effectLst>
                  <a:outerShdw blurRad="38100" dist="38100" dir="2700000" algn="tl">
                    <a:srgbClr val="000000">
                      <a:alpha val="43137"/>
                    </a:srgbClr>
                  </a:outerShdw>
                </a:effectLst>
              </a:rPr>
              <a:t>smart contracts are applications that run over the network nodes</a:t>
            </a:r>
            <a:r>
              <a:rPr lang="en-US" dirty="0">
                <a:solidFill>
                  <a:srgbClr val="00B0F0"/>
                </a:solidFill>
              </a:rPr>
              <a:t>, it </a:t>
            </a:r>
            <a:r>
              <a:rPr lang="en-US" b="1" u="sng" dirty="0">
                <a:solidFill>
                  <a:srgbClr val="00B0F0"/>
                </a:solidFill>
                <a:effectLst>
                  <a:outerShdw blurRad="38100" dist="38100" dir="2700000" algn="tl">
                    <a:srgbClr val="000000">
                      <a:alpha val="43137"/>
                    </a:srgbClr>
                  </a:outerShdw>
                </a:effectLst>
              </a:rPr>
              <a:t>could be the ideal way to infect the nodes with a virus and distribute allover the network.</a:t>
            </a:r>
          </a:p>
          <a:p>
            <a:endParaRPr lang="en-US" dirty="0"/>
          </a:p>
        </p:txBody>
      </p:sp>
    </p:spTree>
    <p:extLst>
      <p:ext uri="{BB962C8B-B14F-4D97-AF65-F5344CB8AC3E}">
        <p14:creationId xmlns:p14="http://schemas.microsoft.com/office/powerpoint/2010/main" val="924314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00B0F0"/>
                </a:solidFill>
              </a:rPr>
              <a:t>When a user joins the Ethereum network, a virtual machine will be installed on his\her machine (EVM).</a:t>
            </a:r>
          </a:p>
          <a:p>
            <a:r>
              <a:rPr lang="en-US" dirty="0">
                <a:solidFill>
                  <a:srgbClr val="FF0000"/>
                </a:solidFill>
              </a:rPr>
              <a:t>This virtual machine will run all the applications that belongs to the Ethereum network.</a:t>
            </a:r>
          </a:p>
          <a:p>
            <a:r>
              <a:rPr lang="en-US" u="sng" dirty="0">
                <a:solidFill>
                  <a:srgbClr val="00B0F0"/>
                </a:solidFill>
              </a:rPr>
              <a:t>The EVM isolates the Ethereum apps from other applications that belongs to the user real machine (host). </a:t>
            </a:r>
          </a:p>
          <a:p>
            <a:r>
              <a:rPr lang="en-US" u="sng" dirty="0">
                <a:solidFill>
                  <a:srgbClr val="FF0000"/>
                </a:solidFill>
              </a:rPr>
              <a:t>The smart contract runs inside the EVM and it does not know anything that is outside the EVM.</a:t>
            </a:r>
          </a:p>
        </p:txBody>
      </p:sp>
    </p:spTree>
    <p:extLst>
      <p:ext uri="{BB962C8B-B14F-4D97-AF65-F5344CB8AC3E}">
        <p14:creationId xmlns:p14="http://schemas.microsoft.com/office/powerpoint/2010/main" val="1080905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solidFill>
                  <a:srgbClr val="00B0F0"/>
                </a:solidFill>
              </a:rPr>
              <a:t>The smart contract will be running inside the EVM, which means </a:t>
            </a:r>
            <a:r>
              <a:rPr lang="en-US" u="sng" dirty="0">
                <a:solidFill>
                  <a:srgbClr val="00B0F0"/>
                </a:solidFill>
              </a:rPr>
              <a:t>it only know about the EVM environment but do not know about the host machine.</a:t>
            </a:r>
          </a:p>
          <a:p>
            <a:r>
              <a:rPr lang="en-US" dirty="0"/>
              <a:t>Smart contracts don’t have access to the personal files that are stored in the host machine environment. </a:t>
            </a:r>
          </a:p>
          <a:p>
            <a:r>
              <a:rPr lang="en-US" u="sng" dirty="0">
                <a:solidFill>
                  <a:srgbClr val="FF0000"/>
                </a:solidFill>
              </a:rPr>
              <a:t>BY using the EVM, the security and privacy of the </a:t>
            </a:r>
            <a:r>
              <a:rPr lang="en-US" u="sng" dirty="0" err="1">
                <a:solidFill>
                  <a:srgbClr val="FF0000"/>
                </a:solidFill>
              </a:rPr>
              <a:t>Ethereum</a:t>
            </a:r>
            <a:r>
              <a:rPr lang="en-US" u="sng" dirty="0">
                <a:solidFill>
                  <a:srgbClr val="FF0000"/>
                </a:solidFill>
              </a:rPr>
              <a:t> users is guaranteed</a:t>
            </a:r>
            <a:r>
              <a:rPr lang="en-US" dirty="0">
                <a:solidFill>
                  <a:srgbClr val="FF0000"/>
                </a:solidFill>
              </a:rPr>
              <a:t>, </a:t>
            </a:r>
            <a:r>
              <a:rPr lang="en-US" dirty="0">
                <a:solidFill>
                  <a:schemeClr val="accent6">
                    <a:lumMod val="75000"/>
                  </a:schemeClr>
                </a:solidFill>
                <a:effectLst>
                  <a:outerShdw blurRad="38100" dist="38100" dir="2700000" algn="tl">
                    <a:srgbClr val="000000">
                      <a:alpha val="43137"/>
                    </a:srgbClr>
                  </a:outerShdw>
                </a:effectLst>
              </a:rPr>
              <a:t>since whatever is being executed by a smart contract it does not have access to any data stored in the host machine</a:t>
            </a:r>
            <a:r>
              <a:rPr lang="en-US" dirty="0">
                <a:solidFill>
                  <a:srgbClr val="FF0000"/>
                </a:solidFill>
              </a:rPr>
              <a:t>, </a:t>
            </a:r>
            <a:r>
              <a:rPr lang="en-US" b="1" i="1" dirty="0">
                <a:solidFill>
                  <a:srgbClr val="FF0000"/>
                </a:solidFill>
              </a:rPr>
              <a:t>hence, no security threats resulted from using smart contracts.</a:t>
            </a:r>
          </a:p>
        </p:txBody>
      </p:sp>
    </p:spTree>
    <p:extLst>
      <p:ext uri="{BB962C8B-B14F-4D97-AF65-F5344CB8AC3E}">
        <p14:creationId xmlns:p14="http://schemas.microsoft.com/office/powerpoint/2010/main" val="195729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GAS and Infinite or very long loops</a:t>
            </a:r>
          </a:p>
        </p:txBody>
      </p:sp>
      <p:sp>
        <p:nvSpPr>
          <p:cNvPr id="3" name="Content Placeholder 2"/>
          <p:cNvSpPr>
            <a:spLocks noGrp="1"/>
          </p:cNvSpPr>
          <p:nvPr>
            <p:ph idx="1"/>
          </p:nvPr>
        </p:nvSpPr>
        <p:spPr/>
        <p:txBody>
          <a:bodyPr>
            <a:normAutofit/>
          </a:bodyPr>
          <a:lstStyle/>
          <a:p>
            <a:r>
              <a:rPr lang="en-US" dirty="0">
                <a:solidFill>
                  <a:srgbClr val="FF0000"/>
                </a:solidFill>
              </a:rPr>
              <a:t>Gas refers to the pricing value required to successfully conduct a transaction or execute a contract on the Ethereum blockchain platform.</a:t>
            </a:r>
          </a:p>
          <a:p>
            <a:endParaRPr lang="en-US" dirty="0">
              <a:solidFill>
                <a:srgbClr val="FF0000"/>
              </a:solidFill>
            </a:endParaRPr>
          </a:p>
          <a:p>
            <a:r>
              <a:rPr lang="en-US" u="sng" dirty="0">
                <a:solidFill>
                  <a:srgbClr val="00B0F0"/>
                </a:solidFill>
              </a:rPr>
              <a:t>Gas indicates the consumption of the computational expenses on the Ethereum network.</a:t>
            </a:r>
          </a:p>
          <a:p>
            <a:endParaRPr lang="en-US" dirty="0">
              <a:solidFill>
                <a:srgbClr val="00B0F0"/>
              </a:solidFill>
            </a:endParaRPr>
          </a:p>
          <a:p>
            <a:r>
              <a:rPr lang="en-US" u="sng" dirty="0">
                <a:solidFill>
                  <a:srgbClr val="FF0000"/>
                </a:solidFill>
              </a:rPr>
              <a:t>The gas represents the price (computational power) to process a smart contract or transaction on Ethereum at that particular time.</a:t>
            </a:r>
          </a:p>
        </p:txBody>
      </p:sp>
    </p:spTree>
    <p:extLst>
      <p:ext uri="{BB962C8B-B14F-4D97-AF65-F5344CB8AC3E}">
        <p14:creationId xmlns:p14="http://schemas.microsoft.com/office/powerpoint/2010/main" val="73683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00B0F0"/>
                </a:solidFill>
              </a:rPr>
              <a:t>Ethereum miners, perform all the important tasks of verifying and processing a transaction, they are awarded some fees for consuming their computational power services</a:t>
            </a:r>
            <a:r>
              <a:rPr lang="en-US" dirty="0"/>
              <a:t>. </a:t>
            </a:r>
          </a:p>
          <a:p>
            <a:endParaRPr lang="en-US" dirty="0"/>
          </a:p>
          <a:p>
            <a:r>
              <a:rPr lang="en-US" dirty="0">
                <a:solidFill>
                  <a:srgbClr val="FF0000"/>
                </a:solidFill>
              </a:rPr>
              <a:t>If the gas price limit is too low, miners can choose to ignore such transactions.</a:t>
            </a:r>
          </a:p>
        </p:txBody>
      </p:sp>
    </p:spTree>
    <p:extLst>
      <p:ext uri="{BB962C8B-B14F-4D97-AF65-F5344CB8AC3E}">
        <p14:creationId xmlns:p14="http://schemas.microsoft.com/office/powerpoint/2010/main" val="1110915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solidFill>
                  <a:srgbClr val="00B0F0"/>
                </a:solidFill>
              </a:rPr>
              <a:t>The gas principle solves the problem of programs that contain infinite loops, or any computationally heavy program</a:t>
            </a:r>
            <a:r>
              <a:rPr lang="en-US" dirty="0">
                <a:solidFill>
                  <a:srgbClr val="FF0000"/>
                </a:solidFill>
              </a:rPr>
              <a:t>,  </a:t>
            </a:r>
            <a:r>
              <a:rPr lang="en-US" i="1" u="sng" dirty="0">
                <a:solidFill>
                  <a:srgbClr val="FF0000"/>
                </a:solidFill>
                <a:effectLst>
                  <a:outerShdw blurRad="38100" dist="38100" dir="2700000" algn="tl">
                    <a:srgbClr val="000000">
                      <a:alpha val="43137"/>
                    </a:srgbClr>
                  </a:outerShdw>
                </a:effectLst>
              </a:rPr>
              <a:t>such kind of programs will run out of gas so fast, and eventually it will stop working</a:t>
            </a:r>
            <a:r>
              <a:rPr lang="en-US" dirty="0">
                <a:solidFill>
                  <a:srgbClr val="FF0000"/>
                </a:solidFill>
              </a:rPr>
              <a:t>.</a:t>
            </a:r>
          </a:p>
          <a:p>
            <a:endParaRPr lang="en-US" dirty="0"/>
          </a:p>
          <a:p>
            <a:r>
              <a:rPr lang="en-US" dirty="0">
                <a:solidFill>
                  <a:srgbClr val="00B0F0"/>
                </a:solidFill>
              </a:rPr>
              <a:t>Any one who writes this kind of heavy programs will be penalized, also </a:t>
            </a:r>
            <a:r>
              <a:rPr lang="en-US" u="sng" dirty="0">
                <a:solidFill>
                  <a:srgbClr val="FF0000"/>
                </a:solidFill>
              </a:rPr>
              <a:t>there will be no problem in the </a:t>
            </a:r>
            <a:r>
              <a:rPr lang="en-US" u="sng" dirty="0" err="1">
                <a:solidFill>
                  <a:srgbClr val="FF0000"/>
                </a:solidFill>
              </a:rPr>
              <a:t>Ethereum</a:t>
            </a:r>
            <a:r>
              <a:rPr lang="en-US" u="sng" dirty="0">
                <a:solidFill>
                  <a:srgbClr val="FF0000"/>
                </a:solidFill>
              </a:rPr>
              <a:t> network since these programs will be stopped quickly.</a:t>
            </a:r>
          </a:p>
          <a:p>
            <a:endParaRPr lang="en-US" dirty="0"/>
          </a:p>
          <a:p>
            <a:endParaRPr lang="en-US" dirty="0"/>
          </a:p>
          <a:p>
            <a:endParaRPr lang="en-US" dirty="0"/>
          </a:p>
        </p:txBody>
      </p:sp>
    </p:spTree>
    <p:extLst>
      <p:ext uri="{BB962C8B-B14F-4D97-AF65-F5344CB8AC3E}">
        <p14:creationId xmlns:p14="http://schemas.microsoft.com/office/powerpoint/2010/main" val="1952334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rPr>
              <a:t>This motivates the users to write optimized code so that it will not cost a lot of gas, and by doing so the performance of the whole network will be efficient.</a:t>
            </a:r>
          </a:p>
          <a:p>
            <a:endParaRPr lang="en-US" dirty="0"/>
          </a:p>
          <a:p>
            <a:r>
              <a:rPr lang="en-US" dirty="0">
                <a:hlinkClick r:id="rId2"/>
              </a:rPr>
              <a:t>https://github.com/djrtwo/evm-opcode-gas-costs/blob/master/opcode-gas-costs_EIP-150_revision-1e18248_2017-04-12.csv</a:t>
            </a:r>
            <a:endParaRPr lang="en-US" dirty="0"/>
          </a:p>
          <a:p>
            <a:endParaRPr lang="en-US" dirty="0"/>
          </a:p>
          <a:p>
            <a:r>
              <a:rPr lang="en-US" dirty="0">
                <a:hlinkClick r:id="rId3"/>
              </a:rPr>
              <a:t>https://ethgasstation.info/</a:t>
            </a:r>
            <a:endParaRPr lang="en-US" dirty="0"/>
          </a:p>
        </p:txBody>
      </p:sp>
    </p:spTree>
    <p:extLst>
      <p:ext uri="{BB962C8B-B14F-4D97-AF65-F5344CB8AC3E}">
        <p14:creationId xmlns:p14="http://schemas.microsoft.com/office/powerpoint/2010/main" val="1480124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get gas to pay for computation on the Ethereum world computer?</a:t>
            </a:r>
          </a:p>
        </p:txBody>
      </p:sp>
      <p:sp>
        <p:nvSpPr>
          <p:cNvPr id="3" name="Content Placeholder 2"/>
          <p:cNvSpPr>
            <a:spLocks noGrp="1"/>
          </p:cNvSpPr>
          <p:nvPr>
            <p:ph idx="1"/>
          </p:nvPr>
        </p:nvSpPr>
        <p:spPr/>
        <p:txBody>
          <a:bodyPr>
            <a:normAutofit/>
          </a:bodyPr>
          <a:lstStyle/>
          <a:p>
            <a:r>
              <a:rPr lang="en-US" dirty="0">
                <a:solidFill>
                  <a:srgbClr val="0070C0"/>
                </a:solidFill>
              </a:rPr>
              <a:t>You won’t find gas on any exchanges. </a:t>
            </a:r>
          </a:p>
          <a:p>
            <a:r>
              <a:rPr lang="en-US" dirty="0">
                <a:solidFill>
                  <a:srgbClr val="FF0000"/>
                </a:solidFill>
              </a:rPr>
              <a:t>It can only be purchased as part of a transaction, and can only be bought with ether. </a:t>
            </a:r>
          </a:p>
          <a:p>
            <a:r>
              <a:rPr lang="en-US" dirty="0">
                <a:solidFill>
                  <a:srgbClr val="0070C0"/>
                </a:solidFill>
              </a:rPr>
              <a:t>Ether needs to be sent along with a transaction and it needs to be explicitly earmarked for the purchase of gas, along with an acceptable gas price.</a:t>
            </a:r>
          </a:p>
          <a:p>
            <a:r>
              <a:rPr lang="en-US" dirty="0">
                <a:solidFill>
                  <a:srgbClr val="FF0000"/>
                </a:solidFill>
              </a:rPr>
              <a:t>The price of gas is not fixed. </a:t>
            </a:r>
          </a:p>
          <a:p>
            <a:r>
              <a:rPr lang="en-US" dirty="0">
                <a:solidFill>
                  <a:srgbClr val="0070C0"/>
                </a:solidFill>
              </a:rPr>
              <a:t>Any unused gas is refunded back to the sender of the transaction.</a:t>
            </a:r>
          </a:p>
        </p:txBody>
      </p:sp>
      <p:sp>
        <p:nvSpPr>
          <p:cNvPr id="4" name="Rectangle 3"/>
          <p:cNvSpPr/>
          <p:nvPr/>
        </p:nvSpPr>
        <p:spPr>
          <a:xfrm>
            <a:off x="249382"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4069982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Ether Currency Units</a:t>
            </a:r>
            <a:br>
              <a:rPr lang="en-US" dirty="0"/>
            </a:br>
            <a:endParaRPr lang="en-US" dirty="0"/>
          </a:p>
        </p:txBody>
      </p:sp>
      <p:sp>
        <p:nvSpPr>
          <p:cNvPr id="3" name="Content Placeholder 2"/>
          <p:cNvSpPr>
            <a:spLocks noGrp="1"/>
          </p:cNvSpPr>
          <p:nvPr>
            <p:ph idx="1"/>
          </p:nvPr>
        </p:nvSpPr>
        <p:spPr/>
        <p:txBody>
          <a:bodyPr/>
          <a:lstStyle/>
          <a:p>
            <a:r>
              <a:rPr lang="en-US" dirty="0" err="1">
                <a:solidFill>
                  <a:srgbClr val="FF0000"/>
                </a:solidFill>
              </a:rPr>
              <a:t>Ethereum’s</a:t>
            </a:r>
            <a:r>
              <a:rPr lang="en-US" dirty="0">
                <a:solidFill>
                  <a:srgbClr val="FF0000"/>
                </a:solidFill>
              </a:rPr>
              <a:t> currency unit is called </a:t>
            </a:r>
            <a:r>
              <a:rPr lang="en-US" i="1" dirty="0">
                <a:solidFill>
                  <a:srgbClr val="FF0000"/>
                </a:solidFill>
              </a:rPr>
              <a:t>ether</a:t>
            </a:r>
            <a:r>
              <a:rPr lang="en-US" dirty="0">
                <a:solidFill>
                  <a:srgbClr val="FF0000"/>
                </a:solidFill>
              </a:rPr>
              <a:t>, identified also as "ETH“.</a:t>
            </a:r>
          </a:p>
          <a:p>
            <a:endParaRPr lang="en-US" dirty="0"/>
          </a:p>
          <a:p>
            <a:r>
              <a:rPr lang="en-US" dirty="0">
                <a:solidFill>
                  <a:srgbClr val="0070C0"/>
                </a:solidFill>
              </a:rPr>
              <a:t>Ether is subdivided into smaller units, down to the smallest unit possible, which is named </a:t>
            </a:r>
            <a:r>
              <a:rPr lang="en-US" i="1" dirty="0" err="1">
                <a:solidFill>
                  <a:srgbClr val="0070C0"/>
                </a:solidFill>
              </a:rPr>
              <a:t>wei</a:t>
            </a:r>
            <a:r>
              <a:rPr lang="en-US" dirty="0">
                <a:solidFill>
                  <a:srgbClr val="0070C0"/>
                </a:solidFill>
              </a:rPr>
              <a:t>. One ether is 1 quintillion </a:t>
            </a:r>
            <a:r>
              <a:rPr lang="en-US" dirty="0" err="1">
                <a:solidFill>
                  <a:srgbClr val="0070C0"/>
                </a:solidFill>
              </a:rPr>
              <a:t>wei</a:t>
            </a:r>
            <a:r>
              <a:rPr lang="en-US" dirty="0">
                <a:solidFill>
                  <a:srgbClr val="0070C0"/>
                </a:solidFill>
              </a:rPr>
              <a:t> (1 * 10 or 1,000,000,000,000,000,000). </a:t>
            </a:r>
          </a:p>
          <a:p>
            <a:endParaRPr lang="en-US" dirty="0"/>
          </a:p>
          <a:p>
            <a:r>
              <a:rPr lang="en-US" dirty="0">
                <a:solidFill>
                  <a:srgbClr val="FF0000"/>
                </a:solidFill>
              </a:rPr>
              <a:t>Ethereum is the system, ether is the currency.</a:t>
            </a:r>
          </a:p>
        </p:txBody>
      </p:sp>
      <p:sp>
        <p:nvSpPr>
          <p:cNvPr id="4" name="Rectangle 3"/>
          <p:cNvSpPr/>
          <p:nvPr/>
        </p:nvSpPr>
        <p:spPr>
          <a:xfrm>
            <a:off x="249382"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3673544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p:cNvGrpSpPr/>
          <p:nvPr/>
        </p:nvGrpSpPr>
        <p:grpSpPr>
          <a:xfrm>
            <a:off x="590877" y="651542"/>
            <a:ext cx="10905941" cy="1096750"/>
            <a:chOff x="590877" y="660779"/>
            <a:chExt cx="10905941" cy="1096750"/>
          </a:xfrm>
        </p:grpSpPr>
        <p:pic>
          <p:nvPicPr>
            <p:cNvPr id="1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8084" y="1197601"/>
              <a:ext cx="385424" cy="169528"/>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590877" y="660779"/>
              <a:ext cx="1145559" cy="107364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0746" y="1202222"/>
              <a:ext cx="385424" cy="169528"/>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p:cNvSpPr/>
            <p:nvPr/>
          </p:nvSpPr>
          <p:spPr>
            <a:xfrm>
              <a:off x="2433539" y="665400"/>
              <a:ext cx="1145559" cy="107364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3408" y="1206843"/>
              <a:ext cx="385424" cy="169528"/>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4276201" y="670021"/>
              <a:ext cx="1145559" cy="107364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6070" y="1211464"/>
              <a:ext cx="385424" cy="169528"/>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p:cNvSpPr/>
            <p:nvPr/>
          </p:nvSpPr>
          <p:spPr>
            <a:xfrm>
              <a:off x="6118863" y="674642"/>
              <a:ext cx="1145559" cy="107364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68732" y="1216085"/>
              <a:ext cx="385424" cy="169528"/>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p:cNvSpPr/>
            <p:nvPr/>
          </p:nvSpPr>
          <p:spPr>
            <a:xfrm>
              <a:off x="7961525" y="679263"/>
              <a:ext cx="1145559" cy="107364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1394" y="1220706"/>
              <a:ext cx="385424" cy="169528"/>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9804187" y="683884"/>
              <a:ext cx="1145559" cy="107364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49"/>
            <p:cNvPicPr>
              <a:picLocks noChangeAspect="1"/>
            </p:cNvPicPr>
            <p:nvPr/>
          </p:nvPicPr>
          <p:blipFill>
            <a:blip r:embed="rId3"/>
            <a:stretch>
              <a:fillRect/>
            </a:stretch>
          </p:blipFill>
          <p:spPr>
            <a:xfrm>
              <a:off x="682722" y="1243175"/>
              <a:ext cx="537454" cy="181908"/>
            </a:xfrm>
            <a:prstGeom prst="rect">
              <a:avLst/>
            </a:prstGeom>
          </p:spPr>
        </p:pic>
        <p:pic>
          <p:nvPicPr>
            <p:cNvPr id="51" name="Picture 50"/>
            <p:cNvPicPr>
              <a:picLocks noChangeAspect="1"/>
            </p:cNvPicPr>
            <p:nvPr/>
          </p:nvPicPr>
          <p:blipFill>
            <a:blip r:embed="rId4"/>
            <a:stretch>
              <a:fillRect/>
            </a:stretch>
          </p:blipFill>
          <p:spPr>
            <a:xfrm>
              <a:off x="673413" y="1469655"/>
              <a:ext cx="532678" cy="158139"/>
            </a:xfrm>
            <a:prstGeom prst="rect">
              <a:avLst/>
            </a:prstGeom>
          </p:spPr>
        </p:pic>
        <p:pic>
          <p:nvPicPr>
            <p:cNvPr id="54" name="Picture 53"/>
            <p:cNvPicPr>
              <a:picLocks noChangeAspect="1"/>
            </p:cNvPicPr>
            <p:nvPr/>
          </p:nvPicPr>
          <p:blipFill>
            <a:blip r:embed="rId5"/>
            <a:stretch>
              <a:fillRect/>
            </a:stretch>
          </p:blipFill>
          <p:spPr>
            <a:xfrm>
              <a:off x="2575772" y="804714"/>
              <a:ext cx="535030" cy="174097"/>
            </a:xfrm>
            <a:prstGeom prst="rect">
              <a:avLst/>
            </a:prstGeom>
          </p:spPr>
        </p:pic>
        <p:pic>
          <p:nvPicPr>
            <p:cNvPr id="55" name="Picture 54"/>
            <p:cNvPicPr>
              <a:picLocks noChangeAspect="1"/>
            </p:cNvPicPr>
            <p:nvPr/>
          </p:nvPicPr>
          <p:blipFill>
            <a:blip r:embed="rId6"/>
            <a:stretch>
              <a:fillRect/>
            </a:stretch>
          </p:blipFill>
          <p:spPr>
            <a:xfrm>
              <a:off x="2574624" y="1012880"/>
              <a:ext cx="537326" cy="176435"/>
            </a:xfrm>
            <a:prstGeom prst="rect">
              <a:avLst/>
            </a:prstGeom>
          </p:spPr>
        </p:pic>
        <p:pic>
          <p:nvPicPr>
            <p:cNvPr id="56" name="Picture 55"/>
            <p:cNvPicPr>
              <a:picLocks noChangeAspect="1"/>
            </p:cNvPicPr>
            <p:nvPr/>
          </p:nvPicPr>
          <p:blipFill>
            <a:blip r:embed="rId3"/>
            <a:stretch>
              <a:fillRect/>
            </a:stretch>
          </p:blipFill>
          <p:spPr>
            <a:xfrm>
              <a:off x="2566945" y="1252413"/>
              <a:ext cx="537454" cy="181908"/>
            </a:xfrm>
            <a:prstGeom prst="rect">
              <a:avLst/>
            </a:prstGeom>
          </p:spPr>
        </p:pic>
        <p:pic>
          <p:nvPicPr>
            <p:cNvPr id="57" name="Picture 56"/>
            <p:cNvPicPr>
              <a:picLocks noChangeAspect="1"/>
            </p:cNvPicPr>
            <p:nvPr/>
          </p:nvPicPr>
          <p:blipFill>
            <a:blip r:embed="rId4"/>
            <a:stretch>
              <a:fillRect/>
            </a:stretch>
          </p:blipFill>
          <p:spPr>
            <a:xfrm>
              <a:off x="2576108" y="1478893"/>
              <a:ext cx="532678" cy="158139"/>
            </a:xfrm>
            <a:prstGeom prst="rect">
              <a:avLst/>
            </a:prstGeom>
          </p:spPr>
        </p:pic>
        <p:pic>
          <p:nvPicPr>
            <p:cNvPr id="58" name="Picture 57"/>
            <p:cNvPicPr>
              <a:picLocks noChangeAspect="1"/>
            </p:cNvPicPr>
            <p:nvPr/>
          </p:nvPicPr>
          <p:blipFill>
            <a:blip r:embed="rId5"/>
            <a:stretch>
              <a:fillRect/>
            </a:stretch>
          </p:blipFill>
          <p:spPr>
            <a:xfrm>
              <a:off x="4339918" y="758527"/>
              <a:ext cx="535030" cy="174097"/>
            </a:xfrm>
            <a:prstGeom prst="rect">
              <a:avLst/>
            </a:prstGeom>
          </p:spPr>
        </p:pic>
        <p:pic>
          <p:nvPicPr>
            <p:cNvPr id="59" name="Picture 58"/>
            <p:cNvPicPr>
              <a:picLocks noChangeAspect="1"/>
            </p:cNvPicPr>
            <p:nvPr/>
          </p:nvPicPr>
          <p:blipFill>
            <a:blip r:embed="rId6"/>
            <a:stretch>
              <a:fillRect/>
            </a:stretch>
          </p:blipFill>
          <p:spPr>
            <a:xfrm>
              <a:off x="4338770" y="966693"/>
              <a:ext cx="537326" cy="176435"/>
            </a:xfrm>
            <a:prstGeom prst="rect">
              <a:avLst/>
            </a:prstGeom>
          </p:spPr>
        </p:pic>
        <p:pic>
          <p:nvPicPr>
            <p:cNvPr id="68" name="Picture 67"/>
            <p:cNvPicPr>
              <a:picLocks noChangeAspect="1"/>
            </p:cNvPicPr>
            <p:nvPr/>
          </p:nvPicPr>
          <p:blipFill>
            <a:blip r:embed="rId4"/>
            <a:stretch>
              <a:fillRect/>
            </a:stretch>
          </p:blipFill>
          <p:spPr>
            <a:xfrm>
              <a:off x="9835903" y="1257222"/>
              <a:ext cx="532678" cy="158139"/>
            </a:xfrm>
            <a:prstGeom prst="rect">
              <a:avLst/>
            </a:prstGeom>
          </p:spPr>
        </p:pic>
        <p:pic>
          <p:nvPicPr>
            <p:cNvPr id="126" name="Picture 125"/>
            <p:cNvPicPr>
              <a:picLocks noChangeAspect="1"/>
            </p:cNvPicPr>
            <p:nvPr/>
          </p:nvPicPr>
          <p:blipFill>
            <a:blip r:embed="rId3"/>
            <a:stretch>
              <a:fillRect/>
            </a:stretch>
          </p:blipFill>
          <p:spPr>
            <a:xfrm>
              <a:off x="6210701" y="1293979"/>
              <a:ext cx="537454" cy="181908"/>
            </a:xfrm>
            <a:prstGeom prst="rect">
              <a:avLst/>
            </a:prstGeom>
          </p:spPr>
        </p:pic>
        <p:pic>
          <p:nvPicPr>
            <p:cNvPr id="127" name="Picture 126"/>
            <p:cNvPicPr>
              <a:picLocks noChangeAspect="1"/>
            </p:cNvPicPr>
            <p:nvPr/>
          </p:nvPicPr>
          <p:blipFill>
            <a:blip r:embed="rId4"/>
            <a:stretch>
              <a:fillRect/>
            </a:stretch>
          </p:blipFill>
          <p:spPr>
            <a:xfrm>
              <a:off x="6201392" y="1520459"/>
              <a:ext cx="532678" cy="158139"/>
            </a:xfrm>
            <a:prstGeom prst="rect">
              <a:avLst/>
            </a:prstGeom>
          </p:spPr>
        </p:pic>
      </p:grpSp>
      <p:grpSp>
        <p:nvGrpSpPr>
          <p:cNvPr id="71" name="Group 70"/>
          <p:cNvGrpSpPr/>
          <p:nvPr/>
        </p:nvGrpSpPr>
        <p:grpSpPr>
          <a:xfrm>
            <a:off x="1954411" y="2412052"/>
            <a:ext cx="8095673" cy="3700086"/>
            <a:chOff x="1640378" y="810399"/>
            <a:chExt cx="8095673" cy="5156753"/>
          </a:xfrm>
        </p:grpSpPr>
        <p:pic>
          <p:nvPicPr>
            <p:cNvPr id="84" name="Picture 8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82850" y="2062479"/>
              <a:ext cx="692727" cy="692727"/>
            </a:xfrm>
            <a:prstGeom prst="rect">
              <a:avLst/>
            </a:prstGeom>
          </p:spPr>
        </p:pic>
        <p:pic>
          <p:nvPicPr>
            <p:cNvPr id="85" name="Picture 8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36487" y="4191461"/>
              <a:ext cx="692727" cy="692727"/>
            </a:xfrm>
            <a:prstGeom prst="rect">
              <a:avLst/>
            </a:prstGeom>
          </p:spPr>
        </p:pic>
        <p:pic>
          <p:nvPicPr>
            <p:cNvPr id="86" name="Picture 8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40378" y="3136206"/>
              <a:ext cx="692727" cy="692727"/>
            </a:xfrm>
            <a:prstGeom prst="rect">
              <a:avLst/>
            </a:prstGeom>
          </p:spPr>
        </p:pic>
        <p:pic>
          <p:nvPicPr>
            <p:cNvPr id="87" name="Picture 8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77724" y="4581698"/>
              <a:ext cx="692727" cy="692727"/>
            </a:xfrm>
            <a:prstGeom prst="rect">
              <a:avLst/>
            </a:prstGeom>
          </p:spPr>
        </p:pic>
        <p:pic>
          <p:nvPicPr>
            <p:cNvPr id="88" name="Picture 8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24088" y="1547553"/>
              <a:ext cx="692727" cy="692727"/>
            </a:xfrm>
            <a:prstGeom prst="rect">
              <a:avLst/>
            </a:prstGeom>
          </p:spPr>
        </p:pic>
        <p:pic>
          <p:nvPicPr>
            <p:cNvPr id="89" name="Picture 8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52443" y="3706318"/>
              <a:ext cx="692727" cy="692727"/>
            </a:xfrm>
            <a:prstGeom prst="rect">
              <a:avLst/>
            </a:prstGeom>
          </p:spPr>
        </p:pic>
        <p:pic>
          <p:nvPicPr>
            <p:cNvPr id="90" name="Picture 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76160" y="1316644"/>
              <a:ext cx="692727" cy="692727"/>
            </a:xfrm>
            <a:prstGeom prst="rect">
              <a:avLst/>
            </a:prstGeom>
          </p:spPr>
        </p:pic>
        <p:pic>
          <p:nvPicPr>
            <p:cNvPr id="91" name="Picture 9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43324" y="2408843"/>
              <a:ext cx="692727" cy="692727"/>
            </a:xfrm>
            <a:prstGeom prst="rect">
              <a:avLst/>
            </a:prstGeom>
          </p:spPr>
        </p:pic>
        <p:pic>
          <p:nvPicPr>
            <p:cNvPr id="92" name="Picture 9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1360" y="3120041"/>
              <a:ext cx="692727" cy="692727"/>
            </a:xfrm>
            <a:prstGeom prst="rect">
              <a:avLst/>
            </a:prstGeom>
          </p:spPr>
        </p:pic>
        <p:pic>
          <p:nvPicPr>
            <p:cNvPr id="93" name="Picture 9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24813" y="2907606"/>
              <a:ext cx="692727" cy="692727"/>
            </a:xfrm>
            <a:prstGeom prst="rect">
              <a:avLst/>
            </a:prstGeom>
          </p:spPr>
        </p:pic>
        <p:cxnSp>
          <p:nvCxnSpPr>
            <p:cNvPr id="94" name="Straight Connector 93"/>
            <p:cNvCxnSpPr/>
            <p:nvPr/>
          </p:nvCxnSpPr>
          <p:spPr>
            <a:xfrm>
              <a:off x="5750560" y="2207952"/>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4785360" y="3750881"/>
              <a:ext cx="601287" cy="830817"/>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556921" y="4707312"/>
              <a:ext cx="1228439" cy="30156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8974973" y="3098336"/>
              <a:ext cx="324200" cy="6174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081520" y="3423453"/>
              <a:ext cx="1236746" cy="76800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880193" y="2571401"/>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181630" y="3593406"/>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91" idx="1"/>
            </p:cNvCxnSpPr>
            <p:nvPr/>
          </p:nvCxnSpPr>
          <p:spPr>
            <a:xfrm>
              <a:off x="8117840" y="1821872"/>
              <a:ext cx="925484" cy="933335"/>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85" idx="3"/>
            </p:cNvCxnSpPr>
            <p:nvPr/>
          </p:nvCxnSpPr>
          <p:spPr>
            <a:xfrm flipV="1">
              <a:off x="3529214" y="3706319"/>
              <a:ext cx="986212" cy="83150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40647" y="3568228"/>
              <a:ext cx="1024544" cy="14406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581669" y="1901304"/>
              <a:ext cx="804948" cy="1826493"/>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2336800" y="2492198"/>
              <a:ext cx="791093" cy="746531"/>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88" idx="1"/>
            </p:cNvCxnSpPr>
            <p:nvPr/>
          </p:nvCxnSpPr>
          <p:spPr>
            <a:xfrm flipV="1">
              <a:off x="3870956" y="1893917"/>
              <a:ext cx="1353132" cy="40269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endCxn id="90" idx="1"/>
            </p:cNvCxnSpPr>
            <p:nvPr/>
          </p:nvCxnSpPr>
          <p:spPr>
            <a:xfrm flipV="1">
              <a:off x="5876175" y="1663008"/>
              <a:ext cx="1499985" cy="4201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pic>
          <p:nvPicPr>
            <p:cNvPr id="108" name="Picture 10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07166" y="5274425"/>
              <a:ext cx="692727" cy="692727"/>
            </a:xfrm>
            <a:prstGeom prst="rect">
              <a:avLst/>
            </a:prstGeom>
          </p:spPr>
        </p:pic>
        <p:cxnSp>
          <p:nvCxnSpPr>
            <p:cNvPr id="109" name="Straight Connector 108"/>
            <p:cNvCxnSpPr/>
            <p:nvPr/>
          </p:nvCxnSpPr>
          <p:spPr>
            <a:xfrm>
              <a:off x="5515957" y="5056898"/>
              <a:ext cx="1491209" cy="72091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7718365" y="4312457"/>
              <a:ext cx="862217" cy="119563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pic>
          <p:nvPicPr>
            <p:cNvPr id="122" name="Picture 1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05692" y="2616656"/>
              <a:ext cx="513772" cy="513772"/>
            </a:xfrm>
            <a:prstGeom prst="rect">
              <a:avLst/>
            </a:prstGeom>
          </p:spPr>
        </p:pic>
        <p:pic>
          <p:nvPicPr>
            <p:cNvPr id="123" name="Picture 1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57373" y="4760653"/>
              <a:ext cx="513772" cy="513772"/>
            </a:xfrm>
            <a:prstGeom prst="rect">
              <a:avLst/>
            </a:prstGeom>
          </p:spPr>
        </p:pic>
        <p:pic>
          <p:nvPicPr>
            <p:cNvPr id="124" name="Picture 1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81869" y="1898129"/>
              <a:ext cx="513772" cy="513772"/>
            </a:xfrm>
            <a:prstGeom prst="rect">
              <a:avLst/>
            </a:prstGeom>
          </p:spPr>
        </p:pic>
        <p:pic>
          <p:nvPicPr>
            <p:cNvPr id="125" name="Picture 1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42418" y="810399"/>
              <a:ext cx="513772" cy="513772"/>
            </a:xfrm>
            <a:prstGeom prst="rect">
              <a:avLst/>
            </a:prstGeom>
          </p:spPr>
        </p:pic>
      </p:grpSp>
    </p:spTree>
    <p:extLst>
      <p:ext uri="{BB962C8B-B14F-4D97-AF65-F5344CB8AC3E}">
        <p14:creationId xmlns:p14="http://schemas.microsoft.com/office/powerpoint/2010/main" val="1808564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676637" y="1825625"/>
            <a:ext cx="6838725" cy="4351338"/>
          </a:xfrm>
          <a:prstGeom prst="rect">
            <a:avLst/>
          </a:prstGeom>
        </p:spPr>
      </p:pic>
      <p:sp>
        <p:nvSpPr>
          <p:cNvPr id="5" name="Rectangle 4"/>
          <p:cNvSpPr/>
          <p:nvPr/>
        </p:nvSpPr>
        <p:spPr>
          <a:xfrm>
            <a:off x="249382"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1639813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As we know in Ethereum network, the cryptocurrency is ether, so </a:t>
            </a:r>
            <a:r>
              <a:rPr lang="en-US" sz="3000" b="1" u="sng" dirty="0">
                <a:solidFill>
                  <a:srgbClr val="FF0000"/>
                </a:solidFill>
                <a:effectLst>
                  <a:outerShdw blurRad="38100" dist="38100" dir="2700000" algn="tl">
                    <a:srgbClr val="000000">
                      <a:alpha val="43137"/>
                    </a:srgbClr>
                  </a:outerShdw>
                </a:effectLst>
              </a:rPr>
              <a:t>why they need gas to represent the computational cost? </a:t>
            </a:r>
          </a:p>
          <a:p>
            <a:endParaRPr lang="en-US" dirty="0"/>
          </a:p>
          <a:p>
            <a:r>
              <a:rPr lang="en-US" b="1" i="1" u="sng" dirty="0">
                <a:solidFill>
                  <a:srgbClr val="00B0F0"/>
                </a:solidFill>
              </a:rPr>
              <a:t>The price of ether oscillate extremely most of the time, it goes up and down frequently. </a:t>
            </a:r>
          </a:p>
          <a:p>
            <a:endParaRPr lang="en-US" dirty="0"/>
          </a:p>
          <a:p>
            <a:r>
              <a:rPr lang="en-US" u="sng" dirty="0">
                <a:solidFill>
                  <a:schemeClr val="accent6">
                    <a:lumMod val="50000"/>
                  </a:schemeClr>
                </a:solidFill>
                <a:effectLst>
                  <a:outerShdw blurRad="38100" dist="38100" dir="2700000" algn="tl">
                    <a:srgbClr val="000000">
                      <a:alpha val="43137"/>
                    </a:srgbClr>
                  </a:outerShdw>
                </a:effectLst>
              </a:rPr>
              <a:t>So if these prices were in ether then it will not reflect the real cost for the required computational power,</a:t>
            </a:r>
          </a:p>
          <a:p>
            <a:endParaRPr lang="en-US" dirty="0">
              <a:solidFill>
                <a:schemeClr val="accent6">
                  <a:lumMod val="50000"/>
                </a:schemeClr>
              </a:solidFill>
            </a:endParaRPr>
          </a:p>
          <a:p>
            <a:r>
              <a:rPr lang="en-US" dirty="0">
                <a:solidFill>
                  <a:schemeClr val="accent6">
                    <a:lumMod val="50000"/>
                  </a:schemeClr>
                </a:solidFill>
              </a:rPr>
              <a:t>And if these prices went down sharply, then programs that contain heavy code will consume the computation power and make the </a:t>
            </a:r>
            <a:r>
              <a:rPr lang="en-US" dirty="0" err="1">
                <a:solidFill>
                  <a:schemeClr val="accent6">
                    <a:lumMod val="50000"/>
                  </a:schemeClr>
                </a:solidFill>
              </a:rPr>
              <a:t>ethereum</a:t>
            </a:r>
            <a:r>
              <a:rPr lang="en-US" dirty="0">
                <a:solidFill>
                  <a:schemeClr val="accent6">
                    <a:lumMod val="50000"/>
                  </a:schemeClr>
                </a:solidFill>
              </a:rPr>
              <a:t> network very slow.</a:t>
            </a:r>
          </a:p>
          <a:p>
            <a:endParaRPr lang="en-US" dirty="0"/>
          </a:p>
        </p:txBody>
      </p:sp>
    </p:spTree>
    <p:extLst>
      <p:ext uri="{BB962C8B-B14F-4D97-AF65-F5344CB8AC3E}">
        <p14:creationId xmlns:p14="http://schemas.microsoft.com/office/powerpoint/2010/main" val="5035722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solidFill>
                  <a:srgbClr val="00B0F0"/>
                </a:solidFill>
              </a:rPr>
              <a:t>The core principle idea behind bitcoin is to create a cryptocurrency that allows people to transact and pay for services without restrictions and without intermediaries, and without asking for permission.</a:t>
            </a:r>
          </a:p>
          <a:p>
            <a:endParaRPr lang="en-US" dirty="0"/>
          </a:p>
          <a:p>
            <a:r>
              <a:rPr lang="en-US" dirty="0">
                <a:solidFill>
                  <a:srgbClr val="FF0000"/>
                </a:solidFill>
              </a:rPr>
              <a:t>Although people can use </a:t>
            </a:r>
            <a:r>
              <a:rPr lang="en-US" sz="3200" b="1" i="1" u="sng" dirty="0">
                <a:solidFill>
                  <a:srgbClr val="FF0000"/>
                </a:solidFill>
                <a:effectLst>
                  <a:outerShdw blurRad="38100" dist="38100" dir="2700000" algn="tl">
                    <a:srgbClr val="000000">
                      <a:alpha val="43137"/>
                    </a:srgbClr>
                  </a:outerShdw>
                </a:effectLst>
              </a:rPr>
              <a:t>ether</a:t>
            </a:r>
            <a:r>
              <a:rPr lang="en-US" dirty="0">
                <a:solidFill>
                  <a:srgbClr val="FF0000"/>
                </a:solidFill>
              </a:rPr>
              <a:t> to transact and invest, it was not designed to be a cryptocurrency, </a:t>
            </a:r>
            <a:r>
              <a:rPr lang="en-US" i="1" u="sng" dirty="0">
                <a:solidFill>
                  <a:srgbClr val="FF0000"/>
                </a:solidFill>
                <a:effectLst>
                  <a:outerShdw blurRad="38100" dist="38100" dir="2700000" algn="tl">
                    <a:srgbClr val="000000">
                      <a:alpha val="43137"/>
                    </a:srgbClr>
                  </a:outerShdw>
                </a:effectLst>
              </a:rPr>
              <a:t>but the core principle behind it is to create a system and network where people can run their code (applications ) on the blockchain and pay for that using ether</a:t>
            </a:r>
            <a:r>
              <a:rPr lang="en-US" dirty="0">
                <a:solidFill>
                  <a:srgbClr val="FF0000"/>
                </a:solidFill>
              </a:rPr>
              <a:t>.</a:t>
            </a:r>
          </a:p>
        </p:txBody>
      </p:sp>
    </p:spTree>
    <p:extLst>
      <p:ext uri="{BB962C8B-B14F-4D97-AF65-F5344CB8AC3E}">
        <p14:creationId xmlns:p14="http://schemas.microsoft.com/office/powerpoint/2010/main" val="3244620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rPr>
              <a:t>Ethereum target is to </a:t>
            </a:r>
            <a:r>
              <a:rPr lang="en-US" u="sng" dirty="0">
                <a:solidFill>
                  <a:srgbClr val="FF0000"/>
                </a:solidFill>
              </a:rPr>
              <a:t>create an environment where programs can be safely run on the blockchain, where all of </a:t>
            </a:r>
            <a:r>
              <a:rPr lang="en-US" u="sng" dirty="0">
                <a:solidFill>
                  <a:srgbClr val="00B0F0"/>
                </a:solidFill>
              </a:rPr>
              <a:t>these applications will be decentralized</a:t>
            </a:r>
            <a:r>
              <a:rPr lang="en-US" u="sng" dirty="0">
                <a:solidFill>
                  <a:srgbClr val="FF0000"/>
                </a:solidFill>
              </a:rPr>
              <a:t> so that there will be </a:t>
            </a:r>
            <a:r>
              <a:rPr lang="en-US" u="sng" dirty="0">
                <a:solidFill>
                  <a:srgbClr val="00B0F0"/>
                </a:solidFill>
              </a:rPr>
              <a:t>no need for central organizations that have the central servers</a:t>
            </a:r>
            <a:r>
              <a:rPr lang="en-US" u="sng" dirty="0">
                <a:solidFill>
                  <a:srgbClr val="FF0000"/>
                </a:solidFill>
              </a:rPr>
              <a:t>.</a:t>
            </a:r>
          </a:p>
          <a:p>
            <a:endParaRPr lang="en-US" dirty="0"/>
          </a:p>
          <a:p>
            <a:endParaRPr lang="en-US" dirty="0"/>
          </a:p>
          <a:p>
            <a:endParaRPr lang="en-US" dirty="0"/>
          </a:p>
        </p:txBody>
      </p:sp>
    </p:spTree>
    <p:extLst>
      <p:ext uri="{BB962C8B-B14F-4D97-AF65-F5344CB8AC3E}">
        <p14:creationId xmlns:p14="http://schemas.microsoft.com/office/powerpoint/2010/main" val="195708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Decentralized Applications (</a:t>
            </a:r>
            <a:r>
              <a:rPr lang="en-US" dirty="0" err="1"/>
              <a:t>Dapps</a:t>
            </a:r>
            <a:r>
              <a:rPr lang="en-US" dirty="0"/>
              <a:t>)</a:t>
            </a:r>
          </a:p>
        </p:txBody>
      </p:sp>
      <p:sp>
        <p:nvSpPr>
          <p:cNvPr id="3" name="Content Placeholder 2"/>
          <p:cNvSpPr>
            <a:spLocks noGrp="1"/>
          </p:cNvSpPr>
          <p:nvPr>
            <p:ph idx="1"/>
          </p:nvPr>
        </p:nvSpPr>
        <p:spPr/>
        <p:txBody>
          <a:bodyPr>
            <a:normAutofit/>
          </a:bodyPr>
          <a:lstStyle/>
          <a:p>
            <a:r>
              <a:rPr lang="en-US" u="sng" dirty="0" err="1">
                <a:solidFill>
                  <a:srgbClr val="FF0000"/>
                </a:solidFill>
              </a:rPr>
              <a:t>Dapps</a:t>
            </a:r>
            <a:r>
              <a:rPr lang="en-US" u="sng" dirty="0">
                <a:solidFill>
                  <a:srgbClr val="FF0000"/>
                </a:solidFill>
              </a:rPr>
              <a:t> use smart contracts to interact with the blockchain and they allow users to interact with the application itself.</a:t>
            </a:r>
          </a:p>
          <a:p>
            <a:r>
              <a:rPr lang="en-US" u="sng" dirty="0" err="1">
                <a:solidFill>
                  <a:srgbClr val="00B0F0"/>
                </a:solidFill>
              </a:rPr>
              <a:t>Dapp</a:t>
            </a:r>
            <a:r>
              <a:rPr lang="en-US" u="sng" dirty="0">
                <a:solidFill>
                  <a:srgbClr val="00B0F0"/>
                </a:solidFill>
              </a:rPr>
              <a:t> is an interface that enables the users to interact with applications. It consists of a front end and a back end (the smart contract).</a:t>
            </a:r>
          </a:p>
          <a:p>
            <a:r>
              <a:rPr lang="en-US" dirty="0">
                <a:solidFill>
                  <a:srgbClr val="FF0000"/>
                </a:solidFill>
              </a:rPr>
              <a:t>The smart contracts acts as and API (Application Programming Interface) which allows the application to work on and interact with  the blockchain, and allows the users to interact with the application.</a:t>
            </a:r>
          </a:p>
          <a:p>
            <a:endParaRPr lang="en-US" dirty="0"/>
          </a:p>
        </p:txBody>
      </p:sp>
    </p:spTree>
    <p:extLst>
      <p:ext uri="{BB962C8B-B14F-4D97-AF65-F5344CB8AC3E}">
        <p14:creationId xmlns:p14="http://schemas.microsoft.com/office/powerpoint/2010/main" val="15072489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26683" y="270461"/>
            <a:ext cx="1186669" cy="112134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079764" y="270461"/>
            <a:ext cx="1186669" cy="1121341"/>
          </a:xfrm>
          <a:prstGeom prst="rect">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6869569" y="270461"/>
            <a:ext cx="1186669" cy="1121341"/>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69009" y="819029"/>
            <a:ext cx="425004" cy="17894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2184" y="814427"/>
            <a:ext cx="425004" cy="17894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48619" y="826529"/>
            <a:ext cx="425004" cy="17894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322618" y="2133600"/>
            <a:ext cx="2364070" cy="2200270"/>
          </a:xfrm>
          <a:prstGeom prst="rect">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4513352" y="2751210"/>
            <a:ext cx="1246909" cy="30018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8283" y="3120665"/>
            <a:ext cx="842962" cy="842962"/>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5741" y="5902036"/>
            <a:ext cx="3070947" cy="770296"/>
          </a:xfrm>
          <a:prstGeom prst="rect">
            <a:avLst/>
          </a:prstGeom>
        </p:spPr>
      </p:pic>
      <p:sp>
        <p:nvSpPr>
          <p:cNvPr id="14" name="Down Arrow 13"/>
          <p:cNvSpPr/>
          <p:nvPr/>
        </p:nvSpPr>
        <p:spPr>
          <a:xfrm>
            <a:off x="5503391" y="1541335"/>
            <a:ext cx="256870" cy="4398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flipV="1">
            <a:off x="2964873" y="4535055"/>
            <a:ext cx="154847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96366" y="4350389"/>
            <a:ext cx="2060633" cy="369332"/>
          </a:xfrm>
          <a:prstGeom prst="rect">
            <a:avLst/>
          </a:prstGeom>
          <a:noFill/>
        </p:spPr>
        <p:txBody>
          <a:bodyPr wrap="square" rtlCol="0">
            <a:spAutoFit/>
          </a:bodyPr>
          <a:lstStyle/>
          <a:p>
            <a:r>
              <a:rPr lang="en-US" dirty="0" err="1"/>
              <a:t>Dapp</a:t>
            </a:r>
            <a:endParaRPr lang="en-US" dirty="0"/>
          </a:p>
        </p:txBody>
      </p:sp>
    </p:spTree>
    <p:extLst>
      <p:ext uri="{BB962C8B-B14F-4D97-AF65-F5344CB8AC3E}">
        <p14:creationId xmlns:p14="http://schemas.microsoft.com/office/powerpoint/2010/main" val="35210737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a:t>Dapps</a:t>
            </a:r>
            <a:r>
              <a:rPr lang="en-US" dirty="0"/>
              <a:t> Advantages:</a:t>
            </a:r>
          </a:p>
          <a:p>
            <a:pPr lvl="1"/>
            <a:r>
              <a:rPr lang="en-US" dirty="0"/>
              <a:t>No central point of failure</a:t>
            </a:r>
          </a:p>
          <a:p>
            <a:pPr lvl="1"/>
            <a:r>
              <a:rPr lang="en-US" dirty="0"/>
              <a:t>Immutable</a:t>
            </a:r>
          </a:p>
          <a:p>
            <a:pPr lvl="1"/>
            <a:r>
              <a:rPr lang="en-US" dirty="0"/>
              <a:t>Secure</a:t>
            </a:r>
          </a:p>
          <a:p>
            <a:pPr lvl="1"/>
            <a:r>
              <a:rPr lang="en-US" dirty="0"/>
              <a:t>Open source</a:t>
            </a:r>
          </a:p>
          <a:p>
            <a:pPr lvl="1"/>
            <a:endParaRPr lang="en-US" dirty="0"/>
          </a:p>
          <a:p>
            <a:r>
              <a:rPr lang="en-US" dirty="0"/>
              <a:t>Examples:</a:t>
            </a:r>
          </a:p>
          <a:p>
            <a:pPr lvl="1"/>
            <a:r>
              <a:rPr lang="en-US" dirty="0" err="1"/>
              <a:t>Golem:https</a:t>
            </a:r>
            <a:r>
              <a:rPr lang="en-US" dirty="0"/>
              <a:t>://</a:t>
            </a:r>
            <a:r>
              <a:rPr lang="en-US" dirty="0" err="1"/>
              <a:t>golem.network</a:t>
            </a:r>
            <a:r>
              <a:rPr lang="en-US" dirty="0"/>
              <a:t>/</a:t>
            </a:r>
          </a:p>
          <a:p>
            <a:pPr lvl="1"/>
            <a:r>
              <a:rPr lang="en-US" dirty="0"/>
              <a:t>Augur: https://www.augur.net/</a:t>
            </a:r>
          </a:p>
          <a:p>
            <a:pPr lvl="1"/>
            <a:r>
              <a:rPr lang="en-US" dirty="0" err="1"/>
              <a:t>Melonport:https</a:t>
            </a:r>
            <a:r>
              <a:rPr lang="en-US" dirty="0"/>
              <a:t>://melonport.com/</a:t>
            </a:r>
          </a:p>
        </p:txBody>
      </p:sp>
    </p:spTree>
    <p:extLst>
      <p:ext uri="{BB962C8B-B14F-4D97-AF65-F5344CB8AC3E}">
        <p14:creationId xmlns:p14="http://schemas.microsoft.com/office/powerpoint/2010/main" val="15918745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Decentralized Applications (</a:t>
            </a:r>
            <a:r>
              <a:rPr lang="en-US" dirty="0" err="1"/>
              <a:t>DApps</a:t>
            </a:r>
            <a:r>
              <a:rPr lang="en-US" dirty="0"/>
              <a:t>)</a:t>
            </a:r>
          </a:p>
        </p:txBody>
      </p:sp>
      <p:sp>
        <p:nvSpPr>
          <p:cNvPr id="3" name="Content Placeholder 2"/>
          <p:cNvSpPr>
            <a:spLocks noGrp="1"/>
          </p:cNvSpPr>
          <p:nvPr>
            <p:ph idx="1"/>
          </p:nvPr>
        </p:nvSpPr>
        <p:spPr/>
        <p:txBody>
          <a:bodyPr>
            <a:normAutofit lnSpcReduction="10000"/>
          </a:bodyPr>
          <a:lstStyle/>
          <a:p>
            <a:r>
              <a:rPr lang="en-US" dirty="0" err="1">
                <a:solidFill>
                  <a:srgbClr val="0070C0"/>
                </a:solidFill>
              </a:rPr>
              <a:t>Ethereum’s</a:t>
            </a:r>
            <a:r>
              <a:rPr lang="en-US" dirty="0">
                <a:solidFill>
                  <a:srgbClr val="0070C0"/>
                </a:solidFill>
              </a:rPr>
              <a:t> expanded to become a platform for programming </a:t>
            </a:r>
            <a:r>
              <a:rPr lang="en-US" dirty="0" err="1">
                <a:solidFill>
                  <a:srgbClr val="0070C0"/>
                </a:solidFill>
              </a:rPr>
              <a:t>DApps</a:t>
            </a:r>
            <a:r>
              <a:rPr lang="en-US" dirty="0">
                <a:solidFill>
                  <a:srgbClr val="0070C0"/>
                </a:solidFill>
              </a:rPr>
              <a:t>. </a:t>
            </a:r>
          </a:p>
          <a:p>
            <a:r>
              <a:rPr lang="en-US" dirty="0">
                <a:solidFill>
                  <a:srgbClr val="FF0000"/>
                </a:solidFill>
              </a:rPr>
              <a:t>A </a:t>
            </a:r>
            <a:r>
              <a:rPr lang="en-US" dirty="0" err="1">
                <a:solidFill>
                  <a:srgbClr val="FF0000"/>
                </a:solidFill>
              </a:rPr>
              <a:t>DApp</a:t>
            </a:r>
            <a:r>
              <a:rPr lang="en-US" dirty="0">
                <a:solidFill>
                  <a:srgbClr val="FF0000"/>
                </a:solidFill>
              </a:rPr>
              <a:t> is, at the very least, a smart contract and a web user interface. More broadly, a </a:t>
            </a:r>
            <a:r>
              <a:rPr lang="en-US" dirty="0" err="1">
                <a:solidFill>
                  <a:srgbClr val="FF0000"/>
                </a:solidFill>
              </a:rPr>
              <a:t>DApp</a:t>
            </a:r>
            <a:r>
              <a:rPr lang="en-US" dirty="0">
                <a:solidFill>
                  <a:srgbClr val="FF0000"/>
                </a:solidFill>
              </a:rPr>
              <a:t> is a web application that is built on top of open, decentralized, peer-to-peer infrastructure services.</a:t>
            </a:r>
          </a:p>
          <a:p>
            <a:r>
              <a:rPr lang="en-US" dirty="0">
                <a:solidFill>
                  <a:srgbClr val="0070C0"/>
                </a:solidFill>
              </a:rPr>
              <a:t>A </a:t>
            </a:r>
            <a:r>
              <a:rPr lang="en-US" dirty="0" err="1">
                <a:solidFill>
                  <a:srgbClr val="0070C0"/>
                </a:solidFill>
              </a:rPr>
              <a:t>DApp</a:t>
            </a:r>
            <a:r>
              <a:rPr lang="en-US" dirty="0">
                <a:solidFill>
                  <a:srgbClr val="0070C0"/>
                </a:solidFill>
              </a:rPr>
              <a:t> is composed of at least:</a:t>
            </a:r>
          </a:p>
          <a:p>
            <a:pPr marL="971550" lvl="1" indent="-514350">
              <a:buFont typeface="+mj-lt"/>
              <a:buAutoNum type="arabicPeriod"/>
            </a:pPr>
            <a:r>
              <a:rPr lang="en-US" dirty="0">
                <a:solidFill>
                  <a:srgbClr val="0070C0"/>
                </a:solidFill>
              </a:rPr>
              <a:t>Smart contracts on a blockchain</a:t>
            </a:r>
          </a:p>
          <a:p>
            <a:pPr marL="971550" lvl="1" indent="-514350">
              <a:buFont typeface="+mj-lt"/>
              <a:buAutoNum type="arabicPeriod"/>
            </a:pPr>
            <a:r>
              <a:rPr lang="en-US" dirty="0">
                <a:solidFill>
                  <a:srgbClr val="0070C0"/>
                </a:solidFill>
              </a:rPr>
              <a:t>A web frontend user interface</a:t>
            </a:r>
          </a:p>
          <a:p>
            <a:r>
              <a:rPr lang="en-US" dirty="0"/>
              <a:t>In addition, many </a:t>
            </a:r>
            <a:r>
              <a:rPr lang="en-US" dirty="0" err="1"/>
              <a:t>DApps</a:t>
            </a:r>
            <a:r>
              <a:rPr lang="en-US" dirty="0"/>
              <a:t> include other decentralized components, such as:</a:t>
            </a:r>
          </a:p>
          <a:p>
            <a:pPr lvl="1">
              <a:buFont typeface="Wingdings" panose="05000000000000000000" pitchFamily="2" charset="2"/>
              <a:buChar char="Ø"/>
            </a:pPr>
            <a:r>
              <a:rPr lang="en-US" dirty="0"/>
              <a:t>A decentralized (P2P) storage protocol and platform</a:t>
            </a:r>
          </a:p>
          <a:p>
            <a:pPr lvl="1">
              <a:buFont typeface="Wingdings" panose="05000000000000000000" pitchFamily="2" charset="2"/>
              <a:buChar char="Ø"/>
            </a:pPr>
            <a:r>
              <a:rPr lang="en-US" dirty="0"/>
              <a:t>A decentralized (P2P) messaging protocol and platform</a:t>
            </a:r>
          </a:p>
        </p:txBody>
      </p:sp>
      <p:sp>
        <p:nvSpPr>
          <p:cNvPr id="4" name="Rectangle 3"/>
          <p:cNvSpPr/>
          <p:nvPr/>
        </p:nvSpPr>
        <p:spPr>
          <a:xfrm>
            <a:off x="249382"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3924801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Web3</a:t>
            </a:r>
          </a:p>
        </p:txBody>
      </p:sp>
      <p:sp>
        <p:nvSpPr>
          <p:cNvPr id="3" name="Content Placeholder 2"/>
          <p:cNvSpPr>
            <a:spLocks noGrp="1"/>
          </p:cNvSpPr>
          <p:nvPr>
            <p:ph idx="1"/>
          </p:nvPr>
        </p:nvSpPr>
        <p:spPr/>
        <p:txBody>
          <a:bodyPr>
            <a:normAutofit fontScale="92500" lnSpcReduction="10000"/>
          </a:bodyPr>
          <a:lstStyle/>
          <a:p>
            <a:r>
              <a:rPr lang="en-US" dirty="0"/>
              <a:t>In 2004 the term "Web 2.0" came to prominence, describing an evolution of the web toward user generated content, responsive interfaces, and interactivity. </a:t>
            </a:r>
          </a:p>
          <a:p>
            <a:r>
              <a:rPr lang="en-US" dirty="0">
                <a:solidFill>
                  <a:srgbClr val="0070C0"/>
                </a:solidFill>
              </a:rPr>
              <a:t>The concept of </a:t>
            </a:r>
            <a:r>
              <a:rPr lang="en-US" dirty="0" err="1">
                <a:solidFill>
                  <a:srgbClr val="0070C0"/>
                </a:solidFill>
              </a:rPr>
              <a:t>DApps</a:t>
            </a:r>
            <a:r>
              <a:rPr lang="en-US" dirty="0">
                <a:solidFill>
                  <a:srgbClr val="0070C0"/>
                </a:solidFill>
              </a:rPr>
              <a:t> is meant </a:t>
            </a:r>
            <a:r>
              <a:rPr lang="en-US" u="sng" dirty="0">
                <a:solidFill>
                  <a:srgbClr val="0070C0"/>
                </a:solidFill>
              </a:rPr>
              <a:t>to take the World Wide Web to its next natural evolutionary stage</a:t>
            </a:r>
            <a:r>
              <a:rPr lang="en-US" u="sng" dirty="0"/>
              <a:t>, </a:t>
            </a:r>
            <a:r>
              <a:rPr lang="en-US" u="sng" dirty="0">
                <a:solidFill>
                  <a:srgbClr val="FF0000"/>
                </a:solidFill>
              </a:rPr>
              <a:t>introducing decentralization with peer-to-peer protocols into every aspect of a web application.</a:t>
            </a:r>
          </a:p>
          <a:p>
            <a:r>
              <a:rPr lang="en-US" dirty="0"/>
              <a:t>The term used to describe this evolution is </a:t>
            </a:r>
            <a:r>
              <a:rPr lang="en-US" i="1" dirty="0"/>
              <a:t>web3</a:t>
            </a:r>
            <a:r>
              <a:rPr lang="en-US" dirty="0"/>
              <a:t>, meaning the third "version" of the web. </a:t>
            </a:r>
          </a:p>
          <a:p>
            <a:r>
              <a:rPr lang="en-US" dirty="0">
                <a:solidFill>
                  <a:srgbClr val="FF0000"/>
                </a:solidFill>
              </a:rPr>
              <a:t>Web3 represents a new vision and focus for web applications: </a:t>
            </a:r>
            <a:r>
              <a:rPr lang="en-US" u="sng" dirty="0">
                <a:solidFill>
                  <a:srgbClr val="FF0000"/>
                </a:solidFill>
              </a:rPr>
              <a:t>from centrally owned and managed applications, to applications built on decentralized protocols.</a:t>
            </a:r>
          </a:p>
        </p:txBody>
      </p:sp>
      <p:sp>
        <p:nvSpPr>
          <p:cNvPr id="4" name="Rectangle 3"/>
          <p:cNvSpPr/>
          <p:nvPr/>
        </p:nvSpPr>
        <p:spPr>
          <a:xfrm>
            <a:off x="249382"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6330126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solidFill>
                  <a:srgbClr val="FF0000"/>
                </a:solidFill>
              </a:rPr>
              <a:t>Ethereum web3.js JavaScript library, bridges JavaScript applications that run in the browser with the Ethereum blockchain. </a:t>
            </a:r>
          </a:p>
          <a:p>
            <a:endParaRPr lang="en-US" dirty="0"/>
          </a:p>
          <a:p>
            <a:r>
              <a:rPr lang="en-US" dirty="0">
                <a:solidFill>
                  <a:srgbClr val="0070C0"/>
                </a:solidFill>
              </a:rPr>
              <a:t>The web3.js library also includes an interface to a P2P storage network called </a:t>
            </a:r>
            <a:r>
              <a:rPr lang="en-US" i="1" dirty="0">
                <a:solidFill>
                  <a:srgbClr val="0070C0"/>
                </a:solidFill>
              </a:rPr>
              <a:t>Swarm </a:t>
            </a:r>
            <a:r>
              <a:rPr lang="en-US" dirty="0">
                <a:solidFill>
                  <a:srgbClr val="0070C0"/>
                </a:solidFill>
              </a:rPr>
              <a:t>and a P2P messaging service called </a:t>
            </a:r>
            <a:r>
              <a:rPr lang="en-US" i="1" dirty="0">
                <a:solidFill>
                  <a:srgbClr val="0070C0"/>
                </a:solidFill>
              </a:rPr>
              <a:t>Whisper</a:t>
            </a:r>
            <a:r>
              <a:rPr lang="en-US" dirty="0">
                <a:solidFill>
                  <a:srgbClr val="0070C0"/>
                </a:solidFill>
              </a:rPr>
              <a:t>. </a:t>
            </a:r>
          </a:p>
          <a:p>
            <a:endParaRPr lang="en-US" dirty="0"/>
          </a:p>
          <a:p>
            <a:r>
              <a:rPr lang="en-US" dirty="0">
                <a:solidFill>
                  <a:srgbClr val="FF0000"/>
                </a:solidFill>
              </a:rPr>
              <a:t>With these three components included in a JavaScript library running in your web browser, developers have a full application development suite that allows them to build web3 </a:t>
            </a:r>
            <a:r>
              <a:rPr lang="en-US" dirty="0" err="1">
                <a:solidFill>
                  <a:srgbClr val="FF0000"/>
                </a:solidFill>
              </a:rPr>
              <a:t>DApps</a:t>
            </a:r>
            <a:r>
              <a:rPr lang="en-US" dirty="0">
                <a:solidFill>
                  <a:srgbClr val="FF0000"/>
                </a:solidFill>
              </a:rPr>
              <a:t>.</a:t>
            </a:r>
          </a:p>
        </p:txBody>
      </p:sp>
      <p:sp>
        <p:nvSpPr>
          <p:cNvPr id="4" name="Rectangle 3"/>
          <p:cNvSpPr/>
          <p:nvPr/>
        </p:nvSpPr>
        <p:spPr>
          <a:xfrm>
            <a:off x="249382" y="6550223"/>
            <a:ext cx="11850254" cy="307777"/>
          </a:xfrm>
          <a:prstGeom prst="rect">
            <a:avLst/>
          </a:prstGeom>
        </p:spPr>
        <p:txBody>
          <a:bodyPr wrap="square">
            <a:spAutoFit/>
          </a:bodyPr>
          <a:lstStyle/>
          <a:p>
            <a:r>
              <a:rPr lang="en-US" sz="1400" dirty="0"/>
              <a:t>“Mastering Ethereum by Andreas M. Antonopoulos and Dr. Gavin Wood (O’Reilly). Copyright 2019 The Ethereum Book LLC and Gavin Wood, 978-1-491-97194-9."</a:t>
            </a:r>
          </a:p>
        </p:txBody>
      </p:sp>
    </p:spTree>
    <p:extLst>
      <p:ext uri="{BB962C8B-B14F-4D97-AF65-F5344CB8AC3E}">
        <p14:creationId xmlns:p14="http://schemas.microsoft.com/office/powerpoint/2010/main" val="149079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solidFill>
                  <a:srgbClr val="FF0000"/>
                </a:solidFill>
              </a:rPr>
              <a:t>Decentralized applications can be run on the computers of the participants of the blockchain network.</a:t>
            </a:r>
          </a:p>
          <a:p>
            <a:endParaRPr lang="en-US" dirty="0"/>
          </a:p>
          <a:p>
            <a:r>
              <a:rPr lang="en-US" dirty="0"/>
              <a:t>Instead of launching an application on a remote server and then anyone have to go to that server and communicate with it.</a:t>
            </a:r>
          </a:p>
          <a:p>
            <a:endParaRPr lang="en-US" dirty="0"/>
          </a:p>
          <a:p>
            <a:r>
              <a:rPr lang="en-US" dirty="0"/>
              <a:t> If we can run an application (Ex. Browser) on everybody's computer at the same time, then this will be an alternative way and the application will be completely decentralized.</a:t>
            </a:r>
          </a:p>
          <a:p>
            <a:endParaRPr lang="en-US" dirty="0"/>
          </a:p>
        </p:txBody>
      </p:sp>
    </p:spTree>
    <p:extLst>
      <p:ext uri="{BB962C8B-B14F-4D97-AF65-F5344CB8AC3E}">
        <p14:creationId xmlns:p14="http://schemas.microsoft.com/office/powerpoint/2010/main" val="2196829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idea here is </a:t>
            </a:r>
            <a:r>
              <a:rPr lang="en-US" dirty="0">
                <a:solidFill>
                  <a:srgbClr val="00B0F0"/>
                </a:solidFill>
              </a:rPr>
              <a:t>t</a:t>
            </a:r>
            <a:r>
              <a:rPr lang="en-US" b="1" u="sng" dirty="0">
                <a:solidFill>
                  <a:srgbClr val="00B0F0"/>
                </a:solidFill>
              </a:rPr>
              <a:t>o build a world supercomputer in a distributed manner</a:t>
            </a:r>
            <a:r>
              <a:rPr lang="en-US" dirty="0">
                <a:solidFill>
                  <a:srgbClr val="FF0000"/>
                </a:solidFill>
              </a:rPr>
              <a:t> and </a:t>
            </a:r>
            <a:r>
              <a:rPr lang="en-US" b="1" u="sng" dirty="0">
                <a:solidFill>
                  <a:srgbClr val="FF0000"/>
                </a:solidFill>
              </a:rPr>
              <a:t>use blockchain to facilitate the usage of that super computer.</a:t>
            </a:r>
          </a:p>
          <a:p>
            <a:endParaRPr lang="en-US" dirty="0"/>
          </a:p>
          <a:p>
            <a:r>
              <a:rPr lang="en-US" dirty="0"/>
              <a:t>This world supercomputer will not be in one location or on very strong computer, BUT </a:t>
            </a:r>
            <a:r>
              <a:rPr lang="en-US" u="sng" dirty="0">
                <a:solidFill>
                  <a:srgbClr val="FF0000"/>
                </a:solidFill>
              </a:rPr>
              <a:t>it will consist of all of our PCs or laptops connected together and working to execute apps and programs and </a:t>
            </a:r>
            <a:r>
              <a:rPr lang="en-US" dirty="0">
                <a:solidFill>
                  <a:srgbClr val="FF0000"/>
                </a:solidFill>
              </a:rPr>
              <a:t>this way we will be able to perform many things in this environment.</a:t>
            </a:r>
          </a:p>
          <a:p>
            <a:endParaRPr lang="en-US" dirty="0"/>
          </a:p>
        </p:txBody>
      </p:sp>
    </p:spTree>
    <p:extLst>
      <p:ext uri="{BB962C8B-B14F-4D97-AF65-F5344CB8AC3E}">
        <p14:creationId xmlns:p14="http://schemas.microsoft.com/office/powerpoint/2010/main" val="356854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All of that </a:t>
            </a:r>
            <a:r>
              <a:rPr lang="en-US" b="1" u="sng" dirty="0">
                <a:solidFill>
                  <a:srgbClr val="FF0000"/>
                </a:solidFill>
              </a:rPr>
              <a:t>will be facilitated through Blockchain where the programs will be described, the transactions will be stored, any changes will be recorded, and they will be in an immutable state. </a:t>
            </a:r>
          </a:p>
          <a:p>
            <a:endParaRPr lang="en-US" dirty="0"/>
          </a:p>
          <a:p>
            <a:r>
              <a:rPr lang="en-US" dirty="0"/>
              <a:t>Also, </a:t>
            </a:r>
            <a:r>
              <a:rPr lang="en-US" u="sng" dirty="0">
                <a:solidFill>
                  <a:srgbClr val="00B0F0"/>
                </a:solidFill>
              </a:rPr>
              <a:t>a copy of that blockchain will exist on every single computer.</a:t>
            </a:r>
          </a:p>
        </p:txBody>
      </p:sp>
    </p:spTree>
    <p:extLst>
      <p:ext uri="{BB962C8B-B14F-4D97-AF65-F5344CB8AC3E}">
        <p14:creationId xmlns:p14="http://schemas.microsoft.com/office/powerpoint/2010/main" val="2048156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2091" y="209264"/>
            <a:ext cx="10515600" cy="2062881"/>
          </a:xfrm>
        </p:spPr>
        <p:txBody>
          <a:bodyPr>
            <a:normAutofit lnSpcReduction="10000"/>
          </a:bodyPr>
          <a:lstStyle/>
          <a:p>
            <a:pPr algn="just"/>
            <a:r>
              <a:rPr lang="en-US" sz="3600" dirty="0">
                <a:solidFill>
                  <a:srgbClr val="FF0000"/>
                </a:solidFill>
                <a:effectLst>
                  <a:outerShdw blurRad="38100" dist="38100" dir="2700000" algn="tl">
                    <a:srgbClr val="000000">
                      <a:alpha val="43137"/>
                    </a:srgbClr>
                  </a:outerShdw>
                </a:effectLst>
              </a:rPr>
              <a:t>The idea of Ethereum is to create the world's most powerful supercomputer that will be able to decentralize any application since the infrastructure is already there.</a:t>
            </a:r>
          </a:p>
          <a:p>
            <a:endParaRPr lang="en-US" dirty="0">
              <a:solidFill>
                <a:srgbClr val="FF0000"/>
              </a:solidFill>
              <a:effectLst>
                <a:outerShdw blurRad="38100" dist="38100" dir="2700000" algn="tl">
                  <a:srgbClr val="000000">
                    <a:alpha val="43137"/>
                  </a:srgbClr>
                </a:outerShdw>
              </a:effectLst>
            </a:endParaRPr>
          </a:p>
        </p:txBody>
      </p:sp>
      <p:sp>
        <p:nvSpPr>
          <p:cNvPr id="2" name="Rectangle 1"/>
          <p:cNvSpPr/>
          <p:nvPr/>
        </p:nvSpPr>
        <p:spPr>
          <a:xfrm>
            <a:off x="674255" y="2413338"/>
            <a:ext cx="11037454" cy="2646878"/>
          </a:xfrm>
          <a:prstGeom prst="rect">
            <a:avLst/>
          </a:prstGeom>
        </p:spPr>
        <p:txBody>
          <a:bodyPr wrap="square">
            <a:spAutoFit/>
          </a:bodyPr>
          <a:lstStyle/>
          <a:p>
            <a:pPr algn="just"/>
            <a:r>
              <a:rPr lang="en-US" sz="2800" dirty="0">
                <a:solidFill>
                  <a:srgbClr val="0070C0"/>
                </a:solidFill>
                <a:latin typeface="Times New Roman" panose="02020603050405020304" pitchFamily="18" charset="0"/>
                <a:cs typeface="Times New Roman" panose="02020603050405020304" pitchFamily="18" charset="0"/>
              </a:rPr>
              <a:t>Ethereum is an open source, globally decentralized computing infrastructure that executes programs called </a:t>
            </a:r>
            <a:r>
              <a:rPr lang="en-US" sz="2800" i="1" dirty="0">
                <a:solidFill>
                  <a:srgbClr val="0070C0"/>
                </a:solidFill>
                <a:latin typeface="Times New Roman" panose="02020603050405020304" pitchFamily="18" charset="0"/>
                <a:cs typeface="Times New Roman" panose="02020603050405020304" pitchFamily="18" charset="0"/>
              </a:rPr>
              <a:t>smart contracts</a:t>
            </a:r>
            <a:r>
              <a:rPr lang="en-US" sz="2800" dirty="0">
                <a:solidFill>
                  <a:srgbClr val="0070C0"/>
                </a:solidFill>
                <a:latin typeface="Times New Roman" panose="02020603050405020304" pitchFamily="18" charset="0"/>
                <a:cs typeface="Times New Roman" panose="02020603050405020304" pitchFamily="18" charset="0"/>
              </a:rPr>
              <a:t>. It uses a blockchain to synchronize and store the system’s state changes, along with a cryptocurrency called </a:t>
            </a:r>
            <a:r>
              <a:rPr lang="en-US" sz="2800" i="1" dirty="0">
                <a:solidFill>
                  <a:srgbClr val="0070C0"/>
                </a:solidFill>
                <a:latin typeface="Times New Roman" panose="02020603050405020304" pitchFamily="18" charset="0"/>
                <a:cs typeface="Times New Roman" panose="02020603050405020304" pitchFamily="18" charset="0"/>
              </a:rPr>
              <a:t>ether </a:t>
            </a:r>
            <a:r>
              <a:rPr lang="en-US" sz="2800" dirty="0">
                <a:solidFill>
                  <a:srgbClr val="0070C0"/>
                </a:solidFill>
                <a:latin typeface="Times New Roman" panose="02020603050405020304" pitchFamily="18" charset="0"/>
                <a:cs typeface="Times New Roman" panose="02020603050405020304" pitchFamily="18" charset="0"/>
              </a:rPr>
              <a:t>to meter and constrain execution resource costs.</a:t>
            </a:r>
          </a:p>
          <a:p>
            <a:endParaRPr lang="en-US" dirty="0">
              <a:latin typeface="DejaVuSerif"/>
            </a:endParaRPr>
          </a:p>
          <a:p>
            <a:r>
              <a:rPr lang="en-US" dirty="0" err="1">
                <a:latin typeface="DejaVuSerif"/>
              </a:rPr>
              <a:t>source:“Mastering</a:t>
            </a:r>
            <a:r>
              <a:rPr lang="en-US" dirty="0">
                <a:latin typeface="DejaVuSerif"/>
              </a:rPr>
              <a:t> Ethereum by Andreas M. Antonopoulos and Dr. Gavin Wood (O’Reilly). Copyright 2019 The Ethereum Book LLC and Gavin Wood, 978-1-491-97194-9."</a:t>
            </a:r>
            <a:endParaRPr lang="en-US" dirty="0"/>
          </a:p>
        </p:txBody>
      </p:sp>
    </p:spTree>
    <p:extLst>
      <p:ext uri="{BB962C8B-B14F-4D97-AF65-F5344CB8AC3E}">
        <p14:creationId xmlns:p14="http://schemas.microsoft.com/office/powerpoint/2010/main" val="835601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p:cNvGrpSpPr/>
          <p:nvPr/>
        </p:nvGrpSpPr>
        <p:grpSpPr>
          <a:xfrm>
            <a:off x="590877" y="660779"/>
            <a:ext cx="10905941" cy="1096750"/>
            <a:chOff x="590877" y="660779"/>
            <a:chExt cx="10905941" cy="1096750"/>
          </a:xfrm>
        </p:grpSpPr>
        <p:pic>
          <p:nvPicPr>
            <p:cNvPr id="1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8084" y="1197601"/>
              <a:ext cx="385424" cy="169528"/>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590877" y="660779"/>
              <a:ext cx="1145559" cy="107364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p:cNvGrpSpPr/>
            <p:nvPr/>
          </p:nvGrpSpPr>
          <p:grpSpPr>
            <a:xfrm>
              <a:off x="624713" y="716358"/>
              <a:ext cx="547587" cy="481243"/>
              <a:chOff x="10194304" y="368502"/>
              <a:chExt cx="579058" cy="560119"/>
            </a:xfrm>
          </p:grpSpPr>
          <p:sp>
            <p:nvSpPr>
              <p:cNvPr id="2" name="Vertical Scroll 1"/>
              <p:cNvSpPr/>
              <p:nvPr/>
            </p:nvSpPr>
            <p:spPr>
              <a:xfrm>
                <a:off x="10194304" y="368502"/>
                <a:ext cx="579058" cy="560119"/>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342230" y="708684"/>
                <a:ext cx="298852" cy="200609"/>
              </a:xfrm>
              <a:prstGeom prst="rect">
                <a:avLst/>
              </a:prstGeom>
            </p:spPr>
          </p:pic>
          <p:pic>
            <p:nvPicPr>
              <p:cNvPr id="4" name="Picture 3"/>
              <p:cNvPicPr>
                <a:picLocks noChangeAspect="1"/>
              </p:cNvPicPr>
              <p:nvPr/>
            </p:nvPicPr>
            <p:blipFill>
              <a:blip r:embed="rId4"/>
              <a:stretch>
                <a:fillRect/>
              </a:stretch>
            </p:blipFill>
            <p:spPr>
              <a:xfrm>
                <a:off x="10327245" y="453672"/>
                <a:ext cx="324561" cy="255012"/>
              </a:xfrm>
              <a:prstGeom prst="rect">
                <a:avLst/>
              </a:prstGeom>
            </p:spPr>
          </p:pic>
        </p:grpSp>
        <p:pic>
          <p:nvPicPr>
            <p:cNvPr id="40"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0746" y="1202222"/>
              <a:ext cx="385424" cy="169528"/>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p:cNvSpPr/>
            <p:nvPr/>
          </p:nvSpPr>
          <p:spPr>
            <a:xfrm>
              <a:off x="2433539" y="665400"/>
              <a:ext cx="1145559" cy="107364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3408" y="1206843"/>
              <a:ext cx="385424" cy="169528"/>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4276201" y="670021"/>
              <a:ext cx="1145559" cy="107364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6070" y="1211464"/>
              <a:ext cx="385424" cy="169528"/>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p:cNvSpPr/>
            <p:nvPr/>
          </p:nvSpPr>
          <p:spPr>
            <a:xfrm>
              <a:off x="6118863" y="674642"/>
              <a:ext cx="1145559" cy="107364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68732" y="1216085"/>
              <a:ext cx="385424" cy="169528"/>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p:cNvSpPr/>
            <p:nvPr/>
          </p:nvSpPr>
          <p:spPr>
            <a:xfrm>
              <a:off x="7961525" y="679263"/>
              <a:ext cx="1145559" cy="107364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1394" y="1220706"/>
              <a:ext cx="385424" cy="169528"/>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9804187" y="683884"/>
              <a:ext cx="1145559" cy="1073645"/>
            </a:xfrm>
            <a:prstGeom prst="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49"/>
            <p:cNvPicPr>
              <a:picLocks noChangeAspect="1"/>
            </p:cNvPicPr>
            <p:nvPr/>
          </p:nvPicPr>
          <p:blipFill>
            <a:blip r:embed="rId5"/>
            <a:stretch>
              <a:fillRect/>
            </a:stretch>
          </p:blipFill>
          <p:spPr>
            <a:xfrm>
              <a:off x="682722" y="1243175"/>
              <a:ext cx="537454" cy="181908"/>
            </a:xfrm>
            <a:prstGeom prst="rect">
              <a:avLst/>
            </a:prstGeom>
          </p:spPr>
        </p:pic>
        <p:pic>
          <p:nvPicPr>
            <p:cNvPr id="51" name="Picture 50"/>
            <p:cNvPicPr>
              <a:picLocks noChangeAspect="1"/>
            </p:cNvPicPr>
            <p:nvPr/>
          </p:nvPicPr>
          <p:blipFill>
            <a:blip r:embed="rId6"/>
            <a:stretch>
              <a:fillRect/>
            </a:stretch>
          </p:blipFill>
          <p:spPr>
            <a:xfrm>
              <a:off x="673413" y="1469655"/>
              <a:ext cx="532678" cy="158139"/>
            </a:xfrm>
            <a:prstGeom prst="rect">
              <a:avLst/>
            </a:prstGeom>
          </p:spPr>
        </p:pic>
        <p:pic>
          <p:nvPicPr>
            <p:cNvPr id="54" name="Picture 53"/>
            <p:cNvPicPr>
              <a:picLocks noChangeAspect="1"/>
            </p:cNvPicPr>
            <p:nvPr/>
          </p:nvPicPr>
          <p:blipFill>
            <a:blip r:embed="rId7"/>
            <a:stretch>
              <a:fillRect/>
            </a:stretch>
          </p:blipFill>
          <p:spPr>
            <a:xfrm>
              <a:off x="2575772" y="804714"/>
              <a:ext cx="535030" cy="174097"/>
            </a:xfrm>
            <a:prstGeom prst="rect">
              <a:avLst/>
            </a:prstGeom>
          </p:spPr>
        </p:pic>
        <p:pic>
          <p:nvPicPr>
            <p:cNvPr id="55" name="Picture 54"/>
            <p:cNvPicPr>
              <a:picLocks noChangeAspect="1"/>
            </p:cNvPicPr>
            <p:nvPr/>
          </p:nvPicPr>
          <p:blipFill>
            <a:blip r:embed="rId8"/>
            <a:stretch>
              <a:fillRect/>
            </a:stretch>
          </p:blipFill>
          <p:spPr>
            <a:xfrm>
              <a:off x="2574624" y="1012880"/>
              <a:ext cx="537326" cy="176435"/>
            </a:xfrm>
            <a:prstGeom prst="rect">
              <a:avLst/>
            </a:prstGeom>
          </p:spPr>
        </p:pic>
        <p:pic>
          <p:nvPicPr>
            <p:cNvPr id="56" name="Picture 55"/>
            <p:cNvPicPr>
              <a:picLocks noChangeAspect="1"/>
            </p:cNvPicPr>
            <p:nvPr/>
          </p:nvPicPr>
          <p:blipFill>
            <a:blip r:embed="rId5"/>
            <a:stretch>
              <a:fillRect/>
            </a:stretch>
          </p:blipFill>
          <p:spPr>
            <a:xfrm>
              <a:off x="2566945" y="1252413"/>
              <a:ext cx="537454" cy="181908"/>
            </a:xfrm>
            <a:prstGeom prst="rect">
              <a:avLst/>
            </a:prstGeom>
          </p:spPr>
        </p:pic>
        <p:pic>
          <p:nvPicPr>
            <p:cNvPr id="57" name="Picture 56"/>
            <p:cNvPicPr>
              <a:picLocks noChangeAspect="1"/>
            </p:cNvPicPr>
            <p:nvPr/>
          </p:nvPicPr>
          <p:blipFill>
            <a:blip r:embed="rId6"/>
            <a:stretch>
              <a:fillRect/>
            </a:stretch>
          </p:blipFill>
          <p:spPr>
            <a:xfrm>
              <a:off x="2576108" y="1478893"/>
              <a:ext cx="532678" cy="158139"/>
            </a:xfrm>
            <a:prstGeom prst="rect">
              <a:avLst/>
            </a:prstGeom>
          </p:spPr>
        </p:pic>
        <p:pic>
          <p:nvPicPr>
            <p:cNvPr id="58" name="Picture 57"/>
            <p:cNvPicPr>
              <a:picLocks noChangeAspect="1"/>
            </p:cNvPicPr>
            <p:nvPr/>
          </p:nvPicPr>
          <p:blipFill>
            <a:blip r:embed="rId7"/>
            <a:stretch>
              <a:fillRect/>
            </a:stretch>
          </p:blipFill>
          <p:spPr>
            <a:xfrm>
              <a:off x="4339918" y="758527"/>
              <a:ext cx="535030" cy="174097"/>
            </a:xfrm>
            <a:prstGeom prst="rect">
              <a:avLst/>
            </a:prstGeom>
          </p:spPr>
        </p:pic>
        <p:pic>
          <p:nvPicPr>
            <p:cNvPr id="59" name="Picture 58"/>
            <p:cNvPicPr>
              <a:picLocks noChangeAspect="1"/>
            </p:cNvPicPr>
            <p:nvPr/>
          </p:nvPicPr>
          <p:blipFill>
            <a:blip r:embed="rId8"/>
            <a:stretch>
              <a:fillRect/>
            </a:stretch>
          </p:blipFill>
          <p:spPr>
            <a:xfrm>
              <a:off x="4338770" y="966693"/>
              <a:ext cx="537326" cy="176435"/>
            </a:xfrm>
            <a:prstGeom prst="rect">
              <a:avLst/>
            </a:prstGeom>
          </p:spPr>
        </p:pic>
        <p:grpSp>
          <p:nvGrpSpPr>
            <p:cNvPr id="60" name="Group 59"/>
            <p:cNvGrpSpPr/>
            <p:nvPr/>
          </p:nvGrpSpPr>
          <p:grpSpPr>
            <a:xfrm>
              <a:off x="6124981" y="720976"/>
              <a:ext cx="547587" cy="481243"/>
              <a:chOff x="10194304" y="368502"/>
              <a:chExt cx="579058" cy="560119"/>
            </a:xfrm>
          </p:grpSpPr>
          <p:sp>
            <p:nvSpPr>
              <p:cNvPr id="61" name="Vertical Scroll 60"/>
              <p:cNvSpPr/>
              <p:nvPr/>
            </p:nvSpPr>
            <p:spPr>
              <a:xfrm>
                <a:off x="10194304" y="368502"/>
                <a:ext cx="579058" cy="560119"/>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342230" y="708684"/>
                <a:ext cx="298852" cy="200609"/>
              </a:xfrm>
              <a:prstGeom prst="rect">
                <a:avLst/>
              </a:prstGeom>
            </p:spPr>
          </p:pic>
          <p:pic>
            <p:nvPicPr>
              <p:cNvPr id="63" name="Picture 62"/>
              <p:cNvPicPr>
                <a:picLocks noChangeAspect="1"/>
              </p:cNvPicPr>
              <p:nvPr/>
            </p:nvPicPr>
            <p:blipFill>
              <a:blip r:embed="rId4"/>
              <a:stretch>
                <a:fillRect/>
              </a:stretch>
            </p:blipFill>
            <p:spPr>
              <a:xfrm>
                <a:off x="10327245" y="453672"/>
                <a:ext cx="324561" cy="255012"/>
              </a:xfrm>
              <a:prstGeom prst="rect">
                <a:avLst/>
              </a:prstGeom>
            </p:spPr>
          </p:pic>
        </p:grpSp>
        <p:grpSp>
          <p:nvGrpSpPr>
            <p:cNvPr id="64" name="Group 63"/>
            <p:cNvGrpSpPr/>
            <p:nvPr/>
          </p:nvGrpSpPr>
          <p:grpSpPr>
            <a:xfrm>
              <a:off x="9805678" y="725595"/>
              <a:ext cx="547587" cy="481243"/>
              <a:chOff x="10194304" y="368502"/>
              <a:chExt cx="579058" cy="560119"/>
            </a:xfrm>
          </p:grpSpPr>
          <p:sp>
            <p:nvSpPr>
              <p:cNvPr id="65" name="Vertical Scroll 64"/>
              <p:cNvSpPr/>
              <p:nvPr/>
            </p:nvSpPr>
            <p:spPr>
              <a:xfrm>
                <a:off x="10194304" y="368502"/>
                <a:ext cx="579058" cy="560119"/>
              </a:xfrm>
              <a:prstGeom prst="verticalScrol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endParaRPr lang="en-US" sz="1000" dirty="0"/>
              </a:p>
            </p:txBody>
          </p:sp>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0342230" y="708684"/>
                <a:ext cx="298852" cy="200609"/>
              </a:xfrm>
              <a:prstGeom prst="rect">
                <a:avLst/>
              </a:prstGeom>
            </p:spPr>
          </p:pic>
          <p:pic>
            <p:nvPicPr>
              <p:cNvPr id="67" name="Picture 66"/>
              <p:cNvPicPr>
                <a:picLocks noChangeAspect="1"/>
              </p:cNvPicPr>
              <p:nvPr/>
            </p:nvPicPr>
            <p:blipFill>
              <a:blip r:embed="rId4"/>
              <a:stretch>
                <a:fillRect/>
              </a:stretch>
            </p:blipFill>
            <p:spPr>
              <a:xfrm>
                <a:off x="10327245" y="453672"/>
                <a:ext cx="324561" cy="255012"/>
              </a:xfrm>
              <a:prstGeom prst="rect">
                <a:avLst/>
              </a:prstGeom>
            </p:spPr>
          </p:pic>
        </p:grpSp>
        <p:pic>
          <p:nvPicPr>
            <p:cNvPr id="68" name="Picture 67"/>
            <p:cNvPicPr>
              <a:picLocks noChangeAspect="1"/>
            </p:cNvPicPr>
            <p:nvPr/>
          </p:nvPicPr>
          <p:blipFill>
            <a:blip r:embed="rId6"/>
            <a:stretch>
              <a:fillRect/>
            </a:stretch>
          </p:blipFill>
          <p:spPr>
            <a:xfrm>
              <a:off x="9835903" y="1257222"/>
              <a:ext cx="532678" cy="158139"/>
            </a:xfrm>
            <a:prstGeom prst="rect">
              <a:avLst/>
            </a:prstGeom>
          </p:spPr>
        </p:pic>
      </p:grpSp>
      <p:grpSp>
        <p:nvGrpSpPr>
          <p:cNvPr id="71" name="Group 70"/>
          <p:cNvGrpSpPr/>
          <p:nvPr/>
        </p:nvGrpSpPr>
        <p:grpSpPr>
          <a:xfrm>
            <a:off x="1954411" y="2412052"/>
            <a:ext cx="8095673" cy="3700086"/>
            <a:chOff x="1640378" y="810399"/>
            <a:chExt cx="8095673" cy="5156753"/>
          </a:xfrm>
        </p:grpSpPr>
        <p:pic>
          <p:nvPicPr>
            <p:cNvPr id="84" name="Picture 8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82850" y="2062479"/>
              <a:ext cx="692727" cy="692727"/>
            </a:xfrm>
            <a:prstGeom prst="rect">
              <a:avLst/>
            </a:prstGeom>
          </p:spPr>
        </p:pic>
        <p:pic>
          <p:nvPicPr>
            <p:cNvPr id="85" name="Picture 8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36487" y="4191461"/>
              <a:ext cx="692727" cy="692727"/>
            </a:xfrm>
            <a:prstGeom prst="rect">
              <a:avLst/>
            </a:prstGeom>
          </p:spPr>
        </p:pic>
        <p:pic>
          <p:nvPicPr>
            <p:cNvPr id="86" name="Picture 8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40378" y="3136206"/>
              <a:ext cx="692727" cy="692727"/>
            </a:xfrm>
            <a:prstGeom prst="rect">
              <a:avLst/>
            </a:prstGeom>
          </p:spPr>
        </p:pic>
        <p:pic>
          <p:nvPicPr>
            <p:cNvPr id="87" name="Picture 8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77724" y="4581698"/>
              <a:ext cx="692727" cy="692727"/>
            </a:xfrm>
            <a:prstGeom prst="rect">
              <a:avLst/>
            </a:prstGeom>
          </p:spPr>
        </p:pic>
        <p:pic>
          <p:nvPicPr>
            <p:cNvPr id="88" name="Picture 8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24088" y="1547553"/>
              <a:ext cx="692727" cy="692727"/>
            </a:xfrm>
            <a:prstGeom prst="rect">
              <a:avLst/>
            </a:prstGeom>
          </p:spPr>
        </p:pic>
        <p:pic>
          <p:nvPicPr>
            <p:cNvPr id="89" name="Picture 8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52443" y="3706318"/>
              <a:ext cx="692727" cy="692727"/>
            </a:xfrm>
            <a:prstGeom prst="rect">
              <a:avLst/>
            </a:prstGeom>
          </p:spPr>
        </p:pic>
        <p:pic>
          <p:nvPicPr>
            <p:cNvPr id="90" name="Picture 8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76160" y="1316644"/>
              <a:ext cx="692727" cy="692727"/>
            </a:xfrm>
            <a:prstGeom prst="rect">
              <a:avLst/>
            </a:prstGeom>
          </p:spPr>
        </p:pic>
        <p:pic>
          <p:nvPicPr>
            <p:cNvPr id="91" name="Picture 9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43324" y="2408843"/>
              <a:ext cx="692727" cy="692727"/>
            </a:xfrm>
            <a:prstGeom prst="rect">
              <a:avLst/>
            </a:prstGeom>
          </p:spPr>
        </p:pic>
        <p:pic>
          <p:nvPicPr>
            <p:cNvPr id="92" name="Picture 9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31360" y="3120041"/>
              <a:ext cx="692727" cy="692727"/>
            </a:xfrm>
            <a:prstGeom prst="rect">
              <a:avLst/>
            </a:prstGeom>
          </p:spPr>
        </p:pic>
        <p:pic>
          <p:nvPicPr>
            <p:cNvPr id="93" name="Picture 9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24813" y="2907606"/>
              <a:ext cx="692727" cy="692727"/>
            </a:xfrm>
            <a:prstGeom prst="rect">
              <a:avLst/>
            </a:prstGeom>
          </p:spPr>
        </p:pic>
        <p:cxnSp>
          <p:nvCxnSpPr>
            <p:cNvPr id="94" name="Straight Connector 93"/>
            <p:cNvCxnSpPr/>
            <p:nvPr/>
          </p:nvCxnSpPr>
          <p:spPr>
            <a:xfrm>
              <a:off x="5750560" y="2207952"/>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4785360" y="3750881"/>
              <a:ext cx="601287" cy="830817"/>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3556921" y="4707312"/>
              <a:ext cx="1228439" cy="30156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8974973" y="3098336"/>
              <a:ext cx="324200" cy="6174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081520" y="3423453"/>
              <a:ext cx="1236746" cy="768008"/>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880193" y="2571401"/>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181630" y="3593406"/>
              <a:ext cx="646544" cy="928254"/>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91" idx="1"/>
            </p:cNvCxnSpPr>
            <p:nvPr/>
          </p:nvCxnSpPr>
          <p:spPr>
            <a:xfrm>
              <a:off x="8117840" y="1821872"/>
              <a:ext cx="925484" cy="933335"/>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85" idx="3"/>
            </p:cNvCxnSpPr>
            <p:nvPr/>
          </p:nvCxnSpPr>
          <p:spPr>
            <a:xfrm flipV="1">
              <a:off x="3529214" y="3706319"/>
              <a:ext cx="986212" cy="83150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640647" y="3568228"/>
              <a:ext cx="1024544" cy="144065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581669" y="1901304"/>
              <a:ext cx="804948" cy="1826493"/>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2336800" y="2492198"/>
              <a:ext cx="791093" cy="746531"/>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88" idx="1"/>
            </p:cNvCxnSpPr>
            <p:nvPr/>
          </p:nvCxnSpPr>
          <p:spPr>
            <a:xfrm flipV="1">
              <a:off x="3870956" y="1893917"/>
              <a:ext cx="1353132" cy="402696"/>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endCxn id="90" idx="1"/>
            </p:cNvCxnSpPr>
            <p:nvPr/>
          </p:nvCxnSpPr>
          <p:spPr>
            <a:xfrm flipV="1">
              <a:off x="5876175" y="1663008"/>
              <a:ext cx="1499985" cy="4201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pic>
          <p:nvPicPr>
            <p:cNvPr id="108" name="Picture 10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07166" y="5274425"/>
              <a:ext cx="692727" cy="692727"/>
            </a:xfrm>
            <a:prstGeom prst="rect">
              <a:avLst/>
            </a:prstGeom>
          </p:spPr>
        </p:pic>
        <p:cxnSp>
          <p:nvCxnSpPr>
            <p:cNvPr id="109" name="Straight Connector 108"/>
            <p:cNvCxnSpPr/>
            <p:nvPr/>
          </p:nvCxnSpPr>
          <p:spPr>
            <a:xfrm>
              <a:off x="5515957" y="5056898"/>
              <a:ext cx="1491209" cy="720912"/>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7718365" y="4312457"/>
              <a:ext cx="862217" cy="1195639"/>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pic>
          <p:nvPicPr>
            <p:cNvPr id="122" name="Picture 1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05692" y="2616656"/>
              <a:ext cx="513772" cy="513772"/>
            </a:xfrm>
            <a:prstGeom prst="rect">
              <a:avLst/>
            </a:prstGeom>
          </p:spPr>
        </p:pic>
        <p:pic>
          <p:nvPicPr>
            <p:cNvPr id="123" name="Picture 1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57373" y="4760653"/>
              <a:ext cx="513772" cy="513772"/>
            </a:xfrm>
            <a:prstGeom prst="rect">
              <a:avLst/>
            </a:prstGeom>
          </p:spPr>
        </p:pic>
        <p:pic>
          <p:nvPicPr>
            <p:cNvPr id="124" name="Picture 1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181869" y="1898129"/>
              <a:ext cx="513772" cy="513772"/>
            </a:xfrm>
            <a:prstGeom prst="rect">
              <a:avLst/>
            </a:prstGeom>
          </p:spPr>
        </p:pic>
        <p:pic>
          <p:nvPicPr>
            <p:cNvPr id="125" name="Picture 1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42418" y="810399"/>
              <a:ext cx="513772" cy="513772"/>
            </a:xfrm>
            <a:prstGeom prst="rect">
              <a:avLst/>
            </a:prstGeom>
          </p:spPr>
        </p:pic>
        <p:pic>
          <p:nvPicPr>
            <p:cNvPr id="70" name="Picture 6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06386" y="1541801"/>
              <a:ext cx="513772" cy="513772"/>
            </a:xfrm>
            <a:prstGeom prst="rect">
              <a:avLst/>
            </a:prstGeom>
          </p:spPr>
        </p:pic>
        <p:pic>
          <p:nvPicPr>
            <p:cNvPr id="72" name="Picture 7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77755" y="2629530"/>
              <a:ext cx="513772" cy="513772"/>
            </a:xfrm>
            <a:prstGeom prst="rect">
              <a:avLst/>
            </a:prstGeom>
          </p:spPr>
        </p:pic>
        <p:pic>
          <p:nvPicPr>
            <p:cNvPr id="73" name="Picture 7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83104" y="3678638"/>
              <a:ext cx="513772" cy="513772"/>
            </a:xfrm>
            <a:prstGeom prst="rect">
              <a:avLst/>
            </a:prstGeom>
          </p:spPr>
        </p:pic>
        <p:pic>
          <p:nvPicPr>
            <p:cNvPr id="74" name="Picture 7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71434" y="2449318"/>
              <a:ext cx="513772" cy="513772"/>
            </a:xfrm>
            <a:prstGeom prst="rect">
              <a:avLst/>
            </a:prstGeom>
          </p:spPr>
        </p:pic>
        <p:pic>
          <p:nvPicPr>
            <p:cNvPr id="75" name="Picture 7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96640" y="4077688"/>
              <a:ext cx="513772" cy="513772"/>
            </a:xfrm>
            <a:prstGeom prst="rect">
              <a:avLst/>
            </a:prstGeom>
          </p:spPr>
        </p:pic>
        <p:pic>
          <p:nvPicPr>
            <p:cNvPr id="76" name="Picture 7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92615" y="3208792"/>
              <a:ext cx="513772" cy="513772"/>
            </a:xfrm>
            <a:prstGeom prst="rect">
              <a:avLst/>
            </a:prstGeom>
          </p:spPr>
        </p:pic>
        <p:pic>
          <p:nvPicPr>
            <p:cNvPr id="77" name="Picture 7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75330" y="1065520"/>
              <a:ext cx="513772" cy="513772"/>
            </a:xfrm>
            <a:prstGeom prst="rect">
              <a:avLst/>
            </a:prstGeom>
          </p:spPr>
        </p:pic>
      </p:grpSp>
    </p:spTree>
    <p:extLst>
      <p:ext uri="{BB962C8B-B14F-4D97-AF65-F5344CB8AC3E}">
        <p14:creationId xmlns:p14="http://schemas.microsoft.com/office/powerpoint/2010/main" val="1354325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4863</TotalTime>
  <Words>3883</Words>
  <Application>Microsoft Office PowerPoint</Application>
  <PresentationFormat>Widescreen</PresentationFormat>
  <Paragraphs>269</Paragraphs>
  <Slides>49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Calibri</vt:lpstr>
      <vt:lpstr>Calibri Light</vt:lpstr>
      <vt:lpstr>DejaVuSans</vt:lpstr>
      <vt:lpstr>DejaVuSerif</vt:lpstr>
      <vt:lpstr>DejaVuSerif-Bold</vt:lpstr>
      <vt:lpstr>DejaVuSerif-Italic</vt:lpstr>
      <vt:lpstr>Times New Roman</vt:lpstr>
      <vt:lpstr>Wingdings</vt:lpstr>
      <vt:lpstr>Office Theme</vt:lpstr>
      <vt:lpstr>Ethereum</vt:lpstr>
      <vt:lpstr>What is Ethereum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smart contract</vt:lpstr>
      <vt:lpstr>PowerPoint Presentation</vt:lpstr>
      <vt:lpstr>PowerPoint Presentation</vt:lpstr>
      <vt:lpstr>PowerPoint Presentation</vt:lpstr>
      <vt:lpstr>Source:John-Karamitsos-Blockchain-Smart-Contracts-Building-blocks-for-Smart-Cities </vt:lpstr>
      <vt:lpstr>Use Case: Smart Switch Contract IoT Source:John-Karamitsos-Blockchain-Smart-Contracts-Building-blocks-for-Smart-Cities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Ethereum Virtual Machine</vt:lpstr>
      <vt:lpstr>PowerPoint Presentation</vt:lpstr>
      <vt:lpstr>PowerPoint Presentation</vt:lpstr>
      <vt:lpstr>GAS and Infinite or very long loops</vt:lpstr>
      <vt:lpstr>PowerPoint Presentation</vt:lpstr>
      <vt:lpstr>PowerPoint Presentation</vt:lpstr>
      <vt:lpstr>PowerPoint Presentation</vt:lpstr>
      <vt:lpstr>How to get gas to pay for computation on the Ethereum world computer?</vt:lpstr>
      <vt:lpstr>Ether Currency Units </vt:lpstr>
      <vt:lpstr>PowerPoint Presentation</vt:lpstr>
      <vt:lpstr>PowerPoint Presentation</vt:lpstr>
      <vt:lpstr>PowerPoint Presentation</vt:lpstr>
      <vt:lpstr>PowerPoint Presentation</vt:lpstr>
      <vt:lpstr>Decentralized Applications (Dapps)</vt:lpstr>
      <vt:lpstr>PowerPoint Presentation</vt:lpstr>
      <vt:lpstr>PowerPoint Presentation</vt:lpstr>
      <vt:lpstr>Decentralized Applications (DApps)</vt:lpstr>
      <vt:lpstr>Web3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dc:title>
  <dc:creator>Windows User</dc:creator>
  <cp:lastModifiedBy>Ari Zaravelis</cp:lastModifiedBy>
  <cp:revision>45</cp:revision>
  <dcterms:created xsi:type="dcterms:W3CDTF">2019-03-09T19:08:04Z</dcterms:created>
  <dcterms:modified xsi:type="dcterms:W3CDTF">2021-05-10T23:50:36Z</dcterms:modified>
</cp:coreProperties>
</file>