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9A530C-0602-4487-84C6-C21AFF8C9A7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290605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A530C-0602-4487-84C6-C21AFF8C9A7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49079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A530C-0602-4487-84C6-C21AFF8C9A7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376787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A530C-0602-4487-84C6-C21AFF8C9A7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320082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9A530C-0602-4487-84C6-C21AFF8C9A7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106827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9A530C-0602-4487-84C6-C21AFF8C9A7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161990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9A530C-0602-4487-84C6-C21AFF8C9A7A}"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254907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9A530C-0602-4487-84C6-C21AFF8C9A7A}"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207042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A530C-0602-4487-84C6-C21AFF8C9A7A}"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287661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9A530C-0602-4487-84C6-C21AFF8C9A7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357217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9A530C-0602-4487-84C6-C21AFF8C9A7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5BECE-69AD-4F1A-98F6-6ED88E6861A8}" type="slidenum">
              <a:rPr lang="en-US" smtClean="0"/>
              <a:t>‹#›</a:t>
            </a:fld>
            <a:endParaRPr lang="en-US"/>
          </a:p>
        </p:txBody>
      </p:sp>
    </p:spTree>
    <p:extLst>
      <p:ext uri="{BB962C8B-B14F-4D97-AF65-F5344CB8AC3E}">
        <p14:creationId xmlns:p14="http://schemas.microsoft.com/office/powerpoint/2010/main" val="308191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A530C-0602-4487-84C6-C21AFF8C9A7A}" type="datetimeFigureOut">
              <a:rPr lang="en-US" smtClean="0"/>
              <a:t>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5BECE-69AD-4F1A-98F6-6ED88E6861A8}" type="slidenum">
              <a:rPr lang="en-US" smtClean="0"/>
              <a:t>‹#›</a:t>
            </a:fld>
            <a:endParaRPr lang="en-US"/>
          </a:p>
        </p:txBody>
      </p:sp>
    </p:spTree>
    <p:extLst>
      <p:ext uri="{BB962C8B-B14F-4D97-AF65-F5344CB8AC3E}">
        <p14:creationId xmlns:p14="http://schemas.microsoft.com/office/powerpoint/2010/main" val="401204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itinfocharts.com/ethereum%20classic/" TargetMode="External"/><Relationship Id="rId2" Type="http://schemas.openxmlformats.org/officeDocument/2006/relationships/hyperlink" Target="https://bitinfocharts.com/ethereu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rgbClr val="FF0000"/>
                </a:solidFill>
              </a:rPr>
              <a:t>More Details about Ethereum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940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solidFill>
                  <a:srgbClr val="0070C0"/>
                </a:solidFill>
              </a:rPr>
              <a:t>Access and control of funds is achieved with digital signatures, which are also created using the private key. </a:t>
            </a:r>
          </a:p>
          <a:p>
            <a:r>
              <a:rPr lang="en-US" u="sng" dirty="0">
                <a:solidFill>
                  <a:srgbClr val="FF0000"/>
                </a:solidFill>
              </a:rPr>
              <a:t>Ethereum transactions require a valid digital signature to be included in the blockchain. </a:t>
            </a:r>
          </a:p>
          <a:p>
            <a:r>
              <a:rPr lang="en-US" dirty="0">
                <a:solidFill>
                  <a:srgbClr val="0070C0"/>
                </a:solidFill>
              </a:rPr>
              <a:t>Anyone with a copy of a private key has control of the corresponding account and any ether it holds.</a:t>
            </a:r>
          </a:p>
          <a:p>
            <a:r>
              <a:rPr lang="en-US" u="sng" dirty="0">
                <a:solidFill>
                  <a:srgbClr val="FF0000"/>
                </a:solidFill>
              </a:rPr>
              <a:t>Assuming a user keeps their private key safe, the digital signatures in Ethereum transactions prove the true owner of the funds, because they prove ownership of the private key. </a:t>
            </a:r>
          </a:p>
          <a:p>
            <a:r>
              <a:rPr lang="en-US" u="sng" dirty="0">
                <a:solidFill>
                  <a:srgbClr val="0070C0"/>
                </a:solidFill>
              </a:rPr>
              <a:t>In public key cryptography–based systems, such as that used by Ethereum, keys come in pairs consisting of a private (secret) key and a public key. Think of the public key as similar to a bank account number, and the private key as similar to the secret PIN; it is the latter that provides control over the account, and the former that identifies it to others. </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92548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The private keys are stored (in encrypted form) in special files and managed by Ethereum wallet software.</a:t>
            </a:r>
          </a:p>
          <a:p>
            <a:r>
              <a:rPr lang="en-US" u="sng" dirty="0">
                <a:solidFill>
                  <a:srgbClr val="0070C0"/>
                </a:solidFill>
              </a:rPr>
              <a:t>In the payment portion of an Ethereum transaction, the intended recipient is represented by an Ethereum address. </a:t>
            </a:r>
          </a:p>
          <a:p>
            <a:r>
              <a:rPr lang="en-US" u="sng" dirty="0">
                <a:solidFill>
                  <a:srgbClr val="FF0000"/>
                </a:solidFill>
              </a:rPr>
              <a:t>Ethereum address for an EOA is generated from the public key portion of a key pair. </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35649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solidFill>
                  <a:srgbClr val="0070C0"/>
                </a:solidFill>
              </a:rPr>
              <a:t>In Ethereum, we use public key cryptography to create the public–private key pair. </a:t>
            </a:r>
          </a:p>
          <a:p>
            <a:r>
              <a:rPr lang="en-US" dirty="0">
                <a:solidFill>
                  <a:srgbClr val="FF0000"/>
                </a:solidFill>
              </a:rPr>
              <a:t>They are considered a “pair” because </a:t>
            </a:r>
            <a:r>
              <a:rPr lang="en-US" u="sng" dirty="0">
                <a:solidFill>
                  <a:srgbClr val="FF0000"/>
                </a:solidFill>
              </a:rPr>
              <a:t>the public key is derived from the private key. </a:t>
            </a:r>
          </a:p>
          <a:p>
            <a:r>
              <a:rPr lang="en-US" u="sng" dirty="0">
                <a:solidFill>
                  <a:srgbClr val="0070C0"/>
                </a:solidFill>
              </a:rPr>
              <a:t>Together, they represent an Ethereum account by providing, respectively, a publicly accessible account handle (the address) and private control over access to any ether in the account and over any authentication the account needs when using smart contracts. </a:t>
            </a:r>
          </a:p>
          <a:p>
            <a:r>
              <a:rPr lang="en-US" u="sng" dirty="0">
                <a:solidFill>
                  <a:srgbClr val="FF0000"/>
                </a:solidFill>
              </a:rPr>
              <a:t>The private key controls access by being the unique piece of information needed to create </a:t>
            </a:r>
            <a:r>
              <a:rPr lang="en-US" i="1" u="sng" dirty="0">
                <a:solidFill>
                  <a:srgbClr val="FF0000"/>
                </a:solidFill>
              </a:rPr>
              <a:t>digital signatures</a:t>
            </a:r>
            <a:r>
              <a:rPr lang="en-US" u="sng" dirty="0">
                <a:solidFill>
                  <a:srgbClr val="FF0000"/>
                </a:solidFill>
              </a:rPr>
              <a:t>, which are required to sign transactions to spend any funds in the account. </a:t>
            </a:r>
          </a:p>
          <a:p>
            <a:r>
              <a:rPr lang="en-US" dirty="0">
                <a:solidFill>
                  <a:srgbClr val="0070C0"/>
                </a:solidFill>
              </a:rPr>
              <a:t>Digital signatures are also used to authenticate owners or users of contracts.</a:t>
            </a:r>
          </a:p>
        </p:txBody>
      </p:sp>
      <p:sp>
        <p:nvSpPr>
          <p:cNvPr id="4" name="Rectangle 3"/>
          <p:cNvSpPr/>
          <p:nvPr/>
        </p:nvSpPr>
        <p:spPr>
          <a:xfrm>
            <a:off x="247073" y="6540987"/>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374823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Transactions</a:t>
            </a:r>
          </a:p>
        </p:txBody>
      </p:sp>
      <p:sp>
        <p:nvSpPr>
          <p:cNvPr id="3" name="Content Placeholder 2"/>
          <p:cNvSpPr>
            <a:spLocks noGrp="1"/>
          </p:cNvSpPr>
          <p:nvPr>
            <p:ph idx="1"/>
          </p:nvPr>
        </p:nvSpPr>
        <p:spPr/>
        <p:txBody>
          <a:bodyPr>
            <a:normAutofit/>
          </a:bodyPr>
          <a:lstStyle/>
          <a:p>
            <a:r>
              <a:rPr lang="en-US" dirty="0">
                <a:solidFill>
                  <a:srgbClr val="0070C0"/>
                </a:solidFill>
              </a:rPr>
              <a:t>Transactions are signed messages originated by an externally owned account, transmitted by the Ethereum network, and recorded on the Ethereum blockchain. </a:t>
            </a:r>
          </a:p>
          <a:p>
            <a:r>
              <a:rPr lang="en-US" dirty="0">
                <a:solidFill>
                  <a:srgbClr val="FF0000"/>
                </a:solidFill>
              </a:rPr>
              <a:t>Transactions the only things that can trigger a change of state, or cause a contract to execute in the EVM.</a:t>
            </a:r>
          </a:p>
          <a:p>
            <a:r>
              <a:rPr lang="en-US" dirty="0">
                <a:solidFill>
                  <a:srgbClr val="0070C0"/>
                </a:solidFill>
              </a:rPr>
              <a:t>Ethereum is a global singleton state machine, and transactions are what make that state machine “tick,” changing its state. </a:t>
            </a:r>
          </a:p>
          <a:p>
            <a:r>
              <a:rPr lang="en-US" dirty="0">
                <a:solidFill>
                  <a:srgbClr val="FF0000"/>
                </a:solidFill>
              </a:rPr>
              <a:t>Contracts don’t run on their own. Ethereum doesn’t run autonomously. Everything starts with a transaction.</a:t>
            </a:r>
          </a:p>
        </p:txBody>
      </p:sp>
      <p:sp>
        <p:nvSpPr>
          <p:cNvPr id="4" name="Rectangle 3"/>
          <p:cNvSpPr/>
          <p:nvPr/>
        </p:nvSpPr>
        <p:spPr>
          <a:xfrm>
            <a:off x="247073" y="6540987"/>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98078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The Structure of a Transaction</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A transaction is a serialized binary message</a:t>
            </a:r>
            <a:r>
              <a:rPr lang="en-US" dirty="0"/>
              <a:t> that contains the following data:</a:t>
            </a:r>
          </a:p>
          <a:p>
            <a:r>
              <a:rPr lang="en-US" i="1" dirty="0">
                <a:solidFill>
                  <a:srgbClr val="FF0000"/>
                </a:solidFill>
              </a:rPr>
              <a:t>Nonce:</a:t>
            </a:r>
            <a:r>
              <a:rPr lang="en-US" i="1" dirty="0"/>
              <a:t> </a:t>
            </a:r>
            <a:r>
              <a:rPr lang="en-US" dirty="0">
                <a:solidFill>
                  <a:srgbClr val="0070C0"/>
                </a:solidFill>
              </a:rPr>
              <a:t>A sequence number, issued by the originating EOA, used to prevent message replay.</a:t>
            </a:r>
          </a:p>
          <a:p>
            <a:r>
              <a:rPr lang="en-US" i="1" dirty="0">
                <a:solidFill>
                  <a:srgbClr val="FF0000"/>
                </a:solidFill>
              </a:rPr>
              <a:t>Gas price:</a:t>
            </a:r>
            <a:r>
              <a:rPr lang="en-US" i="1" dirty="0"/>
              <a:t> </a:t>
            </a:r>
            <a:r>
              <a:rPr lang="en-US" dirty="0">
                <a:solidFill>
                  <a:srgbClr val="0070C0"/>
                </a:solidFill>
              </a:rPr>
              <a:t>The price of gas (in </a:t>
            </a:r>
            <a:r>
              <a:rPr lang="en-US" dirty="0" err="1">
                <a:solidFill>
                  <a:srgbClr val="0070C0"/>
                </a:solidFill>
              </a:rPr>
              <a:t>wei</a:t>
            </a:r>
            <a:r>
              <a:rPr lang="en-US" dirty="0">
                <a:solidFill>
                  <a:srgbClr val="0070C0"/>
                </a:solidFill>
              </a:rPr>
              <a:t>) the originator is willing to pay.</a:t>
            </a:r>
          </a:p>
          <a:p>
            <a:r>
              <a:rPr lang="en-US" i="1" dirty="0">
                <a:solidFill>
                  <a:srgbClr val="FF0000"/>
                </a:solidFill>
              </a:rPr>
              <a:t>Gas limit: </a:t>
            </a:r>
            <a:r>
              <a:rPr lang="en-US" dirty="0">
                <a:solidFill>
                  <a:srgbClr val="0070C0"/>
                </a:solidFill>
              </a:rPr>
              <a:t>The maximum amount of gas the originator is willing to buy for this transaction.</a:t>
            </a:r>
          </a:p>
          <a:p>
            <a:r>
              <a:rPr lang="en-US" i="1" dirty="0">
                <a:solidFill>
                  <a:srgbClr val="FF0000"/>
                </a:solidFill>
              </a:rPr>
              <a:t>Recipient: </a:t>
            </a:r>
            <a:r>
              <a:rPr lang="en-US" dirty="0">
                <a:solidFill>
                  <a:srgbClr val="0070C0"/>
                </a:solidFill>
              </a:rPr>
              <a:t>The destination Ethereum address.</a:t>
            </a:r>
          </a:p>
          <a:p>
            <a:r>
              <a:rPr lang="en-US" i="1" dirty="0">
                <a:solidFill>
                  <a:srgbClr val="FF0000"/>
                </a:solidFill>
              </a:rPr>
              <a:t>Value:</a:t>
            </a:r>
            <a:r>
              <a:rPr lang="en-US" i="1" dirty="0"/>
              <a:t> </a:t>
            </a:r>
            <a:r>
              <a:rPr lang="en-US" dirty="0">
                <a:solidFill>
                  <a:srgbClr val="0070C0"/>
                </a:solidFill>
              </a:rPr>
              <a:t>The amount of ether to send to the destination.</a:t>
            </a:r>
          </a:p>
          <a:p>
            <a:r>
              <a:rPr lang="en-US" i="1" dirty="0">
                <a:solidFill>
                  <a:srgbClr val="FF0000"/>
                </a:solidFill>
              </a:rPr>
              <a:t>Data:</a:t>
            </a:r>
            <a:r>
              <a:rPr lang="en-US" i="1" dirty="0"/>
              <a:t> </a:t>
            </a:r>
            <a:r>
              <a:rPr lang="en-US" dirty="0">
                <a:solidFill>
                  <a:srgbClr val="0070C0"/>
                </a:solidFill>
              </a:rPr>
              <a:t>The variable-length binary data payload.</a:t>
            </a:r>
          </a:p>
          <a:p>
            <a:r>
              <a:rPr lang="en-US" i="1" dirty="0" err="1">
                <a:solidFill>
                  <a:srgbClr val="FF0000"/>
                </a:solidFill>
              </a:rPr>
              <a:t>v,r,s</a:t>
            </a:r>
            <a:r>
              <a:rPr lang="en-US" i="1" dirty="0">
                <a:solidFill>
                  <a:srgbClr val="FF0000"/>
                </a:solidFill>
              </a:rPr>
              <a:t>:</a:t>
            </a:r>
            <a:r>
              <a:rPr lang="en-US" i="1" dirty="0"/>
              <a:t> </a:t>
            </a:r>
            <a:r>
              <a:rPr lang="en-US" dirty="0">
                <a:solidFill>
                  <a:srgbClr val="0070C0"/>
                </a:solidFill>
              </a:rPr>
              <a:t>The three components of the digital signature of the originating EOA.</a:t>
            </a:r>
          </a:p>
        </p:txBody>
      </p:sp>
      <p:sp>
        <p:nvSpPr>
          <p:cNvPr id="4" name="Rectangle 3"/>
          <p:cNvSpPr/>
          <p:nvPr/>
        </p:nvSpPr>
        <p:spPr>
          <a:xfrm>
            <a:off x="247073" y="6540987"/>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09284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The Transaction Nonce</a:t>
            </a:r>
          </a:p>
        </p:txBody>
      </p:sp>
      <p:sp>
        <p:nvSpPr>
          <p:cNvPr id="3" name="Content Placeholder 2"/>
          <p:cNvSpPr>
            <a:spLocks noGrp="1"/>
          </p:cNvSpPr>
          <p:nvPr>
            <p:ph idx="1"/>
          </p:nvPr>
        </p:nvSpPr>
        <p:spPr/>
        <p:txBody>
          <a:bodyPr>
            <a:normAutofit/>
          </a:bodyPr>
          <a:lstStyle/>
          <a:p>
            <a:r>
              <a:rPr lang="en-US" dirty="0">
                <a:solidFill>
                  <a:srgbClr val="FF0000"/>
                </a:solidFill>
              </a:rPr>
              <a:t>nonce: A scalar value equal to the number of transactions sent from this address or, in the case of accounts with associated code, the number of contract-creations made by this account.</a:t>
            </a:r>
          </a:p>
          <a:p>
            <a:endParaRPr lang="en-US" dirty="0">
              <a:solidFill>
                <a:srgbClr val="FF0000"/>
              </a:solidFill>
            </a:endParaRPr>
          </a:p>
          <a:p>
            <a:r>
              <a:rPr lang="en-US" dirty="0">
                <a:solidFill>
                  <a:srgbClr val="0070C0"/>
                </a:solidFill>
              </a:rPr>
              <a:t>The nonce is an attribute of the originating address; that is, it only has meaning in the context of the sending address. </a:t>
            </a:r>
          </a:p>
          <a:p>
            <a:endParaRPr lang="en-US" dirty="0">
              <a:solidFill>
                <a:srgbClr val="0070C0"/>
              </a:solidFill>
            </a:endParaRPr>
          </a:p>
          <a:p>
            <a:r>
              <a:rPr lang="en-US" dirty="0">
                <a:solidFill>
                  <a:srgbClr val="FF0000"/>
                </a:solidFill>
              </a:rPr>
              <a:t>The nonce is calculated dynamically, by counting the number of confirmed transactions that have originated from an address.</a:t>
            </a:r>
          </a:p>
        </p:txBody>
      </p:sp>
      <p:sp>
        <p:nvSpPr>
          <p:cNvPr id="4" name="Rectangle 3"/>
          <p:cNvSpPr/>
          <p:nvPr/>
        </p:nvSpPr>
        <p:spPr>
          <a:xfrm>
            <a:off x="247073" y="6540987"/>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4521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36564" cy="706293"/>
          </a:xfrm>
        </p:spPr>
        <p:txBody>
          <a:bodyPr>
            <a:noAutofit/>
          </a:bodyPr>
          <a:lstStyle/>
          <a:p>
            <a:r>
              <a:rPr lang="en-US" sz="3200" b="1" dirty="0">
                <a:solidFill>
                  <a:srgbClr val="0070C0"/>
                </a:solidFill>
              </a:rPr>
              <a:t>Why the existence of a transaction-counting nonce is important?</a:t>
            </a:r>
          </a:p>
        </p:txBody>
      </p:sp>
      <p:sp>
        <p:nvSpPr>
          <p:cNvPr id="3" name="Content Placeholder 2"/>
          <p:cNvSpPr>
            <a:spLocks noGrp="1"/>
          </p:cNvSpPr>
          <p:nvPr>
            <p:ph idx="1"/>
          </p:nvPr>
        </p:nvSpPr>
        <p:spPr>
          <a:xfrm>
            <a:off x="838200" y="1071418"/>
            <a:ext cx="10515600" cy="5105545"/>
          </a:xfrm>
        </p:spPr>
        <p:txBody>
          <a:bodyPr>
            <a:normAutofit fontScale="92500"/>
          </a:bodyPr>
          <a:lstStyle/>
          <a:p>
            <a:pPr marL="514350" indent="-514350">
              <a:buFont typeface="+mj-lt"/>
              <a:buAutoNum type="arabicPeriod"/>
            </a:pPr>
            <a:r>
              <a:rPr lang="en-US" dirty="0">
                <a:solidFill>
                  <a:srgbClr val="FF0000"/>
                </a:solidFill>
              </a:rPr>
              <a:t>Transactions being included in the order of creation: </a:t>
            </a:r>
          </a:p>
          <a:p>
            <a:pPr lvl="1"/>
            <a:r>
              <a:rPr lang="en-US" dirty="0">
                <a:solidFill>
                  <a:srgbClr val="0070C0"/>
                </a:solidFill>
              </a:rPr>
              <a:t>If a sender send two transactions, in a decentralized system, nodes may receive the transactions in either order. As such, it will almost certainly be the case that some nodes receive the first transaction first and others receive the second transaction first. Without the nonce, it would be random as to which one gets accepted and which rejected (in case of limited ether at the sender side). However, with the nonce included, the first transaction will have a nonce of ex 3, while the second transaction has the next nonce value (i.e., 4). So, that transaction will be ignored until the transactions with </a:t>
            </a:r>
            <a:r>
              <a:rPr lang="en-US" dirty="0" err="1">
                <a:solidFill>
                  <a:srgbClr val="0070C0"/>
                </a:solidFill>
              </a:rPr>
              <a:t>nonces</a:t>
            </a:r>
            <a:r>
              <a:rPr lang="en-US" dirty="0">
                <a:solidFill>
                  <a:srgbClr val="0070C0"/>
                </a:solidFill>
              </a:rPr>
              <a:t> from 0 to 3 have been processed, even if it is received first.</a:t>
            </a:r>
          </a:p>
          <a:p>
            <a:pPr marL="514350" indent="-514350">
              <a:buFont typeface="+mj-lt"/>
              <a:buAutoNum type="arabicPeriod"/>
            </a:pPr>
            <a:r>
              <a:rPr lang="en-US" dirty="0">
                <a:solidFill>
                  <a:srgbClr val="FF0000"/>
                </a:solidFill>
              </a:rPr>
              <a:t>Transaction duplication protection:</a:t>
            </a:r>
          </a:p>
          <a:p>
            <a:pPr lvl="1"/>
            <a:r>
              <a:rPr lang="en-US" dirty="0">
                <a:solidFill>
                  <a:srgbClr val="0070C0"/>
                </a:solidFill>
              </a:rPr>
              <a:t>With the nonce value included in the transaction data, </a:t>
            </a:r>
            <a:r>
              <a:rPr lang="en-US" i="1" dirty="0">
                <a:solidFill>
                  <a:srgbClr val="0070C0"/>
                </a:solidFill>
              </a:rPr>
              <a:t>every single transaction is unique</a:t>
            </a:r>
            <a:r>
              <a:rPr lang="en-US" dirty="0">
                <a:solidFill>
                  <a:srgbClr val="0070C0"/>
                </a:solidFill>
              </a:rPr>
              <a:t>, even when sending the same amount of ether to the same recipient address multiple times. Thus, by having the incrementing nonce as part of the transaction, it is simply not possible for anyone to “duplicate” a payment you have made.</a:t>
            </a:r>
          </a:p>
        </p:txBody>
      </p:sp>
      <p:sp>
        <p:nvSpPr>
          <p:cNvPr id="4" name="Rectangle 3"/>
          <p:cNvSpPr/>
          <p:nvPr/>
        </p:nvSpPr>
        <p:spPr>
          <a:xfrm>
            <a:off x="247073" y="6540987"/>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01719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0070C0"/>
                </a:solidFill>
              </a:rPr>
              <a:t>The Ethereum network processes transactions sequentially, based on the nonce. </a:t>
            </a:r>
          </a:p>
          <a:p>
            <a:r>
              <a:rPr lang="en-US" dirty="0">
                <a:solidFill>
                  <a:srgbClr val="FF0000"/>
                </a:solidFill>
              </a:rPr>
              <a:t>That means that if you transmit a transaction with nonce 0 and then transmit a transaction with nonce 2, the second transaction will not be included in any blocks. It will be stored in the </a:t>
            </a:r>
            <a:r>
              <a:rPr lang="en-US" dirty="0" err="1">
                <a:solidFill>
                  <a:srgbClr val="FF0000"/>
                </a:solidFill>
              </a:rPr>
              <a:t>mempool</a:t>
            </a:r>
            <a:r>
              <a:rPr lang="en-US" dirty="0">
                <a:solidFill>
                  <a:srgbClr val="FF0000"/>
                </a:solidFill>
              </a:rPr>
              <a:t>, while the Ethereum network waits for the missing nonce to appear. </a:t>
            </a:r>
          </a:p>
          <a:p>
            <a:r>
              <a:rPr lang="en-US" dirty="0">
                <a:solidFill>
                  <a:srgbClr val="0070C0"/>
                </a:solidFill>
              </a:rPr>
              <a:t>All nodes will assume that the missing nonce has simply been delayed and that the transaction with nonce 2 was received out of sequence.</a:t>
            </a:r>
          </a:p>
          <a:p>
            <a:r>
              <a:rPr lang="en-US" dirty="0">
                <a:solidFill>
                  <a:srgbClr val="FF0000"/>
                </a:solidFill>
              </a:rPr>
              <a:t>If you then transmit a transaction with the missing nonce 1, both transactions (</a:t>
            </a:r>
            <a:r>
              <a:rPr lang="en-US" dirty="0" err="1">
                <a:solidFill>
                  <a:srgbClr val="FF0000"/>
                </a:solidFill>
              </a:rPr>
              <a:t>nonces</a:t>
            </a:r>
            <a:r>
              <a:rPr lang="en-US" dirty="0">
                <a:solidFill>
                  <a:srgbClr val="FF0000"/>
                </a:solidFill>
              </a:rPr>
              <a:t> 1 and 2) will be processed and included.</a:t>
            </a:r>
          </a:p>
        </p:txBody>
      </p:sp>
      <p:sp>
        <p:nvSpPr>
          <p:cNvPr id="4" name="Rectangle 3"/>
          <p:cNvSpPr/>
          <p:nvPr/>
        </p:nvSpPr>
        <p:spPr>
          <a:xfrm>
            <a:off x="247073" y="6540987"/>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162869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Transaction Propagation</a:t>
            </a:r>
          </a:p>
        </p:txBody>
      </p:sp>
      <p:sp>
        <p:nvSpPr>
          <p:cNvPr id="3" name="Content Placeholder 2"/>
          <p:cNvSpPr>
            <a:spLocks noGrp="1"/>
          </p:cNvSpPr>
          <p:nvPr>
            <p:ph idx="1"/>
          </p:nvPr>
        </p:nvSpPr>
        <p:spPr/>
        <p:txBody>
          <a:bodyPr>
            <a:normAutofit fontScale="92500" lnSpcReduction="20000"/>
          </a:bodyPr>
          <a:lstStyle/>
          <a:p>
            <a:r>
              <a:rPr lang="en-US" dirty="0">
                <a:solidFill>
                  <a:srgbClr val="0070C0"/>
                </a:solidFill>
              </a:rPr>
              <a:t>The Ethereum network uses a “flood routing” protocol. No network node is special: they all act as equal peers. </a:t>
            </a:r>
          </a:p>
          <a:p>
            <a:r>
              <a:rPr lang="en-US" dirty="0">
                <a:solidFill>
                  <a:srgbClr val="FF0000"/>
                </a:solidFill>
              </a:rPr>
              <a:t>Transaction propagation starts with the originating Ethereum node creating a signed transaction. </a:t>
            </a:r>
          </a:p>
          <a:p>
            <a:r>
              <a:rPr lang="en-US" dirty="0">
                <a:solidFill>
                  <a:srgbClr val="0070C0"/>
                </a:solidFill>
              </a:rPr>
              <a:t>The transaction is validated and then transmitted to all the other Ethereum nodes that are </a:t>
            </a:r>
            <a:r>
              <a:rPr lang="en-US" i="1" dirty="0">
                <a:solidFill>
                  <a:srgbClr val="0070C0"/>
                </a:solidFill>
              </a:rPr>
              <a:t>directly </a:t>
            </a:r>
            <a:r>
              <a:rPr lang="en-US" dirty="0">
                <a:solidFill>
                  <a:srgbClr val="0070C0"/>
                </a:solidFill>
              </a:rPr>
              <a:t>connected to the originating node. On average, each Ethereum node maintains connections to at least 13 other nodes, called its </a:t>
            </a:r>
            <a:r>
              <a:rPr lang="en-US" i="1" dirty="0">
                <a:solidFill>
                  <a:srgbClr val="0070C0"/>
                </a:solidFill>
              </a:rPr>
              <a:t>neighbors</a:t>
            </a:r>
            <a:r>
              <a:rPr lang="en-US" dirty="0">
                <a:solidFill>
                  <a:srgbClr val="0070C0"/>
                </a:solidFill>
              </a:rPr>
              <a:t>. </a:t>
            </a:r>
          </a:p>
          <a:p>
            <a:r>
              <a:rPr lang="en-US" dirty="0">
                <a:solidFill>
                  <a:srgbClr val="FF0000"/>
                </a:solidFill>
              </a:rPr>
              <a:t>Each neighbor node validates the transaction as soon as they receive it. If they agree that it is valid, they store a copy and propagate it to all their neighbors (except the one it came from). </a:t>
            </a:r>
          </a:p>
          <a:p>
            <a:r>
              <a:rPr lang="en-US" dirty="0">
                <a:solidFill>
                  <a:srgbClr val="0070C0"/>
                </a:solidFill>
              </a:rPr>
              <a:t>As a result, the transaction </a:t>
            </a:r>
            <a:r>
              <a:rPr lang="en-US" i="1" dirty="0">
                <a:solidFill>
                  <a:srgbClr val="0070C0"/>
                </a:solidFill>
              </a:rPr>
              <a:t>flooding </a:t>
            </a:r>
            <a:r>
              <a:rPr lang="en-US" dirty="0">
                <a:solidFill>
                  <a:srgbClr val="0070C0"/>
                </a:solidFill>
              </a:rPr>
              <a:t>across the network, until all nodes in the network have a copy of the transaction. </a:t>
            </a:r>
          </a:p>
        </p:txBody>
      </p:sp>
      <p:sp>
        <p:nvSpPr>
          <p:cNvPr id="4" name="Rectangle 3"/>
          <p:cNvSpPr/>
          <p:nvPr/>
        </p:nvSpPr>
        <p:spPr>
          <a:xfrm>
            <a:off x="247073" y="6540987"/>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309597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Smart Contracts</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Smart contracts : immutable computer programs that run deterministically in the context of an Ethereum Virtual Machine as part of the Ethereum network protocol i.e., on the decentralized Ethereum world computer.</a:t>
            </a:r>
          </a:p>
          <a:p>
            <a:r>
              <a:rPr lang="en-US" b="1" i="1" dirty="0">
                <a:solidFill>
                  <a:srgbClr val="FF0000"/>
                </a:solidFill>
              </a:rPr>
              <a:t>Computer programs: </a:t>
            </a:r>
            <a:r>
              <a:rPr lang="en-US" dirty="0">
                <a:solidFill>
                  <a:srgbClr val="0070C0"/>
                </a:solidFill>
              </a:rPr>
              <a:t>Smart contracts are simply computer programs. The word “contract” has no legal meaning in this context.</a:t>
            </a:r>
          </a:p>
          <a:p>
            <a:r>
              <a:rPr lang="en-US" b="1" i="1" dirty="0">
                <a:solidFill>
                  <a:srgbClr val="FF0000"/>
                </a:solidFill>
              </a:rPr>
              <a:t>Immutable:</a:t>
            </a:r>
            <a:r>
              <a:rPr lang="en-US" i="1" dirty="0">
                <a:solidFill>
                  <a:srgbClr val="FF0000"/>
                </a:solidFill>
              </a:rPr>
              <a:t> </a:t>
            </a:r>
            <a:r>
              <a:rPr lang="en-US" dirty="0">
                <a:solidFill>
                  <a:srgbClr val="0070C0"/>
                </a:solidFill>
              </a:rPr>
              <a:t>Once deployed, the code of a smart contract cannot change. Unlike with traditional software, the only way to modify a smart contract is to deploy a new instance.</a:t>
            </a:r>
          </a:p>
          <a:p>
            <a:r>
              <a:rPr lang="en-US" b="1" i="1" dirty="0">
                <a:solidFill>
                  <a:srgbClr val="FF0000"/>
                </a:solidFill>
              </a:rPr>
              <a:t>Deterministic:</a:t>
            </a:r>
            <a:r>
              <a:rPr lang="en-US" i="1" dirty="0"/>
              <a:t> </a:t>
            </a:r>
            <a:r>
              <a:rPr lang="en-US" dirty="0">
                <a:solidFill>
                  <a:srgbClr val="0070C0"/>
                </a:solidFill>
              </a:rPr>
              <a:t>The outcome of the execution of a smart contract is the same for everyone who runs it, given the context of the transaction that initiated its execution and the state of the Ethereum blockchain at the moment of execution.</a:t>
            </a:r>
          </a:p>
        </p:txBody>
      </p:sp>
      <p:sp>
        <p:nvSpPr>
          <p:cNvPr id="4" name="Rectangle 3"/>
          <p:cNvSpPr/>
          <p:nvPr/>
        </p:nvSpPr>
        <p:spPr>
          <a:xfrm>
            <a:off x="247073" y="6540987"/>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3502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Hardware Requirements for a Full Node</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solidFill>
                  <a:srgbClr val="0070C0"/>
                </a:solidFill>
              </a:rPr>
              <a:t>You will need a reasonable disk space to store a full copy of the Ethereum blockchain. </a:t>
            </a:r>
          </a:p>
          <a:p>
            <a:r>
              <a:rPr lang="en-US" dirty="0">
                <a:solidFill>
                  <a:srgbClr val="FF0000"/>
                </a:solidFill>
              </a:rPr>
              <a:t>To run a full node on the Ethereum </a:t>
            </a:r>
            <a:r>
              <a:rPr lang="en-US" dirty="0" err="1">
                <a:solidFill>
                  <a:srgbClr val="FF0000"/>
                </a:solidFill>
              </a:rPr>
              <a:t>testnet</a:t>
            </a:r>
            <a:r>
              <a:rPr lang="en-US" dirty="0">
                <a:solidFill>
                  <a:srgbClr val="FF0000"/>
                </a:solidFill>
              </a:rPr>
              <a:t>, you will need additional GB s. </a:t>
            </a:r>
          </a:p>
          <a:p>
            <a:r>
              <a:rPr lang="en-US" dirty="0">
                <a:solidFill>
                  <a:srgbClr val="0070C0"/>
                </a:solidFill>
              </a:rPr>
              <a:t>A fast internet connection.</a:t>
            </a:r>
          </a:p>
          <a:p>
            <a:r>
              <a:rPr lang="en-US" dirty="0">
                <a:solidFill>
                  <a:srgbClr val="FF0000"/>
                </a:solidFill>
              </a:rPr>
              <a:t>Syncing the Ethereum blockchain is very input/output (I/O) intensive. It is best to have a solid-state drive (SSD). </a:t>
            </a:r>
          </a:p>
          <a:p>
            <a:r>
              <a:rPr lang="en-US" dirty="0">
                <a:solidFill>
                  <a:srgbClr val="0070C0"/>
                </a:solidFill>
              </a:rPr>
              <a:t>If you have a mechanical hard </a:t>
            </a:r>
            <a:r>
              <a:rPr lang="en-US" dirty="0" err="1">
                <a:solidFill>
                  <a:srgbClr val="0070C0"/>
                </a:solidFill>
              </a:rPr>
              <a:t>diskdrive</a:t>
            </a:r>
            <a:r>
              <a:rPr lang="en-US" dirty="0">
                <a:solidFill>
                  <a:srgbClr val="0070C0"/>
                </a:solidFill>
              </a:rPr>
              <a:t> (HDD), you will need at least 8 GB of RAM to use as cache. </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40575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solidFill>
                  <a:srgbClr val="FF0000"/>
                </a:solidFill>
              </a:rPr>
              <a:t>EVM context: </a:t>
            </a:r>
            <a:r>
              <a:rPr lang="en-US" dirty="0">
                <a:solidFill>
                  <a:srgbClr val="0070C0"/>
                </a:solidFill>
              </a:rPr>
              <a:t>Smart contracts operate with a very limited execution context. They can access their own state, the context of the transaction that called them, and some information about the most recent blocks.</a:t>
            </a:r>
          </a:p>
          <a:p>
            <a:endParaRPr lang="en-US" b="1" i="1" dirty="0">
              <a:solidFill>
                <a:srgbClr val="FF0000"/>
              </a:solidFill>
            </a:endParaRPr>
          </a:p>
          <a:p>
            <a:r>
              <a:rPr lang="en-US" b="1" i="1" dirty="0">
                <a:solidFill>
                  <a:srgbClr val="FF0000"/>
                </a:solidFill>
              </a:rPr>
              <a:t>Decentralized world computer:</a:t>
            </a:r>
            <a:r>
              <a:rPr lang="en-US" i="1" dirty="0"/>
              <a:t> </a:t>
            </a:r>
            <a:r>
              <a:rPr lang="en-US" dirty="0">
                <a:solidFill>
                  <a:srgbClr val="0070C0"/>
                </a:solidFill>
              </a:rPr>
              <a:t>The EVM runs as a local instance on every Ethereum node, but because all instances of the EVM operate on the same initial state and produce the same final state, the system as a whole operates as a single “world computer.”</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50210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0070C0"/>
                </a:solidFill>
              </a:rPr>
              <a:t>Each contract is identified by an Ethereum address, which is derived from the contract creation transaction as a function of the originating account and nonce. </a:t>
            </a:r>
          </a:p>
          <a:p>
            <a:endParaRPr lang="en-US" dirty="0"/>
          </a:p>
          <a:p>
            <a:r>
              <a:rPr lang="en-US" dirty="0">
                <a:solidFill>
                  <a:srgbClr val="FF0000"/>
                </a:solidFill>
              </a:rPr>
              <a:t>The Ethereum address of a contract can be used in a transaction as the recipient, sending funds to the contract or calling one of the contract’s functions. </a:t>
            </a:r>
          </a:p>
          <a:p>
            <a:endParaRPr lang="en-US" dirty="0"/>
          </a:p>
          <a:p>
            <a:r>
              <a:rPr lang="en-US" dirty="0">
                <a:solidFill>
                  <a:srgbClr val="0070C0"/>
                </a:solidFill>
              </a:rPr>
              <a:t>Unlike with EOAs, there are no keys associated with an account created for a new smart contract. </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548230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Contracts </a:t>
            </a:r>
            <a:r>
              <a:rPr lang="en-US" i="1" dirty="0">
                <a:solidFill>
                  <a:srgbClr val="FF0000"/>
                </a:solidFill>
              </a:rPr>
              <a:t>only run if they are called by a transaction</a:t>
            </a:r>
            <a:r>
              <a:rPr lang="en-US" dirty="0">
                <a:solidFill>
                  <a:srgbClr val="FF0000"/>
                </a:solidFill>
              </a:rPr>
              <a:t>. </a:t>
            </a:r>
          </a:p>
          <a:p>
            <a:r>
              <a:rPr lang="en-US" dirty="0">
                <a:solidFill>
                  <a:srgbClr val="0070C0"/>
                </a:solidFill>
              </a:rPr>
              <a:t>All smart contracts in Ethereum are executed because of a transaction initiated from an EOA. </a:t>
            </a:r>
          </a:p>
          <a:p>
            <a:r>
              <a:rPr lang="en-US" dirty="0">
                <a:solidFill>
                  <a:srgbClr val="FF0000"/>
                </a:solidFill>
              </a:rPr>
              <a:t>A contract can call another contract that can call another contract, and so on, but the first contract in such a chain of execution will always have been called by a transaction from an EOA. </a:t>
            </a:r>
          </a:p>
          <a:p>
            <a:r>
              <a:rPr lang="en-US" dirty="0">
                <a:solidFill>
                  <a:srgbClr val="0070C0"/>
                </a:solidFill>
              </a:rPr>
              <a:t>Contracts effectively lie dormant until a transaction triggers execution, either directly or indirectly as part of a chain of contract calls. </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890041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0070C0"/>
                </a:solidFill>
              </a:rPr>
              <a:t>Transactions execute in their entirety, with any changes in the global state (contracts, accounts, etc.) recorded only if all execution terminates successfully. </a:t>
            </a:r>
          </a:p>
          <a:p>
            <a:r>
              <a:rPr lang="en-US" dirty="0">
                <a:solidFill>
                  <a:srgbClr val="FF0000"/>
                </a:solidFill>
              </a:rPr>
              <a:t>Successful termination means that the program executed without an error and reached the end of execution. </a:t>
            </a:r>
          </a:p>
          <a:p>
            <a:r>
              <a:rPr lang="en-US" dirty="0">
                <a:solidFill>
                  <a:srgbClr val="0070C0"/>
                </a:solidFill>
              </a:rPr>
              <a:t>If execution fails due to an error, all of its effects (changes in state) are “rolled back” as if the transaction never ran. </a:t>
            </a:r>
          </a:p>
          <a:p>
            <a:r>
              <a:rPr lang="en-US" dirty="0">
                <a:solidFill>
                  <a:srgbClr val="FF0000"/>
                </a:solidFill>
              </a:rPr>
              <a:t>A failed transaction is still recorded as having been attempted, and the ether spent on gas for the execution is deducted from the originating account, but it otherwise has no other effects on contract or account state.</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056590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A contract’s code cannot be changed. However, a contract can be “deleted,” removing the code and its internal state (storage) from its address, leaving a blank account. </a:t>
            </a:r>
          </a:p>
          <a:p>
            <a:r>
              <a:rPr lang="en-US" dirty="0">
                <a:solidFill>
                  <a:srgbClr val="0070C0"/>
                </a:solidFill>
              </a:rPr>
              <a:t>Any transactions sent to that account address after the contract has been deleted do not result in any code execution, because there is no longer any code there to execute. </a:t>
            </a:r>
          </a:p>
          <a:p>
            <a:r>
              <a:rPr lang="en-US" dirty="0">
                <a:solidFill>
                  <a:srgbClr val="FF0000"/>
                </a:solidFill>
              </a:rPr>
              <a:t>To delete a contract, you execute an EVM opcode called SELFDESTRUCT. </a:t>
            </a:r>
          </a:p>
          <a:p>
            <a:r>
              <a:rPr lang="en-US" dirty="0">
                <a:solidFill>
                  <a:srgbClr val="0070C0"/>
                </a:solidFill>
              </a:rPr>
              <a:t>That operation costs “negative gas,” a gas refund, thereby incentivizing the release of network client resources from the deletion of stored state. </a:t>
            </a:r>
          </a:p>
          <a:p>
            <a:r>
              <a:rPr lang="en-US" dirty="0">
                <a:solidFill>
                  <a:srgbClr val="FF0000"/>
                </a:solidFill>
              </a:rPr>
              <a:t>Deleting a contract in this way does not remove the transaction history (past) of the contract, since the blockchain itself is immutable. </a:t>
            </a:r>
          </a:p>
          <a:p>
            <a:r>
              <a:rPr lang="en-US" dirty="0">
                <a:solidFill>
                  <a:srgbClr val="0070C0"/>
                </a:solidFill>
              </a:rPr>
              <a:t>The SELFDESTRUCT capability will only be available if the contract author programmed the smart contract to have that functionality. </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95782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https://bitinfocharts.com/ethereum/</a:t>
            </a:r>
            <a:endParaRPr lang="en-US" dirty="0"/>
          </a:p>
          <a:p>
            <a:r>
              <a:rPr lang="en-US" dirty="0">
                <a:hlinkClick r:id="rId3"/>
              </a:rPr>
              <a:t>https://bitinfocharts.com/ethereum%20classic/</a:t>
            </a:r>
            <a:endParaRPr lang="en-US" dirty="0"/>
          </a:p>
          <a:p>
            <a:r>
              <a:rPr lang="en-US" dirty="0">
                <a:solidFill>
                  <a:srgbClr val="FF0000"/>
                </a:solidFill>
              </a:rPr>
              <a:t>Ethereum blockchain size is 345.17 GB</a:t>
            </a:r>
          </a:p>
          <a:p>
            <a:r>
              <a:rPr lang="en-US" dirty="0">
                <a:solidFill>
                  <a:srgbClr val="FF0000"/>
                </a:solidFill>
              </a:rPr>
              <a:t>Ethereum classic blockchain size is 36.19 GB</a:t>
            </a:r>
          </a:p>
          <a:p>
            <a:endParaRPr lang="en-US" dirty="0"/>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83281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Parity</a:t>
            </a:r>
          </a:p>
        </p:txBody>
      </p:sp>
      <p:sp>
        <p:nvSpPr>
          <p:cNvPr id="3" name="Content Placeholder 2"/>
          <p:cNvSpPr>
            <a:spLocks noGrp="1"/>
          </p:cNvSpPr>
          <p:nvPr>
            <p:ph idx="1"/>
          </p:nvPr>
        </p:nvSpPr>
        <p:spPr/>
        <p:txBody>
          <a:bodyPr/>
          <a:lstStyle/>
          <a:p>
            <a:r>
              <a:rPr lang="en-US" dirty="0">
                <a:solidFill>
                  <a:srgbClr val="0070C0"/>
                </a:solidFill>
              </a:rPr>
              <a:t>Parity is an implementation of a full-node Ethereum client and </a:t>
            </a:r>
            <a:r>
              <a:rPr lang="en-US" dirty="0" err="1">
                <a:solidFill>
                  <a:srgbClr val="0070C0"/>
                </a:solidFill>
              </a:rPr>
              <a:t>Dapp</a:t>
            </a:r>
            <a:r>
              <a:rPr lang="en-US" dirty="0">
                <a:solidFill>
                  <a:srgbClr val="0070C0"/>
                </a:solidFill>
              </a:rPr>
              <a:t> browser. </a:t>
            </a:r>
          </a:p>
          <a:p>
            <a:r>
              <a:rPr lang="en-US" dirty="0">
                <a:solidFill>
                  <a:srgbClr val="FF0000"/>
                </a:solidFill>
              </a:rPr>
              <a:t>It was written “from the ground up” in Rust, a systems programming language, with the aim of building a modular, secure, and scalable Ethereum client. </a:t>
            </a:r>
          </a:p>
          <a:p>
            <a:r>
              <a:rPr lang="en-US" dirty="0">
                <a:solidFill>
                  <a:srgbClr val="0070C0"/>
                </a:solidFill>
              </a:rPr>
              <a:t>Parity is developed by Parity Tech, a UK company, and is released under the GPLv3 free software license.</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95033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Go-Ethereum (</a:t>
            </a:r>
            <a:r>
              <a:rPr lang="en-US" b="1" dirty="0" err="1">
                <a:solidFill>
                  <a:srgbClr val="FF0000"/>
                </a:solidFill>
              </a:rPr>
              <a:t>Geth</a:t>
            </a:r>
            <a:r>
              <a:rPr lang="en-US" b="1" dirty="0">
                <a:solidFill>
                  <a:srgbClr val="FF0000"/>
                </a:solidFill>
              </a:rPr>
              <a:t>)</a:t>
            </a:r>
          </a:p>
        </p:txBody>
      </p:sp>
      <p:sp>
        <p:nvSpPr>
          <p:cNvPr id="3" name="Content Placeholder 2"/>
          <p:cNvSpPr>
            <a:spLocks noGrp="1"/>
          </p:cNvSpPr>
          <p:nvPr>
            <p:ph idx="1"/>
          </p:nvPr>
        </p:nvSpPr>
        <p:spPr/>
        <p:txBody>
          <a:bodyPr/>
          <a:lstStyle/>
          <a:p>
            <a:r>
              <a:rPr lang="en-US" dirty="0" err="1">
                <a:solidFill>
                  <a:srgbClr val="0070C0"/>
                </a:solidFill>
              </a:rPr>
              <a:t>Geth</a:t>
            </a:r>
            <a:r>
              <a:rPr lang="en-US" dirty="0">
                <a:solidFill>
                  <a:srgbClr val="0070C0"/>
                </a:solidFill>
              </a:rPr>
              <a:t> is the Go language implementation that is actively developed by the Ethereum Foundation, so is considered the “official” implementation of the Ethereum client. </a:t>
            </a:r>
          </a:p>
          <a:p>
            <a:r>
              <a:rPr lang="en-US" dirty="0">
                <a:solidFill>
                  <a:srgbClr val="FF0000"/>
                </a:solidFill>
              </a:rPr>
              <a:t>Typically, every Ethereum-based blockchain will have its own </a:t>
            </a:r>
            <a:r>
              <a:rPr lang="en-US" dirty="0" err="1">
                <a:solidFill>
                  <a:srgbClr val="FF0000"/>
                </a:solidFill>
              </a:rPr>
              <a:t>Geth</a:t>
            </a:r>
            <a:r>
              <a:rPr lang="en-US" dirty="0">
                <a:solidFill>
                  <a:srgbClr val="FF0000"/>
                </a:solidFill>
              </a:rPr>
              <a:t> implementation.</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38990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Remote Ethereum Clients</a:t>
            </a:r>
          </a:p>
        </p:txBody>
      </p:sp>
      <p:sp>
        <p:nvSpPr>
          <p:cNvPr id="3" name="Content Placeholder 2"/>
          <p:cNvSpPr>
            <a:spLocks noGrp="1"/>
          </p:cNvSpPr>
          <p:nvPr>
            <p:ph idx="1"/>
          </p:nvPr>
        </p:nvSpPr>
        <p:spPr/>
        <p:txBody>
          <a:bodyPr>
            <a:normAutofit fontScale="92500" lnSpcReduction="20000"/>
          </a:bodyPr>
          <a:lstStyle/>
          <a:p>
            <a:r>
              <a:rPr lang="en-US" dirty="0">
                <a:solidFill>
                  <a:srgbClr val="0070C0"/>
                </a:solidFill>
              </a:rPr>
              <a:t>Remote clients offer a subset of the functionality of a full client. They do not store the full Ethereum blockchain, so they are faster to set up and require far less data storage.</a:t>
            </a:r>
          </a:p>
          <a:p>
            <a:r>
              <a:rPr lang="en-US" dirty="0">
                <a:solidFill>
                  <a:srgbClr val="FF0000"/>
                </a:solidFill>
              </a:rPr>
              <a:t>These clients typically provide the ability to do one or more of the following:</a:t>
            </a:r>
          </a:p>
          <a:p>
            <a:pPr lvl="1">
              <a:buFont typeface="Wingdings" panose="05000000000000000000" pitchFamily="2" charset="2"/>
              <a:buChar char="Ø"/>
            </a:pPr>
            <a:r>
              <a:rPr lang="en-US" dirty="0">
                <a:solidFill>
                  <a:srgbClr val="0070C0"/>
                </a:solidFill>
              </a:rPr>
              <a:t>Manage private keys and Ethereum addresses in a wallet.</a:t>
            </a:r>
          </a:p>
          <a:p>
            <a:pPr lvl="1">
              <a:buFont typeface="Wingdings" panose="05000000000000000000" pitchFamily="2" charset="2"/>
              <a:buChar char="Ø"/>
            </a:pPr>
            <a:r>
              <a:rPr lang="en-US" dirty="0">
                <a:solidFill>
                  <a:srgbClr val="0070C0"/>
                </a:solidFill>
              </a:rPr>
              <a:t>Create, sign, and broadcast transactions.</a:t>
            </a:r>
          </a:p>
          <a:p>
            <a:pPr lvl="1">
              <a:buFont typeface="Wingdings" panose="05000000000000000000" pitchFamily="2" charset="2"/>
              <a:buChar char="Ø"/>
            </a:pPr>
            <a:r>
              <a:rPr lang="en-US" dirty="0">
                <a:solidFill>
                  <a:srgbClr val="0070C0"/>
                </a:solidFill>
              </a:rPr>
              <a:t>Interact with smart contracts, using the data payload.</a:t>
            </a:r>
          </a:p>
          <a:p>
            <a:pPr lvl="1">
              <a:buFont typeface="Wingdings" panose="05000000000000000000" pitchFamily="2" charset="2"/>
              <a:buChar char="Ø"/>
            </a:pPr>
            <a:r>
              <a:rPr lang="en-US" dirty="0">
                <a:solidFill>
                  <a:srgbClr val="0070C0"/>
                </a:solidFill>
              </a:rPr>
              <a:t>Browse and interact with </a:t>
            </a:r>
            <a:r>
              <a:rPr lang="en-US" dirty="0" err="1">
                <a:solidFill>
                  <a:srgbClr val="0070C0"/>
                </a:solidFill>
              </a:rPr>
              <a:t>DApps</a:t>
            </a:r>
            <a:r>
              <a:rPr lang="en-US" dirty="0">
                <a:solidFill>
                  <a:srgbClr val="0070C0"/>
                </a:solidFill>
              </a:rPr>
              <a:t>.</a:t>
            </a:r>
          </a:p>
          <a:p>
            <a:pPr lvl="1">
              <a:buFont typeface="Wingdings" panose="05000000000000000000" pitchFamily="2" charset="2"/>
              <a:buChar char="Ø"/>
            </a:pPr>
            <a:r>
              <a:rPr lang="en-US" dirty="0">
                <a:solidFill>
                  <a:srgbClr val="0070C0"/>
                </a:solidFill>
              </a:rPr>
              <a:t>Offer links to external services such as block explorers.</a:t>
            </a:r>
          </a:p>
          <a:p>
            <a:pPr lvl="1">
              <a:buFont typeface="Wingdings" panose="05000000000000000000" pitchFamily="2" charset="2"/>
              <a:buChar char="Ø"/>
            </a:pPr>
            <a:r>
              <a:rPr lang="en-US" dirty="0">
                <a:solidFill>
                  <a:srgbClr val="0070C0"/>
                </a:solidFill>
              </a:rPr>
              <a:t>Convert ether units and retrieve exchange rates from external sources.</a:t>
            </a:r>
          </a:p>
          <a:p>
            <a:pPr lvl="1">
              <a:buFont typeface="Wingdings" panose="05000000000000000000" pitchFamily="2" charset="2"/>
              <a:buChar char="Ø"/>
            </a:pPr>
            <a:r>
              <a:rPr lang="en-US" dirty="0">
                <a:solidFill>
                  <a:srgbClr val="0070C0"/>
                </a:solidFill>
              </a:rPr>
              <a:t>Inject a web3 instance into the web browser as a JavaScript object.</a:t>
            </a:r>
          </a:p>
          <a:p>
            <a:pPr lvl="1">
              <a:buFont typeface="Wingdings" panose="05000000000000000000" pitchFamily="2" charset="2"/>
              <a:buChar char="Ø"/>
            </a:pPr>
            <a:r>
              <a:rPr lang="en-US" dirty="0">
                <a:solidFill>
                  <a:srgbClr val="0070C0"/>
                </a:solidFill>
              </a:rPr>
              <a:t>Use a web3 instance provided/injected into the browser by another client.</a:t>
            </a:r>
          </a:p>
          <a:p>
            <a:pPr lvl="1">
              <a:buFont typeface="Wingdings" panose="05000000000000000000" pitchFamily="2" charset="2"/>
              <a:buChar char="Ø"/>
            </a:pPr>
            <a:r>
              <a:rPr lang="en-US" dirty="0">
                <a:solidFill>
                  <a:srgbClr val="0070C0"/>
                </a:solidFill>
              </a:rPr>
              <a:t>Access RPC services on a local or remote Ethereum node.</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91289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(Smartphone) Wallets</a:t>
            </a: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All mobile wallets are remote clients, because smartphones do not have adequate resources to run a full Ethereum client. </a:t>
            </a:r>
          </a:p>
          <a:p>
            <a:r>
              <a:rPr lang="en-US" i="1" dirty="0" err="1">
                <a:solidFill>
                  <a:srgbClr val="FF0000"/>
                </a:solidFill>
              </a:rPr>
              <a:t>Jaxx</a:t>
            </a:r>
            <a:r>
              <a:rPr lang="en-US" i="1" dirty="0">
                <a:solidFill>
                  <a:srgbClr val="FF0000"/>
                </a:solidFill>
              </a:rPr>
              <a:t>:</a:t>
            </a:r>
            <a:r>
              <a:rPr lang="en-US" i="1" dirty="0"/>
              <a:t> </a:t>
            </a:r>
            <a:r>
              <a:rPr lang="en-US" dirty="0">
                <a:solidFill>
                  <a:srgbClr val="0070C0"/>
                </a:solidFill>
              </a:rPr>
              <a:t>A multicurrency mobile wallet based on BIP-39 mnemonic seeds, with support for Bitcoin, </a:t>
            </a:r>
            <a:r>
              <a:rPr lang="en-US" dirty="0" err="1">
                <a:solidFill>
                  <a:srgbClr val="0070C0"/>
                </a:solidFill>
              </a:rPr>
              <a:t>Litecoin</a:t>
            </a:r>
            <a:r>
              <a:rPr lang="en-US" dirty="0">
                <a:solidFill>
                  <a:srgbClr val="0070C0"/>
                </a:solidFill>
              </a:rPr>
              <a:t>, Ethereum, Ethereum Classic, </a:t>
            </a:r>
            <a:r>
              <a:rPr lang="en-US" dirty="0" err="1">
                <a:solidFill>
                  <a:srgbClr val="0070C0"/>
                </a:solidFill>
              </a:rPr>
              <a:t>ZCash</a:t>
            </a:r>
            <a:r>
              <a:rPr lang="en-US" dirty="0">
                <a:solidFill>
                  <a:srgbClr val="0070C0"/>
                </a:solidFill>
              </a:rPr>
              <a:t>, a variety of ERC20 tokens, and many other currencies. </a:t>
            </a:r>
            <a:r>
              <a:rPr lang="en-US" dirty="0" err="1">
                <a:solidFill>
                  <a:srgbClr val="0070C0"/>
                </a:solidFill>
              </a:rPr>
              <a:t>Jaxx</a:t>
            </a:r>
            <a:r>
              <a:rPr lang="en-US" dirty="0">
                <a:solidFill>
                  <a:srgbClr val="0070C0"/>
                </a:solidFill>
              </a:rPr>
              <a:t> is available on Android and iOS, as a browser plug-in wallet, and as a desktop wallet for a variety of operating systems.</a:t>
            </a:r>
          </a:p>
          <a:p>
            <a:r>
              <a:rPr lang="en-US" i="1" dirty="0">
                <a:solidFill>
                  <a:srgbClr val="FF0000"/>
                </a:solidFill>
              </a:rPr>
              <a:t>Status:</a:t>
            </a:r>
            <a:r>
              <a:rPr lang="en-US" i="1" dirty="0"/>
              <a:t> </a:t>
            </a:r>
            <a:r>
              <a:rPr lang="en-US" dirty="0">
                <a:solidFill>
                  <a:srgbClr val="0070C0"/>
                </a:solidFill>
              </a:rPr>
              <a:t>A mobile wallet and </a:t>
            </a:r>
            <a:r>
              <a:rPr lang="en-US" dirty="0" err="1">
                <a:solidFill>
                  <a:srgbClr val="0070C0"/>
                </a:solidFill>
              </a:rPr>
              <a:t>DApp</a:t>
            </a:r>
            <a:r>
              <a:rPr lang="en-US" dirty="0">
                <a:solidFill>
                  <a:srgbClr val="0070C0"/>
                </a:solidFill>
              </a:rPr>
              <a:t> browser, with support for a variety of tokens and popular </a:t>
            </a:r>
            <a:r>
              <a:rPr lang="en-US" dirty="0" err="1">
                <a:solidFill>
                  <a:srgbClr val="0070C0"/>
                </a:solidFill>
              </a:rPr>
              <a:t>DApps</a:t>
            </a:r>
            <a:r>
              <a:rPr lang="en-US" dirty="0">
                <a:solidFill>
                  <a:srgbClr val="0070C0"/>
                </a:solidFill>
              </a:rPr>
              <a:t>. Available for iOS and Android.</a:t>
            </a:r>
          </a:p>
          <a:p>
            <a:r>
              <a:rPr lang="en-US" i="1" dirty="0">
                <a:solidFill>
                  <a:srgbClr val="FF0000"/>
                </a:solidFill>
              </a:rPr>
              <a:t>Trust Wallet:</a:t>
            </a:r>
            <a:r>
              <a:rPr lang="en-US" i="1" dirty="0"/>
              <a:t> </a:t>
            </a:r>
            <a:r>
              <a:rPr lang="en-US" dirty="0">
                <a:solidFill>
                  <a:srgbClr val="0070C0"/>
                </a:solidFill>
              </a:rPr>
              <a:t>A mobile Ethereum and Ethereum Classic wallet that supports ERC20 and ERC223 tokens. Trust Wallet is available for iOS and Android.</a:t>
            </a:r>
          </a:p>
          <a:p>
            <a:r>
              <a:rPr lang="en-US" i="1" dirty="0">
                <a:solidFill>
                  <a:srgbClr val="FF0000"/>
                </a:solidFill>
              </a:rPr>
              <a:t>Cipher Browser: </a:t>
            </a:r>
            <a:r>
              <a:rPr lang="en-US" dirty="0">
                <a:solidFill>
                  <a:srgbClr val="0070C0"/>
                </a:solidFill>
              </a:rPr>
              <a:t>A full-featured Ethereum-enabled mobile </a:t>
            </a:r>
            <a:r>
              <a:rPr lang="en-US" dirty="0" err="1">
                <a:solidFill>
                  <a:srgbClr val="0070C0"/>
                </a:solidFill>
              </a:rPr>
              <a:t>DApp</a:t>
            </a:r>
            <a:r>
              <a:rPr lang="en-US" dirty="0">
                <a:solidFill>
                  <a:srgbClr val="0070C0"/>
                </a:solidFill>
              </a:rPr>
              <a:t> browser and wallet that allows integration with Ethereum apps and tokens. Available for iOS and Android.</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13430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Browser Wallets</a:t>
            </a:r>
          </a:p>
        </p:txBody>
      </p:sp>
      <p:sp>
        <p:nvSpPr>
          <p:cNvPr id="3" name="Content Placeholder 2"/>
          <p:cNvSpPr>
            <a:spLocks noGrp="1"/>
          </p:cNvSpPr>
          <p:nvPr>
            <p:ph idx="1"/>
          </p:nvPr>
        </p:nvSpPr>
        <p:spPr>
          <a:xfrm>
            <a:off x="838200" y="1477818"/>
            <a:ext cx="10515600" cy="4699145"/>
          </a:xfrm>
        </p:spPr>
        <p:txBody>
          <a:bodyPr>
            <a:normAutofit fontScale="85000" lnSpcReduction="20000"/>
          </a:bodyPr>
          <a:lstStyle/>
          <a:p>
            <a:r>
              <a:rPr lang="en-US" dirty="0">
                <a:solidFill>
                  <a:srgbClr val="FF0000"/>
                </a:solidFill>
              </a:rPr>
              <a:t>Are remote clients that run inside your browser, Ex:</a:t>
            </a:r>
          </a:p>
          <a:p>
            <a:r>
              <a:rPr lang="en-US" b="1" dirty="0" err="1">
                <a:solidFill>
                  <a:srgbClr val="FF0000"/>
                </a:solidFill>
              </a:rPr>
              <a:t>MetaMask</a:t>
            </a:r>
            <a:r>
              <a:rPr lang="en-US" b="1" dirty="0">
                <a:solidFill>
                  <a:srgbClr val="FF0000"/>
                </a:solidFill>
              </a:rPr>
              <a:t>: </a:t>
            </a:r>
            <a:r>
              <a:rPr lang="en-US" dirty="0" err="1">
                <a:solidFill>
                  <a:srgbClr val="0070C0"/>
                </a:solidFill>
              </a:rPr>
              <a:t>MetaMask</a:t>
            </a:r>
            <a:r>
              <a:rPr lang="en-US" dirty="0">
                <a:solidFill>
                  <a:srgbClr val="0070C0"/>
                </a:solidFill>
              </a:rPr>
              <a:t>, is a versatile browser-based wallet, RPC client, and basic contract explorer. It is available on Chrome, Firefox, Opera, and Brave Browser.</a:t>
            </a:r>
          </a:p>
          <a:p>
            <a:r>
              <a:rPr lang="en-US" dirty="0">
                <a:solidFill>
                  <a:srgbClr val="0070C0"/>
                </a:solidFill>
              </a:rPr>
              <a:t>Unlike other browser wallets</a:t>
            </a:r>
            <a:r>
              <a:rPr lang="en-US" u="sng" dirty="0">
                <a:solidFill>
                  <a:srgbClr val="0070C0"/>
                </a:solidFill>
              </a:rPr>
              <a:t>, </a:t>
            </a:r>
            <a:r>
              <a:rPr lang="en-US" u="sng" dirty="0" err="1">
                <a:solidFill>
                  <a:srgbClr val="0070C0"/>
                </a:solidFill>
              </a:rPr>
              <a:t>MetaMask</a:t>
            </a:r>
            <a:r>
              <a:rPr lang="en-US" u="sng" dirty="0">
                <a:solidFill>
                  <a:srgbClr val="0070C0"/>
                </a:solidFill>
              </a:rPr>
              <a:t> injects a web3 instance into the browser JavaScript context, acting as an RPC client that connects to a variety of Ethereum </a:t>
            </a:r>
            <a:r>
              <a:rPr lang="en-US" u="sng" dirty="0" err="1">
                <a:solidFill>
                  <a:srgbClr val="0070C0"/>
                </a:solidFill>
              </a:rPr>
              <a:t>blockchains</a:t>
            </a:r>
            <a:r>
              <a:rPr lang="en-US" u="sng" dirty="0">
                <a:solidFill>
                  <a:srgbClr val="0070C0"/>
                </a:solidFill>
              </a:rPr>
              <a:t> (</a:t>
            </a:r>
            <a:r>
              <a:rPr lang="en-US" u="sng" dirty="0" err="1">
                <a:solidFill>
                  <a:srgbClr val="0070C0"/>
                </a:solidFill>
              </a:rPr>
              <a:t>mainnet</a:t>
            </a:r>
            <a:r>
              <a:rPr lang="en-US" u="sng" dirty="0">
                <a:solidFill>
                  <a:srgbClr val="0070C0"/>
                </a:solidFill>
              </a:rPr>
              <a:t>, </a:t>
            </a:r>
            <a:r>
              <a:rPr lang="en-US" u="sng" dirty="0" err="1">
                <a:solidFill>
                  <a:srgbClr val="0070C0"/>
                </a:solidFill>
              </a:rPr>
              <a:t>Ropsten</a:t>
            </a:r>
            <a:r>
              <a:rPr lang="en-US" u="sng" dirty="0">
                <a:solidFill>
                  <a:srgbClr val="0070C0"/>
                </a:solidFill>
              </a:rPr>
              <a:t> </a:t>
            </a:r>
            <a:r>
              <a:rPr lang="en-US" u="sng" dirty="0" err="1">
                <a:solidFill>
                  <a:srgbClr val="0070C0"/>
                </a:solidFill>
              </a:rPr>
              <a:t>testnet</a:t>
            </a:r>
            <a:r>
              <a:rPr lang="en-US" u="sng" dirty="0">
                <a:solidFill>
                  <a:srgbClr val="0070C0"/>
                </a:solidFill>
              </a:rPr>
              <a:t>, </a:t>
            </a:r>
            <a:r>
              <a:rPr lang="en-US" u="sng" dirty="0" err="1">
                <a:solidFill>
                  <a:srgbClr val="0070C0"/>
                </a:solidFill>
              </a:rPr>
              <a:t>Kovan</a:t>
            </a:r>
            <a:r>
              <a:rPr lang="en-US" u="sng" dirty="0">
                <a:solidFill>
                  <a:srgbClr val="0070C0"/>
                </a:solidFill>
              </a:rPr>
              <a:t> </a:t>
            </a:r>
            <a:r>
              <a:rPr lang="en-US" u="sng" dirty="0" err="1">
                <a:solidFill>
                  <a:srgbClr val="0070C0"/>
                </a:solidFill>
              </a:rPr>
              <a:t>testnet</a:t>
            </a:r>
            <a:r>
              <a:rPr lang="en-US" u="sng" dirty="0">
                <a:solidFill>
                  <a:srgbClr val="0070C0"/>
                </a:solidFill>
              </a:rPr>
              <a:t>, local RPC node, etc.). </a:t>
            </a:r>
          </a:p>
          <a:p>
            <a:r>
              <a:rPr lang="en-US" dirty="0">
                <a:solidFill>
                  <a:srgbClr val="0070C0"/>
                </a:solidFill>
              </a:rPr>
              <a:t>The ability to inject a web3 instance and act as a gateway to external RPC services makes </a:t>
            </a:r>
            <a:r>
              <a:rPr lang="en-US" dirty="0" err="1">
                <a:solidFill>
                  <a:srgbClr val="0070C0"/>
                </a:solidFill>
              </a:rPr>
              <a:t>MetaMask</a:t>
            </a:r>
            <a:r>
              <a:rPr lang="en-US" dirty="0">
                <a:solidFill>
                  <a:srgbClr val="0070C0"/>
                </a:solidFill>
              </a:rPr>
              <a:t> a very powerful tool for developers and users alike. </a:t>
            </a:r>
          </a:p>
          <a:p>
            <a:r>
              <a:rPr lang="en-US" b="1" dirty="0" err="1">
                <a:solidFill>
                  <a:srgbClr val="FF0000"/>
                </a:solidFill>
              </a:rPr>
              <a:t>Jaxx</a:t>
            </a:r>
            <a:r>
              <a:rPr lang="en-US" b="1" dirty="0"/>
              <a:t>: </a:t>
            </a:r>
            <a:r>
              <a:rPr lang="en-US" dirty="0" err="1">
                <a:solidFill>
                  <a:srgbClr val="0070C0"/>
                </a:solidFill>
              </a:rPr>
              <a:t>Jaxx</a:t>
            </a:r>
            <a:r>
              <a:rPr lang="en-US" dirty="0">
                <a:solidFill>
                  <a:srgbClr val="0070C0"/>
                </a:solidFill>
              </a:rPr>
              <a:t>, available as a Chrome and Firefox extension and as a desktop wallet.</a:t>
            </a:r>
          </a:p>
          <a:p>
            <a:r>
              <a:rPr lang="en-US" b="1" dirty="0">
                <a:solidFill>
                  <a:srgbClr val="FF0000"/>
                </a:solidFill>
              </a:rPr>
              <a:t>Mist:</a:t>
            </a:r>
            <a:r>
              <a:rPr lang="en-US" b="1" dirty="0"/>
              <a:t> </a:t>
            </a:r>
            <a:r>
              <a:rPr lang="en-US" dirty="0">
                <a:solidFill>
                  <a:srgbClr val="0070C0"/>
                </a:solidFill>
              </a:rPr>
              <a:t>Was </a:t>
            </a:r>
            <a:r>
              <a:rPr lang="en-US" u="sng" dirty="0">
                <a:solidFill>
                  <a:srgbClr val="0070C0"/>
                </a:solidFill>
              </a:rPr>
              <a:t>the first Ethereum-enabled browser</a:t>
            </a:r>
            <a:r>
              <a:rPr lang="en-US" dirty="0">
                <a:solidFill>
                  <a:srgbClr val="0070C0"/>
                </a:solidFill>
              </a:rPr>
              <a:t>, built by the Ethereum Foundation. It contains a browser-based wallet that was the first implementation of the ERC20 token standard. </a:t>
            </a:r>
          </a:p>
          <a:p>
            <a:r>
              <a:rPr lang="en-US" dirty="0">
                <a:solidFill>
                  <a:srgbClr val="0070C0"/>
                </a:solidFill>
              </a:rPr>
              <a:t>Mist runs a full node, and offers a full </a:t>
            </a:r>
            <a:r>
              <a:rPr lang="en-US" dirty="0" err="1">
                <a:solidFill>
                  <a:srgbClr val="0070C0"/>
                </a:solidFill>
              </a:rPr>
              <a:t>DApp</a:t>
            </a:r>
            <a:r>
              <a:rPr lang="en-US" dirty="0">
                <a:solidFill>
                  <a:srgbClr val="0070C0"/>
                </a:solidFill>
              </a:rPr>
              <a:t> browser with support for Swarm-based storage and ENS addresses.</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2527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Keys and Addresses</a:t>
            </a:r>
          </a:p>
        </p:txBody>
      </p:sp>
      <p:sp>
        <p:nvSpPr>
          <p:cNvPr id="3" name="Content Placeholder 2"/>
          <p:cNvSpPr>
            <a:spLocks noGrp="1"/>
          </p:cNvSpPr>
          <p:nvPr>
            <p:ph idx="1"/>
          </p:nvPr>
        </p:nvSpPr>
        <p:spPr/>
        <p:txBody>
          <a:bodyPr>
            <a:normAutofit fontScale="92500" lnSpcReduction="10000"/>
          </a:bodyPr>
          <a:lstStyle/>
          <a:p>
            <a:r>
              <a:rPr lang="en-US" dirty="0">
                <a:solidFill>
                  <a:srgbClr val="0070C0"/>
                </a:solidFill>
              </a:rPr>
              <a:t>Ethereum has two different types of accounts: </a:t>
            </a:r>
            <a:r>
              <a:rPr lang="en-US" i="1" dirty="0">
                <a:solidFill>
                  <a:srgbClr val="0070C0"/>
                </a:solidFill>
              </a:rPr>
              <a:t>externally owned accounts </a:t>
            </a:r>
            <a:r>
              <a:rPr lang="en-US" dirty="0">
                <a:solidFill>
                  <a:srgbClr val="0070C0"/>
                </a:solidFill>
              </a:rPr>
              <a:t>(EOAs) and </a:t>
            </a:r>
            <a:r>
              <a:rPr lang="en-US" i="1" dirty="0">
                <a:solidFill>
                  <a:srgbClr val="0070C0"/>
                </a:solidFill>
              </a:rPr>
              <a:t>contracts</a:t>
            </a:r>
            <a:r>
              <a:rPr lang="en-US" dirty="0">
                <a:solidFill>
                  <a:srgbClr val="0070C0"/>
                </a:solidFill>
              </a:rPr>
              <a:t>. </a:t>
            </a:r>
          </a:p>
          <a:p>
            <a:r>
              <a:rPr lang="en-US" u="sng" dirty="0">
                <a:solidFill>
                  <a:srgbClr val="FF0000"/>
                </a:solidFill>
              </a:rPr>
              <a:t>Ownership of ether by EOAs is established through digital </a:t>
            </a:r>
            <a:r>
              <a:rPr lang="en-US" i="1" u="sng" dirty="0">
                <a:solidFill>
                  <a:srgbClr val="FF0000"/>
                </a:solidFill>
              </a:rPr>
              <a:t>private keys</a:t>
            </a:r>
            <a:r>
              <a:rPr lang="en-US" u="sng" dirty="0">
                <a:solidFill>
                  <a:srgbClr val="FF0000"/>
                </a:solidFill>
              </a:rPr>
              <a:t>, </a:t>
            </a:r>
            <a:r>
              <a:rPr lang="en-US" i="1" u="sng" dirty="0">
                <a:solidFill>
                  <a:srgbClr val="FF0000"/>
                </a:solidFill>
              </a:rPr>
              <a:t>Ethereum addresses</a:t>
            </a:r>
            <a:r>
              <a:rPr lang="en-US" u="sng" dirty="0">
                <a:solidFill>
                  <a:srgbClr val="FF0000"/>
                </a:solidFill>
              </a:rPr>
              <a:t>, and </a:t>
            </a:r>
            <a:r>
              <a:rPr lang="en-US" i="1" u="sng" dirty="0">
                <a:solidFill>
                  <a:srgbClr val="FF0000"/>
                </a:solidFill>
              </a:rPr>
              <a:t>digital signatures</a:t>
            </a:r>
            <a:r>
              <a:rPr lang="en-US" u="sng" dirty="0">
                <a:solidFill>
                  <a:srgbClr val="FF0000"/>
                </a:solidFill>
              </a:rPr>
              <a:t>. </a:t>
            </a:r>
          </a:p>
          <a:p>
            <a:r>
              <a:rPr lang="en-US" dirty="0">
                <a:solidFill>
                  <a:srgbClr val="0070C0"/>
                </a:solidFill>
              </a:rPr>
              <a:t>The private keys are at the heart of all user interaction with Ethereum. </a:t>
            </a:r>
          </a:p>
          <a:p>
            <a:r>
              <a:rPr lang="en-US" dirty="0">
                <a:solidFill>
                  <a:srgbClr val="FF0000"/>
                </a:solidFill>
              </a:rPr>
              <a:t>A private key uniquely determines a single Ethereum address, also known as an </a:t>
            </a:r>
            <a:r>
              <a:rPr lang="en-US" i="1" dirty="0">
                <a:solidFill>
                  <a:srgbClr val="FF0000"/>
                </a:solidFill>
              </a:rPr>
              <a:t>account</a:t>
            </a:r>
            <a:r>
              <a:rPr lang="en-US" dirty="0">
                <a:solidFill>
                  <a:srgbClr val="FF0000"/>
                </a:solidFill>
              </a:rPr>
              <a:t>.</a:t>
            </a:r>
          </a:p>
          <a:p>
            <a:r>
              <a:rPr lang="en-US" u="sng" dirty="0">
                <a:solidFill>
                  <a:srgbClr val="0070C0"/>
                </a:solidFill>
              </a:rPr>
              <a:t>Private keys are not used directly in the Ethereum system in any way; they are never transmitted or stored on Ethereum. </a:t>
            </a:r>
          </a:p>
          <a:p>
            <a:r>
              <a:rPr lang="en-US" u="sng" dirty="0">
                <a:solidFill>
                  <a:srgbClr val="FF0000"/>
                </a:solidFill>
              </a:rPr>
              <a:t>Only account addresses and digital signatures are ever transmitted and stored on the Ethereum system. </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58757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3255</Words>
  <Application>Microsoft Office PowerPoint</Application>
  <PresentationFormat>Widescreen</PresentationFormat>
  <Paragraphs>149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More Details about Ethereum</vt:lpstr>
      <vt:lpstr>Hardware Requirements for a Full Node</vt:lpstr>
      <vt:lpstr>PowerPoint Presentation</vt:lpstr>
      <vt:lpstr>Parity</vt:lpstr>
      <vt:lpstr>Go-Ethereum (Geth)</vt:lpstr>
      <vt:lpstr>Remote Ethereum Clients</vt:lpstr>
      <vt:lpstr>Mobile (Smartphone) Wallets</vt:lpstr>
      <vt:lpstr>Browser Wallets</vt:lpstr>
      <vt:lpstr>Keys and Addresses</vt:lpstr>
      <vt:lpstr>PowerPoint Presentation</vt:lpstr>
      <vt:lpstr>PowerPoint Presentation</vt:lpstr>
      <vt:lpstr>PowerPoint Presentation</vt:lpstr>
      <vt:lpstr>Transactions</vt:lpstr>
      <vt:lpstr>The Structure of a Transaction</vt:lpstr>
      <vt:lpstr>The Transaction Nonce</vt:lpstr>
      <vt:lpstr>Why the existence of a transaction-counting nonce is important?</vt:lpstr>
      <vt:lpstr>PowerPoint Presentation</vt:lpstr>
      <vt:lpstr>Transaction Propagation</vt:lpstr>
      <vt:lpstr>Smart Contracts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Ari Zaravelis</cp:lastModifiedBy>
  <cp:revision>27</cp:revision>
  <dcterms:created xsi:type="dcterms:W3CDTF">2021-04-25T10:00:18Z</dcterms:created>
  <dcterms:modified xsi:type="dcterms:W3CDTF">2021-05-10T23:51:51Z</dcterms:modified>
</cp:coreProperties>
</file>