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4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5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7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1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0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0FC57-CC21-4274-9BCA-CB8FD0A9C9E8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BD31-A557-4299-A19D-54737278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SHA256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Secure Hash Algorithm</a:t>
            </a:r>
          </a:p>
        </p:txBody>
      </p:sp>
    </p:spTree>
    <p:extLst>
      <p:ext uri="{BB962C8B-B14F-4D97-AF65-F5344CB8AC3E}">
        <p14:creationId xmlns:p14="http://schemas.microsoft.com/office/powerpoint/2010/main" val="129252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constants represent the first 32 bits of the fractional parts of the cube roots of the first 64 prime numbers. The constants provide a "randomized" set of 32-bit patterns, which </a:t>
            </a:r>
            <a:r>
              <a:rPr lang="en-US" dirty="0">
                <a:solidFill>
                  <a:srgbClr val="FF0000"/>
                </a:solidFill>
              </a:rPr>
              <a:t>should eliminate any regularities in the input data.</a:t>
            </a:r>
          </a:p>
          <a:p>
            <a:endParaRPr lang="en-US" dirty="0"/>
          </a:p>
          <a:p>
            <a:r>
              <a:rPr lang="en-US" dirty="0"/>
              <a:t>The output of the 63 round is added to the input to the first round (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)to produce 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dirty="0"/>
              <a:t>. The addition is done independently for each of the eight words in the buffer with each of the corresponding words in 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.</a:t>
            </a:r>
          </a:p>
          <a:p>
            <a:r>
              <a:rPr lang="en-US" b="1" dirty="0"/>
              <a:t>Step 5: Output. </a:t>
            </a:r>
            <a:r>
              <a:rPr lang="en-US" dirty="0"/>
              <a:t>After all </a:t>
            </a:r>
            <a:r>
              <a:rPr lang="en-US" i="1" dirty="0"/>
              <a:t>N </a:t>
            </a:r>
            <a:r>
              <a:rPr lang="en-US" dirty="0"/>
              <a:t>512-bit blocks have been processed, the output from the </a:t>
            </a:r>
            <a:r>
              <a:rPr lang="en-US" i="1" dirty="0"/>
              <a:t>N</a:t>
            </a:r>
            <a:r>
              <a:rPr lang="en-US" dirty="0"/>
              <a:t>th stage is the 256-bit message digest.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1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33591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Each round of the 64 rounds is defined by the following set of equations: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5275" y="1513720"/>
            <a:ext cx="11774805" cy="29700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 message into 512-bit chunks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each chunk create a 64-entry message schedule array w[0..63] of 32-bit words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(The initial values in w[0..63] don't matter, so many implementations zero them here)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 chunk into first 16 words w[0..15] of the message schedule array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 the first 16 words into the remaining 48 words w[16..63] of the message schedule array: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16 to 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s0 := (w[i-15]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7)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(w[i-15]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18)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(w[i-15]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rightshift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 := (w[i-2]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17)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(w[i-2]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19)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(w[i-2]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rightshift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w[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:= w[i-16]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s0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w[i-7]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67360" y="4965115"/>
            <a:ext cx="8922635" cy="64633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 working variables to current hash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 := h0 b := h1 c := h2 d := h3 e := h4 f := h5 g := h6 h := h7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6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0085" y="414845"/>
            <a:ext cx="9834744" cy="452431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Compression function main loop: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to 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 := (e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11)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(e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temp1 := 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S1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S0 := (a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13)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rightrotate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(a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temp2 := S0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 :=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 := 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 :=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 := 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 :=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 :=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 :=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 := temp1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temp2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9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2080" y="1125142"/>
            <a:ext cx="11953928" cy="369331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the compressed chunk to the current hash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h0 := h0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h1 := h1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h2 := h2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h3 := h3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h4 := h4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h5 := h5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h6 := h6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h7 := h7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Produce the final hash value: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digest := hash := h0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h1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h2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h3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h4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h5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h6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9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91500" cy="56769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92364" y="5923280"/>
            <a:ext cx="7669876" cy="2493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64560" y="608584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 Bits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36076" y="3341809"/>
            <a:ext cx="28415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Source: Cryptography and Network Security by William Stallings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749" y="1202834"/>
            <a:ext cx="33242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9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SHA-256 produces a hash value of 256 bits.</a:t>
            </a:r>
          </a:p>
          <a:p>
            <a:r>
              <a:rPr lang="en-US" dirty="0"/>
              <a:t>The input is processed in 512-bit blocks.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67" y="3035197"/>
            <a:ext cx="7738341" cy="31417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7252" y="6206569"/>
            <a:ext cx="9910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erdana" panose="020B0604030504040204" pitchFamily="34" charset="0"/>
              </a:rPr>
              <a:t>Figure 1. Message Digest Generation Using SHA-256. Source: Cryptography and Network Security by William Stallings.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9081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r>
              <a:rPr lang="en-US" dirty="0" err="1"/>
              <a:t>Merkle-Damgard</a:t>
            </a:r>
            <a:r>
              <a:rPr lang="en-US" dirty="0"/>
              <a:t> Paradigm?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079" y="1524501"/>
            <a:ext cx="8246014" cy="1513523"/>
          </a:xfrm>
        </p:spPr>
        <p:txBody>
          <a:bodyPr/>
          <a:lstStyle/>
          <a:p>
            <a:r>
              <a:rPr lang="en-US" dirty="0"/>
              <a:t>Given a collision resistant hash function for short messages we can construct collision resistant hash function for long messages.</a:t>
            </a:r>
          </a:p>
        </p:txBody>
      </p:sp>
      <p:pic>
        <p:nvPicPr>
          <p:cNvPr id="6148" name="Picture 4" descr="The In's and Out's of Cryptographic Hash Fun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3140126"/>
            <a:ext cx="10270172" cy="292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12290" y="5885980"/>
            <a:ext cx="69263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</a:rPr>
              <a:t>Figure 2. </a:t>
            </a:r>
            <a:r>
              <a:rPr lang="en-US" dirty="0" err="1"/>
              <a:t>Merkle-Damgard</a:t>
            </a:r>
            <a:r>
              <a:rPr lang="en-US" dirty="0"/>
              <a:t> Paradigm</a:t>
            </a:r>
          </a:p>
        </p:txBody>
      </p:sp>
    </p:spTree>
    <p:extLst>
      <p:ext uri="{BB962C8B-B14F-4D97-AF65-F5344CB8AC3E}">
        <p14:creationId xmlns:p14="http://schemas.microsoft.com/office/powerpoint/2010/main" val="14614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8680" cy="4351338"/>
          </a:xfrm>
        </p:spPr>
        <p:txBody>
          <a:bodyPr/>
          <a:lstStyle/>
          <a:p>
            <a:r>
              <a:rPr lang="en-US" dirty="0"/>
              <a:t>The hash algorithm involves repeated use of a </a:t>
            </a:r>
            <a:r>
              <a:rPr lang="en-US" b="1" dirty="0"/>
              <a:t>compression function</a:t>
            </a:r>
            <a:r>
              <a:rPr lang="en-US" dirty="0"/>
              <a:t>, f, that takes two inputs (an </a:t>
            </a:r>
            <a:r>
              <a:rPr lang="en-US" i="1" dirty="0"/>
              <a:t>n</a:t>
            </a:r>
            <a:r>
              <a:rPr lang="en-US" dirty="0"/>
              <a:t>-bit input from the previous step, called the </a:t>
            </a:r>
            <a:r>
              <a:rPr lang="en-US" i="1" dirty="0"/>
              <a:t>chaining variable</a:t>
            </a:r>
            <a:r>
              <a:rPr lang="en-US" dirty="0"/>
              <a:t>, and a </a:t>
            </a:r>
            <a:r>
              <a:rPr lang="en-US" i="1" dirty="0"/>
              <a:t>b</a:t>
            </a:r>
            <a:r>
              <a:rPr lang="en-US" dirty="0"/>
              <a:t>-bit block) and produces an </a:t>
            </a:r>
            <a:r>
              <a:rPr lang="en-US" i="1" dirty="0"/>
              <a:t>n</a:t>
            </a:r>
            <a:r>
              <a:rPr lang="en-US" dirty="0"/>
              <a:t>-bit output. </a:t>
            </a:r>
          </a:p>
          <a:p>
            <a:r>
              <a:rPr lang="en-US" dirty="0"/>
              <a:t>At the start of hashing, the chaining variable has an initial value that is specified as part of the algorithm. </a:t>
            </a:r>
          </a:p>
          <a:p>
            <a:r>
              <a:rPr lang="en-US" dirty="0"/>
              <a:t>The final value of the chaining variable is the hash value. Often, </a:t>
            </a:r>
            <a:r>
              <a:rPr lang="en-US" i="1" dirty="0"/>
              <a:t>b </a:t>
            </a:r>
            <a:r>
              <a:rPr lang="en-US" dirty="0"/>
              <a:t>&gt; </a:t>
            </a:r>
            <a:r>
              <a:rPr lang="en-US" i="1" dirty="0"/>
              <a:t>n</a:t>
            </a:r>
            <a:r>
              <a:rPr lang="en-US" dirty="0"/>
              <a:t>; hence the term </a:t>
            </a:r>
            <a:r>
              <a:rPr lang="en-US" i="1" dirty="0"/>
              <a:t>compression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1652" y="5885980"/>
            <a:ext cx="9822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Verdana" panose="020B0604030504040204" pitchFamily="34" charset="0"/>
              </a:rPr>
              <a:t>Figure 3. Message Digest Generation Using SHA-256. Source: Cryptography and Network Security by William Stallings</a:t>
            </a:r>
            <a:endParaRPr lang="en-US" sz="1600" dirty="0"/>
          </a:p>
          <a:p>
            <a:pPr algn="ctr"/>
            <a:r>
              <a:rPr lang="en-US" sz="16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88" y="291638"/>
            <a:ext cx="913447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processing consists of the following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Step 1: Append padding bits. </a:t>
            </a:r>
          </a:p>
          <a:p>
            <a:pPr lvl="1"/>
            <a:r>
              <a:rPr lang="en-US" dirty="0"/>
              <a:t>The message is padded so that its length is congruent to 448 modulo 512 [x modulo 512 and 448 modulo 512 is the same number].</a:t>
            </a:r>
          </a:p>
          <a:p>
            <a:pPr lvl="1"/>
            <a:r>
              <a:rPr lang="en-US" dirty="0"/>
              <a:t> Padding is always added, even if the message is already of the desired length. Thus, the number of padding bits is in the range of 1 to 448. </a:t>
            </a:r>
          </a:p>
          <a:p>
            <a:pPr lvl="1"/>
            <a:r>
              <a:rPr lang="en-US" dirty="0"/>
              <a:t>The padding consists of a single 1-bit followed by the necessary number of 0-bits.</a:t>
            </a:r>
          </a:p>
          <a:p>
            <a:r>
              <a:rPr lang="en-US" b="1" dirty="0"/>
              <a:t>Step 2: Append length. </a:t>
            </a:r>
          </a:p>
          <a:p>
            <a:pPr lvl="1"/>
            <a:r>
              <a:rPr lang="en-US" dirty="0"/>
              <a:t>A block of 64 bits is appended to the message and contains the length of the original message.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outcome of the first two steps yields a message that is an integer multiple of 512 bits in length. </a:t>
            </a:r>
          </a:p>
          <a:p>
            <a:pPr lvl="1"/>
            <a:r>
              <a:rPr lang="en-US" dirty="0"/>
              <a:t>In the figure, the expanded message is represented as the sequence of 512-bit blocks </a:t>
            </a:r>
            <a:r>
              <a:rPr lang="en-US" i="1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baseline="-25000" dirty="0"/>
              <a:t>2</a:t>
            </a:r>
            <a:r>
              <a:rPr lang="en-US" dirty="0"/>
              <a:t>,..., </a:t>
            </a:r>
            <a:r>
              <a:rPr lang="en-US" i="1" dirty="0"/>
              <a:t>M</a:t>
            </a:r>
            <a:r>
              <a:rPr lang="en-US" baseline="-25000" dirty="0"/>
              <a:t>N</a:t>
            </a:r>
            <a:r>
              <a:rPr lang="en-US" dirty="0"/>
              <a:t>, so that the total length of the expanded message is </a:t>
            </a:r>
            <a:r>
              <a:rPr lang="en-US" i="1" dirty="0"/>
              <a:t>N </a:t>
            </a:r>
            <a:r>
              <a:rPr lang="en-US" dirty="0"/>
              <a:t>x 512 bits.</a:t>
            </a:r>
          </a:p>
        </p:txBody>
      </p:sp>
    </p:spTree>
    <p:extLst>
      <p:ext uri="{BB962C8B-B14F-4D97-AF65-F5344CB8AC3E}">
        <p14:creationId xmlns:p14="http://schemas.microsoft.com/office/powerpoint/2010/main" val="375098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 Initialize hash buffer. </a:t>
            </a:r>
            <a:r>
              <a:rPr lang="en-US" dirty="0"/>
              <a:t>A 256-bit buffer is used to hold intermediate and final results of the hash function. The buffer can be represented as </a:t>
            </a:r>
            <a:r>
              <a:rPr lang="en-US" dirty="0">
                <a:solidFill>
                  <a:srgbClr val="FF0000"/>
                </a:solidFill>
              </a:rPr>
              <a:t>eight 32-bit registers </a:t>
            </a:r>
            <a:r>
              <a:rPr lang="en-US" dirty="0"/>
              <a:t>(a, b, c, d, e, f, g, h).</a:t>
            </a:r>
          </a:p>
          <a:p>
            <a:endParaRPr lang="en-US" b="1" dirty="0"/>
          </a:p>
          <a:p>
            <a:r>
              <a:rPr lang="en-US" b="1" dirty="0"/>
              <a:t>Step 4: Process message in 512-bit blocks. </a:t>
            </a:r>
            <a:r>
              <a:rPr lang="en-US" dirty="0">
                <a:solidFill>
                  <a:srgbClr val="0070C0"/>
                </a:solidFill>
              </a:rPr>
              <a:t>The heart of the algorithm is a module that consists of 64 rounds; this module is labeled F in Figure 3. The logic is illustrated in Figure 4.</a:t>
            </a:r>
          </a:p>
        </p:txBody>
      </p:sp>
    </p:spTree>
    <p:extLst>
      <p:ext uri="{BB962C8B-B14F-4D97-AF65-F5344CB8AC3E}">
        <p14:creationId xmlns:p14="http://schemas.microsoft.com/office/powerpoint/2010/main" val="426621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4309" y="4469089"/>
            <a:ext cx="21765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4. The compression function used in SHA-256. Source: Cryptography and Network Security by William Stallings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57150"/>
            <a:ext cx="745807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round takes as input the 256-bit buffer value </a:t>
            </a:r>
            <a:r>
              <a:rPr lang="en-US" dirty="0" err="1"/>
              <a:t>abcdefgh</a:t>
            </a:r>
            <a:r>
              <a:rPr lang="en-US" dirty="0"/>
              <a:t>, and updates the contents of the buffer. </a:t>
            </a:r>
          </a:p>
          <a:p>
            <a:r>
              <a:rPr lang="en-US" dirty="0"/>
              <a:t>At input to the first round, the buffer has the value of the intermediate hash value, </a:t>
            </a: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baseline="-25000" dirty="0"/>
              <a:t>-1</a:t>
            </a:r>
            <a:r>
              <a:rPr lang="en-US" dirty="0"/>
              <a:t>.</a:t>
            </a:r>
          </a:p>
          <a:p>
            <a:r>
              <a:rPr lang="en-US" dirty="0"/>
              <a:t>Each round </a:t>
            </a:r>
            <a:r>
              <a:rPr lang="en-US" i="1" dirty="0"/>
              <a:t>t </a:t>
            </a:r>
            <a:r>
              <a:rPr lang="en-US" dirty="0"/>
              <a:t>makes use of a 32-bit value </a:t>
            </a:r>
            <a:r>
              <a:rPr lang="en-US" i="1" dirty="0"/>
              <a:t>W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derived from the current 512-bit block being processed (</a:t>
            </a:r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) These values are derived using a message schedule described subsequently.</a:t>
            </a:r>
          </a:p>
          <a:p>
            <a:r>
              <a:rPr lang="en-US" dirty="0"/>
              <a:t>Each round also makes use of an additive constant </a:t>
            </a:r>
            <a:r>
              <a:rPr lang="en-US" i="1" dirty="0"/>
              <a:t>K</a:t>
            </a:r>
            <a:r>
              <a:rPr lang="en-US" i="1" baseline="-25000" dirty="0"/>
              <a:t>t</a:t>
            </a:r>
            <a:r>
              <a:rPr lang="en-US" i="1" dirty="0"/>
              <a:t> </a:t>
            </a:r>
            <a:r>
              <a:rPr lang="en-US" dirty="0"/>
              <a:t>where 0&lt;= </a:t>
            </a:r>
            <a:r>
              <a:rPr lang="en-US" i="1" dirty="0"/>
              <a:t>t&lt;= </a:t>
            </a:r>
            <a:r>
              <a:rPr lang="en-US" dirty="0"/>
              <a:t>63 indicates one of the 64rounds.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5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1095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SHA256</vt:lpstr>
      <vt:lpstr>PowerPoint Presentation</vt:lpstr>
      <vt:lpstr>What is the Merkle-Damgard Paradigm?</vt:lpstr>
      <vt:lpstr>PowerPoint Presentation</vt:lpstr>
      <vt:lpstr>PowerPoint Presentation</vt:lpstr>
      <vt:lpstr>The processing consists of the following steps:</vt:lpstr>
      <vt:lpstr>PowerPoint Presentation</vt:lpstr>
      <vt:lpstr>PowerPoint Presentation</vt:lpstr>
      <vt:lpstr>PowerPoint Presentation</vt:lpstr>
      <vt:lpstr>PowerPoint Presentation</vt:lpstr>
      <vt:lpstr>Each round of the 64 rounds is defined by the following set of equations: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SHA256</dc:title>
  <dc:creator>Arafat Abu Mallough</dc:creator>
  <cp:lastModifiedBy>Ari Zaravelis</cp:lastModifiedBy>
  <cp:revision>4</cp:revision>
  <dcterms:created xsi:type="dcterms:W3CDTF">2021-02-11T14:01:35Z</dcterms:created>
  <dcterms:modified xsi:type="dcterms:W3CDTF">2021-03-11T14:49:58Z</dcterms:modified>
</cp:coreProperties>
</file>